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5" r:id="rId5"/>
    <p:sldId id="279" r:id="rId6"/>
    <p:sldId id="276" r:id="rId7"/>
    <p:sldId id="277" r:id="rId8"/>
    <p:sldId id="278" r:id="rId9"/>
    <p:sldId id="268" r:id="rId10"/>
    <p:sldId id="270" r:id="rId11"/>
    <p:sldId id="271" r:id="rId12"/>
    <p:sldId id="274" r:id="rId13"/>
    <p:sldId id="275" r:id="rId14"/>
    <p:sldId id="281" r:id="rId15"/>
    <p:sldId id="282" r:id="rId16"/>
    <p:sldId id="283" r:id="rId17"/>
    <p:sldId id="284" r:id="rId18"/>
    <p:sldId id="258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7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B11CD-056D-4FC6-8D19-298C39A51F53}" type="datetimeFigureOut">
              <a:rPr lang="el-GR" smtClean="0"/>
              <a:pPr/>
              <a:t>12/12/2020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E85EF-AE5B-42E1-AFE2-ED5B5922651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1795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D116-0650-4457-960F-44DAEAF2024F}" type="datetimeFigureOut">
              <a:rPr lang="el-GR" smtClean="0"/>
              <a:pPr/>
              <a:t>12/12/2020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C5C2-04C4-40CD-A1D7-E13202AF9A2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1106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D116-0650-4457-960F-44DAEAF2024F}" type="datetimeFigureOut">
              <a:rPr lang="el-GR" smtClean="0"/>
              <a:pPr/>
              <a:t>12/12/2020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C5C2-04C4-40CD-A1D7-E13202AF9A2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0531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D116-0650-4457-960F-44DAEAF2024F}" type="datetimeFigureOut">
              <a:rPr lang="el-GR" smtClean="0"/>
              <a:pPr/>
              <a:t>12/12/2020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C5C2-04C4-40CD-A1D7-E13202AF9A2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9445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D116-0650-4457-960F-44DAEAF2024F}" type="datetimeFigureOut">
              <a:rPr lang="el-GR" smtClean="0"/>
              <a:pPr/>
              <a:t>12/12/2020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C5C2-04C4-40CD-A1D7-E13202AF9A2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7800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D116-0650-4457-960F-44DAEAF2024F}" type="datetimeFigureOut">
              <a:rPr lang="el-GR" smtClean="0"/>
              <a:pPr/>
              <a:t>12/12/2020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C5C2-04C4-40CD-A1D7-E13202AF9A2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91206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D116-0650-4457-960F-44DAEAF2024F}" type="datetimeFigureOut">
              <a:rPr lang="el-GR" smtClean="0"/>
              <a:pPr/>
              <a:t>12/12/2020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C5C2-04C4-40CD-A1D7-E13202AF9A2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077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D116-0650-4457-960F-44DAEAF2024F}" type="datetimeFigureOut">
              <a:rPr lang="el-GR" smtClean="0"/>
              <a:pPr/>
              <a:t>12/12/2020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C5C2-04C4-40CD-A1D7-E13202AF9A2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9620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D116-0650-4457-960F-44DAEAF2024F}" type="datetimeFigureOut">
              <a:rPr lang="el-GR" smtClean="0"/>
              <a:pPr/>
              <a:t>12/12/2020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C5C2-04C4-40CD-A1D7-E13202AF9A2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80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D116-0650-4457-960F-44DAEAF2024F}" type="datetimeFigureOut">
              <a:rPr lang="el-GR" smtClean="0"/>
              <a:pPr/>
              <a:t>12/12/2020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C5C2-04C4-40CD-A1D7-E13202AF9A2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7072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D116-0650-4457-960F-44DAEAF2024F}" type="datetimeFigureOut">
              <a:rPr lang="el-GR" smtClean="0"/>
              <a:pPr/>
              <a:t>12/12/2020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C5C2-04C4-40CD-A1D7-E13202AF9A2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1309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D116-0650-4457-960F-44DAEAF2024F}" type="datetimeFigureOut">
              <a:rPr lang="el-GR" smtClean="0"/>
              <a:pPr/>
              <a:t>12/12/2020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C5C2-04C4-40CD-A1D7-E13202AF9A2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8034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1D116-0650-4457-960F-44DAEAF2024F}" type="datetimeFigureOut">
              <a:rPr lang="el-GR" smtClean="0"/>
              <a:pPr/>
              <a:t>12/12/2020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2C5C2-04C4-40CD-A1D7-E13202AF9A2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8465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eclass.uowm.gr/modules/document/file.php/MECH101/%CE%91%CE%A3%CE%9A%CE%97%CE%A3%CE%95%CE%99%CE%A3/4%CE%B2_%CE%91%CE%B5%CF%81%CE%B9%CE%BF%CF%80%CE%BF%CE%AF%CE%B7%CF%83%CE%B7%20%CE%92%CE%B9%CE%BF%CE%BC%CE%AC%CE%B6%CE%B1%CF%82_oc.pdf" TargetMode="External"/><Relationship Id="rId3" Type="http://schemas.openxmlformats.org/officeDocument/2006/relationships/hyperlink" Target="http://www.cres.gr/kape/energeia_politis/energeia_politis_biomass_kalier.htm" TargetMode="External"/><Relationship Id="rId7" Type="http://schemas.openxmlformats.org/officeDocument/2006/relationships/hyperlink" Target="http://okeanis.lib2.uniwa.gr/xmlui/bitstream/handle/123456789/4713/ele39957.pdf?sequence=1&amp;isAllowed=y" TargetMode="External"/><Relationship Id="rId12" Type="http://schemas.openxmlformats.org/officeDocument/2006/relationships/hyperlink" Target="http://nefeli.lib.teicrete.gr/browse/sefe/sdfp/2015/BarmpetseaIoanna/attached-document-1429862398-284349-14631/BarmpetseaIoanna2015.pdf" TargetMode="External"/><Relationship Id="rId2" Type="http://schemas.openxmlformats.org/officeDocument/2006/relationships/hyperlink" Target="http://www.ai4b.gr/what-is-biomas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iofueljournal.com/article_79433.html" TargetMode="External"/><Relationship Id="rId11" Type="http://schemas.openxmlformats.org/officeDocument/2006/relationships/hyperlink" Target="&#914;&#921;&#927;&#924;&#913;&#918;&#913;.pptx" TargetMode="External"/><Relationship Id="rId5" Type="http://schemas.openxmlformats.org/officeDocument/2006/relationships/hyperlink" Target="http://courseware.mech.ntua.gr/ml22058/pdfs/M15b-Biomass_Conversion_Technologies.pdf" TargetMode="External"/><Relationship Id="rId10" Type="http://schemas.openxmlformats.org/officeDocument/2006/relationships/hyperlink" Target="https://www.exportersindia.com/epsco/" TargetMode="External"/><Relationship Id="rId4" Type="http://schemas.openxmlformats.org/officeDocument/2006/relationships/hyperlink" Target="http://www.cres.gr/energy-saving/images/pdf/biomass_guide.pdf" TargetMode="External"/><Relationship Id="rId9" Type="http://schemas.openxmlformats.org/officeDocument/2006/relationships/hyperlink" Target="http://apothesis.teicm.gr/xmlui/bitstream/handle/123456789/759/tselepidis.pdf?sequence=1&amp;isAllowed=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ΒΙΟΜΑΖΑ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23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0513" y="447924"/>
            <a:ext cx="4458789" cy="1984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8605" y="2934788"/>
            <a:ext cx="45894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Πολύ </a:t>
            </a:r>
            <a:r>
              <a:rPr lang="el-GR" dirty="0" smtClean="0"/>
              <a:t>καλή</a:t>
            </a:r>
            <a:r>
              <a:rPr lang="en-US" dirty="0" smtClean="0"/>
              <a:t> </a:t>
            </a:r>
            <a:r>
              <a:rPr lang="el-GR" dirty="0" smtClean="0"/>
              <a:t>περιβαλλοντική επίδοση </a:t>
            </a:r>
            <a:r>
              <a:rPr lang="el-GR" dirty="0"/>
              <a:t>(αδρανή κατάλοιπα κατάλοιπα – με </a:t>
            </a:r>
            <a:r>
              <a:rPr lang="el-GR" dirty="0" smtClean="0"/>
              <a:t>υψηλές</a:t>
            </a:r>
            <a:r>
              <a:rPr lang="en-US" dirty="0" smtClean="0"/>
              <a:t> </a:t>
            </a:r>
            <a:r>
              <a:rPr lang="el-GR" dirty="0" smtClean="0"/>
              <a:t>πιθανότητες αξιοποίησης) 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/>
              <a:t>Δυνατότητα αυξημένων βαθμών </a:t>
            </a:r>
            <a:r>
              <a:rPr lang="el-GR" dirty="0"/>
              <a:t>ηλεκτρικής </a:t>
            </a:r>
            <a:r>
              <a:rPr lang="el-GR" dirty="0" smtClean="0"/>
              <a:t>απόδοσης </a:t>
            </a:r>
            <a:r>
              <a:rPr lang="el-GR" dirty="0"/>
              <a:t>(λόγω συνδυασμένου </a:t>
            </a:r>
            <a:r>
              <a:rPr lang="el-GR" dirty="0" smtClean="0"/>
              <a:t>κύκλου) 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/>
              <a:t>Δυνατότητα παραγωγής πυρολυτικών ελαίων </a:t>
            </a:r>
            <a:r>
              <a:rPr lang="el-GR" dirty="0"/>
              <a:t>– υποκατάσταστο </a:t>
            </a:r>
            <a:r>
              <a:rPr lang="el-GR" dirty="0" smtClean="0"/>
              <a:t>πετρελαίου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/>
              <a:t>Πληθώρα</a:t>
            </a:r>
            <a:r>
              <a:rPr lang="en-US" dirty="0" smtClean="0"/>
              <a:t> </a:t>
            </a:r>
            <a:r>
              <a:rPr lang="el-GR" dirty="0" smtClean="0"/>
              <a:t>δυνατοτήτων </a:t>
            </a:r>
            <a:r>
              <a:rPr lang="el-GR" dirty="0"/>
              <a:t>αξιοποίησης </a:t>
            </a:r>
            <a:r>
              <a:rPr lang="el-GR" dirty="0" smtClean="0"/>
              <a:t>παραγόμενου καυσίμου </a:t>
            </a:r>
            <a:r>
              <a:rPr lang="el-GR" dirty="0"/>
              <a:t>αερίου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5337" y="2934788"/>
            <a:ext cx="3422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Μικρή εμπειρία </a:t>
            </a:r>
            <a:r>
              <a:rPr lang="el-GR" dirty="0" smtClean="0"/>
              <a:t>εφαρμογών </a:t>
            </a:r>
            <a:r>
              <a:rPr lang="el-GR" dirty="0"/>
              <a:t>(σε μικρότερο </a:t>
            </a:r>
            <a:r>
              <a:rPr lang="el-GR" dirty="0" smtClean="0"/>
              <a:t>βαθμό </a:t>
            </a:r>
            <a:r>
              <a:rPr lang="el-GR" dirty="0"/>
              <a:t>και από </a:t>
            </a:r>
            <a:r>
              <a:rPr lang="el-GR" dirty="0" smtClean="0"/>
              <a:t>αεριοποίηση)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/>
              <a:t>Συγκριτικά μεγαλύτερα </a:t>
            </a:r>
            <a:r>
              <a:rPr lang="el-GR" dirty="0"/>
              <a:t>κόστη εγκατάστασης </a:t>
            </a:r>
            <a:r>
              <a:rPr lang="el-GR" dirty="0" smtClean="0"/>
              <a:t>και </a:t>
            </a:r>
            <a:r>
              <a:rPr lang="el-GR" dirty="0"/>
              <a:t>λειτουργίας 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/>
              <a:t>Αυξημένη επικινδυνότητα, </a:t>
            </a:r>
            <a:r>
              <a:rPr lang="el-GR" dirty="0"/>
              <a:t>λόγω διακίνησης </a:t>
            </a:r>
            <a:r>
              <a:rPr lang="el-GR" dirty="0" smtClean="0"/>
              <a:t>του καυσίμου </a:t>
            </a:r>
            <a:r>
              <a:rPr lang="el-GR" dirty="0"/>
              <a:t>αερίου</a:t>
            </a:r>
          </a:p>
        </p:txBody>
      </p:sp>
    </p:spTree>
    <p:extLst>
      <p:ext uri="{BB962C8B-B14F-4D97-AF65-F5344CB8AC3E}">
        <p14:creationId xmlns="" xmlns:p14="http://schemas.microsoft.com/office/powerpoint/2010/main" val="2089347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Αεριοποίηση &amp; Τεχνολογίες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l-GR" sz="3800" dirty="0"/>
              <a:t>Αεριοποίηση είναι η χρήση της θερμότητας για να μετασχηματιστεί στερεή βιομάζα ή άλλα ανθρακούχα στερεά σε ένα συνθετικό αέριο, εύφλεκτο καύσιμο. </a:t>
            </a:r>
            <a:endParaRPr lang="el-GR" sz="3800" dirty="0" smtClean="0"/>
          </a:p>
          <a:p>
            <a:pPr marL="0" indent="0" algn="just">
              <a:buNone/>
            </a:pPr>
            <a:endParaRPr lang="el-GR" sz="5100" dirty="0" smtClean="0"/>
          </a:p>
          <a:p>
            <a:pPr marL="0" indent="0" algn="just">
              <a:buNone/>
            </a:pPr>
            <a:r>
              <a:rPr lang="el-GR" sz="2300" dirty="0" smtClean="0"/>
              <a:t>(Μιλάμε: Μέσω </a:t>
            </a:r>
            <a:r>
              <a:rPr lang="el-GR" sz="2300" dirty="0"/>
              <a:t>της αεριοποίησης, μπορούμε να μετατρέψουμε σχεδόν οποιαδήποτε ξηρή οργανική ύλη σε μια καθαρή καύση </a:t>
            </a:r>
            <a:r>
              <a:rPr lang="el-GR" sz="2300" dirty="0" smtClean="0"/>
              <a:t>που </a:t>
            </a:r>
            <a:r>
              <a:rPr lang="el-GR" sz="2300" dirty="0"/>
              <a:t>μπορεί να αντικαταστήσει τα ορυκτά καύσιμα στις περισσότερες </a:t>
            </a:r>
            <a:r>
              <a:rPr lang="el-GR" sz="2300" dirty="0" smtClean="0"/>
              <a:t>περιπτώσεις χρήσης. </a:t>
            </a:r>
            <a:r>
              <a:rPr lang="el-GR" sz="2400" dirty="0"/>
              <a:t>Οι τεχνολογίες αεριποίησης διακρίνονται σε δύο </a:t>
            </a:r>
            <a:r>
              <a:rPr lang="el-GR" sz="2400" dirty="0" smtClean="0"/>
              <a:t>κατηγορίες που θα τις δούμε παρακάτω).</a:t>
            </a:r>
            <a:endParaRPr lang="el-GR" sz="2300" dirty="0" smtClean="0"/>
          </a:p>
          <a:p>
            <a:pPr marL="0" indent="0" algn="just">
              <a:buNone/>
            </a:pPr>
            <a:endParaRPr lang="el-GR" sz="1600" dirty="0" smtClean="0"/>
          </a:p>
          <a:p>
            <a:pPr marL="0" indent="0" algn="just">
              <a:buNone/>
            </a:pPr>
            <a:r>
              <a:rPr lang="el-GR" sz="2100" dirty="0" smtClean="0"/>
              <a:t>(</a:t>
            </a:r>
            <a:r>
              <a:rPr lang="el-GR" sz="2100" dirty="0"/>
              <a:t>Μιλάμε: Με βάση την κατεύθυνση μεταφοράς των στερεών βιομάζας και του αερίου, καθώς και της ανερχόμενης ή κατερχόμενης ροής, όσον αφορά στα στερεά του πολυφασικού συστήματος της αεριοποίησης)</a:t>
            </a:r>
          </a:p>
          <a:p>
            <a:pPr marL="0" indent="0" algn="just">
              <a:buNone/>
            </a:pPr>
            <a:endParaRPr lang="el-GR" sz="1600" dirty="0" smtClean="0"/>
          </a:p>
          <a:p>
            <a:pPr marL="0" indent="0" algn="just">
              <a:buNone/>
            </a:pPr>
            <a:r>
              <a:rPr lang="el-GR" sz="1600" dirty="0" smtClean="0"/>
              <a:t> </a:t>
            </a:r>
          </a:p>
          <a:p>
            <a:pPr marL="0" indent="0" algn="just">
              <a:buNone/>
            </a:pPr>
            <a:r>
              <a:rPr lang="el-GR" sz="1600" dirty="0" smtClean="0"/>
              <a:t> 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18368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Αεριοποιητές Αντιρροής &amp; Ομορροής 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39543" t="52900" r="40191" b="16695"/>
          <a:stretch/>
        </p:blipFill>
        <p:spPr>
          <a:xfrm>
            <a:off x="838200" y="1885949"/>
            <a:ext cx="2810424" cy="2371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39587" t="18344" r="42583" b="49624"/>
          <a:stretch/>
        </p:blipFill>
        <p:spPr>
          <a:xfrm>
            <a:off x="4762500" y="1904999"/>
            <a:ext cx="2592137" cy="2619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39815" t="54621" r="40656" b="14402"/>
          <a:stretch/>
        </p:blipFill>
        <p:spPr>
          <a:xfrm>
            <a:off x="8476793" y="1690688"/>
            <a:ext cx="2877007" cy="25669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4524374"/>
            <a:ext cx="256685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Αεριοποιητής Κατερχόμενης Αντιρροής</a:t>
            </a:r>
          </a:p>
          <a:p>
            <a:endParaRPr lang="el-GR" dirty="0" smtClean="0"/>
          </a:p>
          <a:p>
            <a:pPr algn="just"/>
            <a:r>
              <a:rPr lang="el-GR" sz="1600" dirty="0" smtClean="0"/>
              <a:t>(Κατερχόμενη ροή, το αέριο (μέσο αεριοποίησης + παραγώμενο αέριο) έχει αντίθετη φορά με το υπόλλειμα)</a:t>
            </a:r>
            <a:endParaRPr lang="el-GR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448740" y="4524374"/>
            <a:ext cx="258927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Αεριοποιητής Κατερχόμενης Ομορροής</a:t>
            </a:r>
          </a:p>
          <a:p>
            <a:endParaRPr lang="el-GR" dirty="0" smtClean="0"/>
          </a:p>
          <a:p>
            <a:pPr algn="just"/>
            <a:r>
              <a:rPr lang="el-GR" sz="1600" dirty="0" smtClean="0"/>
              <a:t>(Κατερχόμενη ροή, το αέριο (μέσο αεριοποίησης + παραγώμενο αέριο) έχει ίδια φορά με το υπόλλειμα)</a:t>
            </a:r>
            <a:endParaRPr lang="el-GR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886825" y="4401263"/>
            <a:ext cx="246697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Αεριοποιητής Ανερχόμενης Αντιρροής</a:t>
            </a:r>
          </a:p>
          <a:p>
            <a:endParaRPr lang="el-GR" dirty="0" smtClean="0"/>
          </a:p>
          <a:p>
            <a:pPr algn="just"/>
            <a:r>
              <a:rPr lang="el-GR" sz="1600" dirty="0" smtClean="0"/>
              <a:t>(Ανερχόμενη ροή, το αέριο (μέσο αεριοποίησης + παραγώμενο αέριο) έχει αντίθετη φορά με το υπόλλειμα)</a:t>
            </a:r>
            <a:endParaRPr lang="el-GR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229023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(Μιλάμε: </a:t>
            </a:r>
            <a:r>
              <a:rPr lang="el-GR" sz="1600" dirty="0" smtClean="0"/>
              <a:t>Η διάκριση γίνεται </a:t>
            </a:r>
            <a:r>
              <a:rPr lang="el-GR" sz="1600" dirty="0"/>
              <a:t>μ</a:t>
            </a:r>
            <a:r>
              <a:rPr lang="el-GR" sz="1600" dirty="0" smtClean="0"/>
              <a:t>ε </a:t>
            </a:r>
            <a:r>
              <a:rPr lang="el-GR" sz="1600" dirty="0"/>
              <a:t>βάση την κατεύθυνση μεταφοράς των στερεών βιομάζας και του αερίου, καθώς και της ανερχόμενης ή κατερχόμενης </a:t>
            </a:r>
            <a:r>
              <a:rPr lang="el-GR" sz="1600" dirty="0" smtClean="0"/>
              <a:t>ροής. 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142515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Χαρακτηριστικό: Κλίνη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400" dirty="0" smtClean="0"/>
              <a:t>Σταθερής Κλίνης</a:t>
            </a:r>
            <a:r>
              <a:rPr lang="el-GR" sz="2400" dirty="0"/>
              <a:t>: απλές διατάξεις </a:t>
            </a:r>
            <a:r>
              <a:rPr lang="el-GR" sz="2400" dirty="0" smtClean="0"/>
              <a:t>που στο </a:t>
            </a:r>
            <a:r>
              <a:rPr lang="el-GR" sz="2400" dirty="0"/>
              <a:t>εσωτερικό τους φέρουν στερεό αδρανές ή καταλυτικό πληρωτικό υλικό, με το οποίο αναμιγνύεται η εισερχόμενη, μέσω κοχλία τροφοδοσίας </a:t>
            </a:r>
            <a:r>
              <a:rPr lang="el-GR" sz="2400" dirty="0" smtClean="0"/>
              <a:t>βιομάζα</a:t>
            </a:r>
          </a:p>
          <a:p>
            <a:pPr algn="just"/>
            <a:r>
              <a:rPr lang="el-GR" sz="2400" dirty="0" smtClean="0"/>
              <a:t>Αεριοποιητές </a:t>
            </a:r>
            <a:r>
              <a:rPr lang="el-GR" sz="2400" dirty="0"/>
              <a:t>ρευστοστερεάς </a:t>
            </a:r>
            <a:r>
              <a:rPr lang="el-GR" sz="2400" dirty="0" smtClean="0"/>
              <a:t>κλίνης</a:t>
            </a:r>
            <a:r>
              <a:rPr lang="el-GR" sz="2400" dirty="0"/>
              <a:t>: επιτυγχάνουν ικανοποιητικό έλεγχο θερμοκρασίας και υψηλούς ρυθμούς αντίδρασης, ωστόσο έχουν υψηλό κόστος και τη μερική απώλεια άνθρακα με την </a:t>
            </a:r>
            <a:r>
              <a:rPr lang="el-GR" sz="2400" dirty="0" smtClean="0"/>
              <a:t>τέφρα</a:t>
            </a:r>
          </a:p>
          <a:p>
            <a:pPr algn="just"/>
            <a:r>
              <a:rPr lang="el-GR" sz="2400" dirty="0" smtClean="0"/>
              <a:t>Ανακυκλούμενης </a:t>
            </a:r>
            <a:r>
              <a:rPr lang="el-GR" sz="2400" dirty="0"/>
              <a:t>ρευστοστερεάς κλίνης: </a:t>
            </a:r>
            <a:r>
              <a:rPr lang="el-GR" sz="2400" dirty="0" smtClean="0"/>
              <a:t>περισσότερο </a:t>
            </a:r>
            <a:r>
              <a:rPr lang="el-GR" sz="2400" dirty="0"/>
              <a:t>αποδοτικοί, όσον αφορά στη μετατροπή στερεών, εμφανίζουν όμως υψηλότερο κόστος κατασκευής</a:t>
            </a:r>
          </a:p>
        </p:txBody>
      </p:sp>
    </p:spTree>
    <p:extLst>
      <p:ext uri="{BB962C8B-B14F-4D97-AF65-F5344CB8AC3E}">
        <p14:creationId xmlns="" xmlns:p14="http://schemas.microsoft.com/office/powerpoint/2010/main" val="4189593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Βιοχημική Διαδικασία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/>
              <a:t>Η βιοχημική μετατροπή της φυτικής βιομάζας, μετατρέπει τα σάκχαρα και το άμυλο βιομάζας σε βιοκαύσιμα και βιοπροϊόντα μέσω διεργασιών ζύμωσης. </a:t>
            </a:r>
            <a:r>
              <a:rPr lang="el-GR" sz="2400" dirty="0" smtClean="0"/>
              <a:t>Δύο κατηγορίες: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400" dirty="0" smtClean="0"/>
              <a:t>Αλκοολική ζύμωση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400" dirty="0" smtClean="0"/>
              <a:t>Αναερόβια χώνευση</a:t>
            </a:r>
            <a:endParaRPr lang="el-G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3440" y="3185522"/>
            <a:ext cx="4450360" cy="3126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1508" y="5942568"/>
            <a:ext cx="408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Πηγή: </a:t>
            </a:r>
            <a:r>
              <a:rPr lang="en-US" dirty="0" smtClean="0"/>
              <a:t>Agroenergy.gr, </a:t>
            </a:r>
            <a:r>
              <a:rPr lang="el-GR" dirty="0" smtClean="0"/>
              <a:t>Βιόκαύσιμα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670116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Αλκοολική Ζύμωση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/>
              <a:t>Με την διεργασία της αλκοολικής ζύμωσης, είναι δυνατή η εξαγωγή αιθανόλης από την βιομάζα, μέσω της αναερόβιας δράσης ενζύμων σε άμυλο και σάκχαρα φρούτων, δημητριακών και άλλων μορφών </a:t>
            </a:r>
            <a:r>
              <a:rPr lang="el-GR" sz="2400" dirty="0" smtClean="0"/>
              <a:t>βιομάζας.</a:t>
            </a:r>
          </a:p>
          <a:p>
            <a:pPr marL="0" indent="0" algn="just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1178307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Χρήση Βιοαιθανόλης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28360" cy="435133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Καύσιμο σε μηχανές </a:t>
            </a:r>
          </a:p>
          <a:p>
            <a:pPr marL="0" indent="0" algn="just">
              <a:buNone/>
            </a:pPr>
            <a:r>
              <a:rPr lang="el-GR" sz="1600" dirty="0"/>
              <a:t>(Μιλάμε: είναι ο πιο άμεσος και οικολογικός τρόπος επειδή δεν μετασχηματίζεται ούτε αναμιγνύεται με πετρελαϊκά προϊόντα</a:t>
            </a:r>
            <a:r>
              <a:rPr lang="el-GR" sz="1600" dirty="0" smtClean="0"/>
              <a:t>.</a:t>
            </a:r>
          </a:p>
          <a:p>
            <a:pPr algn="just"/>
            <a:r>
              <a:rPr lang="en-US" sz="2400" dirty="0" smtClean="0"/>
              <a:t>Gasohol</a:t>
            </a:r>
            <a:r>
              <a:rPr lang="el-GR" sz="2400" dirty="0"/>
              <a:t>: </a:t>
            </a:r>
            <a:r>
              <a:rPr lang="el-GR" sz="2400" dirty="0" smtClean="0"/>
              <a:t>Είναι ένα μείγμα </a:t>
            </a:r>
            <a:r>
              <a:rPr lang="el-GR" sz="2400" dirty="0"/>
              <a:t>καθαρής αιθανόλης 100% με βενζίνη σε ποσοστό 10 − 20</a:t>
            </a:r>
            <a:r>
              <a:rPr lang="el-GR" sz="2400" dirty="0" smtClean="0"/>
              <a:t>%. </a:t>
            </a:r>
          </a:p>
          <a:p>
            <a:pPr marL="0" indent="0" algn="just">
              <a:buNone/>
            </a:pPr>
            <a:r>
              <a:rPr lang="el-GR" sz="1800" dirty="0"/>
              <a:t>(Μιλάμε: Η αιθανόλη έχει πολύ καλές αντικροτικές ιδιότητες και η εξαιρετική συμπεριφορά της στην καύση επιτρέπει στις μηχανές να παράγουν 20% περισσότερη ισχύ από ότι με βενζίνη. Από την άλλη όμως έχει 40% λιγότερη θερμογόνο </a:t>
            </a:r>
            <a:r>
              <a:rPr lang="el-GR" sz="1800" dirty="0" smtClean="0"/>
              <a:t>απ</a:t>
            </a:r>
            <a:r>
              <a:rPr lang="el-GR" sz="1800" dirty="0"/>
              <a:t>’ ότι η βενζίνη, ώστε τελικά έχει πειραματικά διαπιστωθεί ότι ένα αυτοκίνητο καταναλώνει περίπου τον ίδιο όγκο βενζίνης, αιθανόλης ή </a:t>
            </a:r>
            <a:r>
              <a:rPr lang="el-GR" sz="1800" dirty="0" smtClean="0"/>
              <a:t>gasohol).</a:t>
            </a:r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endParaRPr lang="el-GR" dirty="0"/>
          </a:p>
          <a:p>
            <a:pPr algn="just"/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89719" y="2622210"/>
            <a:ext cx="3264081" cy="27527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0701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5300" t="26698" r="25553" b="9380"/>
          <a:stretch/>
        </p:blipFill>
        <p:spPr>
          <a:xfrm>
            <a:off x="2717073" y="750915"/>
            <a:ext cx="6844937" cy="5007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6034" y="6130834"/>
            <a:ext cx="8247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Πηγή: Εργασία: Σταθμοί παραγωγής ηλεκτρικής ενέργειας από βιομάζα, Βενέτος Βασίλειος, ΑΠΘ</a:t>
            </a:r>
            <a:endParaRPr lang="el-GR" sz="1600" dirty="0"/>
          </a:p>
        </p:txBody>
      </p:sp>
    </p:spTree>
    <p:extLst>
      <p:ext uri="{BB962C8B-B14F-4D97-AF65-F5344CB8AC3E}">
        <p14:creationId xmlns="" xmlns:p14="http://schemas.microsoft.com/office/powerpoint/2010/main" val="4056282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38" y="457591"/>
            <a:ext cx="1089028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hlinkClick r:id="rId2"/>
              </a:rPr>
              <a:t>http://www.ai4b.gr/what-is-biomass/</a:t>
            </a:r>
            <a:endParaRPr lang="el-GR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www.cres.gr/kape/energeia_politis/energeia_politis_biomass_kalier.htm</a:t>
            </a:r>
            <a:endParaRPr lang="el-GR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www.cres.gr/energy-saving/images/pdf/biomass_guide.pdf</a:t>
            </a:r>
            <a:endParaRPr lang="el-GR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courseware.mech.ntua.gr/ml22058/pdfs/M15b-Biomass_Conversion_Technologies.pdf</a:t>
            </a:r>
            <a:endParaRPr lang="el-GR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www.biofueljournal.com/article_79433.html</a:t>
            </a:r>
            <a:endParaRPr lang="el-GR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okeanis.lib2.uniwa.gr/xmlui/bitstream/handle/123456789/4713/ele39957.pdf?sequence=1&amp;isAllowed=y</a:t>
            </a:r>
            <a:endParaRPr lang="el-GR" dirty="0" smtClean="0"/>
          </a:p>
          <a:p>
            <a:r>
              <a:rPr lang="en-US" dirty="0">
                <a:hlinkClick r:id="rId8"/>
              </a:rPr>
              <a:t>https://eclass.uowm.gr/modules/document/file.php/MECH101/%CE%91%CE%A3%CE%9A%CE%97%CE%A3%CE%95%CE%99%CE%A3/4%CE%B2_%</a:t>
            </a:r>
            <a:r>
              <a:rPr lang="en-US" dirty="0" smtClean="0">
                <a:hlinkClick r:id="rId8"/>
              </a:rPr>
              <a:t>CE%91%CE%B5%CF%81%CE%B9%CE%BF%CF%80%CE%BF%CE%AF%CE%B7%CF%83%CE%B7%20%CE%92%CE%B9%CE%BF%CE%BC%CE%AC%CE%B6%CE%B1%CF%82_oc.pdf</a:t>
            </a:r>
            <a:endParaRPr lang="el-GR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apothesis.teicm.gr/xmlui/bitstream/handle/123456789/759/tselepidis.pdf?sequence=1&amp;isAllowed=y</a:t>
            </a:r>
            <a:endParaRPr lang="el-GR" dirty="0" smtClean="0"/>
          </a:p>
          <a:p>
            <a:r>
              <a:rPr lang="en-US" dirty="0">
                <a:hlinkClick r:id="rId10"/>
              </a:rPr>
              <a:t>https://www.exportersindia.com/epsco</a:t>
            </a:r>
            <a:r>
              <a:rPr lang="en-US" dirty="0" smtClean="0">
                <a:hlinkClick r:id="rId10"/>
              </a:rPr>
              <a:t>/</a:t>
            </a:r>
            <a:endParaRPr lang="el-GR" dirty="0" smtClean="0"/>
          </a:p>
          <a:p>
            <a:r>
              <a:rPr lang="en-US" dirty="0">
                <a:hlinkClick r:id="rId11" action="ppaction://hlinkpres?slideindex=1&amp;slidetitle="/>
              </a:rPr>
              <a:t>https://ikee.lib.auth.gr/record/303258/files/%CE%94%CE%B9%CF%80%CE%BB%CF%89%CE%BC%CE%B1%CF%84%CE%B9%CE%BA%CE%AE%20%CE%95%CF%81%CE%B3%CE%B1%CF%83%CE%AF%CE%B1%20-%</a:t>
            </a:r>
            <a:r>
              <a:rPr lang="en-US" dirty="0" smtClean="0">
                <a:hlinkClick r:id="rId11" action="ppaction://hlinkpres?slideindex=1&amp;slidetitle="/>
              </a:rPr>
              <a:t>20%CE%92%CE%B5%CE%BD%CE%AD%CF%84%CE%BF%CF%82%20%CE%92%CE%B1%CF%83%CE%AF%CE%BB%CE%B5%CE%B9%CE%BF%CF%82%202019.pdf</a:t>
            </a:r>
            <a:endParaRPr lang="el-GR" dirty="0" smtClean="0"/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nefeli.lib.teicrete.gr/browse/sefe/sdfp/2015/BarmpetseaIoanna/attached-document-1429862398-284349-14631/BarmpetseaIoanna2015.pdf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846151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Ορισμός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l-GR" dirty="0"/>
              <a:t>Ο </a:t>
            </a:r>
            <a:r>
              <a:rPr lang="el-GR" dirty="0" smtClean="0"/>
              <a:t>όρος ‘</a:t>
            </a:r>
            <a:r>
              <a:rPr lang="el-GR" b="1" dirty="0" smtClean="0"/>
              <a:t>Βιομάζα’</a:t>
            </a:r>
            <a:r>
              <a:rPr lang="el-GR" dirty="0"/>
              <a:t> περιλαμβάνει οποιοδήποτε υλικό προέρχεται από ζωντανούς </a:t>
            </a:r>
            <a:r>
              <a:rPr lang="el-GR" dirty="0" smtClean="0"/>
              <a:t>οργανισμούς και είναι ανανεώσιμη πηγή ενέργειας. </a:t>
            </a:r>
            <a:r>
              <a:rPr lang="el-GR" dirty="0"/>
              <a:t>Ειδικότερα, η βιομάζα για ενεργειακούς σκοπούς, περιλαμβάνει κάθε τύπο που μπορεί να χρησιμοποιηθεί για την παραγωγή στερεών, υγρών και/ ή αέριων καυσίμων.</a:t>
            </a:r>
          </a:p>
        </p:txBody>
      </p:sp>
    </p:spTree>
    <p:extLst>
      <p:ext uri="{BB962C8B-B14F-4D97-AF65-F5344CB8AC3E}">
        <p14:creationId xmlns="" xmlns:p14="http://schemas.microsoft.com/office/powerpoint/2010/main" val="319785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Κατηγορίες Βιομάζας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Υπολλειματικές μορφές </a:t>
            </a:r>
          </a:p>
          <a:p>
            <a:pPr marL="0" indent="0" algn="just">
              <a:buNone/>
            </a:pPr>
            <a:r>
              <a:rPr lang="el-GR" sz="1800" dirty="0" smtClean="0"/>
              <a:t>(Μιλάμε: Γεωργικής, Ζωϊκής, Δασικής προέλευσης, ή Αστικά απόβλητα)</a:t>
            </a:r>
          </a:p>
          <a:p>
            <a:r>
              <a:rPr lang="el-GR" sz="2400" dirty="0" smtClean="0"/>
              <a:t>Από ενεργειακές καλλιέργειες</a:t>
            </a:r>
          </a:p>
          <a:p>
            <a:pPr marL="0" indent="0" algn="just">
              <a:buNone/>
            </a:pPr>
            <a:r>
              <a:rPr lang="el-GR" sz="1800" dirty="0" smtClean="0"/>
              <a:t>(Μιλάμε: Χρήση παραδοσιακών καλλιεργειών </a:t>
            </a:r>
            <a:r>
              <a:rPr lang="el-GR" sz="1800" dirty="0"/>
              <a:t>που μπορούν να χρησιμοποιηθούν για την παραγωγή υγρών </a:t>
            </a:r>
            <a:r>
              <a:rPr lang="el-GR" sz="1800" dirty="0" smtClean="0"/>
              <a:t>βιοκαυσίμων)</a:t>
            </a:r>
            <a:endParaRPr lang="el-G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8370" y="3784003"/>
            <a:ext cx="6695259" cy="2717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588" y="5345966"/>
            <a:ext cx="1637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Πηγή:</a:t>
            </a:r>
          </a:p>
          <a:p>
            <a:r>
              <a:rPr lang="en-US" sz="1600" dirty="0" smtClean="0"/>
              <a:t>Agroenergy.gr, </a:t>
            </a:r>
            <a:r>
              <a:rPr lang="el-GR" sz="1600" dirty="0" smtClean="0"/>
              <a:t>Τι είναι η βιομάζα;</a:t>
            </a:r>
            <a:endParaRPr lang="el-GR" sz="1600" dirty="0"/>
          </a:p>
        </p:txBody>
      </p:sp>
    </p:spTree>
    <p:extLst>
      <p:ext uri="{BB962C8B-B14F-4D97-AF65-F5344CB8AC3E}">
        <p14:creationId xmlns="" xmlns:p14="http://schemas.microsoft.com/office/powerpoint/2010/main" val="16386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Ενεργειακή Αξιοποίηση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/>
              <a:t>Η βιομάζα μπορεί να αξιοποιηθεί για την κάλυψη ενεργειακών </a:t>
            </a:r>
            <a:r>
              <a:rPr lang="el-GR" sz="2400" dirty="0" smtClean="0"/>
              <a:t>αναγκών, είτε </a:t>
            </a:r>
            <a:r>
              <a:rPr lang="el-GR" sz="2400" dirty="0"/>
              <a:t>με απ’ ευθείας καύση, είτε με μετατροπή της σε αέρια, υγρά ή/και στερεά καύσιμα μέσω θερμοχημικών ή βιοχημικών </a:t>
            </a:r>
            <a:r>
              <a:rPr lang="el-GR" sz="2400" dirty="0" smtClean="0"/>
              <a:t>διεργασιών. </a:t>
            </a:r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8287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Καύση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dirty="0"/>
              <a:t>Στην καύση της βιομάζας γίνεται θερμική οξείδωση παρουσία περίσσειας </a:t>
            </a:r>
            <a:r>
              <a:rPr lang="el-GR" dirty="0" smtClean="0"/>
              <a:t>οξυγόνου. </a:t>
            </a:r>
          </a:p>
          <a:p>
            <a:pPr marL="0" indent="0" algn="just">
              <a:buNone/>
            </a:pPr>
            <a:r>
              <a:rPr lang="el-GR" dirty="0" smtClean="0"/>
              <a:t>Η καύση του άνθρακα όπως θα δούμε και παρακάτω, διαφέρει με την καύση της βιομάζας, καθώς το 75% της ενέργειάς της βρίσκεται στα πτητικά συστατικά της βιομάζας, ενώ στον άνθρακα η ενέργεια αυτή είναι μικρότερη από 50%. 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96545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Ανθρακοποίηση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dirty="0"/>
              <a:t>Η ανθρακοποίηση είναι μία διεργασία όπου </a:t>
            </a:r>
            <a:r>
              <a:rPr lang="el-GR" dirty="0" smtClean="0"/>
              <a:t>η βιομάζα (π.χ. ξύλο)  </a:t>
            </a:r>
            <a:r>
              <a:rPr lang="el-GR" dirty="0"/>
              <a:t>θερμαίνεται παρουσία αέρα σε αναλογία μικρότερη από τη </a:t>
            </a:r>
            <a:r>
              <a:rPr lang="el-GR" dirty="0" smtClean="0"/>
              <a:t>στοιχειομετρική </a:t>
            </a:r>
            <a:r>
              <a:rPr lang="el-GR" dirty="0"/>
              <a:t>και σαν προϊόν παράγεται το κάρβουνο καθώς και υγρά και αέρια παραπροϊόντα. </a:t>
            </a:r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4207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Στάδια Ανθρακοποίησης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Ξήρανση της βιομάζας (π.χ. ξύλου)                                                                    (</a:t>
            </a:r>
            <a:r>
              <a:rPr lang="el-GR" sz="2400" dirty="0"/>
              <a:t>Μιλάμε: Η θερμοκρασία είναι περίπου 200°C.)</a:t>
            </a:r>
            <a:endParaRPr lang="el-GR" sz="24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l-GR" sz="2400" dirty="0" smtClean="0"/>
              <a:t>Φάση της </a:t>
            </a:r>
            <a:r>
              <a:rPr lang="el-GR" sz="2400" dirty="0" err="1" smtClean="0"/>
              <a:t>προανθρακοποίησης</a:t>
            </a:r>
            <a:r>
              <a:rPr lang="el-GR" sz="2400" dirty="0" smtClean="0"/>
              <a:t> με παραγωγή υγρών και αέριων προϊόντων.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400" dirty="0" smtClean="0"/>
              <a:t>Στο στάδιο αυτό εκλύονται υγρά και αέρια παραπροϊόντα, ενώ η βιομάζα (π.χ. το ξύλο) </a:t>
            </a:r>
            <a:r>
              <a:rPr lang="el-GR" sz="2400" dirty="0" err="1" smtClean="0"/>
              <a:t>ανθρακοποιείται</a:t>
            </a:r>
            <a:r>
              <a:rPr lang="el-GR" sz="2400" dirty="0" smtClean="0"/>
              <a:t> πλήρως.  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400" dirty="0" smtClean="0"/>
              <a:t>Απομακρύνονται όλες οι πτητικές ουσίες από το κάρβουνο και το προϊόν είναι τώρα έτοιμο. (</a:t>
            </a:r>
            <a:r>
              <a:rPr lang="el-GR" sz="2400" dirty="0"/>
              <a:t>Μιλάμε: γίνεται σε θερμοκρασίες μεγαλύτερες των 300°C</a:t>
            </a:r>
            <a:r>
              <a:rPr lang="el-GR" sz="2400" dirty="0" smtClean="0"/>
              <a:t>)								</a:t>
            </a:r>
          </a:p>
        </p:txBody>
      </p:sp>
    </p:spTree>
    <p:extLst>
      <p:ext uri="{BB962C8B-B14F-4D97-AF65-F5344CB8AC3E}">
        <p14:creationId xmlns="" xmlns:p14="http://schemas.microsoft.com/office/powerpoint/2010/main" val="21214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Τελικά προιόντα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400" dirty="0" smtClean="0"/>
              <a:t>Το </a:t>
            </a:r>
            <a:r>
              <a:rPr lang="el-GR" sz="2400" dirty="0"/>
              <a:t>τελικό προιόν μετά το τέλος της </a:t>
            </a:r>
            <a:r>
              <a:rPr lang="el-GR" sz="2400" dirty="0" smtClean="0"/>
              <a:t>διαδικασίας, </a:t>
            </a:r>
            <a:r>
              <a:rPr lang="el-GR" sz="2400" dirty="0"/>
              <a:t>μπορεί να είναι είτε κάρβουνο είτε εξανθράκωμα (biochar</a:t>
            </a:r>
            <a:r>
              <a:rPr lang="el-GR" sz="2400" dirty="0" smtClean="0"/>
              <a:t>).</a:t>
            </a:r>
          </a:p>
          <a:p>
            <a:pPr algn="just"/>
            <a:r>
              <a:rPr lang="el-GR" sz="2400" dirty="0" smtClean="0"/>
              <a:t>Η </a:t>
            </a:r>
            <a:r>
              <a:rPr lang="el-GR" sz="2400" dirty="0"/>
              <a:t>χρήση του κάρβουνου περιορίζεται στο </a:t>
            </a:r>
            <a:r>
              <a:rPr lang="el-GR" sz="2400" dirty="0" smtClean="0"/>
              <a:t>μαγείρεμα και στην παραγωγή ατσαλιού.</a:t>
            </a:r>
          </a:p>
          <a:p>
            <a:pPr algn="just"/>
            <a:r>
              <a:rPr lang="el-GR" sz="2400" dirty="0" smtClean="0"/>
              <a:t>Το βιοεξανθράκωμα παράγεται με κύριο σκοπό την εφαρμογή του στο έδαφος ως λίπασμα</a:t>
            </a:r>
            <a:endParaRPr lang="el-GR" sz="2400" dirty="0"/>
          </a:p>
          <a:p>
            <a:pPr marL="0" indent="0" algn="just">
              <a:buNone/>
            </a:pPr>
            <a:r>
              <a:rPr lang="el-GR" sz="1800" dirty="0" smtClean="0"/>
              <a:t>(Μιλάμε: Συμπέρασμα</a:t>
            </a:r>
            <a:r>
              <a:rPr lang="el-GR" sz="1800" dirty="0"/>
              <a:t>: Η ανθρακοποιημένη βιομάζα ως καύσιμο για την παραγωγή ηλεκτρικής ενέργειας, δεν έχει νόημα για ενεργειακούς και οικολογικούς λόγους καθώς η διαδικασία ανθρακοποίησης απαιτεί κατανάλωση ενέργειας και οι εκπομπές διοξειδίου του άνθρακα είναι </a:t>
            </a:r>
            <a:r>
              <a:rPr lang="el-GR" sz="1800" dirty="0" smtClean="0"/>
              <a:t>υψηλές)</a:t>
            </a:r>
            <a:endParaRPr lang="el-GR" sz="1800" dirty="0"/>
          </a:p>
        </p:txBody>
      </p:sp>
    </p:spTree>
    <p:extLst>
      <p:ext uri="{BB962C8B-B14F-4D97-AF65-F5344CB8AC3E}">
        <p14:creationId xmlns="" xmlns:p14="http://schemas.microsoft.com/office/powerpoint/2010/main" val="743064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30827" t="20628" r="31127" b="45552"/>
          <a:stretch/>
        </p:blipFill>
        <p:spPr>
          <a:xfrm>
            <a:off x="6389914" y="3698941"/>
            <a:ext cx="4963886" cy="2481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Πυρόληση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3"/>
            <a:ext cx="10515600" cy="370431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sz="2400" dirty="0"/>
              <a:t>Σαν πυρόλυση ορίζουμε την θερμική αποδόμηση (διάσπαση) ενός οργανικού υλικού, από την οποία διαδικασία απουσιάζει οξυγόνο. </a:t>
            </a:r>
            <a:r>
              <a:rPr lang="el-GR" sz="2400" dirty="0" smtClean="0"/>
              <a:t>Οι μονάδες πυρόλυσης λειτουργούν με τον εξής τρόπο:</a:t>
            </a:r>
          </a:p>
          <a:p>
            <a:pPr algn="just"/>
            <a:r>
              <a:rPr lang="el-GR" sz="2400" dirty="0" smtClean="0"/>
              <a:t>Αποξήρανση στον κάδο τροφοδοσίας</a:t>
            </a:r>
          </a:p>
          <a:p>
            <a:pPr algn="just"/>
            <a:r>
              <a:rPr lang="el-GR" sz="2400" dirty="0" smtClean="0"/>
              <a:t>Αφαίρεση υγρασίας στον αντιδραστήρα πυρόλυσης</a:t>
            </a:r>
          </a:p>
          <a:p>
            <a:pPr algn="just"/>
            <a:r>
              <a:rPr lang="el-GR" sz="2400" dirty="0" smtClean="0"/>
              <a:t>Αεριοποίηση</a:t>
            </a:r>
          </a:p>
          <a:p>
            <a:pPr algn="just"/>
            <a:r>
              <a:rPr lang="el-GR" sz="2400" dirty="0" smtClean="0"/>
              <a:t>Ενανθράκωση μέσω του κυκλώνα</a:t>
            </a:r>
          </a:p>
          <a:p>
            <a:pPr algn="just"/>
            <a:r>
              <a:rPr lang="el-GR" sz="2400" dirty="0" smtClean="0"/>
              <a:t>Συμπυκνωτής αερίων </a:t>
            </a:r>
          </a:p>
          <a:p>
            <a:pPr algn="just"/>
            <a:r>
              <a:rPr lang="el-GR" sz="2400" dirty="0" smtClean="0"/>
              <a:t>Παραγωγή βιοελαίου και εξανθρακώματος</a:t>
            </a:r>
          </a:p>
          <a:p>
            <a:pPr algn="just"/>
            <a:endParaRPr lang="el-GR" sz="2400" dirty="0" smtClean="0"/>
          </a:p>
          <a:p>
            <a:pPr algn="just"/>
            <a:endParaRPr lang="el-GR" sz="2400" dirty="0" smtClean="0"/>
          </a:p>
          <a:p>
            <a:pPr algn="just"/>
            <a:endParaRPr lang="el-GR" sz="2400" dirty="0" smtClean="0"/>
          </a:p>
          <a:p>
            <a:pPr algn="just"/>
            <a:endParaRPr lang="el-GR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38200" y="5867376"/>
            <a:ext cx="1051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Μιλάμε: Η βιομάζα αποξηραίνεται στον κάδο τροφοδοσίας και περνάει στον αντιδραστήρα πυρόλυσης για να εξατμιστεί όλη η υγρασία. Στην φάση της αεριοποίησης αφαιρούνται οι πτητικές ουσίες και πραγματοποιείται η ενανθράκωση στον θάλαμο του κυκλώνα. Παράγονται συμπυκνώσιμα και μη αέρια. Τα πρώτα υγροποιούνται δίνοντας βιοέλαιο, ενώ τα δεύτερα αποσύρονται. Τέλος το εξανθράκωμα (αέριο), ψύχεται δίνοντας στερεό προιόν.   </a:t>
            </a:r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546165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6692</TotalTime>
  <Words>1031</Words>
  <Application>Microsoft Office PowerPoint</Application>
  <PresentationFormat>Προσαρμογή</PresentationFormat>
  <Paragraphs>94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Office Theme</vt:lpstr>
      <vt:lpstr>ΒΙΟΜΑΖΑ</vt:lpstr>
      <vt:lpstr>Ορισμός</vt:lpstr>
      <vt:lpstr>Κατηγορίες Βιομάζας</vt:lpstr>
      <vt:lpstr>Ενεργειακή Αξιοποίηση</vt:lpstr>
      <vt:lpstr>Καύση</vt:lpstr>
      <vt:lpstr>Ανθρακοποίηση</vt:lpstr>
      <vt:lpstr>Στάδια Ανθρακοποίησης</vt:lpstr>
      <vt:lpstr>Τελικά προιόντα</vt:lpstr>
      <vt:lpstr>Πυρόληση</vt:lpstr>
      <vt:lpstr>Διαφάνεια 10</vt:lpstr>
      <vt:lpstr>Αεριοποίηση &amp; Τεχνολογίες</vt:lpstr>
      <vt:lpstr>Αεριοποιητές Αντιρροής &amp; Ομορροής </vt:lpstr>
      <vt:lpstr>Χαρακτηριστικό: Κλίνη</vt:lpstr>
      <vt:lpstr>Βιοχημική Διαδικασία </vt:lpstr>
      <vt:lpstr>Αλκοολική Ζύμωση</vt:lpstr>
      <vt:lpstr>Χρήση Βιοαιθανόλης</vt:lpstr>
      <vt:lpstr>Διαφάνεια 17</vt:lpstr>
      <vt:lpstr>Διαφάνεια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ΒΙΟΜΑΖΑ</dc:title>
  <dc:creator>Αγνή Αργύρη</dc:creator>
  <cp:lastModifiedBy>Alex</cp:lastModifiedBy>
  <cp:revision>90</cp:revision>
  <dcterms:created xsi:type="dcterms:W3CDTF">2020-12-02T12:49:28Z</dcterms:created>
  <dcterms:modified xsi:type="dcterms:W3CDTF">2020-12-12T13:36:51Z</dcterms:modified>
</cp:coreProperties>
</file>