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9" r:id="rId4"/>
    <p:sldId id="260" r:id="rId5"/>
    <p:sldId id="261" r:id="rId6"/>
    <p:sldId id="272" r:id="rId7"/>
    <p:sldId id="265" r:id="rId8"/>
    <p:sldId id="279" r:id="rId9"/>
    <p:sldId id="276" r:id="rId10"/>
    <p:sldId id="277" r:id="rId11"/>
    <p:sldId id="278" r:id="rId12"/>
    <p:sldId id="268" r:id="rId13"/>
    <p:sldId id="270" r:id="rId14"/>
    <p:sldId id="271" r:id="rId15"/>
    <p:sldId id="274" r:id="rId16"/>
    <p:sldId id="275" r:id="rId17"/>
    <p:sldId id="281" r:id="rId18"/>
    <p:sldId id="282" r:id="rId19"/>
    <p:sldId id="283" r:id="rId20"/>
    <p:sldId id="284" r:id="rId21"/>
    <p:sldId id="258" r:id="rId22"/>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0" autoAdjust="0"/>
    <p:restoredTop sz="94660" autoAdjust="0"/>
  </p:normalViewPr>
  <p:slideViewPr>
    <p:cSldViewPr snapToGrid="0">
      <p:cViewPr>
        <p:scale>
          <a:sx n="40" d="100"/>
          <a:sy n="40" d="100"/>
        </p:scale>
        <p:origin x="-1800" y="-738"/>
      </p:cViewPr>
      <p:guideLst>
        <p:guide orient="horz" pos="2160"/>
        <p:guide pos="3840"/>
      </p:guideLst>
    </p:cSldViewPr>
  </p:slideViewPr>
  <p:outlineViewPr>
    <p:cViewPr>
      <p:scale>
        <a:sx n="33" d="100"/>
        <a:sy n="33" d="100"/>
      </p:scale>
      <p:origin x="0" y="2658"/>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7B11CD-056D-4FC6-8D19-298C39A51F53}" type="datetimeFigureOut">
              <a:rPr lang="el-GR" smtClean="0"/>
              <a:pPr/>
              <a:t>9/12/2020</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0E85EF-AE5B-42E1-AFE2-ED5B5922651C}" type="slidenum">
              <a:rPr lang="el-GR" smtClean="0"/>
              <a:pPr/>
              <a:t>‹#›</a:t>
            </a:fld>
            <a:endParaRPr lang="el-GR"/>
          </a:p>
        </p:txBody>
      </p:sp>
    </p:spTree>
    <p:extLst>
      <p:ext uri="{BB962C8B-B14F-4D97-AF65-F5344CB8AC3E}">
        <p14:creationId xmlns:p14="http://schemas.microsoft.com/office/powerpoint/2010/main" xmlns="" val="38179533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BCF1D116-0650-4457-960F-44DAEAF2024F}" type="datetimeFigureOut">
              <a:rPr lang="el-GR" smtClean="0"/>
              <a:pPr/>
              <a:t>9/12/2020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401106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CF1D116-0650-4457-960F-44DAEAF2024F}" type="datetimeFigureOut">
              <a:rPr lang="el-GR" smtClean="0"/>
              <a:pPr/>
              <a:t>9/12/2020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3805318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CF1D116-0650-4457-960F-44DAEAF2024F}" type="datetimeFigureOut">
              <a:rPr lang="el-GR" smtClean="0"/>
              <a:pPr/>
              <a:t>9/12/2020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179445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CF1D116-0650-4457-960F-44DAEAF2024F}" type="datetimeFigureOut">
              <a:rPr lang="el-GR" smtClean="0"/>
              <a:pPr/>
              <a:t>9/12/2020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417800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CF1D116-0650-4457-960F-44DAEAF2024F}" type="datetimeFigureOut">
              <a:rPr lang="el-GR" smtClean="0"/>
              <a:pPr/>
              <a:t>9/12/2020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1912068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BCF1D116-0650-4457-960F-44DAEAF2024F}" type="datetimeFigureOut">
              <a:rPr lang="el-GR" smtClean="0"/>
              <a:pPr/>
              <a:t>9/12/2020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160771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BCF1D116-0650-4457-960F-44DAEAF2024F}" type="datetimeFigureOut">
              <a:rPr lang="el-GR" smtClean="0"/>
              <a:pPr/>
              <a:t>9/12/2020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196201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BCF1D116-0650-4457-960F-44DAEAF2024F}" type="datetimeFigureOut">
              <a:rPr lang="el-GR" smtClean="0"/>
              <a:pPr/>
              <a:t>9/12/2020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3017801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F1D116-0650-4457-960F-44DAEAF2024F}" type="datetimeFigureOut">
              <a:rPr lang="el-GR" smtClean="0"/>
              <a:pPr/>
              <a:t>9/12/2020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3270723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CF1D116-0650-4457-960F-44DAEAF2024F}" type="datetimeFigureOut">
              <a:rPr lang="el-GR" smtClean="0"/>
              <a:pPr/>
              <a:t>9/12/2020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3513094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CF1D116-0650-4457-960F-44DAEAF2024F}" type="datetimeFigureOut">
              <a:rPr lang="el-GR" smtClean="0"/>
              <a:pPr/>
              <a:t>9/12/2020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4080346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F1D116-0650-4457-960F-44DAEAF2024F}" type="datetimeFigureOut">
              <a:rPr lang="el-GR" smtClean="0"/>
              <a:pPr/>
              <a:t>9/12/2020</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52C5C2-04C4-40CD-A1D7-E13202AF9A2E}" type="slidenum">
              <a:rPr lang="el-GR" smtClean="0"/>
              <a:pPr/>
              <a:t>‹#›</a:t>
            </a:fld>
            <a:endParaRPr lang="el-GR"/>
          </a:p>
        </p:txBody>
      </p:sp>
    </p:spTree>
    <p:extLst>
      <p:ext uri="{BB962C8B-B14F-4D97-AF65-F5344CB8AC3E}">
        <p14:creationId xmlns:p14="http://schemas.microsoft.com/office/powerpoint/2010/main" xmlns="" val="23846575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eclass.uowm.gr/modules/document/file.php/MECH101/%CE%91%CE%A3%CE%9A%CE%97%CE%A3%CE%95%CE%99%CE%A3/4%CE%B2_%CE%91%CE%B5%CF%81%CE%B9%CE%BF%CF%80%CE%BF%CE%AF%CE%B7%CF%83%CE%B7%20%CE%92%CE%B9%CE%BF%CE%BC%CE%AC%CE%B6%CE%B1%CF%82_oc.pdf" TargetMode="External"/><Relationship Id="rId3" Type="http://schemas.openxmlformats.org/officeDocument/2006/relationships/hyperlink" Target="http://www.cres.gr/kape/energeia_politis/energeia_politis_biomass_kalier.htm" TargetMode="External"/><Relationship Id="rId7" Type="http://schemas.openxmlformats.org/officeDocument/2006/relationships/hyperlink" Target="http://okeanis.lib2.uniwa.gr/xmlui/bitstream/handle/123456789/4713/ele39957.pdf?sequence=1&amp;isAllowed=y" TargetMode="External"/><Relationship Id="rId2" Type="http://schemas.openxmlformats.org/officeDocument/2006/relationships/hyperlink" Target="http://www.ai4b.gr/what-is-biomass/" TargetMode="External"/><Relationship Id="rId1" Type="http://schemas.openxmlformats.org/officeDocument/2006/relationships/slideLayout" Target="../slideLayouts/slideLayout7.xml"/><Relationship Id="rId6" Type="http://schemas.openxmlformats.org/officeDocument/2006/relationships/hyperlink" Target="https://www.biofueljournal.com/article_79433.html" TargetMode="External"/><Relationship Id="rId11" Type="http://schemas.openxmlformats.org/officeDocument/2006/relationships/hyperlink" Target="&#914;&#921;&#927;&#924;&#913;&#918;&#913;.pptx" TargetMode="External"/><Relationship Id="rId5" Type="http://schemas.openxmlformats.org/officeDocument/2006/relationships/hyperlink" Target="http://courseware.mech.ntua.gr/ml22058/pdfs/M15b-Biomass_Conversion_Technologies.pdf" TargetMode="External"/><Relationship Id="rId10" Type="http://schemas.openxmlformats.org/officeDocument/2006/relationships/hyperlink" Target="https://www.exportersindia.com/epsco/" TargetMode="External"/><Relationship Id="rId4" Type="http://schemas.openxmlformats.org/officeDocument/2006/relationships/hyperlink" Target="http://www.cres.gr/energy-saving/images/pdf/biomass_guide.pdf" TargetMode="External"/><Relationship Id="rId9" Type="http://schemas.openxmlformats.org/officeDocument/2006/relationships/hyperlink" Target="http://apothesis.teicm.gr/xmlui/bitstream/handle/123456789/759/tselepidis.pdf?sequence=1&amp;isAllowed=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ΒΙΟΜΑΖΑ</a:t>
            </a:r>
            <a:endParaRPr lang="el-GR" dirty="0"/>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xmlns="" val="723009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Στάδια Ανθρακοποίησης</a:t>
            </a:r>
            <a:endParaRPr lang="el-GR"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l-GR" sz="2400" dirty="0" smtClean="0"/>
              <a:t>Ξήρανση της βιομάζας (π.χ. ξύλου)                                                                    (</a:t>
            </a:r>
            <a:r>
              <a:rPr lang="el-GR" sz="2400" dirty="0"/>
              <a:t>Μιλάμε: Η θερμοκρασία είναι περίπου 200°C.)</a:t>
            </a:r>
            <a:endParaRPr lang="el-GR" sz="2400" dirty="0" smtClean="0"/>
          </a:p>
          <a:p>
            <a:pPr marL="514350" indent="-514350" algn="just">
              <a:buFont typeface="+mj-lt"/>
              <a:buAutoNum type="arabicPeriod"/>
            </a:pPr>
            <a:r>
              <a:rPr lang="el-GR" sz="2400" dirty="0"/>
              <a:t>Φ</a:t>
            </a:r>
            <a:r>
              <a:rPr lang="el-GR" sz="2400" dirty="0" smtClean="0"/>
              <a:t>άση </a:t>
            </a:r>
            <a:r>
              <a:rPr lang="el-GR" sz="2400" dirty="0"/>
              <a:t>της </a:t>
            </a:r>
            <a:r>
              <a:rPr lang="el-GR" sz="2400" dirty="0" smtClean="0"/>
              <a:t>προανθρακοποίησης με παραγωγή υγρών </a:t>
            </a:r>
            <a:r>
              <a:rPr lang="el-GR" sz="2400" dirty="0"/>
              <a:t>και </a:t>
            </a:r>
            <a:r>
              <a:rPr lang="el-GR" sz="2400" dirty="0" smtClean="0"/>
              <a:t>αέριων προϊόντων. (Μιλάμε: </a:t>
            </a:r>
            <a:r>
              <a:rPr lang="el-GR" sz="2400" dirty="0"/>
              <a:t>γίνεται σε θερμοκρασίες </a:t>
            </a:r>
            <a:r>
              <a:rPr lang="el-GR" sz="2400" dirty="0" smtClean="0"/>
              <a:t>170-300°C)</a:t>
            </a:r>
            <a:endParaRPr lang="el-GR" sz="2400" b="1" dirty="0"/>
          </a:p>
          <a:p>
            <a:pPr marL="514350" indent="-514350" algn="just">
              <a:buFont typeface="+mj-lt"/>
              <a:buAutoNum type="arabicPeriod"/>
            </a:pPr>
            <a:r>
              <a:rPr lang="el-GR" sz="2400" dirty="0"/>
              <a:t>Στο στάδιο αυτό εκλύονται υγρά και αέρια παραπροϊόντα, </a:t>
            </a:r>
            <a:r>
              <a:rPr lang="el-GR" sz="2400" dirty="0" smtClean="0"/>
              <a:t>ενώ η βιομάζα (π.χ. το ξύλο) </a:t>
            </a:r>
            <a:r>
              <a:rPr lang="el-GR" sz="2400" dirty="0"/>
              <a:t>ανθρακοποιείται πλήρως. </a:t>
            </a:r>
            <a:r>
              <a:rPr lang="el-GR" sz="2400" dirty="0" smtClean="0"/>
              <a:t>           				       (</a:t>
            </a:r>
            <a:r>
              <a:rPr lang="el-GR" sz="2400" dirty="0"/>
              <a:t>Μιλάμε: Το τρίτο στάδιο που παράγει ενέργεια γίνεται σε θερμοκρασίες </a:t>
            </a:r>
            <a:r>
              <a:rPr lang="el-GR" sz="2400" dirty="0" smtClean="0"/>
              <a:t>250-300°C)</a:t>
            </a:r>
          </a:p>
          <a:p>
            <a:pPr marL="514350" indent="-514350" algn="just">
              <a:buFont typeface="+mj-lt"/>
              <a:buAutoNum type="arabicPeriod"/>
            </a:pPr>
            <a:r>
              <a:rPr lang="el-GR" sz="2400" dirty="0" smtClean="0"/>
              <a:t>Απομακρύνονται </a:t>
            </a:r>
            <a:r>
              <a:rPr lang="el-GR" sz="2400" dirty="0"/>
              <a:t>όλες οι πτητικές ουσίες από το κάρβουνο και το προϊόν είναι τώρα έτοιμο</a:t>
            </a:r>
            <a:r>
              <a:rPr lang="el-GR" sz="2400" dirty="0" smtClean="0"/>
              <a:t>. 								 (</a:t>
            </a:r>
            <a:r>
              <a:rPr lang="el-GR" sz="2400" dirty="0"/>
              <a:t>Μιλάμε: θερμοκρασίες μεγαλύτερες των 300°</a:t>
            </a:r>
            <a:r>
              <a:rPr lang="en-US" sz="2400" dirty="0"/>
              <a:t>C </a:t>
            </a:r>
            <a:r>
              <a:rPr lang="el-GR" sz="2400" dirty="0" smtClean="0"/>
              <a:t>)</a:t>
            </a:r>
          </a:p>
        </p:txBody>
      </p:sp>
    </p:spTree>
    <p:extLst>
      <p:ext uri="{BB962C8B-B14F-4D97-AF65-F5344CB8AC3E}">
        <p14:creationId xmlns:p14="http://schemas.microsoft.com/office/powerpoint/2010/main" xmlns="" val="2121444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Ενδιαφέροντα στοιχεία</a:t>
            </a:r>
            <a:endParaRPr lang="el-GR" dirty="0"/>
          </a:p>
        </p:txBody>
      </p:sp>
      <p:sp>
        <p:nvSpPr>
          <p:cNvPr id="3" name="Content Placeholder 2"/>
          <p:cNvSpPr>
            <a:spLocks noGrp="1"/>
          </p:cNvSpPr>
          <p:nvPr>
            <p:ph idx="1"/>
          </p:nvPr>
        </p:nvSpPr>
        <p:spPr/>
        <p:txBody>
          <a:bodyPr>
            <a:normAutofit/>
          </a:bodyPr>
          <a:lstStyle/>
          <a:p>
            <a:pPr algn="just"/>
            <a:r>
              <a:rPr lang="el-GR" sz="2400" dirty="0"/>
              <a:t>Η διάρκεια της διαδικασίας ανθρακοποίησης είναι συνήθως 2-20 ημέρες, ενώ η απόδοση κυμαίνεται σε 15-25%. </a:t>
            </a:r>
            <a:endParaRPr lang="el-GR" sz="2400" dirty="0" smtClean="0"/>
          </a:p>
          <a:p>
            <a:pPr algn="just"/>
            <a:r>
              <a:rPr lang="el-GR" sz="2400" dirty="0"/>
              <a:t>Το τελικό προιόν μετά το τέλος της </a:t>
            </a:r>
            <a:r>
              <a:rPr lang="el-GR" sz="2400" dirty="0" smtClean="0"/>
              <a:t>διαδικασίας, </a:t>
            </a:r>
            <a:r>
              <a:rPr lang="el-GR" sz="2400" dirty="0"/>
              <a:t>μπορεί να είναι είτε κάρβουνο είτε εξανθράκωμα (biochar</a:t>
            </a:r>
            <a:r>
              <a:rPr lang="el-GR" sz="2400" dirty="0" smtClean="0"/>
              <a:t>).</a:t>
            </a:r>
          </a:p>
          <a:p>
            <a:pPr algn="just"/>
            <a:r>
              <a:rPr lang="el-GR" sz="2400" dirty="0" smtClean="0"/>
              <a:t>Η </a:t>
            </a:r>
            <a:r>
              <a:rPr lang="el-GR" sz="2400" dirty="0"/>
              <a:t>χρήση του κάρβουνου περιορίζεται στο </a:t>
            </a:r>
            <a:r>
              <a:rPr lang="el-GR" sz="2400" dirty="0" smtClean="0"/>
              <a:t>μαγείρεμα και στην παραγωγή ατσαλιού.</a:t>
            </a:r>
          </a:p>
          <a:p>
            <a:pPr algn="just"/>
            <a:r>
              <a:rPr lang="el-GR" sz="2400" dirty="0" smtClean="0"/>
              <a:t>Το βιοεξανθράκωμα παράγεται με κύριο σκοπό την εφαρμογή του στο έδαφος ως λίπασμα</a:t>
            </a:r>
            <a:endParaRPr lang="el-GR" sz="2400" dirty="0"/>
          </a:p>
          <a:p>
            <a:pPr marL="0" indent="0" algn="just">
              <a:buNone/>
            </a:pPr>
            <a:r>
              <a:rPr lang="el-GR" sz="1800" dirty="0" smtClean="0"/>
              <a:t>(Μιλάμε: Συμπέρασμα</a:t>
            </a:r>
            <a:r>
              <a:rPr lang="el-GR" sz="1800" dirty="0"/>
              <a:t>: Η ανθρακοποιημένη βιομάζα ως καύσιμο για την παραγωγή ηλεκτρικής ενέργειας, δεν έχει νόημα για ενεργειακούς και οικολογικούς λόγους καθώς η διαδικασία ανθρακοποίησης απαιτεί κατανάλωση ενέργειας και οι εκπομπές διοξειδίου του άνθρακα είναι </a:t>
            </a:r>
            <a:r>
              <a:rPr lang="el-GR" sz="1800" dirty="0" smtClean="0"/>
              <a:t>υψηλές)</a:t>
            </a:r>
            <a:endParaRPr lang="el-GR" sz="1800" dirty="0"/>
          </a:p>
        </p:txBody>
      </p:sp>
    </p:spTree>
    <p:extLst>
      <p:ext uri="{BB962C8B-B14F-4D97-AF65-F5344CB8AC3E}">
        <p14:creationId xmlns:p14="http://schemas.microsoft.com/office/powerpoint/2010/main" xmlns="" val="743064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Πυρόληση</a:t>
            </a:r>
            <a:endParaRPr lang="el-GR" dirty="0"/>
          </a:p>
        </p:txBody>
      </p:sp>
      <p:sp>
        <p:nvSpPr>
          <p:cNvPr id="3" name="Content Placeholder 2"/>
          <p:cNvSpPr>
            <a:spLocks noGrp="1"/>
          </p:cNvSpPr>
          <p:nvPr>
            <p:ph idx="1"/>
          </p:nvPr>
        </p:nvSpPr>
        <p:spPr>
          <a:xfrm>
            <a:off x="838200" y="1825625"/>
            <a:ext cx="10515600" cy="969826"/>
          </a:xfrm>
        </p:spPr>
        <p:txBody>
          <a:bodyPr>
            <a:normAutofit/>
          </a:bodyPr>
          <a:lstStyle/>
          <a:p>
            <a:pPr marL="0" indent="0" algn="just">
              <a:buNone/>
            </a:pPr>
            <a:r>
              <a:rPr lang="el-GR" sz="2400" dirty="0"/>
              <a:t>Σαν πυρόλυση ορίζουμε την θερμική αποδόμηση (διάσπαση) ενός οργανικού υλικού, από την οποία διαδικασία απουσιάζει οξυγόνο. </a:t>
            </a:r>
          </a:p>
        </p:txBody>
      </p:sp>
      <p:pic>
        <p:nvPicPr>
          <p:cNvPr id="4" name="Picture 3"/>
          <p:cNvPicPr>
            <a:picLocks noChangeAspect="1"/>
          </p:cNvPicPr>
          <p:nvPr/>
        </p:nvPicPr>
        <p:blipFill>
          <a:blip r:embed="rId2" cstate="print"/>
          <a:stretch>
            <a:fillRect/>
          </a:stretch>
        </p:blipFill>
        <p:spPr>
          <a:xfrm>
            <a:off x="-3854115" y="3208947"/>
            <a:ext cx="10254916" cy="5333473"/>
          </a:xfrm>
          <a:prstGeom prst="rect">
            <a:avLst/>
          </a:prstGeom>
        </p:spPr>
      </p:pic>
      <p:sp>
        <p:nvSpPr>
          <p:cNvPr id="5" name="TextBox 4"/>
          <p:cNvSpPr txBox="1"/>
          <p:nvPr/>
        </p:nvSpPr>
        <p:spPr>
          <a:xfrm>
            <a:off x="7184571" y="3892731"/>
            <a:ext cx="3544389" cy="2862322"/>
          </a:xfrm>
          <a:prstGeom prst="rect">
            <a:avLst/>
          </a:prstGeom>
          <a:noFill/>
        </p:spPr>
        <p:txBody>
          <a:bodyPr wrap="square" rtlCol="0">
            <a:spAutoFit/>
          </a:bodyPr>
          <a:lstStyle/>
          <a:p>
            <a:r>
              <a:rPr lang="el-GR" dirty="0" smtClean="0"/>
              <a:t>Μιλάμε: Εξηγούμε την διαδικασία της πυρόλυσης και προσθέτουμε.</a:t>
            </a:r>
          </a:p>
          <a:p>
            <a:r>
              <a:rPr lang="el-GR" dirty="0"/>
              <a:t> </a:t>
            </a:r>
            <a:r>
              <a:rPr lang="el-GR" dirty="0" smtClean="0"/>
              <a:t>Ενσωματώνουμε: Τα </a:t>
            </a:r>
            <a:r>
              <a:rPr lang="el-GR" dirty="0"/>
              <a:t>προϊόντα που παράγονται κατά την πυρόλυση βιομάζας αποτελούνται από τα εξής: ένα στερεό υπόλειμμα, ένα υγρό, το βιο-έλαιο, και μη συμπυκνωμένα αέρια.</a:t>
            </a:r>
          </a:p>
          <a:p>
            <a:endParaRPr lang="el-GR" dirty="0" smtClean="0"/>
          </a:p>
          <a:p>
            <a:endParaRPr lang="el-GR" dirty="0"/>
          </a:p>
        </p:txBody>
      </p:sp>
    </p:spTree>
    <p:extLst>
      <p:ext uri="{BB962C8B-B14F-4D97-AF65-F5344CB8AC3E}">
        <p14:creationId xmlns:p14="http://schemas.microsoft.com/office/powerpoint/2010/main" xmlns="" val="35461653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stretch>
            <a:fillRect/>
          </a:stretch>
        </p:blipFill>
        <p:spPr>
          <a:xfrm>
            <a:off x="3570513" y="447924"/>
            <a:ext cx="4458789" cy="1984625"/>
          </a:xfrm>
          <a:prstGeom prst="rect">
            <a:avLst/>
          </a:prstGeom>
        </p:spPr>
      </p:pic>
      <p:sp>
        <p:nvSpPr>
          <p:cNvPr id="6" name="TextBox 5"/>
          <p:cNvSpPr txBox="1"/>
          <p:nvPr/>
        </p:nvSpPr>
        <p:spPr>
          <a:xfrm>
            <a:off x="818605" y="2934788"/>
            <a:ext cx="4589417" cy="2585323"/>
          </a:xfrm>
          <a:prstGeom prst="rect">
            <a:avLst/>
          </a:prstGeom>
          <a:noFill/>
        </p:spPr>
        <p:txBody>
          <a:bodyPr wrap="square" rtlCol="0">
            <a:spAutoFit/>
          </a:bodyPr>
          <a:lstStyle/>
          <a:p>
            <a:pPr marL="285750" indent="-285750" algn="just">
              <a:buFont typeface="Arial" panose="020B0604020202020204" pitchFamily="34" charset="0"/>
              <a:buChar char="•"/>
            </a:pPr>
            <a:r>
              <a:rPr lang="el-GR" dirty="0"/>
              <a:t>Πολύ </a:t>
            </a:r>
            <a:r>
              <a:rPr lang="el-GR" dirty="0" smtClean="0"/>
              <a:t>καλή</a:t>
            </a:r>
            <a:r>
              <a:rPr lang="en-US" dirty="0" smtClean="0"/>
              <a:t> </a:t>
            </a:r>
            <a:r>
              <a:rPr lang="el-GR" dirty="0" smtClean="0"/>
              <a:t>περιβαλλοντική επίδοση </a:t>
            </a:r>
            <a:r>
              <a:rPr lang="el-GR" dirty="0"/>
              <a:t>(αδρανή κατάλοιπα κατάλοιπα – με </a:t>
            </a:r>
            <a:r>
              <a:rPr lang="el-GR" dirty="0" smtClean="0"/>
              <a:t>υψηλές</a:t>
            </a:r>
            <a:r>
              <a:rPr lang="en-US" dirty="0" smtClean="0"/>
              <a:t> </a:t>
            </a:r>
            <a:r>
              <a:rPr lang="el-GR" dirty="0" smtClean="0"/>
              <a:t>πιθανότητες αξιοποίησης) </a:t>
            </a:r>
            <a:endParaRPr lang="en-US" dirty="0" smtClean="0"/>
          </a:p>
          <a:p>
            <a:pPr marL="285750" indent="-285750" algn="just">
              <a:buFont typeface="Arial" panose="020B0604020202020204" pitchFamily="34" charset="0"/>
              <a:buChar char="•"/>
            </a:pPr>
            <a:r>
              <a:rPr lang="el-GR" dirty="0" smtClean="0"/>
              <a:t>Δυνατότητα αυξημένων βαθμών </a:t>
            </a:r>
            <a:r>
              <a:rPr lang="el-GR" dirty="0"/>
              <a:t>ηλεκτρικής </a:t>
            </a:r>
            <a:r>
              <a:rPr lang="el-GR" dirty="0" smtClean="0"/>
              <a:t>απόδοσης </a:t>
            </a:r>
            <a:r>
              <a:rPr lang="el-GR" dirty="0"/>
              <a:t>(λόγω συνδυασμένου </a:t>
            </a:r>
            <a:r>
              <a:rPr lang="el-GR" dirty="0" smtClean="0"/>
              <a:t>κύκλου) </a:t>
            </a:r>
            <a:endParaRPr lang="en-US" dirty="0" smtClean="0"/>
          </a:p>
          <a:p>
            <a:pPr marL="285750" indent="-285750" algn="just">
              <a:buFont typeface="Arial" panose="020B0604020202020204" pitchFamily="34" charset="0"/>
              <a:buChar char="•"/>
            </a:pPr>
            <a:r>
              <a:rPr lang="el-GR" dirty="0" smtClean="0"/>
              <a:t>Δυνατότητα παραγωγής πυρολυτικών ελαίων </a:t>
            </a:r>
            <a:r>
              <a:rPr lang="el-GR" dirty="0"/>
              <a:t>– υποκατάσταστο </a:t>
            </a:r>
            <a:r>
              <a:rPr lang="el-GR" dirty="0" smtClean="0"/>
              <a:t>πετρελαίου</a:t>
            </a:r>
            <a:endParaRPr lang="en-US" dirty="0" smtClean="0"/>
          </a:p>
          <a:p>
            <a:pPr marL="285750" indent="-285750" algn="just">
              <a:buFont typeface="Arial" panose="020B0604020202020204" pitchFamily="34" charset="0"/>
              <a:buChar char="•"/>
            </a:pPr>
            <a:r>
              <a:rPr lang="el-GR" dirty="0" smtClean="0"/>
              <a:t>Πληθώρα</a:t>
            </a:r>
            <a:r>
              <a:rPr lang="en-US" dirty="0" smtClean="0"/>
              <a:t> </a:t>
            </a:r>
            <a:r>
              <a:rPr lang="el-GR" dirty="0" smtClean="0"/>
              <a:t>δυνατοτήτων </a:t>
            </a:r>
            <a:r>
              <a:rPr lang="el-GR" dirty="0"/>
              <a:t>αξιοποίησης </a:t>
            </a:r>
            <a:r>
              <a:rPr lang="el-GR" dirty="0" smtClean="0"/>
              <a:t>παραγόμενου καυσίμου </a:t>
            </a:r>
            <a:r>
              <a:rPr lang="el-GR" dirty="0"/>
              <a:t>αερίου </a:t>
            </a:r>
          </a:p>
        </p:txBody>
      </p:sp>
      <p:sp>
        <p:nvSpPr>
          <p:cNvPr id="7" name="TextBox 6"/>
          <p:cNvSpPr txBox="1"/>
          <p:nvPr/>
        </p:nvSpPr>
        <p:spPr>
          <a:xfrm>
            <a:off x="6235337" y="2934788"/>
            <a:ext cx="3422470" cy="2308324"/>
          </a:xfrm>
          <a:prstGeom prst="rect">
            <a:avLst/>
          </a:prstGeom>
          <a:noFill/>
        </p:spPr>
        <p:txBody>
          <a:bodyPr wrap="square" rtlCol="0">
            <a:spAutoFit/>
          </a:bodyPr>
          <a:lstStyle/>
          <a:p>
            <a:pPr marL="285750" indent="-285750" algn="just">
              <a:buFont typeface="Arial" panose="020B0604020202020204" pitchFamily="34" charset="0"/>
              <a:buChar char="•"/>
            </a:pPr>
            <a:r>
              <a:rPr lang="el-GR" dirty="0"/>
              <a:t>Μικρή εμπειρία </a:t>
            </a:r>
            <a:r>
              <a:rPr lang="el-GR" dirty="0" smtClean="0"/>
              <a:t>εφαρμογών </a:t>
            </a:r>
            <a:r>
              <a:rPr lang="el-GR" dirty="0"/>
              <a:t>(σε μικρότερο </a:t>
            </a:r>
            <a:r>
              <a:rPr lang="el-GR" dirty="0" smtClean="0"/>
              <a:t>βαθμό </a:t>
            </a:r>
            <a:r>
              <a:rPr lang="el-GR" dirty="0"/>
              <a:t>και από </a:t>
            </a:r>
            <a:r>
              <a:rPr lang="el-GR" dirty="0" smtClean="0"/>
              <a:t>αεριοποίηση)</a:t>
            </a:r>
            <a:endParaRPr lang="en-US" dirty="0" smtClean="0"/>
          </a:p>
          <a:p>
            <a:pPr marL="285750" indent="-285750" algn="just">
              <a:buFont typeface="Arial" panose="020B0604020202020204" pitchFamily="34" charset="0"/>
              <a:buChar char="•"/>
            </a:pPr>
            <a:r>
              <a:rPr lang="el-GR" dirty="0" smtClean="0"/>
              <a:t>Συγκριτικά μεγαλύτερα </a:t>
            </a:r>
            <a:r>
              <a:rPr lang="el-GR" dirty="0"/>
              <a:t>κόστη εγκατάστασης </a:t>
            </a:r>
            <a:r>
              <a:rPr lang="el-GR" dirty="0" smtClean="0"/>
              <a:t>και </a:t>
            </a:r>
            <a:r>
              <a:rPr lang="el-GR" dirty="0"/>
              <a:t>λειτουργίας </a:t>
            </a:r>
            <a:endParaRPr lang="en-US" dirty="0" smtClean="0"/>
          </a:p>
          <a:p>
            <a:pPr marL="285750" indent="-285750" algn="just">
              <a:buFont typeface="Arial" panose="020B0604020202020204" pitchFamily="34" charset="0"/>
              <a:buChar char="•"/>
            </a:pPr>
            <a:r>
              <a:rPr lang="el-GR" dirty="0" smtClean="0"/>
              <a:t>Αυξημένη επικινδυνότητα, </a:t>
            </a:r>
            <a:r>
              <a:rPr lang="el-GR" dirty="0"/>
              <a:t>λόγω διακίνησης </a:t>
            </a:r>
            <a:r>
              <a:rPr lang="el-GR" dirty="0" smtClean="0"/>
              <a:t>του καυσίμου </a:t>
            </a:r>
            <a:r>
              <a:rPr lang="el-GR" dirty="0"/>
              <a:t>αερίου</a:t>
            </a:r>
          </a:p>
        </p:txBody>
      </p:sp>
    </p:spTree>
    <p:extLst>
      <p:ext uri="{BB962C8B-B14F-4D97-AF65-F5344CB8AC3E}">
        <p14:creationId xmlns:p14="http://schemas.microsoft.com/office/powerpoint/2010/main" xmlns="" val="20893475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Αεριοποίηση &amp; Τεχνολογίες</a:t>
            </a:r>
            <a:endParaRPr lang="el-GR" dirty="0"/>
          </a:p>
        </p:txBody>
      </p:sp>
      <p:sp>
        <p:nvSpPr>
          <p:cNvPr id="3" name="Content Placeholder 2"/>
          <p:cNvSpPr>
            <a:spLocks noGrp="1"/>
          </p:cNvSpPr>
          <p:nvPr>
            <p:ph idx="1"/>
          </p:nvPr>
        </p:nvSpPr>
        <p:spPr>
          <a:xfrm>
            <a:off x="838200" y="1825624"/>
            <a:ext cx="10515600" cy="4819015"/>
          </a:xfrm>
        </p:spPr>
        <p:txBody>
          <a:bodyPr>
            <a:normAutofit fontScale="62500" lnSpcReduction="20000"/>
          </a:bodyPr>
          <a:lstStyle/>
          <a:p>
            <a:pPr marL="0" indent="0" algn="just">
              <a:buNone/>
            </a:pPr>
            <a:r>
              <a:rPr lang="el-GR" sz="3800" dirty="0"/>
              <a:t>Αεριοποίηση είναι η χρήση της θερμότητας για να μετασχηματιστεί στερεή βιομάζα ή άλλα ανθρακούχα στερεά σε ένα συνθετικό αέριο, εύφλεκτο καύσιμο. </a:t>
            </a:r>
            <a:endParaRPr lang="el-GR" sz="3800" dirty="0" smtClean="0"/>
          </a:p>
          <a:p>
            <a:pPr marL="0" indent="0" algn="just">
              <a:buNone/>
            </a:pPr>
            <a:endParaRPr lang="el-GR" sz="5100" dirty="0" smtClean="0"/>
          </a:p>
          <a:p>
            <a:pPr marL="0" indent="0" algn="just">
              <a:buNone/>
            </a:pPr>
            <a:r>
              <a:rPr lang="el-GR" sz="2300" dirty="0" smtClean="0"/>
              <a:t>(Μιλάμε: Μέσω </a:t>
            </a:r>
            <a:r>
              <a:rPr lang="el-GR" sz="2300" dirty="0"/>
              <a:t>της αεριοποίησης, μπορούμε να μετατρέψουμε σχεδόν οποιαδήποτε ξηρή οργανική ύλη σε μια καθαρή καύση </a:t>
            </a:r>
            <a:r>
              <a:rPr lang="el-GR" sz="2300" dirty="0" smtClean="0"/>
              <a:t>που </a:t>
            </a:r>
            <a:r>
              <a:rPr lang="el-GR" sz="2300" dirty="0"/>
              <a:t>μπορεί να αντικαταστήσει τα ορυκτά καύσιμα στις περισσότερες </a:t>
            </a:r>
            <a:r>
              <a:rPr lang="el-GR" sz="2300" dirty="0" smtClean="0"/>
              <a:t>περιπτώσεις χρήσης).</a:t>
            </a:r>
          </a:p>
          <a:p>
            <a:pPr marL="0" indent="0" algn="just">
              <a:buNone/>
            </a:pPr>
            <a:endParaRPr lang="el-GR" sz="1600" dirty="0" smtClean="0"/>
          </a:p>
          <a:p>
            <a:pPr marL="0" indent="0">
              <a:buNone/>
            </a:pPr>
            <a:r>
              <a:rPr lang="el-GR" sz="3800" dirty="0" smtClean="0"/>
              <a:t>Οι τεχνολογίες αεριποίησης διακρίνονται </a:t>
            </a:r>
            <a:r>
              <a:rPr lang="el-GR" sz="3800" dirty="0"/>
              <a:t>σε δύο κατηγορίες:</a:t>
            </a:r>
          </a:p>
          <a:p>
            <a:r>
              <a:rPr lang="el-GR" sz="3800" dirty="0"/>
              <a:t>Αεριοποιητές αντιροής και ομοροής </a:t>
            </a:r>
          </a:p>
          <a:p>
            <a:pPr marL="0" indent="0" algn="just">
              <a:buNone/>
            </a:pPr>
            <a:r>
              <a:rPr lang="el-GR" sz="2100" dirty="0"/>
              <a:t>(Μιλάμε: Με βάση την κατεύθυνση μεταφοράς των στερεών βιομάζας και του αερίου, καθώς και της ανερχόμενης ή κατερχόμενης ροής, όσον αφορά στα στερεά του πολυφασικού συστήματος της αεριοποίησης)</a:t>
            </a:r>
          </a:p>
          <a:p>
            <a:pPr algn="just"/>
            <a:r>
              <a:rPr lang="el-GR" sz="3800" dirty="0"/>
              <a:t>Σταθερής, ρευστοστερεάς και ανακυκλούμενης ρευστο-στερεάς κλίνης</a:t>
            </a:r>
          </a:p>
          <a:p>
            <a:pPr marL="0" indent="0" algn="just">
              <a:buNone/>
            </a:pPr>
            <a:endParaRPr lang="el-GR" sz="1600" dirty="0" smtClean="0"/>
          </a:p>
          <a:p>
            <a:pPr marL="0" indent="0" algn="just">
              <a:buNone/>
            </a:pPr>
            <a:r>
              <a:rPr lang="el-GR" sz="1600" dirty="0" smtClean="0"/>
              <a:t> </a:t>
            </a:r>
          </a:p>
          <a:p>
            <a:pPr marL="0" indent="0" algn="just">
              <a:buNone/>
            </a:pPr>
            <a:r>
              <a:rPr lang="el-GR" sz="1600" dirty="0" smtClean="0"/>
              <a:t>  </a:t>
            </a:r>
            <a:r>
              <a:rPr lang="el-GR" dirty="0"/>
              <a:t/>
            </a:r>
            <a:br>
              <a:rPr lang="el-GR" dirty="0"/>
            </a:br>
            <a:r>
              <a:rPr lang="el-GR" dirty="0"/>
              <a:t/>
            </a:r>
            <a:br>
              <a:rPr lang="el-GR" dirty="0"/>
            </a:br>
            <a:endParaRPr lang="el-GR" dirty="0"/>
          </a:p>
        </p:txBody>
      </p:sp>
    </p:spTree>
    <p:extLst>
      <p:ext uri="{BB962C8B-B14F-4D97-AF65-F5344CB8AC3E}">
        <p14:creationId xmlns:p14="http://schemas.microsoft.com/office/powerpoint/2010/main" xmlns="" val="2518368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Αντιρροή &amp; Ομορροή </a:t>
            </a:r>
            <a:endParaRPr lang="el-GR" dirty="0"/>
          </a:p>
        </p:txBody>
      </p:sp>
      <p:pic>
        <p:nvPicPr>
          <p:cNvPr id="6" name="Picture 5"/>
          <p:cNvPicPr>
            <a:picLocks noChangeAspect="1"/>
          </p:cNvPicPr>
          <p:nvPr/>
        </p:nvPicPr>
        <p:blipFill rotWithShape="1">
          <a:blip r:embed="rId2" cstate="print"/>
          <a:srcRect l="39543" t="52900" r="40191" b="16695"/>
          <a:stretch/>
        </p:blipFill>
        <p:spPr>
          <a:xfrm>
            <a:off x="838200" y="1885949"/>
            <a:ext cx="2810424" cy="2371725"/>
          </a:xfrm>
          <a:prstGeom prst="rect">
            <a:avLst/>
          </a:prstGeom>
        </p:spPr>
      </p:pic>
      <p:pic>
        <p:nvPicPr>
          <p:cNvPr id="7" name="Picture 6"/>
          <p:cNvPicPr>
            <a:picLocks noChangeAspect="1"/>
          </p:cNvPicPr>
          <p:nvPr/>
        </p:nvPicPr>
        <p:blipFill rotWithShape="1">
          <a:blip r:embed="rId3" cstate="print"/>
          <a:srcRect l="39587" t="18344" r="42583" b="49624"/>
          <a:stretch/>
        </p:blipFill>
        <p:spPr>
          <a:xfrm>
            <a:off x="4762500" y="1904999"/>
            <a:ext cx="2592137" cy="2619375"/>
          </a:xfrm>
          <a:prstGeom prst="rect">
            <a:avLst/>
          </a:prstGeom>
        </p:spPr>
      </p:pic>
      <p:pic>
        <p:nvPicPr>
          <p:cNvPr id="8" name="Picture 7"/>
          <p:cNvPicPr>
            <a:picLocks noChangeAspect="1"/>
          </p:cNvPicPr>
          <p:nvPr/>
        </p:nvPicPr>
        <p:blipFill rotWithShape="1">
          <a:blip r:embed="rId3" cstate="print"/>
          <a:srcRect l="39815" t="54621" r="40656" b="14402"/>
          <a:stretch/>
        </p:blipFill>
        <p:spPr>
          <a:xfrm>
            <a:off x="8476793" y="1690688"/>
            <a:ext cx="2877007" cy="2566986"/>
          </a:xfrm>
          <a:prstGeom prst="rect">
            <a:avLst/>
          </a:prstGeom>
        </p:spPr>
      </p:pic>
      <p:sp>
        <p:nvSpPr>
          <p:cNvPr id="9" name="TextBox 8"/>
          <p:cNvSpPr txBox="1"/>
          <p:nvPr/>
        </p:nvSpPr>
        <p:spPr>
          <a:xfrm>
            <a:off x="838200" y="4524374"/>
            <a:ext cx="2566851" cy="2154436"/>
          </a:xfrm>
          <a:prstGeom prst="rect">
            <a:avLst/>
          </a:prstGeom>
          <a:noFill/>
        </p:spPr>
        <p:txBody>
          <a:bodyPr wrap="square" rtlCol="0">
            <a:spAutoFit/>
          </a:bodyPr>
          <a:lstStyle/>
          <a:p>
            <a:r>
              <a:rPr lang="el-GR" dirty="0" smtClean="0"/>
              <a:t>Αεριοποιητής Κατερχόμενης Αντιρροής</a:t>
            </a:r>
          </a:p>
          <a:p>
            <a:endParaRPr lang="el-GR" dirty="0" smtClean="0"/>
          </a:p>
          <a:p>
            <a:pPr algn="just"/>
            <a:r>
              <a:rPr lang="el-GR" sz="1600" dirty="0" smtClean="0"/>
              <a:t>(Κατερχόμενη ροή, το αέριο (μέσο αεριοποίησης + παραγώμενο αέριο) έχει αντίθετη φορά με το υπόλλειμα)</a:t>
            </a:r>
            <a:endParaRPr lang="el-GR" sz="1600" dirty="0"/>
          </a:p>
        </p:txBody>
      </p:sp>
      <p:sp>
        <p:nvSpPr>
          <p:cNvPr id="10" name="TextBox 9"/>
          <p:cNvSpPr txBox="1"/>
          <p:nvPr/>
        </p:nvSpPr>
        <p:spPr>
          <a:xfrm>
            <a:off x="5448740" y="4524374"/>
            <a:ext cx="2466975" cy="2154436"/>
          </a:xfrm>
          <a:prstGeom prst="rect">
            <a:avLst/>
          </a:prstGeom>
          <a:noFill/>
        </p:spPr>
        <p:txBody>
          <a:bodyPr wrap="square" rtlCol="0">
            <a:spAutoFit/>
          </a:bodyPr>
          <a:lstStyle/>
          <a:p>
            <a:r>
              <a:rPr lang="el-GR" dirty="0" smtClean="0"/>
              <a:t>Αεριοποιητής Ανερχόμενης Ομορροής</a:t>
            </a:r>
          </a:p>
          <a:p>
            <a:endParaRPr lang="el-GR" dirty="0" smtClean="0"/>
          </a:p>
          <a:p>
            <a:pPr algn="just"/>
            <a:r>
              <a:rPr lang="el-GR" sz="1600" dirty="0" smtClean="0"/>
              <a:t>(Ανερχόμενη ροή, το αέριο (μέσο αεριοποίησης + παραγώμενο αέριο) έχει ίδια φορά με το υπόλλειμα)</a:t>
            </a:r>
            <a:endParaRPr lang="el-GR" sz="1600" dirty="0"/>
          </a:p>
        </p:txBody>
      </p:sp>
      <p:sp>
        <p:nvSpPr>
          <p:cNvPr id="11" name="TextBox 10"/>
          <p:cNvSpPr txBox="1"/>
          <p:nvPr/>
        </p:nvSpPr>
        <p:spPr>
          <a:xfrm>
            <a:off x="8886825" y="4401263"/>
            <a:ext cx="2466975" cy="2154436"/>
          </a:xfrm>
          <a:prstGeom prst="rect">
            <a:avLst/>
          </a:prstGeom>
          <a:noFill/>
        </p:spPr>
        <p:txBody>
          <a:bodyPr wrap="square" rtlCol="0">
            <a:spAutoFit/>
          </a:bodyPr>
          <a:lstStyle/>
          <a:p>
            <a:r>
              <a:rPr lang="el-GR" dirty="0" smtClean="0"/>
              <a:t>Αεριοποιητής Ανερχόμενης Αντιρροής</a:t>
            </a:r>
          </a:p>
          <a:p>
            <a:endParaRPr lang="el-GR" dirty="0" smtClean="0"/>
          </a:p>
          <a:p>
            <a:pPr algn="just"/>
            <a:r>
              <a:rPr lang="el-GR" sz="1600" dirty="0" smtClean="0"/>
              <a:t>(Ανερχόμενη ροή, το αέριο (μέσο αεριοποίησης + παραγώμενο αέριο) έχει αντίθετη φορά με το υπόλλειμα)</a:t>
            </a:r>
            <a:endParaRPr lang="el-GR" sz="1600" dirty="0"/>
          </a:p>
        </p:txBody>
      </p:sp>
    </p:spTree>
    <p:extLst>
      <p:ext uri="{BB962C8B-B14F-4D97-AF65-F5344CB8AC3E}">
        <p14:creationId xmlns:p14="http://schemas.microsoft.com/office/powerpoint/2010/main" xmlns="" val="1142515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Χαρακτηριστικό: Κλίνη</a:t>
            </a:r>
            <a:endParaRPr lang="el-GR" dirty="0"/>
          </a:p>
        </p:txBody>
      </p:sp>
      <p:sp>
        <p:nvSpPr>
          <p:cNvPr id="3" name="Content Placeholder 2"/>
          <p:cNvSpPr>
            <a:spLocks noGrp="1"/>
          </p:cNvSpPr>
          <p:nvPr>
            <p:ph idx="1"/>
          </p:nvPr>
        </p:nvSpPr>
        <p:spPr/>
        <p:txBody>
          <a:bodyPr>
            <a:normAutofit/>
          </a:bodyPr>
          <a:lstStyle/>
          <a:p>
            <a:pPr algn="just"/>
            <a:r>
              <a:rPr lang="el-GR" sz="2400" dirty="0" smtClean="0"/>
              <a:t>Σταθερής Κλίνης</a:t>
            </a:r>
            <a:r>
              <a:rPr lang="el-GR" sz="2400" dirty="0"/>
              <a:t>: απλές διατάξεις </a:t>
            </a:r>
            <a:r>
              <a:rPr lang="el-GR" sz="2400" dirty="0" smtClean="0"/>
              <a:t>που στο </a:t>
            </a:r>
            <a:r>
              <a:rPr lang="el-GR" sz="2400" dirty="0"/>
              <a:t>εσωτερικό τους φέρουν στερεό αδρανές ή καταλυτικό πληρωτικό υλικό, με το οποίο αναμιγνύεται η εισερχόμενη, μέσω κοχλία τροφοδοσίας </a:t>
            </a:r>
            <a:r>
              <a:rPr lang="el-GR" sz="2400" dirty="0" smtClean="0"/>
              <a:t>βιομάζα</a:t>
            </a:r>
          </a:p>
          <a:p>
            <a:pPr algn="just"/>
            <a:r>
              <a:rPr lang="el-GR" sz="2400" dirty="0" smtClean="0"/>
              <a:t>Αεριοποιητές </a:t>
            </a:r>
            <a:r>
              <a:rPr lang="el-GR" sz="2400" dirty="0"/>
              <a:t>ρευστοστερεάς </a:t>
            </a:r>
            <a:r>
              <a:rPr lang="el-GR" sz="2400" dirty="0" smtClean="0"/>
              <a:t>κλίνης</a:t>
            </a:r>
            <a:r>
              <a:rPr lang="el-GR" sz="2400" dirty="0"/>
              <a:t>: επιτυγχάνουν ικανοποιητικό έλεγχο θερμοκρασίας και υψηλούς ρυθμούς αντίδρασης, ωστόσο έχουν υψηλό κόστος και τη μερική απώλεια άνθρακα με την </a:t>
            </a:r>
            <a:r>
              <a:rPr lang="el-GR" sz="2400" dirty="0" smtClean="0"/>
              <a:t>τέφρα</a:t>
            </a:r>
          </a:p>
          <a:p>
            <a:pPr algn="just"/>
            <a:r>
              <a:rPr lang="el-GR" sz="2400" dirty="0" smtClean="0"/>
              <a:t>Ανακυκλούμενης </a:t>
            </a:r>
            <a:r>
              <a:rPr lang="el-GR" sz="2400" dirty="0"/>
              <a:t>ρευστοστερεάς κλίνης: </a:t>
            </a:r>
            <a:r>
              <a:rPr lang="el-GR" sz="2400" dirty="0" smtClean="0"/>
              <a:t>περισσότερο </a:t>
            </a:r>
            <a:r>
              <a:rPr lang="el-GR" sz="2400" dirty="0"/>
              <a:t>αποδοτικοί, όσον αφορά στη μετατροπή στερεών, εμφανίζουν όμως υψηλότερο κόστος κατασκευής</a:t>
            </a:r>
          </a:p>
        </p:txBody>
      </p:sp>
    </p:spTree>
    <p:extLst>
      <p:ext uri="{BB962C8B-B14F-4D97-AF65-F5344CB8AC3E}">
        <p14:creationId xmlns:p14="http://schemas.microsoft.com/office/powerpoint/2010/main" xmlns="" val="41895931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Βιοχημική Διαδικασία </a:t>
            </a:r>
            <a:endParaRPr lang="el-GR" dirty="0"/>
          </a:p>
        </p:txBody>
      </p:sp>
      <p:sp>
        <p:nvSpPr>
          <p:cNvPr id="3" name="Content Placeholder 2"/>
          <p:cNvSpPr>
            <a:spLocks noGrp="1"/>
          </p:cNvSpPr>
          <p:nvPr>
            <p:ph idx="1"/>
          </p:nvPr>
        </p:nvSpPr>
        <p:spPr/>
        <p:txBody>
          <a:bodyPr>
            <a:normAutofit/>
          </a:bodyPr>
          <a:lstStyle/>
          <a:p>
            <a:pPr marL="0" indent="0" algn="just">
              <a:buNone/>
            </a:pPr>
            <a:r>
              <a:rPr lang="el-GR" sz="2400" dirty="0"/>
              <a:t>Η βιοχημική μετατροπή της φυτικής βιομάζας, μετατρέπει τα σάκχαρα και το άμυλο βιομάζας σε βιοκαύσιμα και βιοπροϊόντα μέσω διεργασιών ζύμωσης. Πρόκειται για μια διαδικασία αποσύνθεσης με τη δράση μικροοργανισμών και ενζύμων, έτσι ώστε να προκύψει ένα εκμεταλλεύσιμο καύσιμο. </a:t>
            </a:r>
            <a:endParaRPr lang="el-GR" sz="2400" dirty="0" smtClean="0"/>
          </a:p>
          <a:p>
            <a:pPr marL="0" indent="0" algn="just">
              <a:buNone/>
            </a:pPr>
            <a:r>
              <a:rPr lang="el-GR" sz="2400" dirty="0" smtClean="0"/>
              <a:t>Δύο κατηγορίες:</a:t>
            </a:r>
          </a:p>
          <a:p>
            <a:pPr marL="514350" indent="-514350" algn="just">
              <a:buFont typeface="+mj-lt"/>
              <a:buAutoNum type="arabicPeriod"/>
            </a:pPr>
            <a:r>
              <a:rPr lang="el-GR" sz="2400" dirty="0" smtClean="0"/>
              <a:t>Αλκοολική ζύμωση </a:t>
            </a:r>
          </a:p>
          <a:p>
            <a:pPr marL="514350" indent="-514350" algn="just">
              <a:buFont typeface="+mj-lt"/>
              <a:buAutoNum type="arabicPeriod"/>
            </a:pPr>
            <a:r>
              <a:rPr lang="el-GR" sz="2400" dirty="0" smtClean="0"/>
              <a:t>Αναερόβια χώνευση</a:t>
            </a:r>
            <a:endParaRPr lang="el-GR" sz="2400" dirty="0"/>
          </a:p>
        </p:txBody>
      </p:sp>
    </p:spTree>
    <p:extLst>
      <p:ext uri="{BB962C8B-B14F-4D97-AF65-F5344CB8AC3E}">
        <p14:creationId xmlns:p14="http://schemas.microsoft.com/office/powerpoint/2010/main" xmlns="" val="1670116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Αλκοολική Ζύμωση</a:t>
            </a:r>
            <a:endParaRPr lang="el-GR" dirty="0"/>
          </a:p>
        </p:txBody>
      </p:sp>
      <p:sp>
        <p:nvSpPr>
          <p:cNvPr id="3" name="Content Placeholder 2"/>
          <p:cNvSpPr>
            <a:spLocks noGrp="1"/>
          </p:cNvSpPr>
          <p:nvPr>
            <p:ph idx="1"/>
          </p:nvPr>
        </p:nvSpPr>
        <p:spPr/>
        <p:txBody>
          <a:bodyPr>
            <a:normAutofit/>
          </a:bodyPr>
          <a:lstStyle/>
          <a:p>
            <a:pPr marL="0" indent="0" algn="just">
              <a:buNone/>
            </a:pPr>
            <a:r>
              <a:rPr lang="el-GR" sz="2400" dirty="0"/>
              <a:t>Με την διεργασία της αλκοολικής ζύμωσης, είναι δυνατή η εξαγωγή αιθανόλης από την βιομάζα. Η διαδικασία περιγράφεται από την </a:t>
            </a:r>
            <a:r>
              <a:rPr lang="el-GR" sz="2400" dirty="0" smtClean="0"/>
              <a:t>σχέση:</a:t>
            </a:r>
          </a:p>
          <a:p>
            <a:pPr marL="0" indent="0" algn="just">
              <a:buNone/>
            </a:pPr>
            <a:r>
              <a:rPr lang="el-GR" sz="2400" dirty="0"/>
              <a:t>	</a:t>
            </a:r>
            <a:r>
              <a:rPr lang="el-GR" sz="2400" dirty="0" smtClean="0"/>
              <a:t>		 </a:t>
            </a:r>
            <a:r>
              <a:rPr lang="el-GR" sz="2400" dirty="0"/>
              <a:t>C6H12O6 → 2C2H5OH + </a:t>
            </a:r>
            <a:r>
              <a:rPr lang="el-GR" sz="2400" dirty="0" smtClean="0"/>
              <a:t>2CO2</a:t>
            </a:r>
          </a:p>
          <a:p>
            <a:pPr marL="0" indent="0" algn="just">
              <a:buNone/>
            </a:pPr>
            <a:r>
              <a:rPr lang="el-GR" sz="1800" dirty="0" smtClean="0"/>
              <a:t>(Μιλάμε</a:t>
            </a:r>
            <a:r>
              <a:rPr lang="el-GR" sz="1800" dirty="0"/>
              <a:t>: Σύμφωνα με την παραπάνω χημική μετατροπή, 100 kg ζάχαρης μπορούν να μετατραπούν σε 51,14 kg αιθανόλης και 48,86 kg διοξειδίου του </a:t>
            </a:r>
            <a:r>
              <a:rPr lang="el-GR" sz="1800" dirty="0" smtClean="0"/>
              <a:t>άνθρακα)</a:t>
            </a:r>
          </a:p>
          <a:p>
            <a:pPr marL="0" indent="0" algn="just">
              <a:buNone/>
            </a:pPr>
            <a:endParaRPr lang="el-GR" sz="1800" dirty="0"/>
          </a:p>
          <a:p>
            <a:pPr marL="0" indent="0" algn="just">
              <a:buNone/>
            </a:pPr>
            <a:r>
              <a:rPr lang="el-GR" sz="2400" dirty="0" smtClean="0"/>
              <a:t>Η βιομηχανική </a:t>
            </a:r>
            <a:r>
              <a:rPr lang="el-GR" sz="2400" dirty="0"/>
              <a:t>παραγωγή βιοαιθανόλης της πρώτης γενιάς προέρχεται από γεωργικά προϊόντα πλούσια σε άμυλο (κριθάρι, σιτάρι, καλαμπόκι, πατάτες) ή σάκχαρα (ζαχαροκάλαμο, σταφίδα, μελάσα, χαρούπι, ξερά σύκα), τα οποία είναι εύκολα ζυμώσιμα</a:t>
            </a:r>
            <a:r>
              <a:rPr lang="el-GR" sz="2400" dirty="0" smtClean="0"/>
              <a:t>. </a:t>
            </a:r>
          </a:p>
          <a:p>
            <a:pPr marL="0" indent="0" algn="just">
              <a:buNone/>
            </a:pPr>
            <a:endParaRPr lang="el-GR" sz="2400" dirty="0"/>
          </a:p>
        </p:txBody>
      </p:sp>
    </p:spTree>
    <p:extLst>
      <p:ext uri="{BB962C8B-B14F-4D97-AF65-F5344CB8AC3E}">
        <p14:creationId xmlns:p14="http://schemas.microsoft.com/office/powerpoint/2010/main" xmlns="" val="11783079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Χρήση Βιοαιθανόλης</a:t>
            </a:r>
            <a:endParaRPr lang="el-GR" dirty="0"/>
          </a:p>
        </p:txBody>
      </p:sp>
      <p:sp>
        <p:nvSpPr>
          <p:cNvPr id="3" name="Content Placeholder 2"/>
          <p:cNvSpPr>
            <a:spLocks noGrp="1"/>
          </p:cNvSpPr>
          <p:nvPr>
            <p:ph idx="1"/>
          </p:nvPr>
        </p:nvSpPr>
        <p:spPr>
          <a:xfrm>
            <a:off x="838200" y="1825625"/>
            <a:ext cx="5928360" cy="4351338"/>
          </a:xfrm>
        </p:spPr>
        <p:txBody>
          <a:bodyPr>
            <a:normAutofit/>
          </a:bodyPr>
          <a:lstStyle/>
          <a:p>
            <a:r>
              <a:rPr lang="el-GR" dirty="0" smtClean="0"/>
              <a:t>Καύσιμο σε μηχανές </a:t>
            </a:r>
          </a:p>
          <a:p>
            <a:pPr marL="0" indent="0" algn="just">
              <a:buNone/>
            </a:pPr>
            <a:r>
              <a:rPr lang="el-GR" sz="1600" dirty="0"/>
              <a:t>(Μιλάμε: είναι ο πιο άμεσος και οικολογικός τρόπος επειδή δεν μετασχηματίζεται ούτε αναμιγνύεται με πετρελαϊκά προϊόντα</a:t>
            </a:r>
            <a:r>
              <a:rPr lang="el-GR" sz="1600" dirty="0" smtClean="0"/>
              <a:t>.</a:t>
            </a:r>
          </a:p>
          <a:p>
            <a:pPr algn="just"/>
            <a:r>
              <a:rPr lang="en-US" dirty="0" smtClean="0"/>
              <a:t>Gasohol</a:t>
            </a:r>
            <a:r>
              <a:rPr lang="el-GR" dirty="0"/>
              <a:t>: </a:t>
            </a:r>
            <a:r>
              <a:rPr lang="el-GR" dirty="0" smtClean="0"/>
              <a:t>Είναι ένα μείγμα </a:t>
            </a:r>
            <a:r>
              <a:rPr lang="el-GR" dirty="0"/>
              <a:t>καθαρής αιθανόλης 100% με βενζίνη σε ποσοστό 10 − 20</a:t>
            </a:r>
            <a:r>
              <a:rPr lang="el-GR" dirty="0" smtClean="0"/>
              <a:t>%. </a:t>
            </a:r>
          </a:p>
          <a:p>
            <a:pPr marL="0" indent="0" algn="just">
              <a:buNone/>
            </a:pPr>
            <a:endParaRPr lang="el-GR" dirty="0" smtClean="0"/>
          </a:p>
          <a:p>
            <a:pPr marL="0" indent="0" algn="just">
              <a:buNone/>
            </a:pPr>
            <a:endParaRPr lang="el-GR" dirty="0"/>
          </a:p>
          <a:p>
            <a:pPr marL="0" indent="0" algn="just">
              <a:buNone/>
            </a:pPr>
            <a:endParaRPr lang="el-GR" dirty="0"/>
          </a:p>
          <a:p>
            <a:pPr algn="just"/>
            <a:endParaRPr lang="el-GR" dirty="0"/>
          </a:p>
        </p:txBody>
      </p:sp>
      <p:pic>
        <p:nvPicPr>
          <p:cNvPr id="4" name="Picture 3"/>
          <p:cNvPicPr>
            <a:picLocks noChangeAspect="1"/>
          </p:cNvPicPr>
          <p:nvPr/>
        </p:nvPicPr>
        <p:blipFill>
          <a:blip r:embed="rId2" cstate="print"/>
          <a:stretch>
            <a:fillRect/>
          </a:stretch>
        </p:blipFill>
        <p:spPr>
          <a:xfrm>
            <a:off x="8089719" y="2622210"/>
            <a:ext cx="3264081" cy="2752708"/>
          </a:xfrm>
          <a:prstGeom prst="rect">
            <a:avLst/>
          </a:prstGeom>
        </p:spPr>
      </p:pic>
    </p:spTree>
    <p:extLst>
      <p:ext uri="{BB962C8B-B14F-4D97-AF65-F5344CB8AC3E}">
        <p14:creationId xmlns:p14="http://schemas.microsoft.com/office/powerpoint/2010/main" xmlns="" val="880701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Ορισμός</a:t>
            </a:r>
            <a:endParaRPr lang="el-GR" dirty="0"/>
          </a:p>
        </p:txBody>
      </p:sp>
      <p:sp>
        <p:nvSpPr>
          <p:cNvPr id="3" name="Subtitle 2"/>
          <p:cNvSpPr>
            <a:spLocks noGrp="1"/>
          </p:cNvSpPr>
          <p:nvPr>
            <p:ph type="subTitle" idx="1"/>
          </p:nvPr>
        </p:nvSpPr>
        <p:spPr/>
        <p:txBody>
          <a:bodyPr>
            <a:normAutofit lnSpcReduction="10000"/>
          </a:bodyPr>
          <a:lstStyle/>
          <a:p>
            <a:pPr algn="just"/>
            <a:r>
              <a:rPr lang="el-GR" dirty="0"/>
              <a:t>Ο </a:t>
            </a:r>
            <a:r>
              <a:rPr lang="el-GR" dirty="0" smtClean="0"/>
              <a:t>όρος ‘</a:t>
            </a:r>
            <a:r>
              <a:rPr lang="el-GR" b="1" dirty="0" smtClean="0"/>
              <a:t>Βιομάζα’</a:t>
            </a:r>
            <a:r>
              <a:rPr lang="el-GR" dirty="0"/>
              <a:t> περιλαμβάνει οποιοδήποτε υλικό προέρχεται από ζωντανούς </a:t>
            </a:r>
            <a:r>
              <a:rPr lang="el-GR" dirty="0" smtClean="0"/>
              <a:t>οργανισμούς και είναι ανανεώσιμη πηγή ενέργειας. </a:t>
            </a:r>
            <a:r>
              <a:rPr lang="el-GR" dirty="0"/>
              <a:t>Ειδικότερα, η βιομάζα για ενεργειακούς σκοπούς, περιλαμβάνει κάθε τύπο που μπορεί να χρησιμοποιηθεί για την παραγωγή στερεών, υγρών και/ ή αέριων καυσίμων.</a:t>
            </a:r>
          </a:p>
        </p:txBody>
      </p:sp>
    </p:spTree>
    <p:extLst>
      <p:ext uri="{BB962C8B-B14F-4D97-AF65-F5344CB8AC3E}">
        <p14:creationId xmlns:p14="http://schemas.microsoft.com/office/powerpoint/2010/main" xmlns="" val="3197854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Αναερώβια Χώνευση</a:t>
            </a:r>
            <a:endParaRPr lang="el-GR" dirty="0"/>
          </a:p>
        </p:txBody>
      </p:sp>
      <p:sp>
        <p:nvSpPr>
          <p:cNvPr id="3" name="Content Placeholder 2"/>
          <p:cNvSpPr>
            <a:spLocks noGrp="1"/>
          </p:cNvSpPr>
          <p:nvPr>
            <p:ph idx="1"/>
          </p:nvPr>
        </p:nvSpPr>
        <p:spPr/>
        <p:txBody>
          <a:bodyPr/>
          <a:lstStyle/>
          <a:p>
            <a:endParaRPr lang="el-GR"/>
          </a:p>
        </p:txBody>
      </p:sp>
    </p:spTree>
    <p:extLst>
      <p:ext uri="{BB962C8B-B14F-4D97-AF65-F5344CB8AC3E}">
        <p14:creationId xmlns:p14="http://schemas.microsoft.com/office/powerpoint/2010/main" xmlns="" val="3846554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6838" y="457591"/>
            <a:ext cx="10890287" cy="4524315"/>
          </a:xfrm>
          <a:prstGeom prst="rect">
            <a:avLst/>
          </a:prstGeom>
        </p:spPr>
        <p:txBody>
          <a:bodyPr wrap="square">
            <a:spAutoFit/>
          </a:bodyPr>
          <a:lstStyle/>
          <a:p>
            <a:r>
              <a:rPr lang="el-GR" dirty="0" smtClean="0">
                <a:hlinkClick r:id="rId2"/>
              </a:rPr>
              <a:t>http://www.ai4b.gr/what-is-biomass/</a:t>
            </a:r>
            <a:endParaRPr lang="el-GR" dirty="0" smtClean="0"/>
          </a:p>
          <a:p>
            <a:r>
              <a:rPr lang="en-US" dirty="0">
                <a:hlinkClick r:id="rId3"/>
              </a:rPr>
              <a:t>http://</a:t>
            </a:r>
            <a:r>
              <a:rPr lang="en-US" dirty="0" smtClean="0">
                <a:hlinkClick r:id="rId3"/>
              </a:rPr>
              <a:t>www.cres.gr/kape/energeia_politis/energeia_politis_biomass_kalier.htm</a:t>
            </a:r>
            <a:endParaRPr lang="el-GR" dirty="0" smtClean="0"/>
          </a:p>
          <a:p>
            <a:r>
              <a:rPr lang="en-US" dirty="0">
                <a:hlinkClick r:id="rId4"/>
              </a:rPr>
              <a:t>http://</a:t>
            </a:r>
            <a:r>
              <a:rPr lang="en-US" dirty="0" smtClean="0">
                <a:hlinkClick r:id="rId4"/>
              </a:rPr>
              <a:t>www.cres.gr/energy-saving/images/pdf/biomass_guide.pdf</a:t>
            </a:r>
            <a:endParaRPr lang="el-GR" dirty="0" smtClean="0"/>
          </a:p>
          <a:p>
            <a:r>
              <a:rPr lang="en-US" dirty="0">
                <a:hlinkClick r:id="rId5"/>
              </a:rPr>
              <a:t>http://</a:t>
            </a:r>
            <a:r>
              <a:rPr lang="en-US" dirty="0" smtClean="0">
                <a:hlinkClick r:id="rId5"/>
              </a:rPr>
              <a:t>courseware.mech.ntua.gr/ml22058/pdfs/M15b-Biomass_Conversion_Technologies.pdf</a:t>
            </a:r>
            <a:endParaRPr lang="el-GR" dirty="0" smtClean="0"/>
          </a:p>
          <a:p>
            <a:r>
              <a:rPr lang="en-US" dirty="0">
                <a:hlinkClick r:id="rId6"/>
              </a:rPr>
              <a:t>https://</a:t>
            </a:r>
            <a:r>
              <a:rPr lang="en-US" dirty="0" smtClean="0">
                <a:hlinkClick r:id="rId6"/>
              </a:rPr>
              <a:t>www.biofueljournal.com/article_79433.html</a:t>
            </a:r>
            <a:endParaRPr lang="el-GR" dirty="0" smtClean="0"/>
          </a:p>
          <a:p>
            <a:r>
              <a:rPr lang="en-US" dirty="0">
                <a:hlinkClick r:id="rId7"/>
              </a:rPr>
              <a:t>http://</a:t>
            </a:r>
            <a:r>
              <a:rPr lang="en-US" dirty="0" smtClean="0">
                <a:hlinkClick r:id="rId7"/>
              </a:rPr>
              <a:t>okeanis.lib2.uniwa.gr/xmlui/bitstream/handle/123456789/4713/ele39957.pdf?sequence=1&amp;isAllowed=y</a:t>
            </a:r>
            <a:endParaRPr lang="el-GR" dirty="0" smtClean="0"/>
          </a:p>
          <a:p>
            <a:r>
              <a:rPr lang="en-US" dirty="0">
                <a:hlinkClick r:id="rId8"/>
              </a:rPr>
              <a:t>https://eclass.uowm.gr/modules/document/file.php/MECH101/%CE%91%CE%A3%CE%9A%CE%97%CE%A3%CE%95%CE%99%CE%A3/4%CE%B2_%</a:t>
            </a:r>
            <a:r>
              <a:rPr lang="en-US" dirty="0" smtClean="0">
                <a:hlinkClick r:id="rId8"/>
              </a:rPr>
              <a:t>CE%91%CE%B5%CF%81%CE%B9%CE%BF%CF%80%CE%BF%CE%AF%CE%B7%CF%83%CE%B7%20%CE%92%CE%B9%CE%BF%CE%BC%CE%AC%CE%B6%CE%B1%CF%82_oc.pdf</a:t>
            </a:r>
            <a:endParaRPr lang="el-GR" dirty="0" smtClean="0"/>
          </a:p>
          <a:p>
            <a:r>
              <a:rPr lang="en-US" dirty="0">
                <a:hlinkClick r:id="rId9"/>
              </a:rPr>
              <a:t>http://</a:t>
            </a:r>
            <a:r>
              <a:rPr lang="en-US" dirty="0" smtClean="0">
                <a:hlinkClick r:id="rId9"/>
              </a:rPr>
              <a:t>apothesis.teicm.gr/xmlui/bitstream/handle/123456789/759/tselepidis.pdf?sequence=1&amp;isAllowed=y</a:t>
            </a:r>
            <a:endParaRPr lang="el-GR" dirty="0" smtClean="0"/>
          </a:p>
          <a:p>
            <a:r>
              <a:rPr lang="en-US" dirty="0">
                <a:hlinkClick r:id="rId10"/>
              </a:rPr>
              <a:t>https://www.exportersindia.com/epsco</a:t>
            </a:r>
            <a:r>
              <a:rPr lang="en-US" dirty="0" smtClean="0">
                <a:hlinkClick r:id="rId10"/>
              </a:rPr>
              <a:t>/</a:t>
            </a:r>
            <a:endParaRPr lang="el-GR" dirty="0" smtClean="0"/>
          </a:p>
          <a:p>
            <a:r>
              <a:rPr lang="en-US" dirty="0">
                <a:hlinkClick r:id="rId11" action="ppaction://hlinkpres?slideindex=1&amp;slidetitle="/>
              </a:rPr>
              <a:t>https://ikee.lib.auth.gr/record/303258/files/%CE%94%CE%B9%CF%80%CE%BB%CF%89%CE%BC%CE%B1%CF%84%CE%B9%CE%BA%CE%AE%20%CE%95%CF%81%CE%B3%CE%B1%CF%83%CE%AF%CE%B1%20-%</a:t>
            </a:r>
            <a:r>
              <a:rPr lang="en-US" dirty="0" smtClean="0">
                <a:hlinkClick r:id="rId11" action="ppaction://hlinkpres?slideindex=1&amp;slidetitle="/>
              </a:rPr>
              <a:t>20%CE%92%CE%B5%CE%BD%CE%AD%CF%84%CE%BF%CF%82%20%CE%92%CE%B1%CF%83%CE%AF%CE%BB%CE%B5%CE%B9%CE%BF%CF%82%202019.pdf</a:t>
            </a:r>
            <a:endParaRPr lang="el-GR" dirty="0" smtClean="0"/>
          </a:p>
          <a:p>
            <a:endParaRPr lang="el-GR" dirty="0"/>
          </a:p>
        </p:txBody>
      </p:sp>
    </p:spTree>
    <p:extLst>
      <p:ext uri="{BB962C8B-B14F-4D97-AF65-F5344CB8AC3E}">
        <p14:creationId xmlns:p14="http://schemas.microsoft.com/office/powerpoint/2010/main" xmlns="" val="3846151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Κατηγορίες Βιομάζας</a:t>
            </a:r>
            <a:endParaRPr lang="el-GR" dirty="0"/>
          </a:p>
        </p:txBody>
      </p:sp>
      <p:sp>
        <p:nvSpPr>
          <p:cNvPr id="3" name="Content Placeholder 2"/>
          <p:cNvSpPr>
            <a:spLocks noGrp="1"/>
          </p:cNvSpPr>
          <p:nvPr>
            <p:ph idx="1"/>
          </p:nvPr>
        </p:nvSpPr>
        <p:spPr/>
        <p:txBody>
          <a:bodyPr/>
          <a:lstStyle/>
          <a:p>
            <a:r>
              <a:rPr lang="el-GR" dirty="0" smtClean="0"/>
              <a:t>Υπολλειματικές μορφές </a:t>
            </a:r>
          </a:p>
          <a:p>
            <a:r>
              <a:rPr lang="el-GR" dirty="0" smtClean="0"/>
              <a:t>Από ενεργειακές καλλιέργειες</a:t>
            </a:r>
            <a:endParaRPr lang="el-GR" dirty="0"/>
          </a:p>
        </p:txBody>
      </p:sp>
    </p:spTree>
    <p:extLst>
      <p:ext uri="{BB962C8B-B14F-4D97-AF65-F5344CB8AC3E}">
        <p14:creationId xmlns:p14="http://schemas.microsoft.com/office/powerpoint/2010/main" xmlns="" val="1638684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Υπολλειματικές Μορφές</a:t>
            </a:r>
            <a:endParaRPr lang="el-GR" dirty="0"/>
          </a:p>
        </p:txBody>
      </p:sp>
      <p:sp>
        <p:nvSpPr>
          <p:cNvPr id="3" name="Content Placeholder 2"/>
          <p:cNvSpPr>
            <a:spLocks noGrp="1"/>
          </p:cNvSpPr>
          <p:nvPr>
            <p:ph idx="1"/>
          </p:nvPr>
        </p:nvSpPr>
        <p:spPr/>
        <p:txBody>
          <a:bodyPr>
            <a:normAutofit/>
          </a:bodyPr>
          <a:lstStyle/>
          <a:p>
            <a:pPr algn="just"/>
            <a:r>
              <a:rPr lang="el-GR" sz="2400" dirty="0" smtClean="0"/>
              <a:t>Γεωργικής προέλευσης (κλαδιά, φύλλα, άχυρο, υπολλείματα εκκοκκισμού βαμβακιού, πυρήνες φρούτων)</a:t>
            </a:r>
          </a:p>
          <a:p>
            <a:pPr algn="just"/>
            <a:r>
              <a:rPr lang="el-GR" sz="2400" dirty="0" smtClean="0"/>
              <a:t>Ζωϊκής προέλευσης (απόβλητα εντατικής – ποιμενικής κτηνοτροφίας)</a:t>
            </a:r>
          </a:p>
          <a:p>
            <a:pPr algn="just"/>
            <a:r>
              <a:rPr lang="el-GR" sz="2400" dirty="0" smtClean="0"/>
              <a:t>Δασικής προέλευσης (καυσόξυλα, υλοτομή, υπολλείματα επεξεργασίας ξύλου)</a:t>
            </a:r>
          </a:p>
          <a:p>
            <a:pPr algn="just"/>
            <a:r>
              <a:rPr lang="el-GR" sz="2400" dirty="0" smtClean="0"/>
              <a:t>Αστικά απόβλητα (οργανικό τμήμα αστικών αποβλήτων)</a:t>
            </a:r>
            <a:endParaRPr lang="el-GR" sz="2400" dirty="0"/>
          </a:p>
        </p:txBody>
      </p:sp>
    </p:spTree>
    <p:extLst>
      <p:ext uri="{BB962C8B-B14F-4D97-AF65-F5344CB8AC3E}">
        <p14:creationId xmlns:p14="http://schemas.microsoft.com/office/powerpoint/2010/main" xmlns="" val="2876428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Ενεργειακές καλλιέργειες</a:t>
            </a:r>
            <a:endParaRPr lang="el-GR" dirty="0"/>
          </a:p>
        </p:txBody>
      </p:sp>
      <p:sp>
        <p:nvSpPr>
          <p:cNvPr id="3" name="Content Placeholder 2"/>
          <p:cNvSpPr>
            <a:spLocks noGrp="1"/>
          </p:cNvSpPr>
          <p:nvPr>
            <p:ph idx="1"/>
          </p:nvPr>
        </p:nvSpPr>
        <p:spPr/>
        <p:txBody>
          <a:bodyPr>
            <a:normAutofit/>
          </a:bodyPr>
          <a:lstStyle/>
          <a:p>
            <a:pPr marL="0" indent="0" algn="just">
              <a:buNone/>
            </a:pPr>
            <a:r>
              <a:rPr lang="el-GR" sz="2400" dirty="0" smtClean="0"/>
              <a:t>Είναι </a:t>
            </a:r>
            <a:r>
              <a:rPr lang="el-GR" sz="2400" dirty="0"/>
              <a:t>παραδοσιακές καλλιέργειες που μπορούν να χρησιμοποιηθούν για την παραγωγή υγρών </a:t>
            </a:r>
            <a:r>
              <a:rPr lang="el-GR" sz="2400" dirty="0" smtClean="0"/>
              <a:t>βιοκαυσίμων. Παραδείγματα:</a:t>
            </a:r>
          </a:p>
          <a:p>
            <a:pPr algn="just"/>
            <a:r>
              <a:rPr lang="el-GR" sz="2400" dirty="0" smtClean="0"/>
              <a:t>Σόργο, κενάφ </a:t>
            </a:r>
          </a:p>
          <a:p>
            <a:pPr algn="just"/>
            <a:r>
              <a:rPr lang="el-GR" sz="2400" dirty="0" smtClean="0"/>
              <a:t>Αγριαγκινάρα, μίσχανθος</a:t>
            </a:r>
          </a:p>
          <a:p>
            <a:pPr algn="just"/>
            <a:r>
              <a:rPr lang="el-GR" sz="2400" dirty="0" smtClean="0"/>
              <a:t>Ευκάλυπτος</a:t>
            </a:r>
            <a:endParaRPr lang="el-GR" sz="2400" dirty="0"/>
          </a:p>
        </p:txBody>
      </p:sp>
    </p:spTree>
    <p:extLst>
      <p:ext uri="{BB962C8B-B14F-4D97-AF65-F5344CB8AC3E}">
        <p14:creationId xmlns:p14="http://schemas.microsoft.com/office/powerpoint/2010/main" xmlns="" val="11851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Παγκόσμια &amp; Εγχώρια Στοιχεία</a:t>
            </a:r>
            <a:endParaRPr lang="el-G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617077631"/>
              </p:ext>
            </p:extLst>
          </p:nvPr>
        </p:nvGraphicFramePr>
        <p:xfrm>
          <a:off x="838200" y="1825625"/>
          <a:ext cx="10580660" cy="3535680"/>
        </p:xfrm>
        <a:graphic>
          <a:graphicData uri="http://schemas.openxmlformats.org/drawingml/2006/table">
            <a:tbl>
              <a:tblPr firstRow="1" bandRow="1">
                <a:tableStyleId>{5940675A-B579-460E-94D1-54222C63F5DA}</a:tableStyleId>
              </a:tblPr>
              <a:tblGrid>
                <a:gridCol w="2103120">
                  <a:extLst>
                    <a:ext uri="{9D8B030D-6E8A-4147-A177-3AD203B41FA5}">
                      <a16:colId xmlns:a16="http://schemas.microsoft.com/office/drawing/2014/main" xmlns="" val="3630449159"/>
                    </a:ext>
                  </a:extLst>
                </a:gridCol>
                <a:gridCol w="2103120">
                  <a:extLst>
                    <a:ext uri="{9D8B030D-6E8A-4147-A177-3AD203B41FA5}">
                      <a16:colId xmlns:a16="http://schemas.microsoft.com/office/drawing/2014/main" xmlns="" val="814521267"/>
                    </a:ext>
                  </a:extLst>
                </a:gridCol>
                <a:gridCol w="2103120">
                  <a:extLst>
                    <a:ext uri="{9D8B030D-6E8A-4147-A177-3AD203B41FA5}">
                      <a16:colId xmlns:a16="http://schemas.microsoft.com/office/drawing/2014/main" xmlns="" val="1234971750"/>
                    </a:ext>
                  </a:extLst>
                </a:gridCol>
                <a:gridCol w="2148586">
                  <a:extLst>
                    <a:ext uri="{9D8B030D-6E8A-4147-A177-3AD203B41FA5}">
                      <a16:colId xmlns:a16="http://schemas.microsoft.com/office/drawing/2014/main" xmlns="" val="2929131229"/>
                    </a:ext>
                  </a:extLst>
                </a:gridCol>
                <a:gridCol w="2122714">
                  <a:extLst>
                    <a:ext uri="{9D8B030D-6E8A-4147-A177-3AD203B41FA5}">
                      <a16:colId xmlns:a16="http://schemas.microsoft.com/office/drawing/2014/main" xmlns="" val="528640801"/>
                    </a:ext>
                  </a:extLst>
                </a:gridCol>
              </a:tblGrid>
              <a:tr h="370840">
                <a:tc>
                  <a:txBody>
                    <a:bodyPr/>
                    <a:lstStyle/>
                    <a:p>
                      <a:pPr algn="ctr"/>
                      <a:r>
                        <a:rPr lang="el-GR" sz="2000" b="1" dirty="0" smtClean="0"/>
                        <a:t>Χώρα</a:t>
                      </a:r>
                      <a:endParaRPr lang="el-GR" sz="2000" b="1" dirty="0"/>
                    </a:p>
                  </a:txBody>
                  <a:tcPr/>
                </a:tc>
                <a:tc>
                  <a:txBody>
                    <a:bodyPr/>
                    <a:lstStyle/>
                    <a:p>
                      <a:pPr algn="ctr"/>
                      <a:r>
                        <a:rPr lang="el-GR" sz="2000" b="1" dirty="0" smtClean="0"/>
                        <a:t>Καλλιέργεια</a:t>
                      </a:r>
                      <a:endParaRPr lang="el-GR" sz="2000" b="1" dirty="0"/>
                    </a:p>
                  </a:txBody>
                  <a:tcPr/>
                </a:tc>
                <a:tc>
                  <a:txBody>
                    <a:bodyPr/>
                    <a:lstStyle/>
                    <a:p>
                      <a:pPr algn="ctr"/>
                      <a:r>
                        <a:rPr lang="el-GR" sz="2000" b="1" dirty="0" smtClean="0"/>
                        <a:t>Τελικό προϊόν</a:t>
                      </a:r>
                      <a:endParaRPr lang="el-GR" sz="2000" b="1" dirty="0"/>
                    </a:p>
                  </a:txBody>
                  <a:tcPr/>
                </a:tc>
                <a:tc>
                  <a:txBody>
                    <a:bodyPr/>
                    <a:lstStyle/>
                    <a:p>
                      <a:pPr algn="ctr"/>
                      <a:r>
                        <a:rPr lang="el-GR" sz="2000" b="1" dirty="0" smtClean="0"/>
                        <a:t>Χρήσεις</a:t>
                      </a:r>
                      <a:endParaRPr lang="el-GR" sz="2000" b="1" dirty="0"/>
                    </a:p>
                  </a:txBody>
                  <a:tcPr/>
                </a:tc>
                <a:tc>
                  <a:txBody>
                    <a:bodyPr/>
                    <a:lstStyle/>
                    <a:p>
                      <a:pPr algn="ctr"/>
                      <a:r>
                        <a:rPr lang="el-GR" sz="2000" b="1" dirty="0" smtClean="0"/>
                        <a:t>Τόνοι/</a:t>
                      </a:r>
                      <a:r>
                        <a:rPr lang="el-GR" sz="2000" b="1" baseline="0" dirty="0" smtClean="0"/>
                        <a:t> Έτος ή Στρέμμα</a:t>
                      </a:r>
                      <a:endParaRPr lang="el-GR" sz="2000" b="1" dirty="0"/>
                    </a:p>
                  </a:txBody>
                  <a:tcPr/>
                </a:tc>
                <a:extLst>
                  <a:ext uri="{0D108BD9-81ED-4DB2-BD59-A6C34878D82A}">
                    <a16:rowId xmlns:a16="http://schemas.microsoft.com/office/drawing/2014/main" xmlns="" val="831639226"/>
                  </a:ext>
                </a:extLst>
              </a:tr>
              <a:tr h="370840">
                <a:tc>
                  <a:txBody>
                    <a:bodyPr/>
                    <a:lstStyle/>
                    <a:p>
                      <a:pPr algn="ctr"/>
                      <a:r>
                        <a:rPr lang="el-GR" dirty="0" smtClean="0"/>
                        <a:t>Βραζιλία</a:t>
                      </a:r>
                      <a:endParaRPr lang="el-GR" dirty="0"/>
                    </a:p>
                  </a:txBody>
                  <a:tcPr/>
                </a:tc>
                <a:tc>
                  <a:txBody>
                    <a:bodyPr/>
                    <a:lstStyle/>
                    <a:p>
                      <a:pPr algn="ctr"/>
                      <a:r>
                        <a:rPr lang="el-GR" dirty="0" smtClean="0"/>
                        <a:t>Ζαχαροκάλαμο</a:t>
                      </a:r>
                      <a:endParaRPr lang="el-GR" dirty="0"/>
                    </a:p>
                  </a:txBody>
                  <a:tcPr/>
                </a:tc>
                <a:tc>
                  <a:txBody>
                    <a:bodyPr/>
                    <a:lstStyle/>
                    <a:p>
                      <a:pPr algn="ctr"/>
                      <a:r>
                        <a:rPr lang="el-GR" dirty="0" smtClean="0"/>
                        <a:t>Αλκοόλη</a:t>
                      </a:r>
                      <a:endParaRPr lang="el-GR" dirty="0"/>
                    </a:p>
                  </a:txBody>
                  <a:tcPr/>
                </a:tc>
                <a:tc>
                  <a:txBody>
                    <a:bodyPr/>
                    <a:lstStyle/>
                    <a:p>
                      <a:pPr algn="ctr"/>
                      <a:r>
                        <a:rPr lang="el-GR" dirty="0" smtClean="0"/>
                        <a:t>Καύσιμο μεταφοράς</a:t>
                      </a:r>
                      <a:endParaRPr lang="el-GR" dirty="0"/>
                    </a:p>
                  </a:txBody>
                  <a:tcPr/>
                </a:tc>
                <a:tc>
                  <a:txBody>
                    <a:bodyPr/>
                    <a:lstStyle/>
                    <a:p>
                      <a:pPr algn="ctr"/>
                      <a:r>
                        <a:rPr lang="el-GR" dirty="0" smtClean="0"/>
                        <a:t>9 εκατομμύρια τόνοι/έτος</a:t>
                      </a:r>
                      <a:endParaRPr lang="el-GR" dirty="0"/>
                    </a:p>
                  </a:txBody>
                  <a:tcPr/>
                </a:tc>
                <a:extLst>
                  <a:ext uri="{0D108BD9-81ED-4DB2-BD59-A6C34878D82A}">
                    <a16:rowId xmlns:a16="http://schemas.microsoft.com/office/drawing/2014/main" xmlns="" val="527697"/>
                  </a:ext>
                </a:extLst>
              </a:tr>
              <a:tr h="370840">
                <a:tc>
                  <a:txBody>
                    <a:bodyPr/>
                    <a:lstStyle/>
                    <a:p>
                      <a:pPr algn="ctr"/>
                      <a:r>
                        <a:rPr lang="el-GR" dirty="0" smtClean="0"/>
                        <a:t>ΗΠΑ</a:t>
                      </a:r>
                      <a:endParaRPr lang="el-GR" dirty="0"/>
                    </a:p>
                  </a:txBody>
                  <a:tcPr/>
                </a:tc>
                <a:tc>
                  <a:txBody>
                    <a:bodyPr/>
                    <a:lstStyle/>
                    <a:p>
                      <a:pPr algn="ctr"/>
                      <a:r>
                        <a:rPr lang="el-GR" dirty="0" smtClean="0"/>
                        <a:t>Καλαμπόκι</a:t>
                      </a:r>
                      <a:endParaRPr lang="el-GR" dirty="0"/>
                    </a:p>
                  </a:txBody>
                  <a:tcPr/>
                </a:tc>
                <a:tc>
                  <a:txBody>
                    <a:bodyPr/>
                    <a:lstStyle/>
                    <a:p>
                      <a:pPr algn="ctr"/>
                      <a:r>
                        <a:rPr lang="el-GR" dirty="0" smtClean="0"/>
                        <a:t>Αλκοόλη</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Καύσιμο μεταφοράς</a:t>
                      </a:r>
                    </a:p>
                  </a:txBody>
                  <a:tcPr/>
                </a:tc>
                <a:tc>
                  <a:txBody>
                    <a:bodyPr/>
                    <a:lstStyle/>
                    <a:p>
                      <a:pPr algn="ctr"/>
                      <a:r>
                        <a:rPr lang="el-GR" dirty="0" smtClean="0"/>
                        <a:t>4 εκατομμύρια τόνοι/έτος</a:t>
                      </a:r>
                      <a:endParaRPr lang="el-GR" dirty="0"/>
                    </a:p>
                  </a:txBody>
                  <a:tcPr/>
                </a:tc>
                <a:extLst>
                  <a:ext uri="{0D108BD9-81ED-4DB2-BD59-A6C34878D82A}">
                    <a16:rowId xmlns:a16="http://schemas.microsoft.com/office/drawing/2014/main" xmlns="" val="1007058078"/>
                  </a:ext>
                </a:extLst>
              </a:tr>
              <a:tr h="370840">
                <a:tc>
                  <a:txBody>
                    <a:bodyPr/>
                    <a:lstStyle/>
                    <a:p>
                      <a:pPr algn="ctr"/>
                      <a:r>
                        <a:rPr lang="el-GR" dirty="0" smtClean="0"/>
                        <a:t>Γαλλία</a:t>
                      </a:r>
                      <a:endParaRPr lang="el-GR" dirty="0"/>
                    </a:p>
                  </a:txBody>
                  <a:tcPr/>
                </a:tc>
                <a:tc>
                  <a:txBody>
                    <a:bodyPr/>
                    <a:lstStyle/>
                    <a:p>
                      <a:pPr algn="ctr"/>
                      <a:r>
                        <a:rPr lang="el-GR" dirty="0" smtClean="0"/>
                        <a:t>Ζαχαρότευτλα, σιτάρι</a:t>
                      </a:r>
                      <a:endParaRPr lang="el-GR" dirty="0"/>
                    </a:p>
                  </a:txBody>
                  <a:tcPr/>
                </a:tc>
                <a:tc>
                  <a:txBody>
                    <a:bodyPr/>
                    <a:lstStyle/>
                    <a:p>
                      <a:pPr algn="ctr"/>
                      <a:r>
                        <a:rPr lang="el-GR" dirty="0" smtClean="0"/>
                        <a:t>Αλκοόλη</a:t>
                      </a:r>
                      <a:endParaRPr lang="el-G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dirty="0" smtClean="0"/>
                        <a:t>Καύσιμο μεταφοράς</a:t>
                      </a:r>
                    </a:p>
                    <a:p>
                      <a:pPr algn="ctr"/>
                      <a:endParaRPr lang="el-GR" dirty="0"/>
                    </a:p>
                  </a:txBody>
                  <a:tcPr/>
                </a:tc>
                <a:tc>
                  <a:txBody>
                    <a:bodyPr/>
                    <a:lstStyle/>
                    <a:p>
                      <a:pPr algn="ctr"/>
                      <a:r>
                        <a:rPr lang="el-GR" dirty="0" smtClean="0"/>
                        <a:t>75.000 τόνοι/έτος</a:t>
                      </a:r>
                      <a:endParaRPr lang="el-GR" dirty="0"/>
                    </a:p>
                  </a:txBody>
                  <a:tcPr/>
                </a:tc>
                <a:extLst>
                  <a:ext uri="{0D108BD9-81ED-4DB2-BD59-A6C34878D82A}">
                    <a16:rowId xmlns:a16="http://schemas.microsoft.com/office/drawing/2014/main" xmlns="" val="4074319434"/>
                  </a:ext>
                </a:extLst>
              </a:tr>
              <a:tr h="370840">
                <a:tc>
                  <a:txBody>
                    <a:bodyPr/>
                    <a:lstStyle/>
                    <a:p>
                      <a:pPr algn="ctr"/>
                      <a:r>
                        <a:rPr lang="el-GR" dirty="0" smtClean="0"/>
                        <a:t>Ελλάδα</a:t>
                      </a:r>
                      <a:endParaRPr lang="el-GR" dirty="0"/>
                    </a:p>
                  </a:txBody>
                  <a:tcPr/>
                </a:tc>
                <a:tc>
                  <a:txBody>
                    <a:bodyPr/>
                    <a:lstStyle/>
                    <a:p>
                      <a:pPr algn="ctr"/>
                      <a:r>
                        <a:rPr lang="el-GR" dirty="0" smtClean="0"/>
                        <a:t>Καλάμι,</a:t>
                      </a:r>
                      <a:r>
                        <a:rPr lang="el-GR" baseline="0" dirty="0" smtClean="0"/>
                        <a:t> αγριοαγκινάρα, μίσχανθος</a:t>
                      </a:r>
                      <a:endParaRPr lang="el-GR" dirty="0"/>
                    </a:p>
                  </a:txBody>
                  <a:tcPr/>
                </a:tc>
                <a:tc>
                  <a:txBody>
                    <a:bodyPr/>
                    <a:lstStyle/>
                    <a:p>
                      <a:pPr algn="ctr"/>
                      <a:r>
                        <a:rPr lang="el-GR" dirty="0" smtClean="0"/>
                        <a:t>Στερεά</a:t>
                      </a:r>
                      <a:r>
                        <a:rPr lang="el-GR" baseline="0" dirty="0" smtClean="0"/>
                        <a:t> βιοκαύσιμα</a:t>
                      </a:r>
                      <a:endParaRPr lang="el-GR" dirty="0"/>
                    </a:p>
                  </a:txBody>
                  <a:tcPr/>
                </a:tc>
                <a:tc>
                  <a:txBody>
                    <a:bodyPr/>
                    <a:lstStyle/>
                    <a:p>
                      <a:pPr algn="ctr"/>
                      <a:r>
                        <a:rPr lang="el-GR" dirty="0" smtClean="0"/>
                        <a:t>Θερμότητα, ηλεκτρισμός</a:t>
                      </a:r>
                      <a:endParaRPr lang="el-GR" dirty="0"/>
                    </a:p>
                  </a:txBody>
                  <a:tcPr/>
                </a:tc>
                <a:tc>
                  <a:txBody>
                    <a:bodyPr/>
                    <a:lstStyle/>
                    <a:p>
                      <a:pPr algn="ctr"/>
                      <a:r>
                        <a:rPr lang="el-GR" dirty="0" smtClean="0"/>
                        <a:t>2,5-3 τόνοι/ στρέμμα</a:t>
                      </a:r>
                      <a:endParaRPr lang="el-GR" dirty="0"/>
                    </a:p>
                  </a:txBody>
                  <a:tcPr/>
                </a:tc>
                <a:extLst>
                  <a:ext uri="{0D108BD9-81ED-4DB2-BD59-A6C34878D82A}">
                    <a16:rowId xmlns:a16="http://schemas.microsoft.com/office/drawing/2014/main" xmlns="" val="3711841937"/>
                  </a:ext>
                </a:extLst>
              </a:tr>
            </a:tbl>
          </a:graphicData>
        </a:graphic>
      </p:graphicFrame>
      <p:sp>
        <p:nvSpPr>
          <p:cNvPr id="5" name="TextBox 4"/>
          <p:cNvSpPr txBox="1"/>
          <p:nvPr/>
        </p:nvSpPr>
        <p:spPr>
          <a:xfrm>
            <a:off x="3673865" y="5592036"/>
            <a:ext cx="4844270" cy="307777"/>
          </a:xfrm>
          <a:prstGeom prst="rect">
            <a:avLst/>
          </a:prstGeom>
          <a:noFill/>
        </p:spPr>
        <p:txBody>
          <a:bodyPr wrap="square" rtlCol="0">
            <a:spAutoFit/>
          </a:bodyPr>
          <a:lstStyle/>
          <a:p>
            <a:r>
              <a:rPr lang="el-GR" sz="1400" dirty="0" smtClean="0"/>
              <a:t>Πηγή: Κέντρο Ανανεώσιμων Πηγών Ενέργειας, ΚΑΠΕ, ‘ΒΙΟΜΑΖΑ’</a:t>
            </a:r>
            <a:endParaRPr lang="el-GR" sz="1400" dirty="0"/>
          </a:p>
        </p:txBody>
      </p:sp>
    </p:spTree>
    <p:extLst>
      <p:ext uri="{BB962C8B-B14F-4D97-AF65-F5344CB8AC3E}">
        <p14:creationId xmlns:p14="http://schemas.microsoft.com/office/powerpoint/2010/main" xmlns="" val="114963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Ενεργειακή Αξιοποίηση</a:t>
            </a:r>
            <a:endParaRPr lang="el-GR" dirty="0"/>
          </a:p>
        </p:txBody>
      </p:sp>
      <p:sp>
        <p:nvSpPr>
          <p:cNvPr id="3" name="Content Placeholder 2"/>
          <p:cNvSpPr>
            <a:spLocks noGrp="1"/>
          </p:cNvSpPr>
          <p:nvPr>
            <p:ph idx="1"/>
          </p:nvPr>
        </p:nvSpPr>
        <p:spPr/>
        <p:txBody>
          <a:bodyPr>
            <a:normAutofit/>
          </a:bodyPr>
          <a:lstStyle/>
          <a:p>
            <a:pPr marL="0" indent="0" algn="just">
              <a:buNone/>
            </a:pPr>
            <a:r>
              <a:rPr lang="el-GR" sz="2400" dirty="0"/>
              <a:t>Η βιομάζα μπορεί να αξιοποιηθεί για την κάλυψη ενεργειακών </a:t>
            </a:r>
            <a:r>
              <a:rPr lang="el-GR" sz="2400" dirty="0" smtClean="0"/>
              <a:t>αναγκών, είτε </a:t>
            </a:r>
            <a:r>
              <a:rPr lang="el-GR" sz="2400" dirty="0"/>
              <a:t>με απ’ ευθείας καύση, είτε με μετατροπή της σε αέρια, υγρά ή/και στερεά καύσιμα μέσω θερμοχημικών ή βιοχημικών </a:t>
            </a:r>
            <a:r>
              <a:rPr lang="el-GR" sz="2400" dirty="0" smtClean="0"/>
              <a:t>διεργασιών. </a:t>
            </a:r>
            <a:endParaRPr lang="el-GR" sz="2400" dirty="0"/>
          </a:p>
        </p:txBody>
      </p:sp>
    </p:spTree>
    <p:extLst>
      <p:ext uri="{BB962C8B-B14F-4D97-AF65-F5344CB8AC3E}">
        <p14:creationId xmlns:p14="http://schemas.microsoft.com/office/powerpoint/2010/main" xmlns="" val="828720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Καύση</a:t>
            </a:r>
            <a:endParaRPr lang="el-GR" dirty="0"/>
          </a:p>
        </p:txBody>
      </p:sp>
      <p:sp>
        <p:nvSpPr>
          <p:cNvPr id="3" name="Content Placeholder 2"/>
          <p:cNvSpPr>
            <a:spLocks noGrp="1"/>
          </p:cNvSpPr>
          <p:nvPr>
            <p:ph idx="1"/>
          </p:nvPr>
        </p:nvSpPr>
        <p:spPr/>
        <p:txBody>
          <a:bodyPr/>
          <a:lstStyle/>
          <a:p>
            <a:pPr marL="0" indent="0" algn="just">
              <a:buNone/>
            </a:pPr>
            <a:r>
              <a:rPr lang="el-GR" dirty="0"/>
              <a:t>Στην καύση της βιομάζας γίνεται θερμική οξείδωση παρουσία περίσσειας οξυγόνου σε θερμοκρασίες από </a:t>
            </a:r>
            <a:r>
              <a:rPr lang="el-GR" dirty="0" smtClean="0"/>
              <a:t>700 </a:t>
            </a:r>
            <a:r>
              <a:rPr lang="el-GR" dirty="0"/>
              <a:t>− </a:t>
            </a:r>
            <a:r>
              <a:rPr lang="el-GR" dirty="0" smtClean="0"/>
              <a:t>1500 βαθμούς Κελσίου. </a:t>
            </a:r>
          </a:p>
          <a:p>
            <a:pPr marL="0" indent="0" algn="just">
              <a:buNone/>
            </a:pPr>
            <a:r>
              <a:rPr lang="el-GR" dirty="0" smtClean="0"/>
              <a:t>Η </a:t>
            </a:r>
            <a:r>
              <a:rPr lang="el-GR" dirty="0"/>
              <a:t>καύση του άνθρακα </a:t>
            </a:r>
            <a:r>
              <a:rPr lang="el-GR" dirty="0" smtClean="0"/>
              <a:t>όπως θα δούμε και παρακάτω, διαφέρει </a:t>
            </a:r>
            <a:r>
              <a:rPr lang="el-GR" dirty="0"/>
              <a:t>με την καύση της βιομάζας, καθώς το 75% της ενέργειάς της βρίσκεται στα πτητικά συστατικά της βιομάζας, ενώ στον άνθρακα η ενέργεια αυτή είναι μικρότερη από 50%. </a:t>
            </a:r>
          </a:p>
        </p:txBody>
      </p:sp>
    </p:spTree>
    <p:extLst>
      <p:ext uri="{BB962C8B-B14F-4D97-AF65-F5344CB8AC3E}">
        <p14:creationId xmlns:p14="http://schemas.microsoft.com/office/powerpoint/2010/main" xmlns="" val="2965459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Ανθρακοποίηση</a:t>
            </a:r>
            <a:endParaRPr lang="el-GR" dirty="0"/>
          </a:p>
        </p:txBody>
      </p:sp>
      <p:sp>
        <p:nvSpPr>
          <p:cNvPr id="3" name="Content Placeholder 2"/>
          <p:cNvSpPr>
            <a:spLocks noGrp="1"/>
          </p:cNvSpPr>
          <p:nvPr>
            <p:ph idx="1"/>
          </p:nvPr>
        </p:nvSpPr>
        <p:spPr/>
        <p:txBody>
          <a:bodyPr/>
          <a:lstStyle/>
          <a:p>
            <a:pPr marL="0" indent="0" algn="just">
              <a:buNone/>
            </a:pPr>
            <a:r>
              <a:rPr lang="el-GR" dirty="0"/>
              <a:t>Η ανθρακοποίηση είναι μία διεργασία όπου </a:t>
            </a:r>
            <a:r>
              <a:rPr lang="el-GR" dirty="0" smtClean="0"/>
              <a:t>η βιομάζα (π.χ. ξύλο)  </a:t>
            </a:r>
            <a:r>
              <a:rPr lang="el-GR" dirty="0"/>
              <a:t>θερμαίνεται παρουσία αέρα σε αναλογία μικρότερη από τη </a:t>
            </a:r>
            <a:r>
              <a:rPr lang="el-GR" dirty="0" smtClean="0"/>
              <a:t>στοιχειομετρική </a:t>
            </a:r>
            <a:r>
              <a:rPr lang="el-GR" dirty="0"/>
              <a:t>και σαν προϊόν παράγεται το κάρβουνο καθώς και υγρά και αέρια παραπροϊόντα. </a:t>
            </a:r>
            <a:endParaRPr lang="el-GR" dirty="0" smtClean="0"/>
          </a:p>
        </p:txBody>
      </p:sp>
    </p:spTree>
    <p:extLst>
      <p:ext uri="{BB962C8B-B14F-4D97-AF65-F5344CB8AC3E}">
        <p14:creationId xmlns:p14="http://schemas.microsoft.com/office/powerpoint/2010/main" xmlns="" val="4207094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3444</TotalTime>
  <Words>986</Words>
  <Application>Microsoft Office PowerPoint</Application>
  <PresentationFormat>Προσαρμογή</PresentationFormat>
  <Paragraphs>126</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Office Theme</vt:lpstr>
      <vt:lpstr>ΒΙΟΜΑΖΑ</vt:lpstr>
      <vt:lpstr>Ορισμός</vt:lpstr>
      <vt:lpstr>Κατηγορίες Βιομάζας</vt:lpstr>
      <vt:lpstr>Υπολλειματικές Μορφές</vt:lpstr>
      <vt:lpstr>Ενεργειακές καλλιέργειες</vt:lpstr>
      <vt:lpstr>Παγκόσμια &amp; Εγχώρια Στοιχεία</vt:lpstr>
      <vt:lpstr>Ενεργειακή Αξιοποίηση</vt:lpstr>
      <vt:lpstr>Καύση</vt:lpstr>
      <vt:lpstr>Ανθρακοποίηση</vt:lpstr>
      <vt:lpstr>Στάδια Ανθρακοποίησης</vt:lpstr>
      <vt:lpstr>Ενδιαφέροντα στοιχεία</vt:lpstr>
      <vt:lpstr>Πυρόληση</vt:lpstr>
      <vt:lpstr>Διαφάνεια 13</vt:lpstr>
      <vt:lpstr>Αεριοποίηση &amp; Τεχνολογίες</vt:lpstr>
      <vt:lpstr>Αντιρροή &amp; Ομορροή </vt:lpstr>
      <vt:lpstr>Χαρακτηριστικό: Κλίνη</vt:lpstr>
      <vt:lpstr>Βιοχημική Διαδικασία </vt:lpstr>
      <vt:lpstr>Αλκοολική Ζύμωση</vt:lpstr>
      <vt:lpstr>Χρήση Βιοαιθανόλης</vt:lpstr>
      <vt:lpstr>Αναερώβια Χώνευση</vt:lpstr>
      <vt:lpstr>Διαφάνεια 21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ΒΙΟΜΑΖΑ</dc:title>
  <dc:creator>Αγνή Αργύρη</dc:creator>
  <cp:lastModifiedBy>Alex</cp:lastModifiedBy>
  <cp:revision>64</cp:revision>
  <dcterms:created xsi:type="dcterms:W3CDTF">2020-12-02T12:49:28Z</dcterms:created>
  <dcterms:modified xsi:type="dcterms:W3CDTF">2020-12-09T20:45:34Z</dcterms:modified>
</cp:coreProperties>
</file>