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0"/>
  </p:notesMasterIdLst>
  <p:handoutMasterIdLst>
    <p:handoutMasterId r:id="rId21"/>
  </p:handoutMasterIdLst>
  <p:sldIdLst>
    <p:sldId id="316" r:id="rId4"/>
    <p:sldId id="317" r:id="rId5"/>
    <p:sldId id="319" r:id="rId6"/>
    <p:sldId id="327" r:id="rId7"/>
    <p:sldId id="322" r:id="rId8"/>
    <p:sldId id="324" r:id="rId9"/>
    <p:sldId id="330" r:id="rId10"/>
    <p:sldId id="335" r:id="rId11"/>
    <p:sldId id="338" r:id="rId12"/>
    <p:sldId id="340" r:id="rId13"/>
    <p:sldId id="346" r:id="rId14"/>
    <p:sldId id="352" r:id="rId15"/>
    <p:sldId id="345" r:id="rId16"/>
    <p:sldId id="353" r:id="rId17"/>
    <p:sldId id="354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24" autoAdjust="0"/>
  </p:normalViewPr>
  <p:slideViewPr>
    <p:cSldViewPr snapToGrid="0" showGuides="1">
      <p:cViewPr>
        <p:scale>
          <a:sx n="70" d="100"/>
          <a:sy n="70" d="100"/>
        </p:scale>
        <p:origin x="-648" y="-48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D1-4404-B430-F815E991BEFD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D1-4404-B430-F815E991BEFD}"/>
              </c:ext>
            </c:extLst>
          </c:dPt>
          <c:dLbls>
            <c:dLbl>
              <c:idx val="0"/>
              <c:layout>
                <c:manualLayout>
                  <c:x val="0"/>
                  <c:y val="-7.0322542369529534E-2"/>
                </c:manualLayout>
              </c:layout>
              <c:tx>
                <c:rich>
                  <a:bodyPr/>
                  <a:lstStyle/>
                  <a:p>
                    <a:r>
                      <a:rPr lang="el-GR" sz="1000" b="1" dirty="0" smtClean="0"/>
                      <a:t>60%</a:t>
                    </a:r>
                    <a:endParaRPr lang="en-US" sz="1000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delete val="1"/>
            </c:dLbl>
            <c:dLblPos val="bestFit"/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0.59000000000000019</c:v>
                </c:pt>
                <c:pt idx="1">
                  <c:v>0.31000000000000011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D1-4404-B430-F815E991BEFD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60-4ED7-879E-CC0820CE3CBC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60-4ED7-879E-CC0820CE3CB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 i="0"/>
                    </a:pPr>
                    <a:r>
                      <a:rPr lang="el-GR" sz="1000" b="1" i="0" smtClean="0"/>
                      <a:t>95%</a:t>
                    </a:r>
                    <a:endParaRPr lang="en-US" sz="1000" b="1" i="0" dirty="0"/>
                  </a:p>
                </c:rich>
              </c:tx>
              <c:spPr/>
              <c:dLblPos val="outEnd"/>
              <c:showVal val="1"/>
            </c:dLbl>
            <c:dLbl>
              <c:idx val="1"/>
              <c:delete val="1"/>
            </c:dLbl>
            <c:dLblPos val="outEnd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15.4</c:v>
                </c:pt>
                <c:pt idx="1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60-4ED7-879E-CC0820CE3CBC}"/>
            </c:ext>
          </c:extLst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15-4DAC-8B2B-10BFF91A0FB3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15-4DAC-8B2B-10BFF91A0FB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000" b="1" dirty="0" smtClean="0"/>
                      <a:t>60%</a:t>
                    </a:r>
                    <a:endParaRPr lang="en-US" sz="1000" b="1" dirty="0"/>
                  </a:p>
                </c:rich>
              </c:tx>
              <c:dLblPos val="outEnd"/>
              <c:showVal val="1"/>
            </c:dLbl>
            <c:dLbl>
              <c:idx val="1"/>
              <c:delete val="1"/>
            </c:dLbl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7.52</c:v>
                </c:pt>
                <c:pt idx="1">
                  <c:v>5.18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15-4DAC-8B2B-10BFF91A0FB3}"/>
            </c:ext>
          </c:extLst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A3-47B7-9001-5819CE437CDA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A3-47B7-9001-5819CE437CD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000" b="1" dirty="0" smtClean="0"/>
                      <a:t>65%</a:t>
                    </a:r>
                    <a:endParaRPr lang="en-US" sz="1000" b="1" dirty="0"/>
                  </a:p>
                </c:rich>
              </c:tx>
              <c:dLblPos val="outEnd"/>
              <c:showVal val="1"/>
            </c:dLbl>
            <c:delete val="1"/>
            <c:dLblPos val="outEnd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21.6</c:v>
                </c:pt>
                <c:pt idx="1">
                  <c:v>11.600000000000001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A3-47B7-9001-5819CE437CDA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22-4A4A-B825-7CEF9FBEAE9A}"/>
              </c:ext>
            </c:extLst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22-4A4A-B825-7CEF9FBEAE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000" b="1" smtClean="0"/>
                      <a:t>38%</a:t>
                    </a:r>
                    <a:endParaRPr lang="en-US" sz="1000" b="1" dirty="0"/>
                  </a:p>
                </c:rich>
              </c:tx>
              <c:dLblPos val="outEnd"/>
              <c:showVal val="1"/>
            </c:dLbl>
            <c:dLbl>
              <c:idx val="1"/>
              <c:delete val="1"/>
            </c:dLbl>
            <c:dLblPos val="outEnd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0.28000000000000008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22-4A4A-B825-7CEF9FBEAE9A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62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532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2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299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144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6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38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4888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8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5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l.wikipedia.org/wiki/%CE%9F%CE%BE%CF%85%CE%B3%CF%8C%CE%BD%CE%B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=""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=""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=""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=""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=""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=""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=""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=""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=""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=""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=""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=""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=""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=""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=""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=""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=""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=""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=""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=""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=""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=""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=""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=""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=""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=""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=""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=""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=""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=""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=""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=""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=""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=""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=""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=""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438253" y="6034489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000" dirty="0" smtClean="0">
                <a:cs typeface="Arial" pitchFamily="34" charset="0"/>
              </a:rPr>
              <a:t>Τεχνολογίες Αξιοποίησης Βιομάζας 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=""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=""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=""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=""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=""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=""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=""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=""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=""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=""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=""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=""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=""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=""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=""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=""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=""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=""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=""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=""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=""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=""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=""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=""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=""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=""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=""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=""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=""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=""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=""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=""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=""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=""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=""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=""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=""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=""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=""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=""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=""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=""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=""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=""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=""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=""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=""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=""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=""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=""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=""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=""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=""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=""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=""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=""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=""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=""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=""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=""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=""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=""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=""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=""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=""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=""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=""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=""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=""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=""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=""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=""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=""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=""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=""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=""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=""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=""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=""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=""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=""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=""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=""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=""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=""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=""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=""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=""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=""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=""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2" name="181 - TextBox"/>
          <p:cNvSpPr txBox="1"/>
          <p:nvPr/>
        </p:nvSpPr>
        <p:spPr>
          <a:xfrm>
            <a:off x="4051053" y="3495713"/>
            <a:ext cx="379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40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xmlns="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687218-08A5-4D7B-B20D-DCE24882BE38}"/>
              </a:ext>
            </a:extLst>
          </p:cNvPr>
          <p:cNvSpPr txBox="1"/>
          <p:nvPr/>
        </p:nvSpPr>
        <p:spPr>
          <a:xfrm>
            <a:off x="7782687" y="2168525"/>
            <a:ext cx="357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Μικρή εμπειρία εφαρμογών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23F090-41B8-424A-9B91-72CA3B27DE0C}"/>
              </a:ext>
            </a:extLst>
          </p:cNvPr>
          <p:cNvSpPr txBox="1"/>
          <p:nvPr/>
        </p:nvSpPr>
        <p:spPr>
          <a:xfrm>
            <a:off x="7782687" y="3212663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Συγκριτικά μεγαλύτερα κόστη εγκατάστασης και λειτουργίας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A7914E-BF65-47A7-BED0-F739DF50567C}"/>
              </a:ext>
            </a:extLst>
          </p:cNvPr>
          <p:cNvSpPr txBox="1"/>
          <p:nvPr/>
        </p:nvSpPr>
        <p:spPr>
          <a:xfrm>
            <a:off x="7782687" y="4256800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Αυξημένη επικινδυνότητα λόγο διακίνησης καύσιμου αερίου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8D536B-98B6-4053-A7B8-1770B365090A}"/>
              </a:ext>
            </a:extLst>
          </p:cNvPr>
          <p:cNvSpPr txBox="1"/>
          <p:nvPr/>
        </p:nvSpPr>
        <p:spPr>
          <a:xfrm>
            <a:off x="824067" y="4168311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παραγωγής παραλυτικών ελαιών που είναι υποκατάστατα του πετρελαίου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3F213A-DCCD-45D1-AA8D-BBE1A7D0AE8E}"/>
              </a:ext>
            </a:extLst>
          </p:cNvPr>
          <p:cNvSpPr txBox="1"/>
          <p:nvPr/>
        </p:nvSpPr>
        <p:spPr>
          <a:xfrm>
            <a:off x="750325" y="5300938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Πληθώρα δυνατοτήτων αξιοποίησης  παραγόμενου καύσιμου αερίου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1D9081-AFC2-4FE4-BCCA-D34F15886DBF}"/>
              </a:ext>
            </a:extLst>
          </p:cNvPr>
          <p:cNvSpPr txBox="1"/>
          <p:nvPr/>
        </p:nvSpPr>
        <p:spPr>
          <a:xfrm>
            <a:off x="750324" y="2168524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Πολύ καλή περιβαλλοντική επίδοση με αδρανή κατάλοιπα και υψηλές πιθανότητες αξιοποίησης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B23450-A429-48DC-92C2-5D30C69060D5}"/>
              </a:ext>
            </a:extLst>
          </p:cNvPr>
          <p:cNvSpPr txBox="1"/>
          <p:nvPr/>
        </p:nvSpPr>
        <p:spPr>
          <a:xfrm>
            <a:off x="750324" y="3212662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αυξημένων βαθμών ηλεκτρικής απόδοσης λόγο συνδυασμένου κύκλου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24959" y="2153265"/>
            <a:ext cx="346821" cy="41295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7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50" y="2147631"/>
            <a:ext cx="349989" cy="403840"/>
          </a:xfrm>
          <a:prstGeom prst="rect">
            <a:avLst/>
          </a:prstGeom>
          <a:noFill/>
        </p:spPr>
      </p:pic>
      <p:pic>
        <p:nvPicPr>
          <p:cNvPr id="38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11" y="3229180"/>
            <a:ext cx="349989" cy="403840"/>
          </a:xfrm>
          <a:prstGeom prst="rect">
            <a:avLst/>
          </a:prstGeom>
          <a:noFill/>
        </p:spPr>
      </p:pic>
      <p:pic>
        <p:nvPicPr>
          <p:cNvPr id="39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531" y="4192741"/>
            <a:ext cx="349989" cy="403840"/>
          </a:xfrm>
          <a:prstGeom prst="rect">
            <a:avLst/>
          </a:prstGeom>
          <a:noFill/>
        </p:spPr>
      </p:pic>
      <p:pic>
        <p:nvPicPr>
          <p:cNvPr id="40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27" y="5298870"/>
            <a:ext cx="349989" cy="403840"/>
          </a:xfrm>
          <a:prstGeom prst="rect">
            <a:avLst/>
          </a:prstGeom>
          <a:noFill/>
        </p:spPr>
      </p:pic>
      <p:sp>
        <p:nvSpPr>
          <p:cNvPr id="41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59370" y="3244644"/>
            <a:ext cx="350951" cy="417871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303616" y="4291961"/>
            <a:ext cx="350798" cy="41768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42 - Ορθογώνιο"/>
          <p:cNvSpPr/>
          <p:nvPr/>
        </p:nvSpPr>
        <p:spPr>
          <a:xfrm>
            <a:off x="0" y="0"/>
            <a:ext cx="5014452" cy="162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31238"/>
            <a:ext cx="12192000" cy="72424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Θετικά-Αρνητικά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4">
            <a:extLst>
              <a:ext uri="{FF2B5EF4-FFF2-40B4-BE49-F238E27FC236}">
                <a16:creationId xmlns:a16="http://schemas.microsoft.com/office/drawing/2014/main" xmlns="" id="{C360A68B-217E-458B-828B-F7B8E08A7451}"/>
              </a:ext>
            </a:extLst>
          </p:cNvPr>
          <p:cNvSpPr/>
          <p:nvPr/>
        </p:nvSpPr>
        <p:spPr>
          <a:xfrm>
            <a:off x="9362097" y="4881646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xmlns="" id="{98804212-77B1-450E-B1C3-3A7C12783091}"/>
              </a:ext>
            </a:extLst>
          </p:cNvPr>
          <p:cNvSpPr/>
          <p:nvPr/>
        </p:nvSpPr>
        <p:spPr>
          <a:xfrm>
            <a:off x="8972839" y="5141595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xmlns="" id="{6B4BDCC1-2140-4DB6-8372-B7C743721AA2}"/>
              </a:ext>
            </a:extLst>
          </p:cNvPr>
          <p:cNvSpPr/>
          <p:nvPr/>
        </p:nvSpPr>
        <p:spPr>
          <a:xfrm>
            <a:off x="8215335" y="5094331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B082EF12-1293-4E63-9EFE-BD288D5BE835}"/>
              </a:ext>
            </a:extLst>
          </p:cNvPr>
          <p:cNvSpPr/>
          <p:nvPr/>
        </p:nvSpPr>
        <p:spPr>
          <a:xfrm>
            <a:off x="8645289" y="5102209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xmlns="" id="{04E8BEE7-68DF-4401-A0CD-37CFDEDDA8D2}"/>
              </a:ext>
            </a:extLst>
          </p:cNvPr>
          <p:cNvSpPr/>
          <p:nvPr/>
        </p:nvSpPr>
        <p:spPr>
          <a:xfrm>
            <a:off x="7853640" y="4999805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ADD657B0-1740-4E7C-BA58-C47D09AC129B}"/>
              </a:ext>
            </a:extLst>
          </p:cNvPr>
          <p:cNvSpPr/>
          <p:nvPr/>
        </p:nvSpPr>
        <p:spPr>
          <a:xfrm>
            <a:off x="7589624" y="5606351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xmlns="" id="{70458726-25BD-42B5-BE2B-33FAA6F4BC57}"/>
              </a:ext>
            </a:extLst>
          </p:cNvPr>
          <p:cNvSpPr/>
          <p:nvPr/>
        </p:nvSpPr>
        <p:spPr>
          <a:xfrm>
            <a:off x="9689130" y="5370034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6A5FB0D5-EF1F-4E0D-A13B-0CAC2CE0E4BF}"/>
              </a:ext>
            </a:extLst>
          </p:cNvPr>
          <p:cNvSpPr/>
          <p:nvPr/>
        </p:nvSpPr>
        <p:spPr>
          <a:xfrm>
            <a:off x="6442436" y="492037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xmlns="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xmlns="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xmlns="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xmlns="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xmlns="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xmlns="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82">
            <a:extLst>
              <a:ext uri="{FF2B5EF4-FFF2-40B4-BE49-F238E27FC236}">
                <a16:creationId xmlns:a16="http://schemas.microsoft.com/office/drawing/2014/main" xmlns="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xmlns="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F3EC98CF-ADB8-46C2-A751-A9924231D3D1}"/>
              </a:ext>
            </a:extLst>
          </p:cNvPr>
          <p:cNvSpPr txBox="1"/>
          <p:nvPr/>
        </p:nvSpPr>
        <p:spPr>
          <a:xfrm>
            <a:off x="3656036" y="3346346"/>
            <a:ext cx="175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Ομορροής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1193973" y="3420089"/>
            <a:ext cx="188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Αντιρροής</a:t>
            </a:r>
            <a:endParaRPr lang="el-GR" b="1" dirty="0" smtClean="0">
              <a:solidFill>
                <a:schemeClr val="accent2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4F6413CE-BA60-46C4-9524-4EC3EAAC8A39}"/>
              </a:ext>
            </a:extLst>
          </p:cNvPr>
          <p:cNvSpPr txBox="1"/>
          <p:nvPr/>
        </p:nvSpPr>
        <p:spPr>
          <a:xfrm>
            <a:off x="6221338" y="3361094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Ανερχόμενης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Αντιρροής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xmlns="" id="{721CA45B-3411-4FA4-9A51-00253F0273F3}"/>
              </a:ext>
            </a:extLst>
          </p:cNvPr>
          <p:cNvSpPr/>
          <p:nvPr/>
        </p:nvSpPr>
        <p:spPr>
          <a:xfrm>
            <a:off x="1179872" y="4114800"/>
            <a:ext cx="165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l-GR" sz="1200" b="1" dirty="0" smtClean="0"/>
              <a:t>Το αέριο </a:t>
            </a:r>
            <a:r>
              <a:rPr lang="el-GR" sz="1200" b="1" dirty="0" smtClean="0"/>
              <a:t>έχει </a:t>
            </a:r>
            <a:endParaRPr lang="el-GR" sz="1200" b="1" dirty="0" smtClean="0"/>
          </a:p>
          <a:p>
            <a:pPr latinLnBrk="1"/>
            <a:r>
              <a:rPr lang="el-GR" sz="1200" b="1" dirty="0" smtClean="0"/>
              <a:t>αντίθετη </a:t>
            </a:r>
            <a:r>
              <a:rPr lang="el-GR" sz="1200" b="1" dirty="0" smtClean="0"/>
              <a:t>φορά με το </a:t>
            </a:r>
            <a:endParaRPr lang="el-GR" sz="1200" b="1" dirty="0" smtClean="0"/>
          </a:p>
          <a:p>
            <a:pPr latinLnBrk="1"/>
            <a:r>
              <a:rPr lang="el-GR" sz="1200" b="1" dirty="0" err="1" smtClean="0"/>
              <a:t>υ</a:t>
            </a:r>
            <a:r>
              <a:rPr lang="el-GR" sz="1200" b="1" dirty="0" err="1" smtClean="0"/>
              <a:t>πόλλειμα</a:t>
            </a:r>
            <a:r>
              <a:rPr lang="el-GR" sz="1200" b="1" dirty="0" smtClean="0"/>
              <a:t>  </a:t>
            </a:r>
            <a:endParaRPr lang="en-US" altLang="ko-KR" sz="1200" b="1" dirty="0"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8CBC96E6-0894-4594-BBF7-9DA20F996C45}"/>
              </a:ext>
            </a:extLst>
          </p:cNvPr>
          <p:cNvSpPr txBox="1"/>
          <p:nvPr/>
        </p:nvSpPr>
        <p:spPr>
          <a:xfrm>
            <a:off x="1064758" y="2085105"/>
            <a:ext cx="705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3"/>
                </a:solidFill>
              </a:rPr>
              <a:t>Αεριοποίηση </a:t>
            </a:r>
            <a:r>
              <a:rPr lang="el-GR" sz="1400" b="1" dirty="0" smtClean="0">
                <a:solidFill>
                  <a:schemeClr val="accent3"/>
                </a:solidFill>
              </a:rPr>
              <a:t>είναι η χρήση της θερμότητας για να μετασχηματιστεί στερεή βιομάζα ή άλλα ανθρακούχα στερεά σε ένα συνθετικό αέριο, εύφλεκτο καύσιμο. </a:t>
            </a:r>
          </a:p>
          <a:p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8B731B5-095D-4EAF-B770-C3B25DD31AEA}"/>
              </a:ext>
            </a:extLst>
          </p:cNvPr>
          <p:cNvSpPr txBox="1"/>
          <p:nvPr/>
        </p:nvSpPr>
        <p:spPr>
          <a:xfrm>
            <a:off x="1064758" y="2719415"/>
            <a:ext cx="705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Η </a:t>
            </a:r>
            <a:r>
              <a:rPr lang="el-GR" sz="1200" dirty="0" smtClean="0"/>
              <a:t>διάκριση στις τεχνολογίες </a:t>
            </a:r>
            <a:r>
              <a:rPr lang="el-GR" sz="1200" dirty="0" err="1" smtClean="0"/>
              <a:t>αεροποίησης</a:t>
            </a:r>
            <a:r>
              <a:rPr lang="el-GR" sz="1200" dirty="0" smtClean="0"/>
              <a:t> </a:t>
            </a:r>
            <a:r>
              <a:rPr lang="el-GR" sz="1200" dirty="0" smtClean="0"/>
              <a:t>γίνεται με βάση την κατεύθυνση μεταφοράς των στερεών βιομάζας και του αερίου, καθώς και της ανερχόμενης ή κατερχόμενης ροής.</a:t>
            </a:r>
            <a:endParaRPr lang="el-GR" sz="1200" dirty="0" smtClean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smtClean="0"/>
              <a:t>Αεριοποίηση &amp; Τεχνολογίες</a:t>
            </a:r>
            <a:endParaRPr lang="en-US" dirty="0"/>
          </a:p>
        </p:txBody>
      </p:sp>
      <p:sp>
        <p:nvSpPr>
          <p:cNvPr id="116" name="Rectangle 244">
            <a:extLst>
              <a:ext uri="{FF2B5EF4-FFF2-40B4-BE49-F238E27FC236}">
                <a16:creationId xmlns:a16="http://schemas.microsoft.com/office/drawing/2014/main" xmlns="" id="{721CA45B-3411-4FA4-9A51-00253F0273F3}"/>
              </a:ext>
            </a:extLst>
          </p:cNvPr>
          <p:cNvSpPr/>
          <p:nvPr/>
        </p:nvSpPr>
        <p:spPr>
          <a:xfrm>
            <a:off x="3736259" y="4060723"/>
            <a:ext cx="165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l-GR" sz="1200" b="1" dirty="0" smtClean="0"/>
              <a:t>Το αέριο </a:t>
            </a:r>
            <a:r>
              <a:rPr lang="el-GR" sz="1200" b="1" dirty="0" smtClean="0"/>
              <a:t>έχει ίδια </a:t>
            </a:r>
            <a:endParaRPr lang="el-GR" sz="1200" b="1" dirty="0" smtClean="0"/>
          </a:p>
          <a:p>
            <a:pPr latinLnBrk="1"/>
            <a:r>
              <a:rPr lang="el-GR" sz="1200" b="1" dirty="0" smtClean="0"/>
              <a:t>φορά </a:t>
            </a:r>
            <a:r>
              <a:rPr lang="el-GR" sz="1200" b="1" dirty="0" smtClean="0"/>
              <a:t>με </a:t>
            </a:r>
            <a:r>
              <a:rPr lang="el-GR" sz="1200" b="1" dirty="0" smtClean="0"/>
              <a:t>αυτή του </a:t>
            </a:r>
          </a:p>
          <a:p>
            <a:pPr latinLnBrk="1"/>
            <a:r>
              <a:rPr lang="el-GR" sz="1200" b="1" dirty="0" err="1" smtClean="0"/>
              <a:t>υπόλλειματος</a:t>
            </a:r>
            <a:endParaRPr lang="en-US" altLang="ko-KR" sz="1200" b="1" dirty="0">
              <a:cs typeface="Arial" pitchFamily="34" charset="0"/>
            </a:endParaRPr>
          </a:p>
        </p:txBody>
      </p:sp>
      <p:sp>
        <p:nvSpPr>
          <p:cNvPr id="117" name="Rectangle 244">
            <a:extLst>
              <a:ext uri="{FF2B5EF4-FFF2-40B4-BE49-F238E27FC236}">
                <a16:creationId xmlns:a16="http://schemas.microsoft.com/office/drawing/2014/main" xmlns="" id="{721CA45B-3411-4FA4-9A51-00253F0273F3}"/>
              </a:ext>
            </a:extLst>
          </p:cNvPr>
          <p:cNvSpPr/>
          <p:nvPr/>
        </p:nvSpPr>
        <p:spPr>
          <a:xfrm>
            <a:off x="6204155" y="4050891"/>
            <a:ext cx="165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l-GR" sz="1200" b="1" dirty="0" smtClean="0"/>
              <a:t>Το αέριο </a:t>
            </a:r>
            <a:r>
              <a:rPr lang="el-GR" sz="1200" b="1" dirty="0" smtClean="0"/>
              <a:t>έχει αντίθετη φορά με το </a:t>
            </a:r>
            <a:r>
              <a:rPr lang="el-GR" sz="1200" b="1" dirty="0" smtClean="0"/>
              <a:t>αυτή του </a:t>
            </a:r>
            <a:r>
              <a:rPr lang="el-GR" sz="1200" b="1" dirty="0" err="1" smtClean="0"/>
              <a:t>υπόλλειμαός</a:t>
            </a:r>
            <a:endParaRPr lang="en-US" altLang="ko-KR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Χαρακτηριστικό κλίνη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868164" y="1840369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17D32B-C8B6-4EE2-A566-EDA2F682AEC7}"/>
              </a:ext>
            </a:extLst>
          </p:cNvPr>
          <p:cNvSpPr txBox="1"/>
          <p:nvPr/>
        </p:nvSpPr>
        <p:spPr>
          <a:xfrm>
            <a:off x="1026701" y="4463524"/>
            <a:ext cx="2396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Απλές διατάξεις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που στο εσωτερικό τους φέρουν στερεό αδρανές ή καταλυτικό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πληρωτικό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υλικό, με το οποίο αναμιγνύεται η εισερχόμενη, μέσω κοχλία τροφοδοσίας βιομάζα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26F00E-41BA-4C8A-BBB9-B7DAAA2F299E}"/>
              </a:ext>
            </a:extLst>
          </p:cNvPr>
          <p:cNvSpPr txBox="1"/>
          <p:nvPr/>
        </p:nvSpPr>
        <p:spPr>
          <a:xfrm>
            <a:off x="1475311" y="2779384"/>
            <a:ext cx="14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Σταθερής Κλίνης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4E41F2-4D19-4067-9C8E-AE7E46855C9C}"/>
              </a:ext>
            </a:extLst>
          </p:cNvPr>
          <p:cNvGrpSpPr/>
          <p:nvPr/>
        </p:nvGrpSpPr>
        <p:grpSpPr>
          <a:xfrm>
            <a:off x="4737975" y="1844645"/>
            <a:ext cx="2555429" cy="2396893"/>
            <a:chOff x="728131" y="2276872"/>
            <a:chExt cx="2763749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34FECEB-B930-44DD-902A-82AE1FEAC85D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CC199-E6DC-4C4A-9431-395A7249B69E}"/>
              </a:ext>
            </a:extLst>
          </p:cNvPr>
          <p:cNvSpPr txBox="1"/>
          <p:nvPr/>
        </p:nvSpPr>
        <p:spPr>
          <a:xfrm>
            <a:off x="4896512" y="4467800"/>
            <a:ext cx="239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Επιτυγχάνουν </a:t>
            </a:r>
            <a:r>
              <a:rPr lang="el-GR" sz="1200" dirty="0" smtClean="0"/>
              <a:t>ικανοποιητικό έλεγχο θερμοκρασίας και υψηλούς ρυθμούς αντίδρασης, ωστόσο έχουν υψηλό κόστος και τη μερική απώλεια άνθρακα με την τέφρα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FCCB48-AE3D-4DE9-B80B-9ACFFD659962}"/>
              </a:ext>
            </a:extLst>
          </p:cNvPr>
          <p:cNvSpPr txBox="1"/>
          <p:nvPr/>
        </p:nvSpPr>
        <p:spPr>
          <a:xfrm>
            <a:off x="5197637" y="2709919"/>
            <a:ext cx="188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Αεροποιητεςς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330580-52E1-4D01-A3FB-AFD284633308}"/>
              </a:ext>
            </a:extLst>
          </p:cNvPr>
          <p:cNvGrpSpPr/>
          <p:nvPr/>
        </p:nvGrpSpPr>
        <p:grpSpPr>
          <a:xfrm>
            <a:off x="8607785" y="1848923"/>
            <a:ext cx="2555429" cy="2396893"/>
            <a:chOff x="728131" y="2276872"/>
            <a:chExt cx="2763749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xmlns="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F11B619-6CAD-4D95-B8AD-B2A9A6F66FE1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611CFD-749D-4C1C-9E99-D6B12CEA62F8}"/>
              </a:ext>
            </a:extLst>
          </p:cNvPr>
          <p:cNvSpPr txBox="1"/>
          <p:nvPr/>
        </p:nvSpPr>
        <p:spPr>
          <a:xfrm>
            <a:off x="8766322" y="4472078"/>
            <a:ext cx="239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Περισσότερο </a:t>
            </a:r>
            <a:r>
              <a:rPr lang="el-GR" sz="1200" dirty="0" smtClean="0"/>
              <a:t>αποδοτικοί, όσον αφορά στη μετατροπή στερεών, εμφανίζουν όμως υψηλότερο κόστος κατασκευής</a:t>
            </a:r>
            <a:endParaRPr lang="el-GR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D3ADFB-1EEB-4672-97A0-3885A70E7169}"/>
              </a:ext>
            </a:extLst>
          </p:cNvPr>
          <p:cNvSpPr txBox="1"/>
          <p:nvPr/>
        </p:nvSpPr>
        <p:spPr>
          <a:xfrm>
            <a:off x="8860968" y="2743693"/>
            <a:ext cx="2303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Ανακυκλούμενης </a:t>
            </a:r>
            <a:r>
              <a:rPr lang="el-G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Κλινης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xmlns="" id="{E475B0B3-3526-42CC-A2BF-ADBC6685D98E}"/>
              </a:ext>
            </a:extLst>
          </p:cNvPr>
          <p:cNvGrpSpPr/>
          <p:nvPr/>
        </p:nvGrpSpPr>
        <p:grpSpPr>
          <a:xfrm>
            <a:off x="6625340" y="2448990"/>
            <a:ext cx="4951637" cy="1933926"/>
            <a:chOff x="6625340" y="2448990"/>
            <a:chExt cx="4951637" cy="193392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14D46D5-B532-4C6E-8F8C-3C98F741F83B}"/>
                </a:ext>
              </a:extLst>
            </p:cNvPr>
            <p:cNvSpPr/>
            <p:nvPr/>
          </p:nvSpPr>
          <p:spPr>
            <a:xfrm>
              <a:off x="6625340" y="4134106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07A8BB5-3F43-4D9D-A000-EF281035B817}"/>
                </a:ext>
              </a:extLst>
            </p:cNvPr>
            <p:cNvSpPr/>
            <p:nvPr/>
          </p:nvSpPr>
          <p:spPr>
            <a:xfrm>
              <a:off x="7630170" y="4120483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xmlns="" id="{D67AF551-5D21-4527-8704-BC17C59F042D}"/>
              </a:ext>
            </a:extLst>
          </p:cNvPr>
          <p:cNvGrpSpPr/>
          <p:nvPr/>
        </p:nvGrpSpPr>
        <p:grpSpPr>
          <a:xfrm>
            <a:off x="1047910" y="448663"/>
            <a:ext cx="4887450" cy="1862048"/>
            <a:chOff x="4642370" y="1776032"/>
            <a:chExt cx="4887450" cy="18620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C5D5CC5-130B-41F7-B8DD-B79263A3AC14}"/>
                </a:ext>
              </a:extLst>
            </p:cNvPr>
            <p:cNvSpPr txBox="1"/>
            <p:nvPr/>
          </p:nvSpPr>
          <p:spPr>
            <a:xfrm>
              <a:off x="5792960" y="2077659"/>
              <a:ext cx="37368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4000" dirty="0" smtClean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ΙΟΧΗΜΙΚΗ</a:t>
              </a:r>
              <a:endParaRPr lang="en-US" altLang="ko-KR" sz="4000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FD0CCF-7E29-40B1-BD55-BEC3D3A1644B}"/>
                </a:ext>
              </a:extLst>
            </p:cNvPr>
            <p:cNvSpPr txBox="1"/>
            <p:nvPr/>
          </p:nvSpPr>
          <p:spPr>
            <a:xfrm>
              <a:off x="5792959" y="2773621"/>
              <a:ext cx="373686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2800" b="1" dirty="0" smtClean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ΜΕΤΑΤΡΟΠΗ</a:t>
              </a:r>
              <a:endParaRPr lang="en-US" altLang="ko-KR" sz="2800" b="1" dirty="0">
                <a:solidFill>
                  <a:schemeClr val="accent4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0672B95-7CBB-4BA3-B043-B8303AD5E686}"/>
                </a:ext>
              </a:extLst>
            </p:cNvPr>
            <p:cNvSpPr txBox="1"/>
            <p:nvPr/>
          </p:nvSpPr>
          <p:spPr>
            <a:xfrm>
              <a:off x="4642370" y="1776032"/>
              <a:ext cx="1428068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11500" b="1" dirty="0" smtClean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Β</a:t>
              </a:r>
              <a:endParaRPr lang="en-US" altLang="ko-KR" sz="11500" b="1" dirty="0">
                <a:solidFill>
                  <a:schemeClr val="accent2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altLang="ko-KR" sz="2000" dirty="0" smtClean="0">
                <a:solidFill>
                  <a:schemeClr val="accent4"/>
                </a:solidFill>
                <a:cs typeface="Arial" pitchFamily="34" charset="0"/>
              </a:rPr>
              <a:t>Τεχνολογίες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l-G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Βιοχημικής Μετατροπής Βιομάζας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βιοχημικές τεχνολογίες μετατροπής βιομάζας αναφέρονται στη μετατροπή της βιομάζας σε αντίστοιχα προϊόντα μέσω ορισμένων φυσικών, χημικών και βιολογικών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προεργασιών.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βιοχημική μετατροπή της φυτικής βιομάζας, μετατρέπει τα σάκχαρα και το άμυλο βιομάζας σε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καύσιμα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και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υποπροϊόντα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μέσω διεργασιών ζύμωσης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:a16="http://schemas.microsoft.com/office/drawing/2014/main" xmlns="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477328"/>
            <a:chOff x="5889060" y="3872747"/>
            <a:chExt cx="2527679" cy="14773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cs typeface="Arial" pitchFamily="34" charset="0"/>
                </a:rPr>
                <a:t>Μετατρέπεται σε διάφορα παράγωγα με </a:t>
              </a:r>
              <a:r>
                <a:rPr lang="el-GR" altLang="ko-KR" sz="1200" dirty="0" smtClean="0">
                  <a:cs typeface="Arial" pitchFamily="34" charset="0"/>
                </a:rPr>
                <a:t>διαλογή διαφορετικών ενζύμων ή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μικροοργανισμών παρέχοντας έτσι βασικές ουσίες  για </a:t>
              </a:r>
              <a:r>
                <a:rPr lang="el-GR" altLang="ko-KR" sz="1200" dirty="0" smtClean="0">
                  <a:cs typeface="Arial" pitchFamily="34" charset="0"/>
                </a:rPr>
                <a:t>τη μετατροπή ανανεώσιμων υλικών, καυσίμων και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χημικών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400" b="1" dirty="0" smtClean="0">
                  <a:cs typeface="Arial" pitchFamily="34" charset="0"/>
                </a:rPr>
                <a:t>Προοπτικές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xmlns="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292662"/>
            <a:chOff x="5889060" y="3872747"/>
            <a:chExt cx="2527679" cy="129266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cs typeface="Arial" pitchFamily="34" charset="0"/>
                </a:rPr>
                <a:t>Υδρογόνο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smtClean="0">
                  <a:cs typeface="Arial" pitchFamily="34" charset="0"/>
                </a:rPr>
                <a:t>Βιοαέριο</a:t>
              </a:r>
              <a:r>
                <a:rPr lang="el-GR" altLang="ko-KR" sz="1200" dirty="0" smtClean="0">
                  <a:cs typeface="Arial" pitchFamily="34" charset="0"/>
                </a:rPr>
                <a:t>,</a:t>
              </a:r>
            </a:p>
            <a:p>
              <a:pPr algn="ctr"/>
              <a:r>
                <a:rPr lang="el-GR" altLang="ko-KR" sz="1200" dirty="0" smtClean="0">
                  <a:cs typeface="Arial" pitchFamily="34" charset="0"/>
                </a:rPr>
                <a:t>Αιθανόλη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smtClean="0">
                  <a:cs typeface="Arial" pitchFamily="34" charset="0"/>
                </a:rPr>
                <a:t>Ακετόνη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Βουτανόλη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smtClean="0">
                  <a:cs typeface="Arial" pitchFamily="34" charset="0"/>
                </a:rPr>
                <a:t>Οργανικά οξέα), </a:t>
              </a:r>
              <a:r>
                <a:rPr lang="el-GR" altLang="ko-KR" sz="1200" dirty="0" smtClean="0">
                  <a:cs typeface="Arial" pitchFamily="34" charset="0"/>
                </a:rPr>
                <a:t>2,3-βουτανοδιόλη, 1,4-βουτανοδιόλη, </a:t>
              </a:r>
              <a:r>
                <a:rPr lang="el-GR" altLang="ko-KR" sz="1200" dirty="0" err="1" smtClean="0">
                  <a:cs typeface="Arial" pitchFamily="34" charset="0"/>
                </a:rPr>
                <a:t>Ι</a:t>
              </a:r>
              <a:r>
                <a:rPr lang="el-GR" altLang="ko-KR" sz="1200" dirty="0" err="1" smtClean="0">
                  <a:cs typeface="Arial" pitchFamily="34" charset="0"/>
                </a:rPr>
                <a:t>σοβουτανόλη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Ξ</a:t>
              </a:r>
              <a:r>
                <a:rPr lang="el-GR" altLang="ko-KR" sz="1200" dirty="0" err="1" smtClean="0">
                  <a:cs typeface="Arial" pitchFamily="34" charset="0"/>
                </a:rPr>
                <a:t>υλιτόλη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Μ</a:t>
              </a:r>
              <a:r>
                <a:rPr lang="el-GR" altLang="ko-KR" sz="1200" dirty="0" err="1" smtClean="0">
                  <a:cs typeface="Arial" pitchFamily="34" charset="0"/>
                </a:rPr>
                <a:t>αννιτόλη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400" b="1" dirty="0" smtClean="0">
                  <a:cs typeface="Arial" pitchFamily="34" charset="0"/>
                </a:rPr>
                <a:t>Προϊόντα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292662"/>
            <a:chOff x="5889060" y="3872747"/>
            <a:chExt cx="2527679" cy="12926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cs typeface="Arial" pitchFamily="34" charset="0"/>
                </a:rPr>
                <a:t>Σε σύγκριση με άλλες τεχνολογίες μετατροπής, οι βιοχημικές τεχνολογίες μετατροπής βιομάζας είναι μέτριες, </a:t>
              </a:r>
              <a:r>
                <a:rPr lang="el-GR" altLang="ko-KR" sz="1200" dirty="0" smtClean="0">
                  <a:cs typeface="Arial" pitchFamily="34" charset="0"/>
                </a:rPr>
                <a:t>απλές, </a:t>
              </a:r>
              <a:r>
                <a:rPr lang="el-GR" altLang="ko-KR" sz="1200" dirty="0" smtClean="0">
                  <a:cs typeface="Arial" pitchFamily="34" charset="0"/>
                </a:rPr>
                <a:t>καθαρές και αποτελεσματικές.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b="1" dirty="0" smtClean="0">
                  <a:cs typeface="Arial" pitchFamily="34" charset="0"/>
                </a:rPr>
                <a:t>Σύγκριση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7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92">
            <a:extLst>
              <a:ext uri="{FF2B5EF4-FFF2-40B4-BE49-F238E27FC236}">
                <a16:creationId xmlns="" xmlns:a16="http://schemas.microsoft.com/office/drawing/2014/main" id="{19B69781-AD07-4CDB-A494-47244B5284B3}"/>
              </a:ext>
            </a:extLst>
          </p:cNvPr>
          <p:cNvSpPr/>
          <p:nvPr/>
        </p:nvSpPr>
        <p:spPr>
          <a:xfrm>
            <a:off x="6629681" y="1574800"/>
            <a:ext cx="3756265" cy="2546823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ethanol-13965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9551" b="9551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83F311-1D3F-445A-9E0A-2B202C0C3AE9}"/>
              </a:ext>
            </a:extLst>
          </p:cNvPr>
          <p:cNvSpPr txBox="1"/>
          <p:nvPr/>
        </p:nvSpPr>
        <p:spPr>
          <a:xfrm>
            <a:off x="1678502" y="685297"/>
            <a:ext cx="223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Με την διεργασία της αλκοολικής ζύμωσης, είναι δυνατή η εξαγωγή αιθανόλης από την βιομάζα, μέσω της αναερόβιας δράσης ενζύμων σε άμυλο και σάκχαρα φρούτων, δημητριακών και άλλων μορφών βιομάζας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Αλκοολική Ζύμωση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40">
            <a:extLst>
              <a:ext uri="{FF2B5EF4-FFF2-40B4-BE49-F238E27FC236}">
                <a16:creationId xmlns:a16="http://schemas.microsoft.com/office/drawing/2014/main" xmlns="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2070681"/>
            <a:chOff x="6975883" y="3736778"/>
            <a:chExt cx="4594794" cy="207068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Καύσιμο σε μηχανές 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endParaRPr lang="el-GR" sz="1400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en-US" sz="1400" dirty="0" smtClean="0">
                  <a:solidFill>
                    <a:schemeClr val="bg1"/>
                  </a:solidFill>
                </a:rPr>
                <a:t>Gasohol</a:t>
              </a:r>
              <a:r>
                <a:rPr lang="el-GR" sz="1400" dirty="0" smtClean="0">
                  <a:solidFill>
                    <a:schemeClr val="bg1"/>
                  </a:solidFill>
                </a:rPr>
                <a:t>: Είναι ένα μείγμα καθαρής αιθανόλης 100% με βενζίνη σε ποσοστό 10 − 20%. </a:t>
              </a:r>
            </a:p>
            <a:p>
              <a:pPr algn="just"/>
              <a:r>
                <a:rPr lang="el-GR" sz="1400" dirty="0" smtClean="0">
                  <a:solidFill>
                    <a:schemeClr val="bg1"/>
                  </a:solidFill>
                </a:rPr>
                <a:t>.</a:t>
              </a:r>
              <a:endParaRPr lang="el-G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Χρήση</a:t>
              </a:r>
              <a:r>
                <a:rPr lang="el-GR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l-GR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Βιοαιθανόλης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06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Αναερόβια </a:t>
            </a:r>
            <a:r>
              <a:rPr lang="el-GR" dirty="0" smtClean="0"/>
              <a:t>Χώνευση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525845-D726-4F64-B578-4354B91FA1B6}"/>
              </a:ext>
            </a:extLst>
          </p:cNvPr>
          <p:cNvGrpSpPr/>
          <p:nvPr/>
        </p:nvGrpSpPr>
        <p:grpSpPr>
          <a:xfrm>
            <a:off x="2190814" y="2289370"/>
            <a:ext cx="3428602" cy="945505"/>
            <a:chOff x="6565695" y="2005884"/>
            <a:chExt cx="2055606" cy="945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5A94D99-2E22-414F-A034-BB3E93763F6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Το βιοαέριο είναι το τελικό προϊόν των βακτηρίων που τροφοδοτεί την εισαγωγή της </a:t>
              </a:r>
              <a:r>
                <a:rPr lang="el-GR" sz="1200" dirty="0" err="1" smtClean="0"/>
                <a:t>βιοδιασπάσιμης</a:t>
              </a:r>
              <a:r>
                <a:rPr lang="el-GR" sz="1200" dirty="0" smtClean="0"/>
                <a:t> πρώτης </a:t>
              </a:r>
              <a:r>
                <a:rPr lang="el-GR" sz="1200" dirty="0" smtClean="0"/>
                <a:t>ύλης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23B538C-A36F-49A5-B818-C213699D5F5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Βιοαέριο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2E39E4-2F84-4A0D-8184-664E924CF1A9}"/>
              </a:ext>
            </a:extLst>
          </p:cNvPr>
          <p:cNvGrpSpPr/>
          <p:nvPr/>
        </p:nvGrpSpPr>
        <p:grpSpPr>
          <a:xfrm>
            <a:off x="2190814" y="3795924"/>
            <a:ext cx="3428602" cy="945505"/>
            <a:chOff x="6565695" y="2005884"/>
            <a:chExt cx="2055606" cy="945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2A70CA7-D1C8-42F1-BF21-0C6453EF617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Το χωνευμένο υλικό είναι το στερεό υπόλειμμα του αρχικού υλικού στους </a:t>
              </a:r>
              <a:r>
                <a:rPr lang="el-GR" sz="1200" dirty="0" err="1" smtClean="0"/>
                <a:t>χωνευτήρες</a:t>
              </a:r>
              <a:r>
                <a:rPr lang="el-GR" sz="1200" dirty="0" smtClean="0"/>
                <a:t> </a:t>
              </a:r>
              <a:r>
                <a:rPr lang="el-GR" sz="1200" dirty="0" smtClean="0"/>
                <a:t>που τα μικρόβια δεν μπορούν να χρησιμοποιήσουν.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631F333-7284-4153-8FF1-645E0516929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Χωνευμένο υλικό</a:t>
              </a:r>
              <a:endParaRPr lang="el-G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6AF2F5-FCE5-4738-A582-283843866D3B}"/>
              </a:ext>
            </a:extLst>
          </p:cNvPr>
          <p:cNvGrpSpPr/>
          <p:nvPr/>
        </p:nvGrpSpPr>
        <p:grpSpPr>
          <a:xfrm>
            <a:off x="2190814" y="5302477"/>
            <a:ext cx="3428602" cy="1130171"/>
            <a:chOff x="6565695" y="2005884"/>
            <a:chExt cx="2055606" cy="1130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Η τελική έξοδος από τα συστήματα αναερόβιας πέψης είναι το νερό, που παράγεται και την περιεχόμενη υγρασία των αρχικών αποβλήτων που επεξεργάστηκαν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Απόνερα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30D322-7231-4E14-92A9-47F0827F4D3E}"/>
              </a:ext>
            </a:extLst>
          </p:cNvPr>
          <p:cNvSpPr txBox="1"/>
          <p:nvPr/>
        </p:nvSpPr>
        <p:spPr>
          <a:xfrm>
            <a:off x="6418841" y="4035620"/>
            <a:ext cx="3820609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Anaerobic digestion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A6308E-0FA4-4946-9E08-73FFD73C51C0}"/>
              </a:ext>
            </a:extLst>
          </p:cNvPr>
          <p:cNvSpPr txBox="1"/>
          <p:nvPr/>
        </p:nvSpPr>
        <p:spPr>
          <a:xfrm>
            <a:off x="6292239" y="4536549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 </a:t>
            </a:r>
            <a:r>
              <a:rPr lang="el-GR" sz="1200" dirty="0" smtClean="0"/>
              <a:t>Η αναερόβια χώνευση είναι </a:t>
            </a:r>
            <a:r>
              <a:rPr lang="el-GR" sz="1200" dirty="0" smtClean="0"/>
              <a:t>μια σειρά από διεργασίες με τις οποίες κάποιοι </a:t>
            </a:r>
            <a:r>
              <a:rPr lang="el-GR" sz="1200" dirty="0" smtClean="0"/>
              <a:t>μικροοργανισμοί </a:t>
            </a:r>
            <a:r>
              <a:rPr lang="el-GR" sz="1200" dirty="0" smtClean="0"/>
              <a:t> αποσυνθέτουν </a:t>
            </a:r>
            <a:r>
              <a:rPr lang="el-GR" sz="1200" dirty="0" err="1" smtClean="0"/>
              <a:t>βιοδιασπόμενα</a:t>
            </a:r>
            <a:r>
              <a:rPr lang="el-GR" sz="1200" dirty="0" smtClean="0"/>
              <a:t> υλικά </a:t>
            </a:r>
            <a:r>
              <a:rPr lang="el-GR" sz="1200" dirty="0" smtClean="0"/>
              <a:t>απουσία  </a:t>
            </a:r>
            <a:r>
              <a:rPr lang="el-GR" sz="1200" dirty="0" smtClean="0"/>
              <a:t>οξυγόνου </a:t>
            </a:r>
            <a:r>
              <a:rPr lang="el-GR" sz="1200" dirty="0" smtClean="0">
                <a:hlinkClick r:id="rId2"/>
              </a:rPr>
              <a:t>υ</a:t>
            </a:r>
            <a:r>
              <a:rPr lang="el-GR" sz="1200" dirty="0" smtClean="0"/>
              <a:t> Η διεργασία της πέψης ξεκινά </a:t>
            </a:r>
            <a:r>
              <a:rPr lang="el-GR" sz="1200" dirty="0" smtClean="0"/>
              <a:t>με </a:t>
            </a:r>
            <a:r>
              <a:rPr lang="el-GR" sz="1200" dirty="0" err="1" smtClean="0"/>
              <a:t>βακτυριδιακή</a:t>
            </a:r>
            <a:r>
              <a:rPr lang="el-GR" sz="1200" dirty="0" smtClean="0"/>
              <a:t> υδρόλυση  των </a:t>
            </a:r>
            <a:r>
              <a:rPr lang="el-GR" sz="1200" dirty="0" smtClean="0"/>
              <a:t>αρχικών υλικών. Αδιάλυτα οργανικά πολυμερή, όπως οι </a:t>
            </a:r>
            <a:r>
              <a:rPr lang="el-GR" sz="1200" dirty="0" smtClean="0"/>
              <a:t> υδατάνθρακες , </a:t>
            </a:r>
            <a:r>
              <a:rPr lang="el-GR" sz="1200" dirty="0" smtClean="0"/>
              <a:t>δ</a:t>
            </a:r>
            <a:r>
              <a:rPr lang="el-GR" sz="1200" dirty="0" smtClean="0"/>
              <a:t>ιασπώνται </a:t>
            </a:r>
            <a:r>
              <a:rPr lang="el-GR" sz="1200" dirty="0" smtClean="0"/>
              <a:t>σε διαλυτά παράγωγα που γίνονται διαθέσιμα για άλλα </a:t>
            </a:r>
            <a:r>
              <a:rPr lang="el-GR" sz="1200" dirty="0" smtClean="0"/>
              <a:t>βακτήρια</a:t>
            </a:r>
            <a:r>
              <a:rPr lang="el-GR" sz="1200" dirty="0" smtClean="0"/>
              <a:t> </a:t>
            </a:r>
            <a:r>
              <a:rPr lang="el-GR" sz="1200" dirty="0" smtClean="0"/>
              <a:t>που εν τέλει θα μετατρέψουν την βιομάζα σε </a:t>
            </a:r>
            <a:r>
              <a:rPr lang="el-GR" sz="1200" dirty="0" err="1" smtClean="0"/>
              <a:t>σε</a:t>
            </a:r>
            <a:r>
              <a:rPr lang="el-GR" sz="1200" dirty="0" smtClean="0"/>
              <a:t> </a:t>
            </a:r>
            <a:r>
              <a:rPr lang="el-GR" sz="1200" dirty="0" smtClean="0"/>
              <a:t>μεθάνιο και διοξείδιο του άνθρακα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Da\Desktop\Επιστήμη και Τεχνολογία Περιβάλλοντος\Παρουσίαση\shillouete\good\biogas\White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953" y="2129051"/>
            <a:ext cx="746004" cy="955343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186" y="1514592"/>
            <a:ext cx="2134644" cy="2352133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xwneu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841" y="3777919"/>
            <a:ext cx="901850" cy="794080"/>
          </a:xfrm>
          <a:prstGeom prst="rect">
            <a:avLst/>
          </a:prstGeom>
          <a:noFill/>
        </p:spPr>
      </p:pic>
      <p:pic>
        <p:nvPicPr>
          <p:cNvPr id="42" name="Picture 3" descr="C:\Users\Da\Desktop\Επιστήμη και Τεχνολογία Περιβάλλοντος\Παρουσίαση\shillouete\good\wat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0371" y="5476936"/>
            <a:ext cx="601259" cy="65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294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60061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0" y="411534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4800" dirty="0" smtClean="0">
                <a:solidFill>
                  <a:schemeClr val="bg1"/>
                </a:solidFill>
                <a:cs typeface="Arial" pitchFamily="34" charset="0"/>
              </a:rPr>
              <a:t>Ορισμός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673768" y="4989712"/>
            <a:ext cx="10852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dirty="0" smtClean="0">
                <a:solidFill>
                  <a:schemeClr val="bg1"/>
                </a:solidFill>
                <a:cs typeface="Arial" pitchFamily="34" charset="0"/>
              </a:rPr>
              <a:t>Βιομάζα είναι ένα σύνολο υλικών φυτικής ή ζωικής προελεύσεως που με κατάλληλη επεξεργασία μπορεί να αποδώσει ενέργεια. Ειδικότερα, η βιομάζα για ενεργειακούς σκοπούς, περιλαμβάνει κάθε τύπο που μπορεί να χρησιμοποιηθεί για την παραγωγή στέρεων, υγρών και/ή αέριων καυσίμων.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=""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=""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=""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aphic 30">
            <a:extLst>
              <a:ext uri="{FF2B5EF4-FFF2-40B4-BE49-F238E27FC236}">
                <a16:creationId xmlns=""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26">
            <a:extLst>
              <a:ext uri="{FF2B5EF4-FFF2-40B4-BE49-F238E27FC236}">
                <a16:creationId xmlns=""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7" name="Group 127">
              <a:extLst>
                <a:ext uri="{FF2B5EF4-FFF2-40B4-BE49-F238E27FC236}">
                  <a16:creationId xmlns=""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28">
              <a:extLst>
                <a:ext uri="{FF2B5EF4-FFF2-40B4-BE49-F238E27FC236}">
                  <a16:creationId xmlns=""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5">
            <a:extLst>
              <a:ext uri="{FF2B5EF4-FFF2-40B4-BE49-F238E27FC236}">
                <a16:creationId xmlns=""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40">
            <a:extLst>
              <a:ext uri="{FF2B5EF4-FFF2-40B4-BE49-F238E27FC236}">
                <a16:creationId xmlns=""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=""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=""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=""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44">
              <a:extLst>
                <a:ext uri="{FF2B5EF4-FFF2-40B4-BE49-F238E27FC236}">
                  <a16:creationId xmlns=""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" name="Group 198">
                <a:extLst>
                  <a:ext uri="{FF2B5EF4-FFF2-40B4-BE49-F238E27FC236}">
                    <a16:creationId xmlns=""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=""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=""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=""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99">
                <a:extLst>
                  <a:ext uri="{FF2B5EF4-FFF2-40B4-BE49-F238E27FC236}">
                    <a16:creationId xmlns=""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=""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=""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0">
                <a:extLst>
                  <a:ext uri="{FF2B5EF4-FFF2-40B4-BE49-F238E27FC236}">
                    <a16:creationId xmlns=""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=""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=""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=""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=""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=""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9">
              <a:extLst>
                <a:ext uri="{FF2B5EF4-FFF2-40B4-BE49-F238E27FC236}">
                  <a16:creationId xmlns=""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0">
              <a:extLst>
                <a:ext uri="{FF2B5EF4-FFF2-40B4-BE49-F238E27FC236}">
                  <a16:creationId xmlns=""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=""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=""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=""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=""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=""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=""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1">
              <a:extLst>
                <a:ext uri="{FF2B5EF4-FFF2-40B4-BE49-F238E27FC236}">
                  <a16:creationId xmlns=""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=""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=""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=""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=""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=""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=""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=""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=""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=""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=""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=""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2">
              <a:extLst>
                <a:ext uri="{FF2B5EF4-FFF2-40B4-BE49-F238E27FC236}">
                  <a16:creationId xmlns=""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=""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=""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=""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=""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=""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=""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=""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=""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=""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=""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=""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19">
            <a:extLst>
              <a:ext uri="{FF2B5EF4-FFF2-40B4-BE49-F238E27FC236}">
                <a16:creationId xmlns=""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=""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- TextBox"/>
          <p:cNvSpPr txBox="1"/>
          <p:nvPr/>
        </p:nvSpPr>
        <p:spPr>
          <a:xfrm>
            <a:off x="4953664" y="1974710"/>
            <a:ext cx="22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28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Κατηγορίες Βιομάζας</a:t>
            </a:r>
            <a:endParaRPr lang="en-US" dirty="0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xmlns="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xmlns="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xmlns="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xmlns="" id="{E539EF94-7B41-4EB5-AEA1-1112ECE00AEB}"/>
              </a:ext>
            </a:extLst>
          </p:cNvPr>
          <p:cNvGrpSpPr/>
          <p:nvPr/>
        </p:nvGrpSpPr>
        <p:grpSpPr>
          <a:xfrm>
            <a:off x="1092530" y="2832355"/>
            <a:ext cx="2647621" cy="665766"/>
            <a:chOff x="2132982" y="2204864"/>
            <a:chExt cx="867221" cy="6657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Κλαδιά, φύλλα, απόβλητα κτηνοτροφίας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E89BDF2-02E2-4575-A102-B7637A6CD7E4}"/>
                </a:ext>
              </a:extLst>
            </p:cNvPr>
            <p:cNvSpPr txBox="1"/>
            <p:nvPr/>
          </p:nvSpPr>
          <p:spPr>
            <a:xfrm>
              <a:off x="2132982" y="2204864"/>
              <a:ext cx="867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Γεωργικής – Ζωικής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665766"/>
            <a:chOff x="2219009" y="2204864"/>
            <a:chExt cx="781194" cy="6657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Καυσόξυλά,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υλοτομή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υπολείμματα επεξεργασία ξύλου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Δασική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xmlns="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665766"/>
            <a:chOff x="2219009" y="2204864"/>
            <a:chExt cx="781194" cy="66576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Οργανικό τμήμα αστικών αποβλήτων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Αστικά Απόβλητα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xmlns="" id="{236248CB-A056-4005-A82A-C065A7CB6955}"/>
              </a:ext>
            </a:extLst>
          </p:cNvPr>
          <p:cNvGrpSpPr/>
          <p:nvPr/>
        </p:nvGrpSpPr>
        <p:grpSpPr>
          <a:xfrm>
            <a:off x="8515593" y="1652101"/>
            <a:ext cx="2311243" cy="481100"/>
            <a:chOff x="2219009" y="2204864"/>
            <a:chExt cx="781194" cy="48110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5059D32-3539-42BD-8C3C-CDC792ED9ED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7B8C8A8-95C8-4C39-93BB-071C169ECC9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Σοργό</a:t>
              </a:r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Κεναφ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144C8F4D-ACBD-4532-9518-05FBCB1A3DF6}"/>
              </a:ext>
            </a:extLst>
          </p:cNvPr>
          <p:cNvGrpSpPr/>
          <p:nvPr/>
        </p:nvGrpSpPr>
        <p:grpSpPr>
          <a:xfrm>
            <a:off x="8934120" y="2733995"/>
            <a:ext cx="2311243" cy="481100"/>
            <a:chOff x="2219009" y="2204864"/>
            <a:chExt cx="781194" cy="4811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35D1D20-4762-419A-916E-65134FF0553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42C88B1-415C-485C-A85E-69C8C58980D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Αγριαγκινάρα, </a:t>
              </a:r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μίσχανθος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:a16="http://schemas.microsoft.com/office/drawing/2014/main" xmlns="" id="{87073314-4E6C-46E9-BDF2-9E1EB1E4E6A3}"/>
              </a:ext>
            </a:extLst>
          </p:cNvPr>
          <p:cNvGrpSpPr/>
          <p:nvPr/>
        </p:nvGrpSpPr>
        <p:grpSpPr>
          <a:xfrm>
            <a:off x="8515593" y="3815891"/>
            <a:ext cx="2311243" cy="481100"/>
            <a:chOff x="2219009" y="2204864"/>
            <a:chExt cx="781194" cy="48110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512E94F-AA9B-42A4-ACEB-D186BF4F42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89DC4FB-B9AB-4216-B92F-6D0DB695977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Ευκάλυπτος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50B246D-F294-4C31-AF43-D5192527673E}"/>
              </a:ext>
            </a:extLst>
          </p:cNvPr>
          <p:cNvSpPr txBox="1"/>
          <p:nvPr/>
        </p:nvSpPr>
        <p:spPr>
          <a:xfrm>
            <a:off x="4812836" y="1946701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Ενεργειακές Καλλιέργειες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96385A2-9B2D-46A6-9638-CA2B6B7B84A1}"/>
              </a:ext>
            </a:extLst>
          </p:cNvPr>
          <p:cNvSpPr txBox="1"/>
          <p:nvPr/>
        </p:nvSpPr>
        <p:spPr>
          <a:xfrm>
            <a:off x="5711219" y="5026372"/>
            <a:ext cx="1796485" cy="60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Υπολειμματικές Μορφές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354" y="4107297"/>
            <a:ext cx="543774" cy="473965"/>
          </a:xfrm>
          <a:prstGeom prst="rect">
            <a:avLst/>
          </a:prstGeom>
        </p:spPr>
      </p:pic>
      <p:pic>
        <p:nvPicPr>
          <p:cNvPr id="1027" name="Picture 3" descr="C:\Users\Da\Desktop\Επιστήμη και Τεχνολογία Περιβάλλοντος\Παρουσίαση\shillouete\good\multiple\sorgh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1" y="1780566"/>
            <a:ext cx="304799" cy="512703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multiple\αγκιναρ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216" y="2933700"/>
            <a:ext cx="523138" cy="285750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eykaluptos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39" y="3995739"/>
            <a:ext cx="407505" cy="500061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far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5734" y="3029810"/>
            <a:ext cx="619616" cy="457927"/>
          </a:xfrm>
          <a:prstGeom prst="rect">
            <a:avLst/>
          </a:prstGeom>
          <a:noFill/>
        </p:spPr>
      </p:pic>
      <p:pic>
        <p:nvPicPr>
          <p:cNvPr id="1032" name="Picture 8" descr="C:\Users\Da\Desktop\Επιστήμη και Τεχνολογία Περιβάλλοντος\Παρουσίαση\shillouete\good\multiple\was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1" y="5138740"/>
            <a:ext cx="342900" cy="405012"/>
          </a:xfrm>
          <a:prstGeom prst="rect">
            <a:avLst/>
          </a:prstGeom>
          <a:noFill/>
        </p:spPr>
      </p:pic>
      <p:pic>
        <p:nvPicPr>
          <p:cNvPr id="1033" name="Picture 9" descr="C:\Users\Da\Desktop\Επιστήμη και Τεχνολογία Περιβάλλοντος\Παρουσίαση\shillouete\good\multiple\CULTIV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2840860"/>
            <a:ext cx="590550" cy="588140"/>
          </a:xfrm>
          <a:prstGeom prst="rect">
            <a:avLst/>
          </a:prstGeom>
          <a:noFill/>
        </p:spPr>
      </p:pic>
      <p:pic>
        <p:nvPicPr>
          <p:cNvPr id="50" name="Picture 3" descr="C:\Users\Da\Desktop\Επιστήμη και Τεχνολογία Περιβάλλοντος\Παρουσίαση\shillouete\good\slide- eisagwgh\dent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3305" y="4079417"/>
            <a:ext cx="308058" cy="48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7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7">
            <a:extLst>
              <a:ext uri="{FF2B5EF4-FFF2-40B4-BE49-F238E27FC236}">
                <a16:creationId xmlns="" xmlns:a16="http://schemas.microsoft.com/office/drawing/2014/main" id="{0652947C-38A3-42D0-87DE-C1D6662C95C4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8CA0190D-C672-4591-AAFC-BCDE2C9D7CE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="" xmlns:a16="http://schemas.microsoft.com/office/drawing/2014/main" id="{4F66F828-F3D5-469A-9B1A-194E0B5D995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="" xmlns:a16="http://schemas.microsoft.com/office/drawing/2014/main" id="{FF356E64-E3DA-4A84-8D14-DE4E1196F10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="" xmlns:a16="http://schemas.microsoft.com/office/drawing/2014/main" id="{88B0AECB-47F6-4112-A9EF-689608BA7BD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="" xmlns:a16="http://schemas.microsoft.com/office/drawing/2014/main" id="{2F2725D4-E6D9-450A-A312-C9EF0D7666E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2B67CFDA-1510-4F23-9B6A-D96E6CA9843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28EB7D70-F9DF-40D8-A8E8-B18BD9D2987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="" xmlns:a16="http://schemas.microsoft.com/office/drawing/2014/main" id="{8B7432D7-B0FD-47B3-B1DF-3EC72ED9166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B92B8416-6A4A-4AC6-AEEC-5C4E35B27B9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715A1982-3E39-4BA6-9A2A-B70594253B3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="" xmlns:a16="http://schemas.microsoft.com/office/drawing/2014/main" id="{3F85E77D-6CAC-4BB1-8B5F-51698435A71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="" xmlns:a16="http://schemas.microsoft.com/office/drawing/2014/main" id="{7553CEA3-8AE0-488B-8208-08B94DD646B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="" xmlns:a16="http://schemas.microsoft.com/office/drawing/2014/main" id="{6FAD4CB4-AAE3-4940-BBE8-8C6CD1F01B3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="" xmlns:a16="http://schemas.microsoft.com/office/drawing/2014/main" id="{F60B9EC4-84F1-4CED-B58E-59022D7B998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="" xmlns:a16="http://schemas.microsoft.com/office/drawing/2014/main" id="{F40EC020-CB55-41FA-AA20-FB271010E84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="" xmlns:a16="http://schemas.microsoft.com/office/drawing/2014/main" id="{6C268181-DE16-4FFE-BDB9-E539299F1A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="" xmlns:a16="http://schemas.microsoft.com/office/drawing/2014/main" id="{686A3FC7-6C30-4E0D-BDA7-A5FC29A94D2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="" xmlns:a16="http://schemas.microsoft.com/office/drawing/2014/main" id="{92E0C0EA-FD2D-4208-87CF-08D073395C1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="" xmlns:a16="http://schemas.microsoft.com/office/drawing/2014/main" id="{84C2688E-A5D3-405D-A17C-5429369F01E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="" xmlns:a16="http://schemas.microsoft.com/office/drawing/2014/main" id="{F0BAFC41-1A37-4519-9368-18F2BE1849A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="" xmlns:a16="http://schemas.microsoft.com/office/drawing/2014/main" id="{4E97E973-7D09-448B-B30E-94F391B016E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="" xmlns:a16="http://schemas.microsoft.com/office/drawing/2014/main" id="{6955A649-2532-415F-A0B1-35E2B51EE28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435E702B-2E77-4BC4-8507-6A87CDAE981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3BD1A18A-D226-45A3-9BF4-B4E5ECE5EF6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3DF3BA16-A598-41BB-B557-0401CBD7655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D1429FAA-B627-4E2B-BD50-772973A9821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76B12894-4684-4C14-B81B-91F8D9F7C0F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1045BF26-1E87-4018-9A90-A7059802EEF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F877A0DE-8278-40A5-B592-FF39D8EC3EB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19493D55-394D-4531-9974-92E9B63B455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68DFBD35-85F3-4DA1-ADF5-B270ECBF350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5BB03BF7-0515-4D73-973F-00DC037888C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61D606AA-A204-4ED2-AE9B-73D4502ACFE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00BFDCFC-3278-4C4B-8475-DA5019C4159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F83753C3-5423-4438-913C-98020D21583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8AA23CF4-9FC5-4655-BE59-5DA73B99D9C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7EC6C8F6-5108-48F0-94EC-A2A9F2D1103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C740EDE2-D7EB-4E09-8A46-67586A69ACF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951D8A4B-3D6B-40EC-AAAF-959AD7A5243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FF5B2F21-D0F3-4CC7-A6DB-6C07DDCDCE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="" xmlns:a16="http://schemas.microsoft.com/office/drawing/2014/main" id="{D72619C4-9E2D-4219-817D-752202F3786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="" xmlns:a16="http://schemas.microsoft.com/office/drawing/2014/main" id="{B184DAB2-C8E1-4822-8CCA-95FB5183B8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="" xmlns:a16="http://schemas.microsoft.com/office/drawing/2014/main" id="{8225C6CC-64C0-449C-9E85-F8D4B9DB64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="" xmlns:a16="http://schemas.microsoft.com/office/drawing/2014/main" id="{C7716DFD-CFDC-4561-A942-69F4D261C5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EA8D184A-29D9-49B8-B0A2-CB3B8138B04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="" xmlns:a16="http://schemas.microsoft.com/office/drawing/2014/main" id="{A1AA426C-404A-4EFF-825D-700249D798F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748E9600-9FF2-466C-A9D8-2A6A4F377D0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="" xmlns:a16="http://schemas.microsoft.com/office/drawing/2014/main" id="{06A7594B-31A0-41E9-8BEF-BF08CC17511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851809A6-1B22-4468-805A-E6B1561F254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4DF79174-7E62-4209-A1D5-BC0EF60E6BD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="" xmlns:a16="http://schemas.microsoft.com/office/drawing/2014/main" id="{F509C39A-9DC6-4C58-9990-23F3C59DFAE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="" xmlns:a16="http://schemas.microsoft.com/office/drawing/2014/main" id="{59CBC520-D422-4FD2-B17F-D10BB83DF6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="" xmlns:a16="http://schemas.microsoft.com/office/drawing/2014/main" id="{B886E6CB-D434-4391-B128-C04E6BC5264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="" xmlns:a16="http://schemas.microsoft.com/office/drawing/2014/main" id="{EBF7C428-B129-44EB-97B1-785F2B544E4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="" xmlns:a16="http://schemas.microsoft.com/office/drawing/2014/main" id="{2958E878-8FB1-42ED-9CE3-AFB2187281A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15C9FF28-DD95-47D9-AB42-F7B56C77BDA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EA092731-D90B-47EE-9835-D846918BFFC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="" xmlns:a16="http://schemas.microsoft.com/office/drawing/2014/main" id="{67D44A2C-9C9A-448D-A8B3-B3B40408F84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21ABB417-2DD7-4269-808F-7AC3AF72538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FD01AC9A-9F1F-46F5-B5D1-51EC86E01D9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2B20298C-8801-4C16-BFA5-4B8E16F004F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="" xmlns:a16="http://schemas.microsoft.com/office/drawing/2014/main" id="{271DF809-9453-4B06-9FA2-60F03FC84D3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D7FA09A2-859F-4B71-9A99-E5658E776EB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637B1239-FF0D-4497-A4BA-9DE5F8DDEE7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462CF111-F603-4F21-83BE-033E4BCAA5B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6E05E043-BD8A-42F0-9696-460FD4FE2A9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744D412D-6E8C-47D6-9715-D71581AE2C0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42C1C7A2-435A-4961-8AF6-2158682F0B1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83E72A80-7A56-4308-9D34-472B62E671E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E7F716BC-2ADD-4383-9BE7-65BD2CF82F3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3CDFAA69-8DCC-4279-B0F4-1C1B5088BFA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D992D7F5-50B0-4229-B882-875FA9D12E6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EE10A7DF-CFDE-4F43-8189-1B150806F21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8ABC25F3-390C-42BF-862B-58813719E41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02C86A91-E4A8-4042-BE1B-414E7BF25E6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DDBA1EE7-7A17-473E-B9B8-838F55868A6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EAEF0D77-47CA-4EC7-A5B6-4C623E4FDA5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3286BADA-52CA-49C4-B348-68F0D5B5F70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A1E91C7D-18FC-4BD4-878C-57B4AADDCFF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2F86BE63-713F-40EB-B6EE-462543E5F50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482C595F-418B-453A-AE9F-0B95FA49B01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A21F6D84-ACCD-4E76-8B0E-A942E030DFE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BF303711-89F1-4FC5-8472-066D660B9C4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4E7A81AF-F01A-4089-8C1E-B22E3BBB2DE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CF903778-AC14-48E6-9D95-8C747E337B5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5343174A-E35C-4A6F-BCCA-D4C8396F8DB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FB3F7C33-6788-496C-9571-3B6C7763112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F07055AC-F01F-48B4-BFA0-DF604F8C9FB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33B72F30-3541-4927-B4C2-B8A5525819C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9D5985C9-19BF-410D-96E2-8D5DB2C0F0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B44C39B2-2D13-438F-A1E7-AF3F821B602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32290EA4-6AC9-4252-9753-18D6C592313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53D35559-0C4A-4737-AD70-6CC5AFD522D8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B220CEEF-1831-4585-B0C9-53A6BD39E7D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442FE44D-51C9-4B62-B6DF-E5204FFFB8C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F528B911-949F-47A4-9A4E-5EADD09994F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845B25CC-1B40-4B13-8FFA-D6A6BC0E870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D7F8661E-59ED-4068-AEBE-047746A487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592F0884-D533-44EE-A2AD-804D1A243FB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DF99FF97-87FE-4BD4-AAF3-A49BB6124C2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="" xmlns:a16="http://schemas.microsoft.com/office/drawing/2014/main" id="{83C414F9-03A4-4EFB-AF89-BB684331F96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C33A44A9-DE27-4CE2-BBED-D618CCEEE63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="" xmlns:a16="http://schemas.microsoft.com/office/drawing/2014/main" id="{8FA8E4AB-4EF2-44B6-A4B2-9FAF6FA2DB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="" xmlns:a16="http://schemas.microsoft.com/office/drawing/2014/main" id="{9113FD9E-5514-41EE-8474-DF20F7ABCBB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="" xmlns:a16="http://schemas.microsoft.com/office/drawing/2014/main" id="{4D242024-8075-42B3-8843-42A2B5AC8C8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="" xmlns:a16="http://schemas.microsoft.com/office/drawing/2014/main" id="{174AFCC9-1A13-419A-9B34-8288FE12A1F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="" xmlns:a16="http://schemas.microsoft.com/office/drawing/2014/main" id="{B6C1CA2C-0769-414E-81B6-038BCA636E8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="" xmlns:a16="http://schemas.microsoft.com/office/drawing/2014/main" id="{DFCED5A1-B9EC-4EAC-AE68-FA1EF31EEFF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="" xmlns:a16="http://schemas.microsoft.com/office/drawing/2014/main" id="{8428C6DB-729A-426A-9699-560B8FAAEA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="" xmlns:a16="http://schemas.microsoft.com/office/drawing/2014/main" id="{44502175-10DC-4029-92BF-CF0882DD85E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="" xmlns:a16="http://schemas.microsoft.com/office/drawing/2014/main" id="{38BF086A-8ED8-4163-AE70-6E966513C81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="" xmlns:a16="http://schemas.microsoft.com/office/drawing/2014/main" id="{EA76BB73-49E1-4258-9C4E-BA5450019CD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sz="3200" dirty="0" smtClean="0"/>
              <a:t>Ποσοστό παραγωγή ηλεκτρισμού ενέργειας από βιομάζα προς συνολικό μείγμα ανανεώσιμων πηγών στις ηπείρους (2017)</a:t>
            </a:r>
            <a:endParaRPr lang="en-US" sz="3200" dirty="0"/>
          </a:p>
        </p:txBody>
      </p:sp>
      <p:grpSp>
        <p:nvGrpSpPr>
          <p:cNvPr id="4" name="그룹 23">
            <a:extLst>
              <a:ext uri="{FF2B5EF4-FFF2-40B4-BE49-F238E27FC236}">
                <a16:creationId xmlns="" xmlns:a16="http://schemas.microsoft.com/office/drawing/2014/main" id="{128C2B47-8E7F-4F2D-835D-7AAE081C3372}"/>
              </a:ext>
            </a:extLst>
          </p:cNvPr>
          <p:cNvGrpSpPr/>
          <p:nvPr/>
        </p:nvGrpSpPr>
        <p:grpSpPr>
          <a:xfrm>
            <a:off x="8734146" y="1824493"/>
            <a:ext cx="2880000" cy="899548"/>
            <a:chOff x="8715096" y="1919743"/>
            <a:chExt cx="2880000" cy="899548"/>
          </a:xfrm>
        </p:grpSpPr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30C66F97-F8D7-4CA2-A1FC-94B9B202A77A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Ευρώπη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BBF545EC-758D-4C44-B219-F71410D37DE1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Στην γηραιά ήπειρο η βιομάζα προστθέτεει7,52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EJ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πρωτογενούς ενέργειας στο μείγμα της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4">
            <a:extLst>
              <a:ext uri="{FF2B5EF4-FFF2-40B4-BE49-F238E27FC236}">
                <a16:creationId xmlns="" xmlns:a16="http://schemas.microsoft.com/office/drawing/2014/main" id="{91D213ED-F066-460F-90E6-6C56E0CA2517}"/>
              </a:ext>
            </a:extLst>
          </p:cNvPr>
          <p:cNvGrpSpPr/>
          <p:nvPr/>
        </p:nvGrpSpPr>
        <p:grpSpPr>
          <a:xfrm>
            <a:off x="8775709" y="2760922"/>
            <a:ext cx="2880000" cy="1084214"/>
            <a:chOff x="8715096" y="2773045"/>
            <a:chExt cx="2880000" cy="1084214"/>
          </a:xfrm>
        </p:grpSpPr>
        <p:sp>
          <p:nvSpPr>
            <p:cNvPr id="284" name="TextBox 283">
              <a:extLst>
                <a:ext uri="{FF2B5EF4-FFF2-40B4-BE49-F238E27FC236}">
                  <a16:creationId xmlns="" xmlns:a16="http://schemas.microsoft.com/office/drawing/2014/main" id="{4D99FF98-2400-411A-A7D7-834F56C41A16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Ασία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7F053BFB-E6F3-44CE-819B-704BC3A520C3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Με 21,6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EJ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από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βιομάζα κατάφερε η Ασία να καλύψει το 65% του ενεργειακού μείγματος των ανανεώσιμων πηγών ενέργειας </a:t>
              </a:r>
            </a:p>
          </p:txBody>
        </p:sp>
      </p:grpSp>
      <p:grpSp>
        <p:nvGrpSpPr>
          <p:cNvPr id="6" name="그룹 25">
            <a:extLst>
              <a:ext uri="{FF2B5EF4-FFF2-40B4-BE49-F238E27FC236}">
                <a16:creationId xmlns="" xmlns:a16="http://schemas.microsoft.com/office/drawing/2014/main" id="{FED713DF-6206-4E8D-9BD4-9CF472E6E5B0}"/>
              </a:ext>
            </a:extLst>
          </p:cNvPr>
          <p:cNvGrpSpPr/>
          <p:nvPr/>
        </p:nvGrpSpPr>
        <p:grpSpPr>
          <a:xfrm>
            <a:off x="8748002" y="3919024"/>
            <a:ext cx="2880000" cy="1084214"/>
            <a:chOff x="8715096" y="3626347"/>
            <a:chExt cx="2880000" cy="1084214"/>
          </a:xfrm>
        </p:grpSpPr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560CC6C1-CB2E-4296-847C-1FAC8B0D8D32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5"/>
                  </a:solidFill>
                  <a:cs typeface="Arial" pitchFamily="34" charset="0"/>
                </a:rPr>
                <a:t>Ωκεανία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B6BFC077-9E76-4283-A5E6-A2EA41411696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Ωκεανία παρά το μικρό μέγεθος πληθυσμού που αποτελείται χρησιμοποίει 0,28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EJ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που προέρχονται από βιομάζα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8">
            <a:extLst>
              <a:ext uri="{FF2B5EF4-FFF2-40B4-BE49-F238E27FC236}">
                <a16:creationId xmlns="" xmlns:a16="http://schemas.microsoft.com/office/drawing/2014/main" id="{294B4CE2-2EFA-4C79-AC72-2AFF7C21BCFC}"/>
              </a:ext>
            </a:extLst>
          </p:cNvPr>
          <p:cNvGrpSpPr/>
          <p:nvPr/>
        </p:nvGrpSpPr>
        <p:grpSpPr>
          <a:xfrm>
            <a:off x="691933" y="2015643"/>
            <a:ext cx="2895766" cy="931079"/>
            <a:chOff x="1705184" y="2752308"/>
            <a:chExt cx="2895766" cy="931079"/>
          </a:xfrm>
        </p:grpSpPr>
        <p:sp>
          <p:nvSpPr>
            <p:cNvPr id="293" name="TextBox 292">
              <a:extLst>
                <a:ext uri="{FF2B5EF4-FFF2-40B4-BE49-F238E27FC236}">
                  <a16:creationId xmlns="" xmlns:a16="http://schemas.microsoft.com/office/drawing/2014/main" id="{1DF4E070-C941-4D5A-8584-D7D3D486BBCF}"/>
                </a:ext>
              </a:extLst>
            </p:cNvPr>
            <p:cNvSpPr txBox="1"/>
            <p:nvPr/>
          </p:nvSpPr>
          <p:spPr>
            <a:xfrm>
              <a:off x="1720950" y="2752308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Αμερική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2A21D34C-7ED5-427A-9AEA-9BBB9366B419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ήπειρος της Αμερικής καταναλώνει  10,8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EJ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βιομάζας ετησίως για παροχή πρωτογενούς ενέργειας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7">
            <a:extLst>
              <a:ext uri="{FF2B5EF4-FFF2-40B4-BE49-F238E27FC236}">
                <a16:creationId xmlns="" xmlns:a16="http://schemas.microsoft.com/office/drawing/2014/main" id="{A6BDDB57-F175-421C-9AFA-40E6BB8A3EA5}"/>
              </a:ext>
            </a:extLst>
          </p:cNvPr>
          <p:cNvGrpSpPr/>
          <p:nvPr/>
        </p:nvGrpSpPr>
        <p:grpSpPr>
          <a:xfrm>
            <a:off x="660402" y="3531097"/>
            <a:ext cx="2880000" cy="1084214"/>
            <a:chOff x="1705184" y="3637141"/>
            <a:chExt cx="2880000" cy="1084214"/>
          </a:xfrm>
        </p:grpSpPr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35DE2214-2150-429A-89B7-E89F0E12BDE6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Αφρική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="" xmlns:a16="http://schemas.microsoft.com/office/drawing/2014/main" id="{0C153098-169C-4512-8074-06D90C890950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Αφρική καταναλώνει τη δεύτερη μεγαλύτερη ποσότητα βιομάζας κάτω από της Ασίας ίση με 15,4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EJ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ενέργειας που προέρχονται από βιομάζα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9" name="Oval 298">
            <a:extLst>
              <a:ext uri="{FF2B5EF4-FFF2-40B4-BE49-F238E27FC236}">
                <a16:creationId xmlns="" xmlns:a16="http://schemas.microsoft.com/office/drawing/2014/main" id="{F35347D0-C20C-4E40-9B17-9BF84DD455BA}"/>
              </a:ext>
            </a:extLst>
          </p:cNvPr>
          <p:cNvSpPr/>
          <p:nvPr/>
        </p:nvSpPr>
        <p:spPr>
          <a:xfrm>
            <a:off x="4722678" y="3327176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Oval 299">
            <a:extLst>
              <a:ext uri="{FF2B5EF4-FFF2-40B4-BE49-F238E27FC236}">
                <a16:creationId xmlns="" xmlns:a16="http://schemas.microsoft.com/office/drawing/2014/main" id="{DAE00863-4D61-4C3D-94A4-316B439C243B}"/>
              </a:ext>
            </a:extLst>
          </p:cNvPr>
          <p:cNvSpPr/>
          <p:nvPr/>
        </p:nvSpPr>
        <p:spPr>
          <a:xfrm>
            <a:off x="6090349" y="3833433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="" xmlns:a16="http://schemas.microsoft.com/office/drawing/2014/main" id="{3D85E6E7-9DDC-4859-9557-72166BC1C8ED}"/>
              </a:ext>
            </a:extLst>
          </p:cNvPr>
          <p:cNvSpPr/>
          <p:nvPr/>
        </p:nvSpPr>
        <p:spPr>
          <a:xfrm>
            <a:off x="5955100" y="2652387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="" xmlns:a16="http://schemas.microsoft.com/office/drawing/2014/main" id="{24A7BB74-8382-4F1E-AC2E-253C4A117E47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="" xmlns:a16="http://schemas.microsoft.com/office/drawing/2014/main" id="{81CB2070-B225-4C94-A9C6-E095D212B164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="" xmlns:a16="http://schemas.microsoft.com/office/drawing/2014/main" id="{B50895E6-9360-4152-B88C-795F3294E8E3}"/>
              </a:ext>
            </a:extLst>
          </p:cNvPr>
          <p:cNvCxnSpPr>
            <a:cxnSpLocks/>
            <a:stCxn id="301" idx="0"/>
            <a:endCxn id="281" idx="1"/>
          </p:cNvCxnSpPr>
          <p:nvPr/>
        </p:nvCxnSpPr>
        <p:spPr>
          <a:xfrm rot="5400000" flipH="1" flipV="1">
            <a:off x="7118752" y="1036993"/>
            <a:ext cx="674005" cy="2556784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="" xmlns:a16="http://schemas.microsoft.com/office/drawing/2014/main" id="{69173C47-5CC6-4F62-9278-1C43DEE944C8}"/>
              </a:ext>
            </a:extLst>
          </p:cNvPr>
          <p:cNvCxnSpPr>
            <a:cxnSpLocks/>
            <a:stCxn id="302" idx="6"/>
            <a:endCxn id="284" idx="1"/>
          </p:cNvCxnSpPr>
          <p:nvPr/>
        </p:nvCxnSpPr>
        <p:spPr>
          <a:xfrm flipV="1">
            <a:off x="7810504" y="2914811"/>
            <a:ext cx="965205" cy="44985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="" xmlns:a16="http://schemas.microsoft.com/office/drawing/2014/main" id="{C0331D1E-908D-40DB-BE2E-6220DE960CE6}"/>
              </a:ext>
            </a:extLst>
          </p:cNvPr>
          <p:cNvCxnSpPr>
            <a:stCxn id="303" idx="6"/>
            <a:endCxn id="287" idx="1"/>
          </p:cNvCxnSpPr>
          <p:nvPr/>
        </p:nvCxnSpPr>
        <p:spPr>
          <a:xfrm flipV="1">
            <a:off x="8108262" y="4072913"/>
            <a:ext cx="639740" cy="1591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="" xmlns:a16="http://schemas.microsoft.com/office/drawing/2014/main" id="{04FB8671-766F-4EE4-A4E1-C88A19A85CD2}"/>
              </a:ext>
            </a:extLst>
          </p:cNvPr>
          <p:cNvCxnSpPr>
            <a:cxnSpLocks/>
            <a:stCxn id="299" idx="0"/>
            <a:endCxn id="293" idx="3"/>
          </p:cNvCxnSpPr>
          <p:nvPr/>
        </p:nvCxnSpPr>
        <p:spPr>
          <a:xfrm rot="16200000" flipV="1">
            <a:off x="3687498" y="2069733"/>
            <a:ext cx="1157644" cy="1357241"/>
          </a:xfrm>
          <a:prstGeom prst="bentConnector2">
            <a:avLst/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="" xmlns:a16="http://schemas.microsoft.com/office/drawing/2014/main" id="{BB135DCC-1CD9-43A1-8B15-BCC57C43CD2C}"/>
              </a:ext>
            </a:extLst>
          </p:cNvPr>
          <p:cNvCxnSpPr>
            <a:cxnSpLocks/>
            <a:stCxn id="300" idx="2"/>
            <a:endCxn id="296" idx="3"/>
          </p:cNvCxnSpPr>
          <p:nvPr/>
        </p:nvCxnSpPr>
        <p:spPr>
          <a:xfrm rot="10800000">
            <a:off x="3540403" y="3684987"/>
            <a:ext cx="2549947" cy="370709"/>
          </a:xfrm>
          <a:prstGeom prst="bentConnector3">
            <a:avLst>
              <a:gd name="adj1" fmla="val 100039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1" name="Chart 310">
            <a:extLst>
              <a:ext uri="{FF2B5EF4-FFF2-40B4-BE49-F238E27FC236}">
                <a16:creationId xmlns="" xmlns:a16="http://schemas.microsoft.com/office/drawing/2014/main" id="{7D107909-7900-4460-85BF-10440F3D68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43473743"/>
              </p:ext>
            </p:extLst>
          </p:nvPr>
        </p:nvGraphicFramePr>
        <p:xfrm>
          <a:off x="1994034" y="49763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="" xmlns:a16="http://schemas.microsoft.com/office/drawing/2014/main" id="{4770BC66-2442-4AC7-9B05-4181CC14973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10162779"/>
              </p:ext>
            </p:extLst>
          </p:nvPr>
        </p:nvGraphicFramePr>
        <p:xfrm>
          <a:off x="3712342" y="49763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="" xmlns:a16="http://schemas.microsoft.com/office/drawing/2014/main" id="{66576FB7-9DA7-4AEF-A4A4-8A49EB96368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62064086"/>
              </p:ext>
            </p:extLst>
          </p:nvPr>
        </p:nvGraphicFramePr>
        <p:xfrm>
          <a:off x="5430650" y="49763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="" xmlns:a16="http://schemas.microsoft.com/office/drawing/2014/main" id="{EC0FB02A-3CFA-42A8-A342-C0C5342E66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04426989"/>
              </p:ext>
            </p:extLst>
          </p:nvPr>
        </p:nvGraphicFramePr>
        <p:xfrm>
          <a:off x="7148958" y="49763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="" xmlns:a16="http://schemas.microsoft.com/office/drawing/2014/main" id="{461937A4-132B-4742-BEA1-7EEA1AC2FD7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3912918"/>
              </p:ext>
            </p:extLst>
          </p:nvPr>
        </p:nvGraphicFramePr>
        <p:xfrm>
          <a:off x="8867264" y="49763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0" name="TextBox 429">
            <a:extLst>
              <a:ext uri="{FF2B5EF4-FFF2-40B4-BE49-F238E27FC236}">
                <a16:creationId xmlns="" xmlns:a16="http://schemas.microsoft.com/office/drawing/2014/main" id="{9CBF970F-45AB-4D27-A0ED-A6FD52AE4A37}"/>
              </a:ext>
            </a:extLst>
          </p:cNvPr>
          <p:cNvSpPr txBox="1"/>
          <p:nvPr/>
        </p:nvSpPr>
        <p:spPr>
          <a:xfrm>
            <a:off x="2028964" y="62375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accent2"/>
                </a:solidFill>
                <a:cs typeface="Arial" pitchFamily="34" charset="0"/>
              </a:rPr>
              <a:t>Αμερική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="" xmlns:a16="http://schemas.microsoft.com/office/drawing/2014/main" id="{721A8426-FC9E-4CAB-A38B-3C6C98A9A421}"/>
              </a:ext>
            </a:extLst>
          </p:cNvPr>
          <p:cNvSpPr txBox="1"/>
          <p:nvPr/>
        </p:nvSpPr>
        <p:spPr>
          <a:xfrm>
            <a:off x="3747272" y="62375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accent4"/>
                </a:solidFill>
                <a:cs typeface="Arial" pitchFamily="34" charset="0"/>
              </a:rPr>
              <a:t>Αφρική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="" xmlns:a16="http://schemas.microsoft.com/office/drawing/2014/main" id="{1775A83A-3317-4141-B8BD-DBB5D000DE5A}"/>
              </a:ext>
            </a:extLst>
          </p:cNvPr>
          <p:cNvSpPr txBox="1"/>
          <p:nvPr/>
        </p:nvSpPr>
        <p:spPr>
          <a:xfrm>
            <a:off x="5465580" y="62375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accent6"/>
                </a:solidFill>
                <a:cs typeface="Arial" pitchFamily="34" charset="0"/>
              </a:rPr>
              <a:t>Ευρώπη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="" xmlns:a16="http://schemas.microsoft.com/office/drawing/2014/main" id="{694527AF-E3B3-4FD6-B2CD-0A11A86217B4}"/>
              </a:ext>
            </a:extLst>
          </p:cNvPr>
          <p:cNvSpPr txBox="1"/>
          <p:nvPr/>
        </p:nvSpPr>
        <p:spPr>
          <a:xfrm>
            <a:off x="7183888" y="62375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accent3"/>
                </a:solidFill>
                <a:cs typeface="Arial" pitchFamily="34" charset="0"/>
              </a:rPr>
              <a:t>Ασία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="" xmlns:a16="http://schemas.microsoft.com/office/drawing/2014/main" id="{F06688A6-C490-44A9-BBF7-A864031C3FB8}"/>
              </a:ext>
            </a:extLst>
          </p:cNvPr>
          <p:cNvSpPr txBox="1"/>
          <p:nvPr/>
        </p:nvSpPr>
        <p:spPr>
          <a:xfrm>
            <a:off x="8902194" y="62375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accent5"/>
                </a:solidFill>
                <a:cs typeface="Arial" pitchFamily="34" charset="0"/>
              </a:rPr>
              <a:t>Ωκεανία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8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Εργοστάσιο παραγωγής ηλεκτρισμού</a:t>
            </a:r>
            <a:r>
              <a:rPr lang="en-US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από βιομάζα</a:t>
            </a:r>
            <a:endParaRPr lang="en-US" altLang="ko-KR" sz="1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자유형: 도형 54">
            <a:extLst>
              <a:ext uri="{FF2B5EF4-FFF2-40B4-BE49-F238E27FC236}">
                <a16:creationId xmlns:a16="http://schemas.microsoft.com/office/drawing/2014/main" xmlns="" id="{E26C7B0B-5796-429D-80CE-D2660E2BD37B}"/>
              </a:ext>
            </a:extLst>
          </p:cNvPr>
          <p:cNvSpPr/>
          <p:nvPr/>
        </p:nvSpPr>
        <p:spPr>
          <a:xfrm>
            <a:off x="7495321" y="196753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그룹 3">
            <a:extLst>
              <a:ext uri="{FF2B5EF4-FFF2-40B4-BE49-F238E27FC236}">
                <a16:creationId xmlns:a16="http://schemas.microsoft.com/office/drawing/2014/main" xmlns="" id="{C6AEEC4A-7D24-4C0C-A4EC-6A6B8B0E839B}"/>
              </a:ext>
            </a:extLst>
          </p:cNvPr>
          <p:cNvGrpSpPr/>
          <p:nvPr/>
        </p:nvGrpSpPr>
        <p:grpSpPr>
          <a:xfrm>
            <a:off x="8428087" y="2012442"/>
            <a:ext cx="3240038" cy="1209058"/>
            <a:chOff x="7742163" y="1857469"/>
            <a:chExt cx="3816000" cy="12090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B6A0A35-B8F2-4FAE-A461-1D8875DDC616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Αέρια Καύσιμα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C34F146-67E0-444E-BEF7-78BBCA00F6D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93871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l-GR" sz="1100" dirty="0" smtClean="0"/>
                <a:t>Το αέριο που αποτελείται κυρίως από μεθάνιο και διοξείδιο του άνθρακα που παράγεται από την αναερόβια χώνευση της βιομάζας ή από θερμικές διεργασίες από βιομάζα, συμπεριλαμβανομένης της βιομάζας στα απόβλητα.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9EB7A3CF-FC19-462D-9147-0898CB95D74D}"/>
              </a:ext>
            </a:extLst>
          </p:cNvPr>
          <p:cNvGrpSpPr/>
          <p:nvPr/>
        </p:nvGrpSpPr>
        <p:grpSpPr>
          <a:xfrm>
            <a:off x="8428087" y="3192491"/>
            <a:ext cx="3240038" cy="1039780"/>
            <a:chOff x="7742163" y="2983865"/>
            <a:chExt cx="3816000" cy="10397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664E64-5F66-44C9-97E8-F5E3CFA459CB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Υγρά Καύσιμα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F7FB3A0-A6C3-47BD-A855-57FCB81C0EFD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76944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l-GR" sz="1100" dirty="0" smtClean="0"/>
                <a:t>Τα υγρά </a:t>
              </a:r>
              <a:r>
                <a:rPr lang="el-GR" sz="1100" dirty="0" err="1" smtClean="0"/>
                <a:t>βιοκαύσιμα</a:t>
              </a:r>
              <a:r>
                <a:rPr lang="el-GR" sz="1100" dirty="0" smtClean="0"/>
                <a:t> περιλαμβάνουν όλα τα υγρά καύσιμα φυσικής προέλευσης, κατάλληλα για ανάμιξη ή αντικατάσταση υγρών καυσίμων από ορυκτά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5">
            <a:extLst>
              <a:ext uri="{FF2B5EF4-FFF2-40B4-BE49-F238E27FC236}">
                <a16:creationId xmlns:a16="http://schemas.microsoft.com/office/drawing/2014/main" xmlns="" id="{C3E12CD1-5290-491C-9D64-1DACBFB983F6}"/>
              </a:ext>
            </a:extLst>
          </p:cNvPr>
          <p:cNvGrpSpPr/>
          <p:nvPr/>
        </p:nvGrpSpPr>
        <p:grpSpPr>
          <a:xfrm>
            <a:off x="8428087" y="4261702"/>
            <a:ext cx="3240038" cy="1209058"/>
            <a:chOff x="7742163" y="4121147"/>
            <a:chExt cx="3816000" cy="12090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E36FE46-D04F-46C2-A5E8-C9709C5A2548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Στερεά Καύσιμα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3D8239-0CB2-4D0B-950B-CA327581F4D4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93871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l-GR" sz="1100" dirty="0" smtClean="0"/>
                <a:t>Τα στερεά </a:t>
              </a:r>
              <a:r>
                <a:rPr lang="el-GR" sz="1100" dirty="0" err="1" smtClean="0"/>
                <a:t>βιοκαύσιμα</a:t>
              </a:r>
              <a:r>
                <a:rPr lang="el-GR" sz="1100" dirty="0" smtClean="0"/>
                <a:t> καλύπτουν στερεό οργανικό, μη ορυκτό υλικό βιολογικής προέλευσης το οποίο μπορεί να χρησιμοποιηθεί ως καύσιμο για παραγωγή θερμότητας ή παραγωγή ηλεκτρικής ενέργειας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F81CD0D4-1170-47EB-A4EE-280DB36239DA}"/>
              </a:ext>
            </a:extLst>
          </p:cNvPr>
          <p:cNvGrpSpPr/>
          <p:nvPr/>
        </p:nvGrpSpPr>
        <p:grpSpPr>
          <a:xfrm>
            <a:off x="8386524" y="5479665"/>
            <a:ext cx="3240038" cy="1378335"/>
            <a:chOff x="7742163" y="5269315"/>
            <a:chExt cx="3816000" cy="13783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64ED3BD-C5E1-4FF8-96F3-E12DE7295EC6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l-GR" altLang="ko-KR" sz="1400" b="1" dirty="0" smtClean="0">
                  <a:solidFill>
                    <a:schemeClr val="accent1"/>
                  </a:solidFill>
                  <a:cs typeface="Arial" pitchFamily="34" charset="0"/>
                </a:rPr>
                <a:t>Άμεση Καύση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A138526-F7E2-4413-849B-D6DEFEE75147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110799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l-GR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άμεση καύση είναι μια </a:t>
              </a:r>
              <a:r>
                <a:rPr lang="el-GR" altLang="ko-KR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θερμοχημική</a:t>
              </a:r>
              <a:r>
                <a:rPr lang="el-GR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τεχνική κατά την οποία η βιομάζα καίγεται σε ανοιχτό αέρα ή παρουσία υπερβολικού αέρα. Σε αυτή τη διαδικασία, η φωτοσυνθετικά αποθηκευμένη χημική ενέργεια της βιομάζας θα μετατραπεί σε αέρια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xmlns="" id="{2340DA8F-28CA-4518-BD05-538ADCE7ED4F}"/>
              </a:ext>
            </a:extLst>
          </p:cNvPr>
          <p:cNvSpPr/>
          <p:nvPr/>
        </p:nvSpPr>
        <p:spPr>
          <a:xfrm>
            <a:off x="7495321" y="309216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xmlns="" id="{BE3D4948-815F-4D43-B913-3934C07C1FB2}"/>
              </a:ext>
            </a:extLst>
          </p:cNvPr>
          <p:cNvSpPr/>
          <p:nvPr/>
        </p:nvSpPr>
        <p:spPr>
          <a:xfrm>
            <a:off x="7495321" y="4216792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자유형: 도형 65">
            <a:extLst>
              <a:ext uri="{FF2B5EF4-FFF2-40B4-BE49-F238E27FC236}">
                <a16:creationId xmlns:a16="http://schemas.microsoft.com/office/drawing/2014/main" xmlns="" id="{E78E832B-4306-4716-8517-38A3F382E8DE}"/>
              </a:ext>
            </a:extLst>
          </p:cNvPr>
          <p:cNvSpPr/>
          <p:nvPr/>
        </p:nvSpPr>
        <p:spPr>
          <a:xfrm>
            <a:off x="7495321" y="5341421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EC22C9-0F80-4B6D-862D-A709F0142EBF}"/>
              </a:ext>
            </a:extLst>
          </p:cNvPr>
          <p:cNvSpPr txBox="1"/>
          <p:nvPr/>
        </p:nvSpPr>
        <p:spPr>
          <a:xfrm>
            <a:off x="6918533" y="308238"/>
            <a:ext cx="494961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b="1" dirty="0" smtClean="0">
                <a:solidFill>
                  <a:schemeClr val="accent3"/>
                </a:solidFill>
                <a:cs typeface="Arial" pitchFamily="34" charset="0"/>
              </a:rPr>
              <a:t>Ενεργειακή Αξιοποίηση:</a:t>
            </a:r>
            <a:r>
              <a:rPr lang="en-GB" altLang="ko-KR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dirty="0" smtClean="0"/>
              <a:t>Η βιομάζα μπορεί να αξιοποιηθεί για την κάλυψη ενεργειακών αναγκών, είτε με απ’ ευθείας καύση, είτε με μετατροπή της σε:</a:t>
            </a:r>
          </a:p>
          <a:p>
            <a:endParaRPr lang="en-GB" altLang="ko-KR" dirty="0">
              <a:cs typeface="Arial" pitchFamily="34" charset="0"/>
            </a:endParaRPr>
          </a:p>
        </p:txBody>
      </p:sp>
      <p:pic>
        <p:nvPicPr>
          <p:cNvPr id="34" name="33 - Θέση εικόνας" descr="what_does_a_biomass_power_plant_manager_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50" r="16550"/>
          <a:stretch>
            <a:fillRect/>
          </a:stretch>
        </p:blipFill>
        <p:spPr/>
      </p:pic>
      <p:pic>
        <p:nvPicPr>
          <p:cNvPr id="2050" name="Picture 2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2032001"/>
            <a:ext cx="361950" cy="463518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biofuel\White - biofuel - 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5" y="3211513"/>
            <a:ext cx="267355" cy="388937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6761" y="4335670"/>
            <a:ext cx="275220" cy="366959"/>
          </a:xfrm>
          <a:prstGeom prst="rect">
            <a:avLst/>
          </a:prstGeom>
          <a:noFill/>
        </p:spPr>
      </p:pic>
      <p:pic>
        <p:nvPicPr>
          <p:cNvPr id="1027" name="Picture 3" descr="C:\Users\Da\Desktop\Επιστήμη και Τεχνολογία Περιβάλλοντος\Παρουσίαση\shillouete\good\biomass\White- biomass - fi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473" y="5462087"/>
            <a:ext cx="270245" cy="407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8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Χημική </a:t>
            </a:r>
            <a:r>
              <a:rPr lang="el-GR" dirty="0" smtClean="0"/>
              <a:t>Μετατροπή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BCD90D4-3608-4A2F-8AB8-AA14ED334214}"/>
              </a:ext>
            </a:extLst>
          </p:cNvPr>
          <p:cNvGrpSpPr/>
          <p:nvPr/>
        </p:nvGrpSpPr>
        <p:grpSpPr>
          <a:xfrm>
            <a:off x="8043361" y="2870352"/>
            <a:ext cx="3006000" cy="665766"/>
            <a:chOff x="6440400" y="2781881"/>
            <a:chExt cx="2092039" cy="66576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A2769A2-1585-4008-AFFA-0600871A663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Αποσυνθέτει τα υλικά βιομάζας του με την χρήση πυρόλυσης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AA2D139-774F-4604-92DA-7F64B9BD325F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Θερμική αποσύνθεση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DE56953-FED5-4199-B0A4-ADB4A1B2E3F5}"/>
              </a:ext>
            </a:extLst>
          </p:cNvPr>
          <p:cNvGrpSpPr/>
          <p:nvPr/>
        </p:nvGrpSpPr>
        <p:grpSpPr>
          <a:xfrm>
            <a:off x="8365613" y="3961460"/>
            <a:ext cx="3006000" cy="665766"/>
            <a:chOff x="6914356" y="4008592"/>
            <a:chExt cx="2122139" cy="66576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F35A6F6-61BC-4750-8163-43EF171E65B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Αποσυνθέτει την βιομάζα στο νερό σε υψηλές θερμοκρασίες και πιέσεις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C65A139-AAAD-42F4-85BE-C020B6A5BDCB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</a:t>
              </a:r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δροθερμική υγροποίηση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A84B59-596E-4787-BC24-8C23DCE31A1A}"/>
              </a:ext>
            </a:extLst>
          </p:cNvPr>
          <p:cNvGrpSpPr/>
          <p:nvPr/>
        </p:nvGrpSpPr>
        <p:grpSpPr>
          <a:xfrm>
            <a:off x="2965207" y="1748790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29B783E-89D3-46EE-A2A3-F15FB4873713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Αυτή η μέθοδος χρησιμοποιείται για να μετατρέψε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ι τα εύφλεκτα μέρη τις βιομάζας σε αέρια (υδρογόνο, μονοξείδιο του άνθρακα και μεθάνιο)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AAA5D72-6BAD-4875-9B0A-4F7344C2C1E7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Αεριοποίηση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508AEC-1284-4A65-AF0D-B0407DA61820}"/>
              </a:ext>
            </a:extLst>
          </p:cNvPr>
          <p:cNvGrpSpPr/>
          <p:nvPr/>
        </p:nvGrpSpPr>
        <p:grpSpPr>
          <a:xfrm>
            <a:off x="1212963" y="2870352"/>
            <a:ext cx="3006000" cy="1035098"/>
            <a:chOff x="6440400" y="2781881"/>
            <a:chExt cx="2092039" cy="103509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DB0FBC9-43BC-41C4-9482-D81655E8AFF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 χημική ενέργεια της βιομάζας με θερμότητα  μετατρέπεται για την απόκτηση αέριων, υγρών ή στερεών καύσιμων υπό συνθήκες χωρίς αέρα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14F9F18-2C37-447C-8970-B628BAEA7A6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Ενανθράκωση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CA661E5-6289-4970-90E0-522749DC686A}"/>
              </a:ext>
            </a:extLst>
          </p:cNvPr>
          <p:cNvGrpSpPr/>
          <p:nvPr/>
        </p:nvGrpSpPr>
        <p:grpSpPr>
          <a:xfrm>
            <a:off x="811091" y="3961460"/>
            <a:ext cx="3006000" cy="1035098"/>
            <a:chOff x="6914356" y="4008592"/>
            <a:chExt cx="2122139" cy="103509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A7FB1F2-5C3D-471F-978E-68F1029B8E1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Με την χρήση θερμότητας απελευθερώνεται κατά την οξείδωση απευθείας ενέργεια ή μετατρέπεται σε ισχύ.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DAE5F55-1192-4EF9-9FE9-F49A6E4E015A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Καύση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=""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=""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=""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=""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6" name="Picture 2" descr="C:\Users\Da\Desktop\Επιστήμη και Τεχνολογία Περιβάλλοντος\Παρουσίαση\shillouete\good\biomass\White- biomass - f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144" y="4138664"/>
            <a:ext cx="275560" cy="415280"/>
          </a:xfrm>
          <a:prstGeom prst="rect">
            <a:avLst/>
          </a:prstGeom>
          <a:noFill/>
        </p:spPr>
      </p:pic>
      <p:pic>
        <p:nvPicPr>
          <p:cNvPr id="1027" name="Picture 3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717" y="3138250"/>
            <a:ext cx="256181" cy="341574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479" y="2624115"/>
            <a:ext cx="368491" cy="363186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chem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9221" y="3118514"/>
            <a:ext cx="291362" cy="348018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condens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2459" y="4223083"/>
            <a:ext cx="365002" cy="307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xmlns="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3600" dirty="0" smtClean="0"/>
              <a:t>Καύση</a:t>
            </a:r>
            <a:endParaRPr lang="en-US" altLang="ko-KR" sz="36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24D8F5-EB2D-4DC5-BA57-85BB37A0ED26}"/>
              </a:ext>
            </a:extLst>
          </p:cNvPr>
          <p:cNvSpPr txBox="1"/>
          <p:nvPr/>
        </p:nvSpPr>
        <p:spPr>
          <a:xfrm>
            <a:off x="846765" y="4468040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Στην καύση της βιομάζας γίνεται θερμική οξείδωση παρουσία περίσσειας οξυγόνου. </a:t>
            </a:r>
          </a:p>
          <a:p>
            <a:r>
              <a:rPr lang="el-GR" sz="1200" dirty="0" smtClean="0"/>
              <a:t>Η καύση του άνθρακα όπως θα δούμε και παρακάτω, διαφέρει με την καύση της βιομάζας, καθώς το 75% της ενέργειάς της βρίσκεται στα πτητικά συστατικά της βιομάζας, ενώ στον άνθρακα η ενέργεια αυτή είναι μικρότερη από 50%. </a:t>
            </a:r>
            <a:endParaRPr lang="el-GR" sz="1200" dirty="0"/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xmlns="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xmlns="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xmlns="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8" name="17 - Θέση εικόνας" descr="Consequences-of-Biomass-Burning-in-India.jpg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/>
          <a:srcRect l="21456" r="21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4">
            <a:extLst>
              <a:ext uri="{FF2B5EF4-FFF2-40B4-BE49-F238E27FC236}">
                <a16:creationId xmlns:a16="http://schemas.microsoft.com/office/drawing/2014/main" xmlns="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4" name="Group 75">
              <a:extLst>
                <a:ext uri="{FF2B5EF4-FFF2-40B4-BE49-F238E27FC236}">
                  <a16:creationId xmlns:a16="http://schemas.microsoft.com/office/drawing/2014/main" xmlns="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9" name="Pie 56">
                <a:extLst>
                  <a:ext uri="{FF2B5EF4-FFF2-40B4-BE49-F238E27FC236}">
                    <a16:creationId xmlns:a16="http://schemas.microsoft.com/office/drawing/2014/main" xmlns="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:a16="http://schemas.microsoft.com/office/drawing/2014/main" xmlns="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:a16="http://schemas.microsoft.com/office/drawing/2014/main" xmlns="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:a16="http://schemas.microsoft.com/office/drawing/2014/main" xmlns="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Ανθρακοποίηση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1DFF1AE-1FD0-4FD3-B938-1BE7AA931AF4}"/>
              </a:ext>
            </a:extLst>
          </p:cNvPr>
          <p:cNvCxnSpPr/>
          <p:nvPr/>
        </p:nvCxnSpPr>
        <p:spPr>
          <a:xfrm>
            <a:off x="7455325" y="3430092"/>
            <a:ext cx="1439293" cy="583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4ABB802B-A7C8-490E-9549-1985B6E3D2E7}"/>
              </a:ext>
            </a:extLst>
          </p:cNvPr>
          <p:cNvCxnSpPr/>
          <p:nvPr/>
        </p:nvCxnSpPr>
        <p:spPr>
          <a:xfrm>
            <a:off x="7450691" y="4509901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6826A30-F212-48C7-B8E3-726EDDABB68B}"/>
              </a:ext>
            </a:extLst>
          </p:cNvPr>
          <p:cNvCxnSpPr/>
          <p:nvPr/>
        </p:nvCxnSpPr>
        <p:spPr>
          <a:xfrm flipV="1">
            <a:off x="6220691" y="5718991"/>
            <a:ext cx="1776987" cy="30646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AD22EA86-731E-46D4-B886-CC5481DF8F0C}"/>
              </a:ext>
            </a:extLst>
          </p:cNvPr>
          <p:cNvCxnSpPr/>
          <p:nvPr/>
        </p:nvCxnSpPr>
        <p:spPr>
          <a:xfrm>
            <a:off x="6636327" y="2161310"/>
            <a:ext cx="1499896" cy="1307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FEA79E-7688-4F33-AD91-0ABBE17F7003}"/>
              </a:ext>
            </a:extLst>
          </p:cNvPr>
          <p:cNvSpPr txBox="1"/>
          <p:nvPr/>
        </p:nvSpPr>
        <p:spPr>
          <a:xfrm>
            <a:off x="845457" y="1880834"/>
            <a:ext cx="3700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Η ανθρακοποίηση είναι μία διεργασία όπου η βιομάζα (π.χ. ξύλο)  θερμαίνεται παρουσία αέρα σε αναλογία μικρότερη από τη </a:t>
            </a:r>
            <a:r>
              <a:rPr lang="el-GR" sz="1200" dirty="0" err="1" smtClean="0"/>
              <a:t>στοιχειομετρική</a:t>
            </a:r>
            <a:r>
              <a:rPr lang="el-GR" sz="1200" dirty="0" smtClean="0"/>
              <a:t> και σαν προϊόν παράγεται το κάρβουνο καθώς και υγρά και αέρια παραπροϊόντα. </a:t>
            </a:r>
          </a:p>
        </p:txBody>
      </p:sp>
      <p:grpSp>
        <p:nvGrpSpPr>
          <p:cNvPr id="5" name="그룹 12">
            <a:extLst>
              <a:ext uri="{FF2B5EF4-FFF2-40B4-BE49-F238E27FC236}">
                <a16:creationId xmlns:a16="http://schemas.microsoft.com/office/drawing/2014/main" xmlns="" id="{25318EFC-E799-4805-B855-CC59634ACE0C}"/>
              </a:ext>
            </a:extLst>
          </p:cNvPr>
          <p:cNvGrpSpPr/>
          <p:nvPr/>
        </p:nvGrpSpPr>
        <p:grpSpPr>
          <a:xfrm>
            <a:off x="8451190" y="1898922"/>
            <a:ext cx="2433995" cy="550295"/>
            <a:chOff x="8900664" y="1704956"/>
            <a:chExt cx="2433995" cy="5502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935B284-36AC-4F63-9D97-98332FDE6623}"/>
                </a:ext>
              </a:extLst>
            </p:cNvPr>
            <p:cNvSpPr txBox="1"/>
            <p:nvPr/>
          </p:nvSpPr>
          <p:spPr>
            <a:xfrm>
              <a:off x="8900664" y="170495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:a16="http://schemas.microsoft.com/office/drawing/2014/main" xmlns="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8871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Αποστέγνωση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11">
            <a:extLst>
              <a:ext uri="{FF2B5EF4-FFF2-40B4-BE49-F238E27FC236}">
                <a16:creationId xmlns:a16="http://schemas.microsoft.com/office/drawing/2014/main" xmlns="" id="{87F23A57-19D8-4BE2-87F3-55B899F44AC6}"/>
              </a:ext>
            </a:extLst>
          </p:cNvPr>
          <p:cNvGrpSpPr/>
          <p:nvPr/>
        </p:nvGrpSpPr>
        <p:grpSpPr>
          <a:xfrm>
            <a:off x="9013636" y="3155683"/>
            <a:ext cx="2447849" cy="564149"/>
            <a:chOff x="8900664" y="2587911"/>
            <a:chExt cx="2447849" cy="5641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A94EBA-FF98-4BDB-9C07-4EA80313EA64}"/>
                </a:ext>
              </a:extLst>
            </p:cNvPr>
            <p:cNvSpPr txBox="1"/>
            <p:nvPr/>
          </p:nvSpPr>
          <p:spPr>
            <a:xfrm>
              <a:off x="8900664" y="258791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:a16="http://schemas.microsoft.com/office/drawing/2014/main" xmlns="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48168" y="2685527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Ανθρακοποιήσεις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10">
            <a:extLst>
              <a:ext uri="{FF2B5EF4-FFF2-40B4-BE49-F238E27FC236}">
                <a16:creationId xmlns:a16="http://schemas.microsoft.com/office/drawing/2014/main" xmlns="" id="{6A2DE3DF-0222-43C3-B3C9-FE445CCF1521}"/>
              </a:ext>
            </a:extLst>
          </p:cNvPr>
          <p:cNvGrpSpPr/>
          <p:nvPr/>
        </p:nvGrpSpPr>
        <p:grpSpPr>
          <a:xfrm>
            <a:off x="8775975" y="4343171"/>
            <a:ext cx="2917261" cy="550295"/>
            <a:chOff x="8900664" y="3470866"/>
            <a:chExt cx="2917261" cy="55029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BD16F0D-1EE2-43DA-94D3-E1E16305C580}"/>
                </a:ext>
              </a:extLst>
            </p:cNvPr>
            <p:cNvSpPr txBox="1"/>
            <p:nvPr/>
          </p:nvSpPr>
          <p:spPr>
            <a:xfrm>
              <a:off x="8900664" y="347086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700" b="1" dirty="0" smtClean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xmlns="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554628"/>
              <a:ext cx="1983611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Προανθρακοποίησης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3">
            <a:extLst>
              <a:ext uri="{FF2B5EF4-FFF2-40B4-BE49-F238E27FC236}">
                <a16:creationId xmlns:a16="http://schemas.microsoft.com/office/drawing/2014/main" xmlns="" id="{AE6288DA-F56E-42D9-A829-8D5182F08C1B}"/>
              </a:ext>
            </a:extLst>
          </p:cNvPr>
          <p:cNvGrpSpPr/>
          <p:nvPr/>
        </p:nvGrpSpPr>
        <p:grpSpPr>
          <a:xfrm>
            <a:off x="8104826" y="5471238"/>
            <a:ext cx="2420141" cy="536441"/>
            <a:chOff x="8900664" y="5236777"/>
            <a:chExt cx="2420141" cy="5364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F18770-BA81-4BAF-9502-309A29A60077}"/>
                </a:ext>
              </a:extLst>
            </p:cNvPr>
            <p:cNvSpPr txBox="1"/>
            <p:nvPr/>
          </p:nvSpPr>
          <p:spPr>
            <a:xfrm>
              <a:off x="8900664" y="523677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5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xmlns="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820460" y="530668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Ξήρανση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Da\Desktop\Επιστήμη και Τεχνολογία Περιβάλλοντος\Παρουσίαση\shillouete\good\ανθρακοποίηση\bag-charco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66" y="4039325"/>
            <a:ext cx="453713" cy="685077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ανθρακοποίηση\4th stage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74" y="2225098"/>
            <a:ext cx="433672" cy="351847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ανθρακοποίηση\karbuno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5402" y="3324947"/>
            <a:ext cx="432090" cy="337122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ανθρακοποίηση\proan8rakopoihsh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20" y="4387706"/>
            <a:ext cx="428625" cy="427037"/>
          </a:xfrm>
          <a:prstGeom prst="rect">
            <a:avLst/>
          </a:prstGeom>
          <a:noFill/>
        </p:spPr>
      </p:pic>
      <p:pic>
        <p:nvPicPr>
          <p:cNvPr id="2054" name="Picture 6" descr="C:\Users\Da\Desktop\Επιστήμη και Τεχνολογία Περιβάλλοντος\Παρουσίαση\shillouete\good\ανθρακοποίηση\dry-woods-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9872" y="5171787"/>
            <a:ext cx="379081" cy="356177"/>
          </a:xfrm>
          <a:prstGeom prst="rect">
            <a:avLst/>
          </a:prstGeom>
          <a:noFill/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8823029" y="5836818"/>
            <a:ext cx="253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Ξήρανση της βιομάζας  σε θερμοκρασία  περίπου 200°C.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432630" y="4693227"/>
            <a:ext cx="245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Στη φάση της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προανθρακοποίησης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με παραγωγή υγρών και αέριων προϊόντων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751284" y="3509253"/>
            <a:ext cx="244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Στο στάδιο αυτό εκλύονται υγρά και αέρια παραπροϊόντα, ενώ η βιομάζα (π.χ. το ξύλο)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ανθρακοποιείται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πλήρως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266375" y="2248489"/>
            <a:ext cx="238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Απομακρύνονται όλες οι πτητικές ουσίες από το κάρβουνο και το προϊόν είναι τώρα έτοιμο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51">
            <a:extLst>
              <a:ext uri="{FF2B5EF4-FFF2-40B4-BE49-F238E27FC236}">
                <a16:creationId xmlns:a16="http://schemas.microsoft.com/office/drawing/2014/main" xmlns="" id="{A6E2F218-023A-49DF-82F8-D84DB0C350A0}"/>
              </a:ext>
            </a:extLst>
          </p:cNvPr>
          <p:cNvSpPr txBox="1"/>
          <p:nvPr/>
        </p:nvSpPr>
        <p:spPr>
          <a:xfrm>
            <a:off x="803894" y="2884366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Τελικά Προϊόντα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48">
            <a:extLst>
              <a:ext uri="{FF2B5EF4-FFF2-40B4-BE49-F238E27FC236}">
                <a16:creationId xmlns:a16="http://schemas.microsoft.com/office/drawing/2014/main" xmlns="" id="{D1FEA79E-7688-4F33-AD91-0ABBE17F7003}"/>
              </a:ext>
            </a:extLst>
          </p:cNvPr>
          <p:cNvSpPr txBox="1"/>
          <p:nvPr/>
        </p:nvSpPr>
        <p:spPr>
          <a:xfrm>
            <a:off x="859311" y="3210870"/>
            <a:ext cx="370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Το τελικό προϊόν μετά το τέλος της διαδικασίας, μπορεί να είναι είτε κάρβουνο είτε </a:t>
            </a:r>
            <a:r>
              <a:rPr lang="el-GR" sz="1200" dirty="0" err="1" smtClean="0"/>
              <a:t>εξανθράκωμα</a:t>
            </a:r>
            <a:endParaRPr lang="el-GR" sz="1200" dirty="0" smtClean="0"/>
          </a:p>
          <a:p>
            <a:r>
              <a:rPr lang="el-GR" sz="1200" dirty="0" smtClean="0"/>
              <a:t>Η χρήση του κάρβουνου περιορίζεται στο μαγείρεμα και στην παραγωγή ατσαλιού ενώ το </a:t>
            </a:r>
            <a:r>
              <a:rPr lang="el-GR" sz="1200" dirty="0" err="1" smtClean="0"/>
              <a:t>βιοεξανθράκωμα</a:t>
            </a:r>
            <a:r>
              <a:rPr lang="el-GR" sz="1200" dirty="0" smtClean="0"/>
              <a:t> παράγεται με κύριο σκοπό την εφαρμογή του στο έδαφος ως λίπασμα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7072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Πυρόλυση</a:t>
            </a:r>
            <a:endParaRPr lang="en-US" dirty="0"/>
          </a:p>
        </p:txBody>
      </p:sp>
      <p:grpSp>
        <p:nvGrpSpPr>
          <p:cNvPr id="3" name="그룹 3">
            <a:extLst>
              <a:ext uri="{FF2B5EF4-FFF2-40B4-BE49-F238E27FC236}">
                <a16:creationId xmlns="" xmlns:a16="http://schemas.microsoft.com/office/drawing/2014/main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="" xmlns:a16="http://schemas.microsoft.com/office/drawing/2014/main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="" xmlns:a16="http://schemas.microsoft.com/office/drawing/2014/main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="" xmlns:a16="http://schemas.microsoft.com/office/drawing/2014/main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="" xmlns:a16="http://schemas.microsoft.com/office/drawing/2014/main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="" xmlns:a16="http://schemas.microsoft.com/office/drawing/2014/main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="" xmlns:a16="http://schemas.microsoft.com/office/drawing/2014/main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AE807A2-CB17-414A-BF84-C43721194CCB}"/>
              </a:ext>
            </a:extLst>
          </p:cNvPr>
          <p:cNvSpPr txBox="1"/>
          <p:nvPr/>
        </p:nvSpPr>
        <p:spPr>
          <a:xfrm>
            <a:off x="5225808" y="2757093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Πυρόλυσης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1F65969-1118-4CEE-BB23-E6552ED6EA51}"/>
              </a:ext>
            </a:extLst>
          </p:cNvPr>
          <p:cNvSpPr txBox="1"/>
          <p:nvPr/>
        </p:nvSpPr>
        <p:spPr>
          <a:xfrm>
            <a:off x="5225808" y="3693194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</a:t>
            </a:r>
            <a:r>
              <a:rPr lang="el-G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Φυγοκέντρισης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Ψυκτήρας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Αρχικά γίνεται αποξήρανση στο κάδο τροφοδοσίας της βιομάζας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Αποξήρανση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κυκλώνας χρησιμοποιείται για να διαχώριση τα αέρια με τα στέρεα πταίσματα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accent3"/>
                  </a:solidFill>
                  <a:cs typeface="Arial" pitchFamily="34" charset="0"/>
                </a:rPr>
                <a:t>Ενανθράκωση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Το αποτέλεσμα από την πυρόλυση είναι ένα μείγμα αερίων.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accent2"/>
                  </a:solidFill>
                  <a:cs typeface="Arial" pitchFamily="34" charset="0"/>
                </a:rPr>
                <a:t>Αεριοποίηση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Τα αέρια έπειτα ψύχονται και έτσι διαχωρίζονται σε υγρά και αέρια καύσιμα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Συμπυκνωτής Αερίων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9F69221-868A-455F-B104-4C37B3D8098E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D61686-556C-4C62-A42A-E2CC0EB407F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accent4"/>
                  </a:solidFill>
                  <a:cs typeface="Arial" pitchFamily="34" charset="0"/>
                </a:rPr>
                <a:t>Προϊόντα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Παραγωγή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βιοαερίων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βιοελαίου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και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εξανθρακώματος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2D1BCA6-BF9D-4379-A47B-12552D1A8B64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46A5E88-11CB-4B39-A46E-9F882452DB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accent1"/>
                  </a:solidFill>
                  <a:cs typeface="Arial" pitchFamily="34" charset="0"/>
                </a:rPr>
                <a:t>Αποξήρανση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Αρχικά γίνεται αποξήρανση στο κάδο τροφοδοσίας της βιομάζας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22">
            <a:extLst>
              <a:ext uri="{FF2B5EF4-FFF2-40B4-BE49-F238E27FC236}">
                <a16:creationId xmlns="" xmlns:a16="http://schemas.microsoft.com/office/drawing/2014/main" id="{C0C779B9-AD1A-401C-AA01-7FD4C4DBB032}"/>
              </a:ext>
            </a:extLst>
          </p:cNvPr>
          <p:cNvSpPr txBox="1"/>
          <p:nvPr/>
        </p:nvSpPr>
        <p:spPr>
          <a:xfrm>
            <a:off x="1094509" y="1120530"/>
            <a:ext cx="100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Σαν πυρόλυση ορίζουμε την θερμική αποδόμηση (διάσπαση) ενός οργανικού υλικού, από την οποία διαδικασία απουσιάζει οξυγόνο. Οι μονάδες πυρόλυσης λειτουργούν με τον εξής τρόπο:</a:t>
            </a:r>
          </a:p>
        </p:txBody>
      </p:sp>
    </p:spTree>
    <p:extLst>
      <p:ext uri="{BB962C8B-B14F-4D97-AF65-F5344CB8AC3E}">
        <p14:creationId xmlns="" xmlns:p14="http://schemas.microsoft.com/office/powerpoint/2010/main" val="3705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Προσαρμοσμένος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1199</Words>
  <Application>Microsoft Office PowerPoint</Application>
  <PresentationFormat>Προσαρμογή</PresentationFormat>
  <Paragraphs>164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Alex</cp:lastModifiedBy>
  <cp:revision>362</cp:revision>
  <dcterms:created xsi:type="dcterms:W3CDTF">2019-01-14T06:35:35Z</dcterms:created>
  <dcterms:modified xsi:type="dcterms:W3CDTF">2020-12-14T02:02:38Z</dcterms:modified>
</cp:coreProperties>
</file>