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4"/>
  </p:notesMasterIdLst>
  <p:handoutMasterIdLst>
    <p:handoutMasterId r:id="rId25"/>
  </p:handoutMasterIdLst>
  <p:sldIdLst>
    <p:sldId id="316" r:id="rId4"/>
    <p:sldId id="317" r:id="rId5"/>
    <p:sldId id="319" r:id="rId6"/>
    <p:sldId id="322" r:id="rId7"/>
    <p:sldId id="324" r:id="rId8"/>
    <p:sldId id="330" r:id="rId9"/>
    <p:sldId id="335" r:id="rId10"/>
    <p:sldId id="357" r:id="rId11"/>
    <p:sldId id="338" r:id="rId12"/>
    <p:sldId id="359" r:id="rId13"/>
    <p:sldId id="358" r:id="rId14"/>
    <p:sldId id="340" r:id="rId15"/>
    <p:sldId id="346" r:id="rId16"/>
    <p:sldId id="352" r:id="rId17"/>
    <p:sldId id="345" r:id="rId18"/>
    <p:sldId id="353" r:id="rId19"/>
    <p:sldId id="354" r:id="rId20"/>
    <p:sldId id="356" r:id="rId21"/>
    <p:sldId id="355" r:id="rId22"/>
    <p:sldId id="3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6057" autoAdjust="0"/>
  </p:normalViewPr>
  <p:slideViewPr>
    <p:cSldViewPr showGuides="1">
      <p:cViewPr>
        <p:scale>
          <a:sx n="80" d="100"/>
          <a:sy n="80" d="100"/>
        </p:scale>
        <p:origin x="-246" y="510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632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73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=""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371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56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xmlns="" val="1999636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23202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=""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410231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862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05323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382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733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1299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=""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21442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0676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3">
            <a:extLst>
              <a:ext uri="{FF2B5EF4-FFF2-40B4-BE49-F238E27FC236}">
                <a16:creationId xmlns=""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=""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380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xmlns="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848880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1899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75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="" xmlns:a16="http://schemas.microsoft.com/office/drawing/2014/main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Group 391">
            <a:extLst>
              <a:ext uri="{FF2B5EF4-FFF2-40B4-BE49-F238E27FC236}">
                <a16:creationId xmlns=""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=""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=""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="" xmlns:a16="http://schemas.microsoft.com/office/drawing/2014/main" id="{67C2B4FD-8EB5-4234-94DE-7FAC05593A4C}"/>
              </a:ext>
            </a:extLst>
          </p:cNvPr>
          <p:cNvGrpSpPr/>
          <p:nvPr/>
        </p:nvGrpSpPr>
        <p:grpSpPr>
          <a:xfrm>
            <a:off x="4172422" y="3065820"/>
            <a:ext cx="3935622" cy="2037936"/>
            <a:chOff x="4172422" y="3065820"/>
            <a:chExt cx="3935622" cy="2037936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3B1C6AFA-88AF-4D8B-BC17-FEAA96E5DEF6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99CDF91-0782-4C4C-B05E-F5002EE9E7C0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="" xmlns:a16="http://schemas.microsoft.com/office/drawing/2014/main" id="{C0F1FD93-91A4-489B-99F2-569F7D19686B}"/>
              </a:ext>
            </a:extLst>
          </p:cNvPr>
          <p:cNvGrpSpPr/>
          <p:nvPr/>
        </p:nvGrpSpPr>
        <p:grpSpPr>
          <a:xfrm rot="18347570" flipH="1">
            <a:off x="3342938" y="2273198"/>
            <a:ext cx="1528586" cy="2331598"/>
            <a:chOff x="8121550" y="3125447"/>
            <a:chExt cx="1101023" cy="1679422"/>
          </a:xfrm>
        </p:grpSpPr>
        <p:sp>
          <p:nvSpPr>
            <p:cNvPr id="372" name="Freeform: Shape 371">
              <a:extLst>
                <a:ext uri="{FF2B5EF4-FFF2-40B4-BE49-F238E27FC236}">
                  <a16:creationId xmlns="" xmlns:a16="http://schemas.microsoft.com/office/drawing/2014/main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="" xmlns:a16="http://schemas.microsoft.com/office/drawing/2014/main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="" xmlns:a16="http://schemas.microsoft.com/office/drawing/2014/main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="" xmlns:a16="http://schemas.microsoft.com/office/drawing/2014/main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="" xmlns:a16="http://schemas.microsoft.com/office/drawing/2014/main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="" xmlns:a16="http://schemas.microsoft.com/office/drawing/2014/main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="" xmlns:a16="http://schemas.microsoft.com/office/drawing/2014/main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="" xmlns:a16="http://schemas.microsoft.com/office/drawing/2014/main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="" xmlns:a16="http://schemas.microsoft.com/office/drawing/2014/main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="" xmlns:a16="http://schemas.microsoft.com/office/drawing/2014/main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="" xmlns:a16="http://schemas.microsoft.com/office/drawing/2014/main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>
            <a:extLst>
              <a:ext uri="{FF2B5EF4-FFF2-40B4-BE49-F238E27FC236}">
                <a16:creationId xmlns="" xmlns:a16="http://schemas.microsoft.com/office/drawing/2014/main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="" xmlns:a16="http://schemas.microsoft.com/office/drawing/2014/main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="" xmlns:a16="http://schemas.microsoft.com/office/drawing/2014/main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>
            <a:extLst>
              <a:ext uri="{FF2B5EF4-FFF2-40B4-BE49-F238E27FC236}">
                <a16:creationId xmlns="" xmlns:a16="http://schemas.microsoft.com/office/drawing/2014/main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="" xmlns:a16="http://schemas.microsoft.com/office/drawing/2014/main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="" xmlns:a16="http://schemas.microsoft.com/office/drawing/2014/main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="" xmlns:a16="http://schemas.microsoft.com/office/drawing/2014/main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="" xmlns:a16="http://schemas.microsoft.com/office/drawing/2014/main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="" xmlns:a16="http://schemas.microsoft.com/office/drawing/2014/main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="" xmlns:a16="http://schemas.microsoft.com/office/drawing/2014/main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="" xmlns:a16="http://schemas.microsoft.com/office/drawing/2014/main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="" xmlns:a16="http://schemas.microsoft.com/office/drawing/2014/main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="" xmlns:a16="http://schemas.microsoft.com/office/drawing/2014/main" id="{8AAD40CC-E01C-486A-A9D1-3C0E074D1195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>
            <a:extLst>
              <a:ext uri="{FF2B5EF4-FFF2-40B4-BE49-F238E27FC236}">
                <a16:creationId xmlns="" xmlns:a16="http://schemas.microsoft.com/office/drawing/2014/main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="" xmlns:a16="http://schemas.microsoft.com/office/drawing/2014/main" id="{3D388600-F15F-4F81-9B4A-68AA0D3B13F5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="" xmlns:a16="http://schemas.microsoft.com/office/drawing/2014/main" id="{6A4DB6EE-4C58-45E9-B481-6136CDC486A7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="" xmlns:a16="http://schemas.microsoft.com/office/drawing/2014/main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="" xmlns:a16="http://schemas.microsoft.com/office/drawing/2014/main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="" xmlns:a16="http://schemas.microsoft.com/office/drawing/2014/main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="" xmlns:a16="http://schemas.microsoft.com/office/drawing/2014/main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="" xmlns:a16="http://schemas.microsoft.com/office/drawing/2014/main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="" xmlns:a16="http://schemas.microsoft.com/office/drawing/2014/main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="" xmlns:a16="http://schemas.microsoft.com/office/drawing/2014/main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="" xmlns:a16="http://schemas.microsoft.com/office/drawing/2014/main" id="{EB93909C-7E89-4A71-A703-5CF038A07B3C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="" xmlns:a16="http://schemas.microsoft.com/office/drawing/2014/main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="" xmlns:a16="http://schemas.microsoft.com/office/drawing/2014/main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TextBox 436">
            <a:extLst>
              <a:ext uri="{FF2B5EF4-FFF2-40B4-BE49-F238E27FC236}">
                <a16:creationId xmlns="" xmlns:a16="http://schemas.microsoft.com/office/drawing/2014/main" id="{5C19009F-001E-47E6-9E15-B070ADFDC358}"/>
              </a:ext>
            </a:extLst>
          </p:cNvPr>
          <p:cNvSpPr txBox="1"/>
          <p:nvPr/>
        </p:nvSpPr>
        <p:spPr>
          <a:xfrm>
            <a:off x="975416" y="228635"/>
            <a:ext cx="51696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sz="2000" dirty="0" smtClean="0">
                <a:cs typeface="Arial" pitchFamily="34" charset="0"/>
              </a:rPr>
              <a:t>Τεχνολογίες Αξιοποίησης Βιομάζας </a:t>
            </a:r>
            <a:endParaRPr lang="ko-KR" altLang="en-US" sz="2000" dirty="0">
              <a:cs typeface="Arial" pitchFamily="34" charset="0"/>
            </a:endParaRPr>
          </a:p>
        </p:txBody>
      </p:sp>
      <p:grpSp>
        <p:nvGrpSpPr>
          <p:cNvPr id="449" name="Group 448">
            <a:extLst>
              <a:ext uri="{FF2B5EF4-FFF2-40B4-BE49-F238E27FC236}">
                <a16:creationId xmlns="" xmlns:a16="http://schemas.microsoft.com/office/drawing/2014/main" id="{053D0694-84ED-41E3-B9E2-59912B7245D9}"/>
              </a:ext>
            </a:extLst>
          </p:cNvPr>
          <p:cNvGrpSpPr/>
          <p:nvPr/>
        </p:nvGrpSpPr>
        <p:grpSpPr>
          <a:xfrm>
            <a:off x="3897923" y="1031874"/>
            <a:ext cx="4237028" cy="2047282"/>
            <a:chOff x="3897923" y="1031874"/>
            <a:chExt cx="4237028" cy="2047282"/>
          </a:xfrm>
        </p:grpSpPr>
        <p:grpSp>
          <p:nvGrpSpPr>
            <p:cNvPr id="315" name="Group 314">
              <a:extLst>
                <a:ext uri="{FF2B5EF4-FFF2-40B4-BE49-F238E27FC236}">
                  <a16:creationId xmlns="" xmlns:a16="http://schemas.microsoft.com/office/drawing/2014/main" id="{D7994479-5D67-41F8-9C55-8A1BEABB4A53}"/>
                </a:ext>
              </a:extLst>
            </p:cNvPr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290" name="Graphic 12">
                <a:extLst>
                  <a:ext uri="{FF2B5EF4-FFF2-40B4-BE49-F238E27FC236}">
                    <a16:creationId xmlns="" xmlns:a16="http://schemas.microsoft.com/office/drawing/2014/main" id="{0D3033F6-D2A2-4FEF-B2AC-8705BB9A7CDF}"/>
                  </a:ext>
                </a:extLst>
              </p:cNvPr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="" xmlns:a16="http://schemas.microsoft.com/office/drawing/2014/main" id="{45093142-4C00-4C99-99C5-C988AAE06B9E}"/>
                  </a:ext>
                </a:extLst>
              </p:cNvPr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="" xmlns:a16="http://schemas.microsoft.com/office/drawing/2014/main" id="{400080F0-F09F-4D70-AD36-4F8957A000F8}"/>
                    </a:ext>
                  </a:extLst>
                </p:cNvPr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="" xmlns:a16="http://schemas.microsoft.com/office/drawing/2014/main" id="{ADDF2859-9AE5-471D-A6D4-A36E95731AE3}"/>
                      </a:ext>
                    </a:extLst>
                  </p:cNvPr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="" xmlns:a16="http://schemas.microsoft.com/office/drawing/2014/main" id="{055EB97B-6EFC-4DF1-80FD-E5BD1593B7FA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9" name="Group 278">
                    <a:extLst>
                      <a:ext uri="{FF2B5EF4-FFF2-40B4-BE49-F238E27FC236}">
                        <a16:creationId xmlns="" xmlns:a16="http://schemas.microsoft.com/office/drawing/2014/main" id="{75A3CC07-968A-4E5C-A671-69CE7092C621}"/>
                      </a:ext>
                    </a:extLst>
                  </p:cNvPr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="" xmlns:a16="http://schemas.microsoft.com/office/drawing/2014/main" id="{B2C4DA12-63D3-4AA6-8231-05DB76526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="" xmlns:a16="http://schemas.microsoft.com/office/drawing/2014/main" id="{18FF0EC5-B333-4F9C-9F1B-36DC699A9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="" xmlns:a16="http://schemas.microsoft.com/office/drawing/2014/main" id="{D901716F-8780-4694-B81D-AC9B20B3C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="" xmlns:a16="http://schemas.microsoft.com/office/drawing/2014/main" id="{CBC26D51-19A6-490E-B64A-B8B0BAED33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="" xmlns:a16="http://schemas.microsoft.com/office/drawing/2014/main" id="{B371B5BC-D65C-4A9D-9149-31218CEC4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="" xmlns:a16="http://schemas.microsoft.com/office/drawing/2014/main" id="{38B521E9-BDAA-4365-8DF8-5DDE8006F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="" xmlns:a16="http://schemas.microsoft.com/office/drawing/2014/main" id="{B06EC529-CDA6-4074-A561-991BC0F0C23C}"/>
                      </a:ext>
                    </a:extLst>
                  </p:cNvPr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="" xmlns:a16="http://schemas.microsoft.com/office/drawing/2014/main" id="{0D736C43-8CF3-42F9-873F-16A31AF18C0C}"/>
                      </a:ext>
                    </a:extLst>
                  </p:cNvPr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="" xmlns:a16="http://schemas.microsoft.com/office/drawing/2014/main" id="{A184E357-E4FA-4B76-B659-7D02484E99BF}"/>
                      </a:ext>
                    </a:extLst>
                  </p:cNvPr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="" xmlns:a16="http://schemas.microsoft.com/office/drawing/2014/main" id="{CEC2B666-9DD9-4022-B76D-C1741B54BC64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="" xmlns:a16="http://schemas.microsoft.com/office/drawing/2014/main" id="{9E4BB500-C3B7-4D6B-9A9A-4CCB9F5F106C}"/>
                    </a:ext>
                  </a:extLst>
                </p:cNvPr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="" xmlns:a16="http://schemas.microsoft.com/office/drawing/2014/main" id="{2279D5B4-C556-4095-9A6E-74268C85EA9C}"/>
                      </a:ext>
                    </a:extLst>
                  </p:cNvPr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="" xmlns:a16="http://schemas.microsoft.com/office/drawing/2014/main" id="{0F043A14-EAA9-4AE6-8C7D-F3F3368A5306}"/>
                      </a:ext>
                    </a:extLst>
                  </p:cNvPr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="" xmlns:a16="http://schemas.microsoft.com/office/drawing/2014/main" id="{99A01462-EB5C-4026-A975-CFA0C5276E4C}"/>
                      </a:ext>
                    </a:extLst>
                  </p:cNvPr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B6A32AE5-1D80-45D2-8BA0-09B23D5805DC}"/>
                      </a:ext>
                    </a:extLst>
                  </p:cNvPr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72" name="Rectangle 271">
                      <a:extLst>
                        <a:ext uri="{FF2B5EF4-FFF2-40B4-BE49-F238E27FC236}">
                          <a16:creationId xmlns="" xmlns:a16="http://schemas.microsoft.com/office/drawing/2014/main" id="{22106409-E99C-43CD-A431-D6E8C4793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 272">
                      <a:extLst>
                        <a:ext uri="{FF2B5EF4-FFF2-40B4-BE49-F238E27FC236}">
                          <a16:creationId xmlns="" xmlns:a16="http://schemas.microsoft.com/office/drawing/2014/main" id="{4E887B91-5012-4D7E-A9D9-52D347CFB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Rectangle 273">
                      <a:extLst>
                        <a:ext uri="{FF2B5EF4-FFF2-40B4-BE49-F238E27FC236}">
                          <a16:creationId xmlns="" xmlns:a16="http://schemas.microsoft.com/office/drawing/2014/main" id="{2E15B43B-819A-44D4-8068-2CB3A71B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="" xmlns:a16="http://schemas.microsoft.com/office/drawing/2014/main" id="{BEDFF3ED-2870-4A05-9117-A01E7EDFD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="" xmlns:a16="http://schemas.microsoft.com/office/drawing/2014/main" id="{F9A52FAC-42CE-4E0D-8F71-34C26BC67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408BF4E9-204C-4CBE-BD8F-F6FEC020F9D4}"/>
                      </a:ext>
                    </a:extLst>
                  </p:cNvPr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="" xmlns:a16="http://schemas.microsoft.com/office/drawing/2014/main" id="{559BE0B7-8036-4ACE-8B6D-E1B64E07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="" xmlns:a16="http://schemas.microsoft.com/office/drawing/2014/main" id="{F6C50E26-8B74-48FD-A7A5-FDBE9404C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="" xmlns:a16="http://schemas.microsoft.com/office/drawing/2014/main" id="{A316715B-EAB3-46CF-BB6C-9B7C68D6E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="" xmlns:a16="http://schemas.microsoft.com/office/drawing/2014/main" id="{4FAEDB95-3425-4A87-9AE6-0C97C900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="" xmlns:a16="http://schemas.microsoft.com/office/drawing/2014/main" id="{B0A17D7B-10A8-47E5-B117-F6657BAF7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="" xmlns:a16="http://schemas.microsoft.com/office/drawing/2014/main" id="{D7EAED47-21B7-4EBE-9DCB-96DBBD60745F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="" xmlns:a16="http://schemas.microsoft.com/office/drawing/2014/main" id="{F08D6C4A-6840-4E0A-8A7E-19BE898C5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="" xmlns:a16="http://schemas.microsoft.com/office/drawing/2014/main" id="{EA150761-B367-4FB9-AE5F-DA519178F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="" xmlns:a16="http://schemas.microsoft.com/office/drawing/2014/main" id="{247196F1-C911-40D7-980E-49D7EFEFC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="" xmlns:a16="http://schemas.microsoft.com/office/drawing/2014/main" id="{0853C1B9-EDC4-4C8D-9117-EE77F66AE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="" xmlns:a16="http://schemas.microsoft.com/office/drawing/2014/main" id="{97D1FE89-178E-4670-AD8F-C22444AB1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="" xmlns:a16="http://schemas.microsoft.com/office/drawing/2014/main" id="{A59E26FD-3CC4-489C-9F17-5CEF282AC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="" xmlns:a16="http://schemas.microsoft.com/office/drawing/2014/main" id="{7FA5CD82-CAFA-4F4D-9D78-67EAB3E5E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="" xmlns:a16="http://schemas.microsoft.com/office/drawing/2014/main" id="{E5AB53D0-8C69-49A7-868B-D7C44AC01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="" xmlns:a16="http://schemas.microsoft.com/office/drawing/2014/main" id="{ABCB598C-08D6-4205-9F56-8441D3A12281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="" xmlns:a16="http://schemas.microsoft.com/office/drawing/2014/main" id="{4199891C-2578-4547-BBB4-540AC3D1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="" xmlns:a16="http://schemas.microsoft.com/office/drawing/2014/main" id="{199E6C7D-E89E-4BDA-945F-75DDEECC6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="" xmlns:a16="http://schemas.microsoft.com/office/drawing/2014/main" id="{DCAF6764-EA4A-4940-AA5A-1C261E6E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="" xmlns:a16="http://schemas.microsoft.com/office/drawing/2014/main" id="{0481E25B-647F-4BB9-AD8D-9F23B19A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="" xmlns:a16="http://schemas.microsoft.com/office/drawing/2014/main" id="{97323EEB-E4D5-43F3-9D60-4CA96F7E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="" xmlns:a16="http://schemas.microsoft.com/office/drawing/2014/main" id="{FA17A54B-43A5-4E73-A030-F52711F22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="" xmlns:a16="http://schemas.microsoft.com/office/drawing/2014/main" id="{8A914D79-72EB-4438-B677-710C24BB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="" xmlns:a16="http://schemas.microsoft.com/office/drawing/2014/main" id="{A8DBF174-0241-44A8-9E09-DD71500B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="" xmlns:a16="http://schemas.microsoft.com/office/drawing/2014/main" id="{7F7B10F1-4DFD-43C0-B23C-F6126FC42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6" name="Group 225">
                  <a:extLst>
                    <a:ext uri="{FF2B5EF4-FFF2-40B4-BE49-F238E27FC236}">
                      <a16:creationId xmlns="" xmlns:a16="http://schemas.microsoft.com/office/drawing/2014/main" id="{545C9D13-DF1A-41BC-9A72-05DBD73C09B4}"/>
                    </a:ext>
                  </a:extLst>
                </p:cNvPr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="" xmlns:a16="http://schemas.microsoft.com/office/drawing/2014/main" id="{C9C68A4C-A8AB-4072-9863-6139D6725A32}"/>
                      </a:ext>
                    </a:extLst>
                  </p:cNvPr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41" name="Rectangle: Top Corners Rounded 240">
                      <a:extLst>
                        <a:ext uri="{FF2B5EF4-FFF2-40B4-BE49-F238E27FC236}">
                          <a16:creationId xmlns="" xmlns:a16="http://schemas.microsoft.com/office/drawing/2014/main" id="{3DBFCF07-4B95-44FE-AEB1-4B2532FC9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="" xmlns:a16="http://schemas.microsoft.com/office/drawing/2014/main" id="{BEF89C48-C382-495B-A11D-8A8FBB93C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="" xmlns:a16="http://schemas.microsoft.com/office/drawing/2014/main" id="{078619B4-50F4-42C3-8809-953968F6A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39" name="Rectangle: Top Corners Rounded 238">
                      <a:extLst>
                        <a:ext uri="{FF2B5EF4-FFF2-40B4-BE49-F238E27FC236}">
                          <a16:creationId xmlns="" xmlns:a16="http://schemas.microsoft.com/office/drawing/2014/main" id="{9776D6BC-126F-4393-A540-D3D970699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Rectangle 239">
                      <a:extLst>
                        <a:ext uri="{FF2B5EF4-FFF2-40B4-BE49-F238E27FC236}">
                          <a16:creationId xmlns="" xmlns:a16="http://schemas.microsoft.com/office/drawing/2014/main" id="{6BF5C775-CBDD-4D5E-8AC9-85D81E9A3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9" name="Group 228">
                    <a:extLst>
                      <a:ext uri="{FF2B5EF4-FFF2-40B4-BE49-F238E27FC236}">
                        <a16:creationId xmlns="" xmlns:a16="http://schemas.microsoft.com/office/drawing/2014/main" id="{7E0C5475-7976-400C-8C61-06602E3156BA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233" name="Group 232">
                      <a:extLst>
                        <a:ext uri="{FF2B5EF4-FFF2-40B4-BE49-F238E27FC236}">
                          <a16:creationId xmlns="" xmlns:a16="http://schemas.microsoft.com/office/drawing/2014/main" id="{2B0E0F9F-497E-4277-8F6A-0BBDBBE0E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="" xmlns:a16="http://schemas.microsoft.com/office/drawing/2014/main" id="{93D0FC3F-AAE6-45AD-811F-32197B833B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Rectangle 237">
                        <a:extLst>
                          <a:ext uri="{FF2B5EF4-FFF2-40B4-BE49-F238E27FC236}">
                            <a16:creationId xmlns="" xmlns:a16="http://schemas.microsoft.com/office/drawing/2014/main" id="{173D26B1-8EE8-46C1-94DF-786395B69A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="" xmlns:a16="http://schemas.microsoft.com/office/drawing/2014/main" id="{564507B4-C5AA-4D24-B0FD-674F0C418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="" xmlns:a16="http://schemas.microsoft.com/office/drawing/2014/main" id="{7F4FCE08-A064-4C61-8C82-6DB0109C3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="" xmlns:a16="http://schemas.microsoft.com/office/drawing/2014/main" id="{622ED9EC-233A-46CD-8AC9-CB3858724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30" name="Rectangle 229">
                    <a:extLst>
                      <a:ext uri="{FF2B5EF4-FFF2-40B4-BE49-F238E27FC236}">
                        <a16:creationId xmlns="" xmlns:a16="http://schemas.microsoft.com/office/drawing/2014/main" id="{0E044CAD-D66D-4334-AB87-A5CBD42B88BE}"/>
                      </a:ext>
                    </a:extLst>
                  </p:cNvPr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="" xmlns:a16="http://schemas.microsoft.com/office/drawing/2014/main" id="{D9B4FAEF-B031-4115-AE54-4CC6A275ED7E}"/>
                      </a:ext>
                    </a:extLst>
                  </p:cNvPr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="" xmlns:a16="http://schemas.microsoft.com/office/drawing/2014/main" id="{4255B21D-A5A9-43EB-9BE2-BEA7067B7140}"/>
                      </a:ext>
                    </a:extLst>
                  </p:cNvPr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32" name="Group 331">
              <a:extLst>
                <a:ext uri="{FF2B5EF4-FFF2-40B4-BE49-F238E27FC236}">
                  <a16:creationId xmlns="" xmlns:a16="http://schemas.microsoft.com/office/drawing/2014/main" id="{82C6019D-A41F-4A3F-8EB2-A11678D53360}"/>
                </a:ext>
              </a:extLst>
            </p:cNvPr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F0B216E9-89EA-4F86-B247-87A096D6DB66}"/>
                  </a:ext>
                </a:extLst>
              </p:cNvPr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="" xmlns:a16="http://schemas.microsoft.com/office/drawing/2014/main" id="{7B76155C-2B61-4A13-A4F8-CD44FD9E899B}"/>
                  </a:ext>
                </a:extLst>
              </p:cNvPr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="" xmlns:a16="http://schemas.microsoft.com/office/drawing/2014/main" id="{9320EA0C-AB4F-4A93-888E-CC7B0962207C}"/>
                    </a:ext>
                  </a:extLst>
                </p:cNvPr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="" xmlns:a16="http://schemas.microsoft.com/office/drawing/2014/main" id="{D8251312-89F3-41C0-B779-5328A4D29356}"/>
                    </a:ext>
                  </a:extLst>
                </p:cNvPr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="" xmlns:a16="http://schemas.microsoft.com/office/drawing/2014/main" id="{DA4C74A4-362E-4415-9201-8728BF7DCDE4}"/>
                    </a:ext>
                  </a:extLst>
                </p:cNvPr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="" xmlns:a16="http://schemas.microsoft.com/office/drawing/2014/main" id="{11D2AB0C-A2D1-4429-B62E-ED42C2B9BA0D}"/>
                    </a:ext>
                  </a:extLst>
                </p:cNvPr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="" xmlns:a16="http://schemas.microsoft.com/office/drawing/2014/main" id="{D5396099-7ABB-4816-BED6-4A7D51D1B064}"/>
                    </a:ext>
                  </a:extLst>
                </p:cNvPr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="" xmlns:a16="http://schemas.microsoft.com/office/drawing/2014/main" id="{A2EC1D22-DE7D-4F2C-B700-E5783B6A3F17}"/>
                    </a:ext>
                  </a:extLst>
                </p:cNvPr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="" xmlns:a16="http://schemas.microsoft.com/office/drawing/2014/main" id="{C093D0CC-7314-4EA5-B50F-19B00821B13F}"/>
                    </a:ext>
                  </a:extLst>
                </p:cNvPr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="" xmlns:a16="http://schemas.microsoft.com/office/drawing/2014/main" id="{56CE499F-4CF3-4875-9631-4301CA17E891}"/>
                    </a:ext>
                  </a:extLst>
                </p:cNvPr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="" xmlns:a16="http://schemas.microsoft.com/office/drawing/2014/main" id="{2D6BC206-C261-4D24-84A5-B4A5C6ACDC2D}"/>
                    </a:ext>
                  </a:extLst>
                </p:cNvPr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="" xmlns:a16="http://schemas.microsoft.com/office/drawing/2014/main" id="{CB2DEEB4-665B-4A9F-A387-7697F1CB86B2}"/>
                    </a:ext>
                  </a:extLst>
                </p:cNvPr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="" xmlns:a16="http://schemas.microsoft.com/office/drawing/2014/main" id="{52BB4B7C-28B7-486F-A07A-180B23BB38D6}"/>
                </a:ext>
              </a:extLst>
            </p:cNvPr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="" xmlns:a16="http://schemas.microsoft.com/office/drawing/2014/main" id="{D67BB8B6-B9AE-42AC-874B-0BCADAAFB7E5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="" xmlns:a16="http://schemas.microsoft.com/office/drawing/2014/main" id="{65395C84-BF12-40E7-A0AC-5AC3DEA50318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="" xmlns:a16="http://schemas.microsoft.com/office/drawing/2014/main" id="{B4D76240-527F-4B84-AE63-38B07E15C112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="" xmlns:a16="http://schemas.microsoft.com/office/drawing/2014/main" id="{73AE1DAD-1A08-4216-AC01-76A7D3EB1109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="" xmlns:a16="http://schemas.microsoft.com/office/drawing/2014/main" id="{6B1429CF-2CFD-4FA7-93F4-5F16C02AFC9B}"/>
                </a:ext>
              </a:extLst>
            </p:cNvPr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="" xmlns:a16="http://schemas.microsoft.com/office/drawing/2014/main" id="{39DFF847-E025-4539-BA2D-407D788BE3FA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="" xmlns:a16="http://schemas.microsoft.com/office/drawing/2014/main" id="{6B881F9A-FC37-4261-9C8A-689ABE08FE16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38" name="Freeform: Shape 337">
                  <a:extLst>
                    <a:ext uri="{FF2B5EF4-FFF2-40B4-BE49-F238E27FC236}">
                      <a16:creationId xmlns="" xmlns:a16="http://schemas.microsoft.com/office/drawing/2014/main" id="{36EA6A88-664D-4BC6-98E3-4CC0BF5ABE74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="" xmlns:a16="http://schemas.microsoft.com/office/drawing/2014/main" id="{DF824DEA-C317-4E8F-8975-AD74B1A75DB7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="" xmlns:a16="http://schemas.microsoft.com/office/drawing/2014/main" id="{BCDFE66F-3D06-4DF7-991A-9FD06E3320CF}"/>
                </a:ext>
              </a:extLst>
            </p:cNvPr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="" xmlns:a16="http://schemas.microsoft.com/office/drawing/2014/main" id="{2AAA9F38-D494-403E-A44D-CA781EA6900B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="" xmlns:a16="http://schemas.microsoft.com/office/drawing/2014/main" id="{B3D37D85-D9A9-46A8-9ACF-5723ABDC621D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43" name="Freeform: Shape 342">
                  <a:extLst>
                    <a:ext uri="{FF2B5EF4-FFF2-40B4-BE49-F238E27FC236}">
                      <a16:creationId xmlns="" xmlns:a16="http://schemas.microsoft.com/office/drawing/2014/main" id="{754C3ED7-5605-4ED3-B92F-AB5CBC532DCA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="" xmlns:a16="http://schemas.microsoft.com/office/drawing/2014/main" id="{3E286AEA-515B-4293-B197-12F237989AED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aphic 44">
              <a:extLst>
                <a:ext uri="{FF2B5EF4-FFF2-40B4-BE49-F238E27FC236}">
                  <a16:creationId xmlns="" xmlns:a16="http://schemas.microsoft.com/office/drawing/2014/main" id="{1A073040-7F3F-407A-97D8-C89A91B38318}"/>
                </a:ext>
              </a:extLst>
            </p:cNvPr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762CEA8B-B025-41A3-9DD6-0776E0D3759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C17FB587-1F4F-4C8F-BC5F-EB3A55FF2F1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56317DEA-9FD1-46F6-AE9E-C8217E92C2A9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44">
              <a:extLst>
                <a:ext uri="{FF2B5EF4-FFF2-40B4-BE49-F238E27FC236}">
                  <a16:creationId xmlns="" xmlns:a16="http://schemas.microsoft.com/office/drawing/2014/main" id="{EC78BFA3-06E2-49E9-B6C1-584B7FC05DCE}"/>
                </a:ext>
              </a:extLst>
            </p:cNvPr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ABD907D6-EE8C-4596-90FB-42E17C4BB06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662316A4-1AE7-4A64-8639-F6CFE6D6314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B0CF5566-4465-4A1B-8173-06CC0B1A0E6A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9">
              <a:extLst>
                <a:ext uri="{FF2B5EF4-FFF2-40B4-BE49-F238E27FC236}">
                  <a16:creationId xmlns="" xmlns:a16="http://schemas.microsoft.com/office/drawing/2014/main" id="{5A47AAEF-C9BC-4FDC-BAE9-709B3759B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="" xmlns:a16="http://schemas.microsoft.com/office/drawing/2014/main" id="{1BA6D2DC-33CF-4C4D-9346-1DD45FAB3C0A}"/>
                </a:ext>
              </a:extLst>
            </p:cNvPr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447" name="Freeform: Shape 446">
                <a:extLst>
                  <a:ext uri="{FF2B5EF4-FFF2-40B4-BE49-F238E27FC236}">
                    <a16:creationId xmlns="" xmlns:a16="http://schemas.microsoft.com/office/drawing/2014/main" id="{2315C271-5D7C-46A3-945B-E5B214A1D0AE}"/>
                  </a:ext>
                </a:extLst>
              </p:cNvPr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="" xmlns:a16="http://schemas.microsoft.com/office/drawing/2014/main" id="{6C4D300B-8297-422C-A66F-2D7BE29D3E6E}"/>
                  </a:ext>
                </a:extLst>
              </p:cNvPr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="" xmlns:a16="http://schemas.microsoft.com/office/drawing/2014/main" id="{F0297D4F-F4D6-4E3B-8DBD-1911B7017B03}"/>
              </a:ext>
            </a:extLst>
          </p:cNvPr>
          <p:cNvGrpSpPr/>
          <p:nvPr/>
        </p:nvGrpSpPr>
        <p:grpSpPr>
          <a:xfrm>
            <a:off x="5965311" y="2561066"/>
            <a:ext cx="3777367" cy="2936010"/>
            <a:chOff x="5965311" y="2561066"/>
            <a:chExt cx="3777367" cy="2936010"/>
          </a:xfrm>
        </p:grpSpPr>
        <p:grpSp>
          <p:nvGrpSpPr>
            <p:cNvPr id="383" name="Group 382">
              <a:extLst>
                <a:ext uri="{FF2B5EF4-FFF2-40B4-BE49-F238E27FC236}">
                  <a16:creationId xmlns="" xmlns:a16="http://schemas.microsoft.com/office/drawing/2014/main" id="{E79BECCE-A9C2-4C40-9AB6-D52E30421E8C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="" xmlns:a16="http://schemas.microsoft.com/office/drawing/2014/main" id="{FD4FD325-67AC-4E52-8403-642F874C1904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="" xmlns:a16="http://schemas.microsoft.com/office/drawing/2014/main" id="{64187B3F-4D25-4AEF-A3CA-876DE6AC23B0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="" xmlns:a16="http://schemas.microsoft.com/office/drawing/2014/main" id="{7EA394D1-1411-41A2-A169-BD30723889F9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="" xmlns:a16="http://schemas.microsoft.com/office/drawing/2014/main" id="{34B73730-65E7-400B-B818-C7801AF3089A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="" xmlns:a16="http://schemas.microsoft.com/office/drawing/2014/main" id="{6978D052-0CE7-4F6F-9184-47E15896698B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389" name="Freeform: Shape 388">
                <a:extLst>
                  <a:ext uri="{FF2B5EF4-FFF2-40B4-BE49-F238E27FC236}">
                    <a16:creationId xmlns="" xmlns:a16="http://schemas.microsoft.com/office/drawing/2014/main" id="{0D49E8B3-E161-450B-9F5C-E79CDAD07584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="" xmlns:a16="http://schemas.microsoft.com/office/drawing/2014/main" id="{83D57E46-48FD-4500-A457-CCA25EFE8A7C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2" name="181 - TextBox"/>
          <p:cNvSpPr txBox="1"/>
          <p:nvPr/>
        </p:nvSpPr>
        <p:spPr>
          <a:xfrm>
            <a:off x="4051053" y="3495713"/>
            <a:ext cx="379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Arial Black" pitchFamily="34" charset="0"/>
                <a:cs typeface="HelveticaNowMicro ExtraBold" pitchFamily="34" charset="0"/>
              </a:rPr>
              <a:t>BIOMAZA</a:t>
            </a:r>
            <a:endParaRPr lang="en-US" sz="4000" dirty="0">
              <a:solidFill>
                <a:schemeClr val="accent1"/>
              </a:solidFill>
              <a:latin typeface="Arial Black" pitchFamily="34" charset="0"/>
              <a:cs typeface="HelveticaNowMicro ExtraBold" pitchFamily="34" charset="0"/>
            </a:endParaRPr>
          </a:p>
        </p:txBody>
      </p:sp>
      <p:sp>
        <p:nvSpPr>
          <p:cNvPr id="171" name="170 - TextBox"/>
          <p:cNvSpPr txBox="1"/>
          <p:nvPr/>
        </p:nvSpPr>
        <p:spPr>
          <a:xfrm>
            <a:off x="0" y="608073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3"/>
                </a:solidFill>
              </a:rPr>
              <a:t>Αγνή  Αργύρη</a:t>
            </a:r>
            <a:r>
              <a:rPr lang="en-US" dirty="0" smtClean="0">
                <a:solidFill>
                  <a:schemeClr val="accent3"/>
                </a:solidFill>
              </a:rPr>
              <a:t> aargyri@isc.tuc.gr</a:t>
            </a:r>
            <a:r>
              <a:rPr lang="el-GR" dirty="0" smtClean="0">
                <a:solidFill>
                  <a:schemeClr val="accent3"/>
                </a:solidFill>
              </a:rPr>
              <a:t> Αλέξανδρος Ρασούλης</a:t>
            </a:r>
            <a:r>
              <a:rPr lang="en-US" dirty="0" smtClean="0">
                <a:solidFill>
                  <a:schemeClr val="accent3"/>
                </a:solidFill>
              </a:rPr>
              <a:t>,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arasoulis@isc.tuc.gr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smtClean="0">
                <a:solidFill>
                  <a:schemeClr val="accent3"/>
                </a:solidFill>
              </a:rPr>
              <a:t>Χαριστή </a:t>
            </a:r>
            <a:r>
              <a:rPr lang="el-GR" dirty="0" err="1" smtClean="0">
                <a:solidFill>
                  <a:schemeClr val="accent3"/>
                </a:solidFill>
              </a:rPr>
              <a:t>Σύρπη</a:t>
            </a:r>
            <a:r>
              <a:rPr lang="en-US" dirty="0" smtClean="0">
                <a:solidFill>
                  <a:schemeClr val="accent3"/>
                </a:solidFill>
              </a:rPr>
              <a:t> csyrpi@isc.tuc.gr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endParaRPr lang="el-GR" dirty="0" smtClean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75" name="174 - TextBox"/>
          <p:cNvSpPr txBox="1"/>
          <p:nvPr/>
        </p:nvSpPr>
        <p:spPr>
          <a:xfrm>
            <a:off x="0" y="644648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>Επιβλέποντες καθηγητές: Σπύρος </a:t>
            </a:r>
            <a:r>
              <a:rPr lang="el-GR" dirty="0" err="1" smtClean="0">
                <a:solidFill>
                  <a:schemeClr val="accent2"/>
                </a:solidFill>
              </a:rPr>
              <a:t>Παπαευθυμίου</a:t>
            </a:r>
            <a:r>
              <a:rPr lang="el-GR" dirty="0" smtClean="0">
                <a:solidFill>
                  <a:schemeClr val="accent2"/>
                </a:solidFill>
              </a:rPr>
              <a:t>, Μιχάλης </a:t>
            </a:r>
            <a:r>
              <a:rPr lang="el-GR" dirty="0" err="1" smtClean="0">
                <a:solidFill>
                  <a:schemeClr val="accent2"/>
                </a:solidFill>
              </a:rPr>
              <a:t>Κονσολάκης</a:t>
            </a:r>
            <a:endParaRPr lang="el-GR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2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εικόνας" descr="Fast-pyrolysis-process.png"/>
          <p:cNvPicPr>
            <a:picLocks noGrp="1" noChangeAspect="1"/>
          </p:cNvPicPr>
          <p:nvPr>
            <p:ph type="pic" idx="11"/>
          </p:nvPr>
        </p:nvPicPr>
        <p:blipFill>
          <a:blip r:embed="rId2" cstate="print"/>
          <a:srcRect t="43" b="43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EF1F4F-12D4-48B8-85F2-C65A28AC6C50}"/>
              </a:ext>
            </a:extLst>
          </p:cNvPr>
          <p:cNvSpPr txBox="1"/>
          <p:nvPr/>
        </p:nvSpPr>
        <p:spPr>
          <a:xfrm rot="16200000">
            <a:off x="9541773" y="4284587"/>
            <a:ext cx="301882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sz="32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D </a:t>
            </a:r>
            <a:r>
              <a:rPr lang="el-GR" altLang="ko-KR" sz="3200" b="1" dirty="0" smtClean="0">
                <a:solidFill>
                  <a:schemeClr val="bg1"/>
                </a:solidFill>
                <a:cs typeface="Arial" pitchFamily="34" charset="0"/>
              </a:rPr>
              <a:t>Μονάδα Επεξεργασίας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8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5745854"/>
            <a:ext cx="7164288" cy="62068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71497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3D </a:t>
            </a:r>
            <a:r>
              <a:rPr lang="el-GR" altLang="ko-KR" sz="3600" b="1" dirty="0" smtClean="0">
                <a:solidFill>
                  <a:schemeClr val="bg1"/>
                </a:solidFill>
                <a:cs typeface="Arial" pitchFamily="34" charset="0"/>
              </a:rPr>
              <a:t>Μονάδα Επεξεργασίας   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6" name="25 - Θέση εικόνας" descr="waste-pyrolysis-plant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4447" r="14447"/>
          <a:stretch>
            <a:fillRect/>
          </a:stretch>
        </p:blipFill>
        <p:spPr>
          <a:xfrm>
            <a:off x="0" y="-1"/>
            <a:ext cx="12192000" cy="4434829"/>
          </a:xfrm>
        </p:spPr>
      </p:pic>
      <p:sp>
        <p:nvSpPr>
          <p:cNvPr id="5" name="Oval 4"/>
          <p:cNvSpPr/>
          <p:nvPr/>
        </p:nvSpPr>
        <p:spPr>
          <a:xfrm>
            <a:off x="9662121" y="3703317"/>
            <a:ext cx="1751546" cy="1751546"/>
          </a:xfrm>
          <a:prstGeom prst="ellipse">
            <a:avLst/>
          </a:prstGeom>
          <a:solidFill>
            <a:schemeClr val="accent4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Da\Desktop\Επιστήμη και Τεχνολογία Περιβάλλοντος\Παρουσίαση\shillouete\good\biofuel\White - bio-fuel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1386" y="4048962"/>
            <a:ext cx="725488" cy="974725"/>
          </a:xfrm>
          <a:prstGeom prst="rect">
            <a:avLst/>
          </a:prstGeom>
          <a:noFill/>
        </p:spPr>
      </p:pic>
      <p:pic>
        <p:nvPicPr>
          <p:cNvPr id="2" name="Picture 2" descr="C:\Users\Da\Desktop\Επιστήμη και Τεχνολογία Περιβάλλοντος\Παρουσίαση\shillouete\good\ti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3240" y="5925325"/>
            <a:ext cx="307240" cy="307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68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38">
            <a:extLst>
              <a:ext uri="{FF2B5EF4-FFF2-40B4-BE49-F238E27FC236}">
                <a16:creationId xmlns:a16="http://schemas.microsoft.com/office/drawing/2014/main" xmlns="" id="{133B7C46-1254-430C-A4EC-46CBB6905000}"/>
              </a:ext>
            </a:extLst>
          </p:cNvPr>
          <p:cNvSpPr/>
          <p:nvPr/>
        </p:nvSpPr>
        <p:spPr>
          <a:xfrm>
            <a:off x="0" y="-16674"/>
            <a:ext cx="7513692" cy="6874674"/>
          </a:xfrm>
          <a:custGeom>
            <a:avLst/>
            <a:gdLst>
              <a:gd name="connsiteX0" fmla="*/ 3077131 w 5978571"/>
              <a:gd name="connsiteY0" fmla="*/ 0 h 6604972"/>
              <a:gd name="connsiteX1" fmla="*/ 5978571 w 5978571"/>
              <a:gd name="connsiteY1" fmla="*/ 6604972 h 6604972"/>
              <a:gd name="connsiteX2" fmla="*/ 0 w 5978571"/>
              <a:gd name="connsiteY2" fmla="*/ 6604972 h 6604972"/>
              <a:gd name="connsiteX3" fmla="*/ 0 w 5978571"/>
              <a:gd name="connsiteY3" fmla="*/ 10141 h 6604972"/>
              <a:gd name="connsiteX0" fmla="*/ 3199776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199776 w 5978571"/>
              <a:gd name="connsiteY4" fmla="*/ 0 h 6614025"/>
              <a:gd name="connsiteX0" fmla="*/ 3257491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257491 w 5978571"/>
              <a:gd name="connsiteY4" fmla="*/ 0 h 661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571" h="6614025">
                <a:moveTo>
                  <a:pt x="3257491" y="0"/>
                </a:moveTo>
                <a:lnTo>
                  <a:pt x="5978571" y="6614025"/>
                </a:lnTo>
                <a:lnTo>
                  <a:pt x="0" y="6614025"/>
                </a:lnTo>
                <a:lnTo>
                  <a:pt x="0" y="19194"/>
                </a:lnTo>
                <a:lnTo>
                  <a:pt x="32574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687218-08A5-4D7B-B20D-DCE24882BE38}"/>
              </a:ext>
            </a:extLst>
          </p:cNvPr>
          <p:cNvSpPr txBox="1"/>
          <p:nvPr/>
        </p:nvSpPr>
        <p:spPr>
          <a:xfrm>
            <a:off x="7782687" y="2168525"/>
            <a:ext cx="3574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Μικρή εμπειρία εφαρμογών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123F090-41B8-424A-9B91-72CA3B27DE0C}"/>
              </a:ext>
            </a:extLst>
          </p:cNvPr>
          <p:cNvSpPr txBox="1"/>
          <p:nvPr/>
        </p:nvSpPr>
        <p:spPr>
          <a:xfrm>
            <a:off x="7782687" y="3212663"/>
            <a:ext cx="357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Συγκριτικά μεγαλύτερα κόστη εγκατάστασης και λειτουργίας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A7914E-BF65-47A7-BED0-F739DF50567C}"/>
              </a:ext>
            </a:extLst>
          </p:cNvPr>
          <p:cNvSpPr txBox="1"/>
          <p:nvPr/>
        </p:nvSpPr>
        <p:spPr>
          <a:xfrm>
            <a:off x="7782687" y="4256800"/>
            <a:ext cx="357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Αυξημένη επικινδυνότητα λόγο διακίνησης καύσιμου αερίου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E8D536B-98B6-4053-A7B8-1770B365090A}"/>
              </a:ext>
            </a:extLst>
          </p:cNvPr>
          <p:cNvSpPr txBox="1"/>
          <p:nvPr/>
        </p:nvSpPr>
        <p:spPr>
          <a:xfrm>
            <a:off x="824067" y="4168311"/>
            <a:ext cx="361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Δυνατότητα παραγωγής παραλυτικών ελαιών που είναι υποκατάστατα του πετρελαίου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93F213A-DCCD-45D1-AA8D-BBE1A7D0AE8E}"/>
              </a:ext>
            </a:extLst>
          </p:cNvPr>
          <p:cNvSpPr txBox="1"/>
          <p:nvPr/>
        </p:nvSpPr>
        <p:spPr>
          <a:xfrm>
            <a:off x="750325" y="5300938"/>
            <a:ext cx="361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Πληθώρα δυνατοτήτων αξιοποίησης  παραγόμενου καύσιμου αερίου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B1D9081-AFC2-4FE4-BCCA-D34F15886DBF}"/>
              </a:ext>
            </a:extLst>
          </p:cNvPr>
          <p:cNvSpPr txBox="1"/>
          <p:nvPr/>
        </p:nvSpPr>
        <p:spPr>
          <a:xfrm>
            <a:off x="750324" y="2168524"/>
            <a:ext cx="361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Πολύ καλή περιβαλλοντική επίδοση με αδρανή κατάλοιπα και υψηλές πιθανότητες αξιοποίησης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FB23450-A429-48DC-92C2-5D30C69060D5}"/>
              </a:ext>
            </a:extLst>
          </p:cNvPr>
          <p:cNvSpPr txBox="1"/>
          <p:nvPr/>
        </p:nvSpPr>
        <p:spPr>
          <a:xfrm>
            <a:off x="750324" y="3212662"/>
            <a:ext cx="361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Δυνατότητα αυξημένων βαθμών ηλεκτρικής απόδοσης λόγο συνδυασμένου κύκλου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224959" y="2153265"/>
            <a:ext cx="346821" cy="41295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7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50" y="2147631"/>
            <a:ext cx="349989" cy="403840"/>
          </a:xfrm>
          <a:prstGeom prst="rect">
            <a:avLst/>
          </a:prstGeom>
          <a:noFill/>
        </p:spPr>
      </p:pic>
      <p:pic>
        <p:nvPicPr>
          <p:cNvPr id="38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111" y="3229180"/>
            <a:ext cx="349989" cy="403840"/>
          </a:xfrm>
          <a:prstGeom prst="rect">
            <a:avLst/>
          </a:prstGeom>
          <a:noFill/>
        </p:spPr>
      </p:pic>
      <p:pic>
        <p:nvPicPr>
          <p:cNvPr id="39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531" y="4192741"/>
            <a:ext cx="349989" cy="403840"/>
          </a:xfrm>
          <a:prstGeom prst="rect">
            <a:avLst/>
          </a:prstGeom>
          <a:noFill/>
        </p:spPr>
      </p:pic>
      <p:pic>
        <p:nvPicPr>
          <p:cNvPr id="40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027" y="5298870"/>
            <a:ext cx="349989" cy="403840"/>
          </a:xfrm>
          <a:prstGeom prst="rect">
            <a:avLst/>
          </a:prstGeom>
          <a:noFill/>
        </p:spPr>
      </p:pic>
      <p:sp>
        <p:nvSpPr>
          <p:cNvPr id="41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259370" y="3244644"/>
            <a:ext cx="350951" cy="417871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303616" y="4291961"/>
            <a:ext cx="350798" cy="41768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42 - Ορθογώνιο"/>
          <p:cNvSpPr/>
          <p:nvPr/>
        </p:nvSpPr>
        <p:spPr>
          <a:xfrm>
            <a:off x="0" y="0"/>
            <a:ext cx="5014452" cy="1622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31238"/>
            <a:ext cx="12192000" cy="724247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Θετικά-Αρνητικά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- Μείον"/>
          <p:cNvSpPr/>
          <p:nvPr/>
        </p:nvSpPr>
        <p:spPr>
          <a:xfrm>
            <a:off x="573930" y="3509304"/>
            <a:ext cx="693193" cy="504967"/>
          </a:xfrm>
          <a:prstGeom prst="mathMinus">
            <a:avLst>
              <a:gd name="adj1" fmla="val 28926"/>
            </a:avLst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xmlns="" id="{C360A68B-217E-458B-828B-F7B8E08A7451}"/>
              </a:ext>
            </a:extLst>
          </p:cNvPr>
          <p:cNvSpPr/>
          <p:nvPr/>
        </p:nvSpPr>
        <p:spPr>
          <a:xfrm>
            <a:off x="9362097" y="5322424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xmlns="" id="{98804212-77B1-450E-B1C3-3A7C12783091}"/>
              </a:ext>
            </a:extLst>
          </p:cNvPr>
          <p:cNvSpPr/>
          <p:nvPr/>
        </p:nvSpPr>
        <p:spPr>
          <a:xfrm>
            <a:off x="8972839" y="5582373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xmlns="" id="{6B4BDCC1-2140-4DB6-8372-B7C743721AA2}"/>
              </a:ext>
            </a:extLst>
          </p:cNvPr>
          <p:cNvSpPr/>
          <p:nvPr/>
        </p:nvSpPr>
        <p:spPr>
          <a:xfrm>
            <a:off x="8215335" y="5535109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xmlns="" id="{B082EF12-1293-4E63-9EFE-BD288D5BE835}"/>
              </a:ext>
            </a:extLst>
          </p:cNvPr>
          <p:cNvSpPr/>
          <p:nvPr/>
        </p:nvSpPr>
        <p:spPr>
          <a:xfrm>
            <a:off x="8614935" y="5549340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xmlns="" id="{04E8BEE7-68DF-4401-A0CD-37CFDEDDA8D2}"/>
              </a:ext>
            </a:extLst>
          </p:cNvPr>
          <p:cNvSpPr/>
          <p:nvPr/>
        </p:nvSpPr>
        <p:spPr>
          <a:xfrm>
            <a:off x="7853640" y="5440583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xmlns="" id="{ADD657B0-1740-4E7C-BA58-C47D09AC129B}"/>
              </a:ext>
            </a:extLst>
          </p:cNvPr>
          <p:cNvSpPr/>
          <p:nvPr/>
        </p:nvSpPr>
        <p:spPr>
          <a:xfrm>
            <a:off x="7589624" y="6047129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xmlns="" id="{70458726-25BD-42B5-BE2B-33FAA6F4BC57}"/>
              </a:ext>
            </a:extLst>
          </p:cNvPr>
          <p:cNvSpPr/>
          <p:nvPr/>
        </p:nvSpPr>
        <p:spPr>
          <a:xfrm>
            <a:off x="9689130" y="5810812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xmlns="" id="{6A5FB0D5-EF1F-4E0D-A13B-0CAC2CE0E4BF}"/>
              </a:ext>
            </a:extLst>
          </p:cNvPr>
          <p:cNvSpPr/>
          <p:nvPr/>
        </p:nvSpPr>
        <p:spPr>
          <a:xfrm>
            <a:off x="6442436" y="5361157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xmlns="" id="{0A98399F-D986-4831-8DC3-DA60B3B7336B}"/>
              </a:ext>
            </a:extLst>
          </p:cNvPr>
          <p:cNvSpPr/>
          <p:nvPr/>
        </p:nvSpPr>
        <p:spPr>
          <a:xfrm rot="16200000">
            <a:off x="975167" y="6237211"/>
            <a:ext cx="565444" cy="676134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Arrow: Bent 101">
            <a:extLst>
              <a:ext uri="{FF2B5EF4-FFF2-40B4-BE49-F238E27FC236}">
                <a16:creationId xmlns:a16="http://schemas.microsoft.com/office/drawing/2014/main" xmlns="" id="{8EBA192E-8507-4805-BD95-BD7B50896422}"/>
              </a:ext>
            </a:extLst>
          </p:cNvPr>
          <p:cNvSpPr/>
          <p:nvPr/>
        </p:nvSpPr>
        <p:spPr>
          <a:xfrm flipH="1" flipV="1">
            <a:off x="1504235" y="6055111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xmlns="" id="{CAE67E13-E58F-4FB0-B485-321111952A2F}"/>
              </a:ext>
            </a:extLst>
          </p:cNvPr>
          <p:cNvGrpSpPr/>
          <p:nvPr/>
        </p:nvGrpSpPr>
        <p:grpSpPr>
          <a:xfrm>
            <a:off x="9410500" y="3142960"/>
            <a:ext cx="2036454" cy="2914798"/>
            <a:chOff x="9392570" y="2693010"/>
            <a:chExt cx="2036454" cy="2914798"/>
          </a:xfrm>
          <a:solidFill>
            <a:schemeClr val="accent1"/>
          </a:solidFill>
        </p:grpSpPr>
        <p:sp>
          <p:nvSpPr>
            <p:cNvPr id="142" name="Oval 1">
              <a:extLst>
                <a:ext uri="{FF2B5EF4-FFF2-40B4-BE49-F238E27FC236}">
                  <a16:creationId xmlns:a16="http://schemas.microsoft.com/office/drawing/2014/main" xmlns="" id="{93C89472-3994-4F29-BCEA-F5B3750388F7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3" name="Oval 1">
              <a:extLst>
                <a:ext uri="{FF2B5EF4-FFF2-40B4-BE49-F238E27FC236}">
                  <a16:creationId xmlns:a16="http://schemas.microsoft.com/office/drawing/2014/main" xmlns="" id="{562FA17F-34DD-4833-B88E-B25D0AD94387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44" name="Oval 1">
              <a:extLst>
                <a:ext uri="{FF2B5EF4-FFF2-40B4-BE49-F238E27FC236}">
                  <a16:creationId xmlns:a16="http://schemas.microsoft.com/office/drawing/2014/main" xmlns="" id="{5FDE4BF7-69D8-4347-8B6F-1F7909A29DFA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Oval 1">
              <a:extLst>
                <a:ext uri="{FF2B5EF4-FFF2-40B4-BE49-F238E27FC236}">
                  <a16:creationId xmlns:a16="http://schemas.microsoft.com/office/drawing/2014/main" xmlns="" id="{394F196D-2D6E-4120-AE3F-684AF1FF3436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8C7A0C76-30F6-4D40-A08F-49E0C4075BE9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xmlns="" id="{1E1607B5-64B5-47A5-8D74-932DFF0AB39F}"/>
              </a:ext>
            </a:extLst>
          </p:cNvPr>
          <p:cNvSpPr/>
          <p:nvPr/>
        </p:nvSpPr>
        <p:spPr>
          <a:xfrm flipH="1">
            <a:off x="9554998" y="3307306"/>
            <a:ext cx="1787797" cy="1972285"/>
          </a:xfrm>
          <a:custGeom>
            <a:avLst/>
            <a:gdLst>
              <a:gd name="connsiteX0" fmla="*/ 696638 w 2036454"/>
              <a:gd name="connsiteY0" fmla="*/ 2081097 h 2246601"/>
              <a:gd name="connsiteX1" fmla="*/ 717664 w 2036454"/>
              <a:gd name="connsiteY1" fmla="*/ 2094765 h 2246601"/>
              <a:gd name="connsiteX2" fmla="*/ 709915 w 2036454"/>
              <a:gd name="connsiteY2" fmla="*/ 2093208 h 2246601"/>
              <a:gd name="connsiteX3" fmla="*/ 1020136 w 2036454"/>
              <a:gd name="connsiteY3" fmla="*/ 0 h 2246601"/>
              <a:gd name="connsiteX4" fmla="*/ 1018229 w 2036454"/>
              <a:gd name="connsiteY4" fmla="*/ 147 h 2246601"/>
              <a:gd name="connsiteX5" fmla="*/ 1016319 w 2036454"/>
              <a:gd name="connsiteY5" fmla="*/ 0 h 2246601"/>
              <a:gd name="connsiteX6" fmla="*/ 0 w 2036454"/>
              <a:gd name="connsiteY6" fmla="*/ 1016319 h 2246601"/>
              <a:gd name="connsiteX7" fmla="*/ 484581 w 2036454"/>
              <a:gd name="connsiteY7" fmla="*/ 1942131 h 2246601"/>
              <a:gd name="connsiteX8" fmla="*/ 533756 w 2036454"/>
              <a:gd name="connsiteY8" fmla="*/ 2149329 h 2246601"/>
              <a:gd name="connsiteX9" fmla="*/ 663812 w 2036454"/>
              <a:gd name="connsiteY9" fmla="*/ 2246601 h 2246601"/>
              <a:gd name="connsiteX10" fmla="*/ 1018229 w 2036454"/>
              <a:gd name="connsiteY10" fmla="*/ 2245332 h 2246601"/>
              <a:gd name="connsiteX11" fmla="*/ 1372641 w 2036454"/>
              <a:gd name="connsiteY11" fmla="*/ 2246601 h 2246601"/>
              <a:gd name="connsiteX12" fmla="*/ 1502697 w 2036454"/>
              <a:gd name="connsiteY12" fmla="*/ 2149329 h 2246601"/>
              <a:gd name="connsiteX13" fmla="*/ 1551873 w 2036454"/>
              <a:gd name="connsiteY13" fmla="*/ 1942131 h 2246601"/>
              <a:gd name="connsiteX14" fmla="*/ 2036454 w 2036454"/>
              <a:gd name="connsiteY14" fmla="*/ 1016319 h 2246601"/>
              <a:gd name="connsiteX15" fmla="*/ 1020136 w 2036454"/>
              <a:gd name="connsiteY15" fmla="*/ 0 h 2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54" h="2246601">
                <a:moveTo>
                  <a:pt x="696638" y="2081097"/>
                </a:moveTo>
                <a:lnTo>
                  <a:pt x="717664" y="2094765"/>
                </a:lnTo>
                <a:lnTo>
                  <a:pt x="709915" y="2093208"/>
                </a:lnTo>
                <a:close/>
                <a:moveTo>
                  <a:pt x="1020136" y="0"/>
                </a:moveTo>
                <a:lnTo>
                  <a:pt x="1018229" y="147"/>
                </a:lnTo>
                <a:lnTo>
                  <a:pt x="1016319" y="0"/>
                </a:lnTo>
                <a:cubicBezTo>
                  <a:pt x="455022" y="0"/>
                  <a:pt x="0" y="455021"/>
                  <a:pt x="0" y="1016319"/>
                </a:cubicBezTo>
                <a:cubicBezTo>
                  <a:pt x="0" y="1396151"/>
                  <a:pt x="271200" y="1771022"/>
                  <a:pt x="484581" y="1942131"/>
                </a:cubicBezTo>
                <a:cubicBezTo>
                  <a:pt x="548151" y="2015370"/>
                  <a:pt x="520096" y="2053853"/>
                  <a:pt x="533756" y="2149329"/>
                </a:cubicBezTo>
                <a:cubicBezTo>
                  <a:pt x="569271" y="2223033"/>
                  <a:pt x="601038" y="2246601"/>
                  <a:pt x="663812" y="2246601"/>
                </a:cubicBezTo>
                <a:lnTo>
                  <a:pt x="1018229" y="2245332"/>
                </a:lnTo>
                <a:lnTo>
                  <a:pt x="1372641" y="2246601"/>
                </a:lnTo>
                <a:cubicBezTo>
                  <a:pt x="1435417" y="2246601"/>
                  <a:pt x="1467183" y="2223033"/>
                  <a:pt x="1502697" y="2149329"/>
                </a:cubicBezTo>
                <a:cubicBezTo>
                  <a:pt x="1516357" y="2053853"/>
                  <a:pt x="1488303" y="2015370"/>
                  <a:pt x="1551873" y="1942131"/>
                </a:cubicBezTo>
                <a:cubicBezTo>
                  <a:pt x="1765253" y="1771022"/>
                  <a:pt x="2036454" y="1396151"/>
                  <a:pt x="2036454" y="1016319"/>
                </a:cubicBezTo>
                <a:cubicBezTo>
                  <a:pt x="2036454" y="455021"/>
                  <a:pt x="1581432" y="0"/>
                  <a:pt x="1020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82">
            <a:extLst>
              <a:ext uri="{FF2B5EF4-FFF2-40B4-BE49-F238E27FC236}">
                <a16:creationId xmlns:a16="http://schemas.microsoft.com/office/drawing/2014/main" xmlns="" id="{AB2A7E71-5738-44B8-8C95-AE69F852EEE2}"/>
              </a:ext>
            </a:extLst>
          </p:cNvPr>
          <p:cNvGrpSpPr/>
          <p:nvPr/>
        </p:nvGrpSpPr>
        <p:grpSpPr>
          <a:xfrm>
            <a:off x="9516898" y="3265466"/>
            <a:ext cx="1832724" cy="1832724"/>
            <a:chOff x="4547050" y="1897856"/>
            <a:chExt cx="3071635" cy="3071633"/>
          </a:xfrm>
          <a:effectLst/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D8F22443-BC2E-481F-848C-C91988FF254D}"/>
                </a:ext>
              </a:extLst>
            </p:cNvPr>
            <p:cNvSpPr/>
            <p:nvPr/>
          </p:nvSpPr>
          <p:spPr>
            <a:xfrm>
              <a:off x="4547050" y="1897856"/>
              <a:ext cx="3071635" cy="3071633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5F2A40E-4190-437D-AC60-CD4CDF3B31A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xmlns="" id="{60A7BAFE-4515-426B-B889-AB845EEA69F9}"/>
              </a:ext>
            </a:extLst>
          </p:cNvPr>
          <p:cNvSpPr/>
          <p:nvPr/>
        </p:nvSpPr>
        <p:spPr>
          <a:xfrm flipH="1">
            <a:off x="9955729" y="1864022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F3EC98CF-ADB8-46C2-A751-A9924231D3D1}"/>
              </a:ext>
            </a:extLst>
          </p:cNvPr>
          <p:cNvSpPr txBox="1"/>
          <p:nvPr/>
        </p:nvSpPr>
        <p:spPr>
          <a:xfrm>
            <a:off x="3369245" y="2507280"/>
            <a:ext cx="175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3"/>
                </a:solidFill>
              </a:rPr>
              <a:t>Κατερχόμενης </a:t>
            </a:r>
            <a:r>
              <a:rPr lang="el-GR" b="1" dirty="0" err="1" smtClean="0">
                <a:solidFill>
                  <a:schemeClr val="accent3"/>
                </a:solidFill>
              </a:rPr>
              <a:t>Ομορροής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757705" y="2507280"/>
            <a:ext cx="188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Κατερχόμενης </a:t>
            </a:r>
            <a:r>
              <a:rPr lang="el-GR" b="1" dirty="0" err="1" smtClean="0">
                <a:solidFill>
                  <a:schemeClr val="accent2"/>
                </a:solidFill>
              </a:rPr>
              <a:t>Αντιρροής</a:t>
            </a:r>
            <a:endParaRPr lang="el-GR" b="1" dirty="0" smtClean="0">
              <a:solidFill>
                <a:schemeClr val="accent2"/>
              </a:solidFill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xmlns="" id="{4F6413CE-BA60-46C4-9524-4EC3EAAC8A39}"/>
              </a:ext>
            </a:extLst>
          </p:cNvPr>
          <p:cNvSpPr txBox="1"/>
          <p:nvPr/>
        </p:nvSpPr>
        <p:spPr>
          <a:xfrm>
            <a:off x="6096000" y="2507280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5"/>
                </a:solidFill>
              </a:rPr>
              <a:t>Ανερχόμενης </a:t>
            </a:r>
            <a:r>
              <a:rPr lang="el-GR" b="1" dirty="0" err="1" smtClean="0">
                <a:solidFill>
                  <a:schemeClr val="accent5"/>
                </a:solidFill>
              </a:rPr>
              <a:t>Αντιρροής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xmlns="" id="{8CBC96E6-0894-4594-BBF7-9DA20F996C45}"/>
              </a:ext>
            </a:extLst>
          </p:cNvPr>
          <p:cNvSpPr txBox="1"/>
          <p:nvPr/>
        </p:nvSpPr>
        <p:spPr>
          <a:xfrm>
            <a:off x="533129" y="1447151"/>
            <a:ext cx="921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Αεριοποίηση είναι η χρήση της θερμότητας για να μετασχηματιστεί στερεή βιομάζα ή άλλα ανθρακούχα στερεά σε ένα συνθετικό αέριο, εύφλεκτο καύσιμο</a:t>
            </a:r>
            <a:r>
              <a:rPr lang="el-GR" sz="1600" b="1" dirty="0" smtClean="0">
                <a:solidFill>
                  <a:schemeClr val="accent3"/>
                </a:solidFill>
              </a:rPr>
              <a:t>.</a:t>
            </a:r>
          </a:p>
          <a:p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72B55-3A59-4038-9590-8BF077C0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 dirty="0" smtClean="0"/>
              <a:t>Αεριοποίηση &amp; Τεχνολογίες</a:t>
            </a:r>
            <a:endParaRPr lang="en-US" dirty="0"/>
          </a:p>
        </p:txBody>
      </p:sp>
      <p:sp>
        <p:nvSpPr>
          <p:cNvPr id="35" name="34 - Επεξήγηση με κάτω βέλος"/>
          <p:cNvSpPr/>
          <p:nvPr/>
        </p:nvSpPr>
        <p:spPr>
          <a:xfrm>
            <a:off x="1103350" y="3659430"/>
            <a:ext cx="600501" cy="1282889"/>
          </a:xfrm>
          <a:prstGeom prst="downArrowCallout">
            <a:avLst>
              <a:gd name="adj1" fmla="val 7998"/>
              <a:gd name="adj2" fmla="val 36364"/>
              <a:gd name="adj3" fmla="val 82910"/>
              <a:gd name="adj4" fmla="val 649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- Επεξήγηση με κάτω βέλος"/>
          <p:cNvSpPr/>
          <p:nvPr/>
        </p:nvSpPr>
        <p:spPr>
          <a:xfrm>
            <a:off x="1872315" y="3677058"/>
            <a:ext cx="272957" cy="805218"/>
          </a:xfrm>
          <a:prstGeom prst="downArrowCallout">
            <a:avLst>
              <a:gd name="adj1" fmla="val 0"/>
              <a:gd name="adj2" fmla="val 36364"/>
              <a:gd name="adj3" fmla="val 127344"/>
              <a:gd name="adj4" fmla="val 568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- Λυγισμένο βέλος"/>
          <p:cNvSpPr/>
          <p:nvPr/>
        </p:nvSpPr>
        <p:spPr>
          <a:xfrm>
            <a:off x="1602632" y="3674784"/>
            <a:ext cx="809624" cy="95250"/>
          </a:xfrm>
          <a:prstGeom prst="ben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719300" y="5003605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Μέσο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Αεριοποίησης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473499" y="3430162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Βιομάζα</a:t>
            </a:r>
          </a:p>
        </p:txBody>
      </p:sp>
      <p:sp>
        <p:nvSpPr>
          <p:cNvPr id="41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2378499" y="3430162"/>
            <a:ext cx="66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Αέριο</a:t>
            </a:r>
          </a:p>
        </p:txBody>
      </p:sp>
      <p:sp>
        <p:nvSpPr>
          <p:cNvPr id="42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1717830" y="4487943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Υπόλειμμα</a:t>
            </a:r>
          </a:p>
        </p:txBody>
      </p:sp>
      <p:cxnSp>
        <p:nvCxnSpPr>
          <p:cNvPr id="45" name="44 - Ευθύγραμμο βέλος σύνδεσης"/>
          <p:cNvCxnSpPr/>
          <p:nvPr/>
        </p:nvCxnSpPr>
        <p:spPr>
          <a:xfrm>
            <a:off x="2002681" y="4141508"/>
            <a:ext cx="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- Ευθύγραμμο βέλος σύνδεσης"/>
          <p:cNvCxnSpPr/>
          <p:nvPr/>
        </p:nvCxnSpPr>
        <p:spPr>
          <a:xfrm flipH="1" flipV="1">
            <a:off x="1409595" y="4398683"/>
            <a:ext cx="995" cy="505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- Μείον"/>
          <p:cNvSpPr/>
          <p:nvPr/>
        </p:nvSpPr>
        <p:spPr>
          <a:xfrm>
            <a:off x="3446055" y="4043480"/>
            <a:ext cx="693193" cy="504967"/>
          </a:xfrm>
          <a:prstGeom prst="mathMinus">
            <a:avLst>
              <a:gd name="adj1" fmla="val 28926"/>
            </a:avLst>
          </a:prstGeom>
          <a:solidFill>
            <a:schemeClr val="accent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62 - Επεξήγηση με κάτω βέλος"/>
          <p:cNvSpPr/>
          <p:nvPr/>
        </p:nvSpPr>
        <p:spPr>
          <a:xfrm>
            <a:off x="3983725" y="3697835"/>
            <a:ext cx="600501" cy="1282889"/>
          </a:xfrm>
          <a:prstGeom prst="downArrowCallout">
            <a:avLst>
              <a:gd name="adj1" fmla="val 11954"/>
              <a:gd name="adj2" fmla="val 36364"/>
              <a:gd name="adj3" fmla="val 75000"/>
              <a:gd name="adj4" fmla="val 6497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3714243" y="3382795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Μέσο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Αεριοποίησης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7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3714890" y="4965200"/>
            <a:ext cx="567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Αέριο</a:t>
            </a:r>
          </a:p>
        </p:txBody>
      </p:sp>
      <p:cxnSp>
        <p:nvCxnSpPr>
          <p:cNvPr id="68" name="67 - Ευθύγραμμο βέλος σύνδεσης"/>
          <p:cNvCxnSpPr/>
          <p:nvPr/>
        </p:nvCxnSpPr>
        <p:spPr>
          <a:xfrm>
            <a:off x="4283976" y="4849985"/>
            <a:ext cx="6989" cy="445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- Ευθύγραμμο βέλος σύνδεσης"/>
          <p:cNvCxnSpPr>
            <a:stCxn id="63" idx="0"/>
          </p:cNvCxnSpPr>
          <p:nvPr/>
        </p:nvCxnSpPr>
        <p:spPr>
          <a:xfrm flipH="1">
            <a:off x="4273456" y="3697835"/>
            <a:ext cx="10520" cy="3582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3276093" y="3897145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Βιομάζα</a:t>
            </a:r>
          </a:p>
        </p:txBody>
      </p:sp>
      <p:sp>
        <p:nvSpPr>
          <p:cNvPr id="73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4329370" y="4972425"/>
            <a:ext cx="1797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Υπόλειμμα</a:t>
            </a:r>
          </a:p>
        </p:txBody>
      </p:sp>
      <p:sp>
        <p:nvSpPr>
          <p:cNvPr id="76" name="75 - Μείον"/>
          <p:cNvSpPr/>
          <p:nvPr/>
        </p:nvSpPr>
        <p:spPr>
          <a:xfrm>
            <a:off x="5807145" y="4147479"/>
            <a:ext cx="693193" cy="504967"/>
          </a:xfrm>
          <a:prstGeom prst="mathMinus">
            <a:avLst>
              <a:gd name="adj1" fmla="val 28926"/>
            </a:avLst>
          </a:prstGeom>
          <a:solidFill>
            <a:schemeClr val="accent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76 - Επεξήγηση με κάτω βέλος"/>
          <p:cNvSpPr/>
          <p:nvPr/>
        </p:nvSpPr>
        <p:spPr>
          <a:xfrm>
            <a:off x="6403240" y="3659430"/>
            <a:ext cx="600501" cy="1282889"/>
          </a:xfrm>
          <a:prstGeom prst="downArrowCallout">
            <a:avLst>
              <a:gd name="adj1" fmla="val 15909"/>
              <a:gd name="adj2" fmla="val 36364"/>
              <a:gd name="adj3" fmla="val 75000"/>
              <a:gd name="adj4" fmla="val 649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77 - Επεξήγηση με κάτω βέλος"/>
          <p:cNvSpPr/>
          <p:nvPr/>
        </p:nvSpPr>
        <p:spPr>
          <a:xfrm>
            <a:off x="7171340" y="3659430"/>
            <a:ext cx="272957" cy="805218"/>
          </a:xfrm>
          <a:prstGeom prst="downArrowCallout">
            <a:avLst>
              <a:gd name="adj1" fmla="val 0"/>
              <a:gd name="adj2" fmla="val 36364"/>
              <a:gd name="adj3" fmla="val 127344"/>
              <a:gd name="adj4" fmla="val 5683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78 - Λυγισμένο βέλος"/>
          <p:cNvSpPr/>
          <p:nvPr/>
        </p:nvSpPr>
        <p:spPr>
          <a:xfrm>
            <a:off x="6902522" y="3674784"/>
            <a:ext cx="809624" cy="95250"/>
          </a:xfrm>
          <a:prstGeom prst="ben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5980785" y="5003605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Μέσο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Αεριοποίησης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1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5635140" y="4043480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Βιομάζα</a:t>
            </a:r>
          </a:p>
        </p:txBody>
      </p:sp>
      <p:sp>
        <p:nvSpPr>
          <p:cNvPr id="82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7678389" y="3430162"/>
            <a:ext cx="66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Αέριο</a:t>
            </a:r>
          </a:p>
        </p:txBody>
      </p:sp>
      <p:sp>
        <p:nvSpPr>
          <p:cNvPr id="83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7059264" y="4554112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Υπόλειμμα</a:t>
            </a:r>
          </a:p>
        </p:txBody>
      </p:sp>
      <p:cxnSp>
        <p:nvCxnSpPr>
          <p:cNvPr id="86" name="85 - Ευθύγραμμο βέλος σύνδεσης"/>
          <p:cNvCxnSpPr/>
          <p:nvPr/>
        </p:nvCxnSpPr>
        <p:spPr>
          <a:xfrm>
            <a:off x="7286555" y="4150357"/>
            <a:ext cx="16016" cy="4307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- Ευθύγραμμο βέλος σύνδεσης"/>
          <p:cNvCxnSpPr/>
          <p:nvPr/>
        </p:nvCxnSpPr>
        <p:spPr>
          <a:xfrm flipH="1" flipV="1">
            <a:off x="6702496" y="4421259"/>
            <a:ext cx="995" cy="505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Χαρακτηριστικό κλίνη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3836DEC-6847-4A18-9021-A9D91886A78E}"/>
              </a:ext>
            </a:extLst>
          </p:cNvPr>
          <p:cNvGrpSpPr/>
          <p:nvPr/>
        </p:nvGrpSpPr>
        <p:grpSpPr>
          <a:xfrm>
            <a:off x="834515" y="2008015"/>
            <a:ext cx="2555429" cy="2396893"/>
            <a:chOff x="728131" y="2276872"/>
            <a:chExt cx="2763749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51BF68A7-1992-40F1-9BFE-741E7EAE165E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3F3E97E-A1A3-4B37-8D92-649D5E6B03E2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26F00E-41BA-4C8A-BBB9-B7DAAA2F299E}"/>
              </a:ext>
            </a:extLst>
          </p:cNvPr>
          <p:cNvSpPr txBox="1"/>
          <p:nvPr/>
        </p:nvSpPr>
        <p:spPr>
          <a:xfrm>
            <a:off x="1448995" y="2968140"/>
            <a:ext cx="140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Σταθερής</a:t>
            </a:r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Κλίνης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4E41F2-4D19-4067-9C8E-AE7E46855C9C}"/>
              </a:ext>
            </a:extLst>
          </p:cNvPr>
          <p:cNvGrpSpPr/>
          <p:nvPr/>
        </p:nvGrpSpPr>
        <p:grpSpPr>
          <a:xfrm>
            <a:off x="4663382" y="2012291"/>
            <a:ext cx="2596373" cy="2396893"/>
            <a:chOff x="683848" y="2276872"/>
            <a:chExt cx="2808032" cy="2592288"/>
          </a:xfrm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xmlns="" id="{DC619D23-CA19-4111-8099-06645C917618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34FECEB-B930-44DD-902A-82AE1FEAC85D}"/>
                </a:ext>
              </a:extLst>
            </p:cNvPr>
            <p:cNvSpPr txBox="1"/>
            <p:nvPr/>
          </p:nvSpPr>
          <p:spPr>
            <a:xfrm>
              <a:off x="683848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02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CFCCB48-AE3D-4DE9-B80B-9ACFFD659962}"/>
              </a:ext>
            </a:extLst>
          </p:cNvPr>
          <p:cNvSpPr txBox="1"/>
          <p:nvPr/>
        </p:nvSpPr>
        <p:spPr>
          <a:xfrm>
            <a:off x="5174280" y="2852925"/>
            <a:ext cx="188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Αεριοποιητές</a:t>
            </a:r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Ρευστοστερεάς</a:t>
            </a:r>
            <a:endParaRPr lang="el-G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l-GR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Κλίνης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5330580-52E1-4D01-A3FB-AFD284633308}"/>
              </a:ext>
            </a:extLst>
          </p:cNvPr>
          <p:cNvGrpSpPr/>
          <p:nvPr/>
        </p:nvGrpSpPr>
        <p:grpSpPr>
          <a:xfrm>
            <a:off x="8478601" y="2016569"/>
            <a:ext cx="2650964" cy="2396893"/>
            <a:chOff x="624807" y="2276872"/>
            <a:chExt cx="2867073" cy="2592288"/>
          </a:xfrm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xmlns="" id="{B9631074-C075-4E7E-8711-161FF035D5B8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F11B619-6CAD-4D95-B8AD-B2A9A6F66FE1}"/>
                </a:ext>
              </a:extLst>
            </p:cNvPr>
            <p:cNvSpPr txBox="1"/>
            <p:nvPr/>
          </p:nvSpPr>
          <p:spPr>
            <a:xfrm>
              <a:off x="624807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l-GR" altLang="ko-KR" sz="3600" b="1" dirty="0" smtClean="0">
                  <a:solidFill>
                    <a:schemeClr val="accent3"/>
                  </a:solidFill>
                </a:rPr>
                <a:t>0</a:t>
              </a:r>
              <a:r>
                <a:rPr lang="en-US" altLang="ko-KR" sz="3600" b="1" dirty="0" smtClean="0">
                  <a:solidFill>
                    <a:schemeClr val="accent3"/>
                  </a:solidFill>
                </a:rPr>
                <a:t>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D3ADFB-1EEB-4672-97A0-3885A70E7169}"/>
              </a:ext>
            </a:extLst>
          </p:cNvPr>
          <p:cNvSpPr txBox="1"/>
          <p:nvPr/>
        </p:nvSpPr>
        <p:spPr>
          <a:xfrm>
            <a:off x="8822755" y="2891330"/>
            <a:ext cx="2303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Ανακυκλούμενης </a:t>
            </a:r>
            <a:r>
              <a:rPr lang="el-G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Ρευστοστερεάς</a:t>
            </a:r>
            <a:endParaRPr lang="el-G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l-GR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Κλίνης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>
            <a:extLst>
              <a:ext uri="{FF2B5EF4-FFF2-40B4-BE49-F238E27FC236}">
                <a16:creationId xmlns:a16="http://schemas.microsoft.com/office/drawing/2014/main" xmlns="" id="{E475B0B3-3526-42CC-A2BF-ADBC6685D98E}"/>
              </a:ext>
            </a:extLst>
          </p:cNvPr>
          <p:cNvGrpSpPr/>
          <p:nvPr/>
        </p:nvGrpSpPr>
        <p:grpSpPr>
          <a:xfrm>
            <a:off x="6651927" y="2448990"/>
            <a:ext cx="4925050" cy="1920279"/>
            <a:chOff x="6651927" y="2448990"/>
            <a:chExt cx="4925050" cy="192027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17E0989-05FD-46C4-830E-40894522883A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36B1590E-875E-41A8-9E9B-7D4F61CBF2A6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14D46D5-B532-4C6E-8F8C-3C98F741F83B}"/>
                </a:ext>
              </a:extLst>
            </p:cNvPr>
            <p:cNvSpPr/>
            <p:nvPr/>
          </p:nvSpPr>
          <p:spPr>
            <a:xfrm>
              <a:off x="6652635" y="4120459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607A8BB5-3F43-4D9D-A000-EF281035B817}"/>
                </a:ext>
              </a:extLst>
            </p:cNvPr>
            <p:cNvSpPr/>
            <p:nvPr/>
          </p:nvSpPr>
          <p:spPr>
            <a:xfrm>
              <a:off x="7630170" y="4120483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E50D9ED-1C95-4B07-BD5A-9323275CCD24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9380EEE-AA00-443A-869A-76E32E6E6226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32A33BB-B0BB-4BAF-AA28-A345AD93677E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32E413B-55CE-47F5-9D44-54D1DA701746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61693752-3730-4D59-AAAC-7A3DC495E131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528F955-FFD4-44EC-930C-9B25BC43B0DA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0D23AF8-999D-46DA-87A2-468A61DC5A28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C91249E-B874-49AD-981B-88F112F40AB8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2B8B1EAC-3EDC-42D7-A6AE-C567B8EE3D02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A5B69A8-6937-45CC-A23F-C092DD1E5348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4C2E11A-5899-432A-AD1D-4255E89965BD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53658C0-6492-415D-B62E-1EDF9E30FE6F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E1904E5-EA7A-420F-BE6D-71C4ABCE901C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E756BF6-3D8B-4222-93B6-1981C37F1C25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DD75386-85A0-4092-869D-502C559415FA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5D4A7125-AE6C-430A-BB67-F427703DB345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35">
            <a:extLst>
              <a:ext uri="{FF2B5EF4-FFF2-40B4-BE49-F238E27FC236}">
                <a16:creationId xmlns:a16="http://schemas.microsoft.com/office/drawing/2014/main" xmlns="" id="{D67AF551-5D21-4527-8704-BC17C59F042D}"/>
              </a:ext>
            </a:extLst>
          </p:cNvPr>
          <p:cNvGrpSpPr/>
          <p:nvPr/>
        </p:nvGrpSpPr>
        <p:grpSpPr>
          <a:xfrm>
            <a:off x="1047910" y="448663"/>
            <a:ext cx="4887450" cy="1862048"/>
            <a:chOff x="4642370" y="1776032"/>
            <a:chExt cx="4887450" cy="186204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C5D5CC5-130B-41F7-B8DD-B79263A3AC14}"/>
                </a:ext>
              </a:extLst>
            </p:cNvPr>
            <p:cNvSpPr txBox="1"/>
            <p:nvPr/>
          </p:nvSpPr>
          <p:spPr>
            <a:xfrm>
              <a:off x="5792960" y="2077659"/>
              <a:ext cx="373686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l-GR" altLang="ko-KR" sz="4000" dirty="0" smtClean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ΙΟΧΗΜΙΚΗ</a:t>
              </a:r>
              <a:endParaRPr lang="en-US" altLang="ko-KR" sz="4000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DFD0CCF-7E29-40B1-BD55-BEC3D3A1644B}"/>
                </a:ext>
              </a:extLst>
            </p:cNvPr>
            <p:cNvSpPr txBox="1"/>
            <p:nvPr/>
          </p:nvSpPr>
          <p:spPr>
            <a:xfrm>
              <a:off x="5792959" y="2720904"/>
              <a:ext cx="373686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l-GR" altLang="ko-KR" sz="2800" b="1" dirty="0" smtClean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ΜΕΤΑΤΡΟΠΗ</a:t>
              </a:r>
              <a:endParaRPr lang="en-US" altLang="ko-KR" sz="2800" b="1" dirty="0">
                <a:solidFill>
                  <a:schemeClr val="accent4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0672B95-7CBB-4BA3-B043-B8303AD5E686}"/>
                </a:ext>
              </a:extLst>
            </p:cNvPr>
            <p:cNvSpPr txBox="1"/>
            <p:nvPr/>
          </p:nvSpPr>
          <p:spPr>
            <a:xfrm>
              <a:off x="4642370" y="1776032"/>
              <a:ext cx="1428068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11500" b="1" dirty="0" smtClean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Β</a:t>
              </a:r>
              <a:endParaRPr lang="en-US" altLang="ko-KR" sz="11500" b="1" dirty="0">
                <a:solidFill>
                  <a:schemeClr val="accent2"/>
                </a:solidFill>
                <a:latin typeface="Arial Black" panose="020B0A04020102020204" pitchFamily="34" charset="0"/>
                <a:ea typeface="Adobe Song Std L" panose="02020300000000000000" pitchFamily="18" charset="-128"/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F997A12-E411-468B-80C7-0A2C00F18C8D}"/>
              </a:ext>
            </a:extLst>
          </p:cNvPr>
          <p:cNvSpPr txBox="1"/>
          <p:nvPr/>
        </p:nvSpPr>
        <p:spPr>
          <a:xfrm>
            <a:off x="408719" y="273816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l-GR" altLang="ko-KR" sz="2000" dirty="0" smtClean="0">
                <a:solidFill>
                  <a:schemeClr val="accent4"/>
                </a:solidFill>
                <a:cs typeface="Arial" pitchFamily="34" charset="0"/>
              </a:rPr>
              <a:t>Τεχνολογίες</a:t>
            </a:r>
            <a:r>
              <a:rPr lang="en-GB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GB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l-G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Βιοχημικής Μετατροπής Βιομάζας </a:t>
            </a:r>
            <a:endParaRPr lang="en-GB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7784605-B961-4534-995D-56A2ED6EF176}"/>
              </a:ext>
            </a:extLst>
          </p:cNvPr>
          <p:cNvSpPr txBox="1"/>
          <p:nvPr/>
        </p:nvSpPr>
        <p:spPr>
          <a:xfrm>
            <a:off x="3066795" y="2538106"/>
            <a:ext cx="30443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Οι βιοχημικές τεχνολογίες μετατροπής βιομάζας αναφέρονται στη μετατροπή της βιομάζας σε αντίστοιχα προϊόντα μέσω ορισμένων φυσικών, χημικών και βιολογικών προεργασιών.</a:t>
            </a:r>
            <a:r>
              <a:rPr lang="el-GR" sz="1400" dirty="0" smtClean="0"/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Η βιοχημική μετατροπή της φυτικής βιομάζας, μετατρέπει τα σάκχαρα και το άμυλο βιομάζας σε καύσιμα και υποπροϊόντα μέσω διεργασιών ζύμωσης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41">
            <a:extLst>
              <a:ext uri="{FF2B5EF4-FFF2-40B4-BE49-F238E27FC236}">
                <a16:creationId xmlns:a16="http://schemas.microsoft.com/office/drawing/2014/main" xmlns="" id="{BE644519-D64C-4EFD-B64F-45A29DE97A01}"/>
              </a:ext>
            </a:extLst>
          </p:cNvPr>
          <p:cNvGrpSpPr/>
          <p:nvPr/>
        </p:nvGrpSpPr>
        <p:grpSpPr>
          <a:xfrm>
            <a:off x="862012" y="5191314"/>
            <a:ext cx="2715078" cy="1477328"/>
            <a:chOff x="5889060" y="3872747"/>
            <a:chExt cx="2527679" cy="147732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3C4CA64-0686-4FDD-964A-559CD5636F6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cs typeface="Arial" pitchFamily="34" charset="0"/>
                </a:rPr>
                <a:t>Μετατρέπεται σε διάφορα παράγωγα με διαλογή διαφορετικών ενζύμων ή</a:t>
              </a:r>
            </a:p>
            <a:p>
              <a:r>
                <a:rPr lang="el-GR" altLang="ko-KR" sz="1200" dirty="0" smtClean="0">
                  <a:cs typeface="Arial" pitchFamily="34" charset="0"/>
                </a:rPr>
                <a:t>μικροοργανισμών παρέχοντας έτσι βασικές ουσίες  για τη μετατροπή ανανεώσιμων υλικών, καυσίμων και</a:t>
              </a:r>
            </a:p>
            <a:p>
              <a:r>
                <a:rPr lang="el-GR" altLang="ko-KR" sz="1200" dirty="0" smtClean="0">
                  <a:cs typeface="Arial" pitchFamily="34" charset="0"/>
                </a:rPr>
                <a:t>χημικών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2A9B008-09D7-4EED-B8B1-16E632D3111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600" b="1" dirty="0" smtClean="0">
                  <a:cs typeface="Arial" pitchFamily="34" charset="0"/>
                </a:rPr>
                <a:t>Προοπτικές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5" name="Group 44">
            <a:extLst>
              <a:ext uri="{FF2B5EF4-FFF2-40B4-BE49-F238E27FC236}">
                <a16:creationId xmlns:a16="http://schemas.microsoft.com/office/drawing/2014/main" xmlns="" id="{B1D46C21-1634-49F7-915B-C6611DAE3907}"/>
              </a:ext>
            </a:extLst>
          </p:cNvPr>
          <p:cNvGrpSpPr/>
          <p:nvPr/>
        </p:nvGrpSpPr>
        <p:grpSpPr>
          <a:xfrm>
            <a:off x="4736860" y="5191314"/>
            <a:ext cx="2715078" cy="1292662"/>
            <a:chOff x="5889060" y="3872747"/>
            <a:chExt cx="2527679" cy="129266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D821EE-40BA-4ECF-B4A0-B518D2C1795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ko-KR" sz="1200" dirty="0" smtClean="0">
                  <a:cs typeface="Arial" pitchFamily="34" charset="0"/>
                </a:rPr>
                <a:t>Υδρογόνο, Βιοαέριο,</a:t>
              </a:r>
            </a:p>
            <a:p>
              <a:pPr algn="ctr"/>
              <a:r>
                <a:rPr lang="el-GR" altLang="ko-KR" sz="1200" dirty="0" smtClean="0">
                  <a:cs typeface="Arial" pitchFamily="34" charset="0"/>
                </a:rPr>
                <a:t>Αιθανόλη, Ακετόνη, </a:t>
              </a:r>
              <a:r>
                <a:rPr lang="el-GR" altLang="ko-KR" sz="1200" dirty="0" err="1" smtClean="0">
                  <a:cs typeface="Arial" pitchFamily="34" charset="0"/>
                </a:rPr>
                <a:t>Βουτανόλη</a:t>
              </a:r>
              <a:r>
                <a:rPr lang="el-GR" altLang="ko-KR" sz="1200" dirty="0" smtClean="0">
                  <a:cs typeface="Arial" pitchFamily="34" charset="0"/>
                </a:rPr>
                <a:t>, Οργανικά οξέα), 2,3-βουτανοδιόλη, 1,4-βουτανοδιόλη, </a:t>
              </a:r>
              <a:r>
                <a:rPr lang="el-GR" altLang="ko-KR" sz="1200" dirty="0" err="1" smtClean="0">
                  <a:cs typeface="Arial" pitchFamily="34" charset="0"/>
                </a:rPr>
                <a:t>Ισοβουτανόλη</a:t>
              </a:r>
              <a:r>
                <a:rPr lang="el-GR" altLang="ko-KR" sz="1200" dirty="0" smtClean="0">
                  <a:cs typeface="Arial" pitchFamily="34" charset="0"/>
                </a:rPr>
                <a:t>, </a:t>
              </a:r>
              <a:r>
                <a:rPr lang="el-GR" altLang="ko-KR" sz="1200" dirty="0" err="1" smtClean="0">
                  <a:cs typeface="Arial" pitchFamily="34" charset="0"/>
                </a:rPr>
                <a:t>Ξυλιτόλη</a:t>
              </a:r>
              <a:r>
                <a:rPr lang="el-GR" altLang="ko-KR" sz="1200" dirty="0" smtClean="0">
                  <a:cs typeface="Arial" pitchFamily="34" charset="0"/>
                </a:rPr>
                <a:t>, </a:t>
              </a:r>
              <a:r>
                <a:rPr lang="el-GR" altLang="ko-KR" sz="1200" dirty="0" err="1" smtClean="0">
                  <a:cs typeface="Arial" pitchFamily="34" charset="0"/>
                </a:rPr>
                <a:t>Μαννιτόλη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7452603-5A41-481B-AD19-43F1FBC3294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ko-KR" sz="1600" b="1" dirty="0" smtClean="0">
                  <a:cs typeface="Arial" pitchFamily="34" charset="0"/>
                </a:rPr>
                <a:t>Προϊόντα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546DD3DC-7D3E-4468-A97B-E6AD6785191D}"/>
              </a:ext>
            </a:extLst>
          </p:cNvPr>
          <p:cNvGrpSpPr/>
          <p:nvPr/>
        </p:nvGrpSpPr>
        <p:grpSpPr>
          <a:xfrm>
            <a:off x="8611708" y="5191314"/>
            <a:ext cx="2715078" cy="1292662"/>
            <a:chOff x="5889060" y="3872747"/>
            <a:chExt cx="2527679" cy="129266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5A337898-236A-4482-A464-2925E535124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cs typeface="Arial" pitchFamily="34" charset="0"/>
                </a:rPr>
                <a:t>Σε σύγκριση με άλλες τεχνολογίες μετατροπής, οι βιοχημικές τεχνολογίες μετατροπής βιομάζας </a:t>
              </a:r>
              <a:r>
                <a:rPr lang="el-GR" altLang="ko-KR" sz="1200" dirty="0" smtClean="0">
                  <a:cs typeface="Arial" pitchFamily="34" charset="0"/>
                </a:rPr>
                <a:t>είναι απλές</a:t>
              </a:r>
              <a:r>
                <a:rPr lang="el-GR" altLang="ko-KR" sz="1200" dirty="0" smtClean="0">
                  <a:cs typeface="Arial" pitchFamily="34" charset="0"/>
                </a:rPr>
                <a:t>, καθαρές και αποτελεσματικές.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F08D385-00AF-4F39-87CA-6F2C90F72CE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600" b="1" dirty="0" smtClean="0">
                  <a:cs typeface="Arial" pitchFamily="34" charset="0"/>
                </a:rPr>
                <a:t>Σύγκριση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7" name="Group 52">
            <a:extLst>
              <a:ext uri="{FF2B5EF4-FFF2-40B4-BE49-F238E27FC236}">
                <a16:creationId xmlns:a16="http://schemas.microsoft.com/office/drawing/2014/main" xmlns="" id="{8D2AC984-1D62-41BF-B9A9-B66DAE54AD6F}"/>
              </a:ext>
            </a:extLst>
          </p:cNvPr>
          <p:cNvGrpSpPr/>
          <p:nvPr/>
        </p:nvGrpSpPr>
        <p:grpSpPr>
          <a:xfrm flipH="1">
            <a:off x="10051938" y="0"/>
            <a:ext cx="1634487" cy="1583239"/>
            <a:chOff x="173631" y="0"/>
            <a:chExt cx="1634487" cy="158323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CB48F62E-4C40-4EDA-96D4-7DCC8051501D}"/>
                </a:ext>
              </a:extLst>
            </p:cNvPr>
            <p:cNvSpPr/>
            <p:nvPr/>
          </p:nvSpPr>
          <p:spPr>
            <a:xfrm>
              <a:off x="173631" y="0"/>
              <a:ext cx="942221" cy="1583239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887969B8-20A7-434D-9B85-61C2B6B069AE}"/>
                </a:ext>
              </a:extLst>
            </p:cNvPr>
            <p:cNvSpPr/>
            <p:nvPr/>
          </p:nvSpPr>
          <p:spPr>
            <a:xfrm>
              <a:off x="1265750" y="0"/>
              <a:ext cx="542368" cy="911356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92">
            <a:extLst>
              <a:ext uri="{FF2B5EF4-FFF2-40B4-BE49-F238E27FC236}">
                <a16:creationId xmlns="" xmlns:a16="http://schemas.microsoft.com/office/drawing/2014/main" id="{19B69781-AD07-4CDB-A494-47244B5284B3}"/>
              </a:ext>
            </a:extLst>
          </p:cNvPr>
          <p:cNvSpPr/>
          <p:nvPr/>
        </p:nvSpPr>
        <p:spPr>
          <a:xfrm>
            <a:off x="6629681" y="1574800"/>
            <a:ext cx="3756265" cy="2546823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6172810" y="510220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="1" dirty="0" smtClean="0">
                <a:solidFill>
                  <a:schemeClr val="accent5"/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5" name="44 - Ορθογώνιο"/>
          <p:cNvSpPr/>
          <p:nvPr/>
        </p:nvSpPr>
        <p:spPr>
          <a:xfrm>
            <a:off x="8937970" y="1470345"/>
            <a:ext cx="1536200" cy="153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- Θέση εικόνας" descr="ethanol-139653_128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9551" b="9551"/>
          <a:stretch>
            <a:fillRect/>
          </a:stretch>
        </p:blipFill>
        <p:spPr/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F924DA64-AB3B-4205-B94C-4B27FD09C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983F311-1D3F-445A-9E0A-2B202C0C3AE9}"/>
              </a:ext>
            </a:extLst>
          </p:cNvPr>
          <p:cNvSpPr txBox="1"/>
          <p:nvPr/>
        </p:nvSpPr>
        <p:spPr>
          <a:xfrm>
            <a:off x="1678502" y="685297"/>
            <a:ext cx="2232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Με την διεργασία της αλκοολικής ζύμωσης, είναι δυνατή η εξαγωγή αιθανόλης από την βιομάζα, μέσω της αναερόβιας δράσης ενζύμων σε άμυλο και σάκχαρα φρούτων, δημητριακών και άλλων μορφών βιομάζας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B3EE148-3059-48F2-8766-43E1F41F5C42}"/>
              </a:ext>
            </a:extLst>
          </p:cNvPr>
          <p:cNvSpPr txBox="1"/>
          <p:nvPr/>
        </p:nvSpPr>
        <p:spPr>
          <a:xfrm>
            <a:off x="746417" y="5326807"/>
            <a:ext cx="4201255" cy="1107996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Αλκοολική Ζύμωση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그룹 40">
            <a:extLst>
              <a:ext uri="{FF2B5EF4-FFF2-40B4-BE49-F238E27FC236}">
                <a16:creationId xmlns:a16="http://schemas.microsoft.com/office/drawing/2014/main" xmlns="" id="{ECE7333D-F3AB-4CFD-B800-3D9711F4D434}"/>
              </a:ext>
            </a:extLst>
          </p:cNvPr>
          <p:cNvGrpSpPr/>
          <p:nvPr/>
        </p:nvGrpSpPr>
        <p:grpSpPr>
          <a:xfrm>
            <a:off x="746416" y="2899409"/>
            <a:ext cx="2415238" cy="1639794"/>
            <a:chOff x="6975883" y="3736778"/>
            <a:chExt cx="4594794" cy="163979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B7D741D-253B-47A8-98DB-4765F950F536}"/>
                </a:ext>
              </a:extLst>
            </p:cNvPr>
            <p:cNvSpPr txBox="1"/>
            <p:nvPr/>
          </p:nvSpPr>
          <p:spPr>
            <a:xfrm>
              <a:off x="6975883" y="4207021"/>
              <a:ext cx="459479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chemeClr val="bg1"/>
                  </a:solidFill>
                </a:rPr>
                <a:t>Καύσιμο σε μηχανές </a:t>
              </a:r>
            </a:p>
            <a:p>
              <a:pPr algn="just"/>
              <a:r>
                <a:rPr lang="en-US" sz="1400" dirty="0" smtClean="0">
                  <a:solidFill>
                    <a:schemeClr val="bg1"/>
                  </a:solidFill>
                </a:rPr>
                <a:t>Gasohol</a:t>
              </a:r>
              <a:r>
                <a:rPr lang="el-GR" sz="1400" dirty="0" smtClean="0">
                  <a:solidFill>
                    <a:schemeClr val="bg1"/>
                  </a:solidFill>
                </a:rPr>
                <a:t>: Είναι ένα μείγμα καθαρής αιθανόλης 100% με βενζίνη σε ποσοστό 10 − 20%.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574C850-A39E-4B89-AB60-1D6E7407CEC1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Χρήση</a:t>
              </a:r>
              <a:r>
                <a:rPr lang="el-GR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l-GR" altLang="ko-KR" sz="1600" b="1" dirty="0" err="1" smtClean="0">
                  <a:solidFill>
                    <a:schemeClr val="bg1"/>
                  </a:solidFill>
                  <a:cs typeface="Arial" pitchFamily="34" charset="0"/>
                </a:rPr>
                <a:t>Βιοαιθανόλης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206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Αναερόβια Χώνευση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3B538C-A36F-49A5-B818-C213699D5F51}"/>
              </a:ext>
            </a:extLst>
          </p:cNvPr>
          <p:cNvSpPr txBox="1"/>
          <p:nvPr/>
        </p:nvSpPr>
        <p:spPr>
          <a:xfrm>
            <a:off x="2217095" y="2238445"/>
            <a:ext cx="339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2400" b="1" dirty="0" smtClean="0">
                <a:solidFill>
                  <a:schemeClr val="accent1"/>
                </a:solidFill>
                <a:cs typeface="Arial" pitchFamily="34" charset="0"/>
              </a:rPr>
              <a:t>Βιοαέριο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31F333-7284-4153-8FF1-645E05169299}"/>
              </a:ext>
            </a:extLst>
          </p:cNvPr>
          <p:cNvSpPr txBox="1"/>
          <p:nvPr/>
        </p:nvSpPr>
        <p:spPr>
          <a:xfrm>
            <a:off x="2178690" y="3928265"/>
            <a:ext cx="3673743" cy="60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2"/>
                </a:solidFill>
              </a:rPr>
              <a:t>Χωνευμένο</a:t>
            </a:r>
            <a:r>
              <a:rPr lang="el-G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2"/>
                </a:solidFill>
              </a:rPr>
              <a:t>υλικό</a:t>
            </a:r>
            <a:endParaRPr lang="el-GR" sz="2400" b="1" dirty="0">
              <a:solidFill>
                <a:schemeClr val="accent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56AF2F5-FCE5-4738-A582-283843866D3B}"/>
              </a:ext>
            </a:extLst>
          </p:cNvPr>
          <p:cNvGrpSpPr/>
          <p:nvPr/>
        </p:nvGrpSpPr>
        <p:grpSpPr>
          <a:xfrm>
            <a:off x="2140285" y="5387655"/>
            <a:ext cx="3973507" cy="644340"/>
            <a:chOff x="6565695" y="2005884"/>
            <a:chExt cx="2055606" cy="5247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470A9C7-E89A-41EB-9D4C-E1567C843DD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225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F8CDB3E-8785-4F0A-8D3D-DDECAD26EBF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37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2400" b="1" dirty="0" smtClean="0">
                  <a:solidFill>
                    <a:schemeClr val="accent3"/>
                  </a:solidFill>
                  <a:cs typeface="Arial" pitchFamily="34" charset="0"/>
                </a:rPr>
                <a:t>Απόνερα 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30D322-7231-4E14-92A9-47F0827F4D3E}"/>
              </a:ext>
            </a:extLst>
          </p:cNvPr>
          <p:cNvSpPr txBox="1"/>
          <p:nvPr/>
        </p:nvSpPr>
        <p:spPr>
          <a:xfrm>
            <a:off x="6418841" y="4035620"/>
            <a:ext cx="3820609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Anaerobic digestion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A6308E-0FA4-4946-9E08-73FFD73C51C0}"/>
              </a:ext>
            </a:extLst>
          </p:cNvPr>
          <p:cNvSpPr txBox="1"/>
          <p:nvPr/>
        </p:nvSpPr>
        <p:spPr>
          <a:xfrm>
            <a:off x="6292239" y="4536549"/>
            <a:ext cx="5163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 Η αναερόβια χώνευση είναι μια σειρά από διεργασίες με τις οποίες κάποιοι μικροοργανισμοί  αποσυνθέτουν </a:t>
            </a:r>
            <a:r>
              <a:rPr lang="el-GR" sz="1200" dirty="0" err="1" smtClean="0"/>
              <a:t>βιοδιασπόμενα</a:t>
            </a:r>
            <a:r>
              <a:rPr lang="el-GR" sz="1200" dirty="0" smtClean="0"/>
              <a:t> υλικά απουσία  οξυγόνου. Η διεργασία της πέψης ξεκινά με </a:t>
            </a:r>
            <a:r>
              <a:rPr lang="el-GR" sz="1200" dirty="0" err="1" smtClean="0"/>
              <a:t>βακτυριδιακή</a:t>
            </a:r>
            <a:r>
              <a:rPr lang="el-GR" sz="1200" dirty="0" smtClean="0"/>
              <a:t> υδρόλυση  των αρχικών υλικών. Αδιάλυτα οργανικά πολυμερή, όπως οι  υδατάνθρακες , διασπώνται σε διαλυτά παράγωγα που γίνονται διαθέσιμα για άλλα βακτήρια που εν τέλει θα μετατρέψουν την βιομάζα σε μεθάνιο και διοξείδιο του άνθρακα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 descr="C:\Users\Da\Desktop\Επιστήμη και Τεχνολογία Περιβάλλοντος\Παρουσίαση\shillouete\good\biogas\White-g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953" y="2129051"/>
            <a:ext cx="746004" cy="955343"/>
          </a:xfrm>
          <a:prstGeom prst="rect">
            <a:avLst/>
          </a:prstGeom>
          <a:noFill/>
        </p:spPr>
      </p:pic>
      <p:pic>
        <p:nvPicPr>
          <p:cNvPr id="2052" name="Picture 4" descr="C:\Users\Da\Desktop\Επιστήμη και Τεχνολογία Περιβάλλοντος\Παρουσίαση\shillouete\good\biogas\biogass[-digester-galaz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186" y="1514592"/>
            <a:ext cx="2134644" cy="2352133"/>
          </a:xfrm>
          <a:prstGeom prst="rect">
            <a:avLst/>
          </a:prstGeom>
          <a:noFill/>
        </p:spPr>
      </p:pic>
      <p:pic>
        <p:nvPicPr>
          <p:cNvPr id="2053" name="Picture 5" descr="C:\Users\Da\Desktop\Επιστήμη και Τεχνολογία Περιβάλλοντος\Παρουσίαση\shillouete\good\xwneu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8841" y="3777919"/>
            <a:ext cx="901850" cy="794080"/>
          </a:xfrm>
          <a:prstGeom prst="rect">
            <a:avLst/>
          </a:prstGeom>
          <a:noFill/>
        </p:spPr>
      </p:pic>
      <p:pic>
        <p:nvPicPr>
          <p:cNvPr id="42" name="Picture 3" descr="C:\Users\Da\Desktop\Επιστήμη και Τεχνολογία Περιβάλλοντος\Παρουσίαση\shillouete\good\wate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0371" y="5476936"/>
            <a:ext cx="601259" cy="659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29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- Θέση εικόνας" descr="Neste-rotterdam_nexbtl_plant-1021x58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2073" b="2073"/>
          <a:stretch>
            <a:fillRect/>
          </a:stretch>
        </p:blipFill>
        <p:spPr/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7F93332-C332-4E2F-9704-0878B6D5860F}"/>
              </a:ext>
            </a:extLst>
          </p:cNvPr>
          <p:cNvSpPr/>
          <p:nvPr/>
        </p:nvSpPr>
        <p:spPr>
          <a:xfrm>
            <a:off x="6356031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820EB2-3D36-430A-83C4-047568798689}"/>
              </a:ext>
            </a:extLst>
          </p:cNvPr>
          <p:cNvSpPr txBox="1"/>
          <p:nvPr/>
        </p:nvSpPr>
        <p:spPr>
          <a:xfrm>
            <a:off x="8387255" y="2341877"/>
            <a:ext cx="30112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Η </a:t>
            </a:r>
            <a:r>
              <a:rPr lang="el-GR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εστεροποίηση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είναι η ο γενικός όρος που χρησιμοποιείται για την περιγραφή της χημικής αντίδρασης όπου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δύο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αντιδρώντα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σχηματίζουν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έναν εστέρα ως προϊόν αντίδρασης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Η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διαδικασία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χρησιμοποιείται για την παραγωγή </a:t>
            </a:r>
            <a:r>
              <a:rPr lang="el-GR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βιοκαύσιμων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χρησιμοποιώντας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ως πρώτη ύλη φυτικά ή ζωικά λίπη και έλαια που αντιδράνε με αλυσίδες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αλκοόλης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1883241-1F27-4499-B395-E723E1806197}"/>
              </a:ext>
            </a:extLst>
          </p:cNvPr>
          <p:cNvSpPr txBox="1"/>
          <p:nvPr/>
        </p:nvSpPr>
        <p:spPr>
          <a:xfrm>
            <a:off x="8624735" y="1198730"/>
            <a:ext cx="2708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Παραγωγή</a:t>
            </a:r>
            <a:r>
              <a:rPr lang="el-GR" altLang="ko-K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Biodiesel</a:t>
            </a:r>
            <a:r>
              <a:rPr lang="el-GR" altLang="ko-K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altLang="ko-KR" sz="2800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Εστεροποίηση</a:t>
            </a:r>
            <a:r>
              <a:rPr lang="el-GR" altLang="ko-KR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7B33262-15DB-499E-8DB3-D7DCCB43C3F3}"/>
              </a:ext>
            </a:extLst>
          </p:cNvPr>
          <p:cNvSpPr txBox="1"/>
          <p:nvPr/>
        </p:nvSpPr>
        <p:spPr>
          <a:xfrm>
            <a:off x="6836991" y="594480"/>
            <a:ext cx="2120303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1" b="1" dirty="0">
                <a:solidFill>
                  <a:schemeClr val="accent5"/>
                </a:solidFill>
                <a:cs typeface="Arial" pitchFamily="34" charset="0"/>
              </a:rPr>
              <a:t>3</a:t>
            </a:r>
            <a:endParaRPr lang="ko-KR" altLang="en-US" sz="20001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5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DF0ECEB9-4C5E-4FF0-B841-3753BB84EA33}"/>
              </a:ext>
            </a:extLst>
          </p:cNvPr>
          <p:cNvGrpSpPr/>
          <p:nvPr/>
        </p:nvGrpSpPr>
        <p:grpSpPr>
          <a:xfrm>
            <a:off x="6825695" y="779055"/>
            <a:ext cx="775865" cy="775865"/>
            <a:chOff x="4266660" y="45289"/>
            <a:chExt cx="768290" cy="76829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D47829C0-6C8D-4433-A04A-6751E337F641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E1D33DDE-0959-423D-BBC3-5A3F9E800DC8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3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E4A14483-FC1C-486E-A51A-2DC7A30FA0C4}"/>
              </a:ext>
            </a:extLst>
          </p:cNvPr>
          <p:cNvSpPr txBox="1">
            <a:spLocks/>
          </p:cNvSpPr>
          <p:nvPr/>
        </p:nvSpPr>
        <p:spPr>
          <a:xfrm>
            <a:off x="879224" y="544230"/>
            <a:ext cx="4620824" cy="188409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altLang="ko-KR" sz="48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Συμπεράσματα</a:t>
            </a:r>
            <a:r>
              <a:rPr lang="en-US" altLang="ko-KR" sz="4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endParaRPr lang="en-US" altLang="ko-KR" sz="4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l-GR" altLang="ko-K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Τεχνολογιών</a:t>
            </a:r>
            <a:r>
              <a:rPr lang="el-GR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Αξιοποίησης Βιομάζας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B737A3-42C9-4A20-A61F-E63DC5AFF836}"/>
              </a:ext>
            </a:extLst>
          </p:cNvPr>
          <p:cNvSpPr txBox="1"/>
          <p:nvPr/>
        </p:nvSpPr>
        <p:spPr>
          <a:xfrm>
            <a:off x="2639550" y="3467405"/>
            <a:ext cx="3100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b="1" dirty="0" smtClean="0">
                <a:solidFill>
                  <a:schemeClr val="accent1"/>
                </a:solidFill>
                <a:cs typeface="Arial" pitchFamily="34" charset="0"/>
              </a:rPr>
              <a:t>Εισαγωγικά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4B56F6C-1017-48C1-A2A1-039418AEEE47}"/>
              </a:ext>
            </a:extLst>
          </p:cNvPr>
          <p:cNvSpPr txBox="1"/>
          <p:nvPr/>
        </p:nvSpPr>
        <p:spPr>
          <a:xfrm>
            <a:off x="680895" y="4081885"/>
            <a:ext cx="5607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Αν </a:t>
            </a:r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θέλουμε να αλλάξουμε αυτό το μοτίβο ανάπτυξης, ειδικά όσον αφορά τη μείωση της εξάρτησης του βιομηχανικού μας κλάδου από ορυκτά καύσιμα, είναι η ανάπτυξη μιας καινούργιας βιομηχανικής αλυσίδα που θα μπορούσε να αντικαταστήσει προϊόντα με βάση το πετρέλαιο.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710C5C4-419F-4430-BA3F-E09FBF07BF71}"/>
              </a:ext>
            </a:extLst>
          </p:cNvPr>
          <p:cNvSpPr txBox="1"/>
          <p:nvPr/>
        </p:nvSpPr>
        <p:spPr>
          <a:xfrm>
            <a:off x="8016219" y="960147"/>
            <a:ext cx="3100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b="1" dirty="0" err="1" smtClean="0">
                <a:solidFill>
                  <a:schemeClr val="accent3"/>
                </a:solidFill>
                <a:cs typeface="Arial" pitchFamily="34" charset="0"/>
              </a:rPr>
              <a:t>Θερμοχημικές</a:t>
            </a:r>
            <a:r>
              <a:rPr lang="el-GR" altLang="ko-KR" sz="14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l-GR" altLang="ko-KR" sz="1600" b="1" dirty="0" smtClean="0">
                <a:solidFill>
                  <a:schemeClr val="accent3"/>
                </a:solidFill>
                <a:cs typeface="Arial" pitchFamily="34" charset="0"/>
              </a:rPr>
              <a:t>Τεχνολογίες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12381CC-7595-4D4B-B48F-CF94AE0BF8D9}"/>
              </a:ext>
            </a:extLst>
          </p:cNvPr>
          <p:cNvSpPr txBox="1"/>
          <p:nvPr/>
        </p:nvSpPr>
        <p:spPr>
          <a:xfrm>
            <a:off x="6710480" y="1739180"/>
            <a:ext cx="4889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Συμπερασματικά, η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θερμοχημική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διαδικασία αξιοποίησης της βιομάζας μπορεί να χρησιμοποιηθεί ως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βιοκαύσιμο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στον ηλεκτρισμό και στην θέρμανση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5BCC1EA-EED5-4DB3-ADCB-8F5E486C3041}"/>
              </a:ext>
            </a:extLst>
          </p:cNvPr>
          <p:cNvSpPr txBox="1"/>
          <p:nvPr/>
        </p:nvSpPr>
        <p:spPr>
          <a:xfrm>
            <a:off x="8054655" y="3467405"/>
            <a:ext cx="3100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b="1" dirty="0" smtClean="0">
                <a:solidFill>
                  <a:schemeClr val="accent4"/>
                </a:solidFill>
                <a:cs typeface="Arial" pitchFamily="34" charset="0"/>
              </a:rPr>
              <a:t>Βιοχημικές Τεχνολογίες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53CD2B8-ADCB-4BEC-BED8-D25B1A7CACB2}"/>
              </a:ext>
            </a:extLst>
          </p:cNvPr>
          <p:cNvSpPr txBox="1"/>
          <p:nvPr/>
        </p:nvSpPr>
        <p:spPr>
          <a:xfrm>
            <a:off x="6595265" y="4043480"/>
            <a:ext cx="4889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Οι </a:t>
            </a:r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τεχνολογίες βιοχημικής μετατροπής της βιομάζας είναι καθαρές με πρώτη ύλη ανανεώσιμη </a:t>
            </a:r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βιομάζα είναι μια σημαντική μέθοδος για </a:t>
            </a:r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να κάνουμε </a:t>
            </a:r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την κοινωνία να συμβιώνει </a:t>
            </a:r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σε αρμονία με τη φύση.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1" name="Picture 4" descr="C:\Users\Da\Desktop\Επιστήμη και Τεχνολογία Περιβάλλοντος\Παρουσίαση\shillouete\good\biogas\biogass[-digester-galaz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505" y="3198570"/>
            <a:ext cx="684001" cy="753691"/>
          </a:xfrm>
          <a:prstGeom prst="rect">
            <a:avLst/>
          </a:prstGeom>
          <a:noFill/>
        </p:spPr>
      </p:pic>
      <p:pic>
        <p:nvPicPr>
          <p:cNvPr id="1026" name="Picture 2" descr="C:\Users\Da\Desktop\Επιστήμη και Τεχνολογία Περιβάλλοντος\Παρουσίαση\shillouete\good\biomass\pp-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048" y="3197756"/>
            <a:ext cx="1558287" cy="614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9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0" y="3960061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0" y="4115342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4800" dirty="0" smtClean="0">
                <a:solidFill>
                  <a:schemeClr val="bg1"/>
                </a:solidFill>
                <a:cs typeface="Arial" pitchFamily="34" charset="0"/>
              </a:rPr>
              <a:t>Ορισμός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F8AFA9A0-B94F-4AFB-902E-688D37A82A6F}"/>
              </a:ext>
            </a:extLst>
          </p:cNvPr>
          <p:cNvSpPr txBox="1"/>
          <p:nvPr/>
        </p:nvSpPr>
        <p:spPr>
          <a:xfrm>
            <a:off x="673768" y="4989712"/>
            <a:ext cx="1085248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dirty="0" smtClean="0">
                <a:solidFill>
                  <a:schemeClr val="bg1"/>
                </a:solidFill>
                <a:cs typeface="Arial" pitchFamily="34" charset="0"/>
              </a:rPr>
              <a:t>Βιομάζα είναι ένα σύνολο υλικών φυτικής ή ζωικής προελεύσεως που με κατάλληλη επεξεργασία μπορεί να αποδώσει ενέργεια. Ειδικότερα, η βιομάζα για ενεργειακούς σκοπούς, περιλαμβάνει κάθε τύπο που μπορεί να χρησιμοποιηθεί για την παραγωγή στέρεων, υγρών και/ή αέριων καυσίμων.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104">
            <a:extLst>
              <a:ext uri="{FF2B5EF4-FFF2-40B4-BE49-F238E27FC236}">
                <a16:creationId xmlns="" xmlns:a16="http://schemas.microsoft.com/office/drawing/2014/main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="" xmlns:a16="http://schemas.microsoft.com/office/drawing/2014/main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=""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aphic 30">
            <a:extLst>
              <a:ext uri="{FF2B5EF4-FFF2-40B4-BE49-F238E27FC236}">
                <a16:creationId xmlns="" xmlns:a16="http://schemas.microsoft.com/office/drawing/2014/main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" name="Group 121">
            <a:extLst>
              <a:ext uri="{FF2B5EF4-FFF2-40B4-BE49-F238E27FC236}">
                <a16:creationId xmlns="" xmlns:a16="http://schemas.microsoft.com/office/drawing/2014/main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126">
            <a:extLst>
              <a:ext uri="{FF2B5EF4-FFF2-40B4-BE49-F238E27FC236}">
                <a16:creationId xmlns="" xmlns:a16="http://schemas.microsoft.com/office/drawing/2014/main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7" name="Group 127">
              <a:extLst>
                <a:ext uri="{FF2B5EF4-FFF2-40B4-BE49-F238E27FC236}">
                  <a16:creationId xmlns="" xmlns:a16="http://schemas.microsoft.com/office/drawing/2014/main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128">
              <a:extLst>
                <a:ext uri="{FF2B5EF4-FFF2-40B4-BE49-F238E27FC236}">
                  <a16:creationId xmlns="" xmlns:a16="http://schemas.microsoft.com/office/drawing/2014/main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135">
            <a:extLst>
              <a:ext uri="{FF2B5EF4-FFF2-40B4-BE49-F238E27FC236}">
                <a16:creationId xmlns="" xmlns:a16="http://schemas.microsoft.com/office/drawing/2014/main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140">
            <a:extLst>
              <a:ext uri="{FF2B5EF4-FFF2-40B4-BE49-F238E27FC236}">
                <a16:creationId xmlns="" xmlns:a16="http://schemas.microsoft.com/office/drawing/2014/main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="" xmlns:a16="http://schemas.microsoft.com/office/drawing/2014/main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="" xmlns:a16="http://schemas.microsoft.com/office/drawing/2014/main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="" xmlns:a16="http://schemas.microsoft.com/office/drawing/2014/main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44">
              <a:extLst>
                <a:ext uri="{FF2B5EF4-FFF2-40B4-BE49-F238E27FC236}">
                  <a16:creationId xmlns="" xmlns:a16="http://schemas.microsoft.com/office/drawing/2014/main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2" name="Group 198">
                <a:extLst>
                  <a:ext uri="{FF2B5EF4-FFF2-40B4-BE49-F238E27FC236}">
                    <a16:creationId xmlns="" xmlns:a16="http://schemas.microsoft.com/office/drawing/2014/main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="" xmlns:a16="http://schemas.microsoft.com/office/drawing/2014/main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="" xmlns:a16="http://schemas.microsoft.com/office/drawing/2014/main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="" xmlns:a16="http://schemas.microsoft.com/office/drawing/2014/main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99">
                <a:extLst>
                  <a:ext uri="{FF2B5EF4-FFF2-40B4-BE49-F238E27FC236}">
                    <a16:creationId xmlns="" xmlns:a16="http://schemas.microsoft.com/office/drawing/2014/main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="" xmlns:a16="http://schemas.microsoft.com/office/drawing/2014/main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="" xmlns:a16="http://schemas.microsoft.com/office/drawing/2014/main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="" xmlns:a16="http://schemas.microsoft.com/office/drawing/2014/main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00">
                <a:extLst>
                  <a:ext uri="{FF2B5EF4-FFF2-40B4-BE49-F238E27FC236}">
                    <a16:creationId xmlns="" xmlns:a16="http://schemas.microsoft.com/office/drawing/2014/main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="" xmlns:a16="http://schemas.microsoft.com/office/drawing/2014/main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="" xmlns:a16="http://schemas.microsoft.com/office/drawing/2014/main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="" xmlns:a16="http://schemas.microsoft.com/office/drawing/2014/main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="" xmlns:a16="http://schemas.microsoft.com/office/drawing/2014/main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="" xmlns:a16="http://schemas.microsoft.com/office/drawing/2014/main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="" xmlns:a16="http://schemas.microsoft.com/office/drawing/2014/main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="" xmlns:a16="http://schemas.microsoft.com/office/drawing/2014/main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9">
              <a:extLst>
                <a:ext uri="{FF2B5EF4-FFF2-40B4-BE49-F238E27FC236}">
                  <a16:creationId xmlns="" xmlns:a16="http://schemas.microsoft.com/office/drawing/2014/main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="" xmlns:a16="http://schemas.microsoft.com/office/drawing/2014/main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="" xmlns:a16="http://schemas.microsoft.com/office/drawing/2014/main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="" xmlns:a16="http://schemas.microsoft.com/office/drawing/2014/main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="" xmlns:a16="http://schemas.microsoft.com/office/drawing/2014/main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="" xmlns:a16="http://schemas.microsoft.com/office/drawing/2014/main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="" xmlns:a16="http://schemas.microsoft.com/office/drawing/2014/main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="" xmlns:a16="http://schemas.microsoft.com/office/drawing/2014/main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="" xmlns:a16="http://schemas.microsoft.com/office/drawing/2014/main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="" xmlns:a16="http://schemas.microsoft.com/office/drawing/2014/main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="" xmlns:a16="http://schemas.microsoft.com/office/drawing/2014/main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="" xmlns:a16="http://schemas.microsoft.com/office/drawing/2014/main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0">
              <a:extLst>
                <a:ext uri="{FF2B5EF4-FFF2-40B4-BE49-F238E27FC236}">
                  <a16:creationId xmlns="" xmlns:a16="http://schemas.microsoft.com/office/drawing/2014/main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="" xmlns:a16="http://schemas.microsoft.com/office/drawing/2014/main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="" xmlns:a16="http://schemas.microsoft.com/office/drawing/2014/main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="" xmlns:a16="http://schemas.microsoft.com/office/drawing/2014/main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="" xmlns:a16="http://schemas.microsoft.com/office/drawing/2014/main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="" xmlns:a16="http://schemas.microsoft.com/office/drawing/2014/main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="" xmlns:a16="http://schemas.microsoft.com/office/drawing/2014/main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="" xmlns:a16="http://schemas.microsoft.com/office/drawing/2014/main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="" xmlns:a16="http://schemas.microsoft.com/office/drawing/2014/main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="" xmlns:a16="http://schemas.microsoft.com/office/drawing/2014/main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="" xmlns:a16="http://schemas.microsoft.com/office/drawing/2014/main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="" xmlns:a16="http://schemas.microsoft.com/office/drawing/2014/main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51">
              <a:extLst>
                <a:ext uri="{FF2B5EF4-FFF2-40B4-BE49-F238E27FC236}">
                  <a16:creationId xmlns="" xmlns:a16="http://schemas.microsoft.com/office/drawing/2014/main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="" xmlns:a16="http://schemas.microsoft.com/office/drawing/2014/main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="" xmlns:a16="http://schemas.microsoft.com/office/drawing/2014/main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="" xmlns:a16="http://schemas.microsoft.com/office/drawing/2014/main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="" xmlns:a16="http://schemas.microsoft.com/office/drawing/2014/main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="" xmlns:a16="http://schemas.microsoft.com/office/drawing/2014/main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="" xmlns:a16="http://schemas.microsoft.com/office/drawing/2014/main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="" xmlns:a16="http://schemas.microsoft.com/office/drawing/2014/main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="" xmlns:a16="http://schemas.microsoft.com/office/drawing/2014/main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="" xmlns:a16="http://schemas.microsoft.com/office/drawing/2014/main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="" xmlns:a16="http://schemas.microsoft.com/office/drawing/2014/main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="" xmlns:a16="http://schemas.microsoft.com/office/drawing/2014/main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52">
              <a:extLst>
                <a:ext uri="{FF2B5EF4-FFF2-40B4-BE49-F238E27FC236}">
                  <a16:creationId xmlns="" xmlns:a16="http://schemas.microsoft.com/office/drawing/2014/main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="" xmlns:a16="http://schemas.microsoft.com/office/drawing/2014/main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="" xmlns:a16="http://schemas.microsoft.com/office/drawing/2014/main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="" xmlns:a16="http://schemas.microsoft.com/office/drawing/2014/main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="" xmlns:a16="http://schemas.microsoft.com/office/drawing/2014/main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="" xmlns:a16="http://schemas.microsoft.com/office/drawing/2014/main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="" xmlns:a16="http://schemas.microsoft.com/office/drawing/2014/main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="" xmlns:a16="http://schemas.microsoft.com/office/drawing/2014/main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="" xmlns:a16="http://schemas.microsoft.com/office/drawing/2014/main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="" xmlns:a16="http://schemas.microsoft.com/office/drawing/2014/main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="" xmlns:a16="http://schemas.microsoft.com/office/drawing/2014/main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="" xmlns:a16="http://schemas.microsoft.com/office/drawing/2014/main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="" xmlns:a16="http://schemas.microsoft.com/office/drawing/2014/main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=""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=""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=""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=""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=""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=""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=""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219">
            <a:extLst>
              <a:ext uri="{FF2B5EF4-FFF2-40B4-BE49-F238E27FC236}">
                <a16:creationId xmlns=""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=""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=""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=""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=""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=""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=""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=""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126 - TextBox"/>
          <p:cNvSpPr txBox="1"/>
          <p:nvPr/>
        </p:nvSpPr>
        <p:spPr>
          <a:xfrm>
            <a:off x="4953664" y="1974710"/>
            <a:ext cx="222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rial Black" pitchFamily="34" charset="0"/>
                <a:cs typeface="HelveticaNowMicro ExtraBold" pitchFamily="34" charset="0"/>
              </a:rPr>
              <a:t>BIOMAZA</a:t>
            </a:r>
            <a:endParaRPr lang="en-US" sz="2800" dirty="0">
              <a:solidFill>
                <a:schemeClr val="accent1"/>
              </a:solidFill>
              <a:latin typeface="Arial Black" pitchFamily="34" charset="0"/>
              <a:cs typeface="HelveticaNowMicro Extra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xmlns="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xmlns="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1">
            <a:extLst>
              <a:ext uri="{FF2B5EF4-FFF2-40B4-BE49-F238E27FC236}">
                <a16:creationId xmlns:a16="http://schemas.microsoft.com/office/drawing/2014/main" xmlns="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xmlns="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xmlns="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F542FDA-6944-41BC-817D-DE672C425147}"/>
              </a:ext>
            </a:extLst>
          </p:cNvPr>
          <p:cNvSpPr txBox="1"/>
          <p:nvPr/>
        </p:nvSpPr>
        <p:spPr>
          <a:xfrm>
            <a:off x="3680299" y="4163010"/>
            <a:ext cx="4831402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9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Κατηγορίες Βιομάζας</a:t>
            </a:r>
            <a:endParaRPr lang="en-US" dirty="0"/>
          </a:p>
        </p:txBody>
      </p:sp>
      <p:sp>
        <p:nvSpPr>
          <p:cNvPr id="25" name="Oval 2">
            <a:extLst>
              <a:ext uri="{FF2B5EF4-FFF2-40B4-BE49-F238E27FC236}">
                <a16:creationId xmlns:a16="http://schemas.microsoft.com/office/drawing/2014/main" xmlns="" id="{E75FA7E7-7863-49BF-A993-6B3976B2CB47}"/>
              </a:ext>
            </a:extLst>
          </p:cNvPr>
          <p:cNvSpPr/>
          <p:nvPr/>
        </p:nvSpPr>
        <p:spPr>
          <a:xfrm>
            <a:off x="5022868" y="2592457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xmlns="" id="{D765EFD5-5278-4327-8E5A-3ECAD80A6695}"/>
              </a:ext>
            </a:extLst>
          </p:cNvPr>
          <p:cNvSpPr/>
          <p:nvPr/>
        </p:nvSpPr>
        <p:spPr>
          <a:xfrm flipH="1">
            <a:off x="4650340" y="3788220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xmlns="" id="{A0AE7C03-B86B-4BA4-B6BF-2D6EDBF39FB7}"/>
              </a:ext>
            </a:extLst>
          </p:cNvPr>
          <p:cNvGrpSpPr/>
          <p:nvPr/>
        </p:nvGrpSpPr>
        <p:grpSpPr>
          <a:xfrm>
            <a:off x="7482145" y="1643206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CEE80262-0FEC-4B8E-BF07-6AE79B1F745B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EE2B697-2BA6-4DAA-AA03-2A44DC30044F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CB8B6CFE-3D0A-4948-A1FE-C47B2E3326D4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" name="Group 30">
            <a:extLst>
              <a:ext uri="{FF2B5EF4-FFF2-40B4-BE49-F238E27FC236}">
                <a16:creationId xmlns:a16="http://schemas.microsoft.com/office/drawing/2014/main" xmlns="" id="{55C2F59D-E250-4998-986C-28D5511D854D}"/>
              </a:ext>
            </a:extLst>
          </p:cNvPr>
          <p:cNvGrpSpPr/>
          <p:nvPr/>
        </p:nvGrpSpPr>
        <p:grpSpPr>
          <a:xfrm flipH="1">
            <a:off x="3500636" y="2862998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0B776DA9-B36D-4CF2-97D4-F74B62D04D0A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0E23F201-F27A-426D-AAE3-AB226B1A3681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2347B5C9-3609-4A80-AF40-BF311C4DC078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xmlns="" id="{E539EF94-7B41-4EB5-AEA1-1112ECE00AEB}"/>
              </a:ext>
            </a:extLst>
          </p:cNvPr>
          <p:cNvGrpSpPr/>
          <p:nvPr/>
        </p:nvGrpSpPr>
        <p:grpSpPr>
          <a:xfrm>
            <a:off x="1092530" y="2832355"/>
            <a:ext cx="2647621" cy="727321"/>
            <a:chOff x="2132982" y="2204864"/>
            <a:chExt cx="867221" cy="72732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3D88AAE-BB0B-49DC-AFD9-28F3A3EA0806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Κλαδιά, φύλλα, απόβλητα κτηνοτροφίας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E89BDF2-02E2-4575-A102-B7637A6CD7E4}"/>
                </a:ext>
              </a:extLst>
            </p:cNvPr>
            <p:cNvSpPr txBox="1"/>
            <p:nvPr/>
          </p:nvSpPr>
          <p:spPr>
            <a:xfrm>
              <a:off x="2132982" y="2204864"/>
              <a:ext cx="8672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Γεωργικής – Ζωικής Προέλευσης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xmlns="" id="{A178C051-76BF-49B5-B430-3ACBEBBF23AB}"/>
              </a:ext>
            </a:extLst>
          </p:cNvPr>
          <p:cNvGrpSpPr/>
          <p:nvPr/>
        </p:nvGrpSpPr>
        <p:grpSpPr>
          <a:xfrm>
            <a:off x="872854" y="3888677"/>
            <a:ext cx="2384981" cy="942765"/>
            <a:chOff x="2219009" y="2204864"/>
            <a:chExt cx="781194" cy="9427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FE2F881-9F78-464F-8BBD-C8CA43FE5AE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Καυσόξυλά, </a:t>
              </a:r>
              <a:r>
                <a:rPr lang="el-GR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υλοτομή</a:t>
              </a:r>
              <a:r>
                <a:rPr lang="el-GR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υπολείμματα επεξεργασία ξύλου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5A93E87-A0ED-439F-AFB0-B4786620D2BA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Δασική Προέλευσης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xmlns="" id="{3656E650-918C-4180-ABEA-4B4330BC889C}"/>
              </a:ext>
            </a:extLst>
          </p:cNvPr>
          <p:cNvGrpSpPr/>
          <p:nvPr/>
        </p:nvGrpSpPr>
        <p:grpSpPr>
          <a:xfrm>
            <a:off x="1338063" y="4944997"/>
            <a:ext cx="2384981" cy="727321"/>
            <a:chOff x="2219009" y="2204864"/>
            <a:chExt cx="781194" cy="72732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8187D3F-3AB5-421E-838F-CCE28759EDC2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Οργανικό τμήμα αστικών αποβλήτων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B8385D0-4395-42C8-AB88-730AF20106FE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Αστικά Απόβλητα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7B8C8A8-95C8-4C39-93BB-071C169ECC98}"/>
              </a:ext>
            </a:extLst>
          </p:cNvPr>
          <p:cNvSpPr txBox="1"/>
          <p:nvPr/>
        </p:nvSpPr>
        <p:spPr>
          <a:xfrm>
            <a:off x="8477110" y="1739180"/>
            <a:ext cx="230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Σόργο, </a:t>
            </a:r>
            <a:r>
              <a:rPr lang="el-GR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Κέναφ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42C88B1-415C-485C-A85E-69C8C58980DA}"/>
              </a:ext>
            </a:extLst>
          </p:cNvPr>
          <p:cNvSpPr txBox="1"/>
          <p:nvPr/>
        </p:nvSpPr>
        <p:spPr>
          <a:xfrm>
            <a:off x="8937970" y="2852925"/>
            <a:ext cx="230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Αγριαγκινάρα, </a:t>
            </a:r>
            <a:r>
              <a:rPr lang="el-GR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μίσχανθος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89DC4FB-B9AB-4216-B92F-6D0DB695977F}"/>
              </a:ext>
            </a:extLst>
          </p:cNvPr>
          <p:cNvSpPr txBox="1"/>
          <p:nvPr/>
        </p:nvSpPr>
        <p:spPr>
          <a:xfrm>
            <a:off x="8515515" y="4005075"/>
            <a:ext cx="230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Ευκάλυπτος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50B246D-F294-4C31-AF43-D5192527673E}"/>
              </a:ext>
            </a:extLst>
          </p:cNvPr>
          <p:cNvSpPr txBox="1"/>
          <p:nvPr/>
        </p:nvSpPr>
        <p:spPr>
          <a:xfrm>
            <a:off x="4812836" y="1946701"/>
            <a:ext cx="163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600" b="1" dirty="0" smtClean="0">
                <a:solidFill>
                  <a:schemeClr val="accent2"/>
                </a:solidFill>
                <a:cs typeface="Arial" pitchFamily="34" charset="0"/>
              </a:rPr>
              <a:t>Ενεργειακές Καλλιέργειες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96385A2-9B2D-46A6-9638-CA2B6B7B84A1}"/>
              </a:ext>
            </a:extLst>
          </p:cNvPr>
          <p:cNvSpPr txBox="1"/>
          <p:nvPr/>
        </p:nvSpPr>
        <p:spPr>
          <a:xfrm>
            <a:off x="5711219" y="5026372"/>
            <a:ext cx="1796485" cy="60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600" b="1" dirty="0" smtClean="0">
                <a:solidFill>
                  <a:schemeClr val="accent1"/>
                </a:solidFill>
                <a:cs typeface="Arial" pitchFamily="34" charset="0"/>
              </a:rPr>
              <a:t>Υπολειμματικές Μορφές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44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354" y="4107297"/>
            <a:ext cx="543774" cy="473965"/>
          </a:xfrm>
          <a:prstGeom prst="rect">
            <a:avLst/>
          </a:prstGeom>
        </p:spPr>
      </p:pic>
      <p:pic>
        <p:nvPicPr>
          <p:cNvPr id="1027" name="Picture 3" descr="C:\Users\Da\Desktop\Επιστήμη και Τεχνολογία Περιβάλλοντος\Παρουσίαση\shillouete\good\multiple\sorgh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1" y="1780566"/>
            <a:ext cx="304799" cy="512703"/>
          </a:xfrm>
          <a:prstGeom prst="rect">
            <a:avLst/>
          </a:prstGeom>
          <a:noFill/>
        </p:spPr>
      </p:pic>
      <p:pic>
        <p:nvPicPr>
          <p:cNvPr id="1028" name="Picture 4" descr="C:\Users\Da\Desktop\Επιστήμη και Τεχνολογία Περιβάλλοντος\Παρουσίαση\shillouete\good\multiple\αγκιναρ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5216" y="2933700"/>
            <a:ext cx="523138" cy="285750"/>
          </a:xfrm>
          <a:prstGeom prst="rect">
            <a:avLst/>
          </a:prstGeom>
          <a:noFill/>
        </p:spPr>
      </p:pic>
      <p:pic>
        <p:nvPicPr>
          <p:cNvPr id="1029" name="Picture 5" descr="C:\Users\Da\Desktop\Επιστήμη και Τεχνολογία Περιβάλλοντος\Παρουσίαση\shillouete\good\multiple\eykaluptos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9539" y="3995739"/>
            <a:ext cx="407505" cy="500061"/>
          </a:xfrm>
          <a:prstGeom prst="rect">
            <a:avLst/>
          </a:prstGeom>
          <a:noFill/>
        </p:spPr>
      </p:pic>
      <p:pic>
        <p:nvPicPr>
          <p:cNvPr id="1030" name="Picture 6" descr="C:\Users\Da\Desktop\Επιστήμη και Τεχνολογία Περιβάλλοντος\Παρουσίαση\shillouete\good\multiple\far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5734" y="3029810"/>
            <a:ext cx="619616" cy="457927"/>
          </a:xfrm>
          <a:prstGeom prst="rect">
            <a:avLst/>
          </a:prstGeom>
          <a:noFill/>
        </p:spPr>
      </p:pic>
      <p:pic>
        <p:nvPicPr>
          <p:cNvPr id="1032" name="Picture 8" descr="C:\Users\Da\Desktop\Επιστήμη και Τεχνολογία Περιβάλλοντος\Παρουσίαση\shillouete\good\multiple\was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1" y="5138740"/>
            <a:ext cx="342900" cy="405012"/>
          </a:xfrm>
          <a:prstGeom prst="rect">
            <a:avLst/>
          </a:prstGeom>
          <a:noFill/>
        </p:spPr>
      </p:pic>
      <p:pic>
        <p:nvPicPr>
          <p:cNvPr id="1033" name="Picture 9" descr="C:\Users\Da\Desktop\Επιστήμη και Τεχνολογία Περιβάλλοντος\Παρουσίαση\shillouete\good\multiple\CULTIVATI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5900" y="2840860"/>
            <a:ext cx="590550" cy="588140"/>
          </a:xfrm>
          <a:prstGeom prst="rect">
            <a:avLst/>
          </a:prstGeom>
          <a:noFill/>
        </p:spPr>
      </p:pic>
      <p:pic>
        <p:nvPicPr>
          <p:cNvPr id="50" name="Picture 3" descr="C:\Users\Da\Desktop\Επιστήμη και Τεχνολογία Περιβάλλοντος\Παρουσίαση\shillouete\good\slide- eisagwgh\dentr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53305" y="4079417"/>
            <a:ext cx="308058" cy="489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76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A7A68B5-3A98-4EA6-A764-23DFE2AC0AE7}"/>
              </a:ext>
            </a:extLst>
          </p:cNvPr>
          <p:cNvSpPr txBox="1">
            <a:spLocks/>
          </p:cNvSpPr>
          <p:nvPr/>
        </p:nvSpPr>
        <p:spPr>
          <a:xfrm>
            <a:off x="2538264" y="5646390"/>
            <a:ext cx="3957786" cy="57606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l-GR" altLang="ko-KR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Εργοστάσιο παραγωγής ηλεκτρισμού</a:t>
            </a:r>
            <a:r>
              <a:rPr lang="en-US" altLang="ko-KR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l-GR" altLang="ko-KR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από βιομάζα</a:t>
            </a:r>
            <a:endParaRPr lang="en-US" altLang="ko-KR" sz="1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자유형: 도형 54">
            <a:extLst>
              <a:ext uri="{FF2B5EF4-FFF2-40B4-BE49-F238E27FC236}">
                <a16:creationId xmlns:a16="http://schemas.microsoft.com/office/drawing/2014/main" xmlns="" id="{E26C7B0B-5796-429D-80CE-D2660E2BD37B}"/>
              </a:ext>
            </a:extLst>
          </p:cNvPr>
          <p:cNvSpPr/>
          <p:nvPr/>
        </p:nvSpPr>
        <p:spPr>
          <a:xfrm>
            <a:off x="7627834" y="2185085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6A0A35-B8F2-4FAE-A461-1D8875DDC616}"/>
              </a:ext>
            </a:extLst>
          </p:cNvPr>
          <p:cNvSpPr txBox="1"/>
          <p:nvPr/>
        </p:nvSpPr>
        <p:spPr>
          <a:xfrm>
            <a:off x="8630730" y="2353660"/>
            <a:ext cx="3240038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l-GR" altLang="ko-KR" sz="1600" b="1" dirty="0" smtClean="0">
                <a:solidFill>
                  <a:schemeClr val="accent2"/>
                </a:solidFill>
                <a:cs typeface="Arial" pitchFamily="34" charset="0"/>
              </a:rPr>
              <a:t>Αέρια Καύσιμα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5664E64-5F66-44C9-97E8-F5E3CFA459CB}"/>
              </a:ext>
            </a:extLst>
          </p:cNvPr>
          <p:cNvSpPr txBox="1"/>
          <p:nvPr/>
        </p:nvSpPr>
        <p:spPr>
          <a:xfrm>
            <a:off x="8669135" y="3697835"/>
            <a:ext cx="3240038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l-GR" altLang="ko-KR" sz="1600" b="1" dirty="0" smtClean="0">
                <a:solidFill>
                  <a:schemeClr val="accent3"/>
                </a:solidFill>
                <a:cs typeface="Arial" pitchFamily="34" charset="0"/>
              </a:rPr>
              <a:t>Υγρά Καύσιμα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E36FE46-D04F-46C2-A5E8-C9709C5A2548}"/>
              </a:ext>
            </a:extLst>
          </p:cNvPr>
          <p:cNvSpPr txBox="1"/>
          <p:nvPr/>
        </p:nvSpPr>
        <p:spPr>
          <a:xfrm>
            <a:off x="8630730" y="5080415"/>
            <a:ext cx="3240038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l-GR" altLang="ko-KR" sz="1600" b="1" dirty="0" smtClean="0">
                <a:solidFill>
                  <a:schemeClr val="accent4"/>
                </a:solidFill>
                <a:cs typeface="Arial" pitchFamily="34" charset="0"/>
              </a:rPr>
              <a:t>Στερεά Καύσιμα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자유형: 도형 63">
            <a:extLst>
              <a:ext uri="{FF2B5EF4-FFF2-40B4-BE49-F238E27FC236}">
                <a16:creationId xmlns:a16="http://schemas.microsoft.com/office/drawing/2014/main" xmlns="" id="{2340DA8F-28CA-4518-BD05-538ADCE7ED4F}"/>
              </a:ext>
            </a:extLst>
          </p:cNvPr>
          <p:cNvSpPr/>
          <p:nvPr/>
        </p:nvSpPr>
        <p:spPr>
          <a:xfrm>
            <a:off x="7632200" y="3544215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자유형: 도형 64">
            <a:extLst>
              <a:ext uri="{FF2B5EF4-FFF2-40B4-BE49-F238E27FC236}">
                <a16:creationId xmlns:a16="http://schemas.microsoft.com/office/drawing/2014/main" xmlns="" id="{BE3D4948-815F-4D43-B913-3934C07C1FB2}"/>
              </a:ext>
            </a:extLst>
          </p:cNvPr>
          <p:cNvSpPr/>
          <p:nvPr/>
        </p:nvSpPr>
        <p:spPr>
          <a:xfrm>
            <a:off x="7649137" y="4961538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CEC22C9-0F80-4B6D-862D-A709F0142EBF}"/>
              </a:ext>
            </a:extLst>
          </p:cNvPr>
          <p:cNvSpPr txBox="1"/>
          <p:nvPr/>
        </p:nvSpPr>
        <p:spPr>
          <a:xfrm>
            <a:off x="6945827" y="581194"/>
            <a:ext cx="494961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b="1" dirty="0" smtClean="0">
                <a:solidFill>
                  <a:schemeClr val="accent3"/>
                </a:solidFill>
                <a:cs typeface="Arial" pitchFamily="34" charset="0"/>
              </a:rPr>
              <a:t>Ενεργειακή Αξιοποίηση:</a:t>
            </a:r>
            <a:r>
              <a:rPr lang="en-GB" altLang="ko-KR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l-GR" dirty="0" smtClean="0"/>
              <a:t>Η βιομάζα μπορεί να αξιοποιηθεί για την κάλυψη ενεργειακών αναγκών, είτε με απ’ ευθείας καύση, είτε με μετατροπή της σε:</a:t>
            </a:r>
          </a:p>
          <a:p>
            <a:endParaRPr lang="en-GB" altLang="ko-KR" dirty="0">
              <a:cs typeface="Arial" pitchFamily="34" charset="0"/>
            </a:endParaRPr>
          </a:p>
        </p:txBody>
      </p:sp>
      <p:pic>
        <p:nvPicPr>
          <p:cNvPr id="34" name="33 - Θέση εικόνας" descr="what_does_a_biomass_power_plant_manager_d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550" r="16550"/>
          <a:stretch>
            <a:fillRect/>
          </a:stretch>
        </p:blipFill>
        <p:spPr/>
      </p:pic>
      <p:pic>
        <p:nvPicPr>
          <p:cNvPr id="2050" name="Picture 2" descr="C:\Users\Da\Desktop\Επιστήμη και Τεχνολογία Περιβάλλοντος\Παρουσίαση\shillouete\good\biogas\White-Biog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010" y="2276850"/>
            <a:ext cx="361950" cy="463518"/>
          </a:xfrm>
          <a:prstGeom prst="rect">
            <a:avLst/>
          </a:prstGeom>
          <a:noFill/>
        </p:spPr>
      </p:pic>
      <p:pic>
        <p:nvPicPr>
          <p:cNvPr id="2051" name="Picture 3" descr="C:\Users\Da\Desktop\Επιστήμη και Τεχνολογία Περιβάλλοντος\Παρουσίαση\shillouete\good\biofuel\White - biofuel - barr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9101" y="3704509"/>
            <a:ext cx="267355" cy="388937"/>
          </a:xfrm>
          <a:prstGeom prst="rect">
            <a:avLst/>
          </a:prstGeom>
          <a:noFill/>
        </p:spPr>
      </p:pic>
      <p:pic>
        <p:nvPicPr>
          <p:cNvPr id="1026" name="Picture 2" descr="C:\Users\Da\Desktop\Επιστήμη και Τεχνολογία Περιβάλλοντος\Παρουσίαση\shillouete\good\biomass\White- Pell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4225" y="5080415"/>
            <a:ext cx="275220" cy="366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28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err="1" smtClean="0">
                <a:latin typeface="Arial Black" pitchFamily="34" charset="0"/>
              </a:rPr>
              <a:t>Θερμοχημική</a:t>
            </a:r>
            <a:r>
              <a:rPr lang="el-GR" b="1" dirty="0" smtClean="0">
                <a:latin typeface="Arial Black" pitchFamily="34" charset="0"/>
              </a:rPr>
              <a:t> </a:t>
            </a:r>
            <a:r>
              <a:rPr lang="el-GR" dirty="0" smtClean="0">
                <a:latin typeface="Arial Black" pitchFamily="34" charset="0"/>
              </a:rPr>
              <a:t>Μετατροπή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A2D139-774F-4604-92DA-7F64B9BD325F}"/>
              </a:ext>
            </a:extLst>
          </p:cNvPr>
          <p:cNvSpPr txBox="1"/>
          <p:nvPr/>
        </p:nvSpPr>
        <p:spPr>
          <a:xfrm>
            <a:off x="8045662" y="2870352"/>
            <a:ext cx="300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Θερμική αποσύνθεση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C65A139-AAAD-42F4-85BE-C020B6A5BDCB}"/>
              </a:ext>
            </a:extLst>
          </p:cNvPr>
          <p:cNvSpPr txBox="1"/>
          <p:nvPr/>
        </p:nvSpPr>
        <p:spPr>
          <a:xfrm>
            <a:off x="8246680" y="3966670"/>
            <a:ext cx="3003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Υδροθερμική υγροποίηση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AAA5D72-6BAD-4875-9B0A-4F7344C2C1E7}"/>
              </a:ext>
            </a:extLst>
          </p:cNvPr>
          <p:cNvSpPr txBox="1"/>
          <p:nvPr/>
        </p:nvSpPr>
        <p:spPr>
          <a:xfrm>
            <a:off x="2946790" y="2084825"/>
            <a:ext cx="6320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Αεριοποίηση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14F9F18-2C37-447C-8970-B628BAEA7A66}"/>
              </a:ext>
            </a:extLst>
          </p:cNvPr>
          <p:cNvSpPr txBox="1"/>
          <p:nvPr/>
        </p:nvSpPr>
        <p:spPr>
          <a:xfrm>
            <a:off x="1295375" y="2891330"/>
            <a:ext cx="3003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Ενανθράκωση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DAE5F55-1192-4EF9-9FE9-F49A6E4E015A}"/>
              </a:ext>
            </a:extLst>
          </p:cNvPr>
          <p:cNvSpPr txBox="1"/>
          <p:nvPr/>
        </p:nvSpPr>
        <p:spPr>
          <a:xfrm>
            <a:off x="813357" y="3961460"/>
            <a:ext cx="3003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Καύση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237CEB4-0394-447C-A5AE-58C69F24CEB1}"/>
              </a:ext>
            </a:extLst>
          </p:cNvPr>
          <p:cNvSpPr/>
          <p:nvPr/>
        </p:nvSpPr>
        <p:spPr>
          <a:xfrm>
            <a:off x="5145270" y="3410346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7B1438B-F4DA-427D-BBFE-71F8BCE23599}"/>
              </a:ext>
            </a:extLst>
          </p:cNvPr>
          <p:cNvGrpSpPr/>
          <p:nvPr/>
        </p:nvGrpSpPr>
        <p:grpSpPr>
          <a:xfrm>
            <a:off x="5323605" y="3588480"/>
            <a:ext cx="1605194" cy="2473012"/>
            <a:chOff x="3145556" y="2276871"/>
            <a:chExt cx="2025750" cy="3120934"/>
          </a:xfrm>
        </p:grpSpPr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2FE13133-217D-40B5-B832-3D6E3E64A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="" xmlns:a16="http://schemas.microsoft.com/office/drawing/2014/main" id="{126A4BCC-9F16-41B0-BBB5-721D0D74CE59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="" xmlns:a16="http://schemas.microsoft.com/office/drawing/2014/main" id="{53D94935-860E-4667-AE0D-8C0E2A731251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16CC6FF1-9D6E-4DBB-BCE8-D41B59054219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A3F8F78F-096F-4A50-BB15-79680E718C9B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BA298E3E-FAB3-4F0A-9FC6-BEFE8BC2CB00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4AEA23BC-CA01-4092-8B60-A1FE8499C247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7" name="Rounded Rectangle 65">
                <a:extLst>
                  <a:ext uri="{FF2B5EF4-FFF2-40B4-BE49-F238E27FC236}">
                    <a16:creationId xmlns="" xmlns:a16="http://schemas.microsoft.com/office/drawing/2014/main" id="{8318833C-F74B-44CC-AFAC-BA409D959412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6">
                <a:extLst>
                  <a:ext uri="{FF2B5EF4-FFF2-40B4-BE49-F238E27FC236}">
                    <a16:creationId xmlns="" xmlns:a16="http://schemas.microsoft.com/office/drawing/2014/main" id="{B7A887F2-CDFE-4717-ACC2-24028CB2E33E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7">
                <a:extLst>
                  <a:ext uri="{FF2B5EF4-FFF2-40B4-BE49-F238E27FC236}">
                    <a16:creationId xmlns="" xmlns:a16="http://schemas.microsoft.com/office/drawing/2014/main" id="{95278F8B-A2CB-4B4B-A1C1-93824CBA4C1E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E4917E6F-E7C3-4C20-B6C4-A97746575DDC}"/>
              </a:ext>
            </a:extLst>
          </p:cNvPr>
          <p:cNvSpPr/>
          <p:nvPr/>
        </p:nvSpPr>
        <p:spPr>
          <a:xfrm>
            <a:off x="6055255" y="3341817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CED291FC-2949-42BF-9D15-A0D19312B765}"/>
              </a:ext>
            </a:extLst>
          </p:cNvPr>
          <p:cNvSpPr/>
          <p:nvPr/>
        </p:nvSpPr>
        <p:spPr>
          <a:xfrm>
            <a:off x="7025117" y="430941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950F9D1-149F-4C76-82AE-A4650FDFA9B1}"/>
              </a:ext>
            </a:extLst>
          </p:cNvPr>
          <p:cNvSpPr/>
          <p:nvPr/>
        </p:nvSpPr>
        <p:spPr>
          <a:xfrm>
            <a:off x="5081872" y="430941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C9CA3ED-31A1-442B-8D6C-CF888084CDD0}"/>
              </a:ext>
            </a:extLst>
          </p:cNvPr>
          <p:cNvSpPr/>
          <p:nvPr/>
        </p:nvSpPr>
        <p:spPr>
          <a:xfrm>
            <a:off x="6798680" y="366304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2872221A-2E21-47F2-BFA1-96D6A45C2DBC}"/>
              </a:ext>
            </a:extLst>
          </p:cNvPr>
          <p:cNvSpPr/>
          <p:nvPr/>
        </p:nvSpPr>
        <p:spPr>
          <a:xfrm>
            <a:off x="5328135" y="366304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E0F1679-B2B8-43CF-8579-028A608CD1DC}"/>
              </a:ext>
            </a:extLst>
          </p:cNvPr>
          <p:cNvSpPr/>
          <p:nvPr/>
        </p:nvSpPr>
        <p:spPr>
          <a:xfrm>
            <a:off x="5823397" y="2523392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F61F8EBE-D0EB-4F9C-876E-EFE40EC61D99}"/>
              </a:ext>
            </a:extLst>
          </p:cNvPr>
          <p:cNvSpPr/>
          <p:nvPr/>
        </p:nvSpPr>
        <p:spPr>
          <a:xfrm>
            <a:off x="4458259" y="3010926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850FAF3E-52AC-49EA-A84C-32CCBC0D07DA}"/>
              </a:ext>
            </a:extLst>
          </p:cNvPr>
          <p:cNvSpPr/>
          <p:nvPr/>
        </p:nvSpPr>
        <p:spPr>
          <a:xfrm>
            <a:off x="7188805" y="3010926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221E37E-4A46-4DD5-8F1B-96FA5F48DF62}"/>
              </a:ext>
            </a:extLst>
          </p:cNvPr>
          <p:cNvSpPr/>
          <p:nvPr/>
        </p:nvSpPr>
        <p:spPr>
          <a:xfrm>
            <a:off x="4112053" y="4073462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D0CE629-94D9-4C39-802B-6A1CA3B098A6}"/>
              </a:ext>
            </a:extLst>
          </p:cNvPr>
          <p:cNvSpPr/>
          <p:nvPr/>
        </p:nvSpPr>
        <p:spPr>
          <a:xfrm>
            <a:off x="7535013" y="4073462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026" name="Picture 2" descr="C:\Users\Da\Desktop\Επιστήμη και Τεχνολογία Περιβάλλοντος\Παρουσίαση\shillouete\good\biomass\White- biomass - fi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9144" y="4138664"/>
            <a:ext cx="275560" cy="415280"/>
          </a:xfrm>
          <a:prstGeom prst="rect">
            <a:avLst/>
          </a:prstGeom>
          <a:noFill/>
        </p:spPr>
      </p:pic>
      <p:pic>
        <p:nvPicPr>
          <p:cNvPr id="1027" name="Picture 3" descr="C:\Users\Da\Desktop\Επιστήμη και Τεχνολογία Περιβάλλοντος\Παρουσίαση\shillouete\good\biomass\White- Pell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717" y="3138250"/>
            <a:ext cx="256181" cy="341574"/>
          </a:xfrm>
          <a:prstGeom prst="rect">
            <a:avLst/>
          </a:prstGeom>
          <a:noFill/>
        </p:spPr>
      </p:pic>
      <p:pic>
        <p:nvPicPr>
          <p:cNvPr id="1028" name="Picture 4" descr="C:\Users\Da\Desktop\Επιστήμη και Τεχνολογία Περιβάλλοντος\Παρουσίαση\shillouete\good\biogas\White-Bioga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9479" y="2624115"/>
            <a:ext cx="368491" cy="363186"/>
          </a:xfrm>
          <a:prstGeom prst="rect">
            <a:avLst/>
          </a:prstGeom>
          <a:noFill/>
        </p:spPr>
      </p:pic>
      <p:pic>
        <p:nvPicPr>
          <p:cNvPr id="1029" name="Picture 5" descr="C:\Users\Da\Desktop\Επιστήμη και Τεχνολογία Περιβάλλοντος\Παρουσίαση\shillouete\good\multiple\chem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9221" y="3118514"/>
            <a:ext cx="291362" cy="348018"/>
          </a:xfrm>
          <a:prstGeom prst="rect">
            <a:avLst/>
          </a:prstGeom>
          <a:noFill/>
        </p:spPr>
      </p:pic>
      <p:pic>
        <p:nvPicPr>
          <p:cNvPr id="1030" name="Picture 6" descr="C:\Users\Da\Desktop\Επιστήμη και Τεχνολογία Περιβάλλοντος\Παρουσίαση\shillouete\good\multiple\condens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2459" y="4223083"/>
            <a:ext cx="365002" cy="307974"/>
          </a:xfrm>
          <a:prstGeom prst="rect">
            <a:avLst/>
          </a:prstGeom>
          <a:noFill/>
        </p:spPr>
      </p:pic>
      <p:sp>
        <p:nvSpPr>
          <p:cNvPr id="40" name="39 - Ορθογώνιο"/>
          <p:cNvSpPr/>
          <p:nvPr/>
        </p:nvSpPr>
        <p:spPr>
          <a:xfrm>
            <a:off x="518221" y="0"/>
            <a:ext cx="11905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800" b="1" dirty="0" smtClean="0">
                <a:solidFill>
                  <a:schemeClr val="accent5"/>
                </a:solidFill>
                <a:cs typeface="Arial" pitchFamily="34" charset="0"/>
              </a:rPr>
              <a:t>1</a:t>
            </a:r>
            <a:endParaRPr lang="ko-KR" altLang="en-US" sz="88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6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A96865CE-F335-4B81-A5F1-075A491F59B0}"/>
              </a:ext>
            </a:extLst>
          </p:cNvPr>
          <p:cNvSpPr/>
          <p:nvPr/>
        </p:nvSpPr>
        <p:spPr>
          <a:xfrm>
            <a:off x="5960446" y="2229267"/>
            <a:ext cx="797474" cy="79819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0948F31-48B5-447A-90EF-1103F1BFC52C}"/>
              </a:ext>
            </a:extLst>
          </p:cNvPr>
          <p:cNvSpPr/>
          <p:nvPr/>
        </p:nvSpPr>
        <p:spPr>
          <a:xfrm>
            <a:off x="6757920" y="4630147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84E75B25-13E6-4BD4-AD64-67DDB68AD971}"/>
              </a:ext>
            </a:extLst>
          </p:cNvPr>
          <p:cNvSpPr/>
          <p:nvPr/>
        </p:nvSpPr>
        <p:spPr>
          <a:xfrm>
            <a:off x="7553854" y="303651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47006CEA-219C-494B-B57C-6B728C226DBF}"/>
              </a:ext>
            </a:extLst>
          </p:cNvPr>
          <p:cNvSpPr/>
          <p:nvPr/>
        </p:nvSpPr>
        <p:spPr>
          <a:xfrm>
            <a:off x="10746826" y="63563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287DD349-0E78-4365-84FF-6168DCC001B0}"/>
              </a:ext>
            </a:extLst>
          </p:cNvPr>
          <p:cNvSpPr/>
          <p:nvPr/>
        </p:nvSpPr>
        <p:spPr>
          <a:xfrm>
            <a:off x="9148802" y="4624709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615C1B7C-EBEF-4BF9-B395-70ABCD83376E}"/>
              </a:ext>
            </a:extLst>
          </p:cNvPr>
          <p:cNvSpPr/>
          <p:nvPr/>
        </p:nvSpPr>
        <p:spPr>
          <a:xfrm>
            <a:off x="5955830" y="2250131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EB52D5DD-0F7B-4936-AB3B-80486B9F36E8}"/>
              </a:ext>
            </a:extLst>
          </p:cNvPr>
          <p:cNvSpPr/>
          <p:nvPr/>
        </p:nvSpPr>
        <p:spPr>
          <a:xfrm>
            <a:off x="8351328" y="3843763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xmlns="" id="{BDCD5E4D-3E4F-42EC-BB6F-1FB36C855F5E}"/>
              </a:ext>
            </a:extLst>
          </p:cNvPr>
          <p:cNvSpPr txBox="1">
            <a:spLocks/>
          </p:cNvSpPr>
          <p:nvPr/>
        </p:nvSpPr>
        <p:spPr>
          <a:xfrm>
            <a:off x="846765" y="635634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l-GR" sz="3600" dirty="0" smtClean="0"/>
              <a:t>Καύση</a:t>
            </a:r>
            <a:endParaRPr lang="en-US" altLang="ko-KR" sz="3600" dirty="0"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F24D8F5-EB2D-4DC5-BA57-85BB37A0ED26}"/>
              </a:ext>
            </a:extLst>
          </p:cNvPr>
          <p:cNvSpPr txBox="1"/>
          <p:nvPr/>
        </p:nvSpPr>
        <p:spPr>
          <a:xfrm>
            <a:off x="719300" y="3621025"/>
            <a:ext cx="3096344" cy="279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Στην καύση της βιομάζας γίνεται θερμική οξείδωση παρουσία περίσσειας οξυγόνου. </a:t>
            </a:r>
          </a:p>
          <a:p>
            <a:r>
              <a:rPr lang="el-GR" sz="1600" dirty="0" smtClean="0"/>
              <a:t>Η καύση του άνθρακα όπως θα δούμε και παρακάτω, διαφέρει με την καύση της βιομάζας, καθώς το 75% της ενέργειάς της βρίσκεται στα πτητικά συστατικά της βιομάζας, ενώ στον άνθρακα η ενέργεια αυτή είναι μικρότερη από 50%. </a:t>
            </a:r>
            <a:endParaRPr lang="el-GR" sz="1600" dirty="0"/>
          </a:p>
        </p:txBody>
      </p:sp>
      <p:sp>
        <p:nvSpPr>
          <p:cNvPr id="15" name="직사각형 117">
            <a:extLst>
              <a:ext uri="{FF2B5EF4-FFF2-40B4-BE49-F238E27FC236}">
                <a16:creationId xmlns:a16="http://schemas.microsoft.com/office/drawing/2014/main" xmlns="" id="{6A41FB24-FD3D-4E89-89B3-A592DBDB819A}"/>
              </a:ext>
            </a:extLst>
          </p:cNvPr>
          <p:cNvSpPr/>
          <p:nvPr/>
        </p:nvSpPr>
        <p:spPr>
          <a:xfrm>
            <a:off x="4367036" y="1432562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직사각형 118">
            <a:extLst>
              <a:ext uri="{FF2B5EF4-FFF2-40B4-BE49-F238E27FC236}">
                <a16:creationId xmlns:a16="http://schemas.microsoft.com/office/drawing/2014/main" xmlns="" id="{C3DFD94A-5B5A-4579-8EB3-39626A38760C}"/>
              </a:ext>
            </a:extLst>
          </p:cNvPr>
          <p:cNvSpPr/>
          <p:nvPr/>
        </p:nvSpPr>
        <p:spPr>
          <a:xfrm>
            <a:off x="4367036" y="3826513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직사각형 119">
            <a:extLst>
              <a:ext uri="{FF2B5EF4-FFF2-40B4-BE49-F238E27FC236}">
                <a16:creationId xmlns:a16="http://schemas.microsoft.com/office/drawing/2014/main" xmlns="" id="{CBC36B82-7EAD-43AB-ACB7-87E939E12576}"/>
              </a:ext>
            </a:extLst>
          </p:cNvPr>
          <p:cNvSpPr/>
          <p:nvPr/>
        </p:nvSpPr>
        <p:spPr>
          <a:xfrm>
            <a:off x="5164510" y="4627245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18" name="17 - Θέση εικόνας" descr="Consequences-of-Biomass-Burning-in-India.jpg"/>
          <p:cNvPicPr>
            <a:picLocks noGrp="1" noChangeAspect="1"/>
          </p:cNvPicPr>
          <p:nvPr>
            <p:ph type="pic" sz="quarter" idx="65"/>
          </p:nvPr>
        </p:nvPicPr>
        <p:blipFill>
          <a:blip r:embed="rId2" cstate="print"/>
          <a:srcRect l="21456" r="21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99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4">
            <a:extLst>
              <a:ext uri="{FF2B5EF4-FFF2-40B4-BE49-F238E27FC236}">
                <a16:creationId xmlns:a16="http://schemas.microsoft.com/office/drawing/2014/main" xmlns="" id="{772A62E9-B790-456B-AC12-2EC3465688DC}"/>
              </a:ext>
            </a:extLst>
          </p:cNvPr>
          <p:cNvGrpSpPr/>
          <p:nvPr/>
        </p:nvGrpSpPr>
        <p:grpSpPr>
          <a:xfrm>
            <a:off x="3093018" y="1854436"/>
            <a:ext cx="5098327" cy="5098327"/>
            <a:chOff x="2817898" y="2640907"/>
            <a:chExt cx="3960000" cy="3960000"/>
          </a:xfrm>
        </p:grpSpPr>
        <p:grpSp>
          <p:nvGrpSpPr>
            <p:cNvPr id="4" name="Group 75">
              <a:extLst>
                <a:ext uri="{FF2B5EF4-FFF2-40B4-BE49-F238E27FC236}">
                  <a16:creationId xmlns:a16="http://schemas.microsoft.com/office/drawing/2014/main" xmlns="" id="{C7AF3D1F-2CFD-4727-9F1C-193393885C1F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79" name="Pie 56">
                <a:extLst>
                  <a:ext uri="{FF2B5EF4-FFF2-40B4-BE49-F238E27FC236}">
                    <a16:creationId xmlns:a16="http://schemas.microsoft.com/office/drawing/2014/main" xmlns="" id="{6669A8EE-75C9-4888-A775-828A7B2A017C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ie 57">
                <a:extLst>
                  <a:ext uri="{FF2B5EF4-FFF2-40B4-BE49-F238E27FC236}">
                    <a16:creationId xmlns:a16="http://schemas.microsoft.com/office/drawing/2014/main" xmlns="" id="{C80B65BC-FDA5-461E-B0C4-C949AC716722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Pie 58">
                <a:extLst>
                  <a:ext uri="{FF2B5EF4-FFF2-40B4-BE49-F238E27FC236}">
                    <a16:creationId xmlns:a16="http://schemas.microsoft.com/office/drawing/2014/main" xmlns="" id="{C9A723F1-926F-4024-957A-E44FCBE53A91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Pie 59">
                <a:extLst>
                  <a:ext uri="{FF2B5EF4-FFF2-40B4-BE49-F238E27FC236}">
                    <a16:creationId xmlns:a16="http://schemas.microsoft.com/office/drawing/2014/main" xmlns="" id="{ECD920CE-07FD-4702-804D-3A2E13833783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CC7DE08-A80E-426D-88AA-623BCEECA2D7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Ανθρακοποίηση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71DFF1AE-1FD0-4FD3-B938-1BE7AA931AF4}"/>
              </a:ext>
            </a:extLst>
          </p:cNvPr>
          <p:cNvCxnSpPr/>
          <p:nvPr/>
        </p:nvCxnSpPr>
        <p:spPr>
          <a:xfrm>
            <a:off x="7455325" y="3430092"/>
            <a:ext cx="1439293" cy="5835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4ABB802B-A7C8-490E-9549-1985B6E3D2E7}"/>
              </a:ext>
            </a:extLst>
          </p:cNvPr>
          <p:cNvCxnSpPr/>
          <p:nvPr/>
        </p:nvCxnSpPr>
        <p:spPr>
          <a:xfrm>
            <a:off x="7450691" y="4509901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06826A30-F212-48C7-B8E3-726EDDABB68B}"/>
              </a:ext>
            </a:extLst>
          </p:cNvPr>
          <p:cNvCxnSpPr/>
          <p:nvPr/>
        </p:nvCxnSpPr>
        <p:spPr>
          <a:xfrm flipV="1">
            <a:off x="6220691" y="5718991"/>
            <a:ext cx="1776987" cy="30646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AD22EA86-731E-46D4-B886-CC5481DF8F0C}"/>
              </a:ext>
            </a:extLst>
          </p:cNvPr>
          <p:cNvCxnSpPr/>
          <p:nvPr/>
        </p:nvCxnSpPr>
        <p:spPr>
          <a:xfrm>
            <a:off x="6636327" y="2161310"/>
            <a:ext cx="1499896" cy="13075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1FEA79E-7688-4F33-AD91-0ABBE17F7003}"/>
              </a:ext>
            </a:extLst>
          </p:cNvPr>
          <p:cNvSpPr txBox="1"/>
          <p:nvPr/>
        </p:nvSpPr>
        <p:spPr>
          <a:xfrm>
            <a:off x="892754" y="3094778"/>
            <a:ext cx="3700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Η ανθρακοποίηση είναι μία διεργασία όπου η βιομάζα (π.χ. ξύλο)  θερμαίνεται παρουσία αέρα σε αναλογία μικρότερη από τη </a:t>
            </a:r>
            <a:r>
              <a:rPr lang="el-GR" sz="1600" dirty="0" err="1" smtClean="0"/>
              <a:t>στοιχειομετρική</a:t>
            </a:r>
            <a:r>
              <a:rPr lang="el-GR" sz="1600" dirty="0" smtClean="0"/>
              <a:t> και σαν προϊόν παράγεται το κάρβουνο καθώς και υγρά και αέρια παραπροϊόντα. </a:t>
            </a:r>
          </a:p>
        </p:txBody>
      </p:sp>
      <p:grpSp>
        <p:nvGrpSpPr>
          <p:cNvPr id="5" name="그룹 12">
            <a:extLst>
              <a:ext uri="{FF2B5EF4-FFF2-40B4-BE49-F238E27FC236}">
                <a16:creationId xmlns:a16="http://schemas.microsoft.com/office/drawing/2014/main" xmlns="" id="{25318EFC-E799-4805-B855-CC59634ACE0C}"/>
              </a:ext>
            </a:extLst>
          </p:cNvPr>
          <p:cNvGrpSpPr/>
          <p:nvPr/>
        </p:nvGrpSpPr>
        <p:grpSpPr>
          <a:xfrm>
            <a:off x="8451190" y="1898922"/>
            <a:ext cx="2433995" cy="550295"/>
            <a:chOff x="8900664" y="1704956"/>
            <a:chExt cx="2433995" cy="55029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D935B284-36AC-4F63-9D97-98332FDE6623}"/>
                </a:ext>
              </a:extLst>
            </p:cNvPr>
            <p:cNvSpPr txBox="1"/>
            <p:nvPr/>
          </p:nvSpPr>
          <p:spPr>
            <a:xfrm>
              <a:off x="8900664" y="1704956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800" b="1" dirty="0" smtClean="0">
                  <a:solidFill>
                    <a:schemeClr val="accent1"/>
                  </a:solidFill>
                  <a:cs typeface="Arial" pitchFamily="34" charset="0"/>
                </a:rPr>
                <a:t>04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6" name="Text Placeholder 12">
              <a:extLst>
                <a:ext uri="{FF2B5EF4-FFF2-40B4-BE49-F238E27FC236}">
                  <a16:creationId xmlns:a16="http://schemas.microsoft.com/office/drawing/2014/main" xmlns="" id="{6DB3B6EA-A734-420C-A2D2-1E48ABEC7DC2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88718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Αποστέγνωση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11">
            <a:extLst>
              <a:ext uri="{FF2B5EF4-FFF2-40B4-BE49-F238E27FC236}">
                <a16:creationId xmlns:a16="http://schemas.microsoft.com/office/drawing/2014/main" xmlns="" id="{87F23A57-19D8-4BE2-87F3-55B899F44AC6}"/>
              </a:ext>
            </a:extLst>
          </p:cNvPr>
          <p:cNvGrpSpPr/>
          <p:nvPr/>
        </p:nvGrpSpPr>
        <p:grpSpPr>
          <a:xfrm>
            <a:off x="9013636" y="3155683"/>
            <a:ext cx="2731674" cy="564149"/>
            <a:chOff x="8900664" y="2587911"/>
            <a:chExt cx="2731674" cy="56414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1A94EBA-FF98-4BDB-9C07-4EA80313EA64}"/>
                </a:ext>
              </a:extLst>
            </p:cNvPr>
            <p:cNvSpPr txBox="1"/>
            <p:nvPr/>
          </p:nvSpPr>
          <p:spPr>
            <a:xfrm>
              <a:off x="8900664" y="2587911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800" b="1" dirty="0" smtClean="0">
                  <a:solidFill>
                    <a:schemeClr val="accent2"/>
                  </a:solidFill>
                  <a:cs typeface="Arial" pitchFamily="34" charset="0"/>
                </a:rPr>
                <a:t>03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9" name="Text Placeholder 12">
              <a:extLst>
                <a:ext uri="{FF2B5EF4-FFF2-40B4-BE49-F238E27FC236}">
                  <a16:creationId xmlns:a16="http://schemas.microsoft.com/office/drawing/2014/main" xmlns="" id="{5B570EDB-26E0-495A-A74E-6041781A178D}"/>
                </a:ext>
              </a:extLst>
            </p:cNvPr>
            <p:cNvSpPr txBox="1">
              <a:spLocks/>
            </p:cNvSpPr>
            <p:nvPr/>
          </p:nvSpPr>
          <p:spPr>
            <a:xfrm>
              <a:off x="9848168" y="2685527"/>
              <a:ext cx="1784170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Ανθρακοποιήσεις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10">
            <a:extLst>
              <a:ext uri="{FF2B5EF4-FFF2-40B4-BE49-F238E27FC236}">
                <a16:creationId xmlns:a16="http://schemas.microsoft.com/office/drawing/2014/main" xmlns="" id="{6A2DE3DF-0222-43C3-B3C9-FE445CCF1521}"/>
              </a:ext>
            </a:extLst>
          </p:cNvPr>
          <p:cNvGrpSpPr/>
          <p:nvPr/>
        </p:nvGrpSpPr>
        <p:grpSpPr>
          <a:xfrm>
            <a:off x="8775975" y="4343171"/>
            <a:ext cx="2917261" cy="550295"/>
            <a:chOff x="8900664" y="3470866"/>
            <a:chExt cx="2917261" cy="55029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BD16F0D-1EE2-43DA-94D3-E1E16305C580}"/>
                </a:ext>
              </a:extLst>
            </p:cNvPr>
            <p:cNvSpPr txBox="1"/>
            <p:nvPr/>
          </p:nvSpPr>
          <p:spPr>
            <a:xfrm>
              <a:off x="8900664" y="3470866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700" b="1" dirty="0" smtClean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2" name="Text Placeholder 12">
              <a:extLst>
                <a:ext uri="{FF2B5EF4-FFF2-40B4-BE49-F238E27FC236}">
                  <a16:creationId xmlns:a16="http://schemas.microsoft.com/office/drawing/2014/main" xmlns="" id="{94569798-852D-4A45-81F4-C627437E1581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554628"/>
              <a:ext cx="1983611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Προανθρακοποίησης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3">
            <a:extLst>
              <a:ext uri="{FF2B5EF4-FFF2-40B4-BE49-F238E27FC236}">
                <a16:creationId xmlns:a16="http://schemas.microsoft.com/office/drawing/2014/main" xmlns="" id="{AE6288DA-F56E-42D9-A829-8D5182F08C1B}"/>
              </a:ext>
            </a:extLst>
          </p:cNvPr>
          <p:cNvGrpSpPr/>
          <p:nvPr/>
        </p:nvGrpSpPr>
        <p:grpSpPr>
          <a:xfrm>
            <a:off x="8104826" y="5471238"/>
            <a:ext cx="2341313" cy="536441"/>
            <a:chOff x="8900664" y="5236777"/>
            <a:chExt cx="2341313" cy="53644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77F18770-BA81-4BAF-9502-309A29A60077}"/>
                </a:ext>
              </a:extLst>
            </p:cNvPr>
            <p:cNvSpPr txBox="1"/>
            <p:nvPr/>
          </p:nvSpPr>
          <p:spPr>
            <a:xfrm>
              <a:off x="8900664" y="523677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800" b="1" dirty="0" smtClean="0">
                  <a:solidFill>
                    <a:schemeClr val="accent5"/>
                  </a:solidFill>
                  <a:cs typeface="Arial" pitchFamily="34" charset="0"/>
                </a:rPr>
                <a:t>01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5" name="Text Placeholder 12">
              <a:extLst>
                <a:ext uri="{FF2B5EF4-FFF2-40B4-BE49-F238E27FC236}">
                  <a16:creationId xmlns:a16="http://schemas.microsoft.com/office/drawing/2014/main" xmlns="" id="{ED2284E6-0A4B-4809-957E-A9F702613DF6}"/>
                </a:ext>
              </a:extLst>
            </p:cNvPr>
            <p:cNvSpPr txBox="1">
              <a:spLocks/>
            </p:cNvSpPr>
            <p:nvPr/>
          </p:nvSpPr>
          <p:spPr>
            <a:xfrm>
              <a:off x="9741632" y="530668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Ξήρανση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050" name="Picture 2" descr="C:\Users\Da\Desktop\Επιστήμη και Τεχνολογία Περιβάλλοντος\Παρουσίαση\shillouete\good\ανθρακοποίηση\bag-charco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666" y="4039325"/>
            <a:ext cx="453713" cy="685077"/>
          </a:xfrm>
          <a:prstGeom prst="rect">
            <a:avLst/>
          </a:prstGeom>
          <a:noFill/>
        </p:spPr>
      </p:pic>
      <p:pic>
        <p:nvPicPr>
          <p:cNvPr id="2051" name="Picture 3" descr="C:\Users\Da\Desktop\Επιστήμη και Τεχνολογία Περιβάλλοντος\Παρουσίαση\shillouete\good\ανθρακοποίηση\4th stage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7274" y="2225098"/>
            <a:ext cx="433672" cy="351847"/>
          </a:xfrm>
          <a:prstGeom prst="rect">
            <a:avLst/>
          </a:prstGeom>
          <a:noFill/>
        </p:spPr>
      </p:pic>
      <p:pic>
        <p:nvPicPr>
          <p:cNvPr id="2052" name="Picture 4" descr="C:\Users\Da\Desktop\Επιστήμη και Τεχνολογία Περιβάλλοντος\Παρουσίαση\shillouete\good\ανθρακοποίηση\karbuno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5402" y="3324947"/>
            <a:ext cx="432090" cy="337122"/>
          </a:xfrm>
          <a:prstGeom prst="rect">
            <a:avLst/>
          </a:prstGeom>
          <a:noFill/>
        </p:spPr>
      </p:pic>
      <p:pic>
        <p:nvPicPr>
          <p:cNvPr id="2053" name="Picture 5" descr="C:\Users\Da\Desktop\Επιστήμη και Τεχνολογία Περιβάλλοντος\Παρουσίαση\shillouete\good\ανθρακοποίηση\proan8rakopoihsh-whi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220" y="4387706"/>
            <a:ext cx="428625" cy="427037"/>
          </a:xfrm>
          <a:prstGeom prst="rect">
            <a:avLst/>
          </a:prstGeom>
          <a:noFill/>
        </p:spPr>
      </p:pic>
      <p:pic>
        <p:nvPicPr>
          <p:cNvPr id="2054" name="Picture 6" descr="C:\Users\Da\Desktop\Επιστήμη και Τεχνολογία Περιβάλλοντος\Παρουσίαση\shillouete\good\ανθρακοποίηση\dry-woods-whi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9872" y="5171787"/>
            <a:ext cx="379081" cy="356177"/>
          </a:xfrm>
          <a:prstGeom prst="rect">
            <a:avLst/>
          </a:prstGeom>
          <a:noFill/>
        </p:spPr>
      </p:pic>
      <p:sp>
        <p:nvSpPr>
          <p:cNvPr id="83" name="TextBox 3">
            <a:extLst>
              <a:ext uri="{FF2B5EF4-FFF2-40B4-BE49-F238E27FC236}">
                <a16:creationId xmlns:a16="http://schemas.microsoft.com/office/drawing/2014/main" xmlns="" id="{F6FDAAD4-1915-4F5D-B55B-922158F802B2}"/>
              </a:ext>
            </a:extLst>
          </p:cNvPr>
          <p:cNvSpPr txBox="1"/>
          <p:nvPr/>
        </p:nvSpPr>
        <p:spPr>
          <a:xfrm>
            <a:off x="8759967" y="5821052"/>
            <a:ext cx="253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Ξήρανση της βιομάζας  σε θερμοκρασία  περίπου 200°C.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  <a:r>
              <a:rPr lang="el-GR" sz="1200" dirty="0" smtClean="0"/>
              <a:t> </a:t>
            </a:r>
            <a:endParaRPr lang="el-G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TextBox 3">
            <a:extLst>
              <a:ext uri="{FF2B5EF4-FFF2-40B4-BE49-F238E27FC236}">
                <a16:creationId xmlns:a16="http://schemas.microsoft.com/office/drawing/2014/main" xmlns="" id="{F6FDAAD4-1915-4F5D-B55B-922158F802B2}"/>
              </a:ext>
            </a:extLst>
          </p:cNvPr>
          <p:cNvSpPr txBox="1"/>
          <p:nvPr/>
        </p:nvSpPr>
        <p:spPr>
          <a:xfrm>
            <a:off x="9401099" y="4724759"/>
            <a:ext cx="245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Στη φάση της </a:t>
            </a:r>
            <a:r>
              <a:rPr lang="el-G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προανθρακοποίησης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με παραγωγή υγρών και αέριων προϊόντων</a:t>
            </a:r>
          </a:p>
        </p:txBody>
      </p:sp>
      <p:sp>
        <p:nvSpPr>
          <p:cNvPr id="87" name="TextBox 3">
            <a:extLst>
              <a:ext uri="{FF2B5EF4-FFF2-40B4-BE49-F238E27FC236}">
                <a16:creationId xmlns:a16="http://schemas.microsoft.com/office/drawing/2014/main" xmlns="" id="{F6FDAAD4-1915-4F5D-B55B-922158F802B2}"/>
              </a:ext>
            </a:extLst>
          </p:cNvPr>
          <p:cNvSpPr txBox="1"/>
          <p:nvPr/>
        </p:nvSpPr>
        <p:spPr>
          <a:xfrm>
            <a:off x="9751284" y="3509253"/>
            <a:ext cx="2440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Στο στάδιο αυτό εκλύονται υγρά και αέρια παραπροϊόντα, ενώ η βιομάζα (π.χ. το ξύλο) </a:t>
            </a:r>
            <a:r>
              <a:rPr lang="el-G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ανθρακοποιείται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πλήρως</a:t>
            </a:r>
            <a:r>
              <a:rPr lang="el-GR" sz="1200" dirty="0" smtClean="0"/>
              <a:t> </a:t>
            </a:r>
            <a:endParaRPr lang="el-G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TextBox 3">
            <a:extLst>
              <a:ext uri="{FF2B5EF4-FFF2-40B4-BE49-F238E27FC236}">
                <a16:creationId xmlns:a16="http://schemas.microsoft.com/office/drawing/2014/main" xmlns="" id="{F6FDAAD4-1915-4F5D-B55B-922158F802B2}"/>
              </a:ext>
            </a:extLst>
          </p:cNvPr>
          <p:cNvSpPr txBox="1"/>
          <p:nvPr/>
        </p:nvSpPr>
        <p:spPr>
          <a:xfrm>
            <a:off x="9266375" y="2248489"/>
            <a:ext cx="238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Απομακρύνονται όλες οι πτητικές ουσίες από το κάρβουνο και το προϊόν είναι τώρα έτοιμο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2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39B2C4E-5E6E-4C15-9A3F-9E84FF72DEB1}"/>
              </a:ext>
            </a:extLst>
          </p:cNvPr>
          <p:cNvSpPr/>
          <p:nvPr/>
        </p:nvSpPr>
        <p:spPr>
          <a:xfrm>
            <a:off x="5023088" y="4605526"/>
            <a:ext cx="6644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</a:rPr>
              <a:t>Το τελικό προϊόν μετά το τέλος της διαδικασίας, μπορεί να είναι είτε κάρβουνο είτε </a:t>
            </a:r>
            <a:r>
              <a:rPr lang="el-GR" sz="1600" b="1" dirty="0" err="1" smtClean="0">
                <a:solidFill>
                  <a:schemeClr val="bg1"/>
                </a:solidFill>
              </a:rPr>
              <a:t>εξανθράκωμα</a:t>
            </a:r>
            <a:r>
              <a:rPr lang="el-GR" sz="1600" b="1" dirty="0" smtClean="0">
                <a:solidFill>
                  <a:schemeClr val="bg1"/>
                </a:solidFill>
              </a:rPr>
              <a:t>. Η χρήση του κάρβουνου περιορίζεται στο μαγείρεμα και στην παραγωγή ατσαλιού ενώ το </a:t>
            </a:r>
            <a:r>
              <a:rPr lang="el-GR" sz="1600" b="1" dirty="0" err="1" smtClean="0">
                <a:solidFill>
                  <a:schemeClr val="bg1"/>
                </a:solidFill>
              </a:rPr>
              <a:t>βιοεξανθράκωμα</a:t>
            </a:r>
            <a:r>
              <a:rPr lang="el-GR" sz="1600" b="1" dirty="0" smtClean="0">
                <a:solidFill>
                  <a:schemeClr val="bg1"/>
                </a:solidFill>
              </a:rPr>
              <a:t> παράγεται με κύριο σκοπό την εφαρμογή του στο έδαφος ως λίπασμα</a:t>
            </a: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60C1CF-3B17-4BF3-9D88-5CEE62F337DF}"/>
              </a:ext>
            </a:extLst>
          </p:cNvPr>
          <p:cNvSpPr txBox="1"/>
          <p:nvPr/>
        </p:nvSpPr>
        <p:spPr>
          <a:xfrm>
            <a:off x="412530" y="41560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sz="4800" b="1" dirty="0" smtClean="0">
                <a:latin typeface="+mj-lt"/>
                <a:cs typeface="Arial" pitchFamily="34" charset="0"/>
              </a:rPr>
              <a:t>Τελικά Προϊόντα</a:t>
            </a:r>
            <a:endParaRPr lang="ko-KR" altLang="en-US" sz="4800" b="1" dirty="0">
              <a:latin typeface="+mj-lt"/>
              <a:cs typeface="Arial" pitchFamily="34" charset="0"/>
            </a:endParaRPr>
          </a:p>
        </p:txBody>
      </p:sp>
      <p:pic>
        <p:nvPicPr>
          <p:cNvPr id="14" name="13 - Θέση εικόνας" descr="ea310d116d4675e7fcdcc317ce74d290_L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2233" r="2233"/>
          <a:stretch>
            <a:fillRect/>
          </a:stretch>
        </p:blipFill>
        <p:spPr/>
      </p:pic>
      <p:pic>
        <p:nvPicPr>
          <p:cNvPr id="12" name="11 - Θέση εικόνας" descr="Biogreen-biochar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7582" b="7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3780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Πυρόλυση</a:t>
            </a:r>
            <a:endParaRPr lang="en-US" dirty="0"/>
          </a:p>
        </p:txBody>
      </p:sp>
      <p:grpSp>
        <p:nvGrpSpPr>
          <p:cNvPr id="3" name="그룹 3">
            <a:extLst>
              <a:ext uri="{FF2B5EF4-FFF2-40B4-BE49-F238E27FC236}">
                <a16:creationId xmlns="" xmlns:a16="http://schemas.microsoft.com/office/drawing/2014/main" id="{41ED1A68-4C2A-4983-A282-6CB5AE5807C7}"/>
              </a:ext>
            </a:extLst>
          </p:cNvPr>
          <p:cNvGrpSpPr/>
          <p:nvPr/>
        </p:nvGrpSpPr>
        <p:grpSpPr>
          <a:xfrm>
            <a:off x="977322" y="2054064"/>
            <a:ext cx="10258382" cy="3787938"/>
            <a:chOff x="977322" y="1968339"/>
            <a:chExt cx="10258382" cy="3787938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50133DA-2833-42BB-B417-520ECEF14EF1}"/>
                </a:ext>
              </a:extLst>
            </p:cNvPr>
            <p:cNvGrpSpPr/>
            <p:nvPr/>
          </p:nvGrpSpPr>
          <p:grpSpPr>
            <a:xfrm>
              <a:off x="977322" y="1968339"/>
              <a:ext cx="5132957" cy="1028614"/>
              <a:chOff x="-546679" y="1968338"/>
              <a:chExt cx="5132957" cy="1028614"/>
            </a:xfrm>
            <a:solidFill>
              <a:schemeClr val="accent1"/>
            </a:solidFill>
          </p:grpSpPr>
          <p:sp>
            <p:nvSpPr>
              <p:cNvPr id="20" name="Block Arc 19">
                <a:extLst>
                  <a:ext uri="{FF2B5EF4-FFF2-40B4-BE49-F238E27FC236}">
                    <a16:creationId xmlns="" xmlns:a16="http://schemas.microsoft.com/office/drawing/2014/main" id="{E6F04D43-F06A-469C-A3CD-9E5349FEA478}"/>
                  </a:ext>
                </a:extLst>
              </p:cNvPr>
              <p:cNvSpPr/>
              <p:nvPr/>
            </p:nvSpPr>
            <p:spPr>
              <a:xfrm>
                <a:off x="-546679" y="1968338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074EEC14-418A-4F28-986B-42B5D65F4B2C}"/>
                  </a:ext>
                </a:extLst>
              </p:cNvPr>
              <p:cNvSpPr/>
              <p:nvPr/>
            </p:nvSpPr>
            <p:spPr>
              <a:xfrm>
                <a:off x="-93722" y="1968338"/>
                <a:ext cx="468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D55F30DA-5C81-42CE-9CC9-A94E07930427}"/>
                  </a:ext>
                </a:extLst>
              </p:cNvPr>
              <p:cNvSpPr/>
              <p:nvPr/>
            </p:nvSpPr>
            <p:spPr>
              <a:xfrm>
                <a:off x="-36573" y="2888952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E04226BD-DB82-46A6-B945-C70E8C2EF029}"/>
                </a:ext>
              </a:extLst>
            </p:cNvPr>
            <p:cNvGrpSpPr/>
            <p:nvPr/>
          </p:nvGrpSpPr>
          <p:grpSpPr>
            <a:xfrm>
              <a:off x="977322" y="3801539"/>
              <a:ext cx="4110106" cy="1028614"/>
              <a:chOff x="-546678" y="3785456"/>
              <a:chExt cx="4110106" cy="1028614"/>
            </a:xfrm>
            <a:solidFill>
              <a:schemeClr val="accent3"/>
            </a:solidFill>
          </p:grpSpPr>
          <p:sp>
            <p:nvSpPr>
              <p:cNvPr id="17" name="Block Arc 16">
                <a:extLst>
                  <a:ext uri="{FF2B5EF4-FFF2-40B4-BE49-F238E27FC236}">
                    <a16:creationId xmlns="" xmlns:a16="http://schemas.microsoft.com/office/drawing/2014/main" id="{C1887D4C-4B5D-4FB2-A5CB-9BB7CAD79998}"/>
                  </a:ext>
                </a:extLst>
              </p:cNvPr>
              <p:cNvSpPr/>
              <p:nvPr/>
            </p:nvSpPr>
            <p:spPr>
              <a:xfrm>
                <a:off x="-546678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44956047-3D6B-4CBF-B636-B8D0967F9CC5}"/>
                  </a:ext>
                </a:extLst>
              </p:cNvPr>
              <p:cNvSpPr/>
              <p:nvPr/>
            </p:nvSpPr>
            <p:spPr>
              <a:xfrm>
                <a:off x="-36572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AFAFE5F1-C89F-42E1-84BB-3A5EC4B4F745}"/>
                  </a:ext>
                </a:extLst>
              </p:cNvPr>
              <p:cNvSpPr/>
              <p:nvPr/>
            </p:nvSpPr>
            <p:spPr>
              <a:xfrm>
                <a:off x="-36572" y="4706070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F784C8C-4771-4F30-AB59-99D88C82D1E5}"/>
                </a:ext>
              </a:extLst>
            </p:cNvPr>
            <p:cNvGrpSpPr/>
            <p:nvPr/>
          </p:nvGrpSpPr>
          <p:grpSpPr>
            <a:xfrm flipH="1">
              <a:off x="7131448" y="2884650"/>
              <a:ext cx="4104256" cy="1028903"/>
              <a:chOff x="-567704" y="3794692"/>
              <a:chExt cx="4104256" cy="1028903"/>
            </a:xfrm>
            <a:solidFill>
              <a:schemeClr val="accent2"/>
            </a:solidFill>
          </p:grpSpPr>
          <p:sp>
            <p:nvSpPr>
              <p:cNvPr id="14" name="Block Arc 13">
                <a:extLst>
                  <a:ext uri="{FF2B5EF4-FFF2-40B4-BE49-F238E27FC236}">
                    <a16:creationId xmlns="" xmlns:a16="http://schemas.microsoft.com/office/drawing/2014/main" id="{A5F7F9CF-5727-429C-9091-16E40BFDB5FF}"/>
                  </a:ext>
                </a:extLst>
              </p:cNvPr>
              <p:cNvSpPr/>
              <p:nvPr/>
            </p:nvSpPr>
            <p:spPr>
              <a:xfrm>
                <a:off x="-567704" y="3794692"/>
                <a:ext cx="1026000" cy="1026000"/>
              </a:xfrm>
              <a:prstGeom prst="blockArc">
                <a:avLst>
                  <a:gd name="adj1" fmla="val 5349198"/>
                  <a:gd name="adj2" fmla="val 16297147"/>
                  <a:gd name="adj3" fmla="val 1088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2889AE57-3330-4DDF-B5EC-7A33E5F64D47}"/>
                  </a:ext>
                </a:extLst>
              </p:cNvPr>
              <p:cNvSpPr/>
              <p:nvPr/>
            </p:nvSpPr>
            <p:spPr>
              <a:xfrm>
                <a:off x="-76247" y="3794981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6696663F-9B84-4D29-9166-62F2C954DA9E}"/>
                  </a:ext>
                </a:extLst>
              </p:cNvPr>
              <p:cNvSpPr/>
              <p:nvPr/>
            </p:nvSpPr>
            <p:spPr>
              <a:xfrm>
                <a:off x="-63448" y="4715595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3DAA46F2-55E6-40C3-B51C-8F285772B4C4}"/>
                </a:ext>
              </a:extLst>
            </p:cNvPr>
            <p:cNvGrpSpPr/>
            <p:nvPr/>
          </p:nvGrpSpPr>
          <p:grpSpPr>
            <a:xfrm flipH="1">
              <a:off x="6076128" y="4727663"/>
              <a:ext cx="5159576" cy="1028614"/>
              <a:chOff x="-555823" y="3785456"/>
              <a:chExt cx="5159576" cy="1028614"/>
            </a:xfrm>
            <a:solidFill>
              <a:schemeClr val="accent4"/>
            </a:solidFill>
          </p:grpSpPr>
          <p:sp>
            <p:nvSpPr>
              <p:cNvPr id="11" name="Block Arc 10">
                <a:extLst>
                  <a:ext uri="{FF2B5EF4-FFF2-40B4-BE49-F238E27FC236}">
                    <a16:creationId xmlns="" xmlns:a16="http://schemas.microsoft.com/office/drawing/2014/main" id="{CCF73803-ADD7-4E91-AC1C-C48CAD978078}"/>
                  </a:ext>
                </a:extLst>
              </p:cNvPr>
              <p:cNvSpPr/>
              <p:nvPr/>
            </p:nvSpPr>
            <p:spPr>
              <a:xfrm>
                <a:off x="-555823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5FC1EBEE-B99C-4658-9035-B510C45BE5D2}"/>
                  </a:ext>
                </a:extLst>
              </p:cNvPr>
              <p:cNvSpPr/>
              <p:nvPr/>
            </p:nvSpPr>
            <p:spPr>
              <a:xfrm>
                <a:off x="-76247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D6CD0D87-305B-41BB-A5DD-500D7170793D}"/>
                  </a:ext>
                </a:extLst>
              </p:cNvPr>
              <p:cNvSpPr/>
              <p:nvPr/>
            </p:nvSpPr>
            <p:spPr>
              <a:xfrm>
                <a:off x="-112247" y="4706070"/>
                <a:ext cx="47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A71F6740-BD08-49D6-95DC-948E4264A002}"/>
                </a:ext>
              </a:extLst>
            </p:cNvPr>
            <p:cNvSpPr/>
            <p:nvPr/>
          </p:nvSpPr>
          <p:spPr>
            <a:xfrm>
              <a:off x="5001022" y="2672976"/>
              <a:ext cx="216024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94D2AD2F-9C3B-4D6F-9E12-10636CC4121F}"/>
                </a:ext>
              </a:extLst>
            </p:cNvPr>
            <p:cNvSpPr/>
            <p:nvPr/>
          </p:nvSpPr>
          <p:spPr>
            <a:xfrm>
              <a:off x="5001022" y="3591048"/>
              <a:ext cx="2160240" cy="54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1DC96FC2-85F3-4EF2-B2BD-F44FC4439289}"/>
                </a:ext>
              </a:extLst>
            </p:cNvPr>
            <p:cNvSpPr/>
            <p:nvPr/>
          </p:nvSpPr>
          <p:spPr>
            <a:xfrm>
              <a:off x="5001022" y="4509120"/>
              <a:ext cx="2160240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F3EA7E0F-67AD-4E73-9E74-65D914848F35}"/>
              </a:ext>
            </a:extLst>
          </p:cNvPr>
          <p:cNvSpPr/>
          <p:nvPr/>
        </p:nvSpPr>
        <p:spPr>
          <a:xfrm>
            <a:off x="6133850" y="1835986"/>
            <a:ext cx="532746" cy="532746"/>
          </a:xfrm>
          <a:prstGeom prst="ellipse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CDF463D3-67A3-4A42-89E8-8191EB43D940}"/>
              </a:ext>
            </a:extLst>
          </p:cNvPr>
          <p:cNvSpPr/>
          <p:nvPr/>
        </p:nvSpPr>
        <p:spPr>
          <a:xfrm>
            <a:off x="5557158" y="5512104"/>
            <a:ext cx="532746" cy="53274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Left Arrow 9215">
            <a:extLst>
              <a:ext uri="{FF2B5EF4-FFF2-40B4-BE49-F238E27FC236}">
                <a16:creationId xmlns="" xmlns:a16="http://schemas.microsoft.com/office/drawing/2014/main" id="{DA929447-89F6-422C-8248-0C428F0681C5}"/>
              </a:ext>
            </a:extLst>
          </p:cNvPr>
          <p:cNvSpPr/>
          <p:nvPr/>
        </p:nvSpPr>
        <p:spPr>
          <a:xfrm>
            <a:off x="6292211" y="1981200"/>
            <a:ext cx="216024" cy="242316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Left Arrow 43">
            <a:extLst>
              <a:ext uri="{FF2B5EF4-FFF2-40B4-BE49-F238E27FC236}">
                <a16:creationId xmlns="" xmlns:a16="http://schemas.microsoft.com/office/drawing/2014/main" id="{A22B69BB-1005-40D9-8B93-BFCA1F89D22E}"/>
              </a:ext>
            </a:extLst>
          </p:cNvPr>
          <p:cNvSpPr/>
          <p:nvPr/>
        </p:nvSpPr>
        <p:spPr>
          <a:xfrm>
            <a:off x="5715519" y="5657318"/>
            <a:ext cx="216024" cy="242316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AE807A2-CB17-414A-BF84-C43721194CCB}"/>
              </a:ext>
            </a:extLst>
          </p:cNvPr>
          <p:cNvSpPr txBox="1"/>
          <p:nvPr/>
        </p:nvSpPr>
        <p:spPr>
          <a:xfrm>
            <a:off x="5225808" y="2757093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bg1"/>
                </a:solidFill>
                <a:cs typeface="Arial" pitchFamily="34" charset="0"/>
              </a:rPr>
              <a:t>Αντιδραστήρας Πυρόλυσης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1F65969-1118-4CEE-BB23-E6552ED6EA51}"/>
              </a:ext>
            </a:extLst>
          </p:cNvPr>
          <p:cNvSpPr txBox="1"/>
          <p:nvPr/>
        </p:nvSpPr>
        <p:spPr>
          <a:xfrm>
            <a:off x="5225808" y="3693194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bg1"/>
                </a:solidFill>
                <a:cs typeface="Arial" pitchFamily="34" charset="0"/>
              </a:rPr>
              <a:t>Αντιδραστήρας </a:t>
            </a:r>
            <a:r>
              <a:rPr lang="el-G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Φυγοκέντρισης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17FD17F-4CA6-4D0D-B126-7D57025C2E35}"/>
              </a:ext>
            </a:extLst>
          </p:cNvPr>
          <p:cNvSpPr txBox="1"/>
          <p:nvPr/>
        </p:nvSpPr>
        <p:spPr>
          <a:xfrm>
            <a:off x="5225808" y="4737016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bg1"/>
                </a:solidFill>
                <a:cs typeface="Arial" pitchFamily="34" charset="0"/>
              </a:rPr>
              <a:t>Ψυκτήρας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EB57903-4891-4D2F-AE16-F2E998355584}"/>
              </a:ext>
            </a:extLst>
          </p:cNvPr>
          <p:cNvGrpSpPr/>
          <p:nvPr/>
        </p:nvGrpSpPr>
        <p:grpSpPr>
          <a:xfrm>
            <a:off x="1596058" y="2171207"/>
            <a:ext cx="3246603" cy="923330"/>
            <a:chOff x="2551705" y="4283314"/>
            <a:chExt cx="2357003" cy="923330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9B1FC49-8ECE-48E9-A996-B190A839308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Αρχικά γίνεται αποξήρανση στο κάδο τροφοδοσίας της βιομάζας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23BF1312-9143-49EA-8105-62CE758D2D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Αποξήρανση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FE251F3D-2DDF-4FAB-9F7F-4A8A57D490C4}"/>
              </a:ext>
            </a:extLst>
          </p:cNvPr>
          <p:cNvGrpSpPr/>
          <p:nvPr/>
        </p:nvGrpSpPr>
        <p:grpSpPr>
          <a:xfrm>
            <a:off x="1596058" y="4061396"/>
            <a:ext cx="3284831" cy="738664"/>
            <a:chOff x="2551705" y="4283314"/>
            <a:chExt cx="2357003" cy="738664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252ECEFC-57A3-4AEA-9B7A-ED97CED6085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 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κυκλώνας χρησιμοποιείται για να διαχώριση τα αέρια με τα στέρεα πταίσματα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01E282C-66C7-4A21-9BD6-0B97732273B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600" b="1" dirty="0" smtClean="0">
                  <a:solidFill>
                    <a:schemeClr val="accent3"/>
                  </a:solidFill>
                  <a:cs typeface="Arial" pitchFamily="34" charset="0"/>
                </a:rPr>
                <a:t>Ενανθράκωση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FE123982-0235-451E-93C9-2C898F67164A}"/>
              </a:ext>
            </a:extLst>
          </p:cNvPr>
          <p:cNvGrpSpPr/>
          <p:nvPr/>
        </p:nvGrpSpPr>
        <p:grpSpPr>
          <a:xfrm>
            <a:off x="7372498" y="3138066"/>
            <a:ext cx="3279283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B8D0236F-A1FB-4324-87BD-CC919B6105B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Το αποτέλεσμα από την πυρόλυση είναι ένα μείγμα αερίων.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25C34DC-68A0-4636-B59F-8AA15CE9DBD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600" b="1" dirty="0" smtClean="0">
                  <a:solidFill>
                    <a:schemeClr val="accent2"/>
                  </a:solidFill>
                  <a:cs typeface="Arial" pitchFamily="34" charset="0"/>
                </a:rPr>
                <a:t>Αεριοποίηση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198A13A-F2EC-4191-9F45-0C1622E0BD35}"/>
              </a:ext>
            </a:extLst>
          </p:cNvPr>
          <p:cNvGrpSpPr/>
          <p:nvPr/>
        </p:nvGrpSpPr>
        <p:grpSpPr>
          <a:xfrm>
            <a:off x="7334826" y="4978142"/>
            <a:ext cx="3316954" cy="738664"/>
            <a:chOff x="2551705" y="4283314"/>
            <a:chExt cx="2357003" cy="738664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BECB096-7EE7-441D-9D22-2B723EB44D0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Τα αέρια έπειτα ψύχονται και έτσι διαχωρίζονται σε υγρά και αέρια καύσιμα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75F0D63E-2299-4066-B3C4-63B893C6F3A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600" b="1" dirty="0" smtClean="0">
                  <a:solidFill>
                    <a:schemeClr val="accent4"/>
                  </a:solidFill>
                  <a:cs typeface="Arial" pitchFamily="34" charset="0"/>
                </a:rPr>
                <a:t>Συμπυκνωτής Αερίων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99F69221-868A-455F-B104-4C37B3D8098E}"/>
              </a:ext>
            </a:extLst>
          </p:cNvPr>
          <p:cNvGrpSpPr/>
          <p:nvPr/>
        </p:nvGrpSpPr>
        <p:grpSpPr>
          <a:xfrm>
            <a:off x="2449013" y="5387977"/>
            <a:ext cx="2945195" cy="750227"/>
            <a:chOff x="395534" y="3706668"/>
            <a:chExt cx="3972999" cy="750227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1DD61686-556C-4C62-A42A-E2CC0EB407FD}"/>
                </a:ext>
              </a:extLst>
            </p:cNvPr>
            <p:cNvSpPr txBox="1"/>
            <p:nvPr/>
          </p:nvSpPr>
          <p:spPr>
            <a:xfrm>
              <a:off x="395534" y="3706668"/>
              <a:ext cx="39729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l-GR" altLang="ko-KR" sz="1600" b="1" dirty="0" smtClean="0">
                  <a:solidFill>
                    <a:schemeClr val="accent4"/>
                  </a:solidFill>
                  <a:cs typeface="Arial" pitchFamily="34" charset="0"/>
                </a:rPr>
                <a:t>Προϊόντα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D0EDDF27-89B7-4829-8791-8ABE27B4779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Παραγωγή </a:t>
              </a:r>
              <a:r>
                <a:rPr lang="el-G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βιοαερίων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l-G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βιοελαίου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και </a:t>
              </a:r>
              <a:r>
                <a:rPr lang="el-G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εξανθρακώματος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F2D1BCA6-BF9D-4379-A47B-12552D1A8B64}"/>
              </a:ext>
            </a:extLst>
          </p:cNvPr>
          <p:cNvGrpSpPr/>
          <p:nvPr/>
        </p:nvGrpSpPr>
        <p:grpSpPr>
          <a:xfrm>
            <a:off x="6958128" y="1706083"/>
            <a:ext cx="2952000" cy="565561"/>
            <a:chOff x="395534" y="3706668"/>
            <a:chExt cx="3972999" cy="565561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E46A5E88-11CB-4B39-A46E-9F882452DBCC}"/>
                </a:ext>
              </a:extLst>
            </p:cNvPr>
            <p:cNvSpPr txBox="1"/>
            <p:nvPr/>
          </p:nvSpPr>
          <p:spPr>
            <a:xfrm>
              <a:off x="395534" y="3706668"/>
              <a:ext cx="39729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l-GR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Είσοδος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CEE2347-E03F-4928-BE46-2F13D0DA794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Η βιομάζα είναι η πρώτη ύλη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22">
            <a:extLst>
              <a:ext uri="{FF2B5EF4-FFF2-40B4-BE49-F238E27FC236}">
                <a16:creationId xmlns="" xmlns:a16="http://schemas.microsoft.com/office/drawing/2014/main" id="{C0C779B9-AD1A-401C-AA01-7FD4C4DBB032}"/>
              </a:ext>
            </a:extLst>
          </p:cNvPr>
          <p:cNvSpPr txBox="1"/>
          <p:nvPr/>
        </p:nvSpPr>
        <p:spPr>
          <a:xfrm>
            <a:off x="1094509" y="1120530"/>
            <a:ext cx="1004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 smtClean="0"/>
              <a:t>Σαν πυρόλυση ορίζουμε την θερμική αποδόμηση (διάσπαση) ενός οργανικού υλικού, από την οποία διαδικασία απουσιάζει οξυγόνο. Οι μονάδες πυρόλυσης λειτουργούν με τον εξής τρόπο:</a:t>
            </a:r>
          </a:p>
        </p:txBody>
      </p:sp>
    </p:spTree>
    <p:extLst>
      <p:ext uri="{BB962C8B-B14F-4D97-AF65-F5344CB8AC3E}">
        <p14:creationId xmlns="" xmlns:p14="http://schemas.microsoft.com/office/powerpoint/2010/main" val="37052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Προσαρμοσμένος 2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</TotalTime>
  <Words>905</Words>
  <Application>Microsoft Office PowerPoint</Application>
  <PresentationFormat>Προσαρμογή</PresentationFormat>
  <Paragraphs>148</Paragraphs>
  <Slides>20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Cover and End Slide Master</vt:lpstr>
      <vt:lpstr>Contents Slide Master</vt:lpstr>
      <vt:lpstr>Section Break Slide Master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Alex</cp:lastModifiedBy>
  <cp:revision>426</cp:revision>
  <dcterms:created xsi:type="dcterms:W3CDTF">2019-01-14T06:35:35Z</dcterms:created>
  <dcterms:modified xsi:type="dcterms:W3CDTF">2020-12-16T19:49:08Z</dcterms:modified>
</cp:coreProperties>
</file>