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89CE76-B3C4-DDE5-5ED8-668F1FAAF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2E3C0AC-AF15-C74A-A161-250CCBB000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8D7DA67-3C60-17B2-618F-0929A8069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9A83BAA-6EED-D240-F7A5-D71416DB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E5B9A0F-E7B3-3289-1BDC-A4E18ABE9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685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F35CEA-FF58-CF72-E269-46442FAF5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3C1569-1861-8D62-5CD5-5238A91DC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8397706-FDE0-0D58-7EC7-E9072AE75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6E69787-21A0-9670-4615-8E34E79C4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C477955-F0FF-7F0A-9514-E6894F2B0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4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1910F9-9230-F430-4D5D-4E896924E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70641B2-97BF-021E-FE82-9574F0816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34027B7-ADEE-8099-7D4B-8FF452383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731A1E5-50B7-C1A6-A20C-3B82639C4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67B4934-B82E-407A-6385-F45294500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3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C22EA1-A10D-A30B-7C7B-58489F23A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5B4CC75-7560-1883-C210-B7666C3C34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714A501-4C83-043A-6D8A-A62124474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CF66CF9-C23B-CFC2-1199-0D38C2E55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CCCC4B0-3FC6-2A4D-E614-FBD3EB0D0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7D73BA7-700E-7FAF-E722-501202D09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9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1D58E3-5E7D-4B08-9CB6-2C12CF56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1A50759-7295-9128-D708-2081EB43E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55A7532-8FD0-A7F9-4963-E6E29B45B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92494A03-9C8F-532E-0D5A-EAD310093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636D620-D51E-8F8F-2130-C204C8B27E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4F91888B-517D-860C-FC94-93CA7C84D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4EE9FF34-F3E7-68F1-B857-478E672F3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891F46EF-6C42-E7CF-74C2-D7CB1D411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95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727587-1B50-3B76-EC44-69EDB0CDC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B2236B0-283E-9D5F-0BA1-B3C0A17E2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A3452DA-8F52-572D-6FD9-86313C41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EE24C891-75E4-20A8-E38B-E2DB4BCF6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64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778B21A-CA5D-154C-192E-4D0662B80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763566D-1725-2AA7-6867-0A180C304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C51DB10-76CF-12CC-9B94-D905911FA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90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57AE6B-4FF1-8B80-258B-3B4B2441C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D78ED61-6D78-C5FC-D53A-AC85C7168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D1DE77D-2E31-C81B-CB54-C4AD4243F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4FD26CB-18B0-9FFE-FEA7-9493C1A88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D625B5C-391D-9E03-D074-08DD53FE2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3A6E0E8-C415-344A-0C06-D976F9C73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52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6B631DC-0124-4210-08A9-A518F7A30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1B74419E-B7E8-1BFE-FC9B-58E041BFBA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278C1F1-0D94-D817-B667-11F50F2A8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DCA90A1-4865-AF4A-8D4E-308984C9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752604B-A760-E8CF-F055-BA2A9A776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97955A7-1AB0-FC5A-EE2B-1379D64CB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50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5AE35A-8FD1-93ED-6507-025B64EB4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06691E1-9E7F-87BB-1A98-07C0C5834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C0B88B2-BCF4-ED32-6C76-7477F8C61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BAC2C7-60A3-C64A-51E5-DE62B6D5D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F5D6B89-8479-0DD6-8D2F-CBADD8D3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3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C7B1063-3112-D45F-3630-C923185495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A5A416A-AA23-B336-807B-32F931468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43B98F2-8857-C673-1F4B-4A07AC4D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FC31AA6-3C82-81AE-2C65-EDA8CCB4C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08FB0A1-4797-3FE3-BAFC-8790EE687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52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006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935C2E6-CDF0-A1D7-371E-7ED4887AF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989E71E-8335-33B7-1FA7-3965168E0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A152841-D41D-E02C-9887-CADBA98055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37B7013-2976-FCE2-3359-304CE9E33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8B12E14-45B1-7980-E64E-F132B3E8E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98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8.jp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8.jp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8.jp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26" Type="http://schemas.openxmlformats.org/officeDocument/2006/relationships/image" Target="../media/image130.png"/><Relationship Id="rId3" Type="http://schemas.openxmlformats.org/officeDocument/2006/relationships/image" Target="../media/image107.png"/><Relationship Id="rId21" Type="http://schemas.openxmlformats.org/officeDocument/2006/relationships/image" Target="../media/image125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7" Type="http://schemas.openxmlformats.org/officeDocument/2006/relationships/image" Target="../media/image121.png"/><Relationship Id="rId25" Type="http://schemas.openxmlformats.org/officeDocument/2006/relationships/image" Target="../media/image129.png"/><Relationship Id="rId2" Type="http://schemas.openxmlformats.org/officeDocument/2006/relationships/image" Target="../media/image106.png"/><Relationship Id="rId16" Type="http://schemas.openxmlformats.org/officeDocument/2006/relationships/image" Target="../media/image120.png"/><Relationship Id="rId20" Type="http://schemas.openxmlformats.org/officeDocument/2006/relationships/image" Target="../media/image124.png"/><Relationship Id="rId29" Type="http://schemas.openxmlformats.org/officeDocument/2006/relationships/image" Target="../media/image1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24" Type="http://schemas.openxmlformats.org/officeDocument/2006/relationships/image" Target="../media/image128.pn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23" Type="http://schemas.openxmlformats.org/officeDocument/2006/relationships/image" Target="../media/image127.png"/><Relationship Id="rId28" Type="http://schemas.openxmlformats.org/officeDocument/2006/relationships/image" Target="../media/image132.png"/><Relationship Id="rId10" Type="http://schemas.openxmlformats.org/officeDocument/2006/relationships/image" Target="../media/image114.png"/><Relationship Id="rId19" Type="http://schemas.openxmlformats.org/officeDocument/2006/relationships/image" Target="../media/image123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Relationship Id="rId22" Type="http://schemas.openxmlformats.org/officeDocument/2006/relationships/image" Target="../media/image126.png"/><Relationship Id="rId27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object 57"/>
          <p:cNvGrpSpPr/>
          <p:nvPr/>
        </p:nvGrpSpPr>
        <p:grpSpPr>
          <a:xfrm>
            <a:off x="2177934" y="1463040"/>
            <a:ext cx="4526280" cy="1591945"/>
            <a:chOff x="2177934" y="1463040"/>
            <a:chExt cx="4526280" cy="1591945"/>
          </a:xfrm>
        </p:grpSpPr>
        <p:pic>
          <p:nvPicPr>
            <p:cNvPr id="58" name="object 5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2665" y="1463040"/>
              <a:ext cx="3749040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1672" y="1945177"/>
              <a:ext cx="814647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7934" y="2431472"/>
              <a:ext cx="4526280" cy="623454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2212329" y="1491615"/>
            <a:ext cx="4424045" cy="14782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61820" marR="328930" indent="-1410970">
              <a:lnSpc>
                <a:spcPts val="3800"/>
              </a:lnSpc>
              <a:spcBef>
                <a:spcPts val="260"/>
              </a:spcBef>
            </a:pP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ΠΕΡ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ΒΑΛΛ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Ο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Ν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ΚΗ  ΚΑΙ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679"/>
              </a:lnSpc>
            </a:pP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ΤΕΧΝΙΚΗ</a:t>
            </a:r>
            <a:r>
              <a:rPr sz="3200" b="1" spc="-45" dirty="0">
                <a:solidFill>
                  <a:srgbClr val="93FF7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ΝΟΜΟΘΕΣΙΑ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003367" y="5054137"/>
            <a:ext cx="5224780" cy="993775"/>
            <a:chOff x="2003367" y="5054137"/>
            <a:chExt cx="5224780" cy="993775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0112" y="5054137"/>
              <a:ext cx="3271057" cy="44057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03367" y="5374177"/>
              <a:ext cx="5224548" cy="43641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16283" y="5694217"/>
              <a:ext cx="2182091" cy="353290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92286" y="16625"/>
            <a:ext cx="4256116" cy="365759"/>
          </a:xfrm>
          <a:prstGeom prst="rect">
            <a:avLst/>
          </a:prstGeom>
        </p:spPr>
      </p:pic>
      <p:sp>
        <p:nvSpPr>
          <p:cNvPr id="68" name="object 68"/>
          <p:cNvSpPr txBox="1"/>
          <p:nvPr/>
        </p:nvSpPr>
        <p:spPr>
          <a:xfrm>
            <a:off x="4836096" y="40051"/>
            <a:ext cx="41224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i="1" spc="-5" dirty="0">
                <a:solidFill>
                  <a:srgbClr val="FFFF00"/>
                </a:solidFill>
                <a:latin typeface="Arial"/>
                <a:cs typeface="Arial"/>
              </a:rPr>
              <a:t>ΣΧΟΛΗ</a:t>
            </a:r>
            <a:r>
              <a:rPr sz="1700" b="1" i="1" spc="4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700" b="1" i="1" spc="-5" dirty="0">
                <a:solidFill>
                  <a:srgbClr val="FFFF00"/>
                </a:solidFill>
                <a:latin typeface="Arial"/>
                <a:cs typeface="Arial"/>
              </a:rPr>
              <a:t>ΜΗΧΑΝΙΚΩΝ</a:t>
            </a:r>
            <a:r>
              <a:rPr sz="1700" b="1" i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700" b="1" i="1" spc="-10" dirty="0">
                <a:solidFill>
                  <a:srgbClr val="FFFF00"/>
                </a:solidFill>
                <a:latin typeface="Arial"/>
                <a:cs typeface="Arial"/>
              </a:rPr>
              <a:t>ΠΕΡΙΒΑΛΛΟΝΤΟΣ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69" name="object 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558799" cy="865187"/>
          </a:xfrm>
          <a:prstGeom prst="rect">
            <a:avLst/>
          </a:prstGeom>
        </p:spPr>
      </p:pic>
      <p:sp>
        <p:nvSpPr>
          <p:cNvPr id="70" name="object 70"/>
          <p:cNvSpPr txBox="1"/>
          <p:nvPr/>
        </p:nvSpPr>
        <p:spPr>
          <a:xfrm>
            <a:off x="618489" y="221933"/>
            <a:ext cx="1108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4154" marR="5080" indent="-212090">
              <a:lnSpc>
                <a:spcPts val="1400"/>
              </a:lnSpc>
              <a:spcBef>
                <a:spcPts val="18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Π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Ο</a:t>
            </a:r>
            <a:r>
              <a:rPr sz="1200" b="1" spc="-110" dirty="0">
                <a:solidFill>
                  <a:srgbClr val="FFFFFF"/>
                </a:solidFill>
                <a:latin typeface="Arial"/>
                <a:cs typeface="Arial"/>
              </a:rPr>
              <a:t>Λ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Υ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Τ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ΕΧΝΕ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Ι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Ο  ΚΡΗΤΗΣ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1" name="object 7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87675" y="3644900"/>
            <a:ext cx="3238614" cy="11525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0400" y="2672542"/>
            <a:ext cx="2734886" cy="714894"/>
          </a:xfrm>
          <a:prstGeom prst="rect">
            <a:avLst/>
          </a:prstGeom>
        </p:spPr>
      </p:pic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340821"/>
            <a:ext cx="9144000" cy="6517640"/>
            <a:chOff x="0" y="340821"/>
            <a:chExt cx="9144000" cy="651764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9338" y="340821"/>
              <a:ext cx="6837217" cy="57357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768927"/>
              <a:ext cx="8042563" cy="57773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876" y="1213658"/>
              <a:ext cx="8603672" cy="68995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762298"/>
              <a:ext cx="8283632" cy="58604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219498"/>
              <a:ext cx="8271163" cy="58604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2664228"/>
              <a:ext cx="8271163" cy="58604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3121429"/>
              <a:ext cx="8271163" cy="58604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578629"/>
              <a:ext cx="8271163" cy="58604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4023359"/>
              <a:ext cx="3254432" cy="58604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7076" y="4480560"/>
              <a:ext cx="4106486" cy="68580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7076" y="5037512"/>
              <a:ext cx="4680065" cy="68995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7076" y="5586152"/>
              <a:ext cx="4409902" cy="685799"/>
            </a:xfrm>
            <a:prstGeom prst="rect">
              <a:avLst/>
            </a:prstGeom>
          </p:spPr>
        </p:pic>
      </p:grpSp>
      <p:sp>
        <p:nvSpPr>
          <p:cNvPr id="64" name="object 6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74275" y="649904"/>
            <a:ext cx="8191500" cy="497713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55600" marR="27940" indent="-342900" algn="just">
              <a:lnSpc>
                <a:spcPct val="102000"/>
              </a:lnSpc>
              <a:spcBef>
                <a:spcPts val="3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9570" algn="l"/>
              </a:tabLst>
            </a:pPr>
            <a:r>
              <a:rPr sz="2800" b="1" spc="210" dirty="0">
                <a:latin typeface="Arial"/>
                <a:cs typeface="Arial"/>
              </a:rPr>
              <a:t>Επιµετρήσεις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-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200" dirty="0">
                <a:latin typeface="Arial"/>
                <a:cs typeface="Arial"/>
              </a:rPr>
              <a:t>Πληρωµές-</a:t>
            </a:r>
            <a:r>
              <a:rPr sz="2800" b="1" spc="204" dirty="0">
                <a:latin typeface="Arial"/>
                <a:cs typeface="Arial"/>
              </a:rPr>
              <a:t> </a:t>
            </a:r>
            <a:r>
              <a:rPr sz="2800" b="1" spc="215" dirty="0">
                <a:latin typeface="Arial"/>
                <a:cs typeface="Arial"/>
              </a:rPr>
              <a:t>Πρόσθετες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Εργασίες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Προκαταβολές (άρθρο </a:t>
            </a:r>
            <a:r>
              <a:rPr sz="2800" b="1" dirty="0">
                <a:latin typeface="Arial"/>
                <a:cs typeface="Arial"/>
              </a:rPr>
              <a:t>150 ν.</a:t>
            </a:r>
            <a:r>
              <a:rPr sz="2800" b="1" spc="-5" dirty="0">
                <a:latin typeface="Arial"/>
                <a:cs typeface="Arial"/>
              </a:rPr>
              <a:t> 4412/2016)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999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2110" algn="l"/>
              </a:tabLst>
            </a:pPr>
            <a:r>
              <a:rPr sz="2800" spc="225" dirty="0">
                <a:latin typeface="Microsoft Sans Serif"/>
                <a:cs typeface="Microsoft Sans Serif"/>
              </a:rPr>
              <a:t>Εφόσον  </a:t>
            </a:r>
            <a:r>
              <a:rPr sz="2800" spc="240" dirty="0">
                <a:latin typeface="Microsoft Sans Serif"/>
                <a:cs typeface="Microsoft Sans Serif"/>
              </a:rPr>
              <a:t>προβλέπεται  </a:t>
            </a:r>
            <a:r>
              <a:rPr sz="2800" spc="100" dirty="0">
                <a:latin typeface="Microsoft Sans Serif"/>
                <a:cs typeface="Microsoft Sans Serif"/>
              </a:rPr>
              <a:t>στα  </a:t>
            </a:r>
            <a:r>
              <a:rPr sz="2800" spc="165" dirty="0">
                <a:latin typeface="Microsoft Sans Serif"/>
                <a:cs typeface="Microsoft Sans Serif"/>
              </a:rPr>
              <a:t>έγγραφα  </a:t>
            </a:r>
            <a:r>
              <a:rPr sz="2800" spc="20" dirty="0">
                <a:latin typeface="Microsoft Sans Serif"/>
                <a:cs typeface="Microsoft Sans Serif"/>
              </a:rPr>
              <a:t>της 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434" dirty="0">
                <a:latin typeface="Microsoft Sans Serif"/>
                <a:cs typeface="Microsoft Sans Serif"/>
              </a:rPr>
              <a:t>σ</a:t>
            </a:r>
            <a:r>
              <a:rPr sz="2800" spc="30" dirty="0">
                <a:latin typeface="Microsoft Sans Serif"/>
                <a:cs typeface="Microsoft Sans Serif"/>
              </a:rPr>
              <a:t>ύ</a:t>
            </a:r>
            <a:r>
              <a:rPr sz="2800" spc="-340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spc="-340" dirty="0">
                <a:latin typeface="Microsoft Sans Serif"/>
                <a:cs typeface="Microsoft Sans Serif"/>
              </a:rPr>
              <a:t> </a:t>
            </a:r>
            <a:r>
              <a:rPr sz="2800" spc="400" dirty="0">
                <a:latin typeface="Microsoft Sans Serif"/>
                <a:cs typeface="Microsoft Sans Serif"/>
              </a:rPr>
              <a:t>βαση</a:t>
            </a:r>
            <a:r>
              <a:rPr sz="2800" spc="-5" dirty="0">
                <a:latin typeface="Microsoft Sans Serif"/>
                <a:cs typeface="Microsoft Sans Serif"/>
              </a:rPr>
              <a:t>ς</a:t>
            </a:r>
            <a:r>
              <a:rPr sz="2800" spc="-3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,  </a:t>
            </a:r>
            <a:r>
              <a:rPr sz="2800" spc="350" dirty="0">
                <a:latin typeface="Microsoft Sans Serif"/>
                <a:cs typeface="Microsoft Sans Serif"/>
              </a:rPr>
              <a:t> </a:t>
            </a:r>
            <a:r>
              <a:rPr sz="2800" spc="335" dirty="0">
                <a:latin typeface="Microsoft Sans Serif"/>
                <a:cs typeface="Microsoft Sans Serif"/>
              </a:rPr>
              <a:t>χορηγείτα</a:t>
            </a:r>
            <a:r>
              <a:rPr sz="2800" spc="-3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350" dirty="0">
                <a:latin typeface="Microsoft Sans Serif"/>
                <a:cs typeface="Microsoft Sans Serif"/>
              </a:rPr>
              <a:t> στο</a:t>
            </a:r>
            <a:r>
              <a:rPr sz="2800" spc="-50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350" dirty="0">
                <a:latin typeface="Microsoft Sans Serif"/>
                <a:cs typeface="Microsoft Sans Serif"/>
              </a:rPr>
              <a:t> </a:t>
            </a:r>
            <a:r>
              <a:rPr sz="2800" spc="405" dirty="0">
                <a:latin typeface="Microsoft Sans Serif"/>
                <a:cs typeface="Microsoft Sans Serif"/>
              </a:rPr>
              <a:t>ανά</a:t>
            </a:r>
            <a:r>
              <a:rPr sz="2800" dirty="0">
                <a:latin typeface="Microsoft Sans Serif"/>
                <a:cs typeface="Microsoft Sans Serif"/>
              </a:rPr>
              <a:t>δ</a:t>
            </a:r>
            <a:r>
              <a:rPr sz="2800" spc="-345" dirty="0">
                <a:latin typeface="Microsoft Sans Serif"/>
                <a:cs typeface="Microsoft Sans Serif"/>
              </a:rPr>
              <a:t> </a:t>
            </a:r>
            <a:r>
              <a:rPr sz="2800" spc="405" dirty="0">
                <a:latin typeface="Microsoft Sans Serif"/>
                <a:cs typeface="Microsoft Sans Serif"/>
              </a:rPr>
              <a:t>οχ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-340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προκαταβολή </a:t>
            </a:r>
            <a:r>
              <a:rPr sz="2800" b="1" spc="20" dirty="0">
                <a:latin typeface="Arial"/>
                <a:cs typeface="Arial"/>
              </a:rPr>
              <a:t>µέχρι </a:t>
            </a:r>
            <a:r>
              <a:rPr sz="2800" b="1" spc="-5" dirty="0">
                <a:latin typeface="Arial"/>
                <a:cs typeface="Arial"/>
              </a:rPr>
              <a:t>του δεκαπέντε τοις εκατό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210" dirty="0">
                <a:latin typeface="Arial"/>
                <a:cs typeface="Arial"/>
              </a:rPr>
              <a:t>(15%)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spc="175" dirty="0">
                <a:latin typeface="Arial"/>
                <a:cs typeface="Arial"/>
              </a:rPr>
              <a:t>της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spc="210" dirty="0">
                <a:latin typeface="Arial"/>
                <a:cs typeface="Arial"/>
              </a:rPr>
              <a:t>αξίας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της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240" dirty="0">
                <a:latin typeface="Microsoft Sans Serif"/>
                <a:cs typeface="Microsoft Sans Serif"/>
              </a:rPr>
              <a:t>σύµβασης</a:t>
            </a:r>
            <a:r>
              <a:rPr sz="2800" spc="245" dirty="0">
                <a:latin typeface="Microsoft Sans Serif"/>
                <a:cs typeface="Microsoft Sans Serif"/>
              </a:rPr>
              <a:t> </a:t>
            </a:r>
            <a:r>
              <a:rPr sz="2800" spc="220" dirty="0">
                <a:latin typeface="Microsoft Sans Serif"/>
                <a:cs typeface="Microsoft Sans Serif"/>
              </a:rPr>
              <a:t>χωρίς </a:t>
            </a:r>
            <a:r>
              <a:rPr sz="2800" spc="22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αναθεώρηση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Φ.Π.Α.</a:t>
            </a:r>
            <a:endParaRPr sz="2800">
              <a:latin typeface="Microsoft Sans Serif"/>
              <a:cs typeface="Microsoft Sans Serif"/>
            </a:endParaRPr>
          </a:p>
          <a:p>
            <a:pPr marL="355600" marR="53975" indent="-342900" algn="just">
              <a:lnSpc>
                <a:spcPct val="100099"/>
              </a:lnSpc>
              <a:spcBef>
                <a:spcPts val="6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3855" algn="l"/>
              </a:tabLst>
            </a:pP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χορήγηση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135" dirty="0">
                <a:latin typeface="Microsoft Sans Serif"/>
                <a:cs typeface="Microsoft Sans Serif"/>
              </a:rPr>
              <a:t>οποιασδήποτε</a:t>
            </a:r>
            <a:r>
              <a:rPr sz="2800" spc="140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προκαταβολής 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-95" dirty="0">
                <a:latin typeface="Microsoft Sans Serif"/>
                <a:cs typeface="Microsoft Sans Serif"/>
              </a:rPr>
              <a:t>γίνεται </a:t>
            </a:r>
            <a:r>
              <a:rPr sz="2800" spc="-100" dirty="0">
                <a:latin typeface="Microsoft Sans Serif"/>
                <a:cs typeface="Microsoft Sans Serif"/>
              </a:rPr>
              <a:t>µετά την </a:t>
            </a:r>
            <a:r>
              <a:rPr sz="2800" spc="-65" dirty="0">
                <a:latin typeface="Microsoft Sans Serif"/>
                <a:cs typeface="Microsoft Sans Serif"/>
              </a:rPr>
              <a:t>εγκατάσταση </a:t>
            </a:r>
            <a:r>
              <a:rPr sz="2800" spc="-75" dirty="0">
                <a:latin typeface="Microsoft Sans Serif"/>
                <a:cs typeface="Microsoft Sans Serif"/>
              </a:rPr>
              <a:t>εργοταξίου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τον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ανάδοχο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επί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τόπου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59" y="144523"/>
            <a:ext cx="8512175" cy="575691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5" dirty="0">
                <a:latin typeface="Arial"/>
                <a:cs typeface="Arial"/>
              </a:rPr>
              <a:t>Επιµετρήσεις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151 ν.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99"/>
              </a:lnSpc>
              <a:spcBef>
                <a:spcPts val="560"/>
              </a:spcBef>
              <a:buClr>
                <a:srgbClr val="99FF99"/>
              </a:buClr>
              <a:buSzPct val="78846"/>
              <a:buFont typeface="Wingdings"/>
              <a:buChar char=""/>
              <a:tabLst>
                <a:tab pos="367030" algn="l"/>
              </a:tabLst>
            </a:pPr>
            <a:r>
              <a:rPr sz="2600" spc="65" dirty="0">
                <a:latin typeface="Microsoft Sans Serif"/>
                <a:cs typeface="Microsoft Sans Serif"/>
              </a:rPr>
              <a:t>Κατά</a:t>
            </a:r>
            <a:r>
              <a:rPr sz="2600" spc="70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τη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120" dirty="0">
                <a:latin typeface="Microsoft Sans Serif"/>
                <a:cs typeface="Microsoft Sans Serif"/>
              </a:rPr>
              <a:t>διάρκεια</a:t>
            </a:r>
            <a:r>
              <a:rPr sz="2600" spc="125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της</a:t>
            </a:r>
            <a:r>
              <a:rPr sz="2600" spc="-20" dirty="0">
                <a:latin typeface="Microsoft Sans Serif"/>
                <a:cs typeface="Microsoft Sans Serif"/>
              </a:rPr>
              <a:t> </a:t>
            </a:r>
            <a:r>
              <a:rPr sz="2600" spc="105" dirty="0">
                <a:latin typeface="Microsoft Sans Serif"/>
                <a:cs typeface="Microsoft Sans Serif"/>
              </a:rPr>
              <a:t>κατασκευής</a:t>
            </a:r>
            <a:r>
              <a:rPr sz="2600" spc="110" dirty="0">
                <a:latin typeface="Microsoft Sans Serif"/>
                <a:cs typeface="Microsoft Sans Serif"/>
              </a:rPr>
              <a:t> </a:t>
            </a:r>
            <a:r>
              <a:rPr sz="2600" spc="15" dirty="0">
                <a:latin typeface="Microsoft Sans Serif"/>
                <a:cs typeface="Microsoft Sans Serif"/>
              </a:rPr>
              <a:t>του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120" dirty="0">
                <a:latin typeface="Microsoft Sans Serif"/>
                <a:cs typeface="Microsoft Sans Serif"/>
              </a:rPr>
              <a:t>έργου </a:t>
            </a:r>
            <a:r>
              <a:rPr sz="2600" spc="125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λαµβάνονται </a:t>
            </a:r>
            <a:r>
              <a:rPr sz="2600" spc="50" dirty="0">
                <a:latin typeface="Microsoft Sans Serif"/>
                <a:cs typeface="Microsoft Sans Serif"/>
              </a:rPr>
              <a:t>επί </a:t>
            </a:r>
            <a:r>
              <a:rPr sz="2600" spc="5" dirty="0">
                <a:latin typeface="Microsoft Sans Serif"/>
                <a:cs typeface="Microsoft Sans Serif"/>
              </a:rPr>
              <a:t>τόπου </a:t>
            </a:r>
            <a:r>
              <a:rPr sz="2600" dirty="0">
                <a:latin typeface="Microsoft Sans Serif"/>
                <a:cs typeface="Microsoft Sans Serif"/>
              </a:rPr>
              <a:t>όλα </a:t>
            </a:r>
            <a:r>
              <a:rPr sz="2600" spc="-140" dirty="0">
                <a:latin typeface="Microsoft Sans Serif"/>
                <a:cs typeface="Microsoft Sans Serif"/>
              </a:rPr>
              <a:t>τα</a:t>
            </a:r>
            <a:r>
              <a:rPr sz="2600" spc="409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αναγκαία </a:t>
            </a:r>
            <a:r>
              <a:rPr sz="2600" spc="-55" dirty="0">
                <a:latin typeface="Microsoft Sans Serif"/>
                <a:cs typeface="Microsoft Sans Serif"/>
              </a:rPr>
              <a:t>στοιχεία</a:t>
            </a:r>
            <a:r>
              <a:rPr sz="2600" spc="580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για 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-95" dirty="0">
                <a:latin typeface="Microsoft Sans Serif"/>
                <a:cs typeface="Microsoft Sans Serif"/>
              </a:rPr>
              <a:t>την</a:t>
            </a:r>
            <a:r>
              <a:rPr sz="2600" spc="-9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επιµέτρηση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των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ποσοτήτων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των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spc="-40" dirty="0">
                <a:latin typeface="Microsoft Sans Serif"/>
                <a:cs typeface="Microsoft Sans Serif"/>
              </a:rPr>
              <a:t>εκτελούµενων </a:t>
            </a:r>
            <a:r>
              <a:rPr sz="2600" spc="-3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εργασιών. Τα </a:t>
            </a:r>
            <a:r>
              <a:rPr sz="2600" spc="50" dirty="0">
                <a:latin typeface="Microsoft Sans Serif"/>
                <a:cs typeface="Microsoft Sans Serif"/>
              </a:rPr>
              <a:t>επί </a:t>
            </a:r>
            <a:r>
              <a:rPr sz="2600" spc="5" dirty="0">
                <a:latin typeface="Microsoft Sans Serif"/>
                <a:cs typeface="Microsoft Sans Serif"/>
              </a:rPr>
              <a:t>τόπου </a:t>
            </a:r>
            <a:r>
              <a:rPr sz="2600" spc="-50" dirty="0">
                <a:latin typeface="Microsoft Sans Serif"/>
                <a:cs typeface="Microsoft Sans Serif"/>
              </a:rPr>
              <a:t>επιµετρητικά </a:t>
            </a:r>
            <a:r>
              <a:rPr sz="2600" spc="-55" dirty="0">
                <a:latin typeface="Microsoft Sans Serif"/>
                <a:cs typeface="Microsoft Sans Serif"/>
              </a:rPr>
              <a:t>στοιχεία </a:t>
            </a:r>
            <a:r>
              <a:rPr sz="2600" spc="10" dirty="0">
                <a:latin typeface="Microsoft Sans Serif"/>
                <a:cs typeface="Microsoft Sans Serif"/>
              </a:rPr>
              <a:t>λαµβά- 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5" dirty="0">
                <a:latin typeface="Microsoft Sans Serif"/>
                <a:cs typeface="Microsoft Sans Serif"/>
              </a:rPr>
              <a:t>νονται </a:t>
            </a:r>
            <a:r>
              <a:rPr sz="2600" spc="110" dirty="0">
                <a:latin typeface="Microsoft Sans Serif"/>
                <a:cs typeface="Microsoft Sans Serif"/>
              </a:rPr>
              <a:t>από </a:t>
            </a:r>
            <a:r>
              <a:rPr sz="2600" spc="-15" dirty="0">
                <a:latin typeface="Microsoft Sans Serif"/>
                <a:cs typeface="Microsoft Sans Serif"/>
              </a:rPr>
              <a:t>κοινού </a:t>
            </a:r>
            <a:r>
              <a:rPr sz="2600" spc="110" dirty="0">
                <a:latin typeface="Microsoft Sans Serif"/>
                <a:cs typeface="Microsoft Sans Serif"/>
              </a:rPr>
              <a:t>από </a:t>
            </a:r>
            <a:r>
              <a:rPr sz="2600" spc="-95" dirty="0">
                <a:latin typeface="Microsoft Sans Serif"/>
                <a:cs typeface="Microsoft Sans Serif"/>
              </a:rPr>
              <a:t>την </a:t>
            </a:r>
            <a:r>
              <a:rPr sz="2600" spc="10" dirty="0">
                <a:latin typeface="Microsoft Sans Serif"/>
                <a:cs typeface="Microsoft Sans Serif"/>
              </a:rPr>
              <a:t>επίβλεψη </a:t>
            </a:r>
            <a:r>
              <a:rPr sz="2600" spc="-105" dirty="0">
                <a:latin typeface="Microsoft Sans Serif"/>
                <a:cs typeface="Microsoft Sans Serif"/>
              </a:rPr>
              <a:t>του </a:t>
            </a:r>
            <a:r>
              <a:rPr sz="2600" spc="-10" dirty="0">
                <a:latin typeface="Microsoft Sans Serif"/>
                <a:cs typeface="Microsoft Sans Serif"/>
              </a:rPr>
              <a:t>άρθρου </a:t>
            </a:r>
            <a:r>
              <a:rPr sz="2600" dirty="0">
                <a:latin typeface="Microsoft Sans Serif"/>
                <a:cs typeface="Microsoft Sans Serif"/>
              </a:rPr>
              <a:t>136 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και </a:t>
            </a:r>
            <a:r>
              <a:rPr sz="2600" spc="-95" dirty="0">
                <a:latin typeface="Microsoft Sans Serif"/>
                <a:cs typeface="Microsoft Sans Serif"/>
              </a:rPr>
              <a:t>τον </a:t>
            </a:r>
            <a:r>
              <a:rPr sz="2600" spc="95" dirty="0">
                <a:latin typeface="Microsoft Sans Serif"/>
                <a:cs typeface="Microsoft Sans Serif"/>
              </a:rPr>
              <a:t>εκπρόσωπο </a:t>
            </a:r>
            <a:r>
              <a:rPr sz="2600" spc="-105" dirty="0">
                <a:latin typeface="Microsoft Sans Serif"/>
                <a:cs typeface="Microsoft Sans Serif"/>
              </a:rPr>
              <a:t>του </a:t>
            </a:r>
            <a:r>
              <a:rPr sz="2600" spc="-5" dirty="0">
                <a:latin typeface="Microsoft Sans Serif"/>
                <a:cs typeface="Microsoft Sans Serif"/>
              </a:rPr>
              <a:t>αναδόχου, </a:t>
            </a:r>
            <a:r>
              <a:rPr sz="2600" spc="-30" dirty="0">
                <a:latin typeface="Microsoft Sans Serif"/>
                <a:cs typeface="Microsoft Sans Serif"/>
              </a:rPr>
              <a:t>καταχωρούνται σε </a:t>
            </a:r>
            <a:r>
              <a:rPr sz="2600" spc="-25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επιµετρητικά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φύλλα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spc="-110" dirty="0">
                <a:latin typeface="Microsoft Sans Serif"/>
                <a:cs typeface="Microsoft Sans Serif"/>
              </a:rPr>
              <a:t>εις</a:t>
            </a:r>
            <a:r>
              <a:rPr sz="2600" spc="-105" dirty="0">
                <a:latin typeface="Microsoft Sans Serif"/>
                <a:cs typeface="Microsoft Sans Serif"/>
              </a:rPr>
              <a:t> </a:t>
            </a:r>
            <a:r>
              <a:rPr sz="2600" spc="30" dirty="0">
                <a:latin typeface="Microsoft Sans Serif"/>
                <a:cs typeface="Microsoft Sans Serif"/>
              </a:rPr>
              <a:t>διπλούν,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105" dirty="0">
                <a:latin typeface="Microsoft Sans Serif"/>
                <a:cs typeface="Microsoft Sans Serif"/>
              </a:rPr>
              <a:t>που  </a:t>
            </a:r>
            <a:r>
              <a:rPr sz="2600" spc="-10" dirty="0">
                <a:latin typeface="Microsoft Sans Serif"/>
                <a:cs typeface="Microsoft Sans Serif"/>
              </a:rPr>
              <a:t>υπογράφονται 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spc="150" dirty="0">
                <a:latin typeface="Microsoft Sans Serif"/>
                <a:cs typeface="Microsoft Sans Serif"/>
              </a:rPr>
              <a:t>από</a:t>
            </a:r>
            <a:r>
              <a:rPr sz="2600" spc="155" dirty="0">
                <a:latin typeface="Microsoft Sans Serif"/>
                <a:cs typeface="Microsoft Sans Serif"/>
              </a:rPr>
              <a:t> </a:t>
            </a:r>
            <a:r>
              <a:rPr sz="2600" spc="-110" dirty="0">
                <a:latin typeface="Microsoft Sans Serif"/>
                <a:cs typeface="Microsoft Sans Serif"/>
              </a:rPr>
              <a:t>τα</a:t>
            </a:r>
            <a:r>
              <a:rPr sz="2600" spc="-105" dirty="0">
                <a:latin typeface="Microsoft Sans Serif"/>
                <a:cs typeface="Microsoft Sans Serif"/>
              </a:rPr>
              <a:t> </a:t>
            </a:r>
            <a:r>
              <a:rPr sz="2600" spc="25" dirty="0">
                <a:latin typeface="Microsoft Sans Serif"/>
                <a:cs typeface="Microsoft Sans Serif"/>
              </a:rPr>
              <a:t>δύο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15" dirty="0">
                <a:latin typeface="Microsoft Sans Serif"/>
                <a:cs typeface="Microsoft Sans Serif"/>
              </a:rPr>
              <a:t>µέρη</a:t>
            </a:r>
            <a:r>
              <a:rPr sz="2600" spc="20" dirty="0">
                <a:latin typeface="Microsoft Sans Serif"/>
                <a:cs typeface="Microsoft Sans Serif"/>
              </a:rPr>
              <a:t> και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20" dirty="0">
                <a:latin typeface="Microsoft Sans Serif"/>
                <a:cs typeface="Microsoft Sans Serif"/>
              </a:rPr>
              <a:t>καθένα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60" dirty="0">
                <a:latin typeface="Microsoft Sans Serif"/>
                <a:cs typeface="Microsoft Sans Serif"/>
              </a:rPr>
              <a:t>παίρνει</a:t>
            </a:r>
            <a:r>
              <a:rPr sz="2600" spc="65" dirty="0">
                <a:latin typeface="Microsoft Sans Serif"/>
                <a:cs typeface="Microsoft Sans Serif"/>
              </a:rPr>
              <a:t> </a:t>
            </a:r>
            <a:r>
              <a:rPr sz="2600" spc="150" dirty="0">
                <a:latin typeface="Microsoft Sans Serif"/>
                <a:cs typeface="Microsoft Sans Serif"/>
              </a:rPr>
              <a:t>από</a:t>
            </a:r>
            <a:r>
              <a:rPr sz="2600" spc="15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ένα 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45" dirty="0">
                <a:latin typeface="Microsoft Sans Serif"/>
                <a:cs typeface="Microsoft Sans Serif"/>
              </a:rPr>
              <a:t>αντίγραφο. </a:t>
            </a:r>
            <a:r>
              <a:rPr sz="2600" spc="-20" dirty="0">
                <a:latin typeface="Microsoft Sans Serif"/>
                <a:cs typeface="Microsoft Sans Serif"/>
              </a:rPr>
              <a:t>Ειδικά </a:t>
            </a:r>
            <a:r>
              <a:rPr sz="2600" spc="-50" dirty="0">
                <a:latin typeface="Microsoft Sans Serif"/>
                <a:cs typeface="Microsoft Sans Serif"/>
              </a:rPr>
              <a:t>για </a:t>
            </a:r>
            <a:r>
              <a:rPr sz="2600" spc="-95" dirty="0">
                <a:latin typeface="Microsoft Sans Serif"/>
                <a:cs typeface="Microsoft Sans Serif"/>
              </a:rPr>
              <a:t>την</a:t>
            </a:r>
            <a:r>
              <a:rPr sz="2600" spc="-90" dirty="0">
                <a:latin typeface="Microsoft Sans Serif"/>
                <a:cs typeface="Microsoft Sans Serif"/>
              </a:rPr>
              <a:t> </a:t>
            </a:r>
            <a:r>
              <a:rPr sz="2600" spc="55" dirty="0">
                <a:latin typeface="Microsoft Sans Serif"/>
                <a:cs typeface="Microsoft Sans Serif"/>
              </a:rPr>
              <a:t>περίπτωση </a:t>
            </a:r>
            <a:r>
              <a:rPr sz="2600" spc="-140" dirty="0">
                <a:latin typeface="Microsoft Sans Serif"/>
                <a:cs typeface="Microsoft Sans Serif"/>
              </a:rPr>
              <a:t>της</a:t>
            </a:r>
            <a:r>
              <a:rPr sz="2600" spc="-135" dirty="0">
                <a:latin typeface="Microsoft Sans Serif"/>
                <a:cs typeface="Microsoft Sans Serif"/>
              </a:rPr>
              <a:t> </a:t>
            </a:r>
            <a:r>
              <a:rPr sz="2600" spc="25" dirty="0">
                <a:latin typeface="Microsoft Sans Serif"/>
                <a:cs typeface="Microsoft Sans Serif"/>
              </a:rPr>
              <a:t>παραλαβής 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φυσικού</a:t>
            </a:r>
            <a:r>
              <a:rPr sz="2600" dirty="0">
                <a:latin typeface="Microsoft Sans Serif"/>
                <a:cs typeface="Microsoft Sans Serif"/>
              </a:rPr>
              <a:t> </a:t>
            </a:r>
            <a:r>
              <a:rPr sz="2600" spc="-40" dirty="0">
                <a:latin typeface="Microsoft Sans Serif"/>
                <a:cs typeface="Microsoft Sans Serif"/>
              </a:rPr>
              <a:t>εδάφους,</a:t>
            </a:r>
            <a:r>
              <a:rPr sz="2600" spc="6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η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45" dirty="0">
                <a:latin typeface="Microsoft Sans Serif"/>
                <a:cs typeface="Microsoft Sans Serif"/>
              </a:rPr>
              <a:t>Προϊσταµένη</a:t>
            </a:r>
            <a:r>
              <a:rPr sz="2600" spc="-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Αρχή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60" dirty="0">
                <a:latin typeface="Microsoft Sans Serif"/>
                <a:cs typeface="Microsoft Sans Serif"/>
              </a:rPr>
              <a:t>συγκροτεί </a:t>
            </a:r>
            <a:r>
              <a:rPr sz="2600" spc="-680" dirty="0">
                <a:latin typeface="Microsoft Sans Serif"/>
                <a:cs typeface="Microsoft Sans Serif"/>
              </a:rPr>
              <a:t> </a:t>
            </a:r>
            <a:r>
              <a:rPr sz="2600" spc="35" dirty="0">
                <a:latin typeface="Microsoft Sans Serif"/>
                <a:cs typeface="Microsoft Sans Serif"/>
              </a:rPr>
              <a:t>Επιτροπή,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στην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60" dirty="0">
                <a:latin typeface="Microsoft Sans Serif"/>
                <a:cs typeface="Microsoft Sans Serif"/>
              </a:rPr>
              <a:t>οποία</a:t>
            </a:r>
            <a:r>
              <a:rPr sz="2600" spc="65" dirty="0">
                <a:latin typeface="Microsoft Sans Serif"/>
                <a:cs typeface="Microsoft Sans Serif"/>
              </a:rPr>
              <a:t> </a:t>
            </a:r>
            <a:r>
              <a:rPr sz="2600" spc="-40" dirty="0">
                <a:latin typeface="Microsoft Sans Serif"/>
                <a:cs typeface="Microsoft Sans Serif"/>
              </a:rPr>
              <a:t>συµµετέχουν</a:t>
            </a:r>
            <a:r>
              <a:rPr sz="2600" spc="-3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υποχρεωτικά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ο 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35" dirty="0">
                <a:latin typeface="Microsoft Sans Serif"/>
                <a:cs typeface="Microsoft Sans Serif"/>
              </a:rPr>
              <a:t>Προϊστάµενος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75" dirty="0">
                <a:latin typeface="Microsoft Sans Serif"/>
                <a:cs typeface="Microsoft Sans Serif"/>
              </a:rPr>
              <a:t>της</a:t>
            </a:r>
            <a:r>
              <a:rPr sz="2600" spc="-70" dirty="0">
                <a:latin typeface="Microsoft Sans Serif"/>
                <a:cs typeface="Microsoft Sans Serif"/>
              </a:rPr>
              <a:t> </a:t>
            </a:r>
            <a:r>
              <a:rPr sz="2600" spc="55" dirty="0">
                <a:latin typeface="Microsoft Sans Serif"/>
                <a:cs typeface="Microsoft Sans Serif"/>
              </a:rPr>
              <a:t>Διευθύνουσας</a:t>
            </a:r>
            <a:r>
              <a:rPr sz="2600" spc="60" dirty="0">
                <a:latin typeface="Microsoft Sans Serif"/>
                <a:cs typeface="Microsoft Sans Serif"/>
              </a:rPr>
              <a:t> </a:t>
            </a:r>
            <a:r>
              <a:rPr sz="2600" spc="95" dirty="0">
                <a:latin typeface="Microsoft Sans Serif"/>
                <a:cs typeface="Microsoft Sans Serif"/>
              </a:rPr>
              <a:t>Υπηρεσίας</a:t>
            </a:r>
            <a:r>
              <a:rPr sz="2600" spc="100" dirty="0">
                <a:latin typeface="Microsoft Sans Serif"/>
                <a:cs typeface="Microsoft Sans Serif"/>
              </a:rPr>
              <a:t> </a:t>
            </a:r>
            <a:r>
              <a:rPr sz="2600" spc="80" dirty="0">
                <a:latin typeface="Microsoft Sans Serif"/>
                <a:cs typeface="Microsoft Sans Serif"/>
              </a:rPr>
              <a:t>και </a:t>
            </a:r>
            <a:r>
              <a:rPr sz="2600" spc="85" dirty="0">
                <a:latin typeface="Microsoft Sans Serif"/>
                <a:cs typeface="Microsoft Sans Serif"/>
              </a:rPr>
              <a:t> </a:t>
            </a:r>
            <a:r>
              <a:rPr sz="2600" spc="60" dirty="0">
                <a:latin typeface="Microsoft Sans Serif"/>
                <a:cs typeface="Microsoft Sans Serif"/>
              </a:rPr>
              <a:t>επιβλέπων.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143936"/>
            <a:ext cx="8741410" cy="14573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5" dirty="0">
                <a:latin typeface="Arial"/>
                <a:cs typeface="Arial"/>
              </a:rPr>
              <a:t>Επιµετρήσεις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151 ν.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ts val="3329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1785620" algn="l"/>
                <a:tab pos="2562225" algn="l"/>
                <a:tab pos="4130675" algn="l"/>
                <a:tab pos="4851400" algn="l"/>
                <a:tab pos="6778625" algn="l"/>
                <a:tab pos="7187565" algn="l"/>
              </a:tabLst>
            </a:pPr>
            <a:r>
              <a:rPr sz="2800" spc="-95" dirty="0">
                <a:latin typeface="Microsoft Sans Serif"/>
                <a:cs typeface="Microsoft Sans Serif"/>
              </a:rPr>
              <a:t>Στο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125" dirty="0">
                <a:latin typeface="Microsoft Sans Serif"/>
                <a:cs typeface="Microsoft Sans Serif"/>
              </a:rPr>
              <a:t>τέλος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κάθε </a:t>
            </a:r>
            <a:r>
              <a:rPr sz="2800" spc="15" dirty="0">
                <a:latin typeface="Microsoft Sans Serif"/>
                <a:cs typeface="Microsoft Sans Serif"/>
              </a:rPr>
              <a:t>µήνα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35" dirty="0">
                <a:latin typeface="Microsoft Sans Serif"/>
                <a:cs typeface="Microsoft Sans Serif"/>
              </a:rPr>
              <a:t>σε </a:t>
            </a:r>
            <a:r>
              <a:rPr sz="2800" dirty="0">
                <a:latin typeface="Microsoft Sans Serif"/>
                <a:cs typeface="Microsoft Sans Serif"/>
              </a:rPr>
              <a:t>άλλη </a:t>
            </a:r>
            <a:r>
              <a:rPr sz="2800" spc="-10" dirty="0">
                <a:latin typeface="Microsoft Sans Serif"/>
                <a:cs typeface="Microsoft Sans Serif"/>
              </a:rPr>
              <a:t>χρονική </a:t>
            </a:r>
            <a:r>
              <a:rPr sz="2800" spc="20" dirty="0">
                <a:latin typeface="Microsoft Sans Serif"/>
                <a:cs typeface="Microsoft Sans Serif"/>
              </a:rPr>
              <a:t>περίοδο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spc="-55" dirty="0">
                <a:latin typeface="Microsoft Sans Serif"/>
                <a:cs typeface="Microsoft Sans Serif"/>
              </a:rPr>
              <a:t>ί</a:t>
            </a:r>
            <a:r>
              <a:rPr sz="2800" spc="-130" dirty="0">
                <a:latin typeface="Microsoft Sans Serif"/>
                <a:cs typeface="Microsoft Sans Serif"/>
              </a:rPr>
              <a:t>ζ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spc="-140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spc="-140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55" dirty="0">
                <a:latin typeface="Microsoft Sans Serif"/>
                <a:cs typeface="Microsoft Sans Serif"/>
              </a:rPr>
              <a:t>έ</a:t>
            </a:r>
            <a:r>
              <a:rPr sz="2800" spc="-80" dirty="0">
                <a:latin typeface="Microsoft Sans Serif"/>
                <a:cs typeface="Microsoft Sans Serif"/>
              </a:rPr>
              <a:t>γγ</a:t>
            </a:r>
            <a:r>
              <a:rPr sz="2800" spc="-85" dirty="0">
                <a:latin typeface="Microsoft Sans Serif"/>
                <a:cs typeface="Microsoft Sans Serif"/>
              </a:rPr>
              <a:t>ρ</a:t>
            </a:r>
            <a:r>
              <a:rPr sz="2800" dirty="0">
                <a:latin typeface="Microsoft Sans Serif"/>
                <a:cs typeface="Microsoft Sans Serif"/>
              </a:rPr>
              <a:t>α</a:t>
            </a:r>
            <a:r>
              <a:rPr sz="2800" spc="-10" dirty="0">
                <a:latin typeface="Microsoft Sans Serif"/>
                <a:cs typeface="Microsoft Sans Serif"/>
              </a:rPr>
              <a:t>φ</a:t>
            </a:r>
            <a:r>
              <a:rPr sz="2800" spc="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4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ης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spc="-30" dirty="0">
                <a:latin typeface="Microsoft Sans Serif"/>
                <a:cs typeface="Microsoft Sans Serif"/>
              </a:rPr>
              <a:t>ύ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spc="30" dirty="0">
                <a:latin typeface="Microsoft Sans Serif"/>
                <a:cs typeface="Microsoft Sans Serif"/>
              </a:rPr>
              <a:t>β</a:t>
            </a:r>
            <a:r>
              <a:rPr sz="2800" dirty="0">
                <a:latin typeface="Microsoft Sans Serif"/>
                <a:cs typeface="Microsoft Sans Serif"/>
              </a:rPr>
              <a:t>α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-155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,	ο	ανά</a:t>
            </a:r>
            <a:r>
              <a:rPr sz="2800" spc="-5" dirty="0">
                <a:latin typeface="Microsoft Sans Serif"/>
                <a:cs typeface="Microsoft Sans Serif"/>
              </a:rPr>
              <a:t>δ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χ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421640" y="2012360"/>
            <a:ext cx="75907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5395" algn="l"/>
                <a:tab pos="2014855" algn="l"/>
                <a:tab pos="2703195" algn="l"/>
                <a:tab pos="4409440" algn="l"/>
                <a:tab pos="534416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έργο</a:t>
            </a:r>
            <a:r>
              <a:rPr sz="2800" spc="-65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5" dirty="0">
                <a:latin typeface="Microsoft Sans Serif"/>
                <a:cs typeface="Microsoft Sans Serif"/>
              </a:rPr>
              <a:t>γι</a:t>
            </a:r>
            <a:r>
              <a:rPr sz="2800" spc="-70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90" dirty="0">
                <a:latin typeface="Microsoft Sans Serif"/>
                <a:cs typeface="Microsoft Sans Serif"/>
              </a:rPr>
              <a:t>τι</a:t>
            </a:r>
            <a:r>
              <a:rPr sz="2800" spc="-21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5" dirty="0">
                <a:latin typeface="Microsoft Sans Serif"/>
                <a:cs typeface="Microsoft Sans Serif"/>
              </a:rPr>
              <a:t>εργασίε</a:t>
            </a:r>
            <a:r>
              <a:rPr sz="2800" spc="-7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70" dirty="0">
                <a:latin typeface="Microsoft Sans Serif"/>
                <a:cs typeface="Microsoft Sans Serif"/>
              </a:rPr>
              <a:t>πο</a:t>
            </a:r>
            <a:r>
              <a:rPr sz="2800" spc="114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	εκτελέσθηκαν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1640" y="1580560"/>
            <a:ext cx="8404225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  <a:tabLst>
                <a:tab pos="1901189" algn="l"/>
                <a:tab pos="4209415" algn="l"/>
                <a:tab pos="5220335" algn="l"/>
                <a:tab pos="6793865" algn="l"/>
                <a:tab pos="7839075" algn="l"/>
              </a:tabLst>
            </a:pPr>
            <a:r>
              <a:rPr sz="2800" spc="-25" dirty="0">
                <a:latin typeface="Microsoft Sans Serif"/>
                <a:cs typeface="Microsoft Sans Serif"/>
              </a:rPr>
              <a:t>συντάσσε</a:t>
            </a:r>
            <a:r>
              <a:rPr sz="2800" spc="-1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65" dirty="0">
                <a:latin typeface="Microsoft Sans Serif"/>
                <a:cs typeface="Microsoft Sans Serif"/>
              </a:rPr>
              <a:t>επι</a:t>
            </a:r>
            <a:r>
              <a:rPr sz="2800" spc="60" dirty="0">
                <a:latin typeface="Microsoft Sans Serif"/>
                <a:cs typeface="Microsoft Sans Serif"/>
              </a:rPr>
              <a:t>µ</a:t>
            </a:r>
            <a:r>
              <a:rPr sz="2800" spc="-80" dirty="0">
                <a:latin typeface="Microsoft Sans Serif"/>
                <a:cs typeface="Microsoft Sans Serif"/>
              </a:rPr>
              <a:t>ετρήσει</a:t>
            </a:r>
            <a:r>
              <a:rPr sz="2800" spc="-10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60" dirty="0">
                <a:latin typeface="Microsoft Sans Serif"/>
                <a:cs typeface="Microsoft Sans Serif"/>
              </a:rPr>
              <a:t>κατ</a:t>
            </a:r>
            <a:r>
              <a:rPr sz="2800" spc="-80" dirty="0">
                <a:latin typeface="Microsoft Sans Serif"/>
                <a:cs typeface="Microsoft Sans Serif"/>
              </a:rPr>
              <a:t>ά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5" dirty="0">
                <a:latin typeface="Microsoft Sans Serif"/>
                <a:cs typeface="Microsoft Sans Serif"/>
              </a:rPr>
              <a:t>δ</a:t>
            </a:r>
            <a:r>
              <a:rPr sz="2800" spc="-50" dirty="0">
                <a:latin typeface="Microsoft Sans Serif"/>
                <a:cs typeface="Microsoft Sans Serif"/>
              </a:rPr>
              <a:t>ιακριτ</a:t>
            </a:r>
            <a:r>
              <a:rPr sz="2800" spc="-75" dirty="0">
                <a:latin typeface="Microsoft Sans Serif"/>
                <a:cs typeface="Microsoft Sans Serif"/>
              </a:rPr>
              <a:t>ά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60" dirty="0">
                <a:latin typeface="Microsoft Sans Serif"/>
                <a:cs typeface="Microsoft Sans Serif"/>
              </a:rPr>
              <a:t>µ</a:t>
            </a:r>
            <a:r>
              <a:rPr sz="2800" spc="-45" dirty="0">
                <a:latin typeface="Microsoft Sans Serif"/>
                <a:cs typeface="Microsoft Sans Serif"/>
              </a:rPr>
              <a:t>έρ</a:t>
            </a:r>
            <a:r>
              <a:rPr sz="2800" spc="-55" dirty="0">
                <a:latin typeface="Microsoft Sans Serif"/>
                <a:cs typeface="Microsoft Sans Serif"/>
              </a:rPr>
              <a:t>η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0" dirty="0">
                <a:latin typeface="Microsoft Sans Serif"/>
                <a:cs typeface="Microsoft Sans Serif"/>
              </a:rPr>
              <a:t>του</a:t>
            </a:r>
            <a:endParaRPr sz="28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40"/>
              </a:spcBef>
            </a:pPr>
            <a:r>
              <a:rPr sz="2800" spc="-45" dirty="0">
                <a:latin typeface="Microsoft Sans Serif"/>
                <a:cs typeface="Microsoft Sans Serif"/>
              </a:rPr>
              <a:t>τον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739" y="2341036"/>
            <a:ext cx="8741410" cy="404812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810"/>
              </a:spcBef>
            </a:pPr>
            <a:r>
              <a:rPr sz="2800" spc="10" dirty="0">
                <a:latin typeface="Microsoft Sans Serif"/>
                <a:cs typeface="Microsoft Sans Serif"/>
              </a:rPr>
              <a:t>προηγούµενο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µήνα.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30" dirty="0">
                <a:latin typeface="Microsoft Sans Serif"/>
                <a:cs typeface="Microsoft Sans Serif"/>
              </a:rPr>
              <a:t>Οι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επιµετρήσεις,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συνοδευόµενες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αναγκαία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επιµετρητικά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στοιχεία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σχέδια,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σε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έντυπη</a:t>
            </a:r>
            <a:r>
              <a:rPr sz="2800" spc="-15" dirty="0">
                <a:latin typeface="Microsoft Sans Serif"/>
                <a:cs typeface="Microsoft Sans Serif"/>
              </a:rPr>
              <a:t> και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ηλεκτρονική </a:t>
            </a:r>
            <a:r>
              <a:rPr sz="2800" spc="5" dirty="0">
                <a:latin typeface="Microsoft Sans Serif"/>
                <a:cs typeface="Microsoft Sans Serif"/>
              </a:rPr>
              <a:t>µορφή, </a:t>
            </a:r>
            <a:r>
              <a:rPr sz="2800" dirty="0">
                <a:latin typeface="Microsoft Sans Serif"/>
                <a:cs typeface="Microsoft Sans Serif"/>
              </a:rPr>
              <a:t>υποβάλλονται,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τον </a:t>
            </a:r>
            <a:r>
              <a:rPr sz="2800" dirty="0">
                <a:latin typeface="Microsoft Sans Serif"/>
                <a:cs typeface="Microsoft Sans Serif"/>
              </a:rPr>
              <a:t>ανάδοχο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στη </a:t>
            </a:r>
            <a:r>
              <a:rPr sz="2800" spc="-25" dirty="0">
                <a:latin typeface="Microsoft Sans Serif"/>
                <a:cs typeface="Microsoft Sans Serif"/>
              </a:rPr>
              <a:t>Διευθύνουσα </a:t>
            </a:r>
            <a:r>
              <a:rPr sz="2800" spc="30" dirty="0">
                <a:latin typeface="Microsoft Sans Serif"/>
                <a:cs typeface="Microsoft Sans Serif"/>
              </a:rPr>
              <a:t>Υπηρεσία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70" dirty="0">
                <a:latin typeface="Microsoft Sans Serif"/>
                <a:cs typeface="Microsoft Sans Serif"/>
              </a:rPr>
              <a:t>έλεγχο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-75" dirty="0">
                <a:latin typeface="Microsoft Sans Serif"/>
                <a:cs typeface="Microsoft Sans Serif"/>
              </a:rPr>
              <a:t>αργότερο 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είκοσι </a:t>
            </a:r>
            <a:r>
              <a:rPr sz="2800" spc="-70" dirty="0">
                <a:latin typeface="Microsoft Sans Serif"/>
                <a:cs typeface="Microsoft Sans Serif"/>
              </a:rPr>
              <a:t>ηµέρες </a:t>
            </a:r>
            <a:r>
              <a:rPr sz="2800" dirty="0">
                <a:latin typeface="Microsoft Sans Serif"/>
                <a:cs typeface="Microsoft Sans Serif"/>
              </a:rPr>
              <a:t>(20) </a:t>
            </a:r>
            <a:r>
              <a:rPr sz="2800" spc="-100" dirty="0">
                <a:latin typeface="Microsoft Sans Serif"/>
                <a:cs typeface="Microsoft Sans Serif"/>
              </a:rPr>
              <a:t>µετά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125" dirty="0">
                <a:latin typeface="Microsoft Sans Serif"/>
                <a:cs typeface="Microsoft Sans Serif"/>
              </a:rPr>
              <a:t>τέλος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εποµένου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εκτελέσεώς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τους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µηνός,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αφού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υπογραφούν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αυτόν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70" dirty="0">
                <a:latin typeface="Microsoft Sans Serif"/>
                <a:cs typeface="Microsoft Sans Serif"/>
              </a:rPr>
              <a:t>ένδειξη </a:t>
            </a:r>
            <a:r>
              <a:rPr sz="2800" spc="95" dirty="0">
                <a:latin typeface="Microsoft Sans Serif"/>
                <a:cs typeface="Microsoft Sans Serif"/>
              </a:rPr>
              <a:t>«όπως </a:t>
            </a:r>
            <a:r>
              <a:rPr sz="2800" spc="-20" dirty="0">
                <a:latin typeface="Microsoft Sans Serif"/>
                <a:cs typeface="Microsoft Sans Serif"/>
              </a:rPr>
              <a:t>συντάχθηκαν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τον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ανάδοχο».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143936"/>
            <a:ext cx="8789670" cy="49625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5" dirty="0">
                <a:latin typeface="Arial"/>
                <a:cs typeface="Arial"/>
              </a:rPr>
              <a:t>Επιµετρήσεις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151 ν.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>
              <a:latin typeface="Arial"/>
              <a:cs typeface="Arial"/>
            </a:endParaRPr>
          </a:p>
          <a:p>
            <a:pPr marL="355600" marR="42545" indent="-342900" algn="just">
              <a:lnSpc>
                <a:spcPct val="100099"/>
              </a:lnSpc>
              <a:spcBef>
                <a:spcPts val="6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1315" algn="l"/>
              </a:tabLst>
            </a:pPr>
            <a:r>
              <a:rPr sz="2800" spc="10" dirty="0">
                <a:latin typeface="Microsoft Sans Serif"/>
                <a:cs typeface="Microsoft Sans Serif"/>
              </a:rPr>
              <a:t>Οι</a:t>
            </a:r>
            <a:r>
              <a:rPr sz="2800" spc="76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επιµετρήσεις</a:t>
            </a:r>
            <a:r>
              <a:rPr sz="2800" spc="35" dirty="0">
                <a:latin typeface="Microsoft Sans Serif"/>
                <a:cs typeface="Microsoft Sans Serif"/>
              </a:rPr>
              <a:t> συντάσσονται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µε</a:t>
            </a:r>
            <a:r>
              <a:rPr sz="2800" spc="71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µέριµνα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65" dirty="0">
                <a:latin typeface="Microsoft Sans Serif"/>
                <a:cs typeface="Microsoft Sans Serif"/>
              </a:rPr>
              <a:t>και 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δαπάνη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αναδόχου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υπόκεινται</a:t>
            </a:r>
            <a:r>
              <a:rPr sz="2800" spc="69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στον</a:t>
            </a:r>
            <a:r>
              <a:rPr sz="2800" spc="63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έλεγχο 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Διευθύνουσας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Υπηρεσίας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72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25" dirty="0">
                <a:latin typeface="Microsoft Sans Serif"/>
                <a:cs typeface="Microsoft Sans Serif"/>
              </a:rPr>
              <a:t>Δύο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(2)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µήνες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αργότερο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µετά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βεβαιωµένη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375" dirty="0">
                <a:latin typeface="Microsoft Sans Serif"/>
                <a:cs typeface="Microsoft Sans Serif"/>
              </a:rPr>
              <a:t>περάτωση</a:t>
            </a:r>
            <a:r>
              <a:rPr sz="2800" spc="380" dirty="0">
                <a:latin typeface="Microsoft Sans Serif"/>
                <a:cs typeface="Microsoft Sans Serif"/>
              </a:rPr>
              <a:t> </a:t>
            </a:r>
            <a:r>
              <a:rPr sz="2800" spc="150" dirty="0">
                <a:latin typeface="Microsoft Sans Serif"/>
                <a:cs typeface="Microsoft Sans Serif"/>
              </a:rPr>
              <a:t>του</a:t>
            </a:r>
            <a:r>
              <a:rPr sz="2800" spc="155" dirty="0">
                <a:latin typeface="Microsoft Sans Serif"/>
                <a:cs typeface="Microsoft Sans Serif"/>
              </a:rPr>
              <a:t> </a:t>
            </a:r>
            <a:r>
              <a:rPr sz="2800" spc="250" dirty="0">
                <a:latin typeface="Microsoft Sans Serif"/>
                <a:cs typeface="Microsoft Sans Serif"/>
              </a:rPr>
              <a:t>έργου</a:t>
            </a:r>
            <a:r>
              <a:rPr sz="2800" spc="25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325" dirty="0">
                <a:latin typeface="Microsoft Sans Serif"/>
                <a:cs typeface="Microsoft Sans Serif"/>
              </a:rPr>
              <a:t>ανάδοχος</a:t>
            </a:r>
            <a:r>
              <a:rPr sz="2800" spc="330" dirty="0">
                <a:latin typeface="Microsoft Sans Serif"/>
                <a:cs typeface="Microsoft Sans Serif"/>
              </a:rPr>
              <a:t> </a:t>
            </a:r>
            <a:r>
              <a:rPr sz="2800" spc="260" dirty="0">
                <a:latin typeface="Microsoft Sans Serif"/>
                <a:cs typeface="Microsoft Sans Serif"/>
              </a:rPr>
              <a:t>είναι </a:t>
            </a:r>
            <a:r>
              <a:rPr sz="2800" spc="265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υποχρεωµένος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να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υποβάλει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στη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Διευθύνουσα 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Υπηρεσία </a:t>
            </a:r>
            <a:r>
              <a:rPr sz="2800" spc="55" dirty="0">
                <a:latin typeface="Microsoft Sans Serif"/>
                <a:cs typeface="Microsoft Sans Serif"/>
              </a:rPr>
              <a:t>επί </a:t>
            </a:r>
            <a:r>
              <a:rPr sz="2800" spc="-50" dirty="0">
                <a:latin typeface="Microsoft Sans Serif"/>
                <a:cs typeface="Microsoft Sans Serif"/>
              </a:rPr>
              <a:t>µέρους </a:t>
            </a:r>
            <a:r>
              <a:rPr sz="2800" spc="-45" dirty="0">
                <a:latin typeface="Microsoft Sans Serif"/>
                <a:cs typeface="Microsoft Sans Serif"/>
              </a:rPr>
              <a:t>επιµετρήσεις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15" dirty="0">
                <a:latin typeface="Microsoft Sans Serif"/>
                <a:cs typeface="Microsoft Sans Serif"/>
              </a:rPr>
              <a:t>λείπουν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b="1" spc="-5" dirty="0">
                <a:latin typeface="Arial"/>
                <a:cs typeface="Arial"/>
              </a:rPr>
              <a:t>«τελική </a:t>
            </a:r>
            <a:r>
              <a:rPr sz="2800" b="1" spc="5" dirty="0">
                <a:latin typeface="Arial"/>
                <a:cs typeface="Arial"/>
              </a:rPr>
              <a:t>επιµέτρηση»</a:t>
            </a:r>
            <a:r>
              <a:rPr sz="2800" spc="5" dirty="0">
                <a:latin typeface="Microsoft Sans Serif"/>
                <a:cs typeface="Microsoft Sans Serif"/>
              </a:rPr>
              <a:t>, </a:t>
            </a:r>
            <a:r>
              <a:rPr sz="2800" spc="-5" dirty="0">
                <a:latin typeface="Microsoft Sans Serif"/>
                <a:cs typeface="Microsoft Sans Serif"/>
              </a:rPr>
              <a:t>δηλαδή </a:t>
            </a:r>
            <a:r>
              <a:rPr sz="2800" spc="-85" dirty="0">
                <a:latin typeface="Microsoft Sans Serif"/>
                <a:cs typeface="Microsoft Sans Serif"/>
              </a:rPr>
              <a:t>τελικό </a:t>
            </a:r>
            <a:r>
              <a:rPr sz="2800" spc="5" dirty="0">
                <a:latin typeface="Microsoft Sans Serif"/>
                <a:cs typeface="Microsoft Sans Serif"/>
              </a:rPr>
              <a:t>συνοπτικό 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πίνακα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15" dirty="0">
                <a:latin typeface="Microsoft Sans Serif"/>
                <a:cs typeface="Microsoft Sans Serif"/>
              </a:rPr>
              <a:t>ανακεφαλαιώνει </a:t>
            </a:r>
            <a:r>
              <a:rPr sz="2800" spc="-170" dirty="0">
                <a:latin typeface="Microsoft Sans Serif"/>
                <a:cs typeface="Microsoft Sans Serif"/>
              </a:rPr>
              <a:t>τις </a:t>
            </a:r>
            <a:r>
              <a:rPr sz="2800" spc="-50" dirty="0">
                <a:latin typeface="Microsoft Sans Serif"/>
                <a:cs typeface="Microsoft Sans Serif"/>
              </a:rPr>
              <a:t>ποσότητες </a:t>
            </a:r>
            <a:r>
              <a:rPr sz="2800" spc="60" dirty="0">
                <a:latin typeface="Microsoft Sans Serif"/>
                <a:cs typeface="Microsoft Sans Serif"/>
              </a:rPr>
              <a:t>όλων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τµηµατικών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επιµετρήσεων.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336704" y="221660"/>
            <a:ext cx="24828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9380" algn="l"/>
                <a:tab pos="2172970" algn="l"/>
              </a:tabLst>
            </a:pPr>
            <a:r>
              <a:rPr sz="2800" b="1" dirty="0">
                <a:latin typeface="Arial"/>
                <a:cs typeface="Arial"/>
              </a:rPr>
              <a:t>(</a:t>
            </a:r>
            <a:r>
              <a:rPr sz="2800" b="1" spc="-5" dirty="0">
                <a:latin typeface="Arial"/>
                <a:cs typeface="Arial"/>
              </a:rPr>
              <a:t>ά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5" dirty="0">
                <a:latin typeface="Arial"/>
                <a:cs typeface="Arial"/>
              </a:rPr>
              <a:t>θ</a:t>
            </a:r>
            <a:r>
              <a:rPr sz="2800" b="1" dirty="0">
                <a:latin typeface="Arial"/>
                <a:cs typeface="Arial"/>
              </a:rPr>
              <a:t>ρο	152	ν.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8739" y="221660"/>
            <a:ext cx="5528945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329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2730500" algn="l"/>
                <a:tab pos="3039745" algn="l"/>
              </a:tabLst>
            </a:pPr>
            <a:r>
              <a:rPr sz="2800" b="1" spc="5" dirty="0">
                <a:latin typeface="Arial"/>
                <a:cs typeface="Arial"/>
              </a:rPr>
              <a:t>Λογαριασµοί	</a:t>
            </a:r>
            <a:r>
              <a:rPr sz="2800" b="1" dirty="0">
                <a:latin typeface="Arial"/>
                <a:cs typeface="Arial"/>
              </a:rPr>
              <a:t>-	</a:t>
            </a:r>
            <a:r>
              <a:rPr sz="2800" b="1" spc="-5" dirty="0">
                <a:latin typeface="Arial"/>
                <a:cs typeface="Arial"/>
              </a:rPr>
              <a:t>Πιστοποιήσεις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3329"/>
              </a:lnSpc>
            </a:pPr>
            <a:r>
              <a:rPr sz="2800" b="1" dirty="0">
                <a:latin typeface="Arial"/>
                <a:cs typeface="Arial"/>
              </a:rPr>
              <a:t>4412/2016)</a:t>
            </a:r>
            <a:endParaRPr sz="2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739" y="1151808"/>
            <a:ext cx="8767445" cy="4775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99900"/>
              </a:lnSpc>
              <a:spcBef>
                <a:spcPts val="100"/>
              </a:spcBef>
              <a:buClr>
                <a:srgbClr val="99FF99"/>
              </a:buClr>
              <a:buSzPct val="78846"/>
              <a:buFont typeface="Wingdings"/>
              <a:buChar char=""/>
              <a:tabLst>
                <a:tab pos="374015" algn="l"/>
              </a:tabLst>
            </a:pPr>
            <a:r>
              <a:rPr sz="2600" dirty="0">
                <a:latin typeface="Microsoft Sans Serif"/>
                <a:cs typeface="Microsoft Sans Serif"/>
              </a:rPr>
              <a:t>Η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330" dirty="0">
                <a:latin typeface="Microsoft Sans Serif"/>
                <a:cs typeface="Microsoft Sans Serif"/>
              </a:rPr>
              <a:t>πληρωµή</a:t>
            </a:r>
            <a:r>
              <a:rPr sz="2600" spc="335" dirty="0">
                <a:latin typeface="Microsoft Sans Serif"/>
                <a:cs typeface="Microsoft Sans Serif"/>
              </a:rPr>
              <a:t> </a:t>
            </a:r>
            <a:r>
              <a:rPr sz="2600" spc="165" dirty="0">
                <a:latin typeface="Microsoft Sans Serif"/>
                <a:cs typeface="Microsoft Sans Serif"/>
              </a:rPr>
              <a:t>στον</a:t>
            </a:r>
            <a:r>
              <a:rPr sz="2600" spc="170" dirty="0">
                <a:latin typeface="Microsoft Sans Serif"/>
                <a:cs typeface="Microsoft Sans Serif"/>
              </a:rPr>
              <a:t> </a:t>
            </a:r>
            <a:r>
              <a:rPr sz="2600" spc="240" dirty="0">
                <a:latin typeface="Microsoft Sans Serif"/>
                <a:cs typeface="Microsoft Sans Serif"/>
              </a:rPr>
              <a:t>ανάδοχο</a:t>
            </a:r>
            <a:r>
              <a:rPr sz="2600" spc="245" dirty="0">
                <a:latin typeface="Microsoft Sans Serif"/>
                <a:cs typeface="Microsoft Sans Serif"/>
              </a:rPr>
              <a:t> </a:t>
            </a:r>
            <a:r>
              <a:rPr sz="2600" spc="90" dirty="0">
                <a:latin typeface="Microsoft Sans Serif"/>
                <a:cs typeface="Microsoft Sans Serif"/>
              </a:rPr>
              <a:t>του</a:t>
            </a:r>
            <a:r>
              <a:rPr sz="2600" spc="95" dirty="0">
                <a:latin typeface="Microsoft Sans Serif"/>
                <a:cs typeface="Microsoft Sans Serif"/>
              </a:rPr>
              <a:t> </a:t>
            </a:r>
            <a:r>
              <a:rPr sz="2600" spc="229" dirty="0">
                <a:latin typeface="Microsoft Sans Serif"/>
                <a:cs typeface="Microsoft Sans Serif"/>
              </a:rPr>
              <a:t>εργολαβικού </a:t>
            </a:r>
            <a:r>
              <a:rPr sz="2600" spc="235" dirty="0">
                <a:latin typeface="Microsoft Sans Serif"/>
                <a:cs typeface="Microsoft Sans Serif"/>
              </a:rPr>
              <a:t> </a:t>
            </a:r>
            <a:r>
              <a:rPr sz="2600" spc="90" dirty="0">
                <a:latin typeface="Microsoft Sans Serif"/>
                <a:cs typeface="Microsoft Sans Serif"/>
              </a:rPr>
              <a:t>ανταλλάγµατος</a:t>
            </a:r>
            <a:r>
              <a:rPr sz="2600" spc="95" dirty="0">
                <a:latin typeface="Microsoft Sans Serif"/>
                <a:cs typeface="Microsoft Sans Serif"/>
              </a:rPr>
              <a:t> </a:t>
            </a:r>
            <a:r>
              <a:rPr sz="2600" spc="50" dirty="0">
                <a:latin typeface="Microsoft Sans Serif"/>
                <a:cs typeface="Microsoft Sans Serif"/>
              </a:rPr>
              <a:t>γίνεται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b="1" spc="160" dirty="0">
                <a:latin typeface="Arial"/>
                <a:cs typeface="Arial"/>
              </a:rPr>
              <a:t>τµηµατικά</a:t>
            </a:r>
            <a:r>
              <a:rPr sz="2600" spc="160" dirty="0">
                <a:latin typeface="Microsoft Sans Serif"/>
                <a:cs typeface="Microsoft Sans Serif"/>
              </a:rPr>
              <a:t>,</a:t>
            </a:r>
            <a:r>
              <a:rPr sz="2600" spc="165" dirty="0">
                <a:latin typeface="Microsoft Sans Serif"/>
                <a:cs typeface="Microsoft Sans Serif"/>
              </a:rPr>
              <a:t> </a:t>
            </a:r>
            <a:r>
              <a:rPr sz="2600" spc="35" dirty="0">
                <a:latin typeface="Microsoft Sans Serif"/>
                <a:cs typeface="Microsoft Sans Serif"/>
              </a:rPr>
              <a:t>µε</a:t>
            </a:r>
            <a:r>
              <a:rPr sz="2600" spc="765" dirty="0">
                <a:latin typeface="Microsoft Sans Serif"/>
                <a:cs typeface="Microsoft Sans Serif"/>
              </a:rPr>
              <a:t> </a:t>
            </a:r>
            <a:r>
              <a:rPr sz="2600" spc="150" dirty="0">
                <a:latin typeface="Microsoft Sans Serif"/>
                <a:cs typeface="Microsoft Sans Serif"/>
              </a:rPr>
              <a:t>βάση</a:t>
            </a:r>
            <a:r>
              <a:rPr sz="2600" spc="155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τις 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πιστοποιήσεις </a:t>
            </a:r>
            <a:r>
              <a:rPr sz="2600" spc="-20" dirty="0">
                <a:latin typeface="Microsoft Sans Serif"/>
                <a:cs typeface="Microsoft Sans Serif"/>
              </a:rPr>
              <a:t>των </a:t>
            </a:r>
            <a:r>
              <a:rPr sz="2600" dirty="0">
                <a:latin typeface="Microsoft Sans Serif"/>
                <a:cs typeface="Microsoft Sans Serif"/>
              </a:rPr>
              <a:t>εργασιών </a:t>
            </a:r>
            <a:r>
              <a:rPr sz="2600" spc="105" dirty="0">
                <a:latin typeface="Microsoft Sans Serif"/>
                <a:cs typeface="Microsoft Sans Serif"/>
              </a:rPr>
              <a:t>που </a:t>
            </a:r>
            <a:r>
              <a:rPr sz="2600" spc="-35" dirty="0">
                <a:latin typeface="Microsoft Sans Serif"/>
                <a:cs typeface="Microsoft Sans Serif"/>
              </a:rPr>
              <a:t>έχουν </a:t>
            </a:r>
            <a:r>
              <a:rPr sz="2600" spc="-85" dirty="0">
                <a:latin typeface="Microsoft Sans Serif"/>
                <a:cs typeface="Microsoft Sans Serif"/>
              </a:rPr>
              <a:t>εκτελεσθεί </a:t>
            </a:r>
            <a:r>
              <a:rPr sz="2600" dirty="0">
                <a:latin typeface="Microsoft Sans Serif"/>
                <a:cs typeface="Microsoft Sans Serif"/>
              </a:rPr>
              <a:t>µέσα 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65" dirty="0">
                <a:latin typeface="Microsoft Sans Serif"/>
                <a:cs typeface="Microsoft Sans Serif"/>
              </a:rPr>
              <a:t>στα </a:t>
            </a:r>
            <a:r>
              <a:rPr sz="2600" spc="-15" dirty="0">
                <a:latin typeface="Microsoft Sans Serif"/>
                <a:cs typeface="Microsoft Sans Serif"/>
              </a:rPr>
              <a:t>όρια </a:t>
            </a:r>
            <a:r>
              <a:rPr sz="2600" spc="-105" dirty="0">
                <a:latin typeface="Microsoft Sans Serif"/>
                <a:cs typeface="Microsoft Sans Serif"/>
              </a:rPr>
              <a:t>του </a:t>
            </a:r>
            <a:r>
              <a:rPr sz="2600" spc="-30" dirty="0">
                <a:latin typeface="Microsoft Sans Serif"/>
                <a:cs typeface="Microsoft Sans Serif"/>
              </a:rPr>
              <a:t>χρονοδιαγράµµατος </a:t>
            </a:r>
            <a:r>
              <a:rPr sz="2600" dirty="0">
                <a:latin typeface="Microsoft Sans Serif"/>
                <a:cs typeface="Microsoft Sans Serif"/>
              </a:rPr>
              <a:t>εργασιών.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Αν </a:t>
            </a:r>
            <a:r>
              <a:rPr sz="2600" spc="110" dirty="0">
                <a:latin typeface="Microsoft Sans Serif"/>
                <a:cs typeface="Microsoft Sans Serif"/>
              </a:rPr>
              <a:t>από </a:t>
            </a:r>
            <a:r>
              <a:rPr sz="2600" spc="-95" dirty="0">
                <a:latin typeface="Microsoft Sans Serif"/>
                <a:cs typeface="Microsoft Sans Serif"/>
              </a:rPr>
              <a:t>τον </a:t>
            </a:r>
            <a:r>
              <a:rPr sz="2600" spc="-90" dirty="0">
                <a:latin typeface="Microsoft Sans Serif"/>
                <a:cs typeface="Microsoft Sans Serif"/>
              </a:rPr>
              <a:t> </a:t>
            </a:r>
            <a:r>
              <a:rPr sz="2600" spc="60" dirty="0">
                <a:latin typeface="Microsoft Sans Serif"/>
                <a:cs typeface="Microsoft Sans Serif"/>
              </a:rPr>
              <a:t>ανάδοχο</a:t>
            </a:r>
            <a:r>
              <a:rPr sz="2600" spc="65" dirty="0">
                <a:latin typeface="Microsoft Sans Serif"/>
                <a:cs typeface="Microsoft Sans Serif"/>
              </a:rPr>
              <a:t> </a:t>
            </a:r>
            <a:r>
              <a:rPr sz="2600" spc="45" dirty="0">
                <a:latin typeface="Microsoft Sans Serif"/>
                <a:cs typeface="Microsoft Sans Serif"/>
              </a:rPr>
              <a:t>κατασκευασθούν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εργασίες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100" dirty="0">
                <a:latin typeface="Microsoft Sans Serif"/>
                <a:cs typeface="Microsoft Sans Serif"/>
              </a:rPr>
              <a:t>πέρα</a:t>
            </a:r>
            <a:r>
              <a:rPr sz="2600" spc="105" dirty="0">
                <a:latin typeface="Microsoft Sans Serif"/>
                <a:cs typeface="Microsoft Sans Serif"/>
              </a:rPr>
              <a:t> </a:t>
            </a:r>
            <a:r>
              <a:rPr sz="2600" spc="160" dirty="0">
                <a:latin typeface="Microsoft Sans Serif"/>
                <a:cs typeface="Microsoft Sans Serif"/>
              </a:rPr>
              <a:t>από</a:t>
            </a:r>
            <a:r>
              <a:rPr sz="2600" spc="165" dirty="0">
                <a:latin typeface="Microsoft Sans Serif"/>
                <a:cs typeface="Microsoft Sans Serif"/>
              </a:rPr>
              <a:t> </a:t>
            </a:r>
            <a:r>
              <a:rPr sz="2600" spc="-85" dirty="0">
                <a:latin typeface="Microsoft Sans Serif"/>
                <a:cs typeface="Microsoft Sans Serif"/>
              </a:rPr>
              <a:t>τις </a:t>
            </a:r>
            <a:r>
              <a:rPr sz="2600" spc="-80" dirty="0">
                <a:latin typeface="Microsoft Sans Serif"/>
                <a:cs typeface="Microsoft Sans Serif"/>
              </a:rPr>
              <a:t> </a:t>
            </a:r>
            <a:r>
              <a:rPr sz="2600" spc="25" dirty="0">
                <a:latin typeface="Microsoft Sans Serif"/>
                <a:cs typeface="Microsoft Sans Serif"/>
              </a:rPr>
              <a:t>προβλεπόµενες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60" dirty="0">
                <a:latin typeface="Microsoft Sans Serif"/>
                <a:cs typeface="Microsoft Sans Serif"/>
              </a:rPr>
              <a:t>στο</a:t>
            </a:r>
            <a:r>
              <a:rPr sz="2600" spc="-5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χρονοδιάγραµµα,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ο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30" dirty="0">
                <a:latin typeface="Microsoft Sans Serif"/>
                <a:cs typeface="Microsoft Sans Serif"/>
              </a:rPr>
              <a:t>κύριος</a:t>
            </a:r>
            <a:r>
              <a:rPr sz="2600" spc="635" dirty="0">
                <a:latin typeface="Microsoft Sans Serif"/>
                <a:cs typeface="Microsoft Sans Serif"/>
              </a:rPr>
              <a:t> </a:t>
            </a:r>
            <a:r>
              <a:rPr sz="2600" spc="-90" dirty="0">
                <a:latin typeface="Microsoft Sans Serif"/>
                <a:cs typeface="Microsoft Sans Serif"/>
              </a:rPr>
              <a:t>του </a:t>
            </a:r>
            <a:r>
              <a:rPr sz="2600" spc="-85" dirty="0">
                <a:latin typeface="Microsoft Sans Serif"/>
                <a:cs typeface="Microsoft Sans Serif"/>
              </a:rPr>
              <a:t> </a:t>
            </a:r>
            <a:r>
              <a:rPr sz="2600" spc="-60" dirty="0">
                <a:latin typeface="Microsoft Sans Serif"/>
                <a:cs typeface="Microsoft Sans Serif"/>
              </a:rPr>
              <a:t>έργου </a:t>
            </a:r>
            <a:r>
              <a:rPr sz="2600" spc="-85" dirty="0">
                <a:latin typeface="Microsoft Sans Serif"/>
                <a:cs typeface="Microsoft Sans Serif"/>
              </a:rPr>
              <a:t>έχει</a:t>
            </a:r>
            <a:r>
              <a:rPr sz="2600" spc="-80" dirty="0">
                <a:latin typeface="Microsoft Sans Serif"/>
                <a:cs typeface="Microsoft Sans Serif"/>
              </a:rPr>
              <a:t> </a:t>
            </a:r>
            <a:r>
              <a:rPr sz="2600" spc="-140" dirty="0">
                <a:latin typeface="Microsoft Sans Serif"/>
                <a:cs typeface="Microsoft Sans Serif"/>
              </a:rPr>
              <a:t>το</a:t>
            </a:r>
            <a:r>
              <a:rPr sz="2600" spc="-135" dirty="0">
                <a:latin typeface="Microsoft Sans Serif"/>
                <a:cs typeface="Microsoft Sans Serif"/>
              </a:rPr>
              <a:t> </a:t>
            </a:r>
            <a:r>
              <a:rPr sz="2600" spc="25" dirty="0">
                <a:latin typeface="Microsoft Sans Serif"/>
                <a:cs typeface="Microsoft Sans Serif"/>
              </a:rPr>
              <a:t>δικαίωµα </a:t>
            </a:r>
            <a:r>
              <a:rPr sz="2600" dirty="0">
                <a:latin typeface="Microsoft Sans Serif"/>
                <a:cs typeface="Microsoft Sans Serif"/>
              </a:rPr>
              <a:t>να </a:t>
            </a:r>
            <a:r>
              <a:rPr sz="2600" spc="-20" dirty="0">
                <a:latin typeface="Microsoft Sans Serif"/>
                <a:cs typeface="Microsoft Sans Serif"/>
              </a:rPr>
              <a:t>αναβάλει </a:t>
            </a:r>
            <a:r>
              <a:rPr sz="2600" spc="-95" dirty="0">
                <a:latin typeface="Microsoft Sans Serif"/>
                <a:cs typeface="Microsoft Sans Serif"/>
              </a:rPr>
              <a:t>την</a:t>
            </a:r>
            <a:r>
              <a:rPr sz="2600" spc="-90" dirty="0">
                <a:latin typeface="Microsoft Sans Serif"/>
                <a:cs typeface="Microsoft Sans Serif"/>
              </a:rPr>
              <a:t> </a:t>
            </a:r>
            <a:r>
              <a:rPr sz="2600" spc="85" dirty="0">
                <a:latin typeface="Microsoft Sans Serif"/>
                <a:cs typeface="Microsoft Sans Serif"/>
              </a:rPr>
              <a:t>πληρωµή </a:t>
            </a:r>
            <a:r>
              <a:rPr sz="2600" spc="-20" dirty="0">
                <a:latin typeface="Microsoft Sans Serif"/>
                <a:cs typeface="Microsoft Sans Serif"/>
              </a:rPr>
              <a:t>των 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spc="220" dirty="0">
                <a:latin typeface="Microsoft Sans Serif"/>
                <a:cs typeface="Microsoft Sans Serif"/>
              </a:rPr>
              <a:t>επιπλέον</a:t>
            </a:r>
            <a:r>
              <a:rPr sz="2600" spc="225" dirty="0">
                <a:latin typeface="Microsoft Sans Serif"/>
                <a:cs typeface="Microsoft Sans Serif"/>
              </a:rPr>
              <a:t> </a:t>
            </a:r>
            <a:r>
              <a:rPr sz="2600" spc="180" dirty="0">
                <a:latin typeface="Microsoft Sans Serif"/>
                <a:cs typeface="Microsoft Sans Serif"/>
              </a:rPr>
              <a:t>εργασιών,</a:t>
            </a:r>
            <a:r>
              <a:rPr sz="2600" spc="185" dirty="0">
                <a:latin typeface="Microsoft Sans Serif"/>
                <a:cs typeface="Microsoft Sans Serif"/>
              </a:rPr>
              <a:t> </a:t>
            </a:r>
            <a:r>
              <a:rPr sz="2600" spc="125" dirty="0">
                <a:latin typeface="Microsoft Sans Serif"/>
                <a:cs typeface="Microsoft Sans Serif"/>
              </a:rPr>
              <a:t>ώστε</a:t>
            </a:r>
            <a:r>
              <a:rPr sz="2600" spc="130" dirty="0">
                <a:latin typeface="Microsoft Sans Serif"/>
                <a:cs typeface="Microsoft Sans Serif"/>
              </a:rPr>
              <a:t> </a:t>
            </a:r>
            <a:r>
              <a:rPr sz="2600" spc="100" dirty="0">
                <a:latin typeface="Microsoft Sans Serif"/>
                <a:cs typeface="Microsoft Sans Serif"/>
              </a:rPr>
              <a:t>να</a:t>
            </a:r>
            <a:r>
              <a:rPr sz="2600" spc="105" dirty="0">
                <a:latin typeface="Microsoft Sans Serif"/>
                <a:cs typeface="Microsoft Sans Serif"/>
              </a:rPr>
              <a:t> </a:t>
            </a:r>
            <a:r>
              <a:rPr sz="2600" spc="200" dirty="0">
                <a:latin typeface="Microsoft Sans Serif"/>
                <a:cs typeface="Microsoft Sans Serif"/>
              </a:rPr>
              <a:t>συµπέσει</a:t>
            </a:r>
            <a:r>
              <a:rPr sz="2600" spc="204" dirty="0">
                <a:latin typeface="Microsoft Sans Serif"/>
                <a:cs typeface="Microsoft Sans Serif"/>
              </a:rPr>
              <a:t> </a:t>
            </a:r>
            <a:r>
              <a:rPr sz="2600" spc="55" dirty="0">
                <a:latin typeface="Microsoft Sans Serif"/>
                <a:cs typeface="Microsoft Sans Serif"/>
              </a:rPr>
              <a:t>µε</a:t>
            </a:r>
            <a:r>
              <a:rPr sz="2600" spc="60" dirty="0">
                <a:latin typeface="Microsoft Sans Serif"/>
                <a:cs typeface="Microsoft Sans Serif"/>
              </a:rPr>
              <a:t> </a:t>
            </a:r>
            <a:r>
              <a:rPr sz="2600" spc="65" dirty="0">
                <a:latin typeface="Microsoft Sans Serif"/>
                <a:cs typeface="Microsoft Sans Serif"/>
              </a:rPr>
              <a:t>τα </a:t>
            </a:r>
            <a:r>
              <a:rPr sz="2600" spc="70" dirty="0">
                <a:latin typeface="Microsoft Sans Serif"/>
                <a:cs typeface="Microsoft Sans Serif"/>
              </a:rPr>
              <a:t> </a:t>
            </a:r>
            <a:r>
              <a:rPr sz="2600" spc="35" dirty="0">
                <a:latin typeface="Microsoft Sans Serif"/>
                <a:cs typeface="Microsoft Sans Serif"/>
              </a:rPr>
              <a:t>προβλεπόµενα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65" dirty="0">
                <a:latin typeface="Microsoft Sans Serif"/>
                <a:cs typeface="Microsoft Sans Serif"/>
              </a:rPr>
              <a:t>στο</a:t>
            </a:r>
            <a:r>
              <a:rPr sz="2600" spc="56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χρονοδιάγραµµα.</a:t>
            </a:r>
            <a:r>
              <a:rPr sz="2600" dirty="0">
                <a:latin typeface="Microsoft Sans Serif"/>
                <a:cs typeface="Microsoft Sans Serif"/>
              </a:rPr>
              <a:t> Η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60" dirty="0">
                <a:latin typeface="Microsoft Sans Serif"/>
                <a:cs typeface="Microsoft Sans Serif"/>
              </a:rPr>
              <a:t>διάταξη</a:t>
            </a:r>
            <a:r>
              <a:rPr sz="2600" spc="-55" dirty="0">
                <a:latin typeface="Microsoft Sans Serif"/>
                <a:cs typeface="Microsoft Sans Serif"/>
              </a:rPr>
              <a:t> </a:t>
            </a:r>
            <a:r>
              <a:rPr sz="2600" spc="-105" dirty="0">
                <a:latin typeface="Microsoft Sans Serif"/>
                <a:cs typeface="Microsoft Sans Serif"/>
              </a:rPr>
              <a:t>του </a:t>
            </a:r>
            <a:r>
              <a:rPr sz="2600" spc="-100" dirty="0">
                <a:latin typeface="Microsoft Sans Serif"/>
                <a:cs typeface="Microsoft Sans Serif"/>
              </a:rPr>
              <a:t> </a:t>
            </a:r>
            <a:r>
              <a:rPr sz="2600" spc="50" dirty="0">
                <a:latin typeface="Microsoft Sans Serif"/>
                <a:cs typeface="Microsoft Sans Serif"/>
              </a:rPr>
              <a:t>προηγούµενου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εδαφίου</a:t>
            </a:r>
            <a:r>
              <a:rPr sz="2600" spc="71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δεν</a:t>
            </a:r>
            <a:r>
              <a:rPr sz="2600" spc="66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εφαρµόζεται</a:t>
            </a:r>
            <a:r>
              <a:rPr sz="2600" spc="665" dirty="0">
                <a:latin typeface="Microsoft Sans Serif"/>
                <a:cs typeface="Microsoft Sans Serif"/>
              </a:rPr>
              <a:t> </a:t>
            </a:r>
            <a:r>
              <a:rPr sz="2600" spc="-30" dirty="0">
                <a:latin typeface="Microsoft Sans Serif"/>
                <a:cs typeface="Microsoft Sans Serif"/>
              </a:rPr>
              <a:t>όταν</a:t>
            </a:r>
            <a:r>
              <a:rPr sz="2600" spc="-2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στη 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spc="30" dirty="0">
                <a:latin typeface="Microsoft Sans Serif"/>
                <a:cs typeface="Microsoft Sans Serif"/>
              </a:rPr>
              <a:t>σύµβαση </a:t>
            </a:r>
            <a:r>
              <a:rPr sz="2600" spc="5" dirty="0">
                <a:latin typeface="Microsoft Sans Serif"/>
                <a:cs typeface="Microsoft Sans Serif"/>
              </a:rPr>
              <a:t>προβλέπεται </a:t>
            </a:r>
            <a:r>
              <a:rPr sz="2600" spc="-5" dirty="0">
                <a:latin typeface="Microsoft Sans Serif"/>
                <a:cs typeface="Microsoft Sans Serif"/>
              </a:rPr>
              <a:t>πρόσθετη </a:t>
            </a:r>
            <a:r>
              <a:rPr sz="2600" spc="-30" dirty="0">
                <a:latin typeface="Microsoft Sans Serif"/>
                <a:cs typeface="Microsoft Sans Serif"/>
              </a:rPr>
              <a:t>καταβολή </a:t>
            </a:r>
            <a:r>
              <a:rPr sz="2600" spc="55" dirty="0">
                <a:latin typeface="Microsoft Sans Serif"/>
                <a:cs typeface="Microsoft Sans Serif"/>
              </a:rPr>
              <a:t>(πριµ) </a:t>
            </a:r>
            <a:r>
              <a:rPr sz="2600" spc="-50" dirty="0">
                <a:latin typeface="Microsoft Sans Serif"/>
                <a:cs typeface="Microsoft Sans Serif"/>
              </a:rPr>
              <a:t>στον 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ανάδοχο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για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40" dirty="0">
                <a:latin typeface="Microsoft Sans Serif"/>
                <a:cs typeface="Microsoft Sans Serif"/>
              </a:rPr>
              <a:t>τη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65" dirty="0">
                <a:latin typeface="Microsoft Sans Serif"/>
                <a:cs typeface="Microsoft Sans Serif"/>
              </a:rPr>
              <a:t>γρηγορότερη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25" dirty="0">
                <a:latin typeface="Microsoft Sans Serif"/>
                <a:cs typeface="Microsoft Sans Serif"/>
              </a:rPr>
              <a:t>περάτωση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05" dirty="0">
                <a:latin typeface="Microsoft Sans Serif"/>
                <a:cs typeface="Microsoft Sans Serif"/>
              </a:rPr>
              <a:t>του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έργου.</a:t>
            </a:r>
            <a:endParaRPr sz="2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21660"/>
            <a:ext cx="4634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400" b="1" spc="5" dirty="0">
                <a:latin typeface="Arial"/>
                <a:cs typeface="Arial"/>
              </a:rPr>
              <a:t>Λογαριασµοί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-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Πιστοποιήσεις</a:t>
            </a:r>
            <a:endParaRPr sz="24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4941501" y="221660"/>
            <a:ext cx="36017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(άρθρο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152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4412/2016)</a:t>
            </a:r>
            <a:endParaRPr sz="24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739" y="650412"/>
            <a:ext cx="8758555" cy="5144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5600" algn="l"/>
              </a:tabLst>
            </a:pPr>
            <a:r>
              <a:rPr sz="2400" spc="-25" dirty="0">
                <a:latin typeface="Microsoft Sans Serif"/>
                <a:cs typeface="Microsoft Sans Serif"/>
              </a:rPr>
              <a:t>Οι </a:t>
            </a:r>
            <a:r>
              <a:rPr sz="2400" spc="-10" dirty="0">
                <a:latin typeface="Microsoft Sans Serif"/>
                <a:cs typeface="Microsoft Sans Serif"/>
              </a:rPr>
              <a:t>λογαριασµοί </a:t>
            </a:r>
            <a:r>
              <a:rPr sz="2400" spc="-30" dirty="0">
                <a:latin typeface="Microsoft Sans Serif"/>
                <a:cs typeface="Microsoft Sans Serif"/>
              </a:rPr>
              <a:t>συντάσσονται </a:t>
            </a:r>
            <a:r>
              <a:rPr sz="2400" spc="-50" dirty="0">
                <a:latin typeface="Microsoft Sans Serif"/>
                <a:cs typeface="Microsoft Sans Serif"/>
              </a:rPr>
              <a:t>πάντοτε </a:t>
            </a:r>
            <a:r>
              <a:rPr sz="2400" spc="-20" dirty="0">
                <a:latin typeface="Microsoft Sans Serif"/>
                <a:cs typeface="Microsoft Sans Serif"/>
              </a:rPr>
              <a:t>ανακεφαλαιωτικοί </a:t>
            </a:r>
            <a:r>
              <a:rPr sz="2400" spc="-15" dirty="0">
                <a:latin typeface="Microsoft Sans Serif"/>
                <a:cs typeface="Microsoft Sans Serif"/>
              </a:rPr>
              <a:t>και 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συνοδεύονται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35" dirty="0">
                <a:latin typeface="Microsoft Sans Serif"/>
                <a:cs typeface="Microsoft Sans Serif"/>
              </a:rPr>
              <a:t>ιδίως</a:t>
            </a:r>
            <a:r>
              <a:rPr sz="2400" spc="40" dirty="0">
                <a:latin typeface="Microsoft Sans Serif"/>
                <a:cs typeface="Microsoft Sans Serif"/>
              </a:rPr>
              <a:t> </a:t>
            </a:r>
            <a:r>
              <a:rPr sz="2400" spc="135" dirty="0">
                <a:latin typeface="Microsoft Sans Serif"/>
                <a:cs typeface="Microsoft Sans Serif"/>
              </a:rPr>
              <a:t>από</a:t>
            </a:r>
            <a:r>
              <a:rPr sz="2400" spc="140" dirty="0">
                <a:latin typeface="Microsoft Sans Serif"/>
                <a:cs typeface="Microsoft Sans Serif"/>
              </a:rPr>
              <a:t> </a:t>
            </a:r>
            <a:r>
              <a:rPr sz="2400" b="1" spc="40" dirty="0">
                <a:latin typeface="Arial"/>
                <a:cs typeface="Arial"/>
              </a:rPr>
              <a:t>ανακεφαλαιωτικό</a:t>
            </a:r>
            <a:r>
              <a:rPr sz="2400" b="1" spc="45" dirty="0">
                <a:latin typeface="Arial"/>
                <a:cs typeface="Arial"/>
              </a:rPr>
              <a:t> συνοπτικό </a:t>
            </a:r>
            <a:r>
              <a:rPr sz="2400" b="1" spc="50" dirty="0">
                <a:latin typeface="Arial"/>
                <a:cs typeface="Arial"/>
              </a:rPr>
              <a:t> </a:t>
            </a:r>
            <a:r>
              <a:rPr sz="2400" b="1" spc="10" dirty="0">
                <a:latin typeface="Arial"/>
                <a:cs typeface="Arial"/>
              </a:rPr>
              <a:t>πίνακα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των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εγκεκριµένων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10" dirty="0">
                <a:latin typeface="Microsoft Sans Serif"/>
                <a:cs typeface="Microsoft Sans Serif"/>
              </a:rPr>
              <a:t>επιµετρήσεων</a:t>
            </a:r>
            <a:r>
              <a:rPr sz="2400" spc="15" dirty="0">
                <a:latin typeface="Microsoft Sans Serif"/>
                <a:cs typeface="Microsoft Sans Serif"/>
              </a:rPr>
              <a:t> εργασιών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110" dirty="0">
                <a:latin typeface="Microsoft Sans Serif"/>
                <a:cs typeface="Microsoft Sans Serif"/>
              </a:rPr>
              <a:t>που </a:t>
            </a:r>
            <a:r>
              <a:rPr sz="2400" spc="114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εκτελέσθηκαν </a:t>
            </a:r>
            <a:r>
              <a:rPr sz="2400" spc="105" dirty="0">
                <a:latin typeface="Microsoft Sans Serif"/>
                <a:cs typeface="Microsoft Sans Serif"/>
              </a:rPr>
              <a:t>από </a:t>
            </a:r>
            <a:r>
              <a:rPr sz="2400" spc="-85" dirty="0">
                <a:latin typeface="Microsoft Sans Serif"/>
                <a:cs typeface="Microsoft Sans Serif"/>
              </a:rPr>
              <a:t>την </a:t>
            </a:r>
            <a:r>
              <a:rPr sz="2400" spc="-5" dirty="0">
                <a:latin typeface="Microsoft Sans Serif"/>
                <a:cs typeface="Microsoft Sans Serif"/>
              </a:rPr>
              <a:t>αρχή </a:t>
            </a:r>
            <a:r>
              <a:rPr sz="2400" spc="-95" dirty="0">
                <a:latin typeface="Microsoft Sans Serif"/>
                <a:cs typeface="Microsoft Sans Serif"/>
              </a:rPr>
              <a:t>του </a:t>
            </a:r>
            <a:r>
              <a:rPr sz="2400" spc="-45" dirty="0">
                <a:latin typeface="Microsoft Sans Serif"/>
                <a:cs typeface="Microsoft Sans Serif"/>
              </a:rPr>
              <a:t>έργου, </a:t>
            </a:r>
            <a:r>
              <a:rPr sz="2400" spc="45" dirty="0">
                <a:latin typeface="Microsoft Sans Serif"/>
                <a:cs typeface="Microsoft Sans Serif"/>
              </a:rPr>
              <a:t>πίνακα </a:t>
            </a:r>
            <a:r>
              <a:rPr sz="2400" spc="-15" dirty="0">
                <a:latin typeface="Microsoft Sans Serif"/>
                <a:cs typeface="Microsoft Sans Serif"/>
              </a:rPr>
              <a:t>και </a:t>
            </a:r>
            <a:r>
              <a:rPr sz="2400" spc="-40" dirty="0">
                <a:latin typeface="Microsoft Sans Serif"/>
                <a:cs typeface="Microsoft Sans Serif"/>
              </a:rPr>
              <a:t>αναλυτική 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95" dirty="0">
                <a:latin typeface="Microsoft Sans Serif"/>
                <a:cs typeface="Microsoft Sans Serif"/>
              </a:rPr>
              <a:t>επιµέτρηση</a:t>
            </a:r>
            <a:r>
              <a:rPr sz="2400" spc="100" dirty="0">
                <a:latin typeface="Microsoft Sans Serif"/>
                <a:cs typeface="Microsoft Sans Serif"/>
              </a:rPr>
              <a:t> </a:t>
            </a:r>
            <a:r>
              <a:rPr sz="2400" spc="65" dirty="0">
                <a:latin typeface="Microsoft Sans Serif"/>
                <a:cs typeface="Microsoft Sans Serif"/>
              </a:rPr>
              <a:t>των</a:t>
            </a:r>
            <a:r>
              <a:rPr sz="2400" spc="70" dirty="0">
                <a:latin typeface="Microsoft Sans Serif"/>
                <a:cs typeface="Microsoft Sans Serif"/>
              </a:rPr>
              <a:t> </a:t>
            </a:r>
            <a:r>
              <a:rPr sz="2400" spc="105" dirty="0">
                <a:latin typeface="Microsoft Sans Serif"/>
                <a:cs typeface="Microsoft Sans Serif"/>
              </a:rPr>
              <a:t>εργασιών</a:t>
            </a:r>
            <a:r>
              <a:rPr sz="2400" spc="110" dirty="0">
                <a:latin typeface="Microsoft Sans Serif"/>
                <a:cs typeface="Microsoft Sans Serif"/>
              </a:rPr>
              <a:t> </a:t>
            </a:r>
            <a:r>
              <a:rPr sz="2400" spc="35" dirty="0">
                <a:latin typeface="Microsoft Sans Serif"/>
                <a:cs typeface="Microsoft Sans Serif"/>
              </a:rPr>
              <a:t>οι</a:t>
            </a:r>
            <a:r>
              <a:rPr sz="2400" spc="710" dirty="0">
                <a:latin typeface="Microsoft Sans Serif"/>
                <a:cs typeface="Microsoft Sans Serif"/>
              </a:rPr>
              <a:t> </a:t>
            </a:r>
            <a:r>
              <a:rPr sz="2400" spc="100" dirty="0">
                <a:latin typeface="Microsoft Sans Serif"/>
                <a:cs typeface="Microsoft Sans Serif"/>
              </a:rPr>
              <a:t>οποίες</a:t>
            </a:r>
            <a:r>
              <a:rPr sz="2400" spc="105" dirty="0">
                <a:latin typeface="Microsoft Sans Serif"/>
                <a:cs typeface="Microsoft Sans Serif"/>
              </a:rPr>
              <a:t> </a:t>
            </a:r>
            <a:r>
              <a:rPr sz="2400" spc="120" dirty="0">
                <a:latin typeface="Microsoft Sans Serif"/>
                <a:cs typeface="Microsoft Sans Serif"/>
              </a:rPr>
              <a:t>πιστοποιούνται </a:t>
            </a:r>
            <a:r>
              <a:rPr sz="2400" spc="125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τµηµατικά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και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55" dirty="0">
                <a:latin typeface="Microsoft Sans Serif"/>
                <a:cs typeface="Microsoft Sans Serif"/>
              </a:rPr>
              <a:t>προσωρινά,</a:t>
            </a:r>
            <a:r>
              <a:rPr sz="2400" spc="60" dirty="0">
                <a:latin typeface="Microsoft Sans Serif"/>
                <a:cs typeface="Microsoft Sans Serif"/>
              </a:rPr>
              <a:t> </a:t>
            </a:r>
            <a:r>
              <a:rPr sz="2400" spc="-125" dirty="0">
                <a:latin typeface="Microsoft Sans Serif"/>
                <a:cs typeface="Microsoft Sans Serif"/>
              </a:rPr>
              <a:t>τα</a:t>
            </a:r>
            <a:r>
              <a:rPr sz="2400" spc="-12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παραστατικά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στοιχεία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των 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10" dirty="0">
                <a:latin typeface="Microsoft Sans Serif"/>
                <a:cs typeface="Microsoft Sans Serif"/>
              </a:rPr>
              <a:t>απολογιστικών </a:t>
            </a:r>
            <a:r>
              <a:rPr sz="2400" dirty="0">
                <a:latin typeface="Microsoft Sans Serif"/>
                <a:cs typeface="Microsoft Sans Serif"/>
              </a:rPr>
              <a:t>εργασιών, </a:t>
            </a:r>
            <a:r>
              <a:rPr sz="2400" spc="-85" dirty="0">
                <a:latin typeface="Microsoft Sans Serif"/>
                <a:cs typeface="Microsoft Sans Serif"/>
              </a:rPr>
              <a:t>τον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πίνακα </a:t>
            </a:r>
            <a:r>
              <a:rPr sz="2400" spc="-95" dirty="0">
                <a:latin typeface="Microsoft Sans Serif"/>
                <a:cs typeface="Microsoft Sans Serif"/>
              </a:rPr>
              <a:t>του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20" dirty="0">
                <a:latin typeface="Microsoft Sans Serif"/>
                <a:cs typeface="Microsoft Sans Serif"/>
              </a:rPr>
              <a:t>υπολογισµού </a:t>
            </a:r>
            <a:r>
              <a:rPr sz="2400" spc="-130" dirty="0">
                <a:latin typeface="Microsoft Sans Serif"/>
                <a:cs typeface="Microsoft Sans Serif"/>
              </a:rPr>
              <a:t>της 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αναθεώρησης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και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105" dirty="0">
                <a:latin typeface="Microsoft Sans Serif"/>
                <a:cs typeface="Microsoft Sans Serif"/>
              </a:rPr>
              <a:t>από</a:t>
            </a:r>
            <a:r>
              <a:rPr sz="2400" spc="110" dirty="0">
                <a:latin typeface="Microsoft Sans Serif"/>
                <a:cs typeface="Microsoft Sans Serif"/>
              </a:rPr>
              <a:t> </a:t>
            </a:r>
            <a:r>
              <a:rPr sz="2400" spc="-145" dirty="0">
                <a:latin typeface="Microsoft Sans Serif"/>
                <a:cs typeface="Microsoft Sans Serif"/>
              </a:rPr>
              <a:t>τις</a:t>
            </a:r>
            <a:r>
              <a:rPr sz="2400" spc="-140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αποφάσεις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95" dirty="0">
                <a:latin typeface="Microsoft Sans Serif"/>
                <a:cs typeface="Microsoft Sans Serif"/>
              </a:rPr>
              <a:t>που</a:t>
            </a:r>
            <a:r>
              <a:rPr sz="2400" spc="10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αναγνωρίζουν 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15" dirty="0">
                <a:latin typeface="Microsoft Sans Serif"/>
                <a:cs typeface="Microsoft Sans Serif"/>
              </a:rPr>
              <a:t>αποζηµιώσεις </a:t>
            </a:r>
            <a:r>
              <a:rPr sz="2400" dirty="0">
                <a:latin typeface="Microsoft Sans Serif"/>
                <a:cs typeface="Microsoft Sans Serif"/>
              </a:rPr>
              <a:t>ή </a:t>
            </a:r>
            <a:r>
              <a:rPr sz="2400" spc="10" dirty="0">
                <a:latin typeface="Microsoft Sans Serif"/>
                <a:cs typeface="Microsoft Sans Serif"/>
              </a:rPr>
              <a:t>επιβάλλουν </a:t>
            </a:r>
            <a:r>
              <a:rPr sz="2400" spc="-5" dirty="0">
                <a:latin typeface="Microsoft Sans Serif"/>
                <a:cs typeface="Microsoft Sans Serif"/>
              </a:rPr>
              <a:t>ποινικές </a:t>
            </a:r>
            <a:r>
              <a:rPr sz="2400" spc="-90" dirty="0">
                <a:latin typeface="Microsoft Sans Serif"/>
                <a:cs typeface="Microsoft Sans Serif"/>
              </a:rPr>
              <a:t>ρήτρες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ή </a:t>
            </a:r>
            <a:r>
              <a:rPr sz="2400" spc="20" dirty="0">
                <a:latin typeface="Microsoft Sans Serif"/>
                <a:cs typeface="Microsoft Sans Serif"/>
              </a:rPr>
              <a:t>περικοπές </a:t>
            </a:r>
            <a:r>
              <a:rPr sz="2400" dirty="0">
                <a:latin typeface="Microsoft Sans Serif"/>
                <a:cs typeface="Microsoft Sans Serif"/>
              </a:rPr>
              <a:t>ή 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άλλες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90" dirty="0">
                <a:latin typeface="Microsoft Sans Serif"/>
                <a:cs typeface="Microsoft Sans Serif"/>
              </a:rPr>
              <a:t>απαιτήσεις</a:t>
            </a:r>
            <a:r>
              <a:rPr sz="2400" spc="9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του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55" dirty="0">
                <a:latin typeface="Microsoft Sans Serif"/>
                <a:cs typeface="Microsoft Sans Serif"/>
              </a:rPr>
              <a:t>εργοδότη.</a:t>
            </a:r>
            <a:r>
              <a:rPr sz="2400" spc="60" dirty="0">
                <a:latin typeface="Microsoft Sans Serif"/>
                <a:cs typeface="Microsoft Sans Serif"/>
              </a:rPr>
              <a:t> </a:t>
            </a:r>
            <a:r>
              <a:rPr sz="2400" spc="190" dirty="0">
                <a:latin typeface="Microsoft Sans Serif"/>
                <a:cs typeface="Microsoft Sans Serif"/>
              </a:rPr>
              <a:t>Από</a:t>
            </a:r>
            <a:r>
              <a:rPr sz="2400" spc="195" dirty="0">
                <a:latin typeface="Microsoft Sans Serif"/>
                <a:cs typeface="Microsoft Sans Serif"/>
              </a:rPr>
              <a:t> </a:t>
            </a:r>
            <a:r>
              <a:rPr sz="2400" spc="60" dirty="0">
                <a:latin typeface="Microsoft Sans Serif"/>
                <a:cs typeface="Microsoft Sans Serif"/>
              </a:rPr>
              <a:t>κάθε</a:t>
            </a:r>
            <a:r>
              <a:rPr sz="2400" spc="65" dirty="0">
                <a:latin typeface="Microsoft Sans Serif"/>
                <a:cs typeface="Microsoft Sans Serif"/>
              </a:rPr>
              <a:t> </a:t>
            </a:r>
            <a:r>
              <a:rPr sz="2400" spc="50" dirty="0">
                <a:latin typeface="Microsoft Sans Serif"/>
                <a:cs typeface="Microsoft Sans Serif"/>
              </a:rPr>
              <a:t>νεότερο </a:t>
            </a:r>
            <a:r>
              <a:rPr sz="2400" spc="5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λογαριασµό </a:t>
            </a:r>
            <a:r>
              <a:rPr sz="2400" spc="-35" dirty="0">
                <a:latin typeface="Microsoft Sans Serif"/>
                <a:cs typeface="Microsoft Sans Serif"/>
              </a:rPr>
              <a:t>αφαιρούνται </a:t>
            </a:r>
            <a:r>
              <a:rPr sz="2400" spc="-125" dirty="0">
                <a:latin typeface="Microsoft Sans Serif"/>
                <a:cs typeface="Microsoft Sans Serif"/>
              </a:rPr>
              <a:t>τα </a:t>
            </a:r>
            <a:r>
              <a:rPr sz="2400" spc="95" dirty="0">
                <a:latin typeface="Microsoft Sans Serif"/>
                <a:cs typeface="Microsoft Sans Serif"/>
              </a:rPr>
              <a:t>ποσά που </a:t>
            </a:r>
            <a:r>
              <a:rPr sz="2400" spc="50" dirty="0">
                <a:latin typeface="Microsoft Sans Serif"/>
                <a:cs typeface="Microsoft Sans Serif"/>
              </a:rPr>
              <a:t>πληρώθηκαν </a:t>
            </a:r>
            <a:r>
              <a:rPr sz="2400" spc="-45" dirty="0">
                <a:latin typeface="Microsoft Sans Serif"/>
                <a:cs typeface="Microsoft Sans Serif"/>
              </a:rPr>
              <a:t>µε </a:t>
            </a:r>
            <a:r>
              <a:rPr sz="2400" spc="-105" dirty="0">
                <a:latin typeface="Microsoft Sans Serif"/>
                <a:cs typeface="Microsoft Sans Serif"/>
              </a:rPr>
              <a:t>τους </a:t>
            </a:r>
            <a:r>
              <a:rPr sz="2400" spc="-10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προηγούµενους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λογαριασµούς,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15" dirty="0">
                <a:latin typeface="Microsoft Sans Serif"/>
                <a:cs typeface="Microsoft Sans Serif"/>
              </a:rPr>
              <a:t>καθώς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και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95" dirty="0">
                <a:latin typeface="Microsoft Sans Serif"/>
                <a:cs typeface="Microsoft Sans Serif"/>
              </a:rPr>
              <a:t>ποσά</a:t>
            </a:r>
            <a:r>
              <a:rPr sz="2400" spc="100" dirty="0">
                <a:latin typeface="Microsoft Sans Serif"/>
                <a:cs typeface="Microsoft Sans Serif"/>
              </a:rPr>
              <a:t> </a:t>
            </a:r>
            <a:r>
              <a:rPr sz="2400" spc="95" dirty="0">
                <a:latin typeface="Microsoft Sans Serif"/>
                <a:cs typeface="Microsoft Sans Serif"/>
              </a:rPr>
              <a:t>που</a:t>
            </a:r>
            <a:r>
              <a:rPr sz="2400" spc="100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δεν 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αντιστοιχούν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σε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-65" dirty="0">
                <a:latin typeface="Microsoft Sans Serif"/>
                <a:cs typeface="Microsoft Sans Serif"/>
              </a:rPr>
              <a:t>εγκεκριµένες</a:t>
            </a:r>
            <a:r>
              <a:rPr sz="2400" spc="-60" dirty="0">
                <a:latin typeface="Microsoft Sans Serif"/>
                <a:cs typeface="Microsoft Sans Serif"/>
              </a:rPr>
              <a:t> </a:t>
            </a:r>
            <a:r>
              <a:rPr sz="2400" spc="-40" dirty="0">
                <a:latin typeface="Microsoft Sans Serif"/>
                <a:cs typeface="Microsoft Sans Serif"/>
              </a:rPr>
              <a:t>επιµετρήσεις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ή</a:t>
            </a:r>
            <a:r>
              <a:rPr sz="2400" spc="63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αφορούν</a:t>
            </a:r>
            <a:r>
              <a:rPr sz="2400" spc="62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σε 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λάθη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εγκεκριµένων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15" dirty="0">
                <a:latin typeface="Microsoft Sans Serif"/>
                <a:cs typeface="Microsoft Sans Serif"/>
              </a:rPr>
              <a:t>λογαριασµών.</a:t>
            </a:r>
            <a:endParaRPr sz="2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020621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32756" y="170410"/>
            <a:ext cx="8566785" cy="5760720"/>
            <a:chOff x="232756" y="170410"/>
            <a:chExt cx="8566785" cy="576072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5756" y="170410"/>
              <a:ext cx="6284421" cy="51538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56" y="540327"/>
              <a:ext cx="8553795" cy="48629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881149"/>
              <a:ext cx="8225443" cy="45304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578" y="1172095"/>
              <a:ext cx="8225443" cy="45304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1467196"/>
              <a:ext cx="8225443" cy="44888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78" y="1758141"/>
              <a:ext cx="8225443" cy="45304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578" y="2049087"/>
              <a:ext cx="8225443" cy="45304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578" y="2340031"/>
              <a:ext cx="8225443" cy="45304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3578" y="2635135"/>
              <a:ext cx="7045035" cy="44888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756" y="2951017"/>
              <a:ext cx="6143105" cy="49045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9956" y="3320934"/>
              <a:ext cx="5723312" cy="49045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9956" y="3686694"/>
              <a:ext cx="4667596" cy="49045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9956" y="4056610"/>
              <a:ext cx="3221182" cy="49045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9956" y="4426526"/>
              <a:ext cx="8096595" cy="48629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8432" y="4754879"/>
              <a:ext cx="3678382" cy="45304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9956" y="5070763"/>
              <a:ext cx="4680065" cy="49045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9956" y="5440679"/>
              <a:ext cx="4326774" cy="490450"/>
            </a:xfrm>
            <a:prstGeom prst="rect">
              <a:avLst/>
            </a:prstGeom>
          </p:spPr>
        </p:pic>
      </p:grpSp>
      <p:sp>
        <p:nvSpPr>
          <p:cNvPr id="73" name="object 7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270163"/>
            <a:ext cx="9144000" cy="6588125"/>
            <a:chOff x="0" y="270163"/>
            <a:chExt cx="9144000" cy="658812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570" y="270163"/>
              <a:ext cx="4031672" cy="51538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570" y="648393"/>
              <a:ext cx="4588625" cy="59436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570" y="1118062"/>
              <a:ext cx="8794864" cy="59436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392" y="1591887"/>
              <a:ext cx="8478982" cy="51538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92" y="1970116"/>
              <a:ext cx="3740726" cy="51538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7570" y="2352502"/>
              <a:ext cx="8794864" cy="59020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392" y="2822170"/>
              <a:ext cx="8478982" cy="51538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392" y="3204556"/>
              <a:ext cx="8478982" cy="51538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392" y="3595254"/>
              <a:ext cx="8478982" cy="51538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8392" y="3977639"/>
              <a:ext cx="8478982" cy="51538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8392" y="4360025"/>
              <a:ext cx="8478982" cy="51538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8392" y="4738254"/>
              <a:ext cx="2003367" cy="51538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7570" y="5133108"/>
              <a:ext cx="8794864" cy="59020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8392" y="5602777"/>
              <a:ext cx="4542905" cy="515389"/>
            </a:xfrm>
            <a:prstGeom prst="rect">
              <a:avLst/>
            </a:prstGeom>
          </p:spPr>
        </p:pic>
      </p:grpSp>
      <p:sp>
        <p:nvSpPr>
          <p:cNvPr id="65" name="object 6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bject 62"/>
          <p:cNvSpPr txBox="1"/>
          <p:nvPr/>
        </p:nvSpPr>
        <p:spPr>
          <a:xfrm>
            <a:off x="78739" y="399733"/>
            <a:ext cx="8551545" cy="495300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5600" marR="19050" indent="-342900" algn="just">
              <a:lnSpc>
                <a:spcPts val="3200"/>
              </a:lnSpc>
              <a:spcBef>
                <a:spcPts val="54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8775" algn="l"/>
              </a:tabLst>
            </a:pPr>
            <a:r>
              <a:rPr sz="3000" b="1" dirty="0">
                <a:latin typeface="Arial"/>
                <a:cs typeface="Arial"/>
              </a:rPr>
              <a:t>Η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spc="30" dirty="0">
                <a:latin typeface="Arial"/>
                <a:cs typeface="Arial"/>
              </a:rPr>
              <a:t>σχετική</a:t>
            </a:r>
            <a:r>
              <a:rPr sz="3000" b="1" spc="35" dirty="0">
                <a:latin typeface="Arial"/>
                <a:cs typeface="Arial"/>
              </a:rPr>
              <a:t> διαδικασία</a:t>
            </a:r>
            <a:r>
              <a:rPr sz="3000" b="1" spc="40" dirty="0">
                <a:latin typeface="Arial"/>
                <a:cs typeface="Arial"/>
              </a:rPr>
              <a:t> </a:t>
            </a:r>
            <a:r>
              <a:rPr sz="3000" b="1" spc="35" dirty="0">
                <a:latin typeface="Arial"/>
                <a:cs typeface="Arial"/>
              </a:rPr>
              <a:t>έκπτωσης</a:t>
            </a:r>
            <a:r>
              <a:rPr sz="3000" b="1" spc="40" dirty="0">
                <a:latin typeface="Arial"/>
                <a:cs typeface="Arial"/>
              </a:rPr>
              <a:t> </a:t>
            </a:r>
            <a:r>
              <a:rPr sz="3000" b="1" spc="35" dirty="0">
                <a:latin typeface="Arial"/>
                <a:cs typeface="Arial"/>
              </a:rPr>
              <a:t>κινείται </a:t>
            </a:r>
            <a:r>
              <a:rPr sz="3000" b="1" spc="4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υποχρεωτικά κατά του αναδόχου στις εξής 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περιπτώσεις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:</a:t>
            </a:r>
            <a:endParaRPr sz="3000">
              <a:latin typeface="Arial"/>
              <a:cs typeface="Arial"/>
            </a:endParaRPr>
          </a:p>
          <a:p>
            <a:pPr marL="758825" lvl="1" indent="-320040">
              <a:lnSpc>
                <a:spcPts val="3390"/>
              </a:lnSpc>
              <a:spcBef>
                <a:spcPts val="380"/>
              </a:spcBef>
              <a:buClr>
                <a:srgbClr val="FF00FF"/>
              </a:buClr>
              <a:buSzPct val="50000"/>
              <a:buFont typeface="Wingdings"/>
              <a:buChar char=""/>
              <a:tabLst>
                <a:tab pos="759460" algn="l"/>
                <a:tab pos="1670050" algn="l"/>
                <a:tab pos="4552950" algn="l"/>
                <a:tab pos="6375400" algn="l"/>
                <a:tab pos="7852409" algn="l"/>
              </a:tabLst>
            </a:pPr>
            <a:r>
              <a:rPr sz="3000" b="1" spc="35" dirty="0">
                <a:latin typeface="Arial"/>
                <a:cs typeface="Arial"/>
              </a:rPr>
              <a:t>εάν	</a:t>
            </a:r>
            <a:r>
              <a:rPr sz="3000" b="1" spc="50" dirty="0">
                <a:latin typeface="Arial"/>
                <a:cs typeface="Arial"/>
              </a:rPr>
              <a:t>καθυστερήσει	</a:t>
            </a:r>
            <a:r>
              <a:rPr sz="3000" b="1" spc="45" dirty="0">
                <a:latin typeface="Arial"/>
                <a:cs typeface="Arial"/>
              </a:rPr>
              <a:t>υπαίτια,	</a:t>
            </a:r>
            <a:r>
              <a:rPr sz="3000" b="1" spc="40" dirty="0">
                <a:latin typeface="Arial"/>
                <a:cs typeface="Arial"/>
              </a:rPr>
              <a:t>πέραν	</a:t>
            </a:r>
            <a:r>
              <a:rPr sz="3000" b="1" spc="35" dirty="0">
                <a:latin typeface="Arial"/>
                <a:cs typeface="Arial"/>
              </a:rPr>
              <a:t>του</a:t>
            </a:r>
            <a:endParaRPr sz="3000">
              <a:latin typeface="Arial"/>
              <a:cs typeface="Arial"/>
            </a:endParaRPr>
          </a:p>
          <a:p>
            <a:pPr marL="365760" algn="ctr">
              <a:lnSpc>
                <a:spcPts val="3390"/>
              </a:lnSpc>
            </a:pPr>
            <a:r>
              <a:rPr sz="3000" b="1" spc="15" dirty="0">
                <a:latin typeface="Arial"/>
                <a:cs typeface="Arial"/>
              </a:rPr>
              <a:t>µηνός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από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την υπογραφή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της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10" dirty="0">
                <a:latin typeface="Arial"/>
                <a:cs typeface="Arial"/>
              </a:rPr>
              <a:t>σύµβασης</a:t>
            </a:r>
            <a:endParaRPr sz="3000">
              <a:latin typeface="Arial"/>
              <a:cs typeface="Arial"/>
            </a:endParaRPr>
          </a:p>
          <a:p>
            <a:pPr marL="1155700" lvl="2" indent="-229235" algn="just">
              <a:lnSpc>
                <a:spcPct val="100000"/>
              </a:lnSpc>
              <a:spcBef>
                <a:spcPts val="420"/>
              </a:spcBef>
              <a:buClr>
                <a:srgbClr val="FF7C80"/>
              </a:buClr>
              <a:buSzPct val="50000"/>
              <a:buFont typeface="Wingdings"/>
              <a:buChar char=""/>
              <a:tabLst>
                <a:tab pos="1155700" algn="l"/>
              </a:tabLst>
            </a:pPr>
            <a:r>
              <a:rPr sz="3000" b="1" spc="-5" dirty="0">
                <a:latin typeface="Arial"/>
                <a:cs typeface="Arial"/>
              </a:rPr>
              <a:t>την</a:t>
            </a:r>
            <a:r>
              <a:rPr sz="3000" b="1" spc="-1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έναρξη</a:t>
            </a:r>
            <a:r>
              <a:rPr sz="3000" b="1" spc="-1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των</a:t>
            </a:r>
            <a:r>
              <a:rPr sz="3000" b="1" spc="-1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εργασιών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ή</a:t>
            </a:r>
            <a:endParaRPr sz="3000">
              <a:latin typeface="Arial"/>
              <a:cs typeface="Arial"/>
            </a:endParaRPr>
          </a:p>
          <a:p>
            <a:pPr marL="1155700" lvl="2" indent="-229235" algn="just">
              <a:lnSpc>
                <a:spcPct val="100000"/>
              </a:lnSpc>
              <a:spcBef>
                <a:spcPts val="300"/>
              </a:spcBef>
              <a:buClr>
                <a:srgbClr val="FF7C80"/>
              </a:buClr>
              <a:buSzPct val="50000"/>
              <a:buFont typeface="Wingdings"/>
              <a:buChar char=""/>
              <a:tabLst>
                <a:tab pos="1155700" algn="l"/>
              </a:tabLst>
            </a:pPr>
            <a:r>
              <a:rPr sz="3000" b="1" spc="-5" dirty="0">
                <a:latin typeface="Arial"/>
                <a:cs typeface="Arial"/>
              </a:rPr>
              <a:t>την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υποβολή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του </a:t>
            </a:r>
            <a:r>
              <a:rPr sz="3000" b="1" spc="5" dirty="0">
                <a:latin typeface="Arial"/>
                <a:cs typeface="Arial"/>
              </a:rPr>
              <a:t>χρονοδιαγράµµατος,</a:t>
            </a:r>
            <a:endParaRPr sz="3000">
              <a:latin typeface="Arial"/>
              <a:cs typeface="Arial"/>
            </a:endParaRPr>
          </a:p>
          <a:p>
            <a:pPr marL="748665" marR="5080" lvl="1" indent="-279400" algn="just">
              <a:lnSpc>
                <a:spcPct val="89600"/>
              </a:lnSpc>
              <a:spcBef>
                <a:spcPts val="775"/>
              </a:spcBef>
              <a:buClr>
                <a:srgbClr val="FF00FF"/>
              </a:buClr>
              <a:buSzPct val="50000"/>
              <a:buFont typeface="Wingdings"/>
              <a:buChar char=""/>
              <a:tabLst>
                <a:tab pos="755650" algn="l"/>
              </a:tabLst>
            </a:pPr>
            <a:r>
              <a:rPr sz="3000" b="1" dirty="0">
                <a:latin typeface="Arial"/>
                <a:cs typeface="Arial"/>
              </a:rPr>
              <a:t>εάν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υπερβεί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50" dirty="0">
                <a:latin typeface="Arial"/>
                <a:cs typeface="Arial"/>
              </a:rPr>
              <a:t>µε</a:t>
            </a:r>
            <a:r>
              <a:rPr sz="3000" b="1" spc="5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υπαιτιότητά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του,</a:t>
            </a:r>
            <a:r>
              <a:rPr sz="3000" b="1" spc="819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πέραν 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135" dirty="0">
                <a:latin typeface="Arial"/>
                <a:cs typeface="Arial"/>
              </a:rPr>
              <a:t>του</a:t>
            </a:r>
            <a:r>
              <a:rPr sz="3000" b="1" spc="140" dirty="0">
                <a:latin typeface="Arial"/>
                <a:cs typeface="Arial"/>
              </a:rPr>
              <a:t> </a:t>
            </a:r>
            <a:r>
              <a:rPr sz="3000" b="1" spc="190" dirty="0">
                <a:latin typeface="Arial"/>
                <a:cs typeface="Arial"/>
              </a:rPr>
              <a:t>µηνός,</a:t>
            </a:r>
            <a:r>
              <a:rPr sz="3000" b="1" spc="195" dirty="0">
                <a:latin typeface="Arial"/>
                <a:cs typeface="Arial"/>
              </a:rPr>
              <a:t> </a:t>
            </a:r>
            <a:r>
              <a:rPr sz="3000" b="1" spc="135" dirty="0">
                <a:latin typeface="Arial"/>
                <a:cs typeface="Arial"/>
              </a:rPr>
              <a:t>τον</a:t>
            </a:r>
            <a:r>
              <a:rPr sz="3000" b="1" spc="140" dirty="0">
                <a:latin typeface="Arial"/>
                <a:cs typeface="Arial"/>
              </a:rPr>
              <a:t> </a:t>
            </a:r>
            <a:r>
              <a:rPr sz="3000" b="1" spc="195" dirty="0">
                <a:latin typeface="Arial"/>
                <a:cs typeface="Arial"/>
              </a:rPr>
              <a:t>προβλεπόµενο</a:t>
            </a:r>
            <a:r>
              <a:rPr sz="3000" b="1" spc="200" dirty="0">
                <a:latin typeface="Arial"/>
                <a:cs typeface="Arial"/>
              </a:rPr>
              <a:t> </a:t>
            </a:r>
            <a:r>
              <a:rPr sz="3000" b="1" spc="210" dirty="0">
                <a:latin typeface="Arial"/>
                <a:cs typeface="Arial"/>
              </a:rPr>
              <a:t>στη </a:t>
            </a:r>
            <a:r>
              <a:rPr sz="3000" b="1" spc="215" dirty="0">
                <a:latin typeface="Arial"/>
                <a:cs typeface="Arial"/>
              </a:rPr>
              <a:t> </a:t>
            </a:r>
            <a:r>
              <a:rPr sz="3000" b="1" spc="10" dirty="0">
                <a:latin typeface="Arial"/>
                <a:cs typeface="Arial"/>
              </a:rPr>
              <a:t>σύµβαση </a:t>
            </a:r>
            <a:r>
              <a:rPr sz="3000" b="1" spc="-5" dirty="0">
                <a:latin typeface="Arial"/>
                <a:cs typeface="Arial"/>
              </a:rPr>
              <a:t>χρόνο για την ολοκλήρωση της 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εργοταξιακής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του ανάπτυξης,</a:t>
            </a:r>
            <a:endParaRPr sz="3000">
              <a:latin typeface="Arial"/>
              <a:cs typeface="Arial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8313"/>
            <a:ext cx="9144000" cy="6849745"/>
            <a:chOff x="0" y="8313"/>
            <a:chExt cx="9144000" cy="684974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8313"/>
              <a:ext cx="8429104" cy="51538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9709" y="390698"/>
              <a:ext cx="8150628" cy="51538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9709" y="768927"/>
              <a:ext cx="8150628" cy="51538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9709" y="1151313"/>
              <a:ext cx="8150628" cy="51538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9709" y="1533697"/>
              <a:ext cx="5494712" cy="51538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232" y="1924396"/>
              <a:ext cx="8429104" cy="59436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9709" y="2394065"/>
              <a:ext cx="8150628" cy="51538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9709" y="2776450"/>
              <a:ext cx="7069974" cy="51538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232" y="3158836"/>
              <a:ext cx="8429104" cy="59020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9709" y="3628505"/>
              <a:ext cx="8150628" cy="51538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9709" y="4010890"/>
              <a:ext cx="8150628" cy="51538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9709" y="4401588"/>
              <a:ext cx="8150628" cy="51538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9709" y="4783973"/>
              <a:ext cx="2763982" cy="51538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1232" y="5166359"/>
              <a:ext cx="8416635" cy="59020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9709" y="5636028"/>
              <a:ext cx="3537065" cy="515389"/>
            </a:xfrm>
            <a:prstGeom prst="rect">
              <a:avLst/>
            </a:prstGeom>
          </p:spPr>
        </p:pic>
      </p:grpSp>
      <p:sp>
        <p:nvSpPr>
          <p:cNvPr id="66" name="object 6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4032" y="336666"/>
            <a:ext cx="8820150" cy="4401820"/>
            <a:chOff x="54032" y="336666"/>
            <a:chExt cx="8820150" cy="440182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32" y="336666"/>
              <a:ext cx="8807334" cy="56942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010" y="743988"/>
              <a:ext cx="8474825" cy="50292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010" y="1088967"/>
              <a:ext cx="8474825" cy="50292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010" y="1429788"/>
              <a:ext cx="8474825" cy="50292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010" y="1774767"/>
              <a:ext cx="8474825" cy="50292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9010" y="2103120"/>
              <a:ext cx="8474825" cy="50292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010" y="2448097"/>
              <a:ext cx="8474825" cy="50292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010" y="2788920"/>
              <a:ext cx="1604356" cy="50292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032" y="3158836"/>
              <a:ext cx="8794864" cy="56526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010" y="3566160"/>
              <a:ext cx="8474825" cy="50291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9010" y="3906981"/>
              <a:ext cx="8474825" cy="50291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9010" y="4239491"/>
              <a:ext cx="5756563" cy="498763"/>
            </a:xfrm>
            <a:prstGeom prst="rect">
              <a:avLst/>
            </a:prstGeom>
          </p:spPr>
        </p:pic>
      </p:grpSp>
      <p:sp>
        <p:nvSpPr>
          <p:cNvPr id="64" name="object 6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1436" y="312102"/>
            <a:ext cx="8766175" cy="4750659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5600" marR="26670" indent="-342900" algn="just">
              <a:lnSpc>
                <a:spcPct val="80400"/>
              </a:lnSpc>
              <a:spcBef>
                <a:spcPts val="805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3000" dirty="0">
                <a:latin typeface="Microsoft Sans Serif"/>
                <a:cs typeface="Microsoft Sans Serif"/>
              </a:rPr>
              <a:t>Εάν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η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35" dirty="0">
                <a:latin typeface="Microsoft Sans Serif"/>
                <a:cs typeface="Microsoft Sans Serif"/>
              </a:rPr>
              <a:t>προθεσµία</a:t>
            </a:r>
            <a:r>
              <a:rPr sz="3000" spc="40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παρέλθει</a:t>
            </a:r>
            <a:r>
              <a:rPr sz="3000" spc="5" dirty="0">
                <a:latin typeface="Microsoft Sans Serif"/>
                <a:cs typeface="Microsoft Sans Serif"/>
              </a:rPr>
              <a:t> άπρακτη,</a:t>
            </a:r>
            <a:r>
              <a:rPr sz="3000" spc="10" dirty="0">
                <a:latin typeface="Microsoft Sans Serif"/>
                <a:cs typeface="Microsoft Sans Serif"/>
              </a:rPr>
              <a:t> </a:t>
            </a:r>
            <a:r>
              <a:rPr sz="3000" spc="-85" dirty="0">
                <a:latin typeface="Microsoft Sans Serif"/>
                <a:cs typeface="Microsoft Sans Serif"/>
              </a:rPr>
              <a:t>εκδίδεται </a:t>
            </a:r>
            <a:r>
              <a:rPr sz="3000" spc="-785" dirty="0">
                <a:latin typeface="Microsoft Sans Serif"/>
                <a:cs typeface="Microsoft Sans Serif"/>
              </a:rPr>
              <a:t> </a:t>
            </a:r>
            <a:r>
              <a:rPr sz="3000" spc="65" dirty="0">
                <a:latin typeface="Microsoft Sans Serif"/>
                <a:cs typeface="Microsoft Sans Serif"/>
              </a:rPr>
              <a:t>απόφαση</a:t>
            </a:r>
            <a:r>
              <a:rPr sz="3000" spc="70" dirty="0">
                <a:latin typeface="Microsoft Sans Serif"/>
                <a:cs typeface="Microsoft Sans Serif"/>
              </a:rPr>
              <a:t> </a:t>
            </a:r>
            <a:r>
              <a:rPr sz="3000" spc="-120" dirty="0">
                <a:latin typeface="Microsoft Sans Serif"/>
                <a:cs typeface="Microsoft Sans Serif"/>
              </a:rPr>
              <a:t>του</a:t>
            </a:r>
            <a:r>
              <a:rPr sz="3000" spc="-114" dirty="0">
                <a:latin typeface="Microsoft Sans Serif"/>
                <a:cs typeface="Microsoft Sans Serif"/>
              </a:rPr>
              <a:t> </a:t>
            </a:r>
            <a:r>
              <a:rPr sz="3000" spc="-15" dirty="0">
                <a:latin typeface="Microsoft Sans Serif"/>
                <a:cs typeface="Microsoft Sans Serif"/>
              </a:rPr>
              <a:t>προϊσταµένου</a:t>
            </a:r>
            <a:r>
              <a:rPr sz="3000" spc="-10" dirty="0">
                <a:latin typeface="Microsoft Sans Serif"/>
                <a:cs typeface="Microsoft Sans Serif"/>
              </a:rPr>
              <a:t> </a:t>
            </a:r>
            <a:r>
              <a:rPr sz="3000" spc="-160" dirty="0">
                <a:latin typeface="Microsoft Sans Serif"/>
                <a:cs typeface="Microsoft Sans Serif"/>
              </a:rPr>
              <a:t>της</a:t>
            </a:r>
            <a:r>
              <a:rPr sz="3000" spc="-155" dirty="0">
                <a:latin typeface="Microsoft Sans Serif"/>
                <a:cs typeface="Microsoft Sans Serif"/>
              </a:rPr>
              <a:t> </a:t>
            </a:r>
            <a:r>
              <a:rPr sz="3000" spc="-35" dirty="0">
                <a:latin typeface="Microsoft Sans Serif"/>
                <a:cs typeface="Microsoft Sans Serif"/>
              </a:rPr>
              <a:t>διευθύνουσας </a:t>
            </a:r>
            <a:r>
              <a:rPr sz="3000" spc="-30" dirty="0">
                <a:latin typeface="Microsoft Sans Serif"/>
                <a:cs typeface="Microsoft Sans Serif"/>
              </a:rPr>
              <a:t> </a:t>
            </a:r>
            <a:r>
              <a:rPr sz="3000" spc="35" dirty="0">
                <a:latin typeface="Microsoft Sans Serif"/>
                <a:cs typeface="Microsoft Sans Serif"/>
              </a:rPr>
              <a:t>υπηρεσίας</a:t>
            </a:r>
            <a:r>
              <a:rPr sz="3000" spc="40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η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90" dirty="0">
                <a:latin typeface="Microsoft Sans Serif"/>
                <a:cs typeface="Microsoft Sans Serif"/>
              </a:rPr>
              <a:t>οποία</a:t>
            </a:r>
            <a:r>
              <a:rPr sz="3000" spc="95" dirty="0">
                <a:latin typeface="Microsoft Sans Serif"/>
                <a:cs typeface="Microsoft Sans Serif"/>
              </a:rPr>
              <a:t> </a:t>
            </a:r>
            <a:r>
              <a:rPr sz="3000" spc="-5" dirty="0">
                <a:latin typeface="Microsoft Sans Serif"/>
                <a:cs typeface="Microsoft Sans Serif"/>
              </a:rPr>
              <a:t>µάλιστα</a:t>
            </a:r>
            <a:r>
              <a:rPr sz="3000" dirty="0">
                <a:latin typeface="Microsoft Sans Serif"/>
                <a:cs typeface="Microsoft Sans Serif"/>
              </a:rPr>
              <a:t> </a:t>
            </a:r>
            <a:r>
              <a:rPr sz="3000" spc="90" dirty="0">
                <a:latin typeface="Microsoft Sans Serif"/>
                <a:cs typeface="Microsoft Sans Serif"/>
              </a:rPr>
              <a:t>πρέπει</a:t>
            </a:r>
            <a:r>
              <a:rPr sz="3000" spc="95" dirty="0">
                <a:latin typeface="Microsoft Sans Serif"/>
                <a:cs typeface="Microsoft Sans Serif"/>
              </a:rPr>
              <a:t> </a:t>
            </a:r>
            <a:r>
              <a:rPr sz="3000" spc="15" dirty="0">
                <a:latin typeface="Microsoft Sans Serif"/>
                <a:cs typeface="Microsoft Sans Serif"/>
              </a:rPr>
              <a:t>να</a:t>
            </a:r>
            <a:r>
              <a:rPr sz="3000" spc="20" dirty="0">
                <a:latin typeface="Microsoft Sans Serif"/>
                <a:cs typeface="Microsoft Sans Serif"/>
              </a:rPr>
              <a:t> </a:t>
            </a:r>
            <a:r>
              <a:rPr sz="3000" spc="-85" dirty="0">
                <a:latin typeface="Microsoft Sans Serif"/>
                <a:cs typeface="Microsoft Sans Serif"/>
              </a:rPr>
              <a:t>του </a:t>
            </a:r>
            <a:r>
              <a:rPr sz="3000" spc="-80" dirty="0">
                <a:latin typeface="Microsoft Sans Serif"/>
                <a:cs typeface="Microsoft Sans Serif"/>
              </a:rPr>
              <a:t> </a:t>
            </a:r>
            <a:r>
              <a:rPr sz="3000" spc="-10" dirty="0">
                <a:latin typeface="Microsoft Sans Serif"/>
                <a:cs typeface="Microsoft Sans Serif"/>
              </a:rPr>
              <a:t>επιδοθεί </a:t>
            </a:r>
            <a:r>
              <a:rPr sz="3000" spc="-55" dirty="0">
                <a:latin typeface="Microsoft Sans Serif"/>
                <a:cs typeface="Microsoft Sans Serif"/>
              </a:rPr>
              <a:t>µε </a:t>
            </a:r>
            <a:r>
              <a:rPr sz="3000" spc="-40" dirty="0">
                <a:latin typeface="Microsoft Sans Serif"/>
                <a:cs typeface="Microsoft Sans Serif"/>
              </a:rPr>
              <a:t>δικαστικό </a:t>
            </a:r>
            <a:r>
              <a:rPr sz="3000" spc="-30" dirty="0">
                <a:latin typeface="Microsoft Sans Serif"/>
                <a:cs typeface="Microsoft Sans Serif"/>
              </a:rPr>
              <a:t>επιµελητή </a:t>
            </a:r>
            <a:r>
              <a:rPr sz="3000" spc="-5" dirty="0">
                <a:latin typeface="Microsoft Sans Serif"/>
                <a:cs typeface="Microsoft Sans Serif"/>
              </a:rPr>
              <a:t>(άρθρο143 </a:t>
            </a:r>
            <a:r>
              <a:rPr sz="3000" spc="95" dirty="0">
                <a:latin typeface="Microsoft Sans Serif"/>
                <a:cs typeface="Microsoft Sans Serif"/>
              </a:rPr>
              <a:t>παρ. </a:t>
            </a:r>
            <a:r>
              <a:rPr sz="3000" spc="100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1).</a:t>
            </a: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99FF99"/>
              </a:buClr>
              <a:buFont typeface="Wingdings"/>
              <a:buChar char=""/>
            </a:pPr>
            <a:endParaRPr sz="3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79900"/>
              </a:lnSpc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3000" spc="-80" dirty="0">
                <a:latin typeface="Microsoft Sans Serif"/>
                <a:cs typeface="Microsoft Sans Serif"/>
              </a:rPr>
              <a:t>Στην</a:t>
            </a:r>
            <a:r>
              <a:rPr sz="3000" spc="-75" dirty="0">
                <a:latin typeface="Microsoft Sans Serif"/>
                <a:cs typeface="Microsoft Sans Serif"/>
              </a:rPr>
              <a:t> </a:t>
            </a:r>
            <a:r>
              <a:rPr sz="3000" spc="65" dirty="0">
                <a:latin typeface="Microsoft Sans Serif"/>
                <a:cs typeface="Microsoft Sans Serif"/>
              </a:rPr>
              <a:t>απόφαση </a:t>
            </a:r>
            <a:r>
              <a:rPr sz="3000" spc="-10" dirty="0">
                <a:latin typeface="Microsoft Sans Serif"/>
                <a:cs typeface="Microsoft Sans Serif"/>
              </a:rPr>
              <a:t>προσδιορίζονται </a:t>
            </a:r>
            <a:r>
              <a:rPr sz="3000" spc="-30" dirty="0">
                <a:latin typeface="Microsoft Sans Serif"/>
                <a:cs typeface="Microsoft Sans Serif"/>
              </a:rPr>
              <a:t>οι</a:t>
            </a:r>
            <a:r>
              <a:rPr sz="3000" spc="-25" dirty="0">
                <a:latin typeface="Microsoft Sans Serif"/>
                <a:cs typeface="Microsoft Sans Serif"/>
              </a:rPr>
              <a:t> </a:t>
            </a:r>
            <a:r>
              <a:rPr sz="3000" spc="-75" dirty="0">
                <a:latin typeface="Microsoft Sans Serif"/>
                <a:cs typeface="Microsoft Sans Serif"/>
              </a:rPr>
              <a:t>εργασίες</a:t>
            </a:r>
            <a:r>
              <a:rPr sz="3000" spc="-70" dirty="0">
                <a:latin typeface="Microsoft Sans Serif"/>
                <a:cs typeface="Microsoft Sans Serif"/>
              </a:rPr>
              <a:t> </a:t>
            </a:r>
            <a:r>
              <a:rPr sz="3000" spc="-20" dirty="0">
                <a:latin typeface="Microsoft Sans Serif"/>
                <a:cs typeface="Microsoft Sans Serif"/>
              </a:rPr>
              <a:t>και </a:t>
            </a:r>
            <a:r>
              <a:rPr sz="3000" spc="-15" dirty="0">
                <a:latin typeface="Microsoft Sans Serif"/>
                <a:cs typeface="Microsoft Sans Serif"/>
              </a:rPr>
              <a:t> </a:t>
            </a:r>
            <a:r>
              <a:rPr sz="3000" spc="75" dirty="0">
                <a:latin typeface="Microsoft Sans Serif"/>
                <a:cs typeface="Microsoft Sans Serif"/>
              </a:rPr>
              <a:t>ενέργειες</a:t>
            </a:r>
            <a:r>
              <a:rPr sz="3000" spc="80" dirty="0">
                <a:latin typeface="Microsoft Sans Serif"/>
                <a:cs typeface="Microsoft Sans Serif"/>
              </a:rPr>
              <a:t> </a:t>
            </a:r>
            <a:r>
              <a:rPr sz="3000" spc="260" dirty="0">
                <a:latin typeface="Microsoft Sans Serif"/>
                <a:cs typeface="Microsoft Sans Serif"/>
              </a:rPr>
              <a:t>που</a:t>
            </a:r>
            <a:r>
              <a:rPr sz="3000" spc="265" dirty="0">
                <a:latin typeface="Microsoft Sans Serif"/>
                <a:cs typeface="Microsoft Sans Serif"/>
              </a:rPr>
              <a:t> </a:t>
            </a:r>
            <a:r>
              <a:rPr sz="3000" spc="75" dirty="0">
                <a:latin typeface="Microsoft Sans Serif"/>
                <a:cs typeface="Microsoft Sans Serif"/>
              </a:rPr>
              <a:t>εκτέλεσε</a:t>
            </a:r>
            <a:r>
              <a:rPr sz="3000" spc="80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ο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170" dirty="0">
                <a:latin typeface="Microsoft Sans Serif"/>
                <a:cs typeface="Microsoft Sans Serif"/>
              </a:rPr>
              <a:t>ανάδοχος,</a:t>
            </a:r>
            <a:r>
              <a:rPr sz="3000" spc="175" dirty="0">
                <a:latin typeface="Microsoft Sans Serif"/>
                <a:cs typeface="Microsoft Sans Serif"/>
              </a:rPr>
              <a:t> σε </a:t>
            </a:r>
            <a:r>
              <a:rPr sz="3000" spc="180" dirty="0">
                <a:latin typeface="Microsoft Sans Serif"/>
                <a:cs typeface="Microsoft Sans Serif"/>
              </a:rPr>
              <a:t> </a:t>
            </a:r>
            <a:r>
              <a:rPr sz="3000" spc="50" dirty="0">
                <a:latin typeface="Microsoft Sans Serif"/>
                <a:cs typeface="Microsoft Sans Serif"/>
              </a:rPr>
              <a:t>συµµόρφωση</a:t>
            </a:r>
            <a:r>
              <a:rPr sz="3000" spc="55" dirty="0">
                <a:latin typeface="Microsoft Sans Serif"/>
                <a:cs typeface="Microsoft Sans Serif"/>
              </a:rPr>
              <a:t> προς</a:t>
            </a:r>
            <a:r>
              <a:rPr sz="3000" spc="60" dirty="0">
                <a:latin typeface="Microsoft Sans Serif"/>
                <a:cs typeface="Microsoft Sans Serif"/>
              </a:rPr>
              <a:t> </a:t>
            </a:r>
            <a:r>
              <a:rPr sz="3000" spc="-110" dirty="0">
                <a:latin typeface="Microsoft Sans Serif"/>
                <a:cs typeface="Microsoft Sans Serif"/>
              </a:rPr>
              <a:t>την</a:t>
            </a:r>
            <a:r>
              <a:rPr sz="3000" spc="-105" dirty="0">
                <a:latin typeface="Microsoft Sans Serif"/>
                <a:cs typeface="Microsoft Sans Serif"/>
              </a:rPr>
              <a:t> </a:t>
            </a:r>
            <a:r>
              <a:rPr sz="3000" spc="-50" dirty="0">
                <a:latin typeface="Microsoft Sans Serif"/>
                <a:cs typeface="Microsoft Sans Serif"/>
              </a:rPr>
              <a:t>ειδική</a:t>
            </a:r>
            <a:r>
              <a:rPr sz="3000" spc="-45" dirty="0">
                <a:latin typeface="Microsoft Sans Serif"/>
                <a:cs typeface="Microsoft Sans Serif"/>
              </a:rPr>
              <a:t> </a:t>
            </a:r>
            <a:r>
              <a:rPr sz="3000" spc="60" dirty="0">
                <a:latin typeface="Microsoft Sans Serif"/>
                <a:cs typeface="Microsoft Sans Serif"/>
              </a:rPr>
              <a:t>πρόσκληση</a:t>
            </a:r>
            <a:r>
              <a:rPr sz="3000" spc="65" dirty="0">
                <a:latin typeface="Microsoft Sans Serif"/>
                <a:cs typeface="Microsoft Sans Serif"/>
              </a:rPr>
              <a:t> </a:t>
            </a:r>
            <a:r>
              <a:rPr sz="3000" spc="-20" dirty="0">
                <a:latin typeface="Microsoft Sans Serif"/>
                <a:cs typeface="Microsoft Sans Serif"/>
              </a:rPr>
              <a:t>και </a:t>
            </a:r>
            <a:r>
              <a:rPr sz="3000" spc="-1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αιτιολογείται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η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120" dirty="0">
                <a:latin typeface="Microsoft Sans Serif"/>
                <a:cs typeface="Microsoft Sans Serif"/>
              </a:rPr>
              <a:t>έκπτωση,</a:t>
            </a:r>
            <a:r>
              <a:rPr sz="3000" spc="125" dirty="0">
                <a:latin typeface="Microsoft Sans Serif"/>
                <a:cs typeface="Microsoft Sans Serif"/>
              </a:rPr>
              <a:t> </a:t>
            </a:r>
            <a:r>
              <a:rPr sz="3000" spc="-5" dirty="0">
                <a:latin typeface="Microsoft Sans Serif"/>
                <a:cs typeface="Microsoft Sans Serif"/>
              </a:rPr>
              <a:t>µε</a:t>
            </a:r>
            <a:r>
              <a:rPr sz="3000" dirty="0">
                <a:latin typeface="Microsoft Sans Serif"/>
                <a:cs typeface="Microsoft Sans Serif"/>
              </a:rPr>
              <a:t> </a:t>
            </a:r>
            <a:r>
              <a:rPr sz="3000" spc="80" dirty="0">
                <a:latin typeface="Microsoft Sans Serif"/>
                <a:cs typeface="Microsoft Sans Serif"/>
              </a:rPr>
              <a:t>αναφορά</a:t>
            </a:r>
            <a:r>
              <a:rPr sz="3000" spc="85" dirty="0">
                <a:latin typeface="Microsoft Sans Serif"/>
                <a:cs typeface="Microsoft Sans Serif"/>
              </a:rPr>
              <a:t> </a:t>
            </a:r>
            <a:r>
              <a:rPr sz="3000" spc="-15" dirty="0">
                <a:latin typeface="Microsoft Sans Serif"/>
                <a:cs typeface="Microsoft Sans Serif"/>
              </a:rPr>
              <a:t>στις </a:t>
            </a:r>
            <a:r>
              <a:rPr sz="3000" spc="-10" dirty="0">
                <a:latin typeface="Microsoft Sans Serif"/>
                <a:cs typeface="Microsoft Sans Serif"/>
              </a:rPr>
              <a:t> </a:t>
            </a:r>
            <a:r>
              <a:rPr sz="3000" spc="-75" dirty="0">
                <a:latin typeface="Microsoft Sans Serif"/>
                <a:cs typeface="Microsoft Sans Serif"/>
              </a:rPr>
              <a:t>εργασίες </a:t>
            </a:r>
            <a:r>
              <a:rPr sz="3000" spc="120" dirty="0">
                <a:latin typeface="Microsoft Sans Serif"/>
                <a:cs typeface="Microsoft Sans Serif"/>
              </a:rPr>
              <a:t>που </a:t>
            </a:r>
            <a:r>
              <a:rPr sz="3000" spc="-60" dirty="0">
                <a:latin typeface="Microsoft Sans Serif"/>
                <a:cs typeface="Microsoft Sans Serif"/>
              </a:rPr>
              <a:t>δεν </a:t>
            </a:r>
            <a:r>
              <a:rPr sz="3000" spc="-110" dirty="0">
                <a:latin typeface="Microsoft Sans Serif"/>
                <a:cs typeface="Microsoft Sans Serif"/>
              </a:rPr>
              <a:t>εκτέλεσε </a:t>
            </a:r>
            <a:r>
              <a:rPr sz="3000" spc="-20" dirty="0">
                <a:latin typeface="Microsoft Sans Serif"/>
                <a:cs typeface="Microsoft Sans Serif"/>
              </a:rPr>
              <a:t>και </a:t>
            </a:r>
            <a:r>
              <a:rPr sz="3000" spc="-114" dirty="0">
                <a:latin typeface="Microsoft Sans Serif"/>
                <a:cs typeface="Microsoft Sans Serif"/>
              </a:rPr>
              <a:t>ενέργειες </a:t>
            </a:r>
            <a:r>
              <a:rPr sz="3000" spc="120" dirty="0">
                <a:latin typeface="Microsoft Sans Serif"/>
                <a:cs typeface="Microsoft Sans Serif"/>
              </a:rPr>
              <a:t>που </a:t>
            </a:r>
            <a:r>
              <a:rPr sz="3000" spc="-60" dirty="0">
                <a:latin typeface="Microsoft Sans Serif"/>
                <a:cs typeface="Microsoft Sans Serif"/>
              </a:rPr>
              <a:t>δεν </a:t>
            </a:r>
            <a:r>
              <a:rPr sz="3000" spc="-55" dirty="0">
                <a:latin typeface="Microsoft Sans Serif"/>
                <a:cs typeface="Microsoft Sans Serif"/>
              </a:rPr>
              <a:t> </a:t>
            </a:r>
            <a:r>
              <a:rPr sz="3000" spc="20" dirty="0">
                <a:latin typeface="Microsoft Sans Serif"/>
                <a:cs typeface="Microsoft Sans Serif"/>
              </a:rPr>
              <a:t>συµµορφώθηκε.</a:t>
            </a:r>
            <a:endParaRPr sz="30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11232" y="486294"/>
            <a:ext cx="8159115" cy="5200015"/>
            <a:chOff x="511232" y="486294"/>
            <a:chExt cx="8159115" cy="520001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486294"/>
              <a:ext cx="8134003" cy="51538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864523"/>
              <a:ext cx="7801494" cy="51538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1246908"/>
              <a:ext cx="7801494" cy="51538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6210" y="1629294"/>
              <a:ext cx="7813963" cy="51538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6210" y="2007523"/>
              <a:ext cx="7801494" cy="51538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9585" y="2402378"/>
              <a:ext cx="7818120" cy="51538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210" y="2784762"/>
              <a:ext cx="7801494" cy="51538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6210" y="3162993"/>
              <a:ext cx="5972694" cy="51538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232" y="3545378"/>
              <a:ext cx="8134003" cy="59020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210" y="4015046"/>
              <a:ext cx="7801494" cy="51538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6210" y="4409901"/>
              <a:ext cx="7813963" cy="51538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6210" y="4788130"/>
              <a:ext cx="7813963" cy="51538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6210" y="5170515"/>
              <a:ext cx="5187141" cy="515389"/>
            </a:xfrm>
            <a:prstGeom prst="rect">
              <a:avLst/>
            </a:prstGeom>
          </p:spPr>
        </p:pic>
      </p:grpSp>
      <p:sp>
        <p:nvSpPr>
          <p:cNvPr id="65" name="object 6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59" y="186100"/>
            <a:ext cx="8514080" cy="5575372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5600" marR="5080" indent="-342900" algn="just">
              <a:lnSpc>
                <a:spcPct val="89800"/>
              </a:lnSpc>
              <a:spcBef>
                <a:spcPts val="4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7665" algn="l"/>
              </a:tabLst>
            </a:pPr>
            <a:r>
              <a:rPr sz="2800" spc="100" dirty="0">
                <a:latin typeface="Microsoft Sans Serif"/>
                <a:cs typeface="Microsoft Sans Serif"/>
              </a:rPr>
              <a:t>Μόλις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155" dirty="0">
                <a:latin typeface="Microsoft Sans Serif"/>
                <a:cs typeface="Microsoft Sans Serif"/>
              </a:rPr>
              <a:t>οριστικοποιηθεί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90" dirty="0">
                <a:latin typeface="Microsoft Sans Serif"/>
                <a:cs typeface="Microsoft Sans Serif"/>
              </a:rPr>
              <a:t>έκπτωση,</a:t>
            </a:r>
            <a:r>
              <a:rPr sz="2800" spc="195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µε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την 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κοινοποίηση </a:t>
            </a:r>
            <a:r>
              <a:rPr sz="2800" spc="-55" dirty="0">
                <a:latin typeface="Microsoft Sans Serif"/>
                <a:cs typeface="Microsoft Sans Serif"/>
              </a:rPr>
              <a:t>στον </a:t>
            </a:r>
            <a:r>
              <a:rPr sz="2800" dirty="0">
                <a:latin typeface="Microsoft Sans Serif"/>
                <a:cs typeface="Microsoft Sans Serif"/>
              </a:rPr>
              <a:t>ανάδοχο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35" dirty="0">
                <a:latin typeface="Microsoft Sans Serif"/>
                <a:cs typeface="Microsoft Sans Serif"/>
              </a:rPr>
              <a:t>απόφασης </a:t>
            </a:r>
            <a:r>
              <a:rPr sz="2800" spc="55" dirty="0">
                <a:latin typeface="Microsoft Sans Serif"/>
                <a:cs typeface="Microsoft Sans Serif"/>
              </a:rPr>
              <a:t>επί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ενστάσεως,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15" dirty="0">
                <a:latin typeface="Microsoft Sans Serif"/>
                <a:cs typeface="Microsoft Sans Serif"/>
              </a:rPr>
              <a:t>προϊσταµένη </a:t>
            </a:r>
            <a:r>
              <a:rPr sz="2800" spc="-5" dirty="0">
                <a:latin typeface="Microsoft Sans Serif"/>
                <a:cs typeface="Microsoft Sans Serif"/>
              </a:rPr>
              <a:t>αρχή </a:t>
            </a:r>
            <a:r>
              <a:rPr sz="2800" b="1" spc="-5" dirty="0">
                <a:latin typeface="Arial"/>
                <a:cs typeface="Arial"/>
              </a:rPr>
              <a:t>υποχρεούται </a:t>
            </a:r>
            <a:r>
              <a:rPr sz="2800" b="1" dirty="0">
                <a:latin typeface="Arial"/>
                <a:cs typeface="Arial"/>
              </a:rPr>
              <a:t>να </a:t>
            </a:r>
            <a:r>
              <a:rPr sz="2800" b="1" spc="5" dirty="0">
                <a:latin typeface="Arial"/>
                <a:cs typeface="Arial"/>
              </a:rPr>
              <a:t> ενηµερώσει </a:t>
            </a:r>
            <a:r>
              <a:rPr sz="2800" b="1" spc="-5" dirty="0">
                <a:latin typeface="Arial"/>
                <a:cs typeface="Arial"/>
              </a:rPr>
              <a:t>εγγράφως </a:t>
            </a:r>
            <a:r>
              <a:rPr sz="2800" b="1" dirty="0">
                <a:latin typeface="Arial"/>
                <a:cs typeface="Arial"/>
              </a:rPr>
              <a:t>τη </a:t>
            </a:r>
            <a:r>
              <a:rPr sz="2800" b="1" spc="-5" dirty="0">
                <a:latin typeface="Arial"/>
                <a:cs typeface="Arial"/>
              </a:rPr>
              <a:t>Διεύθυνση Μητρώων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95" dirty="0">
                <a:latin typeface="Arial"/>
                <a:cs typeface="Arial"/>
              </a:rPr>
              <a:t>της</a:t>
            </a:r>
            <a:r>
              <a:rPr sz="2800" b="1" spc="100" dirty="0">
                <a:latin typeface="Arial"/>
                <a:cs typeface="Arial"/>
              </a:rPr>
              <a:t> </a:t>
            </a:r>
            <a:r>
              <a:rPr sz="2800" b="1" spc="120" dirty="0">
                <a:latin typeface="Arial"/>
                <a:cs typeface="Arial"/>
              </a:rPr>
              <a:t>Γενικής</a:t>
            </a:r>
            <a:r>
              <a:rPr sz="2800" b="1" spc="125" dirty="0">
                <a:latin typeface="Arial"/>
                <a:cs typeface="Arial"/>
              </a:rPr>
              <a:t> </a:t>
            </a:r>
            <a:r>
              <a:rPr sz="2800" b="1" spc="150" dirty="0">
                <a:latin typeface="Arial"/>
                <a:cs typeface="Arial"/>
              </a:rPr>
              <a:t>Γραµµατείας</a:t>
            </a:r>
            <a:r>
              <a:rPr sz="2800" b="1" spc="155" dirty="0">
                <a:latin typeface="Arial"/>
                <a:cs typeface="Arial"/>
              </a:rPr>
              <a:t> </a:t>
            </a:r>
            <a:r>
              <a:rPr sz="2800" b="1" spc="135" dirty="0">
                <a:latin typeface="Arial"/>
                <a:cs typeface="Arial"/>
              </a:rPr>
              <a:t>Υποδοµών</a:t>
            </a:r>
            <a:r>
              <a:rPr sz="2800" b="1" spc="140" dirty="0">
                <a:latin typeface="Arial"/>
                <a:cs typeface="Arial"/>
              </a:rPr>
              <a:t> </a:t>
            </a:r>
            <a:r>
              <a:rPr sz="2800" b="1" spc="95" dirty="0">
                <a:latin typeface="Arial"/>
                <a:cs typeface="Arial"/>
              </a:rPr>
              <a:t>του </a:t>
            </a:r>
            <a:r>
              <a:rPr sz="2800" b="1" spc="100" dirty="0">
                <a:latin typeface="Arial"/>
                <a:cs typeface="Arial"/>
              </a:rPr>
              <a:t> </a:t>
            </a:r>
            <a:r>
              <a:rPr sz="2800" b="1" spc="170" dirty="0">
                <a:latin typeface="Arial"/>
                <a:cs typeface="Arial"/>
              </a:rPr>
              <a:t>Υπουργείου</a:t>
            </a:r>
            <a:r>
              <a:rPr sz="2800" b="1" spc="175" dirty="0">
                <a:latin typeface="Arial"/>
                <a:cs typeface="Arial"/>
              </a:rPr>
              <a:t> </a:t>
            </a:r>
            <a:r>
              <a:rPr sz="2800" b="1" spc="180" dirty="0">
                <a:latin typeface="Arial"/>
                <a:cs typeface="Arial"/>
              </a:rPr>
              <a:t>Υποδοµών,</a:t>
            </a:r>
            <a:r>
              <a:rPr sz="2800" b="1" spc="185" dirty="0">
                <a:latin typeface="Arial"/>
                <a:cs typeface="Arial"/>
              </a:rPr>
              <a:t> </a:t>
            </a:r>
            <a:r>
              <a:rPr sz="2800" b="1" spc="165" dirty="0">
                <a:latin typeface="Arial"/>
                <a:cs typeface="Arial"/>
              </a:rPr>
              <a:t>Μεταφορών</a:t>
            </a:r>
            <a:r>
              <a:rPr sz="2800" b="1" spc="170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και 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Δικτύων</a:t>
            </a:r>
            <a:r>
              <a:rPr sz="2800" spc="-5" dirty="0">
                <a:latin typeface="Microsoft Sans Serif"/>
                <a:cs typeface="Microsoft Sans Serif"/>
              </a:rPr>
              <a:t>.</a:t>
            </a:r>
            <a:endParaRPr sz="2800">
              <a:latin typeface="Microsoft Sans Serif"/>
              <a:cs typeface="Microsoft Sans Serif"/>
            </a:endParaRPr>
          </a:p>
          <a:p>
            <a:pPr marL="355600" marR="29209" indent="-342900" algn="just">
              <a:lnSpc>
                <a:spcPct val="89900"/>
              </a:lnSpc>
              <a:spcBef>
                <a:spcPts val="65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Αν </a:t>
            </a:r>
            <a:r>
              <a:rPr sz="2800" spc="-100" dirty="0">
                <a:latin typeface="Microsoft Sans Serif"/>
                <a:cs typeface="Microsoft Sans Serif"/>
              </a:rPr>
              <a:t>µετά την </a:t>
            </a:r>
            <a:r>
              <a:rPr sz="2800" spc="-25" dirty="0">
                <a:latin typeface="Microsoft Sans Serif"/>
                <a:cs typeface="Microsoft Sans Serif"/>
              </a:rPr>
              <a:t>κήρυξη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10" dirty="0">
                <a:latin typeface="Microsoft Sans Serif"/>
                <a:cs typeface="Microsoft Sans Serif"/>
              </a:rPr>
              <a:t>έκπτωσης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75" dirty="0">
                <a:latin typeface="Microsoft Sans Serif"/>
                <a:cs typeface="Microsoft Sans Serif"/>
              </a:rPr>
              <a:t>πριν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οριστικοποίησή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ανάδοχος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εξακολουθεί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5" dirty="0">
                <a:latin typeface="Microsoft Sans Serif"/>
                <a:cs typeface="Microsoft Sans Serif"/>
              </a:rPr>
              <a:t> παραµελεί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υποχρεώσεις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του,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διευθύνουσα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υπηρεσία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µπορεί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επέµβει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αποτροπή 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ενδεχόµενων </a:t>
            </a:r>
            <a:r>
              <a:rPr sz="2800" spc="20" dirty="0">
                <a:latin typeface="Microsoft Sans Serif"/>
                <a:cs typeface="Microsoft Sans Serif"/>
              </a:rPr>
              <a:t>κινδύνων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έργο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120" dirty="0">
                <a:latin typeface="Microsoft Sans Serif"/>
                <a:cs typeface="Microsoft Sans Serif"/>
              </a:rPr>
              <a:t>εκτελεί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 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απαιτούµενες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προς </a:t>
            </a:r>
            <a:r>
              <a:rPr sz="2800" spc="-125" dirty="0">
                <a:latin typeface="Microsoft Sans Serif"/>
                <a:cs typeface="Microsoft Sans Serif"/>
              </a:rPr>
              <a:t>τούτο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εργασίες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σε</a:t>
            </a:r>
            <a:r>
              <a:rPr sz="2800" spc="67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βάρος</a:t>
            </a:r>
            <a:r>
              <a:rPr sz="2800" spc="69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λογαριασµό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αναδόχου.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11232" y="411479"/>
            <a:ext cx="8147050" cy="2510790"/>
            <a:chOff x="511232" y="411479"/>
            <a:chExt cx="8147050" cy="251079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411479"/>
              <a:ext cx="8134003" cy="51538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9585" y="793865"/>
              <a:ext cx="6371705" cy="51538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232" y="1176250"/>
              <a:ext cx="8146472" cy="59020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6210" y="1645919"/>
              <a:ext cx="7801494" cy="51538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6210" y="2024148"/>
              <a:ext cx="7801494" cy="51538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210" y="2406534"/>
              <a:ext cx="6824748" cy="515389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511232" y="3271057"/>
            <a:ext cx="8159115" cy="2128520"/>
            <a:chOff x="511232" y="3271057"/>
            <a:chExt cx="8159115" cy="2128520"/>
          </a:xfrm>
        </p:grpSpPr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1232" y="3271057"/>
              <a:ext cx="8134003" cy="59020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6210" y="3740727"/>
              <a:ext cx="7801494" cy="51538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210" y="4123113"/>
              <a:ext cx="7801494" cy="51538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210" y="4501341"/>
              <a:ext cx="7813963" cy="51538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6210" y="4883727"/>
              <a:ext cx="5415741" cy="515389"/>
            </a:xfrm>
            <a:prstGeom prst="rect">
              <a:avLst/>
            </a:prstGeom>
          </p:spPr>
        </p:pic>
      </p:grpSp>
      <p:sp>
        <p:nvSpPr>
          <p:cNvPr id="66" name="object 6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35939" y="362649"/>
            <a:ext cx="8077834" cy="5329407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409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30" dirty="0">
                <a:latin typeface="Microsoft Sans Serif"/>
                <a:cs typeface="Microsoft Sans Serif"/>
              </a:rPr>
              <a:t>Οι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συνέπειες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είναι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οι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εξής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89500"/>
              </a:lnSpc>
              <a:spcBef>
                <a:spcPts val="66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Καθίσταται </a:t>
            </a:r>
            <a:r>
              <a:rPr sz="2800" b="1" spc="15" dirty="0">
                <a:latin typeface="Arial"/>
                <a:cs typeface="Arial"/>
              </a:rPr>
              <a:t>άµεσα </a:t>
            </a:r>
            <a:r>
              <a:rPr sz="2800" b="1" spc="-5" dirty="0">
                <a:latin typeface="Arial"/>
                <a:cs typeface="Arial"/>
              </a:rPr>
              <a:t>απαιτητό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αναπόσβεστο 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µέρος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5" dirty="0">
                <a:latin typeface="Microsoft Sans Serif"/>
                <a:cs typeface="Microsoft Sans Serif"/>
              </a:rPr>
              <a:t>προκαταβολής </a:t>
            </a:r>
            <a:r>
              <a:rPr sz="2800" spc="15" dirty="0">
                <a:latin typeface="Microsoft Sans Serif"/>
                <a:cs typeface="Microsoft Sans Serif"/>
              </a:rPr>
              <a:t>προσαυξηµένο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20" dirty="0">
                <a:latin typeface="Microsoft Sans Serif"/>
                <a:cs typeface="Microsoft Sans Serif"/>
              </a:rPr>
              <a:t>τους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νόµιµους </a:t>
            </a:r>
            <a:r>
              <a:rPr sz="2800" spc="-80" dirty="0">
                <a:latin typeface="Microsoft Sans Serif"/>
                <a:cs typeface="Microsoft Sans Serif"/>
              </a:rPr>
              <a:t>τόκους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75" dirty="0">
                <a:latin typeface="Microsoft Sans Serif"/>
                <a:cs typeface="Microsoft Sans Serif"/>
              </a:rPr>
              <a:t>εισπράττεται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τον </a:t>
            </a:r>
            <a:r>
              <a:rPr sz="2800" spc="-20" dirty="0">
                <a:latin typeface="Microsoft Sans Serif"/>
                <a:cs typeface="Microsoft Sans Serif"/>
              </a:rPr>
              <a:t>κύριο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10" dirty="0">
                <a:latin typeface="Microsoft Sans Serif"/>
                <a:cs typeface="Microsoft Sans Serif"/>
              </a:rPr>
              <a:t>κατάπτωση </a:t>
            </a:r>
            <a:r>
              <a:rPr sz="2800" spc="-20" dirty="0">
                <a:latin typeface="Microsoft Sans Serif"/>
                <a:cs typeface="Microsoft Sans Serif"/>
              </a:rPr>
              <a:t>ανάλογου </a:t>
            </a:r>
            <a:r>
              <a:rPr sz="2800" spc="85" dirty="0">
                <a:latin typeface="Microsoft Sans Serif"/>
                <a:cs typeface="Microsoft Sans Serif"/>
              </a:rPr>
              <a:t>ποσού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αντίστοιχης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εγγύησης.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89900"/>
              </a:lnSpc>
              <a:spcBef>
                <a:spcPts val="75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Καταπίπτει υπέρ του κυρίου του έργου</a:t>
            </a:r>
            <a:r>
              <a:rPr sz="2800" spc="-5" dirty="0">
                <a:latin typeface="Microsoft Sans Serif"/>
                <a:cs typeface="Microsoft Sans Serif"/>
              </a:rPr>
              <a:t>, </a:t>
            </a:r>
            <a:r>
              <a:rPr sz="2800" spc="50" dirty="0">
                <a:latin typeface="Microsoft Sans Serif"/>
                <a:cs typeface="Microsoft Sans Serif"/>
              </a:rPr>
              <a:t>ως 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ειδική </a:t>
            </a:r>
            <a:r>
              <a:rPr sz="2800" spc="35" dirty="0">
                <a:latin typeface="Microsoft Sans Serif"/>
                <a:cs typeface="Microsoft Sans Serif"/>
              </a:rPr>
              <a:t>ποινική </a:t>
            </a:r>
            <a:r>
              <a:rPr sz="2800" spc="-55" dirty="0">
                <a:latin typeface="Microsoft Sans Serif"/>
                <a:cs typeface="Microsoft Sans Serif"/>
              </a:rPr>
              <a:t>ρήτρα,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10" dirty="0">
                <a:latin typeface="Microsoft Sans Serif"/>
                <a:cs typeface="Microsoft Sans Serif"/>
              </a:rPr>
              <a:t>σύνολο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-25" dirty="0">
                <a:latin typeface="Microsoft Sans Serif"/>
                <a:cs typeface="Microsoft Sans Serif"/>
              </a:rPr>
              <a:t>εγγυήσεων 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dirty="0">
                <a:latin typeface="Microsoft Sans Serif"/>
                <a:cs typeface="Microsoft Sans Serif"/>
              </a:rPr>
              <a:t>καλή </a:t>
            </a:r>
            <a:r>
              <a:rPr sz="2800" spc="-85" dirty="0">
                <a:latin typeface="Microsoft Sans Serif"/>
                <a:cs typeface="Microsoft Sans Serif"/>
              </a:rPr>
              <a:t>εκτέλεση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55" dirty="0">
                <a:latin typeface="Microsoft Sans Serif"/>
                <a:cs typeface="Microsoft Sans Serif"/>
              </a:rPr>
              <a:t>έργου, </a:t>
            </a:r>
            <a:r>
              <a:rPr sz="2800" spc="114" dirty="0">
                <a:latin typeface="Microsoft Sans Serif"/>
                <a:cs typeface="Microsoft Sans Serif"/>
              </a:rPr>
              <a:t>όπως </a:t>
            </a:r>
            <a:r>
              <a:rPr sz="2800" spc="-60" dirty="0">
                <a:latin typeface="Microsoft Sans Serif"/>
                <a:cs typeface="Microsoft Sans Serif"/>
              </a:rPr>
              <a:t>ορίζονται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στο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άρθρο</a:t>
            </a:r>
            <a:r>
              <a:rPr sz="2800" dirty="0">
                <a:latin typeface="Microsoft Sans Serif"/>
                <a:cs typeface="Microsoft Sans Serif"/>
              </a:rPr>
              <a:t> 72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ν.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4412/2016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κατά</a:t>
            </a:r>
            <a:r>
              <a:rPr sz="2800" spc="-70" dirty="0">
                <a:latin typeface="Microsoft Sans Serif"/>
                <a:cs typeface="Microsoft Sans Serif"/>
              </a:rPr>
              <a:t> µέγιστο 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µέχρι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υπολειπόµενο </a:t>
            </a:r>
            <a:r>
              <a:rPr sz="2800" spc="50" dirty="0">
                <a:latin typeface="Microsoft Sans Serif"/>
                <a:cs typeface="Microsoft Sans Serif"/>
              </a:rPr>
              <a:t>προς </a:t>
            </a:r>
            <a:r>
              <a:rPr sz="2800" spc="-45" dirty="0">
                <a:latin typeface="Microsoft Sans Serif"/>
                <a:cs typeface="Microsoft Sans Serif"/>
              </a:rPr>
              <a:t>κατασκευή</a:t>
            </a:r>
            <a:r>
              <a:rPr sz="2800" spc="650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ποσό 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 </a:t>
            </a:r>
            <a:r>
              <a:rPr sz="2800" spc="-15" dirty="0">
                <a:latin typeface="Microsoft Sans Serif"/>
                <a:cs typeface="Microsoft Sans Serif"/>
              </a:rPr>
              <a:t>και εφόσον </a:t>
            </a:r>
            <a:r>
              <a:rPr sz="2800" spc="-35" dirty="0">
                <a:latin typeface="Microsoft Sans Serif"/>
                <a:cs typeface="Microsoft Sans Serif"/>
              </a:rPr>
              <a:t>ληφθεί </a:t>
            </a:r>
            <a:r>
              <a:rPr sz="2800" spc="80" dirty="0">
                <a:latin typeface="Microsoft Sans Serif"/>
                <a:cs typeface="Microsoft Sans Serif"/>
              </a:rPr>
              <a:t>υπόψη </a:t>
            </a:r>
            <a:r>
              <a:rPr sz="2800" spc="50" dirty="0">
                <a:latin typeface="Microsoft Sans Serif"/>
                <a:cs typeface="Microsoft Sans Serif"/>
              </a:rPr>
              <a:t>προς 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επιστροφή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αρνητικός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λογαριασµός.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35939" y="362649"/>
            <a:ext cx="8100059" cy="496252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409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30" dirty="0">
                <a:latin typeface="Microsoft Sans Serif"/>
                <a:cs typeface="Microsoft Sans Serif"/>
              </a:rPr>
              <a:t>Οι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συνέπειες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είναι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οι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εξής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</a:p>
          <a:p>
            <a:pPr marL="355600" marR="13970" indent="-342900" algn="just">
              <a:lnSpc>
                <a:spcPct val="89600"/>
              </a:lnSpc>
              <a:spcBef>
                <a:spcPts val="6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Καταπίπτει </a:t>
            </a:r>
            <a:r>
              <a:rPr sz="2800" b="1" dirty="0">
                <a:latin typeface="Arial"/>
                <a:cs typeface="Arial"/>
              </a:rPr>
              <a:t>το </a:t>
            </a:r>
            <a:r>
              <a:rPr sz="2800" b="1" spc="-5" dirty="0">
                <a:latin typeface="Arial"/>
                <a:cs typeface="Arial"/>
              </a:rPr>
              <a:t>σύνολο των ποινικών ρητρών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spc="170" dirty="0">
                <a:latin typeface="Microsoft Sans Serif"/>
                <a:cs typeface="Microsoft Sans Serif"/>
              </a:rPr>
              <a:t>που</a:t>
            </a:r>
            <a:r>
              <a:rPr sz="2800" spc="175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προβλέπονται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για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την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υπέρβαση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της 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συνολικής </a:t>
            </a:r>
            <a:r>
              <a:rPr sz="2800" spc="15" dirty="0">
                <a:latin typeface="Microsoft Sans Serif"/>
                <a:cs typeface="Microsoft Sans Serif"/>
              </a:rPr>
              <a:t>προθεσµίας </a:t>
            </a:r>
            <a:r>
              <a:rPr sz="2800" spc="35" dirty="0">
                <a:latin typeface="Microsoft Sans Serif"/>
                <a:cs typeface="Microsoft Sans Serif"/>
              </a:rPr>
              <a:t>περαίωσης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65" dirty="0">
                <a:latin typeface="Microsoft Sans Serif"/>
                <a:cs typeface="Microsoft Sans Serif"/>
              </a:rPr>
              <a:t>έργου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τµηµατικές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προθεσµίες.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1200"/>
              </a:lnSpc>
              <a:spcBef>
                <a:spcPts val="6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3220" algn="l"/>
              </a:tabLst>
            </a:pPr>
            <a:r>
              <a:rPr sz="2800" spc="25" dirty="0">
                <a:latin typeface="Microsoft Sans Serif"/>
                <a:cs typeface="Microsoft Sans Serif"/>
              </a:rPr>
              <a:t>Οι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90" dirty="0">
                <a:latin typeface="Microsoft Sans Serif"/>
                <a:cs typeface="Microsoft Sans Serif"/>
              </a:rPr>
              <a:t>ποινικές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ρήτρες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περιλαµβάνονται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στον 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130" dirty="0">
                <a:latin typeface="Microsoft Sans Serif"/>
                <a:cs typeface="Microsoft Sans Serif"/>
              </a:rPr>
              <a:t>εκκαθαριστικό</a:t>
            </a:r>
            <a:r>
              <a:rPr sz="2800" spc="135" dirty="0">
                <a:latin typeface="Microsoft Sans Serif"/>
                <a:cs typeface="Microsoft Sans Serif"/>
              </a:rPr>
              <a:t> </a:t>
            </a:r>
            <a:r>
              <a:rPr sz="2800" spc="160" dirty="0">
                <a:latin typeface="Microsoft Sans Serif"/>
                <a:cs typeface="Microsoft Sans Serif"/>
              </a:rPr>
              <a:t>λογαριασµό</a:t>
            </a:r>
            <a:r>
              <a:rPr sz="2800" spc="16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της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145" dirty="0">
                <a:latin typeface="Microsoft Sans Serif"/>
                <a:cs typeface="Microsoft Sans Serif"/>
              </a:rPr>
              <a:t>έκπτωτης 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εργολαβίας.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27305" indent="-342900" algn="just">
              <a:lnSpc>
                <a:spcPts val="3030"/>
              </a:lnSpc>
              <a:spcBef>
                <a:spcPts val="69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Για την εκκαθάριση της εργολαβίας </a:t>
            </a:r>
            <a:r>
              <a:rPr sz="2800" spc="-70" dirty="0">
                <a:latin typeface="Microsoft Sans Serif"/>
                <a:cs typeface="Microsoft Sans Serif"/>
              </a:rPr>
              <a:t>καλείται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έκπτωτος</a:t>
            </a:r>
            <a:r>
              <a:rPr sz="2800" spc="459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ανάδοχος</a:t>
            </a:r>
            <a:r>
              <a:rPr sz="2800" spc="45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</a:t>
            </a:r>
            <a:r>
              <a:rPr sz="2800" spc="46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υποβάλει</a:t>
            </a:r>
            <a:r>
              <a:rPr sz="2800" spc="45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µέσα</a:t>
            </a:r>
            <a:r>
              <a:rPr sz="2800" spc="46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σε</a:t>
            </a:r>
            <a:r>
              <a:rPr sz="2800" spc="459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έναν</a:t>
            </a:r>
            <a:endParaRPr sz="2800" dirty="0">
              <a:latin typeface="Microsoft Sans Serif"/>
              <a:cs typeface="Microsoft Sans Serif"/>
            </a:endParaRPr>
          </a:p>
          <a:p>
            <a:pPr marL="911860" lvl="1" indent="-556895" algn="just">
              <a:lnSpc>
                <a:spcPts val="2770"/>
              </a:lnSpc>
              <a:buAutoNum type="arabicParenBoth"/>
              <a:tabLst>
                <a:tab pos="912494" algn="l"/>
              </a:tabLst>
            </a:pPr>
            <a:r>
              <a:rPr sz="2800" spc="15" dirty="0">
                <a:latin typeface="Microsoft Sans Serif"/>
                <a:cs typeface="Microsoft Sans Serif"/>
              </a:rPr>
              <a:t>µήνα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επιµέτρηση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εργασιών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έχει</a:t>
            </a:r>
            <a:endParaRPr sz="2800" dirty="0">
              <a:latin typeface="Microsoft Sans Serif"/>
              <a:cs typeface="Microsoft Sans Serif"/>
            </a:endParaRPr>
          </a:p>
          <a:p>
            <a:pPr marL="355600">
              <a:lnSpc>
                <a:spcPts val="3180"/>
              </a:lnSpc>
            </a:pPr>
            <a:r>
              <a:rPr sz="2800" spc="-90" dirty="0">
                <a:latin typeface="Microsoft Sans Serif"/>
                <a:cs typeface="Microsoft Sans Serif"/>
              </a:rPr>
              <a:t>εκτελέσει.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35939" y="402273"/>
            <a:ext cx="8114665" cy="5588838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5600" marR="5080" indent="-342900" algn="just">
              <a:lnSpc>
                <a:spcPct val="89700"/>
              </a:lnSpc>
              <a:spcBef>
                <a:spcPts val="44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Αν,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µετά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οριστικοποίηση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έκπτωσης,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προϊσταµένη </a:t>
            </a:r>
            <a:r>
              <a:rPr sz="2800" spc="-5" dirty="0">
                <a:latin typeface="Microsoft Sans Serif"/>
                <a:cs typeface="Microsoft Sans Serif"/>
              </a:rPr>
              <a:t>αρχή </a:t>
            </a:r>
            <a:r>
              <a:rPr sz="2800" spc="25" dirty="0">
                <a:latin typeface="Microsoft Sans Serif"/>
                <a:cs typeface="Microsoft Sans Serif"/>
              </a:rPr>
              <a:t>αποφασίσει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30" dirty="0">
                <a:latin typeface="Microsoft Sans Serif"/>
                <a:cs typeface="Microsoft Sans Serif"/>
              </a:rPr>
              <a:t>ολοκλήρωση 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έργου,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προσκαλεί </a:t>
            </a:r>
            <a:r>
              <a:rPr sz="2800" spc="-100" dirty="0">
                <a:latin typeface="Microsoft Sans Serif"/>
                <a:cs typeface="Microsoft Sans Serif"/>
              </a:rPr>
              <a:t>τον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επόµενο </a:t>
            </a:r>
            <a:r>
              <a:rPr sz="2800" spc="-75" dirty="0">
                <a:latin typeface="Microsoft Sans Serif"/>
                <a:cs typeface="Microsoft Sans Serif"/>
              </a:rPr>
              <a:t>κατά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σειρά 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150" dirty="0">
                <a:latin typeface="Microsoft Sans Serif"/>
                <a:cs typeface="Microsoft Sans Serif"/>
              </a:rPr>
              <a:t>µειοδότη</a:t>
            </a:r>
            <a:r>
              <a:rPr sz="2800" spc="15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του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225" dirty="0">
                <a:latin typeface="Microsoft Sans Serif"/>
                <a:cs typeface="Microsoft Sans Serif"/>
              </a:rPr>
              <a:t>διαγωνισµού,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spc="125" dirty="0">
                <a:latin typeface="Microsoft Sans Serif"/>
                <a:cs typeface="Microsoft Sans Serif"/>
              </a:rPr>
              <a:t>στον</a:t>
            </a:r>
            <a:r>
              <a:rPr sz="2800" spc="130" dirty="0">
                <a:latin typeface="Microsoft Sans Serif"/>
                <a:cs typeface="Microsoft Sans Serif"/>
              </a:rPr>
              <a:t> </a:t>
            </a:r>
            <a:r>
              <a:rPr sz="2800" spc="295" dirty="0">
                <a:latin typeface="Microsoft Sans Serif"/>
                <a:cs typeface="Microsoft Sans Serif"/>
              </a:rPr>
              <a:t>οποίο </a:t>
            </a:r>
            <a:r>
              <a:rPr sz="2800" spc="30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αναδείχθηκε</a:t>
            </a:r>
            <a:r>
              <a:rPr sz="2800" dirty="0">
                <a:latin typeface="Microsoft Sans Serif"/>
                <a:cs typeface="Microsoft Sans Serif"/>
              </a:rPr>
              <a:t> 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έκπτωτος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ανάδοχος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και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του 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229" dirty="0">
                <a:latin typeface="Microsoft Sans Serif"/>
                <a:cs typeface="Microsoft Sans Serif"/>
              </a:rPr>
              <a:t>προτείνει</a:t>
            </a:r>
            <a:r>
              <a:rPr sz="2800" spc="235" dirty="0">
                <a:latin typeface="Microsoft Sans Serif"/>
                <a:cs typeface="Microsoft Sans Serif"/>
              </a:rPr>
              <a:t> </a:t>
            </a:r>
            <a:r>
              <a:rPr sz="2800" spc="150" dirty="0">
                <a:latin typeface="Microsoft Sans Serif"/>
                <a:cs typeface="Microsoft Sans Serif"/>
              </a:rPr>
              <a:t>να</a:t>
            </a:r>
            <a:r>
              <a:rPr sz="2800" spc="155" dirty="0">
                <a:latin typeface="Microsoft Sans Serif"/>
                <a:cs typeface="Microsoft Sans Serif"/>
              </a:rPr>
              <a:t> </a:t>
            </a:r>
            <a:r>
              <a:rPr sz="2800" spc="235" dirty="0">
                <a:latin typeface="Microsoft Sans Serif"/>
                <a:cs typeface="Microsoft Sans Serif"/>
              </a:rPr>
              <a:t>αναλάβει</a:t>
            </a:r>
            <a:r>
              <a:rPr sz="2800" spc="240" dirty="0">
                <a:latin typeface="Microsoft Sans Serif"/>
                <a:cs typeface="Microsoft Sans Serif"/>
              </a:rPr>
              <a:t> </a:t>
            </a:r>
            <a:r>
              <a:rPr sz="2800" spc="140" dirty="0">
                <a:latin typeface="Microsoft Sans Serif"/>
                <a:cs typeface="Microsoft Sans Serif"/>
              </a:rPr>
              <a:t>αυτός</a:t>
            </a:r>
            <a:r>
              <a:rPr sz="2800" spc="1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το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55" dirty="0">
                <a:latin typeface="Microsoft Sans Serif"/>
                <a:cs typeface="Microsoft Sans Serif"/>
              </a:rPr>
              <a:t>έργο 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ολοκλήρωσης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35" dirty="0">
                <a:latin typeface="Microsoft Sans Serif"/>
                <a:cs typeface="Microsoft Sans Serif"/>
              </a:rPr>
              <a:t>έκπτωτης </a:t>
            </a:r>
            <a:r>
              <a:rPr sz="2800" spc="-40" dirty="0">
                <a:latin typeface="Microsoft Sans Serif"/>
                <a:cs typeface="Microsoft Sans Serif"/>
              </a:rPr>
              <a:t>εργολαβίας,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20" dirty="0">
                <a:latin typeface="Microsoft Sans Serif"/>
                <a:cs typeface="Microsoft Sans Serif"/>
              </a:rPr>
              <a:t>τους 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ίδιους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όρους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προϋποθέσεις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βάσει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προσφοράς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υπέβαλε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στο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διαγωνισµό.</a:t>
            </a:r>
            <a:endParaRPr sz="2800">
              <a:latin typeface="Microsoft Sans Serif"/>
              <a:cs typeface="Microsoft Sans Serif"/>
            </a:endParaRPr>
          </a:p>
          <a:p>
            <a:pPr marL="355600" marR="27305" indent="-342900" algn="just">
              <a:lnSpc>
                <a:spcPct val="89500"/>
              </a:lnSpc>
              <a:spcBef>
                <a:spcPts val="76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2585" algn="l"/>
              </a:tabLst>
            </a:pPr>
            <a:r>
              <a:rPr sz="2800" spc="50" dirty="0">
                <a:latin typeface="Microsoft Sans Serif"/>
                <a:cs typeface="Microsoft Sans Serif"/>
              </a:rPr>
              <a:t>Αν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ανωτέρω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µειοδότης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δεν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δεχθεί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την 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πρόταση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σύναψης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σύµβασης,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προϊσταµένη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αρχή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προσκαλεί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τον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επόµενο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κατά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σειρά 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µειοδότη, </a:t>
            </a:r>
            <a:r>
              <a:rPr sz="2800" spc="-20" dirty="0">
                <a:latin typeface="Microsoft Sans Serif"/>
                <a:cs typeface="Microsoft Sans Serif"/>
              </a:rPr>
              <a:t>ακολουθώντας </a:t>
            </a:r>
            <a:r>
              <a:rPr sz="2800" spc="-75" dirty="0">
                <a:latin typeface="Microsoft Sans Serif"/>
                <a:cs typeface="Microsoft Sans Serif"/>
              </a:rPr>
              <a:t>κατά </a:t>
            </a:r>
            <a:r>
              <a:rPr sz="2800" spc="-150" dirty="0">
                <a:latin typeface="Microsoft Sans Serif"/>
                <a:cs typeface="Microsoft Sans Serif"/>
              </a:rPr>
              <a:t>τα </a:t>
            </a:r>
            <a:r>
              <a:rPr sz="2800" spc="60" dirty="0">
                <a:latin typeface="Microsoft Sans Serif"/>
                <a:cs typeface="Microsoft Sans Serif"/>
              </a:rPr>
              <a:t>λοιπά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25" dirty="0">
                <a:latin typeface="Microsoft Sans Serif"/>
                <a:cs typeface="Microsoft Sans Serif"/>
              </a:rPr>
              <a:t>ίδια 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διαδικασία.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365301" y="942277"/>
            <a:ext cx="327850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8150" algn="l"/>
                <a:tab pos="2486025" algn="l"/>
              </a:tabLst>
            </a:pPr>
            <a:r>
              <a:rPr sz="2800" b="1" dirty="0">
                <a:latin typeface="Arial"/>
                <a:cs typeface="Arial"/>
              </a:rPr>
              <a:t>-	</a:t>
            </a:r>
            <a:r>
              <a:rPr sz="2800" b="1" spc="240" dirty="0">
                <a:latin typeface="Arial"/>
                <a:cs typeface="Arial"/>
              </a:rPr>
              <a:t>ΔΙΑΛΥΣ</a:t>
            </a:r>
            <a:r>
              <a:rPr sz="2800" b="1" dirty="0">
                <a:latin typeface="Arial"/>
                <a:cs typeface="Arial"/>
              </a:rPr>
              <a:t>Η	</a:t>
            </a:r>
            <a:r>
              <a:rPr sz="2800" b="1" spc="240" dirty="0">
                <a:latin typeface="Arial"/>
                <a:cs typeface="Arial"/>
              </a:rPr>
              <a:t>ΤΗΣ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535939" y="360109"/>
            <a:ext cx="4578350" cy="14573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ΟΓΔΟΟ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ts val="3329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0840" algn="l"/>
                <a:tab pos="371475" algn="l"/>
                <a:tab pos="2520950" algn="l"/>
              </a:tabLst>
            </a:pPr>
            <a:r>
              <a:rPr sz="2800" b="1" spc="240" dirty="0">
                <a:latin typeface="Arial"/>
                <a:cs typeface="Arial"/>
              </a:rPr>
              <a:t>ΔΙΑΚΟΠ</a:t>
            </a:r>
            <a:r>
              <a:rPr sz="2800" b="1" dirty="0">
                <a:latin typeface="Arial"/>
                <a:cs typeface="Arial"/>
              </a:rPr>
              <a:t>Η	</a:t>
            </a:r>
            <a:r>
              <a:rPr sz="2800" b="1" spc="240" dirty="0">
                <a:latin typeface="Arial"/>
                <a:cs typeface="Arial"/>
              </a:rPr>
              <a:t>ΕΡΓΑΣΙΩΝ  </a:t>
            </a:r>
            <a:r>
              <a:rPr sz="2800" b="1" dirty="0">
                <a:latin typeface="Arial"/>
                <a:cs typeface="Arial"/>
              </a:rPr>
              <a:t>ΣΥΜΒΑΣΗΣ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48639" y="1882077"/>
            <a:ext cx="8065134" cy="354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>
              <a:lnSpc>
                <a:spcPts val="3345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42900" algn="l"/>
              </a:tabLst>
            </a:pPr>
            <a:r>
              <a:rPr sz="2800" b="1" spc="-5" dirty="0">
                <a:latin typeface="Arial"/>
                <a:cs typeface="Arial"/>
              </a:rPr>
              <a:t>Διακοπή</a:t>
            </a:r>
            <a:r>
              <a:rPr sz="2800" b="1" spc="34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εργασιών</a:t>
            </a:r>
            <a:r>
              <a:rPr sz="2800" b="1" spc="3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-</a:t>
            </a:r>
            <a:r>
              <a:rPr sz="2800" b="1" spc="34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Διάλυση</a:t>
            </a:r>
            <a:r>
              <a:rPr sz="2800" b="1" spc="3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της</a:t>
            </a:r>
            <a:r>
              <a:rPr sz="2800" b="1" spc="345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σύµβασης</a:t>
            </a:r>
            <a:endParaRPr sz="2800" dirty="0">
              <a:latin typeface="Arial"/>
              <a:cs typeface="Arial"/>
            </a:endParaRPr>
          </a:p>
          <a:p>
            <a:pPr marL="342900">
              <a:lnSpc>
                <a:spcPts val="3345"/>
              </a:lnSpc>
            </a:pP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161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200" dirty="0">
              <a:latin typeface="Wingdings"/>
              <a:cs typeface="Wingdings"/>
            </a:endParaRPr>
          </a:p>
          <a:p>
            <a:pPr marL="342900" marR="4445" indent="-342900" algn="just">
              <a:lnSpc>
                <a:spcPct val="100200"/>
              </a:lnSpc>
              <a:spcBef>
                <a:spcPts val="75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429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35" dirty="0">
                <a:latin typeface="Microsoft Sans Serif"/>
                <a:cs typeface="Microsoft Sans Serif"/>
              </a:rPr>
              <a:t>σύµβαση </a:t>
            </a:r>
            <a:r>
              <a:rPr sz="2800" spc="-65" dirty="0">
                <a:latin typeface="Microsoft Sans Serif"/>
                <a:cs typeface="Microsoft Sans Serif"/>
              </a:rPr>
              <a:t>διαλύεται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30" dirty="0">
                <a:latin typeface="Microsoft Sans Serif"/>
                <a:cs typeface="Microsoft Sans Serif"/>
              </a:rPr>
              <a:t>κοινοποίηση </a:t>
            </a:r>
            <a:r>
              <a:rPr sz="2800" spc="-55" dirty="0">
                <a:latin typeface="Microsoft Sans Serif"/>
                <a:cs typeface="Microsoft Sans Serif"/>
              </a:rPr>
              <a:t>στον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ανάδοχο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διαταγής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φορέα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κατασκευής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40" dirty="0">
                <a:latin typeface="Microsoft Sans Serif"/>
                <a:cs typeface="Microsoft Sans Serif"/>
              </a:rPr>
              <a:t>οριστική </a:t>
            </a:r>
            <a:r>
              <a:rPr sz="2800" spc="45" dirty="0">
                <a:latin typeface="Microsoft Sans Serif"/>
                <a:cs typeface="Microsoft Sans Serif"/>
              </a:rPr>
              <a:t>διακοπή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dirty="0">
                <a:latin typeface="Microsoft Sans Serif"/>
                <a:cs typeface="Microsoft Sans Serif"/>
              </a:rPr>
              <a:t>εργασιών, </a:t>
            </a:r>
            <a:r>
              <a:rPr sz="2800" spc="-120" dirty="0">
                <a:latin typeface="Microsoft Sans Serif"/>
                <a:cs typeface="Microsoft Sans Serif"/>
              </a:rPr>
              <a:t>εκτός 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διαταγή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αυτή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ορίζεται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µεταγενέστερος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χρόνος </a:t>
            </a:r>
            <a:r>
              <a:rPr sz="2800" spc="-20" dirty="0">
                <a:latin typeface="Microsoft Sans Serif"/>
                <a:cs typeface="Microsoft Sans Serif"/>
              </a:rPr>
              <a:t>διάλυσης,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65" dirty="0">
                <a:latin typeface="Microsoft Sans Serif"/>
                <a:cs typeface="Microsoft Sans Serif"/>
              </a:rPr>
              <a:t>εκτελεσθούν </a:t>
            </a:r>
            <a:r>
              <a:rPr sz="2800" spc="-60" dirty="0">
                <a:latin typeface="Microsoft Sans Serif"/>
                <a:cs typeface="Microsoft Sans Serif"/>
              </a:rPr>
              <a:t>οριζόµενες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διαταγή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εργασίες.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59" y="34980"/>
            <a:ext cx="8743315" cy="61671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6985" indent="-342900" algn="just">
              <a:lnSpc>
                <a:spcPts val="3300"/>
              </a:lnSpc>
              <a:spcBef>
                <a:spcPts val="2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Ο </a:t>
            </a:r>
            <a:r>
              <a:rPr sz="2800" b="1" spc="-5" dirty="0">
                <a:latin typeface="Arial"/>
                <a:cs typeface="Arial"/>
              </a:rPr>
              <a:t>ανάδοχος </a:t>
            </a:r>
            <a:r>
              <a:rPr sz="2800" b="1" spc="15" dirty="0">
                <a:latin typeface="Arial"/>
                <a:cs typeface="Arial"/>
              </a:rPr>
              <a:t>µπορεί </a:t>
            </a:r>
            <a:r>
              <a:rPr sz="2800" b="1" dirty="0">
                <a:latin typeface="Arial"/>
                <a:cs typeface="Arial"/>
              </a:rPr>
              <a:t>να </a:t>
            </a:r>
            <a:r>
              <a:rPr sz="2800" b="1" spc="-5" dirty="0">
                <a:latin typeface="Arial"/>
                <a:cs typeface="Arial"/>
              </a:rPr>
              <a:t>ζητήσει </a:t>
            </a:r>
            <a:r>
              <a:rPr sz="2800" b="1" dirty="0">
                <a:latin typeface="Arial"/>
                <a:cs typeface="Arial"/>
              </a:rPr>
              <a:t>τη </a:t>
            </a:r>
            <a:r>
              <a:rPr sz="2800" b="1" spc="-5" dirty="0">
                <a:latin typeface="Arial"/>
                <a:cs typeface="Arial"/>
              </a:rPr>
              <a:t>διάλυση της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σύµβασης:</a:t>
            </a:r>
            <a:endParaRPr sz="2800">
              <a:latin typeface="Arial"/>
              <a:cs typeface="Arial"/>
            </a:endParaRPr>
          </a:p>
          <a:p>
            <a:pPr marL="355600" marR="6985" indent="-342900" algn="just">
              <a:lnSpc>
                <a:spcPct val="999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Αν </a:t>
            </a:r>
            <a:r>
              <a:rPr sz="2800" spc="-100" dirty="0">
                <a:latin typeface="Microsoft Sans Serif"/>
                <a:cs typeface="Microsoft Sans Serif"/>
              </a:rPr>
              <a:t>µετά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54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υπογραφή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44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 </a:t>
            </a:r>
            <a:r>
              <a:rPr sz="2800" spc="-45" dirty="0">
                <a:latin typeface="Microsoft Sans Serif"/>
                <a:cs typeface="Microsoft Sans Serif"/>
              </a:rPr>
              <a:t>καθυστερήσει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45" dirty="0">
                <a:latin typeface="Microsoft Sans Serif"/>
                <a:cs typeface="Microsoft Sans Serif"/>
              </a:rPr>
              <a:t>έναρξη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dirty="0">
                <a:latin typeface="Microsoft Sans Serif"/>
                <a:cs typeface="Microsoft Sans Serif"/>
              </a:rPr>
              <a:t>εργασιών </a:t>
            </a:r>
            <a:r>
              <a:rPr sz="2800" spc="-15" dirty="0">
                <a:latin typeface="Microsoft Sans Serif"/>
                <a:cs typeface="Microsoft Sans Serif"/>
              </a:rPr>
              <a:t>περισσότερο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35" dirty="0">
                <a:latin typeface="Microsoft Sans Serif"/>
                <a:cs typeface="Microsoft Sans Serif"/>
              </a:rPr>
              <a:t>τρεις</a:t>
            </a:r>
            <a:r>
              <a:rPr sz="2800" spc="-1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(3)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µήνες µε </a:t>
            </a:r>
            <a:r>
              <a:rPr sz="2800" spc="-60" dirty="0">
                <a:latin typeface="Microsoft Sans Serif"/>
                <a:cs typeface="Microsoft Sans Serif"/>
              </a:rPr>
              <a:t>υπαιτιότητα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φορέα </a:t>
            </a:r>
            <a:r>
              <a:rPr sz="2800" spc="-55" dirty="0">
                <a:latin typeface="Microsoft Sans Serif"/>
                <a:cs typeface="Microsoft Sans Serif"/>
              </a:rPr>
              <a:t>κατασκευής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κυρίου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έργου,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εκτός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στη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σύµβαση </a:t>
            </a:r>
            <a:r>
              <a:rPr sz="2800" spc="-90" dirty="0">
                <a:latin typeface="Microsoft Sans Serif"/>
                <a:cs typeface="Microsoft Sans Serif"/>
              </a:rPr>
              <a:t>ορίζεται 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διαφορετικά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σχετικά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έναρξη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εργασιών.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299"/>
              </a:lnSpc>
              <a:spcBef>
                <a:spcPts val="6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6870" algn="l"/>
              </a:tabLst>
            </a:pPr>
            <a:r>
              <a:rPr sz="2800" spc="5" dirty="0">
                <a:latin typeface="Microsoft Sans Serif"/>
                <a:cs typeface="Microsoft Sans Serif"/>
              </a:rPr>
              <a:t>Αν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οι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εργασίες,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ύστερα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135" dirty="0">
                <a:latin typeface="Microsoft Sans Serif"/>
                <a:cs typeface="Microsoft Sans Serif"/>
              </a:rPr>
              <a:t>από</a:t>
            </a:r>
            <a:r>
              <a:rPr sz="2800" spc="140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την</a:t>
            </a:r>
            <a:r>
              <a:rPr sz="2800" spc="56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έναρξή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τους, 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διακοπούν </a:t>
            </a:r>
            <a:r>
              <a:rPr sz="2800" spc="-165" dirty="0">
                <a:latin typeface="Microsoft Sans Serif"/>
                <a:cs typeface="Microsoft Sans Serif"/>
              </a:rPr>
              <a:t>είτε</a:t>
            </a:r>
            <a:r>
              <a:rPr sz="2800" spc="-16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70" dirty="0">
                <a:latin typeface="Microsoft Sans Serif"/>
                <a:cs typeface="Microsoft Sans Serif"/>
              </a:rPr>
              <a:t>διαταγή </a:t>
            </a:r>
            <a:r>
              <a:rPr sz="2800" spc="-165" dirty="0">
                <a:latin typeface="Microsoft Sans Serif"/>
                <a:cs typeface="Microsoft Sans Serif"/>
              </a:rPr>
              <a:t>είτε</a:t>
            </a:r>
            <a:r>
              <a:rPr sz="2800" spc="-160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60" dirty="0">
                <a:latin typeface="Microsoft Sans Serif"/>
                <a:cs typeface="Microsoft Sans Serif"/>
              </a:rPr>
              <a:t>υπαιτιότητα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φορέα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κατασκευής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κυρίου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r>
              <a:rPr sz="2800" spc="61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διάστηµα </a:t>
            </a:r>
            <a:r>
              <a:rPr sz="2800" spc="-70" dirty="0">
                <a:latin typeface="Microsoft Sans Serif"/>
                <a:cs typeface="Microsoft Sans Serif"/>
              </a:rPr>
              <a:t>µεγαλύτερο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-25" dirty="0">
                <a:latin typeface="Microsoft Sans Serif"/>
                <a:cs typeface="Microsoft Sans Serif"/>
              </a:rPr>
              <a:t>τριών </a:t>
            </a:r>
            <a:r>
              <a:rPr sz="2800" dirty="0">
                <a:latin typeface="Microsoft Sans Serif"/>
                <a:cs typeface="Microsoft Sans Serif"/>
              </a:rPr>
              <a:t>(3) </a:t>
            </a:r>
            <a:r>
              <a:rPr sz="2800" spc="60" dirty="0">
                <a:latin typeface="Microsoft Sans Serif"/>
                <a:cs typeface="Microsoft Sans Serif"/>
              </a:rPr>
              <a:t>µηνών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κoινοποίηση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διαταγής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διακοπής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στην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πρώτη 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περίπτωση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50" dirty="0">
                <a:latin typeface="Microsoft Sans Serif"/>
                <a:cs typeface="Microsoft Sans Serif"/>
              </a:rPr>
              <a:t>υποβολή </a:t>
            </a:r>
            <a:r>
              <a:rPr sz="2800" spc="-60" dirty="0">
                <a:latin typeface="Microsoft Sans Serif"/>
                <a:cs typeface="Microsoft Sans Serif"/>
              </a:rPr>
              <a:t>ειδικής </a:t>
            </a:r>
            <a:r>
              <a:rPr sz="2800" spc="25" dirty="0">
                <a:latin typeface="Microsoft Sans Serif"/>
                <a:cs typeface="Microsoft Sans Serif"/>
              </a:rPr>
              <a:t>δήλωσης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αναδόχου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στη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δεύτερη.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59" y="34980"/>
            <a:ext cx="8768715" cy="482439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32384" indent="-342900" algn="just">
              <a:lnSpc>
                <a:spcPts val="3300"/>
              </a:lnSpc>
              <a:spcBef>
                <a:spcPts val="2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Ο </a:t>
            </a:r>
            <a:r>
              <a:rPr sz="2800" b="1" spc="-5" dirty="0">
                <a:latin typeface="Arial"/>
                <a:cs typeface="Arial"/>
              </a:rPr>
              <a:t>ανάδοχος </a:t>
            </a:r>
            <a:r>
              <a:rPr sz="2800" b="1" spc="15" dirty="0">
                <a:latin typeface="Arial"/>
                <a:cs typeface="Arial"/>
              </a:rPr>
              <a:t>µπορεί </a:t>
            </a:r>
            <a:r>
              <a:rPr sz="2800" b="1" dirty="0">
                <a:latin typeface="Arial"/>
                <a:cs typeface="Arial"/>
              </a:rPr>
              <a:t>να </a:t>
            </a:r>
            <a:r>
              <a:rPr sz="2800" b="1" spc="-5" dirty="0">
                <a:latin typeface="Arial"/>
                <a:cs typeface="Arial"/>
              </a:rPr>
              <a:t>ζητήσει </a:t>
            </a:r>
            <a:r>
              <a:rPr sz="2800" b="1" dirty="0">
                <a:latin typeface="Arial"/>
                <a:cs typeface="Arial"/>
              </a:rPr>
              <a:t>τη </a:t>
            </a:r>
            <a:r>
              <a:rPr sz="2800" b="1" spc="-5" dirty="0">
                <a:latin typeface="Arial"/>
                <a:cs typeface="Arial"/>
              </a:rPr>
              <a:t>διάλυση της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σύµβασης: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"/>
            </a:pPr>
            <a:endParaRPr sz="4050">
              <a:latin typeface="Arial"/>
              <a:cs typeface="Arial"/>
            </a:endParaRPr>
          </a:p>
          <a:p>
            <a:pPr marL="355600" marR="14604" indent="-342900" algn="just">
              <a:lnSpc>
                <a:spcPct val="99800"/>
              </a:lnSpc>
              <a:buClr>
                <a:srgbClr val="99FF99"/>
              </a:buClr>
              <a:buSzPct val="80000"/>
              <a:buFont typeface="Wingdings"/>
              <a:buChar char=""/>
              <a:tabLst>
                <a:tab pos="364490" algn="l"/>
              </a:tabLst>
            </a:pPr>
            <a:r>
              <a:rPr sz="3000" spc="-10" dirty="0">
                <a:latin typeface="Microsoft Sans Serif"/>
                <a:cs typeface="Microsoft Sans Serif"/>
              </a:rPr>
              <a:t>Σε</a:t>
            </a:r>
            <a:r>
              <a:rPr sz="3000" spc="-5" dirty="0">
                <a:latin typeface="Microsoft Sans Serif"/>
                <a:cs typeface="Microsoft Sans Serif"/>
              </a:rPr>
              <a:t> </a:t>
            </a:r>
            <a:r>
              <a:rPr sz="3000" spc="185" dirty="0">
                <a:latin typeface="Microsoft Sans Serif"/>
                <a:cs typeface="Microsoft Sans Serif"/>
              </a:rPr>
              <a:t>περίπτωση</a:t>
            </a:r>
            <a:r>
              <a:rPr sz="3000" spc="190" dirty="0">
                <a:latin typeface="Microsoft Sans Serif"/>
                <a:cs typeface="Microsoft Sans Serif"/>
              </a:rPr>
              <a:t> </a:t>
            </a:r>
            <a:r>
              <a:rPr sz="3000" spc="135" dirty="0">
                <a:latin typeface="Microsoft Sans Serif"/>
                <a:cs typeface="Microsoft Sans Serif"/>
              </a:rPr>
              <a:t>διακοπής</a:t>
            </a:r>
            <a:r>
              <a:rPr sz="3000" spc="140" dirty="0">
                <a:latin typeface="Microsoft Sans Serif"/>
                <a:cs typeface="Microsoft Sans Serif"/>
              </a:rPr>
              <a:t> </a:t>
            </a:r>
            <a:r>
              <a:rPr sz="3000" spc="30" dirty="0">
                <a:latin typeface="Microsoft Sans Serif"/>
                <a:cs typeface="Microsoft Sans Serif"/>
              </a:rPr>
              <a:t>για</a:t>
            </a:r>
            <a:r>
              <a:rPr sz="3000" spc="35" dirty="0">
                <a:latin typeface="Microsoft Sans Serif"/>
                <a:cs typeface="Microsoft Sans Serif"/>
              </a:rPr>
              <a:t> </a:t>
            </a:r>
            <a:r>
              <a:rPr sz="3000" spc="100" dirty="0">
                <a:latin typeface="Microsoft Sans Serif"/>
                <a:cs typeface="Microsoft Sans Serif"/>
              </a:rPr>
              <a:t>καθυστέρηση </a:t>
            </a:r>
            <a:r>
              <a:rPr sz="3000" spc="105" dirty="0">
                <a:latin typeface="Microsoft Sans Serif"/>
                <a:cs typeface="Microsoft Sans Serif"/>
              </a:rPr>
              <a:t> </a:t>
            </a:r>
            <a:r>
              <a:rPr sz="3000" spc="110" dirty="0">
                <a:latin typeface="Microsoft Sans Serif"/>
                <a:cs typeface="Microsoft Sans Serif"/>
              </a:rPr>
              <a:t>πληρωµών, </a:t>
            </a:r>
            <a:r>
              <a:rPr sz="3000" spc="55" dirty="0">
                <a:latin typeface="Microsoft Sans Serif"/>
                <a:cs typeface="Microsoft Sans Serif"/>
              </a:rPr>
              <a:t>σύµφωνα </a:t>
            </a:r>
            <a:r>
              <a:rPr sz="3000" spc="-55" dirty="0">
                <a:latin typeface="Microsoft Sans Serif"/>
                <a:cs typeface="Microsoft Sans Serif"/>
              </a:rPr>
              <a:t>µε </a:t>
            </a:r>
            <a:r>
              <a:rPr sz="3000" spc="-110" dirty="0">
                <a:latin typeface="Microsoft Sans Serif"/>
                <a:cs typeface="Microsoft Sans Serif"/>
              </a:rPr>
              <a:t>την </a:t>
            </a:r>
            <a:r>
              <a:rPr sz="3000" spc="95" dirty="0">
                <a:latin typeface="Microsoft Sans Serif"/>
                <a:cs typeface="Microsoft Sans Serif"/>
              </a:rPr>
              <a:t>παρ. </a:t>
            </a:r>
            <a:r>
              <a:rPr sz="3000" dirty="0">
                <a:latin typeface="Microsoft Sans Serif"/>
                <a:cs typeface="Microsoft Sans Serif"/>
              </a:rPr>
              <a:t>9 </a:t>
            </a:r>
            <a:r>
              <a:rPr sz="3000" spc="-120" dirty="0">
                <a:latin typeface="Microsoft Sans Serif"/>
                <a:cs typeface="Microsoft Sans Serif"/>
              </a:rPr>
              <a:t>του </a:t>
            </a:r>
            <a:r>
              <a:rPr sz="3000" spc="-10" dirty="0">
                <a:latin typeface="Microsoft Sans Serif"/>
                <a:cs typeface="Microsoft Sans Serif"/>
              </a:rPr>
              <a:t>άρθρου </a:t>
            </a:r>
            <a:r>
              <a:rPr sz="3000" spc="-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152,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η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διάλυση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35" dirty="0">
                <a:latin typeface="Microsoft Sans Serif"/>
                <a:cs typeface="Microsoft Sans Serif"/>
              </a:rPr>
              <a:t>µπορεί </a:t>
            </a:r>
            <a:r>
              <a:rPr sz="3000" dirty="0">
                <a:latin typeface="Microsoft Sans Serif"/>
                <a:cs typeface="Microsoft Sans Serif"/>
              </a:rPr>
              <a:t>να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-100" dirty="0">
                <a:latin typeface="Microsoft Sans Serif"/>
                <a:cs typeface="Microsoft Sans Serif"/>
              </a:rPr>
              <a:t>ζητηθεί</a:t>
            </a:r>
            <a:r>
              <a:rPr sz="3000" spc="-95" dirty="0">
                <a:latin typeface="Microsoft Sans Serif"/>
                <a:cs typeface="Microsoft Sans Serif"/>
              </a:rPr>
              <a:t> </a:t>
            </a:r>
            <a:r>
              <a:rPr sz="3000" spc="-105" dirty="0">
                <a:latin typeface="Microsoft Sans Serif"/>
                <a:cs typeface="Microsoft Sans Serif"/>
              </a:rPr>
              <a:t>µετά</a:t>
            </a:r>
            <a:r>
              <a:rPr sz="3000" spc="58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δίµηνο 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130" dirty="0">
                <a:latin typeface="Microsoft Sans Serif"/>
                <a:cs typeface="Microsoft Sans Serif"/>
              </a:rPr>
              <a:t>από</a:t>
            </a:r>
            <a:r>
              <a:rPr sz="3000" spc="30" dirty="0">
                <a:latin typeface="Microsoft Sans Serif"/>
                <a:cs typeface="Microsoft Sans Serif"/>
              </a:rPr>
              <a:t> </a:t>
            </a:r>
            <a:r>
              <a:rPr sz="3000" spc="-160" dirty="0">
                <a:latin typeface="Microsoft Sans Serif"/>
                <a:cs typeface="Microsoft Sans Serif"/>
              </a:rPr>
              <a:t>τη</a:t>
            </a:r>
            <a:r>
              <a:rPr sz="3000" spc="35" dirty="0">
                <a:latin typeface="Microsoft Sans Serif"/>
                <a:cs typeface="Microsoft Sans Serif"/>
              </a:rPr>
              <a:t> </a:t>
            </a:r>
            <a:r>
              <a:rPr sz="3000" spc="60" dirty="0">
                <a:latin typeface="Microsoft Sans Serif"/>
                <a:cs typeface="Microsoft Sans Serif"/>
              </a:rPr>
              <a:t>δήλωση</a:t>
            </a:r>
            <a:r>
              <a:rPr sz="3000" spc="30" dirty="0">
                <a:latin typeface="Microsoft Sans Serif"/>
                <a:cs typeface="Microsoft Sans Serif"/>
              </a:rPr>
              <a:t> </a:t>
            </a:r>
            <a:r>
              <a:rPr sz="3000" spc="20" dirty="0">
                <a:latin typeface="Microsoft Sans Serif"/>
                <a:cs typeface="Microsoft Sans Serif"/>
              </a:rPr>
              <a:t>διακοπής</a:t>
            </a:r>
            <a:r>
              <a:rPr sz="3000" spc="35" dirty="0">
                <a:latin typeface="Microsoft Sans Serif"/>
                <a:cs typeface="Microsoft Sans Serif"/>
              </a:rPr>
              <a:t> </a:t>
            </a:r>
            <a:r>
              <a:rPr sz="3000" spc="-20" dirty="0">
                <a:latin typeface="Microsoft Sans Serif"/>
                <a:cs typeface="Microsoft Sans Serif"/>
              </a:rPr>
              <a:t>των</a:t>
            </a:r>
            <a:r>
              <a:rPr sz="3000" spc="3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εργασιών.</a:t>
            </a:r>
            <a:endParaRPr sz="30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9700"/>
              </a:lnSpc>
              <a:spcBef>
                <a:spcPts val="73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68300" algn="l"/>
              </a:tabLst>
            </a:pPr>
            <a:r>
              <a:rPr sz="3000" spc="95" dirty="0">
                <a:latin typeface="Microsoft Sans Serif"/>
                <a:cs typeface="Microsoft Sans Serif"/>
              </a:rPr>
              <a:t>Αν</a:t>
            </a:r>
            <a:r>
              <a:rPr sz="3000" spc="100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η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145" dirty="0">
                <a:latin typeface="Microsoft Sans Serif"/>
                <a:cs typeface="Microsoft Sans Serif"/>
              </a:rPr>
              <a:t>καθυστέρηση</a:t>
            </a:r>
            <a:r>
              <a:rPr sz="3000" spc="150" dirty="0">
                <a:latin typeface="Microsoft Sans Serif"/>
                <a:cs typeface="Microsoft Sans Serif"/>
              </a:rPr>
              <a:t> </a:t>
            </a:r>
            <a:r>
              <a:rPr sz="3000" spc="114" dirty="0">
                <a:latin typeface="Microsoft Sans Serif"/>
                <a:cs typeface="Microsoft Sans Serif"/>
              </a:rPr>
              <a:t>των</a:t>
            </a:r>
            <a:r>
              <a:rPr sz="3000" spc="120" dirty="0">
                <a:latin typeface="Microsoft Sans Serif"/>
                <a:cs typeface="Microsoft Sans Serif"/>
              </a:rPr>
              <a:t> </a:t>
            </a:r>
            <a:r>
              <a:rPr sz="3000" spc="170" dirty="0">
                <a:latin typeface="Microsoft Sans Serif"/>
                <a:cs typeface="Microsoft Sans Serif"/>
              </a:rPr>
              <a:t>εργασιών</a:t>
            </a:r>
            <a:r>
              <a:rPr sz="3000" spc="175" dirty="0">
                <a:latin typeface="Microsoft Sans Serif"/>
                <a:cs typeface="Microsoft Sans Serif"/>
              </a:rPr>
              <a:t> </a:t>
            </a:r>
            <a:r>
              <a:rPr sz="3000" spc="204" dirty="0">
                <a:latin typeface="Microsoft Sans Serif"/>
                <a:cs typeface="Microsoft Sans Serif"/>
              </a:rPr>
              <a:t>χωρίς </a:t>
            </a:r>
            <a:r>
              <a:rPr sz="3000" spc="210" dirty="0">
                <a:latin typeface="Microsoft Sans Serif"/>
                <a:cs typeface="Microsoft Sans Serif"/>
              </a:rPr>
              <a:t> </a:t>
            </a:r>
            <a:r>
              <a:rPr sz="3000" spc="-65" dirty="0">
                <a:latin typeface="Microsoft Sans Serif"/>
                <a:cs typeface="Microsoft Sans Serif"/>
              </a:rPr>
              <a:t>υπαιτιότητα</a:t>
            </a:r>
            <a:r>
              <a:rPr sz="3000" spc="-60" dirty="0">
                <a:latin typeface="Microsoft Sans Serif"/>
                <a:cs typeface="Microsoft Sans Serif"/>
              </a:rPr>
              <a:t> </a:t>
            </a:r>
            <a:r>
              <a:rPr sz="3000" spc="-120" dirty="0">
                <a:latin typeface="Microsoft Sans Serif"/>
                <a:cs typeface="Microsoft Sans Serif"/>
              </a:rPr>
              <a:t>του</a:t>
            </a:r>
            <a:r>
              <a:rPr sz="3000" spc="-114" dirty="0">
                <a:latin typeface="Microsoft Sans Serif"/>
                <a:cs typeface="Microsoft Sans Serif"/>
              </a:rPr>
              <a:t> </a:t>
            </a:r>
            <a:r>
              <a:rPr sz="3000" spc="-5" dirty="0">
                <a:latin typeface="Microsoft Sans Serif"/>
                <a:cs typeface="Microsoft Sans Serif"/>
              </a:rPr>
              <a:t>αναδόχου</a:t>
            </a:r>
            <a:r>
              <a:rPr sz="3000" dirty="0">
                <a:latin typeface="Microsoft Sans Serif"/>
                <a:cs typeface="Microsoft Sans Serif"/>
              </a:rPr>
              <a:t> υπερβεί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-110" dirty="0">
                <a:latin typeface="Microsoft Sans Serif"/>
                <a:cs typeface="Microsoft Sans Serif"/>
              </a:rPr>
              <a:t>την</a:t>
            </a:r>
            <a:r>
              <a:rPr sz="3000" spc="-105" dirty="0">
                <a:latin typeface="Microsoft Sans Serif"/>
                <a:cs typeface="Microsoft Sans Serif"/>
              </a:rPr>
              <a:t> </a:t>
            </a:r>
            <a:r>
              <a:rPr sz="3000" spc="-15" dirty="0">
                <a:latin typeface="Microsoft Sans Serif"/>
                <a:cs typeface="Microsoft Sans Serif"/>
              </a:rPr>
              <a:t>οριακή </a:t>
            </a:r>
            <a:r>
              <a:rPr sz="3000" spc="-10" dirty="0">
                <a:latin typeface="Microsoft Sans Serif"/>
                <a:cs typeface="Microsoft Sans Serif"/>
              </a:rPr>
              <a:t> </a:t>
            </a:r>
            <a:r>
              <a:rPr sz="3000" spc="25" dirty="0">
                <a:latin typeface="Microsoft Sans Serif"/>
                <a:cs typeface="Microsoft Sans Serif"/>
              </a:rPr>
              <a:t>προθεσµία.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78739" y="116273"/>
            <a:ext cx="328104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ΚΕΦΑΛΑΙΟ</a:t>
            </a:r>
            <a:r>
              <a:rPr spc="-50" dirty="0"/>
              <a:t> </a:t>
            </a:r>
            <a:r>
              <a:rPr spc="-5" dirty="0"/>
              <a:t>ΕΝΑΤΟ</a:t>
            </a: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8739" y="566084"/>
            <a:ext cx="8856345" cy="576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Ολοκλήρωση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 Παραλαβή του έργου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045"/>
              </a:lnSpc>
              <a:spcBef>
                <a:spcPts val="40"/>
              </a:spcBef>
              <a:tabLst>
                <a:tab pos="1906270" algn="l"/>
                <a:tab pos="4063365" algn="l"/>
                <a:tab pos="6129020" algn="l"/>
                <a:tab pos="7488555" algn="l"/>
                <a:tab pos="8502650" algn="l"/>
              </a:tabLst>
            </a:pPr>
            <a:r>
              <a:rPr sz="2800" b="1" spc="-5" dirty="0">
                <a:latin typeface="Arial"/>
                <a:cs typeface="Arial"/>
              </a:rPr>
              <a:t>Βεβαίωση	περάτωσης	εργασιών	(άρθρο	</a:t>
            </a:r>
            <a:r>
              <a:rPr sz="2800" b="1" dirty="0">
                <a:latin typeface="Arial"/>
                <a:cs typeface="Arial"/>
              </a:rPr>
              <a:t>168	ν.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3045"/>
              </a:lnSpc>
            </a:pPr>
            <a:r>
              <a:rPr sz="2800" b="1" spc="-5" dirty="0">
                <a:latin typeface="Arial"/>
                <a:cs typeface="Arial"/>
              </a:rPr>
              <a:t>4412/2016)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500">
              <a:latin typeface="Arial"/>
              <a:cs typeface="Arial"/>
            </a:endParaRPr>
          </a:p>
          <a:p>
            <a:pPr marL="355600" marR="48260" indent="-59055" algn="just">
              <a:lnSpc>
                <a:spcPct val="80400"/>
              </a:lnSpc>
            </a:pPr>
            <a:r>
              <a:rPr sz="3000" spc="-120" dirty="0">
                <a:latin typeface="Microsoft Sans Serif"/>
                <a:cs typeface="Microsoft Sans Serif"/>
              </a:rPr>
              <a:t>Όταν</a:t>
            </a:r>
            <a:r>
              <a:rPr sz="3000" spc="-114" dirty="0">
                <a:latin typeface="Microsoft Sans Serif"/>
                <a:cs typeface="Microsoft Sans Serif"/>
              </a:rPr>
              <a:t> </a:t>
            </a:r>
            <a:r>
              <a:rPr sz="3000" spc="-70" dirty="0">
                <a:latin typeface="Microsoft Sans Serif"/>
                <a:cs typeface="Microsoft Sans Serif"/>
              </a:rPr>
              <a:t>λήξει </a:t>
            </a:r>
            <a:r>
              <a:rPr sz="3000" dirty="0">
                <a:latin typeface="Microsoft Sans Serif"/>
                <a:cs typeface="Microsoft Sans Serif"/>
              </a:rPr>
              <a:t>η </a:t>
            </a:r>
            <a:r>
              <a:rPr sz="3000" spc="35" dirty="0">
                <a:latin typeface="Microsoft Sans Serif"/>
                <a:cs typeface="Microsoft Sans Serif"/>
              </a:rPr>
              <a:t>προθεσµία </a:t>
            </a:r>
            <a:r>
              <a:rPr sz="3000" spc="10" dirty="0">
                <a:latin typeface="Microsoft Sans Serif"/>
                <a:cs typeface="Microsoft Sans Serif"/>
              </a:rPr>
              <a:t>περάτωσης </a:t>
            </a:r>
            <a:r>
              <a:rPr sz="3000" spc="-120" dirty="0">
                <a:latin typeface="Microsoft Sans Serif"/>
                <a:cs typeface="Microsoft Sans Serif"/>
              </a:rPr>
              <a:t>του</a:t>
            </a:r>
            <a:r>
              <a:rPr sz="3000" spc="555" dirty="0">
                <a:latin typeface="Microsoft Sans Serif"/>
                <a:cs typeface="Microsoft Sans Serif"/>
              </a:rPr>
              <a:t> </a:t>
            </a:r>
            <a:r>
              <a:rPr sz="3000" spc="5" dirty="0">
                <a:latin typeface="Microsoft Sans Serif"/>
                <a:cs typeface="Microsoft Sans Serif"/>
              </a:rPr>
              <a:t>συνόλου </a:t>
            </a:r>
            <a:r>
              <a:rPr sz="3000" spc="-78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ή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10" dirty="0">
                <a:latin typeface="Microsoft Sans Serif"/>
                <a:cs typeface="Microsoft Sans Serif"/>
              </a:rPr>
              <a:t>τµηµάτων</a:t>
            </a:r>
            <a:r>
              <a:rPr sz="3000" spc="15" dirty="0">
                <a:latin typeface="Microsoft Sans Serif"/>
                <a:cs typeface="Microsoft Sans Serif"/>
              </a:rPr>
              <a:t> </a:t>
            </a:r>
            <a:r>
              <a:rPr sz="3000" spc="-85" dirty="0">
                <a:latin typeface="Microsoft Sans Serif"/>
                <a:cs typeface="Microsoft Sans Serif"/>
              </a:rPr>
              <a:t>του</a:t>
            </a:r>
            <a:r>
              <a:rPr sz="3000" spc="-80" dirty="0">
                <a:latin typeface="Microsoft Sans Serif"/>
                <a:cs typeface="Microsoft Sans Serif"/>
              </a:rPr>
              <a:t> </a:t>
            </a:r>
            <a:r>
              <a:rPr sz="3000" spc="-20" dirty="0">
                <a:latin typeface="Microsoft Sans Serif"/>
                <a:cs typeface="Microsoft Sans Serif"/>
              </a:rPr>
              <a:t>έργου,</a:t>
            </a:r>
            <a:r>
              <a:rPr sz="3000" spc="-1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ο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120" dirty="0">
                <a:latin typeface="Microsoft Sans Serif"/>
                <a:cs typeface="Microsoft Sans Serif"/>
              </a:rPr>
              <a:t>επιβλέπων</a:t>
            </a:r>
            <a:r>
              <a:rPr sz="3000" spc="12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ή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-135" dirty="0">
                <a:latin typeface="Microsoft Sans Serif"/>
                <a:cs typeface="Microsoft Sans Serif"/>
              </a:rPr>
              <a:t>το </a:t>
            </a:r>
            <a:r>
              <a:rPr sz="3000" spc="-130" dirty="0">
                <a:latin typeface="Microsoft Sans Serif"/>
                <a:cs typeface="Microsoft Sans Serif"/>
              </a:rPr>
              <a:t> </a:t>
            </a:r>
            <a:r>
              <a:rPr sz="3000" spc="-100" dirty="0">
                <a:latin typeface="Microsoft Sans Serif"/>
                <a:cs typeface="Microsoft Sans Serif"/>
              </a:rPr>
              <a:t>εντεταλµένο </a:t>
            </a:r>
            <a:r>
              <a:rPr sz="3000" spc="-25" dirty="0">
                <a:latin typeface="Microsoft Sans Serif"/>
                <a:cs typeface="Microsoft Sans Serif"/>
              </a:rPr>
              <a:t>όργανο </a:t>
            </a:r>
            <a:r>
              <a:rPr sz="3000" spc="-160" dirty="0">
                <a:latin typeface="Microsoft Sans Serif"/>
                <a:cs typeface="Microsoft Sans Serif"/>
              </a:rPr>
              <a:t>της </a:t>
            </a:r>
            <a:r>
              <a:rPr sz="3000" spc="-5" dirty="0">
                <a:latin typeface="Microsoft Sans Serif"/>
                <a:cs typeface="Microsoft Sans Serif"/>
              </a:rPr>
              <a:t>επίβλεψης </a:t>
            </a:r>
            <a:r>
              <a:rPr sz="3000" spc="-50" dirty="0">
                <a:latin typeface="Microsoft Sans Serif"/>
                <a:cs typeface="Microsoft Sans Serif"/>
              </a:rPr>
              <a:t>αναφέρει </a:t>
            </a:r>
            <a:r>
              <a:rPr sz="3000" spc="-80" dirty="0">
                <a:latin typeface="Microsoft Sans Serif"/>
                <a:cs typeface="Microsoft Sans Serif"/>
              </a:rPr>
              <a:t>στη </a:t>
            </a:r>
            <a:r>
              <a:rPr sz="3000" spc="-75" dirty="0">
                <a:latin typeface="Microsoft Sans Serif"/>
                <a:cs typeface="Microsoft Sans Serif"/>
              </a:rPr>
              <a:t> </a:t>
            </a:r>
            <a:r>
              <a:rPr sz="3000" spc="-20" dirty="0">
                <a:latin typeface="Microsoft Sans Serif"/>
                <a:cs typeface="Microsoft Sans Serif"/>
              </a:rPr>
              <a:t>διευθύνουσα</a:t>
            </a:r>
            <a:r>
              <a:rPr sz="3000" spc="250" dirty="0">
                <a:latin typeface="Microsoft Sans Serif"/>
                <a:cs typeface="Microsoft Sans Serif"/>
              </a:rPr>
              <a:t> </a:t>
            </a:r>
            <a:r>
              <a:rPr sz="3000" spc="25" dirty="0">
                <a:latin typeface="Microsoft Sans Serif"/>
                <a:cs typeface="Microsoft Sans Serif"/>
              </a:rPr>
              <a:t>υπηρεσία,</a:t>
            </a:r>
            <a:r>
              <a:rPr sz="3000" spc="254" dirty="0">
                <a:latin typeface="Microsoft Sans Serif"/>
                <a:cs typeface="Microsoft Sans Serif"/>
              </a:rPr>
              <a:t> </a:t>
            </a:r>
            <a:r>
              <a:rPr sz="3000" b="1" spc="20" dirty="0">
                <a:latin typeface="Arial"/>
                <a:cs typeface="Arial"/>
              </a:rPr>
              <a:t>µέσα</a:t>
            </a:r>
            <a:r>
              <a:rPr sz="3000" b="1" spc="21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σε</a:t>
            </a:r>
            <a:r>
              <a:rPr sz="3000" b="1" spc="220" dirty="0">
                <a:latin typeface="Arial"/>
                <a:cs typeface="Arial"/>
              </a:rPr>
              <a:t> </a:t>
            </a:r>
            <a:r>
              <a:rPr sz="3000" b="1" spc="10" dirty="0">
                <a:latin typeface="Arial"/>
                <a:cs typeface="Arial"/>
              </a:rPr>
              <a:t>διάστηµα</a:t>
            </a:r>
            <a:r>
              <a:rPr sz="3000" b="1" spc="22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δέκα</a:t>
            </a:r>
            <a:endParaRPr sz="3000">
              <a:latin typeface="Arial"/>
              <a:cs typeface="Arial"/>
            </a:endParaRPr>
          </a:p>
          <a:p>
            <a:pPr marL="355600" algn="just">
              <a:lnSpc>
                <a:spcPts val="2450"/>
              </a:lnSpc>
            </a:pPr>
            <a:r>
              <a:rPr sz="3000" b="1" dirty="0">
                <a:latin typeface="Arial"/>
                <a:cs typeface="Arial"/>
              </a:rPr>
              <a:t>(10)</a:t>
            </a:r>
            <a:r>
              <a:rPr sz="3000" b="1" spc="1415" dirty="0">
                <a:latin typeface="Arial"/>
                <a:cs typeface="Arial"/>
              </a:rPr>
              <a:t> </a:t>
            </a:r>
            <a:r>
              <a:rPr sz="3000" b="1" spc="15" dirty="0">
                <a:latin typeface="Arial"/>
                <a:cs typeface="Arial"/>
              </a:rPr>
              <a:t>ηµερών </a:t>
            </a:r>
            <a:r>
              <a:rPr sz="3000" b="1" spc="570" dirty="0">
                <a:latin typeface="Arial"/>
                <a:cs typeface="Arial"/>
              </a:rPr>
              <a:t> </a:t>
            </a:r>
            <a:r>
              <a:rPr sz="3000" spc="130" dirty="0">
                <a:latin typeface="Microsoft Sans Serif"/>
                <a:cs typeface="Microsoft Sans Serif"/>
              </a:rPr>
              <a:t>από </a:t>
            </a:r>
            <a:r>
              <a:rPr sz="3000" spc="530" dirty="0">
                <a:latin typeface="Microsoft Sans Serif"/>
                <a:cs typeface="Microsoft Sans Serif"/>
              </a:rPr>
              <a:t> </a:t>
            </a:r>
            <a:r>
              <a:rPr sz="3000" spc="-160" dirty="0">
                <a:latin typeface="Microsoft Sans Serif"/>
                <a:cs typeface="Microsoft Sans Serif"/>
              </a:rPr>
              <a:t>τη</a:t>
            </a:r>
            <a:r>
              <a:rPr sz="3000" spc="1455" dirty="0">
                <a:latin typeface="Microsoft Sans Serif"/>
                <a:cs typeface="Microsoft Sans Serif"/>
              </a:rPr>
              <a:t> </a:t>
            </a:r>
            <a:r>
              <a:rPr sz="3000" spc="-30" dirty="0">
                <a:latin typeface="Microsoft Sans Serif"/>
                <a:cs typeface="Microsoft Sans Serif"/>
              </a:rPr>
              <a:t>λήξη</a:t>
            </a:r>
            <a:r>
              <a:rPr sz="3000" spc="1455" dirty="0">
                <a:latin typeface="Microsoft Sans Serif"/>
                <a:cs typeface="Microsoft Sans Serif"/>
              </a:rPr>
              <a:t> </a:t>
            </a:r>
            <a:r>
              <a:rPr sz="3000" spc="-120" dirty="0">
                <a:latin typeface="Microsoft Sans Serif"/>
                <a:cs typeface="Microsoft Sans Serif"/>
              </a:rPr>
              <a:t>του</a:t>
            </a:r>
            <a:r>
              <a:rPr sz="3000" spc="1455" dirty="0">
                <a:latin typeface="Microsoft Sans Serif"/>
                <a:cs typeface="Microsoft Sans Serif"/>
              </a:rPr>
              <a:t> </a:t>
            </a:r>
            <a:r>
              <a:rPr sz="3000" spc="-55" dirty="0">
                <a:latin typeface="Microsoft Sans Serif"/>
                <a:cs typeface="Microsoft Sans Serif"/>
              </a:rPr>
              <a:t>εγκεκριµένου</a:t>
            </a:r>
            <a:endParaRPr sz="3000">
              <a:latin typeface="Microsoft Sans Serif"/>
              <a:cs typeface="Microsoft Sans Serif"/>
            </a:endParaRPr>
          </a:p>
          <a:p>
            <a:pPr marL="355600" marR="5080" algn="just">
              <a:lnSpc>
                <a:spcPct val="80000"/>
              </a:lnSpc>
              <a:spcBef>
                <a:spcPts val="370"/>
              </a:spcBef>
            </a:pPr>
            <a:r>
              <a:rPr sz="3000" spc="-5" dirty="0">
                <a:latin typeface="Microsoft Sans Serif"/>
                <a:cs typeface="Microsoft Sans Serif"/>
              </a:rPr>
              <a:t>χρόνου </a:t>
            </a:r>
            <a:r>
              <a:rPr sz="3000" spc="35" dirty="0">
                <a:latin typeface="Microsoft Sans Serif"/>
                <a:cs typeface="Microsoft Sans Serif"/>
              </a:rPr>
              <a:t>περαίωσης, </a:t>
            </a:r>
            <a:r>
              <a:rPr sz="3000" dirty="0">
                <a:latin typeface="Microsoft Sans Serif"/>
                <a:cs typeface="Microsoft Sans Serif"/>
              </a:rPr>
              <a:t>αν </a:t>
            </a:r>
            <a:r>
              <a:rPr sz="3000" spc="-160" dirty="0">
                <a:latin typeface="Microsoft Sans Serif"/>
                <a:cs typeface="Microsoft Sans Serif"/>
              </a:rPr>
              <a:t>τα </a:t>
            </a:r>
            <a:r>
              <a:rPr sz="3000" spc="-75" dirty="0">
                <a:latin typeface="Microsoft Sans Serif"/>
                <a:cs typeface="Microsoft Sans Serif"/>
              </a:rPr>
              <a:t>έργα </a:t>
            </a:r>
            <a:r>
              <a:rPr sz="3000" spc="-40" dirty="0">
                <a:latin typeface="Microsoft Sans Serif"/>
                <a:cs typeface="Microsoft Sans Serif"/>
              </a:rPr>
              <a:t>έχουν </a:t>
            </a:r>
            <a:r>
              <a:rPr sz="3000" spc="-10" dirty="0">
                <a:latin typeface="Microsoft Sans Serif"/>
                <a:cs typeface="Microsoft Sans Serif"/>
              </a:rPr>
              <a:t>περατωθεί </a:t>
            </a:r>
            <a:r>
              <a:rPr sz="3000" spc="-5" dirty="0">
                <a:latin typeface="Microsoft Sans Serif"/>
                <a:cs typeface="Microsoft Sans Serif"/>
              </a:rPr>
              <a:t> </a:t>
            </a:r>
            <a:r>
              <a:rPr sz="3000" spc="-20" dirty="0">
                <a:latin typeface="Microsoft Sans Serif"/>
                <a:cs typeface="Microsoft Sans Serif"/>
              </a:rPr>
              <a:t>και</a:t>
            </a:r>
            <a:r>
              <a:rPr sz="3000" spc="-15" dirty="0">
                <a:latin typeface="Microsoft Sans Serif"/>
                <a:cs typeface="Microsoft Sans Serif"/>
              </a:rPr>
              <a:t> </a:t>
            </a:r>
            <a:r>
              <a:rPr sz="3000" spc="-40" dirty="0">
                <a:latin typeface="Microsoft Sans Serif"/>
                <a:cs typeface="Microsoft Sans Serif"/>
              </a:rPr>
              <a:t>έχουν</a:t>
            </a:r>
            <a:r>
              <a:rPr sz="3000" spc="-35" dirty="0">
                <a:latin typeface="Microsoft Sans Serif"/>
                <a:cs typeface="Microsoft Sans Serif"/>
              </a:rPr>
              <a:t> </a:t>
            </a:r>
            <a:r>
              <a:rPr sz="3000" spc="-15" dirty="0">
                <a:latin typeface="Microsoft Sans Serif"/>
                <a:cs typeface="Microsoft Sans Serif"/>
              </a:rPr>
              <a:t>υποστεί</a:t>
            </a:r>
            <a:r>
              <a:rPr sz="3000" spc="-10" dirty="0">
                <a:latin typeface="Microsoft Sans Serif"/>
                <a:cs typeface="Microsoft Sans Serif"/>
              </a:rPr>
              <a:t> ικανοποιητικά</a:t>
            </a:r>
            <a:r>
              <a:rPr sz="3000" spc="-5" dirty="0">
                <a:latin typeface="Microsoft Sans Serif"/>
                <a:cs typeface="Microsoft Sans Serif"/>
              </a:rPr>
              <a:t> </a:t>
            </a:r>
            <a:r>
              <a:rPr sz="3000" spc="-180" dirty="0">
                <a:latin typeface="Microsoft Sans Serif"/>
                <a:cs typeface="Microsoft Sans Serif"/>
              </a:rPr>
              <a:t>τις</a:t>
            </a:r>
            <a:r>
              <a:rPr sz="3000" spc="434" dirty="0">
                <a:latin typeface="Microsoft Sans Serif"/>
                <a:cs typeface="Microsoft Sans Serif"/>
              </a:rPr>
              <a:t> </a:t>
            </a:r>
            <a:r>
              <a:rPr sz="3000" spc="-30" dirty="0">
                <a:latin typeface="Microsoft Sans Serif"/>
                <a:cs typeface="Microsoft Sans Serif"/>
              </a:rPr>
              <a:t>δοκιµασίες </a:t>
            </a:r>
            <a:r>
              <a:rPr sz="3000" spc="-25" dirty="0">
                <a:latin typeface="Microsoft Sans Serif"/>
                <a:cs typeface="Microsoft Sans Serif"/>
              </a:rPr>
              <a:t> </a:t>
            </a:r>
            <a:r>
              <a:rPr sz="3000" spc="120" dirty="0">
                <a:latin typeface="Microsoft Sans Serif"/>
                <a:cs typeface="Microsoft Sans Serif"/>
              </a:rPr>
              <a:t>που </a:t>
            </a:r>
            <a:r>
              <a:rPr sz="3000" spc="20" dirty="0">
                <a:latin typeface="Microsoft Sans Serif"/>
                <a:cs typeface="Microsoft Sans Serif"/>
              </a:rPr>
              <a:t>προβλέπο-νται </a:t>
            </a:r>
            <a:r>
              <a:rPr sz="3000" spc="-75" dirty="0">
                <a:latin typeface="Microsoft Sans Serif"/>
                <a:cs typeface="Microsoft Sans Serif"/>
              </a:rPr>
              <a:t>στη</a:t>
            </a:r>
            <a:r>
              <a:rPr sz="3000" spc="-70" dirty="0">
                <a:latin typeface="Microsoft Sans Serif"/>
                <a:cs typeface="Microsoft Sans Serif"/>
              </a:rPr>
              <a:t> </a:t>
            </a:r>
            <a:r>
              <a:rPr sz="3000" spc="35" dirty="0">
                <a:latin typeface="Microsoft Sans Serif"/>
                <a:cs typeface="Microsoft Sans Serif"/>
              </a:rPr>
              <a:t>σύµβαση </a:t>
            </a:r>
            <a:r>
              <a:rPr sz="3000" dirty="0">
                <a:latin typeface="Microsoft Sans Serif"/>
                <a:cs typeface="Microsoft Sans Serif"/>
              </a:rPr>
              <a:t>ή αν </a:t>
            </a:r>
            <a:r>
              <a:rPr sz="3000" spc="-160" dirty="0">
                <a:latin typeface="Microsoft Sans Serif"/>
                <a:cs typeface="Microsoft Sans Serif"/>
              </a:rPr>
              <a:t>τα</a:t>
            </a:r>
            <a:r>
              <a:rPr sz="3000" spc="475" dirty="0">
                <a:latin typeface="Microsoft Sans Serif"/>
                <a:cs typeface="Microsoft Sans Serif"/>
              </a:rPr>
              <a:t> </a:t>
            </a:r>
            <a:r>
              <a:rPr sz="3000" spc="-75" dirty="0">
                <a:latin typeface="Microsoft Sans Serif"/>
                <a:cs typeface="Microsoft Sans Serif"/>
              </a:rPr>
              <a:t>έργα </a:t>
            </a:r>
            <a:r>
              <a:rPr sz="3000" spc="-70" dirty="0">
                <a:latin typeface="Microsoft Sans Serif"/>
                <a:cs typeface="Microsoft Sans Serif"/>
              </a:rPr>
              <a:t> </a:t>
            </a:r>
            <a:r>
              <a:rPr sz="3000" spc="165" dirty="0">
                <a:latin typeface="Microsoft Sans Serif"/>
                <a:cs typeface="Microsoft Sans Serif"/>
              </a:rPr>
              <a:t>δεν</a:t>
            </a:r>
            <a:r>
              <a:rPr sz="3000" spc="170" dirty="0">
                <a:latin typeface="Microsoft Sans Serif"/>
                <a:cs typeface="Microsoft Sans Serif"/>
              </a:rPr>
              <a:t> </a:t>
            </a:r>
            <a:r>
              <a:rPr sz="3000" spc="229" dirty="0">
                <a:latin typeface="Microsoft Sans Serif"/>
                <a:cs typeface="Microsoft Sans Serif"/>
              </a:rPr>
              <a:t>έχουν</a:t>
            </a:r>
            <a:r>
              <a:rPr sz="3000" spc="235" dirty="0">
                <a:latin typeface="Microsoft Sans Serif"/>
                <a:cs typeface="Microsoft Sans Serif"/>
              </a:rPr>
              <a:t> </a:t>
            </a:r>
            <a:r>
              <a:rPr sz="3000" spc="300" dirty="0">
                <a:latin typeface="Microsoft Sans Serif"/>
                <a:cs typeface="Microsoft Sans Serif"/>
              </a:rPr>
              <a:t>περατωθεί,</a:t>
            </a:r>
            <a:r>
              <a:rPr sz="3000" spc="305" dirty="0">
                <a:latin typeface="Microsoft Sans Serif"/>
                <a:cs typeface="Microsoft Sans Serif"/>
              </a:rPr>
              <a:t> </a:t>
            </a:r>
            <a:r>
              <a:rPr sz="3000" spc="250" dirty="0">
                <a:latin typeface="Microsoft Sans Serif"/>
                <a:cs typeface="Microsoft Sans Serif"/>
              </a:rPr>
              <a:t>οπότε</a:t>
            </a:r>
            <a:r>
              <a:rPr sz="3000" spc="254" dirty="0">
                <a:latin typeface="Microsoft Sans Serif"/>
                <a:cs typeface="Microsoft Sans Serif"/>
              </a:rPr>
              <a:t> </a:t>
            </a:r>
            <a:r>
              <a:rPr sz="3000" spc="245" dirty="0">
                <a:latin typeface="Microsoft Sans Serif"/>
                <a:cs typeface="Microsoft Sans Serif"/>
              </a:rPr>
              <a:t>αναφέρει </a:t>
            </a:r>
            <a:r>
              <a:rPr sz="3000" spc="250" dirty="0">
                <a:latin typeface="Microsoft Sans Serif"/>
                <a:cs typeface="Microsoft Sans Serif"/>
              </a:rPr>
              <a:t> </a:t>
            </a:r>
            <a:r>
              <a:rPr sz="3000" spc="-35" dirty="0">
                <a:latin typeface="Microsoft Sans Serif"/>
                <a:cs typeface="Microsoft Sans Serif"/>
              </a:rPr>
              <a:t>συγκεκριµένα</a:t>
            </a:r>
            <a:r>
              <a:rPr sz="3000" spc="-30" dirty="0">
                <a:latin typeface="Microsoft Sans Serif"/>
                <a:cs typeface="Microsoft Sans Serif"/>
              </a:rPr>
              <a:t> </a:t>
            </a:r>
            <a:r>
              <a:rPr sz="3000" spc="-180" dirty="0">
                <a:latin typeface="Microsoft Sans Serif"/>
                <a:cs typeface="Microsoft Sans Serif"/>
              </a:rPr>
              <a:t>τις</a:t>
            </a:r>
            <a:r>
              <a:rPr sz="3000" spc="-175" dirty="0">
                <a:latin typeface="Microsoft Sans Serif"/>
                <a:cs typeface="Microsoft Sans Serif"/>
              </a:rPr>
              <a:t> </a:t>
            </a:r>
            <a:r>
              <a:rPr sz="3000" spc="-75" dirty="0">
                <a:latin typeface="Microsoft Sans Serif"/>
                <a:cs typeface="Microsoft Sans Serif"/>
              </a:rPr>
              <a:t>εργασίες</a:t>
            </a:r>
            <a:r>
              <a:rPr sz="3000" spc="-70" dirty="0">
                <a:latin typeface="Microsoft Sans Serif"/>
                <a:cs typeface="Microsoft Sans Serif"/>
              </a:rPr>
              <a:t> </a:t>
            </a:r>
            <a:r>
              <a:rPr sz="3000" spc="120" dirty="0">
                <a:latin typeface="Microsoft Sans Serif"/>
                <a:cs typeface="Microsoft Sans Serif"/>
              </a:rPr>
              <a:t>που</a:t>
            </a:r>
            <a:r>
              <a:rPr sz="3000" spc="125" dirty="0">
                <a:latin typeface="Microsoft Sans Serif"/>
                <a:cs typeface="Microsoft Sans Serif"/>
              </a:rPr>
              <a:t> </a:t>
            </a:r>
            <a:r>
              <a:rPr sz="3000" spc="25" dirty="0">
                <a:latin typeface="Microsoft Sans Serif"/>
                <a:cs typeface="Microsoft Sans Serif"/>
              </a:rPr>
              <a:t>αποµένουν</a:t>
            </a:r>
            <a:r>
              <a:rPr sz="3000" spc="30" dirty="0">
                <a:latin typeface="Microsoft Sans Serif"/>
                <a:cs typeface="Microsoft Sans Serif"/>
              </a:rPr>
              <a:t> </a:t>
            </a:r>
            <a:r>
              <a:rPr sz="3000" spc="-60" dirty="0">
                <a:latin typeface="Microsoft Sans Serif"/>
                <a:cs typeface="Microsoft Sans Serif"/>
              </a:rPr>
              <a:t>για </a:t>
            </a:r>
            <a:r>
              <a:rPr sz="3000" spc="-55" dirty="0">
                <a:latin typeface="Microsoft Sans Serif"/>
                <a:cs typeface="Microsoft Sans Serif"/>
              </a:rPr>
              <a:t> </a:t>
            </a:r>
            <a:r>
              <a:rPr sz="3000" spc="-80" dirty="0">
                <a:latin typeface="Microsoft Sans Serif"/>
                <a:cs typeface="Microsoft Sans Serif"/>
              </a:rPr>
              <a:t>εκτέλεση.</a:t>
            </a:r>
            <a:endParaRPr sz="3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61086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35939" y="381000"/>
            <a:ext cx="8079740" cy="5645392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6985">
              <a:lnSpc>
                <a:spcPts val="3270"/>
              </a:lnSpc>
              <a:spcBef>
                <a:spcPts val="280"/>
              </a:spcBef>
              <a:tabLst>
                <a:tab pos="1903095" algn="l"/>
                <a:tab pos="4057650" algn="l"/>
                <a:tab pos="6114415" algn="l"/>
                <a:tab pos="7470775" algn="l"/>
              </a:tabLst>
            </a:pPr>
            <a:r>
              <a:rPr sz="2800" b="1" spc="-5" dirty="0">
                <a:latin typeface="Arial"/>
                <a:cs typeface="Arial"/>
              </a:rPr>
              <a:t>Ολοκλήρωση και Παραλαβή του έργου </a:t>
            </a:r>
            <a:r>
              <a:rPr sz="2800" b="1" dirty="0">
                <a:latin typeface="Arial"/>
                <a:cs typeface="Arial"/>
              </a:rPr>
              <a:t> Βεβ</a:t>
            </a:r>
            <a:r>
              <a:rPr sz="2800" b="1" spc="-5" dirty="0">
                <a:latin typeface="Arial"/>
                <a:cs typeface="Arial"/>
              </a:rPr>
              <a:t>αίω</a:t>
            </a:r>
            <a:r>
              <a:rPr sz="2800" b="1" dirty="0">
                <a:latin typeface="Arial"/>
                <a:cs typeface="Arial"/>
              </a:rPr>
              <a:t>ση	</a:t>
            </a:r>
            <a:r>
              <a:rPr sz="2800" b="1" spc="-5" dirty="0">
                <a:latin typeface="Arial"/>
                <a:cs typeface="Arial"/>
              </a:rPr>
              <a:t>π</a:t>
            </a:r>
            <a:r>
              <a:rPr sz="2800" b="1" dirty="0">
                <a:latin typeface="Arial"/>
                <a:cs typeface="Arial"/>
              </a:rPr>
              <a:t>ερ</a:t>
            </a:r>
            <a:r>
              <a:rPr sz="2800" b="1" spc="-5" dirty="0">
                <a:latin typeface="Arial"/>
                <a:cs typeface="Arial"/>
              </a:rPr>
              <a:t>ά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ω</a:t>
            </a: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5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ς	εργ</a:t>
            </a:r>
            <a:r>
              <a:rPr sz="2800" b="1" spc="-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5" dirty="0">
                <a:latin typeface="Arial"/>
                <a:cs typeface="Arial"/>
              </a:rPr>
              <a:t>ιώ</a:t>
            </a:r>
            <a:r>
              <a:rPr sz="2800" b="1" dirty="0">
                <a:latin typeface="Arial"/>
                <a:cs typeface="Arial"/>
              </a:rPr>
              <a:t>ν	(</a:t>
            </a:r>
            <a:r>
              <a:rPr sz="2800" b="1" spc="-5" dirty="0">
                <a:latin typeface="Arial"/>
                <a:cs typeface="Arial"/>
              </a:rPr>
              <a:t>ά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5" dirty="0">
                <a:latin typeface="Arial"/>
                <a:cs typeface="Arial"/>
              </a:rPr>
              <a:t>θ</a:t>
            </a:r>
            <a:r>
              <a:rPr sz="2800" b="1" dirty="0">
                <a:latin typeface="Arial"/>
                <a:cs typeface="Arial"/>
              </a:rPr>
              <a:t>ρο	168</a:t>
            </a:r>
            <a:endParaRPr sz="2800" dirty="0">
              <a:latin typeface="Arial"/>
              <a:cs typeface="Arial"/>
            </a:endParaRPr>
          </a:p>
          <a:p>
            <a:pPr marL="355600">
              <a:lnSpc>
                <a:spcPts val="2635"/>
              </a:lnSpc>
            </a:pP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800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81000" algn="l"/>
              </a:tabLst>
            </a:pPr>
            <a:r>
              <a:rPr sz="2800" spc="39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ν  </a:t>
            </a:r>
            <a:r>
              <a:rPr sz="2800" spc="340" dirty="0">
                <a:latin typeface="Microsoft Sans Serif"/>
                <a:cs typeface="Microsoft Sans Serif"/>
              </a:rPr>
              <a:t> </a:t>
            </a:r>
            <a:r>
              <a:rPr sz="2800" spc="355" dirty="0">
                <a:latin typeface="Microsoft Sans Serif"/>
                <a:cs typeface="Microsoft Sans Serif"/>
              </a:rPr>
              <a:t>ο</a:t>
            </a:r>
            <a:r>
              <a:rPr sz="2800" spc="-20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340" dirty="0">
                <a:latin typeface="Microsoft Sans Serif"/>
                <a:cs typeface="Microsoft Sans Serif"/>
              </a:rPr>
              <a:t> </a:t>
            </a:r>
            <a:r>
              <a:rPr sz="2800" spc="325" dirty="0">
                <a:latin typeface="Microsoft Sans Serif"/>
                <a:cs typeface="Microsoft Sans Serif"/>
              </a:rPr>
              <a:t>εργασίε</a:t>
            </a:r>
            <a:r>
              <a:rPr sz="2800" spc="-7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340" dirty="0">
                <a:latin typeface="Microsoft Sans Serif"/>
                <a:cs typeface="Microsoft Sans Serif"/>
              </a:rPr>
              <a:t> </a:t>
            </a:r>
            <a:r>
              <a:rPr sz="2800" spc="360" dirty="0">
                <a:latin typeface="Microsoft Sans Serif"/>
                <a:cs typeface="Microsoft Sans Serif"/>
              </a:rPr>
              <a:t>έχου</a:t>
            </a:r>
            <a:r>
              <a:rPr sz="2800" spc="-35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340" dirty="0">
                <a:latin typeface="Microsoft Sans Serif"/>
                <a:cs typeface="Microsoft Sans Serif"/>
              </a:rPr>
              <a:t> </a:t>
            </a:r>
            <a:r>
              <a:rPr sz="2800" spc="390" dirty="0">
                <a:latin typeface="Microsoft Sans Serif"/>
                <a:cs typeface="Microsoft Sans Serif"/>
              </a:rPr>
              <a:t>περατωθε</a:t>
            </a:r>
            <a:r>
              <a:rPr sz="2800" spc="-5" dirty="0">
                <a:latin typeface="Microsoft Sans Serif"/>
                <a:cs typeface="Microsoft Sans Serif"/>
              </a:rPr>
              <a:t>ί</a:t>
            </a:r>
            <a:r>
              <a:rPr sz="2800" spc="-3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,  </a:t>
            </a:r>
            <a:r>
              <a:rPr sz="2800" spc="3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  </a:t>
            </a:r>
            <a:r>
              <a:rPr sz="2800" spc="15" dirty="0">
                <a:latin typeface="Microsoft Sans Serif"/>
                <a:cs typeface="Microsoft Sans Serif"/>
              </a:rPr>
              <a:t>προϊστάµενος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της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διευθύνουσας</a:t>
            </a:r>
            <a:r>
              <a:rPr sz="2800" spc="765" dirty="0">
                <a:latin typeface="Microsoft Sans Serif"/>
                <a:cs typeface="Microsoft Sans Serif"/>
              </a:rPr>
              <a:t> </a:t>
            </a:r>
            <a:r>
              <a:rPr sz="2800" spc="45" dirty="0">
                <a:latin typeface="Microsoft Sans Serif"/>
                <a:cs typeface="Microsoft Sans Serif"/>
              </a:rPr>
              <a:t>υπηρεσίας,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µέσα </a:t>
            </a:r>
            <a:r>
              <a:rPr sz="2800" spc="-35" dirty="0">
                <a:latin typeface="Microsoft Sans Serif"/>
                <a:cs typeface="Microsoft Sans Serif"/>
              </a:rPr>
              <a:t>σε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δέκα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(10) </a:t>
            </a:r>
            <a:r>
              <a:rPr sz="2800" spc="-70" dirty="0">
                <a:latin typeface="Microsoft Sans Serif"/>
                <a:cs typeface="Microsoft Sans Serif"/>
              </a:rPr>
              <a:t>ηµέρες</a:t>
            </a:r>
            <a:r>
              <a:rPr sz="2800" spc="600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54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παραλαβή 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πιο </a:t>
            </a:r>
            <a:r>
              <a:rPr sz="2800" spc="155" dirty="0">
                <a:latin typeface="Microsoft Sans Serif"/>
                <a:cs typeface="Microsoft Sans Serif"/>
              </a:rPr>
              <a:t>πάνω </a:t>
            </a:r>
            <a:r>
              <a:rPr sz="2800" spc="-20" dirty="0">
                <a:latin typeface="Microsoft Sans Serif"/>
                <a:cs typeface="Microsoft Sans Serif"/>
              </a:rPr>
              <a:t>αναφοράς, </a:t>
            </a:r>
            <a:r>
              <a:rPr sz="2800" spc="-60" dirty="0">
                <a:latin typeface="Microsoft Sans Serif"/>
                <a:cs typeface="Microsoft Sans Serif"/>
              </a:rPr>
              <a:t>εκδίδει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βεβαίωση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ηµέρα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10" dirty="0">
                <a:latin typeface="Microsoft Sans Serif"/>
                <a:cs typeface="Microsoft Sans Serif"/>
              </a:rPr>
              <a:t>περατώθηκαν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οι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εργασίες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 </a:t>
            </a:r>
            <a:r>
              <a:rPr sz="2800" b="1" spc="-5" dirty="0">
                <a:latin typeface="Arial"/>
                <a:cs typeface="Arial"/>
              </a:rPr>
              <a:t>(βεβαίωση περάτωσης των εργασιών)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οποία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κοινοποιεί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αµελλητί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στον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ανάδοχο.</a:t>
            </a:r>
          </a:p>
          <a:p>
            <a:pPr marL="355600" marR="6985" indent="-342900" algn="just">
              <a:lnSpc>
                <a:spcPct val="80600"/>
              </a:lnSpc>
              <a:spcBef>
                <a:spcPts val="66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687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βεβαίωση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περάτωσης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των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εργασιών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δεν 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αναπληρώνει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50" dirty="0">
                <a:latin typeface="Microsoft Sans Serif"/>
                <a:cs typeface="Microsoft Sans Serif"/>
              </a:rPr>
              <a:t>παραλαβή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-5" dirty="0">
                <a:latin typeface="Microsoft Sans Serif"/>
                <a:cs typeface="Microsoft Sans Serif"/>
              </a:rPr>
              <a:t>έργων,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60" dirty="0">
                <a:latin typeface="Microsoft Sans Serif"/>
                <a:cs typeface="Microsoft Sans Serif"/>
              </a:rPr>
              <a:t>οποία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διενεργείται,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σύµφωνα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µε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45" dirty="0">
                <a:latin typeface="Microsoft Sans Serif"/>
                <a:cs typeface="Microsoft Sans Serif"/>
              </a:rPr>
              <a:t>τις</a:t>
            </a:r>
            <a:r>
              <a:rPr sz="2800" spc="-14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διατάξεις</a:t>
            </a:r>
            <a:r>
              <a:rPr sz="2800" spc="61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των 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45" dirty="0">
                <a:latin typeface="Microsoft Sans Serif"/>
                <a:cs typeface="Microsoft Sans Serif"/>
              </a:rPr>
              <a:t>επόµενων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άρθρων.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75936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59" y="366713"/>
            <a:ext cx="8315959" cy="5352234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36830">
              <a:lnSpc>
                <a:spcPts val="3270"/>
              </a:lnSpc>
              <a:spcBef>
                <a:spcPts val="280"/>
              </a:spcBef>
              <a:tabLst>
                <a:tab pos="5835650" algn="l"/>
                <a:tab pos="7973695" algn="l"/>
              </a:tabLst>
            </a:pPr>
            <a:r>
              <a:rPr sz="2800" b="1" spc="-5" dirty="0">
                <a:latin typeface="Arial"/>
                <a:cs typeface="Arial"/>
              </a:rPr>
              <a:t>Ολοκλήρωση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Παραλαβή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έργου </a:t>
            </a:r>
            <a:r>
              <a:rPr sz="2800" b="1" dirty="0">
                <a:latin typeface="Arial"/>
                <a:cs typeface="Arial"/>
              </a:rPr>
              <a:t> Βεβ</a:t>
            </a:r>
            <a:r>
              <a:rPr sz="2800" b="1" spc="-5" dirty="0">
                <a:latin typeface="Arial"/>
                <a:cs typeface="Arial"/>
              </a:rPr>
              <a:t>αίω</a:t>
            </a:r>
            <a:r>
              <a:rPr sz="2800" b="1" dirty="0">
                <a:latin typeface="Arial"/>
                <a:cs typeface="Arial"/>
              </a:rPr>
              <a:t>ση</a:t>
            </a:r>
            <a:r>
              <a:rPr sz="2800" b="1" spc="1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</a:t>
            </a:r>
            <a:r>
              <a:rPr sz="2800" b="1" dirty="0">
                <a:latin typeface="Arial"/>
                <a:cs typeface="Arial"/>
              </a:rPr>
              <a:t>ερ</a:t>
            </a:r>
            <a:r>
              <a:rPr sz="2800" b="1" spc="-5" dirty="0">
                <a:latin typeface="Arial"/>
                <a:cs typeface="Arial"/>
              </a:rPr>
              <a:t>ά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ω</a:t>
            </a: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5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1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εργ</a:t>
            </a:r>
            <a:r>
              <a:rPr sz="2800" b="1" spc="-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5" dirty="0">
                <a:latin typeface="Arial"/>
                <a:cs typeface="Arial"/>
              </a:rPr>
              <a:t>ιώ</a:t>
            </a:r>
            <a:r>
              <a:rPr sz="2800" b="1" dirty="0">
                <a:latin typeface="Arial"/>
                <a:cs typeface="Arial"/>
              </a:rPr>
              <a:t>ν	(</a:t>
            </a:r>
            <a:r>
              <a:rPr sz="2800" b="1" spc="-5" dirty="0">
                <a:latin typeface="Arial"/>
                <a:cs typeface="Arial"/>
              </a:rPr>
              <a:t>ά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5" dirty="0">
                <a:latin typeface="Arial"/>
                <a:cs typeface="Arial"/>
              </a:rPr>
              <a:t>θ</a:t>
            </a:r>
            <a:r>
              <a:rPr sz="2800" b="1" dirty="0">
                <a:latin typeface="Arial"/>
                <a:cs typeface="Arial"/>
              </a:rPr>
              <a:t>ρο</a:t>
            </a:r>
            <a:r>
              <a:rPr sz="2800" b="1" spc="1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168	ν.</a:t>
            </a:r>
            <a:endParaRPr sz="2800" dirty="0">
              <a:latin typeface="Arial"/>
              <a:cs typeface="Arial"/>
            </a:endParaRPr>
          </a:p>
          <a:p>
            <a:pPr marL="355600">
              <a:lnSpc>
                <a:spcPts val="2635"/>
              </a:lnSpc>
            </a:pPr>
            <a:r>
              <a:rPr sz="2800" b="1" spc="-5" dirty="0">
                <a:latin typeface="Arial"/>
                <a:cs typeface="Arial"/>
              </a:rPr>
              <a:t>4412/2016)</a:t>
            </a:r>
            <a:endParaRPr sz="345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80200"/>
              </a:lnSpc>
              <a:spcBef>
                <a:spcPts val="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0840" algn="l"/>
              </a:tabLst>
            </a:pPr>
            <a:r>
              <a:rPr sz="2800" spc="114" dirty="0">
                <a:latin typeface="Microsoft Sans Serif"/>
                <a:cs typeface="Microsoft Sans Serif"/>
              </a:rPr>
              <a:t>Αν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στις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140" dirty="0">
                <a:latin typeface="Microsoft Sans Serif"/>
                <a:cs typeface="Microsoft Sans Serif"/>
              </a:rPr>
              <a:t>εργασίες</a:t>
            </a:r>
            <a:r>
              <a:rPr sz="2800" spc="145" dirty="0">
                <a:latin typeface="Microsoft Sans Serif"/>
                <a:cs typeface="Microsoft Sans Serif"/>
              </a:rPr>
              <a:t> </a:t>
            </a:r>
            <a:r>
              <a:rPr sz="2800" spc="270" dirty="0">
                <a:latin typeface="Microsoft Sans Serif"/>
                <a:cs typeface="Microsoft Sans Serif"/>
              </a:rPr>
              <a:t>που</a:t>
            </a:r>
            <a:r>
              <a:rPr sz="2800" spc="275" dirty="0">
                <a:latin typeface="Microsoft Sans Serif"/>
                <a:cs typeface="Microsoft Sans Serif"/>
              </a:rPr>
              <a:t> </a:t>
            </a:r>
            <a:r>
              <a:rPr sz="2800" spc="150" dirty="0">
                <a:latin typeface="Microsoft Sans Serif"/>
                <a:cs typeface="Microsoft Sans Serif"/>
              </a:rPr>
              <a:t>έχουν</a:t>
            </a:r>
            <a:r>
              <a:rPr sz="2800" spc="155" dirty="0">
                <a:latin typeface="Microsoft Sans Serif"/>
                <a:cs typeface="Microsoft Sans Serif"/>
              </a:rPr>
              <a:t> </a:t>
            </a:r>
            <a:r>
              <a:rPr sz="2800" spc="229" dirty="0">
                <a:latin typeface="Microsoft Sans Serif"/>
                <a:cs typeface="Microsoft Sans Serif"/>
              </a:rPr>
              <a:t>περατωθεί </a:t>
            </a:r>
            <a:r>
              <a:rPr sz="2800" spc="23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διαπιστωθούν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επουσιώδεις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µόνο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ελλείψεις</a:t>
            </a:r>
            <a:r>
              <a:rPr sz="2800" spc="59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δεν </a:t>
            </a:r>
            <a:r>
              <a:rPr sz="2800" spc="-10" dirty="0">
                <a:latin typeface="Microsoft Sans Serif"/>
                <a:cs typeface="Microsoft Sans Serif"/>
              </a:rPr>
              <a:t>επηρεάζουν 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λειτουργικότητα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55" dirty="0">
                <a:latin typeface="Microsoft Sans Serif"/>
                <a:cs typeface="Microsoft Sans Serif"/>
              </a:rPr>
              <a:t>έργου,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προϊστάµενος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της</a:t>
            </a:r>
            <a:r>
              <a:rPr sz="2800" spc="56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διευθύνουσας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υπηρεσίας, 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γνωστοποιεί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70" dirty="0">
                <a:latin typeface="Microsoft Sans Serif"/>
                <a:cs typeface="Microsoft Sans Serif"/>
              </a:rPr>
              <a:t>διαταγή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50" dirty="0">
                <a:latin typeface="Microsoft Sans Serif"/>
                <a:cs typeface="Microsoft Sans Serif"/>
              </a:rPr>
              <a:t>προς </a:t>
            </a:r>
            <a:r>
              <a:rPr sz="2800" spc="-100" dirty="0">
                <a:latin typeface="Microsoft Sans Serif"/>
                <a:cs typeface="Microsoft Sans Serif"/>
              </a:rPr>
              <a:t>τον </a:t>
            </a:r>
            <a:r>
              <a:rPr sz="2800" dirty="0">
                <a:latin typeface="Microsoft Sans Serif"/>
                <a:cs typeface="Microsoft Sans Serif"/>
              </a:rPr>
              <a:t>ανάδοχο </a:t>
            </a:r>
            <a:r>
              <a:rPr sz="2800" spc="-170" dirty="0">
                <a:latin typeface="Microsoft Sans Serif"/>
                <a:cs typeface="Microsoft Sans Serif"/>
              </a:rPr>
              <a:t>τις 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ελλείψεις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135" dirty="0">
                <a:latin typeface="Microsoft Sans Serif"/>
                <a:cs typeface="Microsoft Sans Serif"/>
              </a:rPr>
              <a:t>που</a:t>
            </a:r>
            <a:r>
              <a:rPr sz="2800" spc="14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έχουν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επισηµανθεί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και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τάσσει 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εύλογη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προθεσµία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αποκατάστασή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τους.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Στην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περίπτωση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αυτή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βεβαίωση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περάτωσης 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εκδίδεται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µετά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εµπρόθεσµη  </a:t>
            </a:r>
            <a:r>
              <a:rPr sz="2800" spc="-5" dirty="0">
                <a:latin typeface="Microsoft Sans Serif"/>
                <a:cs typeface="Microsoft Sans Serif"/>
              </a:rPr>
              <a:t>αποκατάσταση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των</a:t>
            </a:r>
            <a:r>
              <a:rPr sz="2800" spc="25" dirty="0">
                <a:latin typeface="Microsoft Sans Serif"/>
                <a:cs typeface="Microsoft Sans Serif"/>
              </a:rPr>
              <a:t> ελλείψεων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και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αναφέρει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25" dirty="0">
                <a:latin typeface="Microsoft Sans Serif"/>
                <a:cs typeface="Microsoft Sans Serif"/>
              </a:rPr>
              <a:t>το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χρόνο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170" dirty="0">
                <a:latin typeface="Microsoft Sans Serif"/>
                <a:cs typeface="Microsoft Sans Serif"/>
              </a:rPr>
              <a:t>που </a:t>
            </a:r>
            <a:r>
              <a:rPr sz="2800" spc="1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περατώθηκε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-55" dirty="0">
                <a:latin typeface="Microsoft Sans Serif"/>
                <a:cs typeface="Microsoft Sans Serif"/>
              </a:rPr>
              <a:t>έργο, </a:t>
            </a:r>
            <a:r>
              <a:rPr sz="2800" spc="10" dirty="0">
                <a:latin typeface="Microsoft Sans Serif"/>
                <a:cs typeface="Microsoft Sans Serif"/>
              </a:rPr>
              <a:t>χωρίς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45" dirty="0">
                <a:latin typeface="Microsoft Sans Serif"/>
                <a:cs typeface="Microsoft Sans Serif"/>
              </a:rPr>
              <a:t>λαµβάνεται </a:t>
            </a:r>
            <a:r>
              <a:rPr sz="2800" spc="80" dirty="0">
                <a:latin typeface="Microsoft Sans Serif"/>
                <a:cs typeface="Microsoft Sans Serif"/>
              </a:rPr>
              <a:t>υπόψη 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χρόνος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αποκατάστασης.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42587" y="150540"/>
            <a:ext cx="8746490" cy="60567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15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Ολοκλήρωση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 Παραλαβή του έργου</a:t>
            </a:r>
            <a:endParaRPr sz="2800" dirty="0">
              <a:latin typeface="Arial"/>
              <a:cs typeface="Arial"/>
            </a:endParaRPr>
          </a:p>
          <a:p>
            <a:pPr marL="355600" marR="22860" indent="-342900" algn="just">
              <a:lnSpc>
                <a:spcPts val="2730"/>
              </a:lnSpc>
              <a:spcBef>
                <a:spcPts val="57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Προσωρινή παραλαβή του έργου (άρθρο </a:t>
            </a:r>
            <a:r>
              <a:rPr sz="2800" b="1" dirty="0">
                <a:latin typeface="Arial"/>
                <a:cs typeface="Arial"/>
              </a:rPr>
              <a:t>170 ν.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4412/2016)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99FF99"/>
              </a:buClr>
              <a:buFont typeface="Wingdings"/>
              <a:buChar char=""/>
            </a:pPr>
            <a:endParaRPr sz="3450" dirty="0">
              <a:latin typeface="Arial"/>
              <a:cs typeface="Arial"/>
            </a:endParaRPr>
          </a:p>
          <a:p>
            <a:pPr marL="355600" marR="22860" indent="-342900" algn="just">
              <a:lnSpc>
                <a:spcPct val="806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114" dirty="0">
                <a:latin typeface="Microsoft Sans Serif"/>
                <a:cs typeface="Microsoft Sans Serif"/>
              </a:rPr>
              <a:t>Μετά</a:t>
            </a:r>
            <a:r>
              <a:rPr sz="2800" spc="51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βεβαίωση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περάτωσης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εργασιών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5" dirty="0">
                <a:latin typeface="Microsoft Sans Serif"/>
                <a:cs typeface="Microsoft Sans Serif"/>
              </a:rPr>
              <a:t>το </a:t>
            </a:r>
            <a:r>
              <a:rPr sz="2800" spc="-150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έργο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229" dirty="0">
                <a:latin typeface="Microsoft Sans Serif"/>
                <a:cs typeface="Microsoft Sans Serif"/>
              </a:rPr>
              <a:t>παραλαµβάνεται</a:t>
            </a:r>
            <a:r>
              <a:rPr sz="2800" spc="235" dirty="0">
                <a:latin typeface="Microsoft Sans Serif"/>
                <a:cs typeface="Microsoft Sans Serif"/>
              </a:rPr>
              <a:t> </a:t>
            </a:r>
            <a:r>
              <a:rPr sz="2800" spc="290" dirty="0">
                <a:latin typeface="Microsoft Sans Serif"/>
                <a:cs typeface="Microsoft Sans Serif"/>
              </a:rPr>
              <a:t>προσωρινά.</a:t>
            </a:r>
            <a:r>
              <a:rPr sz="2800" spc="295" dirty="0">
                <a:latin typeface="Microsoft Sans Serif"/>
                <a:cs typeface="Microsoft Sans Serif"/>
              </a:rPr>
              <a:t> </a:t>
            </a:r>
            <a:r>
              <a:rPr sz="2800" spc="45" dirty="0">
                <a:latin typeface="Microsoft Sans Serif"/>
                <a:cs typeface="Microsoft Sans Serif"/>
              </a:rPr>
              <a:t>Με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65" dirty="0">
                <a:latin typeface="Microsoft Sans Serif"/>
                <a:cs typeface="Microsoft Sans Serif"/>
              </a:rPr>
              <a:t>την 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προσωρινή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παραλαβή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b="1" spc="30" dirty="0">
                <a:latin typeface="Arial"/>
                <a:cs typeface="Arial"/>
              </a:rPr>
              <a:t>ελέγχονται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15" dirty="0">
                <a:latin typeface="Arial"/>
                <a:cs typeface="Arial"/>
              </a:rPr>
              <a:t>οι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30" dirty="0">
                <a:latin typeface="Arial"/>
                <a:cs typeface="Arial"/>
              </a:rPr>
              <a:t>εργασίες 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ποσοτικά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-5" dirty="0">
                <a:latin typeface="Arial"/>
                <a:cs typeface="Arial"/>
              </a:rPr>
              <a:t> ποιοτικά</a:t>
            </a:r>
            <a:r>
              <a:rPr sz="2800" spc="-5" dirty="0">
                <a:latin typeface="Microsoft Sans Serif"/>
                <a:cs typeface="Microsoft Sans Serif"/>
              </a:rPr>
              <a:t>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22860" indent="-342900" algn="just">
              <a:lnSpc>
                <a:spcPct val="79300"/>
              </a:lnSpc>
              <a:spcBef>
                <a:spcPts val="7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0205" algn="l"/>
              </a:tabLst>
            </a:pPr>
            <a:r>
              <a:rPr sz="2800" spc="80" dirty="0">
                <a:latin typeface="Microsoft Sans Serif"/>
                <a:cs typeface="Microsoft Sans Serif"/>
              </a:rPr>
              <a:t>Οι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125" dirty="0">
                <a:latin typeface="Microsoft Sans Serif"/>
                <a:cs typeface="Microsoft Sans Serif"/>
              </a:rPr>
              <a:t>εργασίες</a:t>
            </a:r>
            <a:r>
              <a:rPr sz="2800" spc="130" dirty="0">
                <a:latin typeface="Microsoft Sans Serif"/>
                <a:cs typeface="Microsoft Sans Serif"/>
              </a:rPr>
              <a:t> </a:t>
            </a:r>
            <a:r>
              <a:rPr sz="2800" spc="250" dirty="0">
                <a:latin typeface="Microsoft Sans Serif"/>
                <a:cs typeface="Microsoft Sans Serif"/>
              </a:rPr>
              <a:t>συµπληρωµατικών</a:t>
            </a:r>
            <a:r>
              <a:rPr sz="2800" spc="254" dirty="0">
                <a:latin typeface="Microsoft Sans Serif"/>
                <a:cs typeface="Microsoft Sans Serif"/>
              </a:rPr>
              <a:t> </a:t>
            </a:r>
            <a:r>
              <a:rPr sz="2800" spc="229" dirty="0">
                <a:latin typeface="Microsoft Sans Serif"/>
                <a:cs typeface="Microsoft Sans Serif"/>
              </a:rPr>
              <a:t>συµβάσεων </a:t>
            </a:r>
            <a:r>
              <a:rPr sz="2800" spc="23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παραλαµβάνονται </a:t>
            </a:r>
            <a:r>
              <a:rPr sz="2800" spc="-35" dirty="0">
                <a:latin typeface="Microsoft Sans Serif"/>
                <a:cs typeface="Microsoft Sans Serif"/>
              </a:rPr>
              <a:t>µαζί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εργασίες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αρχικής 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79800"/>
              </a:lnSpc>
              <a:spcBef>
                <a:spcPts val="69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591820" algn="l"/>
              </a:tabLst>
            </a:pPr>
            <a:r>
              <a:rPr dirty="0"/>
              <a:t>	</a:t>
            </a:r>
            <a:r>
              <a:rPr sz="2800" b="1" dirty="0">
                <a:latin typeface="Arial"/>
                <a:cs typeface="Arial"/>
              </a:rPr>
              <a:t>Η </a:t>
            </a:r>
            <a:r>
              <a:rPr sz="2800" b="1" spc="-5" dirty="0">
                <a:latin typeface="Arial"/>
                <a:cs typeface="Arial"/>
              </a:rPr>
              <a:t>προσωρινή παραλαβή διενεργείται </a:t>
            </a:r>
            <a:r>
              <a:rPr sz="2800" b="1" spc="20" dirty="0">
                <a:latin typeface="Arial"/>
                <a:cs typeface="Arial"/>
              </a:rPr>
              <a:t>µέσα </a:t>
            </a:r>
            <a:r>
              <a:rPr sz="2800" b="1" dirty="0">
                <a:latin typeface="Arial"/>
                <a:cs typeface="Arial"/>
              </a:rPr>
              <a:t>σε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έξι (6) </a:t>
            </a:r>
            <a:r>
              <a:rPr sz="2800" b="1" spc="15" dirty="0">
                <a:latin typeface="Arial"/>
                <a:cs typeface="Arial"/>
              </a:rPr>
              <a:t>µήνες </a:t>
            </a:r>
            <a:r>
              <a:rPr sz="2800" b="1" spc="-5" dirty="0">
                <a:latin typeface="Arial"/>
                <a:cs typeface="Arial"/>
              </a:rPr>
              <a:t>από </a:t>
            </a:r>
            <a:r>
              <a:rPr sz="2800" b="1" dirty="0">
                <a:latin typeface="Arial"/>
                <a:cs typeface="Arial"/>
              </a:rPr>
              <a:t>τη </a:t>
            </a:r>
            <a:r>
              <a:rPr sz="2800" b="1" spc="5" dirty="0">
                <a:latin typeface="Arial"/>
                <a:cs typeface="Arial"/>
              </a:rPr>
              <a:t>βεβαιωµένη </a:t>
            </a:r>
            <a:r>
              <a:rPr sz="2800" b="1" spc="-5" dirty="0">
                <a:latin typeface="Arial"/>
                <a:cs typeface="Arial"/>
              </a:rPr>
              <a:t>περάτωση του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έργου </a:t>
            </a:r>
            <a:r>
              <a:rPr sz="2800" spc="-5" dirty="0">
                <a:latin typeface="Microsoft Sans Serif"/>
                <a:cs typeface="Microsoft Sans Serif"/>
              </a:rPr>
              <a:t>δηλαδή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10" dirty="0">
                <a:latin typeface="Microsoft Sans Serif"/>
                <a:cs typeface="Microsoft Sans Serif"/>
              </a:rPr>
              <a:t>ηµεροµηνία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70" dirty="0">
                <a:latin typeface="Microsoft Sans Serif"/>
                <a:cs typeface="Microsoft Sans Serif"/>
              </a:rPr>
              <a:t>στη </a:t>
            </a:r>
            <a:r>
              <a:rPr sz="2800" spc="-60" dirty="0">
                <a:latin typeface="Microsoft Sans Serif"/>
                <a:cs typeface="Microsoft Sans Serif"/>
              </a:rPr>
              <a:t>σχετική 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145" dirty="0">
                <a:latin typeface="Microsoft Sans Serif"/>
                <a:cs typeface="Microsoft Sans Serif"/>
              </a:rPr>
              <a:t>βεβαίωση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φέρεται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25" dirty="0">
                <a:latin typeface="Microsoft Sans Serif"/>
                <a:cs typeface="Microsoft Sans Serif"/>
              </a:rPr>
              <a:t>ως</a:t>
            </a:r>
            <a:r>
              <a:rPr sz="2800" spc="130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ηµεροµηνία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204" dirty="0">
                <a:latin typeface="Microsoft Sans Serif"/>
                <a:cs typeface="Microsoft Sans Serif"/>
              </a:rPr>
              <a:t>που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αυτό 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περατώθηκε.</a:t>
            </a: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150540"/>
            <a:ext cx="9027160" cy="5824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15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Ολοκλήρωση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 Παραλαβή του έργου</a:t>
            </a:r>
            <a:endParaRPr sz="2800" dirty="0">
              <a:latin typeface="Arial"/>
              <a:cs typeface="Arial"/>
            </a:endParaRPr>
          </a:p>
          <a:p>
            <a:pPr marL="355600" marR="40005" indent="-342900" algn="just">
              <a:lnSpc>
                <a:spcPts val="2730"/>
              </a:lnSpc>
              <a:spcBef>
                <a:spcPts val="57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Προσωρινή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παραλαβή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έργου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dirty="0">
                <a:latin typeface="Arial"/>
                <a:cs typeface="Arial"/>
              </a:rPr>
              <a:t> 170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4412/2016)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99FF99"/>
              </a:buClr>
              <a:buFont typeface="Wingdings"/>
              <a:buChar char=""/>
            </a:pPr>
            <a:endParaRPr sz="3450" dirty="0">
              <a:latin typeface="Arial"/>
              <a:cs typeface="Arial"/>
            </a:endParaRPr>
          </a:p>
          <a:p>
            <a:pPr marL="355600" marR="40005" indent="-342900" algn="just">
              <a:lnSpc>
                <a:spcPct val="800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6870" algn="l"/>
              </a:tabLst>
            </a:pPr>
            <a:r>
              <a:rPr sz="2800" spc="-45" dirty="0">
                <a:latin typeface="Microsoft Sans Serif"/>
                <a:cs typeface="Microsoft Sans Serif"/>
              </a:rPr>
              <a:t>Για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145" dirty="0">
                <a:latin typeface="Microsoft Sans Serif"/>
                <a:cs typeface="Microsoft Sans Serif"/>
              </a:rPr>
              <a:t>τη</a:t>
            </a:r>
            <a:r>
              <a:rPr sz="2800" spc="-14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διενέργεια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45" dirty="0">
                <a:latin typeface="Microsoft Sans Serif"/>
                <a:cs typeface="Microsoft Sans Serif"/>
              </a:rPr>
              <a:t>της</a:t>
            </a:r>
            <a:r>
              <a:rPr sz="2800" spc="-140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προσωρινής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παραλαβής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προϊσταµένη </a:t>
            </a:r>
            <a:r>
              <a:rPr sz="2800" spc="-5" dirty="0">
                <a:latin typeface="Microsoft Sans Serif"/>
                <a:cs typeface="Microsoft Sans Serif"/>
              </a:rPr>
              <a:t>αρχή </a:t>
            </a:r>
            <a:r>
              <a:rPr sz="2800" spc="-70" dirty="0">
                <a:latin typeface="Microsoft Sans Serif"/>
                <a:cs typeface="Microsoft Sans Serif"/>
              </a:rPr>
              <a:t>ορίζει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b="1" spc="-5" dirty="0">
                <a:latin typeface="Arial"/>
                <a:cs typeface="Arial"/>
              </a:rPr>
              <a:t>επιτροπή παραλαβής</a:t>
            </a:r>
            <a:r>
              <a:rPr sz="2800" spc="-5" dirty="0">
                <a:latin typeface="Microsoft Sans Serif"/>
                <a:cs typeface="Microsoft Sans Serif"/>
              </a:rPr>
              <a:t>,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αφού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προηγουµένως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Διευθύνουσα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Υπηρεσία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ανακοινώσει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περάτωση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εργασιών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υποβολή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σύνταξη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35" dirty="0">
                <a:latin typeface="Microsoft Sans Serif"/>
                <a:cs typeface="Microsoft Sans Serif"/>
              </a:rPr>
              <a:t>της</a:t>
            </a:r>
            <a:r>
              <a:rPr sz="2800" spc="-13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τελικής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επιµέτρησης.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επιτροπή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είναι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τριµελής,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όταν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όµως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πρόκειται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σηµαντικά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έργα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µπορεί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ορισθούν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µέχρι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τέσσερα</a:t>
            </a:r>
            <a:endParaRPr sz="2800" dirty="0">
              <a:latin typeface="Microsoft Sans Serif"/>
              <a:cs typeface="Microsoft Sans Serif"/>
            </a:endParaRPr>
          </a:p>
          <a:p>
            <a:pPr marL="355600" algn="just">
              <a:lnSpc>
                <a:spcPts val="2370"/>
              </a:lnSpc>
            </a:pPr>
            <a:r>
              <a:rPr sz="2800" dirty="0">
                <a:latin typeface="Microsoft Sans Serif"/>
                <a:cs typeface="Microsoft Sans Serif"/>
              </a:rPr>
              <a:t>(4)</a:t>
            </a:r>
            <a:r>
              <a:rPr sz="2800" spc="1285" dirty="0">
                <a:latin typeface="Microsoft Sans Serif"/>
                <a:cs typeface="Microsoft Sans Serif"/>
              </a:rPr>
              <a:t> </a:t>
            </a:r>
            <a:r>
              <a:rPr sz="2800" spc="45" dirty="0">
                <a:latin typeface="Microsoft Sans Serif"/>
                <a:cs typeface="Microsoft Sans Serif"/>
              </a:rPr>
              <a:t>επιπλέον </a:t>
            </a:r>
            <a:r>
              <a:rPr sz="2800" spc="50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µέλη</a:t>
            </a:r>
            <a:r>
              <a:rPr sz="2800" spc="128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12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</a:t>
            </a:r>
            <a:r>
              <a:rPr sz="2800" spc="129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περιληφθούν </a:t>
            </a:r>
            <a:r>
              <a:rPr sz="2800" spc="53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σε</a:t>
            </a:r>
            <a:r>
              <a:rPr sz="2800" spc="128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αυτήν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algn="just">
              <a:lnSpc>
                <a:spcPts val="2700"/>
              </a:lnSpc>
              <a:spcBef>
                <a:spcPts val="310"/>
              </a:spcBef>
            </a:pPr>
            <a:r>
              <a:rPr sz="2800" spc="-70" dirty="0">
                <a:latin typeface="Microsoft Sans Serif"/>
                <a:cs typeface="Microsoft Sans Serif"/>
              </a:rPr>
              <a:t>τεχνικοί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διαφόρων </a:t>
            </a:r>
            <a:r>
              <a:rPr sz="2800" spc="-55" dirty="0">
                <a:latin typeface="Microsoft Sans Serif"/>
                <a:cs typeface="Microsoft Sans Serif"/>
              </a:rPr>
              <a:t>ειδικοτήτων,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ανάλογα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φύση 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έργου.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Στην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επιτροπή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παραλαβής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έργων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190" dirty="0">
                <a:latin typeface="Microsoft Sans Serif"/>
                <a:cs typeface="Microsoft Sans Serif"/>
              </a:rPr>
              <a:t>τουλάχιστον</a:t>
            </a:r>
            <a:r>
              <a:rPr sz="2800" spc="1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240" dirty="0">
                <a:latin typeface="Microsoft Sans Serif"/>
                <a:cs typeface="Microsoft Sans Serif"/>
              </a:rPr>
              <a:t>πρόεδρος</a:t>
            </a:r>
            <a:r>
              <a:rPr sz="2800" spc="245" dirty="0">
                <a:latin typeface="Microsoft Sans Serif"/>
                <a:cs typeface="Microsoft Sans Serif"/>
              </a:rPr>
              <a:t> </a:t>
            </a:r>
            <a:r>
              <a:rPr sz="2800" spc="130" dirty="0">
                <a:latin typeface="Microsoft Sans Serif"/>
                <a:cs typeface="Microsoft Sans Serif"/>
              </a:rPr>
              <a:t>δεν</a:t>
            </a:r>
            <a:r>
              <a:rPr sz="2800" spc="135" dirty="0">
                <a:latin typeface="Microsoft Sans Serif"/>
                <a:cs typeface="Microsoft Sans Serif"/>
              </a:rPr>
              <a:t> </a:t>
            </a:r>
            <a:r>
              <a:rPr sz="2800" spc="150" dirty="0">
                <a:latin typeface="Microsoft Sans Serif"/>
                <a:cs typeface="Microsoft Sans Serif"/>
              </a:rPr>
              <a:t>ορίζεται</a:t>
            </a:r>
            <a:r>
              <a:rPr sz="2800" spc="155" dirty="0">
                <a:latin typeface="Microsoft Sans Serif"/>
                <a:cs typeface="Microsoft Sans Serif"/>
              </a:rPr>
              <a:t> </a:t>
            </a:r>
            <a:r>
              <a:rPr sz="2800" spc="305" dirty="0">
                <a:latin typeface="Microsoft Sans Serif"/>
                <a:cs typeface="Microsoft Sans Serif"/>
              </a:rPr>
              <a:t>από </a:t>
            </a:r>
            <a:r>
              <a:rPr sz="2800" spc="31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υπαλλήλους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διευθύνουσας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υπηρεσίας.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52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88231" y="432276"/>
            <a:ext cx="8995410" cy="454533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355600" marR="8255" indent="-342900" algn="just">
              <a:lnSpc>
                <a:spcPts val="2730"/>
              </a:lnSpc>
              <a:spcBef>
                <a:spcPts val="7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Προσωρινή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παραλαβή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έργου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dirty="0">
                <a:latin typeface="Arial"/>
                <a:cs typeface="Arial"/>
              </a:rPr>
              <a:t> 170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4412/2016)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"/>
            </a:pPr>
            <a:endParaRPr sz="3500" dirty="0">
              <a:latin typeface="Arial"/>
              <a:cs typeface="Arial"/>
            </a:endParaRPr>
          </a:p>
          <a:p>
            <a:pPr marL="355600" marR="5080" indent="-342900" algn="just">
              <a:lnSpc>
                <a:spcPts val="3130"/>
              </a:lnSpc>
              <a:buClr>
                <a:srgbClr val="99FF99"/>
              </a:buClr>
              <a:buSzPct val="79687"/>
              <a:buFont typeface="Wingdings"/>
              <a:buChar char=""/>
              <a:tabLst>
                <a:tab pos="356870" algn="l"/>
              </a:tabLst>
            </a:pPr>
            <a:r>
              <a:rPr sz="3200" spc="-70" dirty="0">
                <a:latin typeface="Microsoft Sans Serif"/>
                <a:cs typeface="Microsoft Sans Serif"/>
              </a:rPr>
              <a:t>Στην</a:t>
            </a:r>
            <a:r>
              <a:rPr sz="3200" spc="-65" dirty="0">
                <a:latin typeface="Microsoft Sans Serif"/>
                <a:cs typeface="Microsoft Sans Serif"/>
              </a:rPr>
              <a:t> </a:t>
            </a:r>
            <a:r>
              <a:rPr sz="3200" spc="75" dirty="0">
                <a:latin typeface="Microsoft Sans Serif"/>
                <a:cs typeface="Microsoft Sans Serif"/>
              </a:rPr>
              <a:t>παραλαβή</a:t>
            </a:r>
            <a:r>
              <a:rPr sz="3200" spc="80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καλείται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spc="10" dirty="0">
                <a:latin typeface="Microsoft Sans Serif"/>
                <a:cs typeface="Microsoft Sans Serif"/>
              </a:rPr>
              <a:t>να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10" dirty="0">
                <a:latin typeface="Microsoft Sans Serif"/>
                <a:cs typeface="Microsoft Sans Serif"/>
              </a:rPr>
              <a:t>παραστεί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ο 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ανάδοχος.</a:t>
            </a:r>
            <a:endParaRPr sz="3200" dirty="0">
              <a:latin typeface="Microsoft Sans Serif"/>
              <a:cs typeface="Microsoft Sans Serif"/>
            </a:endParaRPr>
          </a:p>
          <a:p>
            <a:pPr marL="355600" marR="7620" indent="-342900" algn="just">
              <a:lnSpc>
                <a:spcPct val="79900"/>
              </a:lnSpc>
              <a:spcBef>
                <a:spcPts val="81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6235" algn="l"/>
              </a:tabLst>
            </a:pP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60" dirty="0">
                <a:latin typeface="Microsoft Sans Serif"/>
                <a:cs typeface="Microsoft Sans Serif"/>
              </a:rPr>
              <a:t>παραλαβή</a:t>
            </a:r>
            <a:r>
              <a:rPr sz="3200" spc="65" dirty="0">
                <a:latin typeface="Microsoft Sans Serif"/>
                <a:cs typeface="Microsoft Sans Serif"/>
              </a:rPr>
              <a:t> </a:t>
            </a:r>
            <a:r>
              <a:rPr sz="3200" spc="-110" dirty="0">
                <a:latin typeface="Microsoft Sans Serif"/>
                <a:cs typeface="Microsoft Sans Serif"/>
              </a:rPr>
              <a:t>γίνεται</a:t>
            </a:r>
            <a:r>
              <a:rPr sz="3200" spc="-105" dirty="0">
                <a:latin typeface="Microsoft Sans Serif"/>
                <a:cs typeface="Microsoft Sans Serif"/>
              </a:rPr>
              <a:t> </a:t>
            </a:r>
            <a:r>
              <a:rPr sz="3200" spc="10" dirty="0">
                <a:latin typeface="Microsoft Sans Serif"/>
                <a:cs typeface="Microsoft Sans Serif"/>
              </a:rPr>
              <a:t>νόµιµα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10" dirty="0">
                <a:latin typeface="Microsoft Sans Serif"/>
                <a:cs typeface="Microsoft Sans Serif"/>
              </a:rPr>
              <a:t>χωρίς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-114" dirty="0">
                <a:latin typeface="Microsoft Sans Serif"/>
                <a:cs typeface="Microsoft Sans Serif"/>
              </a:rPr>
              <a:t>την </a:t>
            </a:r>
            <a:r>
              <a:rPr sz="3200" spc="-110" dirty="0">
                <a:latin typeface="Microsoft Sans Serif"/>
                <a:cs typeface="Microsoft Sans Serif"/>
              </a:rPr>
              <a:t> </a:t>
            </a:r>
            <a:r>
              <a:rPr sz="3200" spc="50" dirty="0">
                <a:latin typeface="Microsoft Sans Serif"/>
                <a:cs typeface="Microsoft Sans Serif"/>
              </a:rPr>
              <a:t>παρουσία </a:t>
            </a:r>
            <a:r>
              <a:rPr sz="3200" spc="-125" dirty="0">
                <a:latin typeface="Microsoft Sans Serif"/>
                <a:cs typeface="Microsoft Sans Serif"/>
              </a:rPr>
              <a:t>του</a:t>
            </a:r>
            <a:r>
              <a:rPr sz="3200" spc="-120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αναδόχου </a:t>
            </a:r>
            <a:r>
              <a:rPr sz="3200" dirty="0">
                <a:latin typeface="Microsoft Sans Serif"/>
                <a:cs typeface="Microsoft Sans Serif"/>
              </a:rPr>
              <a:t>αν </a:t>
            </a:r>
            <a:r>
              <a:rPr sz="3200" spc="-110" dirty="0">
                <a:latin typeface="Microsoft Sans Serif"/>
                <a:cs typeface="Microsoft Sans Serif"/>
              </a:rPr>
              <a:t>αυτός</a:t>
            </a:r>
            <a:r>
              <a:rPr sz="3200" spc="630" dirty="0">
                <a:latin typeface="Microsoft Sans Serif"/>
                <a:cs typeface="Microsoft Sans Serif"/>
              </a:rPr>
              <a:t> </a:t>
            </a:r>
            <a:r>
              <a:rPr sz="3200" spc="-100" dirty="0">
                <a:latin typeface="Microsoft Sans Serif"/>
                <a:cs typeface="Microsoft Sans Serif"/>
              </a:rPr>
              <a:t>έχει</a:t>
            </a:r>
            <a:r>
              <a:rPr sz="3200" spc="650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κληθεί 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να </a:t>
            </a:r>
            <a:r>
              <a:rPr sz="3200" spc="-10" dirty="0">
                <a:latin typeface="Microsoft Sans Serif"/>
                <a:cs typeface="Microsoft Sans Serif"/>
              </a:rPr>
              <a:t>παραστεί. </a:t>
            </a:r>
            <a:r>
              <a:rPr sz="3200" spc="-85" dirty="0">
                <a:latin typeface="Microsoft Sans Serif"/>
                <a:cs typeface="Microsoft Sans Serif"/>
              </a:rPr>
              <a:t>Στην </a:t>
            </a:r>
            <a:r>
              <a:rPr sz="3200" spc="-125" dirty="0">
                <a:latin typeface="Microsoft Sans Serif"/>
                <a:cs typeface="Microsoft Sans Serif"/>
              </a:rPr>
              <a:t>τελευταία</a:t>
            </a:r>
            <a:r>
              <a:rPr sz="3200" spc="-120" dirty="0">
                <a:latin typeface="Microsoft Sans Serif"/>
                <a:cs typeface="Microsoft Sans Serif"/>
              </a:rPr>
              <a:t> </a:t>
            </a:r>
            <a:r>
              <a:rPr sz="3200" spc="-95" dirty="0">
                <a:latin typeface="Microsoft Sans Serif"/>
                <a:cs typeface="Microsoft Sans Serif"/>
              </a:rPr>
              <a:t>αυτή </a:t>
            </a:r>
            <a:r>
              <a:rPr sz="3200" spc="65" dirty="0">
                <a:latin typeface="Microsoft Sans Serif"/>
                <a:cs typeface="Microsoft Sans Serif"/>
              </a:rPr>
              <a:t>περίπτωση, </a:t>
            </a:r>
            <a:r>
              <a:rPr sz="3200" spc="70" dirty="0">
                <a:latin typeface="Microsoft Sans Serif"/>
                <a:cs typeface="Microsoft Sans Serif"/>
              </a:rPr>
              <a:t> </a:t>
            </a:r>
            <a:r>
              <a:rPr sz="3200" spc="135" dirty="0">
                <a:latin typeface="Microsoft Sans Serif"/>
                <a:cs typeface="Microsoft Sans Serif"/>
              </a:rPr>
              <a:t>όπως</a:t>
            </a:r>
            <a:r>
              <a:rPr sz="3200" spc="14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στην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spc="70" dirty="0">
                <a:latin typeface="Microsoft Sans Serif"/>
                <a:cs typeface="Microsoft Sans Serif"/>
              </a:rPr>
              <a:t>περίπτωση</a:t>
            </a:r>
            <a:r>
              <a:rPr sz="3200" spc="75" dirty="0">
                <a:latin typeface="Microsoft Sans Serif"/>
                <a:cs typeface="Microsoft Sans Serif"/>
              </a:rPr>
              <a:t> </a:t>
            </a:r>
            <a:r>
              <a:rPr sz="3200" spc="130" dirty="0">
                <a:latin typeface="Microsoft Sans Serif"/>
                <a:cs typeface="Microsoft Sans Serif"/>
              </a:rPr>
              <a:t>που</a:t>
            </a:r>
            <a:r>
              <a:rPr sz="3200" spc="1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ο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ανάδοχος 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-80" dirty="0">
                <a:latin typeface="Microsoft Sans Serif"/>
                <a:cs typeface="Microsoft Sans Serif"/>
              </a:rPr>
              <a:t>αρνείται </a:t>
            </a:r>
            <a:r>
              <a:rPr sz="3200" spc="-114" dirty="0">
                <a:latin typeface="Microsoft Sans Serif"/>
                <a:cs typeface="Microsoft Sans Serif"/>
              </a:rPr>
              <a:t>την </a:t>
            </a:r>
            <a:r>
              <a:rPr sz="3200" spc="30" dirty="0">
                <a:latin typeface="Microsoft Sans Serif"/>
                <a:cs typeface="Microsoft Sans Serif"/>
              </a:rPr>
              <a:t>υπογραφή </a:t>
            </a:r>
            <a:r>
              <a:rPr sz="3200" spc="-125" dirty="0">
                <a:latin typeface="Microsoft Sans Serif"/>
                <a:cs typeface="Microsoft Sans Serif"/>
              </a:rPr>
              <a:t>του </a:t>
            </a:r>
            <a:r>
              <a:rPr sz="3200" spc="25" dirty="0">
                <a:latin typeface="Microsoft Sans Serif"/>
                <a:cs typeface="Microsoft Sans Serif"/>
              </a:rPr>
              <a:t>πρωτοκόλλου, </a:t>
            </a:r>
            <a:r>
              <a:rPr sz="3200" spc="-125" dirty="0">
                <a:latin typeface="Microsoft Sans Serif"/>
                <a:cs typeface="Microsoft Sans Serif"/>
              </a:rPr>
              <a:t>του </a:t>
            </a:r>
            <a:r>
              <a:rPr sz="3200" spc="-12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κοινοποιείται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το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30" dirty="0">
                <a:latin typeface="Microsoft Sans Serif"/>
                <a:cs typeface="Microsoft Sans Serif"/>
              </a:rPr>
              <a:t>πρωτόκολλο.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0" y="102854"/>
            <a:ext cx="9014460" cy="6078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15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Ολοκλήρωση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 Παραλαβή του έργου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ts val="30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1894839" algn="l"/>
                <a:tab pos="4608195" algn="l"/>
                <a:tab pos="6979920" algn="l"/>
                <a:tab pos="7901940" algn="l"/>
              </a:tabLst>
            </a:pPr>
            <a:r>
              <a:rPr sz="2800" b="1" spc="-5" dirty="0">
                <a:latin typeface="Arial"/>
                <a:cs typeface="Arial"/>
              </a:rPr>
              <a:t>Χρόνος	υποχρεωτικής	συντήρησης	των	έργων</a:t>
            </a:r>
            <a:endParaRPr sz="2800" dirty="0">
              <a:latin typeface="Arial"/>
              <a:cs typeface="Arial"/>
            </a:endParaRPr>
          </a:p>
          <a:p>
            <a:pPr marL="355600">
              <a:lnSpc>
                <a:spcPts val="3045"/>
              </a:lnSpc>
            </a:pP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171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80100"/>
              </a:lnSpc>
              <a:spcBef>
                <a:spcPts val="68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-30" dirty="0">
                <a:latin typeface="Microsoft Sans Serif"/>
                <a:cs typeface="Microsoft Sans Serif"/>
              </a:rPr>
              <a:t>χρόνος </a:t>
            </a:r>
            <a:r>
              <a:rPr sz="2800" spc="-55" dirty="0">
                <a:latin typeface="Microsoft Sans Serif"/>
                <a:cs typeface="Microsoft Sans Serif"/>
              </a:rPr>
              <a:t>εγγύησης, </a:t>
            </a:r>
            <a:r>
              <a:rPr sz="2800" spc="-75" dirty="0">
                <a:latin typeface="Microsoft Sans Serif"/>
                <a:cs typeface="Microsoft Sans Serif"/>
              </a:rPr>
              <a:t>κατά </a:t>
            </a:r>
            <a:r>
              <a:rPr sz="2800" spc="-100" dirty="0">
                <a:latin typeface="Microsoft Sans Serif"/>
                <a:cs typeface="Microsoft Sans Serif"/>
              </a:rPr>
              <a:t>τον </a:t>
            </a:r>
            <a:r>
              <a:rPr sz="2800" spc="60" dirty="0">
                <a:latin typeface="Microsoft Sans Serif"/>
                <a:cs typeface="Microsoft Sans Serif"/>
              </a:rPr>
              <a:t>οποίο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-20" dirty="0">
                <a:latin typeface="Microsoft Sans Serif"/>
                <a:cs typeface="Microsoft Sans Serif"/>
              </a:rPr>
              <a:t>ανάδοχος </a:t>
            </a:r>
            <a:r>
              <a:rPr sz="2800" spc="-75" dirty="0">
                <a:latin typeface="Microsoft Sans Serif"/>
                <a:cs typeface="Microsoft Sans Serif"/>
              </a:rPr>
              <a:t>φέρει 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τον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135" dirty="0">
                <a:latin typeface="Microsoft Sans Serif"/>
                <a:cs typeface="Microsoft Sans Serif"/>
              </a:rPr>
              <a:t>κίνδυνο</a:t>
            </a:r>
            <a:r>
              <a:rPr sz="2800" spc="14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του</a:t>
            </a:r>
            <a:r>
              <a:rPr sz="2800" spc="765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έργου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και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140" dirty="0">
                <a:latin typeface="Microsoft Sans Serif"/>
                <a:cs typeface="Microsoft Sans Serif"/>
              </a:rPr>
              <a:t>υποχρεούται</a:t>
            </a:r>
            <a:r>
              <a:rPr sz="2800" spc="14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στη 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συντήρησή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µετά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πάροδο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45" dirty="0">
                <a:latin typeface="Microsoft Sans Serif"/>
                <a:cs typeface="Microsoft Sans Serif"/>
              </a:rPr>
              <a:t>οποίου 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ενεργείται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40" dirty="0">
                <a:latin typeface="Microsoft Sans Serif"/>
                <a:cs typeface="Microsoft Sans Serif"/>
              </a:rPr>
              <a:t>οριστική </a:t>
            </a:r>
            <a:r>
              <a:rPr sz="2800" spc="40" dirty="0">
                <a:latin typeface="Microsoft Sans Serif"/>
                <a:cs typeface="Microsoft Sans Serif"/>
              </a:rPr>
              <a:t>παραλαβή, </a:t>
            </a:r>
            <a:r>
              <a:rPr sz="2800" b="1" spc="-5" dirty="0">
                <a:latin typeface="Arial"/>
                <a:cs typeface="Arial"/>
              </a:rPr>
              <a:t>ορίζεται γενικά σε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254" dirty="0">
                <a:latin typeface="Arial"/>
                <a:cs typeface="Arial"/>
              </a:rPr>
              <a:t>δεκαπέντ</a:t>
            </a:r>
            <a:r>
              <a:rPr sz="2800" b="1" dirty="0">
                <a:latin typeface="Arial"/>
                <a:cs typeface="Arial"/>
              </a:rPr>
              <a:t>ε  </a:t>
            </a:r>
            <a:r>
              <a:rPr sz="2800" b="1" spc="1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(</a:t>
            </a:r>
            <a:r>
              <a:rPr sz="2800" b="1" spc="-525" dirty="0">
                <a:latin typeface="Arial"/>
                <a:cs typeface="Arial"/>
              </a:rPr>
              <a:t> </a:t>
            </a:r>
            <a:r>
              <a:rPr sz="2800" b="1" spc="254" dirty="0">
                <a:latin typeface="Arial"/>
                <a:cs typeface="Arial"/>
              </a:rPr>
              <a:t>15</a:t>
            </a:r>
            <a:r>
              <a:rPr sz="2800" b="1" dirty="0">
                <a:latin typeface="Arial"/>
                <a:cs typeface="Arial"/>
              </a:rPr>
              <a:t>)  </a:t>
            </a:r>
            <a:r>
              <a:rPr sz="2800" b="1" spc="100" dirty="0">
                <a:latin typeface="Arial"/>
                <a:cs typeface="Arial"/>
              </a:rPr>
              <a:t> </a:t>
            </a:r>
            <a:r>
              <a:rPr sz="2800" b="1" spc="350" dirty="0">
                <a:latin typeface="Arial"/>
                <a:cs typeface="Arial"/>
              </a:rPr>
              <a:t>µ</a:t>
            </a:r>
            <a:r>
              <a:rPr sz="2800" b="1" spc="254" dirty="0">
                <a:latin typeface="Arial"/>
                <a:cs typeface="Arial"/>
              </a:rPr>
              <a:t>ήνες</a:t>
            </a:r>
            <a:r>
              <a:rPr sz="2800" b="1" dirty="0">
                <a:latin typeface="Arial"/>
                <a:cs typeface="Arial"/>
              </a:rPr>
              <a:t>.  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spc="270" dirty="0">
                <a:latin typeface="Microsoft Sans Serif"/>
                <a:cs typeface="Microsoft Sans Serif"/>
              </a:rPr>
              <a:t>Σ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ε</a:t>
            </a:r>
            <a:r>
              <a:rPr sz="2800" spc="254" dirty="0">
                <a:latin typeface="Microsoft Sans Serif"/>
                <a:cs typeface="Microsoft Sans Serif"/>
              </a:rPr>
              <a:t>ν</a:t>
            </a:r>
            <a:r>
              <a:rPr sz="2800" spc="-40" dirty="0">
                <a:latin typeface="Microsoft Sans Serif"/>
                <a:cs typeface="Microsoft Sans Serif"/>
              </a:rPr>
              <a:t>τ</a:t>
            </a:r>
            <a:r>
              <a:rPr sz="2800" spc="100" dirty="0">
                <a:latin typeface="Microsoft Sans Serif"/>
                <a:cs typeface="Microsoft Sans Serif"/>
              </a:rPr>
              <a:t>ε</a:t>
            </a:r>
            <a:r>
              <a:rPr sz="2800" spc="254" dirty="0">
                <a:latin typeface="Microsoft Sans Serif"/>
                <a:cs typeface="Microsoft Sans Serif"/>
              </a:rPr>
              <a:t>λ</a:t>
            </a:r>
            <a:r>
              <a:rPr sz="2800" spc="505" dirty="0">
                <a:latin typeface="Microsoft Sans Serif"/>
                <a:cs typeface="Microsoft Sans Serif"/>
              </a:rPr>
              <a:t>ώ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200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ε</a:t>
            </a:r>
            <a:r>
              <a:rPr sz="2800" spc="200" dirty="0">
                <a:latin typeface="Microsoft Sans Serif"/>
                <a:cs typeface="Microsoft Sans Serif"/>
              </a:rPr>
              <a:t>ι</a:t>
            </a:r>
            <a:r>
              <a:rPr sz="2800" spc="254" dirty="0">
                <a:latin typeface="Microsoft Sans Serif"/>
                <a:cs typeface="Microsoft Sans Serif"/>
              </a:rPr>
              <a:t>δ</a:t>
            </a:r>
            <a:r>
              <a:rPr sz="2800" spc="200" dirty="0">
                <a:latin typeface="Microsoft Sans Serif"/>
                <a:cs typeface="Microsoft Sans Serif"/>
              </a:rPr>
              <a:t>ι</a:t>
            </a:r>
            <a:r>
              <a:rPr sz="2800" spc="254" dirty="0">
                <a:latin typeface="Microsoft Sans Serif"/>
                <a:cs typeface="Microsoft Sans Serif"/>
              </a:rPr>
              <a:t>κ</a:t>
            </a:r>
            <a:r>
              <a:rPr sz="2800" spc="100" dirty="0">
                <a:latin typeface="Microsoft Sans Serif"/>
                <a:cs typeface="Microsoft Sans Serif"/>
              </a:rPr>
              <a:t>έ</a:t>
            </a:r>
            <a:r>
              <a:rPr sz="2800" spc="-100" dirty="0">
                <a:latin typeface="Microsoft Sans Serif"/>
                <a:cs typeface="Microsoft Sans Serif"/>
              </a:rPr>
              <a:t>ς  </a:t>
            </a:r>
            <a:r>
              <a:rPr sz="2800" spc="15" dirty="0">
                <a:latin typeface="Microsoft Sans Serif"/>
                <a:cs typeface="Microsoft Sans Serif"/>
              </a:rPr>
              <a:t>περιπτώσεις </a:t>
            </a:r>
            <a:r>
              <a:rPr sz="2800" spc="35" dirty="0">
                <a:latin typeface="Microsoft Sans Serif"/>
                <a:cs typeface="Microsoft Sans Serif"/>
              </a:rPr>
              <a:t>µπορεί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50" dirty="0">
                <a:latin typeface="Microsoft Sans Serif"/>
                <a:cs typeface="Microsoft Sans Serif"/>
              </a:rPr>
              <a:t>τα </a:t>
            </a:r>
            <a:r>
              <a:rPr sz="2800" spc="-25" dirty="0">
                <a:latin typeface="Microsoft Sans Serif"/>
                <a:cs typeface="Microsoft Sans Serif"/>
              </a:rPr>
              <a:t>συµβατικά </a:t>
            </a:r>
            <a:r>
              <a:rPr sz="2800" spc="-95" dirty="0">
                <a:latin typeface="Microsoft Sans Serif"/>
                <a:cs typeface="Microsoft Sans Serif"/>
              </a:rPr>
              <a:t>τεύχη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90" dirty="0">
                <a:latin typeface="Microsoft Sans Serif"/>
                <a:cs typeface="Microsoft Sans Serif"/>
              </a:rPr>
              <a:t>ορίζεται 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µεγαλύτερος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χρόνος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εγγύησης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ενδεχοµένως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ιδιαίτερο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αντάλλαγµα,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όχι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όµως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µεγαλύτερος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τρία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26670" algn="just">
              <a:lnSpc>
                <a:spcPct val="79800"/>
              </a:lnSpc>
              <a:spcBef>
                <a:spcPts val="20"/>
              </a:spcBef>
            </a:pPr>
            <a:r>
              <a:rPr sz="2800" dirty="0">
                <a:latin typeface="Microsoft Sans Serif"/>
                <a:cs typeface="Microsoft Sans Serif"/>
              </a:rPr>
              <a:t>(3)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14" dirty="0">
                <a:latin typeface="Microsoft Sans Serif"/>
                <a:cs typeface="Microsoft Sans Serif"/>
              </a:rPr>
              <a:t>έτη.</a:t>
            </a:r>
            <a:r>
              <a:rPr sz="2800" spc="51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Για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έργα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45" dirty="0">
                <a:latin typeface="Microsoft Sans Serif"/>
                <a:cs typeface="Microsoft Sans Serif"/>
              </a:rPr>
              <a:t>προϋπολογισµού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δηµοπράτησης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µέχρι </a:t>
            </a:r>
            <a:r>
              <a:rPr sz="2800" spc="-5" dirty="0">
                <a:latin typeface="Microsoft Sans Serif"/>
                <a:cs typeface="Microsoft Sans Serif"/>
              </a:rPr>
              <a:t>250.000 </a:t>
            </a:r>
            <a:r>
              <a:rPr sz="2800" spc="15" dirty="0">
                <a:latin typeface="Microsoft Sans Serif"/>
                <a:cs typeface="Microsoft Sans Serif"/>
              </a:rPr>
              <a:t>ευρώ </a:t>
            </a:r>
            <a:r>
              <a:rPr sz="2800" spc="10" dirty="0">
                <a:latin typeface="Microsoft Sans Serif"/>
                <a:cs typeface="Microsoft Sans Serif"/>
              </a:rPr>
              <a:t>χωρίς </a:t>
            </a:r>
            <a:r>
              <a:rPr sz="2800" spc="-10" dirty="0">
                <a:latin typeface="Microsoft Sans Serif"/>
                <a:cs typeface="Microsoft Sans Serif"/>
              </a:rPr>
              <a:t>ΦΠΑ, </a:t>
            </a:r>
            <a:r>
              <a:rPr sz="2800" spc="-15" dirty="0">
                <a:latin typeface="Microsoft Sans Serif"/>
                <a:cs typeface="Microsoft Sans Serif"/>
              </a:rPr>
              <a:t>εφόσον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10" dirty="0">
                <a:latin typeface="Microsoft Sans Serif"/>
                <a:cs typeface="Microsoft Sans Serif"/>
              </a:rPr>
              <a:t>φύση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εργασιών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επιτρέπει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έργα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δεν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νοείται 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µακροχρόνια </a:t>
            </a:r>
            <a:r>
              <a:rPr sz="2800" spc="-20" dirty="0">
                <a:latin typeface="Microsoft Sans Serif"/>
                <a:cs typeface="Microsoft Sans Serif"/>
              </a:rPr>
              <a:t>συντήρησή </a:t>
            </a:r>
            <a:r>
              <a:rPr sz="2800" spc="-100" dirty="0">
                <a:latin typeface="Microsoft Sans Serif"/>
                <a:cs typeface="Microsoft Sans Serif"/>
              </a:rPr>
              <a:t>τους, </a:t>
            </a:r>
            <a:r>
              <a:rPr sz="2800" spc="35" dirty="0">
                <a:latin typeface="Microsoft Sans Serif"/>
                <a:cs typeface="Microsoft Sans Serif"/>
              </a:rPr>
              <a:t>µπορεί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50" dirty="0">
                <a:latin typeface="Microsoft Sans Serif"/>
                <a:cs typeface="Microsoft Sans Serif"/>
              </a:rPr>
              <a:t>τα </a:t>
            </a:r>
            <a:r>
              <a:rPr sz="2800" spc="-25" dirty="0">
                <a:latin typeface="Microsoft Sans Serif"/>
                <a:cs typeface="Microsoft Sans Serif"/>
              </a:rPr>
              <a:t>συµβατικά 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95" dirty="0">
                <a:latin typeface="Microsoft Sans Serif"/>
                <a:cs typeface="Microsoft Sans Serif"/>
              </a:rPr>
              <a:t>τεύχη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65" dirty="0">
                <a:latin typeface="Microsoft Sans Serif"/>
                <a:cs typeface="Microsoft Sans Serif"/>
              </a:rPr>
              <a:t>καθορίζεται </a:t>
            </a:r>
            <a:r>
              <a:rPr sz="2800" spc="-30" dirty="0">
                <a:latin typeface="Microsoft Sans Serif"/>
                <a:cs typeface="Microsoft Sans Serif"/>
              </a:rPr>
              <a:t>χρόνος </a:t>
            </a:r>
            <a:r>
              <a:rPr sz="2800" spc="-60" dirty="0">
                <a:latin typeface="Microsoft Sans Serif"/>
                <a:cs typeface="Microsoft Sans Serif"/>
              </a:rPr>
              <a:t>εγγύησης </a:t>
            </a:r>
            <a:r>
              <a:rPr sz="2800" spc="-65" dirty="0">
                <a:latin typeface="Microsoft Sans Serif"/>
                <a:cs typeface="Microsoft Sans Serif"/>
              </a:rPr>
              <a:t>µικρότερος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δεκαπέντε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(15)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µηνών.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150540"/>
            <a:ext cx="9022715" cy="5552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15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Ολοκλήρωση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 Παραλαβή του έργου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ts val="30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1894839" algn="l"/>
                <a:tab pos="4608195" algn="l"/>
                <a:tab pos="6979920" algn="l"/>
                <a:tab pos="7901940" algn="l"/>
              </a:tabLst>
            </a:pPr>
            <a:r>
              <a:rPr sz="2800" b="1" spc="-5" dirty="0">
                <a:latin typeface="Arial"/>
                <a:cs typeface="Arial"/>
              </a:rPr>
              <a:t>Χρόνος	υποχρεωτικής	συντήρησης	των	έργων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3045"/>
              </a:lnSpc>
            </a:pP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171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7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0205" algn="l"/>
              </a:tabLst>
            </a:pPr>
            <a:r>
              <a:rPr sz="2800" spc="90" dirty="0">
                <a:latin typeface="Microsoft Sans Serif"/>
                <a:cs typeface="Microsoft Sans Serif"/>
              </a:rPr>
              <a:t>Κατά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τα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180" dirty="0">
                <a:latin typeface="Microsoft Sans Serif"/>
                <a:cs typeface="Microsoft Sans Serif"/>
              </a:rPr>
              <a:t>χρόνο</a:t>
            </a:r>
            <a:r>
              <a:rPr sz="2800" spc="185" dirty="0">
                <a:latin typeface="Microsoft Sans Serif"/>
                <a:cs typeface="Microsoft Sans Serif"/>
              </a:rPr>
              <a:t> </a:t>
            </a:r>
            <a:r>
              <a:rPr sz="2800" spc="135" dirty="0">
                <a:latin typeface="Microsoft Sans Serif"/>
                <a:cs typeface="Microsoft Sans Serif"/>
              </a:rPr>
              <a:t>εγγύησης</a:t>
            </a:r>
            <a:r>
              <a:rPr sz="2800" spc="140" dirty="0">
                <a:latin typeface="Microsoft Sans Serif"/>
                <a:cs typeface="Microsoft Sans Serif"/>
              </a:rPr>
              <a:t> </a:t>
            </a:r>
            <a:r>
              <a:rPr sz="2800" spc="130" dirty="0">
                <a:latin typeface="Microsoft Sans Serif"/>
                <a:cs typeface="Microsoft Sans Serif"/>
              </a:rPr>
              <a:t>και</a:t>
            </a:r>
            <a:r>
              <a:rPr sz="2800" spc="135" dirty="0">
                <a:latin typeface="Microsoft Sans Serif"/>
                <a:cs typeface="Microsoft Sans Serif"/>
              </a:rPr>
              <a:t> </a:t>
            </a:r>
            <a:r>
              <a:rPr sz="2800" spc="220" dirty="0">
                <a:latin typeface="Microsoft Sans Serif"/>
                <a:cs typeface="Microsoft Sans Serif"/>
              </a:rPr>
              <a:t>υποχρεωτικής </a:t>
            </a:r>
            <a:r>
              <a:rPr sz="2800" spc="2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συντήρησης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ανάδοχος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εί-ναι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υποχρεωµένος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5" dirty="0">
                <a:latin typeface="Microsoft Sans Serif"/>
                <a:cs typeface="Microsoft Sans Serif"/>
              </a:rPr>
              <a:t> επιθεωρεί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95" dirty="0">
                <a:latin typeface="Microsoft Sans Serif"/>
                <a:cs typeface="Microsoft Sans Serif"/>
              </a:rPr>
              <a:t>τακτικά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έργα,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διατηρεί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σε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ικα-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νοποιητική </a:t>
            </a:r>
            <a:r>
              <a:rPr sz="2800" spc="-45" dirty="0">
                <a:latin typeface="Microsoft Sans Serif"/>
                <a:cs typeface="Microsoft Sans Serif"/>
              </a:rPr>
              <a:t>κατάσταση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10" dirty="0">
                <a:latin typeface="Microsoft Sans Serif"/>
                <a:cs typeface="Microsoft Sans Serif"/>
              </a:rPr>
              <a:t>αποκαθιστά </a:t>
            </a:r>
            <a:r>
              <a:rPr sz="2800" spc="-40" dirty="0">
                <a:latin typeface="Microsoft Sans Serif"/>
                <a:cs typeface="Microsoft Sans Serif"/>
              </a:rPr>
              <a:t>κάθε </a:t>
            </a:r>
            <a:r>
              <a:rPr sz="2800" spc="10" dirty="0">
                <a:latin typeface="Microsoft Sans Serif"/>
                <a:cs typeface="Microsoft Sans Serif"/>
              </a:rPr>
              <a:t>βλάβη 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τους.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Εργασίες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για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την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αποκατάσταση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135" dirty="0">
                <a:latin typeface="Microsoft Sans Serif"/>
                <a:cs typeface="Microsoft Sans Serif"/>
              </a:rPr>
              <a:t>βλαβών </a:t>
            </a:r>
            <a:r>
              <a:rPr sz="2800" spc="140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κλοπών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30" dirty="0">
                <a:latin typeface="Microsoft Sans Serif"/>
                <a:cs typeface="Microsoft Sans Serif"/>
              </a:rPr>
              <a:t>βανδαλισµών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χρήση, </a:t>
            </a:r>
            <a:r>
              <a:rPr sz="2800" spc="-15" dirty="0">
                <a:latin typeface="Microsoft Sans Serif"/>
                <a:cs typeface="Microsoft Sans Serif"/>
              </a:rPr>
              <a:t>εφόσον </a:t>
            </a:r>
            <a:r>
              <a:rPr sz="2800" spc="-55" dirty="0">
                <a:latin typeface="Microsoft Sans Serif"/>
                <a:cs typeface="Microsoft Sans Serif"/>
              </a:rPr>
              <a:t>δεν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οφείλονται </a:t>
            </a:r>
            <a:r>
              <a:rPr sz="2800" spc="-35" dirty="0">
                <a:latin typeface="Microsoft Sans Serif"/>
                <a:cs typeface="Microsoft Sans Serif"/>
              </a:rPr>
              <a:t>σε </a:t>
            </a:r>
            <a:r>
              <a:rPr sz="2800" dirty="0">
                <a:latin typeface="Microsoft Sans Serif"/>
                <a:cs typeface="Microsoft Sans Serif"/>
              </a:rPr>
              <a:t>κακή </a:t>
            </a:r>
            <a:r>
              <a:rPr sz="2800" spc="-35" dirty="0">
                <a:latin typeface="Microsoft Sans Serif"/>
                <a:cs typeface="Microsoft Sans Serif"/>
              </a:rPr>
              <a:t>ποιότητα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65" dirty="0">
                <a:latin typeface="Microsoft Sans Serif"/>
                <a:cs typeface="Microsoft Sans Serif"/>
              </a:rPr>
              <a:t>έργου </a:t>
            </a:r>
            <a:r>
              <a:rPr sz="2800" spc="-90" dirty="0">
                <a:latin typeface="Microsoft Sans Serif"/>
                <a:cs typeface="Microsoft Sans Serif"/>
              </a:rPr>
              <a:t>εκτελούνται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έγκριση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5" dirty="0">
                <a:latin typeface="Microsoft Sans Serif"/>
                <a:cs typeface="Microsoft Sans Serif"/>
              </a:rPr>
              <a:t>υπηρεσίας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60" dirty="0">
                <a:latin typeface="Microsoft Sans Serif"/>
                <a:cs typeface="Microsoft Sans Serif"/>
              </a:rPr>
              <a:t>δαπάνη </a:t>
            </a:r>
            <a:r>
              <a:rPr sz="2800" spc="-20" dirty="0">
                <a:latin typeface="Microsoft Sans Serif"/>
                <a:cs typeface="Microsoft Sans Serif"/>
              </a:rPr>
              <a:t>αποδίδεται </a:t>
            </a:r>
            <a:r>
              <a:rPr sz="2800" spc="-55" dirty="0">
                <a:latin typeface="Microsoft Sans Serif"/>
                <a:cs typeface="Microsoft Sans Serif"/>
              </a:rPr>
              <a:t>στον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ανάδοχο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οι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εργασίες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30" dirty="0">
                <a:latin typeface="Microsoft Sans Serif"/>
                <a:cs typeface="Microsoft Sans Serif"/>
              </a:rPr>
              <a:t>αυτές</a:t>
            </a:r>
            <a:r>
              <a:rPr sz="2800" spc="-12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εκτελούνται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υπηρεσία.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150540"/>
            <a:ext cx="8994140" cy="5552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15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Ολοκλήρωση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 Παραλαβή του έργου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ts val="30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1894839" algn="l"/>
                <a:tab pos="4608195" algn="l"/>
                <a:tab pos="6979920" algn="l"/>
                <a:tab pos="7901940" algn="l"/>
              </a:tabLst>
            </a:pPr>
            <a:r>
              <a:rPr sz="2800" b="1" spc="-5" dirty="0">
                <a:latin typeface="Arial"/>
                <a:cs typeface="Arial"/>
              </a:rPr>
              <a:t>Χρόνος	υποχρεωτικής	συντήρησης	των	έργων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3045"/>
              </a:lnSpc>
            </a:pP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171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7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Αν ο </a:t>
            </a:r>
            <a:r>
              <a:rPr sz="2800" spc="-20" dirty="0">
                <a:latin typeface="Microsoft Sans Serif"/>
                <a:cs typeface="Microsoft Sans Serif"/>
              </a:rPr>
              <a:t>ανάδοχος </a:t>
            </a:r>
            <a:r>
              <a:rPr sz="2800" spc="30" dirty="0">
                <a:latin typeface="Microsoft Sans Serif"/>
                <a:cs typeface="Microsoft Sans Serif"/>
              </a:rPr>
              <a:t>παραλείπει </a:t>
            </a:r>
            <a:r>
              <a:rPr sz="2800" spc="-170" dirty="0">
                <a:latin typeface="Microsoft Sans Serif"/>
                <a:cs typeface="Microsoft Sans Serif"/>
              </a:rPr>
              <a:t>τις </a:t>
            </a:r>
            <a:r>
              <a:rPr sz="2800" spc="15" dirty="0">
                <a:latin typeface="Microsoft Sans Serif"/>
                <a:cs typeface="Microsoft Sans Serif"/>
              </a:rPr>
              <a:t>υποχρεώσεις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155" dirty="0">
                <a:latin typeface="Microsoft Sans Serif"/>
                <a:cs typeface="Microsoft Sans Serif"/>
              </a:rPr>
              <a:t>τη </a:t>
            </a:r>
            <a:r>
              <a:rPr sz="2800" spc="-15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συντήρηση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έργων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κατά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χρόνο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εγγύησης,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απαραίτητες </a:t>
            </a:r>
            <a:r>
              <a:rPr sz="2800" spc="-70" dirty="0">
                <a:latin typeface="Microsoft Sans Serif"/>
                <a:cs typeface="Microsoft Sans Serif"/>
              </a:rPr>
              <a:t>εργασίες </a:t>
            </a:r>
            <a:r>
              <a:rPr sz="2800" spc="35" dirty="0">
                <a:latin typeface="Microsoft Sans Serif"/>
                <a:cs typeface="Microsoft Sans Serif"/>
              </a:rPr>
              <a:t>µπορεί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65" dirty="0">
                <a:latin typeface="Microsoft Sans Serif"/>
                <a:cs typeface="Microsoft Sans Serif"/>
              </a:rPr>
              <a:t>εκτελεσθούν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υπηρεσία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οποιονδήποτε </a:t>
            </a:r>
            <a:r>
              <a:rPr sz="2800" spc="10" dirty="0">
                <a:latin typeface="Microsoft Sans Serif"/>
                <a:cs typeface="Microsoft Sans Serif"/>
              </a:rPr>
              <a:t>τρόπο </a:t>
            </a:r>
            <a:r>
              <a:rPr sz="2800" spc="-35" dirty="0">
                <a:latin typeface="Microsoft Sans Serif"/>
                <a:cs typeface="Microsoft Sans Serif"/>
              </a:rPr>
              <a:t>σε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βάρος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λογαριασµό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20" dirty="0">
                <a:latin typeface="Microsoft Sans Serif"/>
                <a:cs typeface="Microsoft Sans Serif"/>
              </a:rPr>
              <a:t>υπόχρεου </a:t>
            </a:r>
            <a:r>
              <a:rPr sz="2800" spc="-5" dirty="0">
                <a:latin typeface="Microsoft Sans Serif"/>
                <a:cs typeface="Microsoft Sans Serif"/>
              </a:rPr>
              <a:t>αναδόχου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114" dirty="0">
                <a:latin typeface="Microsoft Sans Serif"/>
                <a:cs typeface="Microsoft Sans Serif"/>
              </a:rPr>
              <a:t>όπως </a:t>
            </a:r>
            <a:r>
              <a:rPr sz="2800" spc="5" dirty="0">
                <a:latin typeface="Microsoft Sans Serif"/>
                <a:cs typeface="Microsoft Sans Serif"/>
              </a:rPr>
              <a:t>αλλιώς </a:t>
            </a:r>
            <a:r>
              <a:rPr sz="2800" spc="10" dirty="0">
                <a:latin typeface="Microsoft Sans Serif"/>
                <a:cs typeface="Microsoft Sans Serif"/>
              </a:rPr>
              <a:t> προβλέπεται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στα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συµβατικά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τεύχη.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Οι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εργασίες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ενέργειες </a:t>
            </a:r>
            <a:r>
              <a:rPr sz="2800" spc="-30" dirty="0">
                <a:latin typeface="Microsoft Sans Serif"/>
                <a:cs typeface="Microsoft Sans Serif"/>
              </a:rPr>
              <a:t>συντήρησης </a:t>
            </a:r>
            <a:r>
              <a:rPr sz="2800" spc="-60" dirty="0">
                <a:latin typeface="Microsoft Sans Serif"/>
                <a:cs typeface="Microsoft Sans Serif"/>
              </a:rPr>
              <a:t>καταγράφονται </a:t>
            </a:r>
            <a:r>
              <a:rPr sz="2800" spc="-35" dirty="0">
                <a:latin typeface="Microsoft Sans Serif"/>
                <a:cs typeface="Microsoft Sans Serif"/>
              </a:rPr>
              <a:t>σε </a:t>
            </a:r>
            <a:r>
              <a:rPr sz="2800" spc="-45" dirty="0">
                <a:latin typeface="Microsoft Sans Serif"/>
                <a:cs typeface="Microsoft Sans Serif"/>
              </a:rPr>
              <a:t>ειδικό </a:t>
            </a:r>
            <a:r>
              <a:rPr sz="2800" spc="-105" dirty="0">
                <a:latin typeface="Microsoft Sans Serif"/>
                <a:cs typeface="Microsoft Sans Serif"/>
              </a:rPr>
              <a:t>τεύχος 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75" dirty="0">
                <a:latin typeface="Microsoft Sans Serif"/>
                <a:cs typeface="Microsoft Sans Serif"/>
              </a:rPr>
              <a:t>µορφότυπος</a:t>
            </a:r>
            <a:r>
              <a:rPr sz="2800" spc="18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215" dirty="0">
                <a:latin typeface="Microsoft Sans Serif"/>
                <a:cs typeface="Microsoft Sans Serif"/>
              </a:rPr>
              <a:t>οποίου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και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συχνότητα 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καταγραφής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προβλέπεται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στα</a:t>
            </a:r>
            <a:r>
              <a:rPr sz="2800" spc="61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συµβατικά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τεύχη</a:t>
            </a:r>
            <a:r>
              <a:rPr sz="2800" spc="5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συµφωνούνται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διευθύνουσα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υπηρεσία.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-13996" y="360341"/>
            <a:ext cx="9001125" cy="5585460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44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4041775" algn="l"/>
              </a:tabLst>
            </a:pPr>
            <a:r>
              <a:rPr sz="2800" b="1" spc="-5" dirty="0">
                <a:latin typeface="Arial"/>
                <a:cs typeface="Arial"/>
              </a:rPr>
              <a:t>Οριστική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παραλαβή	(άρθρο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172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7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2500" dirty="0">
                <a:latin typeface="Microsoft Sans Serif"/>
                <a:cs typeface="Microsoft Sans Serif"/>
              </a:rPr>
              <a:t>Η </a:t>
            </a:r>
            <a:r>
              <a:rPr sz="2500" spc="-40" dirty="0">
                <a:latin typeface="Microsoft Sans Serif"/>
                <a:cs typeface="Microsoft Sans Serif"/>
              </a:rPr>
              <a:t>οριστική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spc="40" dirty="0">
                <a:latin typeface="Microsoft Sans Serif"/>
                <a:cs typeface="Microsoft Sans Serif"/>
              </a:rPr>
              <a:t>παραλαβή </a:t>
            </a:r>
            <a:r>
              <a:rPr sz="2500" spc="-85" dirty="0">
                <a:latin typeface="Microsoft Sans Serif"/>
                <a:cs typeface="Microsoft Sans Serif"/>
              </a:rPr>
              <a:t>γίνεται</a:t>
            </a:r>
            <a:r>
              <a:rPr sz="2500" spc="-80" dirty="0">
                <a:latin typeface="Microsoft Sans Serif"/>
                <a:cs typeface="Microsoft Sans Serif"/>
              </a:rPr>
              <a:t> </a:t>
            </a:r>
            <a:r>
              <a:rPr sz="2500" spc="-90" dirty="0">
                <a:latin typeface="Microsoft Sans Serif"/>
                <a:cs typeface="Microsoft Sans Serif"/>
              </a:rPr>
              <a:t>µετά</a:t>
            </a:r>
            <a:r>
              <a:rPr sz="2500" spc="-85" dirty="0">
                <a:latin typeface="Microsoft Sans Serif"/>
                <a:cs typeface="Microsoft Sans Serif"/>
              </a:rPr>
              <a:t> </a:t>
            </a:r>
            <a:r>
              <a:rPr sz="2500" spc="-90" dirty="0">
                <a:latin typeface="Microsoft Sans Serif"/>
                <a:cs typeface="Microsoft Sans Serif"/>
              </a:rPr>
              <a:t>την</a:t>
            </a:r>
            <a:r>
              <a:rPr sz="2500" spc="-85" dirty="0">
                <a:latin typeface="Microsoft Sans Serif"/>
                <a:cs typeface="Microsoft Sans Serif"/>
              </a:rPr>
              <a:t> </a:t>
            </a:r>
            <a:r>
              <a:rPr sz="2500" spc="60" dirty="0">
                <a:latin typeface="Microsoft Sans Serif"/>
                <a:cs typeface="Microsoft Sans Serif"/>
              </a:rPr>
              <a:t>προσωρινή </a:t>
            </a:r>
            <a:r>
              <a:rPr sz="2500" spc="-15" dirty="0">
                <a:latin typeface="Microsoft Sans Serif"/>
                <a:cs typeface="Microsoft Sans Serif"/>
              </a:rPr>
              <a:t>και</a:t>
            </a:r>
            <a:r>
              <a:rPr sz="2500" spc="-10" dirty="0">
                <a:latin typeface="Microsoft Sans Serif"/>
                <a:cs typeface="Microsoft Sans Serif"/>
              </a:rPr>
              <a:t> </a:t>
            </a:r>
            <a:r>
              <a:rPr sz="2500" spc="-90" dirty="0">
                <a:latin typeface="Microsoft Sans Serif"/>
                <a:cs typeface="Microsoft Sans Serif"/>
              </a:rPr>
              <a:t>την </a:t>
            </a:r>
            <a:r>
              <a:rPr sz="2500" spc="-85" dirty="0">
                <a:latin typeface="Microsoft Sans Serif"/>
                <a:cs typeface="Microsoft Sans Serif"/>
              </a:rPr>
              <a:t> </a:t>
            </a:r>
            <a:r>
              <a:rPr sz="2500" spc="95" dirty="0">
                <a:latin typeface="Microsoft Sans Serif"/>
                <a:cs typeface="Microsoft Sans Serif"/>
              </a:rPr>
              <a:t>πάροδο</a:t>
            </a:r>
            <a:r>
              <a:rPr sz="2500" spc="100" dirty="0">
                <a:latin typeface="Microsoft Sans Serif"/>
                <a:cs typeface="Microsoft Sans Serif"/>
              </a:rPr>
              <a:t> </a:t>
            </a:r>
            <a:r>
              <a:rPr sz="2500" spc="-65" dirty="0">
                <a:latin typeface="Microsoft Sans Serif"/>
                <a:cs typeface="Microsoft Sans Serif"/>
              </a:rPr>
              <a:t>του</a:t>
            </a:r>
            <a:r>
              <a:rPr sz="2500" spc="535" dirty="0">
                <a:latin typeface="Microsoft Sans Serif"/>
                <a:cs typeface="Microsoft Sans Serif"/>
              </a:rPr>
              <a:t> </a:t>
            </a:r>
            <a:r>
              <a:rPr sz="2500" spc="35" dirty="0">
                <a:latin typeface="Microsoft Sans Serif"/>
                <a:cs typeface="Microsoft Sans Serif"/>
              </a:rPr>
              <a:t>χρόνου</a:t>
            </a:r>
            <a:r>
              <a:rPr sz="2500" spc="40" dirty="0">
                <a:latin typeface="Microsoft Sans Serif"/>
                <a:cs typeface="Microsoft Sans Serif"/>
              </a:rPr>
              <a:t> υποχρεωτικής</a:t>
            </a:r>
            <a:r>
              <a:rPr sz="2500" spc="45" dirty="0">
                <a:latin typeface="Microsoft Sans Serif"/>
                <a:cs typeface="Microsoft Sans Serif"/>
              </a:rPr>
              <a:t> </a:t>
            </a:r>
            <a:r>
              <a:rPr sz="2500" spc="145" dirty="0">
                <a:latin typeface="Microsoft Sans Serif"/>
                <a:cs typeface="Microsoft Sans Serif"/>
              </a:rPr>
              <a:t>από</a:t>
            </a:r>
            <a:r>
              <a:rPr sz="2500" spc="150" dirty="0">
                <a:latin typeface="Microsoft Sans Serif"/>
                <a:cs typeface="Microsoft Sans Serif"/>
              </a:rPr>
              <a:t> </a:t>
            </a:r>
            <a:r>
              <a:rPr sz="2500" spc="-55" dirty="0">
                <a:latin typeface="Microsoft Sans Serif"/>
                <a:cs typeface="Microsoft Sans Serif"/>
              </a:rPr>
              <a:t>τον</a:t>
            </a:r>
            <a:r>
              <a:rPr sz="2500" spc="-50" dirty="0">
                <a:latin typeface="Microsoft Sans Serif"/>
                <a:cs typeface="Microsoft Sans Serif"/>
              </a:rPr>
              <a:t> </a:t>
            </a:r>
            <a:r>
              <a:rPr sz="2500" spc="50" dirty="0">
                <a:latin typeface="Microsoft Sans Serif"/>
                <a:cs typeface="Microsoft Sans Serif"/>
              </a:rPr>
              <a:t>ανάδοχο </a:t>
            </a:r>
            <a:r>
              <a:rPr sz="2500" spc="55" dirty="0">
                <a:latin typeface="Microsoft Sans Serif"/>
                <a:cs typeface="Microsoft Sans Serif"/>
              </a:rPr>
              <a:t> </a:t>
            </a:r>
            <a:r>
              <a:rPr sz="2500" spc="-25" dirty="0">
                <a:latin typeface="Microsoft Sans Serif"/>
                <a:cs typeface="Microsoft Sans Serif"/>
              </a:rPr>
              <a:t>συντήρησης. </a:t>
            </a:r>
            <a:r>
              <a:rPr sz="2500" dirty="0">
                <a:latin typeface="Microsoft Sans Serif"/>
                <a:cs typeface="Microsoft Sans Serif"/>
              </a:rPr>
              <a:t>Πρέπει να </a:t>
            </a:r>
            <a:r>
              <a:rPr sz="2500" spc="-60" dirty="0">
                <a:latin typeface="Microsoft Sans Serif"/>
                <a:cs typeface="Microsoft Sans Serif"/>
              </a:rPr>
              <a:t>διενεργηθεί </a:t>
            </a:r>
            <a:r>
              <a:rPr sz="2500" b="1" spc="20" dirty="0">
                <a:latin typeface="Arial"/>
                <a:cs typeface="Arial"/>
              </a:rPr>
              <a:t>µέσα </a:t>
            </a:r>
            <a:r>
              <a:rPr sz="2500" b="1" dirty="0">
                <a:latin typeface="Arial"/>
                <a:cs typeface="Arial"/>
              </a:rPr>
              <a:t>σε </a:t>
            </a:r>
            <a:r>
              <a:rPr sz="2500" b="1" spc="-5" dirty="0">
                <a:latin typeface="Arial"/>
                <a:cs typeface="Arial"/>
              </a:rPr>
              <a:t>δύο </a:t>
            </a:r>
            <a:r>
              <a:rPr sz="2500" b="1" dirty="0">
                <a:latin typeface="Arial"/>
                <a:cs typeface="Arial"/>
              </a:rPr>
              <a:t>(2) </a:t>
            </a:r>
            <a:r>
              <a:rPr sz="2500" b="1" spc="15" dirty="0">
                <a:latin typeface="Arial"/>
                <a:cs typeface="Arial"/>
              </a:rPr>
              <a:t>µήνες </a:t>
            </a:r>
            <a:r>
              <a:rPr sz="2500" b="1" spc="20" dirty="0">
                <a:latin typeface="Arial"/>
                <a:cs typeface="Arial"/>
              </a:rPr>
              <a:t> </a:t>
            </a:r>
            <a:r>
              <a:rPr sz="2500" b="1" spc="-5" dirty="0">
                <a:latin typeface="Arial"/>
                <a:cs typeface="Arial"/>
              </a:rPr>
              <a:t>από τότε που λήγει </a:t>
            </a:r>
            <a:r>
              <a:rPr sz="2500" b="1" dirty="0">
                <a:latin typeface="Arial"/>
                <a:cs typeface="Arial"/>
              </a:rPr>
              <a:t>ο </a:t>
            </a:r>
            <a:r>
              <a:rPr sz="2500" b="1" spc="-5" dirty="0">
                <a:latin typeface="Arial"/>
                <a:cs typeface="Arial"/>
              </a:rPr>
              <a:t>χρόνος εγγύησης</a:t>
            </a:r>
            <a:r>
              <a:rPr sz="2500" spc="-5" dirty="0">
                <a:latin typeface="Microsoft Sans Serif"/>
                <a:cs typeface="Microsoft Sans Serif"/>
              </a:rPr>
              <a:t>. </a:t>
            </a:r>
            <a:r>
              <a:rPr sz="2500" dirty="0">
                <a:latin typeface="Microsoft Sans Serif"/>
                <a:cs typeface="Microsoft Sans Serif"/>
              </a:rPr>
              <a:t>Αν η </a:t>
            </a:r>
            <a:r>
              <a:rPr sz="2500" spc="-40" dirty="0">
                <a:latin typeface="Microsoft Sans Serif"/>
                <a:cs typeface="Microsoft Sans Serif"/>
              </a:rPr>
              <a:t>οριστική 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spc="40" dirty="0">
                <a:latin typeface="Microsoft Sans Serif"/>
                <a:cs typeface="Microsoft Sans Serif"/>
              </a:rPr>
              <a:t>παραλαβή </a:t>
            </a:r>
            <a:r>
              <a:rPr sz="2500" spc="-50" dirty="0">
                <a:latin typeface="Microsoft Sans Serif"/>
                <a:cs typeface="Microsoft Sans Serif"/>
              </a:rPr>
              <a:t>δεν</a:t>
            </a:r>
            <a:r>
              <a:rPr sz="2500" spc="-45" dirty="0">
                <a:latin typeface="Microsoft Sans Serif"/>
                <a:cs typeface="Microsoft Sans Serif"/>
              </a:rPr>
              <a:t> </a:t>
            </a:r>
            <a:r>
              <a:rPr sz="2500" spc="-60" dirty="0">
                <a:latin typeface="Microsoft Sans Serif"/>
                <a:cs typeface="Microsoft Sans Serif"/>
              </a:rPr>
              <a:t>διενεργηθεί</a:t>
            </a:r>
            <a:r>
              <a:rPr sz="2500" spc="-5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µέσα</a:t>
            </a:r>
            <a:r>
              <a:rPr sz="2500" spc="5" dirty="0">
                <a:latin typeface="Microsoft Sans Serif"/>
                <a:cs typeface="Microsoft Sans Serif"/>
              </a:rPr>
              <a:t> </a:t>
            </a:r>
            <a:r>
              <a:rPr sz="2500" spc="-30" dirty="0">
                <a:latin typeface="Microsoft Sans Serif"/>
                <a:cs typeface="Microsoft Sans Serif"/>
              </a:rPr>
              <a:t>σε</a:t>
            </a:r>
            <a:r>
              <a:rPr sz="2500" spc="-25" dirty="0">
                <a:latin typeface="Microsoft Sans Serif"/>
                <a:cs typeface="Microsoft Sans Serif"/>
              </a:rPr>
              <a:t> </a:t>
            </a:r>
            <a:r>
              <a:rPr sz="2500" spc="-60" dirty="0">
                <a:latin typeface="Microsoft Sans Serif"/>
                <a:cs typeface="Microsoft Sans Serif"/>
              </a:rPr>
              <a:t>αυτήν</a:t>
            </a:r>
            <a:r>
              <a:rPr sz="2500" spc="-55" dirty="0">
                <a:latin typeface="Microsoft Sans Serif"/>
                <a:cs typeface="Microsoft Sans Serif"/>
              </a:rPr>
              <a:t> </a:t>
            </a:r>
            <a:r>
              <a:rPr sz="2500" spc="-90" dirty="0">
                <a:latin typeface="Microsoft Sans Serif"/>
                <a:cs typeface="Microsoft Sans Serif"/>
              </a:rPr>
              <a:t>την</a:t>
            </a:r>
            <a:r>
              <a:rPr sz="2500" spc="-85" dirty="0">
                <a:latin typeface="Microsoft Sans Serif"/>
                <a:cs typeface="Microsoft Sans Serif"/>
              </a:rPr>
              <a:t> </a:t>
            </a:r>
            <a:r>
              <a:rPr sz="2500" spc="25" dirty="0">
                <a:latin typeface="Microsoft Sans Serif"/>
                <a:cs typeface="Microsoft Sans Serif"/>
              </a:rPr>
              <a:t>προθεσµία, </a:t>
            </a:r>
            <a:r>
              <a:rPr sz="2500" spc="30" dirty="0">
                <a:latin typeface="Microsoft Sans Serif"/>
                <a:cs typeface="Microsoft Sans Serif"/>
              </a:rPr>
              <a:t> </a:t>
            </a:r>
            <a:r>
              <a:rPr sz="2500" spc="-45" dirty="0">
                <a:latin typeface="Microsoft Sans Serif"/>
                <a:cs typeface="Microsoft Sans Serif"/>
              </a:rPr>
              <a:t>θεωρείται </a:t>
            </a:r>
            <a:r>
              <a:rPr sz="2500" spc="-105" dirty="0">
                <a:latin typeface="Microsoft Sans Serif"/>
                <a:cs typeface="Microsoft Sans Serif"/>
              </a:rPr>
              <a:t>ότι </a:t>
            </a:r>
            <a:r>
              <a:rPr sz="2500" spc="-80" dirty="0">
                <a:latin typeface="Microsoft Sans Serif"/>
                <a:cs typeface="Microsoft Sans Serif"/>
              </a:rPr>
              <a:t>έχει </a:t>
            </a:r>
            <a:r>
              <a:rPr sz="2500" spc="-55" dirty="0">
                <a:latin typeface="Microsoft Sans Serif"/>
                <a:cs typeface="Microsoft Sans Serif"/>
              </a:rPr>
              <a:t>συντελεσθεί </a:t>
            </a:r>
            <a:r>
              <a:rPr sz="2500" spc="-40" dirty="0">
                <a:latin typeface="Microsoft Sans Serif"/>
                <a:cs typeface="Microsoft Sans Serif"/>
              </a:rPr>
              <a:t>αυτοδίκαια </a:t>
            </a:r>
            <a:r>
              <a:rPr sz="2500" spc="-85" dirty="0">
                <a:latin typeface="Microsoft Sans Serif"/>
                <a:cs typeface="Microsoft Sans Serif"/>
              </a:rPr>
              <a:t>εξήντα </a:t>
            </a:r>
            <a:r>
              <a:rPr sz="2500" dirty="0">
                <a:latin typeface="Microsoft Sans Serif"/>
                <a:cs typeface="Microsoft Sans Serif"/>
              </a:rPr>
              <a:t>(60) </a:t>
            </a:r>
            <a:r>
              <a:rPr sz="2500" spc="-65" dirty="0">
                <a:latin typeface="Microsoft Sans Serif"/>
                <a:cs typeface="Microsoft Sans Serif"/>
              </a:rPr>
              <a:t>ηµέρες </a:t>
            </a:r>
            <a:r>
              <a:rPr sz="2500" spc="-60" dirty="0">
                <a:latin typeface="Microsoft Sans Serif"/>
                <a:cs typeface="Microsoft Sans Serif"/>
              </a:rPr>
              <a:t> </a:t>
            </a:r>
            <a:r>
              <a:rPr sz="2500" spc="-70" dirty="0">
                <a:latin typeface="Microsoft Sans Serif"/>
                <a:cs typeface="Microsoft Sans Serif"/>
              </a:rPr>
              <a:t>µετά</a:t>
            </a:r>
            <a:r>
              <a:rPr sz="2500" spc="-65" dirty="0">
                <a:latin typeface="Microsoft Sans Serif"/>
                <a:cs typeface="Microsoft Sans Serif"/>
              </a:rPr>
              <a:t> </a:t>
            </a:r>
            <a:r>
              <a:rPr sz="2500" spc="-75" dirty="0">
                <a:latin typeface="Microsoft Sans Serif"/>
                <a:cs typeface="Microsoft Sans Serif"/>
              </a:rPr>
              <a:t>την</a:t>
            </a:r>
            <a:r>
              <a:rPr sz="2500" spc="-70" dirty="0">
                <a:latin typeface="Microsoft Sans Serif"/>
                <a:cs typeface="Microsoft Sans Serif"/>
              </a:rPr>
              <a:t> </a:t>
            </a:r>
            <a:r>
              <a:rPr sz="2500" spc="70" dirty="0">
                <a:latin typeface="Microsoft Sans Serif"/>
                <a:cs typeface="Microsoft Sans Serif"/>
              </a:rPr>
              <a:t>υποβολή</a:t>
            </a:r>
            <a:r>
              <a:rPr sz="2500" spc="75" dirty="0">
                <a:latin typeface="Microsoft Sans Serif"/>
                <a:cs typeface="Microsoft Sans Serif"/>
              </a:rPr>
              <a:t> </a:t>
            </a:r>
            <a:r>
              <a:rPr sz="2500" spc="125" dirty="0">
                <a:latin typeface="Microsoft Sans Serif"/>
                <a:cs typeface="Microsoft Sans Serif"/>
              </a:rPr>
              <a:t>από</a:t>
            </a:r>
            <a:r>
              <a:rPr sz="2500" spc="130" dirty="0">
                <a:latin typeface="Microsoft Sans Serif"/>
                <a:cs typeface="Microsoft Sans Serif"/>
              </a:rPr>
              <a:t> </a:t>
            </a:r>
            <a:r>
              <a:rPr sz="2500" spc="-75" dirty="0">
                <a:latin typeface="Microsoft Sans Serif"/>
                <a:cs typeface="Microsoft Sans Serif"/>
              </a:rPr>
              <a:t>τον</a:t>
            </a:r>
            <a:r>
              <a:rPr sz="2500" spc="-70" dirty="0">
                <a:latin typeface="Microsoft Sans Serif"/>
                <a:cs typeface="Microsoft Sans Serif"/>
              </a:rPr>
              <a:t> </a:t>
            </a:r>
            <a:r>
              <a:rPr sz="2500" spc="20" dirty="0">
                <a:latin typeface="Microsoft Sans Serif"/>
                <a:cs typeface="Microsoft Sans Serif"/>
              </a:rPr>
              <a:t>ανάδοχο</a:t>
            </a:r>
            <a:r>
              <a:rPr sz="2500" spc="25" dirty="0">
                <a:latin typeface="Microsoft Sans Serif"/>
                <a:cs typeface="Microsoft Sans Serif"/>
              </a:rPr>
              <a:t> </a:t>
            </a:r>
            <a:r>
              <a:rPr sz="2500" spc="-40" dirty="0">
                <a:latin typeface="Microsoft Sans Serif"/>
                <a:cs typeface="Microsoft Sans Serif"/>
              </a:rPr>
              <a:t>σχετικής</a:t>
            </a:r>
            <a:r>
              <a:rPr sz="2500" spc="585" dirty="0">
                <a:latin typeface="Microsoft Sans Serif"/>
                <a:cs typeface="Microsoft Sans Serif"/>
              </a:rPr>
              <a:t> </a:t>
            </a:r>
            <a:r>
              <a:rPr sz="2500" spc="-30" dirty="0">
                <a:latin typeface="Microsoft Sans Serif"/>
                <a:cs typeface="Microsoft Sans Serif"/>
              </a:rPr>
              <a:t>ειδικής </a:t>
            </a:r>
            <a:r>
              <a:rPr sz="2500" spc="-25" dirty="0">
                <a:latin typeface="Microsoft Sans Serif"/>
                <a:cs typeface="Microsoft Sans Serif"/>
              </a:rPr>
              <a:t> </a:t>
            </a:r>
            <a:r>
              <a:rPr sz="2500" spc="-10" dirty="0">
                <a:latin typeface="Microsoft Sans Serif"/>
                <a:cs typeface="Microsoft Sans Serif"/>
              </a:rPr>
              <a:t>όχλησης </a:t>
            </a:r>
            <a:r>
              <a:rPr sz="2500" spc="-50" dirty="0">
                <a:latin typeface="Microsoft Sans Serif"/>
                <a:cs typeface="Microsoft Sans Serif"/>
              </a:rPr>
              <a:t>για </a:t>
            </a:r>
            <a:r>
              <a:rPr sz="2500" spc="-135" dirty="0">
                <a:latin typeface="Microsoft Sans Serif"/>
                <a:cs typeface="Microsoft Sans Serif"/>
              </a:rPr>
              <a:t>τη</a:t>
            </a:r>
            <a:r>
              <a:rPr sz="2500" spc="-130" dirty="0">
                <a:latin typeface="Microsoft Sans Serif"/>
                <a:cs typeface="Microsoft Sans Serif"/>
              </a:rPr>
              <a:t> </a:t>
            </a:r>
            <a:r>
              <a:rPr sz="2500" spc="-65" dirty="0">
                <a:latin typeface="Microsoft Sans Serif"/>
                <a:cs typeface="Microsoft Sans Serif"/>
              </a:rPr>
              <a:t>διενέργειά </a:t>
            </a:r>
            <a:r>
              <a:rPr sz="2500" spc="-135" dirty="0">
                <a:latin typeface="Microsoft Sans Serif"/>
                <a:cs typeface="Microsoft Sans Serif"/>
              </a:rPr>
              <a:t>της</a:t>
            </a:r>
            <a:r>
              <a:rPr sz="2500" spc="-130" dirty="0">
                <a:latin typeface="Microsoft Sans Serif"/>
                <a:cs typeface="Microsoft Sans Serif"/>
              </a:rPr>
              <a:t> </a:t>
            </a:r>
            <a:r>
              <a:rPr sz="2500" spc="-15" dirty="0">
                <a:latin typeface="Microsoft Sans Serif"/>
                <a:cs typeface="Microsoft Sans Serif"/>
              </a:rPr>
              <a:t>και επιβάλλονται </a:t>
            </a:r>
            <a:r>
              <a:rPr sz="2500" spc="-60" dirty="0">
                <a:latin typeface="Microsoft Sans Serif"/>
                <a:cs typeface="Microsoft Sans Serif"/>
              </a:rPr>
              <a:t>στα </a:t>
            </a:r>
            <a:r>
              <a:rPr sz="2500" spc="-10" dirty="0">
                <a:latin typeface="Microsoft Sans Serif"/>
                <a:cs typeface="Microsoft Sans Serif"/>
              </a:rPr>
              <a:t>υπαίτια </a:t>
            </a:r>
            <a:r>
              <a:rPr sz="2500" spc="-5" dirty="0">
                <a:latin typeface="Microsoft Sans Serif"/>
                <a:cs typeface="Microsoft Sans Serif"/>
              </a:rPr>
              <a:t> </a:t>
            </a:r>
            <a:r>
              <a:rPr sz="2500" spc="-20" dirty="0">
                <a:latin typeface="Microsoft Sans Serif"/>
                <a:cs typeface="Microsoft Sans Serif"/>
              </a:rPr>
              <a:t>όργανα</a:t>
            </a:r>
            <a:r>
              <a:rPr sz="2500" spc="-15" dirty="0">
                <a:latin typeface="Microsoft Sans Serif"/>
                <a:cs typeface="Microsoft Sans Serif"/>
              </a:rPr>
              <a:t> </a:t>
            </a:r>
            <a:r>
              <a:rPr sz="2500" spc="-100" dirty="0">
                <a:latin typeface="Microsoft Sans Serif"/>
                <a:cs typeface="Microsoft Sans Serif"/>
              </a:rPr>
              <a:t>του</a:t>
            </a:r>
            <a:r>
              <a:rPr sz="2500" spc="-95" dirty="0">
                <a:latin typeface="Microsoft Sans Serif"/>
                <a:cs typeface="Microsoft Sans Serif"/>
              </a:rPr>
              <a:t> </a:t>
            </a:r>
            <a:r>
              <a:rPr sz="2500" spc="-30" dirty="0">
                <a:latin typeface="Microsoft Sans Serif"/>
                <a:cs typeface="Microsoft Sans Serif"/>
              </a:rPr>
              <a:t>φορέα</a:t>
            </a:r>
            <a:r>
              <a:rPr sz="2500" spc="-25" dirty="0">
                <a:latin typeface="Microsoft Sans Serif"/>
                <a:cs typeface="Microsoft Sans Serif"/>
              </a:rPr>
              <a:t> </a:t>
            </a:r>
            <a:r>
              <a:rPr sz="2500" spc="-50" dirty="0">
                <a:latin typeface="Microsoft Sans Serif"/>
                <a:cs typeface="Microsoft Sans Serif"/>
              </a:rPr>
              <a:t>κατασκευής</a:t>
            </a:r>
            <a:r>
              <a:rPr sz="2500" spc="-45" dirty="0">
                <a:latin typeface="Microsoft Sans Serif"/>
                <a:cs typeface="Microsoft Sans Serif"/>
              </a:rPr>
              <a:t> </a:t>
            </a:r>
            <a:r>
              <a:rPr sz="2500" spc="-100" dirty="0">
                <a:latin typeface="Microsoft Sans Serif"/>
                <a:cs typeface="Microsoft Sans Serif"/>
              </a:rPr>
              <a:t>του</a:t>
            </a:r>
            <a:r>
              <a:rPr sz="2500" spc="-95" dirty="0">
                <a:latin typeface="Microsoft Sans Serif"/>
                <a:cs typeface="Microsoft Sans Serif"/>
              </a:rPr>
              <a:t> </a:t>
            </a:r>
            <a:r>
              <a:rPr sz="2500" spc="-55" dirty="0">
                <a:latin typeface="Microsoft Sans Serif"/>
                <a:cs typeface="Microsoft Sans Serif"/>
              </a:rPr>
              <a:t>έργου</a:t>
            </a:r>
            <a:r>
              <a:rPr sz="2500" spc="-50" dirty="0">
                <a:latin typeface="Microsoft Sans Serif"/>
                <a:cs typeface="Microsoft Sans Serif"/>
              </a:rPr>
              <a:t> </a:t>
            </a:r>
            <a:r>
              <a:rPr sz="2500" spc="-25" dirty="0">
                <a:latin typeface="Microsoft Sans Serif"/>
                <a:cs typeface="Microsoft Sans Serif"/>
              </a:rPr>
              <a:t>οι</a:t>
            </a:r>
            <a:r>
              <a:rPr sz="2500" spc="-20" dirty="0">
                <a:latin typeface="Microsoft Sans Serif"/>
                <a:cs typeface="Microsoft Sans Serif"/>
              </a:rPr>
              <a:t> πειθαρχικές </a:t>
            </a:r>
            <a:r>
              <a:rPr sz="2500" spc="-1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ποινές </a:t>
            </a:r>
            <a:r>
              <a:rPr sz="2500" spc="100" dirty="0">
                <a:latin typeface="Microsoft Sans Serif"/>
                <a:cs typeface="Microsoft Sans Serif"/>
              </a:rPr>
              <a:t>που </a:t>
            </a:r>
            <a:r>
              <a:rPr sz="2500" spc="15" dirty="0">
                <a:latin typeface="Microsoft Sans Serif"/>
                <a:cs typeface="Microsoft Sans Serif"/>
              </a:rPr>
              <a:t>προβλέπονται </a:t>
            </a:r>
            <a:r>
              <a:rPr sz="2500" spc="-50" dirty="0">
                <a:latin typeface="Microsoft Sans Serif"/>
                <a:cs typeface="Microsoft Sans Serif"/>
              </a:rPr>
              <a:t>στην </a:t>
            </a:r>
            <a:r>
              <a:rPr sz="2500" spc="75" dirty="0">
                <a:latin typeface="Microsoft Sans Serif"/>
                <a:cs typeface="Microsoft Sans Serif"/>
              </a:rPr>
              <a:t>παρ. </a:t>
            </a:r>
            <a:r>
              <a:rPr sz="2500" dirty="0">
                <a:latin typeface="Microsoft Sans Serif"/>
                <a:cs typeface="Microsoft Sans Serif"/>
              </a:rPr>
              <a:t>3 </a:t>
            </a:r>
            <a:r>
              <a:rPr sz="2500" spc="-100" dirty="0">
                <a:latin typeface="Microsoft Sans Serif"/>
                <a:cs typeface="Microsoft Sans Serif"/>
              </a:rPr>
              <a:t>του </a:t>
            </a:r>
            <a:r>
              <a:rPr sz="2500" spc="-10" dirty="0">
                <a:latin typeface="Microsoft Sans Serif"/>
                <a:cs typeface="Microsoft Sans Serif"/>
              </a:rPr>
              <a:t>άρθρου </a:t>
            </a:r>
            <a:r>
              <a:rPr sz="2500" dirty="0">
                <a:latin typeface="Microsoft Sans Serif"/>
                <a:cs typeface="Microsoft Sans Serif"/>
              </a:rPr>
              <a:t>141. Αν η </a:t>
            </a:r>
            <a:r>
              <a:rPr sz="2500" spc="5" dirty="0">
                <a:latin typeface="Microsoft Sans Serif"/>
                <a:cs typeface="Microsoft Sans Serif"/>
              </a:rPr>
              <a:t> </a:t>
            </a:r>
            <a:r>
              <a:rPr sz="2500" spc="105" dirty="0">
                <a:latin typeface="Microsoft Sans Serif"/>
                <a:cs typeface="Microsoft Sans Serif"/>
              </a:rPr>
              <a:t>προσωρινή</a:t>
            </a:r>
            <a:r>
              <a:rPr sz="2500" spc="110" dirty="0">
                <a:latin typeface="Microsoft Sans Serif"/>
                <a:cs typeface="Microsoft Sans Serif"/>
              </a:rPr>
              <a:t> </a:t>
            </a:r>
            <a:r>
              <a:rPr sz="2500" spc="90" dirty="0">
                <a:latin typeface="Microsoft Sans Serif"/>
                <a:cs typeface="Microsoft Sans Serif"/>
              </a:rPr>
              <a:t>παραλαβή</a:t>
            </a:r>
            <a:r>
              <a:rPr sz="2500" spc="95" dirty="0">
                <a:latin typeface="Microsoft Sans Serif"/>
                <a:cs typeface="Microsoft Sans Serif"/>
              </a:rPr>
              <a:t> </a:t>
            </a:r>
            <a:r>
              <a:rPr sz="2500" spc="-15" dirty="0">
                <a:latin typeface="Microsoft Sans Serif"/>
                <a:cs typeface="Microsoft Sans Serif"/>
              </a:rPr>
              <a:t>δεν</a:t>
            </a:r>
            <a:r>
              <a:rPr sz="2500" spc="635" dirty="0">
                <a:latin typeface="Microsoft Sans Serif"/>
                <a:cs typeface="Microsoft Sans Serif"/>
              </a:rPr>
              <a:t> </a:t>
            </a:r>
            <a:r>
              <a:rPr sz="2500" spc="-40" dirty="0">
                <a:latin typeface="Microsoft Sans Serif"/>
                <a:cs typeface="Microsoft Sans Serif"/>
              </a:rPr>
              <a:t>έχει</a:t>
            </a:r>
            <a:r>
              <a:rPr sz="2500" spc="585" dirty="0">
                <a:latin typeface="Microsoft Sans Serif"/>
                <a:cs typeface="Microsoft Sans Serif"/>
              </a:rPr>
              <a:t> </a:t>
            </a:r>
            <a:r>
              <a:rPr sz="2500" spc="-10" dirty="0">
                <a:latin typeface="Microsoft Sans Serif"/>
                <a:cs typeface="Microsoft Sans Serif"/>
              </a:rPr>
              <a:t>διενεργηθεί</a:t>
            </a:r>
            <a:r>
              <a:rPr sz="2500" spc="-5" dirty="0">
                <a:latin typeface="Microsoft Sans Serif"/>
                <a:cs typeface="Microsoft Sans Serif"/>
              </a:rPr>
              <a:t> </a:t>
            </a:r>
            <a:r>
              <a:rPr sz="2500" spc="10" dirty="0">
                <a:latin typeface="Microsoft Sans Serif"/>
                <a:cs typeface="Microsoft Sans Serif"/>
              </a:rPr>
              <a:t>µέχρι</a:t>
            </a:r>
            <a:r>
              <a:rPr sz="2500" spc="685" dirty="0">
                <a:latin typeface="Microsoft Sans Serif"/>
                <a:cs typeface="Microsoft Sans Serif"/>
              </a:rPr>
              <a:t> </a:t>
            </a:r>
            <a:r>
              <a:rPr sz="2500" spc="-40" dirty="0">
                <a:latin typeface="Microsoft Sans Serif"/>
                <a:cs typeface="Microsoft Sans Serif"/>
              </a:rPr>
              <a:t>την 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spc="-40" dirty="0">
                <a:latin typeface="Microsoft Sans Serif"/>
                <a:cs typeface="Microsoft Sans Serif"/>
              </a:rPr>
              <a:t>οριστική </a:t>
            </a:r>
            <a:r>
              <a:rPr sz="2500" spc="35" dirty="0">
                <a:latin typeface="Microsoft Sans Serif"/>
                <a:cs typeface="Microsoft Sans Serif"/>
              </a:rPr>
              <a:t>παραλαβή, </a:t>
            </a:r>
            <a:r>
              <a:rPr sz="2500" spc="-80" dirty="0">
                <a:latin typeface="Microsoft Sans Serif"/>
                <a:cs typeface="Microsoft Sans Serif"/>
              </a:rPr>
              <a:t>διενεργείται </a:t>
            </a:r>
            <a:r>
              <a:rPr sz="2500" spc="-55" dirty="0">
                <a:latin typeface="Microsoft Sans Serif"/>
                <a:cs typeface="Microsoft Sans Serif"/>
              </a:rPr>
              <a:t>ταυτόχρονα </a:t>
            </a:r>
            <a:r>
              <a:rPr sz="2500" spc="60" dirty="0">
                <a:latin typeface="Microsoft Sans Serif"/>
                <a:cs typeface="Microsoft Sans Serif"/>
              </a:rPr>
              <a:t>προσωρινή </a:t>
            </a:r>
            <a:r>
              <a:rPr sz="2500" spc="-15" dirty="0">
                <a:latin typeface="Microsoft Sans Serif"/>
                <a:cs typeface="Microsoft Sans Serif"/>
              </a:rPr>
              <a:t>και </a:t>
            </a:r>
            <a:r>
              <a:rPr sz="2500" spc="-10" dirty="0">
                <a:latin typeface="Microsoft Sans Serif"/>
                <a:cs typeface="Microsoft Sans Serif"/>
              </a:rPr>
              <a:t> </a:t>
            </a:r>
            <a:r>
              <a:rPr sz="2500" spc="-40" dirty="0">
                <a:latin typeface="Microsoft Sans Serif"/>
                <a:cs typeface="Microsoft Sans Serif"/>
              </a:rPr>
              <a:t>οριστική</a:t>
            </a:r>
            <a:r>
              <a:rPr sz="2500" spc="25" dirty="0">
                <a:latin typeface="Microsoft Sans Serif"/>
                <a:cs typeface="Microsoft Sans Serif"/>
              </a:rPr>
              <a:t> </a:t>
            </a:r>
            <a:r>
              <a:rPr sz="2500" spc="35" dirty="0">
                <a:latin typeface="Microsoft Sans Serif"/>
                <a:cs typeface="Microsoft Sans Serif"/>
              </a:rPr>
              <a:t>παραλαβή.</a:t>
            </a:r>
            <a:endParaRPr sz="25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6437" y="409226"/>
            <a:ext cx="9006205" cy="506603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4041775" algn="l"/>
              </a:tabLst>
            </a:pPr>
            <a:r>
              <a:rPr sz="2800" b="1" spc="-5" dirty="0">
                <a:latin typeface="Arial"/>
                <a:cs typeface="Arial"/>
              </a:rPr>
              <a:t>Οριστική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παραλαβή	(άρθρο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172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99"/>
              </a:lnSpc>
              <a:spcBef>
                <a:spcPts val="73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75" dirty="0">
                <a:latin typeface="Microsoft Sans Serif"/>
                <a:cs typeface="Microsoft Sans Serif"/>
              </a:rPr>
              <a:t>Κατά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40" dirty="0">
                <a:latin typeface="Microsoft Sans Serif"/>
                <a:cs typeface="Microsoft Sans Serif"/>
              </a:rPr>
              <a:t>οριστική </a:t>
            </a:r>
            <a:r>
              <a:rPr sz="2800" spc="50" dirty="0">
                <a:latin typeface="Microsoft Sans Serif"/>
                <a:cs typeface="Microsoft Sans Serif"/>
              </a:rPr>
              <a:t>παραλαβή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25" dirty="0">
                <a:latin typeface="Microsoft Sans Serif"/>
                <a:cs typeface="Microsoft Sans Serif"/>
              </a:rPr>
              <a:t>επιτροπή παραλαβής 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30" dirty="0">
                <a:latin typeface="Microsoft Sans Serif"/>
                <a:cs typeface="Microsoft Sans Serif"/>
              </a:rPr>
              <a:t>παραλαµβάνει</a:t>
            </a:r>
            <a:r>
              <a:rPr sz="2800" spc="13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το</a:t>
            </a:r>
            <a:r>
              <a:rPr sz="2800" spc="56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έργο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όσον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αφορά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την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καλή 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κατάσταση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εργασιών.</a:t>
            </a:r>
          </a:p>
          <a:p>
            <a:pPr marL="355600" marR="8890" indent="-342900" algn="just">
              <a:lnSpc>
                <a:spcPct val="100200"/>
              </a:lnSpc>
              <a:spcBef>
                <a:spcPts val="6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114" dirty="0">
                <a:latin typeface="Microsoft Sans Serif"/>
                <a:cs typeface="Microsoft Sans Serif"/>
              </a:rPr>
              <a:t>Μετά</a:t>
            </a:r>
            <a:r>
              <a:rPr sz="2800" spc="-11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οριστική </a:t>
            </a:r>
            <a:r>
              <a:rPr sz="2800" spc="50" dirty="0">
                <a:latin typeface="Microsoft Sans Serif"/>
                <a:cs typeface="Microsoft Sans Serif"/>
              </a:rPr>
              <a:t>παραλαβή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-20" dirty="0">
                <a:latin typeface="Microsoft Sans Serif"/>
                <a:cs typeface="Microsoft Sans Serif"/>
              </a:rPr>
              <a:t>ανάδοχος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ευθύνεται</a:t>
            </a:r>
            <a:r>
              <a:rPr sz="2800" spc="-75" dirty="0">
                <a:latin typeface="Microsoft Sans Serif"/>
                <a:cs typeface="Microsoft Sans Serif"/>
              </a:rPr>
              <a:t> κατά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διατάξεις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Αστικού </a:t>
            </a:r>
            <a:r>
              <a:rPr sz="2800" spc="25" dirty="0">
                <a:latin typeface="Microsoft Sans Serif"/>
                <a:cs typeface="Microsoft Sans Serif"/>
              </a:rPr>
              <a:t>Κώδικα. </a:t>
            </a:r>
            <a:r>
              <a:rPr sz="2800" spc="-70" dirty="0">
                <a:latin typeface="Microsoft Sans Serif"/>
                <a:cs typeface="Microsoft Sans Serif"/>
              </a:rPr>
              <a:t>Σε 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περιπτώσεις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ειδικών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έργων,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συµβατικά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95" dirty="0">
                <a:latin typeface="Microsoft Sans Serif"/>
                <a:cs typeface="Microsoft Sans Serif"/>
              </a:rPr>
              <a:t>τεύχη 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µπορεί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να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ορίζονται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πρόσθετες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ευθύνες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υπο- 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χρεώσεις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του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αναδόχου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45" dirty="0">
                <a:latin typeface="Microsoft Sans Serif"/>
                <a:cs typeface="Microsoft Sans Serif"/>
              </a:rPr>
              <a:t>και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µετά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την</a:t>
            </a:r>
            <a:r>
              <a:rPr sz="2800" spc="66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οριστική 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παραλαβή.</a:t>
            </a:r>
            <a:endParaRPr sz="2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sz="2200" spc="30" dirty="0">
                <a:solidFill>
                  <a:srgbClr val="99FF99"/>
                </a:solidFill>
                <a:latin typeface="Wingdings"/>
                <a:cs typeface="Wingdings"/>
              </a:rPr>
              <a:t></a:t>
            </a:r>
            <a:endParaRPr sz="2200" dirty="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-1555" y="381000"/>
            <a:ext cx="9000490" cy="5534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4041775" algn="l"/>
              </a:tabLst>
            </a:pPr>
            <a:r>
              <a:rPr sz="2800" b="1" spc="-5" dirty="0">
                <a:latin typeface="Arial"/>
                <a:cs typeface="Arial"/>
              </a:rPr>
              <a:t>Οριστική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παραλαβή	(άρθρο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172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9FF99"/>
              </a:buClr>
              <a:buFont typeface="Wingdings"/>
              <a:buChar char=""/>
            </a:pPr>
            <a:endParaRPr sz="4100" dirty="0">
              <a:latin typeface="Arial"/>
              <a:cs typeface="Arial"/>
            </a:endParaRPr>
          </a:p>
          <a:p>
            <a:pPr marL="355600" marR="13335" indent="-342900" algn="just">
              <a:lnSpc>
                <a:spcPct val="100499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90" dirty="0">
                <a:latin typeface="Microsoft Sans Serif"/>
                <a:cs typeface="Microsoft Sans Serif"/>
              </a:rPr>
              <a:t>διατάξεις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προηγούµενης </a:t>
            </a:r>
            <a:r>
              <a:rPr sz="2800" spc="20" dirty="0">
                <a:latin typeface="Microsoft Sans Serif"/>
                <a:cs typeface="Microsoft Sans Serif"/>
              </a:rPr>
              <a:t>παραγράφου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παρ. </a:t>
            </a:r>
            <a:r>
              <a:rPr sz="2800" dirty="0">
                <a:latin typeface="Microsoft Sans Serif"/>
                <a:cs typeface="Microsoft Sans Serif"/>
              </a:rPr>
              <a:t>3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" dirty="0">
                <a:latin typeface="Microsoft Sans Serif"/>
                <a:cs typeface="Microsoft Sans Serif"/>
              </a:rPr>
              <a:t>άρθρου </a:t>
            </a:r>
            <a:r>
              <a:rPr sz="2800" dirty="0">
                <a:latin typeface="Microsoft Sans Serif"/>
                <a:cs typeface="Microsoft Sans Serif"/>
              </a:rPr>
              <a:t>178 </a:t>
            </a:r>
            <a:r>
              <a:rPr sz="2800" spc="-50" dirty="0">
                <a:latin typeface="Microsoft Sans Serif"/>
                <a:cs typeface="Microsoft Sans Serif"/>
              </a:rPr>
              <a:t>εφαρµόζονται </a:t>
            </a:r>
            <a:r>
              <a:rPr sz="2800" spc="-165" dirty="0">
                <a:latin typeface="Microsoft Sans Serif"/>
                <a:cs typeface="Microsoft Sans Serif"/>
              </a:rPr>
              <a:t>είτε</a:t>
            </a:r>
            <a:r>
              <a:rPr sz="2800" spc="-1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40" dirty="0">
                <a:latin typeface="Microsoft Sans Serif"/>
                <a:cs typeface="Microsoft Sans Serif"/>
              </a:rPr>
              <a:t>οριστική 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παραλαβή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διενεργηθεί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πραγµατικά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65" dirty="0">
                <a:latin typeface="Microsoft Sans Serif"/>
                <a:cs typeface="Microsoft Sans Serif"/>
              </a:rPr>
              <a:t>είτε</a:t>
            </a:r>
            <a:r>
              <a:rPr sz="2800" spc="41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συντελεσθεί 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αυτοδίκαια.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99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55" dirty="0">
                <a:latin typeface="Microsoft Sans Serif"/>
                <a:cs typeface="Microsoft Sans Serif"/>
              </a:rPr>
              <a:t>συντέλεση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οριστικής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παραλαβής </a:t>
            </a:r>
            <a:r>
              <a:rPr sz="2800" spc="-40" dirty="0">
                <a:latin typeface="Microsoft Sans Serif"/>
                <a:cs typeface="Microsoft Sans Serif"/>
              </a:rPr>
              <a:t>αποτελεί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αφετηρία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14" dirty="0">
                <a:latin typeface="Microsoft Sans Serif"/>
                <a:cs typeface="Microsoft Sans Serif"/>
              </a:rPr>
              <a:t>της</a:t>
            </a:r>
            <a:r>
              <a:rPr sz="2800" spc="51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παραγραφής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των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65" dirty="0">
                <a:latin typeface="Microsoft Sans Serif"/>
                <a:cs typeface="Microsoft Sans Serif"/>
              </a:rPr>
              <a:t>απαιτήσεων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του 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αναδόχου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εργολαβική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σύµβαση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  </a:t>
            </a:r>
            <a:r>
              <a:rPr sz="2800" spc="-55" dirty="0">
                <a:latin typeface="Microsoft Sans Serif"/>
                <a:cs typeface="Microsoft Sans Serif"/>
              </a:rPr>
              <a:t>δεν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έχουν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ήδη</a:t>
            </a:r>
            <a:r>
              <a:rPr sz="2800" dirty="0">
                <a:latin typeface="Microsoft Sans Serif"/>
                <a:cs typeface="Microsoft Sans Serif"/>
              </a:rPr>
              <a:t> παραγραφεί,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σύµφωνα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95" dirty="0">
                <a:latin typeface="Microsoft Sans Serif"/>
                <a:cs typeface="Microsoft Sans Serif"/>
              </a:rPr>
              <a:t>ειδικότερες </a:t>
            </a:r>
            <a:r>
              <a:rPr sz="2800" spc="-90" dirty="0">
                <a:latin typeface="Microsoft Sans Serif"/>
                <a:cs typeface="Microsoft Sans Serif"/>
              </a:rPr>
              <a:t> διατάξεις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παρόντος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νόµου.</a:t>
            </a:r>
            <a:endParaRPr sz="2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endParaRPr sz="2200" dirty="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90595"/>
            <a:ext cx="8227695" cy="99885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2800" b="1" spc="-5" dirty="0">
                <a:latin typeface="Arial"/>
                <a:cs typeface="Arial"/>
              </a:rPr>
              <a:t>Ολοκλήρωση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 Παραλαβή του έργου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7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4041775" algn="l"/>
              </a:tabLst>
            </a:pPr>
            <a:r>
              <a:rPr sz="2800" b="1" spc="-5" dirty="0">
                <a:latin typeface="Arial"/>
                <a:cs typeface="Arial"/>
              </a:rPr>
              <a:t>Οριστική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παραλαβή	(άρθρο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172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</a:t>
            </a:r>
            <a:endParaRPr sz="280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8739" y="1665904"/>
            <a:ext cx="6173470" cy="8750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55600" marR="5080" indent="-342900">
              <a:lnSpc>
                <a:spcPts val="3329"/>
              </a:lnSpc>
              <a:spcBef>
                <a:spcPts val="22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8935" algn="l"/>
                <a:tab pos="369570" algn="l"/>
                <a:tab pos="1116330" algn="l"/>
                <a:tab pos="1617980" algn="l"/>
                <a:tab pos="3075305" algn="l"/>
                <a:tab pos="3726179" algn="l"/>
                <a:tab pos="3761104" algn="l"/>
                <a:tab pos="4655820" algn="l"/>
              </a:tabLst>
            </a:pPr>
            <a:r>
              <a:rPr sz="2800" spc="105" dirty="0">
                <a:latin typeface="Microsoft Sans Serif"/>
                <a:cs typeface="Microsoft Sans Serif"/>
              </a:rPr>
              <a:t>Αν	</a:t>
            </a:r>
            <a:r>
              <a:rPr sz="2800" dirty="0">
                <a:latin typeface="Microsoft Sans Serif"/>
                <a:cs typeface="Microsoft Sans Serif"/>
              </a:rPr>
              <a:t>η	</a:t>
            </a:r>
            <a:r>
              <a:rPr sz="2800" spc="240" dirty="0">
                <a:latin typeface="Microsoft Sans Serif"/>
                <a:cs typeface="Microsoft Sans Serif"/>
              </a:rPr>
              <a:t>παραλαβή		</a:t>
            </a:r>
            <a:r>
              <a:rPr sz="2800" spc="155" dirty="0">
                <a:latin typeface="Microsoft Sans Serif"/>
                <a:cs typeface="Microsoft Sans Serif"/>
              </a:rPr>
              <a:t>συντελεσθεί 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spc="125" dirty="0">
                <a:latin typeface="Microsoft Sans Serif"/>
                <a:cs typeface="Microsoft Sans Serif"/>
              </a:rPr>
              <a:t>δι</a:t>
            </a:r>
            <a:r>
              <a:rPr sz="2800" spc="155" dirty="0">
                <a:latin typeface="Microsoft Sans Serif"/>
                <a:cs typeface="Microsoft Sans Serif"/>
              </a:rPr>
              <a:t>α</a:t>
            </a:r>
            <a:r>
              <a:rPr sz="2800" spc="310" dirty="0">
                <a:latin typeface="Microsoft Sans Serif"/>
                <a:cs typeface="Microsoft Sans Serif"/>
              </a:rPr>
              <a:t>πι</a:t>
            </a:r>
            <a:r>
              <a:rPr sz="2800" spc="240" dirty="0">
                <a:latin typeface="Microsoft Sans Serif"/>
                <a:cs typeface="Microsoft Sans Serif"/>
              </a:rPr>
              <a:t>σ</a:t>
            </a:r>
            <a:r>
              <a:rPr sz="2800" spc="135" dirty="0">
                <a:latin typeface="Microsoft Sans Serif"/>
                <a:cs typeface="Microsoft Sans Serif"/>
              </a:rPr>
              <a:t>τωθ</a:t>
            </a:r>
            <a:r>
              <a:rPr sz="2800" spc="150" dirty="0">
                <a:latin typeface="Microsoft Sans Serif"/>
                <a:cs typeface="Microsoft Sans Serif"/>
              </a:rPr>
              <a:t>ο</a:t>
            </a:r>
            <a:r>
              <a:rPr sz="2800" spc="135" dirty="0">
                <a:latin typeface="Microsoft Sans Serif"/>
                <a:cs typeface="Microsoft Sans Serif"/>
              </a:rPr>
              <a:t>ύ</a:t>
            </a:r>
            <a:r>
              <a:rPr sz="2800" spc="-15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70" dirty="0">
                <a:latin typeface="Microsoft Sans Serif"/>
                <a:cs typeface="Microsoft Sans Serif"/>
              </a:rPr>
              <a:t>ε</a:t>
            </a:r>
            <a:r>
              <a:rPr sz="2800" spc="-80" dirty="0">
                <a:latin typeface="Microsoft Sans Serif"/>
                <a:cs typeface="Microsoft Sans Serif"/>
              </a:rPr>
              <a:t>κ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35" dirty="0">
                <a:latin typeface="Microsoft Sans Serif"/>
                <a:cs typeface="Microsoft Sans Serif"/>
              </a:rPr>
              <a:t>τω</a:t>
            </a:r>
            <a:r>
              <a:rPr sz="2800" spc="-15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80" dirty="0">
                <a:latin typeface="Microsoft Sans Serif"/>
                <a:cs typeface="Microsoft Sans Serif"/>
              </a:rPr>
              <a:t>υσ</a:t>
            </a:r>
            <a:r>
              <a:rPr sz="2800" spc="110" dirty="0">
                <a:latin typeface="Microsoft Sans Serif"/>
                <a:cs typeface="Microsoft Sans Serif"/>
              </a:rPr>
              <a:t>τέρων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289846" y="1665904"/>
            <a:ext cx="2807335" cy="8750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25425" marR="5080" indent="-213360">
              <a:lnSpc>
                <a:spcPts val="3329"/>
              </a:lnSpc>
              <a:spcBef>
                <a:spcPts val="225"/>
              </a:spcBef>
              <a:tabLst>
                <a:tab pos="2099310" algn="l"/>
                <a:tab pos="2248535" algn="l"/>
              </a:tabLst>
            </a:pPr>
            <a:r>
              <a:rPr sz="2800" spc="175" dirty="0">
                <a:latin typeface="Microsoft Sans Serif"/>
                <a:cs typeface="Microsoft Sans Serif"/>
              </a:rPr>
              <a:t>αυτοδίκαι</a:t>
            </a:r>
            <a:r>
              <a:rPr sz="2800" spc="-50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	</a:t>
            </a:r>
            <a:r>
              <a:rPr sz="2800" spc="200" dirty="0">
                <a:latin typeface="Microsoft Sans Serif"/>
                <a:cs typeface="Microsoft Sans Serif"/>
              </a:rPr>
              <a:t>και  </a:t>
            </a:r>
            <a:r>
              <a:rPr sz="2800" spc="85" dirty="0">
                <a:latin typeface="Microsoft Sans Serif"/>
                <a:cs typeface="Microsoft Sans Serif"/>
              </a:rPr>
              <a:t>διαφορές	</a:t>
            </a:r>
            <a:r>
              <a:rPr sz="2800" spc="10" dirty="0">
                <a:latin typeface="Microsoft Sans Serif"/>
                <a:cs typeface="Microsoft Sans Serif"/>
              </a:rPr>
              <a:t>στις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1640" y="2520360"/>
            <a:ext cx="1821814" cy="84927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60"/>
              </a:spcBef>
            </a:pPr>
            <a:r>
              <a:rPr sz="2800" spc="65" dirty="0">
                <a:latin typeface="Microsoft Sans Serif"/>
                <a:cs typeface="Microsoft Sans Serif"/>
              </a:rPr>
              <a:t>ποσότητες  </a:t>
            </a:r>
            <a:r>
              <a:rPr sz="2800" spc="175" dirty="0">
                <a:latin typeface="Microsoft Sans Serif"/>
                <a:cs typeface="Microsoft Sans Serif"/>
              </a:rPr>
              <a:t>ανάδοχος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36833" y="2520360"/>
            <a:ext cx="6660515" cy="84927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57150">
              <a:lnSpc>
                <a:spcPct val="101200"/>
              </a:lnSpc>
              <a:spcBef>
                <a:spcPts val="60"/>
              </a:spcBef>
              <a:tabLst>
                <a:tab pos="971550" algn="l"/>
                <a:tab pos="2872105" algn="l"/>
                <a:tab pos="3352165" algn="l"/>
                <a:tab pos="3828415" algn="l"/>
                <a:tab pos="4061460" algn="l"/>
                <a:tab pos="6259195" algn="l"/>
                <a:tab pos="6422390" algn="l"/>
              </a:tabLst>
            </a:pPr>
            <a:r>
              <a:rPr sz="2800" spc="60" dirty="0">
                <a:latin typeface="Microsoft Sans Serif"/>
                <a:cs typeface="Microsoft Sans Serif"/>
              </a:rPr>
              <a:t>των	</a:t>
            </a:r>
            <a:r>
              <a:rPr sz="2800" spc="100" dirty="0">
                <a:latin typeface="Microsoft Sans Serif"/>
                <a:cs typeface="Microsoft Sans Serif"/>
              </a:rPr>
              <a:t>εργασιών	</a:t>
            </a:r>
            <a:r>
              <a:rPr sz="2800" spc="185" dirty="0">
                <a:latin typeface="Microsoft Sans Serif"/>
                <a:cs typeface="Microsoft Sans Serif"/>
              </a:rPr>
              <a:t>που	</a:t>
            </a:r>
            <a:r>
              <a:rPr sz="2800" spc="45" dirty="0">
                <a:latin typeface="Microsoft Sans Serif"/>
                <a:cs typeface="Microsoft Sans Serif"/>
              </a:rPr>
              <a:t>εκτελέσθηκαν		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έχε</a:t>
            </a:r>
            <a:r>
              <a:rPr sz="2800" spc="-50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254" dirty="0">
                <a:latin typeface="Microsoft Sans Serif"/>
                <a:cs typeface="Microsoft Sans Serif"/>
              </a:rPr>
              <a:t>υποχρέωσ</a:t>
            </a:r>
            <a:r>
              <a:rPr sz="2800" spc="55" dirty="0">
                <a:latin typeface="Microsoft Sans Serif"/>
                <a:cs typeface="Microsoft Sans Serif"/>
              </a:rPr>
              <a:t>η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95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α		</a:t>
            </a:r>
            <a:r>
              <a:rPr sz="2800" spc="150" dirty="0">
                <a:latin typeface="Microsoft Sans Serif"/>
                <a:cs typeface="Microsoft Sans Serif"/>
              </a:rPr>
              <a:t>επιστρέφε</a:t>
            </a:r>
            <a:r>
              <a:rPr sz="2800" spc="-20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45" dirty="0">
                <a:latin typeface="Microsoft Sans Serif"/>
                <a:cs typeface="Microsoft Sans Serif"/>
              </a:rPr>
              <a:t>το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8739" y="3371260"/>
            <a:ext cx="8992235" cy="22428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55600" marR="5080" algn="just">
              <a:lnSpc>
                <a:spcPct val="101200"/>
              </a:lnSpc>
              <a:spcBef>
                <a:spcPts val="60"/>
              </a:spcBef>
            </a:pPr>
            <a:r>
              <a:rPr sz="2800" spc="-30" dirty="0">
                <a:latin typeface="Microsoft Sans Serif"/>
                <a:cs typeface="Microsoft Sans Serif"/>
              </a:rPr>
              <a:t>εργολαβικό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αντάλλαγµα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90" dirty="0">
                <a:latin typeface="Microsoft Sans Serif"/>
                <a:cs typeface="Microsoft Sans Serif"/>
              </a:rPr>
              <a:t>έχει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καταβληθεί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 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εργασίες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αυτές.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99"/>
              </a:lnSpc>
              <a:spcBef>
                <a:spcPts val="6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30" dirty="0">
                <a:latin typeface="Microsoft Sans Serif"/>
                <a:cs typeface="Microsoft Sans Serif"/>
              </a:rPr>
              <a:t>Απαραίτητο </a:t>
            </a:r>
            <a:r>
              <a:rPr sz="2800" spc="-60" dirty="0">
                <a:latin typeface="Microsoft Sans Serif"/>
                <a:cs typeface="Microsoft Sans Serif"/>
              </a:rPr>
              <a:t>στοιχείο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40" dirty="0">
                <a:latin typeface="Microsoft Sans Serif"/>
                <a:cs typeface="Microsoft Sans Serif"/>
              </a:rPr>
              <a:t>οριστική </a:t>
            </a:r>
            <a:r>
              <a:rPr sz="2800" spc="50" dirty="0">
                <a:latin typeface="Microsoft Sans Serif"/>
                <a:cs typeface="Microsoft Sans Serif"/>
              </a:rPr>
              <a:t>παραλαβή </a:t>
            </a:r>
            <a:r>
              <a:rPr sz="2800" spc="-40" dirty="0">
                <a:latin typeface="Microsoft Sans Serif"/>
                <a:cs typeface="Microsoft Sans Serif"/>
              </a:rPr>
              <a:t>κάθε 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δηµόσιου </a:t>
            </a:r>
            <a:r>
              <a:rPr sz="2800" spc="-65" dirty="0">
                <a:latin typeface="Microsoft Sans Serif"/>
                <a:cs typeface="Microsoft Sans Serif"/>
              </a:rPr>
              <a:t>έργου </a:t>
            </a:r>
            <a:r>
              <a:rPr sz="2800" spc="-50" dirty="0">
                <a:latin typeface="Microsoft Sans Serif"/>
                <a:cs typeface="Microsoft Sans Serif"/>
              </a:rPr>
              <a:t>είναι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-50" dirty="0">
                <a:latin typeface="Microsoft Sans Serif"/>
                <a:cs typeface="Microsoft Sans Serif"/>
              </a:rPr>
              <a:t>Φάκελος </a:t>
            </a:r>
            <a:r>
              <a:rPr sz="2800" spc="-35" dirty="0">
                <a:latin typeface="Microsoft Sans Serif"/>
                <a:cs typeface="Microsoft Sans Serif"/>
              </a:rPr>
              <a:t>Ασφάλειας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80" dirty="0">
                <a:latin typeface="Microsoft Sans Serif"/>
                <a:cs typeface="Microsoft Sans Serif"/>
              </a:rPr>
              <a:t>Υγείας 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(Φ.Α.Υ.).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214945" y="2797555"/>
            <a:ext cx="27190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81000" algn="l"/>
              </a:tabLst>
            </a:pPr>
            <a:r>
              <a:rPr sz="3200" b="1" spc="10" dirty="0">
                <a:latin typeface="Arial"/>
                <a:cs typeface="Arial"/>
              </a:rPr>
              <a:t>4</a:t>
            </a:r>
            <a:r>
              <a:rPr sz="3150" b="1" spc="15" baseline="25132" dirty="0">
                <a:latin typeface="Arial"/>
                <a:cs typeface="Arial"/>
              </a:rPr>
              <a:t>η</a:t>
            </a:r>
            <a:r>
              <a:rPr sz="3150" b="1" spc="359" baseline="25132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ΔΙΑΛΕΞΗ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117791" y="67629"/>
            <a:ext cx="8835390" cy="596328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ΔΕΚΑΤΟ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ΕΠΙΛΥΣΗ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ΔΙΑΦΟΡΩΝ</a:t>
            </a:r>
            <a:endParaRPr sz="2800" dirty="0">
              <a:latin typeface="Arial"/>
              <a:cs typeface="Arial"/>
            </a:endParaRPr>
          </a:p>
          <a:p>
            <a:pPr marL="720725">
              <a:lnSpc>
                <a:spcPts val="3095"/>
              </a:lnSpc>
              <a:spcBef>
                <a:spcPts val="345"/>
              </a:spcBef>
            </a:pPr>
            <a:r>
              <a:rPr sz="2700" b="1" dirty="0">
                <a:latin typeface="Arial"/>
                <a:cs typeface="Arial"/>
              </a:rPr>
              <a:t>Η</a:t>
            </a:r>
            <a:r>
              <a:rPr sz="2700" b="1" spc="-5" dirty="0">
                <a:latin typeface="Arial"/>
                <a:cs typeface="Arial"/>
              </a:rPr>
              <a:t> ΔΙΟΙΚΗΤΙΚΗ</a:t>
            </a:r>
            <a:r>
              <a:rPr sz="2700" b="1" dirty="0">
                <a:latin typeface="Arial"/>
                <a:cs typeface="Arial"/>
              </a:rPr>
              <a:t> ΚΑΙ</a:t>
            </a:r>
            <a:r>
              <a:rPr sz="2700" b="1" spc="-1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ΔΙΚΑΣΤΙΚΗ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ΕΠΙΛΥΣΗ ΤΩΝ</a:t>
            </a:r>
            <a:endParaRPr sz="2700" dirty="0">
              <a:latin typeface="Arial"/>
              <a:cs typeface="Arial"/>
            </a:endParaRPr>
          </a:p>
          <a:p>
            <a:pPr marL="3632835">
              <a:lnSpc>
                <a:spcPts val="3095"/>
              </a:lnSpc>
            </a:pPr>
            <a:r>
              <a:rPr sz="2700" b="1" spc="-5" dirty="0">
                <a:latin typeface="Arial"/>
                <a:cs typeface="Arial"/>
              </a:rPr>
              <a:t>ΔΙΑΦΟΡΩΝ</a:t>
            </a:r>
            <a:endParaRPr sz="2700" dirty="0">
              <a:latin typeface="Arial"/>
              <a:cs typeface="Arial"/>
            </a:endParaRPr>
          </a:p>
          <a:p>
            <a:pPr marL="355600" marR="27305" indent="-342900" algn="just">
              <a:lnSpc>
                <a:spcPct val="89900"/>
              </a:lnSpc>
              <a:spcBef>
                <a:spcPts val="555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Στο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κεφάλαιο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αυτό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εξετάζεται</a:t>
            </a:r>
            <a:r>
              <a:rPr sz="2400" b="1" dirty="0">
                <a:latin typeface="Arial"/>
                <a:cs typeface="Arial"/>
              </a:rPr>
              <a:t> το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δίκαιο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που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διέπει</a:t>
            </a:r>
            <a:r>
              <a:rPr sz="2400" b="1" dirty="0">
                <a:latin typeface="Arial"/>
                <a:cs typeface="Arial"/>
              </a:rPr>
              <a:t> τη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διαδικασία επίλυσης των διαφορών από </a:t>
            </a:r>
            <a:r>
              <a:rPr sz="2400" b="1" spc="5" dirty="0">
                <a:latin typeface="Arial"/>
                <a:cs typeface="Arial"/>
              </a:rPr>
              <a:t>δηµόσια </a:t>
            </a:r>
            <a:r>
              <a:rPr sz="2400" b="1" spc="-5" dirty="0">
                <a:latin typeface="Arial"/>
                <a:cs typeface="Arial"/>
              </a:rPr>
              <a:t>έργα,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που προκύπτουν κατά </a:t>
            </a:r>
            <a:r>
              <a:rPr sz="2400" b="1" dirty="0">
                <a:latin typeface="Arial"/>
                <a:cs typeface="Arial"/>
              </a:rPr>
              <a:t>το </a:t>
            </a:r>
            <a:r>
              <a:rPr sz="2400" b="1" spc="5" dirty="0">
                <a:latin typeface="Arial"/>
                <a:cs typeface="Arial"/>
              </a:rPr>
              <a:t>συµβατικό </a:t>
            </a:r>
            <a:r>
              <a:rPr sz="2400" b="1" spc="-5" dirty="0">
                <a:latin typeface="Arial"/>
                <a:cs typeface="Arial"/>
              </a:rPr>
              <a:t>στάδιο, δηλ. κατά </a:t>
            </a:r>
            <a:r>
              <a:rPr sz="2400" b="1" dirty="0">
                <a:latin typeface="Arial"/>
                <a:cs typeface="Arial"/>
              </a:rPr>
              <a:t>το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στάδιο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που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αρχίζει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από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την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κατάρτιση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της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σύµβασης 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εκτέλεσης του έργου και λήγει </a:t>
            </a:r>
            <a:r>
              <a:rPr sz="2400" b="1" spc="40" dirty="0">
                <a:latin typeface="Arial"/>
                <a:cs typeface="Arial"/>
              </a:rPr>
              <a:t>µε </a:t>
            </a:r>
            <a:r>
              <a:rPr sz="2400" b="1" spc="-5" dirty="0">
                <a:latin typeface="Arial"/>
                <a:cs typeface="Arial"/>
              </a:rPr>
              <a:t>την ολοκλήρωση της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κατασκευής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του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και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την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οριστική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παραλαβή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του.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Οι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διαφορές αυτές πηγάζουν από </a:t>
            </a:r>
            <a:r>
              <a:rPr sz="2400" b="1" dirty="0">
                <a:latin typeface="Arial"/>
                <a:cs typeface="Arial"/>
              </a:rPr>
              <a:t>τη </a:t>
            </a:r>
            <a:r>
              <a:rPr sz="2400" b="1" spc="5" dirty="0">
                <a:latin typeface="Arial"/>
                <a:cs typeface="Arial"/>
              </a:rPr>
              <a:t>συµβατική </a:t>
            </a:r>
            <a:r>
              <a:rPr sz="2400" b="1" dirty="0">
                <a:latin typeface="Arial"/>
                <a:cs typeface="Arial"/>
              </a:rPr>
              <a:t>σχέση </a:t>
            </a:r>
            <a:r>
              <a:rPr sz="2400" b="1" spc="-5" dirty="0">
                <a:latin typeface="Arial"/>
                <a:cs typeface="Arial"/>
              </a:rPr>
              <a:t>που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συνδέει τον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κύριο του έργου </a:t>
            </a:r>
            <a:r>
              <a:rPr sz="2400" b="1" spc="40" dirty="0">
                <a:latin typeface="Arial"/>
                <a:cs typeface="Arial"/>
              </a:rPr>
              <a:t>µε</a:t>
            </a:r>
            <a:r>
              <a:rPr sz="2400" b="1" spc="-5" dirty="0">
                <a:latin typeface="Arial"/>
                <a:cs typeface="Arial"/>
              </a:rPr>
              <a:t> τον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ανάδοχο.</a:t>
            </a: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90600"/>
              </a:lnSpc>
              <a:spcBef>
                <a:spcPts val="565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Ο </a:t>
            </a:r>
            <a:r>
              <a:rPr sz="2400" b="1" spc="15" dirty="0">
                <a:latin typeface="Arial"/>
                <a:cs typeface="Arial"/>
              </a:rPr>
              <a:t>νόµος </a:t>
            </a:r>
            <a:r>
              <a:rPr sz="2400" b="1" spc="-5" dirty="0">
                <a:latin typeface="Arial"/>
                <a:cs typeface="Arial"/>
              </a:rPr>
              <a:t>προβλέπει </a:t>
            </a:r>
            <a:r>
              <a:rPr sz="2400" b="1" dirty="0">
                <a:latin typeface="Arial"/>
                <a:cs typeface="Arial"/>
              </a:rPr>
              <a:t>το </a:t>
            </a:r>
            <a:r>
              <a:rPr sz="2400" b="1" spc="-5" dirty="0">
                <a:latin typeface="Arial"/>
                <a:cs typeface="Arial"/>
              </a:rPr>
              <a:t>ένδικο </a:t>
            </a:r>
            <a:r>
              <a:rPr sz="2400" b="1" spc="5" dirty="0">
                <a:latin typeface="Arial"/>
                <a:cs typeface="Arial"/>
              </a:rPr>
              <a:t>βοήθηµα </a:t>
            </a:r>
            <a:r>
              <a:rPr sz="2400" b="1" spc="-5" dirty="0">
                <a:latin typeface="Arial"/>
                <a:cs typeface="Arial"/>
              </a:rPr>
              <a:t>της ένστασης που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10" dirty="0">
                <a:latin typeface="Arial"/>
                <a:cs typeface="Arial"/>
              </a:rPr>
              <a:t>µπορεί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να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χρησιµοποιήσει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ο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ανάδοχος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40" dirty="0">
                <a:latin typeface="Arial"/>
                <a:cs typeface="Arial"/>
              </a:rPr>
              <a:t>µε</a:t>
            </a:r>
            <a:r>
              <a:rPr sz="2400" b="1" spc="4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στόχο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την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140" dirty="0">
                <a:latin typeface="Arial"/>
                <a:cs typeface="Arial"/>
              </a:rPr>
              <a:t>οριστική</a:t>
            </a:r>
            <a:r>
              <a:rPr sz="2400" b="1" spc="145" dirty="0">
                <a:latin typeface="Arial"/>
                <a:cs typeface="Arial"/>
              </a:rPr>
              <a:t> </a:t>
            </a:r>
            <a:r>
              <a:rPr sz="2400" b="1" spc="140" dirty="0">
                <a:latin typeface="Arial"/>
                <a:cs typeface="Arial"/>
              </a:rPr>
              <a:t>επίλυση</a:t>
            </a:r>
            <a:r>
              <a:rPr sz="2400" b="1" spc="145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των</a:t>
            </a:r>
            <a:r>
              <a:rPr sz="2400" b="1" spc="114" dirty="0">
                <a:latin typeface="Arial"/>
                <a:cs typeface="Arial"/>
              </a:rPr>
              <a:t> </a:t>
            </a:r>
            <a:r>
              <a:rPr sz="2400" b="1" spc="140" dirty="0">
                <a:latin typeface="Arial"/>
                <a:cs typeface="Arial"/>
              </a:rPr>
              <a:t>διαφορών</a:t>
            </a:r>
            <a:r>
              <a:rPr sz="2400" b="1" spc="145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που</a:t>
            </a:r>
            <a:r>
              <a:rPr sz="2400" b="1" spc="114" dirty="0">
                <a:latin typeface="Arial"/>
                <a:cs typeface="Arial"/>
              </a:rPr>
              <a:t> </a:t>
            </a:r>
            <a:r>
              <a:rPr sz="2400" b="1" spc="130" dirty="0">
                <a:latin typeface="Arial"/>
                <a:cs typeface="Arial"/>
              </a:rPr>
              <a:t>τυχόν</a:t>
            </a:r>
            <a:r>
              <a:rPr sz="2400" b="1" spc="135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θα </a:t>
            </a:r>
            <a:r>
              <a:rPr sz="2400" b="1" spc="1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προκύψουν.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223837" y="266698"/>
            <a:ext cx="8648065" cy="570865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405"/>
              </a:spcBef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Ένσταση</a:t>
            </a:r>
            <a:endParaRPr sz="2800" dirty="0">
              <a:latin typeface="Arial"/>
              <a:cs typeface="Arial"/>
            </a:endParaRPr>
          </a:p>
          <a:p>
            <a:pPr marL="355600" marR="19685" indent="-342900" algn="just">
              <a:lnSpc>
                <a:spcPct val="89400"/>
              </a:lnSpc>
              <a:spcBef>
                <a:spcPts val="615"/>
              </a:spcBef>
              <a:buClr>
                <a:srgbClr val="99FF99"/>
              </a:buClr>
              <a:buSzPct val="78846"/>
              <a:buFont typeface="Wingdings"/>
              <a:buChar char=""/>
              <a:tabLst>
                <a:tab pos="355600" algn="l"/>
              </a:tabLst>
            </a:pPr>
            <a:r>
              <a:rPr sz="2600" b="1" spc="-5" dirty="0">
                <a:latin typeface="Arial"/>
                <a:cs typeface="Arial"/>
              </a:rPr>
              <a:t>Πριν </a:t>
            </a:r>
            <a:r>
              <a:rPr sz="2600" b="1" dirty="0">
                <a:latin typeface="Arial"/>
                <a:cs typeface="Arial"/>
              </a:rPr>
              <a:t>η </a:t>
            </a:r>
            <a:r>
              <a:rPr sz="2600" b="1" spc="-5" dirty="0">
                <a:latin typeface="Arial"/>
                <a:cs typeface="Arial"/>
              </a:rPr>
              <a:t>υπόθεση οδηγηθεί </a:t>
            </a:r>
            <a:r>
              <a:rPr sz="2600" b="1" dirty="0">
                <a:latin typeface="Arial"/>
                <a:cs typeface="Arial"/>
              </a:rPr>
              <a:t>στο </a:t>
            </a:r>
            <a:r>
              <a:rPr sz="2600" b="1" spc="-5" dirty="0">
                <a:latin typeface="Arial"/>
                <a:cs typeface="Arial"/>
              </a:rPr>
              <a:t>Δικαστήριο πρέπει </a:t>
            </a:r>
            <a:r>
              <a:rPr sz="2600" b="1" dirty="0">
                <a:latin typeface="Arial"/>
                <a:cs typeface="Arial"/>
              </a:rPr>
              <a:t>να </a:t>
            </a:r>
            <a:r>
              <a:rPr sz="2600" b="1" spc="-7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τηρηθεί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25" dirty="0">
                <a:latin typeface="Arial"/>
                <a:cs typeface="Arial"/>
              </a:rPr>
              <a:t>µια</a:t>
            </a:r>
            <a:r>
              <a:rPr sz="2600" b="1" spc="3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προδικασ</a:t>
            </a:r>
            <a:r>
              <a:rPr lang="el-GR" sz="2600" b="1" spc="-5" dirty="0">
                <a:latin typeface="Arial"/>
                <a:cs typeface="Arial"/>
              </a:rPr>
              <a:t>ία</a:t>
            </a:r>
            <a:r>
              <a:rPr lang="en-US" sz="2600" b="1" spc="-5" dirty="0">
                <a:latin typeface="Arial"/>
                <a:cs typeface="Arial"/>
              </a:rPr>
              <a:t>,</a:t>
            </a:r>
            <a:r>
              <a:rPr lang="en-US" sz="2600" b="1" dirty="0">
                <a:latin typeface="Arial"/>
                <a:cs typeface="Arial"/>
              </a:rPr>
              <a:t> </a:t>
            </a:r>
            <a:r>
              <a:rPr lang="el-GR" sz="2600" b="1" spc="-5" dirty="0">
                <a:latin typeface="Arial"/>
                <a:cs typeface="Arial"/>
              </a:rPr>
              <a:t>που</a:t>
            </a:r>
            <a:r>
              <a:rPr lang="en-US" sz="2600" b="1" dirty="0">
                <a:latin typeface="Arial"/>
                <a:cs typeface="Arial"/>
              </a:rPr>
              <a:t> </a:t>
            </a:r>
            <a:r>
              <a:rPr lang="el-GR" sz="2600" b="1" spc="5" dirty="0" err="1">
                <a:latin typeface="Arial"/>
                <a:cs typeface="Arial"/>
              </a:rPr>
              <a:t>περιλα</a:t>
            </a:r>
            <a:r>
              <a:rPr lang="en-US" sz="2600" b="1" spc="5" dirty="0">
                <a:latin typeface="Arial"/>
                <a:cs typeface="Arial"/>
              </a:rPr>
              <a:t>µ</a:t>
            </a:r>
            <a:r>
              <a:rPr lang="el-GR" sz="2600" b="1" spc="5" dirty="0">
                <a:latin typeface="Arial"/>
                <a:cs typeface="Arial"/>
              </a:rPr>
              <a:t>βάνει</a:t>
            </a:r>
            <a:r>
              <a:rPr lang="en-US" sz="2600" b="1" spc="10" dirty="0">
                <a:latin typeface="Arial"/>
                <a:cs typeface="Arial"/>
              </a:rPr>
              <a:t> </a:t>
            </a:r>
            <a:r>
              <a:rPr lang="el-GR" sz="2600" b="1" spc="-5" dirty="0">
                <a:latin typeface="Arial"/>
                <a:cs typeface="Arial"/>
              </a:rPr>
              <a:t>την</a:t>
            </a:r>
            <a:r>
              <a:rPr lang="en-US" sz="2600" b="1" spc="-5" dirty="0">
                <a:latin typeface="Arial"/>
                <a:cs typeface="Arial"/>
              </a:rPr>
              <a:t> </a:t>
            </a:r>
            <a:r>
              <a:rPr lang="en-US" sz="2600" b="1" dirty="0">
                <a:latin typeface="Arial"/>
                <a:cs typeface="Arial"/>
              </a:rPr>
              <a:t> </a:t>
            </a:r>
            <a:r>
              <a:rPr lang="el-GR" sz="2600" b="1" spc="-5" dirty="0">
                <a:latin typeface="Arial"/>
                <a:cs typeface="Arial"/>
              </a:rPr>
              <a:t>ένσταση</a:t>
            </a:r>
            <a:endParaRPr sz="26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90600"/>
              </a:lnSpc>
              <a:spcBef>
                <a:spcPts val="595"/>
              </a:spcBef>
              <a:buClr>
                <a:srgbClr val="99FF99"/>
              </a:buClr>
              <a:buSzPct val="78846"/>
              <a:buFont typeface="Wingdings"/>
              <a:buChar char=""/>
              <a:tabLst>
                <a:tab pos="355600" algn="l"/>
              </a:tabLst>
            </a:pPr>
            <a:r>
              <a:rPr sz="2600" b="1" spc="-5" dirty="0">
                <a:latin typeface="Arial"/>
                <a:cs typeface="Arial"/>
              </a:rPr>
              <a:t>Κατά των εκτελεστών πράξεων </a:t>
            </a:r>
            <a:r>
              <a:rPr sz="2600" b="1" dirty="0">
                <a:latin typeface="Arial"/>
                <a:cs typeface="Arial"/>
              </a:rPr>
              <a:t>ή </a:t>
            </a:r>
            <a:r>
              <a:rPr sz="2600" b="1" spc="-5" dirty="0">
                <a:latin typeface="Arial"/>
                <a:cs typeface="Arial"/>
              </a:rPr>
              <a:t>παραλείψεων της 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διευθύνουσας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υπηρεσίας,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που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προσβάλλουν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για 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85" dirty="0">
                <a:latin typeface="Arial"/>
                <a:cs typeface="Arial"/>
              </a:rPr>
              <a:t>πρώτη</a:t>
            </a:r>
            <a:r>
              <a:rPr sz="2600" b="1" spc="90" dirty="0">
                <a:latin typeface="Arial"/>
                <a:cs typeface="Arial"/>
              </a:rPr>
              <a:t> </a:t>
            </a:r>
            <a:r>
              <a:rPr sz="2600" b="1" spc="80" dirty="0">
                <a:latin typeface="Arial"/>
                <a:cs typeface="Arial"/>
              </a:rPr>
              <a:t>φορά</a:t>
            </a:r>
            <a:r>
              <a:rPr sz="2600" b="1" spc="85" dirty="0">
                <a:latin typeface="Arial"/>
                <a:cs typeface="Arial"/>
              </a:rPr>
              <a:t> </a:t>
            </a:r>
            <a:r>
              <a:rPr sz="2600" b="1" spc="105" dirty="0">
                <a:latin typeface="Arial"/>
                <a:cs typeface="Arial"/>
              </a:rPr>
              <a:t>δικαίωµα</a:t>
            </a:r>
            <a:r>
              <a:rPr sz="2600" b="1" spc="110" dirty="0">
                <a:latin typeface="Arial"/>
                <a:cs typeface="Arial"/>
              </a:rPr>
              <a:t> </a:t>
            </a:r>
            <a:r>
              <a:rPr sz="2600" b="1" spc="70" dirty="0">
                <a:latin typeface="Arial"/>
                <a:cs typeface="Arial"/>
              </a:rPr>
              <a:t>του</a:t>
            </a:r>
            <a:r>
              <a:rPr sz="2600" b="1" spc="75" dirty="0">
                <a:latin typeface="Arial"/>
                <a:cs typeface="Arial"/>
              </a:rPr>
              <a:t> </a:t>
            </a:r>
            <a:r>
              <a:rPr sz="2600" b="1" spc="95" dirty="0">
                <a:latin typeface="Arial"/>
                <a:cs typeface="Arial"/>
              </a:rPr>
              <a:t>αναδόχου,</a:t>
            </a:r>
            <a:r>
              <a:rPr sz="2600" b="1" spc="100" dirty="0">
                <a:latin typeface="Arial"/>
                <a:cs typeface="Arial"/>
              </a:rPr>
              <a:t> </a:t>
            </a:r>
            <a:r>
              <a:rPr sz="2600" b="1" spc="110" dirty="0">
                <a:latin typeface="Arial"/>
                <a:cs typeface="Arial"/>
              </a:rPr>
              <a:t>χωρεί </a:t>
            </a:r>
            <a:r>
              <a:rPr sz="2600" b="1" spc="114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ένσταση.</a:t>
            </a:r>
            <a:endParaRPr sz="2600" dirty="0">
              <a:latin typeface="Arial"/>
              <a:cs typeface="Arial"/>
            </a:endParaRPr>
          </a:p>
          <a:p>
            <a:pPr marL="355600" marR="19685" indent="-342900" algn="just">
              <a:lnSpc>
                <a:spcPct val="89600"/>
              </a:lnSpc>
              <a:spcBef>
                <a:spcPts val="630"/>
              </a:spcBef>
              <a:buClr>
                <a:srgbClr val="99FF99"/>
              </a:buClr>
              <a:buSzPct val="78846"/>
              <a:buFont typeface="Wingdings"/>
              <a:buChar char=""/>
              <a:tabLst>
                <a:tab pos="355600" algn="l"/>
              </a:tabLst>
            </a:pPr>
            <a:r>
              <a:rPr sz="2600" b="1" dirty="0">
                <a:latin typeface="Arial"/>
                <a:cs typeface="Arial"/>
              </a:rPr>
              <a:t>Με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τον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όρο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αρχική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βλαπτική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πράξη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νοούνται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οι 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πράξεις εκείνες οι οποίες για πρώτη φορά θίγουν 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10" dirty="0">
                <a:latin typeface="Arial"/>
                <a:cs typeface="Arial"/>
              </a:rPr>
              <a:t>έννοµο </a:t>
            </a:r>
            <a:r>
              <a:rPr sz="2600" b="1" spc="5" dirty="0">
                <a:latin typeface="Arial"/>
                <a:cs typeface="Arial"/>
              </a:rPr>
              <a:t>συµφέρον </a:t>
            </a:r>
            <a:r>
              <a:rPr sz="2600" b="1" spc="-5" dirty="0">
                <a:latin typeface="Arial"/>
                <a:cs typeface="Arial"/>
              </a:rPr>
              <a:t>του αναδόχου. </a:t>
            </a:r>
            <a:r>
              <a:rPr sz="2600" b="1" dirty="0">
                <a:latin typeface="Arial"/>
                <a:cs typeface="Arial"/>
              </a:rPr>
              <a:t>Η </a:t>
            </a:r>
            <a:r>
              <a:rPr sz="2600" b="1" spc="5" dirty="0">
                <a:latin typeface="Arial"/>
                <a:cs typeface="Arial"/>
              </a:rPr>
              <a:t>µεταγενέστερη 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επανάληψη της βλαπτικής πράξης </a:t>
            </a:r>
            <a:r>
              <a:rPr sz="2600" b="1" dirty="0">
                <a:latin typeface="Arial"/>
                <a:cs typeface="Arial"/>
              </a:rPr>
              <a:t>ή η </a:t>
            </a:r>
            <a:r>
              <a:rPr sz="2600" b="1" spc="-5" dirty="0">
                <a:latin typeface="Arial"/>
                <a:cs typeface="Arial"/>
              </a:rPr>
              <a:t>επιβεβαίωση </a:t>
            </a:r>
            <a:r>
              <a:rPr sz="2600" b="1" spc="-7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αυτής δεν παρέχει </a:t>
            </a:r>
            <a:r>
              <a:rPr sz="2600" b="1" dirty="0">
                <a:latin typeface="Arial"/>
                <a:cs typeface="Arial"/>
              </a:rPr>
              <a:t>νέο </a:t>
            </a:r>
            <a:r>
              <a:rPr sz="2600" b="1" spc="5" dirty="0">
                <a:latin typeface="Arial"/>
                <a:cs typeface="Arial"/>
              </a:rPr>
              <a:t>δικαίωµα </a:t>
            </a:r>
            <a:r>
              <a:rPr sz="2600" b="1" spc="-5" dirty="0">
                <a:latin typeface="Arial"/>
                <a:cs typeface="Arial"/>
              </a:rPr>
              <a:t>ένστασης. Εάν δεν </a:t>
            </a:r>
            <a:r>
              <a:rPr sz="2600" b="1" dirty="0">
                <a:latin typeface="Arial"/>
                <a:cs typeface="Arial"/>
              </a:rPr>
              <a:t> έχει </a:t>
            </a:r>
            <a:r>
              <a:rPr sz="2600" b="1" spc="-5" dirty="0">
                <a:latin typeface="Arial"/>
                <a:cs typeface="Arial"/>
              </a:rPr>
              <a:t>ασκηθεί </a:t>
            </a:r>
            <a:r>
              <a:rPr sz="2600" b="1" dirty="0">
                <a:latin typeface="Arial"/>
                <a:cs typeface="Arial"/>
              </a:rPr>
              <a:t>η </a:t>
            </a:r>
            <a:r>
              <a:rPr sz="2600" b="1" spc="-5" dirty="0">
                <a:latin typeface="Arial"/>
                <a:cs typeface="Arial"/>
              </a:rPr>
              <a:t>ένσταση κατά της αρχικής πράξης, </a:t>
            </a:r>
            <a:r>
              <a:rPr sz="2600" b="1" dirty="0">
                <a:latin typeface="Arial"/>
                <a:cs typeface="Arial"/>
              </a:rPr>
              <a:t>ο 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ανάδοχος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χάνει </a:t>
            </a:r>
            <a:r>
              <a:rPr sz="2600" b="1" dirty="0">
                <a:latin typeface="Arial"/>
                <a:cs typeface="Arial"/>
              </a:rPr>
              <a:t>τα</a:t>
            </a:r>
            <a:r>
              <a:rPr sz="2600" b="1" spc="-5" dirty="0">
                <a:latin typeface="Arial"/>
                <a:cs typeface="Arial"/>
              </a:rPr>
              <a:t> σχετικά του</a:t>
            </a:r>
            <a:r>
              <a:rPr sz="2600" b="1" spc="-10" dirty="0">
                <a:latin typeface="Arial"/>
                <a:cs typeface="Arial"/>
              </a:rPr>
              <a:t> </a:t>
            </a:r>
            <a:r>
              <a:rPr sz="2600" b="1" spc="5" dirty="0">
                <a:latin typeface="Arial"/>
                <a:cs typeface="Arial"/>
              </a:rPr>
              <a:t>δικαιώµατα.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6210" y="4717471"/>
            <a:ext cx="7232072" cy="515389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535939" y="402273"/>
            <a:ext cx="8107680" cy="475742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355600" marR="5080" indent="-342900" algn="just">
              <a:lnSpc>
                <a:spcPct val="89900"/>
              </a:lnSpc>
              <a:spcBef>
                <a:spcPts val="439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084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60" dirty="0">
                <a:latin typeface="Microsoft Sans Serif"/>
                <a:cs typeface="Microsoft Sans Serif"/>
              </a:rPr>
              <a:t>ένσταση</a:t>
            </a:r>
            <a:r>
              <a:rPr sz="2800" spc="165" dirty="0">
                <a:latin typeface="Microsoft Sans Serif"/>
                <a:cs typeface="Microsoft Sans Serif"/>
              </a:rPr>
              <a:t> </a:t>
            </a:r>
            <a:r>
              <a:rPr sz="2800" spc="185" dirty="0">
                <a:latin typeface="Microsoft Sans Serif"/>
                <a:cs typeface="Microsoft Sans Serif"/>
              </a:rPr>
              <a:t>απευθύνεται</a:t>
            </a:r>
            <a:r>
              <a:rPr sz="2800" spc="190" dirty="0">
                <a:latin typeface="Microsoft Sans Serif"/>
                <a:cs typeface="Microsoft Sans Serif"/>
              </a:rPr>
              <a:t> </a:t>
            </a:r>
            <a:r>
              <a:rPr sz="2800" spc="125" dirty="0">
                <a:latin typeface="Microsoft Sans Serif"/>
                <a:cs typeface="Microsoft Sans Serif"/>
              </a:rPr>
              <a:t>στον</a:t>
            </a:r>
            <a:r>
              <a:rPr sz="2800" spc="130" dirty="0">
                <a:latin typeface="Microsoft Sans Serif"/>
                <a:cs typeface="Microsoft Sans Serif"/>
              </a:rPr>
              <a:t> </a:t>
            </a:r>
            <a:r>
              <a:rPr sz="2800" spc="265" dirty="0">
                <a:latin typeface="Microsoft Sans Serif"/>
                <a:cs typeface="Microsoft Sans Serif"/>
              </a:rPr>
              <a:t>Υπουργό </a:t>
            </a:r>
            <a:r>
              <a:rPr sz="2800" spc="270" dirty="0">
                <a:latin typeface="Microsoft Sans Serif"/>
                <a:cs typeface="Microsoft Sans Serif"/>
              </a:rPr>
              <a:t> </a:t>
            </a:r>
            <a:r>
              <a:rPr sz="2800" spc="275" dirty="0">
                <a:latin typeface="Microsoft Sans Serif"/>
                <a:cs typeface="Microsoft Sans Serif"/>
              </a:rPr>
              <a:t>Υποδοµών</a:t>
            </a:r>
            <a:r>
              <a:rPr sz="2800" spc="280" dirty="0">
                <a:latin typeface="Microsoft Sans Serif"/>
                <a:cs typeface="Microsoft Sans Serif"/>
              </a:rPr>
              <a:t> </a:t>
            </a:r>
            <a:r>
              <a:rPr sz="2800" spc="130" dirty="0">
                <a:latin typeface="Microsoft Sans Serif"/>
                <a:cs typeface="Microsoft Sans Serif"/>
              </a:rPr>
              <a:t>και</a:t>
            </a:r>
            <a:r>
              <a:rPr sz="2800" spc="135" dirty="0">
                <a:latin typeface="Microsoft Sans Serif"/>
                <a:cs typeface="Microsoft Sans Serif"/>
              </a:rPr>
              <a:t> </a:t>
            </a:r>
            <a:r>
              <a:rPr sz="2800" spc="170" dirty="0">
                <a:latin typeface="Microsoft Sans Serif"/>
                <a:cs typeface="Microsoft Sans Serif"/>
              </a:rPr>
              <a:t>Μεταφορών</a:t>
            </a:r>
            <a:r>
              <a:rPr sz="2800" spc="1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στο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90" dirty="0">
                <a:latin typeface="Microsoft Sans Serif"/>
                <a:cs typeface="Microsoft Sans Serif"/>
              </a:rPr>
              <a:t>κατά 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περίπτωση, </a:t>
            </a:r>
            <a:r>
              <a:rPr sz="2800" spc="50" dirty="0">
                <a:latin typeface="Microsoft Sans Serif"/>
                <a:cs typeface="Microsoft Sans Serif"/>
              </a:rPr>
              <a:t>σύµφωνα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κείµενες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διατάξεις 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αρµόδιο </a:t>
            </a:r>
            <a:r>
              <a:rPr sz="2800" spc="15" dirty="0">
                <a:latin typeface="Microsoft Sans Serif"/>
                <a:cs typeface="Microsoft Sans Serif"/>
              </a:rPr>
              <a:t>αποφαινόµενο </a:t>
            </a:r>
            <a:r>
              <a:rPr sz="2800" spc="-20" dirty="0">
                <a:latin typeface="Microsoft Sans Serif"/>
                <a:cs typeface="Microsoft Sans Serif"/>
              </a:rPr>
              <a:t>όργανο,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60" dirty="0">
                <a:latin typeface="Microsoft Sans Serif"/>
                <a:cs typeface="Microsoft Sans Serif"/>
              </a:rPr>
              <a:t>ασκείται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επίδοση </a:t>
            </a:r>
            <a:r>
              <a:rPr sz="2800" spc="-35" dirty="0">
                <a:latin typeface="Microsoft Sans Serif"/>
                <a:cs typeface="Microsoft Sans Serif"/>
              </a:rPr>
              <a:t>σε </a:t>
            </a:r>
            <a:r>
              <a:rPr sz="2800" spc="-85" dirty="0">
                <a:latin typeface="Microsoft Sans Serif"/>
                <a:cs typeface="Microsoft Sans Serif"/>
              </a:rPr>
              <a:t>αυτούς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35" dirty="0">
                <a:latin typeface="Microsoft Sans Serif"/>
                <a:cs typeface="Microsoft Sans Serif"/>
              </a:rPr>
              <a:t>δικαστικό </a:t>
            </a:r>
            <a:r>
              <a:rPr sz="2800" spc="-30" dirty="0">
                <a:latin typeface="Microsoft Sans Serif"/>
                <a:cs typeface="Microsoft Sans Serif"/>
              </a:rPr>
              <a:t>επιµελητή </a:t>
            </a:r>
            <a:r>
              <a:rPr sz="2800" dirty="0">
                <a:latin typeface="Microsoft Sans Serif"/>
                <a:cs typeface="Microsoft Sans Serif"/>
              </a:rPr>
              <a:t>µέσα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σε </a:t>
            </a:r>
            <a:r>
              <a:rPr sz="2800" spc="-40" dirty="0">
                <a:latin typeface="Microsoft Sans Serif"/>
                <a:cs typeface="Microsoft Sans Serif"/>
              </a:rPr>
              <a:t>ανατρεπτική </a:t>
            </a:r>
            <a:r>
              <a:rPr sz="2800" spc="30" dirty="0">
                <a:latin typeface="Microsoft Sans Serif"/>
                <a:cs typeface="Microsoft Sans Serif"/>
              </a:rPr>
              <a:t>προθεσµία </a:t>
            </a:r>
            <a:r>
              <a:rPr sz="2800" spc="-10" dirty="0">
                <a:latin typeface="Microsoft Sans Serif"/>
                <a:cs typeface="Microsoft Sans Serif"/>
              </a:rPr>
              <a:t>δύο </a:t>
            </a:r>
            <a:r>
              <a:rPr sz="2800" dirty="0">
                <a:latin typeface="Microsoft Sans Serif"/>
                <a:cs typeface="Microsoft Sans Serif"/>
              </a:rPr>
              <a:t>(2) </a:t>
            </a:r>
            <a:r>
              <a:rPr sz="2800" spc="60" dirty="0">
                <a:latin typeface="Microsoft Sans Serif"/>
                <a:cs typeface="Microsoft Sans Serif"/>
              </a:rPr>
              <a:t>µηνών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30" dirty="0">
                <a:latin typeface="Microsoft Sans Serif"/>
                <a:cs typeface="Microsoft Sans Serif"/>
              </a:rPr>
              <a:t>κοινοποίηση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15" dirty="0">
                <a:latin typeface="Microsoft Sans Serif"/>
                <a:cs typeface="Microsoft Sans Serif"/>
              </a:rPr>
              <a:t>πράξης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150" dirty="0">
                <a:latin typeface="Microsoft Sans Serif"/>
                <a:cs typeface="Microsoft Sans Serif"/>
              </a:rPr>
              <a:t>τη </a:t>
            </a:r>
            <a:r>
              <a:rPr sz="2800" spc="-55" dirty="0">
                <a:latin typeface="Microsoft Sans Serif"/>
                <a:cs typeface="Microsoft Sans Serif"/>
              </a:rPr>
              <a:t>συντέλεση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παράλειψης, </a:t>
            </a:r>
            <a:r>
              <a:rPr sz="2800" spc="-25" dirty="0">
                <a:latin typeface="Microsoft Sans Serif"/>
                <a:cs typeface="Microsoft Sans Serif"/>
              </a:rPr>
              <a:t>κοινοποιείται </a:t>
            </a:r>
            <a:r>
              <a:rPr sz="2800" spc="-80" dirty="0">
                <a:latin typeface="Microsoft Sans Serif"/>
                <a:cs typeface="Microsoft Sans Serif"/>
              </a:rPr>
              <a:t>δε </a:t>
            </a:r>
            <a:r>
              <a:rPr sz="2800" spc="-120" dirty="0">
                <a:latin typeface="Microsoft Sans Serif"/>
                <a:cs typeface="Microsoft Sans Serif"/>
              </a:rPr>
              <a:t>εντός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5" dirty="0">
                <a:latin typeface="Microsoft Sans Serif"/>
                <a:cs typeface="Microsoft Sans Serif"/>
              </a:rPr>
              <a:t>ανωτέρω 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προθεσµίας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55" dirty="0">
                <a:latin typeface="Microsoft Sans Serif"/>
                <a:cs typeface="Microsoft Sans Serif"/>
              </a:rPr>
              <a:t>στην </a:t>
            </a:r>
            <a:r>
              <a:rPr sz="2800" spc="25" dirty="0">
                <a:latin typeface="Microsoft Sans Serif"/>
                <a:cs typeface="Microsoft Sans Serif"/>
              </a:rPr>
              <a:t>υπηρεσία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90" dirty="0">
                <a:latin typeface="Microsoft Sans Serif"/>
                <a:cs typeface="Microsoft Sans Serif"/>
              </a:rPr>
              <a:t>έχει </a:t>
            </a:r>
            <a:r>
              <a:rPr sz="2800" spc="-5" dirty="0">
                <a:latin typeface="Microsoft Sans Serif"/>
                <a:cs typeface="Microsoft Sans Serif"/>
              </a:rPr>
              <a:t>εκδώσει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25" dirty="0">
                <a:latin typeface="Microsoft Sans Serif"/>
                <a:cs typeface="Microsoft Sans Serif"/>
              </a:rPr>
              <a:t> προσβαλλόµενη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πράξη.</a:t>
            </a:r>
            <a:endParaRPr sz="2800">
              <a:latin typeface="Microsoft Sans Serif"/>
              <a:cs typeface="Microsoft Sans Serif"/>
            </a:endParaRPr>
          </a:p>
          <a:p>
            <a:pPr marL="355600" marR="34290" indent="-342900" algn="just">
              <a:lnSpc>
                <a:spcPts val="3030"/>
              </a:lnSpc>
              <a:spcBef>
                <a:spcPts val="68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5" dirty="0">
                <a:latin typeface="Microsoft Sans Serif"/>
                <a:cs typeface="Microsoft Sans Serif"/>
              </a:rPr>
              <a:t>ανωτέρω </a:t>
            </a:r>
            <a:r>
              <a:rPr sz="2800" spc="30" dirty="0">
                <a:latin typeface="Microsoft Sans Serif"/>
                <a:cs typeface="Microsoft Sans Serif"/>
              </a:rPr>
              <a:t>κοινοποίηση </a:t>
            </a:r>
            <a:r>
              <a:rPr sz="2800" spc="-55" dirty="0">
                <a:latin typeface="Microsoft Sans Serif"/>
                <a:cs typeface="Microsoft Sans Serif"/>
              </a:rPr>
              <a:t>δύναται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65" dirty="0">
                <a:latin typeface="Microsoft Sans Serif"/>
                <a:cs typeface="Microsoft Sans Serif"/>
              </a:rPr>
              <a:t>διενεργηθεί 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ταχυδροµική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αποστολή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επί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αποδείξει.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59" y="186100"/>
            <a:ext cx="8284209" cy="591312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5600" marR="5080" indent="-342900" algn="just">
              <a:lnSpc>
                <a:spcPct val="89700"/>
              </a:lnSpc>
              <a:spcBef>
                <a:spcPts val="44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20" dirty="0">
                <a:latin typeface="Microsoft Sans Serif"/>
                <a:cs typeface="Microsoft Sans Serif"/>
              </a:rPr>
              <a:t>Ένσταση </a:t>
            </a:r>
            <a:r>
              <a:rPr sz="2800" spc="-60" dirty="0">
                <a:latin typeface="Microsoft Sans Serif"/>
                <a:cs typeface="Microsoft Sans Serif"/>
              </a:rPr>
              <a:t>ασκείται </a:t>
            </a:r>
            <a:r>
              <a:rPr sz="2800" spc="15" dirty="0">
                <a:latin typeface="Microsoft Sans Serif"/>
                <a:cs typeface="Microsoft Sans Serif"/>
              </a:rPr>
              <a:t>επίσης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75" dirty="0">
                <a:latin typeface="Microsoft Sans Serif"/>
                <a:cs typeface="Microsoft Sans Serif"/>
              </a:rPr>
              <a:t>κατά </a:t>
            </a:r>
            <a:r>
              <a:rPr sz="2800" spc="60" dirty="0">
                <a:latin typeface="Microsoft Sans Serif"/>
                <a:cs typeface="Microsoft Sans Serif"/>
              </a:rPr>
              <a:t>αποφάσεων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πράξεων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προϊσταµένης </a:t>
            </a:r>
            <a:r>
              <a:rPr sz="2800" spc="-35" dirty="0">
                <a:latin typeface="Microsoft Sans Serif"/>
                <a:cs typeface="Microsoft Sans Serif"/>
              </a:rPr>
              <a:t>αρχής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κυρίου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έργου,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εφόσον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αποφάσεις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πράξεις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30" dirty="0">
                <a:latin typeface="Microsoft Sans Serif"/>
                <a:cs typeface="Microsoft Sans Serif"/>
              </a:rPr>
              <a:t>αυτές</a:t>
            </a:r>
            <a:r>
              <a:rPr sz="2800" spc="-12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προκαλείται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διαφωνία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πρώτη  </a:t>
            </a:r>
            <a:r>
              <a:rPr sz="2800" spc="-5" dirty="0">
                <a:latin typeface="Microsoft Sans Serif"/>
                <a:cs typeface="Microsoft Sans Serif"/>
              </a:rPr>
              <a:t>φορά.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Στην </a:t>
            </a:r>
            <a:r>
              <a:rPr sz="2800" spc="-110" dirty="0">
                <a:latin typeface="Microsoft Sans Serif"/>
                <a:cs typeface="Microsoft Sans Serif"/>
              </a:rPr>
              <a:t>τελευταία </a:t>
            </a:r>
            <a:r>
              <a:rPr sz="2800" spc="-85" dirty="0">
                <a:latin typeface="Microsoft Sans Serif"/>
                <a:cs typeface="Microsoft Sans Serif"/>
              </a:rPr>
              <a:t>αυτή </a:t>
            </a:r>
            <a:r>
              <a:rPr sz="2800" spc="60" dirty="0">
                <a:latin typeface="Microsoft Sans Serif"/>
                <a:cs typeface="Microsoft Sans Serif"/>
              </a:rPr>
              <a:t>περίπτωση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30" dirty="0">
                <a:latin typeface="Microsoft Sans Serif"/>
                <a:cs typeface="Microsoft Sans Serif"/>
              </a:rPr>
              <a:t>προθεσµία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την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άσκηση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της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ένστασης</a:t>
            </a:r>
            <a:r>
              <a:rPr sz="2800" spc="76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αρχίζει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170" dirty="0">
                <a:latin typeface="Microsoft Sans Serif"/>
                <a:cs typeface="Microsoft Sans Serif"/>
              </a:rPr>
              <a:t>από</a:t>
            </a:r>
            <a:r>
              <a:rPr sz="2800" spc="17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την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κοινοποίηση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απόφασης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πράξης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στον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ανάδοχο.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0400"/>
              </a:lnSpc>
              <a:spcBef>
                <a:spcPts val="63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20" dirty="0">
                <a:latin typeface="Microsoft Sans Serif"/>
                <a:cs typeface="Microsoft Sans Serif"/>
              </a:rPr>
              <a:t>διευθύνουσα </a:t>
            </a:r>
            <a:r>
              <a:rPr sz="2800" spc="25" dirty="0">
                <a:latin typeface="Microsoft Sans Serif"/>
                <a:cs typeface="Microsoft Sans Serif"/>
              </a:rPr>
              <a:t>υπηρεσία </a:t>
            </a:r>
            <a:r>
              <a:rPr sz="2800" dirty="0">
                <a:latin typeface="Microsoft Sans Serif"/>
                <a:cs typeface="Microsoft Sans Serif"/>
              </a:rPr>
              <a:t>ή η </a:t>
            </a:r>
            <a:r>
              <a:rPr sz="2800" spc="-15" dirty="0">
                <a:latin typeface="Microsoft Sans Serif"/>
                <a:cs typeface="Microsoft Sans Serif"/>
              </a:rPr>
              <a:t>προϊσταµένη </a:t>
            </a:r>
            <a:r>
              <a:rPr sz="2800" spc="-5" dirty="0">
                <a:latin typeface="Microsoft Sans Serif"/>
                <a:cs typeface="Microsoft Sans Serif"/>
              </a:rPr>
              <a:t>αρχή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οφείλουν,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κατά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την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έκδοση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των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πράξεων</a:t>
            </a:r>
            <a:r>
              <a:rPr sz="2800" b="1" dirty="0">
                <a:latin typeface="Arial"/>
                <a:cs typeface="Arial"/>
              </a:rPr>
              <a:t> ή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195" dirty="0">
                <a:latin typeface="Arial"/>
                <a:cs typeface="Arial"/>
              </a:rPr>
              <a:t>αποφάσεών</a:t>
            </a:r>
            <a:r>
              <a:rPr sz="2800" b="1" spc="200" dirty="0">
                <a:latin typeface="Arial"/>
                <a:cs typeface="Arial"/>
              </a:rPr>
              <a:t> </a:t>
            </a:r>
            <a:r>
              <a:rPr sz="2800" b="1" spc="175" dirty="0">
                <a:latin typeface="Arial"/>
                <a:cs typeface="Arial"/>
              </a:rPr>
              <a:t>τους,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spc="110" dirty="0">
                <a:latin typeface="Arial"/>
                <a:cs typeface="Arial"/>
              </a:rPr>
              <a:t>να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spc="215" dirty="0">
                <a:latin typeface="Arial"/>
                <a:cs typeface="Arial"/>
              </a:rPr>
              <a:t>µνηµονεύουν</a:t>
            </a:r>
            <a:r>
              <a:rPr sz="2800" b="1" spc="220" dirty="0">
                <a:latin typeface="Arial"/>
                <a:cs typeface="Arial"/>
              </a:rPr>
              <a:t> </a:t>
            </a:r>
            <a:r>
              <a:rPr sz="2800" b="1" spc="110" dirty="0">
                <a:latin typeface="Arial"/>
                <a:cs typeface="Arial"/>
              </a:rPr>
              <a:t>τη 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δυν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-420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τ</a:t>
            </a:r>
            <a:r>
              <a:rPr sz="2800" b="1" dirty="0">
                <a:latin typeface="Arial"/>
                <a:cs typeface="Arial"/>
              </a:rPr>
              <a:t>ό</a:t>
            </a:r>
            <a:r>
              <a:rPr sz="2800" b="1" spc="-420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τ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420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τ</a:t>
            </a:r>
            <a:r>
              <a:rPr sz="2800" b="1" dirty="0">
                <a:latin typeface="Arial"/>
                <a:cs typeface="Arial"/>
              </a:rPr>
              <a:t>α  </a:t>
            </a:r>
            <a:r>
              <a:rPr sz="2800" b="1" spc="20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ά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σ</a:t>
            </a: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σ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ς  </a:t>
            </a:r>
            <a:r>
              <a:rPr sz="2800" b="1" spc="204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ένστ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σ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,  </a:t>
            </a:r>
            <a:r>
              <a:rPr sz="2800" b="1" spc="204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τ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4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  </a:t>
            </a:r>
            <a:r>
              <a:rPr sz="2800" b="1" spc="-5" dirty="0">
                <a:latin typeface="Arial"/>
                <a:cs typeface="Arial"/>
              </a:rPr>
              <a:t>ανατρεπτική</a:t>
            </a:r>
            <a:r>
              <a:rPr sz="2800" b="1" spc="56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προθεσµία</a:t>
            </a:r>
            <a:r>
              <a:rPr sz="2800" b="1" spc="5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για</a:t>
            </a:r>
            <a:r>
              <a:rPr sz="2800" b="1" spc="57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την</a:t>
            </a:r>
            <a:r>
              <a:rPr sz="2800" b="1" spc="5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άσκησή</a:t>
            </a:r>
            <a:r>
              <a:rPr sz="2800" b="1" spc="5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της,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30" dirty="0">
                <a:latin typeface="Arial"/>
                <a:cs typeface="Arial"/>
              </a:rPr>
              <a:t>το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60" dirty="0">
                <a:latin typeface="Arial"/>
                <a:cs typeface="Arial"/>
              </a:rPr>
              <a:t>αποφαινόµενο</a:t>
            </a:r>
            <a:r>
              <a:rPr sz="2800" b="1" spc="65" dirty="0">
                <a:latin typeface="Arial"/>
                <a:cs typeface="Arial"/>
              </a:rPr>
              <a:t> </a:t>
            </a:r>
            <a:r>
              <a:rPr sz="2800" b="1" spc="50" dirty="0">
                <a:latin typeface="Arial"/>
                <a:cs typeface="Arial"/>
              </a:rPr>
              <a:t>όργανο,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45" dirty="0">
                <a:latin typeface="Arial"/>
                <a:cs typeface="Arial"/>
              </a:rPr>
              <a:t>καθώς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40" dirty="0">
                <a:latin typeface="Arial"/>
                <a:cs typeface="Arial"/>
              </a:rPr>
              <a:t>και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40" dirty="0">
                <a:latin typeface="Arial"/>
                <a:cs typeface="Arial"/>
              </a:rPr>
              <a:t>τις 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συνέπειες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από </a:t>
            </a:r>
            <a:r>
              <a:rPr sz="2800" b="1" dirty="0">
                <a:latin typeface="Arial"/>
                <a:cs typeface="Arial"/>
              </a:rPr>
              <a:t>τη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45" dirty="0">
                <a:latin typeface="Arial"/>
                <a:cs typeface="Arial"/>
              </a:rPr>
              <a:t>µη</a:t>
            </a:r>
            <a:r>
              <a:rPr sz="2800" b="1" spc="-5" dirty="0">
                <a:latin typeface="Arial"/>
                <a:cs typeface="Arial"/>
              </a:rPr>
              <a:t> άσκησή της.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35939" y="582296"/>
            <a:ext cx="8134350" cy="4894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99800"/>
              </a:lnSpc>
              <a:spcBef>
                <a:spcPts val="10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  <a:tab pos="5777865" algn="l"/>
              </a:tabLst>
            </a:pPr>
            <a:r>
              <a:rPr sz="3200" dirty="0">
                <a:latin typeface="Microsoft Sans Serif"/>
                <a:cs typeface="Microsoft Sans Serif"/>
              </a:rPr>
              <a:t>Η </a:t>
            </a:r>
            <a:r>
              <a:rPr sz="3200" spc="-45" dirty="0">
                <a:latin typeface="Microsoft Sans Serif"/>
                <a:cs typeface="Microsoft Sans Serif"/>
              </a:rPr>
              <a:t>ένσταση </a:t>
            </a:r>
            <a:r>
              <a:rPr sz="3200" spc="70" dirty="0">
                <a:latin typeface="Microsoft Sans Serif"/>
                <a:cs typeface="Microsoft Sans Serif"/>
              </a:rPr>
              <a:t>πρέπει </a:t>
            </a:r>
            <a:r>
              <a:rPr sz="3200" dirty="0">
                <a:latin typeface="Microsoft Sans Serif"/>
                <a:cs typeface="Microsoft Sans Serif"/>
              </a:rPr>
              <a:t>να </a:t>
            </a:r>
            <a:r>
              <a:rPr sz="3200" spc="-55" dirty="0">
                <a:latin typeface="Microsoft Sans Serif"/>
                <a:cs typeface="Microsoft Sans Serif"/>
              </a:rPr>
              <a:t>αναφέρει </a:t>
            </a:r>
            <a:r>
              <a:rPr sz="3200" spc="-114" dirty="0">
                <a:latin typeface="Microsoft Sans Serif"/>
                <a:cs typeface="Microsoft Sans Serif"/>
              </a:rPr>
              <a:t>την</a:t>
            </a:r>
            <a:r>
              <a:rPr sz="3200" spc="620" dirty="0">
                <a:latin typeface="Microsoft Sans Serif"/>
                <a:cs typeface="Microsoft Sans Serif"/>
              </a:rPr>
              <a:t> </a:t>
            </a:r>
            <a:r>
              <a:rPr sz="3200" spc="55" dirty="0">
                <a:latin typeface="Microsoft Sans Serif"/>
                <a:cs typeface="Microsoft Sans Serif"/>
              </a:rPr>
              <a:t>πράξη </a:t>
            </a:r>
            <a:r>
              <a:rPr sz="3200" spc="6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ή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την</a:t>
            </a:r>
            <a:r>
              <a:rPr sz="3200" dirty="0">
                <a:latin typeface="Microsoft Sans Serif"/>
                <a:cs typeface="Microsoft Sans Serif"/>
              </a:rPr>
              <a:t> </a:t>
            </a:r>
            <a:r>
              <a:rPr sz="3200" spc="175" dirty="0">
                <a:latin typeface="Microsoft Sans Serif"/>
                <a:cs typeface="Microsoft Sans Serif"/>
              </a:rPr>
              <a:t>παράλειψη,</a:t>
            </a:r>
            <a:r>
              <a:rPr sz="3200" spc="180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κατά</a:t>
            </a:r>
            <a:r>
              <a:rPr sz="3200" spc="4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της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spc="170" dirty="0">
                <a:latin typeface="Microsoft Sans Serif"/>
                <a:cs typeface="Microsoft Sans Serif"/>
              </a:rPr>
              <a:t>οποίας </a:t>
            </a:r>
            <a:r>
              <a:rPr sz="3200" spc="175" dirty="0">
                <a:latin typeface="Microsoft Sans Serif"/>
                <a:cs typeface="Microsoft Sans Serif"/>
              </a:rPr>
              <a:t> </a:t>
            </a:r>
            <a:r>
              <a:rPr sz="3200" spc="240" dirty="0">
                <a:latin typeface="Microsoft Sans Serif"/>
                <a:cs typeface="Microsoft Sans Serif"/>
              </a:rPr>
              <a:t>στρέφεται,</a:t>
            </a:r>
            <a:r>
              <a:rPr sz="3200" spc="245" dirty="0">
                <a:latin typeface="Microsoft Sans Serif"/>
                <a:cs typeface="Microsoft Sans Serif"/>
              </a:rPr>
              <a:t> </a:t>
            </a:r>
            <a:r>
              <a:rPr sz="3200" spc="295" dirty="0">
                <a:latin typeface="Microsoft Sans Serif"/>
                <a:cs typeface="Microsoft Sans Serif"/>
              </a:rPr>
              <a:t>σύντοµο</a:t>
            </a:r>
            <a:r>
              <a:rPr sz="3200" spc="300" dirty="0">
                <a:latin typeface="Microsoft Sans Serif"/>
                <a:cs typeface="Microsoft Sans Serif"/>
              </a:rPr>
              <a:t> </a:t>
            </a:r>
            <a:r>
              <a:rPr sz="3200" spc="285" dirty="0">
                <a:latin typeface="Microsoft Sans Serif"/>
                <a:cs typeface="Microsoft Sans Serif"/>
              </a:rPr>
              <a:t>ιστορικό</a:t>
            </a:r>
            <a:r>
              <a:rPr sz="3200" spc="290" dirty="0">
                <a:latin typeface="Microsoft Sans Serif"/>
                <a:cs typeface="Microsoft Sans Serif"/>
              </a:rPr>
              <a:t> </a:t>
            </a:r>
            <a:r>
              <a:rPr sz="3200" spc="80" dirty="0">
                <a:latin typeface="Microsoft Sans Serif"/>
                <a:cs typeface="Microsoft Sans Serif"/>
              </a:rPr>
              <a:t>της 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spc="10" dirty="0">
                <a:latin typeface="Microsoft Sans Serif"/>
                <a:cs typeface="Microsoft Sans Serif"/>
              </a:rPr>
              <a:t>σύµβασης </a:t>
            </a:r>
            <a:r>
              <a:rPr sz="3200" spc="-20" dirty="0">
                <a:latin typeface="Microsoft Sans Serif"/>
                <a:cs typeface="Microsoft Sans Serif"/>
              </a:rPr>
              <a:t>και </a:t>
            </a:r>
            <a:r>
              <a:rPr sz="3200" spc="-175" dirty="0">
                <a:latin typeface="Microsoft Sans Serif"/>
                <a:cs typeface="Microsoft Sans Serif"/>
              </a:rPr>
              <a:t>της </a:t>
            </a:r>
            <a:r>
              <a:rPr sz="3200" spc="-5" dirty="0">
                <a:latin typeface="Microsoft Sans Serif"/>
                <a:cs typeface="Microsoft Sans Serif"/>
              </a:rPr>
              <a:t>διαφωνίας, </a:t>
            </a:r>
            <a:r>
              <a:rPr sz="3200" spc="-140" dirty="0">
                <a:latin typeface="Microsoft Sans Serif"/>
                <a:cs typeface="Microsoft Sans Serif"/>
              </a:rPr>
              <a:t>τους </a:t>
            </a:r>
            <a:r>
              <a:rPr sz="3200" spc="-50" dirty="0">
                <a:latin typeface="Microsoft Sans Serif"/>
                <a:cs typeface="Microsoft Sans Serif"/>
              </a:rPr>
              <a:t>λόγους, 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spc="-90" dirty="0">
                <a:latin typeface="Microsoft Sans Serif"/>
                <a:cs typeface="Microsoft Sans Serif"/>
              </a:rPr>
              <a:t>στους</a:t>
            </a:r>
            <a:r>
              <a:rPr sz="3200" spc="-85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οποίους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-90" dirty="0">
                <a:latin typeface="Microsoft Sans Serif"/>
                <a:cs typeface="Microsoft Sans Serif"/>
              </a:rPr>
              <a:t>στηρίζει</a:t>
            </a:r>
            <a:r>
              <a:rPr sz="3200" spc="-85" dirty="0">
                <a:latin typeface="Microsoft Sans Serif"/>
                <a:cs typeface="Microsoft Sans Serif"/>
              </a:rPr>
              <a:t> </a:t>
            </a:r>
            <a:r>
              <a:rPr sz="3200" spc="-190" dirty="0">
                <a:latin typeface="Microsoft Sans Serif"/>
                <a:cs typeface="Microsoft Sans Serif"/>
              </a:rPr>
              <a:t>τις</a:t>
            </a:r>
            <a:r>
              <a:rPr sz="3200" spc="-185" dirty="0">
                <a:latin typeface="Microsoft Sans Serif"/>
                <a:cs typeface="Microsoft Sans Serif"/>
              </a:rPr>
              <a:t> </a:t>
            </a:r>
            <a:r>
              <a:rPr sz="3200" spc="10" dirty="0">
                <a:latin typeface="Microsoft Sans Serif"/>
                <a:cs typeface="Microsoft Sans Serif"/>
              </a:rPr>
              <a:t>απόψεις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-125" dirty="0">
                <a:latin typeface="Microsoft Sans Serif"/>
                <a:cs typeface="Microsoft Sans Serif"/>
              </a:rPr>
              <a:t>του </a:t>
            </a:r>
            <a:r>
              <a:rPr sz="3200" spc="-120" dirty="0">
                <a:latin typeface="Microsoft Sans Serif"/>
                <a:cs typeface="Microsoft Sans Serif"/>
              </a:rPr>
              <a:t> </a:t>
            </a:r>
            <a:r>
              <a:rPr sz="3200" spc="-110" dirty="0">
                <a:latin typeface="Microsoft Sans Serif"/>
                <a:cs typeface="Microsoft Sans Serif"/>
              </a:rPr>
              <a:t>αυτός</a:t>
            </a:r>
            <a:r>
              <a:rPr sz="3200" spc="-105" dirty="0">
                <a:latin typeface="Microsoft Sans Serif"/>
                <a:cs typeface="Microsoft Sans Serif"/>
              </a:rPr>
              <a:t> </a:t>
            </a:r>
            <a:r>
              <a:rPr sz="3200" spc="130" dirty="0">
                <a:latin typeface="Microsoft Sans Serif"/>
                <a:cs typeface="Microsoft Sans Serif"/>
              </a:rPr>
              <a:t>που</a:t>
            </a:r>
            <a:r>
              <a:rPr sz="3200" spc="135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υποβάλλει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-114" dirty="0">
                <a:latin typeface="Microsoft Sans Serif"/>
                <a:cs typeface="Microsoft Sans Serif"/>
              </a:rPr>
              <a:t>την</a:t>
            </a:r>
            <a:r>
              <a:rPr sz="3200" spc="625" dirty="0">
                <a:latin typeface="Microsoft Sans Serif"/>
                <a:cs typeface="Microsoft Sans Serif"/>
              </a:rPr>
              <a:t> </a:t>
            </a:r>
            <a:r>
              <a:rPr sz="3200" spc="-45" dirty="0">
                <a:latin typeface="Microsoft Sans Serif"/>
                <a:cs typeface="Microsoft Sans Serif"/>
              </a:rPr>
              <a:t>ένσταση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 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155" dirty="0">
                <a:latin typeface="Microsoft Sans Serif"/>
                <a:cs typeface="Microsoft Sans Serif"/>
              </a:rPr>
              <a:t>ορισµένα </a:t>
            </a:r>
            <a:r>
              <a:rPr sz="3200" spc="844" dirty="0">
                <a:latin typeface="Microsoft Sans Serif"/>
                <a:cs typeface="Microsoft Sans Serif"/>
              </a:rPr>
              <a:t> </a:t>
            </a:r>
            <a:r>
              <a:rPr sz="3200" spc="95" dirty="0">
                <a:latin typeface="Microsoft Sans Serif"/>
                <a:cs typeface="Microsoft Sans Serif"/>
              </a:rPr>
              <a:t>αιτήµατα.	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55" dirty="0">
                <a:latin typeface="Microsoft Sans Serif"/>
                <a:cs typeface="Microsoft Sans Serif"/>
              </a:rPr>
              <a:t> </a:t>
            </a:r>
            <a:r>
              <a:rPr sz="3200" spc="145" dirty="0">
                <a:latin typeface="Microsoft Sans Serif"/>
                <a:cs typeface="Microsoft Sans Serif"/>
              </a:rPr>
              <a:t>ένσταση </a:t>
            </a:r>
            <a:r>
              <a:rPr sz="3200" spc="-840" dirty="0">
                <a:latin typeface="Microsoft Sans Serif"/>
                <a:cs typeface="Microsoft Sans Serif"/>
              </a:rPr>
              <a:t> </a:t>
            </a:r>
            <a:r>
              <a:rPr sz="3200" spc="450" dirty="0">
                <a:latin typeface="Microsoft Sans Serif"/>
                <a:cs typeface="Microsoft Sans Serif"/>
              </a:rPr>
              <a:t>συνο</a:t>
            </a:r>
            <a:r>
              <a:rPr sz="3200" spc="15" dirty="0">
                <a:latin typeface="Microsoft Sans Serif"/>
                <a:cs typeface="Microsoft Sans Serif"/>
              </a:rPr>
              <a:t>δ</a:t>
            </a:r>
            <a:r>
              <a:rPr sz="3200" spc="-420" dirty="0">
                <a:latin typeface="Microsoft Sans Serif"/>
                <a:cs typeface="Microsoft Sans Serif"/>
              </a:rPr>
              <a:t> </a:t>
            </a:r>
            <a:r>
              <a:rPr sz="3200" spc="295" dirty="0">
                <a:latin typeface="Microsoft Sans Serif"/>
                <a:cs typeface="Microsoft Sans Serif"/>
              </a:rPr>
              <a:t>εύετα</a:t>
            </a:r>
            <a:r>
              <a:rPr sz="3200" spc="-65" dirty="0">
                <a:latin typeface="Microsoft Sans Serif"/>
                <a:cs typeface="Microsoft Sans Serif"/>
              </a:rPr>
              <a:t>ι</a:t>
            </a:r>
            <a:r>
              <a:rPr sz="3200" dirty="0">
                <a:latin typeface="Microsoft Sans Serif"/>
                <a:cs typeface="Microsoft Sans Serif"/>
              </a:rPr>
              <a:t>  </a:t>
            </a:r>
            <a:r>
              <a:rPr sz="3200" spc="375" dirty="0">
                <a:latin typeface="Microsoft Sans Serif"/>
                <a:cs typeface="Microsoft Sans Serif"/>
              </a:rPr>
              <a:t> </a:t>
            </a:r>
            <a:r>
              <a:rPr sz="3200" spc="580" dirty="0">
                <a:latin typeface="Microsoft Sans Serif"/>
                <a:cs typeface="Microsoft Sans Serif"/>
              </a:rPr>
              <a:t>απ</a:t>
            </a:r>
            <a:r>
              <a:rPr sz="3200" spc="140" dirty="0">
                <a:latin typeface="Microsoft Sans Serif"/>
                <a:cs typeface="Microsoft Sans Serif"/>
              </a:rPr>
              <a:t>ό</a:t>
            </a:r>
            <a:r>
              <a:rPr sz="3200" dirty="0">
                <a:latin typeface="Microsoft Sans Serif"/>
                <a:cs typeface="Microsoft Sans Serif"/>
              </a:rPr>
              <a:t>  </a:t>
            </a:r>
            <a:r>
              <a:rPr sz="3200" spc="375" dirty="0">
                <a:latin typeface="Microsoft Sans Serif"/>
                <a:cs typeface="Microsoft Sans Serif"/>
              </a:rPr>
              <a:t> αντίγραφ</a:t>
            </a:r>
            <a:r>
              <a:rPr sz="3200" spc="-65" dirty="0">
                <a:latin typeface="Microsoft Sans Serif"/>
                <a:cs typeface="Microsoft Sans Serif"/>
              </a:rPr>
              <a:t>ο</a:t>
            </a:r>
            <a:r>
              <a:rPr sz="3200" dirty="0">
                <a:latin typeface="Microsoft Sans Serif"/>
                <a:cs typeface="Microsoft Sans Serif"/>
              </a:rPr>
              <a:t>  </a:t>
            </a:r>
            <a:r>
              <a:rPr sz="3200" spc="375" dirty="0">
                <a:latin typeface="Microsoft Sans Serif"/>
                <a:cs typeface="Microsoft Sans Serif"/>
              </a:rPr>
              <a:t> </a:t>
            </a:r>
            <a:r>
              <a:rPr sz="3200" spc="265" dirty="0">
                <a:latin typeface="Microsoft Sans Serif"/>
                <a:cs typeface="Microsoft Sans Serif"/>
              </a:rPr>
              <a:t>τη</a:t>
            </a:r>
            <a:r>
              <a:rPr sz="3200" spc="-130" dirty="0">
                <a:latin typeface="Microsoft Sans Serif"/>
                <a:cs typeface="Microsoft Sans Serif"/>
              </a:rPr>
              <a:t>ς </a:t>
            </a:r>
            <a:r>
              <a:rPr sz="3200" spc="-415" dirty="0">
                <a:latin typeface="Microsoft Sans Serif"/>
                <a:cs typeface="Microsoft Sans Serif"/>
              </a:rPr>
              <a:t> </a:t>
            </a:r>
            <a:r>
              <a:rPr sz="3200" spc="15" dirty="0">
                <a:latin typeface="Microsoft Sans Serif"/>
                <a:cs typeface="Microsoft Sans Serif"/>
              </a:rPr>
              <a:t>προσβαλλόµενης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15" dirty="0">
                <a:latin typeface="Microsoft Sans Serif"/>
                <a:cs typeface="Microsoft Sans Serif"/>
              </a:rPr>
              <a:t>πράξης,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εφόσον</a:t>
            </a:r>
            <a:r>
              <a:rPr sz="3200" spc="819" dirty="0">
                <a:latin typeface="Microsoft Sans Serif"/>
                <a:cs typeface="Microsoft Sans Serif"/>
              </a:rPr>
              <a:t> </a:t>
            </a:r>
            <a:r>
              <a:rPr sz="3200" spc="-95" dirty="0">
                <a:latin typeface="Microsoft Sans Serif"/>
                <a:cs typeface="Microsoft Sans Serif"/>
              </a:rPr>
              <a:t>αυτή </a:t>
            </a:r>
            <a:r>
              <a:rPr sz="3200" spc="-90" dirty="0">
                <a:latin typeface="Microsoft Sans Serif"/>
                <a:cs typeface="Microsoft Sans Serif"/>
              </a:rPr>
              <a:t> </a:t>
            </a:r>
            <a:r>
              <a:rPr sz="3200" spc="-100" dirty="0">
                <a:latin typeface="Microsoft Sans Serif"/>
                <a:cs typeface="Microsoft Sans Serif"/>
              </a:rPr>
              <a:t>έχει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κοινοποιηθεί.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59" y="221660"/>
            <a:ext cx="8521700" cy="5407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3020" indent="-342900" algn="just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310"/>
              <a:buFont typeface="Wingdings"/>
              <a:buChar char=""/>
              <a:tabLst>
                <a:tab pos="355600" algn="l"/>
              </a:tabLst>
            </a:pPr>
            <a:r>
              <a:rPr sz="2900" spc="-80" dirty="0">
                <a:latin typeface="Microsoft Sans Serif"/>
                <a:cs typeface="Microsoft Sans Serif"/>
              </a:rPr>
              <a:t>Με </a:t>
            </a:r>
            <a:r>
              <a:rPr sz="2900" spc="-105" dirty="0">
                <a:latin typeface="Microsoft Sans Serif"/>
                <a:cs typeface="Microsoft Sans Serif"/>
              </a:rPr>
              <a:t>την </a:t>
            </a:r>
            <a:r>
              <a:rPr sz="2900" spc="-40" dirty="0">
                <a:latin typeface="Microsoft Sans Serif"/>
                <a:cs typeface="Microsoft Sans Serif"/>
              </a:rPr>
              <a:t>ένσταση </a:t>
            </a:r>
            <a:r>
              <a:rPr sz="2900" spc="-140" dirty="0">
                <a:latin typeface="Microsoft Sans Serif"/>
                <a:cs typeface="Microsoft Sans Serif"/>
              </a:rPr>
              <a:t>εξετάζεται </a:t>
            </a:r>
            <a:r>
              <a:rPr sz="2900" spc="-55" dirty="0">
                <a:latin typeface="Microsoft Sans Serif"/>
                <a:cs typeface="Microsoft Sans Serif"/>
              </a:rPr>
              <a:t>τόσο </a:t>
            </a:r>
            <a:r>
              <a:rPr sz="2900" dirty="0">
                <a:latin typeface="Microsoft Sans Serif"/>
                <a:cs typeface="Microsoft Sans Serif"/>
              </a:rPr>
              <a:t>η </a:t>
            </a:r>
            <a:r>
              <a:rPr sz="2900" spc="-55" dirty="0">
                <a:latin typeface="Microsoft Sans Serif"/>
                <a:cs typeface="Microsoft Sans Serif"/>
              </a:rPr>
              <a:t>νοµιµότητα </a:t>
            </a:r>
            <a:r>
              <a:rPr sz="2900" spc="-155" dirty="0">
                <a:latin typeface="Microsoft Sans Serif"/>
                <a:cs typeface="Microsoft Sans Serif"/>
              </a:rPr>
              <a:t>της </a:t>
            </a:r>
            <a:r>
              <a:rPr sz="2900" spc="-150" dirty="0">
                <a:latin typeface="Microsoft Sans Serif"/>
                <a:cs typeface="Microsoft Sans Serif"/>
              </a:rPr>
              <a:t> </a:t>
            </a:r>
            <a:r>
              <a:rPr sz="2900" spc="15" dirty="0">
                <a:latin typeface="Microsoft Sans Serif"/>
                <a:cs typeface="Microsoft Sans Serif"/>
              </a:rPr>
              <a:t>πράξης</a:t>
            </a:r>
            <a:r>
              <a:rPr sz="2900" spc="2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ή</a:t>
            </a:r>
            <a:r>
              <a:rPr sz="2900" spc="5" dirty="0">
                <a:latin typeface="Microsoft Sans Serif"/>
                <a:cs typeface="Microsoft Sans Serif"/>
              </a:rPr>
              <a:t> παράλειψης</a:t>
            </a:r>
            <a:r>
              <a:rPr sz="2900" spc="10" dirty="0">
                <a:latin typeface="Microsoft Sans Serif"/>
                <a:cs typeface="Microsoft Sans Serif"/>
              </a:rPr>
              <a:t> </a:t>
            </a:r>
            <a:r>
              <a:rPr sz="2900" spc="30" dirty="0">
                <a:latin typeface="Microsoft Sans Serif"/>
                <a:cs typeface="Microsoft Sans Serif"/>
              </a:rPr>
              <a:t>όσο</a:t>
            </a:r>
            <a:r>
              <a:rPr sz="2900" spc="35" dirty="0">
                <a:latin typeface="Microsoft Sans Serif"/>
                <a:cs typeface="Microsoft Sans Serif"/>
              </a:rPr>
              <a:t> </a:t>
            </a:r>
            <a:r>
              <a:rPr sz="2900" spc="-20" dirty="0">
                <a:latin typeface="Microsoft Sans Serif"/>
                <a:cs typeface="Microsoft Sans Serif"/>
              </a:rPr>
              <a:t>και</a:t>
            </a:r>
            <a:r>
              <a:rPr sz="2900" spc="-1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η</a:t>
            </a:r>
            <a:r>
              <a:rPr sz="2900" spc="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ουσία</a:t>
            </a:r>
            <a:r>
              <a:rPr sz="2900" spc="5" dirty="0">
                <a:latin typeface="Microsoft Sans Serif"/>
                <a:cs typeface="Microsoft Sans Serif"/>
              </a:rPr>
              <a:t> </a:t>
            </a:r>
            <a:r>
              <a:rPr sz="2900" spc="-155" dirty="0">
                <a:latin typeface="Microsoft Sans Serif"/>
                <a:cs typeface="Microsoft Sans Serif"/>
              </a:rPr>
              <a:t>της </a:t>
            </a:r>
            <a:r>
              <a:rPr sz="2900" spc="-150" dirty="0">
                <a:latin typeface="Microsoft Sans Serif"/>
                <a:cs typeface="Microsoft Sans Serif"/>
              </a:rPr>
              <a:t> </a:t>
            </a:r>
            <a:r>
              <a:rPr sz="2900" spc="10" dirty="0">
                <a:latin typeface="Microsoft Sans Serif"/>
                <a:cs typeface="Microsoft Sans Serif"/>
              </a:rPr>
              <a:t>υπόθεσης.</a:t>
            </a:r>
            <a:r>
              <a:rPr sz="2900" spc="1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Ο</a:t>
            </a:r>
            <a:r>
              <a:rPr sz="2900" spc="5" dirty="0">
                <a:latin typeface="Microsoft Sans Serif"/>
                <a:cs typeface="Microsoft Sans Serif"/>
              </a:rPr>
              <a:t> Υπουργός</a:t>
            </a:r>
            <a:r>
              <a:rPr sz="2900" spc="1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ή</a:t>
            </a:r>
            <a:r>
              <a:rPr sz="2900" spc="5" dirty="0">
                <a:latin typeface="Microsoft Sans Serif"/>
                <a:cs typeface="Microsoft Sans Serif"/>
              </a:rPr>
              <a:t> </a:t>
            </a:r>
            <a:r>
              <a:rPr sz="2900" spc="-155" dirty="0">
                <a:latin typeface="Microsoft Sans Serif"/>
                <a:cs typeface="Microsoft Sans Serif"/>
              </a:rPr>
              <a:t>το</a:t>
            </a:r>
            <a:r>
              <a:rPr sz="2900" spc="-150" dirty="0">
                <a:latin typeface="Microsoft Sans Serif"/>
                <a:cs typeface="Microsoft Sans Serif"/>
              </a:rPr>
              <a:t> </a:t>
            </a:r>
            <a:r>
              <a:rPr sz="2900" spc="-75" dirty="0">
                <a:latin typeface="Microsoft Sans Serif"/>
                <a:cs typeface="Microsoft Sans Serif"/>
              </a:rPr>
              <a:t>κατά</a:t>
            </a:r>
            <a:r>
              <a:rPr sz="2900" spc="-70" dirty="0">
                <a:latin typeface="Microsoft Sans Serif"/>
                <a:cs typeface="Microsoft Sans Serif"/>
              </a:rPr>
              <a:t> </a:t>
            </a:r>
            <a:r>
              <a:rPr sz="2900" spc="55" dirty="0">
                <a:latin typeface="Microsoft Sans Serif"/>
                <a:cs typeface="Microsoft Sans Serif"/>
              </a:rPr>
              <a:t>περίπτωση, </a:t>
            </a:r>
            <a:r>
              <a:rPr sz="2900" spc="-760" dirty="0">
                <a:latin typeface="Microsoft Sans Serif"/>
                <a:cs typeface="Microsoft Sans Serif"/>
              </a:rPr>
              <a:t> </a:t>
            </a:r>
            <a:r>
              <a:rPr sz="2900" spc="75" dirty="0">
                <a:latin typeface="Microsoft Sans Serif"/>
                <a:cs typeface="Microsoft Sans Serif"/>
              </a:rPr>
              <a:t>σύµφωνα</a:t>
            </a:r>
            <a:r>
              <a:rPr sz="2900" spc="80" dirty="0">
                <a:latin typeface="Microsoft Sans Serif"/>
                <a:cs typeface="Microsoft Sans Serif"/>
              </a:rPr>
              <a:t> </a:t>
            </a:r>
            <a:r>
              <a:rPr sz="2900" spc="-40" dirty="0">
                <a:latin typeface="Microsoft Sans Serif"/>
                <a:cs typeface="Microsoft Sans Serif"/>
              </a:rPr>
              <a:t>µε</a:t>
            </a:r>
            <a:r>
              <a:rPr sz="2900" spc="695" dirty="0">
                <a:latin typeface="Microsoft Sans Serif"/>
                <a:cs typeface="Microsoft Sans Serif"/>
              </a:rPr>
              <a:t> </a:t>
            </a:r>
            <a:r>
              <a:rPr sz="2900" spc="-155" dirty="0">
                <a:latin typeface="Microsoft Sans Serif"/>
                <a:cs typeface="Microsoft Sans Serif"/>
              </a:rPr>
              <a:t>τις</a:t>
            </a:r>
            <a:r>
              <a:rPr sz="2900" spc="-150" dirty="0">
                <a:latin typeface="Microsoft Sans Serif"/>
                <a:cs typeface="Microsoft Sans Serif"/>
              </a:rPr>
              <a:t> </a:t>
            </a:r>
            <a:r>
              <a:rPr sz="2900" spc="-60" dirty="0">
                <a:latin typeface="Microsoft Sans Serif"/>
                <a:cs typeface="Microsoft Sans Serif"/>
              </a:rPr>
              <a:t>κείµενες</a:t>
            </a:r>
            <a:r>
              <a:rPr sz="2900" spc="-55" dirty="0">
                <a:latin typeface="Microsoft Sans Serif"/>
                <a:cs typeface="Microsoft Sans Serif"/>
              </a:rPr>
              <a:t> </a:t>
            </a:r>
            <a:r>
              <a:rPr sz="2900" spc="-60" dirty="0">
                <a:latin typeface="Microsoft Sans Serif"/>
                <a:cs typeface="Microsoft Sans Serif"/>
              </a:rPr>
              <a:t>διατάξεις,</a:t>
            </a:r>
            <a:r>
              <a:rPr sz="2900" spc="-55" dirty="0">
                <a:latin typeface="Microsoft Sans Serif"/>
                <a:cs typeface="Microsoft Sans Serif"/>
              </a:rPr>
              <a:t> </a:t>
            </a:r>
            <a:r>
              <a:rPr sz="2900" spc="25" dirty="0">
                <a:latin typeface="Microsoft Sans Serif"/>
                <a:cs typeface="Microsoft Sans Serif"/>
              </a:rPr>
              <a:t>αρµόδιο </a:t>
            </a:r>
            <a:r>
              <a:rPr sz="2900" spc="30" dirty="0">
                <a:latin typeface="Microsoft Sans Serif"/>
                <a:cs typeface="Microsoft Sans Serif"/>
              </a:rPr>
              <a:t> </a:t>
            </a:r>
            <a:r>
              <a:rPr sz="2900" spc="15" dirty="0">
                <a:latin typeface="Microsoft Sans Serif"/>
                <a:cs typeface="Microsoft Sans Serif"/>
              </a:rPr>
              <a:t>αποφαινόµενο</a:t>
            </a:r>
            <a:r>
              <a:rPr sz="2900" spc="20" dirty="0">
                <a:latin typeface="Microsoft Sans Serif"/>
                <a:cs typeface="Microsoft Sans Serif"/>
              </a:rPr>
              <a:t> </a:t>
            </a:r>
            <a:r>
              <a:rPr sz="2900" spc="-25" dirty="0">
                <a:latin typeface="Microsoft Sans Serif"/>
                <a:cs typeface="Microsoft Sans Serif"/>
              </a:rPr>
              <a:t>όργανο</a:t>
            </a:r>
            <a:r>
              <a:rPr sz="2900" spc="-20" dirty="0">
                <a:latin typeface="Microsoft Sans Serif"/>
                <a:cs typeface="Microsoft Sans Serif"/>
              </a:rPr>
              <a:t> υποχρεούται</a:t>
            </a:r>
            <a:r>
              <a:rPr sz="2900" spc="-1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να</a:t>
            </a:r>
            <a:r>
              <a:rPr sz="2900" spc="5" dirty="0">
                <a:latin typeface="Microsoft Sans Serif"/>
                <a:cs typeface="Microsoft Sans Serif"/>
              </a:rPr>
              <a:t> </a:t>
            </a:r>
            <a:r>
              <a:rPr sz="2900" spc="-5" dirty="0">
                <a:latin typeface="Microsoft Sans Serif"/>
                <a:cs typeface="Microsoft Sans Serif"/>
              </a:rPr>
              <a:t>εκδώσει </a:t>
            </a:r>
            <a:r>
              <a:rPr sz="2900" spc="-760" dirty="0">
                <a:latin typeface="Microsoft Sans Serif"/>
                <a:cs typeface="Microsoft Sans Serif"/>
              </a:rPr>
              <a:t> </a:t>
            </a:r>
            <a:r>
              <a:rPr sz="2900" spc="-20" dirty="0">
                <a:latin typeface="Microsoft Sans Serif"/>
                <a:cs typeface="Microsoft Sans Serif"/>
              </a:rPr>
              <a:t>και</a:t>
            </a:r>
            <a:r>
              <a:rPr sz="2900" spc="280" dirty="0">
                <a:latin typeface="Microsoft Sans Serif"/>
                <a:cs typeface="Microsoft Sans Serif"/>
              </a:rPr>
              <a:t> </a:t>
            </a:r>
            <a:r>
              <a:rPr sz="2900" spc="10" dirty="0">
                <a:latin typeface="Microsoft Sans Serif"/>
                <a:cs typeface="Microsoft Sans Serif"/>
              </a:rPr>
              <a:t>κοινοποιήσει</a:t>
            </a:r>
            <a:r>
              <a:rPr sz="2900" spc="280" dirty="0">
                <a:latin typeface="Microsoft Sans Serif"/>
                <a:cs typeface="Microsoft Sans Serif"/>
              </a:rPr>
              <a:t> </a:t>
            </a:r>
            <a:r>
              <a:rPr sz="2900" spc="-105" dirty="0">
                <a:latin typeface="Microsoft Sans Serif"/>
                <a:cs typeface="Microsoft Sans Serif"/>
              </a:rPr>
              <a:t>την</a:t>
            </a:r>
            <a:r>
              <a:rPr sz="2900" spc="280" dirty="0">
                <a:latin typeface="Microsoft Sans Serif"/>
                <a:cs typeface="Microsoft Sans Serif"/>
              </a:rPr>
              <a:t> </a:t>
            </a:r>
            <a:r>
              <a:rPr sz="2900" spc="65" dirty="0">
                <a:latin typeface="Microsoft Sans Serif"/>
                <a:cs typeface="Microsoft Sans Serif"/>
              </a:rPr>
              <a:t>απόφασή</a:t>
            </a:r>
            <a:r>
              <a:rPr sz="2900" spc="280" dirty="0">
                <a:latin typeface="Microsoft Sans Serif"/>
                <a:cs typeface="Microsoft Sans Serif"/>
              </a:rPr>
              <a:t> </a:t>
            </a:r>
            <a:r>
              <a:rPr sz="2900" spc="-114" dirty="0">
                <a:latin typeface="Microsoft Sans Serif"/>
                <a:cs typeface="Microsoft Sans Serif"/>
              </a:rPr>
              <a:t>του</a:t>
            </a:r>
            <a:r>
              <a:rPr sz="2900" spc="28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µέσα</a:t>
            </a:r>
            <a:r>
              <a:rPr sz="2900" spc="280" dirty="0">
                <a:latin typeface="Microsoft Sans Serif"/>
                <a:cs typeface="Microsoft Sans Serif"/>
              </a:rPr>
              <a:t> </a:t>
            </a:r>
            <a:r>
              <a:rPr sz="2900" spc="-35" dirty="0">
                <a:latin typeface="Microsoft Sans Serif"/>
                <a:cs typeface="Microsoft Sans Serif"/>
              </a:rPr>
              <a:t>σε</a:t>
            </a:r>
            <a:r>
              <a:rPr sz="2900" spc="280" dirty="0">
                <a:latin typeface="Microsoft Sans Serif"/>
                <a:cs typeface="Microsoft Sans Serif"/>
              </a:rPr>
              <a:t> </a:t>
            </a:r>
            <a:r>
              <a:rPr sz="2900" spc="-140" dirty="0">
                <a:latin typeface="Microsoft Sans Serif"/>
                <a:cs typeface="Microsoft Sans Serif"/>
              </a:rPr>
              <a:t>τρεις</a:t>
            </a:r>
            <a:endParaRPr sz="2900">
              <a:latin typeface="Microsoft Sans Serif"/>
              <a:cs typeface="Microsoft Sans Serif"/>
            </a:endParaRPr>
          </a:p>
          <a:p>
            <a:pPr marL="355600" marR="5080" algn="just">
              <a:lnSpc>
                <a:spcPts val="3500"/>
              </a:lnSpc>
              <a:spcBef>
                <a:spcPts val="20"/>
              </a:spcBef>
            </a:pPr>
            <a:r>
              <a:rPr sz="2900" dirty="0">
                <a:latin typeface="Microsoft Sans Serif"/>
                <a:cs typeface="Microsoft Sans Serif"/>
              </a:rPr>
              <a:t>(3) </a:t>
            </a:r>
            <a:r>
              <a:rPr sz="2900" spc="-55" dirty="0">
                <a:latin typeface="Microsoft Sans Serif"/>
                <a:cs typeface="Microsoft Sans Serif"/>
              </a:rPr>
              <a:t>µήνες </a:t>
            </a:r>
            <a:r>
              <a:rPr sz="2900" spc="125" dirty="0">
                <a:latin typeface="Microsoft Sans Serif"/>
                <a:cs typeface="Microsoft Sans Serif"/>
              </a:rPr>
              <a:t>από </a:t>
            </a:r>
            <a:r>
              <a:rPr sz="2900" spc="-105" dirty="0">
                <a:latin typeface="Microsoft Sans Serif"/>
                <a:cs typeface="Microsoft Sans Serif"/>
              </a:rPr>
              <a:t>την </a:t>
            </a:r>
            <a:r>
              <a:rPr sz="2900" spc="-50" dirty="0">
                <a:latin typeface="Microsoft Sans Serif"/>
                <a:cs typeface="Microsoft Sans Serif"/>
              </a:rPr>
              <a:t>κατάθεση </a:t>
            </a:r>
            <a:r>
              <a:rPr sz="2900" spc="-155" dirty="0">
                <a:latin typeface="Microsoft Sans Serif"/>
                <a:cs typeface="Microsoft Sans Serif"/>
              </a:rPr>
              <a:t>της </a:t>
            </a:r>
            <a:r>
              <a:rPr sz="2900" spc="-50" dirty="0">
                <a:latin typeface="Microsoft Sans Serif"/>
                <a:cs typeface="Microsoft Sans Serif"/>
              </a:rPr>
              <a:t>ένστασης, </a:t>
            </a:r>
            <a:r>
              <a:rPr sz="2900" spc="-105" dirty="0">
                <a:latin typeface="Microsoft Sans Serif"/>
                <a:cs typeface="Microsoft Sans Serif"/>
              </a:rPr>
              <a:t>µετά </a:t>
            </a:r>
            <a:r>
              <a:rPr sz="2900" spc="-100" dirty="0">
                <a:latin typeface="Microsoft Sans Serif"/>
                <a:cs typeface="Microsoft Sans Serif"/>
              </a:rPr>
              <a:t> </a:t>
            </a:r>
            <a:r>
              <a:rPr sz="2900" spc="290" dirty="0">
                <a:latin typeface="Microsoft Sans Serif"/>
                <a:cs typeface="Microsoft Sans Serif"/>
              </a:rPr>
              <a:t>από</a:t>
            </a:r>
            <a:r>
              <a:rPr sz="2900" spc="295" dirty="0">
                <a:latin typeface="Microsoft Sans Serif"/>
                <a:cs typeface="Microsoft Sans Serif"/>
              </a:rPr>
              <a:t> </a:t>
            </a:r>
            <a:r>
              <a:rPr sz="2900" spc="175" dirty="0">
                <a:latin typeface="Microsoft Sans Serif"/>
                <a:cs typeface="Microsoft Sans Serif"/>
              </a:rPr>
              <a:t>αιτιολογηµένη</a:t>
            </a:r>
            <a:r>
              <a:rPr sz="2900" spc="180" dirty="0">
                <a:latin typeface="Microsoft Sans Serif"/>
                <a:cs typeface="Microsoft Sans Serif"/>
              </a:rPr>
              <a:t> </a:t>
            </a:r>
            <a:r>
              <a:rPr sz="2900" spc="235" dirty="0">
                <a:latin typeface="Microsoft Sans Serif"/>
                <a:cs typeface="Microsoft Sans Serif"/>
              </a:rPr>
              <a:t>γνώµη</a:t>
            </a:r>
            <a:r>
              <a:rPr sz="2900" spc="240" dirty="0">
                <a:latin typeface="Microsoft Sans Serif"/>
                <a:cs typeface="Microsoft Sans Serif"/>
              </a:rPr>
              <a:t> </a:t>
            </a:r>
            <a:r>
              <a:rPr sz="2900" spc="50" dirty="0">
                <a:latin typeface="Microsoft Sans Serif"/>
                <a:cs typeface="Microsoft Sans Serif"/>
              </a:rPr>
              <a:t>του</a:t>
            </a:r>
            <a:r>
              <a:rPr sz="2900" spc="55" dirty="0">
                <a:latin typeface="Microsoft Sans Serif"/>
                <a:cs typeface="Microsoft Sans Serif"/>
              </a:rPr>
              <a:t> </a:t>
            </a:r>
            <a:r>
              <a:rPr sz="2900" spc="215" dirty="0">
                <a:latin typeface="Microsoft Sans Serif"/>
                <a:cs typeface="Microsoft Sans Serif"/>
              </a:rPr>
              <a:t>Τεχνικού </a:t>
            </a:r>
            <a:r>
              <a:rPr sz="2900" spc="220" dirty="0">
                <a:latin typeface="Microsoft Sans Serif"/>
                <a:cs typeface="Microsoft Sans Serif"/>
              </a:rPr>
              <a:t> </a:t>
            </a:r>
            <a:r>
              <a:rPr sz="2900" spc="-5" dirty="0">
                <a:latin typeface="Microsoft Sans Serif"/>
                <a:cs typeface="Microsoft Sans Serif"/>
              </a:rPr>
              <a:t>Συµβουλίου.</a:t>
            </a:r>
            <a:endParaRPr sz="2900">
              <a:latin typeface="Microsoft Sans Serif"/>
              <a:cs typeface="Microsoft Sans Serif"/>
            </a:endParaRPr>
          </a:p>
          <a:p>
            <a:pPr marL="355600" marR="37465" indent="-342900" algn="just">
              <a:lnSpc>
                <a:spcPct val="99200"/>
              </a:lnSpc>
              <a:spcBef>
                <a:spcPts val="620"/>
              </a:spcBef>
              <a:buClr>
                <a:srgbClr val="99FF99"/>
              </a:buClr>
              <a:buSzPct val="79310"/>
              <a:buFont typeface="Wingdings"/>
              <a:buChar char=""/>
              <a:tabLst>
                <a:tab pos="355600" algn="l"/>
              </a:tabLst>
            </a:pPr>
            <a:r>
              <a:rPr sz="2900" dirty="0">
                <a:latin typeface="Microsoft Sans Serif"/>
                <a:cs typeface="Microsoft Sans Serif"/>
              </a:rPr>
              <a:t>Αν</a:t>
            </a:r>
            <a:r>
              <a:rPr sz="2900" spc="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η</a:t>
            </a:r>
            <a:r>
              <a:rPr sz="2900" spc="5" dirty="0">
                <a:latin typeface="Microsoft Sans Serif"/>
                <a:cs typeface="Microsoft Sans Serif"/>
              </a:rPr>
              <a:t> </a:t>
            </a:r>
            <a:r>
              <a:rPr sz="2900" spc="-40" dirty="0">
                <a:latin typeface="Microsoft Sans Serif"/>
                <a:cs typeface="Microsoft Sans Serif"/>
              </a:rPr>
              <a:t>ένσταση</a:t>
            </a:r>
            <a:r>
              <a:rPr sz="2900" spc="-35" dirty="0">
                <a:latin typeface="Microsoft Sans Serif"/>
                <a:cs typeface="Microsoft Sans Serif"/>
              </a:rPr>
              <a:t> </a:t>
            </a:r>
            <a:r>
              <a:rPr sz="2900" spc="5" dirty="0">
                <a:latin typeface="Microsoft Sans Serif"/>
                <a:cs typeface="Microsoft Sans Serif"/>
              </a:rPr>
              <a:t>απορριφθεί</a:t>
            </a:r>
            <a:r>
              <a:rPr sz="2900" spc="10" dirty="0">
                <a:latin typeface="Microsoft Sans Serif"/>
                <a:cs typeface="Microsoft Sans Serif"/>
              </a:rPr>
              <a:t> </a:t>
            </a:r>
            <a:r>
              <a:rPr sz="2900" spc="-80" dirty="0">
                <a:latin typeface="Microsoft Sans Serif"/>
                <a:cs typeface="Microsoft Sans Serif"/>
              </a:rPr>
              <a:t>εν</a:t>
            </a:r>
            <a:r>
              <a:rPr sz="2900" spc="-75" dirty="0">
                <a:latin typeface="Microsoft Sans Serif"/>
                <a:cs typeface="Microsoft Sans Serif"/>
              </a:rPr>
              <a:t> </a:t>
            </a:r>
            <a:r>
              <a:rPr sz="2900" spc="85" dirty="0">
                <a:latin typeface="Microsoft Sans Serif"/>
                <a:cs typeface="Microsoft Sans Serif"/>
              </a:rPr>
              <a:t>όλω</a:t>
            </a:r>
            <a:r>
              <a:rPr sz="2900" spc="9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ή</a:t>
            </a:r>
            <a:r>
              <a:rPr sz="2900" spc="770" dirty="0">
                <a:latin typeface="Microsoft Sans Serif"/>
                <a:cs typeface="Microsoft Sans Serif"/>
              </a:rPr>
              <a:t> </a:t>
            </a:r>
            <a:r>
              <a:rPr sz="2900" spc="-80" dirty="0">
                <a:latin typeface="Microsoft Sans Serif"/>
                <a:cs typeface="Microsoft Sans Serif"/>
              </a:rPr>
              <a:t>εν</a:t>
            </a:r>
            <a:r>
              <a:rPr sz="2900" spc="610" dirty="0">
                <a:latin typeface="Microsoft Sans Serif"/>
                <a:cs typeface="Microsoft Sans Serif"/>
              </a:rPr>
              <a:t> </a:t>
            </a:r>
            <a:r>
              <a:rPr sz="2900" spc="-65" dirty="0">
                <a:latin typeface="Microsoft Sans Serif"/>
                <a:cs typeface="Microsoft Sans Serif"/>
              </a:rPr>
              <a:t>µέρει </a:t>
            </a:r>
            <a:r>
              <a:rPr sz="2900" spc="-60" dirty="0">
                <a:latin typeface="Microsoft Sans Serif"/>
                <a:cs typeface="Microsoft Sans Serif"/>
              </a:rPr>
              <a:t> </a:t>
            </a:r>
            <a:r>
              <a:rPr sz="2900" spc="-100" dirty="0">
                <a:latin typeface="Microsoft Sans Serif"/>
                <a:cs typeface="Microsoft Sans Serif"/>
              </a:rPr>
              <a:t>αυτός</a:t>
            </a:r>
            <a:r>
              <a:rPr sz="2900" spc="-95" dirty="0">
                <a:latin typeface="Microsoft Sans Serif"/>
                <a:cs typeface="Microsoft Sans Serif"/>
              </a:rPr>
              <a:t> </a:t>
            </a:r>
            <a:r>
              <a:rPr sz="2900" spc="114" dirty="0">
                <a:latin typeface="Microsoft Sans Serif"/>
                <a:cs typeface="Microsoft Sans Serif"/>
              </a:rPr>
              <a:t>που</a:t>
            </a:r>
            <a:r>
              <a:rPr sz="2900" spc="120" dirty="0">
                <a:latin typeface="Microsoft Sans Serif"/>
                <a:cs typeface="Microsoft Sans Serif"/>
              </a:rPr>
              <a:t> </a:t>
            </a:r>
            <a:r>
              <a:rPr sz="2900" spc="10" dirty="0">
                <a:latin typeface="Microsoft Sans Serif"/>
                <a:cs typeface="Microsoft Sans Serif"/>
              </a:rPr>
              <a:t>υπέβαλε</a:t>
            </a:r>
            <a:r>
              <a:rPr sz="2900" spc="15" dirty="0">
                <a:latin typeface="Microsoft Sans Serif"/>
                <a:cs typeface="Microsoft Sans Serif"/>
              </a:rPr>
              <a:t> </a:t>
            </a:r>
            <a:r>
              <a:rPr sz="2900" spc="-105" dirty="0">
                <a:latin typeface="Microsoft Sans Serif"/>
                <a:cs typeface="Microsoft Sans Serif"/>
              </a:rPr>
              <a:t>την</a:t>
            </a:r>
            <a:r>
              <a:rPr sz="2900" spc="-100" dirty="0">
                <a:latin typeface="Microsoft Sans Serif"/>
                <a:cs typeface="Microsoft Sans Serif"/>
              </a:rPr>
              <a:t> </a:t>
            </a:r>
            <a:r>
              <a:rPr sz="2900" spc="-40" dirty="0">
                <a:latin typeface="Microsoft Sans Serif"/>
                <a:cs typeface="Microsoft Sans Serif"/>
              </a:rPr>
              <a:t>ένσταση</a:t>
            </a:r>
            <a:r>
              <a:rPr sz="2900" spc="695" dirty="0">
                <a:latin typeface="Microsoft Sans Serif"/>
                <a:cs typeface="Microsoft Sans Serif"/>
              </a:rPr>
              <a:t> </a:t>
            </a:r>
            <a:r>
              <a:rPr sz="2900" spc="35" dirty="0">
                <a:latin typeface="Microsoft Sans Serif"/>
                <a:cs typeface="Microsoft Sans Serif"/>
              </a:rPr>
              <a:t>µπορεί</a:t>
            </a:r>
            <a:r>
              <a:rPr sz="2900" spc="4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να </a:t>
            </a:r>
            <a:r>
              <a:rPr sz="2900" spc="5" dirty="0">
                <a:latin typeface="Microsoft Sans Serif"/>
                <a:cs typeface="Microsoft Sans Serif"/>
              </a:rPr>
              <a:t> </a:t>
            </a:r>
            <a:r>
              <a:rPr sz="2900" spc="10" dirty="0">
                <a:latin typeface="Microsoft Sans Serif"/>
                <a:cs typeface="Microsoft Sans Serif"/>
              </a:rPr>
              <a:t>προσφύγει</a:t>
            </a:r>
            <a:r>
              <a:rPr sz="2900" spc="30" dirty="0">
                <a:latin typeface="Microsoft Sans Serif"/>
                <a:cs typeface="Microsoft Sans Serif"/>
              </a:rPr>
              <a:t> </a:t>
            </a:r>
            <a:r>
              <a:rPr sz="2900" spc="-75" dirty="0">
                <a:latin typeface="Microsoft Sans Serif"/>
                <a:cs typeface="Microsoft Sans Serif"/>
              </a:rPr>
              <a:t>στο</a:t>
            </a:r>
            <a:r>
              <a:rPr sz="2900" spc="35" dirty="0">
                <a:latin typeface="Microsoft Sans Serif"/>
                <a:cs typeface="Microsoft Sans Serif"/>
              </a:rPr>
              <a:t> </a:t>
            </a:r>
            <a:r>
              <a:rPr sz="2900" spc="-5" dirty="0">
                <a:latin typeface="Microsoft Sans Serif"/>
                <a:cs typeface="Microsoft Sans Serif"/>
              </a:rPr>
              <a:t>αρµόδιο</a:t>
            </a:r>
            <a:r>
              <a:rPr sz="2900" spc="30" dirty="0">
                <a:latin typeface="Microsoft Sans Serif"/>
                <a:cs typeface="Microsoft Sans Serif"/>
              </a:rPr>
              <a:t> </a:t>
            </a:r>
            <a:r>
              <a:rPr sz="2900" spc="-30" dirty="0">
                <a:latin typeface="Microsoft Sans Serif"/>
                <a:cs typeface="Microsoft Sans Serif"/>
              </a:rPr>
              <a:t>δικαστήριο.</a:t>
            </a:r>
            <a:endParaRPr sz="29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223000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21934"/>
            <a:ext cx="8698230" cy="57912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marR="33655" indent="-342900" algn="just">
              <a:lnSpc>
                <a:spcPct val="77800"/>
              </a:lnSpc>
              <a:spcBef>
                <a:spcPts val="90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3000" b="1" spc="-5" dirty="0">
                <a:latin typeface="Arial"/>
                <a:cs typeface="Arial"/>
              </a:rPr>
              <a:t>Δικαστική επίλυση διαφορών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(άρθρο </a:t>
            </a:r>
            <a:r>
              <a:rPr sz="3000" b="1" dirty="0">
                <a:latin typeface="Arial"/>
                <a:cs typeface="Arial"/>
              </a:rPr>
              <a:t>175 ν. 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4412/2016)</a:t>
            </a:r>
            <a:endParaRPr sz="3000" dirty="0">
              <a:latin typeface="Arial"/>
              <a:cs typeface="Arial"/>
            </a:endParaRPr>
          </a:p>
          <a:p>
            <a:pPr marL="355600" marR="22860" indent="-342900" algn="just">
              <a:lnSpc>
                <a:spcPct val="80100"/>
              </a:lnSpc>
              <a:spcBef>
                <a:spcPts val="68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40" dirty="0">
                <a:latin typeface="Microsoft Sans Serif"/>
                <a:cs typeface="Microsoft Sans Serif"/>
              </a:rPr>
              <a:t>Κάθε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διαφορά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µεταξύ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συµβαλλόµενων </a:t>
            </a:r>
            <a:r>
              <a:rPr sz="2800" spc="25" dirty="0">
                <a:latin typeface="Microsoft Sans Serif"/>
                <a:cs typeface="Microsoft Sans Serif"/>
              </a:rPr>
              <a:t>µερών 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70" dirty="0">
                <a:latin typeface="Microsoft Sans Serif"/>
                <a:cs typeface="Microsoft Sans Serif"/>
              </a:rPr>
              <a:t>που</a:t>
            </a:r>
            <a:r>
              <a:rPr sz="2800" spc="175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προκύπτει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180" dirty="0">
                <a:latin typeface="Microsoft Sans Serif"/>
                <a:cs typeface="Microsoft Sans Serif"/>
              </a:rPr>
              <a:t>από</a:t>
            </a:r>
            <a:r>
              <a:rPr sz="2800" spc="185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τη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σύµβαση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κατασκευής 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δηµόσιου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έργου,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ανεξάρτητα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  </a:t>
            </a:r>
            <a:r>
              <a:rPr sz="2800" spc="-100" dirty="0">
                <a:latin typeface="Microsoft Sans Serif"/>
                <a:cs typeface="Microsoft Sans Serif"/>
              </a:rPr>
              <a:t>τον</a:t>
            </a:r>
            <a:r>
              <a:rPr sz="2800" spc="54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χαρακτήρα 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10" dirty="0">
                <a:latin typeface="Microsoft Sans Serif"/>
                <a:cs typeface="Microsoft Sans Serif"/>
              </a:rPr>
              <a:t>σύµβασης </a:t>
            </a:r>
            <a:r>
              <a:rPr sz="2800" spc="50" dirty="0">
                <a:latin typeface="Microsoft Sans Serif"/>
                <a:cs typeface="Microsoft Sans Serif"/>
              </a:rPr>
              <a:t>ως </a:t>
            </a:r>
            <a:r>
              <a:rPr sz="2800" spc="-55" dirty="0">
                <a:latin typeface="Microsoft Sans Serif"/>
                <a:cs typeface="Microsoft Sans Serif"/>
              </a:rPr>
              <a:t>διοικητικής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50" dirty="0">
                <a:latin typeface="Microsoft Sans Serif"/>
                <a:cs typeface="Microsoft Sans Serif"/>
              </a:rPr>
              <a:t>ως </a:t>
            </a:r>
            <a:r>
              <a:rPr sz="2800" spc="-30" dirty="0">
                <a:latin typeface="Microsoft Sans Serif"/>
                <a:cs typeface="Microsoft Sans Serif"/>
              </a:rPr>
              <a:t>ιδιωτικού </a:t>
            </a:r>
            <a:r>
              <a:rPr sz="2800" spc="-20" dirty="0">
                <a:latin typeface="Microsoft Sans Serif"/>
                <a:cs typeface="Microsoft Sans Serif"/>
              </a:rPr>
              <a:t>δικαίου,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επιλύεται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30" dirty="0">
                <a:latin typeface="Microsoft Sans Serif"/>
                <a:cs typeface="Microsoft Sans Serif"/>
              </a:rPr>
              <a:t>άσκηση </a:t>
            </a:r>
            <a:r>
              <a:rPr sz="2800" spc="15" dirty="0">
                <a:latin typeface="Microsoft Sans Serif"/>
                <a:cs typeface="Microsoft Sans Serif"/>
              </a:rPr>
              <a:t>προσφυγής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25" dirty="0">
                <a:latin typeface="Microsoft Sans Serif"/>
                <a:cs typeface="Microsoft Sans Serif"/>
              </a:rPr>
              <a:t>αγωγής </a:t>
            </a:r>
            <a:r>
              <a:rPr sz="2800" spc="-75" dirty="0">
                <a:latin typeface="Microsoft Sans Serif"/>
                <a:cs typeface="Microsoft Sans Serif"/>
              </a:rPr>
              <a:t>στο 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διοικητικό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εφετείο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135" dirty="0">
                <a:latin typeface="Microsoft Sans Serif"/>
                <a:cs typeface="Microsoft Sans Serif"/>
              </a:rPr>
              <a:t>της</a:t>
            </a:r>
            <a:r>
              <a:rPr sz="2800" spc="-1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περιφέρειας,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στην</a:t>
            </a:r>
            <a:r>
              <a:rPr sz="2800" spc="665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οποία 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εκτελείται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έργο.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έργο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εκτελείται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στην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περιφέρεια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δύο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35" dirty="0">
                <a:latin typeface="Microsoft Sans Serif"/>
                <a:cs typeface="Microsoft Sans Serif"/>
              </a:rPr>
              <a:t>περισσότερων</a:t>
            </a:r>
            <a:r>
              <a:rPr sz="2800" spc="140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διοικητικών 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εφετείων, </a:t>
            </a:r>
            <a:r>
              <a:rPr sz="2800" spc="-5" dirty="0">
                <a:latin typeface="Microsoft Sans Serif"/>
                <a:cs typeface="Microsoft Sans Serif"/>
              </a:rPr>
              <a:t>αρµόδιο </a:t>
            </a:r>
            <a:r>
              <a:rPr sz="2800" spc="-60" dirty="0">
                <a:latin typeface="Microsoft Sans Serif"/>
                <a:cs typeface="Microsoft Sans Serif"/>
              </a:rPr>
              <a:t>καθίσταται </a:t>
            </a:r>
            <a:r>
              <a:rPr sz="2800" spc="-85" dirty="0">
                <a:latin typeface="Microsoft Sans Serif"/>
                <a:cs typeface="Microsoft Sans Serif"/>
              </a:rPr>
              <a:t>αυτό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dirty="0">
                <a:latin typeface="Microsoft Sans Serif"/>
                <a:cs typeface="Microsoft Sans Serif"/>
              </a:rPr>
              <a:t>θα </a:t>
            </a:r>
            <a:r>
              <a:rPr sz="2800" spc="-40" dirty="0">
                <a:latin typeface="Microsoft Sans Serif"/>
                <a:cs typeface="Microsoft Sans Serif"/>
              </a:rPr>
              <a:t>επιλέξει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προσφεύγων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ενάγων.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79600"/>
              </a:lnSpc>
              <a:spcBef>
                <a:spcPts val="69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20" dirty="0">
                <a:latin typeface="Microsoft Sans Serif"/>
                <a:cs typeface="Microsoft Sans Serif"/>
              </a:rPr>
              <a:t>Πριν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30" dirty="0">
                <a:latin typeface="Microsoft Sans Serif"/>
                <a:cs typeface="Microsoft Sans Serif"/>
              </a:rPr>
              <a:t>άσκηση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15" dirty="0">
                <a:latin typeface="Microsoft Sans Serif"/>
                <a:cs typeface="Microsoft Sans Serif"/>
              </a:rPr>
              <a:t>προσφυγής </a:t>
            </a:r>
            <a:r>
              <a:rPr sz="2800" spc="-70" dirty="0">
                <a:latin typeface="Microsoft Sans Serif"/>
                <a:cs typeface="Microsoft Sans Serif"/>
              </a:rPr>
              <a:t>στο </a:t>
            </a:r>
            <a:r>
              <a:rPr sz="2800" spc="-50" dirty="0">
                <a:latin typeface="Microsoft Sans Serif"/>
                <a:cs typeface="Microsoft Sans Serif"/>
              </a:rPr>
              <a:t>διοικητικό 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εφετείο</a:t>
            </a:r>
            <a:r>
              <a:rPr sz="2800" spc="76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προηγείται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145" dirty="0">
                <a:latin typeface="Microsoft Sans Serif"/>
                <a:cs typeface="Microsoft Sans Serif"/>
              </a:rPr>
              <a:t>υποχρεωτικά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ένσταση, 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145" dirty="0">
                <a:latin typeface="Microsoft Sans Serif"/>
                <a:cs typeface="Microsoft Sans Serif"/>
              </a:rPr>
              <a:t>διαφορετικά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225" dirty="0">
                <a:latin typeface="Microsoft Sans Serif"/>
                <a:cs typeface="Microsoft Sans Serif"/>
              </a:rPr>
              <a:t>προσφυγή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spc="185" dirty="0">
                <a:latin typeface="Microsoft Sans Serif"/>
                <a:cs typeface="Microsoft Sans Serif"/>
              </a:rPr>
              <a:t>απορρίπτεται</a:t>
            </a:r>
            <a:r>
              <a:rPr sz="2800" spc="190" dirty="0">
                <a:latin typeface="Microsoft Sans Serif"/>
                <a:cs typeface="Microsoft Sans Serif"/>
              </a:rPr>
              <a:t> </a:t>
            </a:r>
            <a:r>
              <a:rPr sz="2800" spc="265" dirty="0">
                <a:latin typeface="Microsoft Sans Serif"/>
                <a:cs typeface="Microsoft Sans Serif"/>
              </a:rPr>
              <a:t>ως </a:t>
            </a:r>
            <a:r>
              <a:rPr sz="2800" spc="2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απαράδεκτη.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537850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259050" y="509271"/>
            <a:ext cx="23545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spc="1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176</a:t>
            </a:r>
            <a:r>
              <a:rPr sz="2800" b="1" spc="1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535939" y="509271"/>
            <a:ext cx="5469255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329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Διαιτητική</a:t>
            </a:r>
            <a:r>
              <a:rPr sz="2800" b="1" spc="19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επίλυση</a:t>
            </a:r>
            <a:r>
              <a:rPr sz="2800" b="1" spc="19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διαφορών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ts val="3329"/>
              </a:lnSpc>
            </a:pPr>
            <a:r>
              <a:rPr sz="2800" b="1" dirty="0">
                <a:latin typeface="Arial"/>
                <a:cs typeface="Arial"/>
              </a:rPr>
              <a:t>4412/2016)</a:t>
            </a:r>
            <a:endParaRPr sz="2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35939" y="1959609"/>
            <a:ext cx="8077834" cy="951543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55600" marR="5080" indent="-342900">
              <a:lnSpc>
                <a:spcPts val="3579"/>
              </a:lnSpc>
              <a:spcBef>
                <a:spcPts val="22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  <a:tab pos="1189990" algn="l"/>
                <a:tab pos="2233295" algn="l"/>
                <a:tab pos="2964815" algn="l"/>
                <a:tab pos="3375660" algn="l"/>
                <a:tab pos="3767454" algn="l"/>
                <a:tab pos="5948680" algn="l"/>
                <a:tab pos="5992495" algn="l"/>
                <a:tab pos="7305675" algn="l"/>
              </a:tabLst>
            </a:pPr>
            <a:r>
              <a:rPr sz="3000" b="1" dirty="0">
                <a:latin typeface="Arial"/>
                <a:cs typeface="Arial"/>
              </a:rPr>
              <a:t>Στα	έγγρ</a:t>
            </a:r>
            <a:r>
              <a:rPr sz="3000" b="1" spc="-5" dirty="0">
                <a:latin typeface="Arial"/>
                <a:cs typeface="Arial"/>
              </a:rPr>
              <a:t>αφ</a:t>
            </a:r>
            <a:r>
              <a:rPr sz="3000" b="1" dirty="0">
                <a:latin typeface="Arial"/>
                <a:cs typeface="Arial"/>
              </a:rPr>
              <a:t>α	τ</a:t>
            </a:r>
            <a:r>
              <a:rPr sz="3000" b="1" spc="-5" dirty="0">
                <a:latin typeface="Arial"/>
                <a:cs typeface="Arial"/>
              </a:rPr>
              <a:t>η</a:t>
            </a:r>
            <a:r>
              <a:rPr sz="3000" b="1" dirty="0">
                <a:latin typeface="Arial"/>
                <a:cs typeface="Arial"/>
              </a:rPr>
              <a:t>ς	σ</a:t>
            </a:r>
            <a:r>
              <a:rPr sz="3000" b="1" spc="-5" dirty="0">
                <a:latin typeface="Arial"/>
                <a:cs typeface="Arial"/>
              </a:rPr>
              <a:t>ύ</a:t>
            </a:r>
            <a:r>
              <a:rPr sz="3000" b="1" spc="105" dirty="0">
                <a:latin typeface="Arial"/>
                <a:cs typeface="Arial"/>
              </a:rPr>
              <a:t>µ</a:t>
            </a:r>
            <a:r>
              <a:rPr sz="3000" b="1" dirty="0">
                <a:latin typeface="Arial"/>
                <a:cs typeface="Arial"/>
              </a:rPr>
              <a:t>β</a:t>
            </a:r>
            <a:r>
              <a:rPr sz="3000" b="1" spc="-5" dirty="0">
                <a:latin typeface="Arial"/>
                <a:cs typeface="Arial"/>
              </a:rPr>
              <a:t>α</a:t>
            </a:r>
            <a:r>
              <a:rPr sz="3000" b="1" dirty="0">
                <a:latin typeface="Arial"/>
                <a:cs typeface="Arial"/>
              </a:rPr>
              <a:t>σ</a:t>
            </a:r>
            <a:r>
              <a:rPr sz="3000" b="1" spc="-5" dirty="0">
                <a:latin typeface="Arial"/>
                <a:cs typeface="Arial"/>
              </a:rPr>
              <a:t>ης</a:t>
            </a:r>
            <a:r>
              <a:rPr sz="3000" b="1" dirty="0">
                <a:latin typeface="Arial"/>
                <a:cs typeface="Arial"/>
              </a:rPr>
              <a:t>,	έ</a:t>
            </a:r>
            <a:r>
              <a:rPr sz="3000" b="1" spc="-5" dirty="0">
                <a:latin typeface="Arial"/>
                <a:cs typeface="Arial"/>
              </a:rPr>
              <a:t>π</a:t>
            </a:r>
            <a:r>
              <a:rPr sz="3000" b="1" dirty="0">
                <a:latin typeface="Arial"/>
                <a:cs typeface="Arial"/>
              </a:rPr>
              <a:t>ε</a:t>
            </a:r>
            <a:r>
              <a:rPr sz="3000" b="1" spc="-5" dirty="0">
                <a:latin typeface="Arial"/>
                <a:cs typeface="Arial"/>
              </a:rPr>
              <a:t>ι</a:t>
            </a:r>
            <a:r>
              <a:rPr sz="3000" b="1" dirty="0">
                <a:latin typeface="Arial"/>
                <a:cs typeface="Arial"/>
              </a:rPr>
              <a:t>τα	</a:t>
            </a:r>
            <a:r>
              <a:rPr sz="3000" b="1" spc="-5" dirty="0">
                <a:latin typeface="Arial"/>
                <a:cs typeface="Arial"/>
              </a:rPr>
              <a:t>απ</a:t>
            </a:r>
            <a:r>
              <a:rPr sz="3000" b="1" dirty="0">
                <a:latin typeface="Arial"/>
                <a:cs typeface="Arial"/>
              </a:rPr>
              <a:t>ό  γ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ν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ώ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spc="105" dirty="0">
                <a:latin typeface="Arial"/>
                <a:cs typeface="Arial"/>
              </a:rPr>
              <a:t>µ</a:t>
            </a:r>
            <a:r>
              <a:rPr sz="3000" b="1" spc="-2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η	τ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ο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υ	α</a:t>
            </a:r>
            <a:r>
              <a:rPr sz="3000" b="1" spc="-2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ρ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spc="105" dirty="0">
                <a:latin typeface="Arial"/>
                <a:cs typeface="Arial"/>
              </a:rPr>
              <a:t>µ</a:t>
            </a:r>
            <a:r>
              <a:rPr sz="3000" b="1" spc="-2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ό</a:t>
            </a:r>
            <a:r>
              <a:rPr sz="3000" b="1" spc="-2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δ</a:t>
            </a:r>
            <a:r>
              <a:rPr sz="3000" b="1" spc="-2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ι</a:t>
            </a:r>
            <a:r>
              <a:rPr sz="3000" b="1" spc="-2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ο</a:t>
            </a:r>
            <a:r>
              <a:rPr sz="3000" b="1" spc="-2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υ		τ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ε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χ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ν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ι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κ</a:t>
            </a:r>
            <a:r>
              <a:rPr sz="3000" b="1" spc="-254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ο</a:t>
            </a:r>
            <a:r>
              <a:rPr sz="3000" b="1" spc="-2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ύ</a:t>
            </a:r>
            <a:endParaRPr sz="30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78839" y="2871470"/>
            <a:ext cx="24866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spc="140" dirty="0">
                <a:latin typeface="Arial"/>
                <a:cs typeface="Arial"/>
              </a:rPr>
              <a:t>συ</a:t>
            </a:r>
            <a:r>
              <a:rPr sz="3000" b="1" spc="245" dirty="0">
                <a:latin typeface="Arial"/>
                <a:cs typeface="Arial"/>
              </a:rPr>
              <a:t>µ</a:t>
            </a:r>
            <a:r>
              <a:rPr sz="3000" b="1" spc="140" dirty="0">
                <a:latin typeface="Arial"/>
                <a:cs typeface="Arial"/>
              </a:rPr>
              <a:t>βουλίου</a:t>
            </a:r>
            <a:r>
              <a:rPr sz="3000" b="1" dirty="0">
                <a:latin typeface="Arial"/>
                <a:cs typeface="Arial"/>
              </a:rPr>
              <a:t>,  </a:t>
            </a:r>
            <a:r>
              <a:rPr sz="3000" b="1" spc="235" dirty="0">
                <a:latin typeface="Arial"/>
                <a:cs typeface="Arial"/>
              </a:rPr>
              <a:t>περιληφθεί</a:t>
            </a:r>
            <a:endParaRPr sz="30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501806" y="2871470"/>
            <a:ext cx="51441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2400">
              <a:lnSpc>
                <a:spcPct val="100000"/>
              </a:lnSpc>
              <a:spcBef>
                <a:spcPts val="100"/>
              </a:spcBef>
              <a:tabLst>
                <a:tab pos="1568450" algn="l"/>
                <a:tab pos="1849755" algn="l"/>
                <a:tab pos="2628265" algn="l"/>
                <a:tab pos="2799715" algn="l"/>
                <a:tab pos="4507865" algn="l"/>
              </a:tabLst>
            </a:pPr>
            <a:r>
              <a:rPr sz="3000" b="1" spc="245" dirty="0">
                <a:latin typeface="Arial"/>
                <a:cs typeface="Arial"/>
              </a:rPr>
              <a:t>µ</a:t>
            </a:r>
            <a:r>
              <a:rPr sz="3000" b="1" spc="140" dirty="0">
                <a:latin typeface="Arial"/>
                <a:cs typeface="Arial"/>
              </a:rPr>
              <a:t>πορε</a:t>
            </a:r>
            <a:r>
              <a:rPr sz="3000" b="1" dirty="0">
                <a:latin typeface="Arial"/>
                <a:cs typeface="Arial"/>
              </a:rPr>
              <a:t>ί		</a:t>
            </a:r>
            <a:r>
              <a:rPr sz="3000" b="1" spc="140" dirty="0">
                <a:latin typeface="Arial"/>
                <a:cs typeface="Arial"/>
              </a:rPr>
              <a:t>ν</a:t>
            </a:r>
            <a:r>
              <a:rPr sz="3000" b="1" dirty="0">
                <a:latin typeface="Arial"/>
                <a:cs typeface="Arial"/>
              </a:rPr>
              <a:t>α	</a:t>
            </a:r>
            <a:r>
              <a:rPr sz="3000" b="1" spc="140" dirty="0">
                <a:latin typeface="Arial"/>
                <a:cs typeface="Arial"/>
              </a:rPr>
              <a:t>εγ</a:t>
            </a:r>
            <a:r>
              <a:rPr sz="3000" b="1" spc="135" dirty="0">
                <a:latin typeface="Arial"/>
                <a:cs typeface="Arial"/>
              </a:rPr>
              <a:t>κ</a:t>
            </a:r>
            <a:r>
              <a:rPr sz="3000" b="1" spc="140" dirty="0">
                <a:latin typeface="Arial"/>
                <a:cs typeface="Arial"/>
              </a:rPr>
              <a:t>ριθε</a:t>
            </a:r>
            <a:r>
              <a:rPr sz="3000" b="1" dirty="0">
                <a:latin typeface="Arial"/>
                <a:cs typeface="Arial"/>
              </a:rPr>
              <a:t>ί	</a:t>
            </a:r>
            <a:r>
              <a:rPr sz="3000" b="1" spc="140" dirty="0">
                <a:latin typeface="Arial"/>
                <a:cs typeface="Arial"/>
              </a:rPr>
              <a:t>και  </a:t>
            </a:r>
            <a:r>
              <a:rPr sz="3000" b="1" spc="235" dirty="0">
                <a:latin typeface="Arial"/>
                <a:cs typeface="Arial"/>
              </a:rPr>
              <a:t>ρή</a:t>
            </a:r>
            <a:r>
              <a:rPr sz="3000" b="1" spc="240" dirty="0">
                <a:latin typeface="Arial"/>
                <a:cs typeface="Arial"/>
              </a:rPr>
              <a:t>τ</a:t>
            </a:r>
            <a:r>
              <a:rPr sz="3000" b="1" spc="235" dirty="0">
                <a:latin typeface="Arial"/>
                <a:cs typeface="Arial"/>
              </a:rPr>
              <a:t>ρ</a:t>
            </a:r>
            <a:r>
              <a:rPr sz="3000" b="1" dirty="0">
                <a:latin typeface="Arial"/>
                <a:cs typeface="Arial"/>
              </a:rPr>
              <a:t>α	</a:t>
            </a:r>
            <a:r>
              <a:rPr sz="3000" b="1" spc="235" dirty="0">
                <a:latin typeface="Arial"/>
                <a:cs typeface="Arial"/>
              </a:rPr>
              <a:t>περ</a:t>
            </a:r>
            <a:r>
              <a:rPr sz="3000" b="1" dirty="0">
                <a:latin typeface="Arial"/>
                <a:cs typeface="Arial"/>
              </a:rPr>
              <a:t>ί		</a:t>
            </a:r>
            <a:r>
              <a:rPr sz="3000" b="1" spc="235" dirty="0">
                <a:latin typeface="Arial"/>
                <a:cs typeface="Arial"/>
              </a:rPr>
              <a:t>διαιτητικής</a:t>
            </a:r>
            <a:endParaRPr sz="30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35939" y="3785870"/>
            <a:ext cx="8077200" cy="1903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algn="just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Arial"/>
                <a:cs typeface="Arial"/>
              </a:rPr>
              <a:t>επίλυσης κάθε διαφοράς που προκύπτει 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σχετικά </a:t>
            </a:r>
            <a:r>
              <a:rPr sz="3000" b="1" spc="50" dirty="0">
                <a:latin typeface="Arial"/>
                <a:cs typeface="Arial"/>
              </a:rPr>
              <a:t>µε </a:t>
            </a:r>
            <a:r>
              <a:rPr sz="3000" b="1" spc="-5" dirty="0">
                <a:latin typeface="Arial"/>
                <a:cs typeface="Arial"/>
              </a:rPr>
              <a:t>την </a:t>
            </a:r>
            <a:r>
              <a:rPr sz="3000" b="1" spc="5" dirty="0">
                <a:latin typeface="Arial"/>
                <a:cs typeface="Arial"/>
              </a:rPr>
              <a:t>εφαρµογή, </a:t>
            </a:r>
            <a:r>
              <a:rPr sz="3000" b="1" spc="-5" dirty="0">
                <a:latin typeface="Arial"/>
                <a:cs typeface="Arial"/>
              </a:rPr>
              <a:t>την </a:t>
            </a:r>
            <a:r>
              <a:rPr sz="3000" b="1" spc="10" dirty="0">
                <a:latin typeface="Arial"/>
                <a:cs typeface="Arial"/>
              </a:rPr>
              <a:t>ερµηνεία </a:t>
            </a:r>
            <a:r>
              <a:rPr sz="3000" b="1" dirty="0">
                <a:latin typeface="Arial"/>
                <a:cs typeface="Arial"/>
              </a:rPr>
              <a:t>ή </a:t>
            </a:r>
            <a:r>
              <a:rPr sz="3000" b="1" spc="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το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κύρος της </a:t>
            </a:r>
            <a:r>
              <a:rPr sz="3000" b="1" spc="5" dirty="0">
                <a:latin typeface="Arial"/>
                <a:cs typeface="Arial"/>
              </a:rPr>
              <a:t>Σύµβασης.</a:t>
            </a:r>
            <a:endParaRPr sz="3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endParaRPr sz="2200" dirty="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577533" y="2286000"/>
            <a:ext cx="7988934" cy="1579880"/>
            <a:chOff x="640080" y="2161308"/>
            <a:chExt cx="7988934" cy="157988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80" y="2161308"/>
              <a:ext cx="7988529" cy="157941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5315" y="2255339"/>
              <a:ext cx="270735" cy="125280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5076" y="2461258"/>
              <a:ext cx="270854" cy="105631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74614" y="2461258"/>
              <a:ext cx="270855" cy="105631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68811" y="2470689"/>
              <a:ext cx="270855" cy="117421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62995" y="2255339"/>
              <a:ext cx="587766" cy="125280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63754" y="2480120"/>
              <a:ext cx="269057" cy="101859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84262" y="2480120"/>
              <a:ext cx="156999" cy="101859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86722" y="2480120"/>
              <a:ext cx="269057" cy="101859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46893" y="2480120"/>
              <a:ext cx="156999" cy="101859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60450" y="2480120"/>
              <a:ext cx="269058" cy="101859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35993" y="2475405"/>
              <a:ext cx="509934" cy="102330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18999" y="2475405"/>
              <a:ext cx="427255" cy="103273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41965" y="2475405"/>
              <a:ext cx="427255" cy="103273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29180" y="2475405"/>
              <a:ext cx="294225" cy="102330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03731" y="2470689"/>
              <a:ext cx="282239" cy="103745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965646" y="2470689"/>
              <a:ext cx="282240" cy="103745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20725" y="2470689"/>
              <a:ext cx="282240" cy="103745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05436" y="2470689"/>
              <a:ext cx="289431" cy="117106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79164" y="2470689"/>
              <a:ext cx="210333" cy="117106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71809" y="2470689"/>
              <a:ext cx="282240" cy="103745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274322" y="2255339"/>
              <a:ext cx="210931" cy="138641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514013" y="2255339"/>
              <a:ext cx="291828" cy="125280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65503" y="2255339"/>
              <a:ext cx="291828" cy="125280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84213" y="2255339"/>
              <a:ext cx="269057" cy="124337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69315" y="2205038"/>
              <a:ext cx="95878" cy="20749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216942" y="2205038"/>
              <a:ext cx="95878" cy="20749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75477" y="2205038"/>
              <a:ext cx="95878" cy="2074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3265</Words>
  <Application>Microsoft Office PowerPoint</Application>
  <PresentationFormat>Προβολή στην οθόνη (4:3)</PresentationFormat>
  <Paragraphs>199</Paragraphs>
  <Slides>47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47</vt:i4>
      </vt:variant>
    </vt:vector>
  </HeadingPairs>
  <TitlesOfParts>
    <vt:vector size="53" baseType="lpstr">
      <vt:lpstr>Arial</vt:lpstr>
      <vt:lpstr>Calibri</vt:lpstr>
      <vt:lpstr>Calibri Light</vt:lpstr>
      <vt:lpstr>Microsoft Sans Serif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ΚΕΦΑΛΑΙΟ ΕΝΑΤΟ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Κυριάκη</dc:creator>
  <cp:lastModifiedBy>pauloschristofi@gmail.com</cp:lastModifiedBy>
  <cp:revision>1</cp:revision>
  <dcterms:created xsi:type="dcterms:W3CDTF">2022-10-12T20:28:39Z</dcterms:created>
  <dcterms:modified xsi:type="dcterms:W3CDTF">2022-10-12T21:00:16Z</dcterms:modified>
</cp:coreProperties>
</file>