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666" y="2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845EE4-C781-9B4C-60C3-43EB42BEE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61C335E-3E3D-13C7-B799-1BFBEB40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6430B3F-39D7-9E5C-4F65-92371666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5211ED6-E42D-A2E0-4C17-603336B9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1D47D8F-9FA9-BED5-48B5-E6398BC3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0E89DB-3804-A061-6525-E75FEC3D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91E0F8-6E94-7B2C-C78B-94CE3CE0C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A0841D4-C70F-0E5E-30AF-37C45059B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2E5124-F1F8-1798-B9CD-CD2D7547F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9A2960-0D8C-BD62-94E3-E0CB9CC5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1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ED71A5-F63F-5206-E1D8-7B355B6F3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26C0075-7108-A85D-6A5B-8E7B6F1F4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CBC5C28-DCCA-DFE0-B439-DC9BD5947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AC9BC83-FCEE-254F-3757-08F9638AB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817969C-3AE9-DE80-D73C-9448FE12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6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9F3296-F0A9-4EAA-F742-E1B94834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E06EB6-6410-56A3-88A6-0F1B32F5EB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28E76EB-96D5-D7E0-7C29-EA455C957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D44EAC4-728A-8683-E685-4E2D5DB2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0B05875-B2C7-D723-9BB7-517308E5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0A51792-A951-DE14-3958-2C4960725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1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A236A8-74A5-6CAE-371C-C61D8A7B5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B27300F-FDAB-5AB6-A701-51DF0CCAF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33AA6D-4F0F-A92D-C43A-355E9D855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75BC652-11B9-3889-7DA7-1C5C132D8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922D9E7-2723-BF1B-8133-A0DD225A7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8651C45-FDAE-C432-43B4-78189B806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2B5B097-3DEB-0016-CF8E-88F443556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E4C2FA3C-7E72-2B38-B87B-E87B2E6B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8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54C2C6-0160-77F4-5A01-E0A0AD17D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F5BBFB3-8488-785A-44A8-9A9E4A0B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FED08E4-9EC8-4FE6-8177-6348A5EB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DEA581C-1F7F-35A5-ED2A-EA3F88B3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0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F503905-C55E-A738-CC83-5FB6F0A37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193ED33-F491-998F-1FCF-5739A85E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AE1FD07-25E5-743E-AD23-302B30A7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2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25C644-4AD9-F8F5-F749-A83E2FEF2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9D4F98-1650-C70E-E46A-40B2CBAC1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56BAF71-26A1-2F64-25A7-04062F105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04BDE2A-9EAC-E683-26A5-3447AA06C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8A9E612-7BE6-C310-72AF-A30AB1847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325CF58-6C65-050C-64E6-FA90AFAF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93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D41404-02C9-904B-3B44-530B74B2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89EE07F-F0D4-1753-E2ED-7EF9E4FE5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83F6F7F-9860-C7E2-207C-DE25F6AD5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5DEED84-BB91-416E-5BDE-78E94B68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88E12D2-95C6-9CCE-E74C-F2AE4CFB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0DB2A8F-7DA5-DC58-6D4D-24C84DFC4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4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76252B-5867-FA45-F4BC-7994790A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4B0AC0B-1F04-3CDC-CC57-516ACBA58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CA47902-59B8-6097-081A-014DEDE4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E0CDBFA-C181-70DF-CAB0-BD10156E8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5D2AEE1-2524-F6EE-1129-206C0CC77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00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6142918-205A-9998-BF5D-29DB1D99B3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539E0AE-A7A5-A9CC-0AB9-F7B1262E9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88D2BE2-A7BA-96DB-FF7F-2AFEB345D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08144AF-4699-73C2-A4BD-22F222460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091007C-430A-0C9B-7833-DA9A1D2A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39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87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3C94EB5-BF04-E2C0-CE43-733ED0C7D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956C197-567F-A31A-9149-5F94A1D6A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DB8954-493C-F76C-FD1E-90F7958253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C360DA6-901C-15A7-352B-D4C04B1B5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11F6608-8544-CC5C-E2A4-317BBC186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2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9" Type="http://schemas.openxmlformats.org/officeDocument/2006/relationships/image" Target="../media/image63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42" Type="http://schemas.openxmlformats.org/officeDocument/2006/relationships/image" Target="../media/image66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41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37" Type="http://schemas.openxmlformats.org/officeDocument/2006/relationships/image" Target="../media/image61.png"/><Relationship Id="rId40" Type="http://schemas.openxmlformats.org/officeDocument/2006/relationships/image" Target="../media/image64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36" Type="http://schemas.openxmlformats.org/officeDocument/2006/relationships/image" Target="../media/image60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43" Type="http://schemas.openxmlformats.org/officeDocument/2006/relationships/image" Target="../media/image8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" Type="http://schemas.openxmlformats.org/officeDocument/2006/relationships/image" Target="../media/image8.jpg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image" Target="../media/image8.jp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18" Type="http://schemas.openxmlformats.org/officeDocument/2006/relationships/image" Target="../media/image139.png"/><Relationship Id="rId3" Type="http://schemas.openxmlformats.org/officeDocument/2006/relationships/image" Target="../media/image124.png"/><Relationship Id="rId21" Type="http://schemas.openxmlformats.org/officeDocument/2006/relationships/image" Target="../media/image142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image" Target="../media/image8.jpg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19" Type="http://schemas.openxmlformats.org/officeDocument/2006/relationships/image" Target="../media/image140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18" Type="http://schemas.openxmlformats.org/officeDocument/2006/relationships/image" Target="../media/image16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17" Type="http://schemas.openxmlformats.org/officeDocument/2006/relationships/image" Target="../media/image168.png"/><Relationship Id="rId2" Type="http://schemas.openxmlformats.org/officeDocument/2006/relationships/image" Target="../media/image8.jpg"/><Relationship Id="rId16" Type="http://schemas.openxmlformats.org/officeDocument/2006/relationships/image" Target="../media/image167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5" Type="http://schemas.openxmlformats.org/officeDocument/2006/relationships/image" Target="../media/image166.png"/><Relationship Id="rId10" Type="http://schemas.openxmlformats.org/officeDocument/2006/relationships/image" Target="../media/image161.png"/><Relationship Id="rId19" Type="http://schemas.openxmlformats.org/officeDocument/2006/relationships/image" Target="../media/image170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" Type="http://schemas.openxmlformats.org/officeDocument/2006/relationships/image" Target="../media/image8.jpg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5" Type="http://schemas.openxmlformats.org/officeDocument/2006/relationships/image" Target="../media/image18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8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7.png"/><Relationship Id="rId18" Type="http://schemas.openxmlformats.org/officeDocument/2006/relationships/image" Target="../media/image202.png"/><Relationship Id="rId3" Type="http://schemas.openxmlformats.org/officeDocument/2006/relationships/image" Target="../media/image187.png"/><Relationship Id="rId7" Type="http://schemas.openxmlformats.org/officeDocument/2006/relationships/image" Target="../media/image191.png"/><Relationship Id="rId12" Type="http://schemas.openxmlformats.org/officeDocument/2006/relationships/image" Target="../media/image196.png"/><Relationship Id="rId17" Type="http://schemas.openxmlformats.org/officeDocument/2006/relationships/image" Target="../media/image201.png"/><Relationship Id="rId2" Type="http://schemas.openxmlformats.org/officeDocument/2006/relationships/image" Target="../media/image8.jpg"/><Relationship Id="rId16" Type="http://schemas.openxmlformats.org/officeDocument/2006/relationships/image" Target="../media/image200.png"/><Relationship Id="rId20" Type="http://schemas.openxmlformats.org/officeDocument/2006/relationships/image" Target="../media/image20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0.png"/><Relationship Id="rId11" Type="http://schemas.openxmlformats.org/officeDocument/2006/relationships/image" Target="../media/image195.png"/><Relationship Id="rId5" Type="http://schemas.openxmlformats.org/officeDocument/2006/relationships/image" Target="../media/image189.png"/><Relationship Id="rId15" Type="http://schemas.openxmlformats.org/officeDocument/2006/relationships/image" Target="../media/image199.png"/><Relationship Id="rId10" Type="http://schemas.openxmlformats.org/officeDocument/2006/relationships/image" Target="../media/image194.png"/><Relationship Id="rId19" Type="http://schemas.openxmlformats.org/officeDocument/2006/relationships/image" Target="../media/image203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Relationship Id="rId14" Type="http://schemas.openxmlformats.org/officeDocument/2006/relationships/image" Target="../media/image19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5.png"/><Relationship Id="rId3" Type="http://schemas.openxmlformats.org/officeDocument/2006/relationships/image" Target="../media/image205.png"/><Relationship Id="rId7" Type="http://schemas.openxmlformats.org/officeDocument/2006/relationships/image" Target="../media/image209.png"/><Relationship Id="rId12" Type="http://schemas.openxmlformats.org/officeDocument/2006/relationships/image" Target="../media/image214.png"/><Relationship Id="rId17" Type="http://schemas.openxmlformats.org/officeDocument/2006/relationships/image" Target="../media/image219.png"/><Relationship Id="rId2" Type="http://schemas.openxmlformats.org/officeDocument/2006/relationships/image" Target="../media/image8.jpg"/><Relationship Id="rId16" Type="http://schemas.openxmlformats.org/officeDocument/2006/relationships/image" Target="../media/image2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8.png"/><Relationship Id="rId11" Type="http://schemas.openxmlformats.org/officeDocument/2006/relationships/image" Target="../media/image213.png"/><Relationship Id="rId5" Type="http://schemas.openxmlformats.org/officeDocument/2006/relationships/image" Target="../media/image207.png"/><Relationship Id="rId15" Type="http://schemas.openxmlformats.org/officeDocument/2006/relationships/image" Target="../media/image217.png"/><Relationship Id="rId10" Type="http://schemas.openxmlformats.org/officeDocument/2006/relationships/image" Target="../media/image212.png"/><Relationship Id="rId4" Type="http://schemas.openxmlformats.org/officeDocument/2006/relationships/image" Target="../media/image206.png"/><Relationship Id="rId9" Type="http://schemas.openxmlformats.org/officeDocument/2006/relationships/image" Target="../media/image211.png"/><Relationship Id="rId14" Type="http://schemas.openxmlformats.org/officeDocument/2006/relationships/image" Target="../media/image216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ΠΕΡ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ΒΑΛΛ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Ο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Ν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ΚΗ  ΚΑΙ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4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ΝΟΜΟΘΕΣΙΑ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003367" y="5054137"/>
            <a:ext cx="5224780" cy="993775"/>
            <a:chOff x="2003367" y="5054137"/>
            <a:chExt cx="5224780" cy="99377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5054137"/>
              <a:ext cx="3271057" cy="44057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3367" y="5374177"/>
              <a:ext cx="5224548" cy="43641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6283" y="5694217"/>
              <a:ext cx="2182091" cy="353290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92286" y="16625"/>
            <a:ext cx="4256116" cy="365759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4836096" y="40051"/>
            <a:ext cx="41224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i="1" spc="-5" dirty="0">
                <a:solidFill>
                  <a:srgbClr val="FFFF00"/>
                </a:solidFill>
                <a:latin typeface="Arial"/>
                <a:cs typeface="Arial"/>
              </a:rPr>
              <a:t>ΣΧΟΛΗ</a:t>
            </a:r>
            <a:r>
              <a:rPr sz="1700" b="1" i="1" spc="4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700" b="1" i="1" spc="-5" dirty="0">
                <a:solidFill>
                  <a:srgbClr val="FFFF00"/>
                </a:solidFill>
                <a:latin typeface="Arial"/>
                <a:cs typeface="Arial"/>
              </a:rPr>
              <a:t>ΜΗΧΑΝΙΚΩΝ</a:t>
            </a:r>
            <a:r>
              <a:rPr sz="1700" b="1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7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ΕΧΝΕ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Ο  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1" name="object 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217814" y="1604355"/>
            <a:ext cx="6746240" cy="1492250"/>
            <a:chOff x="1217814" y="1604355"/>
            <a:chExt cx="6746240" cy="149225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7814" y="1604355"/>
              <a:ext cx="6745777" cy="82711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6985" y="2269374"/>
              <a:ext cx="3383279" cy="827116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1172094" y="3665912"/>
            <a:ext cx="6829425" cy="1139190"/>
            <a:chOff x="1172094" y="3665912"/>
            <a:chExt cx="6829425" cy="1139190"/>
          </a:xfrm>
        </p:grpSpPr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2094" y="3665912"/>
              <a:ext cx="6828904" cy="63176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4563" y="4172989"/>
              <a:ext cx="6799811" cy="631767"/>
            </a:xfrm>
            <a:prstGeom prst="rect">
              <a:avLst/>
            </a:prstGeom>
          </p:spPr>
        </p:pic>
      </p:grpSp>
      <p:sp>
        <p:nvSpPr>
          <p:cNvPr id="58" name="object 5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214945" y="3381755"/>
            <a:ext cx="27190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81000" algn="l"/>
              </a:tabLst>
            </a:pPr>
            <a:r>
              <a:rPr sz="3200" b="1" spc="10" dirty="0">
                <a:latin typeface="Arial"/>
                <a:cs typeface="Arial"/>
              </a:rPr>
              <a:t>1</a:t>
            </a:r>
            <a:r>
              <a:rPr sz="3150" b="1" spc="15" baseline="25132" dirty="0">
                <a:latin typeface="Arial"/>
                <a:cs typeface="Arial"/>
              </a:rPr>
              <a:t>η</a:t>
            </a:r>
            <a:r>
              <a:rPr sz="3150" b="1" spc="359" baseline="25132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ΔΙΑΛΕΞΗ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215944"/>
            <a:ext cx="8549640" cy="58134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ΠΡΩΤΟ</a:t>
            </a:r>
            <a:endParaRPr sz="2800" dirty="0">
              <a:latin typeface="Arial"/>
              <a:cs typeface="Arial"/>
            </a:endParaRPr>
          </a:p>
          <a:p>
            <a:pPr marL="355600" marR="66040" indent="-342900" algn="just">
              <a:lnSpc>
                <a:spcPct val="100099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ΤΑ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ΔΗΜΟΣΙΑ</a:t>
            </a:r>
            <a:r>
              <a:rPr sz="2800" b="1" dirty="0">
                <a:latin typeface="Arial"/>
                <a:cs typeface="Arial"/>
              </a:rPr>
              <a:t> ΕΡΓΑ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ΜΕ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ΝΟΜΟ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(διάρθρωση,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έννοια,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ορισµοί,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είδη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γενικοί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κανόνες)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72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315" algn="l"/>
              </a:tabLst>
            </a:pPr>
            <a:r>
              <a:rPr sz="2800" b="1" spc="75" dirty="0">
                <a:latin typeface="Arial"/>
                <a:cs typeface="Arial"/>
              </a:rPr>
              <a:t>ΕΙΣΑΓΩΓΗ:</a:t>
            </a:r>
            <a:r>
              <a:rPr sz="2800" b="1" spc="8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τοµέας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των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δηµοσίων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έργων 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απασχόλησε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35" dirty="0">
                <a:latin typeface="Microsoft Sans Serif"/>
                <a:cs typeface="Microsoft Sans Serif"/>
              </a:rPr>
              <a:t>εθνική </a:t>
            </a:r>
            <a:r>
              <a:rPr sz="2800" spc="-10" dirty="0">
                <a:latin typeface="Microsoft Sans Serif"/>
                <a:cs typeface="Microsoft Sans Serif"/>
              </a:rPr>
              <a:t>νοµοθεσία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114" dirty="0">
                <a:latin typeface="Microsoft Sans Serif"/>
                <a:cs typeface="Microsoft Sans Serif"/>
              </a:rPr>
              <a:t>τέλη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προηγούµενου </a:t>
            </a:r>
            <a:r>
              <a:rPr sz="2800" spc="30" dirty="0">
                <a:latin typeface="Microsoft Sans Serif"/>
                <a:cs typeface="Microsoft Sans Serif"/>
              </a:rPr>
              <a:t>αιώνα. </a:t>
            </a:r>
            <a:r>
              <a:rPr sz="2800" spc="-5" dirty="0">
                <a:latin typeface="Microsoft Sans Serif"/>
                <a:cs typeface="Microsoft Sans Serif"/>
              </a:rPr>
              <a:t>Το </a:t>
            </a:r>
            <a:r>
              <a:rPr sz="2800" spc="105" dirty="0">
                <a:latin typeface="Microsoft Sans Serif"/>
                <a:cs typeface="Microsoft Sans Serif"/>
              </a:rPr>
              <a:t>πιο </a:t>
            </a:r>
            <a:r>
              <a:rPr sz="2800" spc="10" dirty="0">
                <a:latin typeface="Microsoft Sans Serif"/>
                <a:cs typeface="Microsoft Sans Serif"/>
              </a:rPr>
              <a:t>βασικό </a:t>
            </a:r>
            <a:r>
              <a:rPr sz="2800" spc="-35" dirty="0">
                <a:latin typeface="Microsoft Sans Serif"/>
                <a:cs typeface="Microsoft Sans Serif"/>
              </a:rPr>
              <a:t>νοµοθέτηµα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ήταν </a:t>
            </a:r>
            <a:r>
              <a:rPr sz="2800" dirty="0">
                <a:latin typeface="Microsoft Sans Serif"/>
                <a:cs typeface="Microsoft Sans Serif"/>
              </a:rPr>
              <a:t>ο Ν. </a:t>
            </a:r>
            <a:r>
              <a:rPr sz="2800" spc="-5" dirty="0">
                <a:latin typeface="Microsoft Sans Serif"/>
                <a:cs typeface="Microsoft Sans Serif"/>
              </a:rPr>
              <a:t>1418/1984 </a:t>
            </a:r>
            <a:r>
              <a:rPr sz="2800" spc="20" dirty="0">
                <a:latin typeface="Microsoft Sans Serif"/>
                <a:cs typeface="Microsoft Sans Serif"/>
              </a:rPr>
              <a:t>καθώς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95" dirty="0">
                <a:latin typeface="Microsoft Sans Serif"/>
                <a:cs typeface="Microsoft Sans Serif"/>
              </a:rPr>
              <a:t>εκτελεστικό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Προεδρικό </a:t>
            </a:r>
            <a:r>
              <a:rPr sz="2800" spc="-55" dirty="0">
                <a:latin typeface="Microsoft Sans Serif"/>
                <a:cs typeface="Microsoft Sans Serif"/>
              </a:rPr>
              <a:t>Διάταγµα </a:t>
            </a:r>
            <a:r>
              <a:rPr sz="2800" spc="-10" dirty="0">
                <a:latin typeface="Microsoft Sans Serif"/>
                <a:cs typeface="Microsoft Sans Serif"/>
              </a:rPr>
              <a:t>(Π.Δ.) </a:t>
            </a:r>
            <a:r>
              <a:rPr sz="2800" spc="-5" dirty="0">
                <a:latin typeface="Microsoft Sans Serif"/>
                <a:cs typeface="Microsoft Sans Serif"/>
              </a:rPr>
              <a:t>609/1985.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105" dirty="0">
                <a:latin typeface="Microsoft Sans Serif"/>
                <a:cs typeface="Microsoft Sans Serif"/>
              </a:rPr>
              <a:t>εξελίξεις 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195" dirty="0">
                <a:latin typeface="Microsoft Sans Serif"/>
                <a:cs typeface="Microsoft Sans Serif"/>
              </a:rPr>
              <a:t>όµως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στο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200" dirty="0">
                <a:latin typeface="Microsoft Sans Serif"/>
                <a:cs typeface="Microsoft Sans Serif"/>
              </a:rPr>
              <a:t>ενωσιακό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155" dirty="0">
                <a:latin typeface="Microsoft Sans Serif"/>
                <a:cs typeface="Microsoft Sans Serif"/>
              </a:rPr>
              <a:t>δίκαιο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και</a:t>
            </a:r>
            <a:r>
              <a:rPr sz="2800" spc="1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00" dirty="0">
                <a:latin typeface="Microsoft Sans Serif"/>
                <a:cs typeface="Microsoft Sans Serif"/>
              </a:rPr>
              <a:t>έκδοση 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σηµαντικών </a:t>
            </a:r>
            <a:r>
              <a:rPr sz="2800" spc="10" dirty="0">
                <a:latin typeface="Microsoft Sans Serif"/>
                <a:cs typeface="Microsoft Sans Serif"/>
              </a:rPr>
              <a:t>οδηγιών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10" dirty="0">
                <a:latin typeface="Microsoft Sans Serif"/>
                <a:cs typeface="Microsoft Sans Serif"/>
              </a:rPr>
              <a:t>δηµόσια </a:t>
            </a:r>
            <a:r>
              <a:rPr sz="2800" spc="-70" dirty="0">
                <a:latin typeface="Microsoft Sans Serif"/>
                <a:cs typeface="Microsoft Sans Serif"/>
              </a:rPr>
              <a:t>έργα </a:t>
            </a:r>
            <a:r>
              <a:rPr sz="2800" spc="-40" dirty="0">
                <a:latin typeface="Microsoft Sans Serif"/>
                <a:cs typeface="Microsoft Sans Serif"/>
              </a:rPr>
              <a:t>είχαν </a:t>
            </a:r>
            <a:r>
              <a:rPr sz="2800" spc="50" dirty="0">
                <a:latin typeface="Microsoft Sans Serif"/>
                <a:cs typeface="Microsoft Sans Serif"/>
              </a:rPr>
              <a:t>ως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455" dirty="0">
                <a:latin typeface="Microsoft Sans Serif"/>
                <a:cs typeface="Microsoft Sans Serif"/>
              </a:rPr>
              <a:t>αποτέλε</a:t>
            </a:r>
            <a:r>
              <a:rPr sz="2800" spc="-20" dirty="0">
                <a:latin typeface="Microsoft Sans Serif"/>
                <a:cs typeface="Microsoft Sans Serif"/>
              </a:rPr>
              <a:t>σ</a:t>
            </a:r>
            <a:r>
              <a:rPr sz="2800" spc="-27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27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   </a:t>
            </a:r>
            <a:r>
              <a:rPr sz="2800" spc="-325" dirty="0">
                <a:latin typeface="Microsoft Sans Serif"/>
                <a:cs typeface="Microsoft Sans Serif"/>
              </a:rPr>
              <a:t> </a:t>
            </a:r>
            <a:r>
              <a:rPr sz="2800" spc="47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α   </a:t>
            </a:r>
            <a:r>
              <a:rPr sz="2800" spc="-325" dirty="0">
                <a:latin typeface="Microsoft Sans Serif"/>
                <a:cs typeface="Microsoft Sans Serif"/>
              </a:rPr>
              <a:t> </a:t>
            </a:r>
            <a:r>
              <a:rPr sz="2800" spc="480" dirty="0">
                <a:latin typeface="Microsoft Sans Serif"/>
                <a:cs typeface="Microsoft Sans Serif"/>
              </a:rPr>
              <a:t>επέλθου</a:t>
            </a:r>
            <a:r>
              <a:rPr sz="2800" spc="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   </a:t>
            </a:r>
            <a:r>
              <a:rPr sz="2800" spc="-320" dirty="0">
                <a:latin typeface="Microsoft Sans Serif"/>
                <a:cs typeface="Microsoft Sans Serif"/>
              </a:rPr>
              <a:t> </a:t>
            </a:r>
            <a:r>
              <a:rPr sz="2800" spc="520" dirty="0">
                <a:latin typeface="Microsoft Sans Serif"/>
                <a:cs typeface="Microsoft Sans Serif"/>
              </a:rPr>
              <a:t>σ</a:t>
            </a:r>
            <a:r>
              <a:rPr sz="2800" spc="40" dirty="0">
                <a:latin typeface="Microsoft Sans Serif"/>
                <a:cs typeface="Microsoft Sans Serif"/>
              </a:rPr>
              <a:t>η</a:t>
            </a:r>
            <a:r>
              <a:rPr sz="2800" spc="-27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270" dirty="0">
                <a:latin typeface="Microsoft Sans Serif"/>
                <a:cs typeface="Microsoft Sans Serif"/>
              </a:rPr>
              <a:t> </a:t>
            </a:r>
            <a:r>
              <a:rPr sz="2800" spc="385" dirty="0">
                <a:latin typeface="Microsoft Sans Serif"/>
                <a:cs typeface="Microsoft Sans Serif"/>
              </a:rPr>
              <a:t>αντικέ</a:t>
            </a:r>
            <a:r>
              <a:rPr sz="2800" spc="-80" dirty="0">
                <a:latin typeface="Microsoft Sans Serif"/>
                <a:cs typeface="Microsoft Sans Serif"/>
              </a:rPr>
              <a:t>ς </a:t>
            </a:r>
            <a:r>
              <a:rPr sz="2800" spc="-27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τροποποιήσεις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ισχύον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εθνικό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δίκαιο.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869732"/>
            <a:ext cx="8992235" cy="4894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Η </a:t>
            </a:r>
            <a:r>
              <a:rPr sz="3200" spc="60" dirty="0">
                <a:latin typeface="Microsoft Sans Serif"/>
                <a:cs typeface="Microsoft Sans Serif"/>
              </a:rPr>
              <a:t>πλούσια </a:t>
            </a:r>
            <a:r>
              <a:rPr sz="3200" spc="-10" dirty="0">
                <a:latin typeface="Microsoft Sans Serif"/>
                <a:cs typeface="Microsoft Sans Serif"/>
              </a:rPr>
              <a:t>νοµοθεσία </a:t>
            </a:r>
            <a:r>
              <a:rPr sz="3200" spc="25" dirty="0">
                <a:latin typeface="Microsoft Sans Serif"/>
                <a:cs typeface="Microsoft Sans Serif"/>
              </a:rPr>
              <a:t>κωδικοποίηθηκε </a:t>
            </a:r>
            <a:r>
              <a:rPr sz="3200" spc="-55" dirty="0">
                <a:latin typeface="Microsoft Sans Serif"/>
                <a:cs typeface="Microsoft Sans Serif"/>
              </a:rPr>
              <a:t>µε </a:t>
            </a:r>
            <a:r>
              <a:rPr sz="3200" spc="-114" dirty="0">
                <a:latin typeface="Microsoft Sans Serif"/>
                <a:cs typeface="Microsoft Sans Serif"/>
              </a:rPr>
              <a:t>τον </a:t>
            </a:r>
            <a:r>
              <a:rPr sz="3200" dirty="0">
                <a:latin typeface="Microsoft Sans Serif"/>
                <a:cs typeface="Microsoft Sans Serif"/>
              </a:rPr>
              <a:t>ν.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3669/2008. </a:t>
            </a:r>
            <a:r>
              <a:rPr sz="3200" spc="-85" dirty="0">
                <a:latin typeface="Microsoft Sans Serif"/>
                <a:cs typeface="Microsoft Sans Serif"/>
              </a:rPr>
              <a:t>Αργότερα </a:t>
            </a:r>
            <a:r>
              <a:rPr sz="3200" spc="45" dirty="0">
                <a:latin typeface="Microsoft Sans Serif"/>
                <a:cs typeface="Microsoft Sans Serif"/>
              </a:rPr>
              <a:t>όµως </a:t>
            </a:r>
            <a:r>
              <a:rPr sz="3200" spc="20" dirty="0">
                <a:latin typeface="Microsoft Sans Serif"/>
                <a:cs typeface="Microsoft Sans Serif"/>
              </a:rPr>
              <a:t>τροποποιήθηκε </a:t>
            </a:r>
            <a:r>
              <a:rPr sz="3200" spc="-90" dirty="0">
                <a:latin typeface="Microsoft Sans Serif"/>
                <a:cs typeface="Microsoft Sans Serif"/>
              </a:rPr>
              <a:t>εκ </a:t>
            </a:r>
            <a:r>
              <a:rPr sz="3200" spc="-85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νέου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οικείο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νοµοθετικό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πλαίσιο </a:t>
            </a:r>
            <a:r>
              <a:rPr sz="3200" spc="-55" dirty="0">
                <a:latin typeface="Microsoft Sans Serif"/>
                <a:cs typeface="Microsoft Sans Serif"/>
              </a:rPr>
              <a:t>µε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140" dirty="0">
                <a:latin typeface="Microsoft Sans Serif"/>
                <a:cs typeface="Microsoft Sans Serif"/>
              </a:rPr>
              <a:t>τους</a:t>
            </a:r>
            <a:r>
              <a:rPr sz="3200" spc="-1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ν.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3978/2011,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3433/2016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ενώ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µεγάλη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αλλαγή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επέρχεται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µε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τη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ψήφιση </a:t>
            </a: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Arial"/>
                <a:cs typeface="Arial"/>
              </a:rPr>
              <a:t>ν. </a:t>
            </a:r>
            <a:r>
              <a:rPr sz="3200" b="1" spc="-5" dirty="0">
                <a:latin typeface="Arial"/>
                <a:cs typeface="Arial"/>
              </a:rPr>
              <a:t>4412/2016 </a:t>
            </a:r>
            <a:r>
              <a:rPr sz="3200" b="1" spc="55" dirty="0">
                <a:latin typeface="Arial"/>
                <a:cs typeface="Arial"/>
              </a:rPr>
              <a:t>µε </a:t>
            </a:r>
            <a:r>
              <a:rPr sz="3200" b="1" spc="60" dirty="0">
                <a:latin typeface="Arial"/>
                <a:cs typeface="Arial"/>
              </a:rPr>
              <a:t> </a:t>
            </a:r>
            <a:r>
              <a:rPr sz="3200" b="1" spc="320" dirty="0">
                <a:latin typeface="Arial"/>
                <a:cs typeface="Arial"/>
              </a:rPr>
              <a:t>τίτλ</a:t>
            </a:r>
            <a:r>
              <a:rPr sz="3200" b="1" dirty="0">
                <a:latin typeface="Arial"/>
                <a:cs typeface="Arial"/>
              </a:rPr>
              <a:t>ο  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«</a:t>
            </a:r>
            <a:r>
              <a:rPr sz="3200" b="1" spc="-570" dirty="0">
                <a:latin typeface="Arial"/>
                <a:cs typeface="Arial"/>
              </a:rPr>
              <a:t> </a:t>
            </a:r>
            <a:r>
              <a:rPr sz="3200" b="1" spc="315" dirty="0">
                <a:latin typeface="Arial"/>
                <a:cs typeface="Arial"/>
              </a:rPr>
              <a:t>Δ</a:t>
            </a:r>
            <a:r>
              <a:rPr sz="3200" b="1" spc="320" dirty="0">
                <a:latin typeface="Arial"/>
                <a:cs typeface="Arial"/>
              </a:rPr>
              <a:t>η</a:t>
            </a:r>
            <a:r>
              <a:rPr sz="3200" b="1" spc="425" dirty="0">
                <a:latin typeface="Arial"/>
                <a:cs typeface="Arial"/>
              </a:rPr>
              <a:t>µ</a:t>
            </a:r>
            <a:r>
              <a:rPr sz="3200" b="1" spc="320" dirty="0">
                <a:latin typeface="Arial"/>
                <a:cs typeface="Arial"/>
              </a:rPr>
              <a:t>όσι</a:t>
            </a:r>
            <a:r>
              <a:rPr sz="3200" b="1" spc="315" dirty="0">
                <a:latin typeface="Arial"/>
                <a:cs typeface="Arial"/>
              </a:rPr>
              <a:t>ε</a:t>
            </a:r>
            <a:r>
              <a:rPr sz="3200" b="1" dirty="0">
                <a:latin typeface="Arial"/>
                <a:cs typeface="Arial"/>
              </a:rPr>
              <a:t>ς  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spc="320" dirty="0">
                <a:latin typeface="Arial"/>
                <a:cs typeface="Arial"/>
              </a:rPr>
              <a:t>Συ</a:t>
            </a:r>
            <a:r>
              <a:rPr sz="3200" b="1" spc="425" dirty="0">
                <a:latin typeface="Arial"/>
                <a:cs typeface="Arial"/>
              </a:rPr>
              <a:t>µ</a:t>
            </a:r>
            <a:r>
              <a:rPr sz="3200" b="1" spc="315" dirty="0">
                <a:latin typeface="Arial"/>
                <a:cs typeface="Arial"/>
              </a:rPr>
              <a:t>βά</a:t>
            </a:r>
            <a:r>
              <a:rPr sz="3200" b="1" spc="320" dirty="0">
                <a:latin typeface="Arial"/>
                <a:cs typeface="Arial"/>
              </a:rPr>
              <a:t>σ</a:t>
            </a:r>
            <a:r>
              <a:rPr sz="3200" b="1" spc="315" dirty="0">
                <a:latin typeface="Arial"/>
                <a:cs typeface="Arial"/>
              </a:rPr>
              <a:t>ε</a:t>
            </a:r>
            <a:r>
              <a:rPr sz="3200" b="1" spc="320" dirty="0">
                <a:latin typeface="Arial"/>
                <a:cs typeface="Arial"/>
              </a:rPr>
              <a:t>ι</a:t>
            </a:r>
            <a:r>
              <a:rPr sz="3200" b="1" dirty="0">
                <a:latin typeface="Arial"/>
                <a:cs typeface="Arial"/>
              </a:rPr>
              <a:t>ς  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spc="320" dirty="0">
                <a:latin typeface="Arial"/>
                <a:cs typeface="Arial"/>
              </a:rPr>
              <a:t>Έ</a:t>
            </a:r>
            <a:r>
              <a:rPr sz="3200" b="1" spc="315" dirty="0">
                <a:latin typeface="Arial"/>
                <a:cs typeface="Arial"/>
              </a:rPr>
              <a:t>ρ</a:t>
            </a:r>
            <a:r>
              <a:rPr sz="3200" b="1" spc="320" dirty="0">
                <a:latin typeface="Arial"/>
                <a:cs typeface="Arial"/>
              </a:rPr>
              <a:t>γ</a:t>
            </a:r>
            <a:r>
              <a:rPr sz="3200" b="1" spc="315" dirty="0">
                <a:latin typeface="Arial"/>
                <a:cs typeface="Arial"/>
              </a:rPr>
              <a:t>ω</a:t>
            </a:r>
            <a:r>
              <a:rPr sz="3200" b="1" spc="320" dirty="0">
                <a:latin typeface="Arial"/>
                <a:cs typeface="Arial"/>
              </a:rPr>
              <a:t>ν</a:t>
            </a:r>
            <a:r>
              <a:rPr sz="3200" b="1" dirty="0">
                <a:latin typeface="Arial"/>
                <a:cs typeface="Arial"/>
              </a:rPr>
              <a:t>,  </a:t>
            </a:r>
            <a:r>
              <a:rPr sz="3200" b="1" spc="5" dirty="0">
                <a:latin typeface="Arial"/>
                <a:cs typeface="Arial"/>
              </a:rPr>
              <a:t>Προµηθειών </a:t>
            </a:r>
            <a:r>
              <a:rPr sz="3200" b="1" spc="-5" dirty="0">
                <a:latin typeface="Arial"/>
                <a:cs typeface="Arial"/>
              </a:rPr>
              <a:t>και Υπηρεσιών» </a:t>
            </a:r>
            <a:r>
              <a:rPr sz="3200" b="1" dirty="0">
                <a:latin typeface="Arial"/>
                <a:cs typeface="Arial"/>
              </a:rPr>
              <a:t>(ΦΕΚ Α’ 147),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νόµος </a:t>
            </a:r>
            <a:r>
              <a:rPr sz="3200" dirty="0">
                <a:latin typeface="Microsoft Sans Serif"/>
                <a:cs typeface="Microsoft Sans Serif"/>
              </a:rPr>
              <a:t>ο </a:t>
            </a:r>
            <a:r>
              <a:rPr sz="3200" spc="30" dirty="0">
                <a:latin typeface="Microsoft Sans Serif"/>
                <a:cs typeface="Microsoft Sans Serif"/>
              </a:rPr>
              <a:t>οποίος </a:t>
            </a:r>
            <a:r>
              <a:rPr sz="3200" spc="-60" dirty="0">
                <a:latin typeface="Microsoft Sans Serif"/>
                <a:cs typeface="Microsoft Sans Serif"/>
              </a:rPr>
              <a:t>δεν </a:t>
            </a:r>
            <a:r>
              <a:rPr sz="3200" spc="-50" dirty="0">
                <a:latin typeface="Microsoft Sans Serif"/>
                <a:cs typeface="Microsoft Sans Serif"/>
              </a:rPr>
              <a:t>περιορίζεται </a:t>
            </a:r>
            <a:r>
              <a:rPr sz="3200" spc="-80" dirty="0">
                <a:latin typeface="Microsoft Sans Serif"/>
                <a:cs typeface="Microsoft Sans Serif"/>
              </a:rPr>
              <a:t>στα</a:t>
            </a:r>
            <a:r>
              <a:rPr sz="3200" spc="-75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δηµόσια 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80" dirty="0">
                <a:latin typeface="Microsoft Sans Serif"/>
                <a:cs typeface="Microsoft Sans Serif"/>
              </a:rPr>
              <a:t>έργα</a:t>
            </a:r>
            <a:r>
              <a:rPr sz="3200" spc="-7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αλλά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αφορά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-90" dirty="0">
                <a:latin typeface="Microsoft Sans Serif"/>
                <a:cs typeface="Microsoft Sans Serif"/>
              </a:rPr>
              <a:t>εν</a:t>
            </a:r>
            <a:r>
              <a:rPr sz="3200" spc="675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συνόλω</a:t>
            </a:r>
            <a:r>
              <a:rPr sz="3200" spc="65" dirty="0">
                <a:latin typeface="Microsoft Sans Serif"/>
                <a:cs typeface="Microsoft Sans Serif"/>
              </a:rPr>
              <a:t> </a:t>
            </a:r>
            <a:r>
              <a:rPr sz="3200" spc="-190" dirty="0">
                <a:latin typeface="Microsoft Sans Serif"/>
                <a:cs typeface="Microsoft Sans Serif"/>
              </a:rPr>
              <a:t>τις</a:t>
            </a:r>
            <a:r>
              <a:rPr sz="3200" spc="475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δηµόσιες 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συµβάσεις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έργων,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50" dirty="0">
                <a:latin typeface="Microsoft Sans Serif"/>
                <a:cs typeface="Microsoft Sans Serif"/>
              </a:rPr>
              <a:t>προµηθειών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50" dirty="0">
                <a:latin typeface="Microsoft Sans Serif"/>
                <a:cs typeface="Microsoft Sans Serif"/>
              </a:rPr>
              <a:t>υπηρεσιών.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869732"/>
            <a:ext cx="9027795" cy="391667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Ο ν. </a:t>
            </a:r>
            <a:r>
              <a:rPr sz="3200" spc="-5" dirty="0">
                <a:latin typeface="Microsoft Sans Serif"/>
                <a:cs typeface="Microsoft Sans Serif"/>
              </a:rPr>
              <a:t>4412/2016 ενσωµατώνει </a:t>
            </a:r>
            <a:r>
              <a:rPr sz="3200" spc="-190" dirty="0">
                <a:latin typeface="Microsoft Sans Serif"/>
                <a:cs typeface="Microsoft Sans Serif"/>
              </a:rPr>
              <a:t>τις</a:t>
            </a:r>
            <a:r>
              <a:rPr sz="3200" spc="-185" dirty="0">
                <a:latin typeface="Microsoft Sans Serif"/>
                <a:cs typeface="Microsoft Sans Serif"/>
              </a:rPr>
              <a:t> </a:t>
            </a:r>
            <a:r>
              <a:rPr sz="3200" spc="-105" dirty="0">
                <a:latin typeface="Microsoft Sans Serif"/>
                <a:cs typeface="Microsoft Sans Serif"/>
              </a:rPr>
              <a:t>διατάξεις </a:t>
            </a:r>
            <a:r>
              <a:rPr sz="3200" spc="-20" dirty="0">
                <a:latin typeface="Microsoft Sans Serif"/>
                <a:cs typeface="Microsoft Sans Serif"/>
              </a:rPr>
              <a:t>των 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Οδηγιών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2014/24/ΕΕ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(διαδικασίες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30" dirty="0">
                <a:latin typeface="Microsoft Sans Serif"/>
                <a:cs typeface="Microsoft Sans Serif"/>
              </a:rPr>
              <a:t>σύναψης 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270" dirty="0">
                <a:latin typeface="Microsoft Sans Serif"/>
                <a:cs typeface="Microsoft Sans Serif"/>
              </a:rPr>
              <a:t>δηµόσιων</a:t>
            </a:r>
            <a:r>
              <a:rPr sz="3200" spc="275" dirty="0">
                <a:latin typeface="Microsoft Sans Serif"/>
                <a:cs typeface="Microsoft Sans Serif"/>
              </a:rPr>
              <a:t> </a:t>
            </a:r>
            <a:r>
              <a:rPr sz="3200" spc="270" dirty="0">
                <a:latin typeface="Microsoft Sans Serif"/>
                <a:cs typeface="Microsoft Sans Serif"/>
              </a:rPr>
              <a:t>συµβάσεων)</a:t>
            </a:r>
            <a:r>
              <a:rPr sz="3200" spc="275" dirty="0">
                <a:latin typeface="Microsoft Sans Serif"/>
                <a:cs typeface="Microsoft Sans Serif"/>
              </a:rPr>
              <a:t> </a:t>
            </a:r>
            <a:r>
              <a:rPr sz="3200" spc="150" dirty="0">
                <a:latin typeface="Microsoft Sans Serif"/>
                <a:cs typeface="Microsoft Sans Serif"/>
              </a:rPr>
              <a:t>και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spc="254" dirty="0">
                <a:latin typeface="Microsoft Sans Serif"/>
                <a:cs typeface="Microsoft Sans Serif"/>
              </a:rPr>
              <a:t>2014/25/ΕΕ </a:t>
            </a:r>
            <a:r>
              <a:rPr sz="3200" spc="26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(προµήθειες </a:t>
            </a:r>
            <a:r>
              <a:rPr sz="3200" spc="15" dirty="0">
                <a:latin typeface="Microsoft Sans Serif"/>
                <a:cs typeface="Microsoft Sans Serif"/>
              </a:rPr>
              <a:t>φορέων </a:t>
            </a:r>
            <a:r>
              <a:rPr sz="3200" spc="-90" dirty="0">
                <a:latin typeface="Microsoft Sans Serif"/>
                <a:cs typeface="Microsoft Sans Serif"/>
              </a:rPr>
              <a:t>στους </a:t>
            </a:r>
            <a:r>
              <a:rPr sz="3200" spc="-114" dirty="0">
                <a:latin typeface="Microsoft Sans Serif"/>
                <a:cs typeface="Microsoft Sans Serif"/>
              </a:rPr>
              <a:t>τοµείς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-80" dirty="0">
                <a:latin typeface="Microsoft Sans Serif"/>
                <a:cs typeface="Microsoft Sans Serif"/>
              </a:rPr>
              <a:t>ύδατος, </a:t>
            </a:r>
            <a:r>
              <a:rPr sz="3200" spc="-75" dirty="0">
                <a:latin typeface="Microsoft Sans Serif"/>
                <a:cs typeface="Microsoft Sans Serif"/>
              </a:rPr>
              <a:t> </a:t>
            </a:r>
            <a:r>
              <a:rPr sz="3200" spc="80" dirty="0">
                <a:latin typeface="Microsoft Sans Serif"/>
                <a:cs typeface="Microsoft Sans Serif"/>
              </a:rPr>
              <a:t>ενέργειας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160" dirty="0">
                <a:latin typeface="Microsoft Sans Serif"/>
                <a:cs typeface="Microsoft Sans Serif"/>
              </a:rPr>
              <a:t>µεταφορών</a:t>
            </a:r>
            <a:r>
              <a:rPr sz="3200" spc="165" dirty="0">
                <a:latin typeface="Microsoft Sans Serif"/>
                <a:cs typeface="Microsoft Sans Serif"/>
              </a:rPr>
              <a:t> </a:t>
            </a:r>
            <a:r>
              <a:rPr sz="3200" spc="114" dirty="0">
                <a:latin typeface="Microsoft Sans Serif"/>
                <a:cs typeface="Microsoft Sans Serif"/>
              </a:rPr>
              <a:t>και</a:t>
            </a:r>
            <a:r>
              <a:rPr sz="3200" spc="120" dirty="0">
                <a:latin typeface="Microsoft Sans Serif"/>
                <a:cs typeface="Microsoft Sans Serif"/>
              </a:rPr>
              <a:t> </a:t>
            </a:r>
            <a:r>
              <a:rPr sz="3200" spc="195" dirty="0">
                <a:latin typeface="Microsoft Sans Serif"/>
                <a:cs typeface="Microsoft Sans Serif"/>
              </a:rPr>
              <a:t>ταχυδροµικών </a:t>
            </a:r>
            <a:r>
              <a:rPr sz="3200" spc="200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υπηρεσιών). </a:t>
            </a:r>
            <a:r>
              <a:rPr sz="3200" spc="-35" dirty="0">
                <a:latin typeface="Microsoft Sans Serif"/>
                <a:cs typeface="Microsoft Sans Serif"/>
              </a:rPr>
              <a:t>Οι </a:t>
            </a:r>
            <a:r>
              <a:rPr sz="3200" spc="-80" dirty="0">
                <a:latin typeface="Microsoft Sans Serif"/>
                <a:cs typeface="Microsoft Sans Serif"/>
              </a:rPr>
              <a:t>Οδηγίες </a:t>
            </a:r>
            <a:r>
              <a:rPr sz="3200" spc="-145" dirty="0">
                <a:latin typeface="Microsoft Sans Serif"/>
                <a:cs typeface="Microsoft Sans Serif"/>
              </a:rPr>
              <a:t>αυτές </a:t>
            </a:r>
            <a:r>
              <a:rPr sz="3200" spc="-15" dirty="0">
                <a:latin typeface="Microsoft Sans Serif"/>
                <a:cs typeface="Microsoft Sans Serif"/>
              </a:rPr>
              <a:t>ενσωµατώνονται 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στα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25" dirty="0">
                <a:latin typeface="Microsoft Sans Serif"/>
                <a:cs typeface="Microsoft Sans Serif"/>
              </a:rPr>
              <a:t>Βιβλία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του</a:t>
            </a:r>
            <a:r>
              <a:rPr sz="3200" spc="-90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νόµου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4412/2016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και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165" dirty="0">
                <a:latin typeface="Microsoft Sans Serif"/>
                <a:cs typeface="Microsoft Sans Serif"/>
              </a:rPr>
              <a:t>πιο </a:t>
            </a:r>
            <a:r>
              <a:rPr sz="3200" spc="170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συγκεκριµένα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80" dirty="0">
                <a:latin typeface="Microsoft Sans Serif"/>
                <a:cs typeface="Microsoft Sans Serif"/>
              </a:rPr>
              <a:t>στα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Βιβλία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Ι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ΙΙ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αντίστοιχα.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869732"/>
            <a:ext cx="8990965" cy="561692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ts val="3800"/>
              </a:lnSpc>
              <a:spcBef>
                <a:spcPts val="2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74650" algn="l"/>
                <a:tab pos="1042669" algn="l"/>
                <a:tab pos="1748789" algn="l"/>
                <a:tab pos="4318000" algn="l"/>
                <a:tab pos="7522209" algn="l"/>
                <a:tab pos="8344534" algn="l"/>
              </a:tabLst>
            </a:pPr>
            <a:r>
              <a:rPr sz="3200" dirty="0">
                <a:latin typeface="Microsoft Sans Serif"/>
                <a:cs typeface="Microsoft Sans Serif"/>
              </a:rPr>
              <a:t>Ο	</a:t>
            </a:r>
            <a:r>
              <a:rPr sz="3200" spc="285" dirty="0">
                <a:latin typeface="Microsoft Sans Serif"/>
                <a:cs typeface="Microsoft Sans Serif"/>
              </a:rPr>
              <a:t>ν</a:t>
            </a:r>
            <a:r>
              <a:rPr sz="3200" dirty="0">
                <a:latin typeface="Microsoft Sans Serif"/>
                <a:cs typeface="Microsoft Sans Serif"/>
              </a:rPr>
              <a:t>.	</a:t>
            </a:r>
            <a:r>
              <a:rPr sz="3200" spc="290" dirty="0">
                <a:latin typeface="Microsoft Sans Serif"/>
                <a:cs typeface="Microsoft Sans Serif"/>
              </a:rPr>
              <a:t>441</a:t>
            </a:r>
            <a:r>
              <a:rPr sz="3200" dirty="0">
                <a:latin typeface="Microsoft Sans Serif"/>
                <a:cs typeface="Microsoft Sans Serif"/>
              </a:rPr>
              <a:t>2</a:t>
            </a:r>
            <a:r>
              <a:rPr sz="3200" spc="-56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/</a:t>
            </a:r>
            <a:r>
              <a:rPr sz="3200" spc="-565" dirty="0">
                <a:latin typeface="Microsoft Sans Serif"/>
                <a:cs typeface="Microsoft Sans Serif"/>
              </a:rPr>
              <a:t> </a:t>
            </a:r>
            <a:r>
              <a:rPr sz="3200" spc="290" dirty="0">
                <a:latin typeface="Microsoft Sans Serif"/>
                <a:cs typeface="Microsoft Sans Serif"/>
              </a:rPr>
              <a:t>201</a:t>
            </a:r>
            <a:r>
              <a:rPr sz="3200" dirty="0">
                <a:latin typeface="Microsoft Sans Serif"/>
                <a:cs typeface="Microsoft Sans Serif"/>
              </a:rPr>
              <a:t>6	</a:t>
            </a:r>
            <a:r>
              <a:rPr sz="3200" spc="390" dirty="0">
                <a:latin typeface="Microsoft Sans Serif"/>
                <a:cs typeface="Microsoft Sans Serif"/>
              </a:rPr>
              <a:t>σ</a:t>
            </a:r>
            <a:r>
              <a:rPr sz="3200" spc="254" dirty="0">
                <a:latin typeface="Microsoft Sans Serif"/>
                <a:cs typeface="Microsoft Sans Serif"/>
              </a:rPr>
              <a:t>υ</a:t>
            </a:r>
            <a:r>
              <a:rPr sz="3200" spc="155" dirty="0">
                <a:latin typeface="Microsoft Sans Serif"/>
                <a:cs typeface="Microsoft Sans Serif"/>
              </a:rPr>
              <a:t>γ</a:t>
            </a:r>
            <a:r>
              <a:rPr sz="3200" spc="285" dirty="0">
                <a:latin typeface="Microsoft Sans Serif"/>
                <a:cs typeface="Microsoft Sans Serif"/>
              </a:rPr>
              <a:t>κ</a:t>
            </a:r>
            <a:r>
              <a:rPr sz="3200" spc="110" dirty="0">
                <a:latin typeface="Microsoft Sans Serif"/>
                <a:cs typeface="Microsoft Sans Serif"/>
              </a:rPr>
              <a:t>ε</a:t>
            </a:r>
            <a:r>
              <a:rPr sz="3200" spc="285" dirty="0">
                <a:latin typeface="Microsoft Sans Serif"/>
                <a:cs typeface="Microsoft Sans Serif"/>
              </a:rPr>
              <a:t>ν</a:t>
            </a:r>
            <a:r>
              <a:rPr sz="3200" spc="-55" dirty="0">
                <a:latin typeface="Microsoft Sans Serif"/>
                <a:cs typeface="Microsoft Sans Serif"/>
              </a:rPr>
              <a:t>τ</a:t>
            </a:r>
            <a:r>
              <a:rPr sz="3200" spc="275" dirty="0">
                <a:latin typeface="Microsoft Sans Serif"/>
                <a:cs typeface="Microsoft Sans Serif"/>
              </a:rPr>
              <a:t>ρ</a:t>
            </a:r>
            <a:r>
              <a:rPr sz="3200" spc="575" dirty="0">
                <a:latin typeface="Microsoft Sans Serif"/>
                <a:cs typeface="Microsoft Sans Serif"/>
              </a:rPr>
              <a:t>ώ</a:t>
            </a:r>
            <a:r>
              <a:rPr sz="3200" spc="285" dirty="0">
                <a:latin typeface="Microsoft Sans Serif"/>
                <a:cs typeface="Microsoft Sans Serif"/>
              </a:rPr>
              <a:t>ν</a:t>
            </a:r>
            <a:r>
              <a:rPr sz="3200" spc="110" dirty="0">
                <a:latin typeface="Microsoft Sans Serif"/>
                <a:cs typeface="Microsoft Sans Serif"/>
              </a:rPr>
              <a:t>ε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390" dirty="0">
                <a:latin typeface="Microsoft Sans Serif"/>
                <a:cs typeface="Microsoft Sans Serif"/>
              </a:rPr>
              <a:t>σ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350" dirty="0">
                <a:latin typeface="Microsoft Sans Serif"/>
                <a:cs typeface="Microsoft Sans Serif"/>
              </a:rPr>
              <a:t>µ</a:t>
            </a:r>
            <a:r>
              <a:rPr sz="3200" spc="229" dirty="0">
                <a:latin typeface="Microsoft Sans Serif"/>
                <a:cs typeface="Microsoft Sans Serif"/>
              </a:rPr>
              <a:t>ί</a:t>
            </a:r>
            <a:r>
              <a:rPr sz="3200" dirty="0">
                <a:latin typeface="Microsoft Sans Serif"/>
                <a:cs typeface="Microsoft Sans Serif"/>
              </a:rPr>
              <a:t>α  </a:t>
            </a:r>
            <a:r>
              <a:rPr sz="3200" spc="-55" dirty="0">
                <a:latin typeface="Microsoft Sans Serif"/>
                <a:cs typeface="Microsoft Sans Serif"/>
              </a:rPr>
              <a:t>νοµοθετική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πράξη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(379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άρθρα)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ρυθµίσεις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για:</a:t>
            </a:r>
            <a:endParaRPr sz="3200" dirty="0">
              <a:latin typeface="Microsoft Sans Serif"/>
              <a:cs typeface="Microsoft Sans Serif"/>
            </a:endParaRPr>
          </a:p>
          <a:p>
            <a:pPr marL="467995" indent="-455930">
              <a:lnSpc>
                <a:spcPct val="100000"/>
              </a:lnSpc>
              <a:spcBef>
                <a:spcPts val="60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467995" algn="l"/>
                <a:tab pos="468630" algn="l"/>
              </a:tabLst>
            </a:pPr>
            <a:r>
              <a:rPr sz="3200" spc="40" dirty="0">
                <a:latin typeface="Microsoft Sans Serif"/>
                <a:cs typeface="Microsoft Sans Serif"/>
              </a:rPr>
              <a:t>Ενωσιακό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Εθνικό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δίκαιο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25" dirty="0">
                <a:latin typeface="Microsoft Sans Serif"/>
                <a:cs typeface="Microsoft Sans Serif"/>
              </a:rPr>
              <a:t>Συµβάσεις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έργων,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50" dirty="0">
                <a:latin typeface="Microsoft Sans Serif"/>
                <a:cs typeface="Microsoft Sans Serif"/>
              </a:rPr>
              <a:t>προµηθειών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υπηρεσιών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25" dirty="0">
                <a:latin typeface="Microsoft Sans Serif"/>
                <a:cs typeface="Microsoft Sans Serif"/>
              </a:rPr>
              <a:t>Συµβάσεις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95" dirty="0">
                <a:latin typeface="Microsoft Sans Serif"/>
                <a:cs typeface="Microsoft Sans Serif"/>
              </a:rPr>
              <a:t>άνω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κάτω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ορίων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10" dirty="0">
                <a:latin typeface="Microsoft Sans Serif"/>
                <a:cs typeface="Microsoft Sans Serif"/>
              </a:rPr>
              <a:t>Ανάθεση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00" dirty="0">
                <a:latin typeface="Microsoft Sans Serif"/>
                <a:cs typeface="Microsoft Sans Serif"/>
              </a:rPr>
              <a:t>εκτέλεση</a:t>
            </a:r>
            <a:endParaRPr sz="3200" dirty="0">
              <a:latin typeface="Microsoft Sans Serif"/>
              <a:cs typeface="Microsoft Sans Serif"/>
            </a:endParaRPr>
          </a:p>
          <a:p>
            <a:pPr marL="355600" marR="381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2442845" algn="l"/>
                <a:tab pos="4520565" algn="l"/>
                <a:tab pos="5750560" algn="l"/>
                <a:tab pos="6471920" algn="l"/>
              </a:tabLst>
            </a:pPr>
            <a:r>
              <a:rPr sz="3200" spc="20" dirty="0">
                <a:latin typeface="Microsoft Sans Serif"/>
                <a:cs typeface="Microsoft Sans Serif"/>
              </a:rPr>
              <a:t>Σ</a:t>
            </a:r>
            <a:r>
              <a:rPr sz="3200" spc="-30" dirty="0">
                <a:latin typeface="Microsoft Sans Serif"/>
                <a:cs typeface="Microsoft Sans Serif"/>
              </a:rPr>
              <a:t>υ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spc="35" dirty="0">
                <a:latin typeface="Microsoft Sans Serif"/>
                <a:cs typeface="Microsoft Sans Serif"/>
              </a:rPr>
              <a:t>β</a:t>
            </a:r>
            <a:r>
              <a:rPr sz="3200" dirty="0">
                <a:latin typeface="Microsoft Sans Serif"/>
                <a:cs typeface="Microsoft Sans Serif"/>
              </a:rPr>
              <a:t>ά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-175" dirty="0">
                <a:latin typeface="Microsoft Sans Serif"/>
                <a:cs typeface="Microsoft Sans Serif"/>
              </a:rPr>
              <a:t>ς</a:t>
            </a:r>
            <a:r>
              <a:rPr sz="3200" dirty="0">
                <a:latin typeface="Microsoft Sans Serif"/>
                <a:cs typeface="Microsoft Sans Serif"/>
              </a:rPr>
              <a:t>	κλα</a:t>
            </a:r>
            <a:r>
              <a:rPr sz="3200" spc="100" dirty="0">
                <a:latin typeface="Microsoft Sans Serif"/>
                <a:cs typeface="Microsoft Sans Serif"/>
              </a:rPr>
              <a:t>σσ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κο</a:t>
            </a:r>
            <a:r>
              <a:rPr sz="3200" spc="-30" dirty="0">
                <a:latin typeface="Microsoft Sans Serif"/>
                <a:cs typeface="Microsoft Sans Serif"/>
              </a:rPr>
              <a:t>ύ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65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ο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spc="-175" dirty="0">
                <a:latin typeface="Microsoft Sans Serif"/>
                <a:cs typeface="Microsoft Sans Serif"/>
              </a:rPr>
              <a:t>έ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dirty="0">
                <a:latin typeface="Microsoft Sans Serif"/>
                <a:cs typeface="Microsoft Sans Serif"/>
              </a:rPr>
              <a:t>	κα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120" dirty="0">
                <a:latin typeface="Microsoft Sans Serif"/>
                <a:cs typeface="Microsoft Sans Serif"/>
              </a:rPr>
              <a:t>ξ</a:t>
            </a:r>
            <a:r>
              <a:rPr sz="3200" dirty="0">
                <a:latin typeface="Microsoft Sans Serif"/>
                <a:cs typeface="Microsoft Sans Serif"/>
              </a:rPr>
              <a:t>α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-15" dirty="0">
                <a:latin typeface="Microsoft Sans Serif"/>
                <a:cs typeface="Microsoft Sans Serif"/>
              </a:rPr>
              <a:t>ρ</a:t>
            </a: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-30" dirty="0">
                <a:latin typeface="Microsoft Sans Serif"/>
                <a:cs typeface="Microsoft Sans Serif"/>
              </a:rPr>
              <a:t>υ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spc="-175" dirty="0">
                <a:latin typeface="Microsoft Sans Serif"/>
                <a:cs typeface="Microsoft Sans Serif"/>
              </a:rPr>
              <a:t>έ</a:t>
            </a:r>
            <a:r>
              <a:rPr sz="3200" spc="120" dirty="0">
                <a:latin typeface="Microsoft Sans Serif"/>
                <a:cs typeface="Microsoft Sans Serif"/>
              </a:rPr>
              <a:t>ν</a:t>
            </a:r>
            <a:r>
              <a:rPr sz="3200" spc="160" dirty="0">
                <a:latin typeface="Microsoft Sans Serif"/>
                <a:cs typeface="Microsoft Sans Serif"/>
              </a:rPr>
              <a:t>ω</a:t>
            </a:r>
            <a:r>
              <a:rPr sz="3200" dirty="0">
                <a:latin typeface="Microsoft Sans Serif"/>
                <a:cs typeface="Microsoft Sans Serif"/>
              </a:rPr>
              <a:t>ν  </a:t>
            </a:r>
            <a:r>
              <a:rPr sz="3200" spc="-30" dirty="0">
                <a:latin typeface="Microsoft Sans Serif"/>
                <a:cs typeface="Microsoft Sans Serif"/>
              </a:rPr>
              <a:t>τοµέων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60" dirty="0">
                <a:latin typeface="Microsoft Sans Serif"/>
                <a:cs typeface="Microsoft Sans Serif"/>
              </a:rPr>
              <a:t>Ουσιαστικές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δικονοµικές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105" dirty="0">
                <a:latin typeface="Microsoft Sans Serif"/>
                <a:cs typeface="Microsoft Sans Serif"/>
              </a:rPr>
              <a:t>διατάξεις</a:t>
            </a:r>
            <a:endParaRPr sz="32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10"/>
              </a:spcBef>
            </a:pPr>
            <a:r>
              <a:rPr sz="2550" spc="5" dirty="0">
                <a:latin typeface="Wingdings"/>
                <a:cs typeface="Wingdings"/>
              </a:rPr>
              <a:t></a:t>
            </a:r>
            <a:endParaRPr sz="2550" dirty="0">
              <a:latin typeface="Wingdings"/>
              <a:cs typeface="Wingdings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2421" y="87283"/>
            <a:ext cx="5769032" cy="685800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78739" y="869732"/>
            <a:ext cx="8992235" cy="49606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 algn="just">
              <a:lnSpc>
                <a:spcPts val="3700"/>
              </a:lnSpc>
              <a:spcBef>
                <a:spcPts val="240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5600" algn="l"/>
              </a:tabLst>
            </a:pPr>
            <a:r>
              <a:rPr sz="3100" dirty="0">
                <a:latin typeface="Microsoft Sans Serif"/>
                <a:cs typeface="Microsoft Sans Serif"/>
              </a:rPr>
              <a:t>Ο </a:t>
            </a:r>
            <a:r>
              <a:rPr sz="3100" spc="-25" dirty="0">
                <a:latin typeface="Microsoft Sans Serif"/>
                <a:cs typeface="Microsoft Sans Serif"/>
              </a:rPr>
              <a:t>Νόµος </a:t>
            </a:r>
            <a:r>
              <a:rPr sz="3100" spc="-30" dirty="0">
                <a:latin typeface="Microsoft Sans Serif"/>
                <a:cs typeface="Microsoft Sans Serif"/>
              </a:rPr>
              <a:t>διαρθρώνεται </a:t>
            </a:r>
            <a:r>
              <a:rPr sz="3100" spc="-35" dirty="0">
                <a:latin typeface="Microsoft Sans Serif"/>
                <a:cs typeface="Microsoft Sans Serif"/>
              </a:rPr>
              <a:t>σε </a:t>
            </a:r>
            <a:r>
              <a:rPr sz="3100" dirty="0">
                <a:latin typeface="Microsoft Sans Serif"/>
                <a:cs typeface="Microsoft Sans Serif"/>
              </a:rPr>
              <a:t>4 </a:t>
            </a:r>
            <a:r>
              <a:rPr sz="3100" spc="-15" dirty="0">
                <a:latin typeface="Microsoft Sans Serif"/>
                <a:cs typeface="Microsoft Sans Serif"/>
              </a:rPr>
              <a:t>Βιβλία, </a:t>
            </a:r>
            <a:r>
              <a:rPr sz="3100" spc="-45" dirty="0">
                <a:latin typeface="Microsoft Sans Serif"/>
                <a:cs typeface="Microsoft Sans Serif"/>
              </a:rPr>
              <a:t>κάθε </a:t>
            </a:r>
            <a:r>
              <a:rPr sz="3100" spc="-10" dirty="0">
                <a:latin typeface="Microsoft Sans Serif"/>
                <a:cs typeface="Microsoft Sans Serif"/>
              </a:rPr>
              <a:t>βιβλίο </a:t>
            </a:r>
            <a:r>
              <a:rPr sz="3100" spc="-5" dirty="0">
                <a:latin typeface="Microsoft Sans Serif"/>
                <a:cs typeface="Microsoft Sans Serif"/>
              </a:rPr>
              <a:t> </a:t>
            </a:r>
            <a:r>
              <a:rPr sz="3100" spc="-65" dirty="0">
                <a:latin typeface="Microsoft Sans Serif"/>
                <a:cs typeface="Microsoft Sans Serif"/>
              </a:rPr>
              <a:t>διακρίνεται </a:t>
            </a:r>
            <a:r>
              <a:rPr sz="3100" spc="-35" dirty="0">
                <a:latin typeface="Microsoft Sans Serif"/>
                <a:cs typeface="Microsoft Sans Serif"/>
              </a:rPr>
              <a:t>σε </a:t>
            </a:r>
            <a:r>
              <a:rPr sz="3100" spc="-40" dirty="0">
                <a:latin typeface="Microsoft Sans Serif"/>
                <a:cs typeface="Microsoft Sans Serif"/>
              </a:rPr>
              <a:t>Μέρη, </a:t>
            </a:r>
            <a:r>
              <a:rPr sz="3100" spc="-30" dirty="0">
                <a:latin typeface="Microsoft Sans Serif"/>
                <a:cs typeface="Microsoft Sans Serif"/>
              </a:rPr>
              <a:t>κεφάλαια, </a:t>
            </a:r>
            <a:r>
              <a:rPr sz="3100" spc="-120" dirty="0">
                <a:latin typeface="Microsoft Sans Serif"/>
                <a:cs typeface="Microsoft Sans Serif"/>
              </a:rPr>
              <a:t>τίτλους, </a:t>
            </a:r>
            <a:r>
              <a:rPr sz="3100" spc="-80" dirty="0">
                <a:latin typeface="Microsoft Sans Serif"/>
                <a:cs typeface="Microsoft Sans Serif"/>
              </a:rPr>
              <a:t>τµήµατα </a:t>
            </a:r>
            <a:r>
              <a:rPr sz="3100" spc="-75" dirty="0">
                <a:latin typeface="Microsoft Sans Serif"/>
                <a:cs typeface="Microsoft Sans Serif"/>
              </a:rPr>
              <a:t> </a:t>
            </a:r>
            <a:r>
              <a:rPr sz="3100" spc="-20" dirty="0">
                <a:latin typeface="Microsoft Sans Serif"/>
                <a:cs typeface="Microsoft Sans Serif"/>
              </a:rPr>
              <a:t>και</a:t>
            </a:r>
            <a:r>
              <a:rPr sz="3100" spc="-15" dirty="0">
                <a:latin typeface="Microsoft Sans Serif"/>
                <a:cs typeface="Microsoft Sans Serif"/>
              </a:rPr>
              <a:t> </a:t>
            </a:r>
            <a:r>
              <a:rPr sz="3100" spc="-135" dirty="0">
                <a:latin typeface="Microsoft Sans Serif"/>
                <a:cs typeface="Microsoft Sans Serif"/>
              </a:rPr>
              <a:t>ενότητες,</a:t>
            </a:r>
            <a:r>
              <a:rPr sz="3100" spc="-130" dirty="0">
                <a:latin typeface="Microsoft Sans Serif"/>
                <a:cs typeface="Microsoft Sans Serif"/>
              </a:rPr>
              <a:t> </a:t>
            </a:r>
            <a:r>
              <a:rPr sz="3100" spc="35" dirty="0">
                <a:latin typeface="Microsoft Sans Serif"/>
                <a:cs typeface="Microsoft Sans Serif"/>
              </a:rPr>
              <a:t>ενώ</a:t>
            </a:r>
            <a:r>
              <a:rPr sz="3100" spc="40" dirty="0">
                <a:latin typeface="Microsoft Sans Serif"/>
                <a:cs typeface="Microsoft Sans Serif"/>
              </a:rPr>
              <a:t> </a:t>
            </a:r>
            <a:r>
              <a:rPr sz="3100" spc="-80" dirty="0">
                <a:latin typeface="Microsoft Sans Serif"/>
                <a:cs typeface="Microsoft Sans Serif"/>
              </a:rPr>
              <a:t>στο</a:t>
            </a:r>
            <a:r>
              <a:rPr sz="3100" spc="-75" dirty="0">
                <a:latin typeface="Microsoft Sans Serif"/>
                <a:cs typeface="Microsoft Sans Serif"/>
              </a:rPr>
              <a:t> </a:t>
            </a:r>
            <a:r>
              <a:rPr sz="3100" spc="-135" dirty="0">
                <a:latin typeface="Microsoft Sans Serif"/>
                <a:cs typeface="Microsoft Sans Serif"/>
              </a:rPr>
              <a:t>τέλος</a:t>
            </a:r>
            <a:r>
              <a:rPr sz="3100" spc="-130" dirty="0">
                <a:latin typeface="Microsoft Sans Serif"/>
                <a:cs typeface="Microsoft Sans Serif"/>
              </a:rPr>
              <a:t> </a:t>
            </a:r>
            <a:r>
              <a:rPr sz="3100" spc="-40" dirty="0">
                <a:latin typeface="Microsoft Sans Serif"/>
                <a:cs typeface="Microsoft Sans Serif"/>
              </a:rPr>
              <a:t>εµπεριέχονται</a:t>
            </a:r>
            <a:r>
              <a:rPr sz="3100" spc="-3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4 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-40" dirty="0">
                <a:latin typeface="Microsoft Sans Serif"/>
                <a:cs typeface="Microsoft Sans Serif"/>
              </a:rPr>
              <a:t>Προσαρτήµατα.</a:t>
            </a:r>
            <a:endParaRPr sz="3100">
              <a:latin typeface="Microsoft Sans Serif"/>
              <a:cs typeface="Microsoft Sans Serif"/>
            </a:endParaRPr>
          </a:p>
          <a:p>
            <a:pPr marL="464820" indent="-452755" algn="just">
              <a:lnSpc>
                <a:spcPct val="100000"/>
              </a:lnSpc>
              <a:spcBef>
                <a:spcPts val="600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465455" algn="l"/>
              </a:tabLst>
            </a:pPr>
            <a:r>
              <a:rPr sz="3100" spc="-5" dirty="0">
                <a:latin typeface="Microsoft Sans Serif"/>
                <a:cs typeface="Microsoft Sans Serif"/>
              </a:rPr>
              <a:t>Το</a:t>
            </a:r>
            <a:r>
              <a:rPr sz="3100" spc="25" dirty="0">
                <a:latin typeface="Microsoft Sans Serif"/>
                <a:cs typeface="Microsoft Sans Serif"/>
              </a:rPr>
              <a:t> </a:t>
            </a:r>
            <a:r>
              <a:rPr sz="3100" spc="-5" dirty="0">
                <a:latin typeface="Microsoft Sans Serif"/>
                <a:cs typeface="Microsoft Sans Serif"/>
              </a:rPr>
              <a:t>ΒΙΒΛΙΟ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Ι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-65" dirty="0">
                <a:latin typeface="Microsoft Sans Serif"/>
                <a:cs typeface="Microsoft Sans Serif"/>
              </a:rPr>
              <a:t>αποτελείται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135" dirty="0">
                <a:latin typeface="Microsoft Sans Serif"/>
                <a:cs typeface="Microsoft Sans Serif"/>
              </a:rPr>
              <a:t>από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-100" dirty="0">
                <a:latin typeface="Microsoft Sans Serif"/>
                <a:cs typeface="Microsoft Sans Serif"/>
              </a:rPr>
              <a:t>τρία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-25" dirty="0">
                <a:latin typeface="Microsoft Sans Serif"/>
                <a:cs typeface="Microsoft Sans Serif"/>
              </a:rPr>
              <a:t>µέρη:</a:t>
            </a:r>
            <a:endParaRPr sz="31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1000"/>
              </a:lnSpc>
              <a:spcBef>
                <a:spcPts val="745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6235" algn="l"/>
                <a:tab pos="2063114" algn="l"/>
                <a:tab pos="2787015" algn="l"/>
                <a:tab pos="4343400" algn="l"/>
                <a:tab pos="7294245" algn="l"/>
              </a:tabLst>
            </a:pPr>
            <a:r>
              <a:rPr sz="3100" b="1" spc="5" dirty="0">
                <a:latin typeface="Arial"/>
                <a:cs typeface="Arial"/>
              </a:rPr>
              <a:t>ΜΕΡΟ</a:t>
            </a:r>
            <a:r>
              <a:rPr sz="3100" b="1" dirty="0">
                <a:latin typeface="Arial"/>
                <a:cs typeface="Arial"/>
              </a:rPr>
              <a:t>Σ	</a:t>
            </a:r>
            <a:r>
              <a:rPr sz="3100" b="1" spc="5" dirty="0">
                <a:latin typeface="Arial"/>
                <a:cs typeface="Arial"/>
              </a:rPr>
              <a:t>Α</a:t>
            </a:r>
            <a:r>
              <a:rPr sz="3100" b="1" dirty="0">
                <a:latin typeface="Arial"/>
                <a:cs typeface="Arial"/>
              </a:rPr>
              <a:t>:	</a:t>
            </a:r>
            <a:r>
              <a:rPr sz="3100" b="1" spc="5" dirty="0">
                <a:latin typeface="Arial"/>
                <a:cs typeface="Arial"/>
              </a:rPr>
              <a:t>ΠΕΔΙ</a:t>
            </a:r>
            <a:r>
              <a:rPr sz="3100" b="1" dirty="0">
                <a:latin typeface="Arial"/>
                <a:cs typeface="Arial"/>
              </a:rPr>
              <a:t>Ο	</a:t>
            </a:r>
            <a:r>
              <a:rPr sz="3100" b="1" spc="5" dirty="0">
                <a:latin typeface="Arial"/>
                <a:cs typeface="Arial"/>
              </a:rPr>
              <a:t>ΕΦΑΡΜΟΓΗΣ</a:t>
            </a:r>
            <a:r>
              <a:rPr sz="3100" b="1" dirty="0">
                <a:latin typeface="Arial"/>
                <a:cs typeface="Arial"/>
              </a:rPr>
              <a:t>,	</a:t>
            </a:r>
            <a:r>
              <a:rPr sz="3100" b="1" spc="5" dirty="0">
                <a:latin typeface="Arial"/>
                <a:cs typeface="Arial"/>
              </a:rPr>
              <a:t>ΓΕΝΙΚΕΣ  </a:t>
            </a:r>
            <a:r>
              <a:rPr sz="3100" b="1" dirty="0">
                <a:latin typeface="Arial"/>
                <a:cs typeface="Arial"/>
              </a:rPr>
              <a:t>ΑΡΧΕΣ</a:t>
            </a:r>
            <a:r>
              <a:rPr sz="3100" b="1" spc="-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ΚΑΙ</a:t>
            </a:r>
            <a:r>
              <a:rPr sz="3100" b="1" spc="-10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ΚΑΝΟΝΕΣ </a:t>
            </a:r>
            <a:r>
              <a:rPr sz="3100" spc="-5" dirty="0">
                <a:latin typeface="Microsoft Sans Serif"/>
                <a:cs typeface="Microsoft Sans Serif"/>
              </a:rPr>
              <a:t>(άρθρα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3-128)</a:t>
            </a:r>
            <a:endParaRPr sz="31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ΜΕΡΟΣ </a:t>
            </a:r>
            <a:r>
              <a:rPr sz="2800" b="1" dirty="0">
                <a:latin typeface="Arial"/>
                <a:cs typeface="Arial"/>
              </a:rPr>
              <a:t>Β:</a:t>
            </a:r>
            <a:r>
              <a:rPr sz="2800" b="1" spc="-5" dirty="0">
                <a:latin typeface="Arial"/>
                <a:cs typeface="Arial"/>
              </a:rPr>
              <a:t> ΚΑΝΟΝΕΣ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ΕΚΤΕΛΕΣΗΣ </a:t>
            </a:r>
            <a:r>
              <a:rPr sz="2800" spc="-5" dirty="0">
                <a:latin typeface="Microsoft Sans Serif"/>
                <a:cs typeface="Microsoft Sans Serif"/>
              </a:rPr>
              <a:t>(άρθρα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129-220)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ts val="3329"/>
              </a:lnSpc>
              <a:spcBef>
                <a:spcPts val="7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830070" algn="l"/>
                <a:tab pos="2376170" algn="l"/>
                <a:tab pos="4088129" algn="l"/>
                <a:tab pos="6645275" algn="l"/>
              </a:tabLst>
            </a:pPr>
            <a:r>
              <a:rPr sz="2800" b="1" dirty="0">
                <a:latin typeface="Arial"/>
                <a:cs typeface="Arial"/>
              </a:rPr>
              <a:t>ΜΕΡ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Σ	Γ:	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ΡΓΑΝΑ	</a:t>
            </a:r>
            <a:r>
              <a:rPr sz="2800" b="1" spc="-5" dirty="0">
                <a:latin typeface="Arial"/>
                <a:cs typeface="Arial"/>
              </a:rPr>
              <a:t>ΔΙ</a:t>
            </a:r>
            <a:r>
              <a:rPr sz="2800" b="1" dirty="0">
                <a:latin typeface="Arial"/>
                <a:cs typeface="Arial"/>
              </a:rPr>
              <a:t>ΕΝΕΡΓΕ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ΑΣ	</a:t>
            </a:r>
            <a:r>
              <a:rPr sz="2800" b="1" spc="-5" dirty="0">
                <a:latin typeface="Arial"/>
                <a:cs typeface="Arial"/>
              </a:rPr>
              <a:t>ΔΙ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5" dirty="0">
                <a:latin typeface="Arial"/>
                <a:cs typeface="Arial"/>
              </a:rPr>
              <a:t>ΔΙ</a:t>
            </a:r>
            <a:r>
              <a:rPr sz="2800" b="1" dirty="0">
                <a:latin typeface="Arial"/>
                <a:cs typeface="Arial"/>
              </a:rPr>
              <a:t>ΚΑΣ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ΩΝ  ΣΥΝΑΨΗΣ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ΣΥΜΒΑΣΕΩΝ </a:t>
            </a:r>
            <a:r>
              <a:rPr sz="2800" spc="-5" dirty="0">
                <a:latin typeface="Microsoft Sans Serif"/>
                <a:cs typeface="Microsoft Sans Serif"/>
              </a:rPr>
              <a:t>(άρθρο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221).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709339" y="136893"/>
            <a:ext cx="7746365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20"/>
              </a:lnSpc>
              <a:spcBef>
                <a:spcPts val="100"/>
              </a:spcBef>
            </a:pPr>
            <a:r>
              <a:rPr sz="3200" spc="-5" dirty="0"/>
              <a:t>ΕΙΔΟΣ</a:t>
            </a:r>
            <a:r>
              <a:rPr sz="3200" spc="-10" dirty="0"/>
              <a:t> </a:t>
            </a:r>
            <a:r>
              <a:rPr sz="3200" spc="-5" dirty="0"/>
              <a:t>ΔΗΜΟΣΙΩΝ ΣΥΜΒΑΣΕΩΝ ΤΟΥ </a:t>
            </a:r>
            <a:r>
              <a:rPr sz="3200" dirty="0"/>
              <a:t>Ν.</a:t>
            </a:r>
          </a:p>
          <a:p>
            <a:pPr algn="ctr">
              <a:lnSpc>
                <a:spcPts val="3820"/>
              </a:lnSpc>
            </a:pPr>
            <a:r>
              <a:rPr sz="3200" dirty="0"/>
              <a:t>4412/2016</a:t>
            </a:r>
          </a:p>
        </p:txBody>
      </p:sp>
      <p:sp>
        <p:nvSpPr>
          <p:cNvPr id="69" name="object 69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1374176"/>
            <a:ext cx="9018905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marR="5080" indent="-342900">
              <a:lnSpc>
                <a:spcPts val="3329"/>
              </a:lnSpc>
              <a:spcBef>
                <a:spcPts val="22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7665" algn="l"/>
                <a:tab pos="368300" algn="l"/>
                <a:tab pos="1278255" algn="l"/>
                <a:tab pos="2434590" algn="l"/>
                <a:tab pos="5234940" algn="l"/>
                <a:tab pos="6240145" algn="l"/>
                <a:tab pos="7251065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Στ</a:t>
            </a:r>
            <a:r>
              <a:rPr sz="2800" spc="-95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95" dirty="0">
                <a:latin typeface="Microsoft Sans Serif"/>
                <a:cs typeface="Microsoft Sans Serif"/>
              </a:rPr>
              <a:t>νό</a:t>
            </a:r>
            <a:r>
              <a:rPr sz="2800" spc="250" dirty="0">
                <a:latin typeface="Microsoft Sans Serif"/>
                <a:cs typeface="Microsoft Sans Serif"/>
              </a:rPr>
              <a:t>µ</a:t>
            </a:r>
            <a:r>
              <a:rPr sz="2800" dirty="0">
                <a:latin typeface="Microsoft Sans Serif"/>
                <a:cs typeface="Microsoft Sans Serif"/>
              </a:rPr>
              <a:t>ο	</a:t>
            </a:r>
            <a:r>
              <a:rPr sz="2800" spc="40" dirty="0">
                <a:latin typeface="Microsoft Sans Serif"/>
                <a:cs typeface="Microsoft Sans Serif"/>
              </a:rPr>
              <a:t>ε</a:t>
            </a:r>
            <a:r>
              <a:rPr sz="2800" spc="250" dirty="0">
                <a:latin typeface="Microsoft Sans Serif"/>
                <a:cs typeface="Microsoft Sans Serif"/>
              </a:rPr>
              <a:t>µ</a:t>
            </a:r>
            <a:r>
              <a:rPr sz="2800" spc="160" dirty="0">
                <a:latin typeface="Microsoft Sans Serif"/>
                <a:cs typeface="Microsoft Sans Serif"/>
              </a:rPr>
              <a:t>περιέχοντα</a:t>
            </a:r>
            <a:r>
              <a:rPr sz="2800" spc="-1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14" dirty="0">
                <a:latin typeface="Microsoft Sans Serif"/>
                <a:cs typeface="Microsoft Sans Serif"/>
              </a:rPr>
              <a:t>τρί</a:t>
            </a:r>
            <a:r>
              <a:rPr sz="2800" spc="-11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25" dirty="0">
                <a:latin typeface="Microsoft Sans Serif"/>
                <a:cs typeface="Microsoft Sans Serif"/>
              </a:rPr>
              <a:t>είδ</a:t>
            </a:r>
            <a:r>
              <a:rPr sz="2800" dirty="0">
                <a:latin typeface="Microsoft Sans Serif"/>
                <a:cs typeface="Microsoft Sans Serif"/>
              </a:rPr>
              <a:t>η	</a:t>
            </a:r>
            <a:r>
              <a:rPr sz="2800" spc="195" dirty="0">
                <a:latin typeface="Microsoft Sans Serif"/>
                <a:cs typeface="Microsoft Sans Serif"/>
              </a:rPr>
              <a:t>δη</a:t>
            </a:r>
            <a:r>
              <a:rPr sz="2800" spc="250" dirty="0">
                <a:latin typeface="Microsoft Sans Serif"/>
                <a:cs typeface="Microsoft Sans Serif"/>
              </a:rPr>
              <a:t>µ</a:t>
            </a:r>
            <a:r>
              <a:rPr sz="2800" spc="245" dirty="0">
                <a:latin typeface="Microsoft Sans Serif"/>
                <a:cs typeface="Microsoft Sans Serif"/>
              </a:rPr>
              <a:t>οσίων  </a:t>
            </a:r>
            <a:r>
              <a:rPr sz="2800" spc="35" dirty="0">
                <a:latin typeface="Microsoft Sans Serif"/>
                <a:cs typeface="Microsoft Sans Serif"/>
              </a:rPr>
              <a:t>συµβάσεων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10711" y="2821976"/>
            <a:ext cx="27762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Microsoft Sans Serif"/>
                <a:cs typeface="Microsoft Sans Serif"/>
              </a:rPr>
              <a:t>Συµβάσεις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739" y="2713774"/>
            <a:ext cx="251460" cy="1574800"/>
          </a:xfrm>
          <a:prstGeom prst="rect">
            <a:avLst/>
          </a:prstGeom>
        </p:spPr>
        <p:txBody>
          <a:bodyPr vert="horz" wrap="square" lIns="0" tIns="196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187639" y="3850676"/>
            <a:ext cx="378332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07079" algn="l"/>
              </a:tabLst>
            </a:pPr>
            <a:r>
              <a:rPr sz="2800" spc="15" dirty="0">
                <a:latin typeface="Microsoft Sans Serif"/>
                <a:cs typeface="Microsoft Sans Serif"/>
              </a:rPr>
              <a:t>Σ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30" dirty="0">
                <a:latin typeface="Microsoft Sans Serif"/>
                <a:cs typeface="Microsoft Sans Serif"/>
              </a:rPr>
              <a:t>β</a:t>
            </a:r>
            <a:r>
              <a:rPr sz="2800" dirty="0">
                <a:latin typeface="Microsoft Sans Serif"/>
                <a:cs typeface="Microsoft Sans Serif"/>
              </a:rPr>
              <a:t>ά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γα</a:t>
            </a:r>
            <a:r>
              <a:rPr sz="2800" dirty="0">
                <a:latin typeface="Microsoft Sans Serif"/>
                <a:cs typeface="Microsoft Sans Serif"/>
              </a:rPr>
              <a:t>θ</a:t>
            </a:r>
            <a:r>
              <a:rPr sz="2800" spc="250" dirty="0">
                <a:latin typeface="Microsoft Sans Serif"/>
                <a:cs typeface="Microsoft Sans Serif"/>
              </a:rPr>
              <a:t>ώ</a:t>
            </a:r>
            <a:r>
              <a:rPr sz="2800" dirty="0">
                <a:latin typeface="Microsoft Sans Serif"/>
                <a:cs typeface="Microsoft Sans Serif"/>
              </a:rPr>
              <a:t>ν,	κα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8739" y="4950495"/>
            <a:ext cx="251460" cy="3670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60924" y="4879375"/>
            <a:ext cx="36334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Microsoft Sans Serif"/>
                <a:cs typeface="Microsoft Sans Serif"/>
              </a:rPr>
              <a:t>Συµβάσεις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υπηρεσιών.</a:t>
            </a:r>
            <a:endParaRPr sz="2800">
              <a:latin typeface="Microsoft Sans Serif"/>
              <a:cs typeface="Microsoft Sans Serif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99505" y="2818014"/>
            <a:ext cx="1085215" cy="548640"/>
            <a:chOff x="199505" y="2818014"/>
            <a:chExt cx="1085215" cy="548640"/>
          </a:xfrm>
        </p:grpSpPr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505" y="2818014"/>
              <a:ext cx="1084810" cy="54863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51519" y="2852936"/>
              <a:ext cx="978535" cy="432434"/>
            </a:xfrm>
            <a:custGeom>
              <a:avLst/>
              <a:gdLst/>
              <a:ahLst/>
              <a:cxnLst/>
              <a:rect l="l" t="t" r="r" b="b"/>
              <a:pathLst>
                <a:path w="978535" h="432435">
                  <a:moveTo>
                    <a:pt x="762383" y="0"/>
                  </a:moveTo>
                  <a:lnTo>
                    <a:pt x="762383" y="108010"/>
                  </a:lnTo>
                  <a:lnTo>
                    <a:pt x="0" y="108010"/>
                  </a:lnTo>
                  <a:lnTo>
                    <a:pt x="0" y="324035"/>
                  </a:lnTo>
                  <a:lnTo>
                    <a:pt x="762383" y="324035"/>
                  </a:lnTo>
                  <a:lnTo>
                    <a:pt x="762383" y="432047"/>
                  </a:lnTo>
                  <a:lnTo>
                    <a:pt x="978407" y="216023"/>
                  </a:lnTo>
                  <a:lnTo>
                    <a:pt x="762383" y="0"/>
                  </a:lnTo>
                  <a:close/>
                </a:path>
              </a:pathLst>
            </a:custGeom>
            <a:solidFill>
              <a:srgbClr val="A1F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1519" y="2852936"/>
              <a:ext cx="978535" cy="432434"/>
            </a:xfrm>
            <a:custGeom>
              <a:avLst/>
              <a:gdLst/>
              <a:ahLst/>
              <a:cxnLst/>
              <a:rect l="l" t="t" r="r" b="b"/>
              <a:pathLst>
                <a:path w="978535" h="432435">
                  <a:moveTo>
                    <a:pt x="0" y="108012"/>
                  </a:moveTo>
                  <a:lnTo>
                    <a:pt x="762383" y="108012"/>
                  </a:lnTo>
                  <a:lnTo>
                    <a:pt x="762383" y="0"/>
                  </a:lnTo>
                  <a:lnTo>
                    <a:pt x="978407" y="216023"/>
                  </a:lnTo>
                  <a:lnTo>
                    <a:pt x="762383" y="432048"/>
                  </a:lnTo>
                  <a:lnTo>
                    <a:pt x="762383" y="324035"/>
                  </a:lnTo>
                  <a:lnTo>
                    <a:pt x="0" y="324035"/>
                  </a:lnTo>
                  <a:lnTo>
                    <a:pt x="0" y="108012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928552" y="3898669"/>
            <a:ext cx="1080770" cy="548640"/>
            <a:chOff x="1928552" y="3898669"/>
            <a:chExt cx="1080770" cy="548640"/>
          </a:xfrm>
        </p:grpSpPr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8552" y="3898669"/>
              <a:ext cx="1080654" cy="548639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979711" y="3933056"/>
              <a:ext cx="978535" cy="432434"/>
            </a:xfrm>
            <a:custGeom>
              <a:avLst/>
              <a:gdLst/>
              <a:ahLst/>
              <a:cxnLst/>
              <a:rect l="l" t="t" r="r" b="b"/>
              <a:pathLst>
                <a:path w="978535" h="432435">
                  <a:moveTo>
                    <a:pt x="762383" y="0"/>
                  </a:moveTo>
                  <a:lnTo>
                    <a:pt x="762383" y="108012"/>
                  </a:lnTo>
                  <a:lnTo>
                    <a:pt x="0" y="108012"/>
                  </a:lnTo>
                  <a:lnTo>
                    <a:pt x="0" y="324035"/>
                  </a:lnTo>
                  <a:lnTo>
                    <a:pt x="762383" y="324035"/>
                  </a:lnTo>
                  <a:lnTo>
                    <a:pt x="762383" y="432047"/>
                  </a:lnTo>
                  <a:lnTo>
                    <a:pt x="978407" y="216023"/>
                  </a:lnTo>
                  <a:lnTo>
                    <a:pt x="762383" y="0"/>
                  </a:lnTo>
                  <a:close/>
                </a:path>
              </a:pathLst>
            </a:custGeom>
            <a:solidFill>
              <a:srgbClr val="A1F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979711" y="3933056"/>
              <a:ext cx="978535" cy="432434"/>
            </a:xfrm>
            <a:custGeom>
              <a:avLst/>
              <a:gdLst/>
              <a:ahLst/>
              <a:cxnLst/>
              <a:rect l="l" t="t" r="r" b="b"/>
              <a:pathLst>
                <a:path w="978535" h="432435">
                  <a:moveTo>
                    <a:pt x="0" y="108012"/>
                  </a:moveTo>
                  <a:lnTo>
                    <a:pt x="762383" y="108012"/>
                  </a:lnTo>
                  <a:lnTo>
                    <a:pt x="762383" y="0"/>
                  </a:lnTo>
                  <a:lnTo>
                    <a:pt x="978407" y="216023"/>
                  </a:lnTo>
                  <a:lnTo>
                    <a:pt x="762383" y="432047"/>
                  </a:lnTo>
                  <a:lnTo>
                    <a:pt x="762383" y="324035"/>
                  </a:lnTo>
                  <a:lnTo>
                    <a:pt x="0" y="324035"/>
                  </a:lnTo>
                  <a:lnTo>
                    <a:pt x="0" y="108012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3944388" y="4908665"/>
            <a:ext cx="1080770" cy="544830"/>
            <a:chOff x="3944388" y="4908665"/>
            <a:chExt cx="1080770" cy="544830"/>
          </a:xfrm>
        </p:grpSpPr>
        <p:pic>
          <p:nvPicPr>
            <p:cNvPr id="66" name="object 6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4388" y="4908665"/>
              <a:ext cx="1080654" cy="544483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995935" y="4941168"/>
              <a:ext cx="978535" cy="432434"/>
            </a:xfrm>
            <a:custGeom>
              <a:avLst/>
              <a:gdLst/>
              <a:ahLst/>
              <a:cxnLst/>
              <a:rect l="l" t="t" r="r" b="b"/>
              <a:pathLst>
                <a:path w="978535" h="432435">
                  <a:moveTo>
                    <a:pt x="762383" y="0"/>
                  </a:moveTo>
                  <a:lnTo>
                    <a:pt x="762383" y="108010"/>
                  </a:lnTo>
                  <a:lnTo>
                    <a:pt x="0" y="108010"/>
                  </a:lnTo>
                  <a:lnTo>
                    <a:pt x="0" y="324035"/>
                  </a:lnTo>
                  <a:lnTo>
                    <a:pt x="762383" y="324035"/>
                  </a:lnTo>
                  <a:lnTo>
                    <a:pt x="762383" y="432047"/>
                  </a:lnTo>
                  <a:lnTo>
                    <a:pt x="978408" y="216023"/>
                  </a:lnTo>
                  <a:lnTo>
                    <a:pt x="762383" y="0"/>
                  </a:lnTo>
                  <a:close/>
                </a:path>
              </a:pathLst>
            </a:custGeom>
            <a:solidFill>
              <a:srgbClr val="A1FB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995935" y="4941168"/>
              <a:ext cx="978535" cy="432434"/>
            </a:xfrm>
            <a:custGeom>
              <a:avLst/>
              <a:gdLst/>
              <a:ahLst/>
              <a:cxnLst/>
              <a:rect l="l" t="t" r="r" b="b"/>
              <a:pathLst>
                <a:path w="978535" h="432435">
                  <a:moveTo>
                    <a:pt x="0" y="108011"/>
                  </a:moveTo>
                  <a:lnTo>
                    <a:pt x="762383" y="108011"/>
                  </a:lnTo>
                  <a:lnTo>
                    <a:pt x="762383" y="0"/>
                  </a:lnTo>
                  <a:lnTo>
                    <a:pt x="978407" y="216023"/>
                  </a:lnTo>
                  <a:lnTo>
                    <a:pt x="762383" y="432047"/>
                  </a:lnTo>
                  <a:lnTo>
                    <a:pt x="762383" y="324035"/>
                  </a:lnTo>
                  <a:lnTo>
                    <a:pt x="0" y="324035"/>
                  </a:lnTo>
                  <a:lnTo>
                    <a:pt x="0" y="108011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15944"/>
            <a:ext cx="8996680" cy="59531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Συµβάσεις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έργων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200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5" dirty="0">
                <a:latin typeface="Microsoft Sans Serif"/>
                <a:cs typeface="Microsoft Sans Serif"/>
              </a:rPr>
              <a:t>Δηµόσιες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συµβάσεις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35" dirty="0">
                <a:latin typeface="Microsoft Sans Serif"/>
                <a:cs typeface="Microsoft Sans Serif"/>
              </a:rPr>
              <a:t>έχουν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ως  </a:t>
            </a:r>
            <a:r>
              <a:rPr sz="2800" spc="-60" dirty="0">
                <a:latin typeface="Microsoft Sans Serif"/>
                <a:cs typeface="Microsoft Sans Serif"/>
              </a:rPr>
              <a:t>αντικείµενο</a:t>
            </a:r>
            <a:r>
              <a:rPr sz="2800" spc="620" dirty="0">
                <a:latin typeface="Microsoft Sans Serif"/>
                <a:cs typeface="Microsoft Sans Serif"/>
              </a:rPr>
              <a:t> </a:t>
            </a:r>
            <a:r>
              <a:rPr sz="2800" spc="-165" dirty="0">
                <a:latin typeface="Microsoft Sans Serif"/>
                <a:cs typeface="Microsoft Sans Serif"/>
              </a:rPr>
              <a:t>είτε 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εκτέλεση,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65" dirty="0">
                <a:latin typeface="Microsoft Sans Serif"/>
                <a:cs typeface="Microsoft Sans Serif"/>
              </a:rPr>
              <a:t>είτε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σχεδιασµό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εκτέλεση,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έργων,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παράδειγµα,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οικοδοµικών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 </a:t>
            </a:r>
            <a:r>
              <a:rPr sz="2800" spc="-10" dirty="0">
                <a:latin typeface="Microsoft Sans Serif"/>
                <a:cs typeface="Microsoft Sans Serif"/>
              </a:rPr>
              <a:t>πολιτικού </a:t>
            </a:r>
            <a:r>
              <a:rPr sz="2800" spc="-5" dirty="0">
                <a:latin typeface="Microsoft Sans Serif"/>
                <a:cs typeface="Microsoft Sans Serif"/>
              </a:rPr>
              <a:t>µηχανικού </a:t>
            </a:r>
            <a:r>
              <a:rPr sz="2800" spc="114" dirty="0">
                <a:latin typeface="Microsoft Sans Serif"/>
                <a:cs typeface="Microsoft Sans Serif"/>
              </a:rPr>
              <a:t>όπως </a:t>
            </a:r>
            <a:r>
              <a:rPr sz="2800" spc="-75" dirty="0">
                <a:latin typeface="Microsoft Sans Serif"/>
                <a:cs typeface="Microsoft Sans Serif"/>
              </a:rPr>
              <a:t>ένας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δρόµος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ένας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σταθµός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καθαρισµού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λυµάτων.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Αναλυτικός 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κατάλογος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παράρτηµα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II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οδηγίας.</a:t>
            </a:r>
            <a:endParaRPr sz="2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Συµβάσεις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αγαθών</a:t>
            </a:r>
            <a:endParaRPr sz="2800">
              <a:latin typeface="Arial"/>
              <a:cs typeface="Arial"/>
            </a:endParaRPr>
          </a:p>
          <a:p>
            <a:pPr marL="355600" marR="8890" indent="-342900" algn="just">
              <a:lnSpc>
                <a:spcPct val="102400"/>
              </a:lnSpc>
              <a:spcBef>
                <a:spcPts val="73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5" dirty="0">
                <a:latin typeface="Microsoft Sans Serif"/>
                <a:cs typeface="Microsoft Sans Serif"/>
              </a:rPr>
              <a:t>Δηµόσιες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συµβάσεις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35" dirty="0">
                <a:latin typeface="Microsoft Sans Serif"/>
                <a:cs typeface="Microsoft Sans Serif"/>
              </a:rPr>
              <a:t>έχουν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ως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αντικείµενο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αγορά,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χρηµατοδοτική </a:t>
            </a:r>
            <a:r>
              <a:rPr sz="2800" spc="55" dirty="0">
                <a:latin typeface="Microsoft Sans Serif"/>
                <a:cs typeface="Microsoft Sans Serif"/>
              </a:rPr>
              <a:t>µίσθωση,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µίσθωση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55" dirty="0">
                <a:latin typeface="Microsoft Sans Serif"/>
                <a:cs typeface="Microsoft Sans Serif"/>
              </a:rPr>
              <a:t>τη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µίσθωση-πώληση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350" dirty="0">
                <a:latin typeface="Microsoft Sans Serif"/>
                <a:cs typeface="Microsoft Sans Serif"/>
              </a:rPr>
              <a:t>—µε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χωρίς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δικαίωµα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25" dirty="0">
                <a:latin typeface="Microsoft Sans Serif"/>
                <a:cs typeface="Microsoft Sans Serif"/>
              </a:rPr>
              <a:t>αγοράς—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245" dirty="0">
                <a:latin typeface="Microsoft Sans Serif"/>
                <a:cs typeface="Microsoft Sans Serif"/>
              </a:rPr>
              <a:t>προϊόντων,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spc="315" dirty="0">
                <a:latin typeface="Microsoft Sans Serif"/>
                <a:cs typeface="Microsoft Sans Serif"/>
              </a:rPr>
              <a:t>όπως</a:t>
            </a:r>
            <a:r>
              <a:rPr sz="2800" spc="320" dirty="0">
                <a:latin typeface="Microsoft Sans Serif"/>
                <a:cs typeface="Microsoft Sans Serif"/>
              </a:rPr>
              <a:t> </a:t>
            </a:r>
            <a:r>
              <a:rPr sz="2800" spc="195" dirty="0">
                <a:latin typeface="Microsoft Sans Serif"/>
                <a:cs typeface="Microsoft Sans Serif"/>
              </a:rPr>
              <a:t>γραφική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ύλη,</a:t>
            </a:r>
            <a:r>
              <a:rPr sz="2800" spc="190" dirty="0">
                <a:latin typeface="Microsoft Sans Serif"/>
                <a:cs typeface="Microsoft Sans Serif"/>
              </a:rPr>
              <a:t> οχήµατα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ηλεκτρονικοί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υπολογιστές.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869732"/>
            <a:ext cx="8994140" cy="369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Συµβάσεις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υπηρεσιών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99FF99"/>
              </a:buClr>
              <a:buFont typeface="Wingdings"/>
              <a:buChar char=""/>
            </a:pPr>
            <a:endParaRPr sz="395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499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750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Δηµόσιες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συµβάσεις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εκτός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συµβάσεων</a:t>
            </a:r>
            <a:r>
              <a:rPr sz="2800" spc="65" dirty="0">
                <a:latin typeface="Microsoft Sans Serif"/>
                <a:cs typeface="Microsoft Sans Serif"/>
              </a:rPr>
              <a:t> δηµοσίων 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έργων</a:t>
            </a:r>
            <a:r>
              <a:rPr sz="2800" dirty="0">
                <a:latin typeface="Microsoft Sans Serif"/>
                <a:cs typeface="Microsoft Sans Serif"/>
              </a:rPr>
              <a:t> 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αγαθών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έχουν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ως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αντικείµενο</a:t>
            </a:r>
            <a:r>
              <a:rPr sz="2800" spc="6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παροχή </a:t>
            </a:r>
            <a:r>
              <a:rPr sz="2800" spc="45" dirty="0">
                <a:latin typeface="Microsoft Sans Serif"/>
                <a:cs typeface="Microsoft Sans Serif"/>
              </a:rPr>
              <a:t>υπηρεσιών, </a:t>
            </a:r>
            <a:r>
              <a:rPr sz="2800" spc="114" dirty="0">
                <a:latin typeface="Microsoft Sans Serif"/>
                <a:cs typeface="Microsoft Sans Serif"/>
              </a:rPr>
              <a:t>όπως </a:t>
            </a:r>
            <a:r>
              <a:rPr sz="2800" spc="-55" dirty="0">
                <a:latin typeface="Microsoft Sans Serif"/>
                <a:cs typeface="Microsoft Sans Serif"/>
              </a:rPr>
              <a:t>συµβουλευτικές </a:t>
            </a:r>
            <a:r>
              <a:rPr sz="2800" spc="-10" dirty="0">
                <a:latin typeface="Microsoft Sans Serif"/>
                <a:cs typeface="Microsoft Sans Serif"/>
              </a:rPr>
              <a:t>υπηρεσίες,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υπηρεσίες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κατάρτισης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καθαρισµού.</a:t>
            </a:r>
            <a:endParaRPr sz="2800" dirty="0">
              <a:latin typeface="Microsoft Sans Serif"/>
              <a:cs typeface="Microsoft Sans Serif"/>
            </a:endParaRPr>
          </a:p>
          <a:p>
            <a:pPr marL="355600" indent="-342900" algn="just">
              <a:lnSpc>
                <a:spcPts val="3345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5" dirty="0">
                <a:latin typeface="Microsoft Sans Serif"/>
                <a:cs typeface="Microsoft Sans Serif"/>
              </a:rPr>
              <a:t>Αναλυτικός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κατάλογος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υπηρεσιών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παράρτηµα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XIV</a:t>
            </a:r>
            <a:endParaRPr sz="2800" dirty="0">
              <a:latin typeface="Microsoft Sans Serif"/>
              <a:cs typeface="Microsoft Sans Serif"/>
            </a:endParaRPr>
          </a:p>
          <a:p>
            <a:pPr marL="355600" algn="just">
              <a:lnSpc>
                <a:spcPts val="3345"/>
              </a:lnSpc>
            </a:pP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οδηγίας.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18291" y="293668"/>
            <a:ext cx="8203565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99415" algn="l"/>
                <a:tab pos="400050" algn="l"/>
                <a:tab pos="2396490" algn="l"/>
                <a:tab pos="4724400" algn="l"/>
              </a:tabLst>
            </a:pPr>
            <a:r>
              <a:rPr dirty="0"/>
              <a:t>	</a:t>
            </a:r>
            <a:r>
              <a:rPr sz="3200" b="1" dirty="0">
                <a:latin typeface="Arial"/>
                <a:cs typeface="Arial"/>
              </a:rPr>
              <a:t>Κ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Υ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	Σ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	Δ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0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 </a:t>
            </a:r>
            <a:r>
              <a:rPr sz="3200" b="1" spc="-88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ΑΝΑΘΕΣΗΣ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ΔΗΜΟΣΙΩΝ</a:t>
            </a:r>
            <a:r>
              <a:rPr sz="3200" b="1" dirty="0">
                <a:latin typeface="Arial"/>
                <a:cs typeface="Arial"/>
              </a:rPr>
              <a:t> ΕΡΓΩΝ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618291" y="1356404"/>
            <a:ext cx="62611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2363470" algn="l"/>
                <a:tab pos="3060700" algn="l"/>
                <a:tab pos="3728720" algn="l"/>
                <a:tab pos="4326255" algn="l"/>
              </a:tabLst>
            </a:pPr>
            <a:r>
              <a:rPr sz="3200" spc="45" dirty="0">
                <a:latin typeface="Microsoft Sans Serif"/>
                <a:cs typeface="Microsoft Sans Serif"/>
              </a:rPr>
              <a:t>Σύµφωνα	</a:t>
            </a:r>
            <a:r>
              <a:rPr sz="3200" spc="-55" dirty="0">
                <a:latin typeface="Microsoft Sans Serif"/>
                <a:cs typeface="Microsoft Sans Serif"/>
              </a:rPr>
              <a:t>µε	</a:t>
            </a:r>
            <a:r>
              <a:rPr sz="3200" spc="-175" dirty="0">
                <a:latin typeface="Microsoft Sans Serif"/>
                <a:cs typeface="Microsoft Sans Serif"/>
              </a:rPr>
              <a:t>το	</a:t>
            </a:r>
            <a:r>
              <a:rPr sz="3200" dirty="0">
                <a:latin typeface="Microsoft Sans Serif"/>
                <a:cs typeface="Microsoft Sans Serif"/>
              </a:rPr>
              <a:t>ν.	</a:t>
            </a:r>
            <a:r>
              <a:rPr sz="3200" spc="-5" dirty="0">
                <a:latin typeface="Microsoft Sans Serif"/>
                <a:cs typeface="Microsoft Sans Serif"/>
              </a:rPr>
              <a:t>4412/2016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61191" y="1843068"/>
            <a:ext cx="68421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1150" algn="l"/>
                <a:tab pos="2506980" algn="l"/>
                <a:tab pos="5001895" algn="l"/>
              </a:tabLst>
            </a:pPr>
            <a:r>
              <a:rPr sz="3200" spc="10" dirty="0">
                <a:latin typeface="Microsoft Sans Serif"/>
                <a:cs typeface="Microsoft Sans Serif"/>
              </a:rPr>
              <a:t>στά</a:t>
            </a:r>
            <a:r>
              <a:rPr sz="3200" spc="5" dirty="0">
                <a:latin typeface="Microsoft Sans Serif"/>
                <a:cs typeface="Microsoft Sans Serif"/>
              </a:rPr>
              <a:t>δ</a:t>
            </a:r>
            <a:r>
              <a:rPr sz="3200" spc="50" dirty="0">
                <a:latin typeface="Microsoft Sans Serif"/>
                <a:cs typeface="Microsoft Sans Serif"/>
              </a:rPr>
              <a:t>ι</a:t>
            </a:r>
            <a:r>
              <a:rPr sz="3200" spc="-40" dirty="0">
                <a:latin typeface="Microsoft Sans Serif"/>
                <a:cs typeface="Microsoft Sans Serif"/>
              </a:rPr>
              <a:t>α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00" dirty="0">
                <a:latin typeface="Microsoft Sans Serif"/>
                <a:cs typeface="Microsoft Sans Serif"/>
              </a:rPr>
              <a:t>τη</a:t>
            </a:r>
            <a:r>
              <a:rPr sz="3200" spc="-175" dirty="0">
                <a:latin typeface="Microsoft Sans Serif"/>
                <a:cs typeface="Microsoft Sans Serif"/>
              </a:rPr>
              <a:t>ς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70" dirty="0">
                <a:latin typeface="Microsoft Sans Serif"/>
                <a:cs typeface="Microsoft Sans Serif"/>
              </a:rPr>
              <a:t>δ</a:t>
            </a:r>
            <a:r>
              <a:rPr sz="3200" spc="55" dirty="0">
                <a:latin typeface="Microsoft Sans Serif"/>
                <a:cs typeface="Microsoft Sans Serif"/>
              </a:rPr>
              <a:t>ια</a:t>
            </a:r>
            <a:r>
              <a:rPr sz="3200" spc="40" dirty="0">
                <a:latin typeface="Microsoft Sans Serif"/>
                <a:cs typeface="Microsoft Sans Serif"/>
              </a:rPr>
              <a:t>δ</a:t>
            </a:r>
            <a:r>
              <a:rPr sz="3200" spc="45" dirty="0">
                <a:latin typeface="Microsoft Sans Serif"/>
                <a:cs typeface="Microsoft Sans Serif"/>
              </a:rPr>
              <a:t>ικασία</a:t>
            </a:r>
            <a:r>
              <a:rPr sz="3200" spc="-30" dirty="0">
                <a:latin typeface="Microsoft Sans Serif"/>
                <a:cs typeface="Microsoft Sans Serif"/>
              </a:rPr>
              <a:t>ς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40" dirty="0">
                <a:latin typeface="Microsoft Sans Serif"/>
                <a:cs typeface="Microsoft Sans Serif"/>
              </a:rPr>
              <a:t>ανάθεσης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135325" y="1356404"/>
            <a:ext cx="1692910" cy="100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0" algn="r">
              <a:lnSpc>
                <a:spcPts val="3835"/>
              </a:lnSpc>
              <a:spcBef>
                <a:spcPts val="100"/>
              </a:spcBef>
              <a:tabLst>
                <a:tab pos="676910" algn="l"/>
              </a:tabLst>
            </a:pPr>
            <a:r>
              <a:rPr sz="3200" spc="-160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α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5" dirty="0">
                <a:latin typeface="Microsoft Sans Serif"/>
                <a:cs typeface="Microsoft Sans Serif"/>
              </a:rPr>
              <a:t>κ</a:t>
            </a:r>
            <a:r>
              <a:rPr sz="3200" spc="-25" dirty="0">
                <a:latin typeface="Microsoft Sans Serif"/>
                <a:cs typeface="Microsoft Sans Serif"/>
              </a:rPr>
              <a:t>ύ</a:t>
            </a:r>
            <a:r>
              <a:rPr sz="3200" spc="-15" dirty="0">
                <a:latin typeface="Microsoft Sans Serif"/>
                <a:cs typeface="Microsoft Sans Serif"/>
              </a:rPr>
              <a:t>ρ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endParaRPr sz="3200">
              <a:latin typeface="Microsoft Sans Serif"/>
              <a:cs typeface="Microsoft Sans Serif"/>
            </a:endParaRPr>
          </a:p>
          <a:p>
            <a:pPr marR="5080" algn="r">
              <a:lnSpc>
                <a:spcPts val="3835"/>
              </a:lnSpc>
            </a:pPr>
            <a:r>
              <a:rPr sz="3200" spc="50" dirty="0">
                <a:latin typeface="Microsoft Sans Serif"/>
                <a:cs typeface="Microsoft Sans Serif"/>
              </a:rPr>
              <a:t>των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18291" y="2245912"/>
            <a:ext cx="8242934" cy="4018279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825"/>
              </a:spcBef>
            </a:pPr>
            <a:r>
              <a:rPr sz="3200" spc="45" dirty="0">
                <a:latin typeface="Microsoft Sans Serif"/>
                <a:cs typeface="Microsoft Sans Serif"/>
              </a:rPr>
              <a:t>δηµοσίων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έργων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85" dirty="0">
                <a:latin typeface="Microsoft Sans Serif"/>
                <a:cs typeface="Microsoft Sans Serif"/>
              </a:rPr>
              <a:t>ειδικότερα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είναι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:</a:t>
            </a:r>
            <a:endParaRPr sz="32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40" dirty="0">
                <a:latin typeface="Microsoft Sans Serif"/>
                <a:cs typeface="Microsoft Sans Serif"/>
              </a:rPr>
              <a:t>Προετοιµασία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σχεδιασµός</a:t>
            </a:r>
            <a:endParaRPr sz="32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5" dirty="0">
                <a:latin typeface="Microsoft Sans Serif"/>
                <a:cs typeface="Microsoft Sans Serif"/>
              </a:rPr>
              <a:t>Δηµοσίευση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διαφάνεια</a:t>
            </a:r>
            <a:endParaRPr sz="3200">
              <a:latin typeface="Microsoft Sans Serif"/>
              <a:cs typeface="Microsoft Sans Serif"/>
            </a:endParaRPr>
          </a:p>
          <a:p>
            <a:pPr marL="355600" marR="508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76555" algn="l"/>
                <a:tab pos="2646680" algn="l"/>
                <a:tab pos="5562600" algn="l"/>
                <a:tab pos="6530340" algn="l"/>
              </a:tabLst>
            </a:pPr>
            <a:r>
              <a:rPr sz="3200" spc="340" dirty="0">
                <a:latin typeface="Microsoft Sans Serif"/>
                <a:cs typeface="Microsoft Sans Serif"/>
              </a:rPr>
              <a:t>Υποβολή	</a:t>
            </a:r>
            <a:r>
              <a:rPr sz="3200" spc="370" dirty="0">
                <a:latin typeface="Microsoft Sans Serif"/>
                <a:cs typeface="Microsoft Sans Serif"/>
              </a:rPr>
              <a:t>προσφορών	</a:t>
            </a:r>
            <a:r>
              <a:rPr sz="3200" spc="195" dirty="0">
                <a:latin typeface="Microsoft Sans Serif"/>
                <a:cs typeface="Microsoft Sans Serif"/>
              </a:rPr>
              <a:t>και	</a:t>
            </a:r>
            <a:r>
              <a:rPr sz="3200" spc="280" dirty="0">
                <a:latin typeface="Microsoft Sans Serif"/>
                <a:cs typeface="Microsoft Sans Serif"/>
              </a:rPr>
              <a:t>επιλογή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προσφερόντων</a:t>
            </a:r>
            <a:endParaRPr sz="32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819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25" dirty="0">
                <a:latin typeface="Microsoft Sans Serif"/>
                <a:cs typeface="Microsoft Sans Serif"/>
              </a:rPr>
              <a:t>Αξιολόγηση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85" dirty="0">
                <a:latin typeface="Microsoft Sans Serif"/>
                <a:cs typeface="Microsoft Sans Serif"/>
              </a:rPr>
              <a:t>προσφορών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ανάθεση</a:t>
            </a:r>
            <a:endParaRPr sz="32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75" dirty="0">
                <a:latin typeface="Microsoft Sans Serif"/>
                <a:cs typeface="Microsoft Sans Serif"/>
              </a:rPr>
              <a:t>Εκτέλεση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σύµβασης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223000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76201"/>
            <a:ext cx="8786495" cy="60667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ΝΕΟΙ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ΟΡΙΣΜΟΙ</a:t>
            </a:r>
            <a:endParaRPr sz="32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7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85" dirty="0">
                <a:latin typeface="Microsoft Sans Serif"/>
                <a:cs typeface="Microsoft Sans Serif"/>
              </a:rPr>
              <a:t>Στην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οδηγία </a:t>
            </a:r>
            <a:r>
              <a:rPr sz="3200" spc="-5" dirty="0">
                <a:latin typeface="Microsoft Sans Serif"/>
                <a:cs typeface="Microsoft Sans Serif"/>
              </a:rPr>
              <a:t>2014/24/ΕΕ </a:t>
            </a:r>
            <a:r>
              <a:rPr sz="3200" spc="-10" dirty="0">
                <a:latin typeface="Microsoft Sans Serif"/>
                <a:cs typeface="Microsoft Sans Serif"/>
              </a:rPr>
              <a:t>διατυπώνονται </a:t>
            </a:r>
            <a:r>
              <a:rPr sz="3200" b="1" dirty="0">
                <a:latin typeface="Arial"/>
                <a:cs typeface="Arial"/>
              </a:rPr>
              <a:t>νέοι 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ορισµοί </a:t>
            </a:r>
            <a:r>
              <a:rPr sz="3200" spc="-60" dirty="0">
                <a:latin typeface="Microsoft Sans Serif"/>
                <a:cs typeface="Microsoft Sans Serif"/>
              </a:rPr>
              <a:t>για </a:t>
            </a:r>
            <a:r>
              <a:rPr sz="3200" spc="-114" dirty="0">
                <a:latin typeface="Microsoft Sans Serif"/>
                <a:cs typeface="Microsoft Sans Serif"/>
              </a:rPr>
              <a:t>την </a:t>
            </a:r>
            <a:r>
              <a:rPr sz="3200" spc="50" dirty="0">
                <a:latin typeface="Microsoft Sans Serif"/>
                <a:cs typeface="Microsoft Sans Serif"/>
              </a:rPr>
              <a:t>αποσαφήνιση </a:t>
            </a:r>
            <a:r>
              <a:rPr sz="3200" spc="-20" dirty="0">
                <a:latin typeface="Microsoft Sans Serif"/>
                <a:cs typeface="Microsoft Sans Serif"/>
              </a:rPr>
              <a:t>των </a:t>
            </a:r>
            <a:r>
              <a:rPr sz="3200" spc="25" dirty="0">
                <a:latin typeface="Microsoft Sans Serif"/>
                <a:cs typeface="Microsoft Sans Serif"/>
              </a:rPr>
              <a:t>διάφορων 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325" dirty="0">
                <a:latin typeface="Microsoft Sans Serif"/>
                <a:cs typeface="Microsoft Sans Serif"/>
              </a:rPr>
              <a:t>εννοιών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375" dirty="0">
                <a:latin typeface="Microsoft Sans Serif"/>
                <a:cs typeface="Microsoft Sans Serif"/>
              </a:rPr>
              <a:t>που</a:t>
            </a:r>
            <a:r>
              <a:rPr sz="3200" spc="380" dirty="0">
                <a:latin typeface="Microsoft Sans Serif"/>
                <a:cs typeface="Microsoft Sans Serif"/>
              </a:rPr>
              <a:t> </a:t>
            </a:r>
            <a:r>
              <a:rPr sz="3200" spc="350" dirty="0">
                <a:latin typeface="Microsoft Sans Serif"/>
                <a:cs typeface="Microsoft Sans Serif"/>
              </a:rPr>
              <a:t>χρησιµοποιούνται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160" dirty="0">
                <a:latin typeface="Microsoft Sans Serif"/>
                <a:cs typeface="Microsoft Sans Serif"/>
              </a:rPr>
              <a:t>στις </a:t>
            </a:r>
            <a:r>
              <a:rPr sz="3200" spc="165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διαδικασίες </a:t>
            </a:r>
            <a:r>
              <a:rPr sz="3200" spc="-30" dirty="0">
                <a:latin typeface="Microsoft Sans Serif"/>
                <a:cs typeface="Microsoft Sans Serif"/>
              </a:rPr>
              <a:t>ανάθεσης </a:t>
            </a:r>
            <a:r>
              <a:rPr sz="3200" spc="45" dirty="0">
                <a:latin typeface="Microsoft Sans Serif"/>
                <a:cs typeface="Microsoft Sans Serif"/>
              </a:rPr>
              <a:t>δηµοσίων </a:t>
            </a:r>
            <a:r>
              <a:rPr sz="3200" spc="35" dirty="0">
                <a:latin typeface="Microsoft Sans Serif"/>
                <a:cs typeface="Microsoft Sans Serif"/>
              </a:rPr>
              <a:t>συµβάσεων, 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305" dirty="0">
                <a:latin typeface="Microsoft Sans Serif"/>
                <a:cs typeface="Microsoft Sans Serif"/>
              </a:rPr>
              <a:t>όπως</a:t>
            </a:r>
            <a:r>
              <a:rPr sz="3200" spc="310" dirty="0">
                <a:latin typeface="Microsoft Sans Serif"/>
                <a:cs typeface="Microsoft Sans Serif"/>
              </a:rPr>
              <a:t> </a:t>
            </a:r>
            <a:r>
              <a:rPr sz="3200" b="1" i="1" spc="215" dirty="0">
                <a:latin typeface="Arial"/>
                <a:cs typeface="Arial"/>
              </a:rPr>
              <a:t>οικονοµικός</a:t>
            </a:r>
            <a:r>
              <a:rPr sz="3200" b="1" i="1" spc="220" dirty="0">
                <a:latin typeface="Arial"/>
                <a:cs typeface="Arial"/>
              </a:rPr>
              <a:t> </a:t>
            </a:r>
            <a:r>
              <a:rPr sz="3200" b="1" i="1" spc="190" dirty="0">
                <a:latin typeface="Arial"/>
                <a:cs typeface="Arial"/>
              </a:rPr>
              <a:t>φορέας</a:t>
            </a:r>
            <a:r>
              <a:rPr sz="3200" b="1" i="1" spc="195" dirty="0">
                <a:latin typeface="Arial"/>
                <a:cs typeface="Arial"/>
              </a:rPr>
              <a:t> </a:t>
            </a:r>
            <a:r>
              <a:rPr sz="3200" spc="235" dirty="0">
                <a:latin typeface="Microsoft Sans Serif"/>
                <a:cs typeface="Microsoft Sans Serif"/>
              </a:rPr>
              <a:t>(συµπερι- </a:t>
            </a:r>
            <a:r>
              <a:rPr sz="3200" spc="240" dirty="0">
                <a:latin typeface="Microsoft Sans Serif"/>
                <a:cs typeface="Microsoft Sans Serif"/>
              </a:rPr>
              <a:t> </a:t>
            </a:r>
            <a:r>
              <a:rPr sz="3200" spc="160" dirty="0">
                <a:latin typeface="Microsoft Sans Serif"/>
                <a:cs typeface="Microsoft Sans Serif"/>
              </a:rPr>
              <a:t>λαµβανοµένου</a:t>
            </a:r>
            <a:r>
              <a:rPr sz="3200" spc="16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του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200" dirty="0">
                <a:latin typeface="Microsoft Sans Serif"/>
                <a:cs typeface="Microsoft Sans Serif"/>
              </a:rPr>
              <a:t>υποψήφιου</a:t>
            </a:r>
            <a:r>
              <a:rPr sz="3200" spc="204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και</a:t>
            </a:r>
            <a:r>
              <a:rPr sz="3200" spc="105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του </a:t>
            </a:r>
            <a:r>
              <a:rPr sz="3200" spc="60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προσφέροντος). </a:t>
            </a:r>
            <a:r>
              <a:rPr sz="3200" spc="-85" dirty="0">
                <a:latin typeface="Microsoft Sans Serif"/>
                <a:cs typeface="Microsoft Sans Serif"/>
              </a:rPr>
              <a:t>Στην </a:t>
            </a:r>
            <a:r>
              <a:rPr sz="3200" spc="-35" dirty="0">
                <a:latin typeface="Microsoft Sans Serif"/>
                <a:cs typeface="Microsoft Sans Serif"/>
              </a:rPr>
              <a:t>οδηγία </a:t>
            </a:r>
            <a:r>
              <a:rPr sz="3200" spc="-10" dirty="0">
                <a:latin typeface="Microsoft Sans Serif"/>
                <a:cs typeface="Microsoft Sans Serif"/>
              </a:rPr>
              <a:t>παρουσιάζονται 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επίσης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νέες</a:t>
            </a:r>
            <a:r>
              <a:rPr sz="3200" spc="-130" dirty="0">
                <a:latin typeface="Microsoft Sans Serif"/>
                <a:cs typeface="Microsoft Sans Serif"/>
              </a:rPr>
              <a:t> </a:t>
            </a:r>
            <a:r>
              <a:rPr sz="3200" spc="-85" dirty="0">
                <a:latin typeface="Microsoft Sans Serif"/>
                <a:cs typeface="Microsoft Sans Serif"/>
              </a:rPr>
              <a:t>έννοιες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οι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οποίες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είναι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πλέον 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απαραίτητες</a:t>
            </a:r>
            <a:r>
              <a:rPr sz="3200" spc="-60" dirty="0">
                <a:latin typeface="Microsoft Sans Serif"/>
                <a:cs typeface="Microsoft Sans Serif"/>
              </a:rPr>
              <a:t> </a:t>
            </a:r>
            <a:r>
              <a:rPr sz="3200" spc="-120" dirty="0">
                <a:latin typeface="Microsoft Sans Serif"/>
                <a:cs typeface="Microsoft Sans Serif"/>
              </a:rPr>
              <a:t>στις</a:t>
            </a:r>
            <a:r>
              <a:rPr sz="3200" spc="61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δηµόσιες </a:t>
            </a:r>
            <a:r>
              <a:rPr sz="3200" spc="-15" dirty="0">
                <a:latin typeface="Microsoft Sans Serif"/>
                <a:cs typeface="Microsoft Sans Serif"/>
              </a:rPr>
              <a:t>συµβάσεις, </a:t>
            </a:r>
            <a:r>
              <a:rPr sz="3200" spc="135" dirty="0">
                <a:latin typeface="Microsoft Sans Serif"/>
                <a:cs typeface="Microsoft Sans Serif"/>
              </a:rPr>
              <a:t>όπως </a:t>
            </a:r>
            <a:r>
              <a:rPr sz="3200" spc="140" dirty="0">
                <a:latin typeface="Microsoft Sans Serif"/>
                <a:cs typeface="Microsoft Sans Serif"/>
              </a:rPr>
              <a:t> </a:t>
            </a:r>
            <a:r>
              <a:rPr sz="3200" spc="-170" dirty="0">
                <a:latin typeface="Microsoft Sans Serif"/>
                <a:cs typeface="Microsoft Sans Serif"/>
              </a:rPr>
              <a:t>τα</a:t>
            </a:r>
            <a:r>
              <a:rPr sz="3200" spc="-165" dirty="0">
                <a:latin typeface="Microsoft Sans Serif"/>
                <a:cs typeface="Microsoft Sans Serif"/>
              </a:rPr>
              <a:t> </a:t>
            </a:r>
            <a:r>
              <a:rPr sz="3200" b="1" i="1" spc="-5" dirty="0">
                <a:latin typeface="Arial"/>
                <a:cs typeface="Arial"/>
              </a:rPr>
              <a:t>ηλεκτρονικά</a:t>
            </a:r>
            <a:r>
              <a:rPr sz="3200" b="1" i="1" dirty="0">
                <a:latin typeface="Arial"/>
                <a:cs typeface="Arial"/>
              </a:rPr>
              <a:t> </a:t>
            </a:r>
            <a:r>
              <a:rPr sz="3200" b="1" i="1" spc="15" dirty="0">
                <a:latin typeface="Arial"/>
                <a:cs typeface="Arial"/>
              </a:rPr>
              <a:t>µέσα</a:t>
            </a:r>
            <a:r>
              <a:rPr sz="3200" spc="15" dirty="0">
                <a:latin typeface="Microsoft Sans Serif"/>
                <a:cs typeface="Microsoft Sans Serif"/>
              </a:rPr>
              <a:t>,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b="1" i="1" spc="-5" dirty="0">
                <a:latin typeface="Arial"/>
                <a:cs typeface="Arial"/>
              </a:rPr>
              <a:t>κύκλος</a:t>
            </a:r>
            <a:r>
              <a:rPr sz="3200" b="1" i="1" dirty="0">
                <a:latin typeface="Arial"/>
                <a:cs typeface="Arial"/>
              </a:rPr>
              <a:t> </a:t>
            </a:r>
            <a:r>
              <a:rPr sz="3200" b="1" i="1" spc="-5" dirty="0">
                <a:latin typeface="Arial"/>
                <a:cs typeface="Arial"/>
              </a:rPr>
              <a:t>ζωής</a:t>
            </a:r>
            <a:r>
              <a:rPr sz="3200" spc="-5" dirty="0">
                <a:latin typeface="Microsoft Sans Serif"/>
                <a:cs typeface="Microsoft Sans Serif"/>
              </a:rPr>
              <a:t>,</a:t>
            </a:r>
            <a:r>
              <a:rPr sz="3200" dirty="0">
                <a:latin typeface="Microsoft Sans Serif"/>
                <a:cs typeface="Microsoft Sans Serif"/>
              </a:rPr>
              <a:t> η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b="1" i="1" spc="5" dirty="0">
                <a:latin typeface="Arial"/>
                <a:cs typeface="Arial"/>
              </a:rPr>
              <a:t>καινοτοµία</a:t>
            </a:r>
            <a:r>
              <a:rPr sz="3200" b="1" i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ή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i="1" spc="15" dirty="0">
                <a:latin typeface="Arial"/>
                <a:cs typeface="Arial"/>
              </a:rPr>
              <a:t>σήµα</a:t>
            </a:r>
            <a:r>
              <a:rPr sz="3200" b="1" spc="15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537850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58251" y="293668"/>
            <a:ext cx="31864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ΝΕΟΙ</a:t>
            </a:r>
            <a:r>
              <a:rPr sz="3200" b="1" spc="-6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ΟΡΙΣΜΟΙ</a:t>
            </a:r>
            <a:endParaRPr sz="3200">
              <a:latin typeface="Arial"/>
              <a:cs typeface="Arial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3444254" y="1458004"/>
            <a:ext cx="54260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3345" algn="l"/>
                <a:tab pos="3101975" algn="l"/>
              </a:tabLst>
            </a:pPr>
            <a:r>
              <a:rPr sz="3200" spc="225" dirty="0">
                <a:latin typeface="Microsoft Sans Serif"/>
                <a:cs typeface="Microsoft Sans Serif"/>
              </a:rPr>
              <a:t>στην	</a:t>
            </a:r>
            <a:r>
              <a:rPr sz="3200" spc="275" dirty="0">
                <a:latin typeface="Microsoft Sans Serif"/>
                <a:cs typeface="Microsoft Sans Serif"/>
              </a:rPr>
              <a:t>εθνική	</a:t>
            </a:r>
            <a:r>
              <a:rPr sz="3200" spc="330" dirty="0">
                <a:latin typeface="Microsoft Sans Serif"/>
                <a:cs typeface="Microsoft Sans Serif"/>
              </a:rPr>
              <a:t>νοµοθεσία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8251" y="1458004"/>
            <a:ext cx="2940685" cy="100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80365" algn="l"/>
              </a:tabLst>
            </a:pPr>
            <a:r>
              <a:rPr sz="3200" spc="335" dirty="0">
                <a:latin typeface="Microsoft Sans Serif"/>
                <a:cs typeface="Microsoft Sans Serif"/>
              </a:rPr>
              <a:t>Παράλληλα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50" dirty="0">
                <a:latin typeface="Microsoft Sans Serif"/>
                <a:cs typeface="Microsoft Sans Serif"/>
              </a:rPr>
              <a:t>νσ</a:t>
            </a:r>
            <a:r>
              <a:rPr sz="3200" spc="290" dirty="0">
                <a:latin typeface="Microsoft Sans Serif"/>
                <a:cs typeface="Microsoft Sans Serif"/>
              </a:rPr>
              <a:t>ω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dirty="0">
                <a:latin typeface="Microsoft Sans Serif"/>
                <a:cs typeface="Microsoft Sans Serif"/>
              </a:rPr>
              <a:t>ά</a:t>
            </a:r>
            <a:r>
              <a:rPr sz="3200" spc="-30" dirty="0">
                <a:latin typeface="Microsoft Sans Serif"/>
                <a:cs typeface="Microsoft Sans Serif"/>
              </a:rPr>
              <a:t>τω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-175" dirty="0">
                <a:latin typeface="Microsoft Sans Serif"/>
                <a:cs typeface="Microsoft Sans Serif"/>
              </a:rPr>
              <a:t>ς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463154" y="1944668"/>
            <a:ext cx="53568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2980" algn="l"/>
                <a:tab pos="2855595" algn="l"/>
                <a:tab pos="4128770" algn="l"/>
                <a:tab pos="5027295" algn="l"/>
              </a:tabLst>
            </a:pPr>
            <a:r>
              <a:rPr sz="3200" spc="-30" dirty="0">
                <a:latin typeface="Microsoft Sans Serif"/>
                <a:cs typeface="Microsoft Sans Serif"/>
              </a:rPr>
              <a:t>τω</a:t>
            </a:r>
            <a:r>
              <a:rPr sz="3200" dirty="0">
                <a:latin typeface="Microsoft Sans Serif"/>
                <a:cs typeface="Microsoft Sans Serif"/>
              </a:rPr>
              <a:t>ν	</a:t>
            </a:r>
            <a:r>
              <a:rPr sz="3200" spc="-5" dirty="0">
                <a:latin typeface="Microsoft Sans Serif"/>
                <a:cs typeface="Microsoft Sans Serif"/>
              </a:rPr>
              <a:t>Οδ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-95" dirty="0">
                <a:latin typeface="Microsoft Sans Serif"/>
                <a:cs typeface="Microsoft Sans Serif"/>
              </a:rPr>
              <a:t>γι</a:t>
            </a:r>
            <a:r>
              <a:rPr sz="3200" spc="290" dirty="0">
                <a:latin typeface="Microsoft Sans Serif"/>
                <a:cs typeface="Microsoft Sans Serif"/>
              </a:rPr>
              <a:t>ώ</a:t>
            </a:r>
            <a:r>
              <a:rPr sz="3200" dirty="0">
                <a:latin typeface="Microsoft Sans Serif"/>
                <a:cs typeface="Microsoft Sans Serif"/>
              </a:rPr>
              <a:t>ν	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spc="-175" dirty="0">
                <a:latin typeface="Microsoft Sans Serif"/>
                <a:cs typeface="Microsoft Sans Serif"/>
              </a:rPr>
              <a:t>έ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290" dirty="0">
                <a:latin typeface="Microsoft Sans Serif"/>
                <a:cs typeface="Microsoft Sans Serif"/>
              </a:rPr>
              <a:t>ω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65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ο</a:t>
            </a:r>
            <a:r>
              <a:rPr sz="3200" spc="-30" dirty="0">
                <a:latin typeface="Microsoft Sans Serif"/>
                <a:cs typeface="Microsoft Sans Serif"/>
              </a:rPr>
              <a:t>υ</a:t>
            </a:r>
            <a:r>
              <a:rPr sz="3200" dirty="0">
                <a:latin typeface="Microsoft Sans Serif"/>
                <a:cs typeface="Microsoft Sans Serif"/>
              </a:rPr>
              <a:t>	ν.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01151" y="2427268"/>
            <a:ext cx="8219440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200" spc="30" dirty="0">
                <a:latin typeface="Microsoft Sans Serif"/>
                <a:cs typeface="Microsoft Sans Serif"/>
              </a:rPr>
              <a:t>4412/2016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b="1" spc="30" dirty="0">
                <a:latin typeface="Arial"/>
                <a:cs typeface="Arial"/>
              </a:rPr>
              <a:t>αναδιατυπώνονται</a:t>
            </a:r>
            <a:r>
              <a:rPr sz="3200" b="1" spc="35" dirty="0">
                <a:latin typeface="Arial"/>
                <a:cs typeface="Arial"/>
              </a:rPr>
              <a:t> </a:t>
            </a:r>
            <a:r>
              <a:rPr sz="3200" spc="130" dirty="0">
                <a:latin typeface="Microsoft Sans Serif"/>
                <a:cs typeface="Microsoft Sans Serif"/>
              </a:rPr>
              <a:t>προϋπάρ- </a:t>
            </a:r>
            <a:r>
              <a:rPr sz="3200" spc="13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χοντες</a:t>
            </a:r>
            <a:r>
              <a:rPr sz="3200" spc="-11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ορισµοί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-90" dirty="0">
                <a:latin typeface="Microsoft Sans Serif"/>
                <a:cs typeface="Microsoft Sans Serif"/>
              </a:rPr>
              <a:t>στους</a:t>
            </a:r>
            <a:r>
              <a:rPr sz="3200" spc="-8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οποίους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δίνεται</a:t>
            </a:r>
            <a:r>
              <a:rPr sz="3200" spc="-90" dirty="0">
                <a:latin typeface="Microsoft Sans Serif"/>
                <a:cs typeface="Microsoft Sans Serif"/>
              </a:rPr>
              <a:t> </a:t>
            </a:r>
            <a:r>
              <a:rPr sz="3200" spc="120" dirty="0">
                <a:latin typeface="Microsoft Sans Serif"/>
                <a:cs typeface="Microsoft Sans Serif"/>
              </a:rPr>
              <a:t>πιο </a:t>
            </a:r>
            <a:r>
              <a:rPr sz="3200" spc="1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σύγχρονο περιεχόµενο, </a:t>
            </a:r>
            <a:r>
              <a:rPr sz="3200" spc="135" dirty="0">
                <a:latin typeface="Microsoft Sans Serif"/>
                <a:cs typeface="Microsoft Sans Serif"/>
              </a:rPr>
              <a:t>όπως </a:t>
            </a:r>
            <a:r>
              <a:rPr sz="3200" spc="105" dirty="0">
                <a:latin typeface="Microsoft Sans Serif"/>
                <a:cs typeface="Microsoft Sans Serif"/>
              </a:rPr>
              <a:t>π.χ. </a:t>
            </a:r>
            <a:r>
              <a:rPr sz="3200" dirty="0">
                <a:latin typeface="Microsoft Sans Serif"/>
                <a:cs typeface="Microsoft Sans Serif"/>
              </a:rPr>
              <a:t>ο </a:t>
            </a:r>
            <a:r>
              <a:rPr sz="3200" spc="-15" dirty="0">
                <a:latin typeface="Microsoft Sans Serif"/>
                <a:cs typeface="Microsoft Sans Serif"/>
              </a:rPr>
              <a:t>ορισµός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δηµοσίου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έργου,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ενώ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εξυπακούεται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ότι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ενσωµατώνονται όλοι </a:t>
            </a:r>
            <a:r>
              <a:rPr sz="3200" spc="-30" dirty="0">
                <a:latin typeface="Microsoft Sans Serif"/>
                <a:cs typeface="Microsoft Sans Serif"/>
              </a:rPr>
              <a:t>οι </a:t>
            </a:r>
            <a:r>
              <a:rPr sz="3200" spc="5" dirty="0">
                <a:latin typeface="Microsoft Sans Serif"/>
                <a:cs typeface="Microsoft Sans Serif"/>
              </a:rPr>
              <a:t>ορισµοί </a:t>
            </a:r>
            <a:r>
              <a:rPr sz="3200" spc="-175" dirty="0">
                <a:latin typeface="Microsoft Sans Serif"/>
                <a:cs typeface="Microsoft Sans Serif"/>
              </a:rPr>
              <a:t>της </a:t>
            </a:r>
            <a:r>
              <a:rPr sz="3200" spc="-55" dirty="0">
                <a:latin typeface="Microsoft Sans Serif"/>
                <a:cs typeface="Microsoft Sans Serif"/>
              </a:rPr>
              <a:t>Οδηγίας 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2014/24/ΕΕ.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32" y="1350819"/>
            <a:ext cx="7880465" cy="502920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32" y="2161309"/>
            <a:ext cx="3740726" cy="581890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511232" y="3075709"/>
            <a:ext cx="7943215" cy="2435860"/>
            <a:chOff x="511232" y="3075709"/>
            <a:chExt cx="7943215" cy="2435860"/>
          </a:xfrm>
        </p:grpSpPr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3075709"/>
              <a:ext cx="6675120" cy="58189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520440"/>
              <a:ext cx="6143105" cy="50292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3890356"/>
              <a:ext cx="6359236" cy="50291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4268585"/>
              <a:ext cx="7601988" cy="50291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4638501"/>
              <a:ext cx="6650182" cy="50291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9585" y="5008417"/>
              <a:ext cx="3665912" cy="502920"/>
            </a:xfrm>
            <a:prstGeom prst="rect">
              <a:avLst/>
            </a:prstGeom>
          </p:spPr>
        </p:pic>
      </p:grp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221660"/>
            <a:ext cx="9188450" cy="24714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600"/>
              </a:lnSpc>
              <a:spcBef>
                <a:spcPts val="110"/>
              </a:spcBef>
              <a:buClr>
                <a:srgbClr val="99FF99"/>
              </a:buClr>
              <a:buSzPct val="78260"/>
              <a:buFont typeface="Wingdings"/>
              <a:buChar char=""/>
              <a:tabLst>
                <a:tab pos="355600" algn="l"/>
              </a:tabLst>
            </a:pPr>
            <a:r>
              <a:rPr sz="2300" i="1" spc="-5" dirty="0">
                <a:latin typeface="Arial"/>
                <a:cs typeface="Arial"/>
              </a:rPr>
              <a:t>«Ως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b="1" i="1" dirty="0">
                <a:latin typeface="Arial"/>
                <a:cs typeface="Arial"/>
              </a:rPr>
              <a:t>έργο</a:t>
            </a:r>
            <a:r>
              <a:rPr sz="2300" b="1" i="1" spc="5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νοείται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b="1" i="1" dirty="0">
                <a:latin typeface="Arial"/>
                <a:cs typeface="Arial"/>
              </a:rPr>
              <a:t>το</a:t>
            </a:r>
            <a:r>
              <a:rPr sz="2300" b="1" i="1" spc="5" dirty="0">
                <a:latin typeface="Arial"/>
                <a:cs typeface="Arial"/>
              </a:rPr>
              <a:t> αποτέλεσµα</a:t>
            </a:r>
            <a:r>
              <a:rPr sz="2300" b="1" i="1" spc="10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ενός</a:t>
            </a:r>
            <a:r>
              <a:rPr sz="2300" i="1" spc="5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συνόλου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-10" dirty="0">
                <a:latin typeface="Arial"/>
                <a:cs typeface="Arial"/>
              </a:rPr>
              <a:t>οικοδοµικών </a:t>
            </a:r>
            <a:r>
              <a:rPr sz="2300" i="1" spc="-5" dirty="0">
                <a:latin typeface="Arial"/>
                <a:cs typeface="Arial"/>
              </a:rPr>
              <a:t> εργασιών</a:t>
            </a:r>
            <a:r>
              <a:rPr sz="2300" i="1" spc="350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ή</a:t>
            </a:r>
            <a:r>
              <a:rPr sz="2300" i="1" spc="350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εργασιών</a:t>
            </a:r>
            <a:r>
              <a:rPr sz="2300" i="1" spc="350" dirty="0">
                <a:latin typeface="Arial"/>
                <a:cs typeface="Arial"/>
              </a:rPr>
              <a:t> </a:t>
            </a:r>
            <a:r>
              <a:rPr sz="2300" i="1" spc="-10" dirty="0">
                <a:latin typeface="Arial"/>
                <a:cs typeface="Arial"/>
              </a:rPr>
              <a:t>µηχανικού</a:t>
            </a:r>
            <a:r>
              <a:rPr sz="2300" i="1" spc="350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το</a:t>
            </a:r>
            <a:r>
              <a:rPr sz="2300" i="1" spc="360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οποίο</a:t>
            </a:r>
            <a:r>
              <a:rPr sz="2300" i="1" spc="350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αρκεί</a:t>
            </a:r>
            <a:r>
              <a:rPr sz="2300" i="1" spc="350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αυτό</a:t>
            </a:r>
            <a:r>
              <a:rPr sz="2300" i="1" spc="355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καθαυτό</a:t>
            </a:r>
            <a:r>
              <a:rPr sz="2300" i="1" spc="355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για </a:t>
            </a:r>
            <a:r>
              <a:rPr sz="2300" i="1" spc="-625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την εκπλήρωση </a:t>
            </a:r>
            <a:r>
              <a:rPr sz="2300" i="1" spc="-20" dirty="0">
                <a:latin typeface="Arial"/>
                <a:cs typeface="Arial"/>
              </a:rPr>
              <a:t>µιας </a:t>
            </a:r>
            <a:r>
              <a:rPr sz="2300" i="1" spc="-10" dirty="0">
                <a:latin typeface="Arial"/>
                <a:cs typeface="Arial"/>
              </a:rPr>
              <a:t>οικονοµικής </a:t>
            </a:r>
            <a:r>
              <a:rPr sz="2300" i="1" dirty="0">
                <a:latin typeface="Arial"/>
                <a:cs typeface="Arial"/>
              </a:rPr>
              <a:t>ή </a:t>
            </a:r>
            <a:r>
              <a:rPr sz="2300" i="1" spc="-5" dirty="0">
                <a:latin typeface="Arial"/>
                <a:cs typeface="Arial"/>
              </a:rPr>
              <a:t>τεχνικής λειτουργίας. </a:t>
            </a:r>
            <a:r>
              <a:rPr sz="2300" i="1" dirty="0">
                <a:latin typeface="Arial"/>
                <a:cs typeface="Arial"/>
              </a:rPr>
              <a:t>Η </a:t>
            </a:r>
            <a:r>
              <a:rPr sz="2300" i="1" spc="-5" dirty="0">
                <a:latin typeface="Arial"/>
                <a:cs typeface="Arial"/>
              </a:rPr>
              <a:t>εκτέλεση 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των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εργασιών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του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προηγούµενου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εδαφίου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απαιτεί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ιδίως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25" dirty="0">
                <a:latin typeface="Arial"/>
                <a:cs typeface="Arial"/>
              </a:rPr>
              <a:t>την </a:t>
            </a:r>
            <a:r>
              <a:rPr sz="2300" i="1" spc="30" dirty="0">
                <a:latin typeface="Arial"/>
                <a:cs typeface="Arial"/>
              </a:rPr>
              <a:t> </a:t>
            </a:r>
            <a:r>
              <a:rPr sz="2300" i="1" spc="-10" dirty="0">
                <a:latin typeface="Arial"/>
                <a:cs typeface="Arial"/>
              </a:rPr>
              <a:t>εφαρµογή</a:t>
            </a:r>
            <a:r>
              <a:rPr sz="2300" i="1" spc="-5" dirty="0">
                <a:latin typeface="Arial"/>
                <a:cs typeface="Arial"/>
              </a:rPr>
              <a:t> </a:t>
            </a:r>
            <a:r>
              <a:rPr sz="2300" i="1" spc="-10" dirty="0">
                <a:latin typeface="Arial"/>
                <a:cs typeface="Arial"/>
              </a:rPr>
              <a:t>µελέτης</a:t>
            </a:r>
            <a:r>
              <a:rPr sz="2300" i="1" spc="-5" dirty="0">
                <a:latin typeface="Arial"/>
                <a:cs typeface="Arial"/>
              </a:rPr>
              <a:t> κατά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την</a:t>
            </a:r>
            <a:r>
              <a:rPr sz="2300" i="1" dirty="0">
                <a:latin typeface="Arial"/>
                <a:cs typeface="Arial"/>
              </a:rPr>
              <a:t> έννοια</a:t>
            </a:r>
            <a:r>
              <a:rPr sz="2300" i="1" spc="5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του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παρόντος,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-35" dirty="0">
                <a:latin typeface="Arial"/>
                <a:cs typeface="Arial"/>
              </a:rPr>
              <a:t>µε</a:t>
            </a:r>
            <a:r>
              <a:rPr sz="2300" i="1" spc="-30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τη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χρήση 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τεχνικών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γνώσεων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0" dirty="0">
                <a:latin typeface="Arial"/>
                <a:cs typeface="Arial"/>
              </a:rPr>
              <a:t>και</a:t>
            </a:r>
            <a:r>
              <a:rPr sz="2300" i="1" spc="15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µεθόδων</a:t>
            </a:r>
            <a:r>
              <a:rPr sz="2300" i="1" spc="5" dirty="0">
                <a:latin typeface="Arial"/>
                <a:cs typeface="Arial"/>
              </a:rPr>
              <a:t> </a:t>
            </a:r>
            <a:r>
              <a:rPr sz="2300" i="1" spc="10" dirty="0">
                <a:latin typeface="Arial"/>
                <a:cs typeface="Arial"/>
              </a:rPr>
              <a:t>και</a:t>
            </a:r>
            <a:r>
              <a:rPr sz="2300" i="1" spc="15" dirty="0">
                <a:latin typeface="Arial"/>
                <a:cs typeface="Arial"/>
              </a:rPr>
              <a:t> αφορά</a:t>
            </a:r>
            <a:r>
              <a:rPr sz="2300" i="1" spc="20" dirty="0">
                <a:latin typeface="Arial"/>
                <a:cs typeface="Arial"/>
              </a:rPr>
              <a:t> </a:t>
            </a:r>
            <a:r>
              <a:rPr sz="2300" i="1" spc="15" dirty="0">
                <a:latin typeface="Arial"/>
                <a:cs typeface="Arial"/>
              </a:rPr>
              <a:t>νέες</a:t>
            </a:r>
            <a:r>
              <a:rPr sz="2300" i="1" spc="20" dirty="0">
                <a:latin typeface="Arial"/>
                <a:cs typeface="Arial"/>
              </a:rPr>
              <a:t> κατασκευές </a:t>
            </a:r>
            <a:r>
              <a:rPr sz="2300" i="1" spc="25" dirty="0">
                <a:latin typeface="Arial"/>
                <a:cs typeface="Arial"/>
              </a:rPr>
              <a:t> </a:t>
            </a:r>
            <a:r>
              <a:rPr sz="2300" i="1" spc="100" dirty="0">
                <a:latin typeface="Arial"/>
                <a:cs typeface="Arial"/>
              </a:rPr>
              <a:t>επεκτάσεις,</a:t>
            </a:r>
            <a:r>
              <a:rPr sz="2300" i="1" spc="535" dirty="0">
                <a:latin typeface="Arial"/>
                <a:cs typeface="Arial"/>
              </a:rPr>
              <a:t> </a:t>
            </a:r>
            <a:r>
              <a:rPr sz="2300" i="1" spc="100" dirty="0">
                <a:latin typeface="Arial"/>
                <a:cs typeface="Arial"/>
              </a:rPr>
              <a:t>ανακαινίσεις,</a:t>
            </a:r>
            <a:r>
              <a:rPr sz="2300" i="1" spc="535" dirty="0">
                <a:latin typeface="Arial"/>
                <a:cs typeface="Arial"/>
              </a:rPr>
              <a:t> </a:t>
            </a:r>
            <a:r>
              <a:rPr sz="2300" i="1" spc="100" dirty="0">
                <a:latin typeface="Arial"/>
                <a:cs typeface="Arial"/>
              </a:rPr>
              <a:t>επισκευές–συντηρήσεις</a:t>
            </a:r>
            <a:r>
              <a:rPr sz="2300" i="1" spc="535" dirty="0">
                <a:latin typeface="Arial"/>
                <a:cs typeface="Arial"/>
              </a:rPr>
              <a:t> </a:t>
            </a:r>
            <a:r>
              <a:rPr sz="2300" i="1" spc="80" dirty="0">
                <a:latin typeface="Arial"/>
                <a:cs typeface="Arial"/>
              </a:rPr>
              <a:t>κατά</a:t>
            </a:r>
            <a:r>
              <a:rPr sz="2300" i="1" spc="555" dirty="0">
                <a:latin typeface="Arial"/>
                <a:cs typeface="Arial"/>
              </a:rPr>
              <a:t> </a:t>
            </a:r>
            <a:r>
              <a:rPr sz="2300" i="1" spc="110" dirty="0">
                <a:latin typeface="Arial"/>
                <a:cs typeface="Arial"/>
              </a:rPr>
              <a:t>την</a:t>
            </a:r>
            <a:endParaRPr sz="23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999655" y="2672760"/>
            <a:ext cx="7084059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3905" algn="l"/>
                <a:tab pos="3830954" algn="l"/>
                <a:tab pos="4781550" algn="l"/>
                <a:tab pos="5550535" algn="l"/>
              </a:tabLst>
            </a:pPr>
            <a:r>
              <a:rPr sz="2300" i="1" spc="95" dirty="0">
                <a:latin typeface="Arial"/>
                <a:cs typeface="Arial"/>
              </a:rPr>
              <a:t>κατεδαφίσει</a:t>
            </a:r>
            <a:r>
              <a:rPr sz="2300" i="1" dirty="0">
                <a:latin typeface="Arial"/>
                <a:cs typeface="Arial"/>
              </a:rPr>
              <a:t>ς	</a:t>
            </a:r>
            <a:r>
              <a:rPr sz="2300" i="1" spc="95" dirty="0">
                <a:latin typeface="Arial"/>
                <a:cs typeface="Arial"/>
              </a:rPr>
              <a:t>υποδο</a:t>
            </a:r>
            <a:r>
              <a:rPr sz="2300" i="1" spc="25" dirty="0">
                <a:latin typeface="Arial"/>
                <a:cs typeface="Arial"/>
              </a:rPr>
              <a:t>µ</a:t>
            </a:r>
            <a:r>
              <a:rPr sz="2300" i="1" spc="95" dirty="0">
                <a:latin typeface="Arial"/>
                <a:cs typeface="Arial"/>
              </a:rPr>
              <a:t>ών</a:t>
            </a:r>
            <a:r>
              <a:rPr sz="2300" i="1" dirty="0">
                <a:latin typeface="Arial"/>
                <a:cs typeface="Arial"/>
              </a:rPr>
              <a:t>,	</a:t>
            </a:r>
            <a:r>
              <a:rPr sz="2300" i="1" spc="95" dirty="0">
                <a:latin typeface="Arial"/>
                <a:cs typeface="Arial"/>
              </a:rPr>
              <a:t>ιδίω</a:t>
            </a:r>
            <a:r>
              <a:rPr sz="2300" i="1" dirty="0">
                <a:latin typeface="Arial"/>
                <a:cs typeface="Arial"/>
              </a:rPr>
              <a:t>ς	</a:t>
            </a:r>
            <a:r>
              <a:rPr sz="2300" i="1" spc="95" dirty="0">
                <a:latin typeface="Arial"/>
                <a:cs typeface="Arial"/>
              </a:rPr>
              <a:t>στι</a:t>
            </a:r>
            <a:r>
              <a:rPr sz="2300" i="1" dirty="0">
                <a:latin typeface="Arial"/>
                <a:cs typeface="Arial"/>
              </a:rPr>
              <a:t>ς	</a:t>
            </a:r>
            <a:r>
              <a:rPr sz="2300" i="1" spc="95" dirty="0">
                <a:latin typeface="Arial"/>
                <a:cs typeface="Arial"/>
              </a:rPr>
              <a:t>κατηγορίες</a:t>
            </a:r>
            <a:endParaRPr sz="2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98910" y="3015660"/>
            <a:ext cx="717169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4695" algn="l"/>
                <a:tab pos="3931920" algn="l"/>
              </a:tabLst>
            </a:pPr>
            <a:r>
              <a:rPr sz="2300" i="1" spc="40" dirty="0">
                <a:latin typeface="Arial"/>
                <a:cs typeface="Arial"/>
              </a:rPr>
              <a:t>οικοδοµικών,	</a:t>
            </a:r>
            <a:r>
              <a:rPr sz="2300" i="1" spc="45" dirty="0">
                <a:latin typeface="Arial"/>
                <a:cs typeface="Arial"/>
              </a:rPr>
              <a:t>υδραυλικών,	</a:t>
            </a:r>
            <a:r>
              <a:rPr sz="2300" i="1" spc="40" dirty="0">
                <a:latin typeface="Arial"/>
                <a:cs typeface="Arial"/>
              </a:rPr>
              <a:t>ηλεκτροµηχανολογικών,</a:t>
            </a:r>
            <a:endParaRPr sz="23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112" y="2672760"/>
            <a:ext cx="1544955" cy="10744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10"/>
              </a:spcBef>
            </a:pPr>
            <a:r>
              <a:rPr sz="2300" i="1" spc="95" dirty="0">
                <a:latin typeface="Arial"/>
                <a:cs typeface="Arial"/>
              </a:rPr>
              <a:t>λειτουργία</a:t>
            </a:r>
            <a:r>
              <a:rPr sz="2300" i="1" dirty="0">
                <a:latin typeface="Arial"/>
                <a:cs typeface="Arial"/>
              </a:rPr>
              <a:t>,  </a:t>
            </a:r>
            <a:r>
              <a:rPr sz="2300" i="1" spc="40" dirty="0">
                <a:latin typeface="Arial"/>
                <a:cs typeface="Arial"/>
              </a:rPr>
              <a:t>οδοποιίας, </a:t>
            </a:r>
            <a:r>
              <a:rPr sz="2300" i="1" spc="45" dirty="0">
                <a:latin typeface="Arial"/>
                <a:cs typeface="Arial"/>
              </a:rPr>
              <a:t> </a:t>
            </a:r>
            <a:r>
              <a:rPr sz="2300" i="1" spc="105" dirty="0">
                <a:latin typeface="Arial"/>
                <a:cs typeface="Arial"/>
              </a:rPr>
              <a:t>λιµενικών,</a:t>
            </a:r>
            <a:endParaRPr sz="23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939875" y="3371260"/>
            <a:ext cx="71304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8530" algn="l"/>
                <a:tab pos="4307205" algn="l"/>
                <a:tab pos="5664835" algn="l"/>
              </a:tabLst>
            </a:pPr>
            <a:r>
              <a:rPr sz="2300" i="1" spc="105" dirty="0">
                <a:latin typeface="Arial"/>
                <a:cs typeface="Arial"/>
              </a:rPr>
              <a:t>βιοµηχανικών	</a:t>
            </a:r>
            <a:r>
              <a:rPr sz="2300" i="1" spc="110" dirty="0">
                <a:latin typeface="Arial"/>
                <a:cs typeface="Arial"/>
              </a:rPr>
              <a:t>ενεργειακών,	</a:t>
            </a:r>
            <a:r>
              <a:rPr sz="2300" i="1" spc="105" dirty="0">
                <a:latin typeface="Arial"/>
                <a:cs typeface="Arial"/>
              </a:rPr>
              <a:t>δικτύων	</a:t>
            </a:r>
            <a:r>
              <a:rPr sz="2300" i="1" spc="110" dirty="0">
                <a:latin typeface="Arial"/>
                <a:cs typeface="Arial"/>
              </a:rPr>
              <a:t>πρασίνου,</a:t>
            </a:r>
            <a:endParaRPr sz="23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1112" y="3726860"/>
            <a:ext cx="883094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300" i="1" spc="-10" dirty="0">
                <a:latin typeface="Arial"/>
                <a:cs typeface="Arial"/>
              </a:rPr>
              <a:t>καθαρισµού </a:t>
            </a:r>
            <a:r>
              <a:rPr sz="2300" i="1" dirty="0">
                <a:latin typeface="Arial"/>
                <a:cs typeface="Arial"/>
              </a:rPr>
              <a:t>και </a:t>
            </a:r>
            <a:r>
              <a:rPr sz="2300" i="1" spc="-5" dirty="0">
                <a:latin typeface="Arial"/>
                <a:cs typeface="Arial"/>
              </a:rPr>
              <a:t>επεξεργασίας </a:t>
            </a:r>
            <a:r>
              <a:rPr sz="2300" i="1" dirty="0">
                <a:latin typeface="Arial"/>
                <a:cs typeface="Arial"/>
              </a:rPr>
              <a:t>νερού, </a:t>
            </a:r>
            <a:r>
              <a:rPr sz="2300" i="1" spc="-5" dirty="0">
                <a:latin typeface="Arial"/>
                <a:cs typeface="Arial"/>
              </a:rPr>
              <a:t>υγρών, στερεών </a:t>
            </a:r>
            <a:r>
              <a:rPr sz="2300" i="1" dirty="0">
                <a:latin typeface="Arial"/>
                <a:cs typeface="Arial"/>
              </a:rPr>
              <a:t>και αερίων </a:t>
            </a:r>
            <a:r>
              <a:rPr sz="2300" i="1" spc="5" dirty="0">
                <a:latin typeface="Arial"/>
                <a:cs typeface="Arial"/>
              </a:rPr>
              <a:t> </a:t>
            </a:r>
            <a:r>
              <a:rPr sz="2300" i="1" spc="35" dirty="0">
                <a:latin typeface="Arial"/>
                <a:cs typeface="Arial"/>
              </a:rPr>
              <a:t>αποβλήτων,</a:t>
            </a:r>
            <a:r>
              <a:rPr sz="2300" i="1" spc="40" dirty="0">
                <a:latin typeface="Arial"/>
                <a:cs typeface="Arial"/>
              </a:rPr>
              <a:t> </a:t>
            </a:r>
            <a:r>
              <a:rPr sz="2300" i="1" spc="35" dirty="0">
                <a:latin typeface="Arial"/>
                <a:cs typeface="Arial"/>
              </a:rPr>
              <a:t>γεωτρήσεων,</a:t>
            </a:r>
            <a:r>
              <a:rPr sz="2300" i="1" spc="40" dirty="0">
                <a:latin typeface="Arial"/>
                <a:cs typeface="Arial"/>
              </a:rPr>
              <a:t> </a:t>
            </a:r>
            <a:r>
              <a:rPr sz="2300" i="1" spc="30" dirty="0">
                <a:latin typeface="Arial"/>
                <a:cs typeface="Arial"/>
              </a:rPr>
              <a:t>ειδικών</a:t>
            </a:r>
            <a:r>
              <a:rPr sz="2300" i="1" spc="35" dirty="0">
                <a:latin typeface="Arial"/>
                <a:cs typeface="Arial"/>
              </a:rPr>
              <a:t> </a:t>
            </a:r>
            <a:r>
              <a:rPr sz="2300" i="1" spc="30" dirty="0">
                <a:latin typeface="Arial"/>
                <a:cs typeface="Arial"/>
              </a:rPr>
              <a:t>µονώσεων,</a:t>
            </a:r>
            <a:r>
              <a:rPr sz="2300" i="1" spc="35" dirty="0">
                <a:latin typeface="Arial"/>
                <a:cs typeface="Arial"/>
              </a:rPr>
              <a:t> ανελκυστήρων, </a:t>
            </a:r>
            <a:r>
              <a:rPr sz="2300" i="1" spc="40" dirty="0">
                <a:latin typeface="Arial"/>
                <a:cs typeface="Arial"/>
              </a:rPr>
              <a:t> </a:t>
            </a:r>
            <a:r>
              <a:rPr sz="2300" i="1" spc="5" dirty="0">
                <a:latin typeface="Arial"/>
                <a:cs typeface="Arial"/>
              </a:rPr>
              <a:t>ηλεκτρονικού</a:t>
            </a:r>
            <a:r>
              <a:rPr sz="2300" i="1" spc="10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εξοπλισµού,</a:t>
            </a:r>
            <a:r>
              <a:rPr sz="2300" i="1" spc="5" dirty="0">
                <a:latin typeface="Arial"/>
                <a:cs typeface="Arial"/>
              </a:rPr>
              <a:t> πλωτών</a:t>
            </a:r>
            <a:r>
              <a:rPr sz="2300" i="1" spc="10" dirty="0">
                <a:latin typeface="Arial"/>
                <a:cs typeface="Arial"/>
              </a:rPr>
              <a:t> </a:t>
            </a:r>
            <a:r>
              <a:rPr sz="2300" i="1" spc="5" dirty="0">
                <a:latin typeface="Arial"/>
                <a:cs typeface="Arial"/>
              </a:rPr>
              <a:t>έργων</a:t>
            </a:r>
            <a:r>
              <a:rPr sz="2300" i="1" spc="10" dirty="0">
                <a:latin typeface="Arial"/>
                <a:cs typeface="Arial"/>
              </a:rPr>
              <a:t> </a:t>
            </a:r>
            <a:r>
              <a:rPr sz="2300" i="1" spc="5" dirty="0">
                <a:latin typeface="Arial"/>
                <a:cs typeface="Arial"/>
              </a:rPr>
              <a:t>και</a:t>
            </a:r>
            <a:r>
              <a:rPr sz="2300" i="1" spc="10" dirty="0">
                <a:latin typeface="Arial"/>
                <a:cs typeface="Arial"/>
              </a:rPr>
              <a:t> </a:t>
            </a:r>
            <a:r>
              <a:rPr sz="2300" i="1" spc="5" dirty="0">
                <a:latin typeface="Arial"/>
                <a:cs typeface="Arial"/>
              </a:rPr>
              <a:t>εγκαταστάσεων, </a:t>
            </a:r>
            <a:r>
              <a:rPr sz="2300" i="1" spc="10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ναυπηγείων, αποκαλύψεις, </a:t>
            </a:r>
            <a:r>
              <a:rPr sz="2300" i="1" spc="-10" dirty="0">
                <a:latin typeface="Arial"/>
                <a:cs typeface="Arial"/>
              </a:rPr>
              <a:t>µεταλλείων </a:t>
            </a:r>
            <a:r>
              <a:rPr sz="2300" i="1" dirty="0">
                <a:latin typeface="Arial"/>
                <a:cs typeface="Arial"/>
              </a:rPr>
              <a:t>ή </a:t>
            </a:r>
            <a:r>
              <a:rPr sz="2300" i="1" spc="-5" dirty="0">
                <a:latin typeface="Arial"/>
                <a:cs typeface="Arial"/>
              </a:rPr>
              <a:t>όπως </a:t>
            </a:r>
            <a:r>
              <a:rPr sz="2300" i="1" dirty="0">
                <a:latin typeface="Arial"/>
                <a:cs typeface="Arial"/>
              </a:rPr>
              <a:t>οι </a:t>
            </a:r>
            <a:r>
              <a:rPr sz="2300" i="1" spc="-5" dirty="0">
                <a:latin typeface="Arial"/>
                <a:cs typeface="Arial"/>
              </a:rPr>
              <a:t>κατηγορίες αυτές </a:t>
            </a:r>
            <a:r>
              <a:rPr sz="2300" i="1" dirty="0">
                <a:latin typeface="Arial"/>
                <a:cs typeface="Arial"/>
              </a:rPr>
              <a:t> </a:t>
            </a:r>
            <a:r>
              <a:rPr sz="2300" i="1" spc="-5" dirty="0">
                <a:latin typeface="Arial"/>
                <a:cs typeface="Arial"/>
              </a:rPr>
              <a:t>διαµορφώνονται από τις </a:t>
            </a:r>
            <a:r>
              <a:rPr sz="2300" i="1" spc="-10" dirty="0">
                <a:latin typeface="Arial"/>
                <a:cs typeface="Arial"/>
              </a:rPr>
              <a:t>κείµενες </a:t>
            </a:r>
            <a:r>
              <a:rPr sz="2300" i="1" spc="-5" dirty="0">
                <a:latin typeface="Arial"/>
                <a:cs typeface="Arial"/>
              </a:rPr>
              <a:t>διατάξεις </a:t>
            </a:r>
            <a:r>
              <a:rPr sz="2300" i="1" dirty="0">
                <a:latin typeface="Arial"/>
                <a:cs typeface="Arial"/>
              </a:rPr>
              <a:t>και </a:t>
            </a:r>
            <a:r>
              <a:rPr sz="2300" i="1" spc="-5" dirty="0">
                <a:latin typeface="Arial"/>
                <a:cs typeface="Arial"/>
              </a:rPr>
              <a:t>των </a:t>
            </a:r>
            <a:r>
              <a:rPr sz="2300" i="1" spc="-10" dirty="0">
                <a:latin typeface="Arial"/>
                <a:cs typeface="Arial"/>
              </a:rPr>
              <a:t>υποδοµών </a:t>
            </a:r>
            <a:r>
              <a:rPr sz="2300" i="1" dirty="0">
                <a:latin typeface="Arial"/>
                <a:cs typeface="Arial"/>
              </a:rPr>
              <a:t>εκ </a:t>
            </a:r>
            <a:r>
              <a:rPr sz="2300" i="1" spc="-5" dirty="0">
                <a:latin typeface="Arial"/>
                <a:cs typeface="Arial"/>
              </a:rPr>
              <a:t>του </a:t>
            </a:r>
            <a:r>
              <a:rPr sz="2300" i="1" spc="-625" dirty="0">
                <a:latin typeface="Arial"/>
                <a:cs typeface="Arial"/>
              </a:rPr>
              <a:t> </a:t>
            </a:r>
            <a:r>
              <a:rPr sz="2300" i="1" spc="-10" dirty="0">
                <a:latin typeface="Arial"/>
                <a:cs typeface="Arial"/>
              </a:rPr>
              <a:t>συνδυασµού </a:t>
            </a:r>
            <a:r>
              <a:rPr sz="2300" i="1" spc="-5" dirty="0">
                <a:latin typeface="Arial"/>
                <a:cs typeface="Arial"/>
              </a:rPr>
              <a:t>των ανωτέρω κατηγοριών»</a:t>
            </a:r>
            <a:r>
              <a:rPr sz="2500" i="1" spc="-5" dirty="0">
                <a:latin typeface="Arial"/>
                <a:cs typeface="Arial"/>
              </a:rPr>
              <a:t>.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726104"/>
            <a:ext cx="9175115" cy="38722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 algn="just">
              <a:lnSpc>
                <a:spcPct val="100200"/>
              </a:lnSpc>
              <a:spcBef>
                <a:spcPts val="9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i="1" spc="-5" dirty="0">
                <a:latin typeface="Arial"/>
                <a:cs typeface="Arial"/>
              </a:rPr>
              <a:t>Ως </a:t>
            </a:r>
            <a:r>
              <a:rPr sz="2800" b="1" i="1" dirty="0">
                <a:latin typeface="Arial"/>
                <a:cs typeface="Arial"/>
              </a:rPr>
              <a:t>«κύκλος </a:t>
            </a:r>
            <a:r>
              <a:rPr sz="2800" b="1" i="1" spc="-5" dirty="0">
                <a:latin typeface="Arial"/>
                <a:cs typeface="Arial"/>
              </a:rPr>
              <a:t>ζωής</a:t>
            </a:r>
            <a:r>
              <a:rPr sz="2800" i="1" spc="-5" dirty="0">
                <a:latin typeface="Arial"/>
                <a:cs typeface="Arial"/>
              </a:rPr>
              <a:t>» </a:t>
            </a:r>
            <a:r>
              <a:rPr sz="2800" i="1" dirty="0">
                <a:latin typeface="Arial"/>
                <a:cs typeface="Arial"/>
              </a:rPr>
              <a:t>νοούνται όλα </a:t>
            </a:r>
            <a:r>
              <a:rPr sz="2800" i="1" spc="-5" dirty="0">
                <a:latin typeface="Arial"/>
                <a:cs typeface="Arial"/>
              </a:rPr>
              <a:t>τα </a:t>
            </a:r>
            <a:r>
              <a:rPr sz="2800" i="1" dirty="0">
                <a:latin typeface="Arial"/>
                <a:cs typeface="Arial"/>
              </a:rPr>
              <a:t>διαδοχικά </a:t>
            </a:r>
            <a:r>
              <a:rPr sz="2800" i="1" spc="-5" dirty="0">
                <a:latin typeface="Arial"/>
                <a:cs typeface="Arial"/>
              </a:rPr>
              <a:t>και/ή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25" dirty="0">
                <a:latin typeface="Arial"/>
                <a:cs typeface="Arial"/>
              </a:rPr>
              <a:t>διασυνδεδεµένα</a:t>
            </a:r>
            <a:r>
              <a:rPr sz="2800" i="1" spc="30" dirty="0">
                <a:latin typeface="Arial"/>
                <a:cs typeface="Arial"/>
              </a:rPr>
              <a:t> στάδια,</a:t>
            </a:r>
            <a:r>
              <a:rPr sz="2800" i="1" spc="35" dirty="0">
                <a:latin typeface="Arial"/>
                <a:cs typeface="Arial"/>
              </a:rPr>
              <a:t> </a:t>
            </a:r>
            <a:r>
              <a:rPr sz="2800" i="1" spc="20" dirty="0">
                <a:latin typeface="Arial"/>
                <a:cs typeface="Arial"/>
              </a:rPr>
              <a:t>συµπεριλαµβανοµένων</a:t>
            </a:r>
            <a:r>
              <a:rPr sz="2800" i="1" spc="25" dirty="0">
                <a:latin typeface="Arial"/>
                <a:cs typeface="Arial"/>
              </a:rPr>
              <a:t> της </a:t>
            </a:r>
            <a:r>
              <a:rPr sz="2800" i="1" spc="3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έρευνας και </a:t>
            </a:r>
            <a:r>
              <a:rPr sz="2800" i="1" spc="-5" dirty="0">
                <a:latin typeface="Arial"/>
                <a:cs typeface="Arial"/>
              </a:rPr>
              <a:t>της ανάπτυξης που </a:t>
            </a:r>
            <a:r>
              <a:rPr sz="2800" i="1" dirty="0">
                <a:latin typeface="Arial"/>
                <a:cs typeface="Arial"/>
              </a:rPr>
              <a:t>θα </a:t>
            </a:r>
            <a:r>
              <a:rPr sz="2800" i="1" spc="-10" dirty="0">
                <a:latin typeface="Arial"/>
                <a:cs typeface="Arial"/>
              </a:rPr>
              <a:t>πραγµατοποιηθούν, </a:t>
            </a:r>
            <a:r>
              <a:rPr sz="2800" i="1" spc="-5" dirty="0">
                <a:latin typeface="Arial"/>
                <a:cs typeface="Arial"/>
              </a:rPr>
              <a:t> της παραγωγής, της </a:t>
            </a:r>
            <a:r>
              <a:rPr sz="2800" i="1" spc="-15" dirty="0">
                <a:latin typeface="Arial"/>
                <a:cs typeface="Arial"/>
              </a:rPr>
              <a:t>εµπορίας </a:t>
            </a:r>
            <a:r>
              <a:rPr sz="2800" i="1" dirty="0">
                <a:latin typeface="Arial"/>
                <a:cs typeface="Arial"/>
              </a:rPr>
              <a:t>και </a:t>
            </a:r>
            <a:r>
              <a:rPr sz="2800" i="1" spc="-5" dirty="0">
                <a:latin typeface="Arial"/>
                <a:cs typeface="Arial"/>
              </a:rPr>
              <a:t>των </a:t>
            </a:r>
            <a:r>
              <a:rPr sz="2800" i="1" dirty="0">
                <a:latin typeface="Arial"/>
                <a:cs typeface="Arial"/>
              </a:rPr>
              <a:t>όρων </a:t>
            </a:r>
            <a:r>
              <a:rPr sz="2800" i="1" spc="-5" dirty="0">
                <a:latin typeface="Arial"/>
                <a:cs typeface="Arial"/>
              </a:rPr>
              <a:t>της, της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µεταφοράς, </a:t>
            </a:r>
            <a:r>
              <a:rPr sz="2800" i="1" spc="-5" dirty="0">
                <a:latin typeface="Arial"/>
                <a:cs typeface="Arial"/>
              </a:rPr>
              <a:t>της χρήσης </a:t>
            </a:r>
            <a:r>
              <a:rPr sz="2800" i="1" dirty="0">
                <a:latin typeface="Arial"/>
                <a:cs typeface="Arial"/>
              </a:rPr>
              <a:t>και </a:t>
            </a:r>
            <a:r>
              <a:rPr sz="2800" i="1" spc="-5" dirty="0">
                <a:latin typeface="Arial"/>
                <a:cs typeface="Arial"/>
              </a:rPr>
              <a:t>της συντήρησης, </a:t>
            </a:r>
            <a:r>
              <a:rPr sz="2800" i="1" dirty="0">
                <a:latin typeface="Arial"/>
                <a:cs typeface="Arial"/>
              </a:rPr>
              <a:t>καθ’ όλη </a:t>
            </a:r>
            <a:r>
              <a:rPr sz="2800" i="1" spc="-5" dirty="0">
                <a:latin typeface="Arial"/>
                <a:cs typeface="Arial"/>
              </a:rPr>
              <a:t>τη </a:t>
            </a:r>
            <a:r>
              <a:rPr sz="2800" i="1" spc="-7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διάρκεια </a:t>
            </a:r>
            <a:r>
              <a:rPr sz="2800" i="1" spc="-5" dirty="0">
                <a:latin typeface="Arial"/>
                <a:cs typeface="Arial"/>
              </a:rPr>
              <a:t>ύπαρξης </a:t>
            </a:r>
            <a:r>
              <a:rPr sz="2800" i="1" dirty="0">
                <a:latin typeface="Arial"/>
                <a:cs typeface="Arial"/>
              </a:rPr>
              <a:t>ενός </a:t>
            </a:r>
            <a:r>
              <a:rPr sz="2800" i="1" spc="-5" dirty="0">
                <a:latin typeface="Arial"/>
                <a:cs typeface="Arial"/>
              </a:rPr>
              <a:t>προϊόντος </a:t>
            </a:r>
            <a:r>
              <a:rPr sz="2800" i="1" dirty="0">
                <a:latin typeface="Arial"/>
                <a:cs typeface="Arial"/>
              </a:rPr>
              <a:t>ή ενός έργου ή </a:t>
            </a:r>
            <a:r>
              <a:rPr sz="2800" i="1" spc="-5" dirty="0">
                <a:latin typeface="Arial"/>
                <a:cs typeface="Arial"/>
              </a:rPr>
              <a:t>της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παροχής </a:t>
            </a:r>
            <a:r>
              <a:rPr sz="2800" i="1" spc="-20" dirty="0">
                <a:latin typeface="Arial"/>
                <a:cs typeface="Arial"/>
              </a:rPr>
              <a:t>µιας </a:t>
            </a:r>
            <a:r>
              <a:rPr sz="2800" i="1" spc="-5" dirty="0">
                <a:latin typeface="Arial"/>
                <a:cs typeface="Arial"/>
              </a:rPr>
              <a:t>υπηρεσίας, από την </a:t>
            </a:r>
            <a:r>
              <a:rPr sz="2800" i="1" dirty="0">
                <a:latin typeface="Arial"/>
                <a:cs typeface="Arial"/>
              </a:rPr>
              <a:t>αγορά </a:t>
            </a:r>
            <a:r>
              <a:rPr sz="2800" i="1" spc="-5" dirty="0">
                <a:latin typeface="Arial"/>
                <a:cs typeface="Arial"/>
              </a:rPr>
              <a:t>των πρώτων </a:t>
            </a:r>
            <a:r>
              <a:rPr sz="2800" i="1" dirty="0">
                <a:latin typeface="Arial"/>
                <a:cs typeface="Arial"/>
              </a:rPr>
              <a:t> υλών ή </a:t>
            </a:r>
            <a:r>
              <a:rPr sz="2800" i="1" spc="-5" dirty="0">
                <a:latin typeface="Arial"/>
                <a:cs typeface="Arial"/>
              </a:rPr>
              <a:t>την παραγωγή των πόρων </a:t>
            </a:r>
            <a:r>
              <a:rPr sz="2800" i="1" spc="-20" dirty="0">
                <a:latin typeface="Arial"/>
                <a:cs typeface="Arial"/>
              </a:rPr>
              <a:t>µέχρι </a:t>
            </a:r>
            <a:r>
              <a:rPr sz="2800" i="1" spc="-5" dirty="0">
                <a:latin typeface="Arial"/>
                <a:cs typeface="Arial"/>
              </a:rPr>
              <a:t>την απόρριψη, 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την εκκαθάριση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και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το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τέλος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της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υπηρεσίας</a:t>
            </a:r>
            <a:r>
              <a:rPr sz="2800" i="1" dirty="0">
                <a:latin typeface="Arial"/>
                <a:cs typeface="Arial"/>
              </a:rPr>
              <a:t> ή </a:t>
            </a:r>
            <a:r>
              <a:rPr sz="2800" i="1" spc="-5" dirty="0">
                <a:latin typeface="Arial"/>
                <a:cs typeface="Arial"/>
              </a:rPr>
              <a:t>χρήσης»</a:t>
            </a:r>
            <a:endParaRPr sz="28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726104"/>
            <a:ext cx="3036570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marR="5080" indent="-342900">
              <a:lnSpc>
                <a:spcPts val="3329"/>
              </a:lnSpc>
              <a:spcBef>
                <a:spcPts val="22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7825" algn="l"/>
                <a:tab pos="378460" algn="l"/>
                <a:tab pos="1181735" algn="l"/>
                <a:tab pos="2825115" algn="l"/>
              </a:tabLst>
            </a:pPr>
            <a:r>
              <a:rPr sz="2800" spc="210" dirty="0">
                <a:latin typeface="Microsoft Sans Serif"/>
                <a:cs typeface="Microsoft Sans Serif"/>
              </a:rPr>
              <a:t>Ω</a:t>
            </a:r>
            <a:r>
              <a:rPr sz="2800" spc="-10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b="1" dirty="0">
                <a:latin typeface="Arial"/>
                <a:cs typeface="Arial"/>
              </a:rPr>
              <a:t>«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355" dirty="0">
                <a:latin typeface="Arial"/>
                <a:cs typeface="Arial"/>
              </a:rPr>
              <a:t>Ενιαί</a:t>
            </a:r>
            <a:r>
              <a:rPr sz="2800" b="1" dirty="0">
                <a:latin typeface="Arial"/>
                <a:cs typeface="Arial"/>
              </a:rPr>
              <a:t>α 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</a:t>
            </a:r>
            <a:r>
              <a:rPr sz="2800" b="1" spc="105" dirty="0">
                <a:latin typeface="Arial"/>
                <a:cs typeface="Arial"/>
              </a:rPr>
              <a:t>µ</a:t>
            </a:r>
            <a:r>
              <a:rPr sz="2800" b="1" spc="5" dirty="0">
                <a:latin typeface="Arial"/>
                <a:cs typeface="Arial"/>
              </a:rPr>
              <a:t>βάσε</a:t>
            </a:r>
            <a:r>
              <a:rPr sz="2800" b="1" spc="10" dirty="0">
                <a:latin typeface="Arial"/>
                <a:cs typeface="Arial"/>
              </a:rPr>
              <a:t>ων</a:t>
            </a:r>
            <a:r>
              <a:rPr sz="2800" b="1" dirty="0">
                <a:latin typeface="Arial"/>
                <a:cs typeface="Arial"/>
              </a:rPr>
              <a:t>»	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927209" y="726104"/>
            <a:ext cx="4039235" cy="875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45"/>
              </a:lnSpc>
              <a:spcBef>
                <a:spcPts val="100"/>
              </a:spcBef>
              <a:tabLst>
                <a:tab pos="2710180" algn="l"/>
              </a:tabLst>
            </a:pPr>
            <a:r>
              <a:rPr sz="2800" b="1" spc="350" dirty="0">
                <a:latin typeface="Arial"/>
                <a:cs typeface="Arial"/>
              </a:rPr>
              <a:t>Αν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430" dirty="0">
                <a:latin typeface="Arial"/>
                <a:cs typeface="Arial"/>
              </a:rPr>
              <a:t> </a:t>
            </a:r>
            <a:r>
              <a:rPr sz="2800" b="1" spc="350" dirty="0">
                <a:latin typeface="Arial"/>
                <a:cs typeface="Arial"/>
              </a:rPr>
              <a:t>ξά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430" dirty="0">
                <a:latin typeface="Arial"/>
                <a:cs typeface="Arial"/>
              </a:rPr>
              <a:t> </a:t>
            </a:r>
            <a:r>
              <a:rPr sz="2800" b="1" spc="350" dirty="0">
                <a:latin typeface="Arial"/>
                <a:cs typeface="Arial"/>
              </a:rPr>
              <a:t>τητ</a:t>
            </a:r>
            <a:r>
              <a:rPr sz="2800" b="1" dirty="0">
                <a:latin typeface="Arial"/>
                <a:cs typeface="Arial"/>
              </a:rPr>
              <a:t>η	</a:t>
            </a:r>
            <a:r>
              <a:rPr sz="2800" b="1" spc="350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4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ή</a:t>
            </a:r>
            <a:endParaRPr sz="2800">
              <a:latin typeface="Arial"/>
              <a:cs typeface="Arial"/>
            </a:endParaRPr>
          </a:p>
          <a:p>
            <a:pPr marL="271780">
              <a:lnSpc>
                <a:spcPts val="3345"/>
              </a:lnSpc>
              <a:tabLst>
                <a:tab pos="1000125" algn="l"/>
                <a:tab pos="2503805" algn="l"/>
                <a:tab pos="3827779" algn="l"/>
              </a:tabLst>
            </a:pPr>
            <a:r>
              <a:rPr sz="2800" spc="254" dirty="0">
                <a:latin typeface="Microsoft Sans Serif"/>
                <a:cs typeface="Microsoft Sans Serif"/>
              </a:rPr>
              <a:t>ω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0" dirty="0">
                <a:latin typeface="Microsoft Sans Serif"/>
                <a:cs typeface="Microsoft Sans Serif"/>
              </a:rPr>
              <a:t>«Α</a:t>
            </a:r>
            <a:r>
              <a:rPr sz="2800" spc="-5" dirty="0">
                <a:latin typeface="Microsoft Sans Serif"/>
                <a:cs typeface="Microsoft Sans Serif"/>
              </a:rPr>
              <a:t>ρ</a:t>
            </a:r>
            <a:r>
              <a:rPr sz="2800" spc="15" dirty="0">
                <a:latin typeface="Microsoft Sans Serif"/>
                <a:cs typeface="Microsoft Sans Serif"/>
              </a:rPr>
              <a:t>χ</a:t>
            </a:r>
            <a:r>
              <a:rPr sz="2800" spc="10" dirty="0">
                <a:latin typeface="Microsoft Sans Serif"/>
                <a:cs typeface="Microsoft Sans Serif"/>
              </a:rPr>
              <a:t>ή</a:t>
            </a:r>
            <a:r>
              <a:rPr sz="2800" dirty="0">
                <a:latin typeface="Microsoft Sans Serif"/>
                <a:cs typeface="Microsoft Sans Serif"/>
              </a:rPr>
              <a:t>»	</a:t>
            </a:r>
            <a:r>
              <a:rPr sz="2800" spc="10" dirty="0">
                <a:latin typeface="Microsoft Sans Serif"/>
                <a:cs typeface="Microsoft Sans Serif"/>
              </a:rPr>
              <a:t>νο</a:t>
            </a:r>
            <a:r>
              <a:rPr sz="2800" spc="-150" dirty="0">
                <a:latin typeface="Microsoft Sans Serif"/>
                <a:cs typeface="Microsoft Sans Serif"/>
              </a:rPr>
              <a:t>ε</a:t>
            </a:r>
            <a:r>
              <a:rPr sz="2800" spc="-45" dirty="0">
                <a:latin typeface="Microsoft Sans Serif"/>
                <a:cs typeface="Microsoft Sans Serif"/>
              </a:rPr>
              <a:t>ί</a:t>
            </a:r>
            <a:r>
              <a:rPr sz="2800" spc="-285" dirty="0">
                <a:latin typeface="Microsoft Sans Serif"/>
                <a:cs typeface="Microsoft Sans Serif"/>
              </a:rPr>
              <a:t>τ</a:t>
            </a:r>
            <a:r>
              <a:rPr sz="2800" spc="15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η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980048" y="726104"/>
            <a:ext cx="2134870" cy="875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45"/>
              </a:lnSpc>
              <a:spcBef>
                <a:spcPts val="100"/>
              </a:spcBef>
            </a:pPr>
            <a:r>
              <a:rPr sz="2800" b="1" spc="355" dirty="0">
                <a:latin typeface="Arial"/>
                <a:cs typeface="Arial"/>
              </a:rPr>
              <a:t>Δ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450" dirty="0">
                <a:latin typeface="Arial"/>
                <a:cs typeface="Arial"/>
              </a:rPr>
              <a:t>µ</a:t>
            </a:r>
            <a:r>
              <a:rPr sz="2800" b="1" spc="355" dirty="0">
                <a:latin typeface="Arial"/>
                <a:cs typeface="Arial"/>
              </a:rPr>
              <a:t>οσίω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425" dirty="0"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  <a:p>
            <a:pPr marL="250825">
              <a:lnSpc>
                <a:spcPts val="3345"/>
              </a:lnSpc>
            </a:pPr>
            <a:r>
              <a:rPr sz="2800" spc="-80" dirty="0">
                <a:latin typeface="Microsoft Sans Serif"/>
                <a:cs typeface="Microsoft Sans Serif"/>
              </a:rPr>
              <a:t>Ανεξάρτητη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1580560"/>
            <a:ext cx="9173210" cy="3236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800" spc="-50" dirty="0">
                <a:latin typeface="Microsoft Sans Serif"/>
                <a:cs typeface="Microsoft Sans Serif"/>
              </a:rPr>
              <a:t>Διοικητική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Αρχή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έχει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συσταθεί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ν.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4013/2011.</a:t>
            </a:r>
            <a:endParaRPr sz="2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5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9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Ως </a:t>
            </a:r>
            <a:r>
              <a:rPr sz="2800" b="1" spc="-5" dirty="0">
                <a:latin typeface="Arial"/>
                <a:cs typeface="Arial"/>
              </a:rPr>
              <a:t>«αναθέτουσες αρχές» </a:t>
            </a:r>
            <a:r>
              <a:rPr sz="2800" spc="-50" dirty="0">
                <a:latin typeface="Microsoft Sans Serif"/>
                <a:cs typeface="Microsoft Sans Serif"/>
              </a:rPr>
              <a:t>νοούνται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70" dirty="0">
                <a:latin typeface="Microsoft Sans Serif"/>
                <a:cs typeface="Microsoft Sans Serif"/>
              </a:rPr>
              <a:t>κράτος,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65" dirty="0">
                <a:latin typeface="Microsoft Sans Serif"/>
                <a:cs typeface="Microsoft Sans Serif"/>
              </a:rPr>
              <a:t>αρχές 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τοπικής </a:t>
            </a:r>
            <a:r>
              <a:rPr sz="2800" spc="-40" dirty="0">
                <a:latin typeface="Microsoft Sans Serif"/>
                <a:cs typeface="Microsoft Sans Serif"/>
              </a:rPr>
              <a:t>αυτοδιοίκησης,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10" dirty="0">
                <a:latin typeface="Microsoft Sans Serif"/>
                <a:cs typeface="Microsoft Sans Serif"/>
              </a:rPr>
              <a:t>οργανισµοί </a:t>
            </a:r>
            <a:r>
              <a:rPr sz="2800" spc="5" dirty="0">
                <a:latin typeface="Microsoft Sans Serif"/>
                <a:cs typeface="Microsoft Sans Serif"/>
              </a:rPr>
              <a:t>δηµοσίου </a:t>
            </a:r>
            <a:r>
              <a:rPr sz="2800" spc="-20" dirty="0">
                <a:latin typeface="Microsoft Sans Serif"/>
                <a:cs typeface="Microsoft Sans Serif"/>
              </a:rPr>
              <a:t>δικαίου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25" dirty="0">
                <a:latin typeface="Microsoft Sans Serif"/>
                <a:cs typeface="Microsoft Sans Serif"/>
              </a:rPr>
              <a:t>ενώσεις </a:t>
            </a:r>
            <a:r>
              <a:rPr sz="2800" spc="-40" dirty="0">
                <a:latin typeface="Microsoft Sans Serif"/>
                <a:cs typeface="Microsoft Sans Serif"/>
              </a:rPr>
              <a:t>µιας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10" dirty="0">
                <a:latin typeface="Microsoft Sans Serif"/>
                <a:cs typeface="Microsoft Sans Serif"/>
              </a:rPr>
              <a:t>περισσότερων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30" dirty="0">
                <a:latin typeface="Microsoft Sans Serif"/>
                <a:cs typeface="Microsoft Sans Serif"/>
              </a:rPr>
              <a:t>αυτές</a:t>
            </a:r>
            <a:r>
              <a:rPr sz="2800" spc="48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4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αρχές 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80" dirty="0">
                <a:latin typeface="Microsoft Sans Serif"/>
                <a:cs typeface="Microsoft Sans Serif"/>
              </a:rPr>
              <a:t>ενός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10" dirty="0">
                <a:latin typeface="Microsoft Sans Serif"/>
                <a:cs typeface="Microsoft Sans Serif"/>
              </a:rPr>
              <a:t>περισσότερων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85" dirty="0">
                <a:latin typeface="Microsoft Sans Serif"/>
                <a:cs typeface="Microsoft Sans Serif"/>
              </a:rPr>
              <a:t>αυτούς </a:t>
            </a:r>
            <a:r>
              <a:rPr sz="2800" spc="-120" dirty="0">
                <a:latin typeface="Microsoft Sans Serif"/>
                <a:cs typeface="Microsoft Sans Serif"/>
              </a:rPr>
              <a:t>τους </a:t>
            </a:r>
            <a:r>
              <a:rPr sz="2800" spc="-20" dirty="0">
                <a:latin typeface="Microsoft Sans Serif"/>
                <a:cs typeface="Microsoft Sans Serif"/>
              </a:rPr>
              <a:t>οργανισµούς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δηµοσίου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δικαίου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221660"/>
            <a:ext cx="9173210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998345" algn="l"/>
                <a:tab pos="3780790" algn="l"/>
                <a:tab pos="4367530" algn="l"/>
                <a:tab pos="6452870" algn="l"/>
                <a:tab pos="7418070" algn="l"/>
                <a:tab pos="8694420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Ως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b="1" spc="5" dirty="0">
                <a:latin typeface="Arial"/>
                <a:cs typeface="Arial"/>
              </a:rPr>
              <a:t>«δηµόσιες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συµβάσεις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έργων»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ως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b="1" spc="5" dirty="0">
                <a:latin typeface="Arial"/>
                <a:cs typeface="Arial"/>
              </a:rPr>
              <a:t>«συµβάσεις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130" dirty="0">
                <a:latin typeface="Arial"/>
                <a:cs typeface="Arial"/>
              </a:rPr>
              <a:t>έ</a:t>
            </a:r>
            <a:r>
              <a:rPr sz="2800" b="1" spc="125" dirty="0">
                <a:latin typeface="Arial"/>
                <a:cs typeface="Arial"/>
              </a:rPr>
              <a:t>ρ</a:t>
            </a:r>
            <a:r>
              <a:rPr sz="2800" b="1" spc="130" dirty="0">
                <a:latin typeface="Arial"/>
                <a:cs typeface="Arial"/>
              </a:rPr>
              <a:t>γων</a:t>
            </a:r>
            <a:r>
              <a:rPr sz="2800" b="1" dirty="0">
                <a:latin typeface="Arial"/>
                <a:cs typeface="Arial"/>
              </a:rPr>
              <a:t>»	</a:t>
            </a:r>
            <a:r>
              <a:rPr sz="2800" spc="130" dirty="0">
                <a:latin typeface="Microsoft Sans Serif"/>
                <a:cs typeface="Microsoft Sans Serif"/>
              </a:rPr>
              <a:t>νοο</a:t>
            </a:r>
            <a:r>
              <a:rPr sz="2800" spc="100" dirty="0">
                <a:latin typeface="Microsoft Sans Serif"/>
                <a:cs typeface="Microsoft Sans Serif"/>
              </a:rPr>
              <a:t>ύ</a:t>
            </a:r>
            <a:r>
              <a:rPr sz="2800" spc="130" dirty="0">
                <a:latin typeface="Microsoft Sans Serif"/>
                <a:cs typeface="Microsoft Sans Serif"/>
              </a:rPr>
              <a:t>ν</a:t>
            </a:r>
            <a:r>
              <a:rPr sz="2800" spc="-165" dirty="0">
                <a:latin typeface="Microsoft Sans Serif"/>
                <a:cs typeface="Microsoft Sans Serif"/>
              </a:rPr>
              <a:t>τ</a:t>
            </a:r>
            <a:r>
              <a:rPr sz="2800" spc="135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30" dirty="0">
                <a:latin typeface="Microsoft Sans Serif"/>
                <a:cs typeface="Microsoft Sans Serif"/>
              </a:rPr>
              <a:t>ο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20" dirty="0">
                <a:latin typeface="Microsoft Sans Serif"/>
                <a:cs typeface="Microsoft Sans Serif"/>
              </a:rPr>
              <a:t>σ</a:t>
            </a:r>
            <a:r>
              <a:rPr sz="2800" spc="100" dirty="0">
                <a:latin typeface="Microsoft Sans Serif"/>
                <a:cs typeface="Microsoft Sans Serif"/>
              </a:rPr>
              <a:t>υ</a:t>
            </a:r>
            <a:r>
              <a:rPr sz="2800" spc="185" dirty="0">
                <a:latin typeface="Microsoft Sans Serif"/>
                <a:cs typeface="Microsoft Sans Serif"/>
              </a:rPr>
              <a:t>µ</a:t>
            </a:r>
            <a:r>
              <a:rPr sz="2800" spc="160" dirty="0">
                <a:latin typeface="Microsoft Sans Serif"/>
                <a:cs typeface="Microsoft Sans Serif"/>
              </a:rPr>
              <a:t>β</a:t>
            </a:r>
            <a:r>
              <a:rPr sz="2800" spc="135" dirty="0">
                <a:latin typeface="Microsoft Sans Serif"/>
                <a:cs typeface="Microsoft Sans Serif"/>
              </a:rPr>
              <a:t>ά</a:t>
            </a:r>
            <a:r>
              <a:rPr sz="2800" spc="220" dirty="0">
                <a:latin typeface="Microsoft Sans Serif"/>
                <a:cs typeface="Microsoft Sans Serif"/>
              </a:rPr>
              <a:t>σ</a:t>
            </a:r>
            <a:r>
              <a:rPr sz="2800" spc="-25" dirty="0">
                <a:latin typeface="Microsoft Sans Serif"/>
                <a:cs typeface="Microsoft Sans Serif"/>
              </a:rPr>
              <a:t>ε</a:t>
            </a:r>
            <a:r>
              <a:rPr sz="2800" spc="75" dirty="0">
                <a:latin typeface="Microsoft Sans Serif"/>
                <a:cs typeface="Microsoft Sans Serif"/>
              </a:rPr>
              <a:t>ι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00" dirty="0">
                <a:latin typeface="Microsoft Sans Serif"/>
                <a:cs typeface="Microsoft Sans Serif"/>
              </a:rPr>
              <a:t>π</a:t>
            </a:r>
            <a:r>
              <a:rPr sz="2800" spc="130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25" dirty="0">
                <a:latin typeface="Microsoft Sans Serif"/>
                <a:cs typeface="Microsoft Sans Serif"/>
              </a:rPr>
              <a:t>έ</a:t>
            </a:r>
            <a:r>
              <a:rPr sz="2800" spc="135" dirty="0">
                <a:latin typeface="Microsoft Sans Serif"/>
                <a:cs typeface="Microsoft Sans Serif"/>
              </a:rPr>
              <a:t>χ</a:t>
            </a:r>
            <a:r>
              <a:rPr sz="2800" spc="130" dirty="0">
                <a:latin typeface="Microsoft Sans Serif"/>
                <a:cs typeface="Microsoft Sans Serif"/>
              </a:rPr>
              <a:t>ο</a:t>
            </a:r>
            <a:r>
              <a:rPr sz="2800" spc="10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ν	</a:t>
            </a:r>
            <a:r>
              <a:rPr sz="2800" spc="380" dirty="0">
                <a:latin typeface="Microsoft Sans Serif"/>
                <a:cs typeface="Microsoft Sans Serif"/>
              </a:rPr>
              <a:t>ω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41112" y="2012360"/>
            <a:ext cx="81216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38960" algn="l"/>
                <a:tab pos="3775075" algn="l"/>
                <a:tab pos="4749800" algn="l"/>
                <a:tab pos="6572884" algn="l"/>
                <a:tab pos="7399020" algn="l"/>
              </a:tabLst>
            </a:pPr>
            <a:r>
              <a:rPr sz="2800" spc="70" dirty="0">
                <a:latin typeface="Microsoft Sans Serif"/>
                <a:cs typeface="Microsoft Sans Serif"/>
              </a:rPr>
              <a:t>εκτέλεσ</a:t>
            </a:r>
            <a:r>
              <a:rPr sz="2800" spc="-90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55" dirty="0">
                <a:latin typeface="Microsoft Sans Serif"/>
                <a:cs typeface="Microsoft Sans Serif"/>
              </a:rPr>
              <a:t>εργασιώ</a:t>
            </a:r>
            <a:r>
              <a:rPr sz="2800" dirty="0">
                <a:latin typeface="Microsoft Sans Serif"/>
                <a:cs typeface="Microsoft Sans Serif"/>
              </a:rPr>
              <a:t>ν	</a:t>
            </a:r>
            <a:r>
              <a:rPr sz="2800" spc="270" dirty="0">
                <a:latin typeface="Microsoft Sans Serif"/>
                <a:cs typeface="Microsoft Sans Serif"/>
              </a:rPr>
              <a:t>πο</a:t>
            </a:r>
            <a:r>
              <a:rPr sz="2800" spc="114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55" dirty="0">
                <a:latin typeface="Microsoft Sans Serif"/>
                <a:cs typeface="Microsoft Sans Serif"/>
              </a:rPr>
              <a:t>α</a:t>
            </a:r>
            <a:r>
              <a:rPr sz="2800" spc="160" dirty="0">
                <a:latin typeface="Microsoft Sans Serif"/>
                <a:cs typeface="Microsoft Sans Serif"/>
              </a:rPr>
              <a:t>φ</a:t>
            </a:r>
            <a:r>
              <a:rPr sz="2800" spc="145" dirty="0">
                <a:latin typeface="Microsoft Sans Serif"/>
                <a:cs typeface="Microsoft Sans Serif"/>
              </a:rPr>
              <a:t>ορού</a:t>
            </a:r>
            <a:r>
              <a:rPr sz="2800" spc="-10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10" dirty="0">
                <a:latin typeface="Microsoft Sans Serif"/>
                <a:cs typeface="Microsoft Sans Serif"/>
              </a:rPr>
              <a:t>µ</a:t>
            </a:r>
            <a:r>
              <a:rPr sz="2800" spc="140" dirty="0">
                <a:latin typeface="Microsoft Sans Serif"/>
                <a:cs typeface="Microsoft Sans Serif"/>
              </a:rPr>
              <a:t>ί</a:t>
            </a:r>
            <a:r>
              <a:rPr sz="2800" spc="-3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80" dirty="0">
                <a:latin typeface="Microsoft Sans Serif"/>
                <a:cs typeface="Microsoft Sans Serif"/>
              </a:rPr>
              <a:t>από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-101787" y="994836"/>
            <a:ext cx="9192260" cy="14700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10"/>
              </a:spcBef>
            </a:pPr>
            <a:r>
              <a:rPr sz="2800" spc="-55" dirty="0">
                <a:latin typeface="Microsoft Sans Serif"/>
                <a:cs typeface="Microsoft Sans Serif"/>
              </a:rPr>
              <a:t>αντικείµενο,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ένα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παρακάτω:</a:t>
            </a:r>
            <a:endParaRPr sz="2800">
              <a:latin typeface="Microsoft Sans Serif"/>
              <a:cs typeface="Microsoft Sans Serif"/>
            </a:endParaRPr>
          </a:p>
          <a:p>
            <a:pPr marL="343535" marR="20320" indent="-343535" algn="r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43535" algn="l"/>
                <a:tab pos="943610" algn="l"/>
                <a:tab pos="1737360" algn="l"/>
                <a:tab pos="3404870" algn="l"/>
                <a:tab pos="3879850" algn="l"/>
                <a:tab pos="5962650" algn="l"/>
                <a:tab pos="6577965" algn="l"/>
                <a:tab pos="7894320" algn="l"/>
                <a:tab pos="8634095" algn="l"/>
              </a:tabLst>
            </a:pPr>
            <a:r>
              <a:rPr sz="2800" spc="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)	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85" dirty="0">
                <a:latin typeface="Microsoft Sans Serif"/>
                <a:cs typeface="Microsoft Sans Serif"/>
              </a:rPr>
              <a:t>εκτέλεση</a:t>
            </a:r>
            <a:r>
              <a:rPr sz="2800" dirty="0">
                <a:latin typeface="Microsoft Sans Serif"/>
                <a:cs typeface="Microsoft Sans Serif"/>
              </a:rPr>
              <a:t>	ή	</a:t>
            </a:r>
            <a:r>
              <a:rPr sz="2800" spc="5" dirty="0">
                <a:latin typeface="Microsoft Sans Serif"/>
                <a:cs typeface="Microsoft Sans Serif"/>
              </a:rPr>
              <a:t>συγχρόνως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120" dirty="0">
                <a:latin typeface="Microsoft Sans Serif"/>
                <a:cs typeface="Microsoft Sans Serif"/>
              </a:rPr>
              <a:t>ελέτη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endParaRPr sz="28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65"/>
              </a:spcBef>
            </a:pPr>
            <a:r>
              <a:rPr sz="2800" spc="-10" dirty="0">
                <a:latin typeface="Microsoft Sans Serif"/>
                <a:cs typeface="Microsoft Sans Serif"/>
              </a:rPr>
              <a:t>τις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2431460"/>
            <a:ext cx="9197340" cy="3957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algn="just">
              <a:lnSpc>
                <a:spcPct val="99700"/>
              </a:lnSpc>
              <a:spcBef>
                <a:spcPts val="110"/>
              </a:spcBef>
            </a:pPr>
            <a:r>
              <a:rPr sz="2800" spc="-85" dirty="0">
                <a:latin typeface="Microsoft Sans Serif"/>
                <a:cs typeface="Microsoft Sans Serif"/>
              </a:rPr>
              <a:t>δραστηριότητες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50" dirty="0">
                <a:latin typeface="Microsoft Sans Serif"/>
                <a:cs typeface="Microsoft Sans Serif"/>
              </a:rPr>
              <a:t>αναφέρονται </a:t>
            </a:r>
            <a:r>
              <a:rPr sz="2800" spc="-70" dirty="0">
                <a:latin typeface="Microsoft Sans Serif"/>
                <a:cs typeface="Microsoft Sans Serif"/>
              </a:rPr>
              <a:t>στο </a:t>
            </a:r>
            <a:r>
              <a:rPr sz="2800" spc="-30" dirty="0">
                <a:latin typeface="Microsoft Sans Serif"/>
                <a:cs typeface="Microsoft Sans Serif"/>
              </a:rPr>
              <a:t>Παράρτηµα </a:t>
            </a:r>
            <a:r>
              <a:rPr sz="2800" spc="-5" dirty="0">
                <a:latin typeface="Microsoft Sans Serif"/>
                <a:cs typeface="Microsoft Sans Serif"/>
              </a:rPr>
              <a:t>II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Προσαρτήµατος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Α`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και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στο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Παράρτηµα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I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του 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Προσαρτήµατος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Β`,</a:t>
            </a:r>
          </a:p>
          <a:p>
            <a:pPr marL="355600" marR="27940" indent="-342900" algn="just">
              <a:lnSpc>
                <a:spcPct val="100200"/>
              </a:lnSpc>
              <a:spcBef>
                <a:spcPts val="7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6235" algn="l"/>
              </a:tabLst>
            </a:pPr>
            <a:r>
              <a:rPr sz="2800" spc="15" dirty="0">
                <a:latin typeface="Microsoft Sans Serif"/>
                <a:cs typeface="Microsoft Sans Serif"/>
              </a:rPr>
              <a:t>β)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εκτέλεση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συγχρόνως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µελέτη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144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εκτέλεση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γ)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υλοποίηση,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οποιαδήποτε 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µέσα,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ανταποκρινόµενου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στις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απαιτήσεις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ορίζει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40" dirty="0">
                <a:latin typeface="Microsoft Sans Serif"/>
                <a:cs typeface="Microsoft Sans Serif"/>
              </a:rPr>
              <a:t>αναθέτουσα </a:t>
            </a:r>
            <a:r>
              <a:rPr sz="2800" spc="-20" dirty="0">
                <a:latin typeface="Microsoft Sans Serif"/>
                <a:cs typeface="Microsoft Sans Serif"/>
              </a:rPr>
              <a:t>αρχή/αναθέτων </a:t>
            </a:r>
            <a:r>
              <a:rPr sz="2800" spc="-55" dirty="0">
                <a:latin typeface="Microsoft Sans Serif"/>
                <a:cs typeface="Microsoft Sans Serif"/>
              </a:rPr>
              <a:t>φορέας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25" dirty="0">
                <a:latin typeface="Microsoft Sans Serif"/>
                <a:cs typeface="Microsoft Sans Serif"/>
              </a:rPr>
              <a:t>ασκεί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αποφασιστική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επιρροή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είδος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</a:t>
            </a:r>
            <a:r>
              <a:rPr sz="2800" spc="60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µελέτη</a:t>
            </a:r>
            <a:r>
              <a:rPr sz="2800" spc="55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221660"/>
            <a:ext cx="70446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indent="-36639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7825" algn="l"/>
                <a:tab pos="378460" algn="l"/>
                <a:tab pos="1181735" algn="l"/>
                <a:tab pos="4147185" algn="l"/>
              </a:tabLst>
            </a:pPr>
            <a:r>
              <a:rPr sz="2800" spc="215" dirty="0">
                <a:latin typeface="Microsoft Sans Serif"/>
                <a:cs typeface="Microsoft Sans Serif"/>
              </a:rPr>
              <a:t>Ω</a:t>
            </a:r>
            <a:r>
              <a:rPr sz="2800" spc="-10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b="1" dirty="0">
                <a:latin typeface="Arial"/>
                <a:cs typeface="Arial"/>
              </a:rPr>
              <a:t>«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355" dirty="0">
                <a:latin typeface="Arial"/>
                <a:cs typeface="Arial"/>
              </a:rPr>
              <a:t>συνο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430" dirty="0">
                <a:latin typeface="Arial"/>
                <a:cs typeface="Arial"/>
              </a:rPr>
              <a:t> </a:t>
            </a:r>
            <a:r>
              <a:rPr sz="2800" b="1" spc="350" dirty="0">
                <a:latin typeface="Arial"/>
                <a:cs typeface="Arial"/>
              </a:rPr>
              <a:t>τι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430" dirty="0">
                <a:latin typeface="Arial"/>
                <a:cs typeface="Arial"/>
              </a:rPr>
              <a:t> </a:t>
            </a:r>
            <a:r>
              <a:rPr sz="2800" b="1" spc="355" dirty="0">
                <a:latin typeface="Arial"/>
                <a:cs typeface="Arial"/>
              </a:rPr>
              <a:t>ό</a:t>
            </a:r>
            <a:r>
              <a:rPr sz="2800" b="1" dirty="0">
                <a:latin typeface="Arial"/>
                <a:cs typeface="Arial"/>
              </a:rPr>
              <a:t>ς	</a:t>
            </a:r>
            <a:r>
              <a:rPr sz="2800" b="1" spc="350" dirty="0">
                <a:latin typeface="Arial"/>
                <a:cs typeface="Arial"/>
              </a:rPr>
              <a:t>διαγ</a:t>
            </a:r>
            <a:r>
              <a:rPr sz="2800" b="1" dirty="0">
                <a:latin typeface="Arial"/>
                <a:cs typeface="Arial"/>
              </a:rPr>
              <a:t>ω</a:t>
            </a:r>
            <a:r>
              <a:rPr sz="2800" b="1" spc="-430" dirty="0">
                <a:latin typeface="Arial"/>
                <a:cs typeface="Arial"/>
              </a:rPr>
              <a:t> </a:t>
            </a:r>
            <a:r>
              <a:rPr sz="2800" b="1" spc="355" dirty="0">
                <a:latin typeface="Arial"/>
                <a:cs typeface="Arial"/>
              </a:rPr>
              <a:t>νι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450" dirty="0">
                <a:latin typeface="Arial"/>
                <a:cs typeface="Arial"/>
              </a:rPr>
              <a:t>µ</a:t>
            </a:r>
            <a:r>
              <a:rPr sz="2800" b="1" spc="355" dirty="0">
                <a:latin typeface="Arial"/>
                <a:cs typeface="Arial"/>
              </a:rPr>
              <a:t>ό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»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217190" y="221660"/>
            <a:ext cx="185356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2745" algn="l"/>
              </a:tabLst>
            </a:pPr>
            <a:r>
              <a:rPr sz="2800" spc="270" dirty="0">
                <a:latin typeface="Microsoft Sans Serif"/>
                <a:cs typeface="Microsoft Sans Serif"/>
              </a:rPr>
              <a:t>νοείτα</a:t>
            </a:r>
            <a:r>
              <a:rPr sz="2800" spc="-4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η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-101787" y="640760"/>
            <a:ext cx="9187815" cy="39573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11430" algn="just">
              <a:lnSpc>
                <a:spcPct val="99700"/>
              </a:lnSpc>
              <a:spcBef>
                <a:spcPts val="110"/>
              </a:spcBef>
            </a:pPr>
            <a:r>
              <a:rPr sz="2800" spc="45" dirty="0">
                <a:latin typeface="Microsoft Sans Serif"/>
                <a:cs typeface="Microsoft Sans Serif"/>
              </a:rPr>
              <a:t>απλοποιηµένη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διαδικασία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ανάθεσης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πλαίσιο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οποίας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κάθε</a:t>
            </a:r>
            <a:r>
              <a:rPr sz="2800" spc="10" dirty="0">
                <a:latin typeface="Microsoft Sans Serif"/>
                <a:cs typeface="Microsoft Sans Serif"/>
              </a:rPr>
              <a:t> ενδιαφερόµενος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οικονοµικός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φορέας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µπορεί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υποβάλει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προσφορά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200"/>
              </a:lnSpc>
              <a:spcBef>
                <a:spcPts val="7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3220" algn="l"/>
              </a:tabLst>
            </a:pPr>
            <a:r>
              <a:rPr sz="2800" spc="-65" dirty="0">
                <a:latin typeface="Microsoft Sans Serif"/>
                <a:cs typeface="Microsoft Sans Serif"/>
              </a:rPr>
              <a:t>Ως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b="1" spc="95" dirty="0">
                <a:latin typeface="Arial"/>
                <a:cs typeface="Arial"/>
              </a:rPr>
              <a:t>«απευθείας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ανάθεση»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νοείται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διαδικασία 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ανάθεσης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χωρίς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εκ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προτέρων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δηµοσιότητα,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στο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πλαίσιο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οποίας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65" dirty="0">
                <a:latin typeface="Microsoft Sans Serif"/>
                <a:cs typeface="Microsoft Sans Serif"/>
              </a:rPr>
              <a:t>αναθέτουσες </a:t>
            </a:r>
            <a:r>
              <a:rPr sz="2800" spc="-80" dirty="0">
                <a:latin typeface="Microsoft Sans Serif"/>
                <a:cs typeface="Microsoft Sans Serif"/>
              </a:rPr>
              <a:t>αρχές/αναθέτοντες 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φορείς </a:t>
            </a:r>
            <a:r>
              <a:rPr sz="2800" spc="-55" dirty="0">
                <a:latin typeface="Microsoft Sans Serif"/>
                <a:cs typeface="Microsoft Sans Serif"/>
              </a:rPr>
              <a:t>αναθέτουν στον </a:t>
            </a:r>
            <a:r>
              <a:rPr sz="2800" spc="-5" dirty="0">
                <a:latin typeface="Microsoft Sans Serif"/>
                <a:cs typeface="Microsoft Sans Serif"/>
              </a:rPr>
              <a:t>οικονοµικό </a:t>
            </a:r>
            <a:r>
              <a:rPr sz="2800" spc="-35" dirty="0">
                <a:latin typeface="Microsoft Sans Serif"/>
                <a:cs typeface="Microsoft Sans Serif"/>
              </a:rPr>
              <a:t>φορέα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5" dirty="0">
                <a:latin typeface="Microsoft Sans Serif"/>
                <a:cs typeface="Microsoft Sans Serif"/>
              </a:rPr>
              <a:t>επιλογής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τους,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κατόπιν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έρευνας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αγοράς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71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διαβούλευσης</a:t>
            </a:r>
            <a:r>
              <a:rPr sz="2800" spc="69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έναν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περισσότερους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οικονοµικούς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φορείς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221660"/>
            <a:ext cx="9179560" cy="579261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0045" algn="l"/>
              </a:tabLst>
            </a:pPr>
            <a:r>
              <a:rPr sz="2800" spc="-90" dirty="0">
                <a:latin typeface="Microsoft Sans Serif"/>
                <a:cs typeface="Microsoft Sans Serif"/>
              </a:rPr>
              <a:t>Ως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«</a:t>
            </a:r>
            <a:r>
              <a:rPr sz="2800" b="1" spc="50" dirty="0">
                <a:latin typeface="Arial"/>
                <a:cs typeface="Arial"/>
              </a:rPr>
              <a:t>Εθνικό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65" dirty="0">
                <a:latin typeface="Arial"/>
                <a:cs typeface="Arial"/>
              </a:rPr>
              <a:t>Σύστηµα</a:t>
            </a:r>
            <a:r>
              <a:rPr sz="2800" b="1" spc="70" dirty="0">
                <a:latin typeface="Arial"/>
                <a:cs typeface="Arial"/>
              </a:rPr>
              <a:t> </a:t>
            </a:r>
            <a:r>
              <a:rPr sz="2800" b="1" spc="55" dirty="0">
                <a:latin typeface="Arial"/>
                <a:cs typeface="Arial"/>
              </a:rPr>
              <a:t>Ηλεκτρονικών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70" dirty="0">
                <a:latin typeface="Arial"/>
                <a:cs typeface="Arial"/>
              </a:rPr>
              <a:t>Δηµοσίων 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Συµβάσεων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(ΕΣΗΔΗΣ)»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νοείται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45" dirty="0">
                <a:latin typeface="Microsoft Sans Serif"/>
                <a:cs typeface="Microsoft Sans Serif"/>
              </a:rPr>
              <a:t>το</a:t>
            </a:r>
            <a:r>
              <a:rPr sz="2800" spc="-14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Ολοκληρωµένο </a:t>
            </a:r>
            <a:r>
              <a:rPr sz="2800" spc="20" dirty="0">
                <a:latin typeface="Microsoft Sans Serif"/>
                <a:cs typeface="Microsoft Sans Serif"/>
              </a:rPr>
              <a:t> πληροφοριακό </a:t>
            </a:r>
            <a:r>
              <a:rPr sz="2800" spc="-15" dirty="0">
                <a:latin typeface="Microsoft Sans Serif"/>
                <a:cs typeface="Microsoft Sans Serif"/>
              </a:rPr>
              <a:t>σύστηµα,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60" dirty="0">
                <a:latin typeface="Microsoft Sans Serif"/>
                <a:cs typeface="Microsoft Sans Serif"/>
              </a:rPr>
              <a:t>οποίο </a:t>
            </a:r>
            <a:r>
              <a:rPr sz="2800" dirty="0">
                <a:latin typeface="Microsoft Sans Serif"/>
                <a:cs typeface="Microsoft Sans Serif"/>
              </a:rPr>
              <a:t>περιλαµβάνει όλα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αναγκαία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στοιχεία</a:t>
            </a:r>
            <a:r>
              <a:rPr sz="2800" spc="-55" dirty="0">
                <a:latin typeface="Microsoft Sans Serif"/>
                <a:cs typeface="Microsoft Sans Serif"/>
              </a:rPr>
              <a:t> 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προγραµµατισµό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715" dirty="0">
                <a:latin typeface="Microsoft Sans Serif"/>
                <a:cs typeface="Microsoft Sans Serif"/>
              </a:rPr>
              <a:t> </a:t>
            </a:r>
            <a:r>
              <a:rPr sz="2800" spc="-155" dirty="0">
                <a:latin typeface="Microsoft Sans Serif"/>
                <a:cs typeface="Microsoft Sans Serif"/>
              </a:rPr>
              <a:t>τη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σύναψη </a:t>
            </a:r>
            <a:r>
              <a:rPr sz="2800" spc="40" dirty="0">
                <a:latin typeface="Microsoft Sans Serif"/>
                <a:cs typeface="Microsoft Sans Serif"/>
              </a:rPr>
              <a:t>δηµοσίων </a:t>
            </a:r>
            <a:r>
              <a:rPr sz="2800" spc="35" dirty="0">
                <a:latin typeface="Microsoft Sans Serif"/>
                <a:cs typeface="Microsoft Sans Serif"/>
              </a:rPr>
              <a:t>συµβάσεων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30" dirty="0">
                <a:latin typeface="Microsoft Sans Serif"/>
                <a:cs typeface="Microsoft Sans Serif"/>
              </a:rPr>
              <a:t>συµβάσεων,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5" dirty="0">
                <a:latin typeface="Microsoft Sans Serif"/>
                <a:cs typeface="Microsoft Sans Serif"/>
              </a:rPr>
              <a:t>τη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χρήση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εφαρµογή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Τεχνολογιών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Πληροφορικής</a:t>
            </a:r>
            <a:r>
              <a:rPr sz="2800" spc="-15" dirty="0">
                <a:latin typeface="Microsoft Sans Serif"/>
                <a:cs typeface="Microsoft Sans Serif"/>
              </a:rPr>
              <a:t> και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Επικοινωνιών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(ΤΠΕ).</a:t>
            </a:r>
            <a:endParaRPr sz="280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spcBef>
                <a:spcPts val="131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  <a:p>
            <a:pPr marL="355600" marR="5715" indent="-342900" algn="just">
              <a:lnSpc>
                <a:spcPct val="99900"/>
              </a:lnSpc>
              <a:spcBef>
                <a:spcPts val="76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9410" algn="l"/>
              </a:tabLst>
            </a:pPr>
            <a:r>
              <a:rPr sz="2800" spc="-90" dirty="0">
                <a:latin typeface="Microsoft Sans Serif"/>
                <a:cs typeface="Microsoft Sans Serif"/>
              </a:rPr>
              <a:t>Ως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b="1" spc="45" dirty="0">
                <a:latin typeface="Arial"/>
                <a:cs typeface="Arial"/>
              </a:rPr>
              <a:t>«Κεντρικό</a:t>
            </a:r>
            <a:r>
              <a:rPr sz="2800" b="1" spc="50" dirty="0">
                <a:latin typeface="Arial"/>
                <a:cs typeface="Arial"/>
              </a:rPr>
              <a:t> Ηλεκτρονικό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45" dirty="0">
                <a:latin typeface="Arial"/>
                <a:cs typeface="Arial"/>
              </a:rPr>
              <a:t>Μητρώο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65" dirty="0">
                <a:latin typeface="Arial"/>
                <a:cs typeface="Arial"/>
              </a:rPr>
              <a:t>Δηµοσίων </a:t>
            </a:r>
            <a:r>
              <a:rPr sz="2800" b="1" spc="70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Συµβάσεων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(ΚΗΜΔΗΣ)»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νοείται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45" dirty="0">
                <a:latin typeface="Microsoft Sans Serif"/>
                <a:cs typeface="Microsoft Sans Serif"/>
              </a:rPr>
              <a:t>το</a:t>
            </a:r>
            <a:r>
              <a:rPr sz="2800" spc="-14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πληροφοριακό 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σύστηµα,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40" dirty="0">
                <a:latin typeface="Microsoft Sans Serif"/>
                <a:cs typeface="Microsoft Sans Serif"/>
              </a:rPr>
              <a:t>αποτελεί </a:t>
            </a:r>
            <a:r>
              <a:rPr sz="2800" spc="-55" dirty="0">
                <a:latin typeface="Microsoft Sans Serif"/>
                <a:cs typeface="Microsoft Sans Serif"/>
              </a:rPr>
              <a:t>µέρος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5" dirty="0">
                <a:latin typeface="Microsoft Sans Serif"/>
                <a:cs typeface="Microsoft Sans Serif"/>
              </a:rPr>
              <a:t>Ε.Σ.Η.Δ.Η.Σ.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90" dirty="0">
                <a:latin typeface="Microsoft Sans Serif"/>
                <a:cs typeface="Microsoft Sans Serif"/>
              </a:rPr>
              <a:t>έχει 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ως </a:t>
            </a:r>
            <a:r>
              <a:rPr sz="2800" spc="90" dirty="0">
                <a:latin typeface="Microsoft Sans Serif"/>
                <a:cs typeface="Microsoft Sans Serif"/>
              </a:rPr>
              <a:t>σκοπό </a:t>
            </a:r>
            <a:r>
              <a:rPr sz="2800" spc="-150" dirty="0">
                <a:latin typeface="Microsoft Sans Serif"/>
                <a:cs typeface="Microsoft Sans Serif"/>
              </a:rPr>
              <a:t>τη </a:t>
            </a:r>
            <a:r>
              <a:rPr sz="2800" spc="-10" dirty="0">
                <a:latin typeface="Microsoft Sans Serif"/>
                <a:cs typeface="Microsoft Sans Serif"/>
              </a:rPr>
              <a:t>συλλογή, </a:t>
            </a:r>
            <a:r>
              <a:rPr sz="2800" spc="-25" dirty="0">
                <a:latin typeface="Microsoft Sans Serif"/>
                <a:cs typeface="Microsoft Sans Serif"/>
              </a:rPr>
              <a:t>επεξεργασία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35" dirty="0">
                <a:latin typeface="Microsoft Sans Serif"/>
                <a:cs typeface="Microsoft Sans Serif"/>
              </a:rPr>
              <a:t>δηµοσιοποίηση 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στοιχείων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αφορούν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στις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δηµόσιες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συµβάσεις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726104"/>
            <a:ext cx="9174480" cy="258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ts val="3345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977900" algn="l"/>
                <a:tab pos="3233420" algn="l"/>
                <a:tab pos="3636010" algn="l"/>
                <a:tab pos="6268720" algn="l"/>
                <a:tab pos="6671945" algn="l"/>
                <a:tab pos="8942070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Ως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b="1" dirty="0">
                <a:latin typeface="Arial"/>
                <a:cs typeface="Arial"/>
              </a:rPr>
              <a:t>«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5" dirty="0">
                <a:latin typeface="Arial"/>
                <a:cs typeface="Arial"/>
              </a:rPr>
              <a:t>άδο</a:t>
            </a:r>
            <a:r>
              <a:rPr sz="2800" b="1" dirty="0">
                <a:latin typeface="Arial"/>
                <a:cs typeface="Arial"/>
              </a:rPr>
              <a:t>χ</a:t>
            </a:r>
            <a:r>
              <a:rPr sz="2800" b="1" spc="-5" dirty="0">
                <a:latin typeface="Arial"/>
                <a:cs typeface="Arial"/>
              </a:rPr>
              <a:t>ος</a:t>
            </a:r>
            <a:r>
              <a:rPr sz="2800" b="1" dirty="0">
                <a:latin typeface="Arial"/>
                <a:cs typeface="Arial"/>
              </a:rPr>
              <a:t>»	ή	«εργ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λ</a:t>
            </a:r>
            <a:r>
              <a:rPr sz="2800" b="1" spc="-5" dirty="0">
                <a:latin typeface="Arial"/>
                <a:cs typeface="Arial"/>
              </a:rPr>
              <a:t>ήπ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ης</a:t>
            </a:r>
            <a:r>
              <a:rPr sz="2800" b="1" dirty="0">
                <a:latin typeface="Arial"/>
                <a:cs typeface="Arial"/>
              </a:rPr>
              <a:t>»	ή	«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dirty="0">
                <a:latin typeface="Arial"/>
                <a:cs typeface="Arial"/>
              </a:rPr>
              <a:t>ελετ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ής</a:t>
            </a:r>
            <a:r>
              <a:rPr sz="2800" b="1" dirty="0">
                <a:latin typeface="Arial"/>
                <a:cs typeface="Arial"/>
              </a:rPr>
              <a:t>»	ή</a:t>
            </a:r>
            <a:endParaRPr sz="2800">
              <a:latin typeface="Arial"/>
              <a:cs typeface="Arial"/>
            </a:endParaRPr>
          </a:p>
          <a:p>
            <a:pPr marL="355600" marR="5080" algn="just">
              <a:lnSpc>
                <a:spcPts val="3400"/>
              </a:lnSpc>
              <a:spcBef>
                <a:spcPts val="60"/>
              </a:spcBef>
            </a:pPr>
            <a:r>
              <a:rPr sz="2800" b="1" spc="5" dirty="0">
                <a:latin typeface="Arial"/>
                <a:cs typeface="Arial"/>
              </a:rPr>
              <a:t>«προµηθευτής» </a:t>
            </a:r>
            <a:r>
              <a:rPr sz="2800" b="1" dirty="0">
                <a:latin typeface="Arial"/>
                <a:cs typeface="Arial"/>
              </a:rPr>
              <a:t>ή </a:t>
            </a:r>
            <a:r>
              <a:rPr sz="2800" b="1" spc="-5" dirty="0">
                <a:latin typeface="Arial"/>
                <a:cs typeface="Arial"/>
              </a:rPr>
              <a:t>«πάροχος υπηρεσιών</a:t>
            </a:r>
            <a:r>
              <a:rPr sz="2800" b="1" i="1" spc="-5" dirty="0">
                <a:latin typeface="Arial"/>
                <a:cs typeface="Arial"/>
              </a:rPr>
              <a:t>» </a:t>
            </a:r>
            <a:r>
              <a:rPr sz="2800" spc="-80" dirty="0">
                <a:latin typeface="Microsoft Sans Serif"/>
                <a:cs typeface="Microsoft Sans Serif"/>
              </a:rPr>
              <a:t>νοείται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οικονοµικός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φορέας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στον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οποίο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έχει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ανατεθεί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µε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δηµόσια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σύµβαση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σύµβαση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κατασκευή</a:t>
            </a:r>
            <a:r>
              <a:rPr sz="2800" spc="44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endParaRPr sz="2800">
              <a:latin typeface="Microsoft Sans Serif"/>
              <a:cs typeface="Microsoft Sans Serif"/>
            </a:endParaRPr>
          </a:p>
          <a:p>
            <a:pPr marL="355600" algn="just">
              <a:lnSpc>
                <a:spcPts val="3180"/>
              </a:lnSpc>
            </a:pPr>
            <a:r>
              <a:rPr sz="2800" spc="-95" dirty="0">
                <a:latin typeface="Microsoft Sans Serif"/>
                <a:cs typeface="Microsoft Sans Serif"/>
              </a:rPr>
              <a:t>µελέτη</a:t>
            </a:r>
            <a:r>
              <a:rPr sz="2800" spc="1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1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1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110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προµήθεια </a:t>
            </a:r>
            <a:r>
              <a:rPr sz="2800" spc="34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αγαθών </a:t>
            </a:r>
            <a:r>
              <a:rPr sz="2800" spc="3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11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110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παροχή</a:t>
            </a:r>
            <a:endParaRPr sz="2800">
              <a:latin typeface="Microsoft Sans Serif"/>
              <a:cs typeface="Microsoft Sans Serif"/>
            </a:endParaRPr>
          </a:p>
          <a:p>
            <a:pPr marL="355600" algn="just">
              <a:lnSpc>
                <a:spcPct val="100000"/>
              </a:lnSpc>
              <a:spcBef>
                <a:spcPts val="40"/>
              </a:spcBef>
            </a:pPr>
            <a:r>
              <a:rPr sz="2800" spc="50" dirty="0">
                <a:latin typeface="Microsoft Sans Serif"/>
                <a:cs typeface="Microsoft Sans Serif"/>
              </a:rPr>
              <a:t>υπηρεσιών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αντίστοιχα.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194603" y="221660"/>
            <a:ext cx="15894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dirty="0">
                <a:latin typeface="Microsoft Sans Serif"/>
                <a:cs typeface="Microsoft Sans Serif"/>
              </a:rPr>
              <a:t>ΤΙΤΛΟΣ</a:t>
            </a:r>
            <a:r>
              <a:rPr sz="2800" b="0" spc="-60" dirty="0">
                <a:latin typeface="Microsoft Sans Serif"/>
                <a:cs typeface="Microsoft Sans Serif"/>
              </a:rPr>
              <a:t> </a:t>
            </a:r>
            <a:r>
              <a:rPr sz="2800" b="0" dirty="0">
                <a:latin typeface="Microsoft Sans Serif"/>
                <a:cs typeface="Microsoft Sans Serif"/>
              </a:rPr>
              <a:t>1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-101787" y="726104"/>
            <a:ext cx="9173210" cy="189992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5600" marR="5080" indent="-342900">
              <a:lnSpc>
                <a:spcPts val="3329"/>
              </a:lnSpc>
              <a:spcBef>
                <a:spcPts val="23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ΔΗΜΟΣΙΕΣ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ΣΥΜΒΑΣΕΙΣ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ΕΡΓΩΝ,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διατυπώνονται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72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παρακάτω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ορισµοί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spcBef>
                <a:spcPts val="1205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  <a:p>
            <a:pPr marL="355600" indent="-343535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964565" algn="l"/>
                <a:tab pos="2518410" algn="l"/>
                <a:tab pos="3273425" algn="l"/>
                <a:tab pos="4788535" algn="l"/>
                <a:tab pos="5177790" algn="l"/>
                <a:tab pos="7611109" algn="l"/>
                <a:tab pos="8821420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Ως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b="1" dirty="0">
                <a:latin typeface="Arial"/>
                <a:cs typeface="Arial"/>
              </a:rPr>
              <a:t>«Κ</a:t>
            </a:r>
            <a:r>
              <a:rPr sz="2800" b="1" spc="-5" dirty="0">
                <a:latin typeface="Arial"/>
                <a:cs typeface="Arial"/>
              </a:rPr>
              <a:t>ύριο</a:t>
            </a:r>
            <a:r>
              <a:rPr sz="2800" b="1" dirty="0">
                <a:latin typeface="Arial"/>
                <a:cs typeface="Arial"/>
              </a:rPr>
              <a:t>ς	τ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υ	</a:t>
            </a:r>
            <a:r>
              <a:rPr sz="2800" b="1" spc="-5" dirty="0">
                <a:latin typeface="Arial"/>
                <a:cs typeface="Arial"/>
              </a:rPr>
              <a:t>Έρ</a:t>
            </a:r>
            <a:r>
              <a:rPr sz="2800" b="1" dirty="0">
                <a:latin typeface="Arial"/>
                <a:cs typeface="Arial"/>
              </a:rPr>
              <a:t>γ</a:t>
            </a:r>
            <a:r>
              <a:rPr sz="2800" b="1" spc="-5" dirty="0">
                <a:latin typeface="Arial"/>
                <a:cs typeface="Arial"/>
              </a:rPr>
              <a:t>ου</a:t>
            </a:r>
            <a:r>
              <a:rPr sz="2800" b="1" dirty="0">
                <a:latin typeface="Arial"/>
                <a:cs typeface="Arial"/>
              </a:rPr>
              <a:t>»	ή	«Ε</a:t>
            </a:r>
            <a:r>
              <a:rPr sz="2800" b="1" spc="-5" dirty="0">
                <a:latin typeface="Arial"/>
                <a:cs typeface="Arial"/>
              </a:rPr>
              <a:t>ρ</a:t>
            </a:r>
            <a:r>
              <a:rPr sz="2800" b="1" dirty="0">
                <a:latin typeface="Arial"/>
                <a:cs typeface="Arial"/>
              </a:rPr>
              <a:t>γ</a:t>
            </a:r>
            <a:r>
              <a:rPr sz="2800" b="1" spc="-5" dirty="0">
                <a:latin typeface="Arial"/>
                <a:cs typeface="Arial"/>
              </a:rPr>
              <a:t>οδό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ης</a:t>
            </a:r>
            <a:r>
              <a:rPr sz="2800" b="1" dirty="0">
                <a:latin typeface="Arial"/>
                <a:cs typeface="Arial"/>
              </a:rPr>
              <a:t>»	</a:t>
            </a:r>
            <a:r>
              <a:rPr sz="2800" dirty="0">
                <a:latin typeface="Microsoft Sans Serif"/>
                <a:cs typeface="Microsoft Sans Serif"/>
              </a:rPr>
              <a:t>νο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spc="-14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5" dirty="0">
                <a:latin typeface="Microsoft Sans Serif"/>
                <a:cs typeface="Microsoft Sans Serif"/>
              </a:rPr>
              <a:t>το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41112" y="2609260"/>
            <a:ext cx="2016125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  <a:tabLst>
                <a:tab pos="1587500" algn="l"/>
              </a:tabLst>
            </a:pPr>
            <a:r>
              <a:rPr sz="2800" spc="5" dirty="0">
                <a:latin typeface="Microsoft Sans Serif"/>
                <a:cs typeface="Microsoft Sans Serif"/>
              </a:rPr>
              <a:t>Δηµόσιο	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λογαριασ</a:t>
            </a:r>
            <a:r>
              <a:rPr sz="2800" spc="160" dirty="0">
                <a:latin typeface="Microsoft Sans Serif"/>
                <a:cs typeface="Microsoft Sans Serif"/>
              </a:rPr>
              <a:t>µ</a:t>
            </a:r>
            <a:r>
              <a:rPr sz="2800" dirty="0">
                <a:latin typeface="Microsoft Sans Serif"/>
                <a:cs typeface="Microsoft Sans Serif"/>
              </a:rPr>
              <a:t>ό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254869" y="2609260"/>
            <a:ext cx="956310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78765" marR="5080" indent="-266700">
              <a:lnSpc>
                <a:spcPts val="3300"/>
              </a:lnSpc>
              <a:spcBef>
                <a:spcPts val="260"/>
              </a:spcBef>
            </a:pPr>
            <a:r>
              <a:rPr sz="2800" dirty="0">
                <a:latin typeface="Microsoft Sans Serif"/>
                <a:cs typeface="Microsoft Sans Serif"/>
              </a:rPr>
              <a:t>άλλο</a:t>
            </a:r>
            <a:r>
              <a:rPr sz="2800" spc="-100" dirty="0">
                <a:latin typeface="Microsoft Sans Serif"/>
                <a:cs typeface="Microsoft Sans Serif"/>
              </a:rPr>
              <a:t>ς  </a:t>
            </a:r>
            <a:r>
              <a:rPr sz="2800" spc="-5" dirty="0">
                <a:latin typeface="Microsoft Sans Serif"/>
                <a:cs typeface="Microsoft Sans Serif"/>
              </a:rPr>
              <a:t>του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371670" y="2609260"/>
            <a:ext cx="5712460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53975">
              <a:lnSpc>
                <a:spcPts val="3300"/>
              </a:lnSpc>
              <a:spcBef>
                <a:spcPts val="260"/>
              </a:spcBef>
              <a:tabLst>
                <a:tab pos="1473835" algn="l"/>
                <a:tab pos="2247265" algn="l"/>
                <a:tab pos="3813810" algn="l"/>
                <a:tab pos="3977004" algn="l"/>
                <a:tab pos="4301490" algn="l"/>
                <a:tab pos="5224145" algn="l"/>
              </a:tabLst>
            </a:pPr>
            <a:r>
              <a:rPr sz="2800" spc="-10" dirty="0">
                <a:latin typeface="Microsoft Sans Serif"/>
                <a:cs typeface="Microsoft Sans Serif"/>
              </a:rPr>
              <a:t>φ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dirty="0">
                <a:latin typeface="Microsoft Sans Serif"/>
                <a:cs typeface="Microsoft Sans Serif"/>
              </a:rPr>
              <a:t>ό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ο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dirty="0">
                <a:latin typeface="Microsoft Sans Serif"/>
                <a:cs typeface="Microsoft Sans Serif"/>
              </a:rPr>
              <a:t>α,	</a:t>
            </a:r>
            <a:r>
              <a:rPr sz="2800" spc="-85" dirty="0">
                <a:latin typeface="Microsoft Sans Serif"/>
                <a:cs typeface="Microsoft Sans Serif"/>
              </a:rPr>
              <a:t>γι</a:t>
            </a:r>
            <a:r>
              <a:rPr sz="2800" dirty="0">
                <a:latin typeface="Microsoft Sans Serif"/>
                <a:cs typeface="Microsoft Sans Serif"/>
              </a:rPr>
              <a:t>α  </a:t>
            </a:r>
            <a:r>
              <a:rPr sz="2800" spc="150" dirty="0">
                <a:latin typeface="Microsoft Sans Serif"/>
                <a:cs typeface="Microsoft Sans Serif"/>
              </a:rPr>
              <a:t>οποίο</a:t>
            </a:r>
            <a:r>
              <a:rPr sz="2800" spc="5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68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καταρτίζετα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η	</a:t>
            </a:r>
            <a:r>
              <a:rPr sz="2800" spc="105" dirty="0">
                <a:latin typeface="Microsoft Sans Serif"/>
                <a:cs typeface="Microsoft Sans Serif"/>
              </a:rPr>
              <a:t>δη</a:t>
            </a:r>
            <a:r>
              <a:rPr sz="2800" spc="160" dirty="0">
                <a:latin typeface="Microsoft Sans Serif"/>
                <a:cs typeface="Microsoft Sans Serif"/>
              </a:rPr>
              <a:t>µ</a:t>
            </a:r>
            <a:r>
              <a:rPr sz="2800" spc="114" dirty="0">
                <a:latin typeface="Microsoft Sans Serif"/>
                <a:cs typeface="Microsoft Sans Serif"/>
              </a:rPr>
              <a:t>όσια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-101787" y="3274105"/>
            <a:ext cx="7848600" cy="1128395"/>
          </a:xfrm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565"/>
              </a:spcBef>
            </a:pPr>
            <a:r>
              <a:rPr sz="2800" spc="35" dirty="0">
                <a:latin typeface="Microsoft Sans Serif"/>
                <a:cs typeface="Microsoft Sans Serif"/>
              </a:rPr>
              <a:t>σύµβαση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σύµβαση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κατασκευάζεται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έργο,</a:t>
            </a:r>
            <a:endParaRPr sz="280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spcBef>
                <a:spcPts val="121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-101787" y="4485304"/>
            <a:ext cx="9173210" cy="1306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99"/>
              </a:lnSpc>
              <a:spcBef>
                <a:spcPts val="9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8775" algn="l"/>
              </a:tabLst>
            </a:pPr>
            <a:r>
              <a:rPr sz="2800" spc="-100" dirty="0">
                <a:latin typeface="Microsoft Sans Serif"/>
                <a:cs typeface="Microsoft Sans Serif"/>
              </a:rPr>
              <a:t>Ως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b="1" spc="30" dirty="0">
                <a:latin typeface="Arial"/>
                <a:cs typeface="Arial"/>
              </a:rPr>
              <a:t>«Φορέας</a:t>
            </a:r>
            <a:r>
              <a:rPr sz="2800" b="1" spc="35" dirty="0">
                <a:latin typeface="Arial"/>
                <a:cs typeface="Arial"/>
              </a:rPr>
              <a:t> κατασκευής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spc="25" dirty="0">
                <a:latin typeface="Arial"/>
                <a:cs typeface="Arial"/>
              </a:rPr>
              <a:t>του</a:t>
            </a:r>
            <a:r>
              <a:rPr sz="2800" b="1" spc="30" dirty="0">
                <a:latin typeface="Arial"/>
                <a:cs typeface="Arial"/>
              </a:rPr>
              <a:t> έργου»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νοείται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αρµόδια </a:t>
            </a:r>
            <a:r>
              <a:rPr sz="2800" spc="-40" dirty="0">
                <a:latin typeface="Microsoft Sans Serif"/>
                <a:cs typeface="Microsoft Sans Serif"/>
              </a:rPr>
              <a:t>αναθέτουσα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25" dirty="0">
                <a:latin typeface="Microsoft Sans Serif"/>
                <a:cs typeface="Microsoft Sans Serif"/>
              </a:rPr>
              <a:t>υπηρεσία </a:t>
            </a:r>
            <a:r>
              <a:rPr sz="2800" spc="-95" dirty="0">
                <a:latin typeface="Microsoft Sans Serif"/>
                <a:cs typeface="Microsoft Sans Serif"/>
              </a:rPr>
              <a:t>αυτής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90" dirty="0">
                <a:latin typeface="Microsoft Sans Serif"/>
                <a:cs typeface="Microsoft Sans Serif"/>
              </a:rPr>
              <a:t>έχει 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ευθύνη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υλοποίησης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143936"/>
            <a:ext cx="9180830" cy="41967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08610" algn="just">
              <a:lnSpc>
                <a:spcPct val="100000"/>
              </a:lnSpc>
              <a:spcBef>
                <a:spcPts val="710"/>
              </a:spcBef>
            </a:pPr>
            <a:r>
              <a:rPr sz="2800" dirty="0">
                <a:latin typeface="Microsoft Sans Serif"/>
                <a:cs typeface="Microsoft Sans Serif"/>
              </a:rPr>
              <a:t>ΤΙΤΛΟΣ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1</a:t>
            </a:r>
            <a:endParaRPr sz="2800">
              <a:latin typeface="Microsoft Sans Serif"/>
              <a:cs typeface="Microsoft Sans Serif"/>
            </a:endParaRPr>
          </a:p>
          <a:p>
            <a:pPr marL="355600" marR="12065" indent="-342900" algn="just">
              <a:lnSpc>
                <a:spcPts val="3329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ΔΗΜΟΣΙΕΣ </a:t>
            </a:r>
            <a:r>
              <a:rPr sz="2800" spc="5" dirty="0">
                <a:latin typeface="Microsoft Sans Serif"/>
                <a:cs typeface="Microsoft Sans Serif"/>
              </a:rPr>
              <a:t>ΣΥΜΒΑΣΕΙΣ </a:t>
            </a:r>
            <a:r>
              <a:rPr sz="2800" spc="-35" dirty="0">
                <a:latin typeface="Microsoft Sans Serif"/>
                <a:cs typeface="Microsoft Sans Serif"/>
              </a:rPr>
              <a:t>ΕΡΓΩΝ, </a:t>
            </a:r>
            <a:r>
              <a:rPr sz="2800" spc="-10" dirty="0">
                <a:latin typeface="Microsoft Sans Serif"/>
                <a:cs typeface="Microsoft Sans Serif"/>
              </a:rPr>
              <a:t>διατυπώνονται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παρακάτω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ορισµοί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marR="12065" indent="-342900" algn="just">
              <a:lnSpc>
                <a:spcPct val="99900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Ως</a:t>
            </a:r>
            <a:r>
              <a:rPr sz="2800" spc="500" dirty="0">
                <a:latin typeface="Microsoft Sans Serif"/>
                <a:cs typeface="Microsoft Sans Serif"/>
              </a:rPr>
              <a:t> </a:t>
            </a:r>
            <a:r>
              <a:rPr sz="2800" b="1" spc="5" dirty="0">
                <a:latin typeface="Arial"/>
                <a:cs typeface="Arial"/>
              </a:rPr>
              <a:t>«Προϊσταµένη </a:t>
            </a:r>
            <a:r>
              <a:rPr sz="2800" b="1" spc="-5" dirty="0">
                <a:latin typeface="Arial"/>
                <a:cs typeface="Arial"/>
              </a:rPr>
              <a:t>Αρχή» </a:t>
            </a:r>
            <a:r>
              <a:rPr sz="2800" spc="-80" dirty="0">
                <a:latin typeface="Microsoft Sans Serif"/>
                <a:cs typeface="Microsoft Sans Serif"/>
              </a:rPr>
              <a:t>νοείται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dirty="0">
                <a:latin typeface="Microsoft Sans Serif"/>
                <a:cs typeface="Microsoft Sans Serif"/>
              </a:rPr>
              <a:t>ή η </a:t>
            </a:r>
            <a:r>
              <a:rPr sz="2800" spc="25" dirty="0">
                <a:latin typeface="Microsoft Sans Serif"/>
                <a:cs typeface="Microsoft Sans Serif"/>
              </a:rPr>
              <a:t>υπηρεσία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όργανο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φορέα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κατασκευής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εποπτεύει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45" dirty="0">
                <a:latin typeface="Microsoft Sans Serif"/>
                <a:cs typeface="Microsoft Sans Serif"/>
              </a:rPr>
              <a:t>κατασκευή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5" dirty="0">
                <a:latin typeface="Microsoft Sans Serif"/>
                <a:cs typeface="Microsoft Sans Serif"/>
              </a:rPr>
              <a:t>ασκώντας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" dirty="0">
                <a:latin typeface="Microsoft Sans Serif"/>
                <a:cs typeface="Microsoft Sans Serif"/>
              </a:rPr>
              <a:t>λογαριασµό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του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αποφασιστικές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αρµοδιότητες,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ιδίως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σε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θέµατα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τροποποίησης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όρων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σύµβασης,</a:t>
            </a:r>
            <a:endParaRPr sz="2800">
              <a:latin typeface="Microsoft Sans Serif"/>
              <a:cs typeface="Microsoft Sans Serif"/>
            </a:endParaRPr>
          </a:p>
          <a:p>
            <a:pPr marL="358775" indent="-347345">
              <a:lnSpc>
                <a:spcPct val="10000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9410" algn="l"/>
                <a:tab pos="1099185" algn="l"/>
                <a:tab pos="3874770" algn="l"/>
                <a:tab pos="6057265" algn="l"/>
                <a:tab pos="6539230" algn="l"/>
              </a:tabLst>
            </a:pPr>
            <a:r>
              <a:rPr sz="2800" spc="110" dirty="0">
                <a:latin typeface="Microsoft Sans Serif"/>
                <a:cs typeface="Microsoft Sans Serif"/>
              </a:rPr>
              <a:t>ω</a:t>
            </a:r>
            <a:r>
              <a:rPr sz="2800" spc="45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b="1" spc="55" dirty="0">
                <a:latin typeface="Arial"/>
                <a:cs typeface="Arial"/>
              </a:rPr>
              <a:t>«Διευθύνουσ</a:t>
            </a:r>
            <a:r>
              <a:rPr sz="2800" b="1" dirty="0">
                <a:latin typeface="Arial"/>
                <a:cs typeface="Arial"/>
              </a:rPr>
              <a:t>α	</a:t>
            </a:r>
            <a:r>
              <a:rPr sz="2800" b="1" spc="55" dirty="0">
                <a:latin typeface="Arial"/>
                <a:cs typeface="Arial"/>
              </a:rPr>
              <a:t>υπηρεσία</a:t>
            </a:r>
            <a:r>
              <a:rPr sz="2800" b="1" dirty="0">
                <a:latin typeface="Arial"/>
                <a:cs typeface="Arial"/>
              </a:rPr>
              <a:t>»	</a:t>
            </a:r>
            <a:r>
              <a:rPr sz="2800" dirty="0">
                <a:latin typeface="Microsoft Sans Serif"/>
                <a:cs typeface="Microsoft Sans Serif"/>
              </a:rPr>
              <a:t>ή	</a:t>
            </a:r>
            <a:r>
              <a:rPr sz="2800" b="1" spc="55" dirty="0">
                <a:latin typeface="Arial"/>
                <a:cs typeface="Arial"/>
              </a:rPr>
              <a:t>«Επιβλέπουσα</a:t>
            </a:r>
            <a:endParaRPr sz="280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41112" y="4311060"/>
            <a:ext cx="3876040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130425" algn="l"/>
                <a:tab pos="2931795" algn="l"/>
                <a:tab pos="3439795" algn="l"/>
              </a:tabLst>
            </a:pPr>
            <a:r>
              <a:rPr sz="2800" b="1" spc="-5" dirty="0">
                <a:latin typeface="Arial"/>
                <a:cs typeface="Arial"/>
              </a:rPr>
              <a:t>Υπηρεσία»	</a:t>
            </a:r>
            <a:r>
              <a:rPr sz="2800" spc="-80" dirty="0">
                <a:latin typeface="Microsoft Sans Serif"/>
                <a:cs typeface="Microsoft Sans Serif"/>
              </a:rPr>
              <a:t>νοείται	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κα</a:t>
            </a:r>
            <a:r>
              <a:rPr sz="2800" spc="-14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α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80" dirty="0">
                <a:latin typeface="Microsoft Sans Serif"/>
                <a:cs typeface="Microsoft Sans Serif"/>
              </a:rPr>
              <a:t>κ</a:t>
            </a:r>
            <a:r>
              <a:rPr sz="2800" spc="-85" dirty="0">
                <a:latin typeface="Microsoft Sans Serif"/>
                <a:cs typeface="Microsoft Sans Serif"/>
              </a:rPr>
              <a:t>ε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60" dirty="0">
                <a:latin typeface="Microsoft Sans Serif"/>
                <a:cs typeface="Microsoft Sans Serif"/>
              </a:rPr>
              <a:t>γο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24322" y="4311060"/>
            <a:ext cx="4947285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48920" marR="5080" indent="-236854">
              <a:lnSpc>
                <a:spcPct val="101200"/>
              </a:lnSpc>
              <a:spcBef>
                <a:spcPts val="60"/>
              </a:spcBef>
              <a:tabLst>
                <a:tab pos="1155065" algn="l"/>
                <a:tab pos="1388110" algn="l"/>
                <a:tab pos="2124075" algn="l"/>
                <a:tab pos="3148330" algn="l"/>
                <a:tab pos="3686175" algn="l"/>
                <a:tab pos="3938904" algn="l"/>
                <a:tab pos="4417695" algn="l"/>
              </a:tabLst>
            </a:pPr>
            <a:r>
              <a:rPr sz="2800" spc="-229" dirty="0">
                <a:latin typeface="Microsoft Sans Serif"/>
                <a:cs typeface="Microsoft Sans Serif"/>
              </a:rPr>
              <a:t>τε</a:t>
            </a:r>
            <a:r>
              <a:rPr sz="2800" spc="5" dirty="0">
                <a:latin typeface="Microsoft Sans Serif"/>
                <a:cs typeface="Microsoft Sans Serif"/>
              </a:rPr>
              <a:t>χ</a:t>
            </a:r>
            <a:r>
              <a:rPr sz="2800" spc="-30" dirty="0">
                <a:latin typeface="Microsoft Sans Serif"/>
                <a:cs typeface="Microsoft Sans Serif"/>
              </a:rPr>
              <a:t>νι</a:t>
            </a:r>
            <a:r>
              <a:rPr sz="2800" dirty="0">
                <a:latin typeface="Microsoft Sans Serif"/>
                <a:cs typeface="Microsoft Sans Serif"/>
              </a:rPr>
              <a:t>κή		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spc="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-10" dirty="0">
                <a:latin typeface="Microsoft Sans Serif"/>
                <a:cs typeface="Microsoft Sans Serif"/>
              </a:rPr>
              <a:t>φ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dirty="0">
                <a:latin typeface="Microsoft Sans Serif"/>
                <a:cs typeface="Microsoft Sans Serif"/>
              </a:rPr>
              <a:t>α  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α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dirty="0">
                <a:latin typeface="Microsoft Sans Serif"/>
                <a:cs typeface="Microsoft Sans Serif"/>
              </a:rPr>
              <a:t>ό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spc="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85" dirty="0">
                <a:latin typeface="Microsoft Sans Serif"/>
                <a:cs typeface="Microsoft Sans Serif"/>
              </a:rPr>
              <a:t>γι</a:t>
            </a:r>
            <a:r>
              <a:rPr sz="2800" spc="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ν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112" y="5161960"/>
            <a:ext cx="8830310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901315" algn="l"/>
                <a:tab pos="4131310" algn="l"/>
                <a:tab pos="4766310" algn="l"/>
                <a:tab pos="6285865" algn="l"/>
                <a:tab pos="6967855" algn="l"/>
              </a:tabLst>
            </a:pP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ακολο</a:t>
            </a:r>
            <a:r>
              <a:rPr sz="2800" spc="-30" dirty="0">
                <a:latin typeface="Microsoft Sans Serif"/>
                <a:cs typeface="Microsoft Sans Serif"/>
              </a:rPr>
              <a:t>ύ</a:t>
            </a:r>
            <a:r>
              <a:rPr sz="2800" dirty="0">
                <a:latin typeface="Microsoft Sans Serif"/>
                <a:cs typeface="Microsoft Sans Serif"/>
              </a:rPr>
              <a:t>θη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dirty="0">
                <a:latin typeface="Microsoft Sans Serif"/>
                <a:cs typeface="Microsoft Sans Serif"/>
              </a:rPr>
              <a:t>η,	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-80" dirty="0">
                <a:latin typeface="Microsoft Sans Serif"/>
                <a:cs typeface="Microsoft Sans Serif"/>
              </a:rPr>
              <a:t>λ</a:t>
            </a:r>
            <a:r>
              <a:rPr sz="2800" spc="-85" dirty="0">
                <a:latin typeface="Microsoft Sans Serif"/>
                <a:cs typeface="Microsoft Sans Serif"/>
              </a:rPr>
              <a:t>ε</a:t>
            </a:r>
            <a:r>
              <a:rPr sz="2800" spc="-55" dirty="0">
                <a:latin typeface="Microsoft Sans Serif"/>
                <a:cs typeface="Microsoft Sans Serif"/>
              </a:rPr>
              <a:t>γ</a:t>
            </a:r>
            <a:r>
              <a:rPr sz="2800" spc="-60" dirty="0">
                <a:latin typeface="Microsoft Sans Serif"/>
                <a:cs typeface="Microsoft Sans Serif"/>
              </a:rPr>
              <a:t>χ</a:t>
            </a:r>
            <a:r>
              <a:rPr sz="2800" dirty="0">
                <a:latin typeface="Microsoft Sans Serif"/>
                <a:cs typeface="Microsoft Sans Serif"/>
              </a:rPr>
              <a:t>ο	κα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dirty="0">
                <a:latin typeface="Microsoft Sans Serif"/>
                <a:cs typeface="Microsoft Sans Serif"/>
              </a:rPr>
              <a:t>κη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dirty="0">
                <a:latin typeface="Microsoft Sans Serif"/>
                <a:cs typeface="Microsoft Sans Serif"/>
              </a:rPr>
              <a:t>η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ης</a:t>
            </a:r>
            <a:r>
              <a:rPr sz="2800" dirty="0">
                <a:latin typeface="Microsoft Sans Serif"/>
                <a:cs typeface="Microsoft Sans Serif"/>
              </a:rPr>
              <a:t>	κα</a:t>
            </a:r>
            <a:r>
              <a:rPr sz="2800" spc="-14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α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80" dirty="0">
                <a:latin typeface="Microsoft Sans Serif"/>
                <a:cs typeface="Microsoft Sans Serif"/>
              </a:rPr>
              <a:t>κ</a:t>
            </a:r>
            <a:r>
              <a:rPr sz="2800" spc="-85" dirty="0">
                <a:latin typeface="Microsoft Sans Serif"/>
                <a:cs typeface="Microsoft Sans Serif"/>
              </a:rPr>
              <a:t>ε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-100" dirty="0">
                <a:latin typeface="Microsoft Sans Serif"/>
                <a:cs typeface="Microsoft Sans Serif"/>
              </a:rPr>
              <a:t>ς 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143936"/>
            <a:ext cx="9207500" cy="58134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651510" indent="-64008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651510" algn="l"/>
                <a:tab pos="652145" algn="l"/>
                <a:tab pos="4141470" algn="l"/>
              </a:tabLst>
            </a:pPr>
            <a:r>
              <a:rPr sz="2800" b="1" spc="-5" dirty="0">
                <a:latin typeface="Arial"/>
                <a:cs typeface="Arial"/>
              </a:rPr>
              <a:t>ΓΕΝΙΚΟΙ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ΚΑΝΟΝΕΣ	(ΑΡΘΡΟ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18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4412/2016).</a:t>
            </a:r>
            <a:endParaRPr sz="2800">
              <a:latin typeface="Arial"/>
              <a:cs typeface="Arial"/>
            </a:endParaRPr>
          </a:p>
          <a:p>
            <a:pPr marL="355600" marR="39370" indent="-342900" algn="just">
              <a:lnSpc>
                <a:spcPct val="100099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Αρχές </a:t>
            </a:r>
            <a:r>
              <a:rPr sz="2800" b="1" spc="10" dirty="0">
                <a:latin typeface="Arial"/>
                <a:cs typeface="Arial"/>
              </a:rPr>
              <a:t>εφαρµοζόµενες </a:t>
            </a:r>
            <a:r>
              <a:rPr sz="2800" b="1" spc="-5" dirty="0">
                <a:latin typeface="Arial"/>
                <a:cs typeface="Arial"/>
              </a:rPr>
              <a:t>στις διαδικασίες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σύναψης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δηµασίων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συµβάσεων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dirty="0">
                <a:latin typeface="Arial"/>
                <a:cs typeface="Arial"/>
              </a:rPr>
              <a:t> 18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της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Οδηγίας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2014/24/ΕΕ).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72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3380" algn="l"/>
              </a:tabLst>
            </a:pPr>
            <a:r>
              <a:rPr sz="2800" spc="110" dirty="0">
                <a:latin typeface="Microsoft Sans Serif"/>
                <a:cs typeface="Microsoft Sans Serif"/>
              </a:rPr>
              <a:t>Οι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αναθέτoυσες</a:t>
            </a:r>
            <a:r>
              <a:rPr sz="2800" spc="190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αρχές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αντιµετωπίζουν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τους 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οικονοµικούς </a:t>
            </a:r>
            <a:r>
              <a:rPr sz="2800" spc="-65" dirty="0">
                <a:latin typeface="Microsoft Sans Serif"/>
                <a:cs typeface="Microsoft Sans Serif"/>
              </a:rPr>
              <a:t>φορείς </a:t>
            </a:r>
            <a:r>
              <a:rPr sz="2800" b="1" i="1" spc="5" dirty="0">
                <a:latin typeface="Arial"/>
                <a:cs typeface="Arial"/>
              </a:rPr>
              <a:t>ισότιµα </a:t>
            </a:r>
            <a:r>
              <a:rPr sz="2800" b="1" i="1" spc="-5" dirty="0">
                <a:latin typeface="Arial"/>
                <a:cs typeface="Arial"/>
              </a:rPr>
              <a:t>και χωρίς διακρίσεις και 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ενεργούν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35" dirty="0">
                <a:latin typeface="Arial"/>
                <a:cs typeface="Arial"/>
              </a:rPr>
              <a:t>µε</a:t>
            </a:r>
            <a:r>
              <a:rPr sz="2800" b="1" i="1" spc="4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διαφάνεια,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τηρώντας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την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αρχή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της 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αναλογικότητας,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της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5" dirty="0">
                <a:latin typeface="Arial"/>
                <a:cs typeface="Arial"/>
              </a:rPr>
              <a:t>αµοιβαίας</a:t>
            </a:r>
            <a:r>
              <a:rPr sz="2800" b="1" i="1" spc="1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αναγνώρισης,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της </a:t>
            </a:r>
            <a:r>
              <a:rPr sz="2800" b="1" i="1" spc="-765" dirty="0">
                <a:latin typeface="Arial"/>
                <a:cs typeface="Arial"/>
              </a:rPr>
              <a:t> </a:t>
            </a:r>
            <a:r>
              <a:rPr sz="2800" b="1" i="1" spc="105" dirty="0">
                <a:latin typeface="Arial"/>
                <a:cs typeface="Arial"/>
              </a:rPr>
              <a:t>προστασίας</a:t>
            </a:r>
            <a:r>
              <a:rPr sz="2800" b="1" i="1" spc="110" dirty="0">
                <a:latin typeface="Arial"/>
                <a:cs typeface="Arial"/>
              </a:rPr>
              <a:t> </a:t>
            </a:r>
            <a:r>
              <a:rPr sz="2800" b="1" i="1" spc="80" dirty="0">
                <a:latin typeface="Arial"/>
                <a:cs typeface="Arial"/>
              </a:rPr>
              <a:t>ταυ</a:t>
            </a:r>
            <a:r>
              <a:rPr sz="2800" b="1" i="1" spc="85" dirty="0">
                <a:latin typeface="Arial"/>
                <a:cs typeface="Arial"/>
              </a:rPr>
              <a:t> </a:t>
            </a:r>
            <a:r>
              <a:rPr sz="2800" b="1" i="1" spc="110" dirty="0">
                <a:latin typeface="Arial"/>
                <a:cs typeface="Arial"/>
              </a:rPr>
              <a:t>δηµόσιου</a:t>
            </a:r>
            <a:r>
              <a:rPr sz="2800" b="1" i="1" spc="114" dirty="0">
                <a:latin typeface="Arial"/>
                <a:cs typeface="Arial"/>
              </a:rPr>
              <a:t> συµφέροντος,</a:t>
            </a:r>
            <a:r>
              <a:rPr sz="2800" b="1" i="1" spc="120" dirty="0">
                <a:latin typeface="Arial"/>
                <a:cs typeface="Arial"/>
              </a:rPr>
              <a:t> της </a:t>
            </a:r>
            <a:r>
              <a:rPr sz="2800" b="1" i="1" spc="12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πρoστασίας</a:t>
            </a:r>
            <a:r>
              <a:rPr sz="2800" b="1" i="1" dirty="0">
                <a:latin typeface="Arial"/>
                <a:cs typeface="Arial"/>
              </a:rPr>
              <a:t> των</a:t>
            </a:r>
            <a:r>
              <a:rPr sz="2800" b="1" i="1" spc="5" dirty="0">
                <a:latin typeface="Arial"/>
                <a:cs typeface="Arial"/>
              </a:rPr>
              <a:t> δικαιωµάτων</a:t>
            </a:r>
            <a:r>
              <a:rPr sz="2800" b="1" i="1" spc="10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των</a:t>
            </a:r>
            <a:r>
              <a:rPr sz="2800" b="1" i="1" spc="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ιδιωτών,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της 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ελευθερίας </a:t>
            </a:r>
            <a:r>
              <a:rPr sz="2800" b="1" i="1" dirty="0">
                <a:latin typeface="Arial"/>
                <a:cs typeface="Arial"/>
              </a:rPr>
              <a:t>ταυ </a:t>
            </a:r>
            <a:r>
              <a:rPr sz="2800" b="1" i="1" spc="5" dirty="0">
                <a:latin typeface="Arial"/>
                <a:cs typeface="Arial"/>
              </a:rPr>
              <a:t>ανταγωνισµού </a:t>
            </a:r>
            <a:r>
              <a:rPr sz="2800" b="1" i="1" spc="-5" dirty="0">
                <a:latin typeface="Arial"/>
                <a:cs typeface="Arial"/>
              </a:rPr>
              <a:t>και της προστασίας 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τoυ περιβάλλοντος και της </a:t>
            </a:r>
            <a:r>
              <a:rPr sz="2800" b="1" i="1" spc="5" dirty="0">
                <a:latin typeface="Arial"/>
                <a:cs typeface="Arial"/>
              </a:rPr>
              <a:t>βιώσιµης </a:t>
            </a:r>
            <a:r>
              <a:rPr sz="2800" b="1" i="1" spc="-5" dirty="0">
                <a:latin typeface="Arial"/>
                <a:cs typeface="Arial"/>
              </a:rPr>
              <a:t>και αειφόρου </a:t>
            </a:r>
            <a:r>
              <a:rPr sz="2800" b="1" i="1" dirty="0">
                <a:latin typeface="Arial"/>
                <a:cs typeface="Arial"/>
              </a:rPr>
              <a:t> ανάπτυξης.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221660"/>
            <a:ext cx="9191625" cy="5834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1510" indent="-64008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651510" algn="l"/>
                <a:tab pos="652145" algn="l"/>
                <a:tab pos="4141470" algn="l"/>
              </a:tabLst>
            </a:pPr>
            <a:r>
              <a:rPr sz="2800" b="1" spc="-5" dirty="0">
                <a:latin typeface="Arial"/>
                <a:cs typeface="Arial"/>
              </a:rPr>
              <a:t>ΓΕΝΙΚΟΙ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ΚΑΝΟΝΕΣ	(ΑΡΘΡΟ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18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"/>
            </a:pPr>
            <a:endParaRPr sz="3750">
              <a:latin typeface="Arial"/>
              <a:cs typeface="Arial"/>
            </a:endParaRPr>
          </a:p>
          <a:p>
            <a:pPr marL="355600" marR="5080" indent="-342900" algn="just">
              <a:lnSpc>
                <a:spcPct val="99900"/>
              </a:lnSpc>
              <a:buClr>
                <a:srgbClr val="99FF99"/>
              </a:buClr>
              <a:buSzPct val="78846"/>
              <a:buFont typeface="Wingdings"/>
              <a:buChar char=""/>
              <a:tabLst>
                <a:tab pos="365125" algn="l"/>
              </a:tabLst>
            </a:pPr>
            <a:r>
              <a:rPr sz="2600" spc="35" dirty="0">
                <a:latin typeface="Microsoft Sans Serif"/>
                <a:cs typeface="Microsoft Sans Serif"/>
              </a:rPr>
              <a:t>Κατά</a:t>
            </a:r>
            <a:r>
              <a:rPr sz="2600" spc="76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την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50" dirty="0">
                <a:latin typeface="Microsoft Sans Serif"/>
                <a:cs typeface="Microsoft Sans Serif"/>
              </a:rPr>
              <a:t>εκτέλεση</a:t>
            </a:r>
            <a:r>
              <a:rPr sz="2600" spc="55" dirty="0">
                <a:latin typeface="Microsoft Sans Serif"/>
                <a:cs typeface="Microsoft Sans Serif"/>
              </a:rPr>
              <a:t> </a:t>
            </a:r>
            <a:r>
              <a:rPr sz="2600" spc="80" dirty="0">
                <a:latin typeface="Microsoft Sans Serif"/>
                <a:cs typeface="Microsoft Sans Serif"/>
              </a:rPr>
              <a:t>των</a:t>
            </a:r>
            <a:r>
              <a:rPr sz="2600" spc="85" dirty="0">
                <a:latin typeface="Microsoft Sans Serif"/>
                <a:cs typeface="Microsoft Sans Serif"/>
              </a:rPr>
              <a:t> </a:t>
            </a:r>
            <a:r>
              <a:rPr sz="2600" spc="160" dirty="0">
                <a:latin typeface="Microsoft Sans Serif"/>
                <a:cs typeface="Microsoft Sans Serif"/>
              </a:rPr>
              <a:t>δηµόσιων</a:t>
            </a:r>
            <a:r>
              <a:rPr sz="2600" spc="165" dirty="0">
                <a:latin typeface="Microsoft Sans Serif"/>
                <a:cs typeface="Microsoft Sans Serif"/>
              </a:rPr>
              <a:t> </a:t>
            </a:r>
            <a:r>
              <a:rPr sz="2600" spc="155" dirty="0">
                <a:latin typeface="Microsoft Sans Serif"/>
                <a:cs typeface="Microsoft Sans Serif"/>
              </a:rPr>
              <a:t>συµβάσεων,</a:t>
            </a:r>
            <a:r>
              <a:rPr sz="2600" spc="160" dirty="0">
                <a:latin typeface="Microsoft Sans Serif"/>
                <a:cs typeface="Microsoft Sans Serif"/>
              </a:rPr>
              <a:t> </a:t>
            </a:r>
            <a:r>
              <a:rPr sz="2600" spc="114" dirty="0">
                <a:latin typeface="Microsoft Sans Serif"/>
                <a:cs typeface="Microsoft Sans Serif"/>
              </a:rPr>
              <a:t>οι </a:t>
            </a:r>
            <a:r>
              <a:rPr sz="2600" spc="12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οικονοµικοί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φορείς</a:t>
            </a:r>
            <a:r>
              <a:rPr sz="2600" spc="-55" dirty="0">
                <a:latin typeface="Microsoft Sans Serif"/>
                <a:cs typeface="Microsoft Sans Serif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τηρούν</a:t>
            </a:r>
            <a:r>
              <a:rPr sz="2600" b="1" i="1" dirty="0">
                <a:latin typeface="Arial"/>
                <a:cs typeface="Arial"/>
              </a:rPr>
              <a:t> τις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υποχρεώσεις</a:t>
            </a:r>
            <a:r>
              <a:rPr sz="2600" b="1" i="1" dirty="0">
                <a:latin typeface="Arial"/>
                <a:cs typeface="Arial"/>
              </a:rPr>
              <a:t> τους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που </a:t>
            </a:r>
            <a:r>
              <a:rPr sz="2600" b="1" i="1" dirty="0">
                <a:latin typeface="Arial"/>
                <a:cs typeface="Arial"/>
              </a:rPr>
              <a:t> απορρέουν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από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τις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διατάξεις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της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περιβαλλοντικής, 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κοινωνικοασφαλιστικής </a:t>
            </a:r>
            <a:r>
              <a:rPr sz="2600" b="1" i="1" dirty="0">
                <a:latin typeface="Arial"/>
                <a:cs typeface="Arial"/>
              </a:rPr>
              <a:t>και </a:t>
            </a:r>
            <a:r>
              <a:rPr sz="2600" b="1" i="1" spc="-5" dirty="0">
                <a:latin typeface="Arial"/>
                <a:cs typeface="Arial"/>
              </a:rPr>
              <a:t>εργατικής </a:t>
            </a:r>
            <a:r>
              <a:rPr sz="2600" b="1" i="1" dirty="0">
                <a:latin typeface="Arial"/>
                <a:cs typeface="Arial"/>
              </a:rPr>
              <a:t>νοµοθεσίας, πσυ 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-5" dirty="0">
                <a:latin typeface="Arial"/>
                <a:cs typeface="Arial"/>
              </a:rPr>
              <a:t>έχουν θεσπισθεί </a:t>
            </a:r>
            <a:r>
              <a:rPr sz="2600" b="1" i="1" spc="30" dirty="0">
                <a:latin typeface="Arial"/>
                <a:cs typeface="Arial"/>
              </a:rPr>
              <a:t>µε </a:t>
            </a:r>
            <a:r>
              <a:rPr sz="2600" b="1" i="1" dirty="0">
                <a:latin typeface="Arial"/>
                <a:cs typeface="Arial"/>
              </a:rPr>
              <a:t>το </a:t>
            </a:r>
            <a:r>
              <a:rPr sz="2600" b="1" i="1" spc="-5" dirty="0">
                <a:latin typeface="Arial"/>
                <a:cs typeface="Arial"/>
              </a:rPr>
              <a:t>δίκαιο της Ένωσης, </a:t>
            </a:r>
            <a:r>
              <a:rPr sz="2600" b="1" i="1" dirty="0">
                <a:latin typeface="Arial"/>
                <a:cs typeface="Arial"/>
              </a:rPr>
              <a:t>το </a:t>
            </a:r>
            <a:r>
              <a:rPr sz="2600" b="1" i="1" spc="-5" dirty="0">
                <a:latin typeface="Arial"/>
                <a:cs typeface="Arial"/>
              </a:rPr>
              <a:t>εθνικό </a:t>
            </a:r>
            <a:r>
              <a:rPr sz="2600" b="1" i="1" dirty="0">
                <a:latin typeface="Arial"/>
                <a:cs typeface="Arial"/>
              </a:rPr>
              <a:t> </a:t>
            </a:r>
            <a:r>
              <a:rPr sz="2600" b="1" i="1" spc="20" dirty="0">
                <a:latin typeface="Arial"/>
                <a:cs typeface="Arial"/>
              </a:rPr>
              <a:t>δίκαιο,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spc="20" dirty="0">
                <a:latin typeface="Arial"/>
                <a:cs typeface="Arial"/>
              </a:rPr>
              <a:t>συλλογικές</a:t>
            </a:r>
            <a:r>
              <a:rPr sz="2600" b="1" i="1" spc="25" dirty="0">
                <a:latin typeface="Arial"/>
                <a:cs typeface="Arial"/>
              </a:rPr>
              <a:t> συµβάσεις</a:t>
            </a:r>
            <a:r>
              <a:rPr sz="2600" b="1" i="1" spc="30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ή</a:t>
            </a:r>
            <a:r>
              <a:rPr sz="2600" b="1" i="1" spc="5" dirty="0">
                <a:latin typeface="Arial"/>
                <a:cs typeface="Arial"/>
              </a:rPr>
              <a:t> </a:t>
            </a:r>
            <a:r>
              <a:rPr sz="2600" b="1" i="1" spc="20" dirty="0">
                <a:latin typeface="Arial"/>
                <a:cs typeface="Arial"/>
              </a:rPr>
              <a:t>διεθνείς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spc="20" dirty="0">
                <a:latin typeface="Arial"/>
                <a:cs typeface="Arial"/>
              </a:rPr>
              <a:t>διατάξεις </a:t>
            </a:r>
            <a:r>
              <a:rPr sz="2600" b="1" i="1" spc="25" dirty="0">
                <a:latin typeface="Arial"/>
                <a:cs typeface="Arial"/>
              </a:rPr>
              <a:t> </a:t>
            </a:r>
            <a:r>
              <a:rPr sz="2600" b="1" i="1" dirty="0">
                <a:latin typeface="Arial"/>
                <a:cs typeface="Arial"/>
              </a:rPr>
              <a:t>περιβαλλοντικού, </a:t>
            </a:r>
            <a:r>
              <a:rPr sz="2600" b="1" i="1" spc="-5" dirty="0">
                <a:latin typeface="Arial"/>
                <a:cs typeface="Arial"/>
              </a:rPr>
              <a:t>κοινωνικού </a:t>
            </a:r>
            <a:r>
              <a:rPr sz="2600" b="1" i="1" dirty="0">
                <a:latin typeface="Arial"/>
                <a:cs typeface="Arial"/>
              </a:rPr>
              <a:t>και </a:t>
            </a:r>
            <a:r>
              <a:rPr sz="2600" b="1" i="1" spc="-5" dirty="0">
                <a:latin typeface="Arial"/>
                <a:cs typeface="Arial"/>
              </a:rPr>
              <a:t>εργατικού δικαίoυ</a:t>
            </a:r>
            <a:r>
              <a:rPr sz="2600" spc="-5" dirty="0">
                <a:latin typeface="Microsoft Sans Serif"/>
                <a:cs typeface="Microsoft Sans Serif"/>
              </a:rPr>
              <a:t>, </a:t>
            </a:r>
            <a:r>
              <a:rPr sz="2600" dirty="0">
                <a:latin typeface="Microsoft Sans Serif"/>
                <a:cs typeface="Microsoft Sans Serif"/>
              </a:rPr>
              <a:t>Η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80" dirty="0">
                <a:latin typeface="Microsoft Sans Serif"/>
                <a:cs typeface="Microsoft Sans Serif"/>
              </a:rPr>
              <a:t>τήρηση</a:t>
            </a:r>
            <a:r>
              <a:rPr sz="2600" spc="85" dirty="0">
                <a:latin typeface="Microsoft Sans Serif"/>
                <a:cs typeface="Microsoft Sans Serif"/>
              </a:rPr>
              <a:t> </a:t>
            </a:r>
            <a:r>
              <a:rPr sz="2600" spc="75" dirty="0">
                <a:latin typeface="Microsoft Sans Serif"/>
                <a:cs typeface="Microsoft Sans Serif"/>
              </a:rPr>
              <a:t>των</a:t>
            </a:r>
            <a:r>
              <a:rPr sz="2600" spc="80" dirty="0">
                <a:latin typeface="Microsoft Sans Serif"/>
                <a:cs typeface="Microsoft Sans Serif"/>
              </a:rPr>
              <a:t> </a:t>
            </a:r>
            <a:r>
              <a:rPr sz="2600" spc="-5" dirty="0">
                <a:latin typeface="Microsoft Sans Serif"/>
                <a:cs typeface="Microsoft Sans Serif"/>
              </a:rPr>
              <a:t>εν</a:t>
            </a:r>
            <a:r>
              <a:rPr sz="2600" dirty="0">
                <a:latin typeface="Microsoft Sans Serif"/>
                <a:cs typeface="Microsoft Sans Serif"/>
              </a:rPr>
              <a:t> </a:t>
            </a:r>
            <a:r>
              <a:rPr sz="2600" spc="130" dirty="0">
                <a:latin typeface="Microsoft Sans Serif"/>
                <a:cs typeface="Microsoft Sans Serif"/>
              </a:rPr>
              <a:t>λόγω</a:t>
            </a:r>
            <a:r>
              <a:rPr sz="2600" spc="135" dirty="0">
                <a:latin typeface="Microsoft Sans Serif"/>
                <a:cs typeface="Microsoft Sans Serif"/>
              </a:rPr>
              <a:t> </a:t>
            </a:r>
            <a:r>
              <a:rPr sz="2600" spc="175" dirty="0">
                <a:latin typeface="Microsoft Sans Serif"/>
                <a:cs typeface="Microsoft Sans Serif"/>
              </a:rPr>
              <a:t>υποχρεώσεων</a:t>
            </a:r>
            <a:r>
              <a:rPr sz="2600" spc="180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ελέγχεται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120" dirty="0">
                <a:latin typeface="Microsoft Sans Serif"/>
                <a:cs typeface="Microsoft Sans Serif"/>
              </a:rPr>
              <a:t>και </a:t>
            </a:r>
            <a:r>
              <a:rPr sz="2600" spc="125" dirty="0">
                <a:latin typeface="Microsoft Sans Serif"/>
                <a:cs typeface="Microsoft Sans Serif"/>
              </a:rPr>
              <a:t> </a:t>
            </a:r>
            <a:r>
              <a:rPr sz="2600" spc="-35" dirty="0">
                <a:latin typeface="Microsoft Sans Serif"/>
                <a:cs typeface="Microsoft Sans Serif"/>
              </a:rPr>
              <a:t>βεβαιώνεται </a:t>
            </a:r>
            <a:r>
              <a:rPr sz="2600" spc="110" dirty="0">
                <a:latin typeface="Microsoft Sans Serif"/>
                <a:cs typeface="Microsoft Sans Serif"/>
              </a:rPr>
              <a:t>από </a:t>
            </a:r>
            <a:r>
              <a:rPr sz="2600" spc="-140" dirty="0">
                <a:latin typeface="Microsoft Sans Serif"/>
                <a:cs typeface="Microsoft Sans Serif"/>
              </a:rPr>
              <a:t>τα</a:t>
            </a:r>
            <a:r>
              <a:rPr sz="2600" spc="-13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όργανα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35" dirty="0">
                <a:latin typeface="Microsoft Sans Serif"/>
                <a:cs typeface="Microsoft Sans Serif"/>
              </a:rPr>
              <a:t>επιβλέπουν </a:t>
            </a:r>
            <a:r>
              <a:rPr sz="2600" spc="-95" dirty="0">
                <a:latin typeface="Microsoft Sans Serif"/>
                <a:cs typeface="Microsoft Sans Serif"/>
              </a:rPr>
              <a:t>την </a:t>
            </a:r>
            <a:r>
              <a:rPr sz="2600" spc="-80" dirty="0">
                <a:latin typeface="Microsoft Sans Serif"/>
                <a:cs typeface="Microsoft Sans Serif"/>
              </a:rPr>
              <a:t>εκτέλεση </a:t>
            </a:r>
            <a:r>
              <a:rPr sz="2600" spc="-7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 </a:t>
            </a:r>
            <a:r>
              <a:rPr sz="2600" spc="40" dirty="0">
                <a:latin typeface="Microsoft Sans Serif"/>
                <a:cs typeface="Microsoft Sans Serif"/>
              </a:rPr>
              <a:t>δηµοσίων </a:t>
            </a:r>
            <a:r>
              <a:rPr sz="2600" spc="35" dirty="0">
                <a:latin typeface="Microsoft Sans Serif"/>
                <a:cs typeface="Microsoft Sans Serif"/>
              </a:rPr>
              <a:t>συµβάσεων </a:t>
            </a:r>
            <a:r>
              <a:rPr sz="2600" spc="-15" dirty="0">
                <a:latin typeface="Microsoft Sans Serif"/>
                <a:cs typeface="Microsoft Sans Serif"/>
              </a:rPr>
              <a:t>και </a:t>
            </a:r>
            <a:r>
              <a:rPr sz="2600" spc="-155" dirty="0">
                <a:latin typeface="Microsoft Sans Serif"/>
                <a:cs typeface="Microsoft Sans Serif"/>
              </a:rPr>
              <a:t>τις </a:t>
            </a:r>
            <a:r>
              <a:rPr sz="2600" spc="-40" dirty="0">
                <a:latin typeface="Microsoft Sans Serif"/>
                <a:cs typeface="Microsoft Sans Serif"/>
              </a:rPr>
              <a:t>αρµόδιες </a:t>
            </a:r>
            <a:r>
              <a:rPr sz="2600" spc="-25" dirty="0">
                <a:latin typeface="Microsoft Sans Serif"/>
                <a:cs typeface="Microsoft Sans Serif"/>
              </a:rPr>
              <a:t>δηµόσιες </a:t>
            </a:r>
            <a:r>
              <a:rPr sz="2600" spc="-60" dirty="0">
                <a:latin typeface="Microsoft Sans Serif"/>
                <a:cs typeface="Microsoft Sans Serif"/>
              </a:rPr>
              <a:t>αρχές </a:t>
            </a:r>
            <a:r>
              <a:rPr sz="2600" spc="-5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και </a:t>
            </a:r>
            <a:r>
              <a:rPr sz="2600" spc="-10" dirty="0">
                <a:latin typeface="Microsoft Sans Serif"/>
                <a:cs typeface="Microsoft Sans Serif"/>
              </a:rPr>
              <a:t>υπηρεσίες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-55" dirty="0">
                <a:latin typeface="Microsoft Sans Serif"/>
                <a:cs typeface="Microsoft Sans Serif"/>
              </a:rPr>
              <a:t>ενεργούν </a:t>
            </a:r>
            <a:r>
              <a:rPr sz="2600" spc="-114" dirty="0">
                <a:latin typeface="Microsoft Sans Serif"/>
                <a:cs typeface="Microsoft Sans Serif"/>
              </a:rPr>
              <a:t>εντός </a:t>
            </a:r>
            <a:r>
              <a:rPr sz="2600" spc="-20" dirty="0">
                <a:latin typeface="Microsoft Sans Serif"/>
                <a:cs typeface="Microsoft Sans Serif"/>
              </a:rPr>
              <a:t>των </a:t>
            </a:r>
            <a:r>
              <a:rPr sz="2600" spc="35" dirty="0">
                <a:latin typeface="Microsoft Sans Serif"/>
                <a:cs typeface="Microsoft Sans Serif"/>
              </a:rPr>
              <a:t>ορίων </a:t>
            </a:r>
            <a:r>
              <a:rPr sz="2600" spc="-140" dirty="0">
                <a:latin typeface="Microsoft Sans Serif"/>
                <a:cs typeface="Microsoft Sans Serif"/>
              </a:rPr>
              <a:t>της </a:t>
            </a:r>
            <a:r>
              <a:rPr sz="2600" spc="-50" dirty="0">
                <a:latin typeface="Microsoft Sans Serif"/>
                <a:cs typeface="Microsoft Sans Serif"/>
              </a:rPr>
              <a:t>ευθύνης 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και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της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αρµοδιότητάς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90" dirty="0">
                <a:latin typeface="Microsoft Sans Serif"/>
                <a:cs typeface="Microsoft Sans Serif"/>
              </a:rPr>
              <a:t>τους.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178925" cy="639254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ΔΕΥΤΕΡΟ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ΕΙΔΗ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ΔΙΑΔΙΚΑΣΙΩΝ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1099"/>
              </a:lnSpc>
              <a:spcBef>
                <a:spcPts val="58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spc="-30" dirty="0">
                <a:latin typeface="Microsoft Sans Serif"/>
                <a:cs typeface="Microsoft Sans Serif"/>
              </a:rPr>
              <a:t>Οι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αναθέτουσες</a:t>
            </a:r>
            <a:r>
              <a:rPr sz="2700" spc="-55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αρχές</a:t>
            </a:r>
            <a:r>
              <a:rPr sz="2700" spc="-55" dirty="0">
                <a:latin typeface="Microsoft Sans Serif"/>
                <a:cs typeface="Microsoft Sans Serif"/>
              </a:rPr>
              <a:t> </a:t>
            </a:r>
            <a:r>
              <a:rPr sz="2700" spc="50" dirty="0">
                <a:latin typeface="Microsoft Sans Serif"/>
                <a:cs typeface="Microsoft Sans Serif"/>
              </a:rPr>
              <a:t>µπορούν</a:t>
            </a:r>
            <a:r>
              <a:rPr sz="2700" spc="5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να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10" dirty="0">
                <a:latin typeface="Microsoft Sans Serif"/>
                <a:cs typeface="Microsoft Sans Serif"/>
              </a:rPr>
              <a:t>προσφεύγουν</a:t>
            </a:r>
            <a:r>
              <a:rPr sz="2700" spc="15" dirty="0">
                <a:latin typeface="Microsoft Sans Serif"/>
                <a:cs typeface="Microsoft Sans Serif"/>
              </a:rPr>
              <a:t> </a:t>
            </a:r>
            <a:r>
              <a:rPr sz="2700" spc="-100" dirty="0">
                <a:latin typeface="Microsoft Sans Serif"/>
                <a:cs typeface="Microsoft Sans Serif"/>
              </a:rPr>
              <a:t>στις </a:t>
            </a:r>
            <a:r>
              <a:rPr sz="2700" spc="-95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ανοικτές</a:t>
            </a:r>
            <a:r>
              <a:rPr sz="2700" spc="-4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ή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κλειστές</a:t>
            </a:r>
            <a:r>
              <a:rPr sz="2700" spc="-50" dirty="0">
                <a:latin typeface="Microsoft Sans Serif"/>
                <a:cs typeface="Microsoft Sans Serif"/>
              </a:rPr>
              <a:t> </a:t>
            </a:r>
            <a:r>
              <a:rPr sz="2700" spc="15" dirty="0">
                <a:latin typeface="Microsoft Sans Serif"/>
                <a:cs typeface="Microsoft Sans Serif"/>
              </a:rPr>
              <a:t>διαδικασίας</a:t>
            </a:r>
            <a:r>
              <a:rPr sz="2700" spc="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ή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75" dirty="0">
                <a:latin typeface="Microsoft Sans Serif"/>
                <a:cs typeface="Microsoft Sans Serif"/>
              </a:rPr>
              <a:t>στις</a:t>
            </a:r>
            <a:r>
              <a:rPr sz="2700" spc="-70" dirty="0">
                <a:latin typeface="Microsoft Sans Serif"/>
                <a:cs typeface="Microsoft Sans Serif"/>
              </a:rPr>
              <a:t> </a:t>
            </a:r>
            <a:r>
              <a:rPr sz="2700" spc="35" dirty="0">
                <a:latin typeface="Microsoft Sans Serif"/>
                <a:cs typeface="Microsoft Sans Serif"/>
              </a:rPr>
              <a:t>συµπράξεις </a:t>
            </a:r>
            <a:r>
              <a:rPr sz="2700" spc="40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καινοτοµίας.</a:t>
            </a:r>
            <a:endParaRPr sz="2700" dirty="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0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spc="-30" dirty="0">
                <a:latin typeface="Microsoft Sans Serif"/>
                <a:cs typeface="Microsoft Sans Serif"/>
              </a:rPr>
              <a:t>Οι</a:t>
            </a:r>
            <a:r>
              <a:rPr sz="2700" spc="265" dirty="0">
                <a:latin typeface="Microsoft Sans Serif"/>
                <a:cs typeface="Microsoft Sans Serif"/>
              </a:rPr>
              <a:t> </a:t>
            </a:r>
            <a:r>
              <a:rPr sz="2700" b="1" spc="-5" dirty="0">
                <a:latin typeface="Arial"/>
                <a:cs typeface="Arial"/>
              </a:rPr>
              <a:t>ανοικτές</a:t>
            </a:r>
            <a:r>
              <a:rPr sz="2700" b="1" spc="23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και</a:t>
            </a:r>
            <a:r>
              <a:rPr sz="2700" b="1" spc="23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οι</a:t>
            </a:r>
            <a:r>
              <a:rPr sz="2700" b="1" spc="24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κλειστές</a:t>
            </a:r>
            <a:r>
              <a:rPr sz="2700" b="1" spc="23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διαδικασίες</a:t>
            </a:r>
            <a:r>
              <a:rPr sz="2700" b="1" spc="235" dirty="0">
                <a:latin typeface="Arial"/>
                <a:cs typeface="Arial"/>
              </a:rPr>
              <a:t> </a:t>
            </a:r>
            <a:r>
              <a:rPr sz="2700" spc="-5" dirty="0">
                <a:latin typeface="Microsoft Sans Serif"/>
                <a:cs typeface="Microsoft Sans Serif"/>
              </a:rPr>
              <a:t>(</a:t>
            </a:r>
            <a:r>
              <a:rPr sz="2700" b="1" spc="-5" dirty="0">
                <a:latin typeface="Arial"/>
                <a:cs typeface="Arial"/>
              </a:rPr>
              <a:t>άρθρα</a:t>
            </a:r>
            <a:r>
              <a:rPr sz="2700" b="1" spc="229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27</a:t>
            </a:r>
            <a:r>
              <a:rPr sz="2700" b="1" spc="24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και</a:t>
            </a:r>
            <a:endParaRPr sz="2700" dirty="0">
              <a:latin typeface="Arial"/>
              <a:cs typeface="Arial"/>
            </a:endParaRPr>
          </a:p>
          <a:p>
            <a:pPr marL="355600" marR="10795">
              <a:lnSpc>
                <a:spcPts val="3200"/>
              </a:lnSpc>
              <a:spcBef>
                <a:spcPts val="155"/>
              </a:spcBef>
              <a:tabLst>
                <a:tab pos="942340" algn="l"/>
                <a:tab pos="2835275" algn="l"/>
                <a:tab pos="4940935" algn="l"/>
                <a:tab pos="5480050" algn="l"/>
                <a:tab pos="6514465" algn="l"/>
                <a:tab pos="7330440" algn="l"/>
              </a:tabLst>
            </a:pPr>
            <a:r>
              <a:rPr sz="2700" b="1" dirty="0">
                <a:latin typeface="Arial"/>
                <a:cs typeface="Arial"/>
              </a:rPr>
              <a:t>28	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-114" dirty="0">
                <a:latin typeface="Microsoft Sans Serif"/>
                <a:cs typeface="Microsoft Sans Serif"/>
              </a:rPr>
              <a:t>ντί</a:t>
            </a:r>
            <a:r>
              <a:rPr sz="2700" spc="85" dirty="0">
                <a:latin typeface="Microsoft Sans Serif"/>
                <a:cs typeface="Microsoft Sans Serif"/>
              </a:rPr>
              <a:t>σ</a:t>
            </a:r>
            <a:r>
              <a:rPr sz="2700" spc="-140" dirty="0">
                <a:latin typeface="Microsoft Sans Serif"/>
                <a:cs typeface="Microsoft Sans Serif"/>
              </a:rPr>
              <a:t>τ</a:t>
            </a:r>
            <a:r>
              <a:rPr sz="2700" spc="-150" dirty="0">
                <a:latin typeface="Microsoft Sans Serif"/>
                <a:cs typeface="Microsoft Sans Serif"/>
              </a:rPr>
              <a:t>ο</a:t>
            </a:r>
            <a:r>
              <a:rPr sz="2700" spc="-50" dirty="0">
                <a:latin typeface="Microsoft Sans Serif"/>
                <a:cs typeface="Microsoft Sans Serif"/>
              </a:rPr>
              <a:t>ι</a:t>
            </a:r>
            <a:r>
              <a:rPr sz="2700" spc="5" dirty="0">
                <a:latin typeface="Microsoft Sans Serif"/>
                <a:cs typeface="Microsoft Sans Serif"/>
              </a:rPr>
              <a:t>χ</a:t>
            </a:r>
            <a:r>
              <a:rPr sz="2700" dirty="0">
                <a:latin typeface="Microsoft Sans Serif"/>
                <a:cs typeface="Microsoft Sans Serif"/>
              </a:rPr>
              <a:t>α)	</a:t>
            </a:r>
            <a:r>
              <a:rPr sz="2700" spc="355" dirty="0">
                <a:latin typeface="Microsoft Sans Serif"/>
                <a:cs typeface="Microsoft Sans Serif"/>
              </a:rPr>
              <a:t>π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-15" dirty="0">
                <a:latin typeface="Microsoft Sans Serif"/>
                <a:cs typeface="Microsoft Sans Serif"/>
              </a:rPr>
              <a:t>ρ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50" dirty="0">
                <a:latin typeface="Microsoft Sans Serif"/>
                <a:cs typeface="Microsoft Sans Serif"/>
              </a:rPr>
              <a:t>µ</a:t>
            </a:r>
            <a:r>
              <a:rPr sz="2700" spc="-150" dirty="0">
                <a:latin typeface="Microsoft Sans Serif"/>
                <a:cs typeface="Microsoft Sans Serif"/>
              </a:rPr>
              <a:t>έ</a:t>
            </a:r>
            <a:r>
              <a:rPr sz="2700" dirty="0">
                <a:latin typeface="Microsoft Sans Serif"/>
                <a:cs typeface="Microsoft Sans Serif"/>
              </a:rPr>
              <a:t>νο</a:t>
            </a:r>
            <a:r>
              <a:rPr sz="2700" spc="-25" dirty="0">
                <a:latin typeface="Microsoft Sans Serif"/>
                <a:cs typeface="Microsoft Sans Serif"/>
              </a:rPr>
              <a:t>υ</a:t>
            </a:r>
            <a:r>
              <a:rPr sz="2700" dirty="0">
                <a:latin typeface="Microsoft Sans Serif"/>
                <a:cs typeface="Microsoft Sans Serif"/>
              </a:rPr>
              <a:t>ν	</a:t>
            </a:r>
            <a:r>
              <a:rPr sz="2700" spc="-135" dirty="0">
                <a:latin typeface="Microsoft Sans Serif"/>
                <a:cs typeface="Microsoft Sans Serif"/>
              </a:rPr>
              <a:t>τ</a:t>
            </a:r>
            <a:r>
              <a:rPr sz="2700" spc="-150" dirty="0">
                <a:latin typeface="Microsoft Sans Serif"/>
                <a:cs typeface="Microsoft Sans Serif"/>
              </a:rPr>
              <a:t>α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κ</a:t>
            </a:r>
            <a:r>
              <a:rPr sz="2700" spc="-20" dirty="0">
                <a:latin typeface="Microsoft Sans Serif"/>
                <a:cs typeface="Microsoft Sans Serif"/>
              </a:rPr>
              <a:t>ύ</a:t>
            </a:r>
            <a:r>
              <a:rPr sz="2700" spc="-15" dirty="0">
                <a:latin typeface="Microsoft Sans Serif"/>
                <a:cs typeface="Microsoft Sans Serif"/>
              </a:rPr>
              <a:t>ρ</a:t>
            </a:r>
            <a:r>
              <a:rPr sz="2700" spc="-50" dirty="0">
                <a:latin typeface="Microsoft Sans Serif"/>
                <a:cs typeface="Microsoft Sans Serif"/>
              </a:rPr>
              <a:t>ι</a:t>
            </a:r>
            <a:r>
              <a:rPr sz="2700" spc="5" dirty="0">
                <a:latin typeface="Microsoft Sans Serif"/>
                <a:cs typeface="Microsoft Sans Serif"/>
              </a:rPr>
              <a:t>α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0" dirty="0">
                <a:latin typeface="Microsoft Sans Serif"/>
                <a:cs typeface="Microsoft Sans Serif"/>
              </a:rPr>
              <a:t>ε</a:t>
            </a:r>
            <a:r>
              <a:rPr sz="2700" spc="-50" dirty="0">
                <a:latin typeface="Microsoft Sans Serif"/>
                <a:cs typeface="Microsoft Sans Serif"/>
              </a:rPr>
              <a:t>ί</a:t>
            </a:r>
            <a:r>
              <a:rPr sz="2700" spc="-5" dirty="0">
                <a:latin typeface="Microsoft Sans Serif"/>
                <a:cs typeface="Microsoft Sans Serif"/>
              </a:rPr>
              <a:t>δ</a:t>
            </a:r>
            <a:r>
              <a:rPr sz="2700" dirty="0">
                <a:latin typeface="Microsoft Sans Serif"/>
                <a:cs typeface="Microsoft Sans Serif"/>
              </a:rPr>
              <a:t>η	</a:t>
            </a:r>
            <a:r>
              <a:rPr sz="2700" spc="-5" dirty="0">
                <a:latin typeface="Microsoft Sans Serif"/>
                <a:cs typeface="Microsoft Sans Serif"/>
              </a:rPr>
              <a:t>δ</a:t>
            </a:r>
            <a:r>
              <a:rPr sz="2700" spc="-50" dirty="0">
                <a:latin typeface="Microsoft Sans Serif"/>
                <a:cs typeface="Microsoft Sans Serif"/>
              </a:rPr>
              <a:t>ι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-5" dirty="0">
                <a:latin typeface="Microsoft Sans Serif"/>
                <a:cs typeface="Microsoft Sans Serif"/>
              </a:rPr>
              <a:t>δ</a:t>
            </a:r>
            <a:r>
              <a:rPr sz="2700" spc="-50" dirty="0">
                <a:latin typeface="Microsoft Sans Serif"/>
                <a:cs typeface="Microsoft Sans Serif"/>
              </a:rPr>
              <a:t>ι</a:t>
            </a:r>
            <a:r>
              <a:rPr sz="2700" dirty="0">
                <a:latin typeface="Microsoft Sans Serif"/>
                <a:cs typeface="Microsoft Sans Serif"/>
              </a:rPr>
              <a:t>κα</a:t>
            </a:r>
            <a:r>
              <a:rPr sz="2700" spc="85" dirty="0">
                <a:latin typeface="Microsoft Sans Serif"/>
                <a:cs typeface="Microsoft Sans Serif"/>
              </a:rPr>
              <a:t>σ</a:t>
            </a:r>
            <a:r>
              <a:rPr sz="2700" spc="-50" dirty="0">
                <a:latin typeface="Microsoft Sans Serif"/>
                <a:cs typeface="Microsoft Sans Serif"/>
              </a:rPr>
              <a:t>ι</a:t>
            </a:r>
            <a:r>
              <a:rPr sz="2700" spc="245" dirty="0">
                <a:latin typeface="Microsoft Sans Serif"/>
                <a:cs typeface="Microsoft Sans Serif"/>
              </a:rPr>
              <a:t>ώ</a:t>
            </a:r>
            <a:r>
              <a:rPr sz="2700" dirty="0">
                <a:latin typeface="Microsoft Sans Serif"/>
                <a:cs typeface="Microsoft Sans Serif"/>
              </a:rPr>
              <a:t>ν  </a:t>
            </a:r>
            <a:r>
              <a:rPr sz="2700" spc="110" dirty="0">
                <a:latin typeface="Microsoft Sans Serif"/>
                <a:cs typeface="Microsoft Sans Serif"/>
              </a:rPr>
              <a:t>που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είναι</a:t>
            </a:r>
            <a:r>
              <a:rPr sz="2700" spc="35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διαθέσιµες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για</a:t>
            </a:r>
            <a:r>
              <a:rPr sz="2700" spc="35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κάθε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70" dirty="0">
                <a:latin typeface="Microsoft Sans Serif"/>
                <a:cs typeface="Microsoft Sans Serif"/>
              </a:rPr>
              <a:t>είδος</a:t>
            </a:r>
            <a:r>
              <a:rPr sz="2700" spc="3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δηµόσιας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5" dirty="0">
                <a:latin typeface="Microsoft Sans Serif"/>
                <a:cs typeface="Microsoft Sans Serif"/>
              </a:rPr>
              <a:t>σύµβασης.</a:t>
            </a:r>
            <a:endParaRPr sz="2700" dirty="0">
              <a:latin typeface="Microsoft Sans Serif"/>
              <a:cs typeface="Microsoft Sans Serif"/>
            </a:endParaRPr>
          </a:p>
          <a:p>
            <a:pPr marL="355600" marR="10795" indent="-342900" algn="just">
              <a:lnSpc>
                <a:spcPct val="100400"/>
              </a:lnSpc>
              <a:spcBef>
                <a:spcPts val="59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spc="-15" dirty="0">
                <a:latin typeface="Microsoft Sans Serif"/>
                <a:cs typeface="Microsoft Sans Serif"/>
              </a:rPr>
              <a:t>Θεσπίστηκε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spc="15" dirty="0">
                <a:latin typeface="Microsoft Sans Serif"/>
                <a:cs typeface="Microsoft Sans Serif"/>
              </a:rPr>
              <a:t>επίσης</a:t>
            </a:r>
            <a:r>
              <a:rPr sz="2700" spc="2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µια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νέα</a:t>
            </a:r>
            <a:r>
              <a:rPr sz="2700" spc="-45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διαδικασία,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η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b="1" spc="10" dirty="0">
                <a:latin typeface="Arial"/>
                <a:cs typeface="Arial"/>
              </a:rPr>
              <a:t>σύµπραξη </a:t>
            </a:r>
            <a:r>
              <a:rPr sz="2700" b="1" spc="15" dirty="0">
                <a:latin typeface="Arial"/>
                <a:cs typeface="Arial"/>
              </a:rPr>
              <a:t> </a:t>
            </a:r>
            <a:r>
              <a:rPr sz="2700" b="1" spc="5" dirty="0">
                <a:latin typeface="Arial"/>
                <a:cs typeface="Arial"/>
              </a:rPr>
              <a:t>καινοτοµίας</a:t>
            </a:r>
            <a:r>
              <a:rPr sz="2700" b="1" spc="-1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(άρθρο </a:t>
            </a:r>
            <a:r>
              <a:rPr sz="2700" b="1" dirty="0">
                <a:latin typeface="Arial"/>
                <a:cs typeface="Arial"/>
              </a:rPr>
              <a:t>31 ν.</a:t>
            </a:r>
            <a:r>
              <a:rPr sz="2700" b="1" spc="-5" dirty="0">
                <a:latin typeface="Arial"/>
                <a:cs typeface="Arial"/>
              </a:rPr>
              <a:t> 4412/2016)</a:t>
            </a:r>
            <a:r>
              <a:rPr sz="2700" spc="-5" dirty="0">
                <a:latin typeface="Microsoft Sans Serif"/>
                <a:cs typeface="Microsoft Sans Serif"/>
              </a:rPr>
              <a:t>.</a:t>
            </a:r>
            <a:endParaRPr sz="2700" dirty="0">
              <a:latin typeface="Microsoft Sans Serif"/>
              <a:cs typeface="Microsoft Sans Serif"/>
            </a:endParaRPr>
          </a:p>
          <a:p>
            <a:pPr marL="355600" marR="10160" indent="-342900" algn="just">
              <a:lnSpc>
                <a:spcPct val="99600"/>
              </a:lnSpc>
              <a:spcBef>
                <a:spcPts val="62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spc="40" dirty="0">
                <a:latin typeface="Microsoft Sans Serif"/>
                <a:cs typeface="Microsoft Sans Serif"/>
              </a:rPr>
              <a:t>Επίσης </a:t>
            </a:r>
            <a:r>
              <a:rPr sz="2700" spc="-25" dirty="0">
                <a:latin typeface="Microsoft Sans Serif"/>
                <a:cs typeface="Microsoft Sans Serif"/>
              </a:rPr>
              <a:t>οι </a:t>
            </a:r>
            <a:r>
              <a:rPr sz="2700" spc="-60" dirty="0">
                <a:latin typeface="Microsoft Sans Serif"/>
                <a:cs typeface="Microsoft Sans Serif"/>
              </a:rPr>
              <a:t>αναθέτουσες αρχές </a:t>
            </a:r>
            <a:r>
              <a:rPr sz="2700" spc="50" dirty="0">
                <a:latin typeface="Microsoft Sans Serif"/>
                <a:cs typeface="Microsoft Sans Serif"/>
              </a:rPr>
              <a:t>µπορούν </a:t>
            </a:r>
            <a:r>
              <a:rPr sz="2700" dirty="0">
                <a:latin typeface="Microsoft Sans Serif"/>
                <a:cs typeface="Microsoft Sans Serif"/>
              </a:rPr>
              <a:t>να </a:t>
            </a:r>
            <a:r>
              <a:rPr sz="2700" spc="10" dirty="0">
                <a:latin typeface="Microsoft Sans Serif"/>
                <a:cs typeface="Microsoft Sans Serif"/>
              </a:rPr>
              <a:t>προσφεύγουν </a:t>
            </a:r>
            <a:r>
              <a:rPr sz="2700" spc="15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στην </a:t>
            </a:r>
            <a:r>
              <a:rPr sz="2700" b="1" spc="-5" dirty="0">
                <a:latin typeface="Arial"/>
                <a:cs typeface="Arial"/>
              </a:rPr>
              <a:t>ανταγωνιστική διαδικασία </a:t>
            </a:r>
            <a:r>
              <a:rPr sz="2700" b="1" spc="45" dirty="0">
                <a:latin typeface="Arial"/>
                <a:cs typeface="Arial"/>
              </a:rPr>
              <a:t>µε </a:t>
            </a:r>
            <a:r>
              <a:rPr sz="2700" b="1" dirty="0">
                <a:latin typeface="Arial"/>
                <a:cs typeface="Arial"/>
              </a:rPr>
              <a:t>διαπραγµάτευση ή 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στον</a:t>
            </a:r>
            <a:r>
              <a:rPr sz="2700" b="1" spc="-5" dirty="0">
                <a:latin typeface="Arial"/>
                <a:cs typeface="Arial"/>
              </a:rPr>
              <a:t> ανταγωνιστικό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διάλογο</a:t>
            </a:r>
            <a:r>
              <a:rPr sz="2700" spc="-5" dirty="0">
                <a:latin typeface="Microsoft Sans Serif"/>
                <a:cs typeface="Microsoft Sans Serif"/>
              </a:rPr>
              <a:t>.</a:t>
            </a:r>
            <a:endParaRPr sz="2700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spcBef>
                <a:spcPts val="133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 dirty="0">
              <a:latin typeface="Wingdings"/>
              <a:cs typeface="Wingdings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40773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ΔΕΥΤΕΡΟ</a:t>
            </a:r>
            <a:endParaRPr sz="2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-101787" y="456186"/>
            <a:ext cx="5715635" cy="10414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ΕΙΔΗ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ΔΙΑΔΙΚΑΣΙΩΝ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897890" algn="l"/>
                <a:tab pos="3152775" algn="l"/>
              </a:tabLst>
            </a:pPr>
            <a:r>
              <a:rPr sz="2800" dirty="0">
                <a:latin typeface="Microsoft Sans Serif"/>
                <a:cs typeface="Microsoft Sans Serif"/>
              </a:rPr>
              <a:t>Ο	διαγωνισµός	προκηρύσσεται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45049" y="1045464"/>
            <a:ext cx="947419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95" dirty="0">
                <a:latin typeface="Arial"/>
                <a:cs typeface="Arial"/>
              </a:rPr>
              <a:t>µέσω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932966" y="1045464"/>
            <a:ext cx="21380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προκήρυξης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1112" y="1480820"/>
            <a:ext cx="8839200" cy="30048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10"/>
              </a:spcBef>
            </a:pPr>
            <a:r>
              <a:rPr sz="2800" b="1" spc="5" dirty="0">
                <a:latin typeface="Arial"/>
                <a:cs typeface="Arial"/>
              </a:rPr>
              <a:t>σύµβασης</a:t>
            </a:r>
            <a:r>
              <a:rPr sz="2800" spc="5" dirty="0">
                <a:latin typeface="Microsoft Sans Serif"/>
                <a:cs typeface="Microsoft Sans Serif"/>
              </a:rPr>
              <a:t>.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Όταν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σύµβαση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ανατίθεται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b="1" spc="45" dirty="0">
                <a:latin typeface="Arial"/>
                <a:cs typeface="Arial"/>
              </a:rPr>
              <a:t>µε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κλειστή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διαδικασία</a:t>
            </a:r>
            <a:r>
              <a:rPr sz="2800" b="1" spc="1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ανταγωνιστική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διαδικασία</a:t>
            </a:r>
            <a:r>
              <a:rPr sz="2800" b="1" spc="190" dirty="0">
                <a:latin typeface="Arial"/>
                <a:cs typeface="Arial"/>
              </a:rPr>
              <a:t> </a:t>
            </a:r>
            <a:r>
              <a:rPr sz="2800" b="1" spc="150" dirty="0">
                <a:latin typeface="Arial"/>
                <a:cs typeface="Arial"/>
              </a:rPr>
              <a:t>µε </a:t>
            </a:r>
            <a:r>
              <a:rPr sz="2800" b="1" spc="1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διαπραγµάτευση, </a:t>
            </a:r>
            <a:r>
              <a:rPr sz="2800" spc="90" dirty="0">
                <a:latin typeface="Microsoft Sans Serif"/>
                <a:cs typeface="Microsoft Sans Serif"/>
              </a:rPr>
              <a:t>παρά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40" dirty="0">
                <a:latin typeface="Microsoft Sans Serif"/>
                <a:cs typeface="Microsoft Sans Serif"/>
              </a:rPr>
              <a:t>προβλεπόµενα </a:t>
            </a:r>
            <a:r>
              <a:rPr sz="2800" spc="-70" dirty="0">
                <a:latin typeface="Microsoft Sans Serif"/>
                <a:cs typeface="Microsoft Sans Serif"/>
              </a:rPr>
              <a:t>στο </a:t>
            </a:r>
            <a:r>
              <a:rPr sz="2800" spc="60" dirty="0">
                <a:latin typeface="Microsoft Sans Serif"/>
                <a:cs typeface="Microsoft Sans Serif"/>
              </a:rPr>
              <a:t>πρώτο 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εδάφιο,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25" dirty="0">
                <a:latin typeface="Microsoft Sans Serif"/>
                <a:cs typeface="Microsoft Sans Serif"/>
              </a:rPr>
              <a:t>µη </a:t>
            </a:r>
            <a:r>
              <a:rPr sz="2800" spc="-95" dirty="0">
                <a:latin typeface="Microsoft Sans Serif"/>
                <a:cs typeface="Microsoft Sans Serif"/>
              </a:rPr>
              <a:t>κεντρικές </a:t>
            </a:r>
            <a:r>
              <a:rPr sz="2800" spc="-65" dirty="0">
                <a:latin typeface="Microsoft Sans Serif"/>
                <a:cs typeface="Microsoft Sans Serif"/>
              </a:rPr>
              <a:t>αναθέτουσες αρχές </a:t>
            </a:r>
            <a:r>
              <a:rPr sz="2800" spc="55" dirty="0">
                <a:latin typeface="Microsoft Sans Serif"/>
                <a:cs typeface="Microsoft Sans Serif"/>
              </a:rPr>
              <a:t>µπορούν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προκηρύσσουν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διαγωνισµό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µέσω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προκαταρκτικής 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προκήρυξης.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Στην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περίπτωση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αυτή,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οικονοµικοί 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φορείς</a:t>
            </a:r>
            <a:r>
              <a:rPr sz="2800" spc="409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έχουν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εκδηλώσει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ενδιαφέρον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τους</a:t>
            </a:r>
            <a:r>
              <a:rPr sz="2800" spc="41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µετά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1112" y="4465320"/>
            <a:ext cx="26708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54685" algn="l"/>
              </a:tabLst>
            </a:pPr>
            <a:r>
              <a:rPr sz="2800" spc="-3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05" dirty="0">
                <a:latin typeface="Microsoft Sans Serif"/>
                <a:cs typeface="Microsoft Sans Serif"/>
              </a:rPr>
              <a:t>δη</a:t>
            </a:r>
            <a:r>
              <a:rPr sz="2800" spc="160" dirty="0">
                <a:latin typeface="Microsoft Sans Serif"/>
                <a:cs typeface="Microsoft Sans Serif"/>
              </a:rPr>
              <a:t>µ</a:t>
            </a:r>
            <a:r>
              <a:rPr sz="2800" spc="95" dirty="0">
                <a:latin typeface="Microsoft Sans Serif"/>
                <a:cs typeface="Microsoft Sans Serif"/>
              </a:rPr>
              <a:t>οσίευση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41112" y="4465320"/>
            <a:ext cx="8844915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2921000">
              <a:lnSpc>
                <a:spcPct val="101200"/>
              </a:lnSpc>
              <a:spcBef>
                <a:spcPts val="60"/>
              </a:spcBef>
              <a:tabLst>
                <a:tab pos="2698115" algn="l"/>
                <a:tab pos="3519804" algn="l"/>
                <a:tab pos="3761104" algn="l"/>
                <a:tab pos="5164455" algn="l"/>
                <a:tab pos="5812155" algn="l"/>
                <a:tab pos="6749415" algn="l"/>
                <a:tab pos="8478520" algn="l"/>
              </a:tabLst>
            </a:pPr>
            <a:r>
              <a:rPr sz="2800" spc="-45" dirty="0">
                <a:latin typeface="Microsoft Sans Serif"/>
                <a:cs typeface="Microsoft Sans Serif"/>
              </a:rPr>
              <a:t>τη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75" dirty="0">
                <a:latin typeface="Microsoft Sans Serif"/>
                <a:cs typeface="Microsoft Sans Serif"/>
              </a:rPr>
              <a:t>προκαταρκτική</a:t>
            </a:r>
            <a:r>
              <a:rPr sz="2800" spc="-35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10" dirty="0">
                <a:latin typeface="Microsoft Sans Serif"/>
                <a:cs typeface="Microsoft Sans Serif"/>
              </a:rPr>
              <a:t>προκήρυξης  </a:t>
            </a:r>
            <a:r>
              <a:rPr sz="2800" spc="5" dirty="0">
                <a:latin typeface="Microsoft Sans Serif"/>
                <a:cs typeface="Microsoft Sans Serif"/>
              </a:rPr>
              <a:t>προσκαλούνται	</a:t>
            </a:r>
            <a:r>
              <a:rPr sz="2800" spc="-70" dirty="0">
                <a:latin typeface="Microsoft Sans Serif"/>
                <a:cs typeface="Microsoft Sans Serif"/>
              </a:rPr>
              <a:t>στη	</a:t>
            </a:r>
            <a:r>
              <a:rPr sz="2800" spc="-40" dirty="0">
                <a:latin typeface="Microsoft Sans Serif"/>
                <a:cs typeface="Microsoft Sans Serif"/>
              </a:rPr>
              <a:t>συνέχεια	</a:t>
            </a:r>
            <a:r>
              <a:rPr sz="2800" dirty="0">
                <a:latin typeface="Microsoft Sans Serif"/>
                <a:cs typeface="Microsoft Sans Serif"/>
              </a:rPr>
              <a:t>να	</a:t>
            </a:r>
            <a:r>
              <a:rPr sz="2800" spc="25" dirty="0">
                <a:latin typeface="Microsoft Sans Serif"/>
                <a:cs typeface="Microsoft Sans Serif"/>
              </a:rPr>
              <a:t>επιβεβαιώσουν	</a:t>
            </a:r>
            <a:r>
              <a:rPr sz="2800" spc="-155" dirty="0">
                <a:latin typeface="Microsoft Sans Serif"/>
                <a:cs typeface="Microsoft Sans Serif"/>
              </a:rPr>
              <a:t>το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41112" y="5316220"/>
            <a:ext cx="8846820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248535" algn="l"/>
                <a:tab pos="2372360" algn="l"/>
                <a:tab pos="3298190" algn="l"/>
                <a:tab pos="5122545" algn="l"/>
                <a:tab pos="5232400" algn="l"/>
                <a:tab pos="6438900" algn="l"/>
                <a:tab pos="6791959" algn="l"/>
                <a:tab pos="7313930" algn="l"/>
                <a:tab pos="7811134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ενδιαφ</a:t>
            </a:r>
            <a:r>
              <a:rPr sz="2800" spc="90" dirty="0">
                <a:latin typeface="Microsoft Sans Serif"/>
                <a:cs typeface="Microsoft Sans Serif"/>
              </a:rPr>
              <a:t>έρο</a:t>
            </a:r>
            <a:r>
              <a:rPr sz="2800" spc="-40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5" dirty="0">
                <a:latin typeface="Microsoft Sans Serif"/>
                <a:cs typeface="Microsoft Sans Serif"/>
              </a:rPr>
              <a:t>του</a:t>
            </a:r>
            <a:r>
              <a:rPr sz="2800" spc="-12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45" dirty="0">
                <a:latin typeface="Microsoft Sans Serif"/>
                <a:cs typeface="Microsoft Sans Serif"/>
              </a:rPr>
              <a:t>γραπτώς</a:t>
            </a:r>
            <a:r>
              <a:rPr sz="2800" dirty="0">
                <a:latin typeface="Microsoft Sans Serif"/>
                <a:cs typeface="Microsoft Sans Serif"/>
              </a:rPr>
              <a:t>,		</a:t>
            </a:r>
            <a:r>
              <a:rPr sz="2800" spc="190" dirty="0">
                <a:latin typeface="Microsoft Sans Serif"/>
                <a:cs typeface="Microsoft Sans Serif"/>
              </a:rPr>
              <a:t>µέσ</a:t>
            </a:r>
            <a:r>
              <a:rPr sz="2800" spc="70" dirty="0">
                <a:latin typeface="Microsoft Sans Serif"/>
                <a:cs typeface="Microsoft Sans Serif"/>
              </a:rPr>
              <a:t>ω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35" dirty="0">
                <a:latin typeface="Microsoft Sans Serif"/>
                <a:cs typeface="Microsoft Sans Serif"/>
              </a:rPr>
              <a:t>«</a:t>
            </a:r>
            <a:r>
              <a:rPr sz="2800" spc="170" dirty="0">
                <a:latin typeface="Microsoft Sans Serif"/>
                <a:cs typeface="Microsoft Sans Serif"/>
              </a:rPr>
              <a:t>πρόσκλησης  </a:t>
            </a:r>
            <a:r>
              <a:rPr sz="2800" spc="15" dirty="0">
                <a:latin typeface="Microsoft Sans Serif"/>
                <a:cs typeface="Microsoft Sans Serif"/>
              </a:rPr>
              <a:t>επιβεβαίωσης		</a:t>
            </a:r>
            <a:r>
              <a:rPr sz="2800" spc="-55" dirty="0">
                <a:latin typeface="Microsoft Sans Serif"/>
                <a:cs typeface="Microsoft Sans Serif"/>
              </a:rPr>
              <a:t>ενδιαφέροντος»,	</a:t>
            </a:r>
            <a:r>
              <a:rPr sz="2800" spc="50" dirty="0">
                <a:latin typeface="Microsoft Sans Serif"/>
                <a:cs typeface="Microsoft Sans Serif"/>
              </a:rPr>
              <a:t>σύµφωνα	</a:t>
            </a:r>
            <a:r>
              <a:rPr sz="2800" spc="-50" dirty="0">
                <a:latin typeface="Microsoft Sans Serif"/>
                <a:cs typeface="Microsoft Sans Serif"/>
              </a:rPr>
              <a:t>µε	</a:t>
            </a:r>
            <a:r>
              <a:rPr sz="2800" spc="-150" dirty="0">
                <a:latin typeface="Microsoft Sans Serif"/>
                <a:cs typeface="Microsoft Sans Serif"/>
              </a:rPr>
              <a:t>το	</a:t>
            </a:r>
            <a:r>
              <a:rPr sz="2800" spc="-5" dirty="0">
                <a:latin typeface="Microsoft Sans Serif"/>
                <a:cs typeface="Microsoft Sans Serif"/>
              </a:rPr>
              <a:t>άρθρο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15712" y="6113779"/>
            <a:ext cx="22669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200" baseline="-7936" dirty="0">
                <a:latin typeface="Microsoft Sans Serif"/>
                <a:cs typeface="Microsoft Sans Serif"/>
              </a:rPr>
              <a:t>69</a:t>
            </a:r>
            <a:r>
              <a:rPr sz="4200" spc="44" baseline="-7936" dirty="0">
                <a:latin typeface="Microsoft Sans Serif"/>
                <a:cs typeface="Microsoft Sans Serif"/>
              </a:rPr>
              <a:t> </a:t>
            </a:r>
            <a:r>
              <a:rPr sz="4200" spc="-450" baseline="-7936" dirty="0">
                <a:latin typeface="Microsoft Sans Serif"/>
                <a:cs typeface="Microsoft Sans Serif"/>
              </a:rPr>
              <a:t>τ</a:t>
            </a:r>
            <a:r>
              <a:rPr sz="4200" spc="-1522" baseline="-7936" dirty="0">
                <a:latin typeface="Microsoft Sans Serif"/>
                <a:cs typeface="Microsoft Sans Serif"/>
              </a:rPr>
              <a:t>ο</a:t>
            </a:r>
            <a:r>
              <a:rPr sz="1000" b="1" dirty="0">
                <a:latin typeface="Arial"/>
                <a:cs typeface="Arial"/>
              </a:rPr>
              <a:t>Π</a:t>
            </a:r>
            <a:r>
              <a:rPr sz="1000" b="1" spc="-490" dirty="0">
                <a:latin typeface="Arial"/>
                <a:cs typeface="Arial"/>
              </a:rPr>
              <a:t>Ο</a:t>
            </a:r>
            <a:r>
              <a:rPr sz="4200" spc="-1657" baseline="-7936" dirty="0">
                <a:latin typeface="Microsoft Sans Serif"/>
                <a:cs typeface="Microsoft Sans Serif"/>
              </a:rPr>
              <a:t>υ</a:t>
            </a:r>
            <a:r>
              <a:rPr sz="1000" b="1" spc="-95" dirty="0">
                <a:latin typeface="Arial"/>
                <a:cs typeface="Arial"/>
              </a:rPr>
              <a:t>Λ</a:t>
            </a:r>
            <a:r>
              <a:rPr sz="1000" b="1" dirty="0">
                <a:latin typeface="Arial"/>
                <a:cs typeface="Arial"/>
              </a:rPr>
              <a:t>Υ</a:t>
            </a:r>
            <a:r>
              <a:rPr sz="1000" b="1" spc="-10" dirty="0">
                <a:latin typeface="Arial"/>
                <a:cs typeface="Arial"/>
              </a:rPr>
              <a:t>Τ</a:t>
            </a:r>
            <a:r>
              <a:rPr sz="4200" spc="-2092" baseline="-7936" dirty="0">
                <a:latin typeface="Microsoft Sans Serif"/>
                <a:cs typeface="Microsoft Sans Serif"/>
              </a:rPr>
              <a:t>ν</a:t>
            </a:r>
            <a:r>
              <a:rPr sz="1000" b="1" dirty="0">
                <a:latin typeface="Arial"/>
                <a:cs typeface="Arial"/>
              </a:rPr>
              <a:t>ΕΧ</a:t>
            </a:r>
            <a:r>
              <a:rPr sz="1000" b="1" spc="-665" dirty="0">
                <a:latin typeface="Arial"/>
                <a:cs typeface="Arial"/>
              </a:rPr>
              <a:t>Ν</a:t>
            </a:r>
            <a:r>
              <a:rPr sz="4200" spc="-179" baseline="-7936" dirty="0">
                <a:latin typeface="Microsoft Sans Serif"/>
                <a:cs typeface="Microsoft Sans Serif"/>
              </a:rPr>
              <a:t>.</a:t>
            </a:r>
            <a:r>
              <a:rPr sz="1000" b="1" dirty="0">
                <a:latin typeface="Arial"/>
                <a:cs typeface="Arial"/>
              </a:rPr>
              <a:t>Ε</a:t>
            </a:r>
            <a:r>
              <a:rPr sz="1000" b="1" spc="-55" dirty="0">
                <a:latin typeface="Arial"/>
                <a:cs typeface="Arial"/>
              </a:rPr>
              <a:t>Ι</a:t>
            </a:r>
            <a:r>
              <a:rPr sz="4200" spc="-2265" baseline="-7936" dirty="0">
                <a:latin typeface="Microsoft Sans Serif"/>
                <a:cs typeface="Microsoft Sans Serif"/>
              </a:rPr>
              <a:t>4</a:t>
            </a:r>
            <a:r>
              <a:rPr sz="1000" b="1" dirty="0">
                <a:latin typeface="Arial"/>
                <a:cs typeface="Arial"/>
              </a:rPr>
              <a:t>Ο 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550" dirty="0">
                <a:latin typeface="Arial"/>
                <a:cs typeface="Arial"/>
              </a:rPr>
              <a:t>Κ</a:t>
            </a:r>
            <a:r>
              <a:rPr sz="4200" spc="-1514" baseline="-7936" dirty="0">
                <a:latin typeface="Microsoft Sans Serif"/>
                <a:cs typeface="Microsoft Sans Serif"/>
              </a:rPr>
              <a:t>4</a:t>
            </a:r>
            <a:r>
              <a:rPr sz="1000" b="1" dirty="0">
                <a:latin typeface="Arial"/>
                <a:cs typeface="Arial"/>
              </a:rPr>
              <a:t>Ρ</a:t>
            </a:r>
            <a:r>
              <a:rPr sz="1000" b="1" spc="-385" dirty="0">
                <a:latin typeface="Arial"/>
                <a:cs typeface="Arial"/>
              </a:rPr>
              <a:t>Η</a:t>
            </a:r>
            <a:r>
              <a:rPr sz="4200" spc="-1770" baseline="-7936" dirty="0">
                <a:latin typeface="Microsoft Sans Serif"/>
                <a:cs typeface="Microsoft Sans Serif"/>
              </a:rPr>
              <a:t>1</a:t>
            </a:r>
            <a:r>
              <a:rPr sz="1000" b="1" dirty="0">
                <a:latin typeface="Arial"/>
                <a:cs typeface="Arial"/>
              </a:rPr>
              <a:t>Τ</a:t>
            </a:r>
            <a:r>
              <a:rPr sz="1000" b="1" spc="-160" dirty="0">
                <a:latin typeface="Arial"/>
                <a:cs typeface="Arial"/>
              </a:rPr>
              <a:t>Η</a:t>
            </a:r>
            <a:r>
              <a:rPr sz="4200" spc="-2107" baseline="-7936" dirty="0">
                <a:latin typeface="Microsoft Sans Serif"/>
                <a:cs typeface="Microsoft Sans Serif"/>
              </a:rPr>
              <a:t>2</a:t>
            </a:r>
            <a:r>
              <a:rPr sz="1000" b="1" dirty="0">
                <a:latin typeface="Arial"/>
                <a:cs typeface="Arial"/>
              </a:rPr>
              <a:t>Σ</a:t>
            </a:r>
            <a:endParaRPr sz="10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533534" y="6167120"/>
            <a:ext cx="10147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latin typeface="Microsoft Sans Serif"/>
                <a:cs typeface="Microsoft Sans Serif"/>
              </a:rPr>
              <a:t>/</a:t>
            </a:r>
            <a:r>
              <a:rPr sz="2800" dirty="0">
                <a:latin typeface="Microsoft Sans Serif"/>
                <a:cs typeface="Microsoft Sans Serif"/>
              </a:rPr>
              <a:t>2016.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34264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ΤΡΙΤΟ</a:t>
            </a:r>
            <a:endParaRPr sz="280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-101787" y="537465"/>
            <a:ext cx="33521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 indent="-35941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840" algn="l"/>
                <a:tab pos="371475" algn="l"/>
              </a:tabLst>
            </a:pPr>
            <a:r>
              <a:rPr sz="2800" b="1" spc="245" dirty="0">
                <a:latin typeface="Arial"/>
                <a:cs typeface="Arial"/>
              </a:rPr>
              <a:t>ΔΗΜΟΣΙΟΤΗΤΑ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501130" y="537465"/>
            <a:ext cx="55689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044" algn="l"/>
                <a:tab pos="3564254" algn="l"/>
              </a:tabLst>
            </a:pPr>
            <a:r>
              <a:rPr sz="2800" b="1" spc="245" dirty="0">
                <a:latin typeface="Arial"/>
                <a:cs typeface="Arial"/>
              </a:rPr>
              <a:t>ΚΑ</a:t>
            </a:r>
            <a:r>
              <a:rPr sz="2800" b="1" dirty="0">
                <a:latin typeface="Arial"/>
                <a:cs typeface="Arial"/>
              </a:rPr>
              <a:t>Ι	</a:t>
            </a:r>
            <a:r>
              <a:rPr sz="2800" b="1" spc="245" dirty="0">
                <a:latin typeface="Arial"/>
                <a:cs typeface="Arial"/>
              </a:rPr>
              <a:t>ΔΙΑΦΑΝΕΙ</a:t>
            </a:r>
            <a:r>
              <a:rPr sz="2800" b="1" dirty="0">
                <a:latin typeface="Arial"/>
                <a:cs typeface="Arial"/>
              </a:rPr>
              <a:t>Α	(</a:t>
            </a:r>
            <a:r>
              <a:rPr sz="2800" b="1" spc="-535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ΚΗΜΔΗΣ</a:t>
            </a:r>
            <a:r>
              <a:rPr sz="2800" b="1" dirty="0">
                <a:latin typeface="Arial"/>
                <a:cs typeface="Arial"/>
              </a:rPr>
              <a:t>-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960120"/>
            <a:ext cx="9175750" cy="4198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ΕΣΗΔΗΣ)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Έναρξη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διαδικασίας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σύναψης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σύµβασης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99600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6235" algn="l"/>
              </a:tabLst>
            </a:pPr>
            <a:r>
              <a:rPr sz="2800" spc="-120" dirty="0">
                <a:latin typeface="Microsoft Sans Serif"/>
                <a:cs typeface="Microsoft Sans Serif"/>
              </a:rPr>
              <a:t>Ως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χρόνος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έναρξης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ανοικτής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διαδικασίας,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κλειστής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διαδικασίας,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ανταγωνιστικής</a:t>
            </a:r>
            <a:r>
              <a:rPr sz="2800" spc="65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διαδικασίας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0" dirty="0">
                <a:latin typeface="Microsoft Sans Serif"/>
                <a:cs typeface="Microsoft Sans Serif"/>
              </a:rPr>
              <a:t>διαπραγµάτευση,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ανταγωνιστικού </a:t>
            </a:r>
            <a:r>
              <a:rPr sz="2800" spc="-25" dirty="0">
                <a:latin typeface="Microsoft Sans Serif"/>
                <a:cs typeface="Microsoft Sans Serif"/>
              </a:rPr>
              <a:t>διαλόγου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35" dirty="0">
                <a:latin typeface="Microsoft Sans Serif"/>
                <a:cs typeface="Microsoft Sans Serif"/>
              </a:rPr>
              <a:t>της</a:t>
            </a:r>
            <a:r>
              <a:rPr sz="2800" spc="-13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σύµπραξης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καινοτοµίας,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νοείται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ηµεροµηνία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αποστολής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70" dirty="0">
                <a:latin typeface="Microsoft Sans Serif"/>
                <a:cs typeface="Microsoft Sans Serif"/>
              </a:rPr>
              <a:t>σχετικής </a:t>
            </a:r>
            <a:r>
              <a:rPr sz="2800" b="1" spc="-5" dirty="0">
                <a:latin typeface="Arial"/>
                <a:cs typeface="Arial"/>
              </a:rPr>
              <a:t>προκήρυξης </a:t>
            </a:r>
            <a:r>
              <a:rPr sz="2800" b="1" spc="10" dirty="0">
                <a:latin typeface="Arial"/>
                <a:cs typeface="Arial"/>
              </a:rPr>
              <a:t>σύµβασης </a:t>
            </a:r>
            <a:r>
              <a:rPr sz="2800" b="1" spc="-5" dirty="0">
                <a:latin typeface="Arial"/>
                <a:cs typeface="Arial"/>
              </a:rPr>
              <a:t>στην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Επίσηµη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Εφηµερίδα</a:t>
            </a:r>
            <a:r>
              <a:rPr sz="2800" b="1" spc="-5" dirty="0">
                <a:latin typeface="Arial"/>
                <a:cs typeface="Arial"/>
              </a:rPr>
              <a:t> της Ένωσης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173210" cy="33369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ΤΡΙΤΟ</a:t>
            </a:r>
            <a:endParaRPr sz="2800">
              <a:latin typeface="Arial"/>
              <a:cs typeface="Arial"/>
            </a:endParaRPr>
          </a:p>
          <a:p>
            <a:pPr marL="355600" marR="6350" indent="-342900">
              <a:lnSpc>
                <a:spcPts val="3329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840" algn="l"/>
                <a:tab pos="371475" algn="l"/>
                <a:tab pos="3615054" algn="l"/>
                <a:tab pos="4598035" algn="l"/>
                <a:tab pos="7167245" algn="l"/>
              </a:tabLst>
            </a:pPr>
            <a:r>
              <a:rPr sz="2800" b="1" spc="245" dirty="0">
                <a:latin typeface="Arial"/>
                <a:cs typeface="Arial"/>
              </a:rPr>
              <a:t>ΔΗΜΟΣΙΟΤΗΤ</a:t>
            </a:r>
            <a:r>
              <a:rPr sz="2800" b="1" dirty="0">
                <a:latin typeface="Arial"/>
                <a:cs typeface="Arial"/>
              </a:rPr>
              <a:t>Α	</a:t>
            </a:r>
            <a:r>
              <a:rPr sz="2800" b="1" spc="245" dirty="0">
                <a:latin typeface="Arial"/>
                <a:cs typeface="Arial"/>
              </a:rPr>
              <a:t>ΚΑ</a:t>
            </a:r>
            <a:r>
              <a:rPr sz="2800" b="1" dirty="0">
                <a:latin typeface="Arial"/>
                <a:cs typeface="Arial"/>
              </a:rPr>
              <a:t>Ι	</a:t>
            </a:r>
            <a:r>
              <a:rPr sz="2800" b="1" spc="245" dirty="0">
                <a:latin typeface="Arial"/>
                <a:cs typeface="Arial"/>
              </a:rPr>
              <a:t>ΔΙΑΦΑΝΕΙ</a:t>
            </a:r>
            <a:r>
              <a:rPr sz="2800" b="1" dirty="0">
                <a:latin typeface="Arial"/>
                <a:cs typeface="Arial"/>
              </a:rPr>
              <a:t>Α	(</a:t>
            </a:r>
            <a:r>
              <a:rPr sz="2800" b="1" spc="-535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ΚΗΜΔΗΣ</a:t>
            </a:r>
            <a:r>
              <a:rPr sz="2800" b="1" dirty="0">
                <a:latin typeface="Arial"/>
                <a:cs typeface="Arial"/>
              </a:rPr>
              <a:t>-  </a:t>
            </a:r>
            <a:r>
              <a:rPr sz="2800" b="1" spc="-5" dirty="0">
                <a:latin typeface="Arial"/>
                <a:cs typeface="Arial"/>
              </a:rPr>
              <a:t>ΕΣΗΔΗΣ)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329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2663190" algn="l"/>
                <a:tab pos="3296920" algn="l"/>
                <a:tab pos="4591685" algn="l"/>
                <a:tab pos="6572884" algn="l"/>
                <a:tab pos="7981315" algn="l"/>
                <a:tab pos="8598535" algn="l"/>
              </a:tabLst>
            </a:pPr>
            <a:r>
              <a:rPr sz="2800" b="1" spc="-5" dirty="0">
                <a:latin typeface="Arial"/>
                <a:cs typeface="Arial"/>
              </a:rPr>
              <a:t>Δη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ί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υ</a:t>
            </a:r>
            <a:r>
              <a:rPr sz="2800" b="1" dirty="0">
                <a:latin typeface="Arial"/>
                <a:cs typeface="Arial"/>
              </a:rPr>
              <a:t>ση	σε	ε</a:t>
            </a:r>
            <a:r>
              <a:rPr sz="2800" b="1" spc="-5" dirty="0">
                <a:latin typeface="Arial"/>
                <a:cs typeface="Arial"/>
              </a:rPr>
              <a:t>θ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κό	ε</a:t>
            </a:r>
            <a:r>
              <a:rPr sz="2800" b="1" spc="-5" dirty="0">
                <a:latin typeface="Arial"/>
                <a:cs typeface="Arial"/>
              </a:rPr>
              <a:t>πίπ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δ</a:t>
            </a:r>
            <a:r>
              <a:rPr sz="2800" b="1" dirty="0">
                <a:latin typeface="Arial"/>
                <a:cs typeface="Arial"/>
              </a:rPr>
              <a:t>ο	(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θ</a:t>
            </a:r>
            <a:r>
              <a:rPr sz="2800" b="1" dirty="0">
                <a:latin typeface="Arial"/>
                <a:cs typeface="Arial"/>
              </a:rPr>
              <a:t>ρο	52	τ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ς  </a:t>
            </a:r>
            <a:r>
              <a:rPr sz="2800" b="1" spc="-5" dirty="0">
                <a:latin typeface="Arial"/>
                <a:cs typeface="Arial"/>
              </a:rPr>
              <a:t>Οδηγίας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2014/24/ΕΕ)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329"/>
              </a:lnSpc>
              <a:spcBef>
                <a:spcPts val="73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1483360" algn="l"/>
                <a:tab pos="3656965" algn="l"/>
                <a:tab pos="4372610" algn="l"/>
                <a:tab pos="5599430" algn="l"/>
                <a:tab pos="6153150" algn="l"/>
                <a:tab pos="6607809" algn="l"/>
                <a:tab pos="8883015" algn="l"/>
              </a:tabLst>
            </a:pPr>
            <a:r>
              <a:rPr sz="2800" spc="-145" dirty="0">
                <a:latin typeface="Microsoft Sans Serif"/>
                <a:cs typeface="Microsoft Sans Serif"/>
              </a:rPr>
              <a:t>Ό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spc="250" dirty="0">
                <a:latin typeface="Microsoft Sans Serif"/>
                <a:cs typeface="Microsoft Sans Serif"/>
              </a:rPr>
              <a:t>ω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30" dirty="0">
                <a:latin typeface="Microsoft Sans Serif"/>
                <a:cs typeface="Microsoft Sans Serif"/>
              </a:rPr>
              <a:t>β</a:t>
            </a:r>
            <a:r>
              <a:rPr sz="2800" spc="-80" dirty="0">
                <a:latin typeface="Microsoft Sans Serif"/>
                <a:cs typeface="Microsoft Sans Serif"/>
              </a:rPr>
              <a:t>λ</a:t>
            </a:r>
            <a:r>
              <a:rPr sz="2800" spc="-85" dirty="0">
                <a:latin typeface="Microsoft Sans Serif"/>
                <a:cs typeface="Microsoft Sans Serif"/>
              </a:rPr>
              <a:t>έ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14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b="1" spc="-5" dirty="0">
                <a:latin typeface="Arial"/>
                <a:cs typeface="Arial"/>
              </a:rPr>
              <a:t>άρθρ</a:t>
            </a:r>
            <a:r>
              <a:rPr sz="2800" b="1" dirty="0">
                <a:latin typeface="Arial"/>
                <a:cs typeface="Arial"/>
              </a:rPr>
              <a:t>ο	66	ν.	4412/2016	</a:t>
            </a:r>
            <a:r>
              <a:rPr sz="2800" spc="-25" dirty="0">
                <a:latin typeface="Microsoft Sans Serif"/>
                <a:cs typeface="Microsoft Sans Serif"/>
              </a:rPr>
              <a:t>οι  </a:t>
            </a:r>
            <a:r>
              <a:rPr sz="2800" spc="-65" dirty="0">
                <a:latin typeface="Microsoft Sans Serif"/>
                <a:cs typeface="Microsoft Sans Serif"/>
              </a:rPr>
              <a:t>αναθέτουσες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αρχές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δηµοσιεύουν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διακηρύξεις</a:t>
            </a:r>
            <a:r>
              <a:rPr sz="2800" spc="27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26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41112" y="3271520"/>
            <a:ext cx="7000875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  <a:tabLst>
                <a:tab pos="1454785" algn="l"/>
                <a:tab pos="2391410" algn="l"/>
                <a:tab pos="4047490" algn="l"/>
                <a:tab pos="4455795" algn="l"/>
                <a:tab pos="4692650" algn="l"/>
                <a:tab pos="5313045" algn="l"/>
              </a:tabLst>
            </a:pPr>
            <a:r>
              <a:rPr sz="2800" spc="5" dirty="0">
                <a:latin typeface="Microsoft Sans Serif"/>
                <a:cs typeface="Microsoft Sans Serif"/>
              </a:rPr>
              <a:t>προκηρύξεις</a:t>
            </a:r>
            <a:r>
              <a:rPr sz="2800" dirty="0">
                <a:latin typeface="Microsoft Sans Serif"/>
                <a:cs typeface="Microsoft Sans Serif"/>
              </a:rPr>
              <a:t>,	</a:t>
            </a:r>
            <a:r>
              <a:rPr sz="2800" spc="-64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ανάλογ</a:t>
            </a:r>
            <a:r>
              <a:rPr sz="2800" spc="-1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75" dirty="0">
                <a:latin typeface="Microsoft Sans Serif"/>
                <a:cs typeface="Microsoft Sans Serif"/>
              </a:rPr>
              <a:t>µ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		</a:t>
            </a:r>
            <a:r>
              <a:rPr sz="2800" spc="-120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5" dirty="0">
                <a:latin typeface="Microsoft Sans Serif"/>
                <a:cs typeface="Microsoft Sans Serif"/>
              </a:rPr>
              <a:t>διαδικασία  </a:t>
            </a:r>
            <a:r>
              <a:rPr sz="2800" spc="200" dirty="0">
                <a:latin typeface="Microsoft Sans Serif"/>
                <a:cs typeface="Microsoft Sans Serif"/>
              </a:rPr>
              <a:t>αυτών	</a:t>
            </a:r>
            <a:r>
              <a:rPr sz="2800" spc="105" dirty="0">
                <a:latin typeface="Microsoft Sans Serif"/>
                <a:cs typeface="Microsoft Sans Serif"/>
              </a:rPr>
              <a:t>στο	</a:t>
            </a:r>
            <a:r>
              <a:rPr sz="2800" b="1" spc="229" dirty="0">
                <a:latin typeface="Arial"/>
                <a:cs typeface="Arial"/>
              </a:rPr>
              <a:t>Κεντρικό	</a:t>
            </a:r>
            <a:r>
              <a:rPr sz="2800" b="1" spc="240" dirty="0">
                <a:latin typeface="Arial"/>
                <a:cs typeface="Arial"/>
              </a:rPr>
              <a:t>Ηλεκτρονικό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463929" y="3271520"/>
            <a:ext cx="1639570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lnSpc>
                <a:spcPts val="3329"/>
              </a:lnSpc>
              <a:spcBef>
                <a:spcPts val="100"/>
              </a:spcBef>
            </a:pPr>
            <a:r>
              <a:rPr sz="2800" spc="-5" dirty="0">
                <a:latin typeface="Microsoft Sans Serif"/>
                <a:cs typeface="Microsoft Sans Serif"/>
              </a:rPr>
              <a:t>ανάθεσης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ts val="3329"/>
              </a:lnSpc>
            </a:pPr>
            <a:r>
              <a:rPr sz="2800" b="1" spc="220" dirty="0">
                <a:latin typeface="Arial"/>
                <a:cs typeface="Arial"/>
              </a:rPr>
              <a:t>Μητρώο</a:t>
            </a:r>
            <a:r>
              <a:rPr sz="2800" b="1" spc="-509" dirty="0"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112" y="4122420"/>
            <a:ext cx="8830310" cy="173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90"/>
              </a:spcBef>
            </a:pPr>
            <a:r>
              <a:rPr sz="2800" b="1" spc="5" dirty="0">
                <a:latin typeface="Arial"/>
                <a:cs typeface="Arial"/>
              </a:rPr>
              <a:t>Δηµοσίων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Συµβάσεων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(ΚΗΜΔΗΣ)</a:t>
            </a:r>
            <a:r>
              <a:rPr sz="2800" spc="-5" dirty="0">
                <a:latin typeface="Microsoft Sans Serif"/>
                <a:cs typeface="Microsoft Sans Serif"/>
              </a:rPr>
              <a:t>.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αναθέτουσες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αρχές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πρέπει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θέση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5" dirty="0">
                <a:latin typeface="Microsoft Sans Serif"/>
                <a:cs typeface="Microsoft Sans Serif"/>
              </a:rPr>
              <a:t>αποδεικνύουν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ηµεροµηνία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ανάρτησης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ως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άνω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στοιχείων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στο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ΚΗΜΔΗΣ.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33521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 indent="-35941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840" algn="l"/>
                <a:tab pos="371475" algn="l"/>
              </a:tabLst>
            </a:pPr>
            <a:r>
              <a:rPr sz="2800" b="1" spc="245" dirty="0">
                <a:latin typeface="Arial"/>
                <a:cs typeface="Arial"/>
              </a:rPr>
              <a:t>ΔΗΜΟΣΙΟΤΗΤΑ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3501130" y="33020"/>
            <a:ext cx="55689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044" algn="l"/>
                <a:tab pos="3564254" algn="l"/>
              </a:tabLst>
            </a:pPr>
            <a:r>
              <a:rPr sz="2800" b="1" spc="245" dirty="0">
                <a:latin typeface="Arial"/>
                <a:cs typeface="Arial"/>
              </a:rPr>
              <a:t>ΚΑ</a:t>
            </a:r>
            <a:r>
              <a:rPr sz="2800" b="1" dirty="0">
                <a:latin typeface="Arial"/>
                <a:cs typeface="Arial"/>
              </a:rPr>
              <a:t>Ι	</a:t>
            </a:r>
            <a:r>
              <a:rPr sz="2800" b="1" spc="245" dirty="0">
                <a:latin typeface="Arial"/>
                <a:cs typeface="Arial"/>
              </a:rPr>
              <a:t>ΔΙΑΦΑΝΕΙ</a:t>
            </a:r>
            <a:r>
              <a:rPr sz="2800" b="1" dirty="0">
                <a:latin typeface="Arial"/>
                <a:cs typeface="Arial"/>
              </a:rPr>
              <a:t>Α	(</a:t>
            </a:r>
            <a:r>
              <a:rPr sz="2800" b="1" spc="-535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ΚΗΜΔΗΣ</a:t>
            </a:r>
            <a:r>
              <a:rPr sz="2800" b="1" dirty="0">
                <a:latin typeface="Arial"/>
                <a:cs typeface="Arial"/>
              </a:rPr>
              <a:t>-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-101787" y="452121"/>
            <a:ext cx="9194800" cy="4596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Arial"/>
                <a:cs typeface="Arial"/>
              </a:rPr>
              <a:t>ΕΣΗΔΗΣ)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100">
              <a:latin typeface="Arial"/>
              <a:cs typeface="Arial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Το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Εθνικό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Συστήµατος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Ηλεκτρονικών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Δηµοσίων 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Συµβάσεων </a:t>
            </a:r>
            <a:r>
              <a:rPr sz="2800" b="1" spc="-5" dirty="0">
                <a:latin typeface="Arial"/>
                <a:cs typeface="Arial"/>
              </a:rPr>
              <a:t>(Ε.Σ.Η.Δ.Η.Σ.)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90" dirty="0">
                <a:latin typeface="Microsoft Sans Serif"/>
                <a:cs typeface="Microsoft Sans Serif"/>
              </a:rPr>
              <a:t>λειτουργεί </a:t>
            </a:r>
            <a:r>
              <a:rPr sz="2800" spc="50" dirty="0">
                <a:latin typeface="Microsoft Sans Serif"/>
                <a:cs typeface="Microsoft Sans Serif"/>
              </a:rPr>
              <a:t>ως </a:t>
            </a:r>
            <a:r>
              <a:rPr sz="2800" spc="-155" dirty="0">
                <a:latin typeface="Microsoft Sans Serif"/>
                <a:cs typeface="Microsoft Sans Serif"/>
              </a:rPr>
              <a:t>το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επίσηµο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εθνικό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πληροφοριακό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σύστηµα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eSender</a:t>
            </a:r>
            <a:r>
              <a:rPr sz="2800" spc="74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20" dirty="0">
                <a:latin typeface="Microsoft Sans Serif"/>
                <a:cs typeface="Microsoft Sans Serif"/>
              </a:rPr>
              <a:t>απευθείας </a:t>
            </a:r>
            <a:r>
              <a:rPr sz="2800" spc="-50" dirty="0">
                <a:latin typeface="Microsoft Sans Serif"/>
                <a:cs typeface="Microsoft Sans Serif"/>
              </a:rPr>
              <a:t>ηλεκτρονική </a:t>
            </a:r>
            <a:r>
              <a:rPr sz="2800" spc="50" dirty="0">
                <a:latin typeface="Microsoft Sans Serif"/>
                <a:cs typeface="Microsoft Sans Serif"/>
              </a:rPr>
              <a:t>υποβολή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25" dirty="0">
                <a:latin typeface="Microsoft Sans Serif"/>
                <a:cs typeface="Microsoft Sans Serif"/>
              </a:rPr>
              <a:t>προκηρύξεων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και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190" dirty="0">
                <a:latin typeface="Microsoft Sans Serif"/>
                <a:cs typeface="Microsoft Sans Serif"/>
              </a:rPr>
              <a:t>γνωστοποιήσεων</a:t>
            </a:r>
            <a:r>
              <a:rPr sz="2800" spc="195" dirty="0">
                <a:latin typeface="Microsoft Sans Serif"/>
                <a:cs typeface="Microsoft Sans Serif"/>
              </a:rPr>
              <a:t> </a:t>
            </a:r>
            <a:r>
              <a:rPr sz="2800" spc="225" dirty="0">
                <a:latin typeface="Microsoft Sans Serif"/>
                <a:cs typeface="Microsoft Sans Serif"/>
              </a:rPr>
              <a:t>που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αποστέλλονται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στην </a:t>
            </a:r>
            <a:r>
              <a:rPr sz="2800" spc="120" dirty="0">
                <a:latin typeface="Microsoft Sans Serif"/>
                <a:cs typeface="Microsoft Sans Serif"/>
              </a:rPr>
              <a:t> Υπηρεσία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Εκδόσεων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της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Ενωσης,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στο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Tenders 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Electronic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Daily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(TED).</a:t>
            </a:r>
            <a:endParaRPr sz="280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spcBef>
                <a:spcPts val="131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945130" y="6342379"/>
            <a:ext cx="15125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5" dirty="0">
                <a:latin typeface="Arial"/>
                <a:cs typeface="Arial"/>
              </a:rPr>
              <a:t>ΠΟΛΥΤΕΧΝΕΙΟ</a:t>
            </a:r>
            <a:r>
              <a:rPr sz="1000" b="1" spc="2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ΚΡΗΤΗΣ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-101787" y="33020"/>
            <a:ext cx="9181465" cy="43764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14604" indent="-342900" algn="just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1475" algn="l"/>
              </a:tabLst>
            </a:pPr>
            <a:r>
              <a:rPr sz="2800" b="1" spc="245" dirty="0">
                <a:latin typeface="Arial"/>
                <a:cs typeface="Arial"/>
              </a:rPr>
              <a:t>ΔΗΜΟΣΙΟΤΗΤ</a:t>
            </a:r>
            <a:r>
              <a:rPr sz="2800" b="1" dirty="0">
                <a:latin typeface="Arial"/>
                <a:cs typeface="Arial"/>
              </a:rPr>
              <a:t>Α 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ΚΑ</a:t>
            </a:r>
            <a:r>
              <a:rPr sz="2800" b="1" dirty="0">
                <a:latin typeface="Arial"/>
                <a:cs typeface="Arial"/>
              </a:rPr>
              <a:t>Ι 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ΔΙΑΦΑΝΕΙ</a:t>
            </a:r>
            <a:r>
              <a:rPr sz="2800" b="1" dirty="0">
                <a:latin typeface="Arial"/>
                <a:cs typeface="Arial"/>
              </a:rPr>
              <a:t>Α 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</a:t>
            </a:r>
            <a:r>
              <a:rPr sz="2800" b="1" spc="-535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ΚΗΜΔΗΣ</a:t>
            </a:r>
            <a:r>
              <a:rPr sz="2800" b="1" dirty="0">
                <a:latin typeface="Arial"/>
                <a:cs typeface="Arial"/>
              </a:rPr>
              <a:t>-  </a:t>
            </a:r>
            <a:r>
              <a:rPr sz="2800" b="1" spc="-5" dirty="0">
                <a:latin typeface="Arial"/>
                <a:cs typeface="Arial"/>
              </a:rPr>
              <a:t>ΕΣΗΔΗΣ)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Ηλεκτρονική διάθεση των εγγράφων της </a:t>
            </a:r>
            <a:r>
              <a:rPr sz="2800" b="1" spc="10" dirty="0">
                <a:latin typeface="Arial"/>
                <a:cs typeface="Arial"/>
              </a:rPr>
              <a:t>σύµβασης 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4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53</a:t>
            </a:r>
            <a:r>
              <a:rPr sz="2800" b="1" spc="40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της</a:t>
            </a:r>
            <a:r>
              <a:rPr sz="2800" b="1" spc="40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Οδηγίας</a:t>
            </a:r>
            <a:r>
              <a:rPr sz="2800" b="1" spc="40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2014/24/ΕΕ).</a:t>
            </a:r>
            <a:r>
              <a:rPr sz="2800" b="1" spc="405" dirty="0">
                <a:latin typeface="Arial"/>
                <a:cs typeface="Arial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Κατ’</a:t>
            </a:r>
            <a:r>
              <a:rPr sz="2800" spc="430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άρθρο</a:t>
            </a:r>
            <a:r>
              <a:rPr sz="2800" b="1" spc="4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67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 4412/2016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65" dirty="0">
                <a:latin typeface="Microsoft Sans Serif"/>
                <a:cs typeface="Microsoft Sans Serif"/>
              </a:rPr>
              <a:t>αναθέτουσες αρχές </a:t>
            </a:r>
            <a:r>
              <a:rPr sz="2800" spc="25" dirty="0">
                <a:latin typeface="Microsoft Sans Serif"/>
                <a:cs typeface="Microsoft Sans Serif"/>
              </a:rPr>
              <a:t>προσφέρουν </a:t>
            </a:r>
            <a:r>
              <a:rPr sz="2800" b="1" spc="-5" dirty="0">
                <a:latin typeface="Arial"/>
                <a:cs typeface="Arial"/>
              </a:rPr>
              <a:t>ελεύ-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50" dirty="0">
                <a:latin typeface="Arial"/>
                <a:cs typeface="Arial"/>
              </a:rPr>
              <a:t>θερη,</a:t>
            </a:r>
            <a:r>
              <a:rPr sz="2800" b="1" spc="55" dirty="0">
                <a:latin typeface="Arial"/>
                <a:cs typeface="Arial"/>
              </a:rPr>
              <a:t> πλήρη,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70" dirty="0">
                <a:latin typeface="Arial"/>
                <a:cs typeface="Arial"/>
              </a:rPr>
              <a:t>άµεση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40" dirty="0">
                <a:latin typeface="Arial"/>
                <a:cs typeface="Arial"/>
              </a:rPr>
              <a:t>και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50" dirty="0">
                <a:latin typeface="Arial"/>
                <a:cs typeface="Arial"/>
              </a:rPr>
              <a:t>δωρεάν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65" dirty="0">
                <a:latin typeface="Arial"/>
                <a:cs typeface="Arial"/>
              </a:rPr>
              <a:t>ηλεκτρονική </a:t>
            </a:r>
            <a:r>
              <a:rPr sz="2800" b="1" spc="70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πρόσβαση </a:t>
            </a:r>
            <a:r>
              <a:rPr sz="2800" b="1" spc="795" dirty="0">
                <a:latin typeface="Arial"/>
                <a:cs typeface="Arial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στα</a:t>
            </a:r>
            <a:r>
              <a:rPr sz="2800" spc="13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έγγραφα</a:t>
            </a:r>
            <a:r>
              <a:rPr sz="2800" spc="1350" dirty="0">
                <a:latin typeface="Microsoft Sans Serif"/>
                <a:cs typeface="Microsoft Sans Serif"/>
              </a:rPr>
              <a:t> </a:t>
            </a:r>
            <a:r>
              <a:rPr sz="2800" spc="-140" dirty="0">
                <a:latin typeface="Microsoft Sans Serif"/>
                <a:cs typeface="Microsoft Sans Serif"/>
              </a:rPr>
              <a:t>της</a:t>
            </a:r>
            <a:r>
              <a:rPr sz="2800" spc="107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σύµβασης   </a:t>
            </a:r>
            <a:r>
              <a:rPr sz="2800" spc="135" dirty="0">
                <a:latin typeface="Microsoft Sans Serif"/>
                <a:cs typeface="Microsoft Sans Serif"/>
              </a:rPr>
              <a:t>από  </a:t>
            </a:r>
            <a:r>
              <a:rPr sz="2800" spc="-90" dirty="0">
                <a:latin typeface="Microsoft Sans Serif"/>
                <a:cs typeface="Microsoft Sans Serif"/>
              </a:rPr>
              <a:t>την 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spc="415" dirty="0">
                <a:latin typeface="Microsoft Sans Serif"/>
                <a:cs typeface="Microsoft Sans Serif"/>
              </a:rPr>
              <a:t>µ</a:t>
            </a:r>
            <a:r>
              <a:rPr sz="2800" spc="305" dirty="0">
                <a:latin typeface="Microsoft Sans Serif"/>
                <a:cs typeface="Microsoft Sans Serif"/>
              </a:rPr>
              <a:t>ερ</a:t>
            </a:r>
            <a:r>
              <a:rPr sz="2800" spc="-55" dirty="0">
                <a:latin typeface="Microsoft Sans Serif"/>
                <a:cs typeface="Microsoft Sans Serif"/>
              </a:rPr>
              <a:t>ο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spc="415" dirty="0">
                <a:latin typeface="Microsoft Sans Serif"/>
                <a:cs typeface="Microsoft Sans Serif"/>
              </a:rPr>
              <a:t>µ</a:t>
            </a:r>
            <a:r>
              <a:rPr sz="2800" spc="345" dirty="0">
                <a:latin typeface="Microsoft Sans Serif"/>
                <a:cs typeface="Microsoft Sans Serif"/>
              </a:rPr>
              <a:t>ηνί</a:t>
            </a:r>
            <a:r>
              <a:rPr sz="2800" spc="-15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δ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spc="415" dirty="0">
                <a:latin typeface="Microsoft Sans Serif"/>
                <a:cs typeface="Microsoft Sans Serif"/>
              </a:rPr>
              <a:t>µ</a:t>
            </a:r>
            <a:r>
              <a:rPr sz="2800" spc="335" dirty="0">
                <a:latin typeface="Microsoft Sans Serif"/>
                <a:cs typeface="Microsoft Sans Serif"/>
              </a:rPr>
              <a:t>οσίευση</a:t>
            </a:r>
            <a:r>
              <a:rPr sz="2800" spc="-3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00" dirty="0">
                <a:latin typeface="Microsoft Sans Serif"/>
                <a:cs typeface="Microsoft Sans Serif"/>
              </a:rPr>
              <a:t> </a:t>
            </a:r>
            <a:r>
              <a:rPr sz="2800" spc="210" dirty="0">
                <a:latin typeface="Microsoft Sans Serif"/>
                <a:cs typeface="Microsoft Sans Serif"/>
              </a:rPr>
              <a:t>τη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00" dirty="0">
                <a:latin typeface="Microsoft Sans Serif"/>
                <a:cs typeface="Microsoft Sans Serif"/>
              </a:rPr>
              <a:t> </a:t>
            </a:r>
            <a:r>
              <a:rPr sz="2800" spc="365" dirty="0">
                <a:latin typeface="Microsoft Sans Serif"/>
                <a:cs typeface="Microsoft Sans Serif"/>
              </a:rPr>
              <a:t>προκήρυξη</a:t>
            </a:r>
            <a:r>
              <a:rPr sz="2800" spc="5" dirty="0">
                <a:latin typeface="Microsoft Sans Serif"/>
                <a:cs typeface="Microsoft Sans Serif"/>
              </a:rPr>
              <a:t>ς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/  </a:t>
            </a:r>
            <a:r>
              <a:rPr sz="2800" spc="10" dirty="0">
                <a:latin typeface="Microsoft Sans Serif"/>
                <a:cs typeface="Microsoft Sans Serif"/>
              </a:rPr>
              <a:t>γνωστοποίησης,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σύµφωνα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άρθρο</a:t>
            </a:r>
            <a:r>
              <a:rPr sz="2800" dirty="0">
                <a:latin typeface="Microsoft Sans Serif"/>
                <a:cs typeface="Microsoft Sans Serif"/>
              </a:rPr>
              <a:t> 65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ηµεροµηνία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αποστολής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254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πρόσκλησης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επιβεβαίωσης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41112" y="4808220"/>
            <a:ext cx="62693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4805" algn="l"/>
                <a:tab pos="3366135" algn="l"/>
                <a:tab pos="4174490" algn="l"/>
              </a:tabLst>
            </a:pPr>
            <a:r>
              <a:rPr sz="2800" spc="70" dirty="0">
                <a:latin typeface="Microsoft Sans Serif"/>
                <a:cs typeface="Microsoft Sans Serif"/>
              </a:rPr>
              <a:t>γνωστοποίηση</a:t>
            </a:r>
            <a:r>
              <a:rPr sz="2800" spc="15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ή	</a:t>
            </a:r>
            <a:r>
              <a:rPr sz="2800" spc="-95" dirty="0">
                <a:latin typeface="Microsoft Sans Serif"/>
                <a:cs typeface="Microsoft Sans Serif"/>
              </a:rPr>
              <a:t>τη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95" dirty="0">
                <a:latin typeface="Microsoft Sans Serif"/>
                <a:cs typeface="Microsoft Sans Serif"/>
              </a:rPr>
              <a:t>πρόσκλησης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1112" y="4376420"/>
            <a:ext cx="887539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3797300" algn="l"/>
                <a:tab pos="5539105" algn="l"/>
                <a:tab pos="6459220" algn="l"/>
              </a:tabLst>
            </a:pPr>
            <a:r>
              <a:rPr sz="2800" spc="254" dirty="0">
                <a:latin typeface="Microsoft Sans Serif"/>
                <a:cs typeface="Microsoft Sans Serif"/>
              </a:rPr>
              <a:t>ενδιαφ</a:t>
            </a:r>
            <a:r>
              <a:rPr sz="2800" spc="-390" dirty="0">
                <a:latin typeface="Microsoft Sans Serif"/>
                <a:cs typeface="Microsoft Sans Serif"/>
              </a:rPr>
              <a:t> </a:t>
            </a:r>
            <a:r>
              <a:rPr sz="2800" spc="210" dirty="0">
                <a:latin typeface="Microsoft Sans Serif"/>
                <a:cs typeface="Microsoft Sans Serif"/>
              </a:rPr>
              <a:t>έροντος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.</a:t>
            </a:r>
            <a:r>
              <a:rPr sz="2800" spc="-390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Το	</a:t>
            </a:r>
            <a:r>
              <a:rPr sz="2800" spc="160" dirty="0">
                <a:latin typeface="Microsoft Sans Serif"/>
                <a:cs typeface="Microsoft Sans Serif"/>
              </a:rPr>
              <a:t>κεί</a:t>
            </a:r>
            <a:r>
              <a:rPr sz="2800" spc="-390" dirty="0">
                <a:latin typeface="Microsoft Sans Serif"/>
                <a:cs typeface="Microsoft Sans Serif"/>
              </a:rPr>
              <a:t> </a:t>
            </a:r>
            <a:r>
              <a:rPr sz="2800" spc="235" dirty="0">
                <a:latin typeface="Microsoft Sans Serif"/>
                <a:cs typeface="Microsoft Sans Serif"/>
              </a:rPr>
              <a:t>µενο	</a:t>
            </a:r>
            <a:r>
              <a:rPr sz="2800" spc="80" dirty="0">
                <a:latin typeface="Microsoft Sans Serif"/>
                <a:cs typeface="Microsoft Sans Serif"/>
              </a:rPr>
              <a:t>της	</a:t>
            </a:r>
            <a:r>
              <a:rPr sz="2800" spc="315" dirty="0">
                <a:latin typeface="Microsoft Sans Serif"/>
                <a:cs typeface="Microsoft Sans Serif"/>
              </a:rPr>
              <a:t>προκήρυξης</a:t>
            </a:r>
            <a:r>
              <a:rPr sz="2800" spc="-395" dirty="0">
                <a:latin typeface="Microsoft Sans Serif"/>
                <a:cs typeface="Microsoft Sans Serif"/>
              </a:rPr>
              <a:t> </a:t>
            </a:r>
            <a:endParaRPr sz="2800">
              <a:latin typeface="Microsoft Sans Serif"/>
              <a:cs typeface="Microsoft Sans Serif"/>
            </a:endParaRPr>
          </a:p>
          <a:p>
            <a:pPr marR="43180" algn="r">
              <a:lnSpc>
                <a:spcPct val="100000"/>
              </a:lnSpc>
              <a:spcBef>
                <a:spcPts val="40"/>
              </a:spcBef>
            </a:pPr>
            <a:r>
              <a:rPr sz="2800" spc="70" dirty="0">
                <a:latin typeface="Microsoft Sans Serif"/>
                <a:cs typeface="Microsoft Sans Serif"/>
              </a:rPr>
              <a:t>επιβεβαίωσης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1112" y="5227320"/>
            <a:ext cx="8830310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526030" algn="l"/>
                <a:tab pos="4759960" algn="l"/>
                <a:tab pos="5316220" algn="l"/>
                <a:tab pos="7152005" algn="l"/>
              </a:tabLst>
            </a:pP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ν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10" dirty="0">
                <a:latin typeface="Microsoft Sans Serif"/>
                <a:cs typeface="Microsoft Sans Serif"/>
              </a:rPr>
              <a:t>φ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00" dirty="0">
                <a:latin typeface="Microsoft Sans Serif"/>
                <a:cs typeface="Microsoft Sans Serif"/>
              </a:rPr>
              <a:t>ντο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spc="-130" dirty="0">
                <a:latin typeface="Microsoft Sans Serif"/>
                <a:cs typeface="Microsoft Sans Serif"/>
              </a:rPr>
              <a:t>ζ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4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η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30" dirty="0">
                <a:latin typeface="Microsoft Sans Serif"/>
                <a:cs typeface="Microsoft Sans Serif"/>
              </a:rPr>
              <a:t>ύ</a:t>
            </a:r>
            <a:r>
              <a:rPr sz="2800" dirty="0">
                <a:latin typeface="Microsoft Sans Serif"/>
                <a:cs typeface="Microsoft Sans Serif"/>
              </a:rPr>
              <a:t>θ</a:t>
            </a:r>
            <a:r>
              <a:rPr sz="2800" spc="-30" dirty="0">
                <a:latin typeface="Microsoft Sans Serif"/>
                <a:cs typeface="Microsoft Sans Serif"/>
              </a:rPr>
              <a:t>υ</a:t>
            </a:r>
            <a:r>
              <a:rPr sz="2800" spc="45" dirty="0">
                <a:latin typeface="Microsoft Sans Serif"/>
                <a:cs typeface="Microsoft Sans Serif"/>
              </a:rPr>
              <a:t>νσ</a:t>
            </a:r>
            <a:r>
              <a:rPr sz="2800" dirty="0">
                <a:latin typeface="Microsoft Sans Serif"/>
                <a:cs typeface="Microsoft Sans Serif"/>
              </a:rPr>
              <a:t>η	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spc="-105" dirty="0">
                <a:latin typeface="Microsoft Sans Serif"/>
                <a:cs typeface="Microsoft Sans Serif"/>
              </a:rPr>
              <a:t>κτ</a:t>
            </a:r>
            <a:r>
              <a:rPr sz="2800" spc="-120" dirty="0">
                <a:latin typeface="Microsoft Sans Serif"/>
                <a:cs typeface="Microsoft Sans Serif"/>
              </a:rPr>
              <a:t>ύ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20" dirty="0">
                <a:latin typeface="Microsoft Sans Serif"/>
                <a:cs typeface="Microsoft Sans Serif"/>
              </a:rPr>
              <a:t>υ  </a:t>
            </a:r>
            <a:r>
              <a:rPr sz="2800" spc="-55" dirty="0">
                <a:latin typeface="Microsoft Sans Serif"/>
                <a:cs typeface="Microsoft Sans Serif"/>
              </a:rPr>
              <a:t>στην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οποία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διατίθενται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έγγραφα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-101787" y="6247384"/>
            <a:ext cx="251460" cy="3670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4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9223375" cy="51384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6515" indent="-342900" algn="just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1475" algn="l"/>
              </a:tabLst>
            </a:pPr>
            <a:r>
              <a:rPr sz="2800" b="1" spc="245" dirty="0">
                <a:latin typeface="Arial"/>
                <a:cs typeface="Arial"/>
              </a:rPr>
              <a:t>ΔΗΜΟΣΙΟΤΗΤ</a:t>
            </a:r>
            <a:r>
              <a:rPr sz="2800" b="1" dirty="0">
                <a:latin typeface="Arial"/>
                <a:cs typeface="Arial"/>
              </a:rPr>
              <a:t>Α 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ΚΑ</a:t>
            </a:r>
            <a:r>
              <a:rPr sz="2800" b="1" dirty="0">
                <a:latin typeface="Arial"/>
                <a:cs typeface="Arial"/>
              </a:rPr>
              <a:t>Ι 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ΔΙΑΦΑΝΕΙ</a:t>
            </a:r>
            <a:r>
              <a:rPr sz="2800" b="1" dirty="0">
                <a:latin typeface="Arial"/>
                <a:cs typeface="Arial"/>
              </a:rPr>
              <a:t>Α 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</a:t>
            </a:r>
            <a:r>
              <a:rPr sz="2800" b="1" spc="-535" dirty="0">
                <a:latin typeface="Arial"/>
                <a:cs typeface="Arial"/>
              </a:rPr>
              <a:t> </a:t>
            </a:r>
            <a:r>
              <a:rPr sz="2800" b="1" spc="245" dirty="0">
                <a:latin typeface="Arial"/>
                <a:cs typeface="Arial"/>
              </a:rPr>
              <a:t>ΚΗΜΔΗΣ</a:t>
            </a:r>
            <a:r>
              <a:rPr sz="2800" b="1" dirty="0">
                <a:latin typeface="Arial"/>
                <a:cs typeface="Arial"/>
              </a:rPr>
              <a:t>-  </a:t>
            </a:r>
            <a:r>
              <a:rPr sz="2800" b="1" spc="-5" dirty="0">
                <a:latin typeface="Arial"/>
                <a:cs typeface="Arial"/>
              </a:rPr>
              <a:t>ΕΣΗΔΗΣ)</a:t>
            </a:r>
            <a:endParaRPr sz="2800">
              <a:latin typeface="Arial"/>
              <a:cs typeface="Arial"/>
            </a:endParaRPr>
          </a:p>
          <a:p>
            <a:pPr marL="355600" indent="-343535" algn="just">
              <a:lnSpc>
                <a:spcPct val="100000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5" dirty="0">
                <a:latin typeface="Microsoft Sans Serif"/>
                <a:cs typeface="Microsoft Sans Serif"/>
              </a:rPr>
              <a:t>Ανάλογα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εκτιµώµενη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αξία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συµβάσεων</a:t>
            </a:r>
            <a:endParaRPr sz="2800">
              <a:latin typeface="Microsoft Sans Serif"/>
              <a:cs typeface="Microsoft Sans Serif"/>
            </a:endParaRPr>
          </a:p>
          <a:p>
            <a:pPr marL="355600" marR="50800" indent="-342900" algn="just">
              <a:lnSpc>
                <a:spcPct val="100099"/>
              </a:lnSpc>
              <a:spcBef>
                <a:spcPts val="63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80" dirty="0">
                <a:latin typeface="Microsoft Sans Serif"/>
                <a:cs typeface="Microsoft Sans Serif"/>
              </a:rPr>
              <a:t>άνω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κάτω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5,548</a:t>
            </a:r>
            <a:r>
              <a:rPr sz="2800" b="1" dirty="0">
                <a:latin typeface="Arial"/>
                <a:cs typeface="Arial"/>
              </a:rPr>
              <a:t> εκ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€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χωρίς</a:t>
            </a:r>
            <a:r>
              <a:rPr sz="2800" b="1" dirty="0">
                <a:latin typeface="Arial"/>
                <a:cs typeface="Arial"/>
              </a:rPr>
              <a:t> ΦΠΑ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αξία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45" dirty="0">
                <a:latin typeface="Arial"/>
                <a:cs typeface="Arial"/>
              </a:rPr>
              <a:t>σύµβασης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45" dirty="0">
                <a:latin typeface="Arial"/>
                <a:cs typeface="Arial"/>
              </a:rPr>
              <a:t>προµηθειών,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35" dirty="0">
                <a:latin typeface="Arial"/>
                <a:cs typeface="Arial"/>
              </a:rPr>
              <a:t>υπηρεσιών</a:t>
            </a:r>
            <a:r>
              <a:rPr sz="2800" b="1" spc="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50" dirty="0">
                <a:latin typeface="Arial"/>
                <a:cs typeface="Arial"/>
              </a:rPr>
              <a:t>µελετών 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µεγαλύτερη</a:t>
            </a:r>
            <a:r>
              <a:rPr sz="2800" b="1" spc="-5" dirty="0">
                <a:latin typeface="Arial"/>
                <a:cs typeface="Arial"/>
              </a:rPr>
              <a:t> των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144.000/221.000€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χωρίς </a:t>
            </a:r>
            <a:r>
              <a:rPr sz="2800" b="1" dirty="0">
                <a:latin typeface="Arial"/>
                <a:cs typeface="Arial"/>
              </a:rPr>
              <a:t>ΦΠΑ</a:t>
            </a:r>
            <a:endParaRPr sz="2800">
              <a:latin typeface="Arial"/>
              <a:cs typeface="Arial"/>
            </a:endParaRPr>
          </a:p>
          <a:p>
            <a:pPr marL="355600" marR="55880" indent="-342900" algn="just">
              <a:lnSpc>
                <a:spcPts val="3329"/>
              </a:lnSpc>
              <a:spcBef>
                <a:spcPts val="8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0205" algn="l"/>
              </a:tabLst>
            </a:pPr>
            <a:r>
              <a:rPr sz="2800" b="1" spc="145" dirty="0">
                <a:latin typeface="Arial"/>
                <a:cs typeface="Arial"/>
              </a:rPr>
              <a:t>έως</a:t>
            </a:r>
            <a:r>
              <a:rPr sz="2800" b="1" spc="150" dirty="0">
                <a:latin typeface="Arial"/>
                <a:cs typeface="Arial"/>
              </a:rPr>
              <a:t> </a:t>
            </a:r>
            <a:r>
              <a:rPr sz="2800" b="1" spc="185" dirty="0">
                <a:latin typeface="Arial"/>
                <a:cs typeface="Arial"/>
              </a:rPr>
              <a:t>60.000€</a:t>
            </a:r>
            <a:r>
              <a:rPr sz="2800" b="1" spc="190" dirty="0">
                <a:latin typeface="Arial"/>
                <a:cs typeface="Arial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χωρίς</a:t>
            </a:r>
            <a:r>
              <a:rPr sz="2800" spc="190" dirty="0">
                <a:latin typeface="Microsoft Sans Serif"/>
                <a:cs typeface="Microsoft Sans Serif"/>
              </a:rPr>
              <a:t> </a:t>
            </a:r>
            <a:r>
              <a:rPr sz="2800" spc="135" dirty="0">
                <a:latin typeface="Microsoft Sans Serif"/>
                <a:cs typeface="Microsoft Sans Serif"/>
              </a:rPr>
              <a:t>ΦΠΑ</a:t>
            </a:r>
            <a:r>
              <a:rPr sz="2800" spc="140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και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µε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b="1" spc="190" dirty="0">
                <a:latin typeface="Arial"/>
                <a:cs typeface="Arial"/>
              </a:rPr>
              <a:t>συνοπτικό 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διαγωνισµό</a:t>
            </a:r>
            <a:endParaRPr sz="2800">
              <a:latin typeface="Arial"/>
              <a:cs typeface="Arial"/>
            </a:endParaRPr>
          </a:p>
          <a:p>
            <a:pPr marL="355600" indent="-343535" algn="just">
              <a:lnSpc>
                <a:spcPct val="100000"/>
              </a:lnSpc>
              <a:spcBef>
                <a:spcPts val="5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έως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20.000€ </a:t>
            </a:r>
            <a:r>
              <a:rPr sz="2800" spc="10" dirty="0">
                <a:latin typeface="Microsoft Sans Serif"/>
                <a:cs typeface="Microsoft Sans Serif"/>
              </a:rPr>
              <a:t>χωρίς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ΦΠΑ,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απευθείας ανάθεση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ts val="3329"/>
              </a:lnSpc>
              <a:spcBef>
                <a:spcPts val="86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81635" algn="l"/>
              </a:tabLst>
            </a:pPr>
            <a:r>
              <a:rPr dirty="0"/>
              <a:t>	</a:t>
            </a:r>
            <a:r>
              <a:rPr sz="2800" spc="335" dirty="0">
                <a:latin typeface="Microsoft Sans Serif"/>
                <a:cs typeface="Microsoft Sans Serif"/>
              </a:rPr>
              <a:t>ε</a:t>
            </a:r>
            <a:r>
              <a:rPr sz="2800" spc="-90" dirty="0">
                <a:latin typeface="Microsoft Sans Serif"/>
                <a:cs typeface="Microsoft Sans Serif"/>
              </a:rPr>
              <a:t>φ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40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ρ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325" dirty="0">
                <a:latin typeface="Microsoft Sans Serif"/>
                <a:cs typeface="Microsoft Sans Serif"/>
              </a:rPr>
              <a:t>όζοντα</a:t>
            </a:r>
            <a:r>
              <a:rPr sz="2800" spc="-3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50" dirty="0">
                <a:latin typeface="Microsoft Sans Serif"/>
                <a:cs typeface="Microsoft Sans Serif"/>
              </a:rPr>
              <a:t> </a:t>
            </a:r>
            <a:r>
              <a:rPr sz="2800" spc="390" dirty="0">
                <a:latin typeface="Microsoft Sans Serif"/>
                <a:cs typeface="Microsoft Sans Serif"/>
              </a:rPr>
              <a:t>δια</a:t>
            </a:r>
            <a:r>
              <a:rPr sz="2800" spc="-15" dirty="0">
                <a:latin typeface="Microsoft Sans Serif"/>
                <a:cs typeface="Microsoft Sans Serif"/>
              </a:rPr>
              <a:t>φ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300" dirty="0">
                <a:latin typeface="Microsoft Sans Serif"/>
                <a:cs typeface="Microsoft Sans Serif"/>
              </a:rPr>
              <a:t>ορετικέ</a:t>
            </a:r>
            <a:r>
              <a:rPr sz="2800" spc="-114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350" dirty="0">
                <a:latin typeface="Microsoft Sans Serif"/>
                <a:cs typeface="Microsoft Sans Serif"/>
              </a:rPr>
              <a:t> </a:t>
            </a:r>
            <a:r>
              <a:rPr sz="2800" spc="430" dirty="0">
                <a:latin typeface="Microsoft Sans Serif"/>
                <a:cs typeface="Microsoft Sans Serif"/>
              </a:rPr>
              <a:t>προϋποθέσει</a:t>
            </a:r>
            <a:r>
              <a:rPr sz="2800" spc="15" dirty="0">
                <a:latin typeface="Microsoft Sans Serif"/>
                <a:cs typeface="Microsoft Sans Serif"/>
              </a:rPr>
              <a:t>ς </a:t>
            </a:r>
            <a:r>
              <a:rPr sz="2800" spc="-34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δηµοσιότητας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208135" cy="54705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10" dirty="0">
                <a:latin typeface="Arial"/>
                <a:cs typeface="Arial"/>
              </a:rPr>
              <a:t>Εφαρµογή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ΚΗΜΔΗΣ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dirty="0">
                <a:latin typeface="MS PGothic"/>
                <a:cs typeface="MS PGothic"/>
              </a:rPr>
              <a:t>–</a:t>
            </a:r>
            <a:r>
              <a:rPr sz="2800" spc="-90" dirty="0">
                <a:latin typeface="MS PGothic"/>
                <a:cs typeface="MS PGothic"/>
              </a:rPr>
              <a:t> </a:t>
            </a:r>
            <a:r>
              <a:rPr sz="2800" b="1" spc="-5" dirty="0">
                <a:latin typeface="Arial"/>
                <a:cs typeface="Arial"/>
              </a:rPr>
              <a:t>ΕΣΗΔΗΣ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3329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4015" algn="l"/>
              </a:tabLst>
            </a:pPr>
            <a:r>
              <a:rPr sz="2800" b="1" spc="245" dirty="0">
                <a:latin typeface="Arial"/>
                <a:cs typeface="Arial"/>
              </a:rPr>
              <a:t>Κεντρικό</a:t>
            </a:r>
            <a:r>
              <a:rPr sz="2800" b="1" spc="250" dirty="0">
                <a:latin typeface="Arial"/>
                <a:cs typeface="Arial"/>
              </a:rPr>
              <a:t> Ηλεκτρονικό</a:t>
            </a:r>
            <a:r>
              <a:rPr sz="2800" b="1" spc="254" dirty="0">
                <a:latin typeface="Arial"/>
                <a:cs typeface="Arial"/>
              </a:rPr>
              <a:t> </a:t>
            </a:r>
            <a:r>
              <a:rPr sz="2800" b="1" spc="229" dirty="0">
                <a:latin typeface="Arial"/>
                <a:cs typeface="Arial"/>
              </a:rPr>
              <a:t>Μητρώο</a:t>
            </a:r>
            <a:r>
              <a:rPr sz="2800" b="1" spc="235" dirty="0">
                <a:latin typeface="Arial"/>
                <a:cs typeface="Arial"/>
              </a:rPr>
              <a:t> </a:t>
            </a:r>
            <a:r>
              <a:rPr sz="2800" b="1" spc="254" dirty="0">
                <a:latin typeface="Arial"/>
                <a:cs typeface="Arial"/>
              </a:rPr>
              <a:t>Δηµοσίων </a:t>
            </a:r>
            <a:r>
              <a:rPr sz="2800" b="1" spc="26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Συµβάσεων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Κ.Η.Μ.ΔΗ.Σ.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dirty="0">
                <a:latin typeface="Arial"/>
                <a:cs typeface="Arial"/>
              </a:rPr>
              <a:t> 38 ν. </a:t>
            </a:r>
            <a:r>
              <a:rPr sz="2800" b="1" spc="-5" dirty="0">
                <a:latin typeface="Arial"/>
                <a:cs typeface="Arial"/>
              </a:rPr>
              <a:t>4412/2016).</a:t>
            </a:r>
            <a:endParaRPr sz="280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1205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 dirty="0">
              <a:latin typeface="Wingdings"/>
              <a:cs typeface="Wingdings"/>
            </a:endParaRPr>
          </a:p>
          <a:p>
            <a:pPr marL="355600" marR="28575" indent="-342900" algn="just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0" dirty="0">
                <a:latin typeface="Microsoft Sans Serif"/>
                <a:cs typeface="Microsoft Sans Serif"/>
              </a:rPr>
              <a:t>Για </a:t>
            </a:r>
            <a:r>
              <a:rPr sz="2800" spc="-80" dirty="0">
                <a:latin typeface="Microsoft Sans Serif"/>
                <a:cs typeface="Microsoft Sans Serif"/>
              </a:rPr>
              <a:t>όλες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συµβάσεις </a:t>
            </a:r>
            <a:r>
              <a:rPr sz="2800" spc="-10" dirty="0">
                <a:latin typeface="Microsoft Sans Serif"/>
                <a:cs typeface="Microsoft Sans Serif"/>
              </a:rPr>
              <a:t>(Βιβλίο </a:t>
            </a:r>
            <a:r>
              <a:rPr sz="2800" dirty="0">
                <a:latin typeface="Microsoft Sans Serif"/>
                <a:cs typeface="Microsoft Sans Serif"/>
              </a:rPr>
              <a:t>Ι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νόµου)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dirty="0">
                <a:latin typeface="Microsoft Sans Serif"/>
                <a:cs typeface="Microsoft Sans Serif"/>
              </a:rPr>
              <a:t>οποίες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συνάπτονται </a:t>
            </a:r>
            <a:r>
              <a:rPr sz="2800" spc="5" dirty="0">
                <a:latin typeface="Microsoft Sans Serif"/>
                <a:cs typeface="Microsoft Sans Serif"/>
              </a:rPr>
              <a:t>γραπτώς, </a:t>
            </a:r>
            <a:r>
              <a:rPr sz="2800" spc="35" dirty="0">
                <a:latin typeface="Microsoft Sans Serif"/>
                <a:cs typeface="Microsoft Sans Serif"/>
              </a:rPr>
              <a:t>προφορικώς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ηλεκτρονικά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µέσα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65" dirty="0">
                <a:latin typeface="Microsoft Sans Serif"/>
                <a:cs typeface="Microsoft Sans Serif"/>
              </a:rPr>
              <a:t>αναθέτουσες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αρχές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ΚΑΑ,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εκτιµώµενης 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αξίας </a:t>
            </a:r>
            <a:r>
              <a:rPr sz="2800" spc="-30" dirty="0">
                <a:latin typeface="Microsoft Sans Serif"/>
                <a:cs typeface="Microsoft Sans Serif"/>
              </a:rPr>
              <a:t>ίσης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50" dirty="0">
                <a:latin typeface="Microsoft Sans Serif"/>
                <a:cs typeface="Microsoft Sans Serif"/>
              </a:rPr>
              <a:t>ανώτερης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ποσού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25" dirty="0">
                <a:latin typeface="Microsoft Sans Serif"/>
                <a:cs typeface="Microsoft Sans Serif"/>
              </a:rPr>
              <a:t>χιλίων </a:t>
            </a:r>
            <a:r>
              <a:rPr sz="2800" spc="-5" dirty="0">
                <a:latin typeface="Microsoft Sans Serif"/>
                <a:cs typeface="Microsoft Sans Serif"/>
              </a:rPr>
              <a:t>(1.000)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ευρώ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(άνευ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ΦΠΑ)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και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ανεξαρτήτως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διαδικασίας 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ανάθεσης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υποχρεωτική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χρήση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ΚΗΜΔΗΣ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όπου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λαµβάνουν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b="1" spc="15" dirty="0">
                <a:latin typeface="Arial"/>
                <a:cs typeface="Arial"/>
              </a:rPr>
              <a:t>Αριθµό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Διαδικτυακής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Ανάρτησης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Μητρώου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(ΑΔΑΜ)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208770" cy="50514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10" dirty="0">
                <a:latin typeface="Arial"/>
                <a:cs typeface="Arial"/>
              </a:rPr>
              <a:t>Εφαρµογή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ΚΗΜΔΗΣ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dirty="0">
                <a:latin typeface="MS PGothic"/>
                <a:cs typeface="MS PGothic"/>
              </a:rPr>
              <a:t>–</a:t>
            </a:r>
            <a:r>
              <a:rPr sz="2800" spc="-90" dirty="0">
                <a:latin typeface="MS PGothic"/>
                <a:cs typeface="MS PGothic"/>
              </a:rPr>
              <a:t> </a:t>
            </a:r>
            <a:r>
              <a:rPr sz="2800" b="1" spc="-5" dirty="0">
                <a:latin typeface="Arial"/>
                <a:cs typeface="Arial"/>
              </a:rPr>
              <a:t>ΕΣΗΔΗΣ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3329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4650" algn="l"/>
              </a:tabLst>
            </a:pPr>
            <a:r>
              <a:rPr sz="2800" b="1" spc="240" dirty="0">
                <a:latin typeface="Arial"/>
                <a:cs typeface="Arial"/>
              </a:rPr>
              <a:t>Εθνικό</a:t>
            </a:r>
            <a:r>
              <a:rPr sz="2800" b="1" spc="245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Σύστηµα</a:t>
            </a:r>
            <a:r>
              <a:rPr sz="2800" b="1" spc="265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Ηλεκτρονικών</a:t>
            </a:r>
            <a:r>
              <a:rPr sz="2800" b="1" spc="265" dirty="0">
                <a:latin typeface="Arial"/>
                <a:cs typeface="Arial"/>
              </a:rPr>
              <a:t> Δηµοσίων </a:t>
            </a:r>
            <a:r>
              <a:rPr sz="2800" b="1" spc="27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Συµβάσεων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ΕΣΗΔΗΣ (άρθρο</a:t>
            </a:r>
            <a:r>
              <a:rPr sz="2800" b="1" dirty="0">
                <a:latin typeface="Arial"/>
                <a:cs typeface="Arial"/>
              </a:rPr>
              <a:t> 36 ν. </a:t>
            </a:r>
            <a:r>
              <a:rPr sz="2800" b="1" spc="-5" dirty="0">
                <a:latin typeface="Arial"/>
                <a:cs typeface="Arial"/>
              </a:rPr>
              <a:t>4412/2016).</a:t>
            </a:r>
            <a:endParaRPr sz="2800" dirty="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1205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 dirty="0">
              <a:latin typeface="Wingdings"/>
              <a:cs typeface="Wingdings"/>
            </a:endParaRPr>
          </a:p>
          <a:p>
            <a:pPr marL="355600" marR="5080" indent="-342900" algn="just">
              <a:lnSpc>
                <a:spcPct val="100299"/>
              </a:lnSpc>
              <a:spcBef>
                <a:spcPts val="7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0" dirty="0">
                <a:latin typeface="Microsoft Sans Serif"/>
                <a:cs typeface="Microsoft Sans Serif"/>
              </a:rPr>
              <a:t>Για </a:t>
            </a:r>
            <a:r>
              <a:rPr sz="2800" spc="-80" dirty="0">
                <a:latin typeface="Microsoft Sans Serif"/>
                <a:cs typeface="Microsoft Sans Serif"/>
              </a:rPr>
              <a:t>όλες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αναθέσεις </a:t>
            </a:r>
            <a:r>
              <a:rPr sz="2800" spc="35" dirty="0">
                <a:latin typeface="Microsoft Sans Serif"/>
                <a:cs typeface="Microsoft Sans Serif"/>
              </a:rPr>
              <a:t>συµβάσεων </a:t>
            </a:r>
            <a:r>
              <a:rPr sz="2800" spc="80" dirty="0">
                <a:latin typeface="Microsoft Sans Serif"/>
                <a:cs typeface="Microsoft Sans Serif"/>
              </a:rPr>
              <a:t>άνω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-5" dirty="0">
                <a:latin typeface="Microsoft Sans Serif"/>
                <a:cs typeface="Microsoft Sans Serif"/>
              </a:rPr>
              <a:t>60.000 </a:t>
            </a:r>
            <a:r>
              <a:rPr sz="2800" dirty="0">
                <a:latin typeface="Microsoft Sans Serif"/>
                <a:cs typeface="Microsoft Sans Serif"/>
              </a:rPr>
              <a:t>€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εκτός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ΦΠΑ,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υποχρεωτική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εφαρµογή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245" dirty="0">
                <a:latin typeface="Microsoft Sans Serif"/>
                <a:cs typeface="Microsoft Sans Serif"/>
              </a:rPr>
              <a:t>ΕΣΗΔΗ</a:t>
            </a:r>
            <a:r>
              <a:rPr sz="2800" spc="-5" dirty="0">
                <a:latin typeface="Microsoft Sans Serif"/>
                <a:cs typeface="Microsoft Sans Serif"/>
              </a:rPr>
              <a:t>Σ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(</a:t>
            </a:r>
            <a:r>
              <a:rPr sz="2800" spc="-495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διαγωνιστικ</a:t>
            </a:r>
            <a:r>
              <a:rPr sz="2800" spc="-25" dirty="0">
                <a:latin typeface="Microsoft Sans Serif"/>
                <a:cs typeface="Microsoft Sans Serif"/>
              </a:rPr>
              <a:t>ή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245" dirty="0">
                <a:latin typeface="Microsoft Sans Serif"/>
                <a:cs typeface="Microsoft Sans Serif"/>
              </a:rPr>
              <a:t>διαδικασί</a:t>
            </a:r>
            <a:r>
              <a:rPr sz="2800" spc="-1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305" dirty="0">
                <a:latin typeface="Microsoft Sans Serif"/>
                <a:cs typeface="Microsoft Sans Serif"/>
              </a:rPr>
              <a:t>µέσ</a:t>
            </a:r>
            <a:r>
              <a:rPr sz="2800" spc="70" dirty="0">
                <a:latin typeface="Microsoft Sans Serif"/>
                <a:cs typeface="Microsoft Sans Serif"/>
              </a:rPr>
              <a:t>ω</a:t>
            </a:r>
            <a:r>
              <a:rPr sz="2800" dirty="0">
                <a:latin typeface="Microsoft Sans Serif"/>
                <a:cs typeface="Microsoft Sans Serif"/>
              </a:rPr>
              <a:t>  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τη</a:t>
            </a:r>
            <a:r>
              <a:rPr sz="2800" spc="-114" dirty="0">
                <a:latin typeface="Microsoft Sans Serif"/>
                <a:cs typeface="Microsoft Sans Serif"/>
              </a:rPr>
              <a:t>ς </a:t>
            </a:r>
            <a:r>
              <a:rPr sz="2800" spc="-49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ηλεκτρονικής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«πλατφόρµας»)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σε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όλα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τα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στάδια 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διαδικασίας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σύναψης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δηµοσίων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συµβάσεων.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Ωστόσο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µπορεί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χρησιµοποιηθεί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πλατφόρµα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και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για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συνοπτικούς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διαγωνισµούς.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75" y="4267200"/>
            <a:ext cx="9140825" cy="2590800"/>
            <a:chOff x="3175" y="4267200"/>
            <a:chExt cx="9140825" cy="2590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7373" y="5945188"/>
              <a:ext cx="1190625" cy="7318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0323" y="5907088"/>
              <a:ext cx="152400" cy="476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08712" y="6267450"/>
              <a:ext cx="133350" cy="84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0450" y="6245225"/>
              <a:ext cx="1012825" cy="5984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3475" y="6283325"/>
              <a:ext cx="862013" cy="5270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9200" y="6345238"/>
              <a:ext cx="704850" cy="4095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68737" y="6391276"/>
              <a:ext cx="485776" cy="3047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30650" y="6438900"/>
              <a:ext cx="360363" cy="2143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5425" y="6503988"/>
              <a:ext cx="142876" cy="952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03687" y="6067425"/>
              <a:ext cx="712787" cy="2952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0425" y="6115050"/>
              <a:ext cx="1416048" cy="7334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05175" y="6076951"/>
              <a:ext cx="646112" cy="7715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41862" y="6419851"/>
              <a:ext cx="171450" cy="40004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63862" y="5849950"/>
              <a:ext cx="1644650" cy="998855"/>
            </a:xfrm>
            <a:custGeom>
              <a:avLst/>
              <a:gdLst/>
              <a:ahLst/>
              <a:cxnLst/>
              <a:rect l="l" t="t" r="r" b="b"/>
              <a:pathLst>
                <a:path w="1644650" h="998854">
                  <a:moveTo>
                    <a:pt x="271462" y="295275"/>
                  </a:moveTo>
                  <a:lnTo>
                    <a:pt x="242887" y="266700"/>
                  </a:lnTo>
                  <a:lnTo>
                    <a:pt x="136525" y="361950"/>
                  </a:lnTo>
                  <a:lnTo>
                    <a:pt x="68262" y="457200"/>
                  </a:lnTo>
                  <a:lnTo>
                    <a:pt x="20637" y="569912"/>
                  </a:lnTo>
                  <a:lnTo>
                    <a:pt x="0" y="684212"/>
                  </a:lnTo>
                  <a:lnTo>
                    <a:pt x="9525" y="769937"/>
                  </a:lnTo>
                  <a:lnTo>
                    <a:pt x="39687" y="846137"/>
                  </a:lnTo>
                  <a:lnTo>
                    <a:pt x="77787" y="922337"/>
                  </a:lnTo>
                  <a:lnTo>
                    <a:pt x="136525" y="998537"/>
                  </a:lnTo>
                  <a:lnTo>
                    <a:pt x="193675" y="998537"/>
                  </a:lnTo>
                  <a:lnTo>
                    <a:pt x="136525" y="922337"/>
                  </a:lnTo>
                  <a:lnTo>
                    <a:pt x="87312" y="846137"/>
                  </a:lnTo>
                  <a:lnTo>
                    <a:pt x="58737" y="769937"/>
                  </a:lnTo>
                  <a:lnTo>
                    <a:pt x="49212" y="684212"/>
                  </a:lnTo>
                  <a:lnTo>
                    <a:pt x="68262" y="569912"/>
                  </a:lnTo>
                  <a:lnTo>
                    <a:pt x="106362" y="474662"/>
                  </a:lnTo>
                  <a:lnTo>
                    <a:pt x="184150" y="381000"/>
                  </a:lnTo>
                  <a:lnTo>
                    <a:pt x="271462" y="295275"/>
                  </a:lnTo>
                  <a:close/>
                </a:path>
                <a:path w="1644650" h="998854">
                  <a:moveTo>
                    <a:pt x="1644650" y="66675"/>
                  </a:moveTo>
                  <a:lnTo>
                    <a:pt x="1527175" y="38100"/>
                  </a:lnTo>
                  <a:lnTo>
                    <a:pt x="1411287" y="19050"/>
                  </a:lnTo>
                  <a:lnTo>
                    <a:pt x="1141412" y="0"/>
                  </a:lnTo>
                  <a:lnTo>
                    <a:pt x="909637" y="19050"/>
                  </a:lnTo>
                  <a:lnTo>
                    <a:pt x="687387" y="57150"/>
                  </a:lnTo>
                  <a:lnTo>
                    <a:pt x="493712" y="123825"/>
                  </a:lnTo>
                  <a:lnTo>
                    <a:pt x="319087" y="209550"/>
                  </a:lnTo>
                  <a:lnTo>
                    <a:pt x="349250" y="238125"/>
                  </a:lnTo>
                  <a:lnTo>
                    <a:pt x="512762" y="152400"/>
                  </a:lnTo>
                  <a:lnTo>
                    <a:pt x="706437" y="85725"/>
                  </a:lnTo>
                  <a:lnTo>
                    <a:pt x="919162" y="47625"/>
                  </a:lnTo>
                  <a:lnTo>
                    <a:pt x="1141412" y="28575"/>
                  </a:lnTo>
                  <a:lnTo>
                    <a:pt x="1266825" y="38100"/>
                  </a:lnTo>
                  <a:lnTo>
                    <a:pt x="1401762" y="47625"/>
                  </a:lnTo>
                  <a:lnTo>
                    <a:pt x="1517650" y="66675"/>
                  </a:lnTo>
                  <a:lnTo>
                    <a:pt x="1633537" y="95250"/>
                  </a:lnTo>
                  <a:lnTo>
                    <a:pt x="1644650" y="66675"/>
                  </a:lnTo>
                  <a:close/>
                </a:path>
              </a:pathLst>
            </a:custGeom>
            <a:solidFill>
              <a:srgbClr val="009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84712" y="5954712"/>
              <a:ext cx="571500" cy="89376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79825" y="5764213"/>
              <a:ext cx="1711323" cy="6746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45098" y="6477001"/>
              <a:ext cx="155575" cy="37147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819400" y="5830888"/>
              <a:ext cx="763905" cy="1017905"/>
            </a:xfrm>
            <a:custGeom>
              <a:avLst/>
              <a:gdLst/>
              <a:ahLst/>
              <a:cxnLst/>
              <a:rect l="l" t="t" r="r" b="b"/>
              <a:pathLst>
                <a:path w="763904" h="1017904">
                  <a:moveTo>
                    <a:pt x="725487" y="0"/>
                  </a:moveTo>
                  <a:lnTo>
                    <a:pt x="569912" y="57150"/>
                  </a:lnTo>
                  <a:lnTo>
                    <a:pt x="434975" y="123825"/>
                  </a:lnTo>
                  <a:lnTo>
                    <a:pt x="309562" y="200025"/>
                  </a:lnTo>
                  <a:lnTo>
                    <a:pt x="203200" y="285750"/>
                  </a:lnTo>
                  <a:lnTo>
                    <a:pt x="115887" y="381000"/>
                  </a:lnTo>
                  <a:lnTo>
                    <a:pt x="58737" y="484187"/>
                  </a:lnTo>
                  <a:lnTo>
                    <a:pt x="9525" y="588962"/>
                  </a:lnTo>
                  <a:lnTo>
                    <a:pt x="0" y="703262"/>
                  </a:lnTo>
                  <a:lnTo>
                    <a:pt x="9525" y="788987"/>
                  </a:lnTo>
                  <a:lnTo>
                    <a:pt x="28575" y="865187"/>
                  </a:lnTo>
                  <a:lnTo>
                    <a:pt x="68262" y="941387"/>
                  </a:lnTo>
                  <a:lnTo>
                    <a:pt x="115887" y="1017587"/>
                  </a:lnTo>
                  <a:lnTo>
                    <a:pt x="153987" y="1017587"/>
                  </a:lnTo>
                  <a:lnTo>
                    <a:pt x="106362" y="941387"/>
                  </a:lnTo>
                  <a:lnTo>
                    <a:pt x="68262" y="865187"/>
                  </a:lnTo>
                  <a:lnTo>
                    <a:pt x="38100" y="788987"/>
                  </a:lnTo>
                  <a:lnTo>
                    <a:pt x="28575" y="703262"/>
                  </a:lnTo>
                  <a:lnTo>
                    <a:pt x="38100" y="588962"/>
                  </a:lnTo>
                  <a:lnTo>
                    <a:pt x="87312" y="484187"/>
                  </a:lnTo>
                  <a:lnTo>
                    <a:pt x="144462" y="390525"/>
                  </a:lnTo>
                  <a:lnTo>
                    <a:pt x="231775" y="295275"/>
                  </a:lnTo>
                  <a:lnTo>
                    <a:pt x="338137" y="209550"/>
                  </a:lnTo>
                  <a:lnTo>
                    <a:pt x="463550" y="133350"/>
                  </a:lnTo>
                  <a:lnTo>
                    <a:pt x="609600" y="76200"/>
                  </a:lnTo>
                  <a:lnTo>
                    <a:pt x="763587" y="19050"/>
                  </a:lnTo>
                  <a:lnTo>
                    <a:pt x="725487" y="0"/>
                  </a:lnTo>
                  <a:close/>
                </a:path>
              </a:pathLst>
            </a:custGeom>
            <a:solidFill>
              <a:srgbClr val="009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67499" y="5400675"/>
              <a:ext cx="1906587" cy="116046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53199" y="5343524"/>
              <a:ext cx="863600" cy="11699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07299" y="5333999"/>
              <a:ext cx="966787" cy="4000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28024" y="6361113"/>
              <a:ext cx="114300" cy="857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151686" y="6465887"/>
              <a:ext cx="1119187" cy="1714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470899" y="5800725"/>
              <a:ext cx="227012" cy="5413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34336" y="5753099"/>
              <a:ext cx="131763" cy="14287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56435" y="5638799"/>
              <a:ext cx="1138555" cy="684530"/>
            </a:xfrm>
            <a:custGeom>
              <a:avLst/>
              <a:gdLst/>
              <a:ahLst/>
              <a:cxnLst/>
              <a:rect l="l" t="t" r="r" b="b"/>
              <a:pathLst>
                <a:path w="1138554" h="684529">
                  <a:moveTo>
                    <a:pt x="569912" y="0"/>
                  </a:moveTo>
                  <a:lnTo>
                    <a:pt x="455612" y="9525"/>
                  </a:lnTo>
                  <a:lnTo>
                    <a:pt x="350837" y="28575"/>
                  </a:lnTo>
                  <a:lnTo>
                    <a:pt x="255587" y="57150"/>
                  </a:lnTo>
                  <a:lnTo>
                    <a:pt x="169862" y="104775"/>
                  </a:lnTo>
                  <a:lnTo>
                    <a:pt x="95250" y="152400"/>
                  </a:lnTo>
                  <a:lnTo>
                    <a:pt x="47625" y="209550"/>
                  </a:lnTo>
                  <a:lnTo>
                    <a:pt x="9525" y="276225"/>
                  </a:lnTo>
                  <a:lnTo>
                    <a:pt x="0" y="342900"/>
                  </a:lnTo>
                  <a:lnTo>
                    <a:pt x="9525" y="407987"/>
                  </a:lnTo>
                  <a:lnTo>
                    <a:pt x="47625" y="474662"/>
                  </a:lnTo>
                  <a:lnTo>
                    <a:pt x="95250" y="531812"/>
                  </a:lnTo>
                  <a:lnTo>
                    <a:pt x="169862" y="588962"/>
                  </a:lnTo>
                  <a:lnTo>
                    <a:pt x="255587" y="627063"/>
                  </a:lnTo>
                  <a:lnTo>
                    <a:pt x="350837" y="655638"/>
                  </a:lnTo>
                  <a:lnTo>
                    <a:pt x="455612" y="674688"/>
                  </a:lnTo>
                  <a:lnTo>
                    <a:pt x="569912" y="684213"/>
                  </a:lnTo>
                  <a:lnTo>
                    <a:pt x="682625" y="674688"/>
                  </a:lnTo>
                  <a:lnTo>
                    <a:pt x="787400" y="655638"/>
                  </a:lnTo>
                  <a:lnTo>
                    <a:pt x="892175" y="627063"/>
                  </a:lnTo>
                  <a:lnTo>
                    <a:pt x="968375" y="588962"/>
                  </a:lnTo>
                  <a:lnTo>
                    <a:pt x="1042987" y="531812"/>
                  </a:lnTo>
                  <a:lnTo>
                    <a:pt x="1090612" y="474662"/>
                  </a:lnTo>
                  <a:lnTo>
                    <a:pt x="1128712" y="407987"/>
                  </a:lnTo>
                  <a:lnTo>
                    <a:pt x="1138237" y="342900"/>
                  </a:lnTo>
                  <a:lnTo>
                    <a:pt x="1138237" y="323850"/>
                  </a:lnTo>
                  <a:lnTo>
                    <a:pt x="1128712" y="304800"/>
                  </a:lnTo>
                  <a:lnTo>
                    <a:pt x="1090612" y="314325"/>
                  </a:lnTo>
                  <a:lnTo>
                    <a:pt x="1100137" y="333375"/>
                  </a:lnTo>
                  <a:lnTo>
                    <a:pt x="1100137" y="342900"/>
                  </a:lnTo>
                  <a:lnTo>
                    <a:pt x="1090612" y="407987"/>
                  </a:lnTo>
                  <a:lnTo>
                    <a:pt x="1062037" y="465137"/>
                  </a:lnTo>
                  <a:lnTo>
                    <a:pt x="1004887" y="522287"/>
                  </a:lnTo>
                  <a:lnTo>
                    <a:pt x="949325" y="569912"/>
                  </a:lnTo>
                  <a:lnTo>
                    <a:pt x="863600" y="608012"/>
                  </a:lnTo>
                  <a:lnTo>
                    <a:pt x="777875" y="636588"/>
                  </a:lnTo>
                  <a:lnTo>
                    <a:pt x="673100" y="655638"/>
                  </a:lnTo>
                  <a:lnTo>
                    <a:pt x="569912" y="665163"/>
                  </a:lnTo>
                  <a:lnTo>
                    <a:pt x="465137" y="655638"/>
                  </a:lnTo>
                  <a:lnTo>
                    <a:pt x="360362" y="636588"/>
                  </a:lnTo>
                  <a:lnTo>
                    <a:pt x="274637" y="608012"/>
                  </a:lnTo>
                  <a:lnTo>
                    <a:pt x="188912" y="569912"/>
                  </a:lnTo>
                  <a:lnTo>
                    <a:pt x="133350" y="522287"/>
                  </a:lnTo>
                  <a:lnTo>
                    <a:pt x="76200" y="465137"/>
                  </a:lnTo>
                  <a:lnTo>
                    <a:pt x="47625" y="407987"/>
                  </a:lnTo>
                  <a:lnTo>
                    <a:pt x="38100" y="342900"/>
                  </a:lnTo>
                  <a:lnTo>
                    <a:pt x="47625" y="276225"/>
                  </a:lnTo>
                  <a:lnTo>
                    <a:pt x="76200" y="219075"/>
                  </a:lnTo>
                  <a:lnTo>
                    <a:pt x="133350" y="161925"/>
                  </a:lnTo>
                  <a:lnTo>
                    <a:pt x="188912" y="114300"/>
                  </a:lnTo>
                  <a:lnTo>
                    <a:pt x="274637" y="76200"/>
                  </a:lnTo>
                  <a:lnTo>
                    <a:pt x="360362" y="47625"/>
                  </a:lnTo>
                  <a:lnTo>
                    <a:pt x="465137" y="28575"/>
                  </a:lnTo>
                  <a:lnTo>
                    <a:pt x="569912" y="19050"/>
                  </a:lnTo>
                  <a:lnTo>
                    <a:pt x="663575" y="28575"/>
                  </a:lnTo>
                  <a:lnTo>
                    <a:pt x="758825" y="47625"/>
                  </a:lnTo>
                  <a:lnTo>
                    <a:pt x="844550" y="76200"/>
                  </a:lnTo>
                  <a:lnTo>
                    <a:pt x="920750" y="104775"/>
                  </a:lnTo>
                  <a:lnTo>
                    <a:pt x="930275" y="76200"/>
                  </a:lnTo>
                  <a:lnTo>
                    <a:pt x="758825" y="19050"/>
                  </a:lnTo>
                  <a:lnTo>
                    <a:pt x="569912" y="0"/>
                  </a:lnTo>
                  <a:close/>
                </a:path>
              </a:pathLst>
            </a:custGeom>
            <a:solidFill>
              <a:srgbClr val="009C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904037" y="5572125"/>
              <a:ext cx="1443037" cy="84613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245349" y="5543550"/>
              <a:ext cx="579438" cy="1047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85011" y="5648325"/>
              <a:ext cx="104775" cy="7620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16774" y="5727699"/>
              <a:ext cx="822326" cy="50641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67574" y="5762625"/>
              <a:ext cx="708026" cy="43021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88224" y="5838824"/>
              <a:ext cx="473076" cy="28098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445374" y="5870574"/>
              <a:ext cx="352426" cy="2206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521574" y="5918200"/>
              <a:ext cx="200026" cy="12858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381999" y="5057774"/>
              <a:ext cx="608012" cy="1524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437561" y="4800600"/>
              <a:ext cx="409575" cy="8572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961436" y="4867275"/>
              <a:ext cx="95250" cy="24765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532811" y="5153025"/>
              <a:ext cx="304800" cy="285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420099" y="4829175"/>
              <a:ext cx="255588" cy="2952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485186" y="4829175"/>
              <a:ext cx="523874" cy="33337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542336" y="4897437"/>
              <a:ext cx="360365" cy="20955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577261" y="4919663"/>
              <a:ext cx="288926" cy="16192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621711" y="4935538"/>
              <a:ext cx="198438" cy="1301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64575" y="4960938"/>
              <a:ext cx="115888" cy="74613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9203690" cy="57353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36195" indent="-342900" algn="just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Υποχρεώσεις προετοιµασίας αναθετουσών αρχών  πριν την διεξαγωγή της διαδικασίας ανάθεσης</a:t>
            </a:r>
          </a:p>
          <a:p>
            <a:pPr marL="355600" marR="5080" indent="-342900" algn="just">
              <a:lnSpc>
                <a:spcPct val="99600"/>
              </a:lnSpc>
              <a:spcBef>
                <a:spcPts val="62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Τα έγγραφα της σύµβασης συντάσσονται υποχρεωτικά  στην ελληνική γλώσσα και προαιρετικά και σε άλλες  γλώσσες, συνολικά ή µερικά. Σε περίπτωση  ασυµφωνίας µεταξύ των τµηµάτων των εγγράφων της  σύµβασης που έχουν συνταχθεί σε περισσότερες  γλώσσες, επικρατεί η ελληνική έκδοση.</a:t>
            </a:r>
          </a:p>
          <a:p>
            <a:pPr marL="355600" marR="11430" indent="-342900" algn="just">
              <a:lnSpc>
                <a:spcPct val="9990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7665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Οι αναθέτουσες αρχές δεν επιβάλλουν στους  οικονοµικούς φορείς δαπάνη για τη λήψη των  εγγράφων της σύµβασης, πλην της δαπάνης που  αντιστοιχεί στο κόστος αναπαραγωγής τους και της  ταχυδροµικής αποστολής τους.</a:t>
            </a: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9174480" cy="441402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6350" indent="-342900" algn="just">
              <a:lnSpc>
                <a:spcPts val="3300"/>
              </a:lnSpc>
              <a:spcBef>
                <a:spcPts val="2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Υποχρεώσεις προετοιµασίας αναθετουσών αρχών  πριν την διεξαγωγή της διαδικασίας ανάθεσης</a:t>
            </a:r>
          </a:p>
          <a:p>
            <a:pPr marL="355600" indent="-342900" algn="just">
              <a:lnSpc>
                <a:spcPct val="100000"/>
              </a:lnSpc>
              <a:spcBef>
                <a:spcPts val="30"/>
              </a:spcBef>
              <a:buClr>
                <a:srgbClr val="99FF99"/>
              </a:buClr>
              <a:buSzPct val="78571"/>
              <a:buFont typeface="Wingdings"/>
              <a:buChar char=""/>
            </a:pPr>
            <a:endParaRPr sz="2800" spc="-5" dirty="0">
              <a:latin typeface="Microsoft Sans Serif"/>
              <a:cs typeface="Microsoft Sans Serif"/>
            </a:endParaRPr>
          </a:p>
          <a:p>
            <a:pPr marL="355600" marR="6350" indent="-342900" algn="just">
              <a:lnSpc>
                <a:spcPts val="3329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Πρότυπα εγγράφων σύµβασης µε δεσµευτική ισχύ  εκδίδονται από την Αρχή.</a:t>
            </a:r>
          </a:p>
          <a:p>
            <a:pPr marL="355600" marR="5080" indent="-342900" algn="just">
              <a:lnSpc>
                <a:spcPct val="100200"/>
              </a:lnSpc>
              <a:spcBef>
                <a:spcPts val="75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Ειδικά για τις δηµόσιες συµβάσεις έργων, µελετών  και παροχής τεχνικών υπηρεσιών, λοιπά πρότυπα  τεχνικού περιεχοµένου µε δεσµευτική ή µη ισχύ,  καθώς και σχετικές εγκύκλιοι εκδίδονται µε  απόφαση του Υπουργού Υποδοµών, Μεταφορών  και Δικτύων.</a:t>
            </a: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98426" y="182564"/>
            <a:ext cx="9144000" cy="4225516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ΤΕΤΑΡΤΟ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ΛΟΓΟΙ ΑΠΟΚΛΕΙΣΜΟΥ-ΕΓΓΥΗΣΕΙΣ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Λόγοι </a:t>
            </a:r>
            <a:r>
              <a:rPr sz="2800" b="1" spc="5" dirty="0">
                <a:latin typeface="Arial"/>
                <a:cs typeface="Arial"/>
              </a:rPr>
              <a:t>αποκλεισµού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 </a:t>
            </a:r>
            <a:r>
              <a:rPr sz="2800" b="1" dirty="0">
                <a:latin typeface="Arial"/>
                <a:cs typeface="Arial"/>
              </a:rPr>
              <a:t>73 ν.</a:t>
            </a:r>
            <a:r>
              <a:rPr sz="2800" b="1" spc="-5" dirty="0">
                <a:latin typeface="Arial"/>
                <a:cs typeface="Arial"/>
              </a:rPr>
              <a:t> 4412/2016)</a:t>
            </a:r>
            <a:endParaRPr sz="2200" dirty="0">
              <a:latin typeface="Wingdings"/>
              <a:cs typeface="Wingdings"/>
            </a:endParaRPr>
          </a:p>
          <a:p>
            <a:pPr marL="355600" marR="5080" indent="-342900" algn="just">
              <a:lnSpc>
                <a:spcPct val="100200"/>
              </a:lnSpc>
              <a:spcBef>
                <a:spcPts val="75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Οι αναθέτουσες αρχές αποκλείουν έναν </a:t>
            </a:r>
            <a:r>
              <a:rPr sz="2800" b="1" spc="5" dirty="0">
                <a:latin typeface="Arial"/>
                <a:cs typeface="Arial"/>
              </a:rPr>
              <a:t>οικονοµικό 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φορέα από </a:t>
            </a:r>
            <a:r>
              <a:rPr sz="2800" b="1" dirty="0">
                <a:latin typeface="Arial"/>
                <a:cs typeface="Arial"/>
              </a:rPr>
              <a:t>τη </a:t>
            </a:r>
            <a:r>
              <a:rPr sz="2800" b="1" spc="20" dirty="0">
                <a:latin typeface="Arial"/>
                <a:cs typeface="Arial"/>
              </a:rPr>
              <a:t>συµµετοχή </a:t>
            </a:r>
            <a:r>
              <a:rPr sz="2800" b="1" dirty="0">
                <a:latin typeface="Arial"/>
                <a:cs typeface="Arial"/>
              </a:rPr>
              <a:t>σε </a:t>
            </a:r>
            <a:r>
              <a:rPr sz="2800" b="1" spc="-5" dirty="0">
                <a:latin typeface="Arial"/>
                <a:cs typeface="Arial"/>
              </a:rPr>
              <a:t>διαδικασία σύναψης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σύµβασης </a:t>
            </a:r>
            <a:r>
              <a:rPr sz="2800" b="1" spc="-5" dirty="0">
                <a:latin typeface="Arial"/>
                <a:cs typeface="Arial"/>
              </a:rPr>
              <a:t>όταν απoδεικνύουν </a:t>
            </a:r>
            <a:r>
              <a:rPr sz="2800" b="1" dirty="0">
                <a:latin typeface="Arial"/>
                <a:cs typeface="Arial"/>
              </a:rPr>
              <a:t>ή </a:t>
            </a:r>
            <a:r>
              <a:rPr sz="2800" b="1" spc="-5" dirty="0">
                <a:latin typeface="Arial"/>
                <a:cs typeface="Arial"/>
              </a:rPr>
              <a:t>είναι γνωστό στην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αναθέτουσα αρχή </a:t>
            </a:r>
            <a:r>
              <a:rPr sz="2800" b="1" spc="45" dirty="0">
                <a:latin typeface="Arial"/>
                <a:cs typeface="Arial"/>
              </a:rPr>
              <a:t>µε </a:t>
            </a:r>
            <a:r>
              <a:rPr sz="2800" b="1" spc="-5" dirty="0">
                <a:latin typeface="Arial"/>
                <a:cs typeface="Arial"/>
              </a:rPr>
              <a:t>άλλο τρόπο, ότι συντρέχουν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εις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229" dirty="0">
                <a:latin typeface="Arial"/>
                <a:cs typeface="Arial"/>
              </a:rPr>
              <a:t>βάρος</a:t>
            </a:r>
            <a:r>
              <a:rPr sz="2800" b="1" spc="235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του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συγκεκριµένοι</a:t>
            </a:r>
            <a:r>
              <a:rPr sz="2800" b="1" spc="275" dirty="0">
                <a:latin typeface="Arial"/>
                <a:cs typeface="Arial"/>
              </a:rPr>
              <a:t> </a:t>
            </a:r>
            <a:r>
              <a:rPr sz="2800" b="1" spc="235" dirty="0">
                <a:latin typeface="Arial"/>
                <a:cs typeface="Arial"/>
              </a:rPr>
              <a:t>λόγοι,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spc="190" dirty="0">
                <a:latin typeface="Arial"/>
                <a:cs typeface="Arial"/>
              </a:rPr>
              <a:t>που 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περιγράφονται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αναλυτικά </a:t>
            </a:r>
            <a:r>
              <a:rPr sz="2800" b="1" dirty="0">
                <a:latin typeface="Arial"/>
                <a:cs typeface="Arial"/>
              </a:rPr>
              <a:t>στο</a:t>
            </a:r>
            <a:r>
              <a:rPr sz="2800" b="1" spc="-5" dirty="0">
                <a:latin typeface="Arial"/>
                <a:cs typeface="Arial"/>
              </a:rPr>
              <a:t> άρθρο αυτό.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173210" cy="53905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ΤΕΤΑΡΤΟ</a:t>
            </a:r>
            <a:endParaRPr sz="2800" dirty="0">
              <a:latin typeface="Arial"/>
              <a:cs typeface="Arial"/>
            </a:endParaRPr>
          </a:p>
          <a:p>
            <a:pPr marL="355600" indent="-343535" algn="just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ΛΟΓΟΙ ΑΠΟΚΛΕΙΣΜΟΥ-ΕΓΓΥΗΣΕΙΣ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Εγγυήσεις (αρ.72</a:t>
            </a:r>
            <a:r>
              <a:rPr sz="2800" b="1" dirty="0">
                <a:latin typeface="Arial"/>
                <a:cs typeface="Arial"/>
              </a:rPr>
              <a:t> ν.</a:t>
            </a:r>
            <a:r>
              <a:rPr sz="2800" b="1" spc="-5" dirty="0">
                <a:latin typeface="Arial"/>
                <a:cs typeface="Arial"/>
              </a:rPr>
              <a:t> 4412/2016).</a:t>
            </a:r>
            <a:endParaRPr sz="2800" dirty="0">
              <a:latin typeface="Arial"/>
              <a:cs typeface="Arial"/>
            </a:endParaRPr>
          </a:p>
          <a:p>
            <a:pPr marL="355600" indent="-343535" algn="just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ν.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4412/2016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προβλέπει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εξής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99FF99"/>
              </a:buClr>
              <a:buFont typeface="Wingdings"/>
              <a:buChar char=""/>
            </a:pPr>
            <a:endParaRPr sz="40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2000"/>
              </a:lnSpc>
              <a:spcBef>
                <a:spcPts val="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Εγγύηση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συµµετοχής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έως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2%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εκτιµώµενης</a:t>
            </a:r>
            <a:r>
              <a:rPr sz="2800" spc="66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αξίας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Εγγύηση </a:t>
            </a:r>
            <a:r>
              <a:rPr sz="2800" spc="-30" dirty="0">
                <a:latin typeface="Microsoft Sans Serif"/>
                <a:cs typeface="Microsoft Sans Serif"/>
              </a:rPr>
              <a:t>καλής </a:t>
            </a:r>
            <a:r>
              <a:rPr sz="2800" spc="-95" dirty="0">
                <a:latin typeface="Microsoft Sans Serif"/>
                <a:cs typeface="Microsoft Sans Serif"/>
              </a:rPr>
              <a:t>εκτέλεσης </a:t>
            </a:r>
            <a:r>
              <a:rPr sz="2800" spc="-35" dirty="0">
                <a:latin typeface="Microsoft Sans Serif"/>
                <a:cs typeface="Microsoft Sans Serif"/>
              </a:rPr>
              <a:t>σε </a:t>
            </a:r>
            <a:r>
              <a:rPr sz="2800" spc="35" dirty="0">
                <a:latin typeface="Microsoft Sans Serif"/>
                <a:cs typeface="Microsoft Sans Serif"/>
              </a:rPr>
              <a:t>ποσοστό </a:t>
            </a:r>
            <a:r>
              <a:rPr sz="2800" spc="-20" dirty="0">
                <a:latin typeface="Microsoft Sans Serif"/>
                <a:cs typeface="Microsoft Sans Serif"/>
              </a:rPr>
              <a:t>έως </a:t>
            </a:r>
            <a:r>
              <a:rPr sz="2800" dirty="0">
                <a:latin typeface="Microsoft Sans Serif"/>
                <a:cs typeface="Microsoft Sans Serif"/>
              </a:rPr>
              <a:t>5% </a:t>
            </a:r>
            <a:r>
              <a:rPr sz="2800" spc="55" dirty="0">
                <a:latin typeface="Microsoft Sans Serif"/>
                <a:cs typeface="Microsoft Sans Serif"/>
              </a:rPr>
              <a:t>επί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αξίας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10" dirty="0">
                <a:latin typeface="Microsoft Sans Serif"/>
                <a:cs typeface="Microsoft Sans Serif"/>
              </a:rPr>
              <a:t>σύµβασης </a:t>
            </a:r>
            <a:r>
              <a:rPr sz="2800" spc="-120" dirty="0">
                <a:latin typeface="Microsoft Sans Serif"/>
                <a:cs typeface="Microsoft Sans Serif"/>
              </a:rPr>
              <a:t>εντός </a:t>
            </a:r>
            <a:r>
              <a:rPr sz="2800" spc="-15" dirty="0">
                <a:latin typeface="Microsoft Sans Serif"/>
                <a:cs typeface="Microsoft Sans Serif"/>
              </a:rPr>
              <a:t>ΦΠΑ και </a:t>
            </a:r>
            <a:r>
              <a:rPr sz="2800" spc="-105" dirty="0">
                <a:latin typeface="Microsoft Sans Serif"/>
                <a:cs typeface="Microsoft Sans Serif"/>
              </a:rPr>
              <a:t>κατατίθεται </a:t>
            </a:r>
            <a:r>
              <a:rPr sz="2800" spc="75" dirty="0">
                <a:latin typeface="Microsoft Sans Serif"/>
                <a:cs typeface="Microsoft Sans Serif"/>
              </a:rPr>
              <a:t>πριν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υπογραφή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σύµβασης.</a:t>
            </a:r>
            <a:endParaRPr sz="2800" dirty="0">
              <a:latin typeface="Microsoft Sans Serif"/>
              <a:cs typeface="Microsoft Sans Serif"/>
            </a:endParaRPr>
          </a:p>
          <a:p>
            <a:pPr marL="355600" indent="-343535" algn="just">
              <a:lnSpc>
                <a:spcPct val="10000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25" dirty="0">
                <a:latin typeface="Microsoft Sans Serif"/>
                <a:cs typeface="Microsoft Sans Serif"/>
              </a:rPr>
              <a:t>Εγγύηση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προκαταβολής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ισόποση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προκαταβολή.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33020"/>
            <a:ext cx="9173210" cy="579261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72110" algn="l"/>
              </a:tabLst>
            </a:pPr>
            <a:r>
              <a:rPr sz="2800" spc="95" dirty="0">
                <a:latin typeface="Microsoft Sans Serif"/>
                <a:cs typeface="Microsoft Sans Serif"/>
              </a:rPr>
              <a:t>Οι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εγγυήσεις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εκδίδονται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spc="290" dirty="0">
                <a:latin typeface="Microsoft Sans Serif"/>
                <a:cs typeface="Microsoft Sans Serif"/>
              </a:rPr>
              <a:t>από</a:t>
            </a:r>
            <a:r>
              <a:rPr sz="2800" spc="295" dirty="0">
                <a:latin typeface="Microsoft Sans Serif"/>
                <a:cs typeface="Microsoft Sans Serif"/>
              </a:rPr>
              <a:t> </a:t>
            </a:r>
            <a:r>
              <a:rPr sz="2800" spc="225" dirty="0">
                <a:latin typeface="Microsoft Sans Serif"/>
                <a:cs typeface="Microsoft Sans Serif"/>
              </a:rPr>
              <a:t>πιστωτικά</a:t>
            </a:r>
            <a:r>
              <a:rPr sz="2800" spc="229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χρηµατοδοτικά</a:t>
            </a:r>
            <a:r>
              <a:rPr sz="2800" spc="-45" dirty="0">
                <a:latin typeface="Microsoft Sans Serif"/>
                <a:cs typeface="Microsoft Sans Serif"/>
              </a:rPr>
              <a:t> ιδρύµατα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45" dirty="0">
                <a:latin typeface="Microsoft Sans Serif"/>
                <a:cs typeface="Microsoft Sans Serif"/>
              </a:rPr>
              <a:t>ασφαλιστικές </a:t>
            </a:r>
            <a:r>
              <a:rPr sz="2800" spc="-25" dirty="0">
                <a:latin typeface="Microsoft Sans Serif"/>
                <a:cs typeface="Microsoft Sans Serif"/>
              </a:rPr>
              <a:t>επιχειρήσεις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-65" dirty="0">
                <a:latin typeface="Microsoft Sans Serif"/>
                <a:cs typeface="Microsoft Sans Serif"/>
              </a:rPr>
              <a:t>λειτουργούν </a:t>
            </a:r>
            <a:r>
              <a:rPr sz="2800" spc="10" dirty="0">
                <a:latin typeface="Microsoft Sans Serif"/>
                <a:cs typeface="Microsoft Sans Serif"/>
              </a:rPr>
              <a:t>νόµιµα </a:t>
            </a:r>
            <a:r>
              <a:rPr sz="2800" spc="-70" dirty="0">
                <a:latin typeface="Microsoft Sans Serif"/>
                <a:cs typeface="Microsoft Sans Serif"/>
              </a:rPr>
              <a:t>στα </a:t>
            </a:r>
            <a:r>
              <a:rPr sz="2800" spc="-65" dirty="0">
                <a:latin typeface="Microsoft Sans Serif"/>
                <a:cs typeface="Microsoft Sans Serif"/>
              </a:rPr>
              <a:t>κράτη </a:t>
            </a:r>
            <a:r>
              <a:rPr sz="2800" dirty="0">
                <a:latin typeface="Microsoft Sans Serif"/>
                <a:cs typeface="Microsoft Sans Serif"/>
              </a:rPr>
              <a:t>- </a:t>
            </a:r>
            <a:r>
              <a:rPr sz="2800" spc="-25" dirty="0">
                <a:latin typeface="Microsoft Sans Serif"/>
                <a:cs typeface="Microsoft Sans Serif"/>
              </a:rPr>
              <a:t>µέλη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44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΄Ενωσης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Ευρωπαϊκού </a:t>
            </a:r>
            <a:r>
              <a:rPr sz="2800" spc="-10" dirty="0">
                <a:latin typeface="Microsoft Sans Serif"/>
                <a:cs typeface="Microsoft Sans Serif"/>
              </a:rPr>
              <a:t>Οικονοµικού </a:t>
            </a:r>
            <a:r>
              <a:rPr sz="2800" spc="40" dirty="0">
                <a:latin typeface="Microsoft Sans Serif"/>
                <a:cs typeface="Microsoft Sans Serif"/>
              </a:rPr>
              <a:t>Χώρου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70" dirty="0">
                <a:latin typeface="Microsoft Sans Serif"/>
                <a:cs typeface="Microsoft Sans Serif"/>
              </a:rPr>
              <a:t>στα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κράτη-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µέρη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ΣΔΣ</a:t>
            </a:r>
            <a:endParaRPr sz="2800" dirty="0">
              <a:latin typeface="Microsoft Sans Serif"/>
              <a:cs typeface="Microsoft Sans Serif"/>
            </a:endParaRPr>
          </a:p>
          <a:p>
            <a:pPr marL="748665" marR="5080" lvl="1" indent="-279400" algn="just">
              <a:lnSpc>
                <a:spcPct val="99600"/>
              </a:lnSpc>
              <a:spcBef>
                <a:spcPts val="725"/>
              </a:spcBef>
              <a:buClr>
                <a:srgbClr val="FF00FF"/>
              </a:buClr>
              <a:buSzPct val="50000"/>
              <a:buFont typeface="Wingdings"/>
              <a:buChar char=""/>
              <a:tabLst>
                <a:tab pos="75565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[Η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Συµφωνία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Δηµόσιες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Συµβάσεις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(ΣΔΣ)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αποτελεί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µια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νοµικά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δεσµευτική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διεθνή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συµφωνία 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σχετικά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πρόσβαση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στις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αγορές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κρατικών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προµηθειών, </a:t>
            </a:r>
            <a:r>
              <a:rPr sz="2800" spc="-55" dirty="0">
                <a:latin typeface="Microsoft Sans Serif"/>
                <a:cs typeface="Microsoft Sans Serif"/>
              </a:rPr>
              <a:t>στην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οποία </a:t>
            </a:r>
            <a:r>
              <a:rPr sz="2800" spc="5" dirty="0">
                <a:latin typeface="Microsoft Sans Serif"/>
                <a:cs typeface="Microsoft Sans Serif"/>
              </a:rPr>
              <a:t>συµβαλλόµενα </a:t>
            </a:r>
            <a:r>
              <a:rPr sz="2800" spc="-30" dirty="0">
                <a:latin typeface="Microsoft Sans Serif"/>
                <a:cs typeface="Microsoft Sans Serif"/>
              </a:rPr>
              <a:t>µέρη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µια </a:t>
            </a:r>
            <a:r>
              <a:rPr sz="2800" spc="-25" dirty="0">
                <a:latin typeface="Microsoft Sans Serif"/>
                <a:cs typeface="Microsoft Sans Serif"/>
              </a:rPr>
              <a:t>σειρά </a:t>
            </a:r>
            <a:r>
              <a:rPr sz="2800" spc="30" dirty="0">
                <a:latin typeface="Microsoft Sans Serif"/>
                <a:cs typeface="Microsoft Sans Serif"/>
              </a:rPr>
              <a:t>µελών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5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ΠΟΕ.]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30" dirty="0">
                <a:latin typeface="Microsoft Sans Serif"/>
                <a:cs typeface="Microsoft Sans Serif"/>
              </a:rPr>
              <a:t>έχουν,</a:t>
            </a:r>
            <a:r>
              <a:rPr sz="2800" spc="685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σύµφωνα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ισχύουσες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διατάξεις,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δικαίωµα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αυτό.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ts val="3329"/>
              </a:lnSpc>
              <a:spcBef>
                <a:spcPts val="8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75" dirty="0">
                <a:latin typeface="Microsoft Sans Serif"/>
                <a:cs typeface="Microsoft Sans Serif"/>
              </a:rPr>
              <a:t>εγγυήσεις </a:t>
            </a:r>
            <a:r>
              <a:rPr sz="2800" spc="10" dirty="0">
                <a:latin typeface="Microsoft Sans Serif"/>
                <a:cs typeface="Microsoft Sans Serif"/>
              </a:rPr>
              <a:t>προβλέπεται </a:t>
            </a:r>
            <a:r>
              <a:rPr sz="2800" spc="15" dirty="0">
                <a:latin typeface="Microsoft Sans Serif"/>
                <a:cs typeface="Microsoft Sans Serif"/>
              </a:rPr>
              <a:t>επίσης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55" dirty="0">
                <a:latin typeface="Microsoft Sans Serif"/>
                <a:cs typeface="Microsoft Sans Serif"/>
              </a:rPr>
              <a:t>εκδίδονται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ΕΤΑΑ-ΤΣΜΕΔΕ,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Ταµείο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Παρακαταθηκών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Δανείων.</a:t>
            </a: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01295" y="13219"/>
            <a:ext cx="5655310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Είδη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Εγγυητικών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99FF99"/>
              </a:buClr>
              <a:buFont typeface="Wingdings"/>
              <a:buChar char=""/>
            </a:pPr>
            <a:endParaRPr sz="4600" dirty="0">
              <a:latin typeface="Arial"/>
              <a:cs typeface="Arial"/>
            </a:endParaRPr>
          </a:p>
          <a:p>
            <a:pPr marL="1258570" indent="-1247140">
              <a:lnSpc>
                <a:spcPct val="100000"/>
              </a:lnSpc>
              <a:buClr>
                <a:srgbClr val="99FF99"/>
              </a:buClr>
              <a:buSzPct val="79687"/>
              <a:buFont typeface="Wingdings"/>
              <a:buChar char=""/>
              <a:tabLst>
                <a:tab pos="1258570" algn="l"/>
                <a:tab pos="1259205" algn="l"/>
              </a:tabLst>
            </a:pPr>
            <a:r>
              <a:rPr sz="3200" b="1" spc="-5" dirty="0">
                <a:latin typeface="Arial"/>
                <a:cs typeface="Arial"/>
              </a:rPr>
              <a:t>Εγγυητική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spc="20" dirty="0">
                <a:latin typeface="Arial"/>
                <a:cs typeface="Arial"/>
              </a:rPr>
              <a:t>Συµµετοχής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-101787" y="2447036"/>
            <a:ext cx="283845" cy="415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10"/>
              </a:spcBef>
            </a:pPr>
            <a:r>
              <a:rPr sz="2550" spc="5" dirty="0">
                <a:latin typeface="Wingdings"/>
                <a:cs typeface="Wingdings"/>
              </a:rPr>
              <a:t></a:t>
            </a:r>
            <a:endParaRPr sz="2550">
              <a:latin typeface="Wingdings"/>
              <a:cs typeface="Wingding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47478" y="2365755"/>
            <a:ext cx="54762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Arial"/>
                <a:cs typeface="Arial"/>
              </a:rPr>
              <a:t>Εγγυητική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Καλής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Εκτέλεσης</a:t>
            </a:r>
            <a:endParaRPr sz="3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3615435"/>
            <a:ext cx="283845" cy="415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10"/>
              </a:spcBef>
            </a:pPr>
            <a:r>
              <a:rPr sz="2550" spc="5" dirty="0">
                <a:latin typeface="Wingdings"/>
                <a:cs typeface="Wingdings"/>
              </a:rPr>
              <a:t></a:t>
            </a:r>
            <a:endParaRPr sz="2550">
              <a:latin typeface="Wingdings"/>
              <a:cs typeface="Wingding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628049" y="3534155"/>
            <a:ext cx="47732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Arial"/>
                <a:cs typeface="Arial"/>
              </a:rPr>
              <a:t>Εγγύηση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προκαταβολής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0" y="1163781"/>
            <a:ext cx="1039494" cy="598805"/>
            <a:chOff x="0" y="1163781"/>
            <a:chExt cx="1039494" cy="59880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63781"/>
              <a:ext cx="1039090" cy="59851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399" y="1196752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736091" y="0"/>
                  </a:moveTo>
                  <a:lnTo>
                    <a:pt x="736091" y="121157"/>
                  </a:lnTo>
                  <a:lnTo>
                    <a:pt x="0" y="121157"/>
                  </a:lnTo>
                  <a:lnTo>
                    <a:pt x="0" y="363474"/>
                  </a:lnTo>
                  <a:lnTo>
                    <a:pt x="736091" y="363474"/>
                  </a:lnTo>
                  <a:lnTo>
                    <a:pt x="736091" y="484631"/>
                  </a:lnTo>
                  <a:lnTo>
                    <a:pt x="978407" y="242315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FFB0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399" y="1196752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0" y="121158"/>
                  </a:moveTo>
                  <a:lnTo>
                    <a:pt x="736091" y="121158"/>
                  </a:lnTo>
                  <a:lnTo>
                    <a:pt x="736091" y="0"/>
                  </a:lnTo>
                  <a:lnTo>
                    <a:pt x="978407" y="242315"/>
                  </a:lnTo>
                  <a:lnTo>
                    <a:pt x="736091" y="484632"/>
                  </a:lnTo>
                  <a:lnTo>
                    <a:pt x="736091" y="363473"/>
                  </a:lnTo>
                  <a:lnTo>
                    <a:pt x="0" y="363473"/>
                  </a:lnTo>
                  <a:lnTo>
                    <a:pt x="0" y="121158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77240" y="2385752"/>
            <a:ext cx="1080770" cy="598805"/>
            <a:chOff x="777240" y="2385752"/>
            <a:chExt cx="1080770" cy="598805"/>
          </a:xfrm>
        </p:grpSpPr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7240" y="2385752"/>
              <a:ext cx="1080654" cy="598516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27583" y="2420887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736092" y="0"/>
                  </a:moveTo>
                  <a:lnTo>
                    <a:pt x="736092" y="121157"/>
                  </a:lnTo>
                  <a:lnTo>
                    <a:pt x="0" y="121157"/>
                  </a:lnTo>
                  <a:lnTo>
                    <a:pt x="0" y="363474"/>
                  </a:lnTo>
                  <a:lnTo>
                    <a:pt x="736092" y="363474"/>
                  </a:lnTo>
                  <a:lnTo>
                    <a:pt x="736092" y="484631"/>
                  </a:lnTo>
                  <a:lnTo>
                    <a:pt x="978408" y="242315"/>
                  </a:lnTo>
                  <a:lnTo>
                    <a:pt x="736092" y="0"/>
                  </a:lnTo>
                  <a:close/>
                </a:path>
              </a:pathLst>
            </a:custGeom>
            <a:solidFill>
              <a:srgbClr val="FFB0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27583" y="2420887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0" y="121158"/>
                  </a:moveTo>
                  <a:lnTo>
                    <a:pt x="736091" y="121158"/>
                  </a:lnTo>
                  <a:lnTo>
                    <a:pt x="736091" y="0"/>
                  </a:lnTo>
                  <a:lnTo>
                    <a:pt x="978407" y="242315"/>
                  </a:lnTo>
                  <a:lnTo>
                    <a:pt x="736091" y="484631"/>
                  </a:lnTo>
                  <a:lnTo>
                    <a:pt x="736091" y="363473"/>
                  </a:lnTo>
                  <a:lnTo>
                    <a:pt x="0" y="363473"/>
                  </a:lnTo>
                  <a:lnTo>
                    <a:pt x="0" y="121158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2144683" y="3537065"/>
            <a:ext cx="1080770" cy="603250"/>
            <a:chOff x="2144683" y="3537065"/>
            <a:chExt cx="1080770" cy="603250"/>
          </a:xfrm>
        </p:grpSpPr>
        <p:pic>
          <p:nvPicPr>
            <p:cNvPr id="64" name="object 6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4683" y="3537065"/>
              <a:ext cx="1080654" cy="60267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195735" y="3573016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736092" y="0"/>
                  </a:moveTo>
                  <a:lnTo>
                    <a:pt x="736092" y="121157"/>
                  </a:lnTo>
                  <a:lnTo>
                    <a:pt x="0" y="121157"/>
                  </a:lnTo>
                  <a:lnTo>
                    <a:pt x="0" y="363474"/>
                  </a:lnTo>
                  <a:lnTo>
                    <a:pt x="736092" y="363474"/>
                  </a:lnTo>
                  <a:lnTo>
                    <a:pt x="736092" y="484631"/>
                  </a:lnTo>
                  <a:lnTo>
                    <a:pt x="978408" y="242316"/>
                  </a:lnTo>
                  <a:lnTo>
                    <a:pt x="736092" y="0"/>
                  </a:lnTo>
                  <a:close/>
                </a:path>
              </a:pathLst>
            </a:custGeom>
            <a:solidFill>
              <a:srgbClr val="FFB0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195736" y="3573016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0" y="121157"/>
                  </a:moveTo>
                  <a:lnTo>
                    <a:pt x="736091" y="121157"/>
                  </a:lnTo>
                  <a:lnTo>
                    <a:pt x="736091" y="0"/>
                  </a:lnTo>
                  <a:lnTo>
                    <a:pt x="978407" y="242315"/>
                  </a:lnTo>
                  <a:lnTo>
                    <a:pt x="736091" y="484631"/>
                  </a:lnTo>
                  <a:lnTo>
                    <a:pt x="736091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173210" cy="39338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ΠΕΜΠΤΟ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ΚΡΙΤΗΡΙΟ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124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  <a:p>
            <a:pPr marL="355600" indent="-343535">
              <a:lnSpc>
                <a:spcPct val="100000"/>
              </a:lnSpc>
              <a:spcBef>
                <a:spcPts val="86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Κριτήριο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ανάθεσης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(άρθρα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86</a:t>
            </a:r>
            <a:r>
              <a:rPr sz="2800" b="1" spc="-5" dirty="0">
                <a:latin typeface="Arial"/>
                <a:cs typeface="Arial"/>
              </a:rPr>
              <a:t> και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311).</a:t>
            </a:r>
            <a:endParaRPr sz="2800">
              <a:latin typeface="Arial"/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1240"/>
              </a:spcBef>
            </a:pPr>
            <a:r>
              <a:rPr sz="2200" spc="30" dirty="0">
                <a:latin typeface="Wingdings"/>
                <a:cs typeface="Wingdings"/>
              </a:rPr>
              <a:t></a:t>
            </a:r>
            <a:endParaRPr sz="2200">
              <a:latin typeface="Wingdings"/>
              <a:cs typeface="Wingdings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75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Το </a:t>
            </a:r>
            <a:r>
              <a:rPr sz="2800" spc="10" dirty="0">
                <a:latin typeface="Microsoft Sans Serif"/>
                <a:cs typeface="Microsoft Sans Serif"/>
              </a:rPr>
              <a:t>µόνο </a:t>
            </a:r>
            <a:r>
              <a:rPr sz="2800" spc="-55" dirty="0">
                <a:latin typeface="Microsoft Sans Serif"/>
                <a:cs typeface="Microsoft Sans Serif"/>
              </a:rPr>
              <a:t>κριτήριο </a:t>
            </a:r>
            <a:r>
              <a:rPr sz="2800" spc="-30" dirty="0">
                <a:latin typeface="Microsoft Sans Serif"/>
                <a:cs typeface="Microsoft Sans Serif"/>
              </a:rPr>
              <a:t>ανάθεσης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40" dirty="0">
                <a:latin typeface="Microsoft Sans Serif"/>
                <a:cs typeface="Microsoft Sans Serif"/>
              </a:rPr>
              <a:t>δηµοσίων </a:t>
            </a:r>
            <a:r>
              <a:rPr sz="2800" spc="35" dirty="0">
                <a:latin typeface="Microsoft Sans Serif"/>
                <a:cs typeface="Microsoft Sans Serif"/>
              </a:rPr>
              <a:t>συµβάσεων 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 </a:t>
            </a:r>
            <a:r>
              <a:rPr sz="2800" b="1" dirty="0">
                <a:latin typeface="Arial"/>
                <a:cs typeface="Arial"/>
              </a:rPr>
              <a:t>«η </a:t>
            </a:r>
            <a:r>
              <a:rPr sz="2800" b="1" spc="-5" dirty="0">
                <a:latin typeface="Arial"/>
                <a:cs typeface="Arial"/>
              </a:rPr>
              <a:t>πλέον </a:t>
            </a:r>
            <a:r>
              <a:rPr sz="2800" b="1" spc="5" dirty="0">
                <a:latin typeface="Arial"/>
                <a:cs typeface="Arial"/>
              </a:rPr>
              <a:t>συµφέρουσα </a:t>
            </a:r>
            <a:r>
              <a:rPr sz="2800" b="1" spc="-5" dirty="0">
                <a:latin typeface="Arial"/>
                <a:cs typeface="Arial"/>
              </a:rPr>
              <a:t>από </a:t>
            </a:r>
            <a:r>
              <a:rPr sz="2800" b="1" spc="5" dirty="0">
                <a:latin typeface="Arial"/>
                <a:cs typeface="Arial"/>
              </a:rPr>
              <a:t>οικονοµική </a:t>
            </a:r>
            <a:r>
              <a:rPr sz="2800" b="1" spc="-5" dirty="0">
                <a:latin typeface="Arial"/>
                <a:cs typeface="Arial"/>
              </a:rPr>
              <a:t>άποψη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προσφορά»</a:t>
            </a:r>
            <a:r>
              <a:rPr sz="2800" spc="-5" dirty="0">
                <a:latin typeface="Microsoft Sans Serif"/>
                <a:cs typeface="Microsoft Sans Serif"/>
              </a:rPr>
              <a:t>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213850" cy="5648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ΠΕΜΠΤΟ</a:t>
            </a:r>
            <a:endParaRPr sz="2800" dirty="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ΚΡΙΤΗΡΙΑ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 dirty="0">
              <a:latin typeface="Arial"/>
              <a:cs typeface="Arial"/>
            </a:endParaRPr>
          </a:p>
          <a:p>
            <a:pPr marL="355600" marR="48260" indent="-342900" algn="just">
              <a:lnSpc>
                <a:spcPct val="10200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Ανάλογα </a:t>
            </a:r>
            <a:r>
              <a:rPr sz="2800" b="1" spc="45" dirty="0">
                <a:latin typeface="Arial"/>
                <a:cs typeface="Arial"/>
              </a:rPr>
              <a:t>µε </a:t>
            </a:r>
            <a:r>
              <a:rPr sz="2800" b="1" spc="-5" dirty="0">
                <a:latin typeface="Arial"/>
                <a:cs typeface="Arial"/>
              </a:rPr>
              <a:t>την περίπτωση το κριτήριο </a:t>
            </a:r>
            <a:r>
              <a:rPr sz="2800" b="1" spc="10" dirty="0">
                <a:latin typeface="Arial"/>
                <a:cs typeface="Arial"/>
              </a:rPr>
              <a:t>µπορεί </a:t>
            </a:r>
            <a:r>
              <a:rPr sz="2800" b="1" dirty="0">
                <a:latin typeface="Arial"/>
                <a:cs typeface="Arial"/>
              </a:rPr>
              <a:t>να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διαχωριστεί στις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εξής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εναλλακτικές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περιπτώσεις </a:t>
            </a:r>
            <a:r>
              <a:rPr sz="2800" b="1" dirty="0"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355600" marR="46355" indent="-342900" algn="just">
              <a:lnSpc>
                <a:spcPct val="102000"/>
              </a:lnSpc>
              <a:spcBef>
                <a:spcPts val="5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Την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πλέον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συµφέρουσα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από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οικονοµική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άποψη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προσφορά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βάσει ποιότητας </a:t>
            </a:r>
            <a:r>
              <a:rPr sz="2800" b="1" dirty="0">
                <a:latin typeface="Arial"/>
                <a:cs typeface="Arial"/>
              </a:rPr>
              <a:t>–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τιµής.</a:t>
            </a:r>
            <a:endParaRPr sz="2800" dirty="0">
              <a:latin typeface="Arial"/>
              <a:cs typeface="Arial"/>
            </a:endParaRPr>
          </a:p>
          <a:p>
            <a:pPr marL="355600" marR="46355" indent="-342900" algn="just">
              <a:lnSpc>
                <a:spcPct val="102000"/>
              </a:lnSpc>
              <a:spcBef>
                <a:spcPts val="5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Την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πλέον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συµφέρουσα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από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οικονοµική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άποψη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προσφορά βάσει </a:t>
            </a:r>
            <a:r>
              <a:rPr sz="2800" b="1" spc="15" dirty="0">
                <a:latin typeface="Arial"/>
                <a:cs typeface="Arial"/>
              </a:rPr>
              <a:t>τιµής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(µειοδοτικό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σύστηµα).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499"/>
              </a:lnSpc>
              <a:spcBef>
                <a:spcPts val="59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Την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πλέον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συµφέρουσα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από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οικονοµική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άποψη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προσφορά βάσει κόστους, </a:t>
            </a:r>
            <a:r>
              <a:rPr sz="2800" b="1" spc="45" dirty="0">
                <a:latin typeface="Arial"/>
                <a:cs typeface="Arial"/>
              </a:rPr>
              <a:t>µε </a:t>
            </a:r>
            <a:r>
              <a:rPr sz="2800" b="1" spc="-5" dirty="0">
                <a:latin typeface="Arial"/>
                <a:cs typeface="Arial"/>
              </a:rPr>
              <a:t>χρήση προσέγγισης 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315" dirty="0">
                <a:latin typeface="Arial"/>
                <a:cs typeface="Arial"/>
              </a:rPr>
              <a:t>κόσ</a:t>
            </a:r>
            <a:r>
              <a:rPr sz="2800" b="1" spc="320" dirty="0">
                <a:latin typeface="Arial"/>
                <a:cs typeface="Arial"/>
              </a:rPr>
              <a:t>τ</a:t>
            </a:r>
            <a:r>
              <a:rPr sz="2800" b="1" spc="315" dirty="0">
                <a:latin typeface="Arial"/>
                <a:cs typeface="Arial"/>
              </a:rPr>
              <a:t>ους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spc="-459" dirty="0">
                <a:latin typeface="Arial"/>
                <a:cs typeface="Arial"/>
              </a:rPr>
              <a:t> </a:t>
            </a:r>
            <a:r>
              <a:rPr sz="2800" b="1" spc="315" dirty="0">
                <a:latin typeface="Arial"/>
                <a:cs typeface="Arial"/>
              </a:rPr>
              <a:t>απο</a:t>
            </a:r>
            <a:r>
              <a:rPr sz="2800" b="1" spc="320" dirty="0">
                <a:latin typeface="Arial"/>
                <a:cs typeface="Arial"/>
              </a:rPr>
              <a:t>τ</a:t>
            </a:r>
            <a:r>
              <a:rPr sz="2800" b="1" spc="315" dirty="0">
                <a:latin typeface="Arial"/>
                <a:cs typeface="Arial"/>
              </a:rPr>
              <a:t>ε</a:t>
            </a:r>
            <a:r>
              <a:rPr sz="2800" b="1" spc="320" dirty="0">
                <a:latin typeface="Arial"/>
                <a:cs typeface="Arial"/>
              </a:rPr>
              <a:t>λ</a:t>
            </a:r>
            <a:r>
              <a:rPr sz="2800" b="1" spc="315" dirty="0">
                <a:latin typeface="Arial"/>
                <a:cs typeface="Arial"/>
              </a:rPr>
              <a:t>εσ</a:t>
            </a:r>
            <a:r>
              <a:rPr sz="2800" b="1" spc="409" dirty="0">
                <a:latin typeface="Arial"/>
                <a:cs typeface="Arial"/>
              </a:rPr>
              <a:t>µ</a:t>
            </a:r>
            <a:r>
              <a:rPr sz="2800" b="1" spc="315" dirty="0">
                <a:latin typeface="Arial"/>
                <a:cs typeface="Arial"/>
              </a:rPr>
              <a:t>α</a:t>
            </a:r>
            <a:r>
              <a:rPr sz="2800" b="1" spc="320" dirty="0">
                <a:latin typeface="Arial"/>
                <a:cs typeface="Arial"/>
              </a:rPr>
              <a:t>τ</a:t>
            </a:r>
            <a:r>
              <a:rPr sz="2800" b="1" spc="315" dirty="0">
                <a:latin typeface="Arial"/>
                <a:cs typeface="Arial"/>
              </a:rPr>
              <a:t>ικό</a:t>
            </a:r>
            <a:r>
              <a:rPr sz="2800" b="1" spc="320" dirty="0">
                <a:latin typeface="Arial"/>
                <a:cs typeface="Arial"/>
              </a:rPr>
              <a:t>τ</a:t>
            </a:r>
            <a:r>
              <a:rPr sz="2800" b="1" spc="315" dirty="0">
                <a:latin typeface="Arial"/>
                <a:cs typeface="Arial"/>
              </a:rPr>
              <a:t>η</a:t>
            </a:r>
            <a:r>
              <a:rPr sz="2800" b="1" spc="320" dirty="0">
                <a:latin typeface="Arial"/>
                <a:cs typeface="Arial"/>
              </a:rPr>
              <a:t>τ</a:t>
            </a:r>
            <a:r>
              <a:rPr sz="2800" b="1" spc="315" dirty="0">
                <a:latin typeface="Arial"/>
                <a:cs typeface="Arial"/>
              </a:rPr>
              <a:t>ας</a:t>
            </a:r>
            <a:r>
              <a:rPr sz="2800" b="1" dirty="0">
                <a:latin typeface="Arial"/>
                <a:cs typeface="Arial"/>
              </a:rPr>
              <a:t>,  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spc="315" dirty="0">
                <a:latin typeface="Arial"/>
                <a:cs typeface="Arial"/>
              </a:rPr>
              <a:t>όπω</a:t>
            </a:r>
            <a:r>
              <a:rPr sz="2800" b="1" dirty="0">
                <a:latin typeface="Arial"/>
                <a:cs typeface="Arial"/>
              </a:rPr>
              <a:t>ς  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spc="320" dirty="0">
                <a:latin typeface="Arial"/>
                <a:cs typeface="Arial"/>
              </a:rPr>
              <a:t>τ</a:t>
            </a:r>
            <a:r>
              <a:rPr sz="2800" b="1" spc="31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ς </a:t>
            </a:r>
            <a:r>
              <a:rPr sz="2800" b="1" spc="-459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κοστολόγησης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 κύκλου ζωής.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0"/>
            <a:ext cx="9173210" cy="5394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ΚΡΙΤΗΡΙΑ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Ασυνήθιστα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χαµηλές</a:t>
            </a:r>
            <a:r>
              <a:rPr sz="2800" b="1" spc="-5" dirty="0">
                <a:latin typeface="Arial"/>
                <a:cs typeface="Arial"/>
              </a:rPr>
              <a:t> προσφορές (άρθρα </a:t>
            </a:r>
            <a:r>
              <a:rPr sz="2800" b="1" dirty="0">
                <a:latin typeface="Arial"/>
                <a:cs typeface="Arial"/>
              </a:rPr>
              <a:t>88 &amp; 313).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299"/>
              </a:lnSpc>
              <a:spcBef>
                <a:spcPts val="62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10" dirty="0">
                <a:latin typeface="Microsoft Sans Serif"/>
                <a:cs typeface="Microsoft Sans Serif"/>
              </a:rPr>
              <a:t>Όταν</a:t>
            </a:r>
            <a:r>
              <a:rPr sz="2800" spc="5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40" dirty="0">
                <a:latin typeface="Microsoft Sans Serif"/>
                <a:cs typeface="Microsoft Sans Serif"/>
              </a:rPr>
              <a:t>αναθέτουσα </a:t>
            </a:r>
            <a:r>
              <a:rPr sz="2800" spc="-20" dirty="0">
                <a:latin typeface="Microsoft Sans Serif"/>
                <a:cs typeface="Microsoft Sans Serif"/>
              </a:rPr>
              <a:t>αρχή/αναθέτων </a:t>
            </a:r>
            <a:r>
              <a:rPr sz="2800" spc="-55" dirty="0">
                <a:latin typeface="Microsoft Sans Serif"/>
                <a:cs typeface="Microsoft Sans Serif"/>
              </a:rPr>
              <a:t>φορέας </a:t>
            </a:r>
            <a:r>
              <a:rPr sz="2800" spc="-45" dirty="0">
                <a:latin typeface="Microsoft Sans Serif"/>
                <a:cs typeface="Microsoft Sans Serif"/>
              </a:rPr>
              <a:t>κρίνει </a:t>
            </a:r>
            <a:r>
              <a:rPr sz="2800" spc="-120" dirty="0">
                <a:latin typeface="Microsoft Sans Serif"/>
                <a:cs typeface="Microsoft Sans Serif"/>
              </a:rPr>
              <a:t>ότι 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µια </a:t>
            </a:r>
            <a:r>
              <a:rPr sz="2800" spc="50" dirty="0">
                <a:latin typeface="Microsoft Sans Serif"/>
                <a:cs typeface="Microsoft Sans Serif"/>
              </a:rPr>
              <a:t>προσφορά </a:t>
            </a:r>
            <a:r>
              <a:rPr sz="2800" spc="-50" dirty="0">
                <a:latin typeface="Microsoft Sans Serif"/>
                <a:cs typeface="Microsoft Sans Serif"/>
              </a:rPr>
              <a:t>είναι </a:t>
            </a:r>
            <a:r>
              <a:rPr sz="2800" spc="-20" dirty="0">
                <a:latin typeface="Microsoft Sans Serif"/>
                <a:cs typeface="Microsoft Sans Serif"/>
              </a:rPr>
              <a:t>«ασυνήθιστα </a:t>
            </a:r>
            <a:r>
              <a:rPr sz="2800" spc="5" dirty="0">
                <a:latin typeface="Microsoft Sans Serif"/>
                <a:cs typeface="Microsoft Sans Serif"/>
              </a:rPr>
              <a:t>χαµηλή» </a:t>
            </a:r>
            <a:r>
              <a:rPr sz="2800" spc="-30" dirty="0">
                <a:latin typeface="Microsoft Sans Serif"/>
                <a:cs typeface="Microsoft Sans Serif"/>
              </a:rPr>
              <a:t>απαιτεί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-5" dirty="0">
                <a:latin typeface="Microsoft Sans Serif"/>
                <a:cs typeface="Microsoft Sans Serif"/>
              </a:rPr>
              <a:t>οικονοµικό </a:t>
            </a:r>
            <a:r>
              <a:rPr sz="2800" spc="-35" dirty="0">
                <a:latin typeface="Microsoft Sans Serif"/>
                <a:cs typeface="Microsoft Sans Serif"/>
              </a:rPr>
              <a:t>φορέα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60" dirty="0">
                <a:latin typeface="Microsoft Sans Serif"/>
                <a:cs typeface="Microsoft Sans Serif"/>
              </a:rPr>
              <a:t>εξηγήσει </a:t>
            </a:r>
            <a:r>
              <a:rPr sz="2800" spc="-120" dirty="0">
                <a:latin typeface="Microsoft Sans Serif"/>
                <a:cs typeface="Microsoft Sans Serif"/>
              </a:rPr>
              <a:t>εντός </a:t>
            </a:r>
            <a:r>
              <a:rPr sz="2800" spc="-20" dirty="0">
                <a:latin typeface="Microsoft Sans Serif"/>
                <a:cs typeface="Microsoft Sans Serif"/>
              </a:rPr>
              <a:t>αποκλειστικής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προθεσµίας </a:t>
            </a:r>
            <a:r>
              <a:rPr sz="2800" spc="-40" dirty="0">
                <a:latin typeface="Microsoft Sans Serif"/>
                <a:cs typeface="Microsoft Sans Serif"/>
              </a:rPr>
              <a:t>δέκα </a:t>
            </a:r>
            <a:r>
              <a:rPr sz="2800" dirty="0">
                <a:latin typeface="Microsoft Sans Serif"/>
                <a:cs typeface="Microsoft Sans Serif"/>
              </a:rPr>
              <a:t>(10) </a:t>
            </a:r>
            <a:r>
              <a:rPr sz="2800" spc="20" dirty="0">
                <a:latin typeface="Microsoft Sans Serif"/>
                <a:cs typeface="Microsoft Sans Serif"/>
              </a:rPr>
              <a:t>ηµερών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75" dirty="0">
                <a:latin typeface="Microsoft Sans Serif"/>
                <a:cs typeface="Microsoft Sans Serif"/>
              </a:rPr>
              <a:t>τιµή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60" dirty="0">
                <a:latin typeface="Microsoft Sans Serif"/>
                <a:cs typeface="Microsoft Sans Serif"/>
              </a:rPr>
              <a:t>κόστος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προτείνει.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0" dirty="0">
                <a:latin typeface="Microsoft Sans Serif"/>
                <a:cs typeface="Microsoft Sans Serif"/>
              </a:rPr>
              <a:t>προσφορά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5" dirty="0">
                <a:latin typeface="Microsoft Sans Serif"/>
                <a:cs typeface="Microsoft Sans Serif"/>
              </a:rPr>
              <a:t>απορριφθεί </a:t>
            </a:r>
            <a:r>
              <a:rPr sz="2800" spc="10" dirty="0">
                <a:latin typeface="Microsoft Sans Serif"/>
                <a:cs typeface="Microsoft Sans Serif"/>
              </a:rPr>
              <a:t>µόνον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εάν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τα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195" dirty="0">
                <a:latin typeface="Microsoft Sans Serif"/>
                <a:cs typeface="Microsoft Sans Serif"/>
              </a:rPr>
              <a:t>παρεχόµενα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στοιχεία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δεν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εξηγούν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µε 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ικανοποιητικό </a:t>
            </a:r>
            <a:r>
              <a:rPr sz="2800" spc="10" dirty="0">
                <a:latin typeface="Microsoft Sans Serif"/>
                <a:cs typeface="Microsoft Sans Serif"/>
              </a:rPr>
              <a:t>τρόπο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10" dirty="0">
                <a:latin typeface="Microsoft Sans Serif"/>
                <a:cs typeface="Microsoft Sans Serif"/>
              </a:rPr>
              <a:t>χαµηλό </a:t>
            </a:r>
            <a:r>
              <a:rPr sz="2800" spc="50" dirty="0">
                <a:latin typeface="Microsoft Sans Serif"/>
                <a:cs typeface="Microsoft Sans Serif"/>
              </a:rPr>
              <a:t>επίπεδο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90" dirty="0">
                <a:latin typeface="Microsoft Sans Serif"/>
                <a:cs typeface="Microsoft Sans Serif"/>
              </a:rPr>
              <a:t>τιµής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κόστους.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Επίσης</a:t>
            </a:r>
            <a:r>
              <a:rPr sz="2800" spc="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απορρίπτεται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ασυνήθιστα 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χαµηλή </a:t>
            </a:r>
            <a:r>
              <a:rPr sz="2800" spc="-105" dirty="0">
                <a:latin typeface="Microsoft Sans Serif"/>
                <a:cs typeface="Microsoft Sans Serif"/>
              </a:rPr>
              <a:t>γιατί </a:t>
            </a:r>
            <a:r>
              <a:rPr sz="2800" spc="-55" dirty="0">
                <a:latin typeface="Microsoft Sans Serif"/>
                <a:cs typeface="Microsoft Sans Serif"/>
              </a:rPr>
              <a:t>δεν </a:t>
            </a:r>
            <a:r>
              <a:rPr sz="2800" spc="-105" dirty="0">
                <a:latin typeface="Microsoft Sans Serif"/>
                <a:cs typeface="Microsoft Sans Serif"/>
              </a:rPr>
              <a:t>τηρεί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5" dirty="0">
                <a:latin typeface="Microsoft Sans Serif"/>
                <a:cs typeface="Microsoft Sans Serif"/>
              </a:rPr>
              <a:t>προσφέρων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υποχρεώσεις 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αφορούν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περιβαλλοντικό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δίκαιο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90" dirty="0">
                <a:latin typeface="Microsoft Sans Serif"/>
                <a:cs typeface="Microsoft Sans Serif"/>
              </a:rPr>
              <a:t>κλπ.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456186"/>
            <a:ext cx="6588759" cy="10414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ΚΡΙΤΗΡΙΑ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Προσφορές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Αιτήσεις </a:t>
            </a:r>
            <a:r>
              <a:rPr sz="2800" b="1" spc="15" dirty="0">
                <a:latin typeface="Arial"/>
                <a:cs typeface="Arial"/>
              </a:rPr>
              <a:t>Συµµετοχής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079172" y="2074164"/>
            <a:ext cx="2043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5" dirty="0">
                <a:latin typeface="Arial"/>
                <a:cs typeface="Arial"/>
              </a:rPr>
              <a:t>αιτήσ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405" dirty="0">
                <a:latin typeface="Arial"/>
                <a:cs typeface="Arial"/>
              </a:rPr>
              <a:t>ω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370" dirty="0"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-101787" y="2074164"/>
            <a:ext cx="6930390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marR="5080" indent="-342900">
              <a:lnSpc>
                <a:spcPts val="3329"/>
              </a:lnSpc>
              <a:spcBef>
                <a:spcPts val="22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81000" algn="l"/>
                <a:tab pos="381635" algn="l"/>
                <a:tab pos="2688590" algn="l"/>
                <a:tab pos="3361690" algn="l"/>
                <a:tab pos="4566920" algn="l"/>
                <a:tab pos="6245860" algn="l"/>
              </a:tabLst>
            </a:pPr>
            <a:r>
              <a:rPr dirty="0"/>
              <a:t>	</a:t>
            </a:r>
            <a:r>
              <a:rPr sz="2800" b="1" spc="405" dirty="0">
                <a:latin typeface="Arial"/>
                <a:cs typeface="Arial"/>
              </a:rPr>
              <a:t>Π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40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ό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405" dirty="0">
                <a:latin typeface="Arial"/>
                <a:cs typeface="Arial"/>
              </a:rPr>
              <a:t>ν</a:t>
            </a:r>
            <a:r>
              <a:rPr sz="2800" b="1" dirty="0">
                <a:latin typeface="Arial"/>
                <a:cs typeface="Arial"/>
              </a:rPr>
              <a:t>ο	π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405" dirty="0">
                <a:latin typeface="Arial"/>
                <a:cs typeface="Arial"/>
              </a:rPr>
              <a:t>οσφο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405" dirty="0">
                <a:latin typeface="Arial"/>
                <a:cs typeface="Arial"/>
              </a:rPr>
              <a:t>ώ</a:t>
            </a:r>
            <a:r>
              <a:rPr sz="2800" b="1" dirty="0">
                <a:latin typeface="Arial"/>
                <a:cs typeface="Arial"/>
              </a:rPr>
              <a:t>ν	κ</a:t>
            </a:r>
            <a:r>
              <a:rPr sz="2800" b="1" spc="-375" dirty="0">
                <a:latin typeface="Arial"/>
                <a:cs typeface="Arial"/>
              </a:rPr>
              <a:t> </a:t>
            </a:r>
            <a:r>
              <a:rPr sz="2800" b="1" spc="40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ι 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συµµετοχής	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dirty="0">
                <a:latin typeface="Arial"/>
                <a:cs typeface="Arial"/>
              </a:rPr>
              <a:t> 92	ν.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4412/2016).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3521964"/>
            <a:ext cx="9173210" cy="852926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55600" marR="5080" indent="-342900">
              <a:lnSpc>
                <a:spcPct val="102000"/>
              </a:lnSpc>
              <a:spcBef>
                <a:spcPts val="3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2660650" algn="l"/>
                <a:tab pos="3181985" algn="l"/>
                <a:tab pos="5233035" algn="l"/>
                <a:tab pos="6278245" algn="l"/>
                <a:tab pos="6713220" algn="l"/>
                <a:tab pos="8696960" algn="l"/>
              </a:tabLst>
            </a:pPr>
            <a:r>
              <a:rPr sz="2800" spc="-125" dirty="0">
                <a:latin typeface="Microsoft Sans Serif"/>
                <a:cs typeface="Microsoft Sans Serif"/>
              </a:rPr>
              <a:t>Στις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διαδικασίες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σύναψης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δηµόσιας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σύµβασης,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9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δεν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δ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spc="-80" dirty="0">
                <a:latin typeface="Microsoft Sans Serif"/>
                <a:cs typeface="Microsoft Sans Serif"/>
              </a:rPr>
              <a:t>ν</a:t>
            </a:r>
            <a:r>
              <a:rPr sz="2800" spc="-85" dirty="0">
                <a:latin typeface="Microsoft Sans Serif"/>
                <a:cs typeface="Microsoft Sans Serif"/>
              </a:rPr>
              <a:t>ε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60" dirty="0">
                <a:latin typeface="Microsoft Sans Serif"/>
                <a:cs typeface="Microsoft Sans Serif"/>
              </a:rPr>
              <a:t>γο</a:t>
            </a:r>
            <a:r>
              <a:rPr sz="2800" spc="-30" dirty="0">
                <a:latin typeface="Microsoft Sans Serif"/>
                <a:cs typeface="Microsoft Sans Serif"/>
              </a:rPr>
              <a:t>ύ</a:t>
            </a:r>
            <a:r>
              <a:rPr sz="2800" spc="-100" dirty="0">
                <a:latin typeface="Microsoft Sans Serif"/>
                <a:cs typeface="Microsoft Sans Serif"/>
              </a:rPr>
              <a:t>ντα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155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	η</a:t>
            </a:r>
            <a:r>
              <a:rPr sz="2800" spc="-80" dirty="0">
                <a:latin typeface="Microsoft Sans Serif"/>
                <a:cs typeface="Microsoft Sans Serif"/>
              </a:rPr>
              <a:t>λ</a:t>
            </a:r>
            <a:r>
              <a:rPr sz="2800" spc="-85" dirty="0">
                <a:latin typeface="Microsoft Sans Serif"/>
                <a:cs typeface="Microsoft Sans Serif"/>
              </a:rPr>
              <a:t>ε</a:t>
            </a:r>
            <a:r>
              <a:rPr sz="2800" spc="-100" dirty="0">
                <a:latin typeface="Microsoft Sans Serif"/>
                <a:cs typeface="Microsoft Sans Serif"/>
              </a:rPr>
              <a:t>κτ</a:t>
            </a:r>
            <a:r>
              <a:rPr sz="2800" spc="-114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30" dirty="0">
                <a:latin typeface="Microsoft Sans Serif"/>
                <a:cs typeface="Microsoft Sans Serif"/>
              </a:rPr>
              <a:t>νι</a:t>
            </a:r>
            <a:r>
              <a:rPr sz="2800" dirty="0">
                <a:latin typeface="Microsoft Sans Serif"/>
                <a:cs typeface="Microsoft Sans Serif"/>
              </a:rPr>
              <a:t>κά	</a:t>
            </a:r>
            <a:r>
              <a:rPr sz="2800" spc="55" dirty="0">
                <a:latin typeface="Microsoft Sans Serif"/>
                <a:cs typeface="Microsoft Sans Serif"/>
              </a:rPr>
              <a:t>µ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dirty="0">
                <a:latin typeface="Microsoft Sans Serif"/>
                <a:cs typeface="Microsoft Sans Serif"/>
              </a:rPr>
              <a:t>α,	ο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spc="-10" dirty="0">
                <a:latin typeface="Microsoft Sans Serif"/>
                <a:cs typeface="Microsoft Sans Serif"/>
              </a:rPr>
              <a:t>φ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κα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41112" y="4376420"/>
            <a:ext cx="886650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802130" algn="l"/>
                <a:tab pos="4298315" algn="l"/>
                <a:tab pos="7191375" algn="l"/>
                <a:tab pos="8394065" algn="l"/>
              </a:tabLst>
            </a:pPr>
            <a:r>
              <a:rPr sz="2800" spc="155" dirty="0">
                <a:latin typeface="Microsoft Sans Serif"/>
                <a:cs typeface="Microsoft Sans Serif"/>
              </a:rPr>
              <a:t>αιτήσεις	</a:t>
            </a:r>
            <a:r>
              <a:rPr sz="2800" spc="200" dirty="0">
                <a:latin typeface="Microsoft Sans Serif"/>
                <a:cs typeface="Microsoft Sans Serif"/>
              </a:rPr>
              <a:t>συµµετοχής	</a:t>
            </a:r>
            <a:r>
              <a:rPr sz="2800" spc="250" dirty="0">
                <a:latin typeface="Microsoft Sans Serif"/>
                <a:cs typeface="Microsoft Sans Serif"/>
              </a:rPr>
              <a:t>υποβάλλονται	</a:t>
            </a:r>
            <a:r>
              <a:rPr sz="2800" spc="200" dirty="0">
                <a:latin typeface="Microsoft Sans Serif"/>
                <a:cs typeface="Microsoft Sans Serif"/>
              </a:rPr>
              <a:t>µέσα	</a:t>
            </a:r>
            <a:r>
              <a:rPr sz="2800" spc="100" dirty="0">
                <a:latin typeface="Microsoft Sans Serif"/>
                <a:cs typeface="Microsoft Sans Serif"/>
              </a:rPr>
              <a:t>σε</a:t>
            </a:r>
            <a:r>
              <a:rPr sz="2800" spc="-475" dirty="0">
                <a:latin typeface="Microsoft Sans Serif"/>
                <a:cs typeface="Microsoft Sans Serif"/>
              </a:rPr>
              <a:t> </a:t>
            </a:r>
            <a:endParaRPr sz="2800">
              <a:latin typeface="Microsoft Sans Serif"/>
              <a:cs typeface="Microsoft Sans Serif"/>
            </a:endParaRPr>
          </a:p>
          <a:p>
            <a:pPr marR="12700" algn="r">
              <a:lnSpc>
                <a:spcPct val="100000"/>
              </a:lnSpc>
              <a:spcBef>
                <a:spcPts val="40"/>
              </a:spcBef>
            </a:pPr>
            <a:r>
              <a:rPr sz="2800" spc="225" dirty="0">
                <a:latin typeface="Microsoft Sans Serif"/>
                <a:cs typeface="Microsoft Sans Serif"/>
              </a:rPr>
              <a:t>να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41112" y="4808220"/>
            <a:ext cx="8141334" cy="87121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59"/>
              </a:spcBef>
              <a:tabLst>
                <a:tab pos="2678430" algn="l"/>
                <a:tab pos="4401820" algn="l"/>
                <a:tab pos="5528310" algn="l"/>
                <a:tab pos="6866255" algn="l"/>
              </a:tabLst>
            </a:pPr>
            <a:r>
              <a:rPr sz="2800" spc="225" dirty="0">
                <a:latin typeface="Microsoft Sans Serif"/>
                <a:cs typeface="Microsoft Sans Serif"/>
              </a:rPr>
              <a:t>σφραγισ</a:t>
            </a:r>
            <a:r>
              <a:rPr sz="2800" spc="280" dirty="0">
                <a:latin typeface="Microsoft Sans Serif"/>
                <a:cs typeface="Microsoft Sans Serif"/>
              </a:rPr>
              <a:t>µ</a:t>
            </a:r>
            <a:r>
              <a:rPr sz="2800" spc="175" dirty="0">
                <a:latin typeface="Microsoft Sans Serif"/>
                <a:cs typeface="Microsoft Sans Serif"/>
              </a:rPr>
              <a:t>έν</a:t>
            </a:r>
            <a:r>
              <a:rPr sz="2800" spc="-55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00" dirty="0">
                <a:latin typeface="Microsoft Sans Serif"/>
                <a:cs typeface="Microsoft Sans Serif"/>
              </a:rPr>
              <a:t>φάκελο</a:t>
            </a:r>
            <a:r>
              <a:rPr sz="2800" dirty="0">
                <a:latin typeface="Microsoft Sans Serif"/>
                <a:cs typeface="Microsoft Sans Serif"/>
              </a:rPr>
              <a:t>,	</a:t>
            </a:r>
            <a:r>
              <a:rPr sz="2800" spc="170" dirty="0">
                <a:latin typeface="Microsoft Sans Serif"/>
                <a:cs typeface="Microsoft Sans Serif"/>
              </a:rPr>
              <a:t>στο</a:t>
            </a:r>
            <a:r>
              <a:rPr sz="2800" spc="-50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85" dirty="0">
                <a:latin typeface="Microsoft Sans Serif"/>
                <a:cs typeface="Microsoft Sans Serif"/>
              </a:rPr>
              <a:t>οποί</a:t>
            </a:r>
            <a:r>
              <a:rPr sz="2800" spc="70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80" dirty="0">
                <a:latin typeface="Microsoft Sans Serif"/>
                <a:cs typeface="Microsoft Sans Serif"/>
              </a:rPr>
              <a:t>πρέπει  </a:t>
            </a:r>
            <a:r>
              <a:rPr sz="2800" spc="-40" dirty="0">
                <a:latin typeface="Microsoft Sans Serif"/>
                <a:cs typeface="Microsoft Sans Serif"/>
              </a:rPr>
              <a:t>αναγράφονται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ευκρινώς: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456186"/>
            <a:ext cx="6710680" cy="30988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ΚΡΙΤΗΡΙΑ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Προσφορές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και Αιτήσεις </a:t>
            </a:r>
            <a:r>
              <a:rPr sz="2800" b="1" spc="15" dirty="0">
                <a:latin typeface="Arial"/>
                <a:cs typeface="Arial"/>
              </a:rPr>
              <a:t>Συµµετοχής</a:t>
            </a:r>
            <a:endParaRPr sz="28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60" dirty="0">
                <a:latin typeface="Microsoft Sans Serif"/>
                <a:cs typeface="Microsoft Sans Serif"/>
              </a:rPr>
              <a:t>πρέπει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αναγράφονται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ευκρινώς:</a:t>
            </a:r>
            <a:endParaRPr sz="28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λέξη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Προσφορά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Αίτηση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συµµετοχής,</a:t>
            </a:r>
            <a:endParaRPr sz="28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επωνυµία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αναθέτουσας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αρχής,</a:t>
            </a:r>
            <a:endParaRPr sz="28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35" dirty="0">
                <a:latin typeface="Microsoft Sans Serif"/>
                <a:cs typeface="Microsoft Sans Serif"/>
              </a:rPr>
              <a:t>τίτλος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10" dirty="0">
                <a:latin typeface="Microsoft Sans Serif"/>
                <a:cs typeface="Microsoft Sans Serif"/>
              </a:rPr>
              <a:t> σύµβασης,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-101787" y="3610864"/>
            <a:ext cx="78619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indent="-35623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7665" algn="l"/>
                <a:tab pos="368300" algn="l"/>
                <a:tab pos="867410" algn="l"/>
                <a:tab pos="3298825" algn="l"/>
                <a:tab pos="565277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	</a:t>
            </a:r>
            <a:r>
              <a:rPr sz="2800" spc="120" dirty="0">
                <a:latin typeface="Microsoft Sans Serif"/>
                <a:cs typeface="Microsoft Sans Serif"/>
              </a:rPr>
              <a:t>καταληκτική	</a:t>
            </a:r>
            <a:r>
              <a:rPr sz="2800" spc="165" dirty="0">
                <a:latin typeface="Microsoft Sans Serif"/>
                <a:cs typeface="Microsoft Sans Serif"/>
              </a:rPr>
              <a:t>ηµεροµηνία	(ηµεροµηνία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036725" y="3610864"/>
            <a:ext cx="102996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95" dirty="0">
                <a:latin typeface="Microsoft Sans Serif"/>
                <a:cs typeface="Microsoft Sans Serif"/>
              </a:rPr>
              <a:t>λή</a:t>
            </a:r>
            <a:r>
              <a:rPr sz="2800" spc="90" dirty="0">
                <a:latin typeface="Microsoft Sans Serif"/>
                <a:cs typeface="Microsoft Sans Serif"/>
              </a:rPr>
              <a:t>ξ</a:t>
            </a:r>
            <a:r>
              <a:rPr sz="2800" spc="195" dirty="0">
                <a:latin typeface="Microsoft Sans Serif"/>
                <a:cs typeface="Microsoft Sans Serif"/>
              </a:rPr>
              <a:t>η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4033520"/>
            <a:ext cx="9190355" cy="140144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5600" marR="5080">
              <a:lnSpc>
                <a:spcPct val="101200"/>
              </a:lnSpc>
              <a:spcBef>
                <a:spcPts val="60"/>
              </a:spcBef>
              <a:tabLst>
                <a:tab pos="2691765" algn="l"/>
                <a:tab pos="4698365" algn="l"/>
                <a:tab pos="7086600" algn="l"/>
                <a:tab pos="7578725" algn="l"/>
              </a:tabLst>
            </a:pPr>
            <a:r>
              <a:rPr sz="2800" spc="190" dirty="0">
                <a:latin typeface="Microsoft Sans Serif"/>
                <a:cs typeface="Microsoft Sans Serif"/>
              </a:rPr>
              <a:t>προθεσµ</a:t>
            </a:r>
            <a:r>
              <a:rPr sz="2800" spc="75" dirty="0">
                <a:latin typeface="Microsoft Sans Serif"/>
                <a:cs typeface="Microsoft Sans Serif"/>
              </a:rPr>
              <a:t>ία</a:t>
            </a:r>
            <a:r>
              <a:rPr sz="2800" spc="-8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65" dirty="0">
                <a:latin typeface="Microsoft Sans Serif"/>
                <a:cs typeface="Microsoft Sans Serif"/>
              </a:rPr>
              <a:t>υποβολή</a:t>
            </a:r>
            <a:r>
              <a:rPr sz="2800" spc="25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229" dirty="0">
                <a:latin typeface="Microsoft Sans Serif"/>
                <a:cs typeface="Microsoft Sans Serif"/>
              </a:rPr>
              <a:t>προσφ</a:t>
            </a:r>
            <a:r>
              <a:rPr sz="2800" spc="200" dirty="0">
                <a:latin typeface="Microsoft Sans Serif"/>
                <a:cs typeface="Microsoft Sans Serif"/>
              </a:rPr>
              <a:t>ορώ</a:t>
            </a:r>
            <a:r>
              <a:rPr sz="2800" spc="50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	ή	</a:t>
            </a:r>
            <a:r>
              <a:rPr sz="2800" spc="114" dirty="0">
                <a:latin typeface="Microsoft Sans Serif"/>
                <a:cs typeface="Microsoft Sans Serif"/>
              </a:rPr>
              <a:t>αιτήσεων  </a:t>
            </a:r>
            <a:r>
              <a:rPr sz="2800" spc="-40" dirty="0">
                <a:latin typeface="Microsoft Sans Serif"/>
                <a:cs typeface="Microsoft Sans Serif"/>
              </a:rPr>
              <a:t>συµµετοχής)</a:t>
            </a:r>
            <a:endParaRPr sz="2800">
              <a:latin typeface="Microsoft Sans Serif"/>
              <a:cs typeface="Microsoft Sans Serif"/>
            </a:endParaRPr>
          </a:p>
          <a:p>
            <a:pPr marL="355600" indent="-343535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στοιχεία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οικονοµικού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φορέα.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32267" y="227584"/>
            <a:ext cx="9184640" cy="241681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ΚΡΙΤΗΡΙΑ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 dirty="0">
              <a:latin typeface="Arial"/>
              <a:cs typeface="Arial"/>
            </a:endParaRPr>
          </a:p>
          <a:p>
            <a:pPr marL="355600" marR="18415" indent="-342900">
              <a:lnSpc>
                <a:spcPct val="10200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315" algn="l"/>
                <a:tab pos="1467485" algn="l"/>
                <a:tab pos="3126740" algn="l"/>
                <a:tab pos="5329555" algn="l"/>
                <a:tab pos="5904230" algn="l"/>
                <a:tab pos="8064500" algn="l"/>
              </a:tabLst>
            </a:pPr>
            <a:r>
              <a:rPr sz="2800" b="1" spc="80" dirty="0">
                <a:latin typeface="Arial"/>
                <a:cs typeface="Arial"/>
              </a:rPr>
              <a:t>Στη</a:t>
            </a:r>
            <a:r>
              <a:rPr sz="2800" b="1" dirty="0">
                <a:latin typeface="Arial"/>
                <a:cs typeface="Arial"/>
              </a:rPr>
              <a:t>ν	</a:t>
            </a:r>
            <a:r>
              <a:rPr sz="2800" b="1" spc="85" dirty="0">
                <a:latin typeface="Arial"/>
                <a:cs typeface="Arial"/>
              </a:rPr>
              <a:t>ανοι</a:t>
            </a:r>
            <a:r>
              <a:rPr sz="2800" b="1" spc="80" dirty="0">
                <a:latin typeface="Arial"/>
                <a:cs typeface="Arial"/>
              </a:rPr>
              <a:t>κτ</a:t>
            </a:r>
            <a:r>
              <a:rPr sz="2800" b="1" dirty="0">
                <a:latin typeface="Arial"/>
                <a:cs typeface="Arial"/>
              </a:rPr>
              <a:t>ή	</a:t>
            </a:r>
            <a:r>
              <a:rPr sz="2800" b="1" spc="80" dirty="0">
                <a:latin typeface="Arial"/>
                <a:cs typeface="Arial"/>
              </a:rPr>
              <a:t>διαδικ</a:t>
            </a:r>
            <a:r>
              <a:rPr sz="2800" b="1" spc="85" dirty="0">
                <a:latin typeface="Arial"/>
                <a:cs typeface="Arial"/>
              </a:rPr>
              <a:t>ασί</a:t>
            </a:r>
            <a:r>
              <a:rPr sz="2800" b="1" dirty="0">
                <a:latin typeface="Arial"/>
                <a:cs typeface="Arial"/>
              </a:rPr>
              <a:t>α	</a:t>
            </a:r>
            <a:r>
              <a:rPr sz="2800" spc="80" dirty="0">
                <a:latin typeface="Microsoft Sans Serif"/>
                <a:cs typeface="Microsoft Sans Serif"/>
              </a:rPr>
              <a:t>ο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80" dirty="0">
                <a:latin typeface="Microsoft Sans Serif"/>
                <a:cs typeface="Microsoft Sans Serif"/>
              </a:rPr>
              <a:t>ο</a:t>
            </a:r>
            <a:r>
              <a:rPr sz="2800" spc="25" dirty="0">
                <a:latin typeface="Microsoft Sans Serif"/>
                <a:cs typeface="Microsoft Sans Serif"/>
              </a:rPr>
              <a:t>ι</a:t>
            </a:r>
            <a:r>
              <a:rPr sz="2800" spc="80" dirty="0">
                <a:latin typeface="Microsoft Sans Serif"/>
                <a:cs typeface="Microsoft Sans Serif"/>
              </a:rPr>
              <a:t>κονο</a:t>
            </a:r>
            <a:r>
              <a:rPr sz="2800" spc="135" dirty="0">
                <a:latin typeface="Microsoft Sans Serif"/>
                <a:cs typeface="Microsoft Sans Serif"/>
              </a:rPr>
              <a:t>µ</a:t>
            </a:r>
            <a:r>
              <a:rPr sz="2800" spc="25" dirty="0">
                <a:latin typeface="Microsoft Sans Serif"/>
                <a:cs typeface="Microsoft Sans Serif"/>
              </a:rPr>
              <a:t>ι</a:t>
            </a:r>
            <a:r>
              <a:rPr sz="2800" spc="80" dirty="0">
                <a:latin typeface="Microsoft Sans Serif"/>
                <a:cs typeface="Microsoft Sans Serif"/>
              </a:rPr>
              <a:t>κο</a:t>
            </a:r>
            <a:r>
              <a:rPr sz="2800" spc="-55" dirty="0">
                <a:latin typeface="Microsoft Sans Serif"/>
                <a:cs typeface="Microsoft Sans Serif"/>
              </a:rPr>
              <a:t>ί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80" dirty="0">
                <a:latin typeface="Microsoft Sans Serif"/>
                <a:cs typeface="Microsoft Sans Serif"/>
              </a:rPr>
              <a:t>φο</a:t>
            </a:r>
            <a:r>
              <a:rPr sz="2800" spc="70" dirty="0">
                <a:latin typeface="Microsoft Sans Serif"/>
                <a:cs typeface="Microsoft Sans Serif"/>
              </a:rPr>
              <a:t>ρ</a:t>
            </a:r>
            <a:r>
              <a:rPr sz="2800" spc="-75" dirty="0">
                <a:latin typeface="Microsoft Sans Serif"/>
                <a:cs typeface="Microsoft Sans Serif"/>
              </a:rPr>
              <a:t>ε</a:t>
            </a:r>
            <a:r>
              <a:rPr sz="2800" spc="25" dirty="0">
                <a:latin typeface="Microsoft Sans Serif"/>
                <a:cs typeface="Microsoft Sans Serif"/>
              </a:rPr>
              <a:t>ί</a:t>
            </a:r>
            <a:r>
              <a:rPr sz="2800" spc="-100" dirty="0">
                <a:latin typeface="Microsoft Sans Serif"/>
                <a:cs typeface="Microsoft Sans Serif"/>
              </a:rPr>
              <a:t>ς  </a:t>
            </a:r>
            <a:r>
              <a:rPr sz="2800" spc="35" dirty="0">
                <a:latin typeface="Microsoft Sans Serif"/>
                <a:cs typeface="Microsoft Sans Serif"/>
              </a:rPr>
              <a:t>υποβάλλουν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προσφορά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τους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ακόλουθα:</a:t>
            </a:r>
            <a:endParaRPr sz="2800" dirty="0">
              <a:latin typeface="Microsoft Sans Serif"/>
              <a:cs typeface="Microsoft Sans Serif"/>
            </a:endParaRPr>
          </a:p>
          <a:p>
            <a:pPr marL="361315" indent="-349885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950" algn="l"/>
                <a:tab pos="2369820" algn="l"/>
                <a:tab pos="4854575" algn="l"/>
                <a:tab pos="6463030" algn="l"/>
                <a:tab pos="7127875" algn="l"/>
                <a:tab pos="7957184" algn="l"/>
              </a:tabLst>
            </a:pPr>
            <a:r>
              <a:rPr sz="2800" spc="55" dirty="0">
                <a:latin typeface="Microsoft Sans Serif"/>
                <a:cs typeface="Microsoft Sans Serif"/>
              </a:rPr>
              <a:t>ξεχωριστό	</a:t>
            </a:r>
            <a:r>
              <a:rPr sz="2800" spc="75" dirty="0">
                <a:latin typeface="Microsoft Sans Serif"/>
                <a:cs typeface="Microsoft Sans Serif"/>
              </a:rPr>
              <a:t>σφραγισµένο	</a:t>
            </a:r>
            <a:r>
              <a:rPr sz="2800" spc="60" dirty="0">
                <a:latin typeface="Microsoft Sans Serif"/>
                <a:cs typeface="Microsoft Sans Serif"/>
              </a:rPr>
              <a:t>φάκελο,	</a:t>
            </a:r>
            <a:r>
              <a:rPr sz="2800" spc="-5" dirty="0">
                <a:latin typeface="Microsoft Sans Serif"/>
                <a:cs typeface="Microsoft Sans Serif"/>
              </a:rPr>
              <a:t>µε	</a:t>
            </a:r>
            <a:r>
              <a:rPr sz="2800" spc="-35" dirty="0">
                <a:latin typeface="Microsoft Sans Serif"/>
                <a:cs typeface="Microsoft Sans Serif"/>
              </a:rPr>
              <a:t>την	</a:t>
            </a:r>
            <a:r>
              <a:rPr sz="2800" spc="25" dirty="0">
                <a:latin typeface="Microsoft Sans Serif"/>
                <a:cs typeface="Microsoft Sans Serif"/>
              </a:rPr>
              <a:t>ένδειξη</a:t>
            </a:r>
            <a:endParaRPr sz="2800" dirty="0">
              <a:latin typeface="Microsoft Sans Serif"/>
              <a:cs typeface="Microsoft Sans Serif"/>
            </a:endParaRPr>
          </a:p>
          <a:p>
            <a:pPr marL="355600">
              <a:lnSpc>
                <a:spcPct val="100000"/>
              </a:lnSpc>
              <a:spcBef>
                <a:spcPts val="65"/>
              </a:spcBef>
            </a:pPr>
            <a:r>
              <a:rPr sz="2800" b="1" spc="-5" dirty="0">
                <a:latin typeface="Arial"/>
                <a:cs typeface="Arial"/>
              </a:rPr>
              <a:t>«Δικαιολογητικά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Συµµετοχής»,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-101787" y="2925064"/>
            <a:ext cx="21062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88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950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ξεχωρισ</a:t>
            </a:r>
            <a:r>
              <a:rPr sz="2800" spc="-55" dirty="0">
                <a:latin typeface="Microsoft Sans Serif"/>
                <a:cs typeface="Microsoft Sans Serif"/>
              </a:rPr>
              <a:t>τό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0633" y="2900934"/>
            <a:ext cx="8841740" cy="88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2484755" algn="l"/>
                <a:tab pos="4093210" algn="l"/>
                <a:tab pos="4758055" algn="l"/>
                <a:tab pos="5586730" algn="l"/>
              </a:tabLst>
            </a:pPr>
            <a:r>
              <a:rPr sz="2800" spc="75" dirty="0">
                <a:latin typeface="Microsoft Sans Serif"/>
                <a:cs typeface="Microsoft Sans Serif"/>
              </a:rPr>
              <a:t>σφραγισµένο	</a:t>
            </a:r>
            <a:r>
              <a:rPr sz="2800" spc="60" dirty="0">
                <a:latin typeface="Microsoft Sans Serif"/>
                <a:cs typeface="Microsoft Sans Serif"/>
              </a:rPr>
              <a:t>φάκελο,	</a:t>
            </a:r>
            <a:r>
              <a:rPr sz="2800" spc="-5" dirty="0">
                <a:latin typeface="Microsoft Sans Serif"/>
                <a:cs typeface="Microsoft Sans Serif"/>
              </a:rPr>
              <a:t>µε	</a:t>
            </a:r>
            <a:r>
              <a:rPr sz="2800" spc="-35" dirty="0">
                <a:latin typeface="Microsoft Sans Serif"/>
                <a:cs typeface="Microsoft Sans Serif"/>
              </a:rPr>
              <a:t>την	</a:t>
            </a:r>
            <a:r>
              <a:rPr sz="2800" spc="25" dirty="0">
                <a:latin typeface="Microsoft Sans Serif"/>
                <a:cs typeface="Microsoft Sans Serif"/>
              </a:rPr>
              <a:t>ένδειξη</a:t>
            </a:r>
            <a:endParaRPr sz="2800" dirty="0">
              <a:latin typeface="Microsoft Sans Serif"/>
              <a:cs typeface="Microsoft Sans Serif"/>
            </a:endParaRPr>
          </a:p>
          <a:p>
            <a:pPr marR="15240" algn="r">
              <a:lnSpc>
                <a:spcPct val="100000"/>
              </a:lnSpc>
              <a:spcBef>
                <a:spcPts val="65"/>
              </a:spcBef>
              <a:tabLst>
                <a:tab pos="1788795" algn="l"/>
                <a:tab pos="4226560" algn="l"/>
                <a:tab pos="5695315" algn="l"/>
                <a:tab pos="7527290" algn="l"/>
                <a:tab pos="8456930" algn="l"/>
              </a:tabLst>
            </a:pPr>
            <a:r>
              <a:rPr sz="2800" b="1" spc="10" dirty="0">
                <a:latin typeface="Arial"/>
                <a:cs typeface="Arial"/>
              </a:rPr>
              <a:t>«Τεχνι</a:t>
            </a:r>
            <a:r>
              <a:rPr sz="2800" b="1" spc="5" dirty="0">
                <a:latin typeface="Arial"/>
                <a:cs typeface="Arial"/>
              </a:rPr>
              <a:t>κ</a:t>
            </a:r>
            <a:r>
              <a:rPr sz="2800" b="1" dirty="0">
                <a:latin typeface="Arial"/>
                <a:cs typeface="Arial"/>
              </a:rPr>
              <a:t>ή	</a:t>
            </a:r>
            <a:r>
              <a:rPr sz="2800" b="1" spc="10" dirty="0">
                <a:latin typeface="Arial"/>
                <a:cs typeface="Arial"/>
              </a:rPr>
              <a:t>Π</a:t>
            </a:r>
            <a:r>
              <a:rPr sz="2800" b="1" spc="5" dirty="0">
                <a:latin typeface="Arial"/>
                <a:cs typeface="Arial"/>
              </a:rPr>
              <a:t>ρ</a:t>
            </a:r>
            <a:r>
              <a:rPr sz="2800" b="1" spc="10" dirty="0">
                <a:latin typeface="Arial"/>
                <a:cs typeface="Arial"/>
              </a:rPr>
              <a:t>οσφορά</a:t>
            </a:r>
            <a:r>
              <a:rPr sz="2800" b="1" spc="20" dirty="0">
                <a:latin typeface="Arial"/>
                <a:cs typeface="Arial"/>
              </a:rPr>
              <a:t>»</a:t>
            </a:r>
            <a:r>
              <a:rPr sz="2800" dirty="0">
                <a:latin typeface="Microsoft Sans Serif"/>
                <a:cs typeface="Microsoft Sans Serif"/>
              </a:rPr>
              <a:t>,	</a:t>
            </a:r>
            <a:r>
              <a:rPr sz="2800" spc="-145" dirty="0">
                <a:latin typeface="Microsoft Sans Serif"/>
                <a:cs typeface="Microsoft Sans Serif"/>
              </a:rPr>
              <a:t>ε</a:t>
            </a:r>
            <a:r>
              <a:rPr sz="2800" spc="5" dirty="0">
                <a:latin typeface="Microsoft Sans Serif"/>
                <a:cs typeface="Microsoft Sans Serif"/>
              </a:rPr>
              <a:t>φ</a:t>
            </a:r>
            <a:r>
              <a:rPr sz="2800" spc="10" dirty="0">
                <a:latin typeface="Microsoft Sans Serif"/>
                <a:cs typeface="Microsoft Sans Serif"/>
              </a:rPr>
              <a:t>ό</a:t>
            </a:r>
            <a:r>
              <a:rPr sz="2800" spc="100" dirty="0">
                <a:latin typeface="Microsoft Sans Serif"/>
                <a:cs typeface="Microsoft Sans Serif"/>
              </a:rPr>
              <a:t>σ</a:t>
            </a:r>
            <a:r>
              <a:rPr sz="2800" spc="10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ν	</a:t>
            </a:r>
            <a:r>
              <a:rPr sz="2800" spc="15" dirty="0">
                <a:latin typeface="Microsoft Sans Serif"/>
                <a:cs typeface="Microsoft Sans Serif"/>
              </a:rPr>
              <a:t>α</a:t>
            </a:r>
            <a:r>
              <a:rPr sz="2800" spc="380" dirty="0">
                <a:latin typeface="Microsoft Sans Serif"/>
                <a:cs typeface="Microsoft Sans Serif"/>
              </a:rPr>
              <a:t>π</a:t>
            </a:r>
            <a:r>
              <a:rPr sz="2800" spc="15" dirty="0">
                <a:latin typeface="Microsoft Sans Serif"/>
                <a:cs typeface="Microsoft Sans Serif"/>
              </a:rPr>
              <a:t>α</a:t>
            </a:r>
            <a:r>
              <a:rPr sz="2800" spc="-45" dirty="0">
                <a:latin typeface="Microsoft Sans Serif"/>
                <a:cs typeface="Microsoft Sans Serif"/>
              </a:rPr>
              <a:t>ι</a:t>
            </a:r>
            <a:r>
              <a:rPr sz="2800" spc="-285" dirty="0">
                <a:latin typeface="Microsoft Sans Serif"/>
                <a:cs typeface="Microsoft Sans Serif"/>
              </a:rPr>
              <a:t>τ</a:t>
            </a:r>
            <a:r>
              <a:rPr sz="2800" spc="-145" dirty="0">
                <a:latin typeface="Microsoft Sans Serif"/>
                <a:cs typeface="Microsoft Sans Serif"/>
              </a:rPr>
              <a:t>ε</a:t>
            </a:r>
            <a:r>
              <a:rPr sz="2800" spc="-45" dirty="0">
                <a:latin typeface="Microsoft Sans Serif"/>
                <a:cs typeface="Microsoft Sans Serif"/>
              </a:rPr>
              <a:t>ί</a:t>
            </a:r>
            <a:r>
              <a:rPr sz="2800" spc="-285" dirty="0">
                <a:latin typeface="Microsoft Sans Serif"/>
                <a:cs typeface="Microsoft Sans Serif"/>
              </a:rPr>
              <a:t>τ</a:t>
            </a:r>
            <a:r>
              <a:rPr sz="2800" spc="15" dirty="0">
                <a:latin typeface="Microsoft Sans Serif"/>
                <a:cs typeface="Microsoft Sans Serif"/>
              </a:rPr>
              <a:t>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5" dirty="0">
                <a:latin typeface="Microsoft Sans Serif"/>
                <a:cs typeface="Microsoft Sans Serif"/>
              </a:rPr>
              <a:t>α</a:t>
            </a:r>
            <a:r>
              <a:rPr sz="2800" spc="380" dirty="0">
                <a:latin typeface="Microsoft Sans Serif"/>
                <a:cs typeface="Microsoft Sans Serif"/>
              </a:rPr>
              <a:t>π</a:t>
            </a:r>
            <a:r>
              <a:rPr sz="2800" dirty="0">
                <a:latin typeface="Microsoft Sans Serif"/>
                <a:cs typeface="Microsoft Sans Serif"/>
              </a:rPr>
              <a:t>ό	</a:t>
            </a:r>
            <a:r>
              <a:rPr sz="2800" spc="-285" dirty="0">
                <a:latin typeface="Microsoft Sans Serif"/>
                <a:cs typeface="Microsoft Sans Serif"/>
              </a:rPr>
              <a:t>τ</a:t>
            </a:r>
            <a:r>
              <a:rPr sz="2800" spc="5" dirty="0">
                <a:latin typeface="Microsoft Sans Serif"/>
                <a:cs typeface="Microsoft Sans Serif"/>
              </a:rPr>
              <a:t>α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-101787" y="3779520"/>
            <a:ext cx="9190990" cy="26746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5600" marR="22860" algn="just">
              <a:lnSpc>
                <a:spcPct val="101200"/>
              </a:lnSpc>
              <a:spcBef>
                <a:spcPts val="60"/>
              </a:spcBef>
            </a:pPr>
            <a:r>
              <a:rPr sz="2800" spc="-60" dirty="0">
                <a:latin typeface="Microsoft Sans Serif"/>
                <a:cs typeface="Microsoft Sans Serif"/>
              </a:rPr>
              <a:t>έγγραφα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σύµβασης,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25" dirty="0">
                <a:latin typeface="Microsoft Sans Serif"/>
                <a:cs typeface="Microsoft Sans Serif"/>
              </a:rPr>
              <a:t>οποίος </a:t>
            </a:r>
            <a:r>
              <a:rPr sz="2800" spc="-25" dirty="0">
                <a:latin typeface="Microsoft Sans Serif"/>
                <a:cs typeface="Microsoft Sans Serif"/>
              </a:rPr>
              <a:t>περιέχει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τεχνικά 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στοιχεία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προσφοράς.</a:t>
            </a:r>
            <a:endParaRPr sz="2800" dirty="0">
              <a:latin typeface="Microsoft Sans Serif"/>
              <a:cs typeface="Microsoft Sans Serif"/>
            </a:endParaRPr>
          </a:p>
          <a:p>
            <a:pPr marL="361315" indent="-349885" algn="just">
              <a:lnSpc>
                <a:spcPct val="100000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950" algn="l"/>
              </a:tabLst>
            </a:pPr>
            <a:r>
              <a:rPr sz="2800" spc="55" dirty="0">
                <a:latin typeface="Microsoft Sans Serif"/>
                <a:cs typeface="Microsoft Sans Serif"/>
              </a:rPr>
              <a:t>ξεχωριστό </a:t>
            </a:r>
            <a:r>
              <a:rPr sz="2800" spc="725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σφραγισµένο </a:t>
            </a:r>
            <a:r>
              <a:rPr sz="2800" spc="71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φάκελο, </a:t>
            </a:r>
            <a:r>
              <a:rPr sz="2800" spc="7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µε</a:t>
            </a:r>
            <a:r>
              <a:rPr sz="2800" spc="153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την</a:t>
            </a:r>
            <a:r>
              <a:rPr sz="2800" spc="153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ένδειξη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algn="just">
              <a:lnSpc>
                <a:spcPct val="99700"/>
              </a:lnSpc>
              <a:spcBef>
                <a:spcPts val="80"/>
              </a:spcBef>
            </a:pPr>
            <a:r>
              <a:rPr sz="2800" b="1" spc="5" dirty="0">
                <a:latin typeface="Arial"/>
                <a:cs typeface="Arial"/>
              </a:rPr>
              <a:t>«Οικονοµική </a:t>
            </a:r>
            <a:r>
              <a:rPr sz="2800" b="1" spc="-5" dirty="0">
                <a:latin typeface="Arial"/>
                <a:cs typeface="Arial"/>
              </a:rPr>
              <a:t>Προσφορά», </a:t>
            </a:r>
            <a:r>
              <a:rPr sz="2800" spc="-15" dirty="0">
                <a:latin typeface="Microsoft Sans Serif"/>
                <a:cs typeface="Microsoft Sans Serif"/>
              </a:rPr>
              <a:t>εφόσον </a:t>
            </a:r>
            <a:r>
              <a:rPr sz="2800" spc="-55" dirty="0">
                <a:latin typeface="Microsoft Sans Serif"/>
                <a:cs typeface="Microsoft Sans Serif"/>
              </a:rPr>
              <a:t>απαιτείται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έγγραφα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της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140" dirty="0">
                <a:latin typeface="Microsoft Sans Serif"/>
                <a:cs typeface="Microsoft Sans Serif"/>
              </a:rPr>
              <a:t>σύµβασης,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οποίος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περιέχει</a:t>
            </a:r>
            <a:r>
              <a:rPr sz="2800" spc="10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τα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οικονοµικά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στοιχεία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προσφοράς,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-101787" y="456186"/>
            <a:ext cx="9183370" cy="5205784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ΚΡΙΤΗΡΙΑ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ΑΝΑΘΕΣΗΣ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2000"/>
              </a:lnSpc>
              <a:spcBef>
                <a:spcPts val="57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315" algn="l"/>
              </a:tabLst>
            </a:pPr>
            <a:r>
              <a:rPr sz="2800" b="1" spc="65" dirty="0">
                <a:latin typeface="Arial"/>
                <a:cs typeface="Arial"/>
              </a:rPr>
              <a:t>Τρόπος</a:t>
            </a:r>
            <a:r>
              <a:rPr sz="2800" b="1" spc="70" dirty="0">
                <a:latin typeface="Arial"/>
                <a:cs typeface="Arial"/>
              </a:rPr>
              <a:t> σύνταξης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50" dirty="0">
                <a:latin typeface="Arial"/>
                <a:cs typeface="Arial"/>
              </a:rPr>
              <a:t>και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70" dirty="0">
                <a:latin typeface="Arial"/>
                <a:cs typeface="Arial"/>
              </a:rPr>
              <a:t>υποβολής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85" dirty="0">
                <a:latin typeface="Arial"/>
                <a:cs typeface="Arial"/>
              </a:rPr>
              <a:t>οικονοµικών 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προσφορών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(άρθρο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95</a:t>
            </a:r>
            <a:r>
              <a:rPr sz="2800" b="1" spc="7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5" dirty="0">
                <a:latin typeface="Arial"/>
                <a:cs typeface="Arial"/>
              </a:rPr>
              <a:t> 4412/2016).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99FF99"/>
              </a:buClr>
              <a:buFont typeface="Wingdings"/>
              <a:buChar char=""/>
            </a:pPr>
            <a:endParaRPr sz="4200">
              <a:latin typeface="Arial"/>
              <a:cs typeface="Arial"/>
            </a:endParaRPr>
          </a:p>
          <a:p>
            <a:pPr marL="355600" marR="15240" indent="-342900" algn="just">
              <a:lnSpc>
                <a:spcPts val="3329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5" dirty="0">
                <a:latin typeface="Microsoft Sans Serif"/>
                <a:cs typeface="Microsoft Sans Serif"/>
              </a:rPr>
              <a:t>οικονοµική </a:t>
            </a:r>
            <a:r>
              <a:rPr sz="2800" spc="50" dirty="0">
                <a:latin typeface="Microsoft Sans Serif"/>
                <a:cs typeface="Microsoft Sans Serif"/>
              </a:rPr>
              <a:t>προσφορά </a:t>
            </a:r>
            <a:r>
              <a:rPr sz="2800" spc="10" dirty="0">
                <a:latin typeface="Microsoft Sans Serif"/>
                <a:cs typeface="Microsoft Sans Serif"/>
              </a:rPr>
              <a:t>(προσφερόµενη </a:t>
            </a:r>
            <a:r>
              <a:rPr sz="2800" spc="-60" dirty="0">
                <a:latin typeface="Microsoft Sans Serif"/>
                <a:cs typeface="Microsoft Sans Serif"/>
              </a:rPr>
              <a:t>τιµή)</a:t>
            </a:r>
            <a:r>
              <a:rPr sz="2800" spc="620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δίδεται 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ευρώ.</a:t>
            </a:r>
            <a:endParaRPr sz="2800">
              <a:latin typeface="Microsoft Sans Serif"/>
              <a:cs typeface="Microsoft Sans Serif"/>
            </a:endParaRPr>
          </a:p>
          <a:p>
            <a:pPr marL="355600" marR="15240" indent="-342900" algn="just">
              <a:lnSpc>
                <a:spcPct val="99900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25" dirty="0">
                <a:latin typeface="Microsoft Sans Serif"/>
                <a:cs typeface="Microsoft Sans Serif"/>
              </a:rPr>
              <a:t>Στις </a:t>
            </a:r>
            <a:r>
              <a:rPr sz="2800" spc="-35" dirty="0">
                <a:latin typeface="Microsoft Sans Serif"/>
                <a:cs typeface="Microsoft Sans Serif"/>
              </a:rPr>
              <a:t>διαδικασίες </a:t>
            </a:r>
            <a:r>
              <a:rPr sz="2800" spc="-5" dirty="0">
                <a:latin typeface="Microsoft Sans Serif"/>
                <a:cs typeface="Microsoft Sans Serif"/>
              </a:rPr>
              <a:t>σύναψης </a:t>
            </a:r>
            <a:r>
              <a:rPr sz="2800" spc="-10" dirty="0">
                <a:latin typeface="Microsoft Sans Serif"/>
                <a:cs typeface="Microsoft Sans Serif"/>
              </a:rPr>
              <a:t>δηµόσιας </a:t>
            </a:r>
            <a:r>
              <a:rPr sz="2800" spc="10" dirty="0">
                <a:latin typeface="Microsoft Sans Serif"/>
                <a:cs typeface="Microsoft Sans Serif"/>
              </a:rPr>
              <a:t>σύµβασης </a:t>
            </a:r>
            <a:r>
              <a:rPr sz="2800" spc="-55" dirty="0">
                <a:latin typeface="Microsoft Sans Serif"/>
                <a:cs typeface="Microsoft Sans Serif"/>
              </a:rPr>
              <a:t>έργου,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αναθέτουσα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αρχή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30" dirty="0">
                <a:latin typeface="Microsoft Sans Serif"/>
                <a:cs typeface="Microsoft Sans Serif"/>
              </a:rPr>
              <a:t>ορίσει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έγγραφα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 </a:t>
            </a:r>
            <a:r>
              <a:rPr sz="2800" spc="-120" dirty="0">
                <a:latin typeface="Microsoft Sans Serif"/>
                <a:cs typeface="Microsoft Sans Serif"/>
              </a:rPr>
              <a:t>ότι </a:t>
            </a: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35" dirty="0">
                <a:latin typeface="Microsoft Sans Serif"/>
                <a:cs typeface="Microsoft Sans Serif"/>
              </a:rPr>
              <a:t>οικονοµικές </a:t>
            </a:r>
            <a:r>
              <a:rPr sz="2800" spc="10" dirty="0">
                <a:latin typeface="Microsoft Sans Serif"/>
                <a:cs typeface="Microsoft Sans Serif"/>
              </a:rPr>
              <a:t>προσφορές </a:t>
            </a:r>
            <a:r>
              <a:rPr sz="2800" spc="-35" dirty="0">
                <a:latin typeface="Microsoft Sans Serif"/>
                <a:cs typeface="Microsoft Sans Serif"/>
              </a:rPr>
              <a:t>συντάσσονται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dirty="0">
                <a:latin typeface="Microsoft Sans Serif"/>
                <a:cs typeface="Microsoft Sans Serif"/>
              </a:rPr>
              <a:t>υποβάλλονται, </a:t>
            </a:r>
            <a:r>
              <a:rPr sz="2800" spc="50" dirty="0">
                <a:latin typeface="Microsoft Sans Serif"/>
                <a:cs typeface="Microsoft Sans Serif"/>
              </a:rPr>
              <a:t>σύµφωνα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35" dirty="0">
                <a:latin typeface="Microsoft Sans Serif"/>
                <a:cs typeface="Microsoft Sans Serif"/>
              </a:rPr>
              <a:t>οριζόµενα </a:t>
            </a:r>
            <a:r>
              <a:rPr sz="2800" spc="-70" dirty="0">
                <a:latin typeface="Microsoft Sans Serif"/>
                <a:cs typeface="Microsoft Sans Serif"/>
              </a:rPr>
              <a:t>στο </a:t>
            </a:r>
            <a:r>
              <a:rPr sz="2800" spc="-15" dirty="0">
                <a:latin typeface="Microsoft Sans Serif"/>
                <a:cs typeface="Microsoft Sans Serif"/>
              </a:rPr>
              <a:t>άριρο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95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ν.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4412/2016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46283" y="293668"/>
            <a:ext cx="8126730" cy="4500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86080" algn="l"/>
              </a:tabLst>
            </a:pPr>
            <a:r>
              <a:rPr dirty="0"/>
              <a:t>	</a:t>
            </a:r>
            <a:r>
              <a:rPr sz="3200" b="1" spc="475" dirty="0">
                <a:latin typeface="Arial"/>
                <a:cs typeface="Arial"/>
              </a:rPr>
              <a:t>Α</a:t>
            </a:r>
            <a:r>
              <a:rPr sz="3200" b="1" dirty="0">
                <a:latin typeface="Arial"/>
                <a:cs typeface="Arial"/>
              </a:rPr>
              <a:t>π</a:t>
            </a:r>
            <a:r>
              <a:rPr sz="3200" b="1" spc="-420" dirty="0">
                <a:latin typeface="Arial"/>
                <a:cs typeface="Arial"/>
              </a:rPr>
              <a:t> </a:t>
            </a:r>
            <a:r>
              <a:rPr sz="3200" b="1" spc="475" dirty="0">
                <a:latin typeface="Arial"/>
                <a:cs typeface="Arial"/>
              </a:rPr>
              <a:t>οσφ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ά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spc="475" dirty="0">
                <a:latin typeface="Arial"/>
                <a:cs typeface="Arial"/>
              </a:rPr>
              <a:t>γισ</a:t>
            </a:r>
            <a:r>
              <a:rPr sz="3200" b="1" dirty="0">
                <a:latin typeface="Arial"/>
                <a:cs typeface="Arial"/>
              </a:rPr>
              <a:t>η  </a:t>
            </a:r>
            <a:r>
              <a:rPr sz="3200" b="1" spc="2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  </a:t>
            </a:r>
            <a:r>
              <a:rPr sz="3200" b="1" spc="2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spc="475" dirty="0">
                <a:latin typeface="Arial"/>
                <a:cs typeface="Arial"/>
              </a:rPr>
              <a:t>ξιολόγησ</a:t>
            </a:r>
            <a:r>
              <a:rPr sz="3200" b="1" dirty="0">
                <a:latin typeface="Arial"/>
                <a:cs typeface="Arial"/>
              </a:rPr>
              <a:t>η 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προσφορών και αιτήσεων </a:t>
            </a:r>
            <a:r>
              <a:rPr sz="3200" b="1" spc="20" dirty="0">
                <a:latin typeface="Arial"/>
                <a:cs typeface="Arial"/>
              </a:rPr>
              <a:t>συµµετοχής </a:t>
            </a:r>
            <a:r>
              <a:rPr sz="3200" b="1" spc="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στις </a:t>
            </a:r>
            <a:r>
              <a:rPr sz="3200" b="1" spc="10" dirty="0">
                <a:latin typeface="Arial"/>
                <a:cs typeface="Arial"/>
              </a:rPr>
              <a:t>δηµόσιες συµβάσεις </a:t>
            </a:r>
            <a:r>
              <a:rPr sz="3200" b="1" spc="-5" dirty="0">
                <a:latin typeface="Arial"/>
                <a:cs typeface="Arial"/>
              </a:rPr>
              <a:t>έργων (άρθρο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98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ν.</a:t>
            </a:r>
            <a:r>
              <a:rPr sz="3200" b="1" spc="-5" dirty="0">
                <a:latin typeface="Arial"/>
                <a:cs typeface="Arial"/>
              </a:rPr>
              <a:t> 4412/2016).</a:t>
            </a:r>
            <a:endParaRPr sz="3200">
              <a:latin typeface="Arial"/>
              <a:cs typeface="Arial"/>
            </a:endParaRPr>
          </a:p>
          <a:p>
            <a:pPr marL="355600" marR="24765" indent="-342900" algn="just">
              <a:lnSpc>
                <a:spcPct val="99800"/>
              </a:lnSpc>
              <a:spcBef>
                <a:spcPts val="73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60045" algn="l"/>
              </a:tabLst>
            </a:pPr>
            <a:r>
              <a:rPr sz="3200" spc="35" dirty="0">
                <a:latin typeface="Microsoft Sans Serif"/>
                <a:cs typeface="Microsoft Sans Serif"/>
              </a:rPr>
              <a:t>Τα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στάδια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b="1" spc="45" dirty="0">
                <a:latin typeface="Arial"/>
                <a:cs typeface="Arial"/>
              </a:rPr>
              <a:t>στην</a:t>
            </a:r>
            <a:r>
              <a:rPr sz="3200" b="1" spc="50" dirty="0">
                <a:latin typeface="Arial"/>
                <a:cs typeface="Arial"/>
              </a:rPr>
              <a:t> </a:t>
            </a:r>
            <a:r>
              <a:rPr sz="3200" b="1" spc="55" dirty="0">
                <a:latin typeface="Arial"/>
                <a:cs typeface="Arial"/>
              </a:rPr>
              <a:t>ανοικτή</a:t>
            </a:r>
            <a:r>
              <a:rPr sz="3200" b="1" spc="60" dirty="0">
                <a:latin typeface="Arial"/>
                <a:cs typeface="Arial"/>
              </a:rPr>
              <a:t> </a:t>
            </a:r>
            <a:r>
              <a:rPr sz="3200" b="1" spc="65" dirty="0">
                <a:latin typeface="Arial"/>
                <a:cs typeface="Arial"/>
              </a:rPr>
              <a:t>διαδικασία 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σύναψης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δηµοσίων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συµβάσεων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έργων, 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150" dirty="0">
                <a:latin typeface="Microsoft Sans Serif"/>
                <a:cs typeface="Microsoft Sans Serif"/>
              </a:rPr>
              <a:t>όταν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spc="125" dirty="0">
                <a:latin typeface="Microsoft Sans Serif"/>
                <a:cs typeface="Microsoft Sans Serif"/>
              </a:rPr>
              <a:t>οι</a:t>
            </a:r>
            <a:r>
              <a:rPr sz="3200" spc="130" dirty="0">
                <a:latin typeface="Microsoft Sans Serif"/>
                <a:cs typeface="Microsoft Sans Serif"/>
              </a:rPr>
              <a:t> </a:t>
            </a:r>
            <a:r>
              <a:rPr sz="3200" spc="70" dirty="0">
                <a:latin typeface="Microsoft Sans Serif"/>
                <a:cs typeface="Microsoft Sans Serif"/>
              </a:rPr>
              <a:t>εν</a:t>
            </a:r>
            <a:r>
              <a:rPr sz="3200" spc="75" dirty="0">
                <a:latin typeface="Microsoft Sans Serif"/>
                <a:cs typeface="Microsoft Sans Serif"/>
              </a:rPr>
              <a:t> </a:t>
            </a:r>
            <a:r>
              <a:rPr sz="3200" spc="275" dirty="0">
                <a:latin typeface="Microsoft Sans Serif"/>
                <a:cs typeface="Microsoft Sans Serif"/>
              </a:rPr>
              <a:t>λόγω</a:t>
            </a:r>
            <a:r>
              <a:rPr sz="3200" spc="280" dirty="0">
                <a:latin typeface="Microsoft Sans Serif"/>
                <a:cs typeface="Microsoft Sans Serif"/>
              </a:rPr>
              <a:t> </a:t>
            </a:r>
            <a:r>
              <a:rPr sz="3200" spc="245" dirty="0">
                <a:latin typeface="Microsoft Sans Serif"/>
                <a:cs typeface="Microsoft Sans Serif"/>
              </a:rPr>
              <a:t>διαδικασίες</a:t>
            </a:r>
            <a:r>
              <a:rPr sz="3200" spc="250" dirty="0">
                <a:latin typeface="Microsoft Sans Serif"/>
                <a:cs typeface="Microsoft Sans Serif"/>
              </a:rPr>
              <a:t> </a:t>
            </a:r>
            <a:r>
              <a:rPr sz="3200" spc="150" dirty="0">
                <a:latin typeface="Microsoft Sans Serif"/>
                <a:cs typeface="Microsoft Sans Serif"/>
              </a:rPr>
              <a:t>δεν 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διενεργούνται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µε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ηλεκτρονικό</a:t>
            </a:r>
            <a:r>
              <a:rPr sz="3200" spc="60" dirty="0">
                <a:latin typeface="Microsoft Sans Serif"/>
                <a:cs typeface="Microsoft Sans Serif"/>
              </a:rPr>
              <a:t> </a:t>
            </a:r>
            <a:r>
              <a:rPr sz="3200" spc="114" dirty="0">
                <a:latin typeface="Microsoft Sans Serif"/>
                <a:cs typeface="Microsoft Sans Serif"/>
              </a:rPr>
              <a:t>τρόπο, </a:t>
            </a:r>
            <a:r>
              <a:rPr sz="3200" spc="12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έχουν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ως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εξής: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93668"/>
            <a:ext cx="8538210" cy="5478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96240" algn="l"/>
              </a:tabLst>
            </a:pPr>
            <a:r>
              <a:rPr dirty="0"/>
              <a:t>	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π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φ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ά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   </a:t>
            </a:r>
            <a:r>
              <a:rPr sz="3200" b="1" spc="-43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</a:t>
            </a:r>
            <a:r>
              <a:rPr sz="3200" b="1" spc="-2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   </a:t>
            </a:r>
            <a:r>
              <a:rPr sz="3200" b="1" spc="-43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ξ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ό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25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  προσφορών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και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αιτήσεων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20" dirty="0">
                <a:latin typeface="Arial"/>
                <a:cs typeface="Arial"/>
              </a:rPr>
              <a:t>συµµετοχής </a:t>
            </a:r>
            <a:r>
              <a:rPr sz="3200" b="1" spc="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στις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δηµόσιες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10" dirty="0">
                <a:latin typeface="Arial"/>
                <a:cs typeface="Arial"/>
              </a:rPr>
              <a:t>συµβάσεις</a:t>
            </a:r>
            <a:r>
              <a:rPr sz="3200" b="1" spc="1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έργων</a:t>
            </a:r>
            <a:r>
              <a:rPr sz="3200" b="1" spc="8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(άρθρο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98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ν.</a:t>
            </a:r>
            <a:r>
              <a:rPr sz="3200" b="1" spc="-5" dirty="0">
                <a:latin typeface="Arial"/>
                <a:cs typeface="Arial"/>
              </a:rPr>
              <a:t> 4412/2016).</a:t>
            </a:r>
            <a:endParaRPr sz="3200">
              <a:latin typeface="Arial"/>
              <a:cs typeface="Arial"/>
            </a:endParaRPr>
          </a:p>
          <a:p>
            <a:pPr marL="355600" marR="8255" indent="-342900" algn="just">
              <a:lnSpc>
                <a:spcPct val="100000"/>
              </a:lnSpc>
              <a:spcBef>
                <a:spcPts val="7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7505" algn="l"/>
              </a:tabLst>
            </a:pPr>
            <a:r>
              <a:rPr sz="3200" spc="-65" dirty="0">
                <a:latin typeface="Microsoft Sans Serif"/>
                <a:cs typeface="Microsoft Sans Serif"/>
              </a:rPr>
              <a:t>Στην</a:t>
            </a:r>
            <a:r>
              <a:rPr sz="3200" spc="725" dirty="0">
                <a:latin typeface="Microsoft Sans Serif"/>
                <a:cs typeface="Microsoft Sans Serif"/>
              </a:rPr>
              <a:t> </a:t>
            </a:r>
            <a:r>
              <a:rPr sz="3200" b="1" spc="20" dirty="0">
                <a:latin typeface="Arial"/>
                <a:cs typeface="Arial"/>
              </a:rPr>
              <a:t>ανοικτή</a:t>
            </a:r>
            <a:r>
              <a:rPr sz="3200" b="1" spc="25" dirty="0">
                <a:latin typeface="Arial"/>
                <a:cs typeface="Arial"/>
              </a:rPr>
              <a:t> </a:t>
            </a:r>
            <a:r>
              <a:rPr sz="3200" b="1" spc="20" dirty="0">
                <a:latin typeface="Arial"/>
                <a:cs typeface="Arial"/>
              </a:rPr>
              <a:t>διαδικασία</a:t>
            </a:r>
            <a:r>
              <a:rPr sz="3200" b="1" spc="25" dirty="0">
                <a:latin typeface="Arial"/>
                <a:cs typeface="Arial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καταληκτική 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ηµεροµηνία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spc="30" dirty="0">
                <a:latin typeface="Microsoft Sans Serif"/>
                <a:cs typeface="Microsoft Sans Serif"/>
              </a:rPr>
              <a:t>υποβολής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75" dirty="0">
                <a:latin typeface="Microsoft Sans Serif"/>
                <a:cs typeface="Microsoft Sans Serif"/>
              </a:rPr>
              <a:t>προσφορών,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spc="135" dirty="0">
                <a:latin typeface="Microsoft Sans Serif"/>
                <a:cs typeface="Microsoft Sans Serif"/>
              </a:rPr>
              <a:t>όπως </a:t>
            </a:r>
            <a:r>
              <a:rPr sz="3200" spc="140" dirty="0">
                <a:latin typeface="Microsoft Sans Serif"/>
                <a:cs typeface="Microsoft Sans Serif"/>
              </a:rPr>
              <a:t> </a:t>
            </a:r>
            <a:r>
              <a:rPr sz="3200" spc="-100" dirty="0">
                <a:latin typeface="Microsoft Sans Serif"/>
                <a:cs typeface="Microsoft Sans Serif"/>
              </a:rPr>
              <a:t>ορίζεται </a:t>
            </a:r>
            <a:r>
              <a:rPr sz="3200" spc="-80" dirty="0">
                <a:latin typeface="Microsoft Sans Serif"/>
                <a:cs typeface="Microsoft Sans Serif"/>
              </a:rPr>
              <a:t>στα </a:t>
            </a:r>
            <a:r>
              <a:rPr sz="3200" spc="-65" dirty="0">
                <a:latin typeface="Microsoft Sans Serif"/>
                <a:cs typeface="Microsoft Sans Serif"/>
              </a:rPr>
              <a:t>έγγραφα </a:t>
            </a:r>
            <a:r>
              <a:rPr sz="3200" spc="-175" dirty="0">
                <a:latin typeface="Microsoft Sans Serif"/>
                <a:cs typeface="Microsoft Sans Serif"/>
              </a:rPr>
              <a:t>της </a:t>
            </a:r>
            <a:r>
              <a:rPr sz="3200" spc="10" dirty="0">
                <a:latin typeface="Microsoft Sans Serif"/>
                <a:cs typeface="Microsoft Sans Serif"/>
              </a:rPr>
              <a:t>σύµβασης, </a:t>
            </a:r>
            <a:r>
              <a:rPr sz="3200" spc="-60" dirty="0">
                <a:latin typeface="Microsoft Sans Serif"/>
                <a:cs typeface="Microsoft Sans Serif"/>
              </a:rPr>
              <a:t>είναι </a:t>
            </a:r>
            <a:r>
              <a:rPr sz="3200" spc="-40" dirty="0">
                <a:latin typeface="Microsoft Sans Serif"/>
                <a:cs typeface="Microsoft Sans Serif"/>
              </a:rPr>
              <a:t>σε 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κάθε </a:t>
            </a:r>
            <a:r>
              <a:rPr sz="3200" spc="70" dirty="0">
                <a:latin typeface="Microsoft Sans Serif"/>
                <a:cs typeface="Microsoft Sans Serif"/>
              </a:rPr>
              <a:t>περίπτωση </a:t>
            </a:r>
            <a:r>
              <a:rPr sz="3200" spc="-25" dirty="0">
                <a:latin typeface="Microsoft Sans Serif"/>
                <a:cs typeface="Microsoft Sans Serif"/>
              </a:rPr>
              <a:t>ηµέρα </a:t>
            </a:r>
            <a:r>
              <a:rPr sz="3200" spc="-85" dirty="0">
                <a:latin typeface="Microsoft Sans Serif"/>
                <a:cs typeface="Microsoft Sans Serif"/>
              </a:rPr>
              <a:t>Τρίτη </a:t>
            </a:r>
            <a:r>
              <a:rPr sz="3200" dirty="0">
                <a:latin typeface="Microsoft Sans Serif"/>
                <a:cs typeface="Microsoft Sans Serif"/>
              </a:rPr>
              <a:t>ή </a:t>
            </a:r>
            <a:r>
              <a:rPr sz="3200" spc="-5" dirty="0">
                <a:latin typeface="Microsoft Sans Serif"/>
                <a:cs typeface="Microsoft Sans Serif"/>
              </a:rPr>
              <a:t>Πέµπτη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95" dirty="0">
                <a:latin typeface="Microsoft Sans Serif"/>
                <a:cs typeface="Microsoft Sans Serif"/>
              </a:rPr>
              <a:t>ώρα </a:t>
            </a:r>
            <a:r>
              <a:rPr sz="3200" spc="-5" dirty="0">
                <a:latin typeface="Microsoft Sans Serif"/>
                <a:cs typeface="Microsoft Sans Serif"/>
              </a:rPr>
              <a:t>10:00 </a:t>
            </a:r>
            <a:r>
              <a:rPr sz="3200" spc="95" dirty="0">
                <a:latin typeface="Microsoft Sans Serif"/>
                <a:cs typeface="Microsoft Sans Serif"/>
              </a:rPr>
              <a:t>π.µ.. </a:t>
            </a:r>
            <a:r>
              <a:rPr sz="3200" spc="-5" dirty="0">
                <a:latin typeface="Microsoft Sans Serif"/>
                <a:cs typeface="Microsoft Sans Serif"/>
              </a:rPr>
              <a:t>Την </a:t>
            </a:r>
            <a:r>
              <a:rPr sz="3200" spc="-30" dirty="0">
                <a:latin typeface="Microsoft Sans Serif"/>
                <a:cs typeface="Microsoft Sans Serif"/>
              </a:rPr>
              <a:t>ίδια </a:t>
            </a:r>
            <a:r>
              <a:rPr sz="3200" spc="-25" dirty="0">
                <a:latin typeface="Microsoft Sans Serif"/>
                <a:cs typeface="Microsoft Sans Serif"/>
              </a:rPr>
              <a:t>ηµέρα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-114" dirty="0">
                <a:latin typeface="Microsoft Sans Serif"/>
                <a:cs typeface="Microsoft Sans Serif"/>
              </a:rPr>
              <a:t>µετά </a:t>
            </a:r>
            <a:r>
              <a:rPr sz="3200" spc="-175" dirty="0">
                <a:latin typeface="Microsoft Sans Serif"/>
                <a:cs typeface="Microsoft Sans Serif"/>
              </a:rPr>
              <a:t>το 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πέρας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ως</a:t>
            </a:r>
            <a:r>
              <a:rPr sz="3200" spc="65" dirty="0">
                <a:latin typeface="Microsoft Sans Serif"/>
                <a:cs typeface="Microsoft Sans Serif"/>
              </a:rPr>
              <a:t> </a:t>
            </a:r>
            <a:r>
              <a:rPr sz="3200" spc="95" dirty="0">
                <a:latin typeface="Microsoft Sans Serif"/>
                <a:cs typeface="Microsoft Sans Serif"/>
              </a:rPr>
              <a:t>άνω</a:t>
            </a:r>
            <a:r>
              <a:rPr sz="3200" spc="100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ώρας,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100" dirty="0">
                <a:latin typeface="Microsoft Sans Serif"/>
                <a:cs typeface="Microsoft Sans Serif"/>
              </a:rPr>
              <a:t>διενεργείται</a:t>
            </a:r>
            <a:r>
              <a:rPr sz="3200" spc="-9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αποσφράγιση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των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75" dirty="0">
                <a:latin typeface="Microsoft Sans Serif"/>
                <a:cs typeface="Microsoft Sans Serif"/>
              </a:rPr>
              <a:t>προσφορών.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46283" y="293668"/>
            <a:ext cx="8117840" cy="543097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Αν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κριτήριο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ανάθεσης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είναι</a:t>
            </a:r>
            <a:r>
              <a:rPr sz="3200" b="1" dirty="0">
                <a:latin typeface="Arial"/>
                <a:cs typeface="Arial"/>
              </a:rPr>
              <a:t> η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πλέον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5" dirty="0">
                <a:latin typeface="Arial"/>
                <a:cs typeface="Arial"/>
              </a:rPr>
              <a:t>συµφέρουσα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από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5" dirty="0">
                <a:latin typeface="Arial"/>
                <a:cs typeface="Arial"/>
              </a:rPr>
              <a:t>οικονοµική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άποψη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προσφορά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25" dirty="0">
                <a:latin typeface="Arial"/>
                <a:cs typeface="Arial"/>
              </a:rPr>
              <a:t>µόνο</a:t>
            </a:r>
            <a:r>
              <a:rPr sz="3200" b="1" spc="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βάσει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15" dirty="0">
                <a:latin typeface="Arial"/>
                <a:cs typeface="Arial"/>
              </a:rPr>
              <a:t>τιµής</a:t>
            </a:r>
            <a:r>
              <a:rPr sz="3200" spc="15" dirty="0">
                <a:latin typeface="Microsoft Sans Serif"/>
                <a:cs typeface="Microsoft Sans Serif"/>
              </a:rPr>
              <a:t>,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αµέσως 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µετά</a:t>
            </a:r>
            <a:r>
              <a:rPr sz="3200" spc="-110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την</a:t>
            </a:r>
            <a:r>
              <a:rPr sz="3200" spc="-110" dirty="0">
                <a:latin typeface="Microsoft Sans Serif"/>
                <a:cs typeface="Microsoft Sans Serif"/>
              </a:rPr>
              <a:t> </a:t>
            </a:r>
            <a:r>
              <a:rPr sz="3200" spc="-85" dirty="0">
                <a:latin typeface="Microsoft Sans Serif"/>
                <a:cs typeface="Microsoft Sans Serif"/>
              </a:rPr>
              <a:t>κατά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-170" dirty="0">
                <a:latin typeface="Microsoft Sans Serif"/>
                <a:cs typeface="Microsoft Sans Serif"/>
              </a:rPr>
              <a:t>τα</a:t>
            </a:r>
            <a:r>
              <a:rPr sz="3200" spc="-16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ανωτέρω  </a:t>
            </a:r>
            <a:r>
              <a:rPr sz="3200" spc="35" dirty="0">
                <a:latin typeface="Microsoft Sans Serif"/>
                <a:cs typeface="Microsoft Sans Serif"/>
              </a:rPr>
              <a:t>ολοκλήρωση 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105" dirty="0">
                <a:latin typeface="Microsoft Sans Serif"/>
                <a:cs typeface="Microsoft Sans Serif"/>
              </a:rPr>
              <a:t>της</a:t>
            </a:r>
            <a:r>
              <a:rPr sz="3200" spc="-100" dirty="0">
                <a:latin typeface="Microsoft Sans Serif"/>
                <a:cs typeface="Microsoft Sans Serif"/>
              </a:rPr>
              <a:t> </a:t>
            </a:r>
            <a:r>
              <a:rPr sz="3200" spc="120" dirty="0">
                <a:latin typeface="Microsoft Sans Serif"/>
                <a:cs typeface="Microsoft Sans Serif"/>
              </a:rPr>
              <a:t>παραλαβής</a:t>
            </a:r>
            <a:r>
              <a:rPr sz="3200" spc="125" dirty="0">
                <a:latin typeface="Microsoft Sans Serif"/>
                <a:cs typeface="Microsoft Sans Serif"/>
              </a:rPr>
              <a:t> </a:t>
            </a:r>
            <a:r>
              <a:rPr sz="3200" spc="50" dirty="0">
                <a:latin typeface="Microsoft Sans Serif"/>
                <a:cs typeface="Microsoft Sans Serif"/>
              </a:rPr>
              <a:t>των</a:t>
            </a:r>
            <a:r>
              <a:rPr sz="3200" spc="55" dirty="0">
                <a:latin typeface="Microsoft Sans Serif"/>
                <a:cs typeface="Microsoft Sans Serif"/>
              </a:rPr>
              <a:t> </a:t>
            </a:r>
            <a:r>
              <a:rPr sz="3200" spc="175" dirty="0">
                <a:latin typeface="Microsoft Sans Serif"/>
                <a:cs typeface="Microsoft Sans Serif"/>
              </a:rPr>
              <a:t>προσφορών</a:t>
            </a:r>
            <a:r>
              <a:rPr sz="3200" spc="180" dirty="0">
                <a:latin typeface="Microsoft Sans Serif"/>
                <a:cs typeface="Microsoft Sans Serif"/>
              </a:rPr>
              <a:t> </a:t>
            </a:r>
            <a:r>
              <a:rPr sz="3200" spc="80" dirty="0">
                <a:latin typeface="Microsoft Sans Serif"/>
                <a:cs typeface="Microsoft Sans Serif"/>
              </a:rPr>
              <a:t>και 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275" dirty="0">
                <a:latin typeface="Microsoft Sans Serif"/>
                <a:cs typeface="Microsoft Sans Serif"/>
              </a:rPr>
              <a:t>καταγραφής</a:t>
            </a:r>
            <a:r>
              <a:rPr sz="3200" spc="280" dirty="0">
                <a:latin typeface="Microsoft Sans Serif"/>
                <a:cs typeface="Microsoft Sans Serif"/>
              </a:rPr>
              <a:t> </a:t>
            </a:r>
            <a:r>
              <a:rPr sz="3200" spc="229" dirty="0">
                <a:latin typeface="Microsoft Sans Serif"/>
                <a:cs typeface="Microsoft Sans Serif"/>
              </a:rPr>
              <a:t>των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spc="325" dirty="0">
                <a:latin typeface="Microsoft Sans Serif"/>
                <a:cs typeface="Microsoft Sans Serif"/>
              </a:rPr>
              <a:t>δικαιολογητικών 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συµµετοχής,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ακολουθεί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αποσφράγιση 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90" dirty="0">
                <a:latin typeface="Microsoft Sans Serif"/>
                <a:cs typeface="Microsoft Sans Serif"/>
              </a:rPr>
              <a:t>των</a:t>
            </a:r>
            <a:r>
              <a:rPr sz="3200" spc="95" dirty="0">
                <a:latin typeface="Microsoft Sans Serif"/>
                <a:cs typeface="Microsoft Sans Serif"/>
              </a:rPr>
              <a:t> </a:t>
            </a:r>
            <a:r>
              <a:rPr sz="3200" spc="170" dirty="0">
                <a:latin typeface="Microsoft Sans Serif"/>
                <a:cs typeface="Microsoft Sans Serif"/>
              </a:rPr>
              <a:t>οικονοµικών</a:t>
            </a:r>
            <a:r>
              <a:rPr sz="3200" spc="175" dirty="0">
                <a:latin typeface="Microsoft Sans Serif"/>
                <a:cs typeface="Microsoft Sans Serif"/>
              </a:rPr>
              <a:t> </a:t>
            </a:r>
            <a:r>
              <a:rPr sz="3200" spc="235" dirty="0">
                <a:latin typeface="Microsoft Sans Serif"/>
                <a:cs typeface="Microsoft Sans Serif"/>
              </a:rPr>
              <a:t>προσφορών</a:t>
            </a:r>
            <a:r>
              <a:rPr sz="3200" spc="240" dirty="0">
                <a:latin typeface="Microsoft Sans Serif"/>
                <a:cs typeface="Microsoft Sans Serif"/>
              </a:rPr>
              <a:t> </a:t>
            </a:r>
            <a:r>
              <a:rPr sz="3200" spc="90" dirty="0">
                <a:latin typeface="Microsoft Sans Serif"/>
                <a:cs typeface="Microsoft Sans Serif"/>
              </a:rPr>
              <a:t>και</a:t>
            </a:r>
            <a:r>
              <a:rPr sz="3200" spc="9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30" dirty="0">
                <a:latin typeface="Microsoft Sans Serif"/>
                <a:cs typeface="Microsoft Sans Serif"/>
              </a:rPr>
              <a:t>ανακοίνωση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των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επί</a:t>
            </a:r>
            <a:r>
              <a:rPr sz="3200" spc="65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µέρους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στοιχείων 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-110" dirty="0">
                <a:latin typeface="Microsoft Sans Serif"/>
                <a:cs typeface="Microsoft Sans Serif"/>
              </a:rPr>
              <a:t>τους, </a:t>
            </a:r>
            <a:r>
              <a:rPr sz="3200" spc="-170" dirty="0">
                <a:latin typeface="Microsoft Sans Serif"/>
                <a:cs typeface="Microsoft Sans Serif"/>
              </a:rPr>
              <a:t>τα </a:t>
            </a:r>
            <a:r>
              <a:rPr sz="3200" spc="70" dirty="0">
                <a:latin typeface="Microsoft Sans Serif"/>
                <a:cs typeface="Microsoft Sans Serif"/>
              </a:rPr>
              <a:t>οποία </a:t>
            </a:r>
            <a:r>
              <a:rPr sz="3200" spc="20" dirty="0">
                <a:latin typeface="Microsoft Sans Serif"/>
                <a:cs typeface="Microsoft Sans Serif"/>
              </a:rPr>
              <a:t>επίσης </a:t>
            </a:r>
            <a:r>
              <a:rPr sz="3200" spc="-45" dirty="0">
                <a:latin typeface="Microsoft Sans Serif"/>
                <a:cs typeface="Microsoft Sans Serif"/>
              </a:rPr>
              <a:t>καταχωρίζονται </a:t>
            </a:r>
            <a:r>
              <a:rPr sz="3200" spc="-85" dirty="0">
                <a:latin typeface="Microsoft Sans Serif"/>
                <a:cs typeface="Microsoft Sans Serif"/>
              </a:rPr>
              <a:t>στο 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ίδιο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ως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95" dirty="0">
                <a:latin typeface="Microsoft Sans Serif"/>
                <a:cs typeface="Microsoft Sans Serif"/>
              </a:rPr>
              <a:t>άνω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πρακτικό.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46283" y="293668"/>
            <a:ext cx="8083550" cy="14782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 algn="just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64490" algn="l"/>
              </a:tabLst>
            </a:pPr>
            <a:r>
              <a:rPr sz="3200" b="1" spc="65" dirty="0">
                <a:latin typeface="Arial"/>
                <a:cs typeface="Arial"/>
              </a:rPr>
              <a:t>Σε</a:t>
            </a:r>
            <a:r>
              <a:rPr sz="3200" b="1" spc="70" dirty="0">
                <a:latin typeface="Arial"/>
                <a:cs typeface="Arial"/>
              </a:rPr>
              <a:t> </a:t>
            </a:r>
            <a:r>
              <a:rPr sz="3200" b="1" spc="100" dirty="0">
                <a:latin typeface="Arial"/>
                <a:cs typeface="Arial"/>
              </a:rPr>
              <a:t>κάθε</a:t>
            </a:r>
            <a:r>
              <a:rPr sz="3200" b="1" spc="105" dirty="0">
                <a:latin typeface="Arial"/>
                <a:cs typeface="Arial"/>
              </a:rPr>
              <a:t> </a:t>
            </a:r>
            <a:r>
              <a:rPr sz="3200" b="1" spc="120" dirty="0">
                <a:latin typeface="Arial"/>
                <a:cs typeface="Arial"/>
              </a:rPr>
              <a:t>περίπτωση</a:t>
            </a:r>
            <a:r>
              <a:rPr sz="3200" b="1" spc="125" dirty="0">
                <a:latin typeface="Arial"/>
                <a:cs typeface="Arial"/>
              </a:rPr>
              <a:t> </a:t>
            </a:r>
            <a:r>
              <a:rPr sz="3200" b="1" spc="90" dirty="0">
                <a:latin typeface="Arial"/>
                <a:cs typeface="Arial"/>
              </a:rPr>
              <a:t>που</a:t>
            </a:r>
            <a:r>
              <a:rPr sz="3200" b="1" spc="95" dirty="0">
                <a:latin typeface="Arial"/>
                <a:cs typeface="Arial"/>
              </a:rPr>
              <a:t> </a:t>
            </a:r>
            <a:r>
              <a:rPr sz="3200" b="1" spc="135" dirty="0">
                <a:latin typeface="Arial"/>
                <a:cs typeface="Arial"/>
              </a:rPr>
              <a:t>κριτήριο </a:t>
            </a:r>
            <a:r>
              <a:rPr sz="3200" b="1" spc="1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ανάθεσης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είναι</a:t>
            </a:r>
            <a:r>
              <a:rPr sz="3200" b="1" dirty="0">
                <a:latin typeface="Arial"/>
                <a:cs typeface="Arial"/>
              </a:rPr>
              <a:t> η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πλέον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5" dirty="0">
                <a:latin typeface="Arial"/>
                <a:cs typeface="Arial"/>
              </a:rPr>
              <a:t>συµφέρουσα </a:t>
            </a:r>
            <a:r>
              <a:rPr sz="3200" b="1" spc="-875" dirty="0">
                <a:latin typeface="Arial"/>
                <a:cs typeface="Arial"/>
              </a:rPr>
              <a:t> </a:t>
            </a:r>
            <a:r>
              <a:rPr sz="3200" b="1" spc="60" dirty="0">
                <a:latin typeface="Arial"/>
                <a:cs typeface="Arial"/>
              </a:rPr>
              <a:t>από</a:t>
            </a:r>
            <a:r>
              <a:rPr sz="3200" b="1" spc="735" dirty="0">
                <a:latin typeface="Arial"/>
                <a:cs typeface="Arial"/>
              </a:rPr>
              <a:t> </a:t>
            </a:r>
            <a:r>
              <a:rPr sz="3200" b="1" spc="90" dirty="0">
                <a:latin typeface="Arial"/>
                <a:cs typeface="Arial"/>
              </a:rPr>
              <a:t>οικονοµική</a:t>
            </a:r>
            <a:r>
              <a:rPr sz="3200" b="1" spc="705" dirty="0">
                <a:latin typeface="Arial"/>
                <a:cs typeface="Arial"/>
              </a:rPr>
              <a:t> </a:t>
            </a:r>
            <a:r>
              <a:rPr sz="3200" b="1" spc="75" dirty="0">
                <a:latin typeface="Arial"/>
                <a:cs typeface="Arial"/>
              </a:rPr>
              <a:t>άποψη</a:t>
            </a:r>
            <a:r>
              <a:rPr sz="3200" b="1" spc="720" dirty="0">
                <a:latin typeface="Arial"/>
                <a:cs typeface="Arial"/>
              </a:rPr>
              <a:t> </a:t>
            </a:r>
            <a:r>
              <a:rPr sz="3200" b="1" spc="90" dirty="0">
                <a:latin typeface="Arial"/>
                <a:cs typeface="Arial"/>
              </a:rPr>
              <a:t>προσφορά</a:t>
            </a:r>
            <a:endParaRPr sz="3200">
              <a:latin typeface="Arial"/>
              <a:cs typeface="Arial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267367" y="1754168"/>
            <a:ext cx="63468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79320" algn="l"/>
                <a:tab pos="3909060" algn="l"/>
                <a:tab pos="6198235" algn="l"/>
              </a:tabLst>
            </a:pPr>
            <a:r>
              <a:rPr sz="3200" b="1" dirty="0">
                <a:latin typeface="Arial"/>
                <a:cs typeface="Arial"/>
              </a:rPr>
              <a:t>βέλτ</a:t>
            </a:r>
            <a:r>
              <a:rPr sz="3200" b="1" spc="-5" dirty="0">
                <a:latin typeface="Arial"/>
                <a:cs typeface="Arial"/>
              </a:rPr>
              <a:t>ι</a:t>
            </a:r>
            <a:r>
              <a:rPr sz="3200" b="1" dirty="0">
                <a:latin typeface="Arial"/>
                <a:cs typeface="Arial"/>
              </a:rPr>
              <a:t>στ</a:t>
            </a:r>
            <a:r>
              <a:rPr sz="3200" b="1" spc="-5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ς	σχέσ</a:t>
            </a:r>
            <a:r>
              <a:rPr sz="3200" b="1" spc="-5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ς	</a:t>
            </a:r>
            <a:r>
              <a:rPr sz="3200" b="1" spc="-5" dirty="0">
                <a:latin typeface="Arial"/>
                <a:cs typeface="Arial"/>
              </a:rPr>
              <a:t>ποιό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α</a:t>
            </a:r>
            <a:r>
              <a:rPr sz="3200" b="1" dirty="0">
                <a:latin typeface="Arial"/>
                <a:cs typeface="Arial"/>
              </a:rPr>
              <a:t>ς	-</a:t>
            </a:r>
            <a:endParaRPr sz="32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89183" y="1754168"/>
            <a:ext cx="1299845" cy="1490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85"/>
              </a:spcBef>
            </a:pPr>
            <a:r>
              <a:rPr sz="3200" b="1" spc="-5" dirty="0">
                <a:latin typeface="Arial"/>
                <a:cs typeface="Arial"/>
              </a:rPr>
              <a:t>βάσει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15" dirty="0">
                <a:latin typeface="Arial"/>
                <a:cs typeface="Arial"/>
              </a:rPr>
              <a:t>τιµής</a:t>
            </a:r>
            <a:r>
              <a:rPr sz="3200" spc="15" dirty="0">
                <a:latin typeface="Microsoft Sans Serif"/>
                <a:cs typeface="Microsoft Sans Serif"/>
              </a:rPr>
              <a:t>, 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50" dirty="0">
                <a:latin typeface="Microsoft Sans Serif"/>
                <a:cs typeface="Microsoft Sans Serif"/>
              </a:rPr>
              <a:t>στά</a:t>
            </a:r>
            <a:r>
              <a:rPr sz="3200" spc="45" dirty="0">
                <a:latin typeface="Microsoft Sans Serif"/>
                <a:cs typeface="Microsoft Sans Serif"/>
              </a:rPr>
              <a:t>δ</a:t>
            </a:r>
            <a:r>
              <a:rPr sz="3200" spc="80" dirty="0">
                <a:latin typeface="Microsoft Sans Serif"/>
                <a:cs typeface="Microsoft Sans Serif"/>
              </a:rPr>
              <a:t>ιο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79145" y="2732068"/>
            <a:ext cx="32315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8325" algn="l"/>
              </a:tabLst>
            </a:pPr>
            <a:r>
              <a:rPr sz="3200" dirty="0">
                <a:latin typeface="Microsoft Sans Serif"/>
                <a:cs typeface="Microsoft Sans Serif"/>
              </a:rPr>
              <a:t>η	</a:t>
            </a:r>
            <a:r>
              <a:rPr sz="3200" spc="150" dirty="0">
                <a:latin typeface="Microsoft Sans Serif"/>
                <a:cs typeface="Microsoft Sans Serif"/>
              </a:rPr>
              <a:t>αποσφράγιση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314386" y="2236768"/>
            <a:ext cx="6313170" cy="1008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780" algn="r">
              <a:lnSpc>
                <a:spcPct val="100000"/>
              </a:lnSpc>
              <a:spcBef>
                <a:spcPts val="100"/>
              </a:spcBef>
              <a:tabLst>
                <a:tab pos="3378835" algn="l"/>
                <a:tab pos="4912995" algn="l"/>
                <a:tab pos="5654675" algn="l"/>
              </a:tabLst>
            </a:pPr>
            <a:r>
              <a:rPr sz="3200" spc="420" dirty="0">
                <a:latin typeface="Microsoft Sans Serif"/>
                <a:cs typeface="Microsoft Sans Serif"/>
              </a:rPr>
              <a:t>π</a:t>
            </a:r>
            <a:r>
              <a:rPr sz="3200" spc="-15" dirty="0">
                <a:latin typeface="Microsoft Sans Serif"/>
                <a:cs typeface="Microsoft Sans Serif"/>
              </a:rPr>
              <a:t>ρ</a:t>
            </a:r>
            <a:r>
              <a:rPr sz="3200" dirty="0">
                <a:latin typeface="Microsoft Sans Serif"/>
                <a:cs typeface="Microsoft Sans Serif"/>
              </a:rPr>
              <a:t>α</a:t>
            </a:r>
            <a:r>
              <a:rPr sz="3200" spc="-130" dirty="0">
                <a:latin typeface="Microsoft Sans Serif"/>
                <a:cs typeface="Microsoft Sans Serif"/>
              </a:rPr>
              <a:t>γ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dirty="0">
                <a:latin typeface="Microsoft Sans Serif"/>
                <a:cs typeface="Microsoft Sans Serif"/>
              </a:rPr>
              <a:t>α</a:t>
            </a:r>
            <a:r>
              <a:rPr sz="3200" spc="-165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ο</a:t>
            </a:r>
            <a:r>
              <a:rPr sz="3200" spc="420" dirty="0">
                <a:latin typeface="Microsoft Sans Serif"/>
                <a:cs typeface="Microsoft Sans Serif"/>
              </a:rPr>
              <a:t>π</a:t>
            </a: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60" dirty="0">
                <a:latin typeface="Microsoft Sans Serif"/>
                <a:cs typeface="Microsoft Sans Serif"/>
              </a:rPr>
              <a:t>ί</a:t>
            </a:r>
            <a:r>
              <a:rPr sz="3200" spc="-160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α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420" dirty="0">
                <a:latin typeface="Microsoft Sans Serif"/>
                <a:cs typeface="Microsoft Sans Serif"/>
              </a:rPr>
              <a:t>π</a:t>
            </a:r>
            <a:r>
              <a:rPr sz="3200" spc="-15" dirty="0">
                <a:latin typeface="Microsoft Sans Serif"/>
                <a:cs typeface="Microsoft Sans Serif"/>
              </a:rPr>
              <a:t>ρ</a:t>
            </a:r>
            <a:r>
              <a:rPr sz="3200" spc="290" dirty="0">
                <a:latin typeface="Microsoft Sans Serif"/>
                <a:cs typeface="Microsoft Sans Serif"/>
              </a:rPr>
              <a:t>ώ</a:t>
            </a:r>
            <a:r>
              <a:rPr sz="3200" spc="-160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α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75" dirty="0">
                <a:latin typeface="Microsoft Sans Serif"/>
                <a:cs typeface="Microsoft Sans Serif"/>
              </a:rPr>
              <a:t>έ</a:t>
            </a:r>
            <a:r>
              <a:rPr sz="3200" dirty="0">
                <a:latin typeface="Microsoft Sans Serif"/>
                <a:cs typeface="Microsoft Sans Serif"/>
              </a:rPr>
              <a:t>να</a:t>
            </a:r>
            <a:endParaRPr sz="320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60"/>
              </a:spcBef>
              <a:tabLst>
                <a:tab pos="967105" algn="l"/>
              </a:tabLst>
            </a:pPr>
            <a:r>
              <a:rPr sz="3200" spc="-50" dirty="0">
                <a:latin typeface="Microsoft Sans Serif"/>
                <a:cs typeface="Microsoft Sans Serif"/>
              </a:rPr>
              <a:t>του	</a:t>
            </a:r>
            <a:r>
              <a:rPr sz="3200" spc="80" dirty="0">
                <a:latin typeface="Microsoft Sans Serif"/>
                <a:cs typeface="Microsoft Sans Serif"/>
              </a:rPr>
              <a:t>φακέλου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89183" y="3214668"/>
            <a:ext cx="7725409" cy="1973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3200" spc="-30" dirty="0">
                <a:latin typeface="Microsoft Sans Serif"/>
                <a:cs typeface="Microsoft Sans Serif"/>
              </a:rPr>
              <a:t>Δικαιολογητικών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-35" dirty="0">
                <a:latin typeface="Microsoft Sans Serif"/>
                <a:cs typeface="Microsoft Sans Serif"/>
              </a:rPr>
              <a:t>φακέλου </a:t>
            </a:r>
            <a:r>
              <a:rPr sz="3200" spc="-40" dirty="0">
                <a:latin typeface="Microsoft Sans Serif"/>
                <a:cs typeface="Microsoft Sans Serif"/>
              </a:rPr>
              <a:t>τεχνικών 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75" dirty="0">
                <a:latin typeface="Microsoft Sans Serif"/>
                <a:cs typeface="Microsoft Sans Serif"/>
              </a:rPr>
              <a:t>προσφορών,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80" dirty="0">
                <a:latin typeface="Microsoft Sans Serif"/>
                <a:cs typeface="Microsoft Sans Serif"/>
              </a:rPr>
              <a:t>µετέπειτα,</a:t>
            </a:r>
            <a:r>
              <a:rPr sz="3200" spc="-75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σε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διακριτό 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στάδιο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αποσφράγιση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των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οικονοµικών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75" dirty="0">
                <a:latin typeface="Microsoft Sans Serif"/>
                <a:cs typeface="Microsoft Sans Serif"/>
              </a:rPr>
              <a:t>προσφορών.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46283" y="293668"/>
            <a:ext cx="8070850" cy="174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3220"/>
              </a:lnSpc>
              <a:spcBef>
                <a:spcPts val="10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b="1" spc="-5" dirty="0">
                <a:latin typeface="Arial"/>
                <a:cs typeface="Arial"/>
              </a:rPr>
              <a:t>Κατακύρωση</a:t>
            </a:r>
            <a:r>
              <a:rPr sz="2700" b="1" spc="2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–</a:t>
            </a:r>
            <a:r>
              <a:rPr sz="2700" b="1" spc="254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σύναψη</a:t>
            </a:r>
            <a:r>
              <a:rPr sz="2700" b="1" spc="254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σύµβασης</a:t>
            </a:r>
            <a:r>
              <a:rPr sz="2700" b="1" spc="25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(άρθρο</a:t>
            </a:r>
            <a:r>
              <a:rPr sz="2700" b="1" spc="254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105</a:t>
            </a:r>
            <a:endParaRPr sz="2700">
              <a:latin typeface="Arial"/>
              <a:cs typeface="Arial"/>
            </a:endParaRPr>
          </a:p>
          <a:p>
            <a:pPr marL="355600">
              <a:lnSpc>
                <a:spcPts val="3220"/>
              </a:lnSpc>
            </a:pPr>
            <a:r>
              <a:rPr sz="2700" b="1" dirty="0">
                <a:latin typeface="Arial"/>
                <a:cs typeface="Arial"/>
              </a:rPr>
              <a:t>ν.</a:t>
            </a:r>
            <a:r>
              <a:rPr sz="2700" b="1" spc="-3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4412/2016).</a:t>
            </a:r>
            <a:endParaRPr sz="2700">
              <a:latin typeface="Arial"/>
              <a:cs typeface="Arial"/>
            </a:endParaRPr>
          </a:p>
          <a:p>
            <a:pPr marL="355600" marR="5080" indent="-342900">
              <a:lnSpc>
                <a:spcPct val="100400"/>
              </a:lnSpc>
              <a:spcBef>
                <a:spcPts val="59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9410" algn="l"/>
                <a:tab pos="360045" algn="l"/>
                <a:tab pos="882650" algn="l"/>
                <a:tab pos="1949450" algn="l"/>
                <a:tab pos="3073400" algn="l"/>
                <a:tab pos="4140200" algn="l"/>
                <a:tab pos="4283075" algn="l"/>
                <a:tab pos="5052060" algn="l"/>
                <a:tab pos="5548630" algn="l"/>
                <a:tab pos="6028690" algn="l"/>
                <a:tab pos="7252970" algn="l"/>
                <a:tab pos="7542530" algn="l"/>
              </a:tabLst>
            </a:pPr>
            <a:r>
              <a:rPr sz="2700" dirty="0">
                <a:latin typeface="Microsoft Sans Serif"/>
                <a:cs typeface="Microsoft Sans Serif"/>
              </a:rPr>
              <a:t>Η	</a:t>
            </a:r>
            <a:r>
              <a:rPr sz="2700" spc="70" dirty="0">
                <a:latin typeface="Microsoft Sans Serif"/>
                <a:cs typeface="Microsoft Sans Serif"/>
              </a:rPr>
              <a:t>ανα</a:t>
            </a:r>
            <a:r>
              <a:rPr sz="2700" spc="65" dirty="0">
                <a:latin typeface="Microsoft Sans Serif"/>
                <a:cs typeface="Microsoft Sans Serif"/>
              </a:rPr>
              <a:t>θ</a:t>
            </a:r>
            <a:r>
              <a:rPr sz="2700" spc="-80" dirty="0">
                <a:latin typeface="Microsoft Sans Serif"/>
                <a:cs typeface="Microsoft Sans Serif"/>
              </a:rPr>
              <a:t>έ</a:t>
            </a:r>
            <a:r>
              <a:rPr sz="2700" spc="-215" dirty="0">
                <a:latin typeface="Microsoft Sans Serif"/>
                <a:cs typeface="Microsoft Sans Serif"/>
              </a:rPr>
              <a:t>τ</a:t>
            </a:r>
            <a:r>
              <a:rPr sz="2700" spc="65" dirty="0">
                <a:latin typeface="Microsoft Sans Serif"/>
                <a:cs typeface="Microsoft Sans Serif"/>
              </a:rPr>
              <a:t>ο</a:t>
            </a:r>
            <a:r>
              <a:rPr sz="2700" spc="45" dirty="0">
                <a:latin typeface="Microsoft Sans Serif"/>
                <a:cs typeface="Microsoft Sans Serif"/>
              </a:rPr>
              <a:t>υ</a:t>
            </a:r>
            <a:r>
              <a:rPr sz="2700" spc="150" dirty="0">
                <a:latin typeface="Microsoft Sans Serif"/>
                <a:cs typeface="Microsoft Sans Serif"/>
              </a:rPr>
              <a:t>σ</a:t>
            </a:r>
            <a:r>
              <a:rPr sz="2700" spc="5" dirty="0">
                <a:latin typeface="Microsoft Sans Serif"/>
                <a:cs typeface="Microsoft Sans Serif"/>
              </a:rPr>
              <a:t>α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70" dirty="0">
                <a:latin typeface="Microsoft Sans Serif"/>
                <a:cs typeface="Microsoft Sans Serif"/>
              </a:rPr>
              <a:t>α</a:t>
            </a:r>
            <a:r>
              <a:rPr sz="2700" spc="60" dirty="0">
                <a:latin typeface="Microsoft Sans Serif"/>
                <a:cs typeface="Microsoft Sans Serif"/>
              </a:rPr>
              <a:t>ρ</a:t>
            </a:r>
            <a:r>
              <a:rPr sz="2700" spc="75" dirty="0">
                <a:latin typeface="Microsoft Sans Serif"/>
                <a:cs typeface="Microsoft Sans Serif"/>
              </a:rPr>
              <a:t>χ</a:t>
            </a:r>
            <a:r>
              <a:rPr sz="2700" dirty="0">
                <a:latin typeface="Microsoft Sans Serif"/>
                <a:cs typeface="Microsoft Sans Serif"/>
              </a:rPr>
              <a:t>ή	</a:t>
            </a:r>
            <a:r>
              <a:rPr sz="2700" spc="70" dirty="0">
                <a:latin typeface="Microsoft Sans Serif"/>
                <a:cs typeface="Microsoft Sans Serif"/>
              </a:rPr>
              <a:t>κ</a:t>
            </a:r>
            <a:r>
              <a:rPr sz="2700" spc="65" dirty="0">
                <a:latin typeface="Microsoft Sans Serif"/>
                <a:cs typeface="Microsoft Sans Serif"/>
              </a:rPr>
              <a:t>ο</a:t>
            </a:r>
            <a:r>
              <a:rPr sz="2700" spc="15" dirty="0">
                <a:latin typeface="Microsoft Sans Serif"/>
                <a:cs typeface="Microsoft Sans Serif"/>
              </a:rPr>
              <a:t>ι</a:t>
            </a:r>
            <a:r>
              <a:rPr sz="2700" spc="70" dirty="0">
                <a:latin typeface="Microsoft Sans Serif"/>
                <a:cs typeface="Microsoft Sans Serif"/>
              </a:rPr>
              <a:t>ν</a:t>
            </a:r>
            <a:r>
              <a:rPr sz="2700" spc="65" dirty="0">
                <a:latin typeface="Microsoft Sans Serif"/>
                <a:cs typeface="Microsoft Sans Serif"/>
              </a:rPr>
              <a:t>ο</a:t>
            </a:r>
            <a:r>
              <a:rPr sz="2700" spc="430" dirty="0">
                <a:latin typeface="Microsoft Sans Serif"/>
                <a:cs typeface="Microsoft Sans Serif"/>
              </a:rPr>
              <a:t>π</a:t>
            </a:r>
            <a:r>
              <a:rPr sz="2700" spc="65" dirty="0">
                <a:latin typeface="Microsoft Sans Serif"/>
                <a:cs typeface="Microsoft Sans Serif"/>
              </a:rPr>
              <a:t>ο</a:t>
            </a:r>
            <a:r>
              <a:rPr sz="2700" spc="15" dirty="0">
                <a:latin typeface="Microsoft Sans Serif"/>
                <a:cs typeface="Microsoft Sans Serif"/>
              </a:rPr>
              <a:t>ι</a:t>
            </a:r>
            <a:r>
              <a:rPr sz="2700" spc="-80" dirty="0">
                <a:latin typeface="Microsoft Sans Serif"/>
                <a:cs typeface="Microsoft Sans Serif"/>
              </a:rPr>
              <a:t>ε</a:t>
            </a:r>
            <a:r>
              <a:rPr sz="2700" spc="-50" dirty="0">
                <a:latin typeface="Microsoft Sans Serif"/>
                <a:cs typeface="Microsoft Sans Serif"/>
              </a:rPr>
              <a:t>ί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70" dirty="0">
                <a:latin typeface="Microsoft Sans Serif"/>
                <a:cs typeface="Microsoft Sans Serif"/>
              </a:rPr>
              <a:t>α</a:t>
            </a:r>
            <a:r>
              <a:rPr sz="2700" spc="114" dirty="0">
                <a:latin typeface="Microsoft Sans Serif"/>
                <a:cs typeface="Microsoft Sans Serif"/>
              </a:rPr>
              <a:t>µ</a:t>
            </a:r>
            <a:r>
              <a:rPr sz="2700" spc="-80" dirty="0">
                <a:latin typeface="Microsoft Sans Serif"/>
                <a:cs typeface="Microsoft Sans Serif"/>
              </a:rPr>
              <a:t>έ</a:t>
            </a:r>
            <a:r>
              <a:rPr sz="2700" spc="150" dirty="0">
                <a:latin typeface="Microsoft Sans Serif"/>
                <a:cs typeface="Microsoft Sans Serif"/>
              </a:rPr>
              <a:t>σ</a:t>
            </a:r>
            <a:r>
              <a:rPr sz="2700" spc="315" dirty="0">
                <a:latin typeface="Microsoft Sans Serif"/>
                <a:cs typeface="Microsoft Sans Serif"/>
              </a:rPr>
              <a:t>ω</a:t>
            </a:r>
            <a:r>
              <a:rPr sz="2700" spc="-145" dirty="0">
                <a:latin typeface="Microsoft Sans Serif"/>
                <a:cs typeface="Microsoft Sans Serif"/>
              </a:rPr>
              <a:t>ς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215" dirty="0">
                <a:latin typeface="Microsoft Sans Serif"/>
                <a:cs typeface="Microsoft Sans Serif"/>
              </a:rPr>
              <a:t>τ</a:t>
            </a:r>
            <a:r>
              <a:rPr sz="2700" spc="65" dirty="0">
                <a:latin typeface="Microsoft Sans Serif"/>
                <a:cs typeface="Microsoft Sans Serif"/>
              </a:rPr>
              <a:t>η</a:t>
            </a:r>
            <a:r>
              <a:rPr sz="2700" dirty="0">
                <a:latin typeface="Microsoft Sans Serif"/>
                <a:cs typeface="Microsoft Sans Serif"/>
              </a:rPr>
              <a:t>ν  α</a:t>
            </a:r>
            <a:r>
              <a:rPr sz="2700" spc="355" dirty="0">
                <a:latin typeface="Microsoft Sans Serif"/>
                <a:cs typeface="Microsoft Sans Serif"/>
              </a:rPr>
              <a:t>π</a:t>
            </a:r>
            <a:r>
              <a:rPr sz="2700" dirty="0">
                <a:latin typeface="Microsoft Sans Serif"/>
                <a:cs typeface="Microsoft Sans Serif"/>
              </a:rPr>
              <a:t>ό</a:t>
            </a:r>
            <a:r>
              <a:rPr sz="2700" spc="-10" dirty="0">
                <a:latin typeface="Microsoft Sans Serif"/>
                <a:cs typeface="Microsoft Sans Serif"/>
              </a:rPr>
              <a:t>φ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85" dirty="0">
                <a:latin typeface="Microsoft Sans Serif"/>
                <a:cs typeface="Microsoft Sans Serif"/>
              </a:rPr>
              <a:t>σ</a:t>
            </a:r>
            <a:r>
              <a:rPr sz="2700" dirty="0">
                <a:latin typeface="Microsoft Sans Serif"/>
                <a:cs typeface="Microsoft Sans Serif"/>
              </a:rPr>
              <a:t>η	κα</a:t>
            </a:r>
            <a:r>
              <a:rPr sz="2700" spc="-135" dirty="0">
                <a:latin typeface="Microsoft Sans Serif"/>
                <a:cs typeface="Microsoft Sans Serif"/>
              </a:rPr>
              <a:t>τ</a:t>
            </a:r>
            <a:r>
              <a:rPr sz="2700" spc="-150" dirty="0">
                <a:latin typeface="Microsoft Sans Serif"/>
                <a:cs typeface="Microsoft Sans Serif"/>
              </a:rPr>
              <a:t>α</a:t>
            </a:r>
            <a:r>
              <a:rPr sz="2700" spc="-15" dirty="0">
                <a:latin typeface="Microsoft Sans Serif"/>
                <a:cs typeface="Microsoft Sans Serif"/>
              </a:rPr>
              <a:t>κ</a:t>
            </a:r>
            <a:r>
              <a:rPr sz="2700" spc="-20" dirty="0">
                <a:latin typeface="Microsoft Sans Serif"/>
                <a:cs typeface="Microsoft Sans Serif"/>
              </a:rPr>
              <a:t>ύ</a:t>
            </a:r>
            <a:r>
              <a:rPr sz="2700" spc="-15" dirty="0">
                <a:latin typeface="Microsoft Sans Serif"/>
                <a:cs typeface="Microsoft Sans Serif"/>
              </a:rPr>
              <a:t>ρ</a:t>
            </a:r>
            <a:r>
              <a:rPr sz="2700" spc="245" dirty="0">
                <a:latin typeface="Microsoft Sans Serif"/>
                <a:cs typeface="Microsoft Sans Serif"/>
              </a:rPr>
              <a:t>ω</a:t>
            </a:r>
            <a:r>
              <a:rPr sz="2700" spc="85" dirty="0">
                <a:latin typeface="Microsoft Sans Serif"/>
                <a:cs typeface="Microsoft Sans Serif"/>
              </a:rPr>
              <a:t>σ</a:t>
            </a:r>
            <a:r>
              <a:rPr sz="2700" dirty="0">
                <a:latin typeface="Microsoft Sans Serif"/>
                <a:cs typeface="Microsoft Sans Serif"/>
              </a:rPr>
              <a:t>η</a:t>
            </a:r>
            <a:r>
              <a:rPr sz="2700" spc="-150" dirty="0">
                <a:latin typeface="Microsoft Sans Serif"/>
                <a:cs typeface="Microsoft Sans Serif"/>
              </a:rPr>
              <a:t>ς</a:t>
            </a:r>
            <a:r>
              <a:rPr sz="2700" dirty="0">
                <a:latin typeface="Microsoft Sans Serif"/>
                <a:cs typeface="Microsoft Sans Serif"/>
              </a:rPr>
              <a:t>,		</a:t>
            </a:r>
            <a:r>
              <a:rPr sz="2700" spc="50" dirty="0">
                <a:latin typeface="Microsoft Sans Serif"/>
                <a:cs typeface="Microsoft Sans Serif"/>
              </a:rPr>
              <a:t>µ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-120" dirty="0">
                <a:latin typeface="Microsoft Sans Serif"/>
                <a:cs typeface="Microsoft Sans Serif"/>
              </a:rPr>
              <a:t>ζ</a:t>
            </a:r>
            <a:r>
              <a:rPr sz="2700" spc="-50" dirty="0">
                <a:latin typeface="Microsoft Sans Serif"/>
                <a:cs typeface="Microsoft Sans Serif"/>
              </a:rPr>
              <a:t>ί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50" dirty="0">
                <a:latin typeface="Microsoft Sans Serif"/>
                <a:cs typeface="Microsoft Sans Serif"/>
              </a:rPr>
              <a:t>µ</a:t>
            </a:r>
            <a:r>
              <a:rPr sz="2700" spc="-150" dirty="0">
                <a:latin typeface="Microsoft Sans Serif"/>
                <a:cs typeface="Microsoft Sans Serif"/>
              </a:rPr>
              <a:t>ε</a:t>
            </a:r>
            <a:r>
              <a:rPr sz="2700" dirty="0">
                <a:latin typeface="Microsoft Sans Serif"/>
                <a:cs typeface="Microsoft Sans Serif"/>
              </a:rPr>
              <a:t>	α</a:t>
            </a:r>
            <a:r>
              <a:rPr sz="2700" spc="-114" dirty="0">
                <a:latin typeface="Microsoft Sans Serif"/>
                <a:cs typeface="Microsoft Sans Serif"/>
              </a:rPr>
              <a:t>ντί</a:t>
            </a:r>
            <a:r>
              <a:rPr sz="2700" spc="-60" dirty="0">
                <a:latin typeface="Microsoft Sans Serif"/>
                <a:cs typeface="Microsoft Sans Serif"/>
              </a:rPr>
              <a:t>γ</a:t>
            </a:r>
            <a:r>
              <a:rPr sz="2700" spc="-65" dirty="0">
                <a:latin typeface="Microsoft Sans Serif"/>
                <a:cs typeface="Microsoft Sans Serif"/>
              </a:rPr>
              <a:t>ρ</a:t>
            </a:r>
            <a:r>
              <a:rPr sz="2700" dirty="0">
                <a:latin typeface="Microsoft Sans Serif"/>
                <a:cs typeface="Microsoft Sans Serif"/>
              </a:rPr>
              <a:t>α</a:t>
            </a:r>
            <a:r>
              <a:rPr sz="2700" spc="-10" dirty="0">
                <a:latin typeface="Microsoft Sans Serif"/>
                <a:cs typeface="Microsoft Sans Serif"/>
              </a:rPr>
              <a:t>φ</a:t>
            </a:r>
            <a:r>
              <a:rPr sz="2700" dirty="0">
                <a:latin typeface="Microsoft Sans Serif"/>
                <a:cs typeface="Microsoft Sans Serif"/>
              </a:rPr>
              <a:t>ο	ό</a:t>
            </a:r>
            <a:r>
              <a:rPr sz="2700" spc="100" dirty="0">
                <a:latin typeface="Microsoft Sans Serif"/>
                <a:cs typeface="Microsoft Sans Serif"/>
              </a:rPr>
              <a:t>λ</a:t>
            </a:r>
            <a:r>
              <a:rPr sz="2700" spc="135" dirty="0">
                <a:latin typeface="Microsoft Sans Serif"/>
                <a:cs typeface="Microsoft Sans Serif"/>
              </a:rPr>
              <a:t>ω</a:t>
            </a:r>
            <a:r>
              <a:rPr sz="2700" dirty="0">
                <a:latin typeface="Microsoft Sans Serif"/>
                <a:cs typeface="Microsoft Sans Serif"/>
              </a:rPr>
              <a:t>ν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889183" y="2020868"/>
            <a:ext cx="25838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6935" algn="l"/>
              </a:tabLst>
            </a:pPr>
            <a:r>
              <a:rPr sz="2700" spc="45" dirty="0">
                <a:latin typeface="Microsoft Sans Serif"/>
                <a:cs typeface="Microsoft Sans Serif"/>
              </a:rPr>
              <a:t>τω</a:t>
            </a:r>
            <a:r>
              <a:rPr sz="2700" spc="-15" dirty="0">
                <a:latin typeface="Microsoft Sans Serif"/>
                <a:cs typeface="Microsoft Sans Serif"/>
              </a:rPr>
              <a:t>ν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90" dirty="0">
                <a:latin typeface="Microsoft Sans Serif"/>
                <a:cs typeface="Microsoft Sans Serif"/>
              </a:rPr>
              <a:t>πρακτικών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480960" y="2020868"/>
            <a:ext cx="5144135" cy="8432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233045">
              <a:lnSpc>
                <a:spcPts val="3200"/>
              </a:lnSpc>
              <a:spcBef>
                <a:spcPts val="240"/>
              </a:spcBef>
              <a:tabLst>
                <a:tab pos="1026794" algn="l"/>
                <a:tab pos="3133090" algn="l"/>
                <a:tab pos="4661535" algn="l"/>
              </a:tabLst>
            </a:pPr>
            <a:r>
              <a:rPr sz="2700" spc="-85" dirty="0">
                <a:latin typeface="Microsoft Sans Serif"/>
                <a:cs typeface="Microsoft Sans Serif"/>
              </a:rPr>
              <a:t>τη</a:t>
            </a:r>
            <a:r>
              <a:rPr sz="2700" spc="-145" dirty="0">
                <a:latin typeface="Microsoft Sans Serif"/>
                <a:cs typeface="Microsoft Sans Serif"/>
              </a:rPr>
              <a:t>ς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40" dirty="0">
                <a:latin typeface="Microsoft Sans Serif"/>
                <a:cs typeface="Microsoft Sans Serif"/>
              </a:rPr>
              <a:t>διαδικασία</a:t>
            </a:r>
            <a:r>
              <a:rPr sz="2700" spc="-20" dirty="0">
                <a:latin typeface="Microsoft Sans Serif"/>
                <a:cs typeface="Microsoft Sans Serif"/>
              </a:rPr>
              <a:t>ς</a:t>
            </a:r>
            <a:r>
              <a:rPr sz="2700" dirty="0">
                <a:latin typeface="Microsoft Sans Serif"/>
                <a:cs typeface="Microsoft Sans Serif"/>
              </a:rPr>
              <a:t>	ελέγχο</a:t>
            </a:r>
            <a:r>
              <a:rPr sz="2700" spc="-65" dirty="0">
                <a:latin typeface="Microsoft Sans Serif"/>
                <a:cs typeface="Microsoft Sans Serif"/>
              </a:rPr>
              <a:t>υ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45" dirty="0">
                <a:latin typeface="Microsoft Sans Serif"/>
                <a:cs typeface="Microsoft Sans Serif"/>
              </a:rPr>
              <a:t>και  </a:t>
            </a:r>
            <a:r>
              <a:rPr sz="2700" spc="180" dirty="0">
                <a:latin typeface="Microsoft Sans Serif"/>
                <a:cs typeface="Microsoft Sans Serif"/>
              </a:rPr>
              <a:t>των</a:t>
            </a:r>
            <a:r>
              <a:rPr sz="2700" spc="-425" dirty="0">
                <a:latin typeface="Microsoft Sans Serif"/>
                <a:cs typeface="Microsoft Sans Serif"/>
              </a:rPr>
              <a:t> 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35498" y="2427268"/>
            <a:ext cx="42170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33345" algn="l"/>
                <a:tab pos="3339465" algn="l"/>
              </a:tabLst>
            </a:pPr>
            <a:r>
              <a:rPr sz="2700" spc="330" dirty="0">
                <a:latin typeface="Microsoft Sans Serif"/>
                <a:cs typeface="Microsoft Sans Serif"/>
              </a:rPr>
              <a:t>προσφορών,	</a:t>
            </a:r>
            <a:r>
              <a:rPr sz="2700" spc="114" dirty="0">
                <a:latin typeface="Microsoft Sans Serif"/>
                <a:cs typeface="Microsoft Sans Serif"/>
              </a:rPr>
              <a:t>σε	</a:t>
            </a:r>
            <a:r>
              <a:rPr sz="2700" spc="185" dirty="0">
                <a:latin typeface="Microsoft Sans Serif"/>
                <a:cs typeface="Microsoft Sans Serif"/>
              </a:rPr>
              <a:t>κάθε</a:t>
            </a:r>
            <a:r>
              <a:rPr sz="2700" spc="-425" dirty="0">
                <a:latin typeface="Microsoft Sans Serif"/>
                <a:cs typeface="Microsoft Sans Serif"/>
              </a:rPr>
              <a:t> 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89183" y="2427268"/>
            <a:ext cx="3001645" cy="8432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200"/>
              </a:lnSpc>
              <a:spcBef>
                <a:spcPts val="240"/>
              </a:spcBef>
              <a:tabLst>
                <a:tab pos="2373630" algn="l"/>
              </a:tabLst>
            </a:pPr>
            <a:r>
              <a:rPr sz="2700" spc="240" dirty="0">
                <a:latin typeface="Microsoft Sans Serif"/>
                <a:cs typeface="Microsoft Sans Serif"/>
              </a:rPr>
              <a:t>αξιολόγησης </a:t>
            </a:r>
            <a:r>
              <a:rPr sz="2700" spc="245" dirty="0">
                <a:latin typeface="Microsoft Sans Serif"/>
                <a:cs typeface="Microsoft Sans Serif"/>
              </a:rPr>
              <a:t> </a:t>
            </a:r>
            <a:r>
              <a:rPr sz="2700" spc="355" dirty="0">
                <a:latin typeface="Microsoft Sans Serif"/>
                <a:cs typeface="Microsoft Sans Serif"/>
              </a:rPr>
              <a:t>π</a:t>
            </a:r>
            <a:r>
              <a:rPr sz="2700" spc="-15" dirty="0">
                <a:latin typeface="Microsoft Sans Serif"/>
                <a:cs typeface="Microsoft Sans Serif"/>
              </a:rPr>
              <a:t>ρ</a:t>
            </a:r>
            <a:r>
              <a:rPr sz="2700" dirty="0">
                <a:latin typeface="Microsoft Sans Serif"/>
                <a:cs typeface="Microsoft Sans Serif"/>
              </a:rPr>
              <a:t>ο</a:t>
            </a:r>
            <a:r>
              <a:rPr sz="2700" spc="85" dirty="0">
                <a:latin typeface="Microsoft Sans Serif"/>
                <a:cs typeface="Microsoft Sans Serif"/>
              </a:rPr>
              <a:t>σ</a:t>
            </a:r>
            <a:r>
              <a:rPr sz="2700" spc="-10" dirty="0">
                <a:latin typeface="Microsoft Sans Serif"/>
                <a:cs typeface="Microsoft Sans Serif"/>
              </a:rPr>
              <a:t>φ</a:t>
            </a:r>
            <a:r>
              <a:rPr sz="2700" spc="-150" dirty="0">
                <a:latin typeface="Microsoft Sans Serif"/>
                <a:cs typeface="Microsoft Sans Serif"/>
              </a:rPr>
              <a:t>έ</a:t>
            </a:r>
            <a:r>
              <a:rPr sz="2700" spc="-15" dirty="0">
                <a:latin typeface="Microsoft Sans Serif"/>
                <a:cs typeface="Microsoft Sans Serif"/>
              </a:rPr>
              <a:t>ρ</a:t>
            </a:r>
            <a:r>
              <a:rPr sz="2700" dirty="0">
                <a:latin typeface="Microsoft Sans Serif"/>
                <a:cs typeface="Microsoft Sans Serif"/>
              </a:rPr>
              <a:t>ο</a:t>
            </a:r>
            <a:r>
              <a:rPr sz="2700" spc="-95" dirty="0">
                <a:latin typeface="Microsoft Sans Serif"/>
                <a:cs typeface="Microsoft Sans Serif"/>
              </a:rPr>
              <a:t>ντα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355" dirty="0">
                <a:latin typeface="Microsoft Sans Serif"/>
                <a:cs typeface="Microsoft Sans Serif"/>
              </a:rPr>
              <a:t>π</a:t>
            </a:r>
            <a:r>
              <a:rPr sz="2700" dirty="0">
                <a:latin typeface="Microsoft Sans Serif"/>
                <a:cs typeface="Microsoft Sans Serif"/>
              </a:rPr>
              <a:t>ο</a:t>
            </a:r>
            <a:r>
              <a:rPr sz="2700" spc="-25" dirty="0">
                <a:latin typeface="Microsoft Sans Serif"/>
                <a:cs typeface="Microsoft Sans Serif"/>
              </a:rPr>
              <a:t>υ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126483" y="2833668"/>
            <a:ext cx="448754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0" dirty="0">
                <a:latin typeface="Microsoft Sans Serif"/>
                <a:cs typeface="Microsoft Sans Serif"/>
              </a:rPr>
              <a:t>δεν</a:t>
            </a:r>
            <a:r>
              <a:rPr sz="2700" spc="195" dirty="0">
                <a:latin typeface="Microsoft Sans Serif"/>
                <a:cs typeface="Microsoft Sans Serif"/>
              </a:rPr>
              <a:t> </a:t>
            </a:r>
            <a:r>
              <a:rPr sz="2700" spc="-85" dirty="0">
                <a:latin typeface="Microsoft Sans Serif"/>
                <a:cs typeface="Microsoft Sans Serif"/>
              </a:rPr>
              <a:t>έχει</a:t>
            </a:r>
            <a:r>
              <a:rPr sz="2700" spc="20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αποκλειστεί</a:t>
            </a:r>
            <a:r>
              <a:rPr sz="2700" spc="200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οριστικά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89183" y="3253739"/>
            <a:ext cx="7725409" cy="2900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2700" spc="-114" dirty="0">
                <a:latin typeface="Microsoft Sans Serif"/>
                <a:cs typeface="Microsoft Sans Serif"/>
              </a:rPr>
              <a:t>εκτός</a:t>
            </a:r>
            <a:r>
              <a:rPr sz="2700" spc="490" dirty="0">
                <a:latin typeface="Microsoft Sans Serif"/>
                <a:cs typeface="Microsoft Sans Serif"/>
              </a:rPr>
              <a:t> </a:t>
            </a:r>
            <a:r>
              <a:rPr sz="2700" spc="114" dirty="0">
                <a:latin typeface="Microsoft Sans Serif"/>
                <a:cs typeface="Microsoft Sans Serif"/>
              </a:rPr>
              <a:t>από</a:t>
            </a:r>
            <a:r>
              <a:rPr sz="2700" spc="120" dirty="0">
                <a:latin typeface="Microsoft Sans Serif"/>
                <a:cs typeface="Microsoft Sans Serif"/>
              </a:rPr>
              <a:t> </a:t>
            </a:r>
            <a:r>
              <a:rPr sz="2700" spc="-100" dirty="0">
                <a:latin typeface="Microsoft Sans Serif"/>
                <a:cs typeface="Microsoft Sans Serif"/>
              </a:rPr>
              <a:t>τον</a:t>
            </a:r>
            <a:r>
              <a:rPr sz="2700" spc="-95" dirty="0">
                <a:latin typeface="Microsoft Sans Serif"/>
                <a:cs typeface="Microsoft Sans Serif"/>
              </a:rPr>
              <a:t> </a:t>
            </a:r>
            <a:r>
              <a:rPr sz="2700" spc="65" dirty="0">
                <a:latin typeface="Microsoft Sans Serif"/>
                <a:cs typeface="Microsoft Sans Serif"/>
              </a:rPr>
              <a:t>προσωρινό</a:t>
            </a:r>
            <a:r>
              <a:rPr sz="2700" spc="7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ανάδοχο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b="1" spc="45" dirty="0">
                <a:latin typeface="Arial"/>
                <a:cs typeface="Arial"/>
              </a:rPr>
              <a:t>µε</a:t>
            </a:r>
            <a:r>
              <a:rPr sz="2700" b="1" spc="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κάθε 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πρόσφορο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τρόπο,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όπως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45" dirty="0">
                <a:latin typeface="Arial"/>
                <a:cs typeface="Arial"/>
              </a:rPr>
              <a:t>µε</a:t>
            </a:r>
            <a:r>
              <a:rPr sz="2700" b="1" spc="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τηλεοµοιοτυπία, </a:t>
            </a:r>
            <a:r>
              <a:rPr sz="2700" b="1" spc="-74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ηλεκτρονικό </a:t>
            </a:r>
            <a:r>
              <a:rPr sz="2700" b="1" spc="5" dirty="0">
                <a:latin typeface="Arial"/>
                <a:cs typeface="Arial"/>
              </a:rPr>
              <a:t>ταχυδροµείο </a:t>
            </a:r>
            <a:r>
              <a:rPr sz="2700" b="1" spc="-5" dirty="0">
                <a:latin typeface="Arial"/>
                <a:cs typeface="Arial"/>
              </a:rPr>
              <a:t>κ.λπ., επί αποδείξει</a:t>
            </a:r>
            <a:r>
              <a:rPr sz="2700" spc="-5" dirty="0">
                <a:latin typeface="Microsoft Sans Serif"/>
                <a:cs typeface="Microsoft Sans Serif"/>
              </a:rPr>
              <a:t>. </a:t>
            </a:r>
            <a:r>
              <a:rPr sz="2700" dirty="0">
                <a:latin typeface="Microsoft Sans Serif"/>
                <a:cs typeface="Microsoft Sans Serif"/>
              </a:rPr>
              <a:t> Η </a:t>
            </a:r>
            <a:r>
              <a:rPr sz="2700" spc="60" dirty="0">
                <a:latin typeface="Microsoft Sans Serif"/>
                <a:cs typeface="Microsoft Sans Serif"/>
              </a:rPr>
              <a:t>απόφαση </a:t>
            </a:r>
            <a:r>
              <a:rPr sz="2700" spc="-15" dirty="0">
                <a:latin typeface="Microsoft Sans Serif"/>
                <a:cs typeface="Microsoft Sans Serif"/>
              </a:rPr>
              <a:t>κατακύρωσης </a:t>
            </a:r>
            <a:r>
              <a:rPr sz="2700" spc="-50" dirty="0">
                <a:latin typeface="Microsoft Sans Serif"/>
                <a:cs typeface="Microsoft Sans Serif"/>
              </a:rPr>
              <a:t>δεν </a:t>
            </a:r>
            <a:r>
              <a:rPr sz="2700" spc="5" dirty="0">
                <a:latin typeface="Microsoft Sans Serif"/>
                <a:cs typeface="Microsoft Sans Serif"/>
              </a:rPr>
              <a:t>παράγει </a:t>
            </a:r>
            <a:r>
              <a:rPr sz="2700" spc="-145" dirty="0">
                <a:latin typeface="Microsoft Sans Serif"/>
                <a:cs typeface="Microsoft Sans Serif"/>
              </a:rPr>
              <a:t>τα </a:t>
            </a:r>
            <a:r>
              <a:rPr sz="2700" spc="-15" dirty="0">
                <a:latin typeface="Microsoft Sans Serif"/>
                <a:cs typeface="Microsoft Sans Serif"/>
              </a:rPr>
              <a:t>έννοµα 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spc="-35" dirty="0">
                <a:latin typeface="Microsoft Sans Serif"/>
                <a:cs typeface="Microsoft Sans Serif"/>
              </a:rPr>
              <a:t>αποτελέσµατά</a:t>
            </a:r>
            <a:r>
              <a:rPr sz="2700" spc="-30" dirty="0">
                <a:latin typeface="Microsoft Sans Serif"/>
                <a:cs typeface="Microsoft Sans Serif"/>
              </a:rPr>
              <a:t> </a:t>
            </a:r>
            <a:r>
              <a:rPr sz="2700" spc="-110" dirty="0">
                <a:latin typeface="Microsoft Sans Serif"/>
                <a:cs typeface="Microsoft Sans Serif"/>
              </a:rPr>
              <a:t>της,</a:t>
            </a:r>
            <a:r>
              <a:rPr sz="2700" spc="-105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εφόσον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η</a:t>
            </a:r>
            <a:r>
              <a:rPr sz="2700" spc="715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αναθέτουσα</a:t>
            </a:r>
            <a:r>
              <a:rPr sz="2700" spc="635" dirty="0">
                <a:latin typeface="Microsoft Sans Serif"/>
                <a:cs typeface="Microsoft Sans Serif"/>
              </a:rPr>
              <a:t> </a:t>
            </a:r>
            <a:r>
              <a:rPr sz="2700" spc="-5" dirty="0">
                <a:latin typeface="Microsoft Sans Serif"/>
                <a:cs typeface="Microsoft Sans Serif"/>
              </a:rPr>
              <a:t>αρχή </a:t>
            </a:r>
            <a:r>
              <a:rPr sz="2700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δεν </a:t>
            </a:r>
            <a:r>
              <a:rPr sz="2700" spc="-100" dirty="0">
                <a:latin typeface="Microsoft Sans Serif"/>
                <a:cs typeface="Microsoft Sans Serif"/>
              </a:rPr>
              <a:t>την </a:t>
            </a:r>
            <a:r>
              <a:rPr sz="2700" spc="15" dirty="0">
                <a:latin typeface="Microsoft Sans Serif"/>
                <a:cs typeface="Microsoft Sans Serif"/>
              </a:rPr>
              <a:t>κοινοποίησε </a:t>
            </a:r>
            <a:r>
              <a:rPr sz="2700" spc="-30" dirty="0">
                <a:latin typeface="Microsoft Sans Serif"/>
                <a:cs typeface="Microsoft Sans Serif"/>
              </a:rPr>
              <a:t>σε </a:t>
            </a:r>
            <a:r>
              <a:rPr sz="2700" spc="-35" dirty="0">
                <a:latin typeface="Microsoft Sans Serif"/>
                <a:cs typeface="Microsoft Sans Serif"/>
              </a:rPr>
              <a:t>όλους </a:t>
            </a:r>
            <a:r>
              <a:rPr sz="2700" spc="-114" dirty="0">
                <a:latin typeface="Microsoft Sans Serif"/>
                <a:cs typeface="Microsoft Sans Serif"/>
              </a:rPr>
              <a:t>τους </a:t>
            </a:r>
            <a:r>
              <a:rPr sz="2700" spc="-30" dirty="0">
                <a:latin typeface="Microsoft Sans Serif"/>
                <a:cs typeface="Microsoft Sans Serif"/>
              </a:rPr>
              <a:t>προσφέροντες 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spc="110" dirty="0">
                <a:latin typeface="Microsoft Sans Serif"/>
                <a:cs typeface="Microsoft Sans Serif"/>
              </a:rPr>
              <a:t>που</a:t>
            </a:r>
            <a:r>
              <a:rPr sz="2700" spc="25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δεν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35" dirty="0">
                <a:latin typeface="Microsoft Sans Serif"/>
                <a:cs typeface="Microsoft Sans Serif"/>
              </a:rPr>
              <a:t>έχουν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αποκλειστεί</a:t>
            </a:r>
            <a:r>
              <a:rPr sz="2700" spc="25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οριστικά</a:t>
            </a:r>
            <a:endParaRPr sz="2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93668"/>
            <a:ext cx="8822055" cy="567436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13970" indent="-342900" algn="just">
              <a:lnSpc>
                <a:spcPts val="3200"/>
              </a:lnSpc>
              <a:spcBef>
                <a:spcPts val="24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b="1" spc="-5" dirty="0">
                <a:latin typeface="Arial"/>
                <a:cs typeface="Arial"/>
              </a:rPr>
              <a:t>Κατακύρωση</a:t>
            </a:r>
            <a:r>
              <a:rPr sz="2700" b="1" dirty="0">
                <a:latin typeface="Arial"/>
                <a:cs typeface="Arial"/>
              </a:rPr>
              <a:t> – </a:t>
            </a:r>
            <a:r>
              <a:rPr sz="2700" b="1" spc="-5" dirty="0">
                <a:latin typeface="Arial"/>
                <a:cs typeface="Arial"/>
              </a:rPr>
              <a:t>σύναψη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σύµβασης </a:t>
            </a:r>
            <a:r>
              <a:rPr sz="2700" b="1" spc="-5" dirty="0">
                <a:latin typeface="Arial"/>
                <a:cs typeface="Arial"/>
              </a:rPr>
              <a:t>(άρθρο</a:t>
            </a:r>
            <a:r>
              <a:rPr sz="2700" b="1" dirty="0">
                <a:latin typeface="Arial"/>
                <a:cs typeface="Arial"/>
              </a:rPr>
              <a:t> 105 ν. 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4412/2016).</a:t>
            </a:r>
            <a:endParaRPr sz="2700">
              <a:latin typeface="Arial"/>
              <a:cs typeface="Arial"/>
            </a:endParaRPr>
          </a:p>
          <a:p>
            <a:pPr marL="355600" marR="5080" indent="-342900" algn="just">
              <a:lnSpc>
                <a:spcPct val="101099"/>
              </a:lnSpc>
              <a:spcBef>
                <a:spcPts val="40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60045" algn="l"/>
              </a:tabLst>
            </a:pPr>
            <a:r>
              <a:rPr sz="2400" spc="-50" dirty="0">
                <a:latin typeface="Microsoft Sans Serif"/>
                <a:cs typeface="Microsoft Sans Serif"/>
              </a:rPr>
              <a:t>Μετά</a:t>
            </a:r>
            <a:r>
              <a:rPr sz="2400" spc="-45" dirty="0">
                <a:latin typeface="Microsoft Sans Serif"/>
                <a:cs typeface="Microsoft Sans Serif"/>
              </a:rPr>
              <a:t> την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50" dirty="0">
                <a:latin typeface="Microsoft Sans Serif"/>
                <a:cs typeface="Microsoft Sans Serif"/>
              </a:rPr>
              <a:t>επέλευση</a:t>
            </a:r>
            <a:r>
              <a:rPr sz="2400" spc="55" dirty="0">
                <a:latin typeface="Microsoft Sans Serif"/>
                <a:cs typeface="Microsoft Sans Serif"/>
              </a:rPr>
              <a:t> </a:t>
            </a:r>
            <a:r>
              <a:rPr sz="2400" spc="25" dirty="0">
                <a:latin typeface="Microsoft Sans Serif"/>
                <a:cs typeface="Microsoft Sans Serif"/>
              </a:rPr>
              <a:t>των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70" dirty="0">
                <a:latin typeface="Microsoft Sans Serif"/>
                <a:cs typeface="Microsoft Sans Serif"/>
              </a:rPr>
              <a:t>εννόµων</a:t>
            </a:r>
            <a:r>
              <a:rPr sz="2400" spc="75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αποτελεσµάτων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70" dirty="0">
                <a:latin typeface="Microsoft Sans Serif"/>
                <a:cs typeface="Microsoft Sans Serif"/>
              </a:rPr>
              <a:t>της 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απόφασης </a:t>
            </a:r>
            <a:r>
              <a:rPr sz="2400" spc="-10" dirty="0">
                <a:latin typeface="Microsoft Sans Serif"/>
                <a:cs typeface="Microsoft Sans Serif"/>
              </a:rPr>
              <a:t>κατακύρωσης, </a:t>
            </a:r>
            <a:r>
              <a:rPr sz="2400" dirty="0">
                <a:latin typeface="Microsoft Sans Serif"/>
                <a:cs typeface="Microsoft Sans Serif"/>
              </a:rPr>
              <a:t>η </a:t>
            </a:r>
            <a:r>
              <a:rPr sz="2400" spc="-35" dirty="0">
                <a:latin typeface="Microsoft Sans Serif"/>
                <a:cs typeface="Microsoft Sans Serif"/>
              </a:rPr>
              <a:t>αναθέτουσα </a:t>
            </a:r>
            <a:r>
              <a:rPr sz="2400" spc="-5" dirty="0">
                <a:latin typeface="Microsoft Sans Serif"/>
                <a:cs typeface="Microsoft Sans Serif"/>
              </a:rPr>
              <a:t>αρχή </a:t>
            </a:r>
            <a:r>
              <a:rPr sz="2400" spc="20" dirty="0">
                <a:latin typeface="Microsoft Sans Serif"/>
                <a:cs typeface="Microsoft Sans Serif"/>
              </a:rPr>
              <a:t>προσκαλεί </a:t>
            </a:r>
            <a:r>
              <a:rPr sz="2400" spc="-85" dirty="0">
                <a:latin typeface="Microsoft Sans Serif"/>
                <a:cs typeface="Microsoft Sans Serif"/>
              </a:rPr>
              <a:t>τον 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ανάδοχο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να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προσέλθει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245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spc="20" dirty="0">
                <a:latin typeface="Microsoft Sans Serif"/>
                <a:cs typeface="Microsoft Sans Serif"/>
              </a:rPr>
              <a:t>υπογραφή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24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συµφωνητικού,</a:t>
            </a:r>
            <a:endParaRPr sz="2400">
              <a:latin typeface="Microsoft Sans Serif"/>
              <a:cs typeface="Microsoft Sans Serif"/>
            </a:endParaRPr>
          </a:p>
          <a:p>
            <a:pPr marL="355600" marR="13970" algn="just">
              <a:lnSpc>
                <a:spcPts val="2900"/>
              </a:lnSpc>
            </a:pPr>
            <a:r>
              <a:rPr sz="2400" spc="-85" dirty="0">
                <a:latin typeface="Microsoft Sans Serif"/>
                <a:cs typeface="Microsoft Sans Serif"/>
              </a:rPr>
              <a:t>«θέτοντάς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b="1" spc="5" dirty="0">
                <a:latin typeface="Arial"/>
                <a:cs typeface="Arial"/>
              </a:rPr>
              <a:t>προθεσµία </a:t>
            </a:r>
            <a:r>
              <a:rPr sz="2400" b="1" spc="-5" dirty="0">
                <a:latin typeface="Arial"/>
                <a:cs typeface="Arial"/>
              </a:rPr>
              <a:t>που δε </a:t>
            </a:r>
            <a:r>
              <a:rPr sz="2400" b="1" spc="10" dirty="0">
                <a:latin typeface="Arial"/>
                <a:cs typeface="Arial"/>
              </a:rPr>
              <a:t>µπορεί </a:t>
            </a:r>
            <a:r>
              <a:rPr sz="2400" b="1" dirty="0">
                <a:latin typeface="Arial"/>
                <a:cs typeface="Arial"/>
              </a:rPr>
              <a:t>να </a:t>
            </a:r>
            <a:r>
              <a:rPr sz="2400" b="1" spc="-5" dirty="0">
                <a:latin typeface="Arial"/>
                <a:cs typeface="Arial"/>
              </a:rPr>
              <a:t>υπερβαίνει τις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είκοσι </a:t>
            </a:r>
            <a:r>
              <a:rPr sz="2400" b="1" dirty="0">
                <a:latin typeface="Arial"/>
                <a:cs typeface="Arial"/>
              </a:rPr>
              <a:t>(20) </a:t>
            </a:r>
            <a:r>
              <a:rPr sz="2400" b="1" spc="10" dirty="0">
                <a:latin typeface="Arial"/>
                <a:cs typeface="Arial"/>
              </a:rPr>
              <a:t>ηµέρες</a:t>
            </a:r>
            <a:r>
              <a:rPr sz="2400" spc="10" dirty="0">
                <a:latin typeface="Microsoft Sans Serif"/>
                <a:cs typeface="Microsoft Sans Serif"/>
              </a:rPr>
              <a:t>»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-85" dirty="0">
                <a:latin typeface="Microsoft Sans Serif"/>
                <a:cs typeface="Microsoft Sans Serif"/>
              </a:rPr>
              <a:t>την </a:t>
            </a:r>
            <a:r>
              <a:rPr sz="2400" spc="25" dirty="0">
                <a:latin typeface="Microsoft Sans Serif"/>
                <a:cs typeface="Microsoft Sans Serif"/>
              </a:rPr>
              <a:t>κοινοποίηση </a:t>
            </a:r>
            <a:r>
              <a:rPr sz="2400" spc="-60" dirty="0">
                <a:latin typeface="Microsoft Sans Serif"/>
                <a:cs typeface="Microsoft Sans Serif"/>
              </a:rPr>
              <a:t>σχετικής έγγραφης 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ειδικής</a:t>
            </a:r>
            <a:r>
              <a:rPr sz="2400" spc="-45" dirty="0">
                <a:latin typeface="Microsoft Sans Serif"/>
                <a:cs typeface="Microsoft Sans Serif"/>
              </a:rPr>
              <a:t> </a:t>
            </a:r>
            <a:r>
              <a:rPr sz="2400" spc="25" dirty="0">
                <a:latin typeface="Microsoft Sans Serif"/>
                <a:cs typeface="Microsoft Sans Serif"/>
              </a:rPr>
              <a:t>πρόσκλησης.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20" dirty="0">
                <a:latin typeface="Microsoft Sans Serif"/>
                <a:cs typeface="Microsoft Sans Serif"/>
              </a:rPr>
              <a:t>υπογραφή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συµφωνητικού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75" dirty="0">
                <a:latin typeface="Microsoft Sans Serif"/>
                <a:cs typeface="Microsoft Sans Serif"/>
              </a:rPr>
              <a:t>έχει 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αποδεικτικό</a:t>
            </a:r>
            <a:r>
              <a:rPr sz="2400" spc="18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χαρακτήρα.</a:t>
            </a:r>
            <a:r>
              <a:rPr sz="2400" spc="185" dirty="0">
                <a:latin typeface="Microsoft Sans Serif"/>
                <a:cs typeface="Microsoft Sans Serif"/>
              </a:rPr>
              <a:t> </a:t>
            </a:r>
            <a:r>
              <a:rPr sz="2400" b="1" spc="-5" dirty="0">
                <a:latin typeface="Arial"/>
                <a:cs typeface="Arial"/>
              </a:rPr>
              <a:t>Εάν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ο</a:t>
            </a:r>
            <a:r>
              <a:rPr sz="2400" b="1" spc="1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ανάδοχος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δεν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προσέλθει</a:t>
            </a:r>
            <a:r>
              <a:rPr sz="2400" b="1" spc="15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να</a:t>
            </a:r>
            <a:endParaRPr sz="2400">
              <a:latin typeface="Arial"/>
              <a:cs typeface="Arial"/>
            </a:endParaRPr>
          </a:p>
          <a:p>
            <a:pPr marL="355600" marR="14604" algn="just">
              <a:lnSpc>
                <a:spcPts val="2800"/>
              </a:lnSpc>
              <a:spcBef>
                <a:spcPts val="80"/>
              </a:spcBef>
            </a:pPr>
            <a:r>
              <a:rPr sz="2400" b="1" spc="-5" dirty="0">
                <a:latin typeface="Arial"/>
                <a:cs typeface="Arial"/>
              </a:rPr>
              <a:t>υπογράψει </a:t>
            </a:r>
            <a:r>
              <a:rPr sz="2400" b="1" dirty="0">
                <a:latin typeface="Arial"/>
                <a:cs typeface="Arial"/>
              </a:rPr>
              <a:t>το συµφωνητικό, </a:t>
            </a:r>
            <a:r>
              <a:rPr sz="2400" b="1" spc="20" dirty="0">
                <a:latin typeface="Arial"/>
                <a:cs typeface="Arial"/>
              </a:rPr>
              <a:t>µέσα </a:t>
            </a:r>
            <a:r>
              <a:rPr sz="2400" b="1" spc="-5" dirty="0">
                <a:latin typeface="Arial"/>
                <a:cs typeface="Arial"/>
              </a:rPr>
              <a:t>στην </a:t>
            </a:r>
            <a:r>
              <a:rPr sz="2400" b="1" spc="5" dirty="0">
                <a:latin typeface="Arial"/>
                <a:cs typeface="Arial"/>
              </a:rPr>
              <a:t>προθεσµία </a:t>
            </a:r>
            <a:r>
              <a:rPr sz="2400" b="1" spc="-5" dirty="0">
                <a:latin typeface="Arial"/>
                <a:cs typeface="Arial"/>
              </a:rPr>
              <a:t>που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ορίζεται</a:t>
            </a:r>
            <a:r>
              <a:rPr sz="2400" b="1" spc="8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στην</a:t>
            </a:r>
            <a:r>
              <a:rPr sz="2400" b="1" spc="8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ειδική</a:t>
            </a:r>
            <a:r>
              <a:rPr sz="2400" b="1" spc="8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πρόκληση,</a:t>
            </a:r>
            <a:r>
              <a:rPr sz="2400" b="1" spc="8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κηρύσσεται</a:t>
            </a:r>
            <a:r>
              <a:rPr sz="2400" b="1" spc="8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έκπτωτος,</a:t>
            </a:r>
            <a:endParaRPr sz="2400">
              <a:latin typeface="Arial"/>
              <a:cs typeface="Arial"/>
            </a:endParaRPr>
          </a:p>
          <a:p>
            <a:pPr marL="355600" marR="13970" algn="just">
              <a:lnSpc>
                <a:spcPts val="2900"/>
              </a:lnSpc>
              <a:spcBef>
                <a:spcPts val="20"/>
              </a:spcBef>
            </a:pPr>
            <a:r>
              <a:rPr sz="2400" b="1" spc="-5" dirty="0">
                <a:latin typeface="Arial"/>
                <a:cs typeface="Arial"/>
              </a:rPr>
              <a:t>καταπίπτει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υπέρ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αναθέτουσας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αρχής</a:t>
            </a:r>
            <a:r>
              <a:rPr sz="2400" b="1" dirty="0">
                <a:latin typeface="Arial"/>
                <a:cs typeface="Arial"/>
              </a:rPr>
              <a:t> η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εγγύηση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15" dirty="0">
                <a:latin typeface="Arial"/>
                <a:cs typeface="Arial"/>
              </a:rPr>
              <a:t>συµµετοχής </a:t>
            </a:r>
            <a:r>
              <a:rPr sz="2400" b="1" spc="-5" dirty="0">
                <a:latin typeface="Arial"/>
                <a:cs typeface="Arial"/>
              </a:rPr>
              <a:t>του </a:t>
            </a:r>
            <a:r>
              <a:rPr sz="2400" spc="-15" dirty="0">
                <a:latin typeface="Microsoft Sans Serif"/>
                <a:cs typeface="Microsoft Sans Serif"/>
              </a:rPr>
              <a:t>και</a:t>
            </a:r>
            <a:r>
              <a:rPr sz="2400" spc="61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ακολουθείται </a:t>
            </a:r>
            <a:r>
              <a:rPr sz="2400" dirty="0">
                <a:latin typeface="Microsoft Sans Serif"/>
                <a:cs typeface="Microsoft Sans Serif"/>
              </a:rPr>
              <a:t>η </a:t>
            </a:r>
            <a:r>
              <a:rPr sz="2400" spc="-10" dirty="0">
                <a:latin typeface="Microsoft Sans Serif"/>
                <a:cs typeface="Microsoft Sans Serif"/>
              </a:rPr>
              <a:t>διαδικασία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10" dirty="0">
                <a:latin typeface="Microsoft Sans Serif"/>
                <a:cs typeface="Microsoft Sans Serif"/>
              </a:rPr>
              <a:t>άρθρου 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103 </a:t>
            </a:r>
            <a:r>
              <a:rPr sz="2400" spc="-45" dirty="0">
                <a:latin typeface="Microsoft Sans Serif"/>
                <a:cs typeface="Microsoft Sans Serif"/>
              </a:rPr>
              <a:t>για </a:t>
            </a:r>
            <a:r>
              <a:rPr sz="2400" spc="-85" dirty="0">
                <a:latin typeface="Microsoft Sans Serif"/>
                <a:cs typeface="Microsoft Sans Serif"/>
              </a:rPr>
              <a:t>τον </a:t>
            </a:r>
            <a:r>
              <a:rPr sz="2400" spc="-5" dirty="0">
                <a:latin typeface="Microsoft Sans Serif"/>
                <a:cs typeface="Microsoft Sans Serif"/>
              </a:rPr>
              <a:t>προσφέροντα </a:t>
            </a:r>
            <a:r>
              <a:rPr sz="2400" spc="95" dirty="0">
                <a:latin typeface="Microsoft Sans Serif"/>
                <a:cs typeface="Microsoft Sans Serif"/>
              </a:rPr>
              <a:t>που </a:t>
            </a:r>
            <a:r>
              <a:rPr sz="2400" spc="5" dirty="0">
                <a:latin typeface="Microsoft Sans Serif"/>
                <a:cs typeface="Microsoft Sans Serif"/>
              </a:rPr>
              <a:t>υπέβαλε </a:t>
            </a:r>
            <a:r>
              <a:rPr sz="2400" spc="-85" dirty="0">
                <a:latin typeface="Microsoft Sans Serif"/>
                <a:cs typeface="Microsoft Sans Serif"/>
              </a:rPr>
              <a:t>την </a:t>
            </a:r>
            <a:r>
              <a:rPr sz="2400" spc="10" dirty="0">
                <a:latin typeface="Microsoft Sans Serif"/>
                <a:cs typeface="Microsoft Sans Serif"/>
              </a:rPr>
              <a:t>αµέσως επόµενη 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35" dirty="0">
                <a:latin typeface="Microsoft Sans Serif"/>
                <a:cs typeface="Microsoft Sans Serif"/>
              </a:rPr>
              <a:t>πλέον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συµφέρουσα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105" dirty="0">
                <a:latin typeface="Microsoft Sans Serif"/>
                <a:cs typeface="Microsoft Sans Serif"/>
              </a:rPr>
              <a:t>από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οικονοµική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70" dirty="0">
                <a:latin typeface="Microsoft Sans Serif"/>
                <a:cs typeface="Microsoft Sans Serif"/>
              </a:rPr>
              <a:t>άποψη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40" dirty="0">
                <a:latin typeface="Microsoft Sans Serif"/>
                <a:cs typeface="Microsoft Sans Serif"/>
              </a:rPr>
              <a:t>προσφορά.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0"/>
            <a:ext cx="9050655" cy="6410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Τρόπος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κατασκευής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858385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άρθρο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134	ν. </a:t>
            </a:r>
            <a:r>
              <a:rPr sz="2800" spc="-5" dirty="0">
                <a:latin typeface="Microsoft Sans Serif"/>
                <a:cs typeface="Microsoft Sans Serif"/>
              </a:rPr>
              <a:t>4412/2016</a:t>
            </a:r>
            <a:endParaRPr sz="28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Τα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δηµόσια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έργα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κατασκευάζονται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spc="45" dirty="0">
                <a:latin typeface="Arial"/>
                <a:cs typeface="Arial"/>
              </a:rPr>
              <a:t>µε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εγκεκριµένη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65"/>
              </a:spcBef>
            </a:pPr>
            <a:r>
              <a:rPr sz="2800" b="1" spc="15" dirty="0">
                <a:latin typeface="Arial"/>
                <a:cs typeface="Arial"/>
              </a:rPr>
              <a:t>µελέτη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εφαρµογής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355600" marR="19685" indent="-342900" algn="just">
              <a:lnSpc>
                <a:spcPct val="100499"/>
              </a:lnSpc>
              <a:spcBef>
                <a:spcPts val="59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130" dirty="0">
                <a:latin typeface="Microsoft Sans Serif"/>
                <a:cs typeface="Microsoft Sans Serif"/>
              </a:rPr>
              <a:t>Είτε</a:t>
            </a:r>
            <a:r>
              <a:rPr sz="2800" spc="-12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55" dirty="0">
                <a:latin typeface="Microsoft Sans Serif"/>
                <a:cs typeface="Microsoft Sans Serif"/>
              </a:rPr>
              <a:t>ειδικευµένους </a:t>
            </a:r>
            <a:r>
              <a:rPr sz="2800" spc="-20" dirty="0">
                <a:latin typeface="Microsoft Sans Serif"/>
                <a:cs typeface="Microsoft Sans Serif"/>
              </a:rPr>
              <a:t>οικονοµικούς </a:t>
            </a:r>
            <a:r>
              <a:rPr sz="2800" spc="-65" dirty="0">
                <a:latin typeface="Microsoft Sans Serif"/>
                <a:cs typeface="Microsoft Sans Serif"/>
              </a:rPr>
              <a:t>φορείς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204" dirty="0">
                <a:latin typeface="Microsoft Sans Serif"/>
                <a:cs typeface="Microsoft Sans Serif"/>
              </a:rPr>
              <a:t>κείµενες</a:t>
            </a:r>
            <a:r>
              <a:rPr sz="2800" spc="210" dirty="0">
                <a:latin typeface="Microsoft Sans Serif"/>
                <a:cs typeface="Microsoft Sans Serif"/>
              </a:rPr>
              <a:t> </a:t>
            </a:r>
            <a:r>
              <a:rPr sz="2800" spc="215" dirty="0">
                <a:latin typeface="Microsoft Sans Serif"/>
                <a:cs typeface="Microsoft Sans Serif"/>
              </a:rPr>
              <a:t>διατάξεις.</a:t>
            </a:r>
            <a:r>
              <a:rPr sz="2800" spc="22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45" dirty="0">
                <a:latin typeface="Microsoft Sans Serif"/>
                <a:cs typeface="Microsoft Sans Serif"/>
              </a:rPr>
              <a:t>έγκριση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spc="254" dirty="0">
                <a:latin typeface="Microsoft Sans Serif"/>
                <a:cs typeface="Microsoft Sans Serif"/>
              </a:rPr>
              <a:t>διεξαγωγής </a:t>
            </a:r>
            <a:r>
              <a:rPr sz="2800" spc="26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δηµοπρασίας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αποτελεί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71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έγκριση</a:t>
            </a:r>
            <a:r>
              <a:rPr sz="2800" spc="67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44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κατασκευής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οικονοµικό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φορέα.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200"/>
              </a:lnSpc>
              <a:spcBef>
                <a:spcPts val="6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9410" algn="l"/>
              </a:tabLst>
            </a:pPr>
            <a:r>
              <a:rPr sz="2800" spc="-90" dirty="0">
                <a:latin typeface="Microsoft Sans Serif"/>
                <a:cs typeface="Microsoft Sans Serif"/>
              </a:rPr>
              <a:t>Είτε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160" dirty="0">
                <a:latin typeface="Microsoft Sans Serif"/>
                <a:cs typeface="Microsoft Sans Serif"/>
              </a:rPr>
              <a:t>από</a:t>
            </a:r>
            <a:r>
              <a:rPr sz="2800" spc="16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τον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φορέα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κατασκευής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του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έργου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µε 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αυτεπιστασία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µέσω </a:t>
            </a:r>
            <a:r>
              <a:rPr sz="2800" spc="-45" dirty="0">
                <a:latin typeface="Microsoft Sans Serif"/>
                <a:cs typeface="Microsoft Sans Serif"/>
              </a:rPr>
              <a:t>κατάλληλης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85" dirty="0">
                <a:latin typeface="Microsoft Sans Serif"/>
                <a:cs typeface="Microsoft Sans Serif"/>
              </a:rPr>
              <a:t>τεχνικής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υπηρεσίας, 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οριζόµενα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στο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άρθρο</a:t>
            </a:r>
            <a:r>
              <a:rPr sz="2800" dirty="0">
                <a:latin typeface="Microsoft Sans Serif"/>
                <a:cs typeface="Microsoft Sans Serif"/>
              </a:rPr>
              <a:t> 44,</a:t>
            </a:r>
            <a:r>
              <a:rPr sz="2800" spc="74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715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προσωπικού 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420" dirty="0">
                <a:latin typeface="Microsoft Sans Serif"/>
                <a:cs typeface="Microsoft Sans Serif"/>
              </a:rPr>
              <a:t>που</a:t>
            </a:r>
            <a:r>
              <a:rPr sz="2800" spc="425" dirty="0">
                <a:latin typeface="Microsoft Sans Serif"/>
                <a:cs typeface="Microsoft Sans Serif"/>
              </a:rPr>
              <a:t> </a:t>
            </a:r>
            <a:r>
              <a:rPr sz="2800" spc="180" dirty="0">
                <a:latin typeface="Microsoft Sans Serif"/>
                <a:cs typeface="Microsoft Sans Serif"/>
              </a:rPr>
              <a:t>είτε</a:t>
            </a:r>
            <a:r>
              <a:rPr sz="2800" spc="185" dirty="0">
                <a:latin typeface="Microsoft Sans Serif"/>
                <a:cs typeface="Microsoft Sans Serif"/>
              </a:rPr>
              <a:t> </a:t>
            </a:r>
            <a:r>
              <a:rPr sz="2800" spc="415" dirty="0">
                <a:latin typeface="Microsoft Sans Serif"/>
                <a:cs typeface="Microsoft Sans Serif"/>
              </a:rPr>
              <a:t>υπάρχει</a:t>
            </a:r>
            <a:r>
              <a:rPr sz="2800" spc="420" dirty="0">
                <a:latin typeface="Microsoft Sans Serif"/>
                <a:cs typeface="Microsoft Sans Serif"/>
              </a:rPr>
              <a:t> </a:t>
            </a:r>
            <a:r>
              <a:rPr sz="2800" spc="180" dirty="0">
                <a:latin typeface="Microsoft Sans Serif"/>
                <a:cs typeface="Microsoft Sans Serif"/>
              </a:rPr>
              <a:t>είτε</a:t>
            </a:r>
            <a:r>
              <a:rPr sz="2800" spc="185" dirty="0">
                <a:latin typeface="Microsoft Sans Serif"/>
                <a:cs typeface="Microsoft Sans Serif"/>
              </a:rPr>
              <a:t> </a:t>
            </a:r>
            <a:r>
              <a:rPr sz="2800" spc="270" dirty="0">
                <a:latin typeface="Microsoft Sans Serif"/>
                <a:cs typeface="Microsoft Sans Serif"/>
              </a:rPr>
              <a:t>κατά</a:t>
            </a:r>
            <a:r>
              <a:rPr sz="2800" spc="275" dirty="0">
                <a:latin typeface="Microsoft Sans Serif"/>
                <a:cs typeface="Microsoft Sans Serif"/>
              </a:rPr>
              <a:t> </a:t>
            </a:r>
            <a:r>
              <a:rPr sz="2800" spc="470" dirty="0">
                <a:latin typeface="Microsoft Sans Serif"/>
                <a:cs typeface="Microsoft Sans Serif"/>
              </a:rPr>
              <a:t>περίπτωση </a:t>
            </a:r>
            <a:r>
              <a:rPr sz="2800" spc="47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προσλαµβάνεται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70" dirty="0">
                <a:latin typeface="Microsoft Sans Serif"/>
                <a:cs typeface="Microsoft Sans Serif"/>
              </a:rPr>
              <a:t>αµείβεται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πιστώσεις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58251" y="33020"/>
            <a:ext cx="5937250" cy="2010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Συµβατικό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Στάδιο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9FF99"/>
              </a:buClr>
              <a:buFont typeface="Wingdings"/>
              <a:buChar char=""/>
            </a:pPr>
            <a:endParaRPr sz="4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Διοίκηση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Διαχείριση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Διοίκηση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Επίβλεψη</a:t>
            </a:r>
            <a:endParaRPr sz="280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58251" y="2074164"/>
            <a:ext cx="5733415" cy="875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indent="-349250">
              <a:lnSpc>
                <a:spcPts val="3345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950" algn="l"/>
                <a:tab pos="2230755" algn="l"/>
                <a:tab pos="2894965" algn="l"/>
                <a:tab pos="3533140" algn="l"/>
                <a:tab pos="4874895" algn="l"/>
              </a:tabLst>
            </a:pPr>
            <a:r>
              <a:rPr sz="2800" spc="120" dirty="0">
                <a:latin typeface="Microsoft Sans Serif"/>
                <a:cs typeface="Microsoft Sans Serif"/>
              </a:rPr>
              <a:t>Σύµφωνα	</a:t>
            </a:r>
            <a:r>
              <a:rPr sz="2800" spc="-5" dirty="0">
                <a:latin typeface="Microsoft Sans Serif"/>
                <a:cs typeface="Microsoft Sans Serif"/>
              </a:rPr>
              <a:t>µε	</a:t>
            </a:r>
            <a:r>
              <a:rPr sz="2800" spc="-105" dirty="0">
                <a:latin typeface="Microsoft Sans Serif"/>
                <a:cs typeface="Microsoft Sans Serif"/>
              </a:rPr>
              <a:t>το	</a:t>
            </a:r>
            <a:r>
              <a:rPr sz="2800" spc="70" dirty="0">
                <a:latin typeface="Microsoft Sans Serif"/>
                <a:cs typeface="Microsoft Sans Serif"/>
              </a:rPr>
              <a:t>άρθρο	</a:t>
            </a:r>
            <a:r>
              <a:rPr sz="2800" spc="90" dirty="0">
                <a:latin typeface="Microsoft Sans Serif"/>
                <a:cs typeface="Microsoft Sans Serif"/>
              </a:rPr>
              <a:t>136</a:t>
            </a:r>
            <a:endParaRPr sz="2800">
              <a:latin typeface="Microsoft Sans Serif"/>
              <a:cs typeface="Microsoft Sans Serif"/>
            </a:endParaRPr>
          </a:p>
          <a:p>
            <a:pPr marL="355600">
              <a:lnSpc>
                <a:spcPts val="3345"/>
              </a:lnSpc>
              <a:tabLst>
                <a:tab pos="3324860" algn="l"/>
                <a:tab pos="3775710" algn="l"/>
                <a:tab pos="5257165" algn="l"/>
              </a:tabLst>
            </a:pPr>
            <a:r>
              <a:rPr sz="2800" spc="365" dirty="0">
                <a:latin typeface="Microsoft Sans Serif"/>
                <a:cs typeface="Microsoft Sans Serif"/>
              </a:rPr>
              <a:t>π</a:t>
            </a:r>
            <a:r>
              <a:rPr sz="2800" dirty="0">
                <a:latin typeface="Microsoft Sans Serif"/>
                <a:cs typeface="Microsoft Sans Serif"/>
              </a:rPr>
              <a:t>α</a:t>
            </a:r>
            <a:r>
              <a:rPr sz="2800" spc="-15" dirty="0">
                <a:latin typeface="Microsoft Sans Serif"/>
                <a:cs typeface="Microsoft Sans Serif"/>
              </a:rPr>
              <a:t>ρ</a:t>
            </a:r>
            <a:r>
              <a:rPr sz="2800" dirty="0">
                <a:latin typeface="Microsoft Sans Serif"/>
                <a:cs typeface="Microsoft Sans Serif"/>
              </a:rPr>
              <a:t>ακολο</a:t>
            </a:r>
            <a:r>
              <a:rPr sz="2800" spc="-30" dirty="0">
                <a:latin typeface="Microsoft Sans Serif"/>
                <a:cs typeface="Microsoft Sans Serif"/>
              </a:rPr>
              <a:t>ύ</a:t>
            </a:r>
            <a:r>
              <a:rPr sz="2800" dirty="0">
                <a:latin typeface="Microsoft Sans Serif"/>
                <a:cs typeface="Microsoft Sans Serif"/>
              </a:rPr>
              <a:t>θη</a:t>
            </a:r>
            <a:r>
              <a:rPr sz="2800" spc="90" dirty="0">
                <a:latin typeface="Microsoft Sans Serif"/>
                <a:cs typeface="Microsoft Sans Serif"/>
              </a:rPr>
              <a:t>σ</a:t>
            </a:r>
            <a:r>
              <a:rPr sz="2800" dirty="0">
                <a:latin typeface="Microsoft Sans Serif"/>
                <a:cs typeface="Microsoft Sans Serif"/>
              </a:rPr>
              <a:t>η,	ο	</a:t>
            </a:r>
            <a:r>
              <a:rPr sz="2800" spc="-155" dirty="0">
                <a:latin typeface="Microsoft Sans Serif"/>
                <a:cs typeface="Microsoft Sans Serif"/>
              </a:rPr>
              <a:t>έ</a:t>
            </a:r>
            <a:r>
              <a:rPr sz="2800" spc="-80" dirty="0">
                <a:latin typeface="Microsoft Sans Serif"/>
                <a:cs typeface="Microsoft Sans Serif"/>
              </a:rPr>
              <a:t>λ</a:t>
            </a:r>
            <a:r>
              <a:rPr sz="2800" spc="-85" dirty="0">
                <a:latin typeface="Microsoft Sans Serif"/>
                <a:cs typeface="Microsoft Sans Serif"/>
              </a:rPr>
              <a:t>ε</a:t>
            </a:r>
            <a:r>
              <a:rPr sz="2800" spc="-55" dirty="0">
                <a:latin typeface="Microsoft Sans Serif"/>
                <a:cs typeface="Microsoft Sans Serif"/>
              </a:rPr>
              <a:t>γ</a:t>
            </a:r>
            <a:r>
              <a:rPr sz="2800" spc="-60" dirty="0">
                <a:latin typeface="Microsoft Sans Serif"/>
                <a:cs typeface="Microsoft Sans Serif"/>
              </a:rPr>
              <a:t>χ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-150" dirty="0">
                <a:latin typeface="Microsoft Sans Serif"/>
                <a:cs typeface="Microsoft Sans Serif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	κα</a:t>
            </a:r>
            <a:r>
              <a:rPr sz="2800" spc="-55" dirty="0">
                <a:latin typeface="Microsoft Sans Serif"/>
                <a:cs typeface="Microsoft Sans Serif"/>
              </a:rPr>
              <a:t>ι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26039" y="2074164"/>
            <a:ext cx="2865755" cy="875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ts val="3345"/>
              </a:lnSpc>
              <a:spcBef>
                <a:spcPts val="100"/>
              </a:spcBef>
              <a:tabLst>
                <a:tab pos="576580" algn="l"/>
                <a:tab pos="2640965" algn="l"/>
              </a:tabLst>
            </a:pPr>
            <a:r>
              <a:rPr sz="2800" spc="90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.	</a:t>
            </a:r>
            <a:r>
              <a:rPr sz="2800" spc="90" dirty="0">
                <a:latin typeface="Microsoft Sans Serif"/>
                <a:cs typeface="Microsoft Sans Serif"/>
              </a:rPr>
              <a:t>4412/201</a:t>
            </a:r>
            <a:r>
              <a:rPr sz="2800" dirty="0">
                <a:latin typeface="Microsoft Sans Serif"/>
                <a:cs typeface="Microsoft Sans Serif"/>
              </a:rPr>
              <a:t>6	η</a:t>
            </a:r>
            <a:endParaRPr sz="2800">
              <a:latin typeface="Microsoft Sans Serif"/>
              <a:cs typeface="Microsoft Sans Serif"/>
            </a:endParaRPr>
          </a:p>
          <a:p>
            <a:pPr marR="5080" algn="r">
              <a:lnSpc>
                <a:spcPts val="3345"/>
              </a:lnSpc>
              <a:tabLst>
                <a:tab pos="450850" algn="l"/>
                <a:tab pos="2050414" algn="l"/>
              </a:tabLst>
            </a:pPr>
            <a:r>
              <a:rPr sz="2800" dirty="0">
                <a:latin typeface="Microsoft Sans Serif"/>
                <a:cs typeface="Microsoft Sans Serif"/>
              </a:rPr>
              <a:t>η	</a:t>
            </a:r>
            <a:r>
              <a:rPr sz="2800" spc="-5" dirty="0">
                <a:latin typeface="Microsoft Sans Serif"/>
                <a:cs typeface="Microsoft Sans Serif"/>
              </a:rPr>
              <a:t>διοίκηση	</a:t>
            </a:r>
            <a:r>
              <a:rPr sz="2800" spc="-20" dirty="0">
                <a:latin typeface="Microsoft Sans Serif"/>
                <a:cs typeface="Microsoft Sans Serif"/>
              </a:rPr>
              <a:t>των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8251" y="2928620"/>
            <a:ext cx="8644255" cy="26746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15240" algn="just">
              <a:lnSpc>
                <a:spcPct val="99700"/>
              </a:lnSpc>
              <a:spcBef>
                <a:spcPts val="110"/>
              </a:spcBef>
            </a:pPr>
            <a:r>
              <a:rPr sz="2800" spc="-5" dirty="0">
                <a:latin typeface="Microsoft Sans Serif"/>
                <a:cs typeface="Microsoft Sans Serif"/>
              </a:rPr>
              <a:t>έργων </a:t>
            </a:r>
            <a:r>
              <a:rPr sz="2800" spc="-35" dirty="0">
                <a:latin typeface="Microsoft Sans Serif"/>
                <a:cs typeface="Microsoft Sans Serif"/>
              </a:rPr>
              <a:t>ασκούνται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5" dirty="0">
                <a:latin typeface="Microsoft Sans Serif"/>
                <a:cs typeface="Microsoft Sans Serif"/>
              </a:rPr>
              <a:t>αρµόδια </a:t>
            </a:r>
            <a:r>
              <a:rPr sz="2800" spc="-75" dirty="0">
                <a:latin typeface="Microsoft Sans Serif"/>
                <a:cs typeface="Microsoft Sans Serif"/>
              </a:rPr>
              <a:t>τεχνική </a:t>
            </a:r>
            <a:r>
              <a:rPr sz="2800" spc="25" dirty="0">
                <a:latin typeface="Microsoft Sans Serif"/>
                <a:cs typeface="Microsoft Sans Serif"/>
              </a:rPr>
              <a:t>υπηρεσία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φορέα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κατασκευής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(διευθύνουσα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επιβλέπουσα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υπηρεσία).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99"/>
              </a:lnSpc>
              <a:spcBef>
                <a:spcPts val="70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10" dirty="0">
                <a:latin typeface="Microsoft Sans Serif"/>
                <a:cs typeface="Microsoft Sans Serif"/>
              </a:rPr>
              <a:t>επίβλεψη </a:t>
            </a:r>
            <a:r>
              <a:rPr sz="2800" spc="35" dirty="0">
                <a:latin typeface="Microsoft Sans Serif"/>
                <a:cs typeface="Microsoft Sans Serif"/>
              </a:rPr>
              <a:t>µπορεί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15" dirty="0">
                <a:latin typeface="Microsoft Sans Serif"/>
                <a:cs typeface="Microsoft Sans Serif"/>
              </a:rPr>
              <a:t>ασκηθεί, </a:t>
            </a:r>
            <a:r>
              <a:rPr sz="2800" spc="-120" dirty="0">
                <a:latin typeface="Microsoft Sans Serif"/>
                <a:cs typeface="Microsoft Sans Serif"/>
              </a:rPr>
              <a:t>εκτός </a:t>
            </a:r>
            <a:r>
              <a:rPr sz="2800" spc="120" dirty="0">
                <a:latin typeface="Microsoft Sans Serif"/>
                <a:cs typeface="Microsoft Sans Serif"/>
              </a:rPr>
              <a:t>από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15" dirty="0">
                <a:latin typeface="Microsoft Sans Serif"/>
                <a:cs typeface="Microsoft Sans Serif"/>
              </a:rPr>
              <a:t>τόπο 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των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έργων,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και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σε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όλους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τους</a:t>
            </a:r>
            <a:r>
              <a:rPr sz="2800" spc="61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χώρους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185" dirty="0">
                <a:latin typeface="Microsoft Sans Serif"/>
                <a:cs typeface="Microsoft Sans Serif"/>
              </a:rPr>
              <a:t>που </a:t>
            </a:r>
            <a:r>
              <a:rPr sz="2800" spc="19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κατασκευάζονται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τµήµατα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58251" y="33020"/>
            <a:ext cx="8653145" cy="58887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Συµβατικό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Στάδιο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9FF99"/>
              </a:buClr>
              <a:buFont typeface="Wingdings"/>
              <a:buChar char=""/>
            </a:pPr>
            <a:endParaRPr sz="4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5" dirty="0">
                <a:latin typeface="Arial"/>
                <a:cs typeface="Arial"/>
              </a:rPr>
              <a:t>Υπερηµερία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κυρίου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έργου</a:t>
            </a:r>
            <a:endParaRPr sz="28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5" dirty="0">
                <a:latin typeface="Microsoft Sans Serif"/>
                <a:cs typeface="Microsoft Sans Serif"/>
              </a:rPr>
              <a:t>άρθρο </a:t>
            </a:r>
            <a:r>
              <a:rPr sz="2800" dirty="0">
                <a:latin typeface="Microsoft Sans Serif"/>
                <a:cs typeface="Microsoft Sans Serif"/>
              </a:rPr>
              <a:t>137 ν. </a:t>
            </a:r>
            <a:r>
              <a:rPr sz="2800" spc="-5" dirty="0">
                <a:latin typeface="Microsoft Sans Serif"/>
                <a:cs typeface="Microsoft Sans Serif"/>
              </a:rPr>
              <a:t>4412/2016 </a:t>
            </a:r>
            <a:r>
              <a:rPr sz="2800" dirty="0">
                <a:latin typeface="Microsoft Sans Serif"/>
                <a:cs typeface="Microsoft Sans Serif"/>
              </a:rPr>
              <a:t>αν ο </a:t>
            </a:r>
            <a:r>
              <a:rPr sz="2800" spc="-45" dirty="0">
                <a:latin typeface="Microsoft Sans Serif"/>
                <a:cs typeface="Microsoft Sans Serif"/>
              </a:rPr>
              <a:t>κύριος 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του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έργου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καταστεί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υπερήµερος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ως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προς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την 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εκπλήρωση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5" dirty="0">
                <a:latin typeface="Microsoft Sans Serif"/>
                <a:cs typeface="Microsoft Sans Serif"/>
              </a:rPr>
              <a:t>συµβατικών </a:t>
            </a:r>
            <a:r>
              <a:rPr sz="2800" spc="55" dirty="0">
                <a:latin typeface="Microsoft Sans Serif"/>
                <a:cs typeface="Microsoft Sans Serif"/>
              </a:rPr>
              <a:t>υποχρεώσεών </a:t>
            </a:r>
            <a:r>
              <a:rPr sz="2800" spc="-85" dirty="0">
                <a:latin typeface="Microsoft Sans Serif"/>
                <a:cs typeface="Microsoft Sans Serif"/>
              </a:rPr>
              <a:t>του,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 </a:t>
            </a:r>
            <a:r>
              <a:rPr sz="2800" spc="-50" dirty="0">
                <a:latin typeface="Microsoft Sans Serif"/>
                <a:cs typeface="Microsoft Sans Serif"/>
              </a:rPr>
              <a:t>δικαιούται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 </a:t>
            </a:r>
            <a:r>
              <a:rPr sz="2800" spc="-80" dirty="0">
                <a:latin typeface="Microsoft Sans Serif"/>
                <a:cs typeface="Microsoft Sans Serif"/>
              </a:rPr>
              <a:t>ζητήσει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αποζηµίωση </a:t>
            </a:r>
            <a:r>
              <a:rPr sz="2800" spc="10" dirty="0">
                <a:latin typeface="Microsoft Sans Serif"/>
                <a:cs typeface="Microsoft Sans Serif"/>
              </a:rPr>
              <a:t>µόνο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θετικές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ζηµιές</a:t>
            </a:r>
            <a:r>
              <a:rPr sz="2800" spc="59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 </a:t>
            </a:r>
            <a:r>
              <a:rPr sz="2800" dirty="0">
                <a:latin typeface="Microsoft Sans Serif"/>
                <a:cs typeface="Microsoft Sans Serif"/>
              </a:rPr>
              <a:t>προκαλούνται</a:t>
            </a:r>
            <a:r>
              <a:rPr sz="2800" spc="74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µετά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την</a:t>
            </a:r>
            <a:r>
              <a:rPr sz="2800" spc="10" dirty="0">
                <a:latin typeface="Microsoft Sans Serif"/>
                <a:cs typeface="Microsoft Sans Serif"/>
              </a:rPr>
              <a:t> </a:t>
            </a:r>
            <a:r>
              <a:rPr sz="2800" spc="170" dirty="0">
                <a:latin typeface="Microsoft Sans Serif"/>
                <a:cs typeface="Microsoft Sans Serif"/>
              </a:rPr>
              <a:t>επίδοση</a:t>
            </a:r>
            <a:r>
              <a:rPr sz="2800" spc="175" dirty="0">
                <a:latin typeface="Microsoft Sans Serif"/>
                <a:cs typeface="Microsoft Sans Serif"/>
              </a:rPr>
              <a:t> </a:t>
            </a:r>
            <a:r>
              <a:rPr sz="2800" spc="229" dirty="0">
                <a:latin typeface="Microsoft Sans Serif"/>
                <a:cs typeface="Microsoft Sans Serif"/>
              </a:rPr>
              <a:t>από</a:t>
            </a:r>
            <a:r>
              <a:rPr sz="2800" spc="23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αυτόν</a:t>
            </a:r>
            <a:r>
              <a:rPr sz="2800" spc="65" dirty="0">
                <a:latin typeface="Microsoft Sans Serif"/>
                <a:cs typeface="Microsoft Sans Serif"/>
              </a:rPr>
              <a:t> σχετικής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έγγραφης 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όχλησης.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-60" dirty="0">
                <a:latin typeface="Microsoft Sans Serif"/>
                <a:cs typeface="Microsoft Sans Serif"/>
              </a:rPr>
              <a:t>έγγραφη </a:t>
            </a:r>
            <a:r>
              <a:rPr sz="2800" spc="15" dirty="0">
                <a:latin typeface="Microsoft Sans Serif"/>
                <a:cs typeface="Microsoft Sans Serif"/>
              </a:rPr>
              <a:t>όχληση </a:t>
            </a:r>
            <a:r>
              <a:rPr sz="2800" spc="-15" dirty="0">
                <a:latin typeface="Microsoft Sans Serif"/>
                <a:cs typeface="Microsoft Sans Serif"/>
              </a:rPr>
              <a:t>υποβάλλεται </a:t>
            </a:r>
            <a:r>
              <a:rPr sz="2800" spc="-100" dirty="0">
                <a:latin typeface="Microsoft Sans Serif"/>
                <a:cs typeface="Microsoft Sans Serif"/>
              </a:rPr>
              <a:t>µετά 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έναρξη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υπερηµερίας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κυρίου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52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έργου,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άλλως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100" dirty="0">
                <a:latin typeface="Microsoft Sans Serif"/>
                <a:cs typeface="Microsoft Sans Serif"/>
              </a:rPr>
              <a:t>πρόωρη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δεν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επιφέρει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τα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έννοµα 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αποτελέσµατά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14" dirty="0">
                <a:latin typeface="Microsoft Sans Serif"/>
                <a:cs typeface="Microsoft Sans Serif"/>
              </a:rPr>
              <a:t>της.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0696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58251" y="0"/>
            <a:ext cx="8649335" cy="59023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Γενικές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υποχρεώσεις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αναδόχου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822190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άρθρο</a:t>
            </a:r>
            <a:r>
              <a:rPr sz="2800" b="1" dirty="0">
                <a:latin typeface="Arial"/>
                <a:cs typeface="Arial"/>
              </a:rPr>
              <a:t> 138	ν.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marR="20955" indent="-342900" algn="just">
              <a:lnSpc>
                <a:spcPct val="100499"/>
              </a:lnSpc>
              <a:spcBef>
                <a:spcPts val="62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είναι</a:t>
            </a:r>
            <a:r>
              <a:rPr sz="2800" spc="640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υποχρεωµένος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74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κατασκευάσει 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έργο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τους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όρους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σύµβασης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σύµφωνες </a:t>
            </a:r>
            <a:r>
              <a:rPr sz="2800" spc="50" dirty="0">
                <a:latin typeface="Microsoft Sans Serif"/>
                <a:cs typeface="Microsoft Sans Serif"/>
              </a:rPr>
              <a:t>προς </a:t>
            </a:r>
            <a:r>
              <a:rPr sz="2800" spc="-85" dirty="0">
                <a:latin typeface="Microsoft Sans Serif"/>
                <a:cs typeface="Microsoft Sans Serif"/>
              </a:rPr>
              <a:t>αυτή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10" dirty="0">
                <a:latin typeface="Microsoft Sans Serif"/>
                <a:cs typeface="Microsoft Sans Serif"/>
              </a:rPr>
              <a:t>νόµο </a:t>
            </a:r>
            <a:r>
              <a:rPr sz="2800" spc="-90" dirty="0">
                <a:latin typeface="Microsoft Sans Serif"/>
                <a:cs typeface="Microsoft Sans Serif"/>
              </a:rPr>
              <a:t>έγγραφες </a:t>
            </a:r>
            <a:r>
              <a:rPr sz="2800" spc="-110" dirty="0">
                <a:latin typeface="Microsoft Sans Serif"/>
                <a:cs typeface="Microsoft Sans Serif"/>
              </a:rPr>
              <a:t>εντολές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φορέα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κατασκευής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έργου.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72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6235" algn="l"/>
              </a:tabLst>
            </a:pP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έχει</a:t>
            </a:r>
            <a:r>
              <a:rPr sz="2800" spc="56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υποχρέωση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να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τηρεί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ακρίβεια </a:t>
            </a:r>
            <a:r>
              <a:rPr sz="2800" spc="-150" dirty="0">
                <a:latin typeface="Microsoft Sans Serif"/>
                <a:cs typeface="Microsoft Sans Serif"/>
              </a:rPr>
              <a:t>τη </a:t>
            </a:r>
            <a:r>
              <a:rPr sz="2800" spc="-65" dirty="0">
                <a:latin typeface="Microsoft Sans Serif"/>
                <a:cs typeface="Microsoft Sans Serif"/>
              </a:rPr>
              <a:t>διάταξη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-170" dirty="0">
                <a:latin typeface="Microsoft Sans Serif"/>
                <a:cs typeface="Microsoft Sans Serif"/>
              </a:rPr>
              <a:t>τις </a:t>
            </a:r>
            <a:r>
              <a:rPr sz="2800" spc="-55" dirty="0">
                <a:latin typeface="Microsoft Sans Serif"/>
                <a:cs typeface="Microsoft Sans Serif"/>
              </a:rPr>
              <a:t>διαστάσεις </a:t>
            </a:r>
            <a:r>
              <a:rPr sz="2800" spc="-20" dirty="0">
                <a:latin typeface="Microsoft Sans Serif"/>
                <a:cs typeface="Microsoft Sans Serif"/>
              </a:rPr>
              <a:t>των </a:t>
            </a:r>
            <a:r>
              <a:rPr sz="2800" spc="20" dirty="0">
                <a:latin typeface="Microsoft Sans Serif"/>
                <a:cs typeface="Microsoft Sans Serif"/>
              </a:rPr>
              <a:t>διαφόρων 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µερών</a:t>
            </a:r>
            <a:r>
              <a:rPr sz="2800" spc="6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του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έργου,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145" dirty="0">
                <a:latin typeface="Microsoft Sans Serif"/>
                <a:cs typeface="Microsoft Sans Serif"/>
              </a:rPr>
              <a:t>όπως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προκύπτουν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150" dirty="0">
                <a:latin typeface="Microsoft Sans Serif"/>
                <a:cs typeface="Microsoft Sans Serif"/>
              </a:rPr>
              <a:t>από</a:t>
            </a:r>
            <a:r>
              <a:rPr sz="2800" spc="155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τα 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εγκεκριµένα </a:t>
            </a:r>
            <a:r>
              <a:rPr sz="2800" spc="-20" dirty="0">
                <a:latin typeface="Microsoft Sans Serif"/>
                <a:cs typeface="Microsoft Sans Serif"/>
              </a:rPr>
              <a:t>σχέδια </a:t>
            </a:r>
            <a:r>
              <a:rPr sz="2800" dirty="0">
                <a:latin typeface="Microsoft Sans Serif"/>
                <a:cs typeface="Microsoft Sans Serif"/>
              </a:rPr>
              <a:t>ή άλλα </a:t>
            </a:r>
            <a:r>
              <a:rPr sz="2800" spc="-60" dirty="0">
                <a:latin typeface="Microsoft Sans Serif"/>
                <a:cs typeface="Microsoft Sans Serif"/>
              </a:rPr>
              <a:t>στοιχεία </a:t>
            </a:r>
            <a:r>
              <a:rPr sz="2800" spc="-150" dirty="0">
                <a:latin typeface="Microsoft Sans Serif"/>
                <a:cs typeface="Microsoft Sans Serif"/>
              </a:rPr>
              <a:t>της </a:t>
            </a:r>
            <a:r>
              <a:rPr sz="2800" spc="-90" dirty="0">
                <a:latin typeface="Microsoft Sans Serif"/>
                <a:cs typeface="Microsoft Sans Serif"/>
              </a:rPr>
              <a:t>µελέτης, </a:t>
            </a:r>
            <a:r>
              <a:rPr sz="2800" spc="-150" dirty="0">
                <a:latin typeface="Microsoft Sans Serif"/>
                <a:cs typeface="Microsoft Sans Serif"/>
              </a:rPr>
              <a:t>τα 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οποία </a:t>
            </a:r>
            <a:r>
              <a:rPr sz="2800" spc="-55" dirty="0">
                <a:latin typeface="Microsoft Sans Serif"/>
                <a:cs typeface="Microsoft Sans Serif"/>
              </a:rPr>
              <a:t>δεν </a:t>
            </a:r>
            <a:r>
              <a:rPr sz="2800" spc="-30" dirty="0">
                <a:latin typeface="Microsoft Sans Serif"/>
                <a:cs typeface="Microsoft Sans Serif"/>
              </a:rPr>
              <a:t>επιδέχονται </a:t>
            </a:r>
            <a:r>
              <a:rPr sz="2800" spc="40" dirty="0">
                <a:latin typeface="Microsoft Sans Serif"/>
                <a:cs typeface="Microsoft Sans Serif"/>
              </a:rPr>
              <a:t>τροποποιήσεων </a:t>
            </a:r>
            <a:r>
              <a:rPr sz="2800" dirty="0">
                <a:latin typeface="Microsoft Sans Serif"/>
                <a:cs typeface="Microsoft Sans Serif"/>
              </a:rPr>
              <a:t>ή </a:t>
            </a:r>
            <a:r>
              <a:rPr sz="2800" spc="15" dirty="0">
                <a:latin typeface="Microsoft Sans Serif"/>
                <a:cs typeface="Microsoft Sans Serif"/>
              </a:rPr>
              <a:t>αλλαγών, 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εκτός</a:t>
            </a:r>
            <a:r>
              <a:rPr sz="2800" spc="71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αν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spc="130" dirty="0">
                <a:latin typeface="Microsoft Sans Serif"/>
                <a:cs typeface="Microsoft Sans Serif"/>
              </a:rPr>
              <a:t>άλλως</a:t>
            </a:r>
            <a:r>
              <a:rPr sz="2800" spc="13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ορίζεται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στις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διατάξεις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του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παρόντος.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0"/>
            <a:ext cx="8999855" cy="594804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Γενικές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υποχρεώσεις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αναδόχου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822190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άρθρο</a:t>
            </a:r>
            <a:r>
              <a:rPr sz="2800" b="1" dirty="0">
                <a:latin typeface="Arial"/>
                <a:cs typeface="Arial"/>
              </a:rPr>
              <a:t> 138	ν.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90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spc="-30" dirty="0">
                <a:latin typeface="Microsoft Sans Serif"/>
                <a:cs typeface="Microsoft Sans Serif"/>
              </a:rPr>
              <a:t>Οι </a:t>
            </a:r>
            <a:r>
              <a:rPr sz="2600" spc="-85" dirty="0">
                <a:latin typeface="Microsoft Sans Serif"/>
                <a:cs typeface="Microsoft Sans Serif"/>
              </a:rPr>
              <a:t>έγγραφες </a:t>
            </a:r>
            <a:r>
              <a:rPr sz="2600" spc="-100" dirty="0">
                <a:latin typeface="Microsoft Sans Serif"/>
                <a:cs typeface="Microsoft Sans Serif"/>
              </a:rPr>
              <a:t>εντολές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-50" dirty="0">
                <a:latin typeface="Microsoft Sans Serif"/>
                <a:cs typeface="Microsoft Sans Serif"/>
              </a:rPr>
              <a:t>δίνονται </a:t>
            </a:r>
            <a:r>
              <a:rPr sz="2600" spc="110" dirty="0">
                <a:latin typeface="Microsoft Sans Serif"/>
                <a:cs typeface="Microsoft Sans Serif"/>
              </a:rPr>
              <a:t>από </a:t>
            </a:r>
            <a:r>
              <a:rPr sz="2600" spc="-140" dirty="0">
                <a:latin typeface="Microsoft Sans Serif"/>
                <a:cs typeface="Microsoft Sans Serif"/>
              </a:rPr>
              <a:t>το </a:t>
            </a:r>
            <a:r>
              <a:rPr sz="2600" spc="-5" dirty="0">
                <a:latin typeface="Microsoft Sans Serif"/>
                <a:cs typeface="Microsoft Sans Serif"/>
              </a:rPr>
              <a:t>αρµόδιο </a:t>
            </a:r>
            <a:r>
              <a:rPr sz="2600" spc="-20" dirty="0">
                <a:latin typeface="Microsoft Sans Serif"/>
                <a:cs typeface="Microsoft Sans Serif"/>
              </a:rPr>
              <a:t>όργανο 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για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τη</a:t>
            </a:r>
            <a:r>
              <a:rPr sz="2600" spc="-135" dirty="0">
                <a:latin typeface="Microsoft Sans Serif"/>
                <a:cs typeface="Microsoft Sans Serif"/>
              </a:rPr>
              <a:t> </a:t>
            </a:r>
            <a:r>
              <a:rPr sz="2600" spc="75" dirty="0">
                <a:latin typeface="Microsoft Sans Serif"/>
                <a:cs typeface="Microsoft Sans Serif"/>
              </a:rPr>
              <a:t>συµπλήρωση </a:t>
            </a:r>
            <a:r>
              <a:rPr sz="2600" dirty="0">
                <a:latin typeface="Microsoft Sans Serif"/>
                <a:cs typeface="Microsoft Sans Serif"/>
              </a:rPr>
              <a:t>ή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35" dirty="0">
                <a:latin typeface="Microsoft Sans Serif"/>
                <a:cs typeface="Microsoft Sans Serif"/>
              </a:rPr>
              <a:t>τροποποίηση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στοιχείων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της </a:t>
            </a:r>
            <a:r>
              <a:rPr sz="2600" spc="-135" dirty="0">
                <a:latin typeface="Microsoft Sans Serif"/>
                <a:cs typeface="Microsoft Sans Serif"/>
              </a:rPr>
              <a:t> </a:t>
            </a:r>
            <a:r>
              <a:rPr sz="2600" spc="-70" dirty="0">
                <a:latin typeface="Microsoft Sans Serif"/>
                <a:cs typeface="Microsoft Sans Serif"/>
              </a:rPr>
              <a:t>µελέτης</a:t>
            </a:r>
            <a:r>
              <a:rPr sz="2600" spc="-65" dirty="0">
                <a:latin typeface="Microsoft Sans Serif"/>
                <a:cs typeface="Microsoft Sans Serif"/>
              </a:rPr>
              <a:t> </a:t>
            </a:r>
            <a:r>
              <a:rPr sz="2600" spc="40" dirty="0">
                <a:latin typeface="Microsoft Sans Serif"/>
                <a:cs typeface="Microsoft Sans Serif"/>
              </a:rPr>
              <a:t>καθώς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και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η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55" dirty="0">
                <a:latin typeface="Microsoft Sans Serif"/>
                <a:cs typeface="Microsoft Sans Serif"/>
              </a:rPr>
              <a:t>εκτέλεση</a:t>
            </a:r>
            <a:r>
              <a:rPr sz="2600" spc="-5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των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εγκεκριµένων 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40" dirty="0">
                <a:latin typeface="Microsoft Sans Serif"/>
                <a:cs typeface="Microsoft Sans Serif"/>
              </a:rPr>
              <a:t>συµπληρωµατικών</a:t>
            </a:r>
            <a:r>
              <a:rPr sz="2600" spc="4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εργασιών,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είναι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υποχρεωτική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για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95" dirty="0">
                <a:latin typeface="Microsoft Sans Serif"/>
                <a:cs typeface="Microsoft Sans Serif"/>
              </a:rPr>
              <a:t>τον </a:t>
            </a:r>
            <a:r>
              <a:rPr sz="2600" spc="-68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ανάδοχο.</a:t>
            </a:r>
            <a:endParaRPr sz="2600">
              <a:latin typeface="Microsoft Sans Serif"/>
              <a:cs typeface="Microsoft Sans Serif"/>
            </a:endParaRPr>
          </a:p>
          <a:p>
            <a:pPr marL="355600" marR="13335" indent="-342900" algn="just">
              <a:lnSpc>
                <a:spcPct val="99800"/>
              </a:lnSpc>
              <a:spcBef>
                <a:spcPts val="710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dirty="0">
                <a:latin typeface="Microsoft Sans Serif"/>
                <a:cs typeface="Microsoft Sans Serif"/>
              </a:rPr>
              <a:t>Ο </a:t>
            </a:r>
            <a:r>
              <a:rPr sz="2600" spc="-20" dirty="0">
                <a:latin typeface="Microsoft Sans Serif"/>
                <a:cs typeface="Microsoft Sans Serif"/>
              </a:rPr>
              <a:t>ανάδοχος </a:t>
            </a:r>
            <a:r>
              <a:rPr sz="2600" spc="-50" dirty="0">
                <a:latin typeface="Microsoft Sans Serif"/>
                <a:cs typeface="Microsoft Sans Serif"/>
              </a:rPr>
              <a:t>δεν </a:t>
            </a:r>
            <a:r>
              <a:rPr sz="2600" spc="-45" dirty="0">
                <a:latin typeface="Microsoft Sans Serif"/>
                <a:cs typeface="Microsoft Sans Serif"/>
              </a:rPr>
              <a:t>δικαιούται </a:t>
            </a:r>
            <a:r>
              <a:rPr sz="2600" dirty="0">
                <a:latin typeface="Microsoft Sans Serif"/>
                <a:cs typeface="Microsoft Sans Serif"/>
              </a:rPr>
              <a:t>να </a:t>
            </a:r>
            <a:r>
              <a:rPr sz="2600" spc="-35" dirty="0">
                <a:latin typeface="Microsoft Sans Serif"/>
                <a:cs typeface="Microsoft Sans Serif"/>
              </a:rPr>
              <a:t>λάβει </a:t>
            </a:r>
            <a:r>
              <a:rPr sz="2600" spc="55" dirty="0">
                <a:latin typeface="Microsoft Sans Serif"/>
                <a:cs typeface="Microsoft Sans Serif"/>
              </a:rPr>
              <a:t>αποζηµίωση </a:t>
            </a:r>
            <a:r>
              <a:rPr sz="2600" dirty="0">
                <a:latin typeface="Microsoft Sans Serif"/>
                <a:cs typeface="Microsoft Sans Serif"/>
              </a:rPr>
              <a:t>ή </a:t>
            </a:r>
            <a:r>
              <a:rPr sz="2600" spc="-10" dirty="0">
                <a:latin typeface="Microsoft Sans Serif"/>
                <a:cs typeface="Microsoft Sans Serif"/>
              </a:rPr>
              <a:t>αύξηση </a:t>
            </a:r>
            <a:r>
              <a:rPr sz="2600" spc="-68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τιµών </a:t>
            </a:r>
            <a:r>
              <a:rPr sz="2600" spc="-50" dirty="0">
                <a:latin typeface="Microsoft Sans Serif"/>
                <a:cs typeface="Microsoft Sans Serif"/>
              </a:rPr>
              <a:t>για </a:t>
            </a:r>
            <a:r>
              <a:rPr sz="2600" spc="-70" dirty="0">
                <a:latin typeface="Microsoft Sans Serif"/>
                <a:cs typeface="Microsoft Sans Serif"/>
              </a:rPr>
              <a:t>µεταβολές </a:t>
            </a:r>
            <a:r>
              <a:rPr sz="2600" spc="-65" dirty="0">
                <a:latin typeface="Microsoft Sans Serif"/>
                <a:cs typeface="Microsoft Sans Serif"/>
              </a:rPr>
              <a:t>στα έργα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-50" dirty="0">
                <a:latin typeface="Microsoft Sans Serif"/>
                <a:cs typeface="Microsoft Sans Serif"/>
              </a:rPr>
              <a:t>έγιναν </a:t>
            </a:r>
            <a:r>
              <a:rPr sz="2600" spc="5" dirty="0">
                <a:latin typeface="Microsoft Sans Serif"/>
                <a:cs typeface="Microsoft Sans Serif"/>
              </a:rPr>
              <a:t>χωρίς </a:t>
            </a:r>
            <a:r>
              <a:rPr sz="2600" spc="-55" dirty="0">
                <a:latin typeface="Microsoft Sans Serif"/>
                <a:cs typeface="Microsoft Sans Serif"/>
              </a:rPr>
              <a:t>έγγραφη </a:t>
            </a:r>
            <a:r>
              <a:rPr sz="2600" spc="-50" dirty="0">
                <a:latin typeface="Microsoft Sans Serif"/>
                <a:cs typeface="Microsoft Sans Serif"/>
              </a:rPr>
              <a:t> </a:t>
            </a:r>
            <a:r>
              <a:rPr sz="2600" spc="-55" dirty="0">
                <a:latin typeface="Microsoft Sans Serif"/>
                <a:cs typeface="Microsoft Sans Serif"/>
              </a:rPr>
              <a:t>διαταγή,</a:t>
            </a:r>
            <a:r>
              <a:rPr sz="2600" spc="-50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έστω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-15" dirty="0">
                <a:latin typeface="Microsoft Sans Serif"/>
                <a:cs typeface="Microsoft Sans Serif"/>
              </a:rPr>
              <a:t>και</a:t>
            </a:r>
            <a:r>
              <a:rPr sz="2600" spc="-1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αν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120" dirty="0">
                <a:latin typeface="Microsoft Sans Serif"/>
                <a:cs typeface="Microsoft Sans Serif"/>
              </a:rPr>
              <a:t>αυτές</a:t>
            </a:r>
            <a:r>
              <a:rPr sz="2600" spc="-114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βελτιώνουν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το</a:t>
            </a:r>
            <a:r>
              <a:rPr sz="2600" spc="409" dirty="0">
                <a:latin typeface="Microsoft Sans Serif"/>
                <a:cs typeface="Microsoft Sans Serif"/>
              </a:rPr>
              <a:t> </a:t>
            </a:r>
            <a:r>
              <a:rPr sz="2600" spc="-55" dirty="0">
                <a:latin typeface="Microsoft Sans Serif"/>
                <a:cs typeface="Microsoft Sans Serif"/>
              </a:rPr>
              <a:t>έργο.</a:t>
            </a:r>
            <a:r>
              <a:rPr sz="2600" spc="58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Αν</a:t>
            </a:r>
            <a:r>
              <a:rPr sz="2600" spc="69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η </a:t>
            </a:r>
            <a:r>
              <a:rPr sz="2600" spc="5" dirty="0">
                <a:latin typeface="Microsoft Sans Serif"/>
                <a:cs typeface="Microsoft Sans Serif"/>
              </a:rPr>
              <a:t> χωρίς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35" dirty="0">
                <a:latin typeface="Microsoft Sans Serif"/>
                <a:cs typeface="Microsoft Sans Serif"/>
              </a:rPr>
              <a:t>έγκριση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-45" dirty="0">
                <a:latin typeface="Microsoft Sans Serif"/>
                <a:cs typeface="Microsoft Sans Serif"/>
              </a:rPr>
              <a:t>µεταβολή</a:t>
            </a:r>
            <a:r>
              <a:rPr sz="2600" spc="-40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επιφέρει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spc="30" dirty="0">
                <a:latin typeface="Microsoft Sans Serif"/>
                <a:cs typeface="Microsoft Sans Serif"/>
              </a:rPr>
              <a:t>µείωση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ποσοτήτων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ή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διαστάσεων,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60" dirty="0">
                <a:latin typeface="Microsoft Sans Serif"/>
                <a:cs typeface="Microsoft Sans Serif"/>
              </a:rPr>
              <a:t>καταβάλλεται</a:t>
            </a:r>
            <a:r>
              <a:rPr sz="2600" spc="-5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µόνο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η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35" dirty="0">
                <a:latin typeface="Microsoft Sans Serif"/>
                <a:cs typeface="Microsoft Sans Serif"/>
              </a:rPr>
              <a:t>αξία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</a:t>
            </a:r>
            <a:r>
              <a:rPr sz="2600" spc="650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ποσοτήτων </a:t>
            </a:r>
            <a:r>
              <a:rPr sz="2600" spc="1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</a:t>
            </a:r>
            <a:r>
              <a:rPr sz="2600" spc="-1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εργασιών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-35" dirty="0">
                <a:latin typeface="Microsoft Sans Serif"/>
                <a:cs typeface="Microsoft Sans Serif"/>
              </a:rPr>
              <a:t>έχουν</a:t>
            </a:r>
            <a:r>
              <a:rPr sz="2600" spc="-3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πράγµατι</a:t>
            </a:r>
            <a:r>
              <a:rPr sz="2600" spc="-5" dirty="0">
                <a:latin typeface="Microsoft Sans Serif"/>
                <a:cs typeface="Microsoft Sans Serif"/>
              </a:rPr>
              <a:t> </a:t>
            </a:r>
            <a:r>
              <a:rPr sz="2600" spc="-85" dirty="0">
                <a:latin typeface="Microsoft Sans Serif"/>
                <a:cs typeface="Microsoft Sans Serif"/>
              </a:rPr>
              <a:t>εκτελεσθεί</a:t>
            </a:r>
            <a:r>
              <a:rPr sz="2600" spc="-80" dirty="0">
                <a:latin typeface="Microsoft Sans Serif"/>
                <a:cs typeface="Microsoft Sans Serif"/>
              </a:rPr>
              <a:t> </a:t>
            </a:r>
            <a:r>
              <a:rPr sz="2600" spc="5" dirty="0">
                <a:latin typeface="Microsoft Sans Serif"/>
                <a:cs typeface="Microsoft Sans Serif"/>
              </a:rPr>
              <a:t>χωρίς </a:t>
            </a:r>
            <a:r>
              <a:rPr sz="2600" dirty="0">
                <a:latin typeface="Microsoft Sans Serif"/>
                <a:cs typeface="Microsoft Sans Serif"/>
              </a:rPr>
              <a:t>να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30" dirty="0">
                <a:latin typeface="Microsoft Sans Serif"/>
                <a:cs typeface="Microsoft Sans Serif"/>
              </a:rPr>
              <a:t>αποκλείεται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30" dirty="0">
                <a:latin typeface="Microsoft Sans Serif"/>
                <a:cs typeface="Microsoft Sans Serif"/>
              </a:rPr>
              <a:t>εφαρµογή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20" dirty="0">
                <a:latin typeface="Microsoft Sans Serif"/>
                <a:cs typeface="Microsoft Sans Serif"/>
              </a:rPr>
              <a:t>των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40" dirty="0">
                <a:latin typeface="Microsoft Sans Serif"/>
                <a:cs typeface="Microsoft Sans Serif"/>
              </a:rPr>
              <a:t>διατάξεων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για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45" dirty="0">
                <a:latin typeface="Microsoft Sans Serif"/>
                <a:cs typeface="Microsoft Sans Serif"/>
              </a:rPr>
              <a:t>κακοτεχνία.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0"/>
            <a:ext cx="9016365" cy="605980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Γενικές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υποχρεώσεις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αναδόχου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822190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άρθρο</a:t>
            </a:r>
            <a:r>
              <a:rPr sz="2800" b="1" dirty="0">
                <a:latin typeface="Arial"/>
                <a:cs typeface="Arial"/>
              </a:rPr>
              <a:t> 138	ν.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6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2500" spc="-65" dirty="0">
                <a:latin typeface="Microsoft Sans Serif"/>
                <a:cs typeface="Microsoft Sans Serif"/>
              </a:rPr>
              <a:t>Κατ`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-40" dirty="0">
                <a:latin typeface="Microsoft Sans Serif"/>
                <a:cs typeface="Microsoft Sans Serif"/>
              </a:rPr>
              <a:t>εξαίρεση,</a:t>
            </a:r>
            <a:r>
              <a:rPr sz="2500" spc="-35" dirty="0">
                <a:latin typeface="Microsoft Sans Serif"/>
                <a:cs typeface="Microsoft Sans Serif"/>
              </a:rPr>
              <a:t> </a:t>
            </a:r>
            <a:r>
              <a:rPr sz="2500" spc="-30" dirty="0">
                <a:latin typeface="Microsoft Sans Serif"/>
                <a:cs typeface="Microsoft Sans Serif"/>
              </a:rPr>
              <a:t>σε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spc="-30" dirty="0">
                <a:latin typeface="Microsoft Sans Serif"/>
                <a:cs typeface="Microsoft Sans Serif"/>
              </a:rPr>
              <a:t>επείγουσες</a:t>
            </a:r>
            <a:r>
              <a:rPr sz="2500" spc="-25" dirty="0">
                <a:latin typeface="Microsoft Sans Serif"/>
                <a:cs typeface="Microsoft Sans Serif"/>
              </a:rPr>
              <a:t> </a:t>
            </a:r>
            <a:r>
              <a:rPr sz="2500" spc="15" dirty="0">
                <a:latin typeface="Microsoft Sans Serif"/>
                <a:cs typeface="Microsoft Sans Serif"/>
              </a:rPr>
              <a:t>περιπτώσεις,</a:t>
            </a:r>
            <a:r>
              <a:rPr sz="2500" spc="2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η</a:t>
            </a:r>
            <a:r>
              <a:rPr sz="2500" spc="5" dirty="0">
                <a:latin typeface="Microsoft Sans Serif"/>
                <a:cs typeface="Microsoft Sans Serif"/>
              </a:rPr>
              <a:t> </a:t>
            </a:r>
            <a:r>
              <a:rPr sz="2500" spc="-70" dirty="0">
                <a:latin typeface="Microsoft Sans Serif"/>
                <a:cs typeface="Microsoft Sans Serif"/>
              </a:rPr>
              <a:t>εντολή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spc="-135" dirty="0">
                <a:latin typeface="Microsoft Sans Serif"/>
                <a:cs typeface="Microsoft Sans Serif"/>
              </a:rPr>
              <a:t>της </a:t>
            </a:r>
            <a:r>
              <a:rPr sz="2500" spc="-130" dirty="0">
                <a:latin typeface="Microsoft Sans Serif"/>
                <a:cs typeface="Microsoft Sans Serif"/>
              </a:rPr>
              <a:t> </a:t>
            </a:r>
            <a:r>
              <a:rPr sz="2500" spc="250" dirty="0">
                <a:latin typeface="Microsoft Sans Serif"/>
                <a:cs typeface="Microsoft Sans Serif"/>
              </a:rPr>
              <a:t>Διευθύνουσας</a:t>
            </a:r>
            <a:r>
              <a:rPr sz="2500" spc="254" dirty="0">
                <a:latin typeface="Microsoft Sans Serif"/>
                <a:cs typeface="Microsoft Sans Serif"/>
              </a:rPr>
              <a:t> </a:t>
            </a:r>
            <a:r>
              <a:rPr sz="2500" spc="280" dirty="0">
                <a:latin typeface="Microsoft Sans Serif"/>
                <a:cs typeface="Microsoft Sans Serif"/>
              </a:rPr>
              <a:t>Υπηρεσίας</a:t>
            </a:r>
            <a:r>
              <a:rPr sz="2500" spc="285" dirty="0">
                <a:latin typeface="Microsoft Sans Serif"/>
                <a:cs typeface="Microsoft Sans Serif"/>
              </a:rPr>
              <a:t> </a:t>
            </a:r>
            <a:r>
              <a:rPr sz="2500" spc="155" dirty="0">
                <a:latin typeface="Microsoft Sans Serif"/>
                <a:cs typeface="Microsoft Sans Serif"/>
              </a:rPr>
              <a:t>για</a:t>
            </a:r>
            <a:r>
              <a:rPr sz="2500" spc="160" dirty="0">
                <a:latin typeface="Microsoft Sans Serif"/>
                <a:cs typeface="Microsoft Sans Serif"/>
              </a:rPr>
              <a:t> </a:t>
            </a:r>
            <a:r>
              <a:rPr sz="2500" spc="290" dirty="0">
                <a:latin typeface="Microsoft Sans Serif"/>
                <a:cs typeface="Microsoft Sans Serif"/>
              </a:rPr>
              <a:t>τροποποιήσεις</a:t>
            </a:r>
            <a:r>
              <a:rPr sz="2500" spc="29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ή </a:t>
            </a:r>
            <a:r>
              <a:rPr sz="2500" spc="5" dirty="0">
                <a:latin typeface="Microsoft Sans Serif"/>
                <a:cs typeface="Microsoft Sans Serif"/>
              </a:rPr>
              <a:t> </a:t>
            </a:r>
            <a:r>
              <a:rPr sz="2500" spc="35" dirty="0">
                <a:latin typeface="Microsoft Sans Serif"/>
                <a:cs typeface="Microsoft Sans Serif"/>
              </a:rPr>
              <a:t>συµπληρώσεις </a:t>
            </a:r>
            <a:r>
              <a:rPr sz="2500" spc="30" dirty="0">
                <a:latin typeface="Microsoft Sans Serif"/>
                <a:cs typeface="Microsoft Sans Serif"/>
              </a:rPr>
              <a:t>µπορεί </a:t>
            </a:r>
            <a:r>
              <a:rPr sz="2500" dirty="0">
                <a:latin typeface="Microsoft Sans Serif"/>
                <a:cs typeface="Microsoft Sans Serif"/>
              </a:rPr>
              <a:t>να </a:t>
            </a:r>
            <a:r>
              <a:rPr sz="2500" spc="-75" dirty="0">
                <a:latin typeface="Microsoft Sans Serif"/>
                <a:cs typeface="Microsoft Sans Serif"/>
              </a:rPr>
              <a:t>δίνεται </a:t>
            </a:r>
            <a:r>
              <a:rPr sz="2500" spc="-15" dirty="0">
                <a:latin typeface="Microsoft Sans Serif"/>
                <a:cs typeface="Microsoft Sans Serif"/>
              </a:rPr>
              <a:t>και </a:t>
            </a:r>
            <a:r>
              <a:rPr sz="2500" spc="25" dirty="0">
                <a:latin typeface="Microsoft Sans Serif"/>
                <a:cs typeface="Microsoft Sans Serif"/>
              </a:rPr>
              <a:t>προφορικά </a:t>
            </a:r>
            <a:r>
              <a:rPr sz="2500" spc="-50" dirty="0">
                <a:latin typeface="Microsoft Sans Serif"/>
                <a:cs typeface="Microsoft Sans Serif"/>
              </a:rPr>
              <a:t>στον </a:t>
            </a:r>
            <a:r>
              <a:rPr sz="2500" spc="15" dirty="0">
                <a:latin typeface="Microsoft Sans Serif"/>
                <a:cs typeface="Microsoft Sans Serif"/>
              </a:rPr>
              <a:t>τόπο </a:t>
            </a:r>
            <a:r>
              <a:rPr sz="2500" spc="20" dirty="0">
                <a:latin typeface="Microsoft Sans Serif"/>
                <a:cs typeface="Microsoft Sans Serif"/>
              </a:rPr>
              <a:t> </a:t>
            </a:r>
            <a:r>
              <a:rPr sz="2500" spc="-15" dirty="0">
                <a:latin typeface="Microsoft Sans Serif"/>
                <a:cs typeface="Microsoft Sans Serif"/>
              </a:rPr>
              <a:t>των </a:t>
            </a:r>
            <a:r>
              <a:rPr sz="2500" spc="-5" dirty="0">
                <a:latin typeface="Microsoft Sans Serif"/>
                <a:cs typeface="Microsoft Sans Serif"/>
              </a:rPr>
              <a:t>έργων. </a:t>
            </a:r>
            <a:r>
              <a:rPr sz="2500" spc="-65" dirty="0">
                <a:latin typeface="Microsoft Sans Serif"/>
                <a:cs typeface="Microsoft Sans Serif"/>
              </a:rPr>
              <a:t>Στην</a:t>
            </a:r>
            <a:r>
              <a:rPr sz="2500" spc="-60" dirty="0">
                <a:latin typeface="Microsoft Sans Serif"/>
                <a:cs typeface="Microsoft Sans Serif"/>
              </a:rPr>
              <a:t> </a:t>
            </a:r>
            <a:r>
              <a:rPr sz="2500" spc="55" dirty="0">
                <a:latin typeface="Microsoft Sans Serif"/>
                <a:cs typeface="Microsoft Sans Serif"/>
              </a:rPr>
              <a:t>περίπτωση </a:t>
            </a:r>
            <a:r>
              <a:rPr sz="2500" spc="-75" dirty="0">
                <a:latin typeface="Microsoft Sans Serif"/>
                <a:cs typeface="Microsoft Sans Serif"/>
              </a:rPr>
              <a:t>αυτή</a:t>
            </a:r>
            <a:r>
              <a:rPr sz="2500" spc="-70" dirty="0">
                <a:latin typeface="Microsoft Sans Serif"/>
                <a:cs typeface="Microsoft Sans Serif"/>
              </a:rPr>
              <a:t> </a:t>
            </a:r>
            <a:r>
              <a:rPr sz="2500" spc="55" dirty="0">
                <a:latin typeface="Microsoft Sans Serif"/>
                <a:cs typeface="Microsoft Sans Serif"/>
              </a:rPr>
              <a:t>πρέπει </a:t>
            </a:r>
            <a:r>
              <a:rPr sz="2500" dirty="0">
                <a:latin typeface="Microsoft Sans Serif"/>
                <a:cs typeface="Microsoft Sans Serif"/>
              </a:rPr>
              <a:t>να </a:t>
            </a:r>
            <a:r>
              <a:rPr sz="2500" spc="-70" dirty="0">
                <a:latin typeface="Microsoft Sans Serif"/>
                <a:cs typeface="Microsoft Sans Serif"/>
              </a:rPr>
              <a:t>γίνει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spc="-55" dirty="0">
                <a:latin typeface="Microsoft Sans Serif"/>
                <a:cs typeface="Microsoft Sans Serif"/>
              </a:rPr>
              <a:t>σχετική </a:t>
            </a:r>
            <a:r>
              <a:rPr sz="2500" spc="-50" dirty="0">
                <a:latin typeface="Microsoft Sans Serif"/>
                <a:cs typeface="Microsoft Sans Serif"/>
              </a:rPr>
              <a:t> </a:t>
            </a:r>
            <a:r>
              <a:rPr sz="2500" spc="5" dirty="0">
                <a:latin typeface="Microsoft Sans Serif"/>
                <a:cs typeface="Microsoft Sans Serif"/>
              </a:rPr>
              <a:t>καταχώρηση </a:t>
            </a:r>
            <a:r>
              <a:rPr sz="2500" spc="-65" dirty="0">
                <a:latin typeface="Microsoft Sans Serif"/>
                <a:cs typeface="Microsoft Sans Serif"/>
              </a:rPr>
              <a:t>στο </a:t>
            </a:r>
            <a:r>
              <a:rPr sz="2500" spc="-25" dirty="0">
                <a:latin typeface="Microsoft Sans Serif"/>
                <a:cs typeface="Microsoft Sans Serif"/>
              </a:rPr>
              <a:t>ηµερολόγιο </a:t>
            </a:r>
            <a:r>
              <a:rPr sz="2500" spc="-100" dirty="0">
                <a:latin typeface="Microsoft Sans Serif"/>
                <a:cs typeface="Microsoft Sans Serif"/>
              </a:rPr>
              <a:t>του </a:t>
            </a:r>
            <a:r>
              <a:rPr sz="2500" spc="-45" dirty="0">
                <a:latin typeface="Microsoft Sans Serif"/>
                <a:cs typeface="Microsoft Sans Serif"/>
              </a:rPr>
              <a:t>έργου. </a:t>
            </a:r>
            <a:r>
              <a:rPr sz="2500" dirty="0">
                <a:latin typeface="Microsoft Sans Serif"/>
                <a:cs typeface="Microsoft Sans Serif"/>
              </a:rPr>
              <a:t>Αν </a:t>
            </a:r>
            <a:r>
              <a:rPr sz="2500" spc="-135" dirty="0">
                <a:latin typeface="Microsoft Sans Serif"/>
                <a:cs typeface="Microsoft Sans Serif"/>
              </a:rPr>
              <a:t>τη </a:t>
            </a:r>
            <a:r>
              <a:rPr sz="2500" spc="-60" dirty="0">
                <a:latin typeface="Microsoft Sans Serif"/>
                <a:cs typeface="Microsoft Sans Serif"/>
              </a:rPr>
              <a:t>διαταγή </a:t>
            </a:r>
            <a:r>
              <a:rPr sz="2500" spc="-75" dirty="0">
                <a:latin typeface="Microsoft Sans Serif"/>
                <a:cs typeface="Microsoft Sans Serif"/>
              </a:rPr>
              <a:t>αυτή </a:t>
            </a:r>
            <a:r>
              <a:rPr sz="2500" spc="-70" dirty="0">
                <a:latin typeface="Microsoft Sans Serif"/>
                <a:cs typeface="Microsoft Sans Serif"/>
              </a:rPr>
              <a:t> </a:t>
            </a:r>
            <a:r>
              <a:rPr sz="2500" spc="-50" dirty="0">
                <a:latin typeface="Microsoft Sans Serif"/>
                <a:cs typeface="Microsoft Sans Serif"/>
              </a:rPr>
              <a:t>δίνει </a:t>
            </a:r>
            <a:r>
              <a:rPr sz="2500" dirty="0">
                <a:latin typeface="Microsoft Sans Serif"/>
                <a:cs typeface="Microsoft Sans Serif"/>
              </a:rPr>
              <a:t>ο </a:t>
            </a:r>
            <a:r>
              <a:rPr sz="2500" spc="55" dirty="0">
                <a:latin typeface="Microsoft Sans Serif"/>
                <a:cs typeface="Microsoft Sans Serif"/>
              </a:rPr>
              <a:t>επιβλέπων, </a:t>
            </a:r>
            <a:r>
              <a:rPr sz="2500" spc="-55" dirty="0">
                <a:latin typeface="Microsoft Sans Serif"/>
                <a:cs typeface="Microsoft Sans Serif"/>
              </a:rPr>
              <a:t>οφείλει </a:t>
            </a:r>
            <a:r>
              <a:rPr sz="2500" dirty="0">
                <a:latin typeface="Microsoft Sans Serif"/>
                <a:cs typeface="Microsoft Sans Serif"/>
              </a:rPr>
              <a:t>να </a:t>
            </a:r>
            <a:r>
              <a:rPr sz="2500" spc="-15" dirty="0">
                <a:latin typeface="Microsoft Sans Serif"/>
                <a:cs typeface="Microsoft Sans Serif"/>
              </a:rPr>
              <a:t>ενηµερώσει </a:t>
            </a:r>
            <a:r>
              <a:rPr sz="2500" spc="-50" dirty="0">
                <a:latin typeface="Microsoft Sans Serif"/>
                <a:cs typeface="Microsoft Sans Serif"/>
              </a:rPr>
              <a:t>αµελλητί </a:t>
            </a:r>
            <a:r>
              <a:rPr sz="2500" spc="-35" dirty="0">
                <a:latin typeface="Microsoft Sans Serif"/>
                <a:cs typeface="Microsoft Sans Serif"/>
              </a:rPr>
              <a:t>εγγράφως </a:t>
            </a:r>
            <a:r>
              <a:rPr sz="2500" spc="-30" dirty="0">
                <a:latin typeface="Microsoft Sans Serif"/>
                <a:cs typeface="Microsoft Sans Serif"/>
              </a:rPr>
              <a:t> </a:t>
            </a:r>
            <a:r>
              <a:rPr sz="2500" spc="-135" dirty="0">
                <a:latin typeface="Microsoft Sans Serif"/>
                <a:cs typeface="Microsoft Sans Serif"/>
              </a:rPr>
              <a:t>τη</a:t>
            </a:r>
            <a:r>
              <a:rPr sz="2500" spc="390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διευθύνουσα </a:t>
            </a:r>
            <a:r>
              <a:rPr sz="2500" spc="20" dirty="0">
                <a:latin typeface="Microsoft Sans Serif"/>
                <a:cs typeface="Microsoft Sans Serif"/>
              </a:rPr>
              <a:t>υπηρεσία, </a:t>
            </a:r>
            <a:r>
              <a:rPr sz="2500" spc="-50" dirty="0">
                <a:latin typeface="Microsoft Sans Serif"/>
                <a:cs typeface="Microsoft Sans Serif"/>
              </a:rPr>
              <a:t>για </a:t>
            </a:r>
            <a:r>
              <a:rPr sz="2500" spc="-90" dirty="0">
                <a:latin typeface="Microsoft Sans Serif"/>
                <a:cs typeface="Microsoft Sans Serif"/>
              </a:rPr>
              <a:t>την </a:t>
            </a:r>
            <a:r>
              <a:rPr sz="2500" spc="-10" dirty="0">
                <a:latin typeface="Microsoft Sans Serif"/>
                <a:cs typeface="Microsoft Sans Serif"/>
              </a:rPr>
              <a:t>έκδοση </a:t>
            </a:r>
            <a:r>
              <a:rPr sz="2500" spc="-20" dirty="0">
                <a:latin typeface="Microsoft Sans Serif"/>
                <a:cs typeface="Microsoft Sans Serif"/>
              </a:rPr>
              <a:t>κανονικής </a:t>
            </a:r>
            <a:r>
              <a:rPr sz="2500" spc="-80" dirty="0">
                <a:latin typeface="Microsoft Sans Serif"/>
                <a:cs typeface="Microsoft Sans Serif"/>
              </a:rPr>
              <a:t>εντολής </a:t>
            </a:r>
            <a:r>
              <a:rPr sz="2500" spc="-7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η </a:t>
            </a:r>
            <a:r>
              <a:rPr sz="2500" spc="55" dirty="0">
                <a:latin typeface="Microsoft Sans Serif"/>
                <a:cs typeface="Microsoft Sans Serif"/>
              </a:rPr>
              <a:t>οποία </a:t>
            </a:r>
            <a:r>
              <a:rPr sz="2500" spc="-70" dirty="0">
                <a:latin typeface="Microsoft Sans Serif"/>
                <a:cs typeface="Microsoft Sans Serif"/>
              </a:rPr>
              <a:t>εκδίδεται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spc="-110" dirty="0">
                <a:latin typeface="Microsoft Sans Serif"/>
                <a:cs typeface="Microsoft Sans Serif"/>
              </a:rPr>
              <a:t>εντός</a:t>
            </a:r>
            <a:r>
              <a:rPr sz="2500" spc="-105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τριών </a:t>
            </a:r>
            <a:r>
              <a:rPr sz="2500" spc="5" dirty="0">
                <a:latin typeface="Microsoft Sans Serif"/>
                <a:cs typeface="Microsoft Sans Serif"/>
              </a:rPr>
              <a:t>εργασίµων </a:t>
            </a:r>
            <a:r>
              <a:rPr sz="2500" spc="20" dirty="0">
                <a:latin typeface="Microsoft Sans Serif"/>
                <a:cs typeface="Microsoft Sans Serif"/>
              </a:rPr>
              <a:t>ηµερών </a:t>
            </a:r>
            <a:r>
              <a:rPr sz="2500" spc="105" dirty="0">
                <a:latin typeface="Microsoft Sans Serif"/>
                <a:cs typeface="Microsoft Sans Serif"/>
              </a:rPr>
              <a:t>από </a:t>
            </a:r>
            <a:r>
              <a:rPr sz="2500" spc="-90" dirty="0">
                <a:latin typeface="Microsoft Sans Serif"/>
                <a:cs typeface="Microsoft Sans Serif"/>
              </a:rPr>
              <a:t>την </a:t>
            </a:r>
            <a:r>
              <a:rPr sz="2500" spc="-85" dirty="0">
                <a:latin typeface="Microsoft Sans Serif"/>
                <a:cs typeface="Microsoft Sans Serif"/>
              </a:rPr>
              <a:t> </a:t>
            </a:r>
            <a:r>
              <a:rPr sz="2500" spc="155" dirty="0">
                <a:latin typeface="Microsoft Sans Serif"/>
                <a:cs typeface="Microsoft Sans Serif"/>
              </a:rPr>
              <a:t>ανωτέρω</a:t>
            </a:r>
            <a:r>
              <a:rPr sz="2500" spc="160" dirty="0">
                <a:latin typeface="Microsoft Sans Serif"/>
                <a:cs typeface="Microsoft Sans Serif"/>
              </a:rPr>
              <a:t> </a:t>
            </a:r>
            <a:r>
              <a:rPr sz="2500" spc="100" dirty="0">
                <a:latin typeface="Microsoft Sans Serif"/>
                <a:cs typeface="Microsoft Sans Serif"/>
              </a:rPr>
              <a:t>έγγραφη</a:t>
            </a:r>
            <a:r>
              <a:rPr sz="2500" spc="105" dirty="0">
                <a:latin typeface="Microsoft Sans Serif"/>
                <a:cs typeface="Microsoft Sans Serif"/>
              </a:rPr>
              <a:t> </a:t>
            </a:r>
            <a:r>
              <a:rPr sz="2500" spc="165" dirty="0">
                <a:latin typeface="Microsoft Sans Serif"/>
                <a:cs typeface="Microsoft Sans Serif"/>
              </a:rPr>
              <a:t>ενηµέρωση.</a:t>
            </a:r>
            <a:r>
              <a:rPr sz="2500" spc="170" dirty="0">
                <a:latin typeface="Microsoft Sans Serif"/>
                <a:cs typeface="Microsoft Sans Serif"/>
              </a:rPr>
              <a:t> </a:t>
            </a:r>
            <a:r>
              <a:rPr sz="2500" spc="85" dirty="0">
                <a:latin typeface="Microsoft Sans Serif"/>
                <a:cs typeface="Microsoft Sans Serif"/>
              </a:rPr>
              <a:t>Αν</a:t>
            </a:r>
            <a:r>
              <a:rPr sz="2500" spc="90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η</a:t>
            </a:r>
            <a:r>
              <a:rPr sz="2500" spc="5" dirty="0">
                <a:latin typeface="Microsoft Sans Serif"/>
                <a:cs typeface="Microsoft Sans Serif"/>
              </a:rPr>
              <a:t> </a:t>
            </a:r>
            <a:r>
              <a:rPr sz="2500" spc="75" dirty="0">
                <a:latin typeface="Microsoft Sans Serif"/>
                <a:cs typeface="Microsoft Sans Serif"/>
              </a:rPr>
              <a:t>εντολή</a:t>
            </a:r>
            <a:r>
              <a:rPr sz="2500" spc="80" dirty="0">
                <a:latin typeface="Microsoft Sans Serif"/>
                <a:cs typeface="Microsoft Sans Serif"/>
              </a:rPr>
              <a:t> </a:t>
            </a:r>
            <a:r>
              <a:rPr sz="2500" spc="100" dirty="0">
                <a:latin typeface="Microsoft Sans Serif"/>
                <a:cs typeface="Microsoft Sans Serif"/>
              </a:rPr>
              <a:t>αυτή </a:t>
            </a:r>
            <a:r>
              <a:rPr sz="2500" spc="105" dirty="0">
                <a:latin typeface="Microsoft Sans Serif"/>
                <a:cs typeface="Microsoft Sans Serif"/>
              </a:rPr>
              <a:t> </a:t>
            </a:r>
            <a:r>
              <a:rPr sz="2500" dirty="0">
                <a:latin typeface="Microsoft Sans Serif"/>
                <a:cs typeface="Microsoft Sans Serif"/>
              </a:rPr>
              <a:t>διαφοροποιεί </a:t>
            </a:r>
            <a:r>
              <a:rPr sz="2500" spc="-25" dirty="0">
                <a:latin typeface="Microsoft Sans Serif"/>
                <a:cs typeface="Microsoft Sans Serif"/>
              </a:rPr>
              <a:t>µερικά </a:t>
            </a:r>
            <a:r>
              <a:rPr sz="2500" dirty="0">
                <a:latin typeface="Microsoft Sans Serif"/>
                <a:cs typeface="Microsoft Sans Serif"/>
              </a:rPr>
              <a:t>ή </a:t>
            </a:r>
            <a:r>
              <a:rPr sz="2500" spc="-10" dirty="0">
                <a:latin typeface="Microsoft Sans Serif"/>
                <a:cs typeface="Microsoft Sans Serif"/>
              </a:rPr>
              <a:t>ολικά </a:t>
            </a:r>
            <a:r>
              <a:rPr sz="2500" spc="-150" dirty="0">
                <a:latin typeface="Microsoft Sans Serif"/>
                <a:cs typeface="Microsoft Sans Serif"/>
              </a:rPr>
              <a:t>τις</a:t>
            </a:r>
            <a:r>
              <a:rPr sz="2500" spc="-145" dirty="0">
                <a:latin typeface="Microsoft Sans Serif"/>
                <a:cs typeface="Microsoft Sans Serif"/>
              </a:rPr>
              <a:t> </a:t>
            </a:r>
            <a:r>
              <a:rPr sz="2500" spc="-100" dirty="0">
                <a:latin typeface="Microsoft Sans Serif"/>
                <a:cs typeface="Microsoft Sans Serif"/>
              </a:rPr>
              <a:t>εντολές του </a:t>
            </a:r>
            <a:r>
              <a:rPr sz="2500" spc="5" dirty="0">
                <a:latin typeface="Microsoft Sans Serif"/>
                <a:cs typeface="Microsoft Sans Serif"/>
              </a:rPr>
              <a:t>επιβλέποντα, </a:t>
            </a:r>
            <a:r>
              <a:rPr sz="2500" dirty="0">
                <a:latin typeface="Microsoft Sans Serif"/>
                <a:cs typeface="Microsoft Sans Serif"/>
              </a:rPr>
              <a:t>ο </a:t>
            </a:r>
            <a:r>
              <a:rPr sz="2500" spc="5" dirty="0">
                <a:latin typeface="Microsoft Sans Serif"/>
                <a:cs typeface="Microsoft Sans Serif"/>
              </a:rPr>
              <a:t> </a:t>
            </a:r>
            <a:r>
              <a:rPr sz="2500" spc="-20" dirty="0">
                <a:latin typeface="Microsoft Sans Serif"/>
                <a:cs typeface="Microsoft Sans Serif"/>
              </a:rPr>
              <a:t>ανάδοχος </a:t>
            </a:r>
            <a:r>
              <a:rPr sz="2500" dirty="0">
                <a:latin typeface="Microsoft Sans Serif"/>
                <a:cs typeface="Microsoft Sans Serif"/>
              </a:rPr>
              <a:t>αποζηµιώνεται </a:t>
            </a:r>
            <a:r>
              <a:rPr sz="2500" spc="-50" dirty="0">
                <a:latin typeface="Microsoft Sans Serif"/>
                <a:cs typeface="Microsoft Sans Serif"/>
              </a:rPr>
              <a:t>για </a:t>
            </a:r>
            <a:r>
              <a:rPr sz="2500" spc="-150" dirty="0">
                <a:latin typeface="Microsoft Sans Serif"/>
                <a:cs typeface="Microsoft Sans Serif"/>
              </a:rPr>
              <a:t>τις </a:t>
            </a:r>
            <a:r>
              <a:rPr sz="2500" spc="-60" dirty="0">
                <a:latin typeface="Microsoft Sans Serif"/>
                <a:cs typeface="Microsoft Sans Serif"/>
              </a:rPr>
              <a:t>εργασίες </a:t>
            </a:r>
            <a:r>
              <a:rPr sz="2500" spc="100" dirty="0">
                <a:latin typeface="Microsoft Sans Serif"/>
                <a:cs typeface="Microsoft Sans Serif"/>
              </a:rPr>
              <a:t>που </a:t>
            </a:r>
            <a:r>
              <a:rPr sz="2500" spc="-80" dirty="0">
                <a:latin typeface="Microsoft Sans Serif"/>
                <a:cs typeface="Microsoft Sans Serif"/>
              </a:rPr>
              <a:t>έχει εκτελέσει, </a:t>
            </a:r>
            <a:r>
              <a:rPr sz="2500" spc="-75" dirty="0">
                <a:latin typeface="Microsoft Sans Serif"/>
                <a:cs typeface="Microsoft Sans Serif"/>
              </a:rPr>
              <a:t> </a:t>
            </a:r>
            <a:r>
              <a:rPr sz="2500" spc="45" dirty="0">
                <a:latin typeface="Microsoft Sans Serif"/>
                <a:cs typeface="Microsoft Sans Serif"/>
              </a:rPr>
              <a:t>σύµφωνα </a:t>
            </a:r>
            <a:r>
              <a:rPr sz="2500" spc="-45" dirty="0">
                <a:latin typeface="Microsoft Sans Serif"/>
                <a:cs typeface="Microsoft Sans Serif"/>
              </a:rPr>
              <a:t>µε</a:t>
            </a:r>
            <a:r>
              <a:rPr sz="2500" spc="-40" dirty="0">
                <a:latin typeface="Microsoft Sans Serif"/>
                <a:cs typeface="Microsoft Sans Serif"/>
              </a:rPr>
              <a:t> </a:t>
            </a:r>
            <a:r>
              <a:rPr sz="2500" spc="-90" dirty="0">
                <a:latin typeface="Microsoft Sans Serif"/>
                <a:cs typeface="Microsoft Sans Serif"/>
              </a:rPr>
              <a:t>την</a:t>
            </a:r>
            <a:r>
              <a:rPr sz="2500" spc="-85" dirty="0">
                <a:latin typeface="Microsoft Sans Serif"/>
                <a:cs typeface="Microsoft Sans Serif"/>
              </a:rPr>
              <a:t> </a:t>
            </a:r>
            <a:r>
              <a:rPr sz="2500" spc="-70" dirty="0">
                <a:latin typeface="Microsoft Sans Serif"/>
                <a:cs typeface="Microsoft Sans Serif"/>
              </a:rPr>
              <a:t>εντολή</a:t>
            </a:r>
            <a:r>
              <a:rPr sz="2500" spc="-65" dirty="0">
                <a:latin typeface="Microsoft Sans Serif"/>
                <a:cs typeface="Microsoft Sans Serif"/>
              </a:rPr>
              <a:t> </a:t>
            </a:r>
            <a:r>
              <a:rPr sz="2500" spc="-135" dirty="0">
                <a:latin typeface="Microsoft Sans Serif"/>
                <a:cs typeface="Microsoft Sans Serif"/>
              </a:rPr>
              <a:t>της</a:t>
            </a:r>
            <a:r>
              <a:rPr sz="2500" spc="-130" dirty="0">
                <a:latin typeface="Microsoft Sans Serif"/>
                <a:cs typeface="Microsoft Sans Serif"/>
              </a:rPr>
              <a:t> </a:t>
            </a:r>
            <a:r>
              <a:rPr sz="2500" spc="-5" dirty="0">
                <a:latin typeface="Microsoft Sans Serif"/>
                <a:cs typeface="Microsoft Sans Serif"/>
              </a:rPr>
              <a:t>επίβλεψης </a:t>
            </a:r>
            <a:r>
              <a:rPr sz="2500" spc="-30" dirty="0">
                <a:latin typeface="Microsoft Sans Serif"/>
                <a:cs typeface="Microsoft Sans Serif"/>
              </a:rPr>
              <a:t>µέχρι </a:t>
            </a:r>
            <a:r>
              <a:rPr sz="2500" spc="-135" dirty="0">
                <a:latin typeface="Microsoft Sans Serif"/>
                <a:cs typeface="Microsoft Sans Serif"/>
              </a:rPr>
              <a:t>τη</a:t>
            </a:r>
            <a:r>
              <a:rPr sz="2500" spc="-130" dirty="0">
                <a:latin typeface="Microsoft Sans Serif"/>
                <a:cs typeface="Microsoft Sans Serif"/>
              </a:rPr>
              <a:t> </a:t>
            </a:r>
            <a:r>
              <a:rPr sz="2500" spc="10" dirty="0">
                <a:latin typeface="Microsoft Sans Serif"/>
                <a:cs typeface="Microsoft Sans Serif"/>
              </a:rPr>
              <a:t>λήψη </a:t>
            </a:r>
            <a:r>
              <a:rPr sz="2500" spc="-135" dirty="0">
                <a:latin typeface="Microsoft Sans Serif"/>
                <a:cs typeface="Microsoft Sans Serif"/>
              </a:rPr>
              <a:t>της </a:t>
            </a:r>
            <a:r>
              <a:rPr sz="2500" spc="-130" dirty="0">
                <a:latin typeface="Microsoft Sans Serif"/>
                <a:cs typeface="Microsoft Sans Serif"/>
              </a:rPr>
              <a:t> </a:t>
            </a:r>
            <a:r>
              <a:rPr sz="2500" spc="-80" dirty="0">
                <a:latin typeface="Microsoft Sans Serif"/>
                <a:cs typeface="Microsoft Sans Serif"/>
              </a:rPr>
              <a:t>εντολής</a:t>
            </a:r>
            <a:r>
              <a:rPr sz="2500" spc="30" dirty="0">
                <a:latin typeface="Microsoft Sans Serif"/>
                <a:cs typeface="Microsoft Sans Serif"/>
              </a:rPr>
              <a:t> </a:t>
            </a:r>
            <a:r>
              <a:rPr sz="2500" spc="-135" dirty="0">
                <a:latin typeface="Microsoft Sans Serif"/>
                <a:cs typeface="Microsoft Sans Serif"/>
              </a:rPr>
              <a:t>της</a:t>
            </a:r>
            <a:r>
              <a:rPr sz="2500" spc="30" dirty="0">
                <a:latin typeface="Microsoft Sans Serif"/>
                <a:cs typeface="Microsoft Sans Serif"/>
              </a:rPr>
              <a:t> </a:t>
            </a:r>
            <a:r>
              <a:rPr sz="2500" spc="-30" dirty="0">
                <a:latin typeface="Microsoft Sans Serif"/>
                <a:cs typeface="Microsoft Sans Serif"/>
              </a:rPr>
              <a:t>διευθύνουσας</a:t>
            </a:r>
            <a:r>
              <a:rPr sz="2500" spc="30" dirty="0">
                <a:latin typeface="Microsoft Sans Serif"/>
                <a:cs typeface="Microsoft Sans Serif"/>
              </a:rPr>
              <a:t> </a:t>
            </a:r>
            <a:r>
              <a:rPr sz="2500" spc="5" dirty="0">
                <a:latin typeface="Microsoft Sans Serif"/>
                <a:cs typeface="Microsoft Sans Serif"/>
              </a:rPr>
              <a:t>υπηρεσίας.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0"/>
            <a:ext cx="8992235" cy="15424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Γενικές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υποχρεώσεις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αναδόχου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822190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άρθρο</a:t>
            </a:r>
            <a:r>
              <a:rPr sz="2800" b="1" dirty="0">
                <a:latin typeface="Arial"/>
                <a:cs typeface="Arial"/>
              </a:rPr>
              <a:t> 138	ν.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Αν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δεν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ορίζεται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διαφορετικά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σύµβαση,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421640" y="1480820"/>
            <a:ext cx="8665210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  <a:tabLst>
                <a:tab pos="2471420" algn="l"/>
                <a:tab pos="3164205" algn="l"/>
                <a:tab pos="4867910" algn="l"/>
                <a:tab pos="5655945" algn="l"/>
                <a:tab pos="6303645" algn="l"/>
                <a:tab pos="7381875" algn="l"/>
                <a:tab pos="8281034" algn="l"/>
              </a:tabLst>
            </a:pPr>
            <a:r>
              <a:rPr sz="2800" spc="105" dirty="0">
                <a:latin typeface="Microsoft Sans Serif"/>
                <a:cs typeface="Microsoft Sans Serif"/>
              </a:rPr>
              <a:t>υποχρεούτα</a:t>
            </a:r>
            <a:r>
              <a:rPr sz="2800" spc="-10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25" dirty="0">
                <a:latin typeface="Microsoft Sans Serif"/>
                <a:cs typeface="Microsoft Sans Serif"/>
              </a:rPr>
              <a:t>ν</a:t>
            </a:r>
            <a:r>
              <a:rPr sz="2800" dirty="0">
                <a:latin typeface="Microsoft Sans Serif"/>
                <a:cs typeface="Microsoft Sans Serif"/>
              </a:rPr>
              <a:t>α	</a:t>
            </a:r>
            <a:r>
              <a:rPr sz="2800" spc="80" dirty="0">
                <a:latin typeface="Microsoft Sans Serif"/>
                <a:cs typeface="Microsoft Sans Serif"/>
              </a:rPr>
              <a:t>διαθέσε</a:t>
            </a:r>
            <a:r>
              <a:rPr sz="2800" spc="-20" dirty="0">
                <a:latin typeface="Microsoft Sans Serif"/>
                <a:cs typeface="Microsoft Sans Serif"/>
              </a:rPr>
              <a:t>ι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75" dirty="0">
                <a:latin typeface="Microsoft Sans Serif"/>
                <a:cs typeface="Microsoft Sans Serif"/>
              </a:rPr>
              <a:t>γι</a:t>
            </a:r>
            <a:r>
              <a:rPr sz="2800" spc="-7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5" dirty="0">
                <a:latin typeface="Microsoft Sans Serif"/>
                <a:cs typeface="Microsoft Sans Serif"/>
              </a:rPr>
              <a:t>τ</a:t>
            </a:r>
            <a:r>
              <a:rPr sz="2800" spc="-155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5" dirty="0">
                <a:latin typeface="Microsoft Sans Serif"/>
                <a:cs typeface="Microsoft Sans Serif"/>
              </a:rPr>
              <a:t>έργ</a:t>
            </a:r>
            <a:r>
              <a:rPr sz="2800" spc="-70" dirty="0">
                <a:latin typeface="Microsoft Sans Serif"/>
                <a:cs typeface="Microsoft Sans Serif"/>
              </a:rPr>
              <a:t>ο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125" dirty="0">
                <a:latin typeface="Microsoft Sans Serif"/>
                <a:cs typeface="Microsoft Sans Serif"/>
              </a:rPr>
              <a:t>όλ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10" dirty="0">
                <a:latin typeface="Microsoft Sans Serif"/>
                <a:cs typeface="Microsoft Sans Serif"/>
              </a:rPr>
              <a:t>το  </a:t>
            </a:r>
            <a:r>
              <a:rPr sz="2800" spc="175" dirty="0">
                <a:latin typeface="Microsoft Sans Serif"/>
                <a:cs typeface="Microsoft Sans Serif"/>
              </a:rPr>
              <a:t>απαιτούµενο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640" y="2331720"/>
            <a:ext cx="44945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5939" algn="l"/>
              </a:tabLst>
            </a:pPr>
            <a:r>
              <a:rPr sz="2800" spc="35" dirty="0">
                <a:latin typeface="Microsoft Sans Serif"/>
                <a:cs typeface="Microsoft Sans Serif"/>
              </a:rPr>
              <a:t>οχήµατα,	</a:t>
            </a:r>
            <a:r>
              <a:rPr sz="2800" spc="50" dirty="0">
                <a:latin typeface="Microsoft Sans Serif"/>
                <a:cs typeface="Microsoft Sans Serif"/>
              </a:rPr>
              <a:t>αποθηκευτικούς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167350" y="1899920"/>
            <a:ext cx="3916045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259715">
              <a:lnSpc>
                <a:spcPct val="101200"/>
              </a:lnSpc>
              <a:spcBef>
                <a:spcPts val="60"/>
              </a:spcBef>
              <a:tabLst>
                <a:tab pos="1626235" algn="l"/>
                <a:tab pos="1688464" algn="l"/>
                <a:tab pos="3410585" algn="l"/>
              </a:tabLst>
            </a:pPr>
            <a:r>
              <a:rPr sz="2800" spc="140" dirty="0">
                <a:latin typeface="Microsoft Sans Serif"/>
                <a:cs typeface="Microsoft Sans Serif"/>
              </a:rPr>
              <a:t>υλικά,	</a:t>
            </a:r>
            <a:r>
              <a:rPr sz="2800" spc="150" dirty="0">
                <a:latin typeface="Microsoft Sans Serif"/>
                <a:cs typeface="Microsoft Sans Serif"/>
              </a:rPr>
              <a:t>µηχανήµατα,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χώρους</a:t>
            </a:r>
            <a:r>
              <a:rPr sz="2800" dirty="0">
                <a:latin typeface="Microsoft Sans Serif"/>
                <a:cs typeface="Microsoft Sans Serif"/>
              </a:rPr>
              <a:t>,		</a:t>
            </a:r>
            <a:r>
              <a:rPr sz="2800" spc="15" dirty="0">
                <a:latin typeface="Microsoft Sans Serif"/>
                <a:cs typeface="Microsoft Sans Serif"/>
              </a:rPr>
              <a:t>εργαλεί</a:t>
            </a:r>
            <a:r>
              <a:rPr sz="2800" spc="-7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0" dirty="0">
                <a:latin typeface="Microsoft Sans Serif"/>
                <a:cs typeface="Microsoft Sans Serif"/>
              </a:rPr>
              <a:t>και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1640" y="2763520"/>
            <a:ext cx="32232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8715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οποιαδ</a:t>
            </a:r>
            <a:r>
              <a:rPr sz="2800" spc="30" dirty="0">
                <a:latin typeface="Microsoft Sans Serif"/>
                <a:cs typeface="Microsoft Sans Serif"/>
              </a:rPr>
              <a:t>ήποτ</a:t>
            </a:r>
            <a:r>
              <a:rPr sz="2800" spc="-15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45" dirty="0">
                <a:latin typeface="Microsoft Sans Serif"/>
                <a:cs typeface="Microsoft Sans Serif"/>
              </a:rPr>
              <a:t>άλλα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95645" y="2763520"/>
            <a:ext cx="51809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135" algn="l"/>
                <a:tab pos="1765935" algn="l"/>
                <a:tab pos="3736340" algn="l"/>
                <a:tab pos="4403090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µ</a:t>
            </a:r>
            <a:r>
              <a:rPr sz="2800" spc="25" dirty="0">
                <a:latin typeface="Microsoft Sans Serif"/>
                <a:cs typeface="Microsoft Sans Serif"/>
              </a:rPr>
              <a:t>έσα</a:t>
            </a:r>
            <a:r>
              <a:rPr sz="2800" dirty="0">
                <a:latin typeface="Microsoft Sans Serif"/>
                <a:cs typeface="Microsoft Sans Serif"/>
              </a:rPr>
              <a:t>.	Ο	</a:t>
            </a:r>
            <a:r>
              <a:rPr sz="2800" spc="45" dirty="0">
                <a:latin typeface="Microsoft Sans Serif"/>
                <a:cs typeface="Microsoft Sans Serif"/>
              </a:rPr>
              <a:t>ανάδ</a:t>
            </a:r>
            <a:r>
              <a:rPr sz="2800" spc="5" dirty="0">
                <a:latin typeface="Microsoft Sans Serif"/>
                <a:cs typeface="Microsoft Sans Serif"/>
              </a:rPr>
              <a:t>οχος</a:t>
            </a:r>
            <a:r>
              <a:rPr sz="2800" dirty="0">
                <a:latin typeface="Microsoft Sans Serif"/>
                <a:cs typeface="Microsoft Sans Serif"/>
              </a:rPr>
              <a:t>,	</a:t>
            </a:r>
            <a:r>
              <a:rPr sz="2800" spc="10" dirty="0">
                <a:latin typeface="Microsoft Sans Serif"/>
                <a:cs typeface="Microsoft Sans Serif"/>
              </a:rPr>
              <a:t>σ</a:t>
            </a:r>
            <a:r>
              <a:rPr sz="2800" spc="-30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" dirty="0">
                <a:latin typeface="Microsoft Sans Serif"/>
                <a:cs typeface="Microsoft Sans Serif"/>
              </a:rPr>
              <a:t>κάθε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8739" y="3182620"/>
            <a:ext cx="8999855" cy="26746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5600" marR="5080" algn="just">
              <a:lnSpc>
                <a:spcPct val="101200"/>
              </a:lnSpc>
              <a:spcBef>
                <a:spcPts val="60"/>
              </a:spcBef>
            </a:pPr>
            <a:r>
              <a:rPr sz="2800" spc="114" dirty="0">
                <a:latin typeface="Microsoft Sans Serif"/>
                <a:cs typeface="Microsoft Sans Serif"/>
              </a:rPr>
              <a:t>περίπτωση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βαρύνεται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µε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όλες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25" dirty="0">
                <a:latin typeface="Microsoft Sans Serif"/>
                <a:cs typeface="Microsoft Sans Serif"/>
              </a:rPr>
              <a:t>τις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απαιτούµενες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δαπάνες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ολοκλήρωση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12700" indent="-342900" algn="just">
              <a:lnSpc>
                <a:spcPct val="100499"/>
              </a:lnSpc>
              <a:spcBef>
                <a:spcPts val="59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15" dirty="0">
                <a:latin typeface="Microsoft Sans Serif"/>
                <a:cs typeface="Microsoft Sans Serif"/>
              </a:rPr>
              <a:t>φόροι, </a:t>
            </a:r>
            <a:r>
              <a:rPr sz="2800" spc="-95" dirty="0">
                <a:latin typeface="Microsoft Sans Serif"/>
                <a:cs typeface="Microsoft Sans Serif"/>
              </a:rPr>
              <a:t>τέλη,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δασµοί, </a:t>
            </a:r>
            <a:r>
              <a:rPr sz="2800" spc="-65" dirty="0">
                <a:latin typeface="Microsoft Sans Serif"/>
                <a:cs typeface="Microsoft Sans Serif"/>
              </a:rPr>
              <a:t>κρατήσεις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10" dirty="0">
                <a:latin typeface="Microsoft Sans Serif"/>
                <a:cs typeface="Microsoft Sans Serif"/>
              </a:rPr>
              <a:t>οποιεσδήποτε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άλλες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νόµιµες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επιβαρύνσεις</a:t>
            </a:r>
            <a:r>
              <a:rPr sz="2800" spc="-5" dirty="0">
                <a:latin typeface="Microsoft Sans Serif"/>
                <a:cs typeface="Microsoft Sans Serif"/>
              </a:rPr>
              <a:t> βαρύνουν </a:t>
            </a:r>
            <a:r>
              <a:rPr sz="2800" spc="-100" dirty="0">
                <a:latin typeface="Microsoft Sans Serif"/>
                <a:cs typeface="Microsoft Sans Serif"/>
              </a:rPr>
              <a:t>τον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ανάδοχο,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όπως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ισχύουν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χρόνο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δηµιουργείται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υποχρέωση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καταβολής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τους.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0"/>
            <a:ext cx="8992235" cy="154241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Γενικές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υποχρεώσεις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του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αναδόχου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  <a:tab pos="4822190" algn="l"/>
              </a:tabLst>
            </a:pPr>
            <a:r>
              <a:rPr sz="2800" spc="40" dirty="0">
                <a:latin typeface="Microsoft Sans Serif"/>
                <a:cs typeface="Microsoft Sans Serif"/>
              </a:rPr>
              <a:t>Σύµφωνα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µε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άρθρο</a:t>
            </a:r>
            <a:r>
              <a:rPr sz="2800" b="1" dirty="0">
                <a:latin typeface="Arial"/>
                <a:cs typeface="Arial"/>
              </a:rPr>
              <a:t> 138	ν.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4412/2016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:</a:t>
            </a:r>
            <a:endParaRPr sz="280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Αν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δεν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ορίζεται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διαφορετικά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στη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σύµβαση,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</a:t>
            </a:r>
            <a:r>
              <a:rPr sz="2800" spc="9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ανάδοχος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2969187" y="1899920"/>
            <a:ext cx="21831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300" dirty="0">
                <a:latin typeface="Microsoft Sans Serif"/>
                <a:cs typeface="Microsoft Sans Serif"/>
              </a:rPr>
              <a:t>προσωπικό</a:t>
            </a:r>
            <a:r>
              <a:rPr sz="2800" dirty="0">
                <a:latin typeface="Microsoft Sans Serif"/>
                <a:cs typeface="Microsoft Sans Serif"/>
              </a:rPr>
              <a:t>,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421640" y="2331720"/>
            <a:ext cx="44945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5939" algn="l"/>
              </a:tabLst>
            </a:pPr>
            <a:r>
              <a:rPr sz="2800" spc="35" dirty="0">
                <a:latin typeface="Microsoft Sans Serif"/>
                <a:cs typeface="Microsoft Sans Serif"/>
              </a:rPr>
              <a:t>οχήµατα,	</a:t>
            </a:r>
            <a:r>
              <a:rPr sz="2800" spc="50" dirty="0">
                <a:latin typeface="Microsoft Sans Serif"/>
                <a:cs typeface="Microsoft Sans Serif"/>
              </a:rPr>
              <a:t>αποθηκευτικούς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167350" y="1899920"/>
            <a:ext cx="3916045" cy="84927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259715">
              <a:lnSpc>
                <a:spcPct val="101200"/>
              </a:lnSpc>
              <a:spcBef>
                <a:spcPts val="60"/>
              </a:spcBef>
              <a:tabLst>
                <a:tab pos="1626235" algn="l"/>
                <a:tab pos="1688464" algn="l"/>
                <a:tab pos="3410585" algn="l"/>
              </a:tabLst>
            </a:pPr>
            <a:r>
              <a:rPr sz="2800" spc="140" dirty="0">
                <a:latin typeface="Microsoft Sans Serif"/>
                <a:cs typeface="Microsoft Sans Serif"/>
              </a:rPr>
              <a:t>υλικά,	</a:t>
            </a:r>
            <a:r>
              <a:rPr sz="2800" spc="150" dirty="0">
                <a:latin typeface="Microsoft Sans Serif"/>
                <a:cs typeface="Microsoft Sans Serif"/>
              </a:rPr>
              <a:t>µηχανήµατα,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χώρους</a:t>
            </a:r>
            <a:r>
              <a:rPr sz="2800" dirty="0">
                <a:latin typeface="Microsoft Sans Serif"/>
                <a:cs typeface="Microsoft Sans Serif"/>
              </a:rPr>
              <a:t>,		</a:t>
            </a:r>
            <a:r>
              <a:rPr sz="2800" spc="15" dirty="0">
                <a:latin typeface="Microsoft Sans Serif"/>
                <a:cs typeface="Microsoft Sans Serif"/>
              </a:rPr>
              <a:t>εργαλεί</a:t>
            </a:r>
            <a:r>
              <a:rPr sz="2800" spc="-70" dirty="0">
                <a:latin typeface="Microsoft Sans Serif"/>
                <a:cs typeface="Microsoft Sans Serif"/>
              </a:rPr>
              <a:t>α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60" dirty="0">
                <a:latin typeface="Microsoft Sans Serif"/>
                <a:cs typeface="Microsoft Sans Serif"/>
              </a:rPr>
              <a:t>και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1640" y="2763520"/>
            <a:ext cx="32232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8715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οποιαδ</a:t>
            </a:r>
            <a:r>
              <a:rPr sz="2800" spc="30" dirty="0">
                <a:latin typeface="Microsoft Sans Serif"/>
                <a:cs typeface="Microsoft Sans Serif"/>
              </a:rPr>
              <a:t>ήποτ</a:t>
            </a:r>
            <a:r>
              <a:rPr sz="2800" spc="-15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45" dirty="0">
                <a:latin typeface="Microsoft Sans Serif"/>
                <a:cs typeface="Microsoft Sans Serif"/>
              </a:rPr>
              <a:t>άλλα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95645" y="2763520"/>
            <a:ext cx="51809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7135" algn="l"/>
                <a:tab pos="1765935" algn="l"/>
                <a:tab pos="3736340" algn="l"/>
                <a:tab pos="4403090" algn="l"/>
              </a:tabLst>
            </a:pPr>
            <a:r>
              <a:rPr sz="2800" spc="100" dirty="0">
                <a:latin typeface="Microsoft Sans Serif"/>
                <a:cs typeface="Microsoft Sans Serif"/>
              </a:rPr>
              <a:t>µ</a:t>
            </a:r>
            <a:r>
              <a:rPr sz="2800" spc="25" dirty="0">
                <a:latin typeface="Microsoft Sans Serif"/>
                <a:cs typeface="Microsoft Sans Serif"/>
              </a:rPr>
              <a:t>έσα</a:t>
            </a:r>
            <a:r>
              <a:rPr sz="2800" dirty="0">
                <a:latin typeface="Microsoft Sans Serif"/>
                <a:cs typeface="Microsoft Sans Serif"/>
              </a:rPr>
              <a:t>.	Ο	</a:t>
            </a:r>
            <a:r>
              <a:rPr sz="2800" spc="45" dirty="0">
                <a:latin typeface="Microsoft Sans Serif"/>
                <a:cs typeface="Microsoft Sans Serif"/>
              </a:rPr>
              <a:t>ανάδ</a:t>
            </a:r>
            <a:r>
              <a:rPr sz="2800" spc="5" dirty="0">
                <a:latin typeface="Microsoft Sans Serif"/>
                <a:cs typeface="Microsoft Sans Serif"/>
              </a:rPr>
              <a:t>οχος</a:t>
            </a:r>
            <a:r>
              <a:rPr sz="2800" dirty="0">
                <a:latin typeface="Microsoft Sans Serif"/>
                <a:cs typeface="Microsoft Sans Serif"/>
              </a:rPr>
              <a:t>,	</a:t>
            </a:r>
            <a:r>
              <a:rPr sz="2800" spc="10" dirty="0">
                <a:latin typeface="Microsoft Sans Serif"/>
                <a:cs typeface="Microsoft Sans Serif"/>
              </a:rPr>
              <a:t>σ</a:t>
            </a:r>
            <a:r>
              <a:rPr sz="2800" spc="-30" dirty="0">
                <a:latin typeface="Microsoft Sans Serif"/>
                <a:cs typeface="Microsoft Sans Serif"/>
              </a:rPr>
              <a:t>ε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5" dirty="0">
                <a:latin typeface="Microsoft Sans Serif"/>
                <a:cs typeface="Microsoft Sans Serif"/>
              </a:rPr>
              <a:t>κάθε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8739" y="3182620"/>
            <a:ext cx="8999855" cy="26746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5600" marR="5080" algn="just">
              <a:lnSpc>
                <a:spcPct val="101200"/>
              </a:lnSpc>
              <a:spcBef>
                <a:spcPts val="60"/>
              </a:spcBef>
            </a:pPr>
            <a:r>
              <a:rPr sz="2800" spc="114" dirty="0">
                <a:latin typeface="Microsoft Sans Serif"/>
                <a:cs typeface="Microsoft Sans Serif"/>
              </a:rPr>
              <a:t>περίπτωση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βαρύνεται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µε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όλες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25" dirty="0">
                <a:latin typeface="Microsoft Sans Serif"/>
                <a:cs typeface="Microsoft Sans Serif"/>
              </a:rPr>
              <a:t>τις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απαιτούµενες 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5" dirty="0">
                <a:latin typeface="Microsoft Sans Serif"/>
                <a:cs typeface="Microsoft Sans Serif"/>
              </a:rPr>
              <a:t>δαπάνες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ολοκλήρωση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12700" indent="-342900" algn="just">
              <a:lnSpc>
                <a:spcPct val="100499"/>
              </a:lnSpc>
              <a:spcBef>
                <a:spcPts val="59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30" dirty="0">
                <a:latin typeface="Microsoft Sans Serif"/>
                <a:cs typeface="Microsoft Sans Serif"/>
              </a:rPr>
              <a:t>Οι </a:t>
            </a:r>
            <a:r>
              <a:rPr sz="2800" spc="-15" dirty="0">
                <a:latin typeface="Microsoft Sans Serif"/>
                <a:cs typeface="Microsoft Sans Serif"/>
              </a:rPr>
              <a:t>φόροι, </a:t>
            </a:r>
            <a:r>
              <a:rPr sz="2800" spc="-95" dirty="0">
                <a:latin typeface="Microsoft Sans Serif"/>
                <a:cs typeface="Microsoft Sans Serif"/>
              </a:rPr>
              <a:t>τέλη,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δασµοί, </a:t>
            </a:r>
            <a:r>
              <a:rPr sz="2800" spc="-65" dirty="0">
                <a:latin typeface="Microsoft Sans Serif"/>
                <a:cs typeface="Microsoft Sans Serif"/>
              </a:rPr>
              <a:t>κρατήσεις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spc="10" dirty="0">
                <a:latin typeface="Microsoft Sans Serif"/>
                <a:cs typeface="Microsoft Sans Serif"/>
              </a:rPr>
              <a:t>οποιεσδήποτε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άλλες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νόµιµες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επιβαρύνσεις</a:t>
            </a:r>
            <a:r>
              <a:rPr sz="2800" spc="-5" dirty="0">
                <a:latin typeface="Microsoft Sans Serif"/>
                <a:cs typeface="Microsoft Sans Serif"/>
              </a:rPr>
              <a:t> βαρύνουν </a:t>
            </a:r>
            <a:r>
              <a:rPr sz="2800" spc="-100" dirty="0">
                <a:latin typeface="Microsoft Sans Serif"/>
                <a:cs typeface="Microsoft Sans Serif"/>
              </a:rPr>
              <a:t>τον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ανάδοχο,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14" dirty="0">
                <a:latin typeface="Microsoft Sans Serif"/>
                <a:cs typeface="Microsoft Sans Serif"/>
              </a:rPr>
              <a:t>όπως</a:t>
            </a:r>
            <a:r>
              <a:rPr sz="2800" spc="1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ισχύουν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κατά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χρόνο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δηµιουργείται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υποχρέωση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καταβολής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τους.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097987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152400"/>
            <a:ext cx="8303259" cy="333629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Γενικές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υποχρεώσεις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του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αναδόχου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5460365" algn="l"/>
              </a:tabLst>
            </a:pPr>
            <a:r>
              <a:rPr sz="3200" spc="45" dirty="0">
                <a:latin typeface="Microsoft Sans Serif"/>
                <a:cs typeface="Microsoft Sans Serif"/>
              </a:rPr>
              <a:t>Σύµφωνα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µε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b="1" spc="-5" dirty="0">
                <a:latin typeface="Arial"/>
                <a:cs typeface="Arial"/>
              </a:rPr>
              <a:t>άρθρο</a:t>
            </a:r>
            <a:r>
              <a:rPr sz="3200" b="1" dirty="0">
                <a:latin typeface="Arial"/>
                <a:cs typeface="Arial"/>
              </a:rPr>
              <a:t> 138	ν.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4412/2016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:</a:t>
            </a:r>
            <a:endParaRPr sz="3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9FF99"/>
              </a:buClr>
              <a:buFont typeface="Wingdings"/>
              <a:buChar char=""/>
            </a:pPr>
            <a:endParaRPr sz="47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100699"/>
              </a:lnSpc>
              <a:spcBef>
                <a:spcPts val="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ανάδοχος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100" dirty="0">
                <a:latin typeface="Microsoft Sans Serif"/>
                <a:cs typeface="Microsoft Sans Serif"/>
              </a:rPr>
              <a:t>έχει</a:t>
            </a:r>
            <a:r>
              <a:rPr sz="3200" spc="-9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την</a:t>
            </a:r>
            <a:r>
              <a:rPr sz="3200" spc="-110" dirty="0">
                <a:latin typeface="Microsoft Sans Serif"/>
                <a:cs typeface="Microsoft Sans Serif"/>
              </a:rPr>
              <a:t> </a:t>
            </a:r>
            <a:r>
              <a:rPr sz="3200" spc="65" dirty="0">
                <a:latin typeface="Microsoft Sans Serif"/>
                <a:cs typeface="Microsoft Sans Serif"/>
              </a:rPr>
              <a:t>υποχρέωση </a:t>
            </a:r>
            <a:r>
              <a:rPr sz="3200" spc="-60" dirty="0">
                <a:latin typeface="Microsoft Sans Serif"/>
                <a:cs typeface="Microsoft Sans Serif"/>
              </a:rPr>
              <a:t>για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την </a:t>
            </a:r>
            <a:r>
              <a:rPr sz="3200" spc="-110" dirty="0">
                <a:latin typeface="Microsoft Sans Serif"/>
                <a:cs typeface="Microsoft Sans Serif"/>
              </a:rPr>
              <a:t> </a:t>
            </a:r>
            <a:r>
              <a:rPr sz="3200" spc="70" dirty="0">
                <a:latin typeface="Microsoft Sans Serif"/>
                <a:cs typeface="Microsoft Sans Serif"/>
              </a:rPr>
              <a:t>τήρηση</a:t>
            </a:r>
            <a:r>
              <a:rPr sz="3200" spc="75" dirty="0">
                <a:latin typeface="Microsoft Sans Serif"/>
                <a:cs typeface="Microsoft Sans Serif"/>
              </a:rPr>
              <a:t> </a:t>
            </a:r>
            <a:r>
              <a:rPr sz="3200" spc="70" dirty="0">
                <a:latin typeface="Microsoft Sans Serif"/>
                <a:cs typeface="Microsoft Sans Serif"/>
              </a:rPr>
              <a:t>των</a:t>
            </a:r>
            <a:r>
              <a:rPr sz="3200" spc="75" dirty="0">
                <a:latin typeface="Microsoft Sans Serif"/>
                <a:cs typeface="Microsoft Sans Serif"/>
              </a:rPr>
              <a:t> διατάξεων</a:t>
            </a:r>
            <a:r>
              <a:rPr sz="3200" spc="80" dirty="0">
                <a:latin typeface="Microsoft Sans Serif"/>
                <a:cs typeface="Microsoft Sans Serif"/>
              </a:rPr>
              <a:t> </a:t>
            </a:r>
            <a:r>
              <a:rPr sz="3200" spc="-80" dirty="0">
                <a:latin typeface="Microsoft Sans Serif"/>
                <a:cs typeface="Microsoft Sans Serif"/>
              </a:rPr>
              <a:t>της</a:t>
            </a:r>
            <a:r>
              <a:rPr sz="3200" spc="-75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εργατικής 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νοµοθεσίας,</a:t>
            </a:r>
            <a:r>
              <a:rPr sz="3200" spc="17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των</a:t>
            </a:r>
            <a:r>
              <a:rPr sz="3200" spc="175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διατάξεων</a:t>
            </a:r>
            <a:r>
              <a:rPr sz="3200" spc="18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175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κανονισµών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12837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673159" y="3940556"/>
            <a:ext cx="70123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7925" algn="l"/>
                <a:tab pos="3377565" algn="l"/>
                <a:tab pos="3921125" algn="l"/>
                <a:tab pos="4879340" algn="l"/>
              </a:tabLst>
            </a:pPr>
            <a:r>
              <a:rPr sz="3200" spc="140" dirty="0">
                <a:latin typeface="Microsoft Sans Serif"/>
                <a:cs typeface="Microsoft Sans Serif"/>
              </a:rPr>
              <a:t>προσωπικ</a:t>
            </a:r>
            <a:r>
              <a:rPr sz="3200" spc="135" dirty="0">
                <a:latin typeface="Microsoft Sans Serif"/>
                <a:cs typeface="Microsoft Sans Serif"/>
              </a:rPr>
              <a:t>ό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10" dirty="0">
                <a:latin typeface="Microsoft Sans Serif"/>
                <a:cs typeface="Microsoft Sans Serif"/>
              </a:rPr>
              <a:t>το</a:t>
            </a:r>
            <a:r>
              <a:rPr sz="3200" spc="-130" dirty="0">
                <a:latin typeface="Microsoft Sans Serif"/>
                <a:cs typeface="Microsoft Sans Serif"/>
              </a:rPr>
              <a:t>υ</a:t>
            </a:r>
            <a:r>
              <a:rPr sz="3200" dirty="0">
                <a:latin typeface="Microsoft Sans Serif"/>
                <a:cs typeface="Microsoft Sans Serif"/>
              </a:rPr>
              <a:t>	ή	</a:t>
            </a:r>
            <a:r>
              <a:rPr sz="3200" spc="-70" dirty="0">
                <a:latin typeface="Microsoft Sans Serif"/>
                <a:cs typeface="Microsoft Sans Serif"/>
              </a:rPr>
              <a:t>στ</a:t>
            </a:r>
            <a:r>
              <a:rPr sz="3200" spc="-80" dirty="0">
                <a:latin typeface="Microsoft Sans Serif"/>
                <a:cs typeface="Microsoft Sans Serif"/>
              </a:rPr>
              <a:t>ο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140" dirty="0">
                <a:latin typeface="Microsoft Sans Serif"/>
                <a:cs typeface="Microsoft Sans Serif"/>
              </a:rPr>
              <a:t>προσωπικό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73159" y="3457956"/>
            <a:ext cx="798068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820"/>
              </a:lnSpc>
              <a:spcBef>
                <a:spcPts val="100"/>
              </a:spcBef>
              <a:tabLst>
                <a:tab pos="965200" algn="l"/>
                <a:tab pos="1991360" algn="l"/>
                <a:tab pos="4271645" algn="l"/>
                <a:tab pos="7196455" algn="l"/>
              </a:tabLst>
            </a:pPr>
            <a:r>
              <a:rPr sz="3200" spc="150" dirty="0">
                <a:latin typeface="Microsoft Sans Serif"/>
                <a:cs typeface="Microsoft Sans Serif"/>
              </a:rPr>
              <a:t>για	</a:t>
            </a:r>
            <a:r>
              <a:rPr sz="3200" spc="95" dirty="0">
                <a:latin typeface="Microsoft Sans Serif"/>
                <a:cs typeface="Microsoft Sans Serif"/>
              </a:rPr>
              <a:t>την	</a:t>
            </a:r>
            <a:r>
              <a:rPr sz="3200" spc="340" dirty="0">
                <a:latin typeface="Microsoft Sans Serif"/>
                <a:cs typeface="Microsoft Sans Serif"/>
              </a:rPr>
              <a:t>πρόληψη	</a:t>
            </a:r>
            <a:r>
              <a:rPr sz="3200" spc="250" dirty="0">
                <a:latin typeface="Microsoft Sans Serif"/>
                <a:cs typeface="Microsoft Sans Serif"/>
              </a:rPr>
              <a:t>ατυχηµάτων	</a:t>
            </a:r>
            <a:r>
              <a:rPr sz="3200" spc="130" dirty="0">
                <a:latin typeface="Microsoft Sans Serif"/>
                <a:cs typeface="Microsoft Sans Serif"/>
              </a:rPr>
              <a:t>στο</a:t>
            </a:r>
            <a:r>
              <a:rPr sz="3200" spc="-535" dirty="0">
                <a:latin typeface="Microsoft Sans Serif"/>
                <a:cs typeface="Microsoft Sans Serif"/>
              </a:rPr>
              <a:t> </a:t>
            </a:r>
            <a:endParaRPr sz="3200">
              <a:latin typeface="Microsoft Sans Serif"/>
              <a:cs typeface="Microsoft Sans Serif"/>
            </a:endParaRPr>
          </a:p>
          <a:p>
            <a:pPr marR="43180" algn="r">
              <a:lnSpc>
                <a:spcPts val="3820"/>
              </a:lnSpc>
            </a:pPr>
            <a:r>
              <a:rPr sz="3200" spc="-114" dirty="0">
                <a:latin typeface="Microsoft Sans Serif"/>
                <a:cs typeface="Microsoft Sans Serif"/>
              </a:rPr>
              <a:t>του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3159" y="4435856"/>
            <a:ext cx="7941309" cy="1490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85"/>
              </a:spcBef>
            </a:pPr>
            <a:r>
              <a:rPr sz="3200" spc="-40" dirty="0">
                <a:latin typeface="Microsoft Sans Serif"/>
                <a:cs typeface="Microsoft Sans Serif"/>
              </a:rPr>
              <a:t>φορέα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-70" dirty="0">
                <a:latin typeface="Microsoft Sans Serif"/>
                <a:cs typeface="Microsoft Sans Serif"/>
              </a:rPr>
              <a:t>έργου </a:t>
            </a:r>
            <a:r>
              <a:rPr sz="3200" dirty="0">
                <a:latin typeface="Microsoft Sans Serif"/>
                <a:cs typeface="Microsoft Sans Serif"/>
              </a:rPr>
              <a:t>ή </a:t>
            </a:r>
            <a:r>
              <a:rPr sz="3200" spc="-40" dirty="0">
                <a:latin typeface="Microsoft Sans Serif"/>
                <a:cs typeface="Microsoft Sans Serif"/>
              </a:rPr>
              <a:t>σε </a:t>
            </a:r>
            <a:r>
              <a:rPr sz="3200" spc="20" dirty="0">
                <a:latin typeface="Microsoft Sans Serif"/>
                <a:cs typeface="Microsoft Sans Serif"/>
              </a:rPr>
              <a:t>οποιονδήποτε </a:t>
            </a:r>
            <a:r>
              <a:rPr sz="3200" spc="-155" dirty="0">
                <a:latin typeface="Microsoft Sans Serif"/>
                <a:cs typeface="Microsoft Sans Serif"/>
              </a:rPr>
              <a:t>τρίτο </a:t>
            </a:r>
            <a:r>
              <a:rPr sz="3200" spc="-15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για</a:t>
            </a:r>
            <a:r>
              <a:rPr sz="3200" spc="-5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τη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λήψη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µέτρων</a:t>
            </a:r>
            <a:r>
              <a:rPr sz="3200" spc="-2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προστασίας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-125" dirty="0">
                <a:latin typeface="Microsoft Sans Serif"/>
                <a:cs typeface="Microsoft Sans Serif"/>
              </a:rPr>
              <a:t>του 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περιβάλλοντος.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01212"/>
            <a:ext cx="9008110" cy="58458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-5" dirty="0">
                <a:latin typeface="Arial"/>
                <a:cs typeface="Arial"/>
              </a:rPr>
              <a:t>Γενικές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υποχρεώσεις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του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αναδόχου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5460365" algn="l"/>
              </a:tabLst>
            </a:pPr>
            <a:r>
              <a:rPr sz="3200" spc="45" dirty="0">
                <a:latin typeface="Microsoft Sans Serif"/>
                <a:cs typeface="Microsoft Sans Serif"/>
              </a:rPr>
              <a:t>Σύµφωνα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µε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b="1" spc="-5" dirty="0">
                <a:latin typeface="Arial"/>
                <a:cs typeface="Arial"/>
              </a:rPr>
              <a:t>άρθρο</a:t>
            </a:r>
            <a:r>
              <a:rPr sz="3200" b="1" dirty="0">
                <a:latin typeface="Arial"/>
                <a:cs typeface="Arial"/>
              </a:rPr>
              <a:t> 138	ν.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4412/2016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:</a:t>
            </a:r>
            <a:endParaRPr sz="32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900"/>
              </a:lnSpc>
              <a:spcBef>
                <a:spcPts val="71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spc="-75" dirty="0">
                <a:latin typeface="Microsoft Sans Serif"/>
                <a:cs typeface="Microsoft Sans Serif"/>
              </a:rPr>
              <a:t>Σχετικά</a:t>
            </a:r>
            <a:r>
              <a:rPr sz="3000" spc="-70" dirty="0">
                <a:latin typeface="Microsoft Sans Serif"/>
                <a:cs typeface="Microsoft Sans Serif"/>
              </a:rPr>
              <a:t> </a:t>
            </a:r>
            <a:r>
              <a:rPr sz="3000" spc="-55" dirty="0">
                <a:latin typeface="Microsoft Sans Serif"/>
                <a:cs typeface="Microsoft Sans Serif"/>
              </a:rPr>
              <a:t>µε</a:t>
            </a:r>
            <a:r>
              <a:rPr sz="3000" spc="-50" dirty="0">
                <a:latin typeface="Microsoft Sans Serif"/>
                <a:cs typeface="Microsoft Sans Serif"/>
              </a:rPr>
              <a:t> </a:t>
            </a:r>
            <a:r>
              <a:rPr sz="3000" spc="-160" dirty="0">
                <a:latin typeface="Microsoft Sans Serif"/>
                <a:cs typeface="Microsoft Sans Serif"/>
              </a:rPr>
              <a:t>τη</a:t>
            </a:r>
            <a:r>
              <a:rPr sz="3000" spc="-155" dirty="0">
                <a:latin typeface="Microsoft Sans Serif"/>
                <a:cs typeface="Microsoft Sans Serif"/>
              </a:rPr>
              <a:t> </a:t>
            </a:r>
            <a:r>
              <a:rPr sz="3000" b="1" spc="-5" dirty="0">
                <a:latin typeface="Arial"/>
                <a:cs typeface="Arial"/>
              </a:rPr>
              <a:t>λήψη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b="1" spc="15" dirty="0">
                <a:latin typeface="Arial"/>
                <a:cs typeface="Arial"/>
              </a:rPr>
              <a:t>µέτρων</a:t>
            </a:r>
            <a:r>
              <a:rPr sz="3000" b="1" spc="2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ασφαλείας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spc="-55" dirty="0">
                <a:latin typeface="Microsoft Sans Serif"/>
                <a:cs typeface="Microsoft Sans Serif"/>
              </a:rPr>
              <a:t>είναι </a:t>
            </a:r>
            <a:r>
              <a:rPr sz="3000" spc="-50" dirty="0">
                <a:latin typeface="Microsoft Sans Serif"/>
                <a:cs typeface="Microsoft Sans Serif"/>
              </a:rPr>
              <a:t> </a:t>
            </a:r>
            <a:r>
              <a:rPr sz="3000" spc="15" dirty="0">
                <a:latin typeface="Microsoft Sans Serif"/>
                <a:cs typeface="Microsoft Sans Serif"/>
              </a:rPr>
              <a:t>υποχρεωµένος</a:t>
            </a:r>
            <a:r>
              <a:rPr sz="3000" spc="2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να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εκπονεί</a:t>
            </a:r>
            <a:r>
              <a:rPr sz="3000" spc="5" dirty="0">
                <a:latin typeface="Microsoft Sans Serif"/>
                <a:cs typeface="Microsoft Sans Serif"/>
              </a:rPr>
              <a:t> </a:t>
            </a:r>
            <a:r>
              <a:rPr sz="3000" spc="-55" dirty="0">
                <a:latin typeface="Microsoft Sans Serif"/>
                <a:cs typeface="Microsoft Sans Serif"/>
              </a:rPr>
              <a:t>µε</a:t>
            </a:r>
            <a:r>
              <a:rPr sz="3000" spc="-50" dirty="0">
                <a:latin typeface="Microsoft Sans Serif"/>
                <a:cs typeface="Microsoft Sans Serif"/>
              </a:rPr>
              <a:t> </a:t>
            </a:r>
            <a:r>
              <a:rPr sz="3000" spc="-40" dirty="0">
                <a:latin typeface="Microsoft Sans Serif"/>
                <a:cs typeface="Microsoft Sans Serif"/>
              </a:rPr>
              <a:t>ευθύνη</a:t>
            </a:r>
            <a:r>
              <a:rPr sz="3000" spc="-35" dirty="0">
                <a:latin typeface="Microsoft Sans Serif"/>
                <a:cs typeface="Microsoft Sans Serif"/>
              </a:rPr>
              <a:t> </a:t>
            </a:r>
            <a:r>
              <a:rPr sz="3000" spc="-120" dirty="0">
                <a:latin typeface="Microsoft Sans Serif"/>
                <a:cs typeface="Microsoft Sans Serif"/>
              </a:rPr>
              <a:t>του</a:t>
            </a:r>
            <a:r>
              <a:rPr sz="3000" spc="-114" dirty="0">
                <a:latin typeface="Microsoft Sans Serif"/>
                <a:cs typeface="Microsoft Sans Serif"/>
              </a:rPr>
              <a:t> </a:t>
            </a:r>
            <a:r>
              <a:rPr sz="3000" spc="-40" dirty="0">
                <a:latin typeface="Microsoft Sans Serif"/>
                <a:cs typeface="Microsoft Sans Serif"/>
              </a:rPr>
              <a:t>κάθε </a:t>
            </a:r>
            <a:r>
              <a:rPr sz="3000" spc="-35" dirty="0">
                <a:latin typeface="Microsoft Sans Serif"/>
                <a:cs typeface="Microsoft Sans Serif"/>
              </a:rPr>
              <a:t> </a:t>
            </a:r>
            <a:r>
              <a:rPr sz="3000" spc="35" dirty="0">
                <a:latin typeface="Microsoft Sans Serif"/>
                <a:cs typeface="Microsoft Sans Serif"/>
              </a:rPr>
              <a:t>σχετική</a:t>
            </a:r>
            <a:r>
              <a:rPr sz="3000" spc="40" dirty="0">
                <a:latin typeface="Microsoft Sans Serif"/>
                <a:cs typeface="Microsoft Sans Serif"/>
              </a:rPr>
              <a:t> </a:t>
            </a:r>
            <a:r>
              <a:rPr sz="3000" spc="-5" dirty="0">
                <a:latin typeface="Microsoft Sans Serif"/>
                <a:cs typeface="Microsoft Sans Serif"/>
              </a:rPr>
              <a:t>µελέτη</a:t>
            </a:r>
            <a:r>
              <a:rPr sz="3000" dirty="0">
                <a:latin typeface="Microsoft Sans Serif"/>
                <a:cs typeface="Microsoft Sans Serif"/>
              </a:rPr>
              <a:t> </a:t>
            </a:r>
            <a:r>
              <a:rPr sz="3000" spc="25" dirty="0">
                <a:latin typeface="Microsoft Sans Serif"/>
                <a:cs typeface="Microsoft Sans Serif"/>
              </a:rPr>
              <a:t>(στατική</a:t>
            </a:r>
            <a:r>
              <a:rPr sz="3000" spc="30" dirty="0">
                <a:latin typeface="Microsoft Sans Serif"/>
                <a:cs typeface="Microsoft Sans Serif"/>
              </a:rPr>
              <a:t> </a:t>
            </a:r>
            <a:r>
              <a:rPr sz="3000" spc="120" dirty="0">
                <a:latin typeface="Microsoft Sans Serif"/>
                <a:cs typeface="Microsoft Sans Serif"/>
              </a:rPr>
              <a:t>ικριωµάτων,</a:t>
            </a:r>
            <a:r>
              <a:rPr sz="3000" spc="125" dirty="0">
                <a:latin typeface="Microsoft Sans Serif"/>
                <a:cs typeface="Microsoft Sans Serif"/>
              </a:rPr>
              <a:t> </a:t>
            </a:r>
            <a:r>
              <a:rPr sz="3000" spc="15" dirty="0">
                <a:latin typeface="Microsoft Sans Serif"/>
                <a:cs typeface="Microsoft Sans Serif"/>
              </a:rPr>
              <a:t>µελέτη </a:t>
            </a:r>
            <a:r>
              <a:rPr sz="3000" spc="-785" dirty="0">
                <a:latin typeface="Microsoft Sans Serif"/>
                <a:cs typeface="Microsoft Sans Serif"/>
              </a:rPr>
              <a:t> </a:t>
            </a:r>
            <a:r>
              <a:rPr sz="3000" spc="130" dirty="0">
                <a:latin typeface="Microsoft Sans Serif"/>
                <a:cs typeface="Microsoft Sans Serif"/>
              </a:rPr>
              <a:t>προσωρινής</a:t>
            </a:r>
            <a:r>
              <a:rPr sz="3000" spc="135" dirty="0">
                <a:latin typeface="Microsoft Sans Serif"/>
                <a:cs typeface="Microsoft Sans Serif"/>
              </a:rPr>
              <a:t> </a:t>
            </a:r>
            <a:r>
              <a:rPr sz="3000" spc="85" dirty="0">
                <a:latin typeface="Microsoft Sans Serif"/>
                <a:cs typeface="Microsoft Sans Serif"/>
              </a:rPr>
              <a:t>σήµανσης</a:t>
            </a:r>
            <a:r>
              <a:rPr sz="3000" spc="90" dirty="0">
                <a:latin typeface="Microsoft Sans Serif"/>
                <a:cs typeface="Microsoft Sans Serif"/>
              </a:rPr>
              <a:t> </a:t>
            </a:r>
            <a:r>
              <a:rPr sz="3000" spc="60" dirty="0">
                <a:latin typeface="Microsoft Sans Serif"/>
                <a:cs typeface="Microsoft Sans Serif"/>
              </a:rPr>
              <a:t>έργων</a:t>
            </a:r>
            <a:r>
              <a:rPr sz="3000" spc="65" dirty="0">
                <a:latin typeface="Microsoft Sans Serif"/>
                <a:cs typeface="Microsoft Sans Serif"/>
              </a:rPr>
              <a:t> </a:t>
            </a:r>
            <a:r>
              <a:rPr sz="3000" spc="135" dirty="0">
                <a:latin typeface="Microsoft Sans Serif"/>
                <a:cs typeface="Microsoft Sans Serif"/>
              </a:rPr>
              <a:t>κ.λπ.)</a:t>
            </a:r>
            <a:r>
              <a:rPr sz="3000" spc="140" dirty="0">
                <a:latin typeface="Microsoft Sans Serif"/>
                <a:cs typeface="Microsoft Sans Serif"/>
              </a:rPr>
              <a:t> </a:t>
            </a:r>
            <a:r>
              <a:rPr sz="3000" spc="40" dirty="0">
                <a:latin typeface="Microsoft Sans Serif"/>
                <a:cs typeface="Microsoft Sans Serif"/>
              </a:rPr>
              <a:t>και</a:t>
            </a:r>
            <a:r>
              <a:rPr sz="3000" spc="45" dirty="0">
                <a:latin typeface="Microsoft Sans Serif"/>
                <a:cs typeface="Microsoft Sans Serif"/>
              </a:rPr>
              <a:t> </a:t>
            </a:r>
            <a:r>
              <a:rPr sz="3000" spc="85" dirty="0">
                <a:latin typeface="Microsoft Sans Serif"/>
                <a:cs typeface="Microsoft Sans Serif"/>
              </a:rPr>
              <a:t>να </a:t>
            </a:r>
            <a:r>
              <a:rPr sz="3000" spc="90" dirty="0">
                <a:latin typeface="Microsoft Sans Serif"/>
                <a:cs typeface="Microsoft Sans Serif"/>
              </a:rPr>
              <a:t> </a:t>
            </a:r>
            <a:r>
              <a:rPr sz="3000" spc="-5" dirty="0">
                <a:latin typeface="Microsoft Sans Serif"/>
                <a:cs typeface="Microsoft Sans Serif"/>
              </a:rPr>
              <a:t>λαµβάνει</a:t>
            </a:r>
            <a:r>
              <a:rPr sz="3000" dirty="0">
                <a:latin typeface="Microsoft Sans Serif"/>
                <a:cs typeface="Microsoft Sans Serif"/>
              </a:rPr>
              <a:t> </a:t>
            </a:r>
            <a:r>
              <a:rPr sz="3000" spc="5" dirty="0">
                <a:latin typeface="Microsoft Sans Serif"/>
                <a:cs typeface="Microsoft Sans Serif"/>
              </a:rPr>
              <a:t>όλα</a:t>
            </a:r>
            <a:r>
              <a:rPr sz="3000" spc="10" dirty="0">
                <a:latin typeface="Microsoft Sans Serif"/>
                <a:cs typeface="Microsoft Sans Serif"/>
              </a:rPr>
              <a:t> </a:t>
            </a:r>
            <a:r>
              <a:rPr sz="3000" spc="-150" dirty="0">
                <a:latin typeface="Microsoft Sans Serif"/>
                <a:cs typeface="Microsoft Sans Serif"/>
              </a:rPr>
              <a:t>τα</a:t>
            </a:r>
            <a:r>
              <a:rPr sz="3000" spc="-145" dirty="0">
                <a:latin typeface="Microsoft Sans Serif"/>
                <a:cs typeface="Microsoft Sans Serif"/>
              </a:rPr>
              <a:t> </a:t>
            </a:r>
            <a:r>
              <a:rPr sz="3000" spc="-55" dirty="0">
                <a:latin typeface="Microsoft Sans Serif"/>
                <a:cs typeface="Microsoft Sans Serif"/>
              </a:rPr>
              <a:t>σχετικά</a:t>
            </a:r>
            <a:r>
              <a:rPr sz="3000" spc="-50" dirty="0">
                <a:latin typeface="Microsoft Sans Serif"/>
                <a:cs typeface="Microsoft Sans Serif"/>
              </a:rPr>
              <a:t> </a:t>
            </a:r>
            <a:r>
              <a:rPr sz="3000" spc="-65" dirty="0">
                <a:latin typeface="Microsoft Sans Serif"/>
                <a:cs typeface="Microsoft Sans Serif"/>
              </a:rPr>
              <a:t>µέτρα.</a:t>
            </a:r>
            <a:r>
              <a:rPr sz="3000" spc="670" dirty="0">
                <a:latin typeface="Microsoft Sans Serif"/>
                <a:cs typeface="Microsoft Sans Serif"/>
              </a:rPr>
              <a:t> </a:t>
            </a:r>
            <a:r>
              <a:rPr sz="3000" dirty="0">
                <a:latin typeface="Microsoft Sans Serif"/>
                <a:cs typeface="Microsoft Sans Serif"/>
              </a:rPr>
              <a:t>Ο</a:t>
            </a:r>
            <a:r>
              <a:rPr sz="3000" spc="800" dirty="0">
                <a:latin typeface="Microsoft Sans Serif"/>
                <a:cs typeface="Microsoft Sans Serif"/>
              </a:rPr>
              <a:t> </a:t>
            </a:r>
            <a:r>
              <a:rPr sz="3000" spc="-10" dirty="0">
                <a:latin typeface="Microsoft Sans Serif"/>
                <a:cs typeface="Microsoft Sans Serif"/>
              </a:rPr>
              <a:t>ανάδοχος </a:t>
            </a:r>
            <a:r>
              <a:rPr sz="3000" spc="-5" dirty="0">
                <a:latin typeface="Microsoft Sans Serif"/>
                <a:cs typeface="Microsoft Sans Serif"/>
              </a:rPr>
              <a:t> υπέχει</a:t>
            </a:r>
            <a:r>
              <a:rPr sz="3000" dirty="0">
                <a:latin typeface="Microsoft Sans Serif"/>
                <a:cs typeface="Microsoft Sans Serif"/>
              </a:rPr>
              <a:t> </a:t>
            </a:r>
            <a:r>
              <a:rPr sz="3000" spc="-110" dirty="0">
                <a:latin typeface="Microsoft Sans Serif"/>
                <a:cs typeface="Microsoft Sans Serif"/>
              </a:rPr>
              <a:t>την</a:t>
            </a:r>
            <a:r>
              <a:rPr sz="3000" spc="-105" dirty="0">
                <a:latin typeface="Microsoft Sans Serif"/>
                <a:cs typeface="Microsoft Sans Serif"/>
              </a:rPr>
              <a:t> </a:t>
            </a:r>
            <a:r>
              <a:rPr sz="3000" spc="75" dirty="0">
                <a:latin typeface="Microsoft Sans Serif"/>
                <a:cs typeface="Microsoft Sans Serif"/>
              </a:rPr>
              <a:t>πλήρη</a:t>
            </a:r>
            <a:r>
              <a:rPr sz="3000" spc="80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και</a:t>
            </a:r>
            <a:r>
              <a:rPr sz="3000" spc="-15" dirty="0">
                <a:latin typeface="Microsoft Sans Serif"/>
                <a:cs typeface="Microsoft Sans Serif"/>
              </a:rPr>
              <a:t> </a:t>
            </a:r>
            <a:r>
              <a:rPr sz="3000" spc="-10" dirty="0">
                <a:latin typeface="Microsoft Sans Serif"/>
                <a:cs typeface="Microsoft Sans Serif"/>
              </a:rPr>
              <a:t>αποκλειστική</a:t>
            </a:r>
            <a:r>
              <a:rPr sz="3000" spc="775" dirty="0">
                <a:latin typeface="Microsoft Sans Serif"/>
                <a:cs typeface="Microsoft Sans Serif"/>
              </a:rPr>
              <a:t> </a:t>
            </a:r>
            <a:r>
              <a:rPr sz="3000" spc="-40" dirty="0">
                <a:latin typeface="Microsoft Sans Serif"/>
                <a:cs typeface="Microsoft Sans Serif"/>
              </a:rPr>
              <a:t>ευθύνη</a:t>
            </a:r>
            <a:r>
              <a:rPr sz="3000" spc="715" dirty="0">
                <a:latin typeface="Microsoft Sans Serif"/>
                <a:cs typeface="Microsoft Sans Serif"/>
              </a:rPr>
              <a:t> </a:t>
            </a:r>
            <a:r>
              <a:rPr sz="3000" spc="-60" dirty="0">
                <a:latin typeface="Microsoft Sans Serif"/>
                <a:cs typeface="Microsoft Sans Serif"/>
              </a:rPr>
              <a:t>για </a:t>
            </a:r>
            <a:r>
              <a:rPr sz="3000" spc="-55" dirty="0">
                <a:latin typeface="Microsoft Sans Serif"/>
                <a:cs typeface="Microsoft Sans Serif"/>
              </a:rPr>
              <a:t> </a:t>
            </a:r>
            <a:r>
              <a:rPr sz="3000" spc="-40" dirty="0">
                <a:latin typeface="Microsoft Sans Serif"/>
                <a:cs typeface="Microsoft Sans Serif"/>
              </a:rPr>
              <a:t>κάθε </a:t>
            </a:r>
            <a:r>
              <a:rPr sz="3000" spc="-25" dirty="0">
                <a:latin typeface="Microsoft Sans Serif"/>
                <a:cs typeface="Microsoft Sans Serif"/>
              </a:rPr>
              <a:t>ζηµία </a:t>
            </a:r>
            <a:r>
              <a:rPr sz="3000" spc="120" dirty="0">
                <a:latin typeface="Microsoft Sans Serif"/>
                <a:cs typeface="Microsoft Sans Serif"/>
              </a:rPr>
              <a:t>που </a:t>
            </a:r>
            <a:r>
              <a:rPr sz="3000" spc="-20" dirty="0">
                <a:latin typeface="Microsoft Sans Serif"/>
                <a:cs typeface="Microsoft Sans Serif"/>
              </a:rPr>
              <a:t>προκαλείται </a:t>
            </a:r>
            <a:r>
              <a:rPr sz="3000" spc="55" dirty="0">
                <a:latin typeface="Microsoft Sans Serif"/>
                <a:cs typeface="Microsoft Sans Serif"/>
              </a:rPr>
              <a:t>προς </a:t>
            </a:r>
            <a:r>
              <a:rPr sz="3000" spc="-15" dirty="0">
                <a:latin typeface="Microsoft Sans Serif"/>
                <a:cs typeface="Microsoft Sans Serif"/>
              </a:rPr>
              <a:t>οιονδήποτε </a:t>
            </a:r>
            <a:r>
              <a:rPr sz="3000" spc="130" dirty="0">
                <a:latin typeface="Microsoft Sans Serif"/>
                <a:cs typeface="Microsoft Sans Serif"/>
              </a:rPr>
              <a:t>από </a:t>
            </a:r>
            <a:r>
              <a:rPr sz="3000" spc="135" dirty="0">
                <a:latin typeface="Microsoft Sans Serif"/>
                <a:cs typeface="Microsoft Sans Serif"/>
              </a:rPr>
              <a:t> </a:t>
            </a:r>
            <a:r>
              <a:rPr sz="3000" spc="-110" dirty="0">
                <a:latin typeface="Microsoft Sans Serif"/>
                <a:cs typeface="Microsoft Sans Serif"/>
              </a:rPr>
              <a:t>την</a:t>
            </a:r>
            <a:r>
              <a:rPr sz="3000" spc="-105" dirty="0">
                <a:latin typeface="Microsoft Sans Serif"/>
                <a:cs typeface="Microsoft Sans Serif"/>
              </a:rPr>
              <a:t> </a:t>
            </a:r>
            <a:r>
              <a:rPr sz="3000" spc="65" dirty="0">
                <a:latin typeface="Microsoft Sans Serif"/>
                <a:cs typeface="Microsoft Sans Serif"/>
              </a:rPr>
              <a:t>παράβαση</a:t>
            </a:r>
            <a:r>
              <a:rPr sz="3000" spc="70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των</a:t>
            </a:r>
            <a:r>
              <a:rPr sz="3000" spc="-15" dirty="0">
                <a:latin typeface="Microsoft Sans Serif"/>
                <a:cs typeface="Microsoft Sans Serif"/>
              </a:rPr>
              <a:t> </a:t>
            </a:r>
            <a:r>
              <a:rPr sz="3000" spc="130" dirty="0">
                <a:latin typeface="Microsoft Sans Serif"/>
                <a:cs typeface="Microsoft Sans Serif"/>
              </a:rPr>
              <a:t>παραπάνω</a:t>
            </a:r>
            <a:r>
              <a:rPr sz="3000" spc="135" dirty="0">
                <a:latin typeface="Microsoft Sans Serif"/>
                <a:cs typeface="Microsoft Sans Serif"/>
              </a:rPr>
              <a:t> </a:t>
            </a:r>
            <a:r>
              <a:rPr sz="3000" spc="55" dirty="0">
                <a:latin typeface="Microsoft Sans Serif"/>
                <a:cs typeface="Microsoft Sans Serif"/>
              </a:rPr>
              <a:t>υποχρεώσεων, </a:t>
            </a:r>
            <a:r>
              <a:rPr sz="3000" spc="60" dirty="0">
                <a:latin typeface="Microsoft Sans Serif"/>
                <a:cs typeface="Microsoft Sans Serif"/>
              </a:rPr>
              <a:t> </a:t>
            </a:r>
            <a:r>
              <a:rPr sz="3000" spc="-45" dirty="0">
                <a:latin typeface="Microsoft Sans Serif"/>
                <a:cs typeface="Microsoft Sans Serif"/>
              </a:rPr>
              <a:t>ευθυνόµενος, </a:t>
            </a:r>
            <a:r>
              <a:rPr sz="3000" spc="-130" dirty="0">
                <a:latin typeface="Microsoft Sans Serif"/>
                <a:cs typeface="Microsoft Sans Serif"/>
              </a:rPr>
              <a:t>εκτός</a:t>
            </a:r>
            <a:r>
              <a:rPr sz="3000" spc="-125" dirty="0">
                <a:latin typeface="Microsoft Sans Serif"/>
                <a:cs typeface="Microsoft Sans Serif"/>
              </a:rPr>
              <a:t> </a:t>
            </a:r>
            <a:r>
              <a:rPr sz="3000" spc="40" dirty="0">
                <a:latin typeface="Microsoft Sans Serif"/>
                <a:cs typeface="Microsoft Sans Serif"/>
              </a:rPr>
              <a:t>άλλων, </a:t>
            </a:r>
            <a:r>
              <a:rPr sz="3000" spc="-20" dirty="0">
                <a:latin typeface="Microsoft Sans Serif"/>
                <a:cs typeface="Microsoft Sans Serif"/>
              </a:rPr>
              <a:t>και </a:t>
            </a:r>
            <a:r>
              <a:rPr sz="3000" spc="-60" dirty="0">
                <a:latin typeface="Microsoft Sans Serif"/>
                <a:cs typeface="Microsoft Sans Serif"/>
              </a:rPr>
              <a:t>για </a:t>
            </a:r>
            <a:r>
              <a:rPr sz="3000" spc="-110" dirty="0">
                <a:latin typeface="Microsoft Sans Serif"/>
                <a:cs typeface="Microsoft Sans Serif"/>
              </a:rPr>
              <a:t>την</a:t>
            </a:r>
            <a:r>
              <a:rPr sz="3000" spc="-105" dirty="0">
                <a:latin typeface="Microsoft Sans Serif"/>
                <a:cs typeface="Microsoft Sans Serif"/>
              </a:rPr>
              <a:t> </a:t>
            </a:r>
            <a:r>
              <a:rPr sz="3000" spc="-35" dirty="0">
                <a:latin typeface="Microsoft Sans Serif"/>
                <a:cs typeface="Microsoft Sans Serif"/>
              </a:rPr>
              <a:t>καταβολή </a:t>
            </a:r>
            <a:r>
              <a:rPr sz="3000" spc="-30" dirty="0">
                <a:latin typeface="Microsoft Sans Serif"/>
                <a:cs typeface="Microsoft Sans Serif"/>
              </a:rPr>
              <a:t> </a:t>
            </a:r>
            <a:r>
              <a:rPr sz="3000" spc="-20" dirty="0">
                <a:latin typeface="Microsoft Sans Serif"/>
                <a:cs typeface="Microsoft Sans Serif"/>
              </a:rPr>
              <a:t>των</a:t>
            </a:r>
            <a:r>
              <a:rPr sz="3000" spc="30" dirty="0">
                <a:latin typeface="Microsoft Sans Serif"/>
                <a:cs typeface="Microsoft Sans Serif"/>
              </a:rPr>
              <a:t> </a:t>
            </a:r>
            <a:r>
              <a:rPr sz="3000" spc="-25" dirty="0">
                <a:latin typeface="Microsoft Sans Serif"/>
                <a:cs typeface="Microsoft Sans Serif"/>
              </a:rPr>
              <a:t>σχετικών</a:t>
            </a:r>
            <a:r>
              <a:rPr sz="3000" spc="35" dirty="0">
                <a:latin typeface="Microsoft Sans Serif"/>
                <a:cs typeface="Microsoft Sans Serif"/>
              </a:rPr>
              <a:t> </a:t>
            </a:r>
            <a:r>
              <a:rPr sz="3000" spc="55" dirty="0">
                <a:latin typeface="Microsoft Sans Serif"/>
                <a:cs typeface="Microsoft Sans Serif"/>
              </a:rPr>
              <a:t>αποζηµιώσεων.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48887" y="0"/>
            <a:ext cx="8096884" cy="843915"/>
            <a:chOff x="448887" y="0"/>
            <a:chExt cx="8096884" cy="84391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887" y="0"/>
              <a:ext cx="8096595" cy="49876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6694" y="328351"/>
              <a:ext cx="1961803" cy="515389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49876" y="1147156"/>
            <a:ext cx="8907145" cy="4489450"/>
            <a:chOff x="49876" y="1147156"/>
            <a:chExt cx="8907145" cy="4489450"/>
          </a:xfrm>
        </p:grpSpPr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76" y="1147156"/>
              <a:ext cx="8882148" cy="6276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579417"/>
              <a:ext cx="8549640" cy="56110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1961803"/>
              <a:ext cx="5361708" cy="56110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76" y="2381596"/>
              <a:ext cx="8894617" cy="62345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2813858"/>
              <a:ext cx="8549640" cy="56110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192087"/>
              <a:ext cx="8549640" cy="56110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3562002"/>
              <a:ext cx="8549640" cy="56110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3944388"/>
              <a:ext cx="8562108" cy="56110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4322617"/>
              <a:ext cx="8549640" cy="56110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4705002"/>
              <a:ext cx="8549640" cy="56110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5070763"/>
              <a:ext cx="2248592" cy="565265"/>
            </a:xfrm>
            <a:prstGeom prst="rect">
              <a:avLst/>
            </a:prstGeom>
          </p:spPr>
        </p:pic>
      </p:grpSp>
      <p:sp>
        <p:nvSpPr>
          <p:cNvPr id="69" name="object 6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48887" y="0"/>
            <a:ext cx="8096884" cy="843915"/>
            <a:chOff x="448887" y="0"/>
            <a:chExt cx="8096884" cy="84391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887" y="0"/>
              <a:ext cx="8096595" cy="49876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6694" y="328351"/>
              <a:ext cx="1961803" cy="515389"/>
            </a:xfrm>
            <a:prstGeom prst="rect">
              <a:avLst/>
            </a:prstGeom>
          </p:spPr>
        </p:pic>
      </p:grpSp>
      <p:sp>
        <p:nvSpPr>
          <p:cNvPr id="71" name="object 71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78739" y="1102867"/>
            <a:ext cx="8823960" cy="276606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840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5600" algn="l"/>
              </a:tabLst>
            </a:pPr>
            <a:r>
              <a:rPr sz="3100" dirty="0">
                <a:latin typeface="Microsoft Sans Serif"/>
                <a:cs typeface="Microsoft Sans Serif"/>
              </a:rPr>
              <a:t>Ο</a:t>
            </a:r>
            <a:r>
              <a:rPr sz="3100" spc="545" dirty="0">
                <a:latin typeface="Microsoft Sans Serif"/>
                <a:cs typeface="Microsoft Sans Serif"/>
              </a:rPr>
              <a:t> </a:t>
            </a:r>
            <a:r>
              <a:rPr sz="3100" spc="-20" dirty="0">
                <a:latin typeface="Microsoft Sans Serif"/>
                <a:cs typeface="Microsoft Sans Serif"/>
              </a:rPr>
              <a:t>ανάδοχος</a:t>
            </a:r>
            <a:r>
              <a:rPr sz="3100" spc="545" dirty="0">
                <a:latin typeface="Microsoft Sans Serif"/>
                <a:cs typeface="Microsoft Sans Serif"/>
              </a:rPr>
              <a:t> </a:t>
            </a:r>
            <a:r>
              <a:rPr sz="3100" spc="-20" dirty="0">
                <a:latin typeface="Microsoft Sans Serif"/>
                <a:cs typeface="Microsoft Sans Serif"/>
              </a:rPr>
              <a:t>υποχρεούται</a:t>
            </a:r>
            <a:r>
              <a:rPr sz="3100" spc="54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µέσα</a:t>
            </a:r>
            <a:r>
              <a:rPr sz="3100" spc="545" dirty="0">
                <a:latin typeface="Microsoft Sans Serif"/>
                <a:cs typeface="Microsoft Sans Serif"/>
              </a:rPr>
              <a:t> </a:t>
            </a:r>
            <a:r>
              <a:rPr sz="3100" spc="-35" dirty="0">
                <a:latin typeface="Microsoft Sans Serif"/>
                <a:cs typeface="Microsoft Sans Serif"/>
              </a:rPr>
              <a:t>σε</a:t>
            </a:r>
            <a:r>
              <a:rPr sz="3100" spc="545" dirty="0">
                <a:latin typeface="Microsoft Sans Serif"/>
                <a:cs typeface="Microsoft Sans Serif"/>
              </a:rPr>
              <a:t> </a:t>
            </a:r>
            <a:r>
              <a:rPr sz="3100" b="1" spc="5" dirty="0">
                <a:latin typeface="Arial"/>
                <a:cs typeface="Arial"/>
              </a:rPr>
              <a:t>προθεσµία </a:t>
            </a:r>
            <a:r>
              <a:rPr sz="3100" b="1" spc="-85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η </a:t>
            </a:r>
            <a:r>
              <a:rPr sz="3100" b="1" spc="-5" dirty="0">
                <a:latin typeface="Arial"/>
                <a:cs typeface="Arial"/>
              </a:rPr>
              <a:t>οποία </a:t>
            </a:r>
            <a:r>
              <a:rPr sz="3100" b="1" dirty="0">
                <a:latin typeface="Arial"/>
                <a:cs typeface="Arial"/>
              </a:rPr>
              <a:t>δεν </a:t>
            </a:r>
            <a:r>
              <a:rPr sz="3100" b="1" spc="15" dirty="0">
                <a:latin typeface="Arial"/>
                <a:cs typeface="Arial"/>
              </a:rPr>
              <a:t>µπορεί </a:t>
            </a:r>
            <a:r>
              <a:rPr sz="3100" b="1" spc="-5" dirty="0">
                <a:latin typeface="Arial"/>
                <a:cs typeface="Arial"/>
              </a:rPr>
              <a:t>να </a:t>
            </a:r>
            <a:r>
              <a:rPr sz="3100" b="1" dirty="0">
                <a:latin typeface="Arial"/>
                <a:cs typeface="Arial"/>
              </a:rPr>
              <a:t>είναι </a:t>
            </a:r>
            <a:r>
              <a:rPr sz="3100" b="1" spc="5" dirty="0">
                <a:latin typeface="Arial"/>
                <a:cs typeface="Arial"/>
              </a:rPr>
              <a:t>µικρότερη </a:t>
            </a:r>
            <a:r>
              <a:rPr sz="3100" b="1" dirty="0">
                <a:latin typeface="Arial"/>
                <a:cs typeface="Arial"/>
              </a:rPr>
              <a:t>από </a:t>
            </a:r>
            <a:r>
              <a:rPr sz="3100" b="1" spc="5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δεκαπέντε </a:t>
            </a:r>
            <a:r>
              <a:rPr sz="3100" b="1" dirty="0">
                <a:latin typeface="Arial"/>
                <a:cs typeface="Arial"/>
              </a:rPr>
              <a:t>(15) </a:t>
            </a:r>
            <a:r>
              <a:rPr sz="3100" b="1" spc="15" dirty="0">
                <a:latin typeface="Arial"/>
                <a:cs typeface="Arial"/>
              </a:rPr>
              <a:t>ηµέρες </a:t>
            </a:r>
            <a:r>
              <a:rPr sz="3100" b="1" spc="-5" dirty="0">
                <a:latin typeface="Arial"/>
                <a:cs typeface="Arial"/>
              </a:rPr>
              <a:t>και </a:t>
            </a:r>
            <a:r>
              <a:rPr sz="3100" b="1" dirty="0">
                <a:latin typeface="Arial"/>
                <a:cs typeface="Arial"/>
              </a:rPr>
              <a:t>να </a:t>
            </a:r>
            <a:r>
              <a:rPr sz="3100" b="1" spc="-5" dirty="0">
                <a:latin typeface="Arial"/>
                <a:cs typeface="Arial"/>
              </a:rPr>
              <a:t>υπερβαίνει τις 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τριάντα </a:t>
            </a:r>
            <a:r>
              <a:rPr sz="3100" b="1" dirty="0">
                <a:latin typeface="Arial"/>
                <a:cs typeface="Arial"/>
              </a:rPr>
              <a:t>(30) </a:t>
            </a:r>
            <a:r>
              <a:rPr sz="3100" b="1" spc="15" dirty="0">
                <a:latin typeface="Arial"/>
                <a:cs typeface="Arial"/>
              </a:rPr>
              <a:t>ηµέρες </a:t>
            </a:r>
            <a:r>
              <a:rPr sz="3100" b="1" spc="-5" dirty="0">
                <a:latin typeface="Arial"/>
                <a:cs typeface="Arial"/>
              </a:rPr>
              <a:t>από την υπογραφή της 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5" dirty="0">
                <a:latin typeface="Arial"/>
                <a:cs typeface="Arial"/>
              </a:rPr>
              <a:t>σύµβασης, </a:t>
            </a:r>
            <a:r>
              <a:rPr sz="3100" dirty="0">
                <a:latin typeface="Microsoft Sans Serif"/>
                <a:cs typeface="Microsoft Sans Serif"/>
              </a:rPr>
              <a:t>ο </a:t>
            </a:r>
            <a:r>
              <a:rPr sz="3100" spc="-20" dirty="0">
                <a:latin typeface="Microsoft Sans Serif"/>
                <a:cs typeface="Microsoft Sans Serif"/>
              </a:rPr>
              <a:t>ανάδοχος </a:t>
            </a:r>
            <a:r>
              <a:rPr sz="3100" spc="-55" dirty="0">
                <a:latin typeface="Microsoft Sans Serif"/>
                <a:cs typeface="Microsoft Sans Serif"/>
              </a:rPr>
              <a:t>µε </a:t>
            </a:r>
            <a:r>
              <a:rPr sz="3100" spc="30" dirty="0">
                <a:latin typeface="Microsoft Sans Serif"/>
                <a:cs typeface="Microsoft Sans Serif"/>
              </a:rPr>
              <a:t>βάση </a:t>
            </a:r>
            <a:r>
              <a:rPr sz="3100" spc="-114" dirty="0">
                <a:latin typeface="Microsoft Sans Serif"/>
                <a:cs typeface="Microsoft Sans Serif"/>
              </a:rPr>
              <a:t>την</a:t>
            </a:r>
            <a:r>
              <a:rPr sz="3100" spc="590" dirty="0">
                <a:latin typeface="Microsoft Sans Serif"/>
                <a:cs typeface="Microsoft Sans Serif"/>
              </a:rPr>
              <a:t> </a:t>
            </a:r>
            <a:r>
              <a:rPr sz="3100" spc="-15" dirty="0">
                <a:latin typeface="Microsoft Sans Serif"/>
                <a:cs typeface="Microsoft Sans Serif"/>
              </a:rPr>
              <a:t>ολική </a:t>
            </a:r>
            <a:r>
              <a:rPr sz="3100" spc="-20" dirty="0">
                <a:latin typeface="Microsoft Sans Serif"/>
                <a:cs typeface="Microsoft Sans Serif"/>
              </a:rPr>
              <a:t>και </a:t>
            </a:r>
            <a:r>
              <a:rPr sz="3100" spc="-15" dirty="0">
                <a:latin typeface="Microsoft Sans Serif"/>
                <a:cs typeface="Microsoft Sans Serif"/>
              </a:rPr>
              <a:t> </a:t>
            </a:r>
            <a:r>
              <a:rPr sz="3100" spc="-114" dirty="0">
                <a:latin typeface="Microsoft Sans Serif"/>
                <a:cs typeface="Microsoft Sans Serif"/>
              </a:rPr>
              <a:t>τις</a:t>
            </a:r>
            <a:r>
              <a:rPr sz="3100" spc="59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τµηµατικές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95" dirty="0">
                <a:latin typeface="Microsoft Sans Serif"/>
                <a:cs typeface="Microsoft Sans Serif"/>
              </a:rPr>
              <a:t>προθεσµίες,</a:t>
            </a:r>
            <a:r>
              <a:rPr sz="3100" spc="100" dirty="0">
                <a:latin typeface="Microsoft Sans Serif"/>
                <a:cs typeface="Microsoft Sans Serif"/>
              </a:rPr>
              <a:t> </a:t>
            </a:r>
            <a:r>
              <a:rPr sz="3100" spc="60" dirty="0">
                <a:latin typeface="Microsoft Sans Serif"/>
                <a:cs typeface="Microsoft Sans Serif"/>
              </a:rPr>
              <a:t>συντάσσει</a:t>
            </a:r>
            <a:r>
              <a:rPr sz="3100" spc="65" dirty="0">
                <a:latin typeface="Microsoft Sans Serif"/>
                <a:cs typeface="Microsoft Sans Serif"/>
              </a:rPr>
              <a:t> </a:t>
            </a:r>
            <a:r>
              <a:rPr sz="3100" spc="85" dirty="0">
                <a:latin typeface="Microsoft Sans Serif"/>
                <a:cs typeface="Microsoft Sans Serif"/>
              </a:rPr>
              <a:t>και </a:t>
            </a:r>
            <a:r>
              <a:rPr sz="3100" spc="90" dirty="0">
                <a:latin typeface="Microsoft Sans Serif"/>
                <a:cs typeface="Microsoft Sans Serif"/>
              </a:rPr>
              <a:t> </a:t>
            </a:r>
            <a:r>
              <a:rPr sz="3100" spc="110" dirty="0">
                <a:latin typeface="Microsoft Sans Serif"/>
                <a:cs typeface="Microsoft Sans Serif"/>
              </a:rPr>
              <a:t>υποβάλλει</a:t>
            </a:r>
            <a:r>
              <a:rPr sz="3100" spc="755" dirty="0">
                <a:latin typeface="Microsoft Sans Serif"/>
                <a:cs typeface="Microsoft Sans Serif"/>
              </a:rPr>
              <a:t> </a:t>
            </a:r>
            <a:r>
              <a:rPr sz="3100" spc="-10" dirty="0">
                <a:latin typeface="Microsoft Sans Serif"/>
                <a:cs typeface="Microsoft Sans Serif"/>
              </a:rPr>
              <a:t>στη</a:t>
            </a:r>
            <a:r>
              <a:rPr sz="3100" spc="60" dirty="0">
                <a:latin typeface="Microsoft Sans Serif"/>
                <a:cs typeface="Microsoft Sans Serif"/>
              </a:rPr>
              <a:t> </a:t>
            </a:r>
            <a:r>
              <a:rPr sz="3100" spc="65" dirty="0">
                <a:latin typeface="Microsoft Sans Serif"/>
                <a:cs typeface="Microsoft Sans Serif"/>
              </a:rPr>
              <a:t>Διευθύνουσα</a:t>
            </a:r>
            <a:r>
              <a:rPr sz="3100" spc="800" dirty="0">
                <a:latin typeface="Microsoft Sans Serif"/>
                <a:cs typeface="Microsoft Sans Serif"/>
              </a:rPr>
              <a:t> </a:t>
            </a:r>
            <a:r>
              <a:rPr sz="3100" spc="120" dirty="0">
                <a:latin typeface="Microsoft Sans Serif"/>
                <a:cs typeface="Microsoft Sans Serif"/>
              </a:rPr>
              <a:t>Υπηρεσία</a:t>
            </a:r>
            <a:r>
              <a:rPr sz="3100" spc="745" dirty="0">
                <a:latin typeface="Microsoft Sans Serif"/>
                <a:cs typeface="Microsoft Sans Serif"/>
              </a:rPr>
              <a:t> </a:t>
            </a:r>
            <a:r>
              <a:rPr sz="3100" spc="-65" dirty="0">
                <a:latin typeface="Microsoft Sans Serif"/>
                <a:cs typeface="Microsoft Sans Serif"/>
              </a:rPr>
              <a:t>το</a:t>
            </a:r>
            <a:endParaRPr sz="3100" dirty="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21640" y="3751579"/>
            <a:ext cx="33445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15" dirty="0">
                <a:latin typeface="Microsoft Sans Serif"/>
                <a:cs typeface="Microsoft Sans Serif"/>
              </a:rPr>
              <a:t>χρονοδιάγρα</a:t>
            </a:r>
            <a:r>
              <a:rPr sz="3100" spc="295" dirty="0">
                <a:latin typeface="Microsoft Sans Serif"/>
                <a:cs typeface="Microsoft Sans Serif"/>
              </a:rPr>
              <a:t>µµ</a:t>
            </a:r>
            <a:r>
              <a:rPr sz="3100" spc="5" dirty="0">
                <a:latin typeface="Microsoft Sans Serif"/>
                <a:cs typeface="Microsoft Sans Serif"/>
              </a:rPr>
              <a:t>α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076370" y="3751579"/>
            <a:ext cx="48444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4460" algn="l"/>
                <a:tab pos="3650615" algn="l"/>
              </a:tabLst>
            </a:pPr>
            <a:r>
              <a:rPr sz="3100" spc="175" dirty="0">
                <a:latin typeface="Microsoft Sans Serif"/>
                <a:cs typeface="Microsoft Sans Serif"/>
              </a:rPr>
              <a:t>κατασκευή</a:t>
            </a:r>
            <a:r>
              <a:rPr sz="3100" spc="-60" dirty="0">
                <a:latin typeface="Microsoft Sans Serif"/>
                <a:cs typeface="Microsoft Sans Serif"/>
              </a:rPr>
              <a:t>ς</a:t>
            </a:r>
            <a:r>
              <a:rPr sz="3100" dirty="0">
                <a:latin typeface="Microsoft Sans Serif"/>
                <a:cs typeface="Microsoft Sans Serif"/>
              </a:rPr>
              <a:t>	</a:t>
            </a:r>
            <a:r>
              <a:rPr sz="3100" spc="114" dirty="0">
                <a:latin typeface="Microsoft Sans Serif"/>
                <a:cs typeface="Microsoft Sans Serif"/>
              </a:rPr>
              <a:t>το</a:t>
            </a:r>
            <a:r>
              <a:rPr sz="3100" spc="-125" dirty="0">
                <a:latin typeface="Microsoft Sans Serif"/>
                <a:cs typeface="Microsoft Sans Serif"/>
              </a:rPr>
              <a:t>υ</a:t>
            </a:r>
            <a:r>
              <a:rPr sz="3100" dirty="0">
                <a:latin typeface="Microsoft Sans Serif"/>
                <a:cs typeface="Microsoft Sans Serif"/>
              </a:rPr>
              <a:t>	</a:t>
            </a:r>
            <a:r>
              <a:rPr sz="3100" spc="165" dirty="0">
                <a:latin typeface="Microsoft Sans Serif"/>
                <a:cs typeface="Microsoft Sans Serif"/>
              </a:rPr>
              <a:t>έργου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21640" y="4119879"/>
            <a:ext cx="8471535" cy="1640839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 algn="just">
              <a:lnSpc>
                <a:spcPts val="3000"/>
              </a:lnSpc>
              <a:spcBef>
                <a:spcPts val="800"/>
              </a:spcBef>
            </a:pPr>
            <a:r>
              <a:rPr sz="3100" spc="15" dirty="0">
                <a:latin typeface="Microsoft Sans Serif"/>
                <a:cs typeface="Microsoft Sans Serif"/>
              </a:rPr>
              <a:t>προκειµένου</a:t>
            </a:r>
            <a:r>
              <a:rPr sz="3100" spc="20" dirty="0">
                <a:latin typeface="Microsoft Sans Serif"/>
                <a:cs typeface="Microsoft Sans Serif"/>
              </a:rPr>
              <a:t> </a:t>
            </a:r>
            <a:r>
              <a:rPr sz="3100" spc="-80" dirty="0">
                <a:latin typeface="Microsoft Sans Serif"/>
                <a:cs typeface="Microsoft Sans Serif"/>
              </a:rPr>
              <a:t>αυτή</a:t>
            </a:r>
            <a:r>
              <a:rPr sz="3100" spc="-75" dirty="0">
                <a:latin typeface="Microsoft Sans Serif"/>
                <a:cs typeface="Microsoft Sans Serif"/>
              </a:rPr>
              <a:t> </a:t>
            </a:r>
            <a:r>
              <a:rPr sz="3100" spc="10" dirty="0">
                <a:latin typeface="Microsoft Sans Serif"/>
                <a:cs typeface="Microsoft Sans Serif"/>
              </a:rPr>
              <a:t>να</a:t>
            </a:r>
            <a:r>
              <a:rPr sz="3100" spc="15" dirty="0">
                <a:latin typeface="Microsoft Sans Serif"/>
                <a:cs typeface="Microsoft Sans Serif"/>
              </a:rPr>
              <a:t> </a:t>
            </a:r>
            <a:r>
              <a:rPr sz="3100" spc="-160" dirty="0">
                <a:latin typeface="Microsoft Sans Serif"/>
                <a:cs typeface="Microsoft Sans Serif"/>
              </a:rPr>
              <a:t>το</a:t>
            </a:r>
            <a:r>
              <a:rPr sz="3100" spc="-15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εγκρίνει</a:t>
            </a:r>
            <a:r>
              <a:rPr sz="3100" spc="-55" dirty="0">
                <a:latin typeface="Microsoft Sans Serif"/>
                <a:cs typeface="Microsoft Sans Serif"/>
              </a:rPr>
              <a:t> </a:t>
            </a:r>
            <a:r>
              <a:rPr sz="3100" spc="-120" dirty="0">
                <a:latin typeface="Microsoft Sans Serif"/>
                <a:cs typeface="Microsoft Sans Serif"/>
              </a:rPr>
              <a:t>εντός</a:t>
            </a:r>
            <a:r>
              <a:rPr sz="3100" spc="-114" dirty="0">
                <a:latin typeface="Microsoft Sans Serif"/>
                <a:cs typeface="Microsoft Sans Serif"/>
              </a:rPr>
              <a:t> </a:t>
            </a:r>
            <a:r>
              <a:rPr sz="3100" spc="15" dirty="0">
                <a:latin typeface="Microsoft Sans Serif"/>
                <a:cs typeface="Microsoft Sans Serif"/>
              </a:rPr>
              <a:t>15 </a:t>
            </a:r>
            <a:r>
              <a:rPr sz="3100" spc="20" dirty="0">
                <a:latin typeface="Microsoft Sans Serif"/>
                <a:cs typeface="Microsoft Sans Serif"/>
              </a:rPr>
              <a:t> </a:t>
            </a:r>
            <a:r>
              <a:rPr sz="3100" spc="145" dirty="0">
                <a:latin typeface="Microsoft Sans Serif"/>
                <a:cs typeface="Microsoft Sans Serif"/>
              </a:rPr>
              <a:t>ηµερών.</a:t>
            </a:r>
            <a:r>
              <a:rPr sz="3100" spc="150" dirty="0">
                <a:latin typeface="Microsoft Sans Serif"/>
                <a:cs typeface="Microsoft Sans Serif"/>
              </a:rPr>
              <a:t> </a:t>
            </a:r>
            <a:r>
              <a:rPr sz="3100" spc="70" dirty="0">
                <a:latin typeface="Microsoft Sans Serif"/>
                <a:cs typeface="Microsoft Sans Serif"/>
              </a:rPr>
              <a:t>Το</a:t>
            </a:r>
            <a:r>
              <a:rPr sz="3100" spc="75" dirty="0">
                <a:latin typeface="Microsoft Sans Serif"/>
                <a:cs typeface="Microsoft Sans Serif"/>
              </a:rPr>
              <a:t> </a:t>
            </a:r>
            <a:r>
              <a:rPr sz="3100" spc="70" dirty="0">
                <a:latin typeface="Microsoft Sans Serif"/>
                <a:cs typeface="Microsoft Sans Serif"/>
              </a:rPr>
              <a:t>εγκεκριµένο</a:t>
            </a:r>
            <a:r>
              <a:rPr sz="3100" spc="75" dirty="0">
                <a:latin typeface="Microsoft Sans Serif"/>
                <a:cs typeface="Microsoft Sans Serif"/>
              </a:rPr>
              <a:t> </a:t>
            </a:r>
            <a:r>
              <a:rPr sz="3100" spc="125" dirty="0">
                <a:latin typeface="Microsoft Sans Serif"/>
                <a:cs typeface="Microsoft Sans Serif"/>
              </a:rPr>
              <a:t>χρονοδιάγραµµα </a:t>
            </a:r>
            <a:r>
              <a:rPr sz="3100" spc="130" dirty="0">
                <a:latin typeface="Microsoft Sans Serif"/>
                <a:cs typeface="Microsoft Sans Serif"/>
              </a:rPr>
              <a:t> </a:t>
            </a:r>
            <a:r>
              <a:rPr sz="3100" spc="-45" dirty="0">
                <a:latin typeface="Microsoft Sans Serif"/>
                <a:cs typeface="Microsoft Sans Serif"/>
              </a:rPr>
              <a:t>αποτελεί </a:t>
            </a:r>
            <a:r>
              <a:rPr sz="3100" spc="-170" dirty="0">
                <a:latin typeface="Microsoft Sans Serif"/>
                <a:cs typeface="Microsoft Sans Serif"/>
              </a:rPr>
              <a:t>το</a:t>
            </a:r>
            <a:r>
              <a:rPr sz="3100" spc="-165" dirty="0">
                <a:latin typeface="Microsoft Sans Serif"/>
                <a:cs typeface="Microsoft Sans Serif"/>
              </a:rPr>
              <a:t> </a:t>
            </a:r>
            <a:r>
              <a:rPr sz="3100" spc="-50" dirty="0">
                <a:latin typeface="Microsoft Sans Serif"/>
                <a:cs typeface="Microsoft Sans Serif"/>
              </a:rPr>
              <a:t>αναλυτικό </a:t>
            </a:r>
            <a:r>
              <a:rPr sz="3100" spc="40" dirty="0">
                <a:latin typeface="Microsoft Sans Serif"/>
                <a:cs typeface="Microsoft Sans Serif"/>
              </a:rPr>
              <a:t>πρόγραµµα </a:t>
            </a:r>
            <a:r>
              <a:rPr sz="3100" spc="-60" dirty="0">
                <a:latin typeface="Microsoft Sans Serif"/>
                <a:cs typeface="Microsoft Sans Serif"/>
              </a:rPr>
              <a:t>κατασκευής </a:t>
            </a:r>
            <a:r>
              <a:rPr sz="3100" spc="-55" dirty="0">
                <a:latin typeface="Microsoft Sans Serif"/>
                <a:cs typeface="Microsoft Sans Serif"/>
              </a:rPr>
              <a:t> </a:t>
            </a:r>
            <a:r>
              <a:rPr sz="3100" spc="-120" dirty="0">
                <a:latin typeface="Microsoft Sans Serif"/>
                <a:cs typeface="Microsoft Sans Serif"/>
              </a:rPr>
              <a:t>του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έργου.</a:t>
            </a:r>
            <a:endParaRPr sz="3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78739" y="456439"/>
            <a:ext cx="8992235" cy="441706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marR="5080" indent="-342900" algn="just">
              <a:lnSpc>
                <a:spcPct val="90100"/>
              </a:lnSpc>
              <a:spcBef>
                <a:spcPts val="465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5600" algn="l"/>
              </a:tabLst>
            </a:pPr>
            <a:r>
              <a:rPr sz="3100" dirty="0">
                <a:latin typeface="Microsoft Sans Serif"/>
                <a:cs typeface="Microsoft Sans Serif"/>
              </a:rPr>
              <a:t>Η </a:t>
            </a:r>
            <a:r>
              <a:rPr sz="3100" spc="-50" dirty="0">
                <a:latin typeface="Microsoft Sans Serif"/>
                <a:cs typeface="Microsoft Sans Serif"/>
              </a:rPr>
              <a:t>έναρξη </a:t>
            </a:r>
            <a:r>
              <a:rPr sz="3100" spc="-20" dirty="0">
                <a:latin typeface="Microsoft Sans Serif"/>
                <a:cs typeface="Microsoft Sans Serif"/>
              </a:rPr>
              <a:t>των </a:t>
            </a:r>
            <a:r>
              <a:rPr sz="3100" dirty="0">
                <a:latin typeface="Microsoft Sans Serif"/>
                <a:cs typeface="Microsoft Sans Serif"/>
              </a:rPr>
              <a:t>εργασιών </a:t>
            </a:r>
            <a:r>
              <a:rPr sz="3100" spc="-120" dirty="0">
                <a:latin typeface="Microsoft Sans Serif"/>
                <a:cs typeface="Microsoft Sans Serif"/>
              </a:rPr>
              <a:t>του</a:t>
            </a:r>
            <a:r>
              <a:rPr sz="3100" spc="-114" dirty="0">
                <a:latin typeface="Microsoft Sans Serif"/>
                <a:cs typeface="Microsoft Sans Serif"/>
              </a:rPr>
              <a:t> </a:t>
            </a:r>
            <a:r>
              <a:rPr sz="3100" spc="-70" dirty="0">
                <a:latin typeface="Microsoft Sans Serif"/>
                <a:cs typeface="Microsoft Sans Serif"/>
              </a:rPr>
              <a:t>έργου </a:t>
            </a:r>
            <a:r>
              <a:rPr sz="3100" spc="135" dirty="0">
                <a:latin typeface="Microsoft Sans Serif"/>
                <a:cs typeface="Microsoft Sans Serif"/>
              </a:rPr>
              <a:t>από </a:t>
            </a:r>
            <a:r>
              <a:rPr sz="3100" spc="-55" dirty="0">
                <a:latin typeface="Microsoft Sans Serif"/>
                <a:cs typeface="Microsoft Sans Serif"/>
              </a:rPr>
              <a:t>µέρους </a:t>
            </a:r>
            <a:r>
              <a:rPr sz="3100" spc="-50" dirty="0">
                <a:latin typeface="Microsoft Sans Serif"/>
                <a:cs typeface="Microsoft Sans Serif"/>
              </a:rPr>
              <a:t> </a:t>
            </a:r>
            <a:r>
              <a:rPr sz="3100" spc="-120" dirty="0">
                <a:latin typeface="Microsoft Sans Serif"/>
                <a:cs typeface="Microsoft Sans Serif"/>
              </a:rPr>
              <a:t>του </a:t>
            </a:r>
            <a:r>
              <a:rPr sz="3100" spc="-5" dirty="0">
                <a:latin typeface="Microsoft Sans Serif"/>
                <a:cs typeface="Microsoft Sans Serif"/>
              </a:rPr>
              <a:t>αναδόχου </a:t>
            </a:r>
            <a:r>
              <a:rPr sz="3100" spc="-60" dirty="0">
                <a:latin typeface="Microsoft Sans Serif"/>
                <a:cs typeface="Microsoft Sans Serif"/>
              </a:rPr>
              <a:t>δεν </a:t>
            </a:r>
            <a:r>
              <a:rPr sz="3100" spc="35" dirty="0">
                <a:latin typeface="Microsoft Sans Serif"/>
                <a:cs typeface="Microsoft Sans Serif"/>
              </a:rPr>
              <a:t>µπορεί </a:t>
            </a:r>
            <a:r>
              <a:rPr sz="3100" dirty="0">
                <a:latin typeface="Microsoft Sans Serif"/>
                <a:cs typeface="Microsoft Sans Serif"/>
              </a:rPr>
              <a:t>να </a:t>
            </a:r>
            <a:r>
              <a:rPr sz="3100" spc="-50" dirty="0">
                <a:latin typeface="Microsoft Sans Serif"/>
                <a:cs typeface="Microsoft Sans Serif"/>
              </a:rPr>
              <a:t>καθυστερήσει </a:t>
            </a:r>
            <a:r>
              <a:rPr sz="3100" spc="55" dirty="0">
                <a:latin typeface="Microsoft Sans Serif"/>
                <a:cs typeface="Microsoft Sans Serif"/>
              </a:rPr>
              <a:t>πέρα </a:t>
            </a:r>
            <a:r>
              <a:rPr sz="3100" spc="60" dirty="0">
                <a:latin typeface="Microsoft Sans Serif"/>
                <a:cs typeface="Microsoft Sans Serif"/>
              </a:rPr>
              <a:t> </a:t>
            </a:r>
            <a:r>
              <a:rPr sz="3100" spc="-20" dirty="0">
                <a:latin typeface="Microsoft Sans Serif"/>
                <a:cs typeface="Microsoft Sans Serif"/>
              </a:rPr>
              <a:t>των </a:t>
            </a:r>
            <a:r>
              <a:rPr sz="3100" spc="-105" dirty="0">
                <a:latin typeface="Microsoft Sans Serif"/>
                <a:cs typeface="Microsoft Sans Serif"/>
              </a:rPr>
              <a:t>τριάντα </a:t>
            </a:r>
            <a:r>
              <a:rPr sz="3100" dirty="0">
                <a:latin typeface="Microsoft Sans Serif"/>
                <a:cs typeface="Microsoft Sans Serif"/>
              </a:rPr>
              <a:t>(30) </a:t>
            </a:r>
            <a:r>
              <a:rPr sz="3100" spc="25" dirty="0">
                <a:latin typeface="Microsoft Sans Serif"/>
                <a:cs typeface="Microsoft Sans Serif"/>
              </a:rPr>
              <a:t>ηµερών </a:t>
            </a:r>
            <a:r>
              <a:rPr sz="3100" spc="135" dirty="0">
                <a:latin typeface="Microsoft Sans Serif"/>
                <a:cs typeface="Microsoft Sans Serif"/>
              </a:rPr>
              <a:t>από </a:t>
            </a:r>
            <a:r>
              <a:rPr sz="3100" spc="-114" dirty="0">
                <a:latin typeface="Microsoft Sans Serif"/>
                <a:cs typeface="Microsoft Sans Serif"/>
              </a:rPr>
              <a:t>την </a:t>
            </a:r>
            <a:r>
              <a:rPr sz="3100" spc="30" dirty="0">
                <a:latin typeface="Microsoft Sans Serif"/>
                <a:cs typeface="Microsoft Sans Serif"/>
              </a:rPr>
              <a:t>υπογραφή </a:t>
            </a:r>
            <a:r>
              <a:rPr sz="3100" spc="-170" dirty="0">
                <a:latin typeface="Microsoft Sans Serif"/>
                <a:cs typeface="Microsoft Sans Serif"/>
              </a:rPr>
              <a:t>της </a:t>
            </a:r>
            <a:r>
              <a:rPr sz="3100" spc="-165" dirty="0">
                <a:latin typeface="Microsoft Sans Serif"/>
                <a:cs typeface="Microsoft Sans Serif"/>
              </a:rPr>
              <a:t> </a:t>
            </a:r>
            <a:r>
              <a:rPr sz="3100" spc="10" dirty="0">
                <a:latin typeface="Microsoft Sans Serif"/>
                <a:cs typeface="Microsoft Sans Serif"/>
              </a:rPr>
              <a:t>σύµβασης.</a:t>
            </a:r>
            <a:endParaRPr sz="31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0100"/>
              </a:lnSpc>
              <a:spcBef>
                <a:spcPts val="695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5600" algn="l"/>
              </a:tabLst>
            </a:pPr>
            <a:r>
              <a:rPr sz="3100" dirty="0">
                <a:latin typeface="Microsoft Sans Serif"/>
                <a:cs typeface="Microsoft Sans Serif"/>
              </a:rPr>
              <a:t>Η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30" dirty="0">
                <a:latin typeface="Microsoft Sans Serif"/>
                <a:cs typeface="Microsoft Sans Serif"/>
              </a:rPr>
              <a:t>µη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-45" dirty="0">
                <a:latin typeface="Microsoft Sans Serif"/>
                <a:cs typeface="Microsoft Sans Serif"/>
              </a:rPr>
              <a:t>τήρηση</a:t>
            </a:r>
            <a:r>
              <a:rPr sz="3100" spc="-40" dirty="0">
                <a:latin typeface="Microsoft Sans Serif"/>
                <a:cs typeface="Microsoft Sans Serif"/>
              </a:rPr>
              <a:t> </a:t>
            </a:r>
            <a:r>
              <a:rPr sz="3100" spc="-20" dirty="0">
                <a:latin typeface="Microsoft Sans Serif"/>
                <a:cs typeface="Microsoft Sans Serif"/>
              </a:rPr>
              <a:t>των</a:t>
            </a:r>
            <a:r>
              <a:rPr sz="3100" spc="-15" dirty="0">
                <a:latin typeface="Microsoft Sans Serif"/>
                <a:cs typeface="Microsoft Sans Serif"/>
              </a:rPr>
              <a:t> </a:t>
            </a:r>
            <a:r>
              <a:rPr sz="3100" spc="5" dirty="0">
                <a:latin typeface="Microsoft Sans Serif"/>
                <a:cs typeface="Microsoft Sans Serif"/>
              </a:rPr>
              <a:t>ανωτέρω</a:t>
            </a:r>
            <a:r>
              <a:rPr sz="3100" spc="10" dirty="0">
                <a:latin typeface="Microsoft Sans Serif"/>
                <a:cs typeface="Microsoft Sans Serif"/>
              </a:rPr>
              <a:t> </a:t>
            </a:r>
            <a:r>
              <a:rPr sz="3100" spc="60" dirty="0">
                <a:latin typeface="Microsoft Sans Serif"/>
                <a:cs typeface="Microsoft Sans Serif"/>
              </a:rPr>
              <a:t>προθεσµιών</a:t>
            </a:r>
            <a:r>
              <a:rPr sz="3100" spc="65" dirty="0">
                <a:latin typeface="Microsoft Sans Serif"/>
                <a:cs typeface="Microsoft Sans Serif"/>
              </a:rPr>
              <a:t> </a:t>
            </a:r>
            <a:r>
              <a:rPr sz="3100" spc="-55" dirty="0">
                <a:latin typeface="Microsoft Sans Serif"/>
                <a:cs typeface="Microsoft Sans Serif"/>
              </a:rPr>
              <a:t>µε </a:t>
            </a:r>
            <a:r>
              <a:rPr sz="3100" spc="-50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υπαιτιότητα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-75" dirty="0">
                <a:latin typeface="Microsoft Sans Serif"/>
                <a:cs typeface="Microsoft Sans Serif"/>
              </a:rPr>
              <a:t>του</a:t>
            </a:r>
            <a:r>
              <a:rPr sz="3100" spc="-70" dirty="0">
                <a:latin typeface="Microsoft Sans Serif"/>
                <a:cs typeface="Microsoft Sans Serif"/>
              </a:rPr>
              <a:t> </a:t>
            </a:r>
            <a:r>
              <a:rPr sz="3100" spc="60" dirty="0">
                <a:latin typeface="Microsoft Sans Serif"/>
                <a:cs typeface="Microsoft Sans Serif"/>
              </a:rPr>
              <a:t>αναδόχου</a:t>
            </a:r>
            <a:r>
              <a:rPr sz="3100" spc="65" dirty="0">
                <a:latin typeface="Microsoft Sans Serif"/>
                <a:cs typeface="Microsoft Sans Serif"/>
              </a:rPr>
              <a:t> </a:t>
            </a:r>
            <a:r>
              <a:rPr sz="3100" spc="30" dirty="0">
                <a:latin typeface="Microsoft Sans Serif"/>
                <a:cs typeface="Microsoft Sans Serif"/>
              </a:rPr>
              <a:t>συνεπάγεται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-65" dirty="0">
                <a:latin typeface="Microsoft Sans Serif"/>
                <a:cs typeface="Microsoft Sans Serif"/>
              </a:rPr>
              <a:t>την </a:t>
            </a:r>
            <a:r>
              <a:rPr sz="3100" spc="-60" dirty="0">
                <a:latin typeface="Microsoft Sans Serif"/>
                <a:cs typeface="Microsoft Sans Serif"/>
              </a:rPr>
              <a:t> </a:t>
            </a:r>
            <a:r>
              <a:rPr sz="3100" spc="100" dirty="0">
                <a:latin typeface="Microsoft Sans Serif"/>
                <a:cs typeface="Microsoft Sans Serif"/>
              </a:rPr>
              <a:t>επιβολή</a:t>
            </a:r>
            <a:r>
              <a:rPr sz="3100" spc="105" dirty="0">
                <a:latin typeface="Microsoft Sans Serif"/>
                <a:cs typeface="Microsoft Sans Serif"/>
              </a:rPr>
              <a:t> </a:t>
            </a:r>
            <a:r>
              <a:rPr sz="3100" spc="35" dirty="0">
                <a:latin typeface="Microsoft Sans Serif"/>
                <a:cs typeface="Microsoft Sans Serif"/>
              </a:rPr>
              <a:t>των</a:t>
            </a:r>
            <a:r>
              <a:rPr sz="3100" spc="40" dirty="0">
                <a:latin typeface="Microsoft Sans Serif"/>
                <a:cs typeface="Microsoft Sans Serif"/>
              </a:rPr>
              <a:t> </a:t>
            </a:r>
            <a:r>
              <a:rPr sz="3100" spc="50" dirty="0">
                <a:latin typeface="Microsoft Sans Serif"/>
                <a:cs typeface="Microsoft Sans Serif"/>
              </a:rPr>
              <a:t>διοικητικών</a:t>
            </a:r>
            <a:r>
              <a:rPr sz="3100" spc="55" dirty="0">
                <a:latin typeface="Microsoft Sans Serif"/>
                <a:cs typeface="Microsoft Sans Serif"/>
              </a:rPr>
              <a:t> </a:t>
            </a:r>
            <a:r>
              <a:rPr sz="3100" spc="35" dirty="0">
                <a:latin typeface="Microsoft Sans Serif"/>
                <a:cs typeface="Microsoft Sans Serif"/>
              </a:rPr>
              <a:t>και</a:t>
            </a:r>
            <a:r>
              <a:rPr sz="3100" spc="40" dirty="0">
                <a:latin typeface="Microsoft Sans Serif"/>
                <a:cs typeface="Microsoft Sans Serif"/>
              </a:rPr>
              <a:t> </a:t>
            </a:r>
            <a:r>
              <a:rPr sz="3100" spc="145" dirty="0">
                <a:latin typeface="Microsoft Sans Serif"/>
                <a:cs typeface="Microsoft Sans Serif"/>
              </a:rPr>
              <a:t>παρεπόµενων </a:t>
            </a:r>
            <a:r>
              <a:rPr sz="3100" spc="150" dirty="0">
                <a:latin typeface="Microsoft Sans Serif"/>
                <a:cs typeface="Microsoft Sans Serif"/>
              </a:rPr>
              <a:t> </a:t>
            </a:r>
            <a:r>
              <a:rPr sz="3100" spc="-5" dirty="0">
                <a:latin typeface="Microsoft Sans Serif"/>
                <a:cs typeface="Microsoft Sans Serif"/>
              </a:rPr>
              <a:t>χρηµατικών </a:t>
            </a:r>
            <a:r>
              <a:rPr sz="3100" spc="50" dirty="0">
                <a:latin typeface="Microsoft Sans Serif"/>
                <a:cs typeface="Microsoft Sans Serif"/>
              </a:rPr>
              <a:t>κυρώσεων, </a:t>
            </a:r>
            <a:r>
              <a:rPr sz="3100" spc="-45" dirty="0">
                <a:latin typeface="Microsoft Sans Serif"/>
                <a:cs typeface="Microsoft Sans Serif"/>
              </a:rPr>
              <a:t>αποτελεί </a:t>
            </a:r>
            <a:r>
              <a:rPr sz="3100" spc="-35" dirty="0">
                <a:latin typeface="Microsoft Sans Serif"/>
                <a:cs typeface="Microsoft Sans Serif"/>
              </a:rPr>
              <a:t>λόγο </a:t>
            </a:r>
            <a:r>
              <a:rPr sz="3100" spc="15" dirty="0">
                <a:latin typeface="Microsoft Sans Serif"/>
                <a:cs typeface="Microsoft Sans Serif"/>
              </a:rPr>
              <a:t>έκπτωσης </a:t>
            </a:r>
            <a:r>
              <a:rPr sz="3100" spc="-810" dirty="0">
                <a:latin typeface="Microsoft Sans Serif"/>
                <a:cs typeface="Microsoft Sans Serif"/>
              </a:rPr>
              <a:t> </a:t>
            </a:r>
            <a:r>
              <a:rPr sz="3100" spc="-120" dirty="0">
                <a:latin typeface="Microsoft Sans Serif"/>
                <a:cs typeface="Microsoft Sans Serif"/>
              </a:rPr>
              <a:t>του</a:t>
            </a:r>
            <a:r>
              <a:rPr sz="3100" spc="-114" dirty="0">
                <a:latin typeface="Microsoft Sans Serif"/>
                <a:cs typeface="Microsoft Sans Serif"/>
              </a:rPr>
              <a:t> </a:t>
            </a:r>
            <a:r>
              <a:rPr sz="3100" spc="-5" dirty="0">
                <a:latin typeface="Microsoft Sans Serif"/>
                <a:cs typeface="Microsoft Sans Serif"/>
              </a:rPr>
              <a:t>αναδόχου</a:t>
            </a:r>
            <a:r>
              <a:rPr sz="3100" dirty="0">
                <a:latin typeface="Microsoft Sans Serif"/>
                <a:cs typeface="Microsoft Sans Serif"/>
              </a:rPr>
              <a:t> </a:t>
            </a:r>
            <a:r>
              <a:rPr sz="3100" spc="-20" dirty="0">
                <a:latin typeface="Microsoft Sans Serif"/>
                <a:cs typeface="Microsoft Sans Serif"/>
              </a:rPr>
              <a:t>και</a:t>
            </a:r>
            <a:r>
              <a:rPr sz="3100" spc="-1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για</a:t>
            </a:r>
            <a:r>
              <a:rPr sz="3100" spc="-55" dirty="0">
                <a:latin typeface="Microsoft Sans Serif"/>
                <a:cs typeface="Microsoft Sans Serif"/>
              </a:rPr>
              <a:t> </a:t>
            </a:r>
            <a:r>
              <a:rPr sz="3100" spc="-165" dirty="0">
                <a:latin typeface="Microsoft Sans Serif"/>
                <a:cs typeface="Microsoft Sans Serif"/>
              </a:rPr>
              <a:t>τα</a:t>
            </a:r>
            <a:r>
              <a:rPr sz="3100" spc="-160" dirty="0">
                <a:latin typeface="Microsoft Sans Serif"/>
                <a:cs typeface="Microsoft Sans Serif"/>
              </a:rPr>
              <a:t> </a:t>
            </a:r>
            <a:r>
              <a:rPr sz="3100" spc="-5" dirty="0">
                <a:latin typeface="Microsoft Sans Serif"/>
                <a:cs typeface="Microsoft Sans Serif"/>
              </a:rPr>
              <a:t>αρµόδια</a:t>
            </a:r>
            <a:r>
              <a:rPr sz="3100" dirty="0">
                <a:latin typeface="Microsoft Sans Serif"/>
                <a:cs typeface="Microsoft Sans Serif"/>
              </a:rPr>
              <a:t> </a:t>
            </a:r>
            <a:r>
              <a:rPr sz="3100" spc="-25" dirty="0">
                <a:latin typeface="Microsoft Sans Serif"/>
                <a:cs typeface="Microsoft Sans Serif"/>
              </a:rPr>
              <a:t>όργανα</a:t>
            </a:r>
            <a:r>
              <a:rPr sz="3100" spc="-20" dirty="0">
                <a:latin typeface="Microsoft Sans Serif"/>
                <a:cs typeface="Microsoft Sans Serif"/>
              </a:rPr>
              <a:t> </a:t>
            </a:r>
            <a:r>
              <a:rPr sz="3100" spc="-120" dirty="0">
                <a:latin typeface="Microsoft Sans Serif"/>
                <a:cs typeface="Microsoft Sans Serif"/>
              </a:rPr>
              <a:t>του </a:t>
            </a:r>
            <a:r>
              <a:rPr sz="3100" spc="-114" dirty="0">
                <a:latin typeface="Microsoft Sans Serif"/>
                <a:cs typeface="Microsoft Sans Serif"/>
              </a:rPr>
              <a:t> </a:t>
            </a:r>
            <a:r>
              <a:rPr sz="3100" spc="-40" dirty="0">
                <a:latin typeface="Microsoft Sans Serif"/>
                <a:cs typeface="Microsoft Sans Serif"/>
              </a:rPr>
              <a:t>φορέα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κατασκευής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-45" dirty="0">
                <a:latin typeface="Microsoft Sans Serif"/>
                <a:cs typeface="Microsoft Sans Serif"/>
              </a:rPr>
              <a:t>αποτελεί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10" dirty="0">
                <a:latin typeface="Microsoft Sans Serif"/>
                <a:cs typeface="Microsoft Sans Serif"/>
              </a:rPr>
              <a:t>πειθαρχικό</a:t>
            </a:r>
            <a:r>
              <a:rPr sz="3100" spc="40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αδίκηµα.</a:t>
            </a: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49876" y="893618"/>
            <a:ext cx="9086215" cy="3624579"/>
            <a:chOff x="49876" y="893618"/>
            <a:chExt cx="9086215" cy="3624579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76" y="893618"/>
              <a:ext cx="9073341" cy="66501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400694"/>
              <a:ext cx="8728363" cy="56526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832956"/>
              <a:ext cx="8740832" cy="56110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2252748"/>
              <a:ext cx="8740832" cy="56110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685010"/>
              <a:ext cx="8728363" cy="56110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3104803"/>
              <a:ext cx="8728363" cy="56110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537065"/>
              <a:ext cx="8728363" cy="56110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956857"/>
              <a:ext cx="3595254" cy="561109"/>
            </a:xfrm>
            <a:prstGeom prst="rect">
              <a:avLst/>
            </a:prstGeom>
          </p:spPr>
        </p:pic>
      </p:grp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4032" y="228600"/>
            <a:ext cx="9073515" cy="5723890"/>
            <a:chOff x="54032" y="228600"/>
            <a:chExt cx="9073515" cy="572389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283" y="228600"/>
              <a:ext cx="8994369" cy="54863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32" y="623454"/>
              <a:ext cx="9048403" cy="5527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018309"/>
              <a:ext cx="8732520" cy="49045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346661"/>
              <a:ext cx="1151312" cy="49045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32" y="1704109"/>
              <a:ext cx="9060872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086494"/>
              <a:ext cx="8720051" cy="48629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2414846"/>
              <a:ext cx="8732520" cy="49045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2743200"/>
              <a:ext cx="8732520" cy="49045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3075709"/>
              <a:ext cx="8732520" cy="49045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3404061"/>
              <a:ext cx="8732520" cy="49045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3736569"/>
              <a:ext cx="8732520" cy="49045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4052454"/>
              <a:ext cx="8720051" cy="49045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4384963"/>
              <a:ext cx="5507182" cy="48629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032" y="4738254"/>
              <a:ext cx="9073341" cy="55279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4854" y="5133108"/>
              <a:ext cx="8732520" cy="49045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4854" y="5461461"/>
              <a:ext cx="8366759" cy="490450"/>
            </a:xfrm>
            <a:prstGeom prst="rect">
              <a:avLst/>
            </a:prstGeom>
          </p:spPr>
        </p:pic>
      </p:grpSp>
      <p:sp>
        <p:nvSpPr>
          <p:cNvPr id="69" name="object 6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4032" y="315883"/>
            <a:ext cx="8616315" cy="5786120"/>
            <a:chOff x="54032" y="315883"/>
            <a:chExt cx="8616315" cy="578612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315883"/>
              <a:ext cx="8616141" cy="50291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010" y="648392"/>
              <a:ext cx="8271163" cy="50292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010" y="989214"/>
              <a:ext cx="8258694" cy="5029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010" y="1334192"/>
              <a:ext cx="8271163" cy="50292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010" y="1675014"/>
              <a:ext cx="3295996" cy="50292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32" y="2044931"/>
              <a:ext cx="8603672" cy="56526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2435628"/>
              <a:ext cx="8258694" cy="50292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2780606"/>
              <a:ext cx="8271163" cy="50292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010" y="3121428"/>
              <a:ext cx="8258694" cy="50292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3466406"/>
              <a:ext cx="8258694" cy="50291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9010" y="3807228"/>
              <a:ext cx="4792286" cy="50291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32" y="4177145"/>
              <a:ext cx="8603672" cy="56526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9010" y="4571999"/>
              <a:ext cx="8258694" cy="50291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9010" y="4912822"/>
              <a:ext cx="8271163" cy="50292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9010" y="5257799"/>
              <a:ext cx="8271163" cy="50292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9010" y="5598621"/>
              <a:ext cx="7867995" cy="502919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5939" y="366396"/>
            <a:ext cx="8079105" cy="564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10" dirty="0">
                <a:latin typeface="Microsoft Sans Serif"/>
                <a:cs typeface="Microsoft Sans Serif"/>
              </a:rPr>
              <a:t>Εφόσον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-20" dirty="0">
                <a:latin typeface="Microsoft Sans Serif"/>
                <a:cs typeface="Microsoft Sans Serif"/>
              </a:rPr>
              <a:t>ανάδοχος </a:t>
            </a:r>
            <a:r>
              <a:rPr sz="2800" spc="30" dirty="0">
                <a:latin typeface="Microsoft Sans Serif"/>
                <a:cs typeface="Microsoft Sans Serif"/>
              </a:rPr>
              <a:t>παραλείπει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55" dirty="0">
                <a:latin typeface="Microsoft Sans Serif"/>
                <a:cs typeface="Microsoft Sans Serif"/>
              </a:rPr>
              <a:t>υποχρέωσή 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του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για</a:t>
            </a:r>
            <a:r>
              <a:rPr sz="2800" spc="81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καθηµερινή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τήρηση</a:t>
            </a:r>
            <a:r>
              <a:rPr sz="2800" spc="80" dirty="0">
                <a:latin typeface="Microsoft Sans Serif"/>
                <a:cs typeface="Microsoft Sans Serif"/>
              </a:rPr>
              <a:t> </a:t>
            </a:r>
            <a:r>
              <a:rPr sz="2800" spc="95" dirty="0">
                <a:latin typeface="Microsoft Sans Serif"/>
                <a:cs typeface="Microsoft Sans Serif"/>
              </a:rPr>
              <a:t>ηµερολογίου, </a:t>
            </a:r>
            <a:r>
              <a:rPr sz="2800" spc="10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επιβάλλεται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ειδική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ποινική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ρήτρα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καθορί- 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-125" dirty="0">
                <a:latin typeface="Microsoft Sans Serif"/>
                <a:cs typeface="Microsoft Sans Serif"/>
              </a:rPr>
              <a:t>ζεται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στα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συµβατικά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95" dirty="0">
                <a:latin typeface="Microsoft Sans Serif"/>
                <a:cs typeface="Microsoft Sans Serif"/>
              </a:rPr>
              <a:t>τεύχη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 </a:t>
            </a:r>
            <a:r>
              <a:rPr sz="2800" b="1" spc="-5" dirty="0">
                <a:latin typeface="Arial"/>
                <a:cs typeface="Arial"/>
              </a:rPr>
              <a:t>δεν </a:t>
            </a:r>
            <a:r>
              <a:rPr sz="2800" b="1" spc="10" dirty="0">
                <a:latin typeface="Arial"/>
                <a:cs typeface="Arial"/>
              </a:rPr>
              <a:t>µπορεί </a:t>
            </a:r>
            <a:r>
              <a:rPr sz="2800" b="1" dirty="0">
                <a:latin typeface="Arial"/>
                <a:cs typeface="Arial"/>
              </a:rPr>
              <a:t>να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105" dirty="0">
                <a:latin typeface="Arial"/>
                <a:cs typeface="Arial"/>
              </a:rPr>
              <a:t>είναι</a:t>
            </a:r>
            <a:r>
              <a:rPr sz="2800" b="1" spc="110" dirty="0">
                <a:latin typeface="Arial"/>
                <a:cs typeface="Arial"/>
              </a:rPr>
              <a:t> </a:t>
            </a:r>
            <a:r>
              <a:rPr sz="2800" b="1" spc="125" dirty="0">
                <a:latin typeface="Arial"/>
                <a:cs typeface="Arial"/>
              </a:rPr>
              <a:t>µικρότερη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spc="85" dirty="0">
                <a:latin typeface="Arial"/>
                <a:cs typeface="Arial"/>
              </a:rPr>
              <a:t>των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105" dirty="0">
                <a:latin typeface="Arial"/>
                <a:cs typeface="Arial"/>
              </a:rPr>
              <a:t>εκατό</a:t>
            </a:r>
            <a:r>
              <a:rPr sz="2800" b="1" spc="110" dirty="0">
                <a:latin typeface="Arial"/>
                <a:cs typeface="Arial"/>
              </a:rPr>
              <a:t> (100),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ούτε </a:t>
            </a:r>
            <a:r>
              <a:rPr sz="2800" b="1" spc="10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ανώτερη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των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πεντακοσίων</a:t>
            </a:r>
            <a:r>
              <a:rPr sz="2800" b="1" dirty="0">
                <a:latin typeface="Arial"/>
                <a:cs typeface="Arial"/>
              </a:rPr>
              <a:t> (500)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ευρώ</a:t>
            </a:r>
            <a:r>
              <a:rPr sz="2800" spc="-5" dirty="0">
                <a:latin typeface="Microsoft Sans Serif"/>
                <a:cs typeface="Microsoft Sans Serif"/>
              </a:rPr>
              <a:t>,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730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κάθε </a:t>
            </a:r>
            <a:r>
              <a:rPr sz="2800" spc="-25" dirty="0">
                <a:latin typeface="Microsoft Sans Serif"/>
                <a:cs typeface="Microsoft Sans Serif"/>
              </a:rPr>
              <a:t>ηµέρα </a:t>
            </a:r>
            <a:r>
              <a:rPr sz="2800" spc="5" dirty="0">
                <a:latin typeface="Microsoft Sans Serif"/>
                <a:cs typeface="Microsoft Sans Serif"/>
              </a:rPr>
              <a:t>παράλειψης, </a:t>
            </a:r>
            <a:r>
              <a:rPr sz="2800" spc="-5" dirty="0">
                <a:latin typeface="Microsoft Sans Serif"/>
                <a:cs typeface="Microsoft Sans Serif"/>
              </a:rPr>
              <a:t>αναλόγως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-150" dirty="0">
                <a:latin typeface="Microsoft Sans Serif"/>
                <a:cs typeface="Microsoft Sans Serif"/>
              </a:rPr>
              <a:t>το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ύψος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συµβατικής</a:t>
            </a:r>
            <a:r>
              <a:rPr sz="2800" spc="30" dirty="0">
                <a:latin typeface="Microsoft Sans Serif"/>
                <a:cs typeface="Microsoft Sans Serif"/>
              </a:rPr>
              <a:t> δαπάνης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έργου.</a:t>
            </a:r>
            <a:endParaRPr sz="28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9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ειδική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ποινική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ρήτρα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b="1" spc="-5" dirty="0">
                <a:latin typeface="Arial"/>
                <a:cs typeface="Arial"/>
              </a:rPr>
              <a:t>επιβάλλεται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από</a:t>
            </a:r>
            <a:r>
              <a:rPr sz="2800" b="1" dirty="0">
                <a:latin typeface="Arial"/>
                <a:cs typeface="Arial"/>
              </a:rPr>
              <a:t> τη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Διευθύνουσα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Υπηρεσία,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ύστερα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</a:t>
            </a:r>
            <a:r>
              <a:rPr sz="2800" spc="125" dirty="0">
                <a:latin typeface="Microsoft Sans Serif"/>
                <a:cs typeface="Microsoft Sans Serif"/>
              </a:rPr>
              <a:t> </a:t>
            </a:r>
            <a:r>
              <a:rPr sz="2800" spc="-45" dirty="0">
                <a:latin typeface="Microsoft Sans Serif"/>
                <a:cs typeface="Microsoft Sans Serif"/>
              </a:rPr>
              <a:t>ειδική 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πρόσκληση </a:t>
            </a:r>
            <a:r>
              <a:rPr sz="2800" spc="-110" dirty="0">
                <a:latin typeface="Microsoft Sans Serif"/>
                <a:cs typeface="Microsoft Sans Serif"/>
              </a:rPr>
              <a:t>του </a:t>
            </a:r>
            <a:r>
              <a:rPr sz="2800" spc="-45" dirty="0">
                <a:latin typeface="Microsoft Sans Serif"/>
                <a:cs typeface="Microsoft Sans Serif"/>
              </a:rPr>
              <a:t>Προϊσταµένου </a:t>
            </a:r>
            <a:r>
              <a:rPr sz="2800" spc="-114" dirty="0">
                <a:latin typeface="Microsoft Sans Serif"/>
                <a:cs typeface="Microsoft Sans Serif"/>
              </a:rPr>
              <a:t>της, </a:t>
            </a:r>
            <a:r>
              <a:rPr sz="2800" spc="-55" dirty="0">
                <a:latin typeface="Microsoft Sans Serif"/>
                <a:cs typeface="Microsoft Sans Serif"/>
              </a:rPr>
              <a:t>στην </a:t>
            </a:r>
            <a:r>
              <a:rPr sz="2800" spc="60" dirty="0">
                <a:latin typeface="Microsoft Sans Serif"/>
                <a:cs typeface="Microsoft Sans Serif"/>
              </a:rPr>
              <a:t>οποία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επιβλέπων </a:t>
            </a:r>
            <a:r>
              <a:rPr sz="2800" spc="-50" dirty="0">
                <a:latin typeface="Microsoft Sans Serif"/>
                <a:cs typeface="Microsoft Sans Serif"/>
              </a:rPr>
              <a:t>αναφέρει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εγγράφως</a:t>
            </a:r>
            <a:r>
              <a:rPr sz="2800" spc="-35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παράλειψη 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τήρησης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50523" y="3258588"/>
            <a:ext cx="2834640" cy="710738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3145789" y="3381755"/>
            <a:ext cx="2844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93700" algn="l"/>
                <a:tab pos="1010919" algn="l"/>
              </a:tabLst>
            </a:pPr>
            <a:r>
              <a:rPr sz="3200" b="1" spc="10" dirty="0">
                <a:latin typeface="Arial"/>
                <a:cs typeface="Arial"/>
              </a:rPr>
              <a:t>2</a:t>
            </a:r>
            <a:r>
              <a:rPr sz="3150" b="1" spc="15" baseline="25132" dirty="0">
                <a:latin typeface="Arial"/>
                <a:cs typeface="Arial"/>
              </a:rPr>
              <a:t>η	</a:t>
            </a:r>
            <a:r>
              <a:rPr sz="3200" b="1" spc="-5" dirty="0">
                <a:latin typeface="Arial"/>
                <a:cs typeface="Arial"/>
              </a:rPr>
              <a:t>ΔΙΑΛΕΞΗ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0937" y="162098"/>
            <a:ext cx="4542905" cy="540327"/>
          </a:xfrm>
          <a:prstGeom prst="rect">
            <a:avLst/>
          </a:prstGeom>
        </p:spPr>
      </p:pic>
      <p:sp>
        <p:nvSpPr>
          <p:cNvPr id="72" name="object 7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0" y="916303"/>
            <a:ext cx="8907145" cy="5154295"/>
            <a:chOff x="232756" y="943495"/>
            <a:chExt cx="8907145" cy="5154295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943495"/>
              <a:ext cx="8907086" cy="45304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263534"/>
              <a:ext cx="8541326" cy="41147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1529540"/>
              <a:ext cx="8541326" cy="41147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1795549"/>
              <a:ext cx="4023360" cy="41563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9956" y="2086494"/>
              <a:ext cx="8412480" cy="45304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8432" y="2394065"/>
              <a:ext cx="8146472" cy="41147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8432" y="2660073"/>
              <a:ext cx="8146472" cy="41147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8432" y="2938549"/>
              <a:ext cx="2281843" cy="41563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756" y="3229493"/>
              <a:ext cx="8882148" cy="45304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1109" y="3537065"/>
              <a:ext cx="8553795" cy="4114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3578" y="3803072"/>
              <a:ext cx="8553795" cy="41148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3578" y="4069080"/>
              <a:ext cx="8541326" cy="41563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3578" y="4335087"/>
              <a:ext cx="8541326" cy="41563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3578" y="4613563"/>
              <a:ext cx="8541326" cy="41563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3578" y="4883726"/>
              <a:ext cx="8541326" cy="41148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3578" y="5149734"/>
              <a:ext cx="8566264" cy="41147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3578" y="5415741"/>
              <a:ext cx="8541326" cy="41148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3578" y="5681749"/>
              <a:ext cx="1280160" cy="4156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284480" y="400683"/>
            <a:ext cx="8575040" cy="556450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ΚΕΦΑΛΑΙΟ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ΕΚΤΟ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ΕΚΤΕΛΕΣΗ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ΔΗΜΟΣΙΩΝ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ΕΡΓΩΝ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85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  <a:tab pos="3077845" algn="l"/>
              </a:tabLst>
            </a:pPr>
            <a:r>
              <a:rPr sz="3000" b="1" spc="-5" dirty="0">
                <a:latin typeface="Arial"/>
                <a:cs typeface="Arial"/>
              </a:rPr>
              <a:t>ΠΡΟΘΕΣΜΙΕΣ	(άρθρο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147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ν.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4412/2016)</a:t>
            </a:r>
            <a:endParaRPr sz="3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79700"/>
              </a:lnSpc>
              <a:spcBef>
                <a:spcPts val="820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75920" algn="l"/>
              </a:tabLst>
            </a:pPr>
            <a:r>
              <a:rPr sz="2600" spc="120" dirty="0">
                <a:latin typeface="Microsoft Sans Serif"/>
                <a:cs typeface="Microsoft Sans Serif"/>
              </a:rPr>
              <a:t>Στη</a:t>
            </a:r>
            <a:r>
              <a:rPr sz="2600" spc="125" dirty="0">
                <a:latin typeface="Microsoft Sans Serif"/>
                <a:cs typeface="Microsoft Sans Serif"/>
              </a:rPr>
              <a:t> </a:t>
            </a:r>
            <a:r>
              <a:rPr sz="2600" spc="300" dirty="0">
                <a:latin typeface="Microsoft Sans Serif"/>
                <a:cs typeface="Microsoft Sans Serif"/>
              </a:rPr>
              <a:t>σύµβαση</a:t>
            </a:r>
            <a:r>
              <a:rPr sz="2600" spc="305" dirty="0">
                <a:latin typeface="Microsoft Sans Serif"/>
                <a:cs typeface="Microsoft Sans Serif"/>
              </a:rPr>
              <a:t> </a:t>
            </a:r>
            <a:r>
              <a:rPr sz="2600" spc="235" dirty="0">
                <a:latin typeface="Microsoft Sans Serif"/>
                <a:cs typeface="Microsoft Sans Serif"/>
              </a:rPr>
              <a:t>κατασκευής</a:t>
            </a:r>
            <a:r>
              <a:rPr sz="2600" spc="240" dirty="0">
                <a:latin typeface="Microsoft Sans Serif"/>
                <a:cs typeface="Microsoft Sans Serif"/>
              </a:rPr>
              <a:t> </a:t>
            </a:r>
            <a:r>
              <a:rPr sz="2600" spc="280" dirty="0">
                <a:latin typeface="Microsoft Sans Serif"/>
                <a:cs typeface="Microsoft Sans Serif"/>
              </a:rPr>
              <a:t>δηµοσίου</a:t>
            </a:r>
            <a:r>
              <a:rPr sz="2600" spc="285" dirty="0">
                <a:latin typeface="Microsoft Sans Serif"/>
                <a:cs typeface="Microsoft Sans Serif"/>
              </a:rPr>
              <a:t> </a:t>
            </a:r>
            <a:r>
              <a:rPr sz="2600" spc="195" dirty="0">
                <a:latin typeface="Microsoft Sans Serif"/>
                <a:cs typeface="Microsoft Sans Serif"/>
              </a:rPr>
              <a:t>έργου </a:t>
            </a:r>
            <a:r>
              <a:rPr sz="2600" spc="200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περιλαµβάνονται </a:t>
            </a:r>
            <a:r>
              <a:rPr sz="2600" spc="-85" dirty="0">
                <a:latin typeface="Microsoft Sans Serif"/>
                <a:cs typeface="Microsoft Sans Serif"/>
              </a:rPr>
              <a:t>διατάξεις </a:t>
            </a:r>
            <a:r>
              <a:rPr sz="2600" spc="105" dirty="0">
                <a:latin typeface="Microsoft Sans Serif"/>
                <a:cs typeface="Microsoft Sans Serif"/>
              </a:rPr>
              <a:t>που </a:t>
            </a:r>
            <a:r>
              <a:rPr sz="2600" spc="-30" dirty="0">
                <a:latin typeface="Microsoft Sans Serif"/>
                <a:cs typeface="Microsoft Sans Serif"/>
              </a:rPr>
              <a:t>ορίζουν </a:t>
            </a:r>
            <a:r>
              <a:rPr sz="2600" spc="-155" dirty="0">
                <a:latin typeface="Microsoft Sans Serif"/>
                <a:cs typeface="Microsoft Sans Serif"/>
              </a:rPr>
              <a:t>τις </a:t>
            </a:r>
            <a:r>
              <a:rPr sz="2600" dirty="0">
                <a:latin typeface="Microsoft Sans Serif"/>
                <a:cs typeface="Microsoft Sans Serif"/>
              </a:rPr>
              <a:t>προθεσµίες </a:t>
            </a:r>
            <a:r>
              <a:rPr sz="2600" spc="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για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95" dirty="0">
                <a:latin typeface="Microsoft Sans Serif"/>
                <a:cs typeface="Microsoft Sans Serif"/>
              </a:rPr>
              <a:t>την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25" dirty="0">
                <a:latin typeface="Microsoft Sans Serif"/>
                <a:cs typeface="Microsoft Sans Serif"/>
              </a:rPr>
              <a:t>περάτωση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105" dirty="0">
                <a:latin typeface="Microsoft Sans Serif"/>
                <a:cs typeface="Microsoft Sans Serif"/>
              </a:rPr>
              <a:t>του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έργου.</a:t>
            </a:r>
            <a:endParaRPr sz="2600" dirty="0">
              <a:latin typeface="Microsoft Sans Serif"/>
              <a:cs typeface="Microsoft Sans Serif"/>
            </a:endParaRPr>
          </a:p>
          <a:p>
            <a:pPr marL="355600" indent="-342900" algn="just">
              <a:lnSpc>
                <a:spcPts val="3110"/>
              </a:lnSpc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spc="-30" dirty="0">
                <a:latin typeface="Microsoft Sans Serif"/>
                <a:cs typeface="Microsoft Sans Serif"/>
              </a:rPr>
              <a:t>Οι</a:t>
            </a:r>
            <a:r>
              <a:rPr sz="2600" spc="3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προθεσµίες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40" dirty="0">
                <a:latin typeface="Microsoft Sans Serif"/>
                <a:cs typeface="Microsoft Sans Serif"/>
              </a:rPr>
              <a:t>διακρίνονται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30" dirty="0">
                <a:latin typeface="Microsoft Sans Serif"/>
                <a:cs typeface="Microsoft Sans Serif"/>
              </a:rPr>
              <a:t>σε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2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35" dirty="0">
                <a:latin typeface="Microsoft Sans Serif"/>
                <a:cs typeface="Microsoft Sans Serif"/>
              </a:rPr>
              <a:t>βασικές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spc="-75" dirty="0">
                <a:latin typeface="Microsoft Sans Serif"/>
                <a:cs typeface="Microsoft Sans Serif"/>
              </a:rPr>
              <a:t>κατηγορίες</a:t>
            </a:r>
            <a:r>
              <a:rPr sz="2600" spc="35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:</a:t>
            </a:r>
          </a:p>
          <a:p>
            <a:pPr marL="755650" lvl="1" indent="-286385">
              <a:lnSpc>
                <a:spcPts val="3100"/>
              </a:lnSpc>
              <a:buClr>
                <a:srgbClr val="FF00FF"/>
              </a:buClr>
              <a:buSzPct val="50000"/>
              <a:buFont typeface="Wingdings"/>
              <a:buChar char=""/>
              <a:tabLst>
                <a:tab pos="755015" algn="l"/>
                <a:tab pos="755650" algn="l"/>
                <a:tab pos="5045075" algn="l"/>
              </a:tabLst>
            </a:pPr>
            <a:r>
              <a:rPr sz="2600" dirty="0">
                <a:latin typeface="Microsoft Sans Serif"/>
                <a:cs typeface="Microsoft Sans Serif"/>
              </a:rPr>
              <a:t>α)</a:t>
            </a:r>
            <a:r>
              <a:rPr sz="2600" spc="40" dirty="0">
                <a:latin typeface="Microsoft Sans Serif"/>
                <a:cs typeface="Microsoft Sans Serif"/>
              </a:rPr>
              <a:t> </a:t>
            </a:r>
            <a:r>
              <a:rPr sz="2600" b="1" dirty="0">
                <a:latin typeface="Arial"/>
                <a:cs typeface="Arial"/>
              </a:rPr>
              <a:t>τη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συνολική</a:t>
            </a:r>
            <a:r>
              <a:rPr sz="2600" b="1" spc="5" dirty="0">
                <a:latin typeface="Arial"/>
                <a:cs typeface="Arial"/>
              </a:rPr>
              <a:t> προθεσµία	</a:t>
            </a:r>
            <a:r>
              <a:rPr sz="2600" spc="-15" dirty="0">
                <a:latin typeface="Microsoft Sans Serif"/>
                <a:cs typeface="Microsoft Sans Serif"/>
              </a:rPr>
              <a:t>και</a:t>
            </a:r>
            <a:endParaRPr sz="2600" dirty="0">
              <a:latin typeface="Microsoft Sans Serif"/>
              <a:cs typeface="Microsoft Sans Serif"/>
            </a:endParaRPr>
          </a:p>
          <a:p>
            <a:pPr marL="755650" lvl="1" indent="-286385">
              <a:lnSpc>
                <a:spcPts val="3100"/>
              </a:lnSpc>
              <a:buClr>
                <a:srgbClr val="FF00FF"/>
              </a:buClr>
              <a:buSzPct val="50000"/>
              <a:buFont typeface="Wingdings"/>
              <a:buChar char=""/>
              <a:tabLst>
                <a:tab pos="755015" algn="l"/>
                <a:tab pos="755650" algn="l"/>
                <a:tab pos="1238885" algn="l"/>
              </a:tabLst>
            </a:pPr>
            <a:r>
              <a:rPr sz="2600" spc="15" dirty="0">
                <a:latin typeface="Microsoft Sans Serif"/>
                <a:cs typeface="Microsoft Sans Serif"/>
              </a:rPr>
              <a:t>β)	</a:t>
            </a:r>
            <a:r>
              <a:rPr sz="2600" b="1" spc="-5" dirty="0">
                <a:latin typeface="Arial"/>
                <a:cs typeface="Arial"/>
              </a:rPr>
              <a:t>τις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spc="15" dirty="0">
                <a:latin typeface="Arial"/>
                <a:cs typeface="Arial"/>
              </a:rPr>
              <a:t>τµηµατικές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spc="5" dirty="0">
                <a:latin typeface="Arial"/>
                <a:cs typeface="Arial"/>
              </a:rPr>
              <a:t>προθεσµίες.</a:t>
            </a:r>
            <a:endParaRPr sz="2600" dirty="0">
              <a:latin typeface="Arial"/>
              <a:cs typeface="Arial"/>
            </a:endParaRPr>
          </a:p>
          <a:p>
            <a:pPr marL="748665" marR="45085" indent="-279400" algn="just">
              <a:lnSpc>
                <a:spcPts val="2580"/>
              </a:lnSpc>
              <a:spcBef>
                <a:spcPts val="530"/>
              </a:spcBef>
            </a:pPr>
            <a:r>
              <a:rPr sz="2600" spc="-105" dirty="0">
                <a:latin typeface="Microsoft Sans Serif"/>
                <a:cs typeface="Microsoft Sans Serif"/>
              </a:rPr>
              <a:t>Όλες </a:t>
            </a:r>
            <a:r>
              <a:rPr sz="2600" spc="-25" dirty="0">
                <a:latin typeface="Microsoft Sans Serif"/>
                <a:cs typeface="Microsoft Sans Serif"/>
              </a:rPr>
              <a:t>οι </a:t>
            </a:r>
            <a:r>
              <a:rPr sz="2600" dirty="0">
                <a:latin typeface="Microsoft Sans Serif"/>
                <a:cs typeface="Microsoft Sans Serif"/>
              </a:rPr>
              <a:t>προθεσµίες </a:t>
            </a:r>
            <a:r>
              <a:rPr sz="2600" spc="-25" dirty="0">
                <a:latin typeface="Microsoft Sans Serif"/>
                <a:cs typeface="Microsoft Sans Serif"/>
              </a:rPr>
              <a:t>αρχίζουν </a:t>
            </a:r>
            <a:r>
              <a:rPr sz="2600" spc="110" dirty="0">
                <a:latin typeface="Microsoft Sans Serif"/>
                <a:cs typeface="Microsoft Sans Serif"/>
              </a:rPr>
              <a:t>από </a:t>
            </a:r>
            <a:r>
              <a:rPr sz="2600" spc="-95" dirty="0">
                <a:latin typeface="Microsoft Sans Serif"/>
                <a:cs typeface="Microsoft Sans Serif"/>
              </a:rPr>
              <a:t>την </a:t>
            </a:r>
            <a:r>
              <a:rPr sz="2600" spc="20" dirty="0">
                <a:latin typeface="Microsoft Sans Serif"/>
                <a:cs typeface="Microsoft Sans Serif"/>
              </a:rPr>
              <a:t>υπογραφή </a:t>
            </a:r>
            <a:r>
              <a:rPr sz="2600" spc="-140" dirty="0">
                <a:latin typeface="Microsoft Sans Serif"/>
                <a:cs typeface="Microsoft Sans Serif"/>
              </a:rPr>
              <a:t>της </a:t>
            </a:r>
            <a:r>
              <a:rPr sz="2600" spc="-135" dirty="0">
                <a:latin typeface="Microsoft Sans Serif"/>
                <a:cs typeface="Microsoft Sans Serif"/>
              </a:rPr>
              <a:t> </a:t>
            </a:r>
            <a:r>
              <a:rPr sz="2600" spc="10" dirty="0">
                <a:latin typeface="Microsoft Sans Serif"/>
                <a:cs typeface="Microsoft Sans Serif"/>
              </a:rPr>
              <a:t>σύµβασης.</a:t>
            </a:r>
            <a:endParaRPr sz="2600" dirty="0">
              <a:latin typeface="Microsoft Sans Serif"/>
              <a:cs typeface="Microsoft Sans Serif"/>
            </a:endParaRPr>
          </a:p>
          <a:p>
            <a:pPr marL="355600" marR="45085" indent="-342900" algn="just">
              <a:lnSpc>
                <a:spcPct val="79700"/>
              </a:lnSpc>
              <a:spcBef>
                <a:spcPts val="635"/>
              </a:spcBef>
              <a:buClr>
                <a:srgbClr val="99FF99"/>
              </a:buClr>
              <a:buSzPct val="78846"/>
              <a:buFont typeface="Wingdings"/>
              <a:buChar char=""/>
              <a:tabLst>
                <a:tab pos="355600" algn="l"/>
              </a:tabLst>
            </a:pPr>
            <a:r>
              <a:rPr sz="2600" b="1" dirty="0">
                <a:latin typeface="Arial"/>
                <a:cs typeface="Arial"/>
              </a:rPr>
              <a:t>Η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συνολική</a:t>
            </a:r>
            <a:r>
              <a:rPr sz="2600" b="1" dirty="0">
                <a:latin typeface="Arial"/>
                <a:cs typeface="Arial"/>
              </a:rPr>
              <a:t> </a:t>
            </a:r>
            <a:r>
              <a:rPr sz="2600" b="1" spc="5" dirty="0">
                <a:latin typeface="Arial"/>
                <a:cs typeface="Arial"/>
              </a:rPr>
              <a:t>προθεσµία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είναι</a:t>
            </a:r>
            <a:r>
              <a:rPr sz="2600" spc="-45" dirty="0">
                <a:latin typeface="Microsoft Sans Serif"/>
                <a:cs typeface="Microsoft Sans Serif"/>
              </a:rPr>
              <a:t> </a:t>
            </a:r>
            <a:r>
              <a:rPr sz="2600" spc="-140" dirty="0">
                <a:latin typeface="Microsoft Sans Serif"/>
                <a:cs typeface="Microsoft Sans Serif"/>
              </a:rPr>
              <a:t>το</a:t>
            </a:r>
            <a:r>
              <a:rPr sz="2600" spc="415" dirty="0">
                <a:latin typeface="Microsoft Sans Serif"/>
                <a:cs typeface="Microsoft Sans Serif"/>
              </a:rPr>
              <a:t> </a:t>
            </a:r>
            <a:r>
              <a:rPr sz="2600" spc="-10" dirty="0">
                <a:latin typeface="Microsoft Sans Serif"/>
                <a:cs typeface="Microsoft Sans Serif"/>
              </a:rPr>
              <a:t>χρονικό</a:t>
            </a:r>
            <a:r>
              <a:rPr sz="2600" spc="670" dirty="0">
                <a:latin typeface="Microsoft Sans Serif"/>
                <a:cs typeface="Microsoft Sans Serif"/>
              </a:rPr>
              <a:t> </a:t>
            </a:r>
            <a:r>
              <a:rPr sz="2600" spc="-25" dirty="0">
                <a:latin typeface="Microsoft Sans Serif"/>
                <a:cs typeface="Microsoft Sans Serif"/>
              </a:rPr>
              <a:t>διάστηµα </a:t>
            </a:r>
            <a:r>
              <a:rPr sz="2600" spc="-20" dirty="0">
                <a:latin typeface="Microsoft Sans Serif"/>
                <a:cs typeface="Microsoft Sans Serif"/>
              </a:rPr>
              <a:t> </a:t>
            </a:r>
            <a:r>
              <a:rPr sz="2600" dirty="0">
                <a:latin typeface="Microsoft Sans Serif"/>
                <a:cs typeface="Microsoft Sans Serif"/>
              </a:rPr>
              <a:t>µέσα </a:t>
            </a:r>
            <a:r>
              <a:rPr sz="2600" spc="-65" dirty="0">
                <a:latin typeface="Microsoft Sans Serif"/>
                <a:cs typeface="Microsoft Sans Serif"/>
              </a:rPr>
              <a:t>στο </a:t>
            </a:r>
            <a:r>
              <a:rPr sz="2600" spc="55" dirty="0">
                <a:latin typeface="Microsoft Sans Serif"/>
                <a:cs typeface="Microsoft Sans Serif"/>
              </a:rPr>
              <a:t>οποίο πρέπει </a:t>
            </a:r>
            <a:r>
              <a:rPr sz="2600" dirty="0">
                <a:latin typeface="Microsoft Sans Serif"/>
                <a:cs typeface="Microsoft Sans Serif"/>
              </a:rPr>
              <a:t>να </a:t>
            </a:r>
            <a:r>
              <a:rPr sz="2600" spc="-85" dirty="0">
                <a:latin typeface="Microsoft Sans Serif"/>
                <a:cs typeface="Microsoft Sans Serif"/>
              </a:rPr>
              <a:t>έχει </a:t>
            </a:r>
            <a:r>
              <a:rPr sz="2600" dirty="0">
                <a:latin typeface="Microsoft Sans Serif"/>
                <a:cs typeface="Microsoft Sans Serif"/>
              </a:rPr>
              <a:t>ολοκληρωθεί </a:t>
            </a:r>
            <a:r>
              <a:rPr sz="2600" spc="-140" dirty="0">
                <a:latin typeface="Microsoft Sans Serif"/>
                <a:cs typeface="Microsoft Sans Serif"/>
              </a:rPr>
              <a:t>το </a:t>
            </a:r>
            <a:r>
              <a:rPr sz="2600" spc="5" dirty="0">
                <a:latin typeface="Microsoft Sans Serif"/>
                <a:cs typeface="Microsoft Sans Serif"/>
              </a:rPr>
              <a:t>σύνολο </a:t>
            </a:r>
            <a:r>
              <a:rPr sz="2600" spc="10" dirty="0">
                <a:latin typeface="Microsoft Sans Serif"/>
                <a:cs typeface="Microsoft Sans Serif"/>
              </a:rPr>
              <a:t> </a:t>
            </a:r>
            <a:r>
              <a:rPr sz="2600" spc="-105" dirty="0">
                <a:latin typeface="Microsoft Sans Serif"/>
                <a:cs typeface="Microsoft Sans Serif"/>
              </a:rPr>
              <a:t>του</a:t>
            </a:r>
            <a:r>
              <a:rPr sz="2600" spc="25" dirty="0">
                <a:latin typeface="Microsoft Sans Serif"/>
                <a:cs typeface="Microsoft Sans Serif"/>
              </a:rPr>
              <a:t> </a:t>
            </a:r>
            <a:r>
              <a:rPr sz="2600" spc="-50" dirty="0">
                <a:latin typeface="Microsoft Sans Serif"/>
                <a:cs typeface="Microsoft Sans Serif"/>
              </a:rPr>
              <a:t>έργου.</a:t>
            </a:r>
            <a:endParaRPr sz="2600" dirty="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76" y="685800"/>
            <a:ext cx="2963486" cy="673330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78739" y="215138"/>
            <a:ext cx="8535035" cy="3463384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ΕΚΤΕΛΕΣΗ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ΔΗΜΟΣΙΩΝ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ΕΡΓΩΝ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355600" algn="l"/>
              </a:tabLst>
            </a:pPr>
            <a:r>
              <a:rPr sz="3000" b="1" spc="-5" dirty="0">
                <a:latin typeface="Arial"/>
                <a:cs typeface="Arial"/>
              </a:rPr>
              <a:t>ΠΡΟΘΕΣΜΙΕΣ</a:t>
            </a:r>
            <a:endParaRPr sz="3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5" dirty="0">
                <a:latin typeface="Microsoft Sans Serif"/>
                <a:cs typeface="Microsoft Sans Serif"/>
              </a:rPr>
              <a:t>Τµηµατικές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προθεσµίες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60" dirty="0">
                <a:latin typeface="Microsoft Sans Serif"/>
                <a:cs typeface="Microsoft Sans Serif"/>
              </a:rPr>
              <a:t>ορίζονται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120" dirty="0">
                <a:latin typeface="Microsoft Sans Serif"/>
                <a:cs typeface="Microsoft Sans Serif"/>
              </a:rPr>
              <a:t>από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150" dirty="0">
                <a:latin typeface="Microsoft Sans Serif"/>
                <a:cs typeface="Microsoft Sans Serif"/>
              </a:rPr>
              <a:t>τη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σύµβαση:</a:t>
            </a:r>
            <a:endParaRPr sz="2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"/>
            </a:pPr>
            <a:endParaRPr sz="36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796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α.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Αποκλειστικές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Τµηµατικές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Προθεσµίες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παράδοση</a:t>
            </a:r>
            <a:r>
              <a:rPr sz="2800" spc="6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τµηµάτων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η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έγκαιρη 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spc="55" dirty="0">
                <a:latin typeface="Microsoft Sans Serif"/>
                <a:cs typeface="Microsoft Sans Serif"/>
              </a:rPr>
              <a:t>αποπεράτωσή </a:t>
            </a:r>
            <a:r>
              <a:rPr sz="2800" spc="-120" dirty="0">
                <a:latin typeface="Microsoft Sans Serif"/>
                <a:cs typeface="Microsoft Sans Serif"/>
              </a:rPr>
              <a:t>τους</a:t>
            </a:r>
            <a:r>
              <a:rPr sz="2800" spc="-114" dirty="0">
                <a:latin typeface="Microsoft Sans Serif"/>
                <a:cs typeface="Microsoft Sans Serif"/>
              </a:rPr>
              <a:t> </a:t>
            </a:r>
            <a:r>
              <a:rPr sz="2800" spc="-90" dirty="0">
                <a:latin typeface="Microsoft Sans Serif"/>
                <a:cs typeface="Microsoft Sans Serif"/>
              </a:rPr>
              <a:t>έχει </a:t>
            </a:r>
            <a:r>
              <a:rPr sz="2800" spc="-70" dirty="0">
                <a:latin typeface="Microsoft Sans Serif"/>
                <a:cs typeface="Microsoft Sans Serif"/>
              </a:rPr>
              <a:t>ιδιαίτερη </a:t>
            </a:r>
            <a:r>
              <a:rPr sz="2800" spc="25" dirty="0">
                <a:latin typeface="Microsoft Sans Serif"/>
                <a:cs typeface="Microsoft Sans Serif"/>
              </a:rPr>
              <a:t>σηµασία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00" dirty="0">
                <a:latin typeface="Microsoft Sans Serif"/>
                <a:cs typeface="Microsoft Sans Serif"/>
              </a:rPr>
              <a:t>τον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κύριο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έργου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554365" y="4003294"/>
            <a:ext cx="3060700" cy="79883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 marR="5080" indent="99695">
              <a:lnSpc>
                <a:spcPts val="2730"/>
              </a:lnSpc>
              <a:spcBef>
                <a:spcPts val="715"/>
              </a:spcBef>
              <a:tabLst>
                <a:tab pos="800100" algn="l"/>
                <a:tab pos="2513330" algn="l"/>
                <a:tab pos="2585085" algn="l"/>
              </a:tabLst>
            </a:pPr>
            <a:r>
              <a:rPr sz="2800" b="1" spc="90" dirty="0">
                <a:latin typeface="Arial"/>
                <a:cs typeface="Arial"/>
              </a:rPr>
              <a:t>Προθεσ</a:t>
            </a:r>
            <a:r>
              <a:rPr sz="2800" b="1" spc="185" dirty="0">
                <a:latin typeface="Arial"/>
                <a:cs typeface="Arial"/>
              </a:rPr>
              <a:t>µ</a:t>
            </a:r>
            <a:r>
              <a:rPr sz="2800" b="1" spc="90" dirty="0">
                <a:latin typeface="Arial"/>
                <a:cs typeface="Arial"/>
              </a:rPr>
              <a:t>ίε</a:t>
            </a:r>
            <a:r>
              <a:rPr sz="2800" b="1" spc="80" dirty="0">
                <a:latin typeface="Arial"/>
                <a:cs typeface="Arial"/>
              </a:rPr>
              <a:t>ς</a:t>
            </a:r>
            <a:r>
              <a:rPr sz="2800" dirty="0">
                <a:latin typeface="Microsoft Sans Serif"/>
                <a:cs typeface="Microsoft Sans Serif"/>
              </a:rPr>
              <a:t>,		</a:t>
            </a:r>
            <a:r>
              <a:rPr sz="2800" spc="340" dirty="0">
                <a:latin typeface="Microsoft Sans Serif"/>
                <a:cs typeface="Microsoft Sans Serif"/>
              </a:rPr>
              <a:t>ω</a:t>
            </a:r>
            <a:r>
              <a:rPr sz="2800" spc="-125" dirty="0">
                <a:latin typeface="Microsoft Sans Serif"/>
                <a:cs typeface="Microsoft Sans Serif"/>
              </a:rPr>
              <a:t>ς  της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70" dirty="0">
                <a:latin typeface="Microsoft Sans Serif"/>
                <a:cs typeface="Microsoft Sans Serif"/>
              </a:rPr>
              <a:t>προόδ</a:t>
            </a:r>
            <a:r>
              <a:rPr sz="2800" spc="-15" dirty="0">
                <a:latin typeface="Microsoft Sans Serif"/>
                <a:cs typeface="Microsoft Sans Serif"/>
              </a:rPr>
              <a:t>ου</a:t>
            </a:r>
            <a:r>
              <a:rPr sz="2800" dirty="0">
                <a:latin typeface="Microsoft Sans Serif"/>
                <a:cs typeface="Microsoft Sans Serif"/>
              </a:rPr>
              <a:t>	</a:t>
            </a:r>
            <a:r>
              <a:rPr sz="2800" spc="-110" dirty="0">
                <a:latin typeface="Microsoft Sans Serif"/>
                <a:cs typeface="Microsoft Sans Serif"/>
              </a:rPr>
              <a:t>του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739" y="4003294"/>
            <a:ext cx="5325110" cy="114173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800"/>
              </a:lnSpc>
              <a:spcBef>
                <a:spcPts val="745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61950" algn="l"/>
              </a:tabLst>
            </a:pPr>
            <a:r>
              <a:rPr sz="2800" b="1" spc="45" dirty="0">
                <a:latin typeface="Arial"/>
                <a:cs typeface="Arial"/>
              </a:rPr>
              <a:t>β.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80" dirty="0">
                <a:latin typeface="Arial"/>
                <a:cs typeface="Arial"/>
              </a:rPr>
              <a:t>Ενδεικτικές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spc="110" dirty="0">
                <a:latin typeface="Arial"/>
                <a:cs typeface="Arial"/>
              </a:rPr>
              <a:t>Τµηµατικές 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σταθµοί</a:t>
            </a:r>
            <a:r>
              <a:rPr sz="2800" spc="-25" dirty="0">
                <a:latin typeface="Microsoft Sans Serif"/>
                <a:cs typeface="Microsoft Sans Serif"/>
              </a:rPr>
              <a:t> ενδιάµεσου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65" dirty="0">
                <a:latin typeface="Microsoft Sans Serif"/>
                <a:cs typeface="Microsoft Sans Serif"/>
              </a:rPr>
              <a:t>ελέγχου 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έργου.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9537" y="0"/>
            <a:ext cx="4118956" cy="586046"/>
          </a:xfrm>
          <a:prstGeom prst="rect">
            <a:avLst/>
          </a:prstGeom>
        </p:spPr>
      </p:pic>
      <p:sp>
        <p:nvSpPr>
          <p:cNvPr id="53" name="object 5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546283" y="477180"/>
            <a:ext cx="8096250" cy="50749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355600" marR="5080" indent="-342900" algn="just">
              <a:lnSpc>
                <a:spcPct val="80300"/>
              </a:lnSpc>
              <a:spcBef>
                <a:spcPts val="950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3600" spc="-100" dirty="0">
                <a:latin typeface="Microsoft Sans Serif"/>
                <a:cs typeface="Microsoft Sans Serif"/>
              </a:rPr>
              <a:t>Με </a:t>
            </a:r>
            <a:r>
              <a:rPr sz="3600" spc="-195" dirty="0">
                <a:latin typeface="Microsoft Sans Serif"/>
                <a:cs typeface="Microsoft Sans Serif"/>
              </a:rPr>
              <a:t>τη</a:t>
            </a:r>
            <a:r>
              <a:rPr sz="3600" spc="-190" dirty="0">
                <a:latin typeface="Microsoft Sans Serif"/>
                <a:cs typeface="Microsoft Sans Serif"/>
              </a:rPr>
              <a:t> </a:t>
            </a:r>
            <a:r>
              <a:rPr sz="3600" spc="45" dirty="0">
                <a:latin typeface="Microsoft Sans Serif"/>
                <a:cs typeface="Microsoft Sans Serif"/>
              </a:rPr>
              <a:t>σύµβαση </a:t>
            </a:r>
            <a:r>
              <a:rPr sz="3600" spc="-80" dirty="0">
                <a:latin typeface="Microsoft Sans Serif"/>
                <a:cs typeface="Microsoft Sans Serif"/>
              </a:rPr>
              <a:t>ορίζονται </a:t>
            </a:r>
            <a:r>
              <a:rPr sz="3600" spc="-35" dirty="0">
                <a:latin typeface="Microsoft Sans Serif"/>
                <a:cs typeface="Microsoft Sans Serif"/>
              </a:rPr>
              <a:t>οι </a:t>
            </a:r>
            <a:r>
              <a:rPr sz="3600" spc="-10" dirty="0">
                <a:latin typeface="Microsoft Sans Serif"/>
                <a:cs typeface="Microsoft Sans Serif"/>
              </a:rPr>
              <a:t>ποινικές </a:t>
            </a:r>
            <a:r>
              <a:rPr sz="3600" spc="-5" dirty="0">
                <a:latin typeface="Microsoft Sans Serif"/>
                <a:cs typeface="Microsoft Sans Serif"/>
              </a:rPr>
              <a:t> </a:t>
            </a:r>
            <a:r>
              <a:rPr sz="3600" spc="-135" dirty="0">
                <a:latin typeface="Microsoft Sans Serif"/>
                <a:cs typeface="Microsoft Sans Serif"/>
              </a:rPr>
              <a:t>ρήτρες</a:t>
            </a:r>
            <a:r>
              <a:rPr sz="3600" spc="-130" dirty="0">
                <a:latin typeface="Microsoft Sans Serif"/>
                <a:cs typeface="Microsoft Sans Serif"/>
              </a:rPr>
              <a:t> </a:t>
            </a:r>
            <a:r>
              <a:rPr sz="3600" spc="-35" dirty="0">
                <a:latin typeface="Microsoft Sans Serif"/>
                <a:cs typeface="Microsoft Sans Serif"/>
              </a:rPr>
              <a:t>οι</a:t>
            </a:r>
            <a:r>
              <a:rPr sz="3600" spc="-3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οποίες</a:t>
            </a:r>
            <a:r>
              <a:rPr sz="3600" spc="5" dirty="0">
                <a:latin typeface="Microsoft Sans Serif"/>
                <a:cs typeface="Microsoft Sans Serif"/>
              </a:rPr>
              <a:t> καταπίπτουν</a:t>
            </a:r>
            <a:r>
              <a:rPr sz="3600" spc="10" dirty="0">
                <a:latin typeface="Microsoft Sans Serif"/>
                <a:cs typeface="Microsoft Sans Serif"/>
              </a:rPr>
              <a:t> </a:t>
            </a:r>
            <a:r>
              <a:rPr sz="3600" spc="60" dirty="0">
                <a:latin typeface="Microsoft Sans Serif"/>
                <a:cs typeface="Microsoft Sans Serif"/>
              </a:rPr>
              <a:t>υπέρ </a:t>
            </a:r>
            <a:r>
              <a:rPr sz="3600" spc="-944" dirty="0">
                <a:latin typeface="Microsoft Sans Serif"/>
                <a:cs typeface="Microsoft Sans Serif"/>
              </a:rPr>
              <a:t> </a:t>
            </a:r>
            <a:r>
              <a:rPr sz="3600" spc="-140" dirty="0">
                <a:latin typeface="Microsoft Sans Serif"/>
                <a:cs typeface="Microsoft Sans Serif"/>
              </a:rPr>
              <a:t>του </a:t>
            </a:r>
            <a:r>
              <a:rPr sz="3600" spc="-25" dirty="0">
                <a:latin typeface="Microsoft Sans Serif"/>
                <a:cs typeface="Microsoft Sans Serif"/>
              </a:rPr>
              <a:t>κυρίου </a:t>
            </a:r>
            <a:r>
              <a:rPr sz="3600" spc="-140" dirty="0">
                <a:latin typeface="Microsoft Sans Serif"/>
                <a:cs typeface="Microsoft Sans Serif"/>
              </a:rPr>
              <a:t>του </a:t>
            </a:r>
            <a:r>
              <a:rPr sz="3600" spc="-65" dirty="0">
                <a:latin typeface="Microsoft Sans Serif"/>
                <a:cs typeface="Microsoft Sans Serif"/>
              </a:rPr>
              <a:t>έργου, </a:t>
            </a:r>
            <a:r>
              <a:rPr sz="3600" dirty="0">
                <a:latin typeface="Microsoft Sans Serif"/>
                <a:cs typeface="Microsoft Sans Serif"/>
              </a:rPr>
              <a:t>αν ο </a:t>
            </a:r>
            <a:r>
              <a:rPr sz="3600" spc="-25" dirty="0">
                <a:latin typeface="Microsoft Sans Serif"/>
                <a:cs typeface="Microsoft Sans Serif"/>
              </a:rPr>
              <a:t>ανάδοχος </a:t>
            </a:r>
            <a:r>
              <a:rPr sz="3600" spc="-20" dirty="0">
                <a:latin typeface="Microsoft Sans Serif"/>
                <a:cs typeface="Microsoft Sans Serif"/>
              </a:rPr>
              <a:t> </a:t>
            </a:r>
            <a:r>
              <a:rPr sz="3600" spc="135" dirty="0">
                <a:latin typeface="Microsoft Sans Serif"/>
                <a:cs typeface="Microsoft Sans Serif"/>
              </a:rPr>
              <a:t>υπερβεί,</a:t>
            </a:r>
            <a:r>
              <a:rPr sz="3600" spc="140" dirty="0">
                <a:latin typeface="Microsoft Sans Serif"/>
                <a:cs typeface="Microsoft Sans Serif"/>
              </a:rPr>
              <a:t> </a:t>
            </a:r>
            <a:r>
              <a:rPr sz="3600" spc="10" dirty="0">
                <a:latin typeface="Microsoft Sans Serif"/>
                <a:cs typeface="Microsoft Sans Serif"/>
              </a:rPr>
              <a:t>µε</a:t>
            </a:r>
            <a:r>
              <a:rPr sz="3600" spc="15" dirty="0">
                <a:latin typeface="Microsoft Sans Serif"/>
                <a:cs typeface="Microsoft Sans Serif"/>
              </a:rPr>
              <a:t> </a:t>
            </a:r>
            <a:r>
              <a:rPr sz="3600" spc="60" dirty="0">
                <a:latin typeface="Microsoft Sans Serif"/>
                <a:cs typeface="Microsoft Sans Serif"/>
              </a:rPr>
              <a:t>υπαιτιότητά</a:t>
            </a:r>
            <a:r>
              <a:rPr sz="3600" spc="65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του,</a:t>
            </a:r>
            <a:r>
              <a:rPr sz="3600" spc="10" dirty="0">
                <a:latin typeface="Microsoft Sans Serif"/>
                <a:cs typeface="Microsoft Sans Serif"/>
              </a:rPr>
              <a:t> </a:t>
            </a:r>
            <a:r>
              <a:rPr sz="3600" spc="-40" dirty="0">
                <a:latin typeface="Microsoft Sans Serif"/>
                <a:cs typeface="Microsoft Sans Serif"/>
              </a:rPr>
              <a:t>τη </a:t>
            </a:r>
            <a:r>
              <a:rPr sz="3600" spc="-35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συνολική</a:t>
            </a:r>
            <a:r>
              <a:rPr sz="3600" spc="5" dirty="0">
                <a:latin typeface="Microsoft Sans Serif"/>
                <a:cs typeface="Microsoft Sans Serif"/>
              </a:rPr>
              <a:t> </a:t>
            </a:r>
            <a:r>
              <a:rPr sz="3600" spc="-20" dirty="0">
                <a:latin typeface="Microsoft Sans Serif"/>
                <a:cs typeface="Microsoft Sans Serif"/>
              </a:rPr>
              <a:t>και</a:t>
            </a:r>
            <a:r>
              <a:rPr sz="3600" spc="-15" dirty="0">
                <a:latin typeface="Microsoft Sans Serif"/>
                <a:cs typeface="Microsoft Sans Serif"/>
              </a:rPr>
              <a:t> </a:t>
            </a:r>
            <a:r>
              <a:rPr sz="3600" spc="-215" dirty="0">
                <a:latin typeface="Microsoft Sans Serif"/>
                <a:cs typeface="Microsoft Sans Serif"/>
              </a:rPr>
              <a:t>τις</a:t>
            </a:r>
            <a:r>
              <a:rPr sz="3600" spc="-210" dirty="0">
                <a:latin typeface="Microsoft Sans Serif"/>
                <a:cs typeface="Microsoft Sans Serif"/>
              </a:rPr>
              <a:t> </a:t>
            </a:r>
            <a:r>
              <a:rPr sz="3600" spc="-140" dirty="0">
                <a:latin typeface="Microsoft Sans Serif"/>
                <a:cs typeface="Microsoft Sans Serif"/>
              </a:rPr>
              <a:t>τεθείσες</a:t>
            </a:r>
            <a:r>
              <a:rPr sz="3600" spc="-135" dirty="0">
                <a:latin typeface="Microsoft Sans Serif"/>
                <a:cs typeface="Microsoft Sans Serif"/>
              </a:rPr>
              <a:t> </a:t>
            </a:r>
            <a:r>
              <a:rPr sz="3600" spc="-110" dirty="0">
                <a:latin typeface="Microsoft Sans Serif"/>
                <a:cs typeface="Microsoft Sans Serif"/>
              </a:rPr>
              <a:t>τµηµατικές </a:t>
            </a:r>
            <a:r>
              <a:rPr sz="3600" spc="-105" dirty="0">
                <a:latin typeface="Microsoft Sans Serif"/>
                <a:cs typeface="Microsoft Sans Serif"/>
              </a:rPr>
              <a:t> </a:t>
            </a:r>
            <a:r>
              <a:rPr sz="3600" spc="-5" dirty="0">
                <a:latin typeface="Microsoft Sans Serif"/>
                <a:cs typeface="Microsoft Sans Serif"/>
              </a:rPr>
              <a:t>προθεσµίες</a:t>
            </a:r>
            <a:r>
              <a:rPr sz="3600" spc="35" dirty="0">
                <a:latin typeface="Microsoft Sans Serif"/>
                <a:cs typeface="Microsoft Sans Serif"/>
              </a:rPr>
              <a:t> </a:t>
            </a:r>
            <a:r>
              <a:rPr sz="3600" spc="-70" dirty="0">
                <a:latin typeface="Microsoft Sans Serif"/>
                <a:cs typeface="Microsoft Sans Serif"/>
              </a:rPr>
              <a:t>κατασκευής</a:t>
            </a:r>
            <a:r>
              <a:rPr sz="3600" spc="35" dirty="0">
                <a:latin typeface="Microsoft Sans Serif"/>
                <a:cs typeface="Microsoft Sans Serif"/>
              </a:rPr>
              <a:t> </a:t>
            </a:r>
            <a:r>
              <a:rPr sz="3600" spc="-140" dirty="0">
                <a:latin typeface="Microsoft Sans Serif"/>
                <a:cs typeface="Microsoft Sans Serif"/>
              </a:rPr>
              <a:t>του</a:t>
            </a:r>
            <a:r>
              <a:rPr sz="3600" spc="35" dirty="0">
                <a:latin typeface="Microsoft Sans Serif"/>
                <a:cs typeface="Microsoft Sans Serif"/>
              </a:rPr>
              <a:t> </a:t>
            </a:r>
            <a:r>
              <a:rPr sz="3600" spc="-65" dirty="0">
                <a:latin typeface="Microsoft Sans Serif"/>
                <a:cs typeface="Microsoft Sans Serif"/>
              </a:rPr>
              <a:t>έργου.</a:t>
            </a:r>
            <a:endParaRPr sz="3600" dirty="0">
              <a:latin typeface="Microsoft Sans Serif"/>
              <a:cs typeface="Microsoft Sans Serif"/>
            </a:endParaRPr>
          </a:p>
          <a:p>
            <a:pPr marL="355600" marR="13335" indent="-342900" algn="just">
              <a:lnSpc>
                <a:spcPct val="80100"/>
              </a:lnSpc>
              <a:spcBef>
                <a:spcPts val="80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3600" spc="-35" dirty="0">
                <a:latin typeface="Microsoft Sans Serif"/>
                <a:cs typeface="Microsoft Sans Serif"/>
              </a:rPr>
              <a:t>Οι</a:t>
            </a:r>
            <a:r>
              <a:rPr sz="3600" spc="885" dirty="0">
                <a:latin typeface="Microsoft Sans Serif"/>
                <a:cs typeface="Microsoft Sans Serif"/>
              </a:rPr>
              <a:t> </a:t>
            </a:r>
            <a:r>
              <a:rPr sz="3600" spc="-10" dirty="0">
                <a:latin typeface="Microsoft Sans Serif"/>
                <a:cs typeface="Microsoft Sans Serif"/>
              </a:rPr>
              <a:t>ποινικές</a:t>
            </a:r>
            <a:r>
              <a:rPr sz="3600" spc="935" dirty="0">
                <a:latin typeface="Microsoft Sans Serif"/>
                <a:cs typeface="Microsoft Sans Serif"/>
              </a:rPr>
              <a:t> </a:t>
            </a:r>
            <a:r>
              <a:rPr sz="3600" spc="-135" dirty="0">
                <a:latin typeface="Microsoft Sans Serif"/>
                <a:cs typeface="Microsoft Sans Serif"/>
              </a:rPr>
              <a:t>ρήτρες</a:t>
            </a:r>
            <a:r>
              <a:rPr sz="3600" spc="1510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καταπίπτουν  </a:t>
            </a:r>
            <a:r>
              <a:rPr sz="3600" spc="-65" dirty="0">
                <a:latin typeface="Microsoft Sans Serif"/>
                <a:cs typeface="Microsoft Sans Serif"/>
              </a:rPr>
              <a:t>µε </a:t>
            </a:r>
            <a:r>
              <a:rPr sz="3600" spc="-60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α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65" dirty="0">
                <a:latin typeface="Microsoft Sans Serif"/>
                <a:cs typeface="Microsoft Sans Serif"/>
              </a:rPr>
              <a:t>ι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380" dirty="0">
                <a:latin typeface="Microsoft Sans Serif"/>
                <a:cs typeface="Microsoft Sans Serif"/>
              </a:rPr>
              <a:t>τ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65" dirty="0">
                <a:latin typeface="Microsoft Sans Serif"/>
                <a:cs typeface="Microsoft Sans Serif"/>
              </a:rPr>
              <a:t>ι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ο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λ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ο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145" dirty="0">
                <a:latin typeface="Microsoft Sans Serif"/>
                <a:cs typeface="Microsoft Sans Serif"/>
              </a:rPr>
              <a:t>γ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η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70" dirty="0">
                <a:latin typeface="Microsoft Sans Serif"/>
                <a:cs typeface="Microsoft Sans Serif"/>
              </a:rPr>
              <a:t>µ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200" dirty="0">
                <a:latin typeface="Microsoft Sans Serif"/>
                <a:cs typeface="Microsoft Sans Serif"/>
              </a:rPr>
              <a:t>έ</a:t>
            </a:r>
            <a:r>
              <a:rPr sz="3600" spc="-385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ν</a:t>
            </a:r>
            <a:r>
              <a:rPr sz="3600" spc="-385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η   </a:t>
            </a:r>
            <a:r>
              <a:rPr sz="3600" spc="-455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α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480" dirty="0">
                <a:latin typeface="Microsoft Sans Serif"/>
                <a:cs typeface="Microsoft Sans Serif"/>
              </a:rPr>
              <a:t>π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ό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5" dirty="0">
                <a:latin typeface="Microsoft Sans Serif"/>
                <a:cs typeface="Microsoft Sans Serif"/>
              </a:rPr>
              <a:t>φ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α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114" dirty="0">
                <a:latin typeface="Microsoft Sans Serif"/>
                <a:cs typeface="Microsoft Sans Serif"/>
              </a:rPr>
              <a:t>σ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η   </a:t>
            </a:r>
            <a:r>
              <a:rPr sz="3600" spc="-455" dirty="0">
                <a:latin typeface="Microsoft Sans Serif"/>
                <a:cs typeface="Microsoft Sans Serif"/>
              </a:rPr>
              <a:t> </a:t>
            </a:r>
            <a:r>
              <a:rPr sz="3600" spc="-380" dirty="0">
                <a:latin typeface="Microsoft Sans Serif"/>
                <a:cs typeface="Microsoft Sans Serif"/>
              </a:rPr>
              <a:t>τ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dirty="0">
                <a:latin typeface="Microsoft Sans Serif"/>
                <a:cs typeface="Microsoft Sans Serif"/>
              </a:rPr>
              <a:t>η</a:t>
            </a:r>
            <a:r>
              <a:rPr sz="3600" spc="-390" dirty="0">
                <a:latin typeface="Microsoft Sans Serif"/>
                <a:cs typeface="Microsoft Sans Serif"/>
              </a:rPr>
              <a:t> </a:t>
            </a:r>
            <a:r>
              <a:rPr sz="3600" spc="-130" dirty="0">
                <a:latin typeface="Microsoft Sans Serif"/>
                <a:cs typeface="Microsoft Sans Serif"/>
              </a:rPr>
              <a:t>ς  </a:t>
            </a:r>
            <a:r>
              <a:rPr sz="3600" spc="445" dirty="0">
                <a:latin typeface="Microsoft Sans Serif"/>
                <a:cs typeface="Microsoft Sans Serif"/>
              </a:rPr>
              <a:t>δ</a:t>
            </a:r>
            <a:r>
              <a:rPr sz="3600" spc="-20" dirty="0">
                <a:latin typeface="Microsoft Sans Serif"/>
                <a:cs typeface="Microsoft Sans Serif"/>
              </a:rPr>
              <a:t>ι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415" dirty="0">
                <a:latin typeface="Microsoft Sans Serif"/>
                <a:cs typeface="Microsoft Sans Serif"/>
              </a:rPr>
              <a:t>ευ</a:t>
            </a:r>
            <a:r>
              <a:rPr sz="3600" spc="-80" dirty="0">
                <a:latin typeface="Microsoft Sans Serif"/>
                <a:cs typeface="Microsoft Sans Serif"/>
              </a:rPr>
              <a:t>θ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475" dirty="0">
                <a:latin typeface="Microsoft Sans Serif"/>
                <a:cs typeface="Microsoft Sans Serif"/>
              </a:rPr>
              <a:t>ύν</a:t>
            </a:r>
            <a:r>
              <a:rPr sz="3600" spc="-15" dirty="0">
                <a:latin typeface="Microsoft Sans Serif"/>
                <a:cs typeface="Microsoft Sans Serif"/>
              </a:rPr>
              <a:t>ο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530" dirty="0">
                <a:latin typeface="Microsoft Sans Serif"/>
                <a:cs typeface="Microsoft Sans Serif"/>
              </a:rPr>
              <a:t>υ</a:t>
            </a:r>
            <a:r>
              <a:rPr sz="3600" spc="40" dirty="0">
                <a:latin typeface="Microsoft Sans Serif"/>
                <a:cs typeface="Microsoft Sans Serif"/>
              </a:rPr>
              <a:t>σ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α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-195" dirty="0">
                <a:latin typeface="Microsoft Sans Serif"/>
                <a:cs typeface="Microsoft Sans Serif"/>
              </a:rPr>
              <a:t>ς</a:t>
            </a:r>
            <a:r>
              <a:rPr sz="3600" dirty="0">
                <a:latin typeface="Microsoft Sans Serif"/>
                <a:cs typeface="Microsoft Sans Serif"/>
              </a:rPr>
              <a:t>  </a:t>
            </a:r>
            <a:r>
              <a:rPr sz="3600" spc="420" dirty="0">
                <a:latin typeface="Microsoft Sans Serif"/>
                <a:cs typeface="Microsoft Sans Serif"/>
              </a:rPr>
              <a:t> </a:t>
            </a:r>
            <a:r>
              <a:rPr sz="3600" spc="635" dirty="0">
                <a:latin typeface="Microsoft Sans Serif"/>
                <a:cs typeface="Microsoft Sans Serif"/>
              </a:rPr>
              <a:t>υπ</a:t>
            </a:r>
            <a:r>
              <a:rPr sz="3600" spc="145" dirty="0">
                <a:latin typeface="Microsoft Sans Serif"/>
                <a:cs typeface="Microsoft Sans Serif"/>
              </a:rPr>
              <a:t>η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459" dirty="0">
                <a:latin typeface="Microsoft Sans Serif"/>
                <a:cs typeface="Microsoft Sans Serif"/>
              </a:rPr>
              <a:t>ρε</a:t>
            </a:r>
            <a:r>
              <a:rPr sz="3600" spc="-35" dirty="0">
                <a:latin typeface="Microsoft Sans Serif"/>
                <a:cs typeface="Microsoft Sans Serif"/>
              </a:rPr>
              <a:t>σ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-65" dirty="0">
                <a:latin typeface="Microsoft Sans Serif"/>
                <a:cs typeface="Microsoft Sans Serif"/>
              </a:rPr>
              <a:t>ί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5" dirty="0">
                <a:latin typeface="Microsoft Sans Serif"/>
                <a:cs typeface="Microsoft Sans Serif"/>
              </a:rPr>
              <a:t>α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-195" dirty="0">
                <a:latin typeface="Microsoft Sans Serif"/>
                <a:cs typeface="Microsoft Sans Serif"/>
              </a:rPr>
              <a:t>ς</a:t>
            </a:r>
            <a:r>
              <a:rPr sz="3600" dirty="0">
                <a:latin typeface="Microsoft Sans Serif"/>
                <a:cs typeface="Microsoft Sans Serif"/>
              </a:rPr>
              <a:t>  </a:t>
            </a:r>
            <a:r>
              <a:rPr sz="3600" spc="420" dirty="0">
                <a:latin typeface="Microsoft Sans Serif"/>
                <a:cs typeface="Microsoft Sans Serif"/>
              </a:rPr>
              <a:t> </a:t>
            </a:r>
            <a:r>
              <a:rPr sz="3600" spc="490" dirty="0">
                <a:latin typeface="Microsoft Sans Serif"/>
                <a:cs typeface="Microsoft Sans Serif"/>
              </a:rPr>
              <a:t>κ</a:t>
            </a:r>
            <a:r>
              <a:rPr sz="3600" dirty="0">
                <a:latin typeface="Microsoft Sans Serif"/>
                <a:cs typeface="Microsoft Sans Serif"/>
              </a:rPr>
              <a:t>α</a:t>
            </a:r>
            <a:r>
              <a:rPr sz="3600" spc="-465" dirty="0">
                <a:latin typeface="Microsoft Sans Serif"/>
                <a:cs typeface="Microsoft Sans Serif"/>
              </a:rPr>
              <a:t> </a:t>
            </a:r>
            <a:r>
              <a:rPr sz="3600" spc="-70" dirty="0">
                <a:latin typeface="Microsoft Sans Serif"/>
                <a:cs typeface="Microsoft Sans Serif"/>
              </a:rPr>
              <a:t>ι  </a:t>
            </a:r>
            <a:r>
              <a:rPr sz="3600" spc="35" dirty="0">
                <a:latin typeface="Microsoft Sans Serif"/>
                <a:cs typeface="Microsoft Sans Serif"/>
              </a:rPr>
              <a:t>παρακρατούνται</a:t>
            </a:r>
            <a:r>
              <a:rPr sz="3600" spc="40" dirty="0">
                <a:latin typeface="Microsoft Sans Serif"/>
                <a:cs typeface="Microsoft Sans Serif"/>
              </a:rPr>
              <a:t> </a:t>
            </a:r>
            <a:r>
              <a:rPr sz="3600" spc="204" dirty="0">
                <a:latin typeface="Microsoft Sans Serif"/>
                <a:cs typeface="Microsoft Sans Serif"/>
              </a:rPr>
              <a:t>από</a:t>
            </a:r>
            <a:r>
              <a:rPr sz="3600" spc="210" dirty="0">
                <a:latin typeface="Microsoft Sans Serif"/>
                <a:cs typeface="Microsoft Sans Serif"/>
              </a:rPr>
              <a:t> </a:t>
            </a:r>
            <a:r>
              <a:rPr sz="3600" spc="-80" dirty="0">
                <a:latin typeface="Microsoft Sans Serif"/>
                <a:cs typeface="Microsoft Sans Serif"/>
              </a:rPr>
              <a:t>τον</a:t>
            </a:r>
            <a:r>
              <a:rPr sz="3600" spc="-75" dirty="0">
                <a:latin typeface="Microsoft Sans Serif"/>
                <a:cs typeface="Microsoft Sans Serif"/>
              </a:rPr>
              <a:t> </a:t>
            </a:r>
            <a:r>
              <a:rPr sz="3600" spc="90" dirty="0">
                <a:latin typeface="Microsoft Sans Serif"/>
                <a:cs typeface="Microsoft Sans Serif"/>
              </a:rPr>
              <a:t>αµέσως </a:t>
            </a:r>
            <a:r>
              <a:rPr sz="3600" spc="95" dirty="0">
                <a:latin typeface="Microsoft Sans Serif"/>
                <a:cs typeface="Microsoft Sans Serif"/>
              </a:rPr>
              <a:t> </a:t>
            </a:r>
            <a:r>
              <a:rPr sz="3600" spc="20" dirty="0">
                <a:latin typeface="Microsoft Sans Serif"/>
                <a:cs typeface="Microsoft Sans Serif"/>
              </a:rPr>
              <a:t>επόµενο</a:t>
            </a:r>
            <a:r>
              <a:rPr sz="3600" spc="35" dirty="0">
                <a:latin typeface="Microsoft Sans Serif"/>
                <a:cs typeface="Microsoft Sans Serif"/>
              </a:rPr>
              <a:t> </a:t>
            </a:r>
            <a:r>
              <a:rPr sz="3600" spc="-5" dirty="0">
                <a:latin typeface="Microsoft Sans Serif"/>
                <a:cs typeface="Microsoft Sans Serif"/>
              </a:rPr>
              <a:t>λογαριασµό</a:t>
            </a:r>
            <a:r>
              <a:rPr sz="3600" spc="35" dirty="0">
                <a:latin typeface="Microsoft Sans Serif"/>
                <a:cs typeface="Microsoft Sans Serif"/>
              </a:rPr>
              <a:t> </a:t>
            </a:r>
            <a:r>
              <a:rPr sz="3600" spc="-140" dirty="0">
                <a:latin typeface="Microsoft Sans Serif"/>
                <a:cs typeface="Microsoft Sans Serif"/>
              </a:rPr>
              <a:t>του</a:t>
            </a:r>
            <a:r>
              <a:rPr sz="3600" spc="35" dirty="0">
                <a:latin typeface="Microsoft Sans Serif"/>
                <a:cs typeface="Microsoft Sans Serif"/>
              </a:rPr>
              <a:t> </a:t>
            </a:r>
            <a:r>
              <a:rPr sz="3600" spc="-65" dirty="0">
                <a:latin typeface="Microsoft Sans Serif"/>
                <a:cs typeface="Microsoft Sans Serif"/>
              </a:rPr>
              <a:t>έργου.</a:t>
            </a:r>
            <a:endParaRPr sz="36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901930"/>
            <a:ext cx="8163559" cy="3500120"/>
            <a:chOff x="511232" y="901930"/>
            <a:chExt cx="8163559" cy="350012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901930"/>
              <a:ext cx="8150628" cy="57773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321723"/>
              <a:ext cx="7805651" cy="51538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675014"/>
              <a:ext cx="7818120" cy="51538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210" y="2032461"/>
              <a:ext cx="2074025" cy="51538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1232" y="2410691"/>
              <a:ext cx="8163097" cy="58189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2818014"/>
              <a:ext cx="7818120" cy="51538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3175461"/>
              <a:ext cx="7818120" cy="51538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3528753"/>
              <a:ext cx="7818120" cy="51538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3886199"/>
              <a:ext cx="5415741" cy="515389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02267" y="1024808"/>
            <a:ext cx="8079740" cy="323596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355600" marR="6350" indent="-342900" algn="just">
              <a:lnSpc>
                <a:spcPct val="80100"/>
              </a:lnSpc>
              <a:spcBef>
                <a:spcPts val="840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6235" algn="l"/>
              </a:tabLst>
            </a:pPr>
            <a:r>
              <a:rPr sz="3100" dirty="0">
                <a:latin typeface="Microsoft Sans Serif"/>
                <a:cs typeface="Microsoft Sans Serif"/>
              </a:rPr>
              <a:t>Η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40" dirty="0">
                <a:latin typeface="Microsoft Sans Serif"/>
                <a:cs typeface="Microsoft Sans Serif"/>
              </a:rPr>
              <a:t>ποινική</a:t>
            </a:r>
            <a:r>
              <a:rPr sz="3100" spc="45" dirty="0">
                <a:latin typeface="Microsoft Sans Serif"/>
                <a:cs typeface="Microsoft Sans Serif"/>
              </a:rPr>
              <a:t> </a:t>
            </a:r>
            <a:r>
              <a:rPr sz="3100" spc="-70" dirty="0">
                <a:latin typeface="Microsoft Sans Serif"/>
                <a:cs typeface="Microsoft Sans Serif"/>
              </a:rPr>
              <a:t>ρήτρα</a:t>
            </a:r>
            <a:r>
              <a:rPr sz="3100" spc="-65" dirty="0">
                <a:latin typeface="Microsoft Sans Serif"/>
                <a:cs typeface="Microsoft Sans Serif"/>
              </a:rPr>
              <a:t> </a:t>
            </a:r>
            <a:r>
              <a:rPr sz="3100" spc="125" dirty="0">
                <a:latin typeface="Microsoft Sans Serif"/>
                <a:cs typeface="Microsoft Sans Serif"/>
              </a:rPr>
              <a:t>που</a:t>
            </a:r>
            <a:r>
              <a:rPr sz="3100" spc="130" dirty="0">
                <a:latin typeface="Microsoft Sans Serif"/>
                <a:cs typeface="Microsoft Sans Serif"/>
              </a:rPr>
              <a:t> </a:t>
            </a:r>
            <a:r>
              <a:rPr sz="3100" spc="-30" dirty="0">
                <a:latin typeface="Microsoft Sans Serif"/>
                <a:cs typeface="Microsoft Sans Serif"/>
              </a:rPr>
              <a:t>επιβάλλεται</a:t>
            </a:r>
            <a:r>
              <a:rPr sz="3100" spc="-2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στον </a:t>
            </a:r>
            <a:r>
              <a:rPr sz="3100" spc="-5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ανάδοχο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για</a:t>
            </a:r>
            <a:r>
              <a:rPr sz="3100" spc="-55" dirty="0">
                <a:latin typeface="Microsoft Sans Serif"/>
                <a:cs typeface="Microsoft Sans Serif"/>
              </a:rPr>
              <a:t> </a:t>
            </a:r>
            <a:r>
              <a:rPr sz="3100" spc="-45" dirty="0">
                <a:latin typeface="Microsoft Sans Serif"/>
                <a:cs typeface="Microsoft Sans Serif"/>
              </a:rPr>
              <a:t>κάθε</a:t>
            </a:r>
            <a:r>
              <a:rPr sz="3100" spc="-40" dirty="0">
                <a:latin typeface="Microsoft Sans Serif"/>
                <a:cs typeface="Microsoft Sans Serif"/>
              </a:rPr>
              <a:t> </a:t>
            </a:r>
            <a:r>
              <a:rPr sz="3100" spc="-25" dirty="0">
                <a:latin typeface="Microsoft Sans Serif"/>
                <a:cs typeface="Microsoft Sans Serif"/>
              </a:rPr>
              <a:t>ηµέρα</a:t>
            </a:r>
            <a:r>
              <a:rPr sz="3100" spc="-20" dirty="0">
                <a:latin typeface="Microsoft Sans Serif"/>
                <a:cs typeface="Microsoft Sans Serif"/>
              </a:rPr>
              <a:t> </a:t>
            </a:r>
            <a:r>
              <a:rPr sz="3100" spc="15" dirty="0">
                <a:latin typeface="Microsoft Sans Serif"/>
                <a:cs typeface="Microsoft Sans Serif"/>
              </a:rPr>
              <a:t>υπέρβασης</a:t>
            </a:r>
            <a:r>
              <a:rPr sz="3100" spc="20" dirty="0">
                <a:latin typeface="Microsoft Sans Serif"/>
                <a:cs typeface="Microsoft Sans Serif"/>
              </a:rPr>
              <a:t> </a:t>
            </a:r>
            <a:r>
              <a:rPr sz="3100" spc="-170" dirty="0">
                <a:latin typeface="Microsoft Sans Serif"/>
                <a:cs typeface="Microsoft Sans Serif"/>
              </a:rPr>
              <a:t>της </a:t>
            </a:r>
            <a:r>
              <a:rPr sz="3100" spc="-165" dirty="0">
                <a:latin typeface="Microsoft Sans Serif"/>
                <a:cs typeface="Microsoft Sans Serif"/>
              </a:rPr>
              <a:t> </a:t>
            </a:r>
            <a:r>
              <a:rPr sz="3100" spc="-70" dirty="0">
                <a:latin typeface="Microsoft Sans Serif"/>
                <a:cs typeface="Microsoft Sans Serif"/>
              </a:rPr>
              <a:t>εγκεκριµένης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15" dirty="0">
                <a:latin typeface="Microsoft Sans Serif"/>
                <a:cs typeface="Microsoft Sans Serif"/>
              </a:rPr>
              <a:t>προθεσµίας.</a:t>
            </a:r>
            <a:endParaRPr sz="31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79700"/>
              </a:lnSpc>
              <a:spcBef>
                <a:spcPts val="780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355600" algn="l"/>
              </a:tabLst>
            </a:pPr>
            <a:r>
              <a:rPr sz="3100" spc="-35" dirty="0">
                <a:latin typeface="Microsoft Sans Serif"/>
                <a:cs typeface="Microsoft Sans Serif"/>
              </a:rPr>
              <a:t>Οι</a:t>
            </a:r>
            <a:r>
              <a:rPr sz="3100" spc="750" dirty="0">
                <a:latin typeface="Microsoft Sans Serif"/>
                <a:cs typeface="Microsoft Sans Serif"/>
              </a:rPr>
              <a:t> </a:t>
            </a:r>
            <a:r>
              <a:rPr sz="3100" spc="-5" dirty="0">
                <a:latin typeface="Microsoft Sans Serif"/>
                <a:cs typeface="Microsoft Sans Serif"/>
              </a:rPr>
              <a:t>ποινικές</a:t>
            </a:r>
            <a:r>
              <a:rPr sz="3100" spc="815" dirty="0">
                <a:latin typeface="Microsoft Sans Serif"/>
                <a:cs typeface="Microsoft Sans Serif"/>
              </a:rPr>
              <a:t> </a:t>
            </a:r>
            <a:r>
              <a:rPr sz="3100" spc="-114" dirty="0">
                <a:latin typeface="Microsoft Sans Serif"/>
                <a:cs typeface="Microsoft Sans Serif"/>
              </a:rPr>
              <a:t>ρήτρες</a:t>
            </a:r>
            <a:r>
              <a:rPr sz="3100" spc="1300" dirty="0">
                <a:latin typeface="Microsoft Sans Serif"/>
                <a:cs typeface="Microsoft Sans Serif"/>
              </a:rPr>
              <a:t> </a:t>
            </a:r>
            <a:r>
              <a:rPr sz="3100" spc="125" dirty="0">
                <a:latin typeface="Microsoft Sans Serif"/>
                <a:cs typeface="Microsoft Sans Serif"/>
              </a:rPr>
              <a:t>που  </a:t>
            </a:r>
            <a:r>
              <a:rPr sz="3100" spc="-15" dirty="0">
                <a:latin typeface="Microsoft Sans Serif"/>
                <a:cs typeface="Microsoft Sans Serif"/>
              </a:rPr>
              <a:t>επιβάλλονται</a:t>
            </a:r>
            <a:r>
              <a:rPr sz="3100" spc="79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για </a:t>
            </a:r>
            <a:r>
              <a:rPr sz="3100" spc="-810" dirty="0">
                <a:latin typeface="Microsoft Sans Serif"/>
                <a:cs typeface="Microsoft Sans Serif"/>
              </a:rPr>
              <a:t> </a:t>
            </a:r>
            <a:r>
              <a:rPr sz="3100" spc="-330" dirty="0">
                <a:latin typeface="Microsoft Sans Serif"/>
                <a:cs typeface="Microsoft Sans Serif"/>
              </a:rPr>
              <a:t>τ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η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ν   </a:t>
            </a:r>
            <a:r>
              <a:rPr sz="3100" spc="-385" dirty="0">
                <a:latin typeface="Microsoft Sans Serif"/>
                <a:cs typeface="Microsoft Sans Serif"/>
              </a:rPr>
              <a:t> </a:t>
            </a:r>
            <a:r>
              <a:rPr sz="3100" spc="-30" dirty="0">
                <a:latin typeface="Microsoft Sans Serif"/>
                <a:cs typeface="Microsoft Sans Serif"/>
              </a:rPr>
              <a:t>υ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409" dirty="0">
                <a:latin typeface="Microsoft Sans Serif"/>
                <a:cs typeface="Microsoft Sans Serif"/>
              </a:rPr>
              <a:t>π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70" dirty="0">
                <a:latin typeface="Microsoft Sans Serif"/>
                <a:cs typeface="Microsoft Sans Serif"/>
              </a:rPr>
              <a:t>έ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0" dirty="0">
                <a:latin typeface="Microsoft Sans Serif"/>
                <a:cs typeface="Microsoft Sans Serif"/>
              </a:rPr>
              <a:t>ρ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35" dirty="0">
                <a:latin typeface="Microsoft Sans Serif"/>
                <a:cs typeface="Microsoft Sans Serif"/>
              </a:rPr>
              <a:t>β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5" dirty="0">
                <a:latin typeface="Microsoft Sans Serif"/>
                <a:cs typeface="Microsoft Sans Serif"/>
              </a:rPr>
              <a:t>α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95" dirty="0">
                <a:latin typeface="Microsoft Sans Serif"/>
                <a:cs typeface="Microsoft Sans Serif"/>
              </a:rPr>
              <a:t>σ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η   </a:t>
            </a:r>
            <a:r>
              <a:rPr sz="3100" spc="-385" dirty="0">
                <a:latin typeface="Microsoft Sans Serif"/>
                <a:cs typeface="Microsoft Sans Serif"/>
              </a:rPr>
              <a:t> </a:t>
            </a:r>
            <a:r>
              <a:rPr sz="3100" spc="-330" dirty="0">
                <a:latin typeface="Microsoft Sans Serif"/>
                <a:cs typeface="Microsoft Sans Serif"/>
              </a:rPr>
              <a:t>τ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η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65" dirty="0">
                <a:latin typeface="Microsoft Sans Serif"/>
                <a:cs typeface="Microsoft Sans Serif"/>
              </a:rPr>
              <a:t>ς</a:t>
            </a:r>
            <a:r>
              <a:rPr sz="3100" dirty="0">
                <a:latin typeface="Microsoft Sans Serif"/>
                <a:cs typeface="Microsoft Sans Serif"/>
              </a:rPr>
              <a:t>   </a:t>
            </a:r>
            <a:r>
              <a:rPr sz="3100" spc="-385" dirty="0">
                <a:latin typeface="Microsoft Sans Serif"/>
                <a:cs typeface="Microsoft Sans Serif"/>
              </a:rPr>
              <a:t> </a:t>
            </a:r>
            <a:r>
              <a:rPr sz="3100" spc="-170" dirty="0">
                <a:latin typeface="Microsoft Sans Serif"/>
                <a:cs typeface="Microsoft Sans Serif"/>
              </a:rPr>
              <a:t>ε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25" dirty="0">
                <a:latin typeface="Microsoft Sans Serif"/>
                <a:cs typeface="Microsoft Sans Serif"/>
              </a:rPr>
              <a:t>γ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κ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70" dirty="0">
                <a:latin typeface="Microsoft Sans Serif"/>
                <a:cs typeface="Microsoft Sans Serif"/>
              </a:rPr>
              <a:t>ε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κ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0" dirty="0">
                <a:latin typeface="Microsoft Sans Serif"/>
                <a:cs typeface="Microsoft Sans Serif"/>
              </a:rPr>
              <a:t>ρ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ι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60" dirty="0">
                <a:latin typeface="Microsoft Sans Serif"/>
                <a:cs typeface="Microsoft Sans Serif"/>
              </a:rPr>
              <a:t>µ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70" dirty="0">
                <a:latin typeface="Microsoft Sans Serif"/>
                <a:cs typeface="Microsoft Sans Serif"/>
              </a:rPr>
              <a:t>έ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ν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η</a:t>
            </a:r>
            <a:r>
              <a:rPr sz="3100" spc="-325" dirty="0">
                <a:latin typeface="Microsoft Sans Serif"/>
                <a:cs typeface="Microsoft Sans Serif"/>
              </a:rPr>
              <a:t> </a:t>
            </a:r>
            <a:r>
              <a:rPr sz="3100" spc="-110" dirty="0">
                <a:latin typeface="Microsoft Sans Serif"/>
                <a:cs typeface="Microsoft Sans Serif"/>
              </a:rPr>
              <a:t>ς  </a:t>
            </a:r>
            <a:r>
              <a:rPr sz="3100" spc="15" dirty="0">
                <a:latin typeface="Microsoft Sans Serif"/>
                <a:cs typeface="Microsoft Sans Serif"/>
              </a:rPr>
              <a:t>προθεσµίας</a:t>
            </a:r>
            <a:r>
              <a:rPr sz="3100" spc="20" dirty="0">
                <a:latin typeface="Microsoft Sans Serif"/>
                <a:cs typeface="Microsoft Sans Serif"/>
              </a:rPr>
              <a:t> </a:t>
            </a:r>
            <a:r>
              <a:rPr sz="3100" spc="-60" dirty="0">
                <a:latin typeface="Microsoft Sans Serif"/>
                <a:cs typeface="Microsoft Sans Serif"/>
              </a:rPr>
              <a:t>δεν</a:t>
            </a:r>
            <a:r>
              <a:rPr sz="3100" spc="-55" dirty="0">
                <a:latin typeface="Microsoft Sans Serif"/>
                <a:cs typeface="Microsoft Sans Serif"/>
              </a:rPr>
              <a:t> </a:t>
            </a:r>
            <a:r>
              <a:rPr sz="3100" spc="-45" dirty="0">
                <a:latin typeface="Microsoft Sans Serif"/>
                <a:cs typeface="Microsoft Sans Serif"/>
              </a:rPr>
              <a:t>επιτρέπεται</a:t>
            </a:r>
            <a:r>
              <a:rPr sz="3100" spc="-40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να</a:t>
            </a:r>
            <a:r>
              <a:rPr sz="3100" spc="5" dirty="0">
                <a:latin typeface="Microsoft Sans Serif"/>
                <a:cs typeface="Microsoft Sans Serif"/>
              </a:rPr>
              <a:t> </a:t>
            </a:r>
            <a:r>
              <a:rPr sz="3100" spc="25" dirty="0">
                <a:latin typeface="Microsoft Sans Serif"/>
                <a:cs typeface="Microsoft Sans Serif"/>
              </a:rPr>
              <a:t>υπερβούν </a:t>
            </a:r>
            <a:r>
              <a:rPr sz="3100" spc="-810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συνολικά </a:t>
            </a:r>
            <a:r>
              <a:rPr sz="3100" spc="35" dirty="0">
                <a:latin typeface="Microsoft Sans Serif"/>
                <a:cs typeface="Microsoft Sans Serif"/>
              </a:rPr>
              <a:t>ποσοστό </a:t>
            </a:r>
            <a:r>
              <a:rPr sz="3100" spc="-114" dirty="0">
                <a:latin typeface="Microsoft Sans Serif"/>
                <a:cs typeface="Microsoft Sans Serif"/>
              </a:rPr>
              <a:t>έξι</a:t>
            </a:r>
            <a:r>
              <a:rPr sz="3100" spc="-110" dirty="0">
                <a:latin typeface="Microsoft Sans Serif"/>
                <a:cs typeface="Microsoft Sans Serif"/>
              </a:rPr>
              <a:t> </a:t>
            </a:r>
            <a:r>
              <a:rPr sz="3100" spc="-140" dirty="0">
                <a:latin typeface="Microsoft Sans Serif"/>
                <a:cs typeface="Microsoft Sans Serif"/>
              </a:rPr>
              <a:t>τοις</a:t>
            </a:r>
            <a:r>
              <a:rPr sz="3100" spc="-135" dirty="0">
                <a:latin typeface="Microsoft Sans Serif"/>
                <a:cs typeface="Microsoft Sans Serif"/>
              </a:rPr>
              <a:t> </a:t>
            </a:r>
            <a:r>
              <a:rPr sz="3100" spc="-100" dirty="0">
                <a:latin typeface="Microsoft Sans Serif"/>
                <a:cs typeface="Microsoft Sans Serif"/>
              </a:rPr>
              <a:t>εκατό</a:t>
            </a:r>
            <a:r>
              <a:rPr sz="3100" spc="-95" dirty="0">
                <a:latin typeface="Microsoft Sans Serif"/>
                <a:cs typeface="Microsoft Sans Serif"/>
              </a:rPr>
              <a:t> </a:t>
            </a:r>
            <a:r>
              <a:rPr sz="3100" dirty="0">
                <a:latin typeface="Microsoft Sans Serif"/>
                <a:cs typeface="Microsoft Sans Serif"/>
              </a:rPr>
              <a:t>(6%) </a:t>
            </a:r>
            <a:r>
              <a:rPr sz="3100" spc="-170" dirty="0">
                <a:latin typeface="Microsoft Sans Serif"/>
                <a:cs typeface="Microsoft Sans Serif"/>
              </a:rPr>
              <a:t>της </a:t>
            </a:r>
            <a:r>
              <a:rPr sz="3100" spc="-165" dirty="0">
                <a:latin typeface="Microsoft Sans Serif"/>
                <a:cs typeface="Microsoft Sans Serif"/>
              </a:rPr>
              <a:t> </a:t>
            </a:r>
            <a:r>
              <a:rPr sz="3100" spc="-70" dirty="0">
                <a:latin typeface="Microsoft Sans Serif"/>
                <a:cs typeface="Microsoft Sans Serif"/>
              </a:rPr>
              <a:t>αξίας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-170" dirty="0">
                <a:latin typeface="Microsoft Sans Serif"/>
                <a:cs typeface="Microsoft Sans Serif"/>
              </a:rPr>
              <a:t>της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10" dirty="0">
                <a:latin typeface="Microsoft Sans Serif"/>
                <a:cs typeface="Microsoft Sans Serif"/>
              </a:rPr>
              <a:t>σύµβασης,</a:t>
            </a:r>
            <a:r>
              <a:rPr sz="3100" spc="30" dirty="0">
                <a:latin typeface="Microsoft Sans Serif"/>
                <a:cs typeface="Microsoft Sans Serif"/>
              </a:rPr>
              <a:t> </a:t>
            </a:r>
            <a:r>
              <a:rPr sz="3100" spc="10" dirty="0">
                <a:latin typeface="Microsoft Sans Serif"/>
                <a:cs typeface="Microsoft Sans Serif"/>
              </a:rPr>
              <a:t>χωρίς</a:t>
            </a:r>
            <a:r>
              <a:rPr sz="3100" spc="35" dirty="0">
                <a:latin typeface="Microsoft Sans Serif"/>
                <a:cs typeface="Microsoft Sans Serif"/>
              </a:rPr>
              <a:t> </a:t>
            </a:r>
            <a:r>
              <a:rPr sz="3100" spc="-10" dirty="0">
                <a:latin typeface="Microsoft Sans Serif"/>
                <a:cs typeface="Microsoft Sans Serif"/>
              </a:rPr>
              <a:t>Φ.Π.Α.</a:t>
            </a:r>
            <a:endParaRPr sz="31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299257"/>
            <a:ext cx="5515494" cy="548640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507076" y="1151313"/>
            <a:ext cx="8175625" cy="4859020"/>
            <a:chOff x="507076" y="1151313"/>
            <a:chExt cx="8175625" cy="485902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151313"/>
              <a:ext cx="8138159" cy="44057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4276" y="1458883"/>
              <a:ext cx="7693428" cy="3990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4276" y="1712421"/>
              <a:ext cx="3857105" cy="3990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076" y="1990897"/>
              <a:ext cx="8150628" cy="44057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4276" y="2281843"/>
              <a:ext cx="6105697" cy="40316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76" y="2560319"/>
              <a:ext cx="8075814" cy="44057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4276" y="2880359"/>
              <a:ext cx="7693428" cy="43641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6662" y="3183773"/>
              <a:ext cx="7323512" cy="40316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6662" y="3437312"/>
              <a:ext cx="1608512" cy="40316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4276" y="3715788"/>
              <a:ext cx="7680959" cy="44057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46662" y="4010891"/>
              <a:ext cx="7311043" cy="39901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46662" y="4264429"/>
              <a:ext cx="4858788" cy="39901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7076" y="4542905"/>
              <a:ext cx="8163097" cy="44057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4276" y="4846319"/>
              <a:ext cx="7705897" cy="40316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4276" y="5099858"/>
              <a:ext cx="7693428" cy="40316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64276" y="5357552"/>
              <a:ext cx="7718366" cy="39901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4276" y="5611090"/>
              <a:ext cx="7427422" cy="399010"/>
            </a:xfrm>
            <a:prstGeom prst="rect">
              <a:avLst/>
            </a:prstGeom>
          </p:spPr>
        </p:pic>
      </p:grpSp>
      <p:sp>
        <p:nvSpPr>
          <p:cNvPr id="71" name="object 7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1517073"/>
            <a:ext cx="9144000" cy="5340985"/>
            <a:chOff x="0" y="1517073"/>
            <a:chExt cx="9144000" cy="534098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1517073"/>
              <a:ext cx="8158941" cy="56526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911926"/>
              <a:ext cx="7801494" cy="50292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2252748"/>
              <a:ext cx="806334" cy="50292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8432" y="2622665"/>
              <a:ext cx="7689272" cy="49045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6908" y="2963487"/>
              <a:ext cx="4567843" cy="45304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8432" y="3283526"/>
              <a:ext cx="7701741" cy="49045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908" y="3624348"/>
              <a:ext cx="1467196" cy="45304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8432" y="3944388"/>
              <a:ext cx="7701741" cy="48629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6908" y="4285210"/>
              <a:ext cx="1022465" cy="45304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1232" y="4605251"/>
              <a:ext cx="8134003" cy="56526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4995948"/>
              <a:ext cx="7232072" cy="50292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8432" y="5365865"/>
              <a:ext cx="7435734" cy="49045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68432" y="5731625"/>
              <a:ext cx="4995948" cy="490450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511232" y="386541"/>
            <a:ext cx="8159115" cy="835660"/>
            <a:chOff x="511232" y="386541"/>
            <a:chExt cx="8159115" cy="835660"/>
          </a:xfrm>
        </p:grpSpPr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1232" y="386541"/>
              <a:ext cx="8158941" cy="50292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9585" y="719051"/>
              <a:ext cx="3387436" cy="502920"/>
            </a:xfrm>
            <a:prstGeom prst="rect">
              <a:avLst/>
            </a:prstGeom>
          </p:spPr>
        </p:pic>
      </p:grp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651951" y="162494"/>
            <a:ext cx="8232775" cy="679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0"/>
              </a:lnSpc>
              <a:spcBef>
                <a:spcPts val="100"/>
              </a:spcBef>
              <a:tabLst>
                <a:tab pos="1945639" algn="l"/>
                <a:tab pos="3527425" algn="l"/>
                <a:tab pos="3801110" algn="l"/>
                <a:tab pos="4873625" algn="l"/>
                <a:tab pos="6652259" algn="l"/>
              </a:tabLst>
            </a:pPr>
            <a:r>
              <a:rPr sz="2400" b="1" spc="-5" dirty="0">
                <a:latin typeface="Arial Black" panose="020B0A04020102020204" pitchFamily="34" charset="0"/>
              </a:rPr>
              <a:t>Επιτάχυνση	εργασιών	</a:t>
            </a:r>
            <a:r>
              <a:rPr sz="2400" b="1" dirty="0">
                <a:latin typeface="Arial Black" panose="020B0A04020102020204" pitchFamily="34" charset="0"/>
              </a:rPr>
              <a:t>-	</a:t>
            </a:r>
            <a:r>
              <a:rPr sz="2400" b="1" spc="-5" dirty="0">
                <a:latin typeface="Arial Black" panose="020B0A04020102020204" pitchFamily="34" charset="0"/>
              </a:rPr>
              <a:t>Ρήτρα	πρόσθετης	καταβολής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sz="2400" b="1" spc="10" dirty="0">
                <a:latin typeface="Arial Black" panose="020B0A04020102020204" pitchFamily="34" charset="0"/>
              </a:rPr>
              <a:t>(πριµ)</a:t>
            </a:r>
            <a:endParaRPr sz="2400" b="1" dirty="0">
              <a:latin typeface="Arial Black" panose="020B0A04020102020204" pitchFamily="34" charset="0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258251" y="1213276"/>
            <a:ext cx="8638540" cy="479996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9525" indent="-342900" algn="just">
              <a:lnSpc>
                <a:spcPct val="80000"/>
              </a:lnSpc>
              <a:spcBef>
                <a:spcPts val="74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dirty="0">
                <a:latin typeface="Microsoft Sans Serif"/>
                <a:cs typeface="Microsoft Sans Serif"/>
              </a:rPr>
              <a:t>Ο </a:t>
            </a:r>
            <a:r>
              <a:rPr sz="2700" spc="-40" dirty="0">
                <a:latin typeface="Microsoft Sans Serif"/>
                <a:cs typeface="Microsoft Sans Serif"/>
              </a:rPr>
              <a:t>κύριος </a:t>
            </a:r>
            <a:r>
              <a:rPr sz="2700" spc="-105" dirty="0">
                <a:latin typeface="Microsoft Sans Serif"/>
                <a:cs typeface="Microsoft Sans Serif"/>
              </a:rPr>
              <a:t>του</a:t>
            </a:r>
            <a:r>
              <a:rPr sz="2700" spc="-100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έργου </a:t>
            </a:r>
            <a:r>
              <a:rPr sz="2700" dirty="0">
                <a:latin typeface="Microsoft Sans Serif"/>
                <a:cs typeface="Microsoft Sans Serif"/>
              </a:rPr>
              <a:t>ή ο </a:t>
            </a:r>
            <a:r>
              <a:rPr sz="2700" spc="-55" dirty="0">
                <a:latin typeface="Microsoft Sans Serif"/>
                <a:cs typeface="Microsoft Sans Serif"/>
              </a:rPr>
              <a:t>φορέας κατασκευής για </a:t>
            </a:r>
            <a:r>
              <a:rPr sz="2700" spc="-100" dirty="0">
                <a:latin typeface="Microsoft Sans Serif"/>
                <a:cs typeface="Microsoft Sans Serif"/>
              </a:rPr>
              <a:t>την </a:t>
            </a:r>
            <a:r>
              <a:rPr sz="2700" spc="-95" dirty="0">
                <a:latin typeface="Microsoft Sans Serif"/>
                <a:cs typeface="Microsoft Sans Serif"/>
              </a:rPr>
              <a:t> </a:t>
            </a:r>
            <a:r>
              <a:rPr sz="2700" spc="5" dirty="0">
                <a:latin typeface="Microsoft Sans Serif"/>
                <a:cs typeface="Microsoft Sans Serif"/>
              </a:rPr>
              <a:t>κάλυψη </a:t>
            </a:r>
            <a:r>
              <a:rPr sz="2700" dirty="0">
                <a:latin typeface="Microsoft Sans Serif"/>
                <a:cs typeface="Microsoft Sans Serif"/>
              </a:rPr>
              <a:t>ή </a:t>
            </a:r>
            <a:r>
              <a:rPr sz="2700" spc="20" dirty="0">
                <a:latin typeface="Microsoft Sans Serif"/>
                <a:cs typeface="Microsoft Sans Serif"/>
              </a:rPr>
              <a:t>περιορισµό </a:t>
            </a:r>
            <a:r>
              <a:rPr sz="2700" spc="-20" dirty="0">
                <a:latin typeface="Microsoft Sans Serif"/>
                <a:cs typeface="Microsoft Sans Serif"/>
              </a:rPr>
              <a:t>των καθυστερήσεων </a:t>
            </a:r>
            <a:r>
              <a:rPr sz="2700" spc="-105" dirty="0">
                <a:latin typeface="Microsoft Sans Serif"/>
                <a:cs typeface="Microsoft Sans Serif"/>
              </a:rPr>
              <a:t>του </a:t>
            </a:r>
            <a:r>
              <a:rPr sz="2700" spc="-50" dirty="0">
                <a:latin typeface="Microsoft Sans Serif"/>
                <a:cs typeface="Microsoft Sans Serif"/>
              </a:rPr>
              <a:t>έργου, </a:t>
            </a:r>
            <a:r>
              <a:rPr sz="2700" spc="-4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αν </a:t>
            </a:r>
            <a:r>
              <a:rPr sz="2700" spc="-80" dirty="0">
                <a:latin typeface="Microsoft Sans Serif"/>
                <a:cs typeface="Microsoft Sans Serif"/>
              </a:rPr>
              <a:t>ευθύνεται </a:t>
            </a:r>
            <a:r>
              <a:rPr sz="2700" spc="-55" dirty="0">
                <a:latin typeface="Microsoft Sans Serif"/>
                <a:cs typeface="Microsoft Sans Serif"/>
              </a:rPr>
              <a:t>για </a:t>
            </a:r>
            <a:r>
              <a:rPr sz="2700" spc="-125" dirty="0">
                <a:latin typeface="Microsoft Sans Serif"/>
                <a:cs typeface="Microsoft Sans Serif"/>
              </a:rPr>
              <a:t>αυτές </a:t>
            </a:r>
            <a:r>
              <a:rPr sz="2700" dirty="0">
                <a:latin typeface="Microsoft Sans Serif"/>
                <a:cs typeface="Microsoft Sans Serif"/>
              </a:rPr>
              <a:t>ο </a:t>
            </a:r>
            <a:r>
              <a:rPr sz="2700" spc="-20" dirty="0">
                <a:latin typeface="Microsoft Sans Serif"/>
                <a:cs typeface="Microsoft Sans Serif"/>
              </a:rPr>
              <a:t>ανάδοχος, </a:t>
            </a:r>
            <a:r>
              <a:rPr sz="2700" spc="30" dirty="0">
                <a:latin typeface="Microsoft Sans Serif"/>
                <a:cs typeface="Microsoft Sans Serif"/>
              </a:rPr>
              <a:t>µπορεί </a:t>
            </a:r>
            <a:r>
              <a:rPr sz="2700" dirty="0">
                <a:latin typeface="Microsoft Sans Serif"/>
                <a:cs typeface="Microsoft Sans Serif"/>
              </a:rPr>
              <a:t>να </a:t>
            </a:r>
            <a:r>
              <a:rPr sz="2700" spc="25" dirty="0">
                <a:latin typeface="Microsoft Sans Serif"/>
                <a:cs typeface="Microsoft Sans Serif"/>
              </a:rPr>
              <a:t>δώσει 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75" dirty="0">
                <a:latin typeface="Microsoft Sans Serif"/>
                <a:cs typeface="Microsoft Sans Serif"/>
              </a:rPr>
              <a:t>εντολή</a:t>
            </a:r>
            <a:r>
              <a:rPr sz="2700" spc="-70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στον</a:t>
            </a:r>
            <a:r>
              <a:rPr sz="2700" spc="-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ανάδοχο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να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35" dirty="0">
                <a:latin typeface="Microsoft Sans Serif"/>
                <a:cs typeface="Microsoft Sans Serif"/>
              </a:rPr>
              <a:t>επιταχύνει</a:t>
            </a:r>
            <a:r>
              <a:rPr sz="2700" spc="-30" dirty="0">
                <a:latin typeface="Microsoft Sans Serif"/>
                <a:cs typeface="Microsoft Sans Serif"/>
              </a:rPr>
              <a:t> </a:t>
            </a:r>
            <a:r>
              <a:rPr sz="2700" spc="-165" dirty="0">
                <a:latin typeface="Microsoft Sans Serif"/>
                <a:cs typeface="Microsoft Sans Serif"/>
              </a:rPr>
              <a:t>τις</a:t>
            </a:r>
            <a:r>
              <a:rPr sz="2700" spc="390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εργασίες, </a:t>
            </a:r>
            <a:r>
              <a:rPr sz="2700" spc="-55" dirty="0">
                <a:latin typeface="Microsoft Sans Serif"/>
                <a:cs typeface="Microsoft Sans Serif"/>
              </a:rPr>
              <a:t> </a:t>
            </a:r>
            <a:r>
              <a:rPr sz="2700" spc="-80" dirty="0">
                <a:latin typeface="Microsoft Sans Serif"/>
                <a:cs typeface="Microsoft Sans Serif"/>
              </a:rPr>
              <a:t>εκτελώντας</a:t>
            </a:r>
            <a:r>
              <a:rPr sz="2700" spc="-75" dirty="0">
                <a:latin typeface="Microsoft Sans Serif"/>
                <a:cs typeface="Microsoft Sans Serif"/>
              </a:rPr>
              <a:t> </a:t>
            </a:r>
            <a:r>
              <a:rPr sz="2700" spc="-165" dirty="0">
                <a:latin typeface="Microsoft Sans Serif"/>
                <a:cs typeface="Microsoft Sans Serif"/>
              </a:rPr>
              <a:t>τις</a:t>
            </a:r>
            <a:r>
              <a:rPr sz="2700" spc="-160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απαραίτητες</a:t>
            </a:r>
            <a:r>
              <a:rPr sz="2700" spc="-50" dirty="0">
                <a:latin typeface="Microsoft Sans Serif"/>
                <a:cs typeface="Microsoft Sans Serif"/>
              </a:rPr>
              <a:t> </a:t>
            </a:r>
            <a:r>
              <a:rPr sz="2700" spc="-35" dirty="0">
                <a:latin typeface="Microsoft Sans Serif"/>
                <a:cs typeface="Microsoft Sans Serif"/>
              </a:rPr>
              <a:t>πρόσθετες</a:t>
            </a:r>
            <a:r>
              <a:rPr sz="2700" spc="-30" dirty="0">
                <a:latin typeface="Microsoft Sans Serif"/>
                <a:cs typeface="Microsoft Sans Serif"/>
              </a:rPr>
              <a:t> </a:t>
            </a:r>
            <a:r>
              <a:rPr sz="2700" spc="-65" dirty="0">
                <a:latin typeface="Microsoft Sans Serif"/>
                <a:cs typeface="Microsoft Sans Serif"/>
              </a:rPr>
              <a:t>εργασίες</a:t>
            </a:r>
            <a:r>
              <a:rPr sz="2700" spc="-60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και </a:t>
            </a:r>
            <a:r>
              <a:rPr sz="2700" spc="-705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παίρνοντας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spc="-145" dirty="0">
                <a:latin typeface="Microsoft Sans Serif"/>
                <a:cs typeface="Microsoft Sans Serif"/>
              </a:rPr>
              <a:t>τα</a:t>
            </a:r>
            <a:r>
              <a:rPr sz="2700" spc="-140" dirty="0">
                <a:latin typeface="Microsoft Sans Serif"/>
                <a:cs typeface="Microsoft Sans Serif"/>
              </a:rPr>
              <a:t> </a:t>
            </a:r>
            <a:r>
              <a:rPr sz="2700" spc="-30" dirty="0">
                <a:latin typeface="Microsoft Sans Serif"/>
                <a:cs typeface="Microsoft Sans Serif"/>
              </a:rPr>
              <a:t>απαραίτητα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πρόσθετα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70" dirty="0">
                <a:latin typeface="Microsoft Sans Serif"/>
                <a:cs typeface="Microsoft Sans Serif"/>
              </a:rPr>
              <a:t>µέτρα,</a:t>
            </a:r>
            <a:r>
              <a:rPr sz="2700" spc="-65" dirty="0">
                <a:latin typeface="Microsoft Sans Serif"/>
                <a:cs typeface="Microsoft Sans Serif"/>
              </a:rPr>
              <a:t> </a:t>
            </a:r>
            <a:r>
              <a:rPr sz="2700" spc="10" dirty="0">
                <a:latin typeface="Microsoft Sans Serif"/>
                <a:cs typeface="Microsoft Sans Serif"/>
              </a:rPr>
              <a:t>χωρίς </a:t>
            </a:r>
            <a:r>
              <a:rPr sz="2700" spc="1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καµία</a:t>
            </a:r>
            <a:r>
              <a:rPr sz="2700" spc="25" dirty="0">
                <a:latin typeface="Microsoft Sans Serif"/>
                <a:cs typeface="Microsoft Sans Serif"/>
              </a:rPr>
              <a:t> </a:t>
            </a:r>
            <a:r>
              <a:rPr sz="2700" spc="45" dirty="0">
                <a:latin typeface="Microsoft Sans Serif"/>
                <a:cs typeface="Microsoft Sans Serif"/>
              </a:rPr>
              <a:t>επιπλέον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50" dirty="0">
                <a:latin typeface="Microsoft Sans Serif"/>
                <a:cs typeface="Microsoft Sans Serif"/>
              </a:rPr>
              <a:t>αποζηµίωση.</a:t>
            </a:r>
            <a:endParaRPr sz="270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65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spc="10" dirty="0">
                <a:latin typeface="Microsoft Sans Serif"/>
                <a:cs typeface="Microsoft Sans Serif"/>
              </a:rPr>
              <a:t>Εφόσον</a:t>
            </a:r>
            <a:r>
              <a:rPr sz="2700" spc="1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η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85" dirty="0">
                <a:latin typeface="Microsoft Sans Serif"/>
                <a:cs typeface="Microsoft Sans Serif"/>
              </a:rPr>
              <a:t>ταχύτερη,</a:t>
            </a:r>
            <a:r>
              <a:rPr sz="2700" spc="-80" dirty="0">
                <a:latin typeface="Microsoft Sans Serif"/>
                <a:cs typeface="Microsoft Sans Serif"/>
              </a:rPr>
              <a:t> </a:t>
            </a:r>
            <a:r>
              <a:rPr sz="2700" spc="-30" dirty="0">
                <a:latin typeface="Microsoft Sans Serif"/>
                <a:cs typeface="Microsoft Sans Serif"/>
              </a:rPr>
              <a:t>σε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spc="5" dirty="0">
                <a:latin typeface="Microsoft Sans Serif"/>
                <a:cs typeface="Microsoft Sans Serif"/>
              </a:rPr>
              <a:t>σχέση</a:t>
            </a:r>
            <a:r>
              <a:rPr sz="2700" spc="10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µε</a:t>
            </a:r>
            <a:r>
              <a:rPr sz="2700" spc="-45" dirty="0">
                <a:latin typeface="Microsoft Sans Serif"/>
                <a:cs typeface="Microsoft Sans Serif"/>
              </a:rPr>
              <a:t> </a:t>
            </a:r>
            <a:r>
              <a:rPr sz="2700" spc="-145" dirty="0">
                <a:latin typeface="Microsoft Sans Serif"/>
                <a:cs typeface="Microsoft Sans Serif"/>
              </a:rPr>
              <a:t>τη</a:t>
            </a:r>
            <a:r>
              <a:rPr sz="2700" spc="-14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συµβατική </a:t>
            </a:r>
            <a:r>
              <a:rPr sz="2700" spc="-20" dirty="0">
                <a:latin typeface="Microsoft Sans Serif"/>
                <a:cs typeface="Microsoft Sans Serif"/>
              </a:rPr>
              <a:t> </a:t>
            </a:r>
            <a:r>
              <a:rPr sz="2700" spc="25" dirty="0">
                <a:latin typeface="Microsoft Sans Serif"/>
                <a:cs typeface="Microsoft Sans Serif"/>
              </a:rPr>
              <a:t>προθεσµία,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85" dirty="0">
                <a:latin typeface="Microsoft Sans Serif"/>
                <a:cs typeface="Microsoft Sans Serif"/>
              </a:rPr>
              <a:t>εκτέλεση</a:t>
            </a:r>
            <a:r>
              <a:rPr sz="2700" spc="-80" dirty="0">
                <a:latin typeface="Microsoft Sans Serif"/>
                <a:cs typeface="Microsoft Sans Serif"/>
              </a:rPr>
              <a:t> </a:t>
            </a:r>
            <a:r>
              <a:rPr sz="2700" spc="-105" dirty="0">
                <a:latin typeface="Microsoft Sans Serif"/>
                <a:cs typeface="Microsoft Sans Serif"/>
              </a:rPr>
              <a:t>του</a:t>
            </a:r>
            <a:r>
              <a:rPr sz="2700" spc="-100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έργου</a:t>
            </a:r>
            <a:r>
              <a:rPr sz="2700" spc="-5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ή</a:t>
            </a:r>
            <a:r>
              <a:rPr sz="2700" spc="715" dirty="0">
                <a:latin typeface="Microsoft Sans Serif"/>
                <a:cs typeface="Microsoft Sans Serif"/>
              </a:rPr>
              <a:t> </a:t>
            </a:r>
            <a:r>
              <a:rPr sz="2700" spc="-80" dirty="0">
                <a:latin typeface="Microsoft Sans Serif"/>
                <a:cs typeface="Microsoft Sans Serif"/>
              </a:rPr>
              <a:t>τµήµατος</a:t>
            </a:r>
            <a:r>
              <a:rPr sz="2700" spc="555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αυτού, </a:t>
            </a:r>
            <a:r>
              <a:rPr sz="2700" spc="-55" dirty="0">
                <a:latin typeface="Microsoft Sans Serif"/>
                <a:cs typeface="Microsoft Sans Serif"/>
              </a:rPr>
              <a:t> </a:t>
            </a:r>
            <a:r>
              <a:rPr sz="2700" spc="-85" dirty="0">
                <a:latin typeface="Microsoft Sans Serif"/>
                <a:cs typeface="Microsoft Sans Serif"/>
              </a:rPr>
              <a:t>έχει </a:t>
            </a:r>
            <a:r>
              <a:rPr sz="2700" spc="-70" dirty="0">
                <a:latin typeface="Microsoft Sans Serif"/>
                <a:cs typeface="Microsoft Sans Serif"/>
              </a:rPr>
              <a:t>ιδιαίτερη </a:t>
            </a:r>
            <a:r>
              <a:rPr sz="2700" spc="25" dirty="0">
                <a:latin typeface="Microsoft Sans Serif"/>
                <a:cs typeface="Microsoft Sans Serif"/>
              </a:rPr>
              <a:t>σηµασία </a:t>
            </a:r>
            <a:r>
              <a:rPr sz="2700" spc="-15" dirty="0">
                <a:latin typeface="Microsoft Sans Serif"/>
                <a:cs typeface="Microsoft Sans Serif"/>
              </a:rPr>
              <a:t>και, </a:t>
            </a:r>
            <a:r>
              <a:rPr sz="2700" spc="110" dirty="0">
                <a:latin typeface="Microsoft Sans Serif"/>
                <a:cs typeface="Microsoft Sans Serif"/>
              </a:rPr>
              <a:t>υπό </a:t>
            </a:r>
            <a:r>
              <a:rPr sz="2700" spc="-100" dirty="0">
                <a:latin typeface="Microsoft Sans Serif"/>
                <a:cs typeface="Microsoft Sans Serif"/>
              </a:rPr>
              <a:t>την</a:t>
            </a:r>
            <a:r>
              <a:rPr sz="2700" spc="-95" dirty="0">
                <a:latin typeface="Microsoft Sans Serif"/>
                <a:cs typeface="Microsoft Sans Serif"/>
              </a:rPr>
              <a:t> </a:t>
            </a:r>
            <a:r>
              <a:rPr sz="2700" spc="60" dirty="0">
                <a:latin typeface="Microsoft Sans Serif"/>
                <a:cs typeface="Microsoft Sans Serif"/>
              </a:rPr>
              <a:t>προϋπόθεση </a:t>
            </a:r>
            <a:r>
              <a:rPr sz="2700" spc="-114" dirty="0">
                <a:latin typeface="Microsoft Sans Serif"/>
                <a:cs typeface="Microsoft Sans Serif"/>
              </a:rPr>
              <a:t>ότι </a:t>
            </a:r>
            <a:r>
              <a:rPr sz="2700" spc="-110" dirty="0">
                <a:latin typeface="Microsoft Sans Serif"/>
                <a:cs typeface="Microsoft Sans Serif"/>
              </a:rPr>
              <a:t> </a:t>
            </a:r>
            <a:r>
              <a:rPr sz="2700" spc="55" dirty="0">
                <a:latin typeface="Microsoft Sans Serif"/>
                <a:cs typeface="Microsoft Sans Serif"/>
              </a:rPr>
              <a:t>υπάρχει</a:t>
            </a:r>
            <a:r>
              <a:rPr sz="2700" spc="60" dirty="0">
                <a:latin typeface="Microsoft Sans Serif"/>
                <a:cs typeface="Microsoft Sans Serif"/>
              </a:rPr>
              <a:t> </a:t>
            </a:r>
            <a:r>
              <a:rPr sz="2700" spc="-45" dirty="0">
                <a:latin typeface="Microsoft Sans Serif"/>
                <a:cs typeface="Microsoft Sans Serif"/>
              </a:rPr>
              <a:t>ρητή</a:t>
            </a:r>
            <a:r>
              <a:rPr sz="2700" spc="-4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σχετική</a:t>
            </a:r>
            <a:r>
              <a:rPr sz="2700" spc="-20" dirty="0">
                <a:latin typeface="Microsoft Sans Serif"/>
                <a:cs typeface="Microsoft Sans Serif"/>
              </a:rPr>
              <a:t> </a:t>
            </a:r>
            <a:r>
              <a:rPr sz="2700" spc="70" dirty="0">
                <a:latin typeface="Microsoft Sans Serif"/>
                <a:cs typeface="Microsoft Sans Serif"/>
              </a:rPr>
              <a:t>πρόβλεψη</a:t>
            </a:r>
            <a:r>
              <a:rPr sz="2700" spc="75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στη</a:t>
            </a:r>
            <a:r>
              <a:rPr sz="2700" spc="640" dirty="0">
                <a:latin typeface="Microsoft Sans Serif"/>
                <a:cs typeface="Microsoft Sans Serif"/>
              </a:rPr>
              <a:t> </a:t>
            </a:r>
            <a:r>
              <a:rPr sz="2700" spc="20" dirty="0">
                <a:latin typeface="Microsoft Sans Serif"/>
                <a:cs typeface="Microsoft Sans Serif"/>
              </a:rPr>
              <a:t>διακήρυξη </a:t>
            </a:r>
            <a:r>
              <a:rPr sz="2700" spc="2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δηµοπράτησης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105" dirty="0">
                <a:latin typeface="Microsoft Sans Serif"/>
                <a:cs typeface="Microsoft Sans Serif"/>
              </a:rPr>
              <a:t>του</a:t>
            </a:r>
            <a:r>
              <a:rPr sz="2700" spc="-100" dirty="0">
                <a:latin typeface="Microsoft Sans Serif"/>
                <a:cs typeface="Microsoft Sans Serif"/>
              </a:rPr>
              <a:t> </a:t>
            </a:r>
            <a:r>
              <a:rPr sz="2700" spc="-60" dirty="0">
                <a:latin typeface="Microsoft Sans Serif"/>
                <a:cs typeface="Microsoft Sans Serif"/>
              </a:rPr>
              <a:t>έργου</a:t>
            </a:r>
            <a:r>
              <a:rPr sz="2700" spc="-55" dirty="0">
                <a:latin typeface="Microsoft Sans Serif"/>
                <a:cs typeface="Microsoft Sans Serif"/>
              </a:rPr>
              <a:t> </a:t>
            </a:r>
            <a:r>
              <a:rPr sz="2700" spc="-30" dirty="0">
                <a:latin typeface="Microsoft Sans Serif"/>
                <a:cs typeface="Microsoft Sans Serif"/>
              </a:rPr>
              <a:t>σε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spc="-75" dirty="0">
                <a:latin typeface="Microsoft Sans Serif"/>
                <a:cs typeface="Microsoft Sans Serif"/>
              </a:rPr>
              <a:t>όλες</a:t>
            </a:r>
            <a:r>
              <a:rPr sz="2700" spc="-70" dirty="0">
                <a:latin typeface="Microsoft Sans Serif"/>
                <a:cs typeface="Microsoft Sans Serif"/>
              </a:rPr>
              <a:t> </a:t>
            </a:r>
            <a:r>
              <a:rPr sz="2700" spc="-165" dirty="0">
                <a:latin typeface="Microsoft Sans Serif"/>
                <a:cs typeface="Microsoft Sans Serif"/>
              </a:rPr>
              <a:t>τις</a:t>
            </a:r>
            <a:r>
              <a:rPr sz="2700" spc="390" dirty="0">
                <a:latin typeface="Microsoft Sans Serif"/>
                <a:cs typeface="Microsoft Sans Serif"/>
              </a:rPr>
              <a:t> </a:t>
            </a:r>
            <a:r>
              <a:rPr sz="2700" spc="15" dirty="0">
                <a:latin typeface="Microsoft Sans Serif"/>
                <a:cs typeface="Microsoft Sans Serif"/>
              </a:rPr>
              <a:t>περιπτώσεις </a:t>
            </a:r>
            <a:r>
              <a:rPr sz="2700" spc="20" dirty="0">
                <a:latin typeface="Microsoft Sans Serif"/>
                <a:cs typeface="Microsoft Sans Serif"/>
              </a:rPr>
              <a:t> </a:t>
            </a:r>
            <a:r>
              <a:rPr sz="2700" spc="15" dirty="0">
                <a:latin typeface="Microsoft Sans Serif"/>
                <a:cs typeface="Microsoft Sans Serif"/>
              </a:rPr>
              <a:t>διαδικασιών</a:t>
            </a:r>
            <a:r>
              <a:rPr sz="2700" spc="2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ανάθεσης,</a:t>
            </a:r>
            <a:r>
              <a:rPr sz="2700" spc="-20" dirty="0">
                <a:latin typeface="Microsoft Sans Serif"/>
                <a:cs typeface="Microsoft Sans Serif"/>
              </a:rPr>
              <a:t> </a:t>
            </a:r>
            <a:r>
              <a:rPr sz="2700" spc="-65" dirty="0">
                <a:latin typeface="Microsoft Sans Serif"/>
                <a:cs typeface="Microsoft Sans Serif"/>
              </a:rPr>
              <a:t>καταβάλλεται</a:t>
            </a:r>
            <a:r>
              <a:rPr sz="2700" spc="-60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στον</a:t>
            </a:r>
            <a:r>
              <a:rPr sz="2700" spc="-5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ανάδοχο 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5" dirty="0">
                <a:latin typeface="Microsoft Sans Serif"/>
                <a:cs typeface="Microsoft Sans Serif"/>
              </a:rPr>
              <a:t>πρόσθετη</a:t>
            </a:r>
            <a:r>
              <a:rPr sz="2700" spc="25" dirty="0">
                <a:latin typeface="Microsoft Sans Serif"/>
                <a:cs typeface="Microsoft Sans Serif"/>
              </a:rPr>
              <a:t> </a:t>
            </a:r>
            <a:r>
              <a:rPr sz="2700" spc="-35" dirty="0">
                <a:latin typeface="Microsoft Sans Serif"/>
                <a:cs typeface="Microsoft Sans Serif"/>
              </a:rPr>
              <a:t>καταβολή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10" dirty="0">
                <a:latin typeface="Microsoft Sans Serif"/>
                <a:cs typeface="Microsoft Sans Serif"/>
              </a:rPr>
              <a:t>(</a:t>
            </a:r>
            <a:r>
              <a:rPr sz="2700" b="1" spc="10" dirty="0">
                <a:latin typeface="Arial"/>
                <a:cs typeface="Arial"/>
              </a:rPr>
              <a:t>πριµ</a:t>
            </a:r>
            <a:r>
              <a:rPr sz="2700" spc="10" dirty="0">
                <a:latin typeface="Microsoft Sans Serif"/>
                <a:cs typeface="Microsoft Sans Serif"/>
              </a:rPr>
              <a:t>).</a:t>
            </a:r>
            <a:endParaRPr sz="2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50"/>
          <p:cNvSpPr txBox="1"/>
          <p:nvPr/>
        </p:nvSpPr>
        <p:spPr>
          <a:xfrm>
            <a:off x="0" y="233045"/>
            <a:ext cx="9032240" cy="61137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62585" algn="l"/>
              </a:tabLst>
            </a:pPr>
            <a:r>
              <a:rPr sz="2700" spc="50" dirty="0">
                <a:latin typeface="Microsoft Sans Serif"/>
                <a:cs typeface="Microsoft Sans Serif"/>
              </a:rPr>
              <a:t>Αν</a:t>
            </a:r>
            <a:r>
              <a:rPr sz="2700" spc="55" dirty="0">
                <a:latin typeface="Microsoft Sans Serif"/>
                <a:cs typeface="Microsoft Sans Serif"/>
              </a:rPr>
              <a:t> </a:t>
            </a:r>
            <a:r>
              <a:rPr sz="2700" spc="-5" dirty="0">
                <a:latin typeface="Microsoft Sans Serif"/>
                <a:cs typeface="Microsoft Sans Serif"/>
              </a:rPr>
              <a:t>στα</a:t>
            </a:r>
            <a:r>
              <a:rPr sz="2700" dirty="0">
                <a:latin typeface="Microsoft Sans Serif"/>
                <a:cs typeface="Microsoft Sans Serif"/>
              </a:rPr>
              <a:t> </a:t>
            </a:r>
            <a:r>
              <a:rPr sz="2700" spc="65" dirty="0">
                <a:latin typeface="Microsoft Sans Serif"/>
                <a:cs typeface="Microsoft Sans Serif"/>
              </a:rPr>
              <a:t>συµβατικά</a:t>
            </a:r>
            <a:r>
              <a:rPr sz="2700" spc="70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τεύχη</a:t>
            </a:r>
            <a:r>
              <a:rPr sz="2700" spc="-5" dirty="0">
                <a:latin typeface="Microsoft Sans Serif"/>
                <a:cs typeface="Microsoft Sans Serif"/>
              </a:rPr>
              <a:t> </a:t>
            </a:r>
            <a:r>
              <a:rPr sz="2700" spc="100" dirty="0">
                <a:latin typeface="Microsoft Sans Serif"/>
                <a:cs typeface="Microsoft Sans Serif"/>
              </a:rPr>
              <a:t>προβλέπεται</a:t>
            </a:r>
            <a:r>
              <a:rPr sz="2700" spc="105" dirty="0">
                <a:latin typeface="Microsoft Sans Serif"/>
                <a:cs typeface="Microsoft Sans Serif"/>
              </a:rPr>
              <a:t> </a:t>
            </a:r>
            <a:r>
              <a:rPr sz="2700" spc="100" dirty="0">
                <a:latin typeface="Microsoft Sans Serif"/>
                <a:cs typeface="Microsoft Sans Serif"/>
              </a:rPr>
              <a:t>πρόσθετη </a:t>
            </a:r>
            <a:r>
              <a:rPr sz="2700" spc="105" dirty="0">
                <a:latin typeface="Microsoft Sans Serif"/>
                <a:cs typeface="Microsoft Sans Serif"/>
              </a:rPr>
              <a:t> </a:t>
            </a:r>
            <a:r>
              <a:rPr sz="2700" spc="150" dirty="0">
                <a:latin typeface="Microsoft Sans Serif"/>
                <a:cs typeface="Microsoft Sans Serif"/>
              </a:rPr>
              <a:t>καταβολή</a:t>
            </a:r>
            <a:r>
              <a:rPr sz="2700" spc="155" dirty="0">
                <a:latin typeface="Microsoft Sans Serif"/>
                <a:cs typeface="Microsoft Sans Serif"/>
              </a:rPr>
              <a:t> </a:t>
            </a:r>
            <a:r>
              <a:rPr sz="2700" spc="140" dirty="0">
                <a:latin typeface="Microsoft Sans Serif"/>
                <a:cs typeface="Microsoft Sans Serif"/>
              </a:rPr>
              <a:t>απαιτείται</a:t>
            </a:r>
            <a:r>
              <a:rPr sz="2700" spc="145" dirty="0">
                <a:latin typeface="Microsoft Sans Serif"/>
                <a:cs typeface="Microsoft Sans Serif"/>
              </a:rPr>
              <a:t> </a:t>
            </a:r>
            <a:r>
              <a:rPr sz="2700" b="1" dirty="0">
                <a:latin typeface="Arial"/>
                <a:cs typeface="Arial"/>
              </a:rPr>
              <a:t>η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195" dirty="0">
                <a:latin typeface="Arial"/>
                <a:cs typeface="Arial"/>
              </a:rPr>
              <a:t>προηγούµενη</a:t>
            </a:r>
            <a:r>
              <a:rPr sz="2700" b="1" spc="200" dirty="0">
                <a:latin typeface="Arial"/>
                <a:cs typeface="Arial"/>
              </a:rPr>
              <a:t> </a:t>
            </a:r>
            <a:r>
              <a:rPr sz="2700" b="1" spc="170" dirty="0">
                <a:latin typeface="Arial"/>
                <a:cs typeface="Arial"/>
              </a:rPr>
              <a:t>έκδοση </a:t>
            </a:r>
            <a:r>
              <a:rPr sz="2700" b="1" spc="17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απόφασης του Υπουργού </a:t>
            </a:r>
            <a:r>
              <a:rPr sz="2700" b="1" spc="5" dirty="0">
                <a:latin typeface="Arial"/>
                <a:cs typeface="Arial"/>
              </a:rPr>
              <a:t>Υποδοµών, </a:t>
            </a:r>
            <a:r>
              <a:rPr sz="2700" b="1" spc="-5" dirty="0">
                <a:latin typeface="Arial"/>
                <a:cs typeface="Arial"/>
              </a:rPr>
              <a:t>Μεταφορών 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100" dirty="0">
                <a:latin typeface="Arial"/>
                <a:cs typeface="Arial"/>
              </a:rPr>
              <a:t>και</a:t>
            </a:r>
            <a:r>
              <a:rPr sz="2700" b="1" spc="105" dirty="0">
                <a:latin typeface="Arial"/>
                <a:cs typeface="Arial"/>
              </a:rPr>
              <a:t> </a:t>
            </a:r>
            <a:r>
              <a:rPr sz="2700" b="1" spc="130" dirty="0">
                <a:latin typeface="Arial"/>
                <a:cs typeface="Arial"/>
              </a:rPr>
              <a:t>Δικτύων</a:t>
            </a:r>
            <a:r>
              <a:rPr sz="2700" b="1" spc="135" dirty="0">
                <a:latin typeface="Arial"/>
                <a:cs typeface="Arial"/>
              </a:rPr>
              <a:t> </a:t>
            </a:r>
            <a:r>
              <a:rPr sz="2700" b="1" spc="140" dirty="0">
                <a:latin typeface="Arial"/>
                <a:cs typeface="Arial"/>
              </a:rPr>
              <a:t>µετά</a:t>
            </a:r>
            <a:r>
              <a:rPr sz="2700" b="1" spc="145" dirty="0">
                <a:latin typeface="Arial"/>
                <a:cs typeface="Arial"/>
              </a:rPr>
              <a:t> </a:t>
            </a:r>
            <a:r>
              <a:rPr sz="2700" b="1" spc="100" dirty="0">
                <a:latin typeface="Arial"/>
                <a:cs typeface="Arial"/>
              </a:rPr>
              <a:t>από</a:t>
            </a:r>
            <a:r>
              <a:rPr sz="2700" b="1" spc="105" dirty="0">
                <a:latin typeface="Arial"/>
                <a:cs typeface="Arial"/>
              </a:rPr>
              <a:t> </a:t>
            </a:r>
            <a:r>
              <a:rPr sz="2700" b="1" spc="140" dirty="0">
                <a:latin typeface="Arial"/>
                <a:cs typeface="Arial"/>
              </a:rPr>
              <a:t>γνώµη</a:t>
            </a:r>
            <a:r>
              <a:rPr sz="2700" b="1" spc="145" dirty="0">
                <a:latin typeface="Arial"/>
                <a:cs typeface="Arial"/>
              </a:rPr>
              <a:t> </a:t>
            </a:r>
            <a:r>
              <a:rPr sz="2700" b="1" spc="100" dirty="0">
                <a:latin typeface="Arial"/>
                <a:cs typeface="Arial"/>
              </a:rPr>
              <a:t>του</a:t>
            </a:r>
            <a:r>
              <a:rPr sz="2700" b="1" spc="105" dirty="0">
                <a:latin typeface="Arial"/>
                <a:cs typeface="Arial"/>
              </a:rPr>
              <a:t> </a:t>
            </a:r>
            <a:r>
              <a:rPr sz="2700" b="1" spc="135" dirty="0">
                <a:latin typeface="Arial"/>
                <a:cs typeface="Arial"/>
              </a:rPr>
              <a:t>Τεχνικού </a:t>
            </a:r>
            <a:r>
              <a:rPr sz="2700" b="1" spc="140" dirty="0">
                <a:latin typeface="Arial"/>
                <a:cs typeface="Arial"/>
              </a:rPr>
              <a:t> </a:t>
            </a:r>
            <a:r>
              <a:rPr sz="2700" b="1" spc="5" dirty="0">
                <a:latin typeface="Arial"/>
                <a:cs typeface="Arial"/>
              </a:rPr>
              <a:t>Συµβουλίου </a:t>
            </a:r>
            <a:r>
              <a:rPr sz="2700" b="1" spc="-5" dirty="0">
                <a:latin typeface="Arial"/>
                <a:cs typeface="Arial"/>
              </a:rPr>
              <a:t>της Γενικής </a:t>
            </a:r>
            <a:r>
              <a:rPr sz="2700" b="1" spc="15" dirty="0">
                <a:latin typeface="Arial"/>
                <a:cs typeface="Arial"/>
              </a:rPr>
              <a:t>Γραµµατείας </a:t>
            </a:r>
            <a:r>
              <a:rPr sz="2700" b="1" spc="5" dirty="0">
                <a:latin typeface="Arial"/>
                <a:cs typeface="Arial"/>
              </a:rPr>
              <a:t>Υποδοµών</a:t>
            </a:r>
            <a:r>
              <a:rPr sz="2700" spc="5" dirty="0">
                <a:latin typeface="Microsoft Sans Serif"/>
                <a:cs typeface="Microsoft Sans Serif"/>
              </a:rPr>
              <a:t>. </a:t>
            </a:r>
            <a:r>
              <a:rPr sz="2700" dirty="0">
                <a:latin typeface="Microsoft Sans Serif"/>
                <a:cs typeface="Microsoft Sans Serif"/>
              </a:rPr>
              <a:t>Η 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15" dirty="0">
                <a:latin typeface="Microsoft Sans Serif"/>
                <a:cs typeface="Microsoft Sans Serif"/>
              </a:rPr>
              <a:t>πρόσθετη</a:t>
            </a:r>
            <a:r>
              <a:rPr sz="2700" spc="20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καταβολή</a:t>
            </a:r>
            <a:r>
              <a:rPr sz="2700" spc="690" dirty="0">
                <a:latin typeface="Microsoft Sans Serif"/>
                <a:cs typeface="Microsoft Sans Serif"/>
              </a:rPr>
              <a:t> </a:t>
            </a:r>
            <a:r>
              <a:rPr sz="2700" spc="-20" dirty="0">
                <a:latin typeface="Microsoft Sans Serif"/>
                <a:cs typeface="Microsoft Sans Serif"/>
              </a:rPr>
              <a:t>υπολογίζεται</a:t>
            </a:r>
            <a:r>
              <a:rPr sz="2700" spc="-15" dirty="0">
                <a:latin typeface="Microsoft Sans Serif"/>
                <a:cs typeface="Microsoft Sans Serif"/>
              </a:rPr>
              <a:t> </a:t>
            </a:r>
            <a:r>
              <a:rPr sz="2700" spc="60" dirty="0">
                <a:latin typeface="Microsoft Sans Serif"/>
                <a:cs typeface="Microsoft Sans Serif"/>
              </a:rPr>
              <a:t>ως</a:t>
            </a:r>
            <a:r>
              <a:rPr sz="2700" spc="65" dirty="0">
                <a:latin typeface="Microsoft Sans Serif"/>
                <a:cs typeface="Microsoft Sans Serif"/>
              </a:rPr>
              <a:t> </a:t>
            </a:r>
            <a:r>
              <a:rPr sz="2700" spc="50" dirty="0">
                <a:latin typeface="Microsoft Sans Serif"/>
                <a:cs typeface="Microsoft Sans Serif"/>
              </a:rPr>
              <a:t>ποσοστό</a:t>
            </a:r>
            <a:r>
              <a:rPr sz="2700" spc="55" dirty="0">
                <a:latin typeface="Microsoft Sans Serif"/>
                <a:cs typeface="Microsoft Sans Serif"/>
              </a:rPr>
              <a:t> </a:t>
            </a:r>
            <a:r>
              <a:rPr sz="2700" spc="-125" dirty="0">
                <a:latin typeface="Microsoft Sans Serif"/>
                <a:cs typeface="Microsoft Sans Serif"/>
              </a:rPr>
              <a:t>της </a:t>
            </a:r>
            <a:r>
              <a:rPr sz="2700" spc="-120" dirty="0">
                <a:latin typeface="Microsoft Sans Serif"/>
                <a:cs typeface="Microsoft Sans Serif"/>
              </a:rPr>
              <a:t> </a:t>
            </a:r>
            <a:r>
              <a:rPr sz="2700" spc="245" dirty="0">
                <a:latin typeface="Microsoft Sans Serif"/>
                <a:cs typeface="Microsoft Sans Serif"/>
              </a:rPr>
              <a:t>αρχικής</a:t>
            </a:r>
            <a:r>
              <a:rPr sz="2700" spc="250" dirty="0">
                <a:latin typeface="Microsoft Sans Serif"/>
                <a:cs typeface="Microsoft Sans Serif"/>
              </a:rPr>
              <a:t> </a:t>
            </a:r>
            <a:r>
              <a:rPr sz="2700" spc="254" dirty="0">
                <a:latin typeface="Microsoft Sans Serif"/>
                <a:cs typeface="Microsoft Sans Serif"/>
              </a:rPr>
              <a:t>συµβατικής</a:t>
            </a:r>
            <a:r>
              <a:rPr sz="2700" spc="260" dirty="0">
                <a:latin typeface="Microsoft Sans Serif"/>
                <a:cs typeface="Microsoft Sans Serif"/>
              </a:rPr>
              <a:t> </a:t>
            </a:r>
            <a:r>
              <a:rPr sz="2700" spc="215" dirty="0">
                <a:latin typeface="Microsoft Sans Serif"/>
                <a:cs typeface="Microsoft Sans Serif"/>
              </a:rPr>
              <a:t>αξίας,</a:t>
            </a:r>
            <a:r>
              <a:rPr sz="2700" spc="220" dirty="0">
                <a:latin typeface="Microsoft Sans Serif"/>
                <a:cs typeface="Microsoft Sans Serif"/>
              </a:rPr>
              <a:t> </a:t>
            </a:r>
            <a:r>
              <a:rPr sz="2700" spc="325" dirty="0">
                <a:latin typeface="Microsoft Sans Serif"/>
                <a:cs typeface="Microsoft Sans Serif"/>
              </a:rPr>
              <a:t>σύµφωνα</a:t>
            </a:r>
            <a:r>
              <a:rPr sz="2700" spc="330" dirty="0">
                <a:latin typeface="Microsoft Sans Serif"/>
                <a:cs typeface="Microsoft Sans Serif"/>
              </a:rPr>
              <a:t> </a:t>
            </a:r>
            <a:r>
              <a:rPr sz="2700" spc="110" dirty="0">
                <a:latin typeface="Microsoft Sans Serif"/>
                <a:cs typeface="Microsoft Sans Serif"/>
              </a:rPr>
              <a:t>µε</a:t>
            </a:r>
            <a:r>
              <a:rPr sz="2700" spc="114" dirty="0">
                <a:latin typeface="Microsoft Sans Serif"/>
                <a:cs typeface="Microsoft Sans Serif"/>
              </a:rPr>
              <a:t> </a:t>
            </a:r>
            <a:r>
              <a:rPr sz="2700" spc="20" dirty="0">
                <a:latin typeface="Microsoft Sans Serif"/>
                <a:cs typeface="Microsoft Sans Serif"/>
              </a:rPr>
              <a:t>τα </a:t>
            </a:r>
            <a:r>
              <a:rPr sz="2700" spc="25" dirty="0">
                <a:latin typeface="Microsoft Sans Serif"/>
                <a:cs typeface="Microsoft Sans Serif"/>
              </a:rPr>
              <a:t> </a:t>
            </a:r>
            <a:r>
              <a:rPr sz="2700" spc="40" dirty="0">
                <a:latin typeface="Microsoft Sans Serif"/>
                <a:cs typeface="Microsoft Sans Serif"/>
              </a:rPr>
              <a:t>προβλεπόµενα</a:t>
            </a:r>
            <a:r>
              <a:rPr sz="2700" spc="45" dirty="0">
                <a:latin typeface="Microsoft Sans Serif"/>
                <a:cs typeface="Microsoft Sans Serif"/>
              </a:rPr>
              <a:t> </a:t>
            </a:r>
            <a:r>
              <a:rPr sz="2700" spc="-70" dirty="0">
                <a:latin typeface="Microsoft Sans Serif"/>
                <a:cs typeface="Microsoft Sans Serif"/>
              </a:rPr>
              <a:t>στα</a:t>
            </a:r>
            <a:r>
              <a:rPr sz="2700" spc="-65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συµβατικά</a:t>
            </a:r>
            <a:r>
              <a:rPr sz="2700" spc="-20" dirty="0">
                <a:latin typeface="Microsoft Sans Serif"/>
                <a:cs typeface="Microsoft Sans Serif"/>
              </a:rPr>
              <a:t> </a:t>
            </a:r>
            <a:r>
              <a:rPr sz="2700" spc="-95" dirty="0">
                <a:latin typeface="Microsoft Sans Serif"/>
                <a:cs typeface="Microsoft Sans Serif"/>
              </a:rPr>
              <a:t>τεύχη</a:t>
            </a:r>
            <a:r>
              <a:rPr sz="2700" spc="-90" dirty="0">
                <a:latin typeface="Microsoft Sans Serif"/>
                <a:cs typeface="Microsoft Sans Serif"/>
              </a:rPr>
              <a:t> </a:t>
            </a:r>
            <a:r>
              <a:rPr sz="2700" spc="-15" dirty="0">
                <a:latin typeface="Microsoft Sans Serif"/>
                <a:cs typeface="Microsoft Sans Serif"/>
              </a:rPr>
              <a:t>και</a:t>
            </a:r>
            <a:r>
              <a:rPr sz="2700" spc="-10" dirty="0">
                <a:latin typeface="Microsoft Sans Serif"/>
                <a:cs typeface="Microsoft Sans Serif"/>
              </a:rPr>
              <a:t> </a:t>
            </a:r>
            <a:r>
              <a:rPr sz="2700" spc="-145" dirty="0">
                <a:latin typeface="Microsoft Sans Serif"/>
                <a:cs typeface="Microsoft Sans Serif"/>
              </a:rPr>
              <a:t>τo</a:t>
            </a:r>
            <a:r>
              <a:rPr sz="2700" spc="-14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συνολικό </a:t>
            </a:r>
            <a:r>
              <a:rPr sz="2700" spc="5" dirty="0">
                <a:latin typeface="Microsoft Sans Serif"/>
                <a:cs typeface="Microsoft Sans Serif"/>
              </a:rPr>
              <a:t> </a:t>
            </a:r>
            <a:r>
              <a:rPr sz="2700" spc="-30" dirty="0">
                <a:latin typeface="Microsoft Sans Serif"/>
                <a:cs typeface="Microsoft Sans Serif"/>
              </a:rPr>
              <a:t>ύψος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spc="-145" dirty="0">
                <a:latin typeface="Microsoft Sans Serif"/>
                <a:cs typeface="Microsoft Sans Serif"/>
              </a:rPr>
              <a:t>της</a:t>
            </a:r>
            <a:r>
              <a:rPr sz="2700" spc="-140" dirty="0">
                <a:latin typeface="Microsoft Sans Serif"/>
                <a:cs typeface="Microsoft Sans Serif"/>
              </a:rPr>
              <a:t> </a:t>
            </a:r>
            <a:r>
              <a:rPr sz="2700" b="1" spc="-5" dirty="0">
                <a:latin typeface="Arial"/>
                <a:cs typeface="Arial"/>
              </a:rPr>
              <a:t>δεν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µπορεί</a:t>
            </a:r>
            <a:r>
              <a:rPr sz="2700" b="1" spc="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να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υπερβαίνει</a:t>
            </a:r>
            <a:r>
              <a:rPr sz="2700" b="1" dirty="0">
                <a:latin typeface="Arial"/>
                <a:cs typeface="Arial"/>
              </a:rPr>
              <a:t> το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πέντε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τοις </a:t>
            </a:r>
            <a:r>
              <a:rPr sz="2700" b="1" spc="-740" dirty="0">
                <a:latin typeface="Arial"/>
                <a:cs typeface="Arial"/>
              </a:rPr>
              <a:t> </a:t>
            </a:r>
            <a:r>
              <a:rPr sz="2700" b="1" spc="60" dirty="0">
                <a:latin typeface="Arial"/>
                <a:cs typeface="Arial"/>
              </a:rPr>
              <a:t>εκατό</a:t>
            </a:r>
            <a:r>
              <a:rPr sz="2700" b="1" spc="65" dirty="0">
                <a:latin typeface="Arial"/>
                <a:cs typeface="Arial"/>
              </a:rPr>
              <a:t> </a:t>
            </a:r>
            <a:r>
              <a:rPr sz="2700" b="1" spc="55" dirty="0">
                <a:latin typeface="Arial"/>
                <a:cs typeface="Arial"/>
              </a:rPr>
              <a:t>(5%)</a:t>
            </a:r>
            <a:r>
              <a:rPr sz="2700" b="1" spc="60" dirty="0">
                <a:latin typeface="Arial"/>
                <a:cs typeface="Arial"/>
              </a:rPr>
              <a:t> </a:t>
            </a:r>
            <a:r>
              <a:rPr sz="2700" b="1" spc="50" dirty="0">
                <a:latin typeface="Arial"/>
                <a:cs typeface="Arial"/>
              </a:rPr>
              <a:t>της</a:t>
            </a:r>
            <a:r>
              <a:rPr sz="2700" b="1" spc="55" dirty="0">
                <a:latin typeface="Arial"/>
                <a:cs typeface="Arial"/>
              </a:rPr>
              <a:t> </a:t>
            </a:r>
            <a:r>
              <a:rPr sz="2700" b="1" spc="60" dirty="0">
                <a:latin typeface="Arial"/>
                <a:cs typeface="Arial"/>
              </a:rPr>
              <a:t>αξίας</a:t>
            </a:r>
            <a:r>
              <a:rPr sz="2700" b="1" spc="65" dirty="0">
                <a:latin typeface="Arial"/>
                <a:cs typeface="Arial"/>
              </a:rPr>
              <a:t> </a:t>
            </a:r>
            <a:r>
              <a:rPr sz="2700" b="1" spc="50" dirty="0">
                <a:latin typeface="Arial"/>
                <a:cs typeface="Arial"/>
              </a:rPr>
              <a:t>της</a:t>
            </a:r>
            <a:r>
              <a:rPr sz="2700" b="1" spc="55" dirty="0">
                <a:latin typeface="Arial"/>
                <a:cs typeface="Arial"/>
              </a:rPr>
              <a:t> </a:t>
            </a:r>
            <a:r>
              <a:rPr sz="2700" b="1" spc="75" dirty="0">
                <a:latin typeface="Arial"/>
                <a:cs typeface="Arial"/>
              </a:rPr>
              <a:t>προϋπολογιζόµενης </a:t>
            </a:r>
            <a:r>
              <a:rPr sz="2700" b="1" spc="8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δαπάνης του έργου </a:t>
            </a:r>
            <a:r>
              <a:rPr sz="2700" b="1" spc="45" dirty="0">
                <a:latin typeface="Arial"/>
                <a:cs typeface="Arial"/>
              </a:rPr>
              <a:t>µη </a:t>
            </a:r>
            <a:r>
              <a:rPr sz="2700" b="1" spc="10" dirty="0">
                <a:latin typeface="Arial"/>
                <a:cs typeface="Arial"/>
              </a:rPr>
              <a:t>συµπεριλαµβανοµένου </a:t>
            </a:r>
            <a:r>
              <a:rPr sz="2700" b="1" spc="-5" dirty="0">
                <a:latin typeface="Arial"/>
                <a:cs typeface="Arial"/>
              </a:rPr>
              <a:t>του 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Φ.Π.Α.</a:t>
            </a:r>
            <a:endParaRPr sz="2700" dirty="0">
              <a:latin typeface="Arial"/>
              <a:cs typeface="Arial"/>
            </a:endParaRPr>
          </a:p>
          <a:p>
            <a:pPr marL="355600" marR="45085" indent="-342900" algn="just">
              <a:lnSpc>
                <a:spcPct val="80000"/>
              </a:lnSpc>
              <a:spcBef>
                <a:spcPts val="655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9410" algn="l"/>
              </a:tabLst>
            </a:pPr>
            <a:r>
              <a:rPr sz="2700" b="1" spc="25" dirty="0">
                <a:latin typeface="Arial"/>
                <a:cs typeface="Arial"/>
              </a:rPr>
              <a:t>Σε</a:t>
            </a:r>
            <a:r>
              <a:rPr sz="2700" b="1" spc="30" dirty="0">
                <a:latin typeface="Arial"/>
                <a:cs typeface="Arial"/>
              </a:rPr>
              <a:t> </a:t>
            </a:r>
            <a:r>
              <a:rPr sz="2700" b="1" spc="40" dirty="0">
                <a:latin typeface="Arial"/>
                <a:cs typeface="Arial"/>
              </a:rPr>
              <a:t>περίπτωση</a:t>
            </a:r>
            <a:r>
              <a:rPr sz="2700" b="1" spc="45" dirty="0">
                <a:latin typeface="Arial"/>
                <a:cs typeface="Arial"/>
              </a:rPr>
              <a:t> </a:t>
            </a:r>
            <a:r>
              <a:rPr sz="2700" b="1" spc="30" dirty="0">
                <a:latin typeface="Arial"/>
                <a:cs typeface="Arial"/>
              </a:rPr>
              <a:t>που</a:t>
            </a:r>
            <a:r>
              <a:rPr sz="2700" b="1" spc="35" dirty="0">
                <a:latin typeface="Arial"/>
                <a:cs typeface="Arial"/>
              </a:rPr>
              <a:t> </a:t>
            </a:r>
            <a:r>
              <a:rPr sz="2700" b="1" spc="25" dirty="0">
                <a:latin typeface="Arial"/>
                <a:cs typeface="Arial"/>
              </a:rPr>
              <a:t>το</a:t>
            </a:r>
            <a:r>
              <a:rPr sz="2700" b="1" spc="30" dirty="0">
                <a:latin typeface="Arial"/>
                <a:cs typeface="Arial"/>
              </a:rPr>
              <a:t> </a:t>
            </a:r>
            <a:r>
              <a:rPr sz="2700" b="1" spc="40" dirty="0">
                <a:latin typeface="Arial"/>
                <a:cs typeface="Arial"/>
              </a:rPr>
              <a:t>κριτήριο</a:t>
            </a:r>
            <a:r>
              <a:rPr sz="2700" b="1" spc="45" dirty="0">
                <a:latin typeface="Arial"/>
                <a:cs typeface="Arial"/>
              </a:rPr>
              <a:t> </a:t>
            </a:r>
            <a:r>
              <a:rPr sz="2700" b="1" spc="40" dirty="0">
                <a:latin typeface="Arial"/>
                <a:cs typeface="Arial"/>
              </a:rPr>
              <a:t>ανάθεσης</a:t>
            </a:r>
            <a:r>
              <a:rPr sz="2700" b="1" spc="45" dirty="0">
                <a:latin typeface="Arial"/>
                <a:cs typeface="Arial"/>
              </a:rPr>
              <a:t> </a:t>
            </a:r>
            <a:r>
              <a:rPr sz="2700" b="1" spc="30" dirty="0">
                <a:latin typeface="Arial"/>
                <a:cs typeface="Arial"/>
              </a:rPr>
              <a:t>της </a:t>
            </a:r>
            <a:r>
              <a:rPr sz="2700" b="1" spc="35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σύµβασης </a:t>
            </a:r>
            <a:r>
              <a:rPr sz="2700" b="1" spc="-5" dirty="0">
                <a:latin typeface="Arial"/>
                <a:cs typeface="Arial"/>
              </a:rPr>
              <a:t>ήταν, κατά </a:t>
            </a:r>
            <a:r>
              <a:rPr sz="2700" b="1" dirty="0">
                <a:latin typeface="Arial"/>
                <a:cs typeface="Arial"/>
              </a:rPr>
              <a:t>τα </a:t>
            </a:r>
            <a:r>
              <a:rPr sz="2700" b="1" spc="5" dirty="0">
                <a:latin typeface="Arial"/>
                <a:cs typeface="Arial"/>
              </a:rPr>
              <a:t>οριζόµενα </a:t>
            </a:r>
            <a:r>
              <a:rPr sz="2700" b="1" dirty="0">
                <a:latin typeface="Arial"/>
                <a:cs typeface="Arial"/>
              </a:rPr>
              <a:t>στα </a:t>
            </a:r>
            <a:r>
              <a:rPr sz="2700" b="1" spc="-5" dirty="0">
                <a:latin typeface="Arial"/>
                <a:cs typeface="Arial"/>
              </a:rPr>
              <a:t>έγγραφα της </a:t>
            </a:r>
            <a:r>
              <a:rPr sz="2700" b="1" spc="-740" dirty="0">
                <a:latin typeface="Arial"/>
                <a:cs typeface="Arial"/>
              </a:rPr>
              <a:t> </a:t>
            </a:r>
            <a:r>
              <a:rPr sz="2700" b="1" spc="5" dirty="0">
                <a:latin typeface="Arial"/>
                <a:cs typeface="Arial"/>
              </a:rPr>
              <a:t>σύµβασης,</a:t>
            </a:r>
            <a:r>
              <a:rPr sz="2700" b="1" spc="1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η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πλέον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5" dirty="0">
                <a:latin typeface="Arial"/>
                <a:cs typeface="Arial"/>
              </a:rPr>
              <a:t>συµφέρουσα</a:t>
            </a:r>
            <a:r>
              <a:rPr sz="2700" b="1" spc="1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από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5" dirty="0">
                <a:latin typeface="Arial"/>
                <a:cs typeface="Arial"/>
              </a:rPr>
              <a:t>οικονοµική </a:t>
            </a:r>
            <a:r>
              <a:rPr sz="2700" b="1" spc="-740" dirty="0">
                <a:latin typeface="Arial"/>
                <a:cs typeface="Arial"/>
              </a:rPr>
              <a:t> </a:t>
            </a:r>
            <a:r>
              <a:rPr sz="2700" b="1" spc="15" dirty="0">
                <a:latin typeface="Arial"/>
                <a:cs typeface="Arial"/>
              </a:rPr>
              <a:t>άποψη</a:t>
            </a:r>
            <a:r>
              <a:rPr sz="2700" b="1" spc="20" dirty="0">
                <a:latin typeface="Arial"/>
                <a:cs typeface="Arial"/>
              </a:rPr>
              <a:t> </a:t>
            </a:r>
            <a:r>
              <a:rPr sz="2700" b="1" spc="15" dirty="0">
                <a:latin typeface="Arial"/>
                <a:cs typeface="Arial"/>
              </a:rPr>
              <a:t>προσφορά</a:t>
            </a:r>
            <a:r>
              <a:rPr sz="2700" b="1" spc="20" dirty="0">
                <a:latin typeface="Arial"/>
                <a:cs typeface="Arial"/>
              </a:rPr>
              <a:t> </a:t>
            </a:r>
            <a:r>
              <a:rPr sz="2700" b="1" spc="15" dirty="0">
                <a:latin typeface="Arial"/>
                <a:cs typeface="Arial"/>
              </a:rPr>
              <a:t>βάσει</a:t>
            </a:r>
            <a:r>
              <a:rPr sz="2700" b="1" spc="20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της</a:t>
            </a:r>
            <a:r>
              <a:rPr sz="2700" b="1" spc="15" dirty="0">
                <a:latin typeface="Arial"/>
                <a:cs typeface="Arial"/>
              </a:rPr>
              <a:t> βέλτιστης</a:t>
            </a:r>
            <a:r>
              <a:rPr sz="2700" b="1" spc="20" dirty="0">
                <a:latin typeface="Arial"/>
                <a:cs typeface="Arial"/>
              </a:rPr>
              <a:t> </a:t>
            </a:r>
            <a:r>
              <a:rPr sz="2700" b="1" spc="15" dirty="0">
                <a:latin typeface="Arial"/>
                <a:cs typeface="Arial"/>
              </a:rPr>
              <a:t>σχέσης </a:t>
            </a:r>
            <a:r>
              <a:rPr sz="2700" b="1" spc="2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ποιότητας </a:t>
            </a:r>
            <a:r>
              <a:rPr sz="2700" b="1" dirty="0">
                <a:latin typeface="Arial"/>
                <a:cs typeface="Arial"/>
              </a:rPr>
              <a:t>- </a:t>
            </a:r>
            <a:r>
              <a:rPr sz="2700" b="1" spc="10" dirty="0">
                <a:latin typeface="Arial"/>
                <a:cs typeface="Arial"/>
              </a:rPr>
              <a:t>τιµής, </a:t>
            </a:r>
            <a:r>
              <a:rPr sz="2700" b="1" spc="-5" dirty="0">
                <a:latin typeface="Arial"/>
                <a:cs typeface="Arial"/>
              </a:rPr>
              <a:t>δεν επιτρέπεται </a:t>
            </a:r>
            <a:r>
              <a:rPr sz="2700" b="1" dirty="0">
                <a:latin typeface="Arial"/>
                <a:cs typeface="Arial"/>
              </a:rPr>
              <a:t>η </a:t>
            </a:r>
            <a:r>
              <a:rPr sz="2700" b="1" spc="-5" dirty="0">
                <a:latin typeface="Arial"/>
                <a:cs typeface="Arial"/>
              </a:rPr>
              <a:t>πρόβλεψη </a:t>
            </a:r>
            <a:r>
              <a:rPr sz="2700" b="1" dirty="0">
                <a:latin typeface="Arial"/>
                <a:cs typeface="Arial"/>
              </a:rPr>
              <a:t>στη 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σύµβαση</a:t>
            </a:r>
            <a:r>
              <a:rPr sz="2700" b="1" spc="-5" dirty="0">
                <a:latin typeface="Arial"/>
                <a:cs typeface="Arial"/>
              </a:rPr>
              <a:t> ρήτρας περί πρόσθετης καταβολής.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8768080" cy="58115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5080" indent="-342900" algn="just">
              <a:lnSpc>
                <a:spcPct val="99000"/>
              </a:lnSpc>
              <a:spcBef>
                <a:spcPts val="12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70205" algn="l"/>
              </a:tabLst>
            </a:pPr>
            <a:r>
              <a:rPr sz="2400" b="1" spc="200" dirty="0">
                <a:latin typeface="Arial"/>
                <a:cs typeface="Arial"/>
              </a:rPr>
              <a:t>Αναθεωρητική</a:t>
            </a:r>
            <a:r>
              <a:rPr sz="2400" b="1" spc="204" dirty="0">
                <a:latin typeface="Arial"/>
                <a:cs typeface="Arial"/>
              </a:rPr>
              <a:t> </a:t>
            </a:r>
            <a:r>
              <a:rPr sz="2400" b="1" spc="195" dirty="0">
                <a:latin typeface="Arial"/>
                <a:cs typeface="Arial"/>
              </a:rPr>
              <a:t>περίοδος</a:t>
            </a:r>
            <a:r>
              <a:rPr sz="2400" b="1" spc="20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για</a:t>
            </a:r>
            <a:r>
              <a:rPr sz="2400" b="1" spc="150" dirty="0">
                <a:latin typeface="Arial"/>
                <a:cs typeface="Arial"/>
              </a:rPr>
              <a:t> </a:t>
            </a:r>
            <a:r>
              <a:rPr sz="2400" b="1" spc="145" dirty="0">
                <a:latin typeface="Arial"/>
                <a:cs typeface="Arial"/>
              </a:rPr>
              <a:t>τις</a:t>
            </a:r>
            <a:r>
              <a:rPr sz="2400" b="1" spc="150" dirty="0">
                <a:latin typeface="Arial"/>
                <a:cs typeface="Arial"/>
              </a:rPr>
              <a:t> </a:t>
            </a:r>
            <a:r>
              <a:rPr sz="2400" b="1" spc="185" dirty="0">
                <a:latin typeface="Arial"/>
                <a:cs typeface="Arial"/>
              </a:rPr>
              <a:t>βασικές</a:t>
            </a:r>
            <a:r>
              <a:rPr sz="2400" b="1" spc="190" dirty="0">
                <a:latin typeface="Arial"/>
                <a:cs typeface="Arial"/>
              </a:rPr>
              <a:t> τιµές </a:t>
            </a:r>
            <a:r>
              <a:rPr sz="2400" b="1" spc="195" dirty="0">
                <a:latin typeface="Arial"/>
                <a:cs typeface="Arial"/>
              </a:rPr>
              <a:t> </a:t>
            </a:r>
            <a:r>
              <a:rPr sz="2400" b="1" spc="10" dirty="0">
                <a:latin typeface="Arial"/>
                <a:cs typeface="Arial"/>
              </a:rPr>
              <a:t>ηµεροµισθίων,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υλικών,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10" dirty="0">
                <a:latin typeface="Arial"/>
                <a:cs typeface="Arial"/>
              </a:rPr>
              <a:t>µισθωµάτων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και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10" dirty="0">
                <a:latin typeface="Arial"/>
                <a:cs typeface="Arial"/>
              </a:rPr>
              <a:t>µηχανηµάτων 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(άρθρο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153 ν.</a:t>
            </a:r>
            <a:r>
              <a:rPr sz="2400" b="1" spc="-5" dirty="0">
                <a:latin typeface="Arial"/>
                <a:cs typeface="Arial"/>
              </a:rPr>
              <a:t> 4412/2016)</a:t>
            </a:r>
            <a:endParaRPr sz="2400">
              <a:latin typeface="Arial"/>
              <a:cs typeface="Arial"/>
            </a:endParaRPr>
          </a:p>
          <a:p>
            <a:pPr marL="355600" marR="6350" indent="-342900" algn="just">
              <a:lnSpc>
                <a:spcPct val="99900"/>
              </a:lnSpc>
              <a:spcBef>
                <a:spcPts val="575"/>
              </a:spcBef>
              <a:buClr>
                <a:srgbClr val="99FF99"/>
              </a:buClr>
              <a:buSzPct val="78260"/>
              <a:buFont typeface="Wingdings"/>
              <a:buChar char=""/>
              <a:tabLst>
                <a:tab pos="355600" algn="l"/>
              </a:tabLst>
            </a:pPr>
            <a:r>
              <a:rPr sz="2300" spc="-25" dirty="0">
                <a:latin typeface="Microsoft Sans Serif"/>
                <a:cs typeface="Microsoft Sans Serif"/>
              </a:rPr>
              <a:t>Οι</a:t>
            </a:r>
            <a:r>
              <a:rPr sz="2300" spc="-20" dirty="0">
                <a:latin typeface="Microsoft Sans Serif"/>
                <a:cs typeface="Microsoft Sans Serif"/>
              </a:rPr>
              <a:t> </a:t>
            </a:r>
            <a:r>
              <a:rPr sz="2300" spc="-30" dirty="0">
                <a:latin typeface="Microsoft Sans Serif"/>
                <a:cs typeface="Microsoft Sans Serif"/>
              </a:rPr>
              <a:t>βασικές</a:t>
            </a:r>
            <a:r>
              <a:rPr sz="2300" spc="-25" dirty="0">
                <a:latin typeface="Microsoft Sans Serif"/>
                <a:cs typeface="Microsoft Sans Serif"/>
              </a:rPr>
              <a:t> </a:t>
            </a:r>
            <a:r>
              <a:rPr sz="2300" spc="-100" dirty="0">
                <a:latin typeface="Microsoft Sans Serif"/>
                <a:cs typeface="Microsoft Sans Serif"/>
              </a:rPr>
              <a:t>τιµές</a:t>
            </a:r>
            <a:r>
              <a:rPr sz="2300" spc="-95" dirty="0">
                <a:latin typeface="Microsoft Sans Serif"/>
                <a:cs typeface="Microsoft Sans Serif"/>
              </a:rPr>
              <a:t> </a:t>
            </a:r>
            <a:r>
              <a:rPr sz="2300" spc="-15" dirty="0">
                <a:latin typeface="Microsoft Sans Serif"/>
                <a:cs typeface="Microsoft Sans Serif"/>
              </a:rPr>
              <a:t>των</a:t>
            </a:r>
            <a:r>
              <a:rPr sz="2300" spc="-10" dirty="0">
                <a:latin typeface="Microsoft Sans Serif"/>
                <a:cs typeface="Microsoft Sans Serif"/>
              </a:rPr>
              <a:t> </a:t>
            </a:r>
            <a:r>
              <a:rPr sz="2300" spc="10" dirty="0">
                <a:latin typeface="Microsoft Sans Serif"/>
                <a:cs typeface="Microsoft Sans Serif"/>
              </a:rPr>
              <a:t>ηµεροµισθίων,</a:t>
            </a:r>
            <a:r>
              <a:rPr sz="2300" spc="15" dirty="0">
                <a:latin typeface="Microsoft Sans Serif"/>
                <a:cs typeface="Microsoft Sans Serif"/>
              </a:rPr>
              <a:t> </a:t>
            </a:r>
            <a:r>
              <a:rPr sz="2300" spc="20" dirty="0">
                <a:latin typeface="Microsoft Sans Serif"/>
                <a:cs typeface="Microsoft Sans Serif"/>
              </a:rPr>
              <a:t>υλικών,</a:t>
            </a:r>
            <a:r>
              <a:rPr sz="2300" spc="25" dirty="0">
                <a:latin typeface="Microsoft Sans Serif"/>
                <a:cs typeface="Microsoft Sans Serif"/>
              </a:rPr>
              <a:t> µισθωµάτων</a:t>
            </a:r>
            <a:r>
              <a:rPr sz="2300" spc="30" dirty="0">
                <a:latin typeface="Microsoft Sans Serif"/>
                <a:cs typeface="Microsoft Sans Serif"/>
              </a:rPr>
              <a:t> </a:t>
            </a:r>
            <a:r>
              <a:rPr sz="2300" spc="-15" dirty="0">
                <a:latin typeface="Microsoft Sans Serif"/>
                <a:cs typeface="Microsoft Sans Serif"/>
              </a:rPr>
              <a:t>και </a:t>
            </a:r>
            <a:r>
              <a:rPr sz="2300" spc="-10" dirty="0">
                <a:latin typeface="Microsoft Sans Serif"/>
                <a:cs typeface="Microsoft Sans Serif"/>
              </a:rPr>
              <a:t> </a:t>
            </a:r>
            <a:r>
              <a:rPr sz="2300" spc="5" dirty="0">
                <a:latin typeface="Microsoft Sans Serif"/>
                <a:cs typeface="Microsoft Sans Serif"/>
              </a:rPr>
              <a:t>µηχανηµάτων </a:t>
            </a:r>
            <a:r>
              <a:rPr sz="2300" spc="-90" dirty="0">
                <a:latin typeface="Microsoft Sans Serif"/>
                <a:cs typeface="Microsoft Sans Serif"/>
              </a:rPr>
              <a:t>του</a:t>
            </a:r>
            <a:r>
              <a:rPr sz="2300" spc="-85" dirty="0">
                <a:latin typeface="Microsoft Sans Serif"/>
                <a:cs typeface="Microsoft Sans Serif"/>
              </a:rPr>
              <a:t> </a:t>
            </a:r>
            <a:r>
              <a:rPr sz="2300" spc="-10" dirty="0">
                <a:latin typeface="Microsoft Sans Serif"/>
                <a:cs typeface="Microsoft Sans Serif"/>
              </a:rPr>
              <a:t>παρόντος </a:t>
            </a:r>
            <a:r>
              <a:rPr sz="2300" spc="-20" dirty="0">
                <a:latin typeface="Microsoft Sans Serif"/>
                <a:cs typeface="Microsoft Sans Serif"/>
              </a:rPr>
              <a:t>αναθεωρούνται</a:t>
            </a:r>
            <a:r>
              <a:rPr sz="2300" spc="-15" dirty="0">
                <a:latin typeface="Microsoft Sans Serif"/>
                <a:cs typeface="Microsoft Sans Serif"/>
              </a:rPr>
              <a:t> </a:t>
            </a:r>
            <a:r>
              <a:rPr sz="2300" spc="-35" dirty="0">
                <a:latin typeface="Microsoft Sans Serif"/>
                <a:cs typeface="Microsoft Sans Serif"/>
              </a:rPr>
              <a:t>ενιαία</a:t>
            </a:r>
            <a:r>
              <a:rPr sz="2300" spc="-30" dirty="0">
                <a:latin typeface="Microsoft Sans Serif"/>
                <a:cs typeface="Microsoft Sans Serif"/>
              </a:rPr>
              <a:t> </a:t>
            </a:r>
            <a:r>
              <a:rPr sz="2300" spc="-45" dirty="0">
                <a:latin typeface="Microsoft Sans Serif"/>
                <a:cs typeface="Microsoft Sans Serif"/>
              </a:rPr>
              <a:t>για</a:t>
            </a:r>
            <a:r>
              <a:rPr sz="2300" spc="-40" dirty="0">
                <a:latin typeface="Microsoft Sans Serif"/>
                <a:cs typeface="Microsoft Sans Serif"/>
              </a:rPr>
              <a:t> </a:t>
            </a:r>
            <a:r>
              <a:rPr sz="2300" dirty="0">
                <a:latin typeface="Microsoft Sans Serif"/>
                <a:cs typeface="Microsoft Sans Serif"/>
              </a:rPr>
              <a:t>όλη </a:t>
            </a:r>
            <a:r>
              <a:rPr sz="2300" spc="-125" dirty="0">
                <a:latin typeface="Microsoft Sans Serif"/>
                <a:cs typeface="Microsoft Sans Serif"/>
              </a:rPr>
              <a:t>τη </a:t>
            </a:r>
            <a:r>
              <a:rPr sz="2300" spc="-120" dirty="0">
                <a:latin typeface="Microsoft Sans Serif"/>
                <a:cs typeface="Microsoft Sans Serif"/>
              </a:rPr>
              <a:t> </a:t>
            </a:r>
            <a:r>
              <a:rPr sz="2300" spc="200" dirty="0">
                <a:latin typeface="Microsoft Sans Serif"/>
                <a:cs typeface="Microsoft Sans Serif"/>
              </a:rPr>
              <a:t>χώρα</a:t>
            </a:r>
            <a:r>
              <a:rPr sz="2300" spc="204" dirty="0">
                <a:latin typeface="Microsoft Sans Serif"/>
                <a:cs typeface="Microsoft Sans Serif"/>
              </a:rPr>
              <a:t> </a:t>
            </a:r>
            <a:r>
              <a:rPr sz="2300" b="1" spc="145" dirty="0">
                <a:latin typeface="Arial"/>
                <a:cs typeface="Arial"/>
              </a:rPr>
              <a:t>κατά</a:t>
            </a:r>
            <a:r>
              <a:rPr sz="2300" b="1" spc="150" dirty="0">
                <a:latin typeface="Arial"/>
                <a:cs typeface="Arial"/>
              </a:rPr>
              <a:t> </a:t>
            </a:r>
            <a:r>
              <a:rPr sz="2300" b="1" spc="185" dirty="0">
                <a:latin typeface="Arial"/>
                <a:cs typeface="Arial"/>
              </a:rPr>
              <a:t>ηµερολογιακό</a:t>
            </a:r>
            <a:r>
              <a:rPr sz="2300" b="1" spc="190" dirty="0">
                <a:latin typeface="Arial"/>
                <a:cs typeface="Arial"/>
              </a:rPr>
              <a:t> </a:t>
            </a:r>
            <a:r>
              <a:rPr sz="2300" b="1" spc="175" dirty="0">
                <a:latin typeface="Arial"/>
                <a:cs typeface="Arial"/>
              </a:rPr>
              <a:t>τρίµηνο</a:t>
            </a:r>
            <a:r>
              <a:rPr sz="2300" b="1" spc="180" dirty="0">
                <a:latin typeface="Arial"/>
                <a:cs typeface="Arial"/>
              </a:rPr>
              <a:t> </a:t>
            </a:r>
            <a:r>
              <a:rPr sz="2300" b="1" spc="195" dirty="0">
                <a:latin typeface="Arial"/>
                <a:cs typeface="Arial"/>
              </a:rPr>
              <a:t>(αναθεωρητική </a:t>
            </a:r>
            <a:r>
              <a:rPr sz="2300" b="1" spc="200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περίοδος), </a:t>
            </a:r>
            <a:r>
              <a:rPr sz="2300" b="1" spc="40" dirty="0">
                <a:latin typeface="Arial"/>
                <a:cs typeface="Arial"/>
              </a:rPr>
              <a:t>µε </a:t>
            </a:r>
            <a:r>
              <a:rPr sz="2300" b="1" spc="-5" dirty="0">
                <a:latin typeface="Arial"/>
                <a:cs typeface="Arial"/>
              </a:rPr>
              <a:t>βάση </a:t>
            </a:r>
            <a:r>
              <a:rPr sz="2300" b="1" dirty="0">
                <a:latin typeface="Arial"/>
                <a:cs typeface="Arial"/>
              </a:rPr>
              <a:t>τα </a:t>
            </a:r>
            <a:r>
              <a:rPr sz="2300" b="1" spc="-5" dirty="0">
                <a:latin typeface="Arial"/>
                <a:cs typeface="Arial"/>
              </a:rPr>
              <a:t>στοιχεία και </a:t>
            </a:r>
            <a:r>
              <a:rPr sz="2300" b="1" spc="5" dirty="0">
                <a:latin typeface="Arial"/>
                <a:cs typeface="Arial"/>
              </a:rPr>
              <a:t>δεδοµένα </a:t>
            </a:r>
            <a:r>
              <a:rPr sz="2300" b="1" spc="-5" dirty="0">
                <a:latin typeface="Arial"/>
                <a:cs typeface="Arial"/>
              </a:rPr>
              <a:t>της εικοστής </a:t>
            </a:r>
            <a:r>
              <a:rPr sz="2300" b="1" dirty="0">
                <a:latin typeface="Arial"/>
                <a:cs typeface="Arial"/>
              </a:rPr>
              <a:t> </a:t>
            </a:r>
            <a:r>
              <a:rPr sz="2300" b="1" spc="10" dirty="0">
                <a:latin typeface="Arial"/>
                <a:cs typeface="Arial"/>
              </a:rPr>
              <a:t>ηµέρας </a:t>
            </a:r>
            <a:r>
              <a:rPr sz="2300" b="1" spc="-5" dirty="0">
                <a:latin typeface="Arial"/>
                <a:cs typeface="Arial"/>
              </a:rPr>
              <a:t>του πρώτου </a:t>
            </a:r>
            <a:r>
              <a:rPr sz="2300" b="1" spc="15" dirty="0">
                <a:latin typeface="Arial"/>
                <a:cs typeface="Arial"/>
              </a:rPr>
              <a:t>µήνα </a:t>
            </a:r>
            <a:r>
              <a:rPr sz="2300" b="1" spc="-5" dirty="0">
                <a:latin typeface="Arial"/>
                <a:cs typeface="Arial"/>
              </a:rPr>
              <a:t>της περιόδου αυτής</a:t>
            </a:r>
            <a:r>
              <a:rPr sz="2300" spc="-5" dirty="0">
                <a:latin typeface="Microsoft Sans Serif"/>
                <a:cs typeface="Microsoft Sans Serif"/>
              </a:rPr>
              <a:t>. </a:t>
            </a:r>
            <a:r>
              <a:rPr sz="2300" spc="-55" dirty="0">
                <a:latin typeface="Microsoft Sans Serif"/>
                <a:cs typeface="Microsoft Sans Serif"/>
              </a:rPr>
              <a:t>Σε</a:t>
            </a:r>
            <a:r>
              <a:rPr sz="2300" spc="-50" dirty="0">
                <a:latin typeface="Microsoft Sans Serif"/>
                <a:cs typeface="Microsoft Sans Serif"/>
              </a:rPr>
              <a:t> </a:t>
            </a:r>
            <a:r>
              <a:rPr sz="2300" dirty="0">
                <a:latin typeface="Microsoft Sans Serif"/>
                <a:cs typeface="Microsoft Sans Serif"/>
              </a:rPr>
              <a:t>όλη </a:t>
            </a:r>
            <a:r>
              <a:rPr sz="2300" spc="-125" dirty="0">
                <a:latin typeface="Microsoft Sans Serif"/>
                <a:cs typeface="Microsoft Sans Serif"/>
              </a:rPr>
              <a:t>τη </a:t>
            </a:r>
            <a:r>
              <a:rPr sz="2300" spc="-120" dirty="0">
                <a:latin typeface="Microsoft Sans Serif"/>
                <a:cs typeface="Microsoft Sans Serif"/>
              </a:rPr>
              <a:t> </a:t>
            </a:r>
            <a:r>
              <a:rPr sz="2300" spc="-30" dirty="0">
                <a:latin typeface="Microsoft Sans Serif"/>
                <a:cs typeface="Microsoft Sans Serif"/>
              </a:rPr>
              <a:t>διάρκεια </a:t>
            </a:r>
            <a:r>
              <a:rPr sz="2300" spc="-125" dirty="0">
                <a:latin typeface="Microsoft Sans Serif"/>
                <a:cs typeface="Microsoft Sans Serif"/>
              </a:rPr>
              <a:t>της</a:t>
            </a:r>
            <a:r>
              <a:rPr sz="2300" spc="-120" dirty="0">
                <a:latin typeface="Microsoft Sans Serif"/>
                <a:cs typeface="Microsoft Sans Serif"/>
              </a:rPr>
              <a:t> </a:t>
            </a:r>
            <a:r>
              <a:rPr sz="2300" spc="-30" dirty="0">
                <a:latin typeface="Microsoft Sans Serif"/>
                <a:cs typeface="Microsoft Sans Serif"/>
              </a:rPr>
              <a:t>κάθε αναθεωρητικής </a:t>
            </a:r>
            <a:r>
              <a:rPr sz="2300" spc="10" dirty="0">
                <a:latin typeface="Microsoft Sans Serif"/>
                <a:cs typeface="Microsoft Sans Serif"/>
              </a:rPr>
              <a:t>περιόδου, </a:t>
            </a:r>
            <a:r>
              <a:rPr sz="2300" spc="-25" dirty="0">
                <a:latin typeface="Microsoft Sans Serif"/>
                <a:cs typeface="Microsoft Sans Serif"/>
              </a:rPr>
              <a:t>οι </a:t>
            </a:r>
            <a:r>
              <a:rPr sz="2300" spc="-20" dirty="0">
                <a:latin typeface="Microsoft Sans Serif"/>
                <a:cs typeface="Microsoft Sans Serif"/>
              </a:rPr>
              <a:t>αναθεωρηµένες </a:t>
            </a:r>
            <a:r>
              <a:rPr sz="2300" spc="-15" dirty="0">
                <a:latin typeface="Microsoft Sans Serif"/>
                <a:cs typeface="Microsoft Sans Serif"/>
              </a:rPr>
              <a:t> </a:t>
            </a:r>
            <a:r>
              <a:rPr sz="2300" spc="-100" dirty="0">
                <a:latin typeface="Microsoft Sans Serif"/>
                <a:cs typeface="Microsoft Sans Serif"/>
              </a:rPr>
              <a:t>τιµές</a:t>
            </a:r>
            <a:r>
              <a:rPr sz="2300" spc="20" dirty="0">
                <a:latin typeface="Microsoft Sans Serif"/>
                <a:cs typeface="Microsoft Sans Serif"/>
              </a:rPr>
              <a:t> </a:t>
            </a:r>
            <a:r>
              <a:rPr sz="2300" spc="15" dirty="0">
                <a:latin typeface="Microsoft Sans Serif"/>
                <a:cs typeface="Microsoft Sans Serif"/>
              </a:rPr>
              <a:t>παραµένουν</a:t>
            </a:r>
            <a:r>
              <a:rPr sz="2300" spc="25" dirty="0">
                <a:latin typeface="Microsoft Sans Serif"/>
                <a:cs typeface="Microsoft Sans Serif"/>
              </a:rPr>
              <a:t> </a:t>
            </a:r>
            <a:r>
              <a:rPr sz="2300" spc="-65" dirty="0">
                <a:latin typeface="Microsoft Sans Serif"/>
                <a:cs typeface="Microsoft Sans Serif"/>
              </a:rPr>
              <a:t>σταθερές.</a:t>
            </a:r>
            <a:endParaRPr sz="2300">
              <a:latin typeface="Microsoft Sans Serif"/>
              <a:cs typeface="Microsoft Sans Serif"/>
            </a:endParaRPr>
          </a:p>
          <a:p>
            <a:pPr marL="355600" marR="17145" indent="-342900" algn="just">
              <a:lnSpc>
                <a:spcPct val="99600"/>
              </a:lnSpc>
              <a:spcBef>
                <a:spcPts val="605"/>
              </a:spcBef>
              <a:buClr>
                <a:srgbClr val="99FF99"/>
              </a:buClr>
              <a:buSzPct val="78260"/>
              <a:buFont typeface="Wingdings"/>
              <a:buChar char=""/>
              <a:tabLst>
                <a:tab pos="364490" algn="l"/>
              </a:tabLst>
            </a:pPr>
            <a:r>
              <a:rPr sz="2300" spc="45" dirty="0">
                <a:latin typeface="Microsoft Sans Serif"/>
                <a:cs typeface="Microsoft Sans Serif"/>
              </a:rPr>
              <a:t>Οι</a:t>
            </a:r>
            <a:r>
              <a:rPr sz="2300" spc="50" dirty="0">
                <a:latin typeface="Microsoft Sans Serif"/>
                <a:cs typeface="Microsoft Sans Serif"/>
              </a:rPr>
              <a:t> </a:t>
            </a:r>
            <a:r>
              <a:rPr sz="2300" spc="80" dirty="0">
                <a:latin typeface="Microsoft Sans Serif"/>
                <a:cs typeface="Microsoft Sans Serif"/>
              </a:rPr>
              <a:t>συµβατικές</a:t>
            </a:r>
            <a:r>
              <a:rPr sz="2300" spc="85" dirty="0">
                <a:latin typeface="Microsoft Sans Serif"/>
                <a:cs typeface="Microsoft Sans Serif"/>
              </a:rPr>
              <a:t> </a:t>
            </a:r>
            <a:r>
              <a:rPr sz="2300" spc="10" dirty="0">
                <a:latin typeface="Microsoft Sans Serif"/>
                <a:cs typeface="Microsoft Sans Serif"/>
              </a:rPr>
              <a:t>τιµές</a:t>
            </a:r>
            <a:r>
              <a:rPr sz="2300" spc="635" dirty="0">
                <a:latin typeface="Microsoft Sans Serif"/>
                <a:cs typeface="Microsoft Sans Serif"/>
              </a:rPr>
              <a:t> </a:t>
            </a:r>
            <a:r>
              <a:rPr sz="2300" spc="70" dirty="0">
                <a:latin typeface="Microsoft Sans Serif"/>
                <a:cs typeface="Microsoft Sans Serif"/>
              </a:rPr>
              <a:t>κάθε</a:t>
            </a:r>
            <a:r>
              <a:rPr sz="2300" spc="75" dirty="0">
                <a:latin typeface="Microsoft Sans Serif"/>
                <a:cs typeface="Microsoft Sans Serif"/>
              </a:rPr>
              <a:t> </a:t>
            </a:r>
            <a:r>
              <a:rPr sz="2300" spc="125" dirty="0">
                <a:latin typeface="Microsoft Sans Serif"/>
                <a:cs typeface="Microsoft Sans Serif"/>
              </a:rPr>
              <a:t>σύµβασης</a:t>
            </a:r>
            <a:r>
              <a:rPr sz="2300" spc="130" dirty="0">
                <a:latin typeface="Microsoft Sans Serif"/>
                <a:cs typeface="Microsoft Sans Serif"/>
              </a:rPr>
              <a:t> </a:t>
            </a:r>
            <a:r>
              <a:rPr sz="2300" spc="125" dirty="0">
                <a:latin typeface="Microsoft Sans Serif"/>
                <a:cs typeface="Microsoft Sans Serif"/>
              </a:rPr>
              <a:t>δηµόσιου</a:t>
            </a:r>
            <a:r>
              <a:rPr sz="2300" spc="130" dirty="0">
                <a:latin typeface="Microsoft Sans Serif"/>
                <a:cs typeface="Microsoft Sans Serif"/>
              </a:rPr>
              <a:t> </a:t>
            </a:r>
            <a:r>
              <a:rPr sz="2300" spc="85" dirty="0">
                <a:latin typeface="Microsoft Sans Serif"/>
                <a:cs typeface="Microsoft Sans Serif"/>
              </a:rPr>
              <a:t>έργου </a:t>
            </a:r>
            <a:r>
              <a:rPr sz="2300" spc="90" dirty="0">
                <a:latin typeface="Microsoft Sans Serif"/>
                <a:cs typeface="Microsoft Sans Serif"/>
              </a:rPr>
              <a:t> </a:t>
            </a:r>
            <a:r>
              <a:rPr sz="2300" spc="-20" dirty="0">
                <a:latin typeface="Microsoft Sans Serif"/>
                <a:cs typeface="Microsoft Sans Serif"/>
              </a:rPr>
              <a:t>αναθεωρούνται</a:t>
            </a:r>
            <a:r>
              <a:rPr sz="2300" spc="-15" dirty="0">
                <a:latin typeface="Microsoft Sans Serif"/>
                <a:cs typeface="Microsoft Sans Serif"/>
              </a:rPr>
              <a:t> </a:t>
            </a:r>
            <a:r>
              <a:rPr sz="2300" b="1" spc="-5" dirty="0">
                <a:latin typeface="Arial"/>
                <a:cs typeface="Arial"/>
              </a:rPr>
              <a:t>ενιαία</a:t>
            </a:r>
            <a:r>
              <a:rPr sz="2300" b="1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για</a:t>
            </a:r>
            <a:r>
              <a:rPr sz="2300" b="1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όλη</a:t>
            </a:r>
            <a:r>
              <a:rPr sz="2300" b="1" dirty="0">
                <a:latin typeface="Arial"/>
                <a:cs typeface="Arial"/>
              </a:rPr>
              <a:t> τη</a:t>
            </a:r>
            <a:r>
              <a:rPr sz="2300" b="1" spc="5" dirty="0">
                <a:latin typeface="Arial"/>
                <a:cs typeface="Arial"/>
              </a:rPr>
              <a:t> </a:t>
            </a:r>
            <a:r>
              <a:rPr sz="2300" b="1" spc="-5" dirty="0">
                <a:latin typeface="Arial"/>
                <a:cs typeface="Arial"/>
              </a:rPr>
              <a:t>χώρα</a:t>
            </a:r>
            <a:r>
              <a:rPr sz="2300" b="1" dirty="0">
                <a:latin typeface="Arial"/>
                <a:cs typeface="Arial"/>
              </a:rPr>
              <a:t> </a:t>
            </a:r>
            <a:r>
              <a:rPr sz="2300" spc="-60" dirty="0">
                <a:latin typeface="Microsoft Sans Serif"/>
                <a:cs typeface="Microsoft Sans Serif"/>
              </a:rPr>
              <a:t>κατά</a:t>
            </a:r>
            <a:r>
              <a:rPr sz="2300" spc="-55" dirty="0">
                <a:latin typeface="Microsoft Sans Serif"/>
                <a:cs typeface="Microsoft Sans Serif"/>
              </a:rPr>
              <a:t> </a:t>
            </a:r>
            <a:r>
              <a:rPr sz="2300" spc="-20" dirty="0">
                <a:latin typeface="Microsoft Sans Serif"/>
                <a:cs typeface="Microsoft Sans Serif"/>
              </a:rPr>
              <a:t>ηµερολογιακό </a:t>
            </a:r>
            <a:r>
              <a:rPr sz="2300" spc="-15" dirty="0">
                <a:latin typeface="Microsoft Sans Serif"/>
                <a:cs typeface="Microsoft Sans Serif"/>
              </a:rPr>
              <a:t> </a:t>
            </a:r>
            <a:r>
              <a:rPr sz="2300" spc="-40" dirty="0">
                <a:latin typeface="Microsoft Sans Serif"/>
                <a:cs typeface="Microsoft Sans Serif"/>
              </a:rPr>
              <a:t>τρίµηνο</a:t>
            </a:r>
            <a:r>
              <a:rPr sz="2300" spc="-35" dirty="0">
                <a:latin typeface="Microsoft Sans Serif"/>
                <a:cs typeface="Microsoft Sans Serif"/>
              </a:rPr>
              <a:t> </a:t>
            </a:r>
            <a:r>
              <a:rPr sz="2300" spc="-20" dirty="0">
                <a:latin typeface="Microsoft Sans Serif"/>
                <a:cs typeface="Microsoft Sans Serif"/>
              </a:rPr>
              <a:t>(αναθεωρητική </a:t>
            </a:r>
            <a:r>
              <a:rPr sz="2300" spc="-5" dirty="0">
                <a:latin typeface="Microsoft Sans Serif"/>
                <a:cs typeface="Microsoft Sans Serif"/>
              </a:rPr>
              <a:t>περίοδος) </a:t>
            </a:r>
            <a:r>
              <a:rPr sz="2300" spc="-15" dirty="0">
                <a:latin typeface="Microsoft Sans Serif"/>
                <a:cs typeface="Microsoft Sans Serif"/>
              </a:rPr>
              <a:t>και </a:t>
            </a:r>
            <a:r>
              <a:rPr sz="2300" spc="-40" dirty="0">
                <a:latin typeface="Microsoft Sans Serif"/>
                <a:cs typeface="Microsoft Sans Serif"/>
              </a:rPr>
              <a:t>µε</a:t>
            </a:r>
            <a:r>
              <a:rPr sz="2300" spc="-35" dirty="0">
                <a:latin typeface="Microsoft Sans Serif"/>
                <a:cs typeface="Microsoft Sans Serif"/>
              </a:rPr>
              <a:t> </a:t>
            </a:r>
            <a:r>
              <a:rPr sz="2300" spc="25" dirty="0">
                <a:latin typeface="Microsoft Sans Serif"/>
                <a:cs typeface="Microsoft Sans Serif"/>
              </a:rPr>
              <a:t>βάση </a:t>
            </a:r>
            <a:r>
              <a:rPr sz="2300" spc="-120" dirty="0">
                <a:latin typeface="Microsoft Sans Serif"/>
                <a:cs typeface="Microsoft Sans Serif"/>
              </a:rPr>
              <a:t>τα</a:t>
            </a:r>
            <a:r>
              <a:rPr sz="2300" spc="-114" dirty="0">
                <a:latin typeface="Microsoft Sans Serif"/>
                <a:cs typeface="Microsoft Sans Serif"/>
              </a:rPr>
              <a:t> </a:t>
            </a:r>
            <a:r>
              <a:rPr sz="2300" spc="-50" dirty="0">
                <a:latin typeface="Microsoft Sans Serif"/>
                <a:cs typeface="Microsoft Sans Serif"/>
              </a:rPr>
              <a:t>στοιχεία</a:t>
            </a:r>
            <a:r>
              <a:rPr sz="2300" spc="-45" dirty="0">
                <a:latin typeface="Microsoft Sans Serif"/>
                <a:cs typeface="Microsoft Sans Serif"/>
              </a:rPr>
              <a:t> </a:t>
            </a:r>
            <a:r>
              <a:rPr sz="2300" spc="-15" dirty="0">
                <a:latin typeface="Microsoft Sans Serif"/>
                <a:cs typeface="Microsoft Sans Serif"/>
              </a:rPr>
              <a:t>και </a:t>
            </a:r>
            <a:r>
              <a:rPr sz="2300" spc="-10" dirty="0">
                <a:latin typeface="Microsoft Sans Serif"/>
                <a:cs typeface="Microsoft Sans Serif"/>
              </a:rPr>
              <a:t> </a:t>
            </a:r>
            <a:r>
              <a:rPr sz="2300" spc="-30" dirty="0">
                <a:latin typeface="Microsoft Sans Serif"/>
                <a:cs typeface="Microsoft Sans Serif"/>
              </a:rPr>
              <a:t>δεδοµένα </a:t>
            </a:r>
            <a:r>
              <a:rPr sz="2300" spc="-125" dirty="0">
                <a:latin typeface="Microsoft Sans Serif"/>
                <a:cs typeface="Microsoft Sans Serif"/>
              </a:rPr>
              <a:t>της </a:t>
            </a:r>
            <a:r>
              <a:rPr sz="2300" spc="-60" dirty="0">
                <a:latin typeface="Microsoft Sans Serif"/>
                <a:cs typeface="Microsoft Sans Serif"/>
              </a:rPr>
              <a:t>εικοστής </a:t>
            </a:r>
            <a:r>
              <a:rPr sz="2300" spc="-40" dirty="0">
                <a:latin typeface="Microsoft Sans Serif"/>
                <a:cs typeface="Microsoft Sans Serif"/>
              </a:rPr>
              <a:t>ηµέρας </a:t>
            </a:r>
            <a:r>
              <a:rPr sz="2300" spc="-90" dirty="0">
                <a:latin typeface="Microsoft Sans Serif"/>
                <a:cs typeface="Microsoft Sans Serif"/>
              </a:rPr>
              <a:t>του </a:t>
            </a:r>
            <a:r>
              <a:rPr sz="2300" spc="35" dirty="0">
                <a:latin typeface="Microsoft Sans Serif"/>
                <a:cs typeface="Microsoft Sans Serif"/>
              </a:rPr>
              <a:t>πρώτου </a:t>
            </a:r>
            <a:r>
              <a:rPr sz="2300" spc="10" dirty="0">
                <a:latin typeface="Microsoft Sans Serif"/>
                <a:cs typeface="Microsoft Sans Serif"/>
              </a:rPr>
              <a:t>µήνα </a:t>
            </a:r>
            <a:r>
              <a:rPr sz="2300" spc="-125" dirty="0">
                <a:latin typeface="Microsoft Sans Serif"/>
                <a:cs typeface="Microsoft Sans Serif"/>
              </a:rPr>
              <a:t>της </a:t>
            </a:r>
            <a:r>
              <a:rPr sz="2300" spc="10" dirty="0">
                <a:latin typeface="Microsoft Sans Serif"/>
                <a:cs typeface="Microsoft Sans Serif"/>
              </a:rPr>
              <a:t>περιόδου </a:t>
            </a:r>
            <a:r>
              <a:rPr sz="2300" spc="15" dirty="0">
                <a:latin typeface="Microsoft Sans Serif"/>
                <a:cs typeface="Microsoft Sans Serif"/>
              </a:rPr>
              <a:t> </a:t>
            </a:r>
            <a:r>
              <a:rPr sz="2300" spc="-70" dirty="0">
                <a:latin typeface="Microsoft Sans Serif"/>
                <a:cs typeface="Microsoft Sans Serif"/>
              </a:rPr>
              <a:t>αυτής. </a:t>
            </a:r>
            <a:r>
              <a:rPr sz="2300" spc="-55" dirty="0">
                <a:latin typeface="Microsoft Sans Serif"/>
                <a:cs typeface="Microsoft Sans Serif"/>
              </a:rPr>
              <a:t>Σε </a:t>
            </a:r>
            <a:r>
              <a:rPr sz="2300" dirty="0">
                <a:latin typeface="Microsoft Sans Serif"/>
                <a:cs typeface="Microsoft Sans Serif"/>
              </a:rPr>
              <a:t>όλη </a:t>
            </a:r>
            <a:r>
              <a:rPr sz="2300" spc="-125" dirty="0">
                <a:latin typeface="Microsoft Sans Serif"/>
                <a:cs typeface="Microsoft Sans Serif"/>
              </a:rPr>
              <a:t>τη </a:t>
            </a:r>
            <a:r>
              <a:rPr sz="2300" spc="-30" dirty="0">
                <a:latin typeface="Microsoft Sans Serif"/>
                <a:cs typeface="Microsoft Sans Serif"/>
              </a:rPr>
              <a:t>διάρκεια </a:t>
            </a:r>
            <a:r>
              <a:rPr sz="2300" spc="-125" dirty="0">
                <a:latin typeface="Microsoft Sans Serif"/>
                <a:cs typeface="Microsoft Sans Serif"/>
              </a:rPr>
              <a:t>της </a:t>
            </a:r>
            <a:r>
              <a:rPr sz="2300" spc="-30" dirty="0">
                <a:latin typeface="Microsoft Sans Serif"/>
                <a:cs typeface="Microsoft Sans Serif"/>
              </a:rPr>
              <a:t>κάθε αναθεωρητικής </a:t>
            </a:r>
            <a:r>
              <a:rPr sz="2300" spc="10" dirty="0">
                <a:latin typeface="Microsoft Sans Serif"/>
                <a:cs typeface="Microsoft Sans Serif"/>
              </a:rPr>
              <a:t>περιόδου </a:t>
            </a:r>
            <a:r>
              <a:rPr sz="2300" spc="-25" dirty="0">
                <a:latin typeface="Microsoft Sans Serif"/>
                <a:cs typeface="Microsoft Sans Serif"/>
              </a:rPr>
              <a:t>οι </a:t>
            </a:r>
            <a:r>
              <a:rPr sz="2300" spc="-20" dirty="0">
                <a:latin typeface="Microsoft Sans Serif"/>
                <a:cs typeface="Microsoft Sans Serif"/>
              </a:rPr>
              <a:t> αναθεωρηµένες</a:t>
            </a:r>
            <a:r>
              <a:rPr sz="2300" spc="25" dirty="0">
                <a:latin typeface="Microsoft Sans Serif"/>
                <a:cs typeface="Microsoft Sans Serif"/>
              </a:rPr>
              <a:t> </a:t>
            </a:r>
            <a:r>
              <a:rPr sz="2300" spc="-45" dirty="0">
                <a:latin typeface="Microsoft Sans Serif"/>
                <a:cs typeface="Microsoft Sans Serif"/>
              </a:rPr>
              <a:t>συµβατικές</a:t>
            </a:r>
            <a:r>
              <a:rPr sz="2300" spc="30" dirty="0">
                <a:latin typeface="Microsoft Sans Serif"/>
                <a:cs typeface="Microsoft Sans Serif"/>
              </a:rPr>
              <a:t> </a:t>
            </a:r>
            <a:r>
              <a:rPr sz="2300" spc="-100" dirty="0">
                <a:latin typeface="Microsoft Sans Serif"/>
                <a:cs typeface="Microsoft Sans Serif"/>
              </a:rPr>
              <a:t>τιµές</a:t>
            </a:r>
            <a:r>
              <a:rPr sz="2300" spc="25" dirty="0">
                <a:latin typeface="Microsoft Sans Serif"/>
                <a:cs typeface="Microsoft Sans Serif"/>
              </a:rPr>
              <a:t> </a:t>
            </a:r>
            <a:r>
              <a:rPr sz="2300" spc="15" dirty="0">
                <a:latin typeface="Microsoft Sans Serif"/>
                <a:cs typeface="Microsoft Sans Serif"/>
              </a:rPr>
              <a:t>παραµένουν</a:t>
            </a:r>
            <a:r>
              <a:rPr sz="2300" spc="30" dirty="0">
                <a:latin typeface="Microsoft Sans Serif"/>
                <a:cs typeface="Microsoft Sans Serif"/>
              </a:rPr>
              <a:t> </a:t>
            </a:r>
            <a:r>
              <a:rPr sz="2300" spc="-65" dirty="0">
                <a:latin typeface="Microsoft Sans Serif"/>
                <a:cs typeface="Microsoft Sans Serif"/>
              </a:rPr>
              <a:t>σταθερές.</a:t>
            </a:r>
            <a:endParaRPr sz="23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386541"/>
            <a:ext cx="8159115" cy="5569585"/>
            <a:chOff x="511232" y="386541"/>
            <a:chExt cx="8159115" cy="556958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386541"/>
              <a:ext cx="8146472" cy="45304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677487"/>
              <a:ext cx="7805651" cy="45304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972589"/>
              <a:ext cx="7818120" cy="4488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1263534"/>
              <a:ext cx="7805651" cy="45304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1554479"/>
              <a:ext cx="7818120" cy="45304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1845425"/>
              <a:ext cx="7818120" cy="453043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2140527"/>
              <a:ext cx="644236" cy="4488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2456410"/>
              <a:ext cx="8158941" cy="49045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2801389"/>
              <a:ext cx="7818120" cy="44888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054" y="3092334"/>
              <a:ext cx="7818120" cy="45304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2054" y="3383279"/>
              <a:ext cx="7818120" cy="45304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2054" y="3674225"/>
              <a:ext cx="7805651" cy="45304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2054" y="3969327"/>
              <a:ext cx="7818120" cy="44888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2054" y="4260272"/>
              <a:ext cx="4251959" cy="45304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232" y="4576155"/>
              <a:ext cx="8146472" cy="49045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2054" y="4921134"/>
              <a:ext cx="7805651" cy="45304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2054" y="5212079"/>
              <a:ext cx="7805651" cy="45304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2054" y="5503024"/>
              <a:ext cx="1188720" cy="453043"/>
            </a:xfrm>
            <a:prstGeom prst="rect">
              <a:avLst/>
            </a:prstGeom>
          </p:spPr>
        </p:pic>
      </p:grpSp>
      <p:sp>
        <p:nvSpPr>
          <p:cNvPr id="70" name="object 7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340821"/>
            <a:ext cx="8171815" cy="5415915"/>
            <a:chOff x="511232" y="340821"/>
            <a:chExt cx="8171815" cy="541591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340821"/>
              <a:ext cx="8146472" cy="46551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685800"/>
              <a:ext cx="7805651" cy="46135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1026621"/>
              <a:ext cx="7818120" cy="46551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1371600"/>
              <a:ext cx="7818120" cy="46135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1712421"/>
              <a:ext cx="3337559" cy="46551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2057399"/>
              <a:ext cx="8134003" cy="54032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2473036"/>
              <a:ext cx="7818120" cy="46551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2818013"/>
              <a:ext cx="7830588" cy="46551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3158836"/>
              <a:ext cx="7818120" cy="46551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054" y="3503813"/>
              <a:ext cx="7805651" cy="4655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2054" y="3844636"/>
              <a:ext cx="7182195" cy="46551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1232" y="4189613"/>
              <a:ext cx="8134003" cy="54032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2054" y="4609406"/>
              <a:ext cx="7818120" cy="46135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2054" y="4950228"/>
              <a:ext cx="7818120" cy="46551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2054" y="5295206"/>
              <a:ext cx="3857105" cy="461356"/>
            </a:xfrm>
            <a:prstGeom prst="rect">
              <a:avLst/>
            </a:prstGeom>
          </p:spPr>
        </p:pic>
      </p:grp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8768080" cy="54168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680" indent="-348615">
              <a:lnSpc>
                <a:spcPts val="2840"/>
              </a:lnSpc>
              <a:spcBef>
                <a:spcPts val="100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60680" algn="l"/>
                <a:tab pos="361315" algn="l"/>
                <a:tab pos="2419985" algn="l"/>
                <a:tab pos="3133090" algn="l"/>
                <a:tab pos="5461635" algn="l"/>
                <a:tab pos="7365365" algn="l"/>
              </a:tabLst>
            </a:pPr>
            <a:r>
              <a:rPr sz="2400" b="1" spc="75" dirty="0">
                <a:latin typeface="Arial"/>
                <a:cs typeface="Arial"/>
              </a:rPr>
              <a:t>Επείγουσες	</a:t>
            </a:r>
            <a:r>
              <a:rPr sz="2400" b="1" spc="55" dirty="0">
                <a:latin typeface="Arial"/>
                <a:cs typeface="Arial"/>
              </a:rPr>
              <a:t>και	</a:t>
            </a:r>
            <a:r>
              <a:rPr sz="2400" b="1" spc="75" dirty="0">
                <a:latin typeface="Arial"/>
                <a:cs typeface="Arial"/>
              </a:rPr>
              <a:t>απρόβλεπτες	πρόσθετες	</a:t>
            </a:r>
            <a:r>
              <a:rPr sz="2400" b="1" spc="85" dirty="0">
                <a:latin typeface="Arial"/>
                <a:cs typeface="Arial"/>
              </a:rPr>
              <a:t>εργασίες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ts val="2840"/>
              </a:lnSpc>
              <a:tabLst>
                <a:tab pos="2134870" algn="l"/>
              </a:tabLst>
            </a:pPr>
            <a:r>
              <a:rPr sz="2400" b="1" spc="-5" dirty="0">
                <a:latin typeface="Arial"/>
                <a:cs typeface="Arial"/>
              </a:rPr>
              <a:t>(άρθρο</a:t>
            </a:r>
            <a:r>
              <a:rPr sz="2400" b="1" dirty="0">
                <a:latin typeface="Arial"/>
                <a:cs typeface="Arial"/>
              </a:rPr>
              <a:t> 155	ν.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4412/2016)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50">
              <a:latin typeface="Arial"/>
              <a:cs typeface="Arial"/>
            </a:endParaRPr>
          </a:p>
          <a:p>
            <a:pPr marL="355600" marR="5080" indent="-342900" algn="just">
              <a:lnSpc>
                <a:spcPct val="99700"/>
              </a:lnSpc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400" spc="105" dirty="0">
                <a:latin typeface="Microsoft Sans Serif"/>
                <a:cs typeface="Microsoft Sans Serif"/>
              </a:rPr>
              <a:t>Υπό</a:t>
            </a:r>
            <a:r>
              <a:rPr sz="2400" spc="11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επιφύλαξη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των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οριζοµένων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Arial"/>
                <a:cs typeface="Arial"/>
              </a:rPr>
              <a:t>στο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άρθρο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132</a:t>
            </a:r>
            <a:r>
              <a:rPr sz="2400" spc="-5" dirty="0">
                <a:latin typeface="Microsoft Sans Serif"/>
                <a:cs typeface="Microsoft Sans Serif"/>
              </a:rPr>
              <a:t>,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αν 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195" dirty="0">
                <a:latin typeface="Microsoft Sans Serif"/>
                <a:cs typeface="Microsoft Sans Serif"/>
              </a:rPr>
              <a:t>υπάρχει</a:t>
            </a:r>
            <a:r>
              <a:rPr sz="2400" spc="200" dirty="0">
                <a:latin typeface="Microsoft Sans Serif"/>
                <a:cs typeface="Microsoft Sans Serif"/>
              </a:rPr>
              <a:t> </a:t>
            </a:r>
            <a:r>
              <a:rPr sz="2400" spc="155" dirty="0">
                <a:latin typeface="Microsoft Sans Serif"/>
                <a:cs typeface="Microsoft Sans Serif"/>
              </a:rPr>
              <a:t>ανάγκη</a:t>
            </a:r>
            <a:r>
              <a:rPr sz="2400" spc="160" dirty="0">
                <a:latin typeface="Microsoft Sans Serif"/>
                <a:cs typeface="Microsoft Sans Serif"/>
              </a:rPr>
              <a:t> </a:t>
            </a:r>
            <a:r>
              <a:rPr sz="2400" spc="105" dirty="0">
                <a:latin typeface="Microsoft Sans Serif"/>
                <a:cs typeface="Microsoft Sans Serif"/>
              </a:rPr>
              <a:t>να</a:t>
            </a:r>
            <a:r>
              <a:rPr sz="2400" spc="110" dirty="0">
                <a:latin typeface="Microsoft Sans Serif"/>
                <a:cs typeface="Microsoft Sans Serif"/>
              </a:rPr>
              <a:t> </a:t>
            </a:r>
            <a:r>
              <a:rPr sz="2400" spc="135" dirty="0">
                <a:latin typeface="Microsoft Sans Serif"/>
                <a:cs typeface="Microsoft Sans Serif"/>
              </a:rPr>
              <a:t>εκτελεσθούν</a:t>
            </a:r>
            <a:r>
              <a:rPr sz="2400" spc="140" dirty="0">
                <a:latin typeface="Microsoft Sans Serif"/>
                <a:cs typeface="Microsoft Sans Serif"/>
              </a:rPr>
              <a:t> </a:t>
            </a:r>
            <a:r>
              <a:rPr sz="2400" b="1" spc="185" dirty="0">
                <a:latin typeface="Arial"/>
                <a:cs typeface="Arial"/>
              </a:rPr>
              <a:t>επείγουσες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spc="210" dirty="0">
                <a:latin typeface="Arial"/>
                <a:cs typeface="Arial"/>
              </a:rPr>
              <a:t>και 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απρόβλεπτες πρόσθετες εργασίες </a:t>
            </a:r>
            <a:r>
              <a:rPr sz="2400" spc="30" dirty="0">
                <a:latin typeface="Microsoft Sans Serif"/>
                <a:cs typeface="Microsoft Sans Serif"/>
              </a:rPr>
              <a:t>µπορεί </a:t>
            </a:r>
            <a:r>
              <a:rPr sz="2400" dirty="0">
                <a:latin typeface="Microsoft Sans Serif"/>
                <a:cs typeface="Microsoft Sans Serif"/>
              </a:rPr>
              <a:t>να </a:t>
            </a:r>
            <a:r>
              <a:rPr sz="2400" spc="-60" dirty="0">
                <a:latin typeface="Microsoft Sans Serif"/>
                <a:cs typeface="Microsoft Sans Serif"/>
              </a:rPr>
              <a:t>εγκριθεί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11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προϊσταµένη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αρχή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70" dirty="0">
                <a:latin typeface="Microsoft Sans Serif"/>
                <a:cs typeface="Microsoft Sans Serif"/>
              </a:rPr>
              <a:t>εκτέλεσή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τους</a:t>
            </a:r>
            <a:r>
              <a:rPr sz="2400" spc="-95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Arial"/>
                <a:cs typeface="Arial"/>
              </a:rPr>
              <a:t>πριν</a:t>
            </a:r>
            <a:r>
              <a:rPr sz="2400" b="1" spc="6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από</a:t>
            </a:r>
            <a:r>
              <a:rPr sz="2400" b="1" spc="665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τη 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σύνταξη Ανακεφαλαιωτικού Πίνακα Εργασιών και </a:t>
            </a:r>
            <a:r>
              <a:rPr sz="2400" b="1" spc="15" dirty="0">
                <a:latin typeface="Arial"/>
                <a:cs typeface="Arial"/>
              </a:rPr>
              <a:t>µέχρι 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του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ποσού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που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αντιστοιχεί</a:t>
            </a:r>
            <a:r>
              <a:rPr sz="2400" b="1" dirty="0">
                <a:latin typeface="Arial"/>
                <a:cs typeface="Arial"/>
              </a:rPr>
              <a:t> στο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15%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αξίας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της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σύµβασης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χωρίς </a:t>
            </a:r>
            <a:r>
              <a:rPr sz="2400" b="1" dirty="0">
                <a:latin typeface="Arial"/>
                <a:cs typeface="Arial"/>
              </a:rPr>
              <a:t>ΦΠΑ</a:t>
            </a:r>
            <a:r>
              <a:rPr sz="2400" dirty="0"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355600" marR="25400" indent="-342900" algn="just">
              <a:lnSpc>
                <a:spcPct val="99800"/>
              </a:lnSpc>
              <a:spcBef>
                <a:spcPts val="60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έγκριση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70" dirty="0">
                <a:latin typeface="Microsoft Sans Serif"/>
                <a:cs typeface="Microsoft Sans Serif"/>
              </a:rPr>
              <a:t>αυτή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Διευθύνουσα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25" dirty="0">
                <a:latin typeface="Microsoft Sans Serif"/>
                <a:cs typeface="Microsoft Sans Serif"/>
              </a:rPr>
              <a:t>Υπηρεσία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συντάσσει </a:t>
            </a:r>
            <a:r>
              <a:rPr sz="2400" spc="-20" dirty="0">
                <a:latin typeface="Microsoft Sans Serif"/>
                <a:cs typeface="Microsoft Sans Serif"/>
              </a:rPr>
              <a:t> τεχνική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περιγραφή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20" dirty="0">
                <a:latin typeface="Microsoft Sans Serif"/>
                <a:cs typeface="Microsoft Sans Serif"/>
              </a:rPr>
              <a:t>των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εργασιών,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µε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10" dirty="0">
                <a:latin typeface="Microsoft Sans Serif"/>
                <a:cs typeface="Microsoft Sans Serif"/>
              </a:rPr>
              <a:t>αιτιολόγηση</a:t>
            </a:r>
            <a:r>
              <a:rPr sz="2400" spc="66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του 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επείγοντος </a:t>
            </a:r>
            <a:r>
              <a:rPr sz="2400" spc="-15" dirty="0">
                <a:latin typeface="Microsoft Sans Serif"/>
                <a:cs typeface="Microsoft Sans Serif"/>
              </a:rPr>
              <a:t>και </a:t>
            </a:r>
            <a:r>
              <a:rPr sz="2400" spc="-40" dirty="0">
                <a:latin typeface="Microsoft Sans Serif"/>
                <a:cs typeface="Microsoft Sans Serif"/>
              </a:rPr>
              <a:t>εκτίµηση </a:t>
            </a:r>
            <a:r>
              <a:rPr sz="2400" spc="-130" dirty="0">
                <a:latin typeface="Microsoft Sans Serif"/>
                <a:cs typeface="Microsoft Sans Serif"/>
              </a:rPr>
              <a:t>της </a:t>
            </a:r>
            <a:r>
              <a:rPr sz="2400" spc="20" dirty="0">
                <a:latin typeface="Microsoft Sans Serif"/>
                <a:cs typeface="Microsoft Sans Serif"/>
              </a:rPr>
              <a:t>δαπάνης, </a:t>
            </a:r>
            <a:r>
              <a:rPr sz="2400" spc="-45" dirty="0">
                <a:latin typeface="Microsoft Sans Serif"/>
                <a:cs typeface="Microsoft Sans Serif"/>
              </a:rPr>
              <a:t>µε </a:t>
            </a:r>
            <a:r>
              <a:rPr sz="2400" spc="25" dirty="0">
                <a:latin typeface="Microsoft Sans Serif"/>
                <a:cs typeface="Microsoft Sans Serif"/>
              </a:rPr>
              <a:t>βάση </a:t>
            </a:r>
            <a:r>
              <a:rPr sz="2400" spc="-145" dirty="0">
                <a:latin typeface="Microsoft Sans Serif"/>
                <a:cs typeface="Microsoft Sans Serif"/>
              </a:rPr>
              <a:t>τις </a:t>
            </a:r>
            <a:r>
              <a:rPr sz="2400" spc="-45" dirty="0">
                <a:latin typeface="Microsoft Sans Serif"/>
                <a:cs typeface="Microsoft Sans Serif"/>
              </a:rPr>
              <a:t>συµβατικές 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τιµές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µονάδας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ή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80" dirty="0">
                <a:latin typeface="Microsoft Sans Serif"/>
                <a:cs typeface="Microsoft Sans Serif"/>
              </a:rPr>
              <a:t>ενδεικτικές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τιµές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νέες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εργασίες.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8743950" cy="21615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5080" indent="-342900" algn="just">
              <a:lnSpc>
                <a:spcPct val="99000"/>
              </a:lnSpc>
              <a:spcBef>
                <a:spcPts val="12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7505" algn="l"/>
              </a:tabLst>
            </a:pPr>
            <a:r>
              <a:rPr sz="2400" b="1" spc="20" dirty="0">
                <a:latin typeface="Arial"/>
                <a:cs typeface="Arial"/>
              </a:rPr>
              <a:t>Ειδικά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35" dirty="0">
                <a:latin typeface="Arial"/>
                <a:cs typeface="Arial"/>
              </a:rPr>
              <a:t>θέµατα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20" dirty="0">
                <a:latin typeface="Arial"/>
                <a:cs typeface="Arial"/>
              </a:rPr>
              <a:t>τροποποιήσεων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30" dirty="0">
                <a:latin typeface="Arial"/>
                <a:cs typeface="Arial"/>
              </a:rPr>
              <a:t>συµβάσεων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spc="15" dirty="0">
                <a:latin typeface="Arial"/>
                <a:cs typeface="Arial"/>
              </a:rPr>
              <a:t>κατά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spc="25" dirty="0">
                <a:latin typeface="Arial"/>
                <a:cs typeface="Arial"/>
              </a:rPr>
              <a:t>τη 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διάρκειά τους.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Αυξοµειώσεις </a:t>
            </a:r>
            <a:r>
              <a:rPr sz="2400" b="1" spc="-5" dirty="0">
                <a:latin typeface="Arial"/>
                <a:cs typeface="Arial"/>
              </a:rPr>
              <a:t>εργασιών </a:t>
            </a:r>
            <a:r>
              <a:rPr sz="2400" b="1" dirty="0">
                <a:latin typeface="Arial"/>
                <a:cs typeface="Arial"/>
              </a:rPr>
              <a:t>- Νέες </a:t>
            </a:r>
            <a:r>
              <a:rPr sz="2400" b="1" spc="-5" dirty="0">
                <a:latin typeface="Arial"/>
                <a:cs typeface="Arial"/>
              </a:rPr>
              <a:t>εργασίες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(άρθρο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156  ν.</a:t>
            </a:r>
            <a:r>
              <a:rPr sz="2400" b="1" spc="-5" dirty="0">
                <a:latin typeface="Arial"/>
                <a:cs typeface="Arial"/>
              </a:rPr>
              <a:t> 4412/2016)</a:t>
            </a:r>
            <a:endParaRPr sz="2400">
              <a:latin typeface="Arial"/>
              <a:cs typeface="Arial"/>
            </a:endParaRPr>
          </a:p>
          <a:p>
            <a:pPr marL="355600" marR="6985" indent="-342900" algn="just">
              <a:lnSpc>
                <a:spcPct val="100200"/>
              </a:lnSpc>
              <a:spcBef>
                <a:spcPts val="545"/>
              </a:spcBef>
              <a:buClr>
                <a:srgbClr val="99FF99"/>
              </a:buClr>
              <a:buSzPct val="79545"/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Microsoft Sans Serif"/>
                <a:cs typeface="Microsoft Sans Serif"/>
              </a:rPr>
              <a:t>Το </a:t>
            </a:r>
            <a:r>
              <a:rPr sz="2200" spc="-55" dirty="0">
                <a:latin typeface="Microsoft Sans Serif"/>
                <a:cs typeface="Microsoft Sans Serif"/>
              </a:rPr>
              <a:t>έργο </a:t>
            </a:r>
            <a:r>
              <a:rPr sz="2200" spc="-85" dirty="0">
                <a:latin typeface="Microsoft Sans Serif"/>
                <a:cs typeface="Microsoft Sans Serif"/>
              </a:rPr>
              <a:t>εκτελείται, </a:t>
            </a:r>
            <a:r>
              <a:rPr sz="2200" spc="40" dirty="0">
                <a:latin typeface="Microsoft Sans Serif"/>
                <a:cs typeface="Microsoft Sans Serif"/>
              </a:rPr>
              <a:t>σύµφωνα </a:t>
            </a:r>
            <a:r>
              <a:rPr sz="2200" spc="-40" dirty="0">
                <a:latin typeface="Microsoft Sans Serif"/>
                <a:cs typeface="Microsoft Sans Serif"/>
              </a:rPr>
              <a:t>µε </a:t>
            </a:r>
            <a:r>
              <a:rPr sz="2200" spc="-120" dirty="0">
                <a:latin typeface="Microsoft Sans Serif"/>
                <a:cs typeface="Microsoft Sans Serif"/>
              </a:rPr>
              <a:t>τη </a:t>
            </a:r>
            <a:r>
              <a:rPr sz="2200" spc="25" dirty="0">
                <a:latin typeface="Microsoft Sans Serif"/>
                <a:cs typeface="Microsoft Sans Serif"/>
              </a:rPr>
              <a:t>σύµβαση </a:t>
            </a:r>
            <a:r>
              <a:rPr sz="2200" spc="-15" dirty="0">
                <a:latin typeface="Microsoft Sans Serif"/>
                <a:cs typeface="Microsoft Sans Serif"/>
              </a:rPr>
              <a:t>και </a:t>
            </a:r>
            <a:r>
              <a:rPr sz="2200" spc="-114" dirty="0">
                <a:latin typeface="Microsoft Sans Serif"/>
                <a:cs typeface="Microsoft Sans Serif"/>
              </a:rPr>
              <a:t>τα </a:t>
            </a:r>
            <a:r>
              <a:rPr sz="2200" spc="-75" dirty="0">
                <a:latin typeface="Microsoft Sans Serif"/>
                <a:cs typeface="Microsoft Sans Serif"/>
              </a:rPr>
              <a:t>τεύχη </a:t>
            </a:r>
            <a:r>
              <a:rPr sz="2200" spc="-15" dirty="0">
                <a:latin typeface="Microsoft Sans Serif"/>
                <a:cs typeface="Microsoft Sans Serif"/>
              </a:rPr>
              <a:t>και </a:t>
            </a:r>
            <a:r>
              <a:rPr sz="2100" spc="-15" dirty="0">
                <a:latin typeface="Microsoft Sans Serif"/>
                <a:cs typeface="Microsoft Sans Serif"/>
              </a:rPr>
              <a:t>σχέδια </a:t>
            </a:r>
            <a:r>
              <a:rPr sz="2100" spc="-10" dirty="0">
                <a:latin typeface="Microsoft Sans Serif"/>
                <a:cs typeface="Microsoft Sans Serif"/>
              </a:rPr>
              <a:t> </a:t>
            </a:r>
            <a:r>
              <a:rPr sz="2100" spc="85" dirty="0">
                <a:latin typeface="Microsoft Sans Serif"/>
                <a:cs typeface="Microsoft Sans Serif"/>
              </a:rPr>
              <a:t>που </a:t>
            </a:r>
            <a:r>
              <a:rPr sz="2100" spc="-114" dirty="0">
                <a:latin typeface="Microsoft Sans Serif"/>
                <a:cs typeface="Microsoft Sans Serif"/>
              </a:rPr>
              <a:t>τη </a:t>
            </a:r>
            <a:r>
              <a:rPr sz="2100" spc="-10" dirty="0">
                <a:latin typeface="Microsoft Sans Serif"/>
                <a:cs typeface="Microsoft Sans Serif"/>
              </a:rPr>
              <a:t>συνοδεύουν. </a:t>
            </a:r>
            <a:r>
              <a:rPr sz="2100" dirty="0">
                <a:latin typeface="Microsoft Sans Serif"/>
                <a:cs typeface="Microsoft Sans Serif"/>
              </a:rPr>
              <a:t>Ο </a:t>
            </a:r>
            <a:r>
              <a:rPr sz="2100" spc="-45" dirty="0">
                <a:latin typeface="Microsoft Sans Serif"/>
                <a:cs typeface="Microsoft Sans Serif"/>
              </a:rPr>
              <a:t>φορέας </a:t>
            </a:r>
            <a:r>
              <a:rPr sz="2100" spc="-40" dirty="0">
                <a:latin typeface="Microsoft Sans Serif"/>
                <a:cs typeface="Microsoft Sans Serif"/>
              </a:rPr>
              <a:t>κατασκευής </a:t>
            </a:r>
            <a:r>
              <a:rPr sz="2100" spc="-80" dirty="0">
                <a:latin typeface="Microsoft Sans Serif"/>
                <a:cs typeface="Microsoft Sans Serif"/>
              </a:rPr>
              <a:t>του </a:t>
            </a:r>
            <a:r>
              <a:rPr sz="2100" spc="-50" dirty="0">
                <a:latin typeface="Microsoft Sans Serif"/>
                <a:cs typeface="Microsoft Sans Serif"/>
              </a:rPr>
              <a:t>έργου </a:t>
            </a:r>
            <a:r>
              <a:rPr sz="2100" spc="-65" dirty="0">
                <a:latin typeface="Microsoft Sans Serif"/>
                <a:cs typeface="Microsoft Sans Serif"/>
              </a:rPr>
              <a:t>έχει </a:t>
            </a:r>
            <a:r>
              <a:rPr sz="2100" spc="-114" dirty="0">
                <a:latin typeface="Microsoft Sans Serif"/>
                <a:cs typeface="Microsoft Sans Serif"/>
              </a:rPr>
              <a:t>το </a:t>
            </a:r>
            <a:r>
              <a:rPr sz="2100" spc="20" dirty="0">
                <a:latin typeface="Microsoft Sans Serif"/>
                <a:cs typeface="Microsoft Sans Serif"/>
              </a:rPr>
              <a:t>δικαίωµα 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spc="-5" dirty="0">
                <a:latin typeface="Microsoft Sans Serif"/>
                <a:cs typeface="Microsoft Sans Serif"/>
              </a:rPr>
              <a:t>αν</a:t>
            </a:r>
            <a:r>
              <a:rPr sz="2100" spc="215" dirty="0">
                <a:latin typeface="Microsoft Sans Serif"/>
                <a:cs typeface="Microsoft Sans Serif"/>
              </a:rPr>
              <a:t> </a:t>
            </a:r>
            <a:r>
              <a:rPr sz="2100" spc="15" dirty="0">
                <a:latin typeface="Microsoft Sans Serif"/>
                <a:cs typeface="Microsoft Sans Serif"/>
              </a:rPr>
              <a:t>προκύψει</a:t>
            </a:r>
            <a:r>
              <a:rPr sz="2100" spc="215" dirty="0">
                <a:latin typeface="Microsoft Sans Serif"/>
                <a:cs typeface="Microsoft Sans Serif"/>
              </a:rPr>
              <a:t> </a:t>
            </a:r>
            <a:r>
              <a:rPr sz="2100" spc="-15" dirty="0">
                <a:latin typeface="Microsoft Sans Serif"/>
                <a:cs typeface="Microsoft Sans Serif"/>
              </a:rPr>
              <a:t>ανάγκη</a:t>
            </a:r>
            <a:r>
              <a:rPr sz="2100" spc="220" dirty="0">
                <a:latin typeface="Microsoft Sans Serif"/>
                <a:cs typeface="Microsoft Sans Serif"/>
              </a:rPr>
              <a:t> </a:t>
            </a:r>
            <a:r>
              <a:rPr sz="2100" spc="-70" dirty="0">
                <a:latin typeface="Microsoft Sans Serif"/>
                <a:cs typeface="Microsoft Sans Serif"/>
              </a:rPr>
              <a:t>εκτέλεσης</a:t>
            </a:r>
            <a:r>
              <a:rPr sz="2100" spc="215" dirty="0">
                <a:latin typeface="Microsoft Sans Serif"/>
                <a:cs typeface="Microsoft Sans Serif"/>
              </a:rPr>
              <a:t> </a:t>
            </a:r>
            <a:r>
              <a:rPr sz="2100" spc="30" dirty="0">
                <a:latin typeface="Microsoft Sans Serif"/>
                <a:cs typeface="Microsoft Sans Serif"/>
              </a:rPr>
              <a:t>συµπληρωµατικών</a:t>
            </a:r>
            <a:r>
              <a:rPr sz="2100" spc="21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εργασιών</a:t>
            </a:r>
            <a:r>
              <a:rPr sz="2100" spc="215" dirty="0">
                <a:latin typeface="Microsoft Sans Serif"/>
                <a:cs typeface="Microsoft Sans Serif"/>
              </a:rPr>
              <a:t> </a:t>
            </a:r>
            <a:r>
              <a:rPr sz="2100" spc="85" dirty="0">
                <a:latin typeface="Microsoft Sans Serif"/>
                <a:cs typeface="Microsoft Sans Serif"/>
              </a:rPr>
              <a:t>που</a:t>
            </a:r>
            <a:r>
              <a:rPr sz="2100" spc="215" dirty="0">
                <a:latin typeface="Microsoft Sans Serif"/>
                <a:cs typeface="Microsoft Sans Serif"/>
              </a:rPr>
              <a:t> </a:t>
            </a:r>
            <a:r>
              <a:rPr sz="2100" spc="-40" dirty="0">
                <a:latin typeface="Microsoft Sans Serif"/>
                <a:cs typeface="Microsoft Sans Serif"/>
              </a:rPr>
              <a:t>δεν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421640" y="2672760"/>
            <a:ext cx="75812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2425" algn="l"/>
                <a:tab pos="2900680" algn="l"/>
                <a:tab pos="3441065" algn="l"/>
                <a:tab pos="3841750" algn="l"/>
                <a:tab pos="4822825" algn="l"/>
                <a:tab pos="6398895" algn="l"/>
              </a:tabLst>
            </a:pPr>
            <a:r>
              <a:rPr sz="2100" spc="65" dirty="0">
                <a:latin typeface="Microsoft Sans Serif"/>
                <a:cs typeface="Microsoft Sans Serif"/>
              </a:rPr>
              <a:t>σ</a:t>
            </a:r>
            <a:r>
              <a:rPr sz="2100" spc="-20" dirty="0">
                <a:latin typeface="Microsoft Sans Serif"/>
                <a:cs typeface="Microsoft Sans Serif"/>
              </a:rPr>
              <a:t>υ</a:t>
            </a:r>
            <a:r>
              <a:rPr sz="2100" dirty="0">
                <a:latin typeface="Microsoft Sans Serif"/>
                <a:cs typeface="Microsoft Sans Serif"/>
              </a:rPr>
              <a:t>να</a:t>
            </a:r>
            <a:r>
              <a:rPr sz="2100" spc="-10" dirty="0">
                <a:latin typeface="Microsoft Sans Serif"/>
                <a:cs typeface="Microsoft Sans Serif"/>
              </a:rPr>
              <a:t>φ</a:t>
            </a:r>
            <a:r>
              <a:rPr sz="2100" dirty="0">
                <a:latin typeface="Microsoft Sans Serif"/>
                <a:cs typeface="Microsoft Sans Serif"/>
              </a:rPr>
              <a:t>θ</a:t>
            </a:r>
            <a:r>
              <a:rPr sz="2100" spc="-114" dirty="0">
                <a:latin typeface="Microsoft Sans Serif"/>
                <a:cs typeface="Microsoft Sans Serif"/>
              </a:rPr>
              <a:t>ε</a:t>
            </a:r>
            <a:r>
              <a:rPr sz="2100" spc="-40" dirty="0">
                <a:latin typeface="Microsoft Sans Serif"/>
                <a:cs typeface="Microsoft Sans Serif"/>
              </a:rPr>
              <a:t>ί</a:t>
            </a:r>
            <a:r>
              <a:rPr sz="2100" spc="65" dirty="0">
                <a:latin typeface="Microsoft Sans Serif"/>
                <a:cs typeface="Microsoft Sans Serif"/>
              </a:rPr>
              <a:t>σ</a:t>
            </a:r>
            <a:r>
              <a:rPr sz="2100" dirty="0">
                <a:latin typeface="Microsoft Sans Serif"/>
                <a:cs typeface="Microsoft Sans Serif"/>
              </a:rPr>
              <a:t>α	</a:t>
            </a:r>
            <a:r>
              <a:rPr sz="2100" spc="65" dirty="0">
                <a:latin typeface="Microsoft Sans Serif"/>
                <a:cs typeface="Microsoft Sans Serif"/>
              </a:rPr>
              <a:t>σ</a:t>
            </a:r>
            <a:r>
              <a:rPr sz="2100" spc="-20" dirty="0">
                <a:latin typeface="Microsoft Sans Serif"/>
                <a:cs typeface="Microsoft Sans Serif"/>
              </a:rPr>
              <a:t>ύ</a:t>
            </a:r>
            <a:r>
              <a:rPr sz="2100" spc="40" dirty="0">
                <a:latin typeface="Microsoft Sans Serif"/>
                <a:cs typeface="Microsoft Sans Serif"/>
              </a:rPr>
              <a:t>µ</a:t>
            </a:r>
            <a:r>
              <a:rPr sz="2100" spc="25" dirty="0">
                <a:latin typeface="Microsoft Sans Serif"/>
                <a:cs typeface="Microsoft Sans Serif"/>
              </a:rPr>
              <a:t>β</a:t>
            </a:r>
            <a:r>
              <a:rPr sz="2100" spc="-5" dirty="0">
                <a:latin typeface="Microsoft Sans Serif"/>
                <a:cs typeface="Microsoft Sans Serif"/>
              </a:rPr>
              <a:t>α</a:t>
            </a:r>
            <a:r>
              <a:rPr sz="2100" spc="65" dirty="0">
                <a:latin typeface="Microsoft Sans Serif"/>
                <a:cs typeface="Microsoft Sans Serif"/>
              </a:rPr>
              <a:t>σ</a:t>
            </a:r>
            <a:r>
              <a:rPr sz="2100" dirty="0">
                <a:latin typeface="Microsoft Sans Serif"/>
                <a:cs typeface="Microsoft Sans Serif"/>
              </a:rPr>
              <a:t>η	κα</a:t>
            </a:r>
            <a:r>
              <a:rPr sz="2100" spc="-40" dirty="0">
                <a:latin typeface="Microsoft Sans Serif"/>
                <a:cs typeface="Microsoft Sans Serif"/>
              </a:rPr>
              <a:t>ι</a:t>
            </a:r>
            <a:r>
              <a:rPr sz="2100" dirty="0">
                <a:latin typeface="Microsoft Sans Serif"/>
                <a:cs typeface="Microsoft Sans Serif"/>
              </a:rPr>
              <a:t>	ο</a:t>
            </a:r>
            <a:r>
              <a:rPr sz="2100" spc="-40" dirty="0">
                <a:latin typeface="Microsoft Sans Serif"/>
                <a:cs typeface="Microsoft Sans Serif"/>
              </a:rPr>
              <a:t>ι</a:t>
            </a:r>
            <a:r>
              <a:rPr sz="2100" dirty="0">
                <a:latin typeface="Microsoft Sans Serif"/>
                <a:cs typeface="Microsoft Sans Serif"/>
              </a:rPr>
              <a:t>	ο</a:t>
            </a:r>
            <a:r>
              <a:rPr sz="2100" spc="275" dirty="0">
                <a:latin typeface="Microsoft Sans Serif"/>
                <a:cs typeface="Microsoft Sans Serif"/>
              </a:rPr>
              <a:t>π</a:t>
            </a:r>
            <a:r>
              <a:rPr sz="2100" dirty="0">
                <a:latin typeface="Microsoft Sans Serif"/>
                <a:cs typeface="Microsoft Sans Serif"/>
              </a:rPr>
              <a:t>ο</a:t>
            </a:r>
            <a:r>
              <a:rPr sz="2100" spc="-40" dirty="0">
                <a:latin typeface="Microsoft Sans Serif"/>
                <a:cs typeface="Microsoft Sans Serif"/>
              </a:rPr>
              <a:t>ί</a:t>
            </a:r>
            <a:r>
              <a:rPr sz="2100" spc="-114" dirty="0">
                <a:latin typeface="Microsoft Sans Serif"/>
                <a:cs typeface="Microsoft Sans Serif"/>
              </a:rPr>
              <a:t>ες</a:t>
            </a:r>
            <a:r>
              <a:rPr sz="2100" dirty="0">
                <a:latin typeface="Microsoft Sans Serif"/>
                <a:cs typeface="Microsoft Sans Serif"/>
              </a:rPr>
              <a:t>	κα</a:t>
            </a:r>
            <a:r>
              <a:rPr sz="2100" spc="-170" dirty="0">
                <a:latin typeface="Microsoft Sans Serif"/>
                <a:cs typeface="Microsoft Sans Serif"/>
              </a:rPr>
              <a:t>τ</a:t>
            </a:r>
            <a:r>
              <a:rPr sz="2100" spc="-175" dirty="0">
                <a:latin typeface="Microsoft Sans Serif"/>
                <a:cs typeface="Microsoft Sans Serif"/>
              </a:rPr>
              <a:t>έ</a:t>
            </a:r>
            <a:r>
              <a:rPr sz="2100" spc="65" dirty="0">
                <a:latin typeface="Microsoft Sans Serif"/>
                <a:cs typeface="Microsoft Sans Serif"/>
              </a:rPr>
              <a:t>σ</a:t>
            </a:r>
            <a:r>
              <a:rPr sz="2100" spc="-114" dirty="0">
                <a:latin typeface="Microsoft Sans Serif"/>
                <a:cs typeface="Microsoft Sans Serif"/>
              </a:rPr>
              <a:t>τη</a:t>
            </a:r>
            <a:r>
              <a:rPr sz="2100" spc="65" dirty="0">
                <a:latin typeface="Microsoft Sans Serif"/>
                <a:cs typeface="Microsoft Sans Serif"/>
              </a:rPr>
              <a:t>σ</a:t>
            </a:r>
            <a:r>
              <a:rPr sz="2100" spc="-5" dirty="0">
                <a:latin typeface="Microsoft Sans Serif"/>
                <a:cs typeface="Microsoft Sans Serif"/>
              </a:rPr>
              <a:t>α</a:t>
            </a:r>
            <a:r>
              <a:rPr sz="2100" dirty="0">
                <a:latin typeface="Microsoft Sans Serif"/>
                <a:cs typeface="Microsoft Sans Serif"/>
              </a:rPr>
              <a:t>ν	</a:t>
            </a:r>
            <a:r>
              <a:rPr sz="2100" spc="-5" dirty="0">
                <a:latin typeface="Microsoft Sans Serif"/>
                <a:cs typeface="Microsoft Sans Serif"/>
              </a:rPr>
              <a:t>α</a:t>
            </a:r>
            <a:r>
              <a:rPr sz="2100" dirty="0">
                <a:latin typeface="Microsoft Sans Serif"/>
                <a:cs typeface="Microsoft Sans Serif"/>
              </a:rPr>
              <a:t>να</a:t>
            </a:r>
            <a:r>
              <a:rPr sz="2100" spc="-30" dirty="0">
                <a:latin typeface="Microsoft Sans Serif"/>
                <a:cs typeface="Microsoft Sans Serif"/>
              </a:rPr>
              <a:t>γκα</a:t>
            </a:r>
            <a:r>
              <a:rPr sz="2100" spc="-40" dirty="0">
                <a:latin typeface="Microsoft Sans Serif"/>
                <a:cs typeface="Microsoft Sans Serif"/>
              </a:rPr>
              <a:t>ί</a:t>
            </a:r>
            <a:r>
              <a:rPr sz="2100" spc="-114" dirty="0">
                <a:latin typeface="Microsoft Sans Serif"/>
                <a:cs typeface="Microsoft Sans Serif"/>
              </a:rPr>
              <a:t>ες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1640" y="2355260"/>
            <a:ext cx="8399145" cy="662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510"/>
              </a:lnSpc>
              <a:spcBef>
                <a:spcPts val="100"/>
              </a:spcBef>
              <a:tabLst>
                <a:tab pos="2251075" algn="l"/>
                <a:tab pos="2886710" algn="l"/>
                <a:tab pos="3899535" algn="l"/>
                <a:tab pos="5199380" algn="l"/>
                <a:tab pos="6049010" algn="l"/>
                <a:tab pos="6787515" algn="l"/>
                <a:tab pos="7559675" algn="l"/>
              </a:tabLst>
            </a:pPr>
            <a:r>
              <a:rPr sz="2100" spc="45" dirty="0">
                <a:latin typeface="Microsoft Sans Serif"/>
                <a:cs typeface="Microsoft Sans Serif"/>
              </a:rPr>
              <a:t>περιλα</a:t>
            </a:r>
            <a:r>
              <a:rPr sz="2100" spc="60" dirty="0">
                <a:latin typeface="Microsoft Sans Serif"/>
                <a:cs typeface="Microsoft Sans Serif"/>
              </a:rPr>
              <a:t>µ</a:t>
            </a:r>
            <a:r>
              <a:rPr sz="2100" spc="-15" dirty="0">
                <a:latin typeface="Microsoft Sans Serif"/>
                <a:cs typeface="Microsoft Sans Serif"/>
              </a:rPr>
              <a:t>βάνονται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35" dirty="0">
                <a:latin typeface="Microsoft Sans Serif"/>
                <a:cs typeface="Microsoft Sans Serif"/>
              </a:rPr>
              <a:t>στ</a:t>
            </a:r>
            <a:r>
              <a:rPr sz="2100" spc="-55" dirty="0">
                <a:latin typeface="Microsoft Sans Serif"/>
                <a:cs typeface="Microsoft Sans Serif"/>
              </a:rPr>
              <a:t>ο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10" dirty="0">
                <a:latin typeface="Microsoft Sans Serif"/>
                <a:cs typeface="Microsoft Sans Serif"/>
              </a:rPr>
              <a:t>αρχικ</a:t>
            </a:r>
            <a:r>
              <a:rPr sz="2100" spc="-10" dirty="0">
                <a:latin typeface="Microsoft Sans Serif"/>
                <a:cs typeface="Microsoft Sans Serif"/>
              </a:rPr>
              <a:t>ό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40" dirty="0">
                <a:latin typeface="Microsoft Sans Serif"/>
                <a:cs typeface="Microsoft Sans Serif"/>
              </a:rPr>
              <a:t>ανατεθέ</a:t>
            </a:r>
            <a:r>
              <a:rPr sz="2100" spc="-55" dirty="0">
                <a:latin typeface="Microsoft Sans Serif"/>
                <a:cs typeface="Microsoft Sans Serif"/>
              </a:rPr>
              <a:t>ν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30" dirty="0">
                <a:latin typeface="Microsoft Sans Serif"/>
                <a:cs typeface="Microsoft Sans Serif"/>
              </a:rPr>
              <a:t>έργο</a:t>
            </a:r>
            <a:r>
              <a:rPr sz="2100" dirty="0">
                <a:latin typeface="Microsoft Sans Serif"/>
                <a:cs typeface="Microsoft Sans Serif"/>
              </a:rPr>
              <a:t>,	</a:t>
            </a:r>
            <a:r>
              <a:rPr sz="2100" spc="-70" dirty="0">
                <a:latin typeface="Microsoft Sans Serif"/>
                <a:cs typeface="Microsoft Sans Serif"/>
              </a:rPr>
              <a:t>ούτ</a:t>
            </a:r>
            <a:r>
              <a:rPr sz="2100" spc="-85" dirty="0">
                <a:latin typeface="Microsoft Sans Serif"/>
                <a:cs typeface="Microsoft Sans Serif"/>
              </a:rPr>
              <a:t>ε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-20" dirty="0">
                <a:latin typeface="Microsoft Sans Serif"/>
                <a:cs typeface="Microsoft Sans Serif"/>
              </a:rPr>
              <a:t>στη</a:t>
            </a:r>
            <a:r>
              <a:rPr sz="2100" spc="-40" dirty="0">
                <a:latin typeface="Microsoft Sans Serif"/>
                <a:cs typeface="Microsoft Sans Serif"/>
              </a:rPr>
              <a:t>ν</a:t>
            </a:r>
            <a:r>
              <a:rPr sz="2100" dirty="0">
                <a:latin typeface="Microsoft Sans Serif"/>
                <a:cs typeface="Microsoft Sans Serif"/>
              </a:rPr>
              <a:t>	</a:t>
            </a:r>
            <a:r>
              <a:rPr sz="2100" spc="70" dirty="0">
                <a:latin typeface="Microsoft Sans Serif"/>
                <a:cs typeface="Microsoft Sans Serif"/>
              </a:rPr>
              <a:t>πρώτη</a:t>
            </a:r>
            <a:endParaRPr sz="2100">
              <a:latin typeface="Microsoft Sans Serif"/>
              <a:cs typeface="Microsoft Sans Serif"/>
            </a:endParaRPr>
          </a:p>
          <a:p>
            <a:pPr marR="5715" algn="r">
              <a:lnSpc>
                <a:spcPts val="2510"/>
              </a:lnSpc>
            </a:pPr>
            <a:r>
              <a:rPr sz="2100" spc="25" dirty="0">
                <a:latin typeface="Microsoft Sans Serif"/>
                <a:cs typeface="Microsoft Sans Serif"/>
              </a:rPr>
              <a:t>λόγω</a:t>
            </a:r>
            <a:endParaRPr sz="21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739" y="2990260"/>
            <a:ext cx="8741410" cy="3335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algn="just">
              <a:lnSpc>
                <a:spcPct val="100200"/>
              </a:lnSpc>
              <a:spcBef>
                <a:spcPts val="95"/>
              </a:spcBef>
            </a:pPr>
            <a:r>
              <a:rPr sz="2100" spc="35" dirty="0">
                <a:latin typeface="Microsoft Sans Serif"/>
                <a:cs typeface="Microsoft Sans Serif"/>
              </a:rPr>
              <a:t>απροβλέπτων </a:t>
            </a:r>
            <a:r>
              <a:rPr sz="2100" spc="10" dirty="0">
                <a:latin typeface="Microsoft Sans Serif"/>
                <a:cs typeface="Microsoft Sans Serif"/>
              </a:rPr>
              <a:t>περιστάσεων </a:t>
            </a:r>
            <a:r>
              <a:rPr sz="2100" spc="-55" dirty="0">
                <a:latin typeface="Microsoft Sans Serif"/>
                <a:cs typeface="Microsoft Sans Serif"/>
              </a:rPr>
              <a:t>κατά </a:t>
            </a:r>
            <a:r>
              <a:rPr sz="2100" spc="-75" dirty="0">
                <a:latin typeface="Microsoft Sans Serif"/>
                <a:cs typeface="Microsoft Sans Serif"/>
              </a:rPr>
              <a:t>την </a:t>
            </a:r>
            <a:r>
              <a:rPr sz="2100" spc="-65" dirty="0">
                <a:latin typeface="Microsoft Sans Serif"/>
                <a:cs typeface="Microsoft Sans Serif"/>
              </a:rPr>
              <a:t>εκτέλεση </a:t>
            </a:r>
            <a:r>
              <a:rPr sz="2100" spc="-80" dirty="0">
                <a:latin typeface="Microsoft Sans Serif"/>
                <a:cs typeface="Microsoft Sans Serif"/>
              </a:rPr>
              <a:t>του </a:t>
            </a:r>
            <a:r>
              <a:rPr sz="2100" spc="-40" dirty="0">
                <a:latin typeface="Microsoft Sans Serif"/>
                <a:cs typeface="Microsoft Sans Serif"/>
              </a:rPr>
              <a:t>έργου, </a:t>
            </a:r>
            <a:r>
              <a:rPr sz="2100" spc="85" dirty="0">
                <a:latin typeface="Microsoft Sans Serif"/>
                <a:cs typeface="Microsoft Sans Serif"/>
              </a:rPr>
              <a:t>όπως </a:t>
            </a:r>
            <a:r>
              <a:rPr sz="2100" spc="-65" dirty="0">
                <a:latin typeface="Microsoft Sans Serif"/>
                <a:cs typeface="Microsoft Sans Serif"/>
              </a:rPr>
              <a:t>αυτό </a:t>
            </a:r>
            <a:r>
              <a:rPr sz="2100" spc="-60" dirty="0">
                <a:latin typeface="Microsoft Sans Serif"/>
                <a:cs typeface="Microsoft Sans Serif"/>
              </a:rPr>
              <a:t> </a:t>
            </a:r>
            <a:r>
              <a:rPr sz="2100" spc="-30" dirty="0">
                <a:latin typeface="Microsoft Sans Serif"/>
                <a:cs typeface="Microsoft Sans Serif"/>
              </a:rPr>
              <a:t>περιγράφεται</a:t>
            </a:r>
            <a:r>
              <a:rPr sz="2100" spc="-25" dirty="0">
                <a:latin typeface="Microsoft Sans Serif"/>
                <a:cs typeface="Microsoft Sans Serif"/>
              </a:rPr>
              <a:t> </a:t>
            </a:r>
            <a:r>
              <a:rPr sz="2100" spc="-40" dirty="0">
                <a:latin typeface="Microsoft Sans Serif"/>
                <a:cs typeface="Microsoft Sans Serif"/>
              </a:rPr>
              <a:t>στην</a:t>
            </a:r>
            <a:r>
              <a:rPr sz="2100" spc="-3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αρχική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20" dirty="0">
                <a:latin typeface="Microsoft Sans Serif"/>
                <a:cs typeface="Microsoft Sans Serif"/>
              </a:rPr>
              <a:t>σύµβαση,</a:t>
            </a:r>
            <a:r>
              <a:rPr sz="2100" spc="25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να</a:t>
            </a:r>
            <a:r>
              <a:rPr sz="2100" spc="5" dirty="0">
                <a:latin typeface="Microsoft Sans Serif"/>
                <a:cs typeface="Microsoft Sans Serif"/>
              </a:rPr>
              <a:t> </a:t>
            </a:r>
            <a:r>
              <a:rPr sz="2100" spc="-10" dirty="0">
                <a:latin typeface="Microsoft Sans Serif"/>
                <a:cs typeface="Microsoft Sans Serif"/>
              </a:rPr>
              <a:t>συνάπτει</a:t>
            </a:r>
            <a:r>
              <a:rPr sz="2100" spc="-5" dirty="0">
                <a:latin typeface="Microsoft Sans Serif"/>
                <a:cs typeface="Microsoft Sans Serif"/>
              </a:rPr>
              <a:t> </a:t>
            </a:r>
            <a:r>
              <a:rPr sz="2100" spc="25" dirty="0">
                <a:latin typeface="Microsoft Sans Serif"/>
                <a:cs typeface="Microsoft Sans Serif"/>
              </a:rPr>
              <a:t>σύµβαση</a:t>
            </a:r>
            <a:r>
              <a:rPr sz="2100" spc="30" dirty="0">
                <a:latin typeface="Microsoft Sans Serif"/>
                <a:cs typeface="Microsoft Sans Serif"/>
              </a:rPr>
              <a:t> </a:t>
            </a:r>
            <a:r>
              <a:rPr sz="2100" spc="-40" dirty="0">
                <a:latin typeface="Microsoft Sans Serif"/>
                <a:cs typeface="Microsoft Sans Serif"/>
              </a:rPr>
              <a:t>µε</a:t>
            </a:r>
            <a:r>
              <a:rPr sz="2100" spc="-35" dirty="0">
                <a:latin typeface="Microsoft Sans Serif"/>
                <a:cs typeface="Microsoft Sans Serif"/>
              </a:rPr>
              <a:t> </a:t>
            </a:r>
            <a:r>
              <a:rPr sz="2100" spc="-75" dirty="0">
                <a:latin typeface="Microsoft Sans Serif"/>
                <a:cs typeface="Microsoft Sans Serif"/>
              </a:rPr>
              <a:t>τον </a:t>
            </a:r>
            <a:r>
              <a:rPr sz="2100" spc="-70" dirty="0">
                <a:latin typeface="Microsoft Sans Serif"/>
                <a:cs typeface="Microsoft Sans Serif"/>
              </a:rPr>
              <a:t> </a:t>
            </a:r>
            <a:r>
              <a:rPr sz="2100" dirty="0">
                <a:latin typeface="Microsoft Sans Serif"/>
                <a:cs typeface="Microsoft Sans Serif"/>
              </a:rPr>
              <a:t>ανάδοχο </a:t>
            </a:r>
            <a:r>
              <a:rPr sz="2100" spc="-80" dirty="0">
                <a:latin typeface="Microsoft Sans Serif"/>
                <a:cs typeface="Microsoft Sans Serif"/>
              </a:rPr>
              <a:t>του </a:t>
            </a:r>
            <a:r>
              <a:rPr sz="2100" spc="-50" dirty="0">
                <a:latin typeface="Microsoft Sans Serif"/>
                <a:cs typeface="Microsoft Sans Serif"/>
              </a:rPr>
              <a:t>έργου </a:t>
            </a:r>
            <a:r>
              <a:rPr sz="2100" b="1" spc="35" dirty="0">
                <a:latin typeface="Arial"/>
                <a:cs typeface="Arial"/>
              </a:rPr>
              <a:t>µε </a:t>
            </a:r>
            <a:r>
              <a:rPr sz="2100" b="1" spc="-5" dirty="0">
                <a:latin typeface="Arial"/>
                <a:cs typeface="Arial"/>
              </a:rPr>
              <a:t>την προϋπόθεση ότι οι </a:t>
            </a:r>
            <a:r>
              <a:rPr sz="2100" b="1" spc="5" dirty="0">
                <a:latin typeface="Arial"/>
                <a:cs typeface="Arial"/>
              </a:rPr>
              <a:t>συµπληρωµατικές </a:t>
            </a:r>
            <a:r>
              <a:rPr sz="2100" b="1" spc="1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εργασίες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δεν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5" dirty="0">
                <a:latin typeface="Arial"/>
                <a:cs typeface="Arial"/>
              </a:rPr>
              <a:t>µπορούν</a:t>
            </a:r>
            <a:r>
              <a:rPr sz="2100" b="1" spc="1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τεχνικά</a:t>
            </a:r>
            <a:r>
              <a:rPr sz="2100" b="1" dirty="0">
                <a:latin typeface="Arial"/>
                <a:cs typeface="Arial"/>
              </a:rPr>
              <a:t> ή</a:t>
            </a:r>
            <a:r>
              <a:rPr sz="2100" b="1" spc="5" dirty="0">
                <a:latin typeface="Arial"/>
                <a:cs typeface="Arial"/>
              </a:rPr>
              <a:t> οικονοµικά</a:t>
            </a:r>
            <a:r>
              <a:rPr sz="2100" b="1" spc="1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να</a:t>
            </a:r>
            <a:r>
              <a:rPr sz="2100" b="1" spc="58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διαχωριστούν </a:t>
            </a:r>
            <a:r>
              <a:rPr sz="2100" b="1" spc="-57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από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την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κύρια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5" dirty="0">
                <a:latin typeface="Arial"/>
                <a:cs typeface="Arial"/>
              </a:rPr>
              <a:t>σύµβαση,</a:t>
            </a:r>
            <a:r>
              <a:rPr sz="2100" b="1" spc="1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χωρίς</a:t>
            </a:r>
            <a:r>
              <a:rPr sz="2100" b="1" dirty="0">
                <a:latin typeface="Arial"/>
                <a:cs typeface="Arial"/>
              </a:rPr>
              <a:t> να</a:t>
            </a:r>
            <a:r>
              <a:rPr sz="2100" b="1" spc="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δηµιουργήσουν</a:t>
            </a:r>
            <a:r>
              <a:rPr sz="2100" b="1" spc="5" dirty="0">
                <a:latin typeface="Arial"/>
                <a:cs typeface="Arial"/>
              </a:rPr>
              <a:t> µείζονα </a:t>
            </a:r>
            <a:r>
              <a:rPr sz="2100" b="1" spc="10" dirty="0">
                <a:latin typeface="Arial"/>
                <a:cs typeface="Arial"/>
              </a:rPr>
              <a:t> </a:t>
            </a:r>
            <a:r>
              <a:rPr sz="2100" b="1" spc="5" dirty="0">
                <a:latin typeface="Arial"/>
                <a:cs typeface="Arial"/>
              </a:rPr>
              <a:t>προβλήµατα </a:t>
            </a:r>
            <a:r>
              <a:rPr sz="2100" b="1" spc="-5" dirty="0">
                <a:latin typeface="Arial"/>
                <a:cs typeface="Arial"/>
              </a:rPr>
              <a:t>για τις αναθέτουσες αρχές </a:t>
            </a:r>
            <a:r>
              <a:rPr sz="2100" b="1" dirty="0">
                <a:latin typeface="Arial"/>
                <a:cs typeface="Arial"/>
              </a:rPr>
              <a:t>ή </a:t>
            </a:r>
            <a:r>
              <a:rPr sz="2100" b="1" spc="-5" dirty="0">
                <a:latin typeface="Arial"/>
                <a:cs typeface="Arial"/>
              </a:rPr>
              <a:t>όταν αυτές οι εργασίες, 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5" dirty="0">
                <a:latin typeface="Arial"/>
                <a:cs typeface="Arial"/>
              </a:rPr>
              <a:t>µολονότι µπορούν </a:t>
            </a:r>
            <a:r>
              <a:rPr sz="2100" b="1" dirty="0">
                <a:latin typeface="Arial"/>
                <a:cs typeface="Arial"/>
              </a:rPr>
              <a:t>να </a:t>
            </a:r>
            <a:r>
              <a:rPr sz="2100" b="1" spc="-5" dirty="0">
                <a:latin typeface="Arial"/>
                <a:cs typeface="Arial"/>
              </a:rPr>
              <a:t>διαχωριστούν από την αρχική </a:t>
            </a:r>
            <a:r>
              <a:rPr sz="2100" b="1" spc="5" dirty="0">
                <a:latin typeface="Arial"/>
                <a:cs typeface="Arial"/>
              </a:rPr>
              <a:t>σύµβαση </a:t>
            </a:r>
            <a:r>
              <a:rPr sz="2100" b="1" spc="1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είναι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απόλυτα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αναγκαίες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για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την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τελειοποίησή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της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χωρίς</a:t>
            </a:r>
            <a:r>
              <a:rPr sz="2100" b="1" dirty="0">
                <a:latin typeface="Arial"/>
                <a:cs typeface="Arial"/>
              </a:rPr>
              <a:t> να </a:t>
            </a:r>
            <a:r>
              <a:rPr sz="2100" b="1" spc="5" dirty="0">
                <a:latin typeface="Arial"/>
                <a:cs typeface="Arial"/>
              </a:rPr>
              <a:t> µεταβάλλουν</a:t>
            </a:r>
            <a:r>
              <a:rPr sz="2100" b="1" spc="-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</a:t>
            </a:r>
            <a:r>
              <a:rPr sz="2100" b="1" spc="-5" dirty="0">
                <a:latin typeface="Arial"/>
                <a:cs typeface="Arial"/>
              </a:rPr>
              <a:t> συνολική της φύση.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900" spc="15" dirty="0">
                <a:latin typeface="Wingdings"/>
                <a:cs typeface="Wingdings"/>
              </a:rPr>
              <a:t></a:t>
            </a:r>
            <a:endParaRPr sz="19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8743950" cy="7467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ts val="2800"/>
              </a:lnSpc>
              <a:spcBef>
                <a:spcPts val="260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6870" algn="l"/>
                <a:tab pos="357505" algn="l"/>
                <a:tab pos="1530985" algn="l"/>
                <a:tab pos="1716405" algn="l"/>
                <a:tab pos="2762250" algn="l"/>
                <a:tab pos="2788920" algn="l"/>
                <a:tab pos="4880610" algn="l"/>
                <a:tab pos="5473065" algn="l"/>
                <a:tab pos="6420485" algn="l"/>
                <a:tab pos="6650990" algn="l"/>
                <a:tab pos="7440930" algn="l"/>
                <a:tab pos="7468234" algn="l"/>
                <a:tab pos="8401050" algn="l"/>
              </a:tabLst>
            </a:pPr>
            <a:r>
              <a:rPr sz="2400" b="1" spc="25" dirty="0">
                <a:latin typeface="Arial"/>
                <a:cs typeface="Arial"/>
              </a:rPr>
              <a:t>Ειδικ</a:t>
            </a:r>
            <a:r>
              <a:rPr sz="2400" b="1" dirty="0">
                <a:latin typeface="Arial"/>
                <a:cs typeface="Arial"/>
              </a:rPr>
              <a:t>ά	</a:t>
            </a:r>
            <a:r>
              <a:rPr sz="2400" b="1" spc="25" dirty="0">
                <a:latin typeface="Arial"/>
                <a:cs typeface="Arial"/>
              </a:rPr>
              <a:t>θέ</a:t>
            </a:r>
            <a:r>
              <a:rPr sz="2400" b="1" spc="110" dirty="0">
                <a:latin typeface="Arial"/>
                <a:cs typeface="Arial"/>
              </a:rPr>
              <a:t>µ</a:t>
            </a:r>
            <a:r>
              <a:rPr sz="2400" b="1" spc="25" dirty="0">
                <a:latin typeface="Arial"/>
                <a:cs typeface="Arial"/>
              </a:rPr>
              <a:t>ατ</a:t>
            </a:r>
            <a:r>
              <a:rPr sz="2400" b="1" dirty="0">
                <a:latin typeface="Arial"/>
                <a:cs typeface="Arial"/>
              </a:rPr>
              <a:t>α		</a:t>
            </a:r>
            <a:r>
              <a:rPr sz="2400" b="1" spc="25" dirty="0">
                <a:latin typeface="Arial"/>
                <a:cs typeface="Arial"/>
              </a:rPr>
              <a:t>τροποποιήσεω</a:t>
            </a:r>
            <a:r>
              <a:rPr sz="2400" b="1" dirty="0">
                <a:latin typeface="Arial"/>
                <a:cs typeface="Arial"/>
              </a:rPr>
              <a:t>ν	</a:t>
            </a:r>
            <a:r>
              <a:rPr sz="2400" b="1" spc="25" dirty="0">
                <a:latin typeface="Arial"/>
                <a:cs typeface="Arial"/>
              </a:rPr>
              <a:t>συ</a:t>
            </a:r>
            <a:r>
              <a:rPr sz="2400" b="1" spc="110" dirty="0">
                <a:latin typeface="Arial"/>
                <a:cs typeface="Arial"/>
              </a:rPr>
              <a:t>µ</a:t>
            </a:r>
            <a:r>
              <a:rPr sz="2400" b="1" spc="25" dirty="0">
                <a:latin typeface="Arial"/>
                <a:cs typeface="Arial"/>
              </a:rPr>
              <a:t>βάσεω</a:t>
            </a:r>
            <a:r>
              <a:rPr sz="2400" b="1" dirty="0">
                <a:latin typeface="Arial"/>
                <a:cs typeface="Arial"/>
              </a:rPr>
              <a:t>ν		</a:t>
            </a:r>
            <a:r>
              <a:rPr sz="2400" b="1" spc="25" dirty="0">
                <a:latin typeface="Arial"/>
                <a:cs typeface="Arial"/>
              </a:rPr>
              <a:t>κατ</a:t>
            </a:r>
            <a:r>
              <a:rPr sz="2400" b="1" dirty="0">
                <a:latin typeface="Arial"/>
                <a:cs typeface="Arial"/>
              </a:rPr>
              <a:t>ά	</a:t>
            </a:r>
            <a:r>
              <a:rPr sz="2400" b="1" spc="25" dirty="0">
                <a:latin typeface="Arial"/>
                <a:cs typeface="Arial"/>
              </a:rPr>
              <a:t>τη  </a:t>
            </a:r>
            <a:r>
              <a:rPr sz="2400" b="1" spc="-5" dirty="0">
                <a:latin typeface="Arial"/>
                <a:cs typeface="Arial"/>
              </a:rPr>
              <a:t>διά</a:t>
            </a:r>
            <a:r>
              <a:rPr sz="2400" b="1" dirty="0">
                <a:latin typeface="Arial"/>
                <a:cs typeface="Arial"/>
              </a:rPr>
              <a:t>ρκε</a:t>
            </a:r>
            <a:r>
              <a:rPr sz="2400" b="1" spc="-5" dirty="0">
                <a:latin typeface="Arial"/>
                <a:cs typeface="Arial"/>
              </a:rPr>
              <a:t>ι</a:t>
            </a:r>
            <a:r>
              <a:rPr sz="2400" b="1" dirty="0">
                <a:latin typeface="Arial"/>
                <a:cs typeface="Arial"/>
              </a:rPr>
              <a:t>ά	τ</a:t>
            </a:r>
            <a:r>
              <a:rPr sz="2400" b="1" spc="-5" dirty="0">
                <a:latin typeface="Arial"/>
                <a:cs typeface="Arial"/>
              </a:rPr>
              <a:t>ους</a:t>
            </a:r>
            <a:r>
              <a:rPr sz="2400" b="1" dirty="0">
                <a:latin typeface="Arial"/>
                <a:cs typeface="Arial"/>
              </a:rPr>
              <a:t>.	Α</a:t>
            </a:r>
            <a:r>
              <a:rPr sz="2400" b="1" spc="-5" dirty="0">
                <a:latin typeface="Arial"/>
                <a:cs typeface="Arial"/>
              </a:rPr>
              <a:t>υ</a:t>
            </a:r>
            <a:r>
              <a:rPr sz="2400" b="1" dirty="0">
                <a:latin typeface="Arial"/>
                <a:cs typeface="Arial"/>
              </a:rPr>
              <a:t>ξ</a:t>
            </a:r>
            <a:r>
              <a:rPr sz="2400" b="1" spc="-5" dirty="0">
                <a:latin typeface="Arial"/>
                <a:cs typeface="Arial"/>
              </a:rPr>
              <a:t>ο</a:t>
            </a:r>
            <a:r>
              <a:rPr sz="2400" b="1" spc="85" dirty="0">
                <a:latin typeface="Arial"/>
                <a:cs typeface="Arial"/>
              </a:rPr>
              <a:t>µ</a:t>
            </a:r>
            <a:r>
              <a:rPr sz="2400" b="1" dirty="0">
                <a:latin typeface="Arial"/>
                <a:cs typeface="Arial"/>
              </a:rPr>
              <a:t>ε</a:t>
            </a:r>
            <a:r>
              <a:rPr sz="2400" b="1" spc="-5" dirty="0">
                <a:latin typeface="Arial"/>
                <a:cs typeface="Arial"/>
              </a:rPr>
              <a:t>ιώ</a:t>
            </a:r>
            <a:r>
              <a:rPr sz="2400" b="1" dirty="0">
                <a:latin typeface="Arial"/>
                <a:cs typeface="Arial"/>
              </a:rPr>
              <a:t>σε</a:t>
            </a:r>
            <a:r>
              <a:rPr sz="2400" b="1" spc="-5" dirty="0">
                <a:latin typeface="Arial"/>
                <a:cs typeface="Arial"/>
              </a:rPr>
              <a:t>ι</a:t>
            </a:r>
            <a:r>
              <a:rPr sz="2400" b="1" dirty="0">
                <a:latin typeface="Arial"/>
                <a:cs typeface="Arial"/>
              </a:rPr>
              <a:t>ς	εργ</a:t>
            </a:r>
            <a:r>
              <a:rPr sz="2400" b="1" spc="-5" dirty="0">
                <a:latin typeface="Arial"/>
                <a:cs typeface="Arial"/>
              </a:rPr>
              <a:t>α</a:t>
            </a:r>
            <a:r>
              <a:rPr sz="2400" b="1" dirty="0">
                <a:latin typeface="Arial"/>
                <a:cs typeface="Arial"/>
              </a:rPr>
              <a:t>σ</a:t>
            </a:r>
            <a:r>
              <a:rPr sz="2400" b="1" spc="-5" dirty="0">
                <a:latin typeface="Arial"/>
                <a:cs typeface="Arial"/>
              </a:rPr>
              <a:t>ιώ</a:t>
            </a:r>
            <a:r>
              <a:rPr sz="2400" b="1" dirty="0">
                <a:latin typeface="Arial"/>
                <a:cs typeface="Arial"/>
              </a:rPr>
              <a:t>ν	-	Νέες	εργ</a:t>
            </a:r>
            <a:r>
              <a:rPr sz="2400" b="1" spc="-5" dirty="0">
                <a:latin typeface="Arial"/>
                <a:cs typeface="Arial"/>
              </a:rPr>
              <a:t>α</a:t>
            </a:r>
            <a:r>
              <a:rPr sz="2400" b="1" dirty="0">
                <a:latin typeface="Arial"/>
                <a:cs typeface="Arial"/>
              </a:rPr>
              <a:t>σ</a:t>
            </a:r>
            <a:r>
              <a:rPr sz="2400" b="1" spc="-5" dirty="0">
                <a:latin typeface="Arial"/>
                <a:cs typeface="Arial"/>
              </a:rPr>
              <a:t>ί</a:t>
            </a:r>
            <a:r>
              <a:rPr sz="2400" b="1" dirty="0">
                <a:latin typeface="Arial"/>
                <a:cs typeface="Arial"/>
              </a:rPr>
              <a:t>ες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945560"/>
            <a:ext cx="4171950" cy="163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  <a:tabLst>
                <a:tab pos="2134870" algn="l"/>
              </a:tabLst>
            </a:pPr>
            <a:r>
              <a:rPr sz="2400" b="1" spc="-5" dirty="0">
                <a:latin typeface="Arial"/>
                <a:cs typeface="Arial"/>
              </a:rPr>
              <a:t>(άρθρο</a:t>
            </a:r>
            <a:r>
              <a:rPr sz="2400" b="1" dirty="0">
                <a:latin typeface="Arial"/>
                <a:cs typeface="Arial"/>
              </a:rPr>
              <a:t> 156	ν.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4412/2016)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>
              <a:latin typeface="Arial"/>
              <a:cs typeface="Arial"/>
            </a:endParaRPr>
          </a:p>
          <a:p>
            <a:pPr marL="355600" marR="5080" indent="-342900">
              <a:lnSpc>
                <a:spcPct val="101499"/>
              </a:lnSpc>
              <a:buClr>
                <a:srgbClr val="99FF99"/>
              </a:buClr>
              <a:buSzPct val="79166"/>
              <a:buFont typeface="Wingdings"/>
              <a:buChar char=""/>
              <a:tabLst>
                <a:tab pos="357505" algn="l"/>
                <a:tab pos="358140" algn="l"/>
                <a:tab pos="959485" algn="l"/>
                <a:tab pos="2451735" algn="l"/>
                <a:tab pos="3335020" algn="l"/>
                <a:tab pos="3444240" algn="l"/>
                <a:tab pos="3989070" algn="l"/>
              </a:tabLst>
            </a:pPr>
            <a:r>
              <a:rPr sz="2400" spc="15" dirty="0">
                <a:latin typeface="Microsoft Sans Serif"/>
                <a:cs typeface="Microsoft Sans Serif"/>
              </a:rPr>
              <a:t>Το	</a:t>
            </a:r>
            <a:r>
              <a:rPr sz="2400" spc="30" dirty="0">
                <a:latin typeface="Microsoft Sans Serif"/>
                <a:cs typeface="Microsoft Sans Serif"/>
              </a:rPr>
              <a:t>συνολικό	</a:t>
            </a:r>
            <a:r>
              <a:rPr sz="2400" spc="125" dirty="0">
                <a:latin typeface="Microsoft Sans Serif"/>
                <a:cs typeface="Microsoft Sans Serif"/>
              </a:rPr>
              <a:t>ποσό		</a:t>
            </a:r>
            <a:r>
              <a:rPr sz="2400" spc="20" dirty="0">
                <a:latin typeface="Microsoft Sans Serif"/>
                <a:cs typeface="Microsoft Sans Serif"/>
              </a:rPr>
              <a:t>των 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75" dirty="0">
                <a:latin typeface="Microsoft Sans Serif"/>
                <a:cs typeface="Microsoft Sans Serif"/>
              </a:rPr>
              <a:t>συ</a:t>
            </a:r>
            <a:r>
              <a:rPr sz="2400" spc="95" dirty="0">
                <a:latin typeface="Microsoft Sans Serif"/>
                <a:cs typeface="Microsoft Sans Serif"/>
              </a:rPr>
              <a:t>µ</a:t>
            </a:r>
            <a:r>
              <a:rPr sz="2400" spc="70" dirty="0">
                <a:latin typeface="Microsoft Sans Serif"/>
                <a:cs typeface="Microsoft Sans Serif"/>
              </a:rPr>
              <a:t>περιλα</a:t>
            </a:r>
            <a:r>
              <a:rPr sz="2400" spc="95" dirty="0">
                <a:latin typeface="Microsoft Sans Serif"/>
                <a:cs typeface="Microsoft Sans Serif"/>
              </a:rPr>
              <a:t>µ</a:t>
            </a:r>
            <a:r>
              <a:rPr sz="2400" spc="-10" dirty="0">
                <a:latin typeface="Microsoft Sans Serif"/>
                <a:cs typeface="Microsoft Sans Serif"/>
              </a:rPr>
              <a:t>βάνετα</a:t>
            </a:r>
            <a:r>
              <a:rPr sz="2400" spc="-30" dirty="0">
                <a:latin typeface="Microsoft Sans Serif"/>
                <a:cs typeface="Microsoft Sans Serif"/>
              </a:rPr>
              <a:t>ι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30" dirty="0">
                <a:latin typeface="Microsoft Sans Serif"/>
                <a:cs typeface="Microsoft Sans Serif"/>
              </a:rPr>
              <a:t>κα</a:t>
            </a:r>
            <a:r>
              <a:rPr sz="2400" spc="-10" dirty="0">
                <a:latin typeface="Microsoft Sans Serif"/>
                <a:cs typeface="Microsoft Sans Serif"/>
              </a:rPr>
              <a:t>ι</a:t>
            </a:r>
            <a:r>
              <a:rPr sz="2400" dirty="0">
                <a:latin typeface="Microsoft Sans Serif"/>
                <a:cs typeface="Microsoft Sans Serif"/>
              </a:rPr>
              <a:t>	η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72489" y="1818812"/>
            <a:ext cx="4554855" cy="728469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08279" marR="5080" indent="-196215">
              <a:lnSpc>
                <a:spcPct val="101499"/>
              </a:lnSpc>
              <a:spcBef>
                <a:spcPts val="55"/>
              </a:spcBef>
              <a:tabLst>
                <a:tab pos="1420495" algn="l"/>
                <a:tab pos="1885950" algn="l"/>
                <a:tab pos="2074545" algn="l"/>
                <a:tab pos="2614930" algn="l"/>
                <a:tab pos="2999740" algn="l"/>
                <a:tab pos="3728085" algn="l"/>
                <a:tab pos="4010025" algn="l"/>
              </a:tabLst>
            </a:pPr>
            <a:r>
              <a:rPr sz="2400" spc="60" dirty="0">
                <a:latin typeface="Microsoft Sans Serif"/>
                <a:cs typeface="Microsoft Sans Serif"/>
              </a:rPr>
              <a:t>συ</a:t>
            </a:r>
            <a:r>
              <a:rPr sz="2400" spc="80" dirty="0">
                <a:latin typeface="Microsoft Sans Serif"/>
                <a:cs typeface="Microsoft Sans Serif"/>
              </a:rPr>
              <a:t>µ</a:t>
            </a:r>
            <a:r>
              <a:rPr sz="2400" spc="65" dirty="0">
                <a:latin typeface="Microsoft Sans Serif"/>
                <a:cs typeface="Microsoft Sans Serif"/>
              </a:rPr>
              <a:t>βάσεω</a:t>
            </a:r>
            <a:r>
              <a:rPr sz="2400" spc="25" dirty="0">
                <a:latin typeface="Microsoft Sans Serif"/>
                <a:cs typeface="Microsoft Sans Serif"/>
              </a:rPr>
              <a:t>ν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20" dirty="0">
                <a:latin typeface="Microsoft Sans Serif"/>
                <a:cs typeface="Microsoft Sans Serif"/>
              </a:rPr>
              <a:t>αυτώ</a:t>
            </a:r>
            <a:r>
              <a:rPr sz="2400" spc="-10" dirty="0">
                <a:latin typeface="Microsoft Sans Serif"/>
                <a:cs typeface="Microsoft Sans Serif"/>
              </a:rPr>
              <a:t>ν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-25" dirty="0">
                <a:latin typeface="Microsoft Sans Serif"/>
                <a:cs typeface="Microsoft Sans Serif"/>
              </a:rPr>
              <a:t>στ</a:t>
            </a:r>
            <a:r>
              <a:rPr sz="2400" spc="-60" dirty="0">
                <a:latin typeface="Microsoft Sans Serif"/>
                <a:cs typeface="Microsoft Sans Serif"/>
              </a:rPr>
              <a:t>ο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80" dirty="0">
                <a:latin typeface="Microsoft Sans Serif"/>
                <a:cs typeface="Microsoft Sans Serif"/>
              </a:rPr>
              <a:t>οποίο  </a:t>
            </a:r>
            <a:r>
              <a:rPr sz="2400" spc="50" dirty="0">
                <a:latin typeface="Microsoft Sans Serif"/>
                <a:cs typeface="Microsoft Sans Serif"/>
              </a:rPr>
              <a:t>α</a:t>
            </a:r>
            <a:r>
              <a:rPr sz="2400" spc="95" dirty="0">
                <a:latin typeface="Microsoft Sans Serif"/>
                <a:cs typeface="Microsoft Sans Serif"/>
              </a:rPr>
              <a:t>µ</a:t>
            </a:r>
            <a:r>
              <a:rPr sz="2400" spc="45" dirty="0">
                <a:latin typeface="Microsoft Sans Serif"/>
                <a:cs typeface="Microsoft Sans Serif"/>
              </a:rPr>
              <a:t>οιβ</a:t>
            </a:r>
            <a:r>
              <a:rPr sz="2400" spc="-5" dirty="0">
                <a:latin typeface="Microsoft Sans Serif"/>
                <a:cs typeface="Microsoft Sans Serif"/>
              </a:rPr>
              <a:t>ή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10" dirty="0">
                <a:latin typeface="Microsoft Sans Serif"/>
                <a:cs typeface="Microsoft Sans Serif"/>
              </a:rPr>
              <a:t>γι</a:t>
            </a:r>
            <a:r>
              <a:rPr sz="2400" spc="-60" dirty="0">
                <a:latin typeface="Microsoft Sans Serif"/>
                <a:cs typeface="Microsoft Sans Serif"/>
              </a:rPr>
              <a:t>α</a:t>
            </a:r>
            <a:r>
              <a:rPr sz="2400" dirty="0">
                <a:latin typeface="Microsoft Sans Serif"/>
                <a:cs typeface="Microsoft Sans Serif"/>
              </a:rPr>
              <a:t>		</a:t>
            </a:r>
            <a:r>
              <a:rPr sz="2400" spc="-70" dirty="0">
                <a:latin typeface="Microsoft Sans Serif"/>
                <a:cs typeface="Microsoft Sans Serif"/>
              </a:rPr>
              <a:t>τ</a:t>
            </a:r>
            <a:r>
              <a:rPr sz="2400" spc="-135" dirty="0">
                <a:latin typeface="Microsoft Sans Serif"/>
                <a:cs typeface="Microsoft Sans Serif"/>
              </a:rPr>
              <a:t>η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10" dirty="0">
                <a:latin typeface="Microsoft Sans Serif"/>
                <a:cs typeface="Microsoft Sans Serif"/>
              </a:rPr>
              <a:t>σύνταξ</a:t>
            </a:r>
            <a:r>
              <a:rPr sz="2400" spc="-45" dirty="0">
                <a:latin typeface="Microsoft Sans Serif"/>
                <a:cs typeface="Microsoft Sans Serif"/>
              </a:rPr>
              <a:t>η</a:t>
            </a:r>
            <a:r>
              <a:rPr sz="2400" dirty="0">
                <a:latin typeface="Microsoft Sans Serif"/>
                <a:cs typeface="Microsoft Sans Serif"/>
              </a:rPr>
              <a:t>	</a:t>
            </a:r>
            <a:r>
              <a:rPr sz="2400" spc="35" dirty="0">
                <a:latin typeface="Microsoft Sans Serif"/>
                <a:cs typeface="Microsoft Sans Serif"/>
              </a:rPr>
              <a:t>των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8739" y="2558460"/>
            <a:ext cx="8741410" cy="395685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5600" marR="5080" algn="just">
              <a:lnSpc>
                <a:spcPct val="99500"/>
              </a:lnSpc>
              <a:spcBef>
                <a:spcPts val="115"/>
              </a:spcBef>
            </a:pPr>
            <a:r>
              <a:rPr sz="2400" spc="10" dirty="0">
                <a:latin typeface="Microsoft Sans Serif"/>
                <a:cs typeface="Microsoft Sans Serif"/>
              </a:rPr>
              <a:t>απαιτούµενων</a:t>
            </a:r>
            <a:r>
              <a:rPr sz="2400" spc="15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µελετών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145" dirty="0">
                <a:latin typeface="Microsoft Sans Serif"/>
                <a:cs typeface="Microsoft Sans Serif"/>
              </a:rPr>
              <a:t>τις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συµπληρωµατικές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εργασίες 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απαγορεύεται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να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υπερβαίνει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το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ποσοστό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πενήντα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110" dirty="0">
                <a:latin typeface="Microsoft Sans Serif"/>
                <a:cs typeface="Microsoft Sans Serif"/>
              </a:rPr>
              <a:t>τοις 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-80" dirty="0">
                <a:latin typeface="Microsoft Sans Serif"/>
                <a:cs typeface="Microsoft Sans Serif"/>
              </a:rPr>
              <a:t>εκατό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(50%)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70" dirty="0">
                <a:latin typeface="Microsoft Sans Serif"/>
                <a:cs typeface="Microsoft Sans Serif"/>
              </a:rPr>
              <a:t>ποσού </a:t>
            </a:r>
            <a:r>
              <a:rPr sz="2400" spc="-130" dirty="0">
                <a:latin typeface="Microsoft Sans Serif"/>
                <a:cs typeface="Microsoft Sans Serif"/>
              </a:rPr>
              <a:t>της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αξίας</a:t>
            </a:r>
            <a:r>
              <a:rPr sz="2400" spc="-50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της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αρχικής</a:t>
            </a:r>
            <a:r>
              <a:rPr sz="2400" spc="585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σύµβασης, </a:t>
            </a:r>
            <a:r>
              <a:rPr sz="2400" spc="1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χωρίς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αναθεώρηση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και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το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ΦΠΑ.</a:t>
            </a:r>
            <a:endParaRPr sz="2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 dirty="0">
              <a:latin typeface="Microsoft Sans Serif"/>
              <a:cs typeface="Microsoft Sans Serif"/>
            </a:endParaRPr>
          </a:p>
          <a:p>
            <a:pPr marL="355600" marR="5080" indent="-342900" algn="just">
              <a:lnSpc>
                <a:spcPct val="99800"/>
              </a:lnSpc>
              <a:buClr>
                <a:srgbClr val="99FF99"/>
              </a:buClr>
              <a:buSzPct val="79166"/>
              <a:buFont typeface="Wingdings"/>
              <a:buChar char=""/>
              <a:tabLst>
                <a:tab pos="366395" algn="l"/>
              </a:tabLst>
            </a:pP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65" dirty="0">
                <a:latin typeface="Microsoft Sans Serif"/>
                <a:cs typeface="Microsoft Sans Serif"/>
              </a:rPr>
              <a:t>εκτέλεση</a:t>
            </a:r>
            <a:r>
              <a:rPr sz="2400" spc="70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των</a:t>
            </a:r>
            <a:r>
              <a:rPr sz="2400" spc="100" dirty="0">
                <a:latin typeface="Microsoft Sans Serif"/>
                <a:cs typeface="Microsoft Sans Serif"/>
              </a:rPr>
              <a:t> </a:t>
            </a:r>
            <a:r>
              <a:rPr sz="2400" spc="190" dirty="0">
                <a:latin typeface="Microsoft Sans Serif"/>
                <a:cs typeface="Microsoft Sans Serif"/>
              </a:rPr>
              <a:t>συµπληρωµατικών</a:t>
            </a:r>
            <a:r>
              <a:rPr sz="2400" spc="195" dirty="0">
                <a:latin typeface="Microsoft Sans Serif"/>
                <a:cs typeface="Microsoft Sans Serif"/>
              </a:rPr>
              <a:t> </a:t>
            </a:r>
            <a:r>
              <a:rPr sz="2400" spc="140" dirty="0">
                <a:latin typeface="Microsoft Sans Serif"/>
                <a:cs typeface="Microsoft Sans Serif"/>
              </a:rPr>
              <a:t>εργασιών</a:t>
            </a:r>
            <a:r>
              <a:rPr sz="2400" spc="145" dirty="0">
                <a:latin typeface="Microsoft Sans Serif"/>
                <a:cs typeface="Microsoft Sans Serif"/>
              </a:rPr>
              <a:t> </a:t>
            </a:r>
            <a:r>
              <a:rPr sz="2400" spc="85" dirty="0">
                <a:latin typeface="Microsoft Sans Serif"/>
                <a:cs typeface="Microsoft Sans Serif"/>
              </a:rPr>
              <a:t>είναι </a:t>
            </a:r>
            <a:r>
              <a:rPr sz="2400" spc="9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υποχρεωτική </a:t>
            </a:r>
            <a:r>
              <a:rPr sz="2400" spc="-45" dirty="0">
                <a:latin typeface="Microsoft Sans Serif"/>
                <a:cs typeface="Microsoft Sans Serif"/>
              </a:rPr>
              <a:t>για </a:t>
            </a:r>
            <a:r>
              <a:rPr sz="2400" spc="-85" dirty="0">
                <a:latin typeface="Microsoft Sans Serif"/>
                <a:cs typeface="Microsoft Sans Serif"/>
              </a:rPr>
              <a:t>τον </a:t>
            </a:r>
            <a:r>
              <a:rPr sz="2400" dirty="0">
                <a:latin typeface="Microsoft Sans Serif"/>
                <a:cs typeface="Microsoft Sans Serif"/>
              </a:rPr>
              <a:t>ανάδοχο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55" dirty="0">
                <a:latin typeface="Microsoft Sans Serif"/>
                <a:cs typeface="Microsoft Sans Serif"/>
              </a:rPr>
              <a:t>έργου </a:t>
            </a:r>
            <a:r>
              <a:rPr sz="2400" spc="-10" dirty="0">
                <a:latin typeface="Microsoft Sans Serif"/>
                <a:cs typeface="Microsoft Sans Serif"/>
              </a:rPr>
              <a:t>και, </a:t>
            </a:r>
            <a:r>
              <a:rPr sz="2400" dirty="0">
                <a:latin typeface="Microsoft Sans Serif"/>
                <a:cs typeface="Microsoft Sans Serif"/>
              </a:rPr>
              <a:t>προκειµένου να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υπογραφεί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25" dirty="0">
                <a:latin typeface="Microsoft Sans Serif"/>
                <a:cs typeface="Microsoft Sans Serif"/>
              </a:rPr>
              <a:t>σύµβαση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75" dirty="0">
                <a:latin typeface="Microsoft Sans Serif"/>
                <a:cs typeface="Microsoft Sans Serif"/>
              </a:rPr>
              <a:t>εκτέλεσή</a:t>
            </a:r>
            <a:r>
              <a:rPr sz="2400" spc="49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τους,</a:t>
            </a:r>
            <a:r>
              <a:rPr sz="2400" spc="47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απαιτείται </a:t>
            </a:r>
            <a:r>
              <a:rPr sz="2400" spc="-40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γνώµη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οικείου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τεχνικού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συµβουλίου.</a:t>
            </a: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900" spc="15" dirty="0">
                <a:latin typeface="Wingdings"/>
                <a:cs typeface="Wingdings"/>
              </a:rPr>
              <a:t></a:t>
            </a:r>
            <a:endParaRPr sz="1900" dirty="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158669"/>
            <a:ext cx="8992235" cy="563626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9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4965" algn="l"/>
                <a:tab pos="355600" algn="l"/>
                <a:tab pos="5337175" algn="l"/>
              </a:tabLst>
            </a:pPr>
            <a:r>
              <a:rPr sz="2400" b="1" spc="-5" dirty="0">
                <a:latin typeface="Arial"/>
                <a:cs typeface="Arial"/>
              </a:rPr>
              <a:t>Βλάβες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στα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έργα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-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Αποζηµιώσεις	</a:t>
            </a:r>
            <a:r>
              <a:rPr sz="2400" b="1" spc="-5" dirty="0">
                <a:latin typeface="Arial"/>
                <a:cs typeface="Arial"/>
              </a:rPr>
              <a:t>(άρθρο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157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4412/2016)</a:t>
            </a:r>
            <a:endParaRPr sz="240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495"/>
              </a:spcBef>
              <a:buClr>
                <a:srgbClr val="99FF99"/>
              </a:buClr>
              <a:buSzPct val="79166"/>
              <a:buFont typeface="Wingdings"/>
              <a:buChar char=""/>
              <a:tabLst>
                <a:tab pos="355600" algn="l"/>
              </a:tabLst>
            </a:pPr>
            <a:r>
              <a:rPr sz="2400" spc="-40" dirty="0">
                <a:latin typeface="Microsoft Sans Serif"/>
                <a:cs typeface="Microsoft Sans Serif"/>
              </a:rPr>
              <a:t>Μέχρι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-8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οριστική</a:t>
            </a:r>
            <a:r>
              <a:rPr sz="2400" spc="565" dirty="0">
                <a:latin typeface="Microsoft Sans Serif"/>
                <a:cs typeface="Microsoft Sans Serif"/>
              </a:rPr>
              <a:t> </a:t>
            </a:r>
            <a:r>
              <a:rPr sz="2400" spc="40" dirty="0">
                <a:latin typeface="Microsoft Sans Serif"/>
                <a:cs typeface="Microsoft Sans Serif"/>
              </a:rPr>
              <a:t>παραλαβή </a:t>
            </a:r>
            <a:r>
              <a:rPr sz="2400" dirty="0">
                <a:latin typeface="Microsoft Sans Serif"/>
                <a:cs typeface="Microsoft Sans Serif"/>
              </a:rPr>
              <a:t>ο </a:t>
            </a:r>
            <a:r>
              <a:rPr sz="2400" spc="-15" dirty="0">
                <a:latin typeface="Microsoft Sans Serif"/>
                <a:cs typeface="Microsoft Sans Serif"/>
              </a:rPr>
              <a:t>ανάδοχος </a:t>
            </a:r>
            <a:r>
              <a:rPr sz="2400" spc="-65" dirty="0">
                <a:latin typeface="Microsoft Sans Serif"/>
                <a:cs typeface="Microsoft Sans Serif"/>
              </a:rPr>
              <a:t>φέρει</a:t>
            </a:r>
            <a:r>
              <a:rPr sz="2400" spc="509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τον</a:t>
            </a:r>
            <a:r>
              <a:rPr sz="2400" spc="46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κίνδυνο </a:t>
            </a:r>
            <a:r>
              <a:rPr sz="2400" spc="-5" dirty="0">
                <a:latin typeface="Microsoft Sans Serif"/>
                <a:cs typeface="Microsoft Sans Serif"/>
              </a:rPr>
              <a:t>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έργου </a:t>
            </a:r>
            <a:r>
              <a:rPr sz="2400" spc="-45" dirty="0">
                <a:latin typeface="Microsoft Sans Serif"/>
                <a:cs typeface="Microsoft Sans Serif"/>
              </a:rPr>
              <a:t>για </a:t>
            </a:r>
            <a:r>
              <a:rPr sz="2400" spc="-35" dirty="0">
                <a:latin typeface="Microsoft Sans Serif"/>
                <a:cs typeface="Microsoft Sans Serif"/>
              </a:rPr>
              <a:t>βλάβες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15" dirty="0">
                <a:latin typeface="Microsoft Sans Serif"/>
                <a:cs typeface="Microsoft Sans Serif"/>
              </a:rPr>
              <a:t>οποιαδήποτε </a:t>
            </a:r>
            <a:r>
              <a:rPr sz="2400" spc="-70" dirty="0">
                <a:latin typeface="Microsoft Sans Serif"/>
                <a:cs typeface="Microsoft Sans Serif"/>
              </a:rPr>
              <a:t>αιτία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εκτός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αν </a:t>
            </a:r>
            <a:r>
              <a:rPr sz="2400" spc="-110" dirty="0">
                <a:latin typeface="Microsoft Sans Serif"/>
                <a:cs typeface="Microsoft Sans Serif"/>
              </a:rPr>
              <a:t>αυτές 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-50" dirty="0">
                <a:latin typeface="Microsoft Sans Serif"/>
                <a:cs typeface="Microsoft Sans Serif"/>
              </a:rPr>
              <a:t>οφείλονται </a:t>
            </a:r>
            <a:r>
              <a:rPr sz="2400" spc="-30" dirty="0">
                <a:latin typeface="Microsoft Sans Serif"/>
                <a:cs typeface="Microsoft Sans Serif"/>
              </a:rPr>
              <a:t>σε </a:t>
            </a:r>
            <a:r>
              <a:rPr sz="2400" spc="-50" dirty="0">
                <a:latin typeface="Microsoft Sans Serif"/>
                <a:cs typeface="Microsoft Sans Serif"/>
              </a:rPr>
              <a:t>υπαιτιότητα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44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φορέα </a:t>
            </a:r>
            <a:r>
              <a:rPr sz="2400" spc="-45" dirty="0">
                <a:latin typeface="Microsoft Sans Serif"/>
                <a:cs typeface="Microsoft Sans Serif"/>
              </a:rPr>
              <a:t>κατασκευής </a:t>
            </a:r>
            <a:r>
              <a:rPr sz="2400" spc="-95" dirty="0">
                <a:latin typeface="Microsoft Sans Serif"/>
                <a:cs typeface="Microsoft Sans Serif"/>
              </a:rPr>
              <a:t>του</a:t>
            </a:r>
            <a:r>
              <a:rPr sz="2400" spc="450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έργου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αν </a:t>
            </a:r>
            <a:r>
              <a:rPr sz="2400" spc="5" dirty="0">
                <a:latin typeface="Microsoft Sans Serif"/>
                <a:cs typeface="Microsoft Sans Serif"/>
              </a:rPr>
              <a:t>προβλέπεται </a:t>
            </a:r>
            <a:r>
              <a:rPr sz="2400" spc="-45" dirty="0">
                <a:latin typeface="Microsoft Sans Serif"/>
                <a:cs typeface="Microsoft Sans Serif"/>
              </a:rPr>
              <a:t>διαφορετικά </a:t>
            </a:r>
            <a:r>
              <a:rPr sz="2400" spc="-60" dirty="0">
                <a:latin typeface="Microsoft Sans Serif"/>
                <a:cs typeface="Microsoft Sans Serif"/>
              </a:rPr>
              <a:t>στη </a:t>
            </a:r>
            <a:r>
              <a:rPr sz="2400" spc="25" dirty="0">
                <a:latin typeface="Microsoft Sans Serif"/>
                <a:cs typeface="Microsoft Sans Serif"/>
              </a:rPr>
              <a:t>σύµβαση. </a:t>
            </a:r>
            <a:r>
              <a:rPr sz="2400" dirty="0">
                <a:latin typeface="Microsoft Sans Serif"/>
                <a:cs typeface="Microsoft Sans Serif"/>
              </a:rPr>
              <a:t>Αν </a:t>
            </a:r>
            <a:r>
              <a:rPr sz="2400" spc="-130" dirty="0">
                <a:latin typeface="Microsoft Sans Serif"/>
                <a:cs typeface="Microsoft Sans Serif"/>
              </a:rPr>
              <a:t>το </a:t>
            </a:r>
            <a:r>
              <a:rPr sz="2400" spc="-60" dirty="0">
                <a:latin typeface="Microsoft Sans Serif"/>
                <a:cs typeface="Microsoft Sans Serif"/>
              </a:rPr>
              <a:t>έργο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-35" dirty="0">
                <a:latin typeface="Microsoft Sans Serif"/>
                <a:cs typeface="Microsoft Sans Serif"/>
              </a:rPr>
              <a:t>τµήµα </a:t>
            </a:r>
            <a:r>
              <a:rPr sz="2400" spc="-30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αυτού </a:t>
            </a:r>
            <a:r>
              <a:rPr sz="2400" spc="10" dirty="0">
                <a:latin typeface="Microsoft Sans Serif"/>
                <a:cs typeface="Microsoft Sans Serif"/>
              </a:rPr>
              <a:t>παραδοθεί </a:t>
            </a:r>
            <a:r>
              <a:rPr sz="2400" spc="-45" dirty="0">
                <a:latin typeface="Microsoft Sans Serif"/>
                <a:cs typeface="Microsoft Sans Serif"/>
              </a:rPr>
              <a:t>για </a:t>
            </a:r>
            <a:r>
              <a:rPr sz="2400" spc="10" dirty="0">
                <a:latin typeface="Microsoft Sans Serif"/>
                <a:cs typeface="Microsoft Sans Serif"/>
              </a:rPr>
              <a:t>χρήση </a:t>
            </a:r>
            <a:r>
              <a:rPr sz="2400" spc="65" dirty="0">
                <a:latin typeface="Microsoft Sans Serif"/>
                <a:cs typeface="Microsoft Sans Serif"/>
              </a:rPr>
              <a:t>πριν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-85" dirty="0">
                <a:latin typeface="Microsoft Sans Serif"/>
                <a:cs typeface="Microsoft Sans Serif"/>
              </a:rPr>
              <a:t>την </a:t>
            </a:r>
            <a:r>
              <a:rPr sz="2400" spc="40" dirty="0">
                <a:latin typeface="Microsoft Sans Serif"/>
                <a:cs typeface="Microsoft Sans Serif"/>
              </a:rPr>
              <a:t>παραλαβή </a:t>
            </a:r>
            <a:r>
              <a:rPr sz="2400" spc="-25" dirty="0">
                <a:latin typeface="Microsoft Sans Serif"/>
                <a:cs typeface="Microsoft Sans Serif"/>
              </a:rPr>
              <a:t>οι </a:t>
            </a:r>
            <a:r>
              <a:rPr sz="2400" spc="-30" dirty="0">
                <a:latin typeface="Microsoft Sans Serif"/>
                <a:cs typeface="Microsoft Sans Serif"/>
              </a:rPr>
              <a:t>βλάβες, 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κλοπές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5" dirty="0">
                <a:latin typeface="Microsoft Sans Serif"/>
                <a:cs typeface="Microsoft Sans Serif"/>
              </a:rPr>
              <a:t>βανδαλισµοί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-130" dirty="0">
                <a:latin typeface="Microsoft Sans Serif"/>
                <a:cs typeface="Microsoft Sans Serif"/>
              </a:rPr>
              <a:t>τη </a:t>
            </a:r>
            <a:r>
              <a:rPr sz="2400" spc="10" dirty="0">
                <a:latin typeface="Microsoft Sans Serif"/>
                <a:cs typeface="Microsoft Sans Serif"/>
              </a:rPr>
              <a:t>χρήση, </a:t>
            </a:r>
            <a:r>
              <a:rPr sz="2400" spc="-10" dirty="0">
                <a:latin typeface="Microsoft Sans Serif"/>
                <a:cs typeface="Microsoft Sans Serif"/>
              </a:rPr>
              <a:t>εφόσον </a:t>
            </a:r>
            <a:r>
              <a:rPr sz="2400" spc="-45" dirty="0">
                <a:latin typeface="Microsoft Sans Serif"/>
                <a:cs typeface="Microsoft Sans Serif"/>
              </a:rPr>
              <a:t>δεν </a:t>
            </a:r>
            <a:r>
              <a:rPr sz="2400" spc="-50" dirty="0">
                <a:latin typeface="Microsoft Sans Serif"/>
                <a:cs typeface="Microsoft Sans Serif"/>
              </a:rPr>
              <a:t>οφείλονται </a:t>
            </a:r>
            <a:r>
              <a:rPr sz="2400" spc="-30" dirty="0">
                <a:latin typeface="Microsoft Sans Serif"/>
                <a:cs typeface="Microsoft Sans Serif"/>
              </a:rPr>
              <a:t>σε 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κακή </a:t>
            </a:r>
            <a:r>
              <a:rPr sz="2400" spc="-30" dirty="0">
                <a:latin typeface="Microsoft Sans Serif"/>
                <a:cs typeface="Microsoft Sans Serif"/>
              </a:rPr>
              <a:t>ποιότητα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45" dirty="0">
                <a:latin typeface="Microsoft Sans Serif"/>
                <a:cs typeface="Microsoft Sans Serif"/>
              </a:rPr>
              <a:t>έργου, </a:t>
            </a:r>
            <a:r>
              <a:rPr sz="2400" spc="-5" dirty="0">
                <a:latin typeface="Microsoft Sans Serif"/>
                <a:cs typeface="Microsoft Sans Serif"/>
              </a:rPr>
              <a:t>βαρύνουν </a:t>
            </a:r>
            <a:r>
              <a:rPr sz="2400" spc="-85" dirty="0">
                <a:latin typeface="Microsoft Sans Serif"/>
                <a:cs typeface="Microsoft Sans Serif"/>
              </a:rPr>
              <a:t>τον </a:t>
            </a:r>
            <a:r>
              <a:rPr sz="2400" spc="-20" dirty="0">
                <a:latin typeface="Microsoft Sans Serif"/>
                <a:cs typeface="Microsoft Sans Serif"/>
              </a:rPr>
              <a:t>κύριο </a:t>
            </a:r>
            <a:r>
              <a:rPr sz="2400" spc="-60" dirty="0">
                <a:latin typeface="Microsoft Sans Serif"/>
                <a:cs typeface="Microsoft Sans Serif"/>
              </a:rPr>
              <a:t>αυτού </a:t>
            </a:r>
            <a:r>
              <a:rPr sz="2400" spc="-105" dirty="0">
                <a:latin typeface="Microsoft Sans Serif"/>
                <a:cs typeface="Microsoft Sans Serif"/>
              </a:rPr>
              <a:t>εκτός </a:t>
            </a:r>
            <a:r>
              <a:rPr sz="2400" spc="-5" dirty="0">
                <a:latin typeface="Microsoft Sans Serif"/>
                <a:cs typeface="Microsoft Sans Serif"/>
              </a:rPr>
              <a:t>αν 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άλλως </a:t>
            </a:r>
            <a:r>
              <a:rPr sz="2400" spc="-75" dirty="0">
                <a:latin typeface="Microsoft Sans Serif"/>
                <a:cs typeface="Microsoft Sans Serif"/>
              </a:rPr>
              <a:t>ορίζεται </a:t>
            </a:r>
            <a:r>
              <a:rPr sz="2400" spc="-60" dirty="0">
                <a:latin typeface="Microsoft Sans Serif"/>
                <a:cs typeface="Microsoft Sans Serif"/>
              </a:rPr>
              <a:t>στη </a:t>
            </a:r>
            <a:r>
              <a:rPr sz="2400" spc="25" dirty="0">
                <a:latin typeface="Microsoft Sans Serif"/>
                <a:cs typeface="Microsoft Sans Serif"/>
              </a:rPr>
              <a:t>σύµβαση.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Κατ’ </a:t>
            </a:r>
            <a:r>
              <a:rPr sz="2400" spc="-45" dirty="0">
                <a:latin typeface="Microsoft Sans Serif"/>
                <a:cs typeface="Microsoft Sans Serif"/>
              </a:rPr>
              <a:t>εξαίρεση για </a:t>
            </a:r>
            <a:r>
              <a:rPr sz="2400" spc="-35" dirty="0">
                <a:latin typeface="Microsoft Sans Serif"/>
                <a:cs typeface="Microsoft Sans Serif"/>
              </a:rPr>
              <a:t>βλάβες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έργου </a:t>
            </a:r>
            <a:r>
              <a:rPr sz="2400" dirty="0">
                <a:latin typeface="Microsoft Sans Serif"/>
                <a:cs typeface="Microsoft Sans Serif"/>
              </a:rPr>
              <a:t>ή </a:t>
            </a:r>
            <a:r>
              <a:rPr sz="2400" spc="-15" dirty="0">
                <a:latin typeface="Microsoft Sans Serif"/>
                <a:cs typeface="Microsoft Sans Serif"/>
              </a:rPr>
              <a:t>των </a:t>
            </a:r>
            <a:r>
              <a:rPr sz="2400" spc="35" dirty="0">
                <a:latin typeface="Microsoft Sans Serif"/>
                <a:cs typeface="Microsoft Sans Serif"/>
              </a:rPr>
              <a:t>µόνιµων </a:t>
            </a:r>
            <a:r>
              <a:rPr sz="2400" spc="-40" dirty="0">
                <a:latin typeface="Microsoft Sans Serif"/>
                <a:cs typeface="Microsoft Sans Serif"/>
              </a:rPr>
              <a:t>εγκαταστάσεων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5" dirty="0">
                <a:latin typeface="Microsoft Sans Serif"/>
                <a:cs typeface="Microsoft Sans Serif"/>
              </a:rPr>
              <a:t>αναδόχου </a:t>
            </a:r>
            <a:r>
              <a:rPr sz="2400" spc="-45" dirty="0">
                <a:latin typeface="Microsoft Sans Serif"/>
                <a:cs typeface="Microsoft Sans Serif"/>
              </a:rPr>
              <a:t>στον </a:t>
            </a:r>
            <a:r>
              <a:rPr sz="2400" spc="15" dirty="0">
                <a:latin typeface="Microsoft Sans Serif"/>
                <a:cs typeface="Microsoft Sans Serif"/>
              </a:rPr>
              <a:t>τόπο 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των </a:t>
            </a:r>
            <a:r>
              <a:rPr sz="2400" spc="-5" dirty="0">
                <a:latin typeface="Microsoft Sans Serif"/>
                <a:cs typeface="Microsoft Sans Serif"/>
              </a:rPr>
              <a:t>έργων </a:t>
            </a:r>
            <a:r>
              <a:rPr sz="2400" spc="95" dirty="0">
                <a:latin typeface="Microsoft Sans Serif"/>
                <a:cs typeface="Microsoft Sans Serif"/>
              </a:rPr>
              <a:t>που </a:t>
            </a:r>
            <a:r>
              <a:rPr sz="2400" spc="-15" dirty="0">
                <a:latin typeface="Microsoft Sans Serif"/>
                <a:cs typeface="Microsoft Sans Serif"/>
              </a:rPr>
              <a:t>προέρχονται </a:t>
            </a:r>
            <a:r>
              <a:rPr sz="2400" spc="105" dirty="0">
                <a:latin typeface="Microsoft Sans Serif"/>
                <a:cs typeface="Microsoft Sans Serif"/>
              </a:rPr>
              <a:t>από </a:t>
            </a:r>
            <a:r>
              <a:rPr sz="2400" spc="-30" dirty="0">
                <a:latin typeface="Microsoft Sans Serif"/>
                <a:cs typeface="Microsoft Sans Serif"/>
              </a:rPr>
              <a:t>ανωτέρα </a:t>
            </a:r>
            <a:r>
              <a:rPr sz="2400" spc="-5" dirty="0">
                <a:latin typeface="Microsoft Sans Serif"/>
                <a:cs typeface="Microsoft Sans Serif"/>
              </a:rPr>
              <a:t>βία, </a:t>
            </a:r>
            <a:r>
              <a:rPr sz="2400" spc="-40" dirty="0">
                <a:latin typeface="Microsoft Sans Serif"/>
                <a:cs typeface="Microsoft Sans Serif"/>
              </a:rPr>
              <a:t>αναγνωρίζεται </a:t>
            </a:r>
            <a:r>
              <a:rPr sz="2400" spc="-35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στον </a:t>
            </a:r>
            <a:r>
              <a:rPr sz="2400" dirty="0">
                <a:latin typeface="Microsoft Sans Serif"/>
                <a:cs typeface="Microsoft Sans Serif"/>
              </a:rPr>
              <a:t>ανάδοχο </a:t>
            </a:r>
            <a:r>
              <a:rPr sz="2400" spc="20" dirty="0">
                <a:latin typeface="Microsoft Sans Serif"/>
                <a:cs typeface="Microsoft Sans Serif"/>
              </a:rPr>
              <a:t>δικαίωµα </a:t>
            </a:r>
            <a:r>
              <a:rPr sz="2400" spc="30" dirty="0">
                <a:latin typeface="Microsoft Sans Serif"/>
                <a:cs typeface="Microsoft Sans Serif"/>
              </a:rPr>
              <a:t>αποζηµίωσης </a:t>
            </a:r>
            <a:r>
              <a:rPr sz="2400" spc="-30" dirty="0">
                <a:latin typeface="Microsoft Sans Serif"/>
                <a:cs typeface="Microsoft Sans Serif"/>
              </a:rPr>
              <a:t>ανάλογης </a:t>
            </a:r>
            <a:r>
              <a:rPr sz="2400" spc="-45" dirty="0">
                <a:latin typeface="Microsoft Sans Serif"/>
                <a:cs typeface="Microsoft Sans Serif"/>
              </a:rPr>
              <a:t>µε </a:t>
            </a:r>
            <a:r>
              <a:rPr sz="2400" spc="-130" dirty="0">
                <a:latin typeface="Microsoft Sans Serif"/>
                <a:cs typeface="Microsoft Sans Serif"/>
              </a:rPr>
              <a:t>τη </a:t>
            </a:r>
            <a:r>
              <a:rPr sz="2400" spc="-20" dirty="0">
                <a:latin typeface="Microsoft Sans Serif"/>
                <a:cs typeface="Microsoft Sans Serif"/>
              </a:rPr>
              <a:t>ζηµία, </a:t>
            </a:r>
            <a:r>
              <a:rPr sz="2400" spc="-130" dirty="0">
                <a:latin typeface="Microsoft Sans Serif"/>
                <a:cs typeface="Microsoft Sans Serif"/>
              </a:rPr>
              <a:t>το 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95" dirty="0">
                <a:latin typeface="Microsoft Sans Serif"/>
                <a:cs typeface="Microsoft Sans Serif"/>
              </a:rPr>
              <a:t>ποσό </a:t>
            </a:r>
            <a:r>
              <a:rPr sz="2400" spc="-130" dirty="0">
                <a:latin typeface="Microsoft Sans Serif"/>
                <a:cs typeface="Microsoft Sans Serif"/>
              </a:rPr>
              <a:t>της </a:t>
            </a:r>
            <a:r>
              <a:rPr sz="2400" spc="20" dirty="0">
                <a:latin typeface="Microsoft Sans Serif"/>
                <a:cs typeface="Microsoft Sans Serif"/>
              </a:rPr>
              <a:t>οποίας </a:t>
            </a:r>
            <a:r>
              <a:rPr sz="2400" spc="-55" dirty="0">
                <a:latin typeface="Microsoft Sans Serif"/>
                <a:cs typeface="Microsoft Sans Serif"/>
              </a:rPr>
              <a:t>καθορίζεται </a:t>
            </a:r>
            <a:r>
              <a:rPr sz="2400" spc="-45" dirty="0">
                <a:latin typeface="Microsoft Sans Serif"/>
                <a:cs typeface="Microsoft Sans Serif"/>
              </a:rPr>
              <a:t>µε </a:t>
            </a:r>
            <a:r>
              <a:rPr sz="2400" spc="-25" dirty="0">
                <a:latin typeface="Microsoft Sans Serif"/>
                <a:cs typeface="Microsoft Sans Serif"/>
              </a:rPr>
              <a:t>συνεκτίµηση </a:t>
            </a:r>
            <a:r>
              <a:rPr sz="2400" spc="-95" dirty="0">
                <a:latin typeface="Microsoft Sans Serif"/>
                <a:cs typeface="Microsoft Sans Serif"/>
              </a:rPr>
              <a:t>του </a:t>
            </a:r>
            <a:r>
              <a:rPr sz="2400" spc="-55" dirty="0">
                <a:latin typeface="Microsoft Sans Serif"/>
                <a:cs typeface="Microsoft Sans Serif"/>
              </a:rPr>
              <a:t>είδους </a:t>
            </a:r>
            <a:r>
              <a:rPr sz="2400" spc="-15" dirty="0">
                <a:latin typeface="Microsoft Sans Serif"/>
                <a:cs typeface="Microsoft Sans Serif"/>
              </a:rPr>
              <a:t>και </a:t>
            </a:r>
            <a:r>
              <a:rPr sz="2400" spc="-130" dirty="0">
                <a:latin typeface="Microsoft Sans Serif"/>
                <a:cs typeface="Microsoft Sans Serif"/>
              </a:rPr>
              <a:t>της 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έκτασης</a:t>
            </a:r>
            <a:r>
              <a:rPr sz="2400" spc="509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των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βλαβών</a:t>
            </a:r>
            <a:r>
              <a:rPr sz="2400" spc="5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και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των</a:t>
            </a:r>
            <a:r>
              <a:rPr sz="2400" spc="-1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ειδικών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συνθηκών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σε</a:t>
            </a:r>
            <a:r>
              <a:rPr sz="2400" spc="-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κάθε </a:t>
            </a:r>
            <a:r>
              <a:rPr sz="2400" spc="-30" dirty="0">
                <a:latin typeface="Microsoft Sans Serif"/>
                <a:cs typeface="Microsoft Sans Serif"/>
              </a:rPr>
              <a:t> συγκεκριµένη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περίπτωση.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8991600" cy="8432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3200"/>
              </a:lnSpc>
              <a:spcBef>
                <a:spcPts val="24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  <a:tab pos="3078480" algn="l"/>
                <a:tab pos="5080635" algn="l"/>
              </a:tabLst>
            </a:pPr>
            <a:r>
              <a:rPr sz="2700" b="1" spc="-5" dirty="0">
                <a:latin typeface="Arial"/>
                <a:cs typeface="Arial"/>
              </a:rPr>
              <a:t>Ποιότητα</a:t>
            </a:r>
            <a:r>
              <a:rPr sz="2700" b="1" spc="1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στα</a:t>
            </a:r>
            <a:r>
              <a:rPr sz="2700" b="1" spc="150" dirty="0">
                <a:latin typeface="Arial"/>
                <a:cs typeface="Arial"/>
              </a:rPr>
              <a:t> </a:t>
            </a:r>
            <a:r>
              <a:rPr sz="2700" b="1" spc="10" dirty="0">
                <a:latin typeface="Arial"/>
                <a:cs typeface="Arial"/>
              </a:rPr>
              <a:t>δηµόσια</a:t>
            </a:r>
            <a:r>
              <a:rPr sz="2700" b="1" spc="1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έργα</a:t>
            </a:r>
            <a:r>
              <a:rPr sz="2700" b="1" spc="15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-</a:t>
            </a:r>
            <a:r>
              <a:rPr sz="2700" b="1" spc="150" dirty="0">
                <a:latin typeface="Arial"/>
                <a:cs typeface="Arial"/>
              </a:rPr>
              <a:t> </a:t>
            </a:r>
            <a:r>
              <a:rPr sz="2700" b="1" spc="20" dirty="0">
                <a:latin typeface="Arial"/>
                <a:cs typeface="Arial"/>
              </a:rPr>
              <a:t>Πρόγραµµα</a:t>
            </a:r>
            <a:r>
              <a:rPr sz="2700" b="1" spc="15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Ποιότητας </a:t>
            </a:r>
            <a:r>
              <a:rPr sz="2700" b="1" spc="-73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Έργου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(Π.Π.Ε.)	[άρθρο</a:t>
            </a:r>
            <a:r>
              <a:rPr sz="2700" b="1" dirty="0">
                <a:latin typeface="Arial"/>
                <a:cs typeface="Arial"/>
              </a:rPr>
              <a:t> 158	ν.</a:t>
            </a:r>
            <a:r>
              <a:rPr sz="2700" b="1" spc="-5" dirty="0">
                <a:latin typeface="Arial"/>
                <a:cs typeface="Arial"/>
              </a:rPr>
              <a:t> 4412/2016]</a:t>
            </a:r>
            <a:endParaRPr sz="2700">
              <a:latin typeface="Arial"/>
              <a:cs typeface="Arial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421640" y="2025060"/>
            <a:ext cx="800480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24050" algn="l"/>
                <a:tab pos="2766060" algn="l"/>
                <a:tab pos="4850765" algn="l"/>
                <a:tab pos="6309995" algn="l"/>
              </a:tabLst>
            </a:pPr>
            <a:r>
              <a:rPr sz="2700" spc="-25" dirty="0">
                <a:latin typeface="Microsoft Sans Serif"/>
                <a:cs typeface="Microsoft Sans Serif"/>
              </a:rPr>
              <a:t>απαιτήσεις	</a:t>
            </a:r>
            <a:r>
              <a:rPr sz="2700" spc="-15" dirty="0">
                <a:latin typeface="Microsoft Sans Serif"/>
                <a:cs typeface="Microsoft Sans Serif"/>
              </a:rPr>
              <a:t>των	</a:t>
            </a:r>
            <a:r>
              <a:rPr sz="2700" spc="5" dirty="0">
                <a:latin typeface="Microsoft Sans Serif"/>
                <a:cs typeface="Microsoft Sans Serif"/>
              </a:rPr>
              <a:t>συµβατικών	</a:t>
            </a:r>
            <a:r>
              <a:rPr sz="2700" spc="-30" dirty="0">
                <a:latin typeface="Microsoft Sans Serif"/>
                <a:cs typeface="Microsoft Sans Serif"/>
              </a:rPr>
              <a:t>τευχών,	</a:t>
            </a:r>
            <a:r>
              <a:rPr sz="2700" spc="-15" dirty="0">
                <a:latin typeface="Microsoft Sans Serif"/>
                <a:cs typeface="Microsoft Sans Serif"/>
              </a:rPr>
              <a:t>περιγράφει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739" y="1612056"/>
            <a:ext cx="8997950" cy="850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710" marR="5080" indent="-346710" algn="r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46710" algn="l"/>
                <a:tab pos="347345" algn="l"/>
                <a:tab pos="1028700" algn="l"/>
                <a:tab pos="2352040" algn="l"/>
                <a:tab pos="4705985" algn="l"/>
                <a:tab pos="5441950" algn="l"/>
                <a:tab pos="7594600" algn="l"/>
                <a:tab pos="8571865" algn="l"/>
              </a:tabLst>
            </a:pPr>
            <a:r>
              <a:rPr sz="2700" spc="60" dirty="0">
                <a:latin typeface="Microsoft Sans Serif"/>
                <a:cs typeface="Microsoft Sans Serif"/>
              </a:rPr>
              <a:t>Τ</a:t>
            </a:r>
            <a:r>
              <a:rPr sz="2700" dirty="0">
                <a:latin typeface="Microsoft Sans Serif"/>
                <a:cs typeface="Microsoft Sans Serif"/>
              </a:rPr>
              <a:t>ο	</a:t>
            </a:r>
            <a:r>
              <a:rPr sz="2700" spc="60" dirty="0">
                <a:latin typeface="Microsoft Sans Serif"/>
                <a:cs typeface="Microsoft Sans Serif"/>
              </a:rPr>
              <a:t>Π.Π.Ε</a:t>
            </a:r>
            <a:r>
              <a:rPr sz="2700" dirty="0">
                <a:latin typeface="Microsoft Sans Serif"/>
                <a:cs typeface="Microsoft Sans Serif"/>
              </a:rPr>
              <a:t>.	</a:t>
            </a:r>
            <a:r>
              <a:rPr sz="2700" spc="105" dirty="0">
                <a:latin typeface="Microsoft Sans Serif"/>
                <a:cs typeface="Microsoft Sans Serif"/>
              </a:rPr>
              <a:t>ενσω</a:t>
            </a:r>
            <a:r>
              <a:rPr sz="2700" spc="110" dirty="0">
                <a:latin typeface="Microsoft Sans Serif"/>
                <a:cs typeface="Microsoft Sans Serif"/>
              </a:rPr>
              <a:t>µ</a:t>
            </a:r>
            <a:r>
              <a:rPr sz="2700" spc="15" dirty="0">
                <a:latin typeface="Microsoft Sans Serif"/>
                <a:cs typeface="Microsoft Sans Serif"/>
              </a:rPr>
              <a:t>ατώνε</a:t>
            </a:r>
            <a:r>
              <a:rPr sz="2700" spc="-20" dirty="0">
                <a:latin typeface="Microsoft Sans Serif"/>
                <a:cs typeface="Microsoft Sans Serif"/>
              </a:rPr>
              <a:t>ι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40" dirty="0">
                <a:latin typeface="Microsoft Sans Serif"/>
                <a:cs typeface="Microsoft Sans Serif"/>
              </a:rPr>
              <a:t>κα</a:t>
            </a:r>
            <a:r>
              <a:rPr sz="2700" spc="-10" dirty="0">
                <a:latin typeface="Microsoft Sans Serif"/>
                <a:cs typeface="Microsoft Sans Serif"/>
              </a:rPr>
              <a:t>ι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90" dirty="0">
                <a:latin typeface="Microsoft Sans Serif"/>
                <a:cs typeface="Microsoft Sans Serif"/>
              </a:rPr>
              <a:t>κωδικοποιε</a:t>
            </a:r>
            <a:r>
              <a:rPr sz="2700" spc="10" dirty="0">
                <a:latin typeface="Microsoft Sans Serif"/>
                <a:cs typeface="Microsoft Sans Serif"/>
              </a:rPr>
              <a:t>ί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5" dirty="0">
                <a:latin typeface="Microsoft Sans Serif"/>
                <a:cs typeface="Microsoft Sans Serif"/>
              </a:rPr>
              <a:t>όλε</a:t>
            </a:r>
            <a:r>
              <a:rPr sz="2700" spc="-75" dirty="0">
                <a:latin typeface="Microsoft Sans Serif"/>
                <a:cs typeface="Microsoft Sans Serif"/>
              </a:rPr>
              <a:t>ς</a:t>
            </a:r>
            <a:r>
              <a:rPr sz="2700" dirty="0">
                <a:latin typeface="Microsoft Sans Serif"/>
                <a:cs typeface="Microsoft Sans Serif"/>
              </a:rPr>
              <a:t>	</a:t>
            </a:r>
            <a:r>
              <a:rPr sz="2700" spc="-100" dirty="0">
                <a:latin typeface="Microsoft Sans Serif"/>
                <a:cs typeface="Microsoft Sans Serif"/>
              </a:rPr>
              <a:t>τις</a:t>
            </a:r>
            <a:endParaRPr sz="2700">
              <a:latin typeface="Microsoft Sans Serif"/>
              <a:cs typeface="Microsoft Sans Serif"/>
            </a:endParaRPr>
          </a:p>
          <a:p>
            <a:pPr marR="10795" algn="r">
              <a:lnSpc>
                <a:spcPct val="100000"/>
              </a:lnSpc>
              <a:spcBef>
                <a:spcPts val="10"/>
              </a:spcBef>
            </a:pPr>
            <a:r>
              <a:rPr sz="2700" spc="-160" dirty="0">
                <a:latin typeface="Microsoft Sans Serif"/>
                <a:cs typeface="Microsoft Sans Serif"/>
              </a:rPr>
              <a:t>τις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640" y="2431460"/>
            <a:ext cx="8672830" cy="29133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90"/>
              </a:spcBef>
            </a:pPr>
            <a:r>
              <a:rPr sz="2700" spc="25" dirty="0">
                <a:latin typeface="Microsoft Sans Serif"/>
                <a:cs typeface="Microsoft Sans Serif"/>
              </a:rPr>
              <a:t>φάσεις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55" dirty="0">
                <a:latin typeface="Microsoft Sans Serif"/>
                <a:cs typeface="Microsoft Sans Serif"/>
              </a:rPr>
              <a:t>ανάπτυξης</a:t>
            </a:r>
            <a:r>
              <a:rPr sz="2700" spc="60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του</a:t>
            </a:r>
            <a:r>
              <a:rPr sz="2700" spc="-45" dirty="0">
                <a:latin typeface="Microsoft Sans Serif"/>
                <a:cs typeface="Microsoft Sans Serif"/>
              </a:rPr>
              <a:t> </a:t>
            </a:r>
            <a:r>
              <a:rPr sz="2700" spc="10" dirty="0">
                <a:latin typeface="Microsoft Sans Serif"/>
                <a:cs typeface="Microsoft Sans Serif"/>
              </a:rPr>
              <a:t>έργου</a:t>
            </a:r>
            <a:r>
              <a:rPr sz="2700" spc="740" dirty="0">
                <a:latin typeface="Microsoft Sans Serif"/>
                <a:cs typeface="Microsoft Sans Serif"/>
              </a:rPr>
              <a:t> </a:t>
            </a:r>
            <a:r>
              <a:rPr sz="2700" spc="40" dirty="0">
                <a:latin typeface="Microsoft Sans Serif"/>
                <a:cs typeface="Microsoft Sans Serif"/>
              </a:rPr>
              <a:t>και</a:t>
            </a:r>
            <a:r>
              <a:rPr sz="2700" spc="45" dirty="0">
                <a:latin typeface="Microsoft Sans Serif"/>
                <a:cs typeface="Microsoft Sans Serif"/>
              </a:rPr>
              <a:t> </a:t>
            </a:r>
            <a:r>
              <a:rPr sz="2700" spc="-105" dirty="0">
                <a:latin typeface="Microsoft Sans Serif"/>
                <a:cs typeface="Microsoft Sans Serif"/>
              </a:rPr>
              <a:t>τις</a:t>
            </a:r>
            <a:r>
              <a:rPr sz="2700" spc="-100" dirty="0">
                <a:latin typeface="Microsoft Sans Serif"/>
                <a:cs typeface="Microsoft Sans Serif"/>
              </a:rPr>
              <a:t> </a:t>
            </a:r>
            <a:r>
              <a:rPr sz="2700" spc="-5" dirty="0">
                <a:latin typeface="Microsoft Sans Serif"/>
                <a:cs typeface="Microsoft Sans Serif"/>
              </a:rPr>
              <a:t>αντίστοιχες </a:t>
            </a:r>
            <a:r>
              <a:rPr sz="2700" dirty="0">
                <a:latin typeface="Microsoft Sans Serif"/>
                <a:cs typeface="Microsoft Sans Serif"/>
              </a:rPr>
              <a:t> </a:t>
            </a:r>
            <a:r>
              <a:rPr sz="2700" spc="35" dirty="0">
                <a:latin typeface="Microsoft Sans Serif"/>
                <a:cs typeface="Microsoft Sans Serif"/>
              </a:rPr>
              <a:t>δραστηριότητες,</a:t>
            </a:r>
            <a:r>
              <a:rPr sz="2700" spc="790" dirty="0">
                <a:latin typeface="Microsoft Sans Serif"/>
                <a:cs typeface="Microsoft Sans Serif"/>
              </a:rPr>
              <a:t> </a:t>
            </a:r>
            <a:r>
              <a:rPr sz="2700" spc="45" dirty="0">
                <a:latin typeface="Microsoft Sans Serif"/>
                <a:cs typeface="Microsoft Sans Serif"/>
              </a:rPr>
              <a:t>είναι</a:t>
            </a:r>
            <a:r>
              <a:rPr sz="2700" spc="50" dirty="0">
                <a:latin typeface="Microsoft Sans Serif"/>
                <a:cs typeface="Microsoft Sans Serif"/>
              </a:rPr>
              <a:t> </a:t>
            </a:r>
            <a:r>
              <a:rPr sz="2700" spc="30" dirty="0">
                <a:latin typeface="Microsoft Sans Serif"/>
                <a:cs typeface="Microsoft Sans Serif"/>
              </a:rPr>
              <a:t>σε</a:t>
            </a:r>
            <a:r>
              <a:rPr sz="2700" spc="35" dirty="0">
                <a:latin typeface="Microsoft Sans Serif"/>
                <a:cs typeface="Microsoft Sans Serif"/>
              </a:rPr>
              <a:t> </a:t>
            </a:r>
            <a:r>
              <a:rPr sz="2700" spc="165" dirty="0">
                <a:latin typeface="Microsoft Sans Serif"/>
                <a:cs typeface="Microsoft Sans Serif"/>
              </a:rPr>
              <a:t>πλήρη</a:t>
            </a:r>
            <a:r>
              <a:rPr sz="2700" spc="170" dirty="0">
                <a:latin typeface="Microsoft Sans Serif"/>
                <a:cs typeface="Microsoft Sans Serif"/>
              </a:rPr>
              <a:t> </a:t>
            </a:r>
            <a:r>
              <a:rPr sz="2700" spc="100" dirty="0">
                <a:latin typeface="Microsoft Sans Serif"/>
                <a:cs typeface="Microsoft Sans Serif"/>
              </a:rPr>
              <a:t>εναρµόνιση</a:t>
            </a:r>
            <a:r>
              <a:rPr sz="2700" spc="105" dirty="0">
                <a:latin typeface="Microsoft Sans Serif"/>
                <a:cs typeface="Microsoft Sans Serif"/>
              </a:rPr>
              <a:t> </a:t>
            </a:r>
            <a:r>
              <a:rPr sz="2700" spc="65" dirty="0">
                <a:latin typeface="Microsoft Sans Serif"/>
                <a:cs typeface="Microsoft Sans Serif"/>
              </a:rPr>
              <a:t>και </a:t>
            </a:r>
            <a:r>
              <a:rPr sz="2700" spc="70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περιλαµβάνει </a:t>
            </a:r>
            <a:r>
              <a:rPr sz="2700" spc="-145" dirty="0">
                <a:latin typeface="Microsoft Sans Serif"/>
                <a:cs typeface="Microsoft Sans Serif"/>
              </a:rPr>
              <a:t>το</a:t>
            </a:r>
            <a:r>
              <a:rPr sz="2700" spc="-140" dirty="0">
                <a:latin typeface="Microsoft Sans Serif"/>
                <a:cs typeface="Microsoft Sans Serif"/>
              </a:rPr>
              <a:t> </a:t>
            </a:r>
            <a:r>
              <a:rPr sz="2700" spc="-5" dirty="0">
                <a:latin typeface="Microsoft Sans Serif"/>
                <a:cs typeface="Microsoft Sans Serif"/>
              </a:rPr>
              <a:t>χρονοδιάγραµµα </a:t>
            </a:r>
            <a:r>
              <a:rPr sz="2700" spc="-105" dirty="0">
                <a:latin typeface="Microsoft Sans Serif"/>
                <a:cs typeface="Microsoft Sans Serif"/>
              </a:rPr>
              <a:t>του</a:t>
            </a:r>
            <a:r>
              <a:rPr sz="2700" spc="-100" dirty="0">
                <a:latin typeface="Microsoft Sans Serif"/>
                <a:cs typeface="Microsoft Sans Serif"/>
              </a:rPr>
              <a:t> </a:t>
            </a:r>
            <a:r>
              <a:rPr sz="2700" spc="-50" dirty="0">
                <a:latin typeface="Microsoft Sans Serif"/>
                <a:cs typeface="Microsoft Sans Serif"/>
              </a:rPr>
              <a:t>έργου, </a:t>
            </a:r>
            <a:r>
              <a:rPr sz="2700" spc="-45" dirty="0">
                <a:latin typeface="Microsoft Sans Serif"/>
                <a:cs typeface="Microsoft Sans Serif"/>
              </a:rPr>
              <a:t>καθορίζει </a:t>
            </a:r>
            <a:r>
              <a:rPr sz="2700" spc="-40" dirty="0">
                <a:latin typeface="Microsoft Sans Serif"/>
                <a:cs typeface="Microsoft Sans Serif"/>
              </a:rPr>
              <a:t> </a:t>
            </a:r>
            <a:r>
              <a:rPr sz="2700" spc="-100" dirty="0">
                <a:latin typeface="Microsoft Sans Serif"/>
                <a:cs typeface="Microsoft Sans Serif"/>
              </a:rPr>
              <a:t>τον </a:t>
            </a:r>
            <a:r>
              <a:rPr sz="2700" spc="10" dirty="0">
                <a:latin typeface="Microsoft Sans Serif"/>
                <a:cs typeface="Microsoft Sans Serif"/>
              </a:rPr>
              <a:t>τρόπο </a:t>
            </a:r>
            <a:r>
              <a:rPr sz="2700" spc="5" dirty="0">
                <a:latin typeface="Microsoft Sans Serif"/>
                <a:cs typeface="Microsoft Sans Serif"/>
              </a:rPr>
              <a:t>οργάνωσης </a:t>
            </a:r>
            <a:r>
              <a:rPr sz="2700" spc="-15" dirty="0">
                <a:latin typeface="Microsoft Sans Serif"/>
                <a:cs typeface="Microsoft Sans Serif"/>
              </a:rPr>
              <a:t>και </a:t>
            </a:r>
            <a:r>
              <a:rPr sz="2700" spc="-20" dirty="0">
                <a:latin typeface="Microsoft Sans Serif"/>
                <a:cs typeface="Microsoft Sans Serif"/>
              </a:rPr>
              <a:t>διοίκησης </a:t>
            </a:r>
            <a:r>
              <a:rPr sz="2700" spc="-105" dirty="0">
                <a:latin typeface="Microsoft Sans Serif"/>
                <a:cs typeface="Microsoft Sans Serif"/>
              </a:rPr>
              <a:t>του </a:t>
            </a:r>
            <a:r>
              <a:rPr sz="2700" spc="-60" dirty="0">
                <a:latin typeface="Microsoft Sans Serif"/>
                <a:cs typeface="Microsoft Sans Serif"/>
              </a:rPr>
              <a:t>έργου </a:t>
            </a:r>
            <a:r>
              <a:rPr sz="2700" spc="-15" dirty="0">
                <a:latin typeface="Microsoft Sans Serif"/>
                <a:cs typeface="Microsoft Sans Serif"/>
              </a:rPr>
              <a:t>και </a:t>
            </a:r>
            <a:r>
              <a:rPr sz="2700" spc="-100" dirty="0">
                <a:latin typeface="Microsoft Sans Serif"/>
                <a:cs typeface="Microsoft Sans Serif"/>
              </a:rPr>
              <a:t>τον </a:t>
            </a:r>
            <a:r>
              <a:rPr sz="2700" spc="-95" dirty="0">
                <a:latin typeface="Microsoft Sans Serif"/>
                <a:cs typeface="Microsoft Sans Serif"/>
              </a:rPr>
              <a:t> </a:t>
            </a:r>
            <a:r>
              <a:rPr sz="2700" spc="155" dirty="0">
                <a:latin typeface="Microsoft Sans Serif"/>
                <a:cs typeface="Microsoft Sans Serif"/>
              </a:rPr>
              <a:t>τρόπο</a:t>
            </a:r>
            <a:r>
              <a:rPr sz="2700" spc="160" dirty="0">
                <a:latin typeface="Microsoft Sans Serif"/>
                <a:cs typeface="Microsoft Sans Serif"/>
              </a:rPr>
              <a:t> </a:t>
            </a:r>
            <a:r>
              <a:rPr sz="2700" spc="105" dirty="0">
                <a:latin typeface="Microsoft Sans Serif"/>
                <a:cs typeface="Microsoft Sans Serif"/>
              </a:rPr>
              <a:t>και</a:t>
            </a:r>
            <a:r>
              <a:rPr sz="2700" spc="110" dirty="0">
                <a:latin typeface="Microsoft Sans Serif"/>
                <a:cs typeface="Microsoft Sans Serif"/>
              </a:rPr>
              <a:t> </a:t>
            </a:r>
            <a:r>
              <a:rPr sz="2700" spc="-40" dirty="0">
                <a:latin typeface="Microsoft Sans Serif"/>
                <a:cs typeface="Microsoft Sans Serif"/>
              </a:rPr>
              <a:t>τις</a:t>
            </a:r>
            <a:r>
              <a:rPr sz="2700" spc="640" dirty="0">
                <a:latin typeface="Microsoft Sans Serif"/>
                <a:cs typeface="Microsoft Sans Serif"/>
              </a:rPr>
              <a:t> </a:t>
            </a:r>
            <a:r>
              <a:rPr sz="2700" spc="110" dirty="0">
                <a:latin typeface="Microsoft Sans Serif"/>
                <a:cs typeface="Microsoft Sans Serif"/>
              </a:rPr>
              <a:t>λεπτοµέρειες</a:t>
            </a:r>
            <a:r>
              <a:rPr sz="2700" spc="114" dirty="0">
                <a:latin typeface="Microsoft Sans Serif"/>
                <a:cs typeface="Microsoft Sans Serif"/>
              </a:rPr>
              <a:t> </a:t>
            </a:r>
            <a:r>
              <a:rPr sz="2700" spc="140" dirty="0">
                <a:latin typeface="Microsoft Sans Serif"/>
                <a:cs typeface="Microsoft Sans Serif"/>
              </a:rPr>
              <a:t>συγκέντρωσης</a:t>
            </a:r>
            <a:r>
              <a:rPr sz="2700" spc="145" dirty="0">
                <a:latin typeface="Microsoft Sans Serif"/>
                <a:cs typeface="Microsoft Sans Serif"/>
              </a:rPr>
              <a:t> </a:t>
            </a:r>
            <a:r>
              <a:rPr sz="2700" spc="165" dirty="0">
                <a:latin typeface="Microsoft Sans Serif"/>
                <a:cs typeface="Microsoft Sans Serif"/>
              </a:rPr>
              <a:t>και </a:t>
            </a:r>
            <a:r>
              <a:rPr sz="2700" spc="170" dirty="0">
                <a:latin typeface="Microsoft Sans Serif"/>
                <a:cs typeface="Microsoft Sans Serif"/>
              </a:rPr>
              <a:t> </a:t>
            </a:r>
            <a:r>
              <a:rPr sz="2700" spc="-55" dirty="0">
                <a:latin typeface="Microsoft Sans Serif"/>
                <a:cs typeface="Microsoft Sans Serif"/>
              </a:rPr>
              <a:t>αρχειοθέτησης </a:t>
            </a:r>
            <a:r>
              <a:rPr sz="2700" spc="-20" dirty="0">
                <a:latin typeface="Microsoft Sans Serif"/>
                <a:cs typeface="Microsoft Sans Serif"/>
              </a:rPr>
              <a:t>των </a:t>
            </a:r>
            <a:r>
              <a:rPr sz="2700" spc="-25" dirty="0">
                <a:latin typeface="Microsoft Sans Serif"/>
                <a:cs typeface="Microsoft Sans Serif"/>
              </a:rPr>
              <a:t>στοιχείων </a:t>
            </a:r>
            <a:r>
              <a:rPr sz="2700" spc="-70" dirty="0">
                <a:latin typeface="Microsoft Sans Serif"/>
                <a:cs typeface="Microsoft Sans Serif"/>
              </a:rPr>
              <a:t>κατά </a:t>
            </a:r>
            <a:r>
              <a:rPr sz="2700" spc="-100" dirty="0">
                <a:latin typeface="Microsoft Sans Serif"/>
                <a:cs typeface="Microsoft Sans Serif"/>
              </a:rPr>
              <a:t>την </a:t>
            </a:r>
            <a:r>
              <a:rPr sz="2700" spc="-40" dirty="0">
                <a:latin typeface="Microsoft Sans Serif"/>
                <a:cs typeface="Microsoft Sans Serif"/>
              </a:rPr>
              <a:t>κατασκευή, </a:t>
            </a:r>
            <a:r>
              <a:rPr sz="2700" spc="-30" dirty="0">
                <a:latin typeface="Microsoft Sans Serif"/>
                <a:cs typeface="Microsoft Sans Serif"/>
              </a:rPr>
              <a:t>ώστε </a:t>
            </a:r>
            <a:r>
              <a:rPr sz="2700" spc="-25" dirty="0">
                <a:latin typeface="Microsoft Sans Serif"/>
                <a:cs typeface="Microsoft Sans Serif"/>
              </a:rPr>
              <a:t> </a:t>
            </a:r>
            <a:r>
              <a:rPr sz="2700" dirty="0">
                <a:latin typeface="Microsoft Sans Serif"/>
                <a:cs typeface="Microsoft Sans Serif"/>
              </a:rPr>
              <a:t>να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10" dirty="0">
                <a:latin typeface="Microsoft Sans Serif"/>
                <a:cs typeface="Microsoft Sans Serif"/>
              </a:rPr>
              <a:t>ικανοποιούνται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οι</a:t>
            </a:r>
            <a:r>
              <a:rPr sz="2700" spc="35" dirty="0">
                <a:latin typeface="Microsoft Sans Serif"/>
                <a:cs typeface="Microsoft Sans Serif"/>
              </a:rPr>
              <a:t> </a:t>
            </a:r>
            <a:r>
              <a:rPr sz="2700" spc="-25" dirty="0">
                <a:latin typeface="Microsoft Sans Serif"/>
                <a:cs typeface="Microsoft Sans Serif"/>
              </a:rPr>
              <a:t>απαιτήσεις</a:t>
            </a:r>
            <a:r>
              <a:rPr sz="2700" spc="30" dirty="0">
                <a:latin typeface="Microsoft Sans Serif"/>
                <a:cs typeface="Microsoft Sans Serif"/>
              </a:rPr>
              <a:t> </a:t>
            </a:r>
            <a:r>
              <a:rPr sz="2700" spc="-45" dirty="0">
                <a:latin typeface="Microsoft Sans Serif"/>
                <a:cs typeface="Microsoft Sans Serif"/>
              </a:rPr>
              <a:t>ιχνηλασιµότητας.</a:t>
            </a:r>
            <a:endParaRPr sz="2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8739" y="221660"/>
            <a:ext cx="9042400" cy="35984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5244" indent="-342900" algn="just">
              <a:lnSpc>
                <a:spcPts val="3200"/>
              </a:lnSpc>
              <a:spcBef>
                <a:spcPts val="240"/>
              </a:spcBef>
              <a:buClr>
                <a:srgbClr val="99FF99"/>
              </a:buClr>
              <a:buSzPct val="79629"/>
              <a:buFont typeface="Wingdings"/>
              <a:buChar char=""/>
              <a:tabLst>
                <a:tab pos="355600" algn="l"/>
              </a:tabLst>
            </a:pPr>
            <a:r>
              <a:rPr sz="2700" b="1" spc="-5" dirty="0">
                <a:latin typeface="Arial"/>
                <a:cs typeface="Arial"/>
              </a:rPr>
              <a:t>Ποιότητα </a:t>
            </a:r>
            <a:r>
              <a:rPr sz="2700" b="1" dirty="0">
                <a:latin typeface="Arial"/>
                <a:cs typeface="Arial"/>
              </a:rPr>
              <a:t>στα </a:t>
            </a:r>
            <a:r>
              <a:rPr sz="2700" b="1" spc="10" dirty="0">
                <a:latin typeface="Arial"/>
                <a:cs typeface="Arial"/>
              </a:rPr>
              <a:t>δηµόσια </a:t>
            </a:r>
            <a:r>
              <a:rPr sz="2700" b="1" dirty="0">
                <a:latin typeface="Arial"/>
                <a:cs typeface="Arial"/>
              </a:rPr>
              <a:t>έργα - </a:t>
            </a:r>
            <a:r>
              <a:rPr sz="2700" b="1" spc="20" dirty="0">
                <a:latin typeface="Arial"/>
                <a:cs typeface="Arial"/>
              </a:rPr>
              <a:t>Πρόγραµµα </a:t>
            </a:r>
            <a:r>
              <a:rPr sz="2700" b="1" spc="-5" dirty="0">
                <a:latin typeface="Arial"/>
                <a:cs typeface="Arial"/>
              </a:rPr>
              <a:t>Ποιότητας </a:t>
            </a:r>
            <a:r>
              <a:rPr sz="2700" b="1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Έργου (Π.Π.Ε.)</a:t>
            </a:r>
            <a:r>
              <a:rPr sz="2700" b="1" spc="10" dirty="0">
                <a:latin typeface="Arial"/>
                <a:cs typeface="Arial"/>
              </a:rPr>
              <a:t> </a:t>
            </a:r>
            <a:r>
              <a:rPr sz="2700" b="1" spc="-5" dirty="0">
                <a:latin typeface="Arial"/>
                <a:cs typeface="Arial"/>
              </a:rPr>
              <a:t>[άρθρο </a:t>
            </a:r>
            <a:r>
              <a:rPr sz="2700" b="1" dirty="0">
                <a:latin typeface="Arial"/>
                <a:cs typeface="Arial"/>
              </a:rPr>
              <a:t>158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ν.</a:t>
            </a:r>
            <a:r>
              <a:rPr sz="2700" b="1" spc="-5" dirty="0">
                <a:latin typeface="Arial"/>
                <a:cs typeface="Arial"/>
              </a:rPr>
              <a:t> 4412/2016]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"/>
            </a:pPr>
            <a:endParaRPr sz="3850">
              <a:latin typeface="Arial"/>
              <a:cs typeface="Arial"/>
            </a:endParaRPr>
          </a:p>
          <a:p>
            <a:pPr marL="355600" marR="5080" indent="-342900" algn="just">
              <a:lnSpc>
                <a:spcPct val="99900"/>
              </a:lnSpc>
              <a:buClr>
                <a:srgbClr val="99FF99"/>
              </a:buClr>
              <a:buSzPct val="78571"/>
              <a:buFont typeface="Wingdings"/>
              <a:buChar char=""/>
              <a:tabLst>
                <a:tab pos="355600" algn="l"/>
              </a:tabLst>
            </a:pPr>
            <a:r>
              <a:rPr sz="2800" spc="-5" dirty="0">
                <a:latin typeface="Microsoft Sans Serif"/>
                <a:cs typeface="Microsoft Sans Serif"/>
              </a:rPr>
              <a:t>Το Π.Π.Ε. </a:t>
            </a:r>
            <a:r>
              <a:rPr sz="2800" spc="-40" dirty="0">
                <a:latin typeface="Microsoft Sans Serif"/>
                <a:cs typeface="Microsoft Sans Serif"/>
              </a:rPr>
              <a:t>αποτελεί </a:t>
            </a:r>
            <a:r>
              <a:rPr sz="2800" spc="-150" dirty="0">
                <a:latin typeface="Microsoft Sans Serif"/>
                <a:cs typeface="Microsoft Sans Serif"/>
              </a:rPr>
              <a:t>το </a:t>
            </a:r>
            <a:r>
              <a:rPr sz="2800" spc="-40" dirty="0">
                <a:latin typeface="Microsoft Sans Serif"/>
                <a:cs typeface="Microsoft Sans Serif"/>
              </a:rPr>
              <a:t>εσωτερικό </a:t>
            </a:r>
            <a:r>
              <a:rPr sz="2800" spc="-30" dirty="0">
                <a:latin typeface="Microsoft Sans Serif"/>
                <a:cs typeface="Microsoft Sans Serif"/>
              </a:rPr>
              <a:t>κανονιστικό </a:t>
            </a:r>
            <a:r>
              <a:rPr sz="2800" spc="-60" dirty="0">
                <a:latin typeface="Microsoft Sans Serif"/>
                <a:cs typeface="Microsoft Sans Serif"/>
              </a:rPr>
              <a:t>έγγραφο 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spc="155" dirty="0">
                <a:latin typeface="Microsoft Sans Serif"/>
                <a:cs typeface="Microsoft Sans Serif"/>
              </a:rPr>
              <a:t>του</a:t>
            </a:r>
            <a:r>
              <a:rPr sz="2800" spc="160" dirty="0">
                <a:latin typeface="Microsoft Sans Serif"/>
                <a:cs typeface="Microsoft Sans Serif"/>
              </a:rPr>
              <a:t> </a:t>
            </a:r>
            <a:r>
              <a:rPr sz="2800" spc="254" dirty="0">
                <a:latin typeface="Microsoft Sans Serif"/>
                <a:cs typeface="Microsoft Sans Serif"/>
              </a:rPr>
              <a:t>έργου</a:t>
            </a:r>
            <a:r>
              <a:rPr sz="2800" spc="260" dirty="0">
                <a:latin typeface="Microsoft Sans Serif"/>
                <a:cs typeface="Microsoft Sans Serif"/>
              </a:rPr>
              <a:t> </a:t>
            </a:r>
            <a:r>
              <a:rPr sz="2800" spc="245" dirty="0">
                <a:latin typeface="Microsoft Sans Serif"/>
                <a:cs typeface="Microsoft Sans Serif"/>
              </a:rPr>
              <a:t>και</a:t>
            </a:r>
            <a:r>
              <a:rPr sz="2800" spc="250" dirty="0">
                <a:latin typeface="Microsoft Sans Serif"/>
                <a:cs typeface="Microsoft Sans Serif"/>
              </a:rPr>
              <a:t> </a:t>
            </a:r>
            <a:r>
              <a:rPr sz="2800" spc="340" dirty="0">
                <a:latin typeface="Microsoft Sans Serif"/>
                <a:cs typeface="Microsoft Sans Serif"/>
              </a:rPr>
              <a:t>παρέχει</a:t>
            </a:r>
            <a:r>
              <a:rPr sz="2800" spc="345" dirty="0">
                <a:latin typeface="Microsoft Sans Serif"/>
                <a:cs typeface="Microsoft Sans Serif"/>
              </a:rPr>
              <a:t> </a:t>
            </a:r>
            <a:r>
              <a:rPr sz="2800" spc="265" dirty="0">
                <a:latin typeface="Microsoft Sans Serif"/>
                <a:cs typeface="Microsoft Sans Serif"/>
              </a:rPr>
              <a:t>όλα</a:t>
            </a:r>
            <a:r>
              <a:rPr sz="2800" spc="27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τα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285" dirty="0">
                <a:latin typeface="Microsoft Sans Serif"/>
                <a:cs typeface="Microsoft Sans Serif"/>
              </a:rPr>
              <a:t>εργαλεία </a:t>
            </a:r>
            <a:r>
              <a:rPr sz="2800" spc="290" dirty="0">
                <a:latin typeface="Microsoft Sans Serif"/>
                <a:cs typeface="Microsoft Sans Serif"/>
              </a:rPr>
              <a:t> </a:t>
            </a:r>
            <a:r>
              <a:rPr sz="2800" spc="65" dirty="0">
                <a:latin typeface="Microsoft Sans Serif"/>
                <a:cs typeface="Microsoft Sans Serif"/>
              </a:rPr>
              <a:t>παρακολούθησης</a:t>
            </a:r>
            <a:r>
              <a:rPr sz="2800" spc="70" dirty="0">
                <a:latin typeface="Microsoft Sans Serif"/>
                <a:cs typeface="Microsoft Sans Serif"/>
              </a:rPr>
              <a:t> </a:t>
            </a:r>
            <a:r>
              <a:rPr sz="2800" spc="-75" dirty="0">
                <a:latin typeface="Microsoft Sans Serif"/>
                <a:cs typeface="Microsoft Sans Serif"/>
              </a:rPr>
              <a:t>του</a:t>
            </a:r>
            <a:r>
              <a:rPr sz="2800" spc="-7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έργου,</a:t>
            </a:r>
            <a:r>
              <a:rPr sz="2800" spc="-5" dirty="0">
                <a:latin typeface="Microsoft Sans Serif"/>
                <a:cs typeface="Microsoft Sans Serif"/>
              </a:rPr>
              <a:t> </a:t>
            </a:r>
            <a:r>
              <a:rPr sz="2800" spc="20" dirty="0">
                <a:latin typeface="Microsoft Sans Serif"/>
                <a:cs typeface="Microsoft Sans Serif"/>
              </a:rPr>
              <a:t>συγκέντρωσης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των 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στοιχείων,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τεκµηρίωσης</a:t>
            </a:r>
            <a:r>
              <a:rPr sz="2800" spc="-20" dirty="0">
                <a:latin typeface="Microsoft Sans Serif"/>
                <a:cs typeface="Microsoft Sans Serif"/>
              </a:rPr>
              <a:t> των</a:t>
            </a:r>
            <a:r>
              <a:rPr sz="2800" spc="-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εργασιών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10" dirty="0">
                <a:latin typeface="Microsoft Sans Serif"/>
                <a:cs typeface="Microsoft Sans Serif"/>
              </a:rPr>
              <a:t>που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-35" dirty="0">
                <a:latin typeface="Microsoft Sans Serif"/>
                <a:cs typeface="Microsoft Sans Serif"/>
              </a:rPr>
              <a:t>έχουν </a:t>
            </a:r>
            <a:r>
              <a:rPr sz="2800" spc="-30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εκτελεστεί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και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αρχειοθέτησής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τους.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8739" y="3837604"/>
            <a:ext cx="56724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270" indent="-37020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Wingdings"/>
              <a:buChar char=""/>
              <a:tabLst>
                <a:tab pos="382270" algn="l"/>
                <a:tab pos="382905" algn="l"/>
                <a:tab pos="2947670" algn="l"/>
                <a:tab pos="3495675" algn="l"/>
              </a:tabLst>
            </a:pPr>
            <a:r>
              <a:rPr sz="2800" b="1" spc="420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360" dirty="0">
                <a:latin typeface="Arial"/>
                <a:cs typeface="Arial"/>
              </a:rPr>
              <a:t> </a:t>
            </a:r>
            <a:r>
              <a:rPr sz="2800" b="1" spc="425" dirty="0">
                <a:latin typeface="Arial"/>
                <a:cs typeface="Arial"/>
              </a:rPr>
              <a:t>αιτ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spc="425" dirty="0">
                <a:latin typeface="Arial"/>
                <a:cs typeface="Arial"/>
              </a:rPr>
              <a:t>ίτα</a:t>
            </a:r>
            <a:r>
              <a:rPr sz="2800" b="1" dirty="0">
                <a:latin typeface="Arial"/>
                <a:cs typeface="Arial"/>
              </a:rPr>
              <a:t>ι	η	ε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spc="425" dirty="0">
                <a:latin typeface="Arial"/>
                <a:cs typeface="Arial"/>
              </a:rPr>
              <a:t>όνησ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355" dirty="0"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02263" y="3837604"/>
            <a:ext cx="31229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6469" algn="l"/>
              </a:tabLst>
            </a:pP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spc="42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ι	ε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spc="420" dirty="0">
                <a:latin typeface="Arial"/>
                <a:cs typeface="Arial"/>
              </a:rPr>
              <a:t>φα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360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spc="-355" dirty="0">
                <a:latin typeface="Arial"/>
                <a:cs typeface="Arial"/>
              </a:rPr>
              <a:t> </a:t>
            </a:r>
            <a:r>
              <a:rPr sz="2800" b="1" spc="425" dirty="0">
                <a:latin typeface="Arial"/>
                <a:cs typeface="Arial"/>
              </a:rPr>
              <a:t>ογ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-355" dirty="0">
                <a:latin typeface="Arial"/>
                <a:cs typeface="Arial"/>
              </a:rPr>
              <a:t>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640" y="4260260"/>
            <a:ext cx="8658225" cy="173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200"/>
              </a:lnSpc>
              <a:spcBef>
                <a:spcPts val="90"/>
              </a:spcBef>
            </a:pPr>
            <a:r>
              <a:rPr sz="2800" b="1" spc="15" dirty="0">
                <a:latin typeface="Arial"/>
                <a:cs typeface="Arial"/>
              </a:rPr>
              <a:t>Προγράµµατος </a:t>
            </a:r>
            <a:r>
              <a:rPr sz="2800" b="1" spc="-5" dirty="0">
                <a:latin typeface="Arial"/>
                <a:cs typeface="Arial"/>
              </a:rPr>
              <a:t>Ποιότητας ΄Εργου </a:t>
            </a:r>
            <a:r>
              <a:rPr sz="2800" b="1" dirty="0">
                <a:latin typeface="Arial"/>
                <a:cs typeface="Arial"/>
              </a:rPr>
              <a:t>σε </a:t>
            </a:r>
            <a:r>
              <a:rPr sz="2800" b="1" spc="-5" dirty="0">
                <a:latin typeface="Arial"/>
                <a:cs typeface="Arial"/>
              </a:rPr>
              <a:t>κάθε </a:t>
            </a:r>
            <a:r>
              <a:rPr sz="2800" b="1" spc="10" dirty="0">
                <a:latin typeface="Arial"/>
                <a:cs typeface="Arial"/>
              </a:rPr>
              <a:t>δηµόσιο </a:t>
            </a:r>
            <a:r>
              <a:rPr sz="2800" b="1" spc="-765" dirty="0">
                <a:latin typeface="Arial"/>
                <a:cs typeface="Arial"/>
              </a:rPr>
              <a:t> </a:t>
            </a:r>
            <a:r>
              <a:rPr sz="2800" b="1" spc="25" dirty="0">
                <a:latin typeface="Arial"/>
                <a:cs typeface="Arial"/>
              </a:rPr>
              <a:t>έργο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(Κατασκευή</a:t>
            </a:r>
            <a:r>
              <a:rPr sz="2800" dirty="0">
                <a:latin typeface="Microsoft Sans Serif"/>
                <a:cs typeface="Microsoft Sans Serif"/>
              </a:rPr>
              <a:t> ή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και</a:t>
            </a:r>
            <a:r>
              <a:rPr sz="2800" spc="76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Μελέτη),</a:t>
            </a:r>
            <a:r>
              <a:rPr sz="2800" spc="66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του</a:t>
            </a:r>
            <a:r>
              <a:rPr sz="2800" spc="-75" dirty="0">
                <a:latin typeface="Microsoft Sans Serif"/>
                <a:cs typeface="Microsoft Sans Serif"/>
              </a:rPr>
              <a:t> </a:t>
            </a:r>
            <a:r>
              <a:rPr sz="2800" spc="80" dirty="0">
                <a:latin typeface="Microsoft Sans Serif"/>
                <a:cs typeface="Microsoft Sans Serif"/>
              </a:rPr>
              <a:t>οποίου</a:t>
            </a:r>
            <a:r>
              <a:rPr sz="2800" spc="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ο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105" dirty="0">
                <a:latin typeface="Microsoft Sans Serif"/>
                <a:cs typeface="Microsoft Sans Serif"/>
              </a:rPr>
              <a:t>προϋπολογισµός</a:t>
            </a:r>
            <a:r>
              <a:rPr sz="2800" spc="110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δηµοπράτησης,</a:t>
            </a:r>
            <a:r>
              <a:rPr sz="2800" spc="75" dirty="0">
                <a:latin typeface="Microsoft Sans Serif"/>
                <a:cs typeface="Microsoft Sans Serif"/>
              </a:rPr>
              <a:t> </a:t>
            </a:r>
            <a:r>
              <a:rPr sz="2800" b="1" spc="65" dirty="0">
                <a:latin typeface="Arial"/>
                <a:cs typeface="Arial"/>
              </a:rPr>
              <a:t>υπερβαίνει</a:t>
            </a:r>
            <a:r>
              <a:rPr sz="2800" b="1" spc="70" dirty="0">
                <a:latin typeface="Arial"/>
                <a:cs typeface="Arial"/>
              </a:rPr>
              <a:t> το 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ποσό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1.500.000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ευρώ χωρίς </a:t>
            </a:r>
            <a:r>
              <a:rPr sz="2800" b="1" dirty="0">
                <a:latin typeface="Arial"/>
                <a:cs typeface="Arial"/>
              </a:rPr>
              <a:t>ΦΠΑ.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6591</Words>
  <Application>Microsoft Office PowerPoint</Application>
  <PresentationFormat>Προβολή στην οθόνη (4:3)</PresentationFormat>
  <Paragraphs>501</Paragraphs>
  <Slides>91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91</vt:i4>
      </vt:variant>
    </vt:vector>
  </HeadingPairs>
  <TitlesOfParts>
    <vt:vector size="99" baseType="lpstr">
      <vt:lpstr>MS PGothic</vt:lpstr>
      <vt:lpstr>Arial</vt:lpstr>
      <vt:lpstr>Arial Black</vt:lpstr>
      <vt:lpstr>Calibri</vt:lpstr>
      <vt:lpstr>Calibri Light</vt:lpstr>
      <vt:lpstr>Microsoft Sans Serif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ΕΙΔΟΣ ΔΗΜΟΣΙΩΝ ΣΥΜΒΑΣΕΩΝ ΤΟΥ Ν. 4412/2016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ΤΙΤΛΟΣ 1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Επιτάχυνση εργασιών - Ρήτρα πρόσθετης καταβολής (πριµ)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1</cp:revision>
  <dcterms:created xsi:type="dcterms:W3CDTF">2022-10-12T20:20:07Z</dcterms:created>
  <dcterms:modified xsi:type="dcterms:W3CDTF">2022-10-12T20:47:02Z</dcterms:modified>
</cp:coreProperties>
</file>