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7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 varScale="1">
        <p:scale>
          <a:sx n="82" d="100"/>
          <a:sy n="82" d="100"/>
        </p:scale>
        <p:origin x="1613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5483B-F056-4978-AA66-8E9FEF1902AA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CE1F3-5D84-42EA-92B0-536025CC4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1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CE1F3-5D84-42EA-92B0-536025CC420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5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CE1F3-5D84-42EA-92B0-536025CC420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0F9A71-FC39-6C8F-69B1-AEBB8DDF16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D06FD83-CF01-7BB5-3255-A9D6D1A67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201BD16-77F6-57F1-498F-96874E92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A14EDC8-761D-473B-2B3E-A28B098D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E2F0584-44CD-C74F-4516-64ADD697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7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79F29E-1D7D-E56C-0C0E-16BDC37C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81939AE-3C75-C09D-D4E6-671833FEC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7E953C-90F0-937D-C3DE-CF01DE4B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9D74982-9DAB-E76A-213D-6311C54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541740E-A566-CC34-F107-07FB5306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41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E81F7F-A8F8-F5A6-9278-A44810B01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CB7CD2B-A647-6404-F785-69545DBAD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2EBF230-51AC-1CB3-5E20-A34FCB419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02E40FD-E001-FA33-7EC8-6A58CB83C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82627A-AFB6-7921-08B4-98907892D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95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312266-DBF1-1DE0-904B-4260D76B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52AEAC-345B-2862-F2D5-ACBC09307C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E7E4940-3BC6-E099-9E56-6134C2694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B6260C3-F9F9-5F19-16C5-10779C8C0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1CB20B8-6B88-AC84-AEDA-EDC4A35E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8EF5C5-523E-CE0B-849C-B28C03AC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75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B4299A-153E-CAA7-7544-66170A72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B9FDA4F-8D3F-4383-AB9F-85106F784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0EEDAE6-CBC0-C34B-90D0-EC1A2AE90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6581514-A519-B813-9650-23342CA1A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1323A8E-2169-9AA4-1B5F-F8400D29E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5D9C301-50FF-D934-EE27-FB1FA96F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BED43C8-E926-5D14-173B-10D1A3D2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E4323A9A-3D21-EEA3-E56B-3D4AC7E7F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13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2C6C49-73D1-C682-2507-2B7E1A0C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16226F3-8987-2535-B625-B906C06C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2552ADE-32AD-7C6E-1B8E-B6782EA3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702533A-CF20-E088-31FF-3B9E4F6D2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58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8C225BB-F782-56D8-E00C-526258B1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D1B3550-BA1F-A594-4A8E-4FF45D89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A4764F7-7ECC-6164-859A-608659AE8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1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FA43CE-25C8-9E80-2E85-636260D6C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A960B0-0510-6F6F-3F07-5AB806CDB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DF4C58F-5CEB-793B-7CC8-09B0ED3007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F265B7-8433-1761-515D-9AD53A543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B3BC7B1-AD2D-00CB-CE2F-F0AC0E99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9ED88B9-D53B-764F-3920-5A9C7602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0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1B9A11-18F2-DF27-A87A-509F62A9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0FA2DDDC-F573-E201-C7F5-2CD8EFF52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F29BD37-D333-E205-5DA7-9CBD34569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D04EA8F-EA32-FB37-6904-B44B6CBDE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03FE154-25FC-B2E8-6509-C4459630D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78E58DC-06DB-809D-5936-6E3D6B8CF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2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B25D52-DE4E-0DBD-0F00-ADA347AB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1E9F128-B136-FEBA-92DA-4BF77EE64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1DE8CE1-2DF8-184A-B348-387A69358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4FDFD84-F92D-A302-588C-85262CB2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CC1ABD-DA9C-8F6B-F2AA-40552AA63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08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E8D048E-9E55-081D-4B3A-3BF178F90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F63D7F9-3299-DF7C-F681-A19D0B64D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EE9E4A6-06F9-C963-1ADF-EDF66C95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F61FF27-336E-40DF-6343-C1A543675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6816BBF-9B51-C3B3-40C4-B00AA3A8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20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5733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072789B-24C1-73A7-9C03-66A2FEBC2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D52B797-CB34-B072-9529-441560045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10C2BE3-0908-E1F3-48D9-8FCA8C7EF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EF4C5C3-82BA-EAD4-1514-D5B20116F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l-GR"/>
              <a:t>ΠΟΛΥΤΕΧΝΕΙΟ</a:t>
            </a:r>
            <a:r>
              <a:rPr lang="el-GR" spc="135"/>
              <a:t> </a:t>
            </a:r>
            <a:r>
              <a:rPr lang="el-GR" spc="-10"/>
              <a:t>ΚΡΗΤΗΣ</a:t>
            </a:r>
            <a:endParaRPr lang="el-GR" spc="-1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D9DD025-172F-1059-8CE9-81163710E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2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image" Target="../media/image105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image" Target="../media/image144.png"/><Relationship Id="rId16" Type="http://schemas.openxmlformats.org/officeDocument/2006/relationships/image" Target="../media/image1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image" Target="../media/image170.png"/><Relationship Id="rId18" Type="http://schemas.openxmlformats.org/officeDocument/2006/relationships/image" Target="../media/image17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12" Type="http://schemas.openxmlformats.org/officeDocument/2006/relationships/image" Target="../media/image169.png"/><Relationship Id="rId17" Type="http://schemas.openxmlformats.org/officeDocument/2006/relationships/image" Target="../media/image174.png"/><Relationship Id="rId2" Type="http://schemas.openxmlformats.org/officeDocument/2006/relationships/image" Target="../media/image159.png"/><Relationship Id="rId16" Type="http://schemas.openxmlformats.org/officeDocument/2006/relationships/image" Target="../media/image1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3.png"/><Relationship Id="rId11" Type="http://schemas.openxmlformats.org/officeDocument/2006/relationships/image" Target="../media/image168.png"/><Relationship Id="rId5" Type="http://schemas.openxmlformats.org/officeDocument/2006/relationships/image" Target="../media/image162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4" Type="http://schemas.openxmlformats.org/officeDocument/2006/relationships/image" Target="../media/image161.png"/><Relationship Id="rId9" Type="http://schemas.openxmlformats.org/officeDocument/2006/relationships/image" Target="../media/image166.png"/><Relationship Id="rId14" Type="http://schemas.openxmlformats.org/officeDocument/2006/relationships/image" Target="../media/image17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2" Type="http://schemas.openxmlformats.org/officeDocument/2006/relationships/image" Target="../media/image176.png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79.png"/><Relationship Id="rId15" Type="http://schemas.openxmlformats.org/officeDocument/2006/relationships/image" Target="../media/image18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13" Type="http://schemas.openxmlformats.org/officeDocument/2006/relationships/image" Target="../media/image217.png"/><Relationship Id="rId3" Type="http://schemas.openxmlformats.org/officeDocument/2006/relationships/image" Target="../media/image207.png"/><Relationship Id="rId7" Type="http://schemas.openxmlformats.org/officeDocument/2006/relationships/image" Target="../media/image211.png"/><Relationship Id="rId12" Type="http://schemas.openxmlformats.org/officeDocument/2006/relationships/image" Target="../media/image216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215.png"/><Relationship Id="rId5" Type="http://schemas.openxmlformats.org/officeDocument/2006/relationships/image" Target="../media/image209.png"/><Relationship Id="rId10" Type="http://schemas.openxmlformats.org/officeDocument/2006/relationships/image" Target="../media/image214.png"/><Relationship Id="rId4" Type="http://schemas.openxmlformats.org/officeDocument/2006/relationships/image" Target="../media/image208.png"/><Relationship Id="rId9" Type="http://schemas.openxmlformats.org/officeDocument/2006/relationships/image" Target="../media/image213.png"/><Relationship Id="rId14" Type="http://schemas.openxmlformats.org/officeDocument/2006/relationships/image" Target="../media/image2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image" Target="../media/image230.pn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3.png"/><Relationship Id="rId11" Type="http://schemas.openxmlformats.org/officeDocument/2006/relationships/image" Target="../media/image228.png"/><Relationship Id="rId5" Type="http://schemas.openxmlformats.org/officeDocument/2006/relationships/image" Target="../media/image222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244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236.png"/><Relationship Id="rId10" Type="http://schemas.openxmlformats.org/officeDocument/2006/relationships/image" Target="../media/image241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256.png"/><Relationship Id="rId3" Type="http://schemas.openxmlformats.org/officeDocument/2006/relationships/image" Target="../media/image246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2" Type="http://schemas.openxmlformats.org/officeDocument/2006/relationships/image" Target="../media/image245.png"/><Relationship Id="rId16" Type="http://schemas.openxmlformats.org/officeDocument/2006/relationships/image" Target="../media/image25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5" Type="http://schemas.openxmlformats.org/officeDocument/2006/relationships/image" Target="../media/image258.png"/><Relationship Id="rId10" Type="http://schemas.openxmlformats.org/officeDocument/2006/relationships/image" Target="../media/image253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openxmlformats.org/officeDocument/2006/relationships/image" Target="../media/image25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6.png"/><Relationship Id="rId3" Type="http://schemas.openxmlformats.org/officeDocument/2006/relationships/image" Target="../media/image261.png"/><Relationship Id="rId7" Type="http://schemas.openxmlformats.org/officeDocument/2006/relationships/image" Target="../media/image265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4.png"/><Relationship Id="rId11" Type="http://schemas.openxmlformats.org/officeDocument/2006/relationships/image" Target="../media/image269.png"/><Relationship Id="rId5" Type="http://schemas.openxmlformats.org/officeDocument/2006/relationships/image" Target="../media/image263.png"/><Relationship Id="rId10" Type="http://schemas.openxmlformats.org/officeDocument/2006/relationships/image" Target="../media/image268.png"/><Relationship Id="rId4" Type="http://schemas.openxmlformats.org/officeDocument/2006/relationships/image" Target="../media/image262.png"/><Relationship Id="rId9" Type="http://schemas.openxmlformats.org/officeDocument/2006/relationships/image" Target="../media/image26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3" Type="http://schemas.openxmlformats.org/officeDocument/2006/relationships/image" Target="../media/image271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5" Type="http://schemas.openxmlformats.org/officeDocument/2006/relationships/image" Target="../media/image273.png"/><Relationship Id="rId10" Type="http://schemas.openxmlformats.org/officeDocument/2006/relationships/image" Target="../media/image278.png"/><Relationship Id="rId4" Type="http://schemas.openxmlformats.org/officeDocument/2006/relationships/image" Target="../media/image272.png"/><Relationship Id="rId9" Type="http://schemas.openxmlformats.org/officeDocument/2006/relationships/image" Target="../media/image27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8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81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4.png"/><Relationship Id="rId18" Type="http://schemas.openxmlformats.org/officeDocument/2006/relationships/image" Target="../media/image299.png"/><Relationship Id="rId3" Type="http://schemas.openxmlformats.org/officeDocument/2006/relationships/image" Target="../media/image284.png"/><Relationship Id="rId21" Type="http://schemas.openxmlformats.org/officeDocument/2006/relationships/image" Target="../media/image302.png"/><Relationship Id="rId7" Type="http://schemas.openxmlformats.org/officeDocument/2006/relationships/image" Target="../media/image288.png"/><Relationship Id="rId12" Type="http://schemas.openxmlformats.org/officeDocument/2006/relationships/image" Target="../media/image293.png"/><Relationship Id="rId17" Type="http://schemas.openxmlformats.org/officeDocument/2006/relationships/image" Target="../media/image298.png"/><Relationship Id="rId25" Type="http://schemas.openxmlformats.org/officeDocument/2006/relationships/image" Target="../media/image306.png"/><Relationship Id="rId2" Type="http://schemas.openxmlformats.org/officeDocument/2006/relationships/image" Target="../media/image283.png"/><Relationship Id="rId16" Type="http://schemas.openxmlformats.org/officeDocument/2006/relationships/image" Target="../media/image297.png"/><Relationship Id="rId20" Type="http://schemas.openxmlformats.org/officeDocument/2006/relationships/image" Target="../media/image30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24" Type="http://schemas.openxmlformats.org/officeDocument/2006/relationships/image" Target="../media/image305.png"/><Relationship Id="rId5" Type="http://schemas.openxmlformats.org/officeDocument/2006/relationships/image" Target="../media/image286.png"/><Relationship Id="rId15" Type="http://schemas.openxmlformats.org/officeDocument/2006/relationships/image" Target="../media/image296.png"/><Relationship Id="rId23" Type="http://schemas.openxmlformats.org/officeDocument/2006/relationships/image" Target="../media/image304.png"/><Relationship Id="rId10" Type="http://schemas.openxmlformats.org/officeDocument/2006/relationships/image" Target="../media/image291.png"/><Relationship Id="rId19" Type="http://schemas.openxmlformats.org/officeDocument/2006/relationships/image" Target="../media/image300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Relationship Id="rId14" Type="http://schemas.openxmlformats.org/officeDocument/2006/relationships/image" Target="../media/image295.png"/><Relationship Id="rId22" Type="http://schemas.openxmlformats.org/officeDocument/2006/relationships/image" Target="../media/image30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0.png"/><Relationship Id="rId4" Type="http://schemas.openxmlformats.org/officeDocument/2006/relationships/image" Target="../media/image30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13" Type="http://schemas.openxmlformats.org/officeDocument/2006/relationships/image" Target="../media/image322.png"/><Relationship Id="rId18" Type="http://schemas.openxmlformats.org/officeDocument/2006/relationships/image" Target="../media/image327.png"/><Relationship Id="rId3" Type="http://schemas.openxmlformats.org/officeDocument/2006/relationships/image" Target="../media/image312.png"/><Relationship Id="rId21" Type="http://schemas.openxmlformats.org/officeDocument/2006/relationships/image" Target="../media/image330.png"/><Relationship Id="rId7" Type="http://schemas.openxmlformats.org/officeDocument/2006/relationships/image" Target="../media/image316.png"/><Relationship Id="rId12" Type="http://schemas.openxmlformats.org/officeDocument/2006/relationships/image" Target="../media/image321.png"/><Relationship Id="rId17" Type="http://schemas.openxmlformats.org/officeDocument/2006/relationships/image" Target="../media/image326.png"/><Relationship Id="rId2" Type="http://schemas.openxmlformats.org/officeDocument/2006/relationships/image" Target="../media/image311.png"/><Relationship Id="rId16" Type="http://schemas.openxmlformats.org/officeDocument/2006/relationships/image" Target="../media/image325.png"/><Relationship Id="rId20" Type="http://schemas.openxmlformats.org/officeDocument/2006/relationships/image" Target="../media/image3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5.png"/><Relationship Id="rId11" Type="http://schemas.openxmlformats.org/officeDocument/2006/relationships/image" Target="../media/image320.png"/><Relationship Id="rId5" Type="http://schemas.openxmlformats.org/officeDocument/2006/relationships/image" Target="../media/image314.png"/><Relationship Id="rId15" Type="http://schemas.openxmlformats.org/officeDocument/2006/relationships/image" Target="../media/image324.png"/><Relationship Id="rId10" Type="http://schemas.openxmlformats.org/officeDocument/2006/relationships/image" Target="../media/image319.png"/><Relationship Id="rId19" Type="http://schemas.openxmlformats.org/officeDocument/2006/relationships/image" Target="../media/image328.png"/><Relationship Id="rId4" Type="http://schemas.openxmlformats.org/officeDocument/2006/relationships/image" Target="../media/image313.png"/><Relationship Id="rId9" Type="http://schemas.openxmlformats.org/officeDocument/2006/relationships/image" Target="../media/image318.png"/><Relationship Id="rId14" Type="http://schemas.openxmlformats.org/officeDocument/2006/relationships/image" Target="../media/image323.png"/><Relationship Id="rId22" Type="http://schemas.openxmlformats.org/officeDocument/2006/relationships/image" Target="../media/image33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.png"/><Relationship Id="rId13" Type="http://schemas.openxmlformats.org/officeDocument/2006/relationships/image" Target="../media/image343.png"/><Relationship Id="rId3" Type="http://schemas.openxmlformats.org/officeDocument/2006/relationships/image" Target="../media/image333.png"/><Relationship Id="rId7" Type="http://schemas.openxmlformats.org/officeDocument/2006/relationships/image" Target="../media/image337.png"/><Relationship Id="rId12" Type="http://schemas.openxmlformats.org/officeDocument/2006/relationships/image" Target="../media/image342.png"/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6.png"/><Relationship Id="rId11" Type="http://schemas.openxmlformats.org/officeDocument/2006/relationships/image" Target="../media/image341.png"/><Relationship Id="rId5" Type="http://schemas.openxmlformats.org/officeDocument/2006/relationships/image" Target="../media/image335.png"/><Relationship Id="rId10" Type="http://schemas.openxmlformats.org/officeDocument/2006/relationships/image" Target="../media/image340.png"/><Relationship Id="rId4" Type="http://schemas.openxmlformats.org/officeDocument/2006/relationships/image" Target="../media/image334.png"/><Relationship Id="rId9" Type="http://schemas.openxmlformats.org/officeDocument/2006/relationships/image" Target="../media/image3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5.png"/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png"/><Relationship Id="rId13" Type="http://schemas.openxmlformats.org/officeDocument/2006/relationships/image" Target="../media/image360.png"/><Relationship Id="rId3" Type="http://schemas.openxmlformats.org/officeDocument/2006/relationships/image" Target="../media/image350.png"/><Relationship Id="rId7" Type="http://schemas.openxmlformats.org/officeDocument/2006/relationships/image" Target="../media/image354.png"/><Relationship Id="rId12" Type="http://schemas.openxmlformats.org/officeDocument/2006/relationships/image" Target="../media/image359.png"/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3.png"/><Relationship Id="rId11" Type="http://schemas.openxmlformats.org/officeDocument/2006/relationships/image" Target="../media/image358.png"/><Relationship Id="rId5" Type="http://schemas.openxmlformats.org/officeDocument/2006/relationships/image" Target="../media/image352.png"/><Relationship Id="rId10" Type="http://schemas.openxmlformats.org/officeDocument/2006/relationships/image" Target="../media/image357.png"/><Relationship Id="rId4" Type="http://schemas.openxmlformats.org/officeDocument/2006/relationships/image" Target="../media/image351.png"/><Relationship Id="rId9" Type="http://schemas.openxmlformats.org/officeDocument/2006/relationships/image" Target="../media/image356.png"/><Relationship Id="rId14" Type="http://schemas.openxmlformats.org/officeDocument/2006/relationships/image" Target="../media/image36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8.png"/><Relationship Id="rId3" Type="http://schemas.openxmlformats.org/officeDocument/2006/relationships/image" Target="../media/image363.png"/><Relationship Id="rId7" Type="http://schemas.openxmlformats.org/officeDocument/2006/relationships/image" Target="../media/image367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6.png"/><Relationship Id="rId5" Type="http://schemas.openxmlformats.org/officeDocument/2006/relationships/image" Target="../media/image365.png"/><Relationship Id="rId4" Type="http://schemas.openxmlformats.org/officeDocument/2006/relationships/image" Target="../media/image364.png"/><Relationship Id="rId9" Type="http://schemas.openxmlformats.org/officeDocument/2006/relationships/image" Target="../media/image36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2.png"/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9.png"/><Relationship Id="rId13" Type="http://schemas.openxmlformats.org/officeDocument/2006/relationships/image" Target="../media/image384.png"/><Relationship Id="rId3" Type="http://schemas.openxmlformats.org/officeDocument/2006/relationships/image" Target="../media/image374.png"/><Relationship Id="rId7" Type="http://schemas.openxmlformats.org/officeDocument/2006/relationships/image" Target="../media/image378.png"/><Relationship Id="rId12" Type="http://schemas.openxmlformats.org/officeDocument/2006/relationships/image" Target="../media/image383.png"/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7.png"/><Relationship Id="rId11" Type="http://schemas.openxmlformats.org/officeDocument/2006/relationships/image" Target="../media/image382.png"/><Relationship Id="rId5" Type="http://schemas.openxmlformats.org/officeDocument/2006/relationships/image" Target="../media/image376.png"/><Relationship Id="rId15" Type="http://schemas.openxmlformats.org/officeDocument/2006/relationships/image" Target="../media/image386.png"/><Relationship Id="rId10" Type="http://schemas.openxmlformats.org/officeDocument/2006/relationships/image" Target="../media/image381.png"/><Relationship Id="rId4" Type="http://schemas.openxmlformats.org/officeDocument/2006/relationships/image" Target="../media/image375.png"/><Relationship Id="rId9" Type="http://schemas.openxmlformats.org/officeDocument/2006/relationships/image" Target="../media/image380.png"/><Relationship Id="rId14" Type="http://schemas.openxmlformats.org/officeDocument/2006/relationships/image" Target="../media/image38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3.png"/><Relationship Id="rId13" Type="http://schemas.openxmlformats.org/officeDocument/2006/relationships/image" Target="../media/image398.png"/><Relationship Id="rId3" Type="http://schemas.openxmlformats.org/officeDocument/2006/relationships/image" Target="../media/image388.png"/><Relationship Id="rId7" Type="http://schemas.openxmlformats.org/officeDocument/2006/relationships/image" Target="../media/image392.png"/><Relationship Id="rId12" Type="http://schemas.openxmlformats.org/officeDocument/2006/relationships/image" Target="../media/image397.png"/><Relationship Id="rId2" Type="http://schemas.openxmlformats.org/officeDocument/2006/relationships/image" Target="../media/image38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1.png"/><Relationship Id="rId11" Type="http://schemas.openxmlformats.org/officeDocument/2006/relationships/image" Target="../media/image396.png"/><Relationship Id="rId5" Type="http://schemas.openxmlformats.org/officeDocument/2006/relationships/image" Target="../media/image390.png"/><Relationship Id="rId10" Type="http://schemas.openxmlformats.org/officeDocument/2006/relationships/image" Target="../media/image395.png"/><Relationship Id="rId4" Type="http://schemas.openxmlformats.org/officeDocument/2006/relationships/image" Target="../media/image389.png"/><Relationship Id="rId9" Type="http://schemas.openxmlformats.org/officeDocument/2006/relationships/image" Target="../media/image394.png"/><Relationship Id="rId14" Type="http://schemas.openxmlformats.org/officeDocument/2006/relationships/image" Target="../media/image399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7.png"/><Relationship Id="rId13" Type="http://schemas.openxmlformats.org/officeDocument/2006/relationships/image" Target="../media/image412.png"/><Relationship Id="rId3" Type="http://schemas.openxmlformats.org/officeDocument/2006/relationships/image" Target="../media/image402.png"/><Relationship Id="rId7" Type="http://schemas.openxmlformats.org/officeDocument/2006/relationships/image" Target="../media/image406.png"/><Relationship Id="rId12" Type="http://schemas.openxmlformats.org/officeDocument/2006/relationships/image" Target="../media/image411.png"/><Relationship Id="rId17" Type="http://schemas.openxmlformats.org/officeDocument/2006/relationships/image" Target="../media/image416.png"/><Relationship Id="rId2" Type="http://schemas.openxmlformats.org/officeDocument/2006/relationships/image" Target="../media/image401.png"/><Relationship Id="rId16" Type="http://schemas.openxmlformats.org/officeDocument/2006/relationships/image" Target="../media/image4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5.png"/><Relationship Id="rId11" Type="http://schemas.openxmlformats.org/officeDocument/2006/relationships/image" Target="../media/image410.png"/><Relationship Id="rId5" Type="http://schemas.openxmlformats.org/officeDocument/2006/relationships/image" Target="../media/image404.png"/><Relationship Id="rId15" Type="http://schemas.openxmlformats.org/officeDocument/2006/relationships/image" Target="../media/image414.png"/><Relationship Id="rId10" Type="http://schemas.openxmlformats.org/officeDocument/2006/relationships/image" Target="../media/image409.png"/><Relationship Id="rId4" Type="http://schemas.openxmlformats.org/officeDocument/2006/relationships/image" Target="../media/image403.png"/><Relationship Id="rId9" Type="http://schemas.openxmlformats.org/officeDocument/2006/relationships/image" Target="../media/image408.png"/><Relationship Id="rId14" Type="http://schemas.openxmlformats.org/officeDocument/2006/relationships/image" Target="../media/image41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13" Type="http://schemas.openxmlformats.org/officeDocument/2006/relationships/image" Target="../media/image428.png"/><Relationship Id="rId3" Type="http://schemas.openxmlformats.org/officeDocument/2006/relationships/image" Target="../media/image418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420.png"/><Relationship Id="rId10" Type="http://schemas.openxmlformats.org/officeDocument/2006/relationships/image" Target="../media/image425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3" Type="http://schemas.openxmlformats.org/officeDocument/2006/relationships/image" Target="../media/image430.png"/><Relationship Id="rId7" Type="http://schemas.openxmlformats.org/officeDocument/2006/relationships/image" Target="../media/image434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3.png"/><Relationship Id="rId5" Type="http://schemas.openxmlformats.org/officeDocument/2006/relationships/image" Target="../media/image432.png"/><Relationship Id="rId4" Type="http://schemas.openxmlformats.org/officeDocument/2006/relationships/image" Target="../media/image431.png"/><Relationship Id="rId9" Type="http://schemas.openxmlformats.org/officeDocument/2006/relationships/image" Target="../media/image4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png"/><Relationship Id="rId13" Type="http://schemas.openxmlformats.org/officeDocument/2006/relationships/image" Target="../media/image448.png"/><Relationship Id="rId3" Type="http://schemas.openxmlformats.org/officeDocument/2006/relationships/image" Target="../media/image438.png"/><Relationship Id="rId7" Type="http://schemas.openxmlformats.org/officeDocument/2006/relationships/image" Target="../media/image442.png"/><Relationship Id="rId12" Type="http://schemas.openxmlformats.org/officeDocument/2006/relationships/image" Target="../media/image447.png"/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1.png"/><Relationship Id="rId11" Type="http://schemas.openxmlformats.org/officeDocument/2006/relationships/image" Target="../media/image446.png"/><Relationship Id="rId5" Type="http://schemas.openxmlformats.org/officeDocument/2006/relationships/image" Target="../media/image440.png"/><Relationship Id="rId15" Type="http://schemas.openxmlformats.org/officeDocument/2006/relationships/image" Target="../media/image450.png"/><Relationship Id="rId10" Type="http://schemas.openxmlformats.org/officeDocument/2006/relationships/image" Target="../media/image445.png"/><Relationship Id="rId4" Type="http://schemas.openxmlformats.org/officeDocument/2006/relationships/image" Target="../media/image439.png"/><Relationship Id="rId9" Type="http://schemas.openxmlformats.org/officeDocument/2006/relationships/image" Target="../media/image444.png"/><Relationship Id="rId14" Type="http://schemas.openxmlformats.org/officeDocument/2006/relationships/image" Target="../media/image44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8.png"/><Relationship Id="rId13" Type="http://schemas.openxmlformats.org/officeDocument/2006/relationships/image" Target="../media/image463.png"/><Relationship Id="rId3" Type="http://schemas.openxmlformats.org/officeDocument/2006/relationships/image" Target="../media/image453.png"/><Relationship Id="rId7" Type="http://schemas.openxmlformats.org/officeDocument/2006/relationships/image" Target="../media/image457.png"/><Relationship Id="rId12" Type="http://schemas.openxmlformats.org/officeDocument/2006/relationships/image" Target="../media/image462.png"/><Relationship Id="rId2" Type="http://schemas.openxmlformats.org/officeDocument/2006/relationships/image" Target="../media/image4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6.png"/><Relationship Id="rId11" Type="http://schemas.openxmlformats.org/officeDocument/2006/relationships/image" Target="../media/image461.png"/><Relationship Id="rId5" Type="http://schemas.openxmlformats.org/officeDocument/2006/relationships/image" Target="../media/image455.png"/><Relationship Id="rId10" Type="http://schemas.openxmlformats.org/officeDocument/2006/relationships/image" Target="../media/image460.png"/><Relationship Id="rId4" Type="http://schemas.openxmlformats.org/officeDocument/2006/relationships/image" Target="../media/image454.png"/><Relationship Id="rId9" Type="http://schemas.openxmlformats.org/officeDocument/2006/relationships/image" Target="../media/image459.png"/><Relationship Id="rId14" Type="http://schemas.openxmlformats.org/officeDocument/2006/relationships/image" Target="../media/image46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1.png"/><Relationship Id="rId3" Type="http://schemas.openxmlformats.org/officeDocument/2006/relationships/image" Target="../media/image466.png"/><Relationship Id="rId7" Type="http://schemas.openxmlformats.org/officeDocument/2006/relationships/image" Target="../media/image470.png"/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9.png"/><Relationship Id="rId5" Type="http://schemas.openxmlformats.org/officeDocument/2006/relationships/image" Target="../media/image468.png"/><Relationship Id="rId10" Type="http://schemas.openxmlformats.org/officeDocument/2006/relationships/image" Target="../media/image473.png"/><Relationship Id="rId4" Type="http://schemas.openxmlformats.org/officeDocument/2006/relationships/image" Target="../media/image467.png"/><Relationship Id="rId9" Type="http://schemas.openxmlformats.org/officeDocument/2006/relationships/image" Target="../media/image47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75.png"/><Relationship Id="rId7" Type="http://schemas.openxmlformats.org/officeDocument/2006/relationships/image" Target="../media/image479.png"/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8.png"/><Relationship Id="rId5" Type="http://schemas.openxmlformats.org/officeDocument/2006/relationships/image" Target="../media/image477.png"/><Relationship Id="rId10" Type="http://schemas.openxmlformats.org/officeDocument/2006/relationships/image" Target="../media/image482.png"/><Relationship Id="rId4" Type="http://schemas.openxmlformats.org/officeDocument/2006/relationships/image" Target="../media/image476.png"/><Relationship Id="rId9" Type="http://schemas.openxmlformats.org/officeDocument/2006/relationships/image" Target="../media/image48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9.png"/><Relationship Id="rId3" Type="http://schemas.openxmlformats.org/officeDocument/2006/relationships/image" Target="../media/image484.png"/><Relationship Id="rId7" Type="http://schemas.openxmlformats.org/officeDocument/2006/relationships/image" Target="../media/image488.png"/><Relationship Id="rId12" Type="http://schemas.openxmlformats.org/officeDocument/2006/relationships/image" Target="../media/image493.png"/><Relationship Id="rId2" Type="http://schemas.openxmlformats.org/officeDocument/2006/relationships/image" Target="../media/image48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7.png"/><Relationship Id="rId11" Type="http://schemas.openxmlformats.org/officeDocument/2006/relationships/image" Target="../media/image492.png"/><Relationship Id="rId5" Type="http://schemas.openxmlformats.org/officeDocument/2006/relationships/image" Target="../media/image486.png"/><Relationship Id="rId10" Type="http://schemas.openxmlformats.org/officeDocument/2006/relationships/image" Target="../media/image491.png"/><Relationship Id="rId4" Type="http://schemas.openxmlformats.org/officeDocument/2006/relationships/image" Target="../media/image485.png"/><Relationship Id="rId9" Type="http://schemas.openxmlformats.org/officeDocument/2006/relationships/image" Target="../media/image49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5.png"/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7.png"/><Relationship Id="rId4" Type="http://schemas.openxmlformats.org/officeDocument/2006/relationships/image" Target="../media/image49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4.png"/><Relationship Id="rId3" Type="http://schemas.openxmlformats.org/officeDocument/2006/relationships/image" Target="../media/image499.png"/><Relationship Id="rId7" Type="http://schemas.openxmlformats.org/officeDocument/2006/relationships/image" Target="../media/image503.png"/><Relationship Id="rId2" Type="http://schemas.openxmlformats.org/officeDocument/2006/relationships/image" Target="../media/image49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2.png"/><Relationship Id="rId5" Type="http://schemas.openxmlformats.org/officeDocument/2006/relationships/image" Target="../media/image501.png"/><Relationship Id="rId10" Type="http://schemas.openxmlformats.org/officeDocument/2006/relationships/image" Target="../media/image506.png"/><Relationship Id="rId4" Type="http://schemas.openxmlformats.org/officeDocument/2006/relationships/image" Target="../media/image500.png"/><Relationship Id="rId9" Type="http://schemas.openxmlformats.org/officeDocument/2006/relationships/image" Target="../media/image505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57"/>
          <p:cNvGrpSpPr/>
          <p:nvPr/>
        </p:nvGrpSpPr>
        <p:grpSpPr>
          <a:xfrm>
            <a:off x="2177934" y="1463040"/>
            <a:ext cx="4526280" cy="1591945"/>
            <a:chOff x="2177934" y="1463040"/>
            <a:chExt cx="4526280" cy="1591945"/>
          </a:xfrm>
        </p:grpSpPr>
        <p:pic>
          <p:nvPicPr>
            <p:cNvPr id="58" name="object 5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2665" y="1463040"/>
              <a:ext cx="3749040" cy="62761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1672" y="1945177"/>
              <a:ext cx="814647" cy="62761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7934" y="2431472"/>
              <a:ext cx="4526280" cy="623454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2003367" y="5054137"/>
            <a:ext cx="5224780" cy="993775"/>
            <a:chOff x="2003367" y="5054137"/>
            <a:chExt cx="5224780" cy="993775"/>
          </a:xfrm>
        </p:grpSpPr>
        <p:pic>
          <p:nvPicPr>
            <p:cNvPr id="63" name="object 6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80112" y="5054137"/>
              <a:ext cx="3271057" cy="44057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3367" y="5374177"/>
              <a:ext cx="5224548" cy="43641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16283" y="5694217"/>
              <a:ext cx="2182091" cy="353290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792286" y="16625"/>
            <a:ext cx="4256116" cy="365759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558799" cy="865187"/>
          </a:xfrm>
          <a:prstGeom prst="rect">
            <a:avLst/>
          </a:prstGeom>
        </p:spPr>
      </p:pic>
      <p:sp>
        <p:nvSpPr>
          <p:cNvPr id="70" name="object 70"/>
          <p:cNvSpPr txBox="1"/>
          <p:nvPr/>
        </p:nvSpPr>
        <p:spPr>
          <a:xfrm>
            <a:off x="618489" y="221933"/>
            <a:ext cx="1108710" cy="3860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4154" marR="5080" indent="-212090">
              <a:lnSpc>
                <a:spcPts val="1400"/>
              </a:lnSpc>
              <a:spcBef>
                <a:spcPts val="180"/>
              </a:spcBef>
            </a:pP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ΠΟΛΥΤΕΧΝΕΙΟ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ΚΡΗΤΗΣ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1" name="object 7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87675" y="3644900"/>
            <a:ext cx="3238614" cy="11525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6584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97" y="1"/>
                </a:lnTo>
              </a:path>
            </a:pathLst>
          </a:custGeom>
          <a:ln w="38099">
            <a:solidFill>
              <a:srgbClr val="94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2701156"/>
            <a:ext cx="7277792" cy="7107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6584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97" y="1"/>
                </a:lnTo>
              </a:path>
            </a:pathLst>
          </a:custGeom>
          <a:ln w="38099">
            <a:solidFill>
              <a:srgbClr val="94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9545" y="2065712"/>
            <a:ext cx="8129905" cy="1217930"/>
            <a:chOff x="519545" y="2065712"/>
            <a:chExt cx="8129905" cy="1217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45" y="2065712"/>
              <a:ext cx="8129846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367" y="2547850"/>
              <a:ext cx="5586152" cy="73567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1423541"/>
            <a:ext cx="9182100" cy="5434965"/>
            <a:chOff x="-19050" y="1423541"/>
            <a:chExt cx="9182100" cy="5434965"/>
          </a:xfrm>
        </p:grpSpPr>
        <p:sp>
          <p:nvSpPr>
            <p:cNvPr id="3" name="object 3"/>
            <p:cNvSpPr/>
            <p:nvPr/>
          </p:nvSpPr>
          <p:spPr>
            <a:xfrm>
              <a:off x="0" y="6165849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>
                  <a:moveTo>
                    <a:pt x="0" y="0"/>
                  </a:moveTo>
                  <a:lnTo>
                    <a:pt x="9143997" y="1"/>
                  </a:lnTo>
                </a:path>
              </a:pathLst>
            </a:custGeom>
            <a:ln w="38099">
              <a:solidFill>
                <a:srgbClr val="9411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23541"/>
              <a:ext cx="2384424" cy="48133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-792" y="1844675"/>
              <a:ext cx="1964689" cy="4032250"/>
            </a:xfrm>
            <a:custGeom>
              <a:avLst/>
              <a:gdLst/>
              <a:ahLst/>
              <a:cxnLst/>
              <a:rect l="l" t="t" r="r" b="b"/>
              <a:pathLst>
                <a:path w="1964689" h="4032250">
                  <a:moveTo>
                    <a:pt x="0" y="2026578"/>
                  </a:moveTo>
                  <a:lnTo>
                    <a:pt x="5639" y="2026578"/>
                  </a:lnTo>
                  <a:lnTo>
                    <a:pt x="10186" y="2021911"/>
                  </a:lnTo>
                  <a:lnTo>
                    <a:pt x="10186" y="2016124"/>
                  </a:lnTo>
                  <a:lnTo>
                    <a:pt x="10368" y="2010524"/>
                  </a:lnTo>
                  <a:lnTo>
                    <a:pt x="5639" y="2005857"/>
                  </a:lnTo>
                  <a:lnTo>
                    <a:pt x="181" y="2005670"/>
                  </a:lnTo>
                  <a:lnTo>
                    <a:pt x="0" y="0"/>
                  </a:lnTo>
                  <a:lnTo>
                    <a:pt x="47733" y="583"/>
                  </a:lnTo>
                  <a:lnTo>
                    <a:pt x="95188" y="2325"/>
                  </a:lnTo>
                  <a:lnTo>
                    <a:pt x="142350" y="5211"/>
                  </a:lnTo>
                  <a:lnTo>
                    <a:pt x="189206" y="9230"/>
                  </a:lnTo>
                  <a:lnTo>
                    <a:pt x="235745" y="14367"/>
                  </a:lnTo>
                  <a:lnTo>
                    <a:pt x="281952" y="20610"/>
                  </a:lnTo>
                  <a:lnTo>
                    <a:pt x="327816" y="27944"/>
                  </a:lnTo>
                  <a:lnTo>
                    <a:pt x="373323" y="36358"/>
                  </a:lnTo>
                  <a:lnTo>
                    <a:pt x="418460" y="45837"/>
                  </a:lnTo>
                  <a:lnTo>
                    <a:pt x="463215" y="56369"/>
                  </a:lnTo>
                  <a:lnTo>
                    <a:pt x="507574" y="67940"/>
                  </a:lnTo>
                  <a:lnTo>
                    <a:pt x="551525" y="80538"/>
                  </a:lnTo>
                  <a:lnTo>
                    <a:pt x="595055" y="94148"/>
                  </a:lnTo>
                  <a:lnTo>
                    <a:pt x="638152" y="108758"/>
                  </a:lnTo>
                  <a:lnTo>
                    <a:pt x="680801" y="124355"/>
                  </a:lnTo>
                  <a:lnTo>
                    <a:pt x="722991" y="140924"/>
                  </a:lnTo>
                  <a:lnTo>
                    <a:pt x="764709" y="158454"/>
                  </a:lnTo>
                  <a:lnTo>
                    <a:pt x="805941" y="176931"/>
                  </a:lnTo>
                  <a:lnTo>
                    <a:pt x="846675" y="196341"/>
                  </a:lnTo>
                  <a:lnTo>
                    <a:pt x="886898" y="216672"/>
                  </a:lnTo>
                  <a:lnTo>
                    <a:pt x="926597" y="237910"/>
                  </a:lnTo>
                  <a:lnTo>
                    <a:pt x="965759" y="260043"/>
                  </a:lnTo>
                  <a:lnTo>
                    <a:pt x="1004371" y="283056"/>
                  </a:lnTo>
                  <a:lnTo>
                    <a:pt x="1042422" y="306936"/>
                  </a:lnTo>
                  <a:lnTo>
                    <a:pt x="1079896" y="331671"/>
                  </a:lnTo>
                  <a:lnTo>
                    <a:pt x="1116783" y="357248"/>
                  </a:lnTo>
                  <a:lnTo>
                    <a:pt x="1153068" y="383652"/>
                  </a:lnTo>
                  <a:lnTo>
                    <a:pt x="1188740" y="410871"/>
                  </a:lnTo>
                  <a:lnTo>
                    <a:pt x="1223784" y="438891"/>
                  </a:lnTo>
                  <a:lnTo>
                    <a:pt x="1258189" y="467700"/>
                  </a:lnTo>
                  <a:lnTo>
                    <a:pt x="1291942" y="497285"/>
                  </a:lnTo>
                  <a:lnTo>
                    <a:pt x="1325029" y="527631"/>
                  </a:lnTo>
                  <a:lnTo>
                    <a:pt x="1357438" y="558726"/>
                  </a:lnTo>
                  <a:lnTo>
                    <a:pt x="1389155" y="590556"/>
                  </a:lnTo>
                  <a:lnTo>
                    <a:pt x="1420169" y="623109"/>
                  </a:lnTo>
                  <a:lnTo>
                    <a:pt x="1450466" y="656371"/>
                  </a:lnTo>
                  <a:lnTo>
                    <a:pt x="1480033" y="690328"/>
                  </a:lnTo>
                  <a:lnTo>
                    <a:pt x="1508858" y="724969"/>
                  </a:lnTo>
                  <a:lnTo>
                    <a:pt x="1536927" y="760279"/>
                  </a:lnTo>
                  <a:lnTo>
                    <a:pt x="1564228" y="796245"/>
                  </a:lnTo>
                  <a:lnTo>
                    <a:pt x="1590748" y="832854"/>
                  </a:lnTo>
                  <a:lnTo>
                    <a:pt x="1616474" y="870093"/>
                  </a:lnTo>
                  <a:lnTo>
                    <a:pt x="1641393" y="907949"/>
                  </a:lnTo>
                  <a:lnTo>
                    <a:pt x="1665493" y="946408"/>
                  </a:lnTo>
                  <a:lnTo>
                    <a:pt x="1688760" y="985458"/>
                  </a:lnTo>
                  <a:lnTo>
                    <a:pt x="1711181" y="1025085"/>
                  </a:lnTo>
                  <a:lnTo>
                    <a:pt x="1732744" y="1065275"/>
                  </a:lnTo>
                  <a:lnTo>
                    <a:pt x="1753436" y="1106016"/>
                  </a:lnTo>
                  <a:lnTo>
                    <a:pt x="1773244" y="1147294"/>
                  </a:lnTo>
                  <a:lnTo>
                    <a:pt x="1792155" y="1189097"/>
                  </a:lnTo>
                  <a:lnTo>
                    <a:pt x="1810157" y="1231411"/>
                  </a:lnTo>
                  <a:lnTo>
                    <a:pt x="1827235" y="1274222"/>
                  </a:lnTo>
                  <a:lnTo>
                    <a:pt x="1843379" y="1317518"/>
                  </a:lnTo>
                  <a:lnTo>
                    <a:pt x="1858574" y="1361285"/>
                  </a:lnTo>
                  <a:lnTo>
                    <a:pt x="1872808" y="1405511"/>
                  </a:lnTo>
                  <a:lnTo>
                    <a:pt x="1886068" y="1450181"/>
                  </a:lnTo>
                  <a:lnTo>
                    <a:pt x="1898341" y="1495283"/>
                  </a:lnTo>
                  <a:lnTo>
                    <a:pt x="1909614" y="1540804"/>
                  </a:lnTo>
                  <a:lnTo>
                    <a:pt x="1919875" y="1586730"/>
                  </a:lnTo>
                  <a:lnTo>
                    <a:pt x="1929110" y="1633048"/>
                  </a:lnTo>
                  <a:lnTo>
                    <a:pt x="1937307" y="1679745"/>
                  </a:lnTo>
                  <a:lnTo>
                    <a:pt x="1944452" y="1726808"/>
                  </a:lnTo>
                  <a:lnTo>
                    <a:pt x="1950534" y="1774223"/>
                  </a:lnTo>
                  <a:lnTo>
                    <a:pt x="1955538" y="1821977"/>
                  </a:lnTo>
                  <a:lnTo>
                    <a:pt x="1959453" y="1870058"/>
                  </a:lnTo>
                  <a:lnTo>
                    <a:pt x="1962266" y="1918451"/>
                  </a:lnTo>
                  <a:lnTo>
                    <a:pt x="1963962" y="1967144"/>
                  </a:lnTo>
                  <a:lnTo>
                    <a:pt x="1964531" y="2016124"/>
                  </a:lnTo>
                  <a:lnTo>
                    <a:pt x="1963962" y="2065111"/>
                  </a:lnTo>
                  <a:lnTo>
                    <a:pt x="1962266" y="2113812"/>
                  </a:lnTo>
                  <a:lnTo>
                    <a:pt x="1959453" y="2162213"/>
                  </a:lnTo>
                  <a:lnTo>
                    <a:pt x="1955538" y="2210300"/>
                  </a:lnTo>
                  <a:lnTo>
                    <a:pt x="1950534" y="2258060"/>
                  </a:lnTo>
                  <a:lnTo>
                    <a:pt x="1944452" y="2305481"/>
                  </a:lnTo>
                  <a:lnTo>
                    <a:pt x="1937307" y="2352549"/>
                  </a:lnTo>
                  <a:lnTo>
                    <a:pt x="1929110" y="2399251"/>
                  </a:lnTo>
                  <a:lnTo>
                    <a:pt x="1919875" y="2445574"/>
                  </a:lnTo>
                  <a:lnTo>
                    <a:pt x="1909614" y="2491504"/>
                  </a:lnTo>
                  <a:lnTo>
                    <a:pt x="1898341" y="2537028"/>
                  </a:lnTo>
                  <a:lnTo>
                    <a:pt x="1886068" y="2582134"/>
                  </a:lnTo>
                  <a:lnTo>
                    <a:pt x="1872808" y="2626807"/>
                  </a:lnTo>
                  <a:lnTo>
                    <a:pt x="1858574" y="2671036"/>
                  </a:lnTo>
                  <a:lnTo>
                    <a:pt x="1843379" y="2714805"/>
                  </a:lnTo>
                  <a:lnTo>
                    <a:pt x="1827235" y="2758103"/>
                  </a:lnTo>
                  <a:lnTo>
                    <a:pt x="1810157" y="2800916"/>
                  </a:lnTo>
                  <a:lnTo>
                    <a:pt x="1792155" y="2843231"/>
                  </a:lnTo>
                  <a:lnTo>
                    <a:pt x="1773244" y="2885035"/>
                  </a:lnTo>
                  <a:lnTo>
                    <a:pt x="1753436" y="2926314"/>
                  </a:lnTo>
                  <a:lnTo>
                    <a:pt x="1732744" y="2967056"/>
                  </a:lnTo>
                  <a:lnTo>
                    <a:pt x="1711181" y="3007246"/>
                  </a:lnTo>
                  <a:lnTo>
                    <a:pt x="1688760" y="3046873"/>
                  </a:lnTo>
                  <a:lnTo>
                    <a:pt x="1665493" y="3085922"/>
                  </a:lnTo>
                  <a:lnTo>
                    <a:pt x="1641393" y="3124381"/>
                  </a:lnTo>
                  <a:lnTo>
                    <a:pt x="1616474" y="3162236"/>
                  </a:lnTo>
                  <a:lnTo>
                    <a:pt x="1590748" y="3199475"/>
                  </a:lnTo>
                  <a:lnTo>
                    <a:pt x="1564228" y="3236083"/>
                  </a:lnTo>
                  <a:lnTo>
                    <a:pt x="1536927" y="3272048"/>
                  </a:lnTo>
                  <a:lnTo>
                    <a:pt x="1508858" y="3307356"/>
                  </a:lnTo>
                  <a:lnTo>
                    <a:pt x="1480033" y="3341995"/>
                  </a:lnTo>
                  <a:lnTo>
                    <a:pt x="1450466" y="3375951"/>
                  </a:lnTo>
                  <a:lnTo>
                    <a:pt x="1420169" y="3409211"/>
                  </a:lnTo>
                  <a:lnTo>
                    <a:pt x="1389155" y="3441762"/>
                  </a:lnTo>
                  <a:lnTo>
                    <a:pt x="1357438" y="3473590"/>
                  </a:lnTo>
                  <a:lnTo>
                    <a:pt x="1325029" y="3504683"/>
                  </a:lnTo>
                  <a:lnTo>
                    <a:pt x="1291942" y="3535027"/>
                  </a:lnTo>
                  <a:lnTo>
                    <a:pt x="1258189" y="3564608"/>
                  </a:lnTo>
                  <a:lnTo>
                    <a:pt x="1223784" y="3593415"/>
                  </a:lnTo>
                  <a:lnTo>
                    <a:pt x="1188740" y="3621433"/>
                  </a:lnTo>
                  <a:lnTo>
                    <a:pt x="1153068" y="3648649"/>
                  </a:lnTo>
                  <a:lnTo>
                    <a:pt x="1116783" y="3675051"/>
                  </a:lnTo>
                  <a:lnTo>
                    <a:pt x="1079896" y="3700625"/>
                  </a:lnTo>
                  <a:lnTo>
                    <a:pt x="1042422" y="3725357"/>
                  </a:lnTo>
                  <a:lnTo>
                    <a:pt x="1004371" y="3749235"/>
                  </a:lnTo>
                  <a:lnTo>
                    <a:pt x="965759" y="3772245"/>
                  </a:lnTo>
                  <a:lnTo>
                    <a:pt x="926597" y="3794374"/>
                  </a:lnTo>
                  <a:lnTo>
                    <a:pt x="886898" y="3815610"/>
                  </a:lnTo>
                  <a:lnTo>
                    <a:pt x="846675" y="3835938"/>
                  </a:lnTo>
                  <a:lnTo>
                    <a:pt x="805941" y="3855346"/>
                  </a:lnTo>
                  <a:lnTo>
                    <a:pt x="764709" y="3873820"/>
                  </a:lnTo>
                  <a:lnTo>
                    <a:pt x="722991" y="3891347"/>
                  </a:lnTo>
                  <a:lnTo>
                    <a:pt x="680801" y="3907915"/>
                  </a:lnTo>
                  <a:lnTo>
                    <a:pt x="638152" y="3923509"/>
                  </a:lnTo>
                  <a:lnTo>
                    <a:pt x="595055" y="3938116"/>
                  </a:lnTo>
                  <a:lnTo>
                    <a:pt x="551525" y="3951725"/>
                  </a:lnTo>
                  <a:lnTo>
                    <a:pt x="507574" y="3964320"/>
                  </a:lnTo>
                  <a:lnTo>
                    <a:pt x="463215" y="3975889"/>
                  </a:lnTo>
                  <a:lnTo>
                    <a:pt x="418460" y="3986419"/>
                  </a:lnTo>
                  <a:lnTo>
                    <a:pt x="373323" y="3995897"/>
                  </a:lnTo>
                  <a:lnTo>
                    <a:pt x="327816" y="4004309"/>
                  </a:lnTo>
                  <a:lnTo>
                    <a:pt x="281952" y="4011642"/>
                  </a:lnTo>
                  <a:lnTo>
                    <a:pt x="235745" y="4017884"/>
                  </a:lnTo>
                  <a:lnTo>
                    <a:pt x="189206" y="4023020"/>
                  </a:lnTo>
                  <a:lnTo>
                    <a:pt x="142350" y="4027038"/>
                  </a:lnTo>
                  <a:lnTo>
                    <a:pt x="95188" y="4029924"/>
                  </a:lnTo>
                  <a:lnTo>
                    <a:pt x="47733" y="4031665"/>
                  </a:lnTo>
                  <a:lnTo>
                    <a:pt x="0" y="4032248"/>
                  </a:lnTo>
                  <a:lnTo>
                    <a:pt x="0" y="2026578"/>
                  </a:lnTo>
                  <a:close/>
                </a:path>
              </a:pathLst>
            </a:custGeom>
            <a:ln w="4156">
              <a:solidFill>
                <a:srgbClr val="0118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083" y="3640974"/>
              <a:ext cx="997527" cy="48629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827087" y="1326480"/>
            <a:ext cx="8331200" cy="5213350"/>
            <a:chOff x="827087" y="1326480"/>
            <a:chExt cx="8331200" cy="5213350"/>
          </a:xfrm>
        </p:grpSpPr>
        <p:sp>
          <p:nvSpPr>
            <p:cNvPr id="9" name="object 9"/>
            <p:cNvSpPr/>
            <p:nvPr/>
          </p:nvSpPr>
          <p:spPr>
            <a:xfrm>
              <a:off x="2484437" y="4000500"/>
              <a:ext cx="6659880" cy="508000"/>
            </a:xfrm>
            <a:custGeom>
              <a:avLst/>
              <a:gdLst/>
              <a:ahLst/>
              <a:cxnLst/>
              <a:rect l="l" t="t" r="r" b="b"/>
              <a:pathLst>
                <a:path w="6659880" h="508000">
                  <a:moveTo>
                    <a:pt x="0" y="253999"/>
                  </a:moveTo>
                  <a:lnTo>
                    <a:pt x="4092" y="208343"/>
                  </a:lnTo>
                  <a:lnTo>
                    <a:pt x="15890" y="165371"/>
                  </a:lnTo>
                  <a:lnTo>
                    <a:pt x="34678" y="125801"/>
                  </a:lnTo>
                  <a:lnTo>
                    <a:pt x="59737" y="90350"/>
                  </a:lnTo>
                  <a:lnTo>
                    <a:pt x="90350" y="59737"/>
                  </a:lnTo>
                  <a:lnTo>
                    <a:pt x="125801" y="34678"/>
                  </a:lnTo>
                  <a:lnTo>
                    <a:pt x="165371" y="15890"/>
                  </a:lnTo>
                  <a:lnTo>
                    <a:pt x="208343" y="4092"/>
                  </a:lnTo>
                  <a:lnTo>
                    <a:pt x="253999" y="0"/>
                  </a:lnTo>
                  <a:lnTo>
                    <a:pt x="6405560" y="0"/>
                  </a:lnTo>
                  <a:lnTo>
                    <a:pt x="6451216" y="4092"/>
                  </a:lnTo>
                  <a:lnTo>
                    <a:pt x="6494188" y="15890"/>
                  </a:lnTo>
                  <a:lnTo>
                    <a:pt x="6533758" y="34678"/>
                  </a:lnTo>
                  <a:lnTo>
                    <a:pt x="6569209" y="59737"/>
                  </a:lnTo>
                  <a:lnTo>
                    <a:pt x="6599822" y="90350"/>
                  </a:lnTo>
                  <a:lnTo>
                    <a:pt x="6624881" y="125801"/>
                  </a:lnTo>
                  <a:lnTo>
                    <a:pt x="6643669" y="165371"/>
                  </a:lnTo>
                  <a:lnTo>
                    <a:pt x="6655467" y="208343"/>
                  </a:lnTo>
                  <a:lnTo>
                    <a:pt x="6659560" y="253999"/>
                  </a:lnTo>
                  <a:lnTo>
                    <a:pt x="6655467" y="299656"/>
                  </a:lnTo>
                  <a:lnTo>
                    <a:pt x="6643669" y="342628"/>
                  </a:lnTo>
                  <a:lnTo>
                    <a:pt x="6624881" y="382198"/>
                  </a:lnTo>
                  <a:lnTo>
                    <a:pt x="6599822" y="417648"/>
                  </a:lnTo>
                  <a:lnTo>
                    <a:pt x="6569209" y="448262"/>
                  </a:lnTo>
                  <a:lnTo>
                    <a:pt x="6533758" y="473321"/>
                  </a:lnTo>
                  <a:lnTo>
                    <a:pt x="6494188" y="492109"/>
                  </a:lnTo>
                  <a:lnTo>
                    <a:pt x="6451216" y="503907"/>
                  </a:lnTo>
                  <a:lnTo>
                    <a:pt x="6405560" y="507999"/>
                  </a:lnTo>
                  <a:lnTo>
                    <a:pt x="253999" y="507999"/>
                  </a:lnTo>
                  <a:lnTo>
                    <a:pt x="208343" y="503907"/>
                  </a:lnTo>
                  <a:lnTo>
                    <a:pt x="165371" y="492109"/>
                  </a:lnTo>
                  <a:lnTo>
                    <a:pt x="125801" y="473321"/>
                  </a:lnTo>
                  <a:lnTo>
                    <a:pt x="90350" y="448262"/>
                  </a:lnTo>
                  <a:lnTo>
                    <a:pt x="59737" y="417648"/>
                  </a:lnTo>
                  <a:lnTo>
                    <a:pt x="34678" y="382198"/>
                  </a:lnTo>
                  <a:lnTo>
                    <a:pt x="15890" y="342628"/>
                  </a:lnTo>
                  <a:lnTo>
                    <a:pt x="4092" y="299656"/>
                  </a:lnTo>
                  <a:lnTo>
                    <a:pt x="0" y="253999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67743" y="2132857"/>
              <a:ext cx="6409055" cy="508000"/>
            </a:xfrm>
            <a:custGeom>
              <a:avLst/>
              <a:gdLst/>
              <a:ahLst/>
              <a:cxnLst/>
              <a:rect l="l" t="t" r="r" b="b"/>
              <a:pathLst>
                <a:path w="6409055" h="508000">
                  <a:moveTo>
                    <a:pt x="0" y="254000"/>
                  </a:moveTo>
                  <a:lnTo>
                    <a:pt x="4092" y="208343"/>
                  </a:lnTo>
                  <a:lnTo>
                    <a:pt x="15890" y="165371"/>
                  </a:lnTo>
                  <a:lnTo>
                    <a:pt x="34678" y="125801"/>
                  </a:lnTo>
                  <a:lnTo>
                    <a:pt x="59737" y="90351"/>
                  </a:lnTo>
                  <a:lnTo>
                    <a:pt x="90351" y="59737"/>
                  </a:lnTo>
                  <a:lnTo>
                    <a:pt x="125801" y="34678"/>
                  </a:lnTo>
                  <a:lnTo>
                    <a:pt x="165371" y="15890"/>
                  </a:lnTo>
                  <a:lnTo>
                    <a:pt x="208343" y="4092"/>
                  </a:lnTo>
                  <a:lnTo>
                    <a:pt x="253999" y="0"/>
                  </a:lnTo>
                  <a:lnTo>
                    <a:pt x="6154734" y="0"/>
                  </a:lnTo>
                  <a:lnTo>
                    <a:pt x="6200391" y="4092"/>
                  </a:lnTo>
                  <a:lnTo>
                    <a:pt x="6243364" y="15890"/>
                  </a:lnTo>
                  <a:lnTo>
                    <a:pt x="6282934" y="34678"/>
                  </a:lnTo>
                  <a:lnTo>
                    <a:pt x="6318384" y="59737"/>
                  </a:lnTo>
                  <a:lnTo>
                    <a:pt x="6348998" y="90351"/>
                  </a:lnTo>
                  <a:lnTo>
                    <a:pt x="6374057" y="125801"/>
                  </a:lnTo>
                  <a:lnTo>
                    <a:pt x="6392844" y="165371"/>
                  </a:lnTo>
                  <a:lnTo>
                    <a:pt x="6404643" y="208343"/>
                  </a:lnTo>
                  <a:lnTo>
                    <a:pt x="6408735" y="254000"/>
                  </a:lnTo>
                  <a:lnTo>
                    <a:pt x="6404643" y="299656"/>
                  </a:lnTo>
                  <a:lnTo>
                    <a:pt x="6392844" y="342628"/>
                  </a:lnTo>
                  <a:lnTo>
                    <a:pt x="6374057" y="382198"/>
                  </a:lnTo>
                  <a:lnTo>
                    <a:pt x="6348998" y="417648"/>
                  </a:lnTo>
                  <a:lnTo>
                    <a:pt x="6318384" y="448262"/>
                  </a:lnTo>
                  <a:lnTo>
                    <a:pt x="6282934" y="473321"/>
                  </a:lnTo>
                  <a:lnTo>
                    <a:pt x="6243364" y="492109"/>
                  </a:lnTo>
                  <a:lnTo>
                    <a:pt x="6200391" y="503907"/>
                  </a:lnTo>
                  <a:lnTo>
                    <a:pt x="6154734" y="507999"/>
                  </a:lnTo>
                  <a:lnTo>
                    <a:pt x="253999" y="507999"/>
                  </a:lnTo>
                  <a:lnTo>
                    <a:pt x="208343" y="503907"/>
                  </a:lnTo>
                  <a:lnTo>
                    <a:pt x="165371" y="492109"/>
                  </a:lnTo>
                  <a:lnTo>
                    <a:pt x="125801" y="473321"/>
                  </a:lnTo>
                  <a:lnTo>
                    <a:pt x="90351" y="448262"/>
                  </a:lnTo>
                  <a:lnTo>
                    <a:pt x="59737" y="417648"/>
                  </a:lnTo>
                  <a:lnTo>
                    <a:pt x="34678" y="382198"/>
                  </a:lnTo>
                  <a:lnTo>
                    <a:pt x="15890" y="342628"/>
                  </a:lnTo>
                  <a:lnTo>
                    <a:pt x="4092" y="299656"/>
                  </a:lnTo>
                  <a:lnTo>
                    <a:pt x="0" y="254000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91679" y="1340768"/>
              <a:ext cx="7263130" cy="648335"/>
            </a:xfrm>
            <a:custGeom>
              <a:avLst/>
              <a:gdLst/>
              <a:ahLst/>
              <a:cxnLst/>
              <a:rect l="l" t="t" r="r" b="b"/>
              <a:pathLst>
                <a:path w="7263130" h="648335">
                  <a:moveTo>
                    <a:pt x="0" y="324036"/>
                  </a:moveTo>
                  <a:lnTo>
                    <a:pt x="3513" y="276152"/>
                  </a:lnTo>
                  <a:lnTo>
                    <a:pt x="13719" y="230450"/>
                  </a:lnTo>
                  <a:lnTo>
                    <a:pt x="30116" y="187430"/>
                  </a:lnTo>
                  <a:lnTo>
                    <a:pt x="52204" y="147595"/>
                  </a:lnTo>
                  <a:lnTo>
                    <a:pt x="79480" y="111444"/>
                  </a:lnTo>
                  <a:lnTo>
                    <a:pt x="111444" y="79480"/>
                  </a:lnTo>
                  <a:lnTo>
                    <a:pt x="147594" y="52204"/>
                  </a:lnTo>
                  <a:lnTo>
                    <a:pt x="187430" y="30116"/>
                  </a:lnTo>
                  <a:lnTo>
                    <a:pt x="230450" y="13719"/>
                  </a:lnTo>
                  <a:lnTo>
                    <a:pt x="276152" y="3513"/>
                  </a:lnTo>
                  <a:lnTo>
                    <a:pt x="324035" y="0"/>
                  </a:lnTo>
                  <a:lnTo>
                    <a:pt x="6938674" y="0"/>
                  </a:lnTo>
                  <a:lnTo>
                    <a:pt x="6986558" y="3513"/>
                  </a:lnTo>
                  <a:lnTo>
                    <a:pt x="7032260" y="13719"/>
                  </a:lnTo>
                  <a:lnTo>
                    <a:pt x="7075280" y="30116"/>
                  </a:lnTo>
                  <a:lnTo>
                    <a:pt x="7115115" y="52204"/>
                  </a:lnTo>
                  <a:lnTo>
                    <a:pt x="7151266" y="79480"/>
                  </a:lnTo>
                  <a:lnTo>
                    <a:pt x="7183230" y="111444"/>
                  </a:lnTo>
                  <a:lnTo>
                    <a:pt x="7210506" y="147595"/>
                  </a:lnTo>
                  <a:lnTo>
                    <a:pt x="7232594" y="187430"/>
                  </a:lnTo>
                  <a:lnTo>
                    <a:pt x="7248991" y="230450"/>
                  </a:lnTo>
                  <a:lnTo>
                    <a:pt x="7259197" y="276152"/>
                  </a:lnTo>
                  <a:lnTo>
                    <a:pt x="7262711" y="324036"/>
                  </a:lnTo>
                  <a:lnTo>
                    <a:pt x="7259197" y="371919"/>
                  </a:lnTo>
                  <a:lnTo>
                    <a:pt x="7248991" y="417621"/>
                  </a:lnTo>
                  <a:lnTo>
                    <a:pt x="7232594" y="460641"/>
                  </a:lnTo>
                  <a:lnTo>
                    <a:pt x="7210506" y="500476"/>
                  </a:lnTo>
                  <a:lnTo>
                    <a:pt x="7183230" y="536627"/>
                  </a:lnTo>
                  <a:lnTo>
                    <a:pt x="7151266" y="568591"/>
                  </a:lnTo>
                  <a:lnTo>
                    <a:pt x="7115115" y="595867"/>
                  </a:lnTo>
                  <a:lnTo>
                    <a:pt x="7075280" y="617955"/>
                  </a:lnTo>
                  <a:lnTo>
                    <a:pt x="7032260" y="634352"/>
                  </a:lnTo>
                  <a:lnTo>
                    <a:pt x="6986558" y="644558"/>
                  </a:lnTo>
                  <a:lnTo>
                    <a:pt x="6938674" y="648072"/>
                  </a:lnTo>
                  <a:lnTo>
                    <a:pt x="324035" y="648072"/>
                  </a:lnTo>
                  <a:lnTo>
                    <a:pt x="276152" y="644558"/>
                  </a:lnTo>
                  <a:lnTo>
                    <a:pt x="230450" y="634352"/>
                  </a:lnTo>
                  <a:lnTo>
                    <a:pt x="187430" y="617955"/>
                  </a:lnTo>
                  <a:lnTo>
                    <a:pt x="147594" y="595867"/>
                  </a:lnTo>
                  <a:lnTo>
                    <a:pt x="111444" y="568591"/>
                  </a:lnTo>
                  <a:lnTo>
                    <a:pt x="79480" y="536627"/>
                  </a:lnTo>
                  <a:lnTo>
                    <a:pt x="52204" y="500476"/>
                  </a:lnTo>
                  <a:lnTo>
                    <a:pt x="30116" y="460641"/>
                  </a:lnTo>
                  <a:lnTo>
                    <a:pt x="13719" y="417621"/>
                  </a:lnTo>
                  <a:lnTo>
                    <a:pt x="3513" y="371919"/>
                  </a:lnTo>
                  <a:lnTo>
                    <a:pt x="0" y="324036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375" y="1916113"/>
              <a:ext cx="381000" cy="3810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200" y="2697163"/>
              <a:ext cx="381000" cy="381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3600" y="3535363"/>
              <a:ext cx="381000" cy="3810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1050" y="4365625"/>
              <a:ext cx="381000" cy="3810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9250" y="5157787"/>
              <a:ext cx="355600" cy="3810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85875" y="5733256"/>
              <a:ext cx="7858125" cy="792480"/>
            </a:xfrm>
            <a:custGeom>
              <a:avLst/>
              <a:gdLst/>
              <a:ahLst/>
              <a:cxnLst/>
              <a:rect l="l" t="t" r="r" b="b"/>
              <a:pathLst>
                <a:path w="7858125" h="792479">
                  <a:moveTo>
                    <a:pt x="0" y="396043"/>
                  </a:moveTo>
                  <a:lnTo>
                    <a:pt x="2664" y="349856"/>
                  </a:lnTo>
                  <a:lnTo>
                    <a:pt x="10459" y="305234"/>
                  </a:lnTo>
                  <a:lnTo>
                    <a:pt x="23088" y="262474"/>
                  </a:lnTo>
                  <a:lnTo>
                    <a:pt x="40254" y="221873"/>
                  </a:lnTo>
                  <a:lnTo>
                    <a:pt x="61659" y="183729"/>
                  </a:lnTo>
                  <a:lnTo>
                    <a:pt x="87006" y="148338"/>
                  </a:lnTo>
                  <a:lnTo>
                    <a:pt x="115998" y="115998"/>
                  </a:lnTo>
                  <a:lnTo>
                    <a:pt x="148338" y="87006"/>
                  </a:lnTo>
                  <a:lnTo>
                    <a:pt x="183729" y="61659"/>
                  </a:lnTo>
                  <a:lnTo>
                    <a:pt x="221873" y="40254"/>
                  </a:lnTo>
                  <a:lnTo>
                    <a:pt x="262474" y="23088"/>
                  </a:lnTo>
                  <a:lnTo>
                    <a:pt x="305234" y="10459"/>
                  </a:lnTo>
                  <a:lnTo>
                    <a:pt x="349856" y="2664"/>
                  </a:lnTo>
                  <a:lnTo>
                    <a:pt x="396043" y="0"/>
                  </a:lnTo>
                  <a:lnTo>
                    <a:pt x="7462079" y="0"/>
                  </a:lnTo>
                  <a:lnTo>
                    <a:pt x="7508266" y="2664"/>
                  </a:lnTo>
                  <a:lnTo>
                    <a:pt x="7552888" y="10459"/>
                  </a:lnTo>
                  <a:lnTo>
                    <a:pt x="7595648" y="23088"/>
                  </a:lnTo>
                  <a:lnTo>
                    <a:pt x="7636249" y="40254"/>
                  </a:lnTo>
                  <a:lnTo>
                    <a:pt x="7674393" y="61659"/>
                  </a:lnTo>
                  <a:lnTo>
                    <a:pt x="7709784" y="87006"/>
                  </a:lnTo>
                  <a:lnTo>
                    <a:pt x="7742124" y="115998"/>
                  </a:lnTo>
                  <a:lnTo>
                    <a:pt x="7771116" y="148338"/>
                  </a:lnTo>
                  <a:lnTo>
                    <a:pt x="7796463" y="183729"/>
                  </a:lnTo>
                  <a:lnTo>
                    <a:pt x="7817868" y="221873"/>
                  </a:lnTo>
                  <a:lnTo>
                    <a:pt x="7835034" y="262474"/>
                  </a:lnTo>
                  <a:lnTo>
                    <a:pt x="7847663" y="305234"/>
                  </a:lnTo>
                  <a:lnTo>
                    <a:pt x="7855458" y="349856"/>
                  </a:lnTo>
                  <a:lnTo>
                    <a:pt x="7858122" y="396043"/>
                  </a:lnTo>
                  <a:lnTo>
                    <a:pt x="7855458" y="442230"/>
                  </a:lnTo>
                  <a:lnTo>
                    <a:pt x="7847663" y="486853"/>
                  </a:lnTo>
                  <a:lnTo>
                    <a:pt x="7835034" y="529613"/>
                  </a:lnTo>
                  <a:lnTo>
                    <a:pt x="7817868" y="570213"/>
                  </a:lnTo>
                  <a:lnTo>
                    <a:pt x="7796463" y="608358"/>
                  </a:lnTo>
                  <a:lnTo>
                    <a:pt x="7771116" y="643749"/>
                  </a:lnTo>
                  <a:lnTo>
                    <a:pt x="7742124" y="676089"/>
                  </a:lnTo>
                  <a:lnTo>
                    <a:pt x="7709784" y="705081"/>
                  </a:lnTo>
                  <a:lnTo>
                    <a:pt x="7674393" y="730428"/>
                  </a:lnTo>
                  <a:lnTo>
                    <a:pt x="7636249" y="751833"/>
                  </a:lnTo>
                  <a:lnTo>
                    <a:pt x="7595648" y="768998"/>
                  </a:lnTo>
                  <a:lnTo>
                    <a:pt x="7552888" y="781628"/>
                  </a:lnTo>
                  <a:lnTo>
                    <a:pt x="7508266" y="789423"/>
                  </a:lnTo>
                  <a:lnTo>
                    <a:pt x="7462079" y="792087"/>
                  </a:lnTo>
                  <a:lnTo>
                    <a:pt x="396043" y="792087"/>
                  </a:lnTo>
                  <a:lnTo>
                    <a:pt x="349856" y="789423"/>
                  </a:lnTo>
                  <a:lnTo>
                    <a:pt x="305234" y="781628"/>
                  </a:lnTo>
                  <a:lnTo>
                    <a:pt x="262474" y="768998"/>
                  </a:lnTo>
                  <a:lnTo>
                    <a:pt x="221873" y="751833"/>
                  </a:lnTo>
                  <a:lnTo>
                    <a:pt x="183729" y="730428"/>
                  </a:lnTo>
                  <a:lnTo>
                    <a:pt x="148338" y="705081"/>
                  </a:lnTo>
                  <a:lnTo>
                    <a:pt x="115998" y="676089"/>
                  </a:lnTo>
                  <a:lnTo>
                    <a:pt x="87006" y="643749"/>
                  </a:lnTo>
                  <a:lnTo>
                    <a:pt x="61659" y="608358"/>
                  </a:lnTo>
                  <a:lnTo>
                    <a:pt x="40254" y="570213"/>
                  </a:lnTo>
                  <a:lnTo>
                    <a:pt x="23088" y="529613"/>
                  </a:lnTo>
                  <a:lnTo>
                    <a:pt x="10459" y="486853"/>
                  </a:lnTo>
                  <a:lnTo>
                    <a:pt x="2664" y="442230"/>
                  </a:lnTo>
                  <a:lnTo>
                    <a:pt x="0" y="396043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7087" y="5805488"/>
              <a:ext cx="355599" cy="38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84115" y="5866590"/>
              <a:ext cx="241935" cy="259079"/>
            </a:xfrm>
            <a:custGeom>
              <a:avLst/>
              <a:gdLst/>
              <a:ahLst/>
              <a:cxnLst/>
              <a:rect l="l" t="t" r="r" b="b"/>
              <a:pathLst>
                <a:path w="241934" h="259079">
                  <a:moveTo>
                    <a:pt x="0" y="129517"/>
                  </a:moveTo>
                  <a:lnTo>
                    <a:pt x="9482" y="79103"/>
                  </a:lnTo>
                  <a:lnTo>
                    <a:pt x="35341" y="37934"/>
                  </a:lnTo>
                  <a:lnTo>
                    <a:pt x="73694" y="10178"/>
                  </a:lnTo>
                  <a:lnTo>
                    <a:pt x="120661" y="0"/>
                  </a:lnTo>
                  <a:lnTo>
                    <a:pt x="167629" y="10178"/>
                  </a:lnTo>
                  <a:lnTo>
                    <a:pt x="205982" y="37934"/>
                  </a:lnTo>
                  <a:lnTo>
                    <a:pt x="231841" y="79103"/>
                  </a:lnTo>
                  <a:lnTo>
                    <a:pt x="241323" y="129517"/>
                  </a:lnTo>
                  <a:lnTo>
                    <a:pt x="231841" y="179930"/>
                  </a:lnTo>
                  <a:lnTo>
                    <a:pt x="205982" y="221099"/>
                  </a:lnTo>
                  <a:lnTo>
                    <a:pt x="167629" y="248855"/>
                  </a:lnTo>
                  <a:lnTo>
                    <a:pt x="120661" y="259033"/>
                  </a:lnTo>
                  <a:lnTo>
                    <a:pt x="73694" y="248855"/>
                  </a:lnTo>
                  <a:lnTo>
                    <a:pt x="35341" y="221099"/>
                  </a:lnTo>
                  <a:lnTo>
                    <a:pt x="9482" y="179930"/>
                  </a:lnTo>
                  <a:lnTo>
                    <a:pt x="0" y="129517"/>
                  </a:lnTo>
                  <a:close/>
                </a:path>
              </a:pathLst>
            </a:custGeom>
            <a:ln w="38099">
              <a:solidFill>
                <a:srgbClr val="009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66428" y="2780928"/>
              <a:ext cx="6677659" cy="1008380"/>
            </a:xfrm>
            <a:custGeom>
              <a:avLst/>
              <a:gdLst/>
              <a:ahLst/>
              <a:cxnLst/>
              <a:rect l="l" t="t" r="r" b="b"/>
              <a:pathLst>
                <a:path w="6677659" h="1008379">
                  <a:moveTo>
                    <a:pt x="0" y="504055"/>
                  </a:moveTo>
                  <a:lnTo>
                    <a:pt x="2307" y="455512"/>
                  </a:lnTo>
                  <a:lnTo>
                    <a:pt x="9088" y="408273"/>
                  </a:lnTo>
                  <a:lnTo>
                    <a:pt x="20133" y="362551"/>
                  </a:lnTo>
                  <a:lnTo>
                    <a:pt x="35228" y="318558"/>
                  </a:lnTo>
                  <a:lnTo>
                    <a:pt x="54165" y="276503"/>
                  </a:lnTo>
                  <a:lnTo>
                    <a:pt x="76730" y="236599"/>
                  </a:lnTo>
                  <a:lnTo>
                    <a:pt x="102713" y="199057"/>
                  </a:lnTo>
                  <a:lnTo>
                    <a:pt x="131903" y="164088"/>
                  </a:lnTo>
                  <a:lnTo>
                    <a:pt x="164088" y="131903"/>
                  </a:lnTo>
                  <a:lnTo>
                    <a:pt x="199057" y="102713"/>
                  </a:lnTo>
                  <a:lnTo>
                    <a:pt x="236599" y="76730"/>
                  </a:lnTo>
                  <a:lnTo>
                    <a:pt x="276503" y="54165"/>
                  </a:lnTo>
                  <a:lnTo>
                    <a:pt x="318558" y="35228"/>
                  </a:lnTo>
                  <a:lnTo>
                    <a:pt x="362551" y="20133"/>
                  </a:lnTo>
                  <a:lnTo>
                    <a:pt x="408273" y="9088"/>
                  </a:lnTo>
                  <a:lnTo>
                    <a:pt x="455511" y="2307"/>
                  </a:lnTo>
                  <a:lnTo>
                    <a:pt x="504055" y="0"/>
                  </a:lnTo>
                  <a:lnTo>
                    <a:pt x="6173512" y="0"/>
                  </a:lnTo>
                  <a:lnTo>
                    <a:pt x="6222056" y="2307"/>
                  </a:lnTo>
                  <a:lnTo>
                    <a:pt x="6269294" y="9088"/>
                  </a:lnTo>
                  <a:lnTo>
                    <a:pt x="6315016" y="20133"/>
                  </a:lnTo>
                  <a:lnTo>
                    <a:pt x="6359009" y="35228"/>
                  </a:lnTo>
                  <a:lnTo>
                    <a:pt x="6401064" y="54165"/>
                  </a:lnTo>
                  <a:lnTo>
                    <a:pt x="6440968" y="76730"/>
                  </a:lnTo>
                  <a:lnTo>
                    <a:pt x="6478510" y="102713"/>
                  </a:lnTo>
                  <a:lnTo>
                    <a:pt x="6513479" y="131903"/>
                  </a:lnTo>
                  <a:lnTo>
                    <a:pt x="6545665" y="164088"/>
                  </a:lnTo>
                  <a:lnTo>
                    <a:pt x="6574854" y="199057"/>
                  </a:lnTo>
                  <a:lnTo>
                    <a:pt x="6600837" y="236599"/>
                  </a:lnTo>
                  <a:lnTo>
                    <a:pt x="6623403" y="276503"/>
                  </a:lnTo>
                  <a:lnTo>
                    <a:pt x="6642339" y="318558"/>
                  </a:lnTo>
                  <a:lnTo>
                    <a:pt x="6657435" y="362551"/>
                  </a:lnTo>
                  <a:lnTo>
                    <a:pt x="6668479" y="408273"/>
                  </a:lnTo>
                  <a:lnTo>
                    <a:pt x="6675260" y="455512"/>
                  </a:lnTo>
                  <a:lnTo>
                    <a:pt x="6677568" y="504055"/>
                  </a:lnTo>
                  <a:lnTo>
                    <a:pt x="6675260" y="552599"/>
                  </a:lnTo>
                  <a:lnTo>
                    <a:pt x="6668479" y="599838"/>
                  </a:lnTo>
                  <a:lnTo>
                    <a:pt x="6657435" y="645559"/>
                  </a:lnTo>
                  <a:lnTo>
                    <a:pt x="6642339" y="689553"/>
                  </a:lnTo>
                  <a:lnTo>
                    <a:pt x="6623403" y="731607"/>
                  </a:lnTo>
                  <a:lnTo>
                    <a:pt x="6600837" y="771511"/>
                  </a:lnTo>
                  <a:lnTo>
                    <a:pt x="6574854" y="809054"/>
                  </a:lnTo>
                  <a:lnTo>
                    <a:pt x="6545665" y="844023"/>
                  </a:lnTo>
                  <a:lnTo>
                    <a:pt x="6513479" y="876208"/>
                  </a:lnTo>
                  <a:lnTo>
                    <a:pt x="6478510" y="905398"/>
                  </a:lnTo>
                  <a:lnTo>
                    <a:pt x="6440968" y="931381"/>
                  </a:lnTo>
                  <a:lnTo>
                    <a:pt x="6401064" y="953946"/>
                  </a:lnTo>
                  <a:lnTo>
                    <a:pt x="6359009" y="972882"/>
                  </a:lnTo>
                  <a:lnTo>
                    <a:pt x="6315016" y="987978"/>
                  </a:lnTo>
                  <a:lnTo>
                    <a:pt x="6269294" y="999022"/>
                  </a:lnTo>
                  <a:lnTo>
                    <a:pt x="6222056" y="1005804"/>
                  </a:lnTo>
                  <a:lnTo>
                    <a:pt x="6173512" y="1008111"/>
                  </a:lnTo>
                  <a:lnTo>
                    <a:pt x="504055" y="1008111"/>
                  </a:lnTo>
                  <a:lnTo>
                    <a:pt x="455511" y="1005804"/>
                  </a:lnTo>
                  <a:lnTo>
                    <a:pt x="408273" y="999022"/>
                  </a:lnTo>
                  <a:lnTo>
                    <a:pt x="362551" y="987978"/>
                  </a:lnTo>
                  <a:lnTo>
                    <a:pt x="318558" y="972882"/>
                  </a:lnTo>
                  <a:lnTo>
                    <a:pt x="276503" y="953946"/>
                  </a:lnTo>
                  <a:lnTo>
                    <a:pt x="236599" y="931381"/>
                  </a:lnTo>
                  <a:lnTo>
                    <a:pt x="199057" y="905398"/>
                  </a:lnTo>
                  <a:lnTo>
                    <a:pt x="164088" y="876208"/>
                  </a:lnTo>
                  <a:lnTo>
                    <a:pt x="131903" y="844023"/>
                  </a:lnTo>
                  <a:lnTo>
                    <a:pt x="102713" y="809054"/>
                  </a:lnTo>
                  <a:lnTo>
                    <a:pt x="76730" y="771511"/>
                  </a:lnTo>
                  <a:lnTo>
                    <a:pt x="54165" y="731607"/>
                  </a:lnTo>
                  <a:lnTo>
                    <a:pt x="35228" y="689553"/>
                  </a:lnTo>
                  <a:lnTo>
                    <a:pt x="20133" y="645559"/>
                  </a:lnTo>
                  <a:lnTo>
                    <a:pt x="9088" y="599838"/>
                  </a:lnTo>
                  <a:lnTo>
                    <a:pt x="2307" y="552599"/>
                  </a:lnTo>
                  <a:lnTo>
                    <a:pt x="0" y="504055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37571" y="2792224"/>
            <a:ext cx="6017260" cy="147510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67310" marR="5080">
              <a:lnSpc>
                <a:spcPts val="2500"/>
              </a:lnSpc>
              <a:spcBef>
                <a:spcPts val="200"/>
              </a:spcBef>
            </a:pPr>
            <a:r>
              <a:rPr sz="2100" b="1" dirty="0">
                <a:latin typeface="Arial"/>
                <a:cs typeface="Arial"/>
              </a:rPr>
              <a:t>Εµπεριέχουν</a:t>
            </a:r>
            <a:r>
              <a:rPr sz="2100" b="1" spc="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µια ισοστάθµιση µεταξύ της</a:t>
            </a:r>
            <a:r>
              <a:rPr sz="2100" b="1" spc="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περι- </a:t>
            </a:r>
            <a:r>
              <a:rPr sz="2100" b="1" dirty="0">
                <a:latin typeface="Arial"/>
                <a:cs typeface="Arial"/>
              </a:rPr>
              <a:t>βαλλοντικής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προστασίας</a:t>
            </a:r>
            <a:r>
              <a:rPr sz="2100" b="1" spc="-6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και</a:t>
            </a:r>
            <a:r>
              <a:rPr sz="2100" b="1" spc="-6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κοινωνικοοι- </a:t>
            </a:r>
            <a:r>
              <a:rPr sz="2100" b="1" dirty="0">
                <a:latin typeface="Arial"/>
                <a:cs typeface="Arial"/>
              </a:rPr>
              <a:t>κονοµικής</a:t>
            </a:r>
            <a:r>
              <a:rPr sz="2100" b="1" spc="-2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ευηµερίας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100" b="1" dirty="0">
                <a:latin typeface="Arial"/>
                <a:cs typeface="Arial"/>
              </a:rPr>
              <a:t>Συµβάλλουν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στην</a:t>
            </a:r>
            <a:r>
              <a:rPr sz="2100" b="1" spc="-2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πραγµάτωση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και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των</a:t>
            </a:r>
            <a:r>
              <a:rPr sz="2100" b="1" spc="-2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τριών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27583" y="476672"/>
            <a:ext cx="8316595" cy="724535"/>
          </a:xfrm>
          <a:custGeom>
            <a:avLst/>
            <a:gdLst/>
            <a:ahLst/>
            <a:cxnLst/>
            <a:rect l="l" t="t" r="r" b="b"/>
            <a:pathLst>
              <a:path w="8316595" h="724535">
                <a:moveTo>
                  <a:pt x="0" y="362234"/>
                </a:moveTo>
                <a:lnTo>
                  <a:pt x="3306" y="313081"/>
                </a:lnTo>
                <a:lnTo>
                  <a:pt x="12939" y="265938"/>
                </a:lnTo>
                <a:lnTo>
                  <a:pt x="28466" y="221236"/>
                </a:lnTo>
                <a:lnTo>
                  <a:pt x="49455" y="179407"/>
                </a:lnTo>
                <a:lnTo>
                  <a:pt x="75476" y="140883"/>
                </a:lnTo>
                <a:lnTo>
                  <a:pt x="106096" y="106096"/>
                </a:lnTo>
                <a:lnTo>
                  <a:pt x="140883" y="75476"/>
                </a:lnTo>
                <a:lnTo>
                  <a:pt x="179407" y="49455"/>
                </a:lnTo>
                <a:lnTo>
                  <a:pt x="221236" y="28466"/>
                </a:lnTo>
                <a:lnTo>
                  <a:pt x="265938" y="12939"/>
                </a:lnTo>
                <a:lnTo>
                  <a:pt x="313081" y="3306"/>
                </a:lnTo>
                <a:lnTo>
                  <a:pt x="362234" y="0"/>
                </a:lnTo>
                <a:lnTo>
                  <a:pt x="7954177" y="0"/>
                </a:lnTo>
                <a:lnTo>
                  <a:pt x="8003331" y="3306"/>
                </a:lnTo>
                <a:lnTo>
                  <a:pt x="8050474" y="12939"/>
                </a:lnTo>
                <a:lnTo>
                  <a:pt x="8095176" y="28466"/>
                </a:lnTo>
                <a:lnTo>
                  <a:pt x="8137005" y="49455"/>
                </a:lnTo>
                <a:lnTo>
                  <a:pt x="8175529" y="75476"/>
                </a:lnTo>
                <a:lnTo>
                  <a:pt x="8210317" y="106096"/>
                </a:lnTo>
                <a:lnTo>
                  <a:pt x="8240937" y="140883"/>
                </a:lnTo>
                <a:lnTo>
                  <a:pt x="8266958" y="179407"/>
                </a:lnTo>
                <a:lnTo>
                  <a:pt x="8287947" y="221236"/>
                </a:lnTo>
                <a:lnTo>
                  <a:pt x="8303474" y="265938"/>
                </a:lnTo>
                <a:lnTo>
                  <a:pt x="8313107" y="313081"/>
                </a:lnTo>
                <a:lnTo>
                  <a:pt x="8316413" y="362234"/>
                </a:lnTo>
                <a:lnTo>
                  <a:pt x="8313107" y="411387"/>
                </a:lnTo>
                <a:lnTo>
                  <a:pt x="8303474" y="458531"/>
                </a:lnTo>
                <a:lnTo>
                  <a:pt x="8287947" y="503232"/>
                </a:lnTo>
                <a:lnTo>
                  <a:pt x="8266958" y="545061"/>
                </a:lnTo>
                <a:lnTo>
                  <a:pt x="8240937" y="583585"/>
                </a:lnTo>
                <a:lnTo>
                  <a:pt x="8210317" y="618373"/>
                </a:lnTo>
                <a:lnTo>
                  <a:pt x="8175529" y="648993"/>
                </a:lnTo>
                <a:lnTo>
                  <a:pt x="8137005" y="675013"/>
                </a:lnTo>
                <a:lnTo>
                  <a:pt x="8095176" y="696003"/>
                </a:lnTo>
                <a:lnTo>
                  <a:pt x="8050474" y="711530"/>
                </a:lnTo>
                <a:lnTo>
                  <a:pt x="8003331" y="721162"/>
                </a:lnTo>
                <a:lnTo>
                  <a:pt x="7954177" y="724469"/>
                </a:lnTo>
                <a:lnTo>
                  <a:pt x="362234" y="724469"/>
                </a:lnTo>
                <a:lnTo>
                  <a:pt x="313081" y="721162"/>
                </a:lnTo>
                <a:lnTo>
                  <a:pt x="265938" y="711530"/>
                </a:lnTo>
                <a:lnTo>
                  <a:pt x="221236" y="696003"/>
                </a:lnTo>
                <a:lnTo>
                  <a:pt x="179407" y="675013"/>
                </a:lnTo>
                <a:lnTo>
                  <a:pt x="140883" y="648993"/>
                </a:lnTo>
                <a:lnTo>
                  <a:pt x="106096" y="618373"/>
                </a:lnTo>
                <a:lnTo>
                  <a:pt x="75476" y="583585"/>
                </a:lnTo>
                <a:lnTo>
                  <a:pt x="49455" y="545061"/>
                </a:lnTo>
                <a:lnTo>
                  <a:pt x="28466" y="503232"/>
                </a:lnTo>
                <a:lnTo>
                  <a:pt x="12939" y="458531"/>
                </a:lnTo>
                <a:lnTo>
                  <a:pt x="3306" y="411387"/>
                </a:lnTo>
                <a:lnTo>
                  <a:pt x="0" y="362234"/>
                </a:lnTo>
                <a:close/>
              </a:path>
            </a:pathLst>
          </a:custGeom>
          <a:ln w="28574">
            <a:solidFill>
              <a:srgbClr val="FFFD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539750" y="1341438"/>
            <a:ext cx="8618855" cy="4334510"/>
            <a:chOff x="539750" y="1341438"/>
            <a:chExt cx="8618855" cy="433451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750" y="1341438"/>
              <a:ext cx="380999" cy="3810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928812" y="4643437"/>
              <a:ext cx="7215505" cy="1017905"/>
            </a:xfrm>
            <a:custGeom>
              <a:avLst/>
              <a:gdLst/>
              <a:ahLst/>
              <a:cxnLst/>
              <a:rect l="l" t="t" r="r" b="b"/>
              <a:pathLst>
                <a:path w="7215505" h="1017904">
                  <a:moveTo>
                    <a:pt x="0" y="508904"/>
                  </a:moveTo>
                  <a:lnTo>
                    <a:pt x="2329" y="459894"/>
                  </a:lnTo>
                  <a:lnTo>
                    <a:pt x="9176" y="412201"/>
                  </a:lnTo>
                  <a:lnTo>
                    <a:pt x="20326" y="366039"/>
                  </a:lnTo>
                  <a:lnTo>
                    <a:pt x="35567" y="321622"/>
                  </a:lnTo>
                  <a:lnTo>
                    <a:pt x="54686" y="279163"/>
                  </a:lnTo>
                  <a:lnTo>
                    <a:pt x="77468" y="238875"/>
                  </a:lnTo>
                  <a:lnTo>
                    <a:pt x="103701" y="200972"/>
                  </a:lnTo>
                  <a:lnTo>
                    <a:pt x="133172" y="165666"/>
                  </a:lnTo>
                  <a:lnTo>
                    <a:pt x="165666" y="133172"/>
                  </a:lnTo>
                  <a:lnTo>
                    <a:pt x="200972" y="103701"/>
                  </a:lnTo>
                  <a:lnTo>
                    <a:pt x="238875" y="77468"/>
                  </a:lnTo>
                  <a:lnTo>
                    <a:pt x="279163" y="54686"/>
                  </a:lnTo>
                  <a:lnTo>
                    <a:pt x="321622" y="35567"/>
                  </a:lnTo>
                  <a:lnTo>
                    <a:pt x="366039" y="20326"/>
                  </a:lnTo>
                  <a:lnTo>
                    <a:pt x="412201" y="9176"/>
                  </a:lnTo>
                  <a:lnTo>
                    <a:pt x="459894" y="2329"/>
                  </a:lnTo>
                  <a:lnTo>
                    <a:pt x="508904" y="0"/>
                  </a:lnTo>
                  <a:lnTo>
                    <a:pt x="6706280" y="0"/>
                  </a:lnTo>
                  <a:lnTo>
                    <a:pt x="6755291" y="2329"/>
                  </a:lnTo>
                  <a:lnTo>
                    <a:pt x="6802983" y="9176"/>
                  </a:lnTo>
                  <a:lnTo>
                    <a:pt x="6849145" y="20326"/>
                  </a:lnTo>
                  <a:lnTo>
                    <a:pt x="6893562" y="35567"/>
                  </a:lnTo>
                  <a:lnTo>
                    <a:pt x="6936021" y="54686"/>
                  </a:lnTo>
                  <a:lnTo>
                    <a:pt x="6976308" y="77468"/>
                  </a:lnTo>
                  <a:lnTo>
                    <a:pt x="7014212" y="103701"/>
                  </a:lnTo>
                  <a:lnTo>
                    <a:pt x="7049518" y="133172"/>
                  </a:lnTo>
                  <a:lnTo>
                    <a:pt x="7082012" y="165666"/>
                  </a:lnTo>
                  <a:lnTo>
                    <a:pt x="7111483" y="200972"/>
                  </a:lnTo>
                  <a:lnTo>
                    <a:pt x="7137716" y="238875"/>
                  </a:lnTo>
                  <a:lnTo>
                    <a:pt x="7160498" y="279163"/>
                  </a:lnTo>
                  <a:lnTo>
                    <a:pt x="7179617" y="321622"/>
                  </a:lnTo>
                  <a:lnTo>
                    <a:pt x="7194858" y="366039"/>
                  </a:lnTo>
                  <a:lnTo>
                    <a:pt x="7206008" y="412201"/>
                  </a:lnTo>
                  <a:lnTo>
                    <a:pt x="7212855" y="459894"/>
                  </a:lnTo>
                  <a:lnTo>
                    <a:pt x="7215185" y="508904"/>
                  </a:lnTo>
                  <a:lnTo>
                    <a:pt x="7212855" y="557915"/>
                  </a:lnTo>
                  <a:lnTo>
                    <a:pt x="7206008" y="605608"/>
                  </a:lnTo>
                  <a:lnTo>
                    <a:pt x="7194858" y="651770"/>
                  </a:lnTo>
                  <a:lnTo>
                    <a:pt x="7179617" y="696187"/>
                  </a:lnTo>
                  <a:lnTo>
                    <a:pt x="7160498" y="738645"/>
                  </a:lnTo>
                  <a:lnTo>
                    <a:pt x="7137716" y="778933"/>
                  </a:lnTo>
                  <a:lnTo>
                    <a:pt x="7111483" y="816837"/>
                  </a:lnTo>
                  <a:lnTo>
                    <a:pt x="7082012" y="852142"/>
                  </a:lnTo>
                  <a:lnTo>
                    <a:pt x="7049518" y="884637"/>
                  </a:lnTo>
                  <a:lnTo>
                    <a:pt x="7014212" y="914108"/>
                  </a:lnTo>
                  <a:lnTo>
                    <a:pt x="6976308" y="940341"/>
                  </a:lnTo>
                  <a:lnTo>
                    <a:pt x="6936021" y="963123"/>
                  </a:lnTo>
                  <a:lnTo>
                    <a:pt x="6893562" y="982241"/>
                  </a:lnTo>
                  <a:lnTo>
                    <a:pt x="6849145" y="997482"/>
                  </a:lnTo>
                  <a:lnTo>
                    <a:pt x="6802983" y="1008633"/>
                  </a:lnTo>
                  <a:lnTo>
                    <a:pt x="6755291" y="1015480"/>
                  </a:lnTo>
                  <a:lnTo>
                    <a:pt x="6706280" y="1017809"/>
                  </a:lnTo>
                  <a:lnTo>
                    <a:pt x="508904" y="1017809"/>
                  </a:lnTo>
                  <a:lnTo>
                    <a:pt x="459894" y="1015480"/>
                  </a:lnTo>
                  <a:lnTo>
                    <a:pt x="412201" y="1008633"/>
                  </a:lnTo>
                  <a:lnTo>
                    <a:pt x="366039" y="997482"/>
                  </a:lnTo>
                  <a:lnTo>
                    <a:pt x="321622" y="982241"/>
                  </a:lnTo>
                  <a:lnTo>
                    <a:pt x="279163" y="963123"/>
                  </a:lnTo>
                  <a:lnTo>
                    <a:pt x="238875" y="940341"/>
                  </a:lnTo>
                  <a:lnTo>
                    <a:pt x="200972" y="914108"/>
                  </a:lnTo>
                  <a:lnTo>
                    <a:pt x="165666" y="884637"/>
                  </a:lnTo>
                  <a:lnTo>
                    <a:pt x="133172" y="852142"/>
                  </a:lnTo>
                  <a:lnTo>
                    <a:pt x="103701" y="816837"/>
                  </a:lnTo>
                  <a:lnTo>
                    <a:pt x="77468" y="778933"/>
                  </a:lnTo>
                  <a:lnTo>
                    <a:pt x="54686" y="738645"/>
                  </a:lnTo>
                  <a:lnTo>
                    <a:pt x="35567" y="696187"/>
                  </a:lnTo>
                  <a:lnTo>
                    <a:pt x="20326" y="651770"/>
                  </a:lnTo>
                  <a:lnTo>
                    <a:pt x="9176" y="605608"/>
                  </a:lnTo>
                  <a:lnTo>
                    <a:pt x="2329" y="557915"/>
                  </a:lnTo>
                  <a:lnTo>
                    <a:pt x="0" y="508904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224595" y="558924"/>
            <a:ext cx="7365365" cy="206438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200"/>
              </a:spcBef>
              <a:tabLst>
                <a:tab pos="6308725" algn="l"/>
              </a:tabLst>
            </a:pPr>
            <a:r>
              <a:rPr sz="2100" b="1" dirty="0">
                <a:latin typeface="Arial"/>
                <a:cs typeface="Arial"/>
              </a:rPr>
              <a:t>Είναι συνδυασµός δυο παραµέτρων:</a:t>
            </a:r>
            <a:r>
              <a:rPr sz="2100" b="1" spc="5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οικονοµική</a:t>
            </a:r>
            <a:r>
              <a:rPr sz="2100" b="1" dirty="0">
                <a:latin typeface="Arial"/>
                <a:cs typeface="Arial"/>
              </a:rPr>
              <a:t>	</a:t>
            </a:r>
            <a:r>
              <a:rPr sz="2100" b="1" spc="-10" dirty="0">
                <a:latin typeface="Arial"/>
                <a:cs typeface="Arial"/>
              </a:rPr>
              <a:t>ανάπτυ- </a:t>
            </a:r>
            <a:r>
              <a:rPr sz="2100" b="1" dirty="0">
                <a:latin typeface="Arial"/>
                <a:cs typeface="Arial"/>
              </a:rPr>
              <a:t>ξη</a:t>
            </a:r>
            <a:r>
              <a:rPr sz="2100" b="1" spc="-3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Και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περιβάλλον</a:t>
            </a:r>
            <a:endParaRPr sz="2100" dirty="0">
              <a:latin typeface="Arial"/>
              <a:cs typeface="Arial"/>
            </a:endParaRPr>
          </a:p>
          <a:p>
            <a:pPr marL="865505" marR="231775">
              <a:lnSpc>
                <a:spcPts val="2500"/>
              </a:lnSpc>
              <a:spcBef>
                <a:spcPts val="1540"/>
              </a:spcBef>
            </a:pPr>
            <a:r>
              <a:rPr sz="2100" b="1" dirty="0">
                <a:latin typeface="Arial"/>
                <a:cs typeface="Arial"/>
              </a:rPr>
              <a:t>Σηµατοδοτούν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µια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διαφοροποιηµένη</a:t>
            </a:r>
            <a:r>
              <a:rPr sz="2100" b="1" spc="-6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προσέγγιση </a:t>
            </a:r>
            <a:r>
              <a:rPr sz="2100" b="1" dirty="0">
                <a:latin typeface="Arial"/>
                <a:cs typeface="Arial"/>
              </a:rPr>
              <a:t>του</a:t>
            </a:r>
            <a:r>
              <a:rPr sz="2100" b="1" spc="-8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τρόπου</a:t>
            </a:r>
            <a:r>
              <a:rPr sz="2100" b="1" spc="-7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παραγωγής</a:t>
            </a:r>
            <a:r>
              <a:rPr sz="2100" b="1" spc="-7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ενέργειας</a:t>
            </a:r>
            <a:endParaRPr sz="2100" dirty="0">
              <a:latin typeface="Arial"/>
              <a:cs typeface="Arial"/>
            </a:endParaRPr>
          </a:p>
          <a:p>
            <a:pPr marL="358140" algn="ctr">
              <a:lnSpc>
                <a:spcPct val="100000"/>
              </a:lnSpc>
              <a:spcBef>
                <a:spcPts val="1775"/>
              </a:spcBef>
            </a:pPr>
            <a:r>
              <a:rPr sz="2100" b="1" dirty="0">
                <a:latin typeface="Arial"/>
                <a:cs typeface="Arial"/>
              </a:rPr>
              <a:t>Συνιστούν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έκφανση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αρχής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40" dirty="0">
                <a:latin typeface="Arial"/>
                <a:cs typeface="Arial"/>
              </a:rPr>
              <a:t> </a:t>
            </a:r>
            <a:r>
              <a:rPr sz="2100" b="1" spc="-20" dirty="0">
                <a:latin typeface="Arial"/>
                <a:cs typeface="Arial"/>
              </a:rPr>
              <a:t>β.α</a:t>
            </a:r>
            <a:r>
              <a:rPr sz="2200" b="1" spc="-20" dirty="0">
                <a:latin typeface="Arial"/>
                <a:cs typeface="Arial"/>
              </a:rPr>
              <a:t>.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42903" y="4184561"/>
            <a:ext cx="7033895" cy="2348079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169035">
              <a:lnSpc>
                <a:spcPct val="100000"/>
              </a:lnSpc>
              <a:spcBef>
                <a:spcPts val="890"/>
              </a:spcBef>
            </a:pPr>
            <a:r>
              <a:rPr sz="2100" b="1" dirty="0">
                <a:latin typeface="Arial"/>
                <a:cs typeface="Arial"/>
              </a:rPr>
              <a:t>πυλώνων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30" dirty="0">
                <a:latin typeface="Arial"/>
                <a:cs typeface="Arial"/>
              </a:rPr>
              <a:t> </a:t>
            </a:r>
            <a:r>
              <a:rPr sz="2100" b="1" spc="-20" dirty="0">
                <a:latin typeface="Arial"/>
                <a:cs typeface="Arial"/>
              </a:rPr>
              <a:t>β.α.</a:t>
            </a:r>
            <a:endParaRPr sz="2100" dirty="0">
              <a:latin typeface="Arial"/>
              <a:cs typeface="Arial"/>
            </a:endParaRPr>
          </a:p>
          <a:p>
            <a:pPr marL="688340" marR="5080">
              <a:lnSpc>
                <a:spcPts val="2500"/>
              </a:lnSpc>
              <a:spcBef>
                <a:spcPts val="890"/>
              </a:spcBef>
            </a:pPr>
            <a:r>
              <a:rPr sz="2100" b="1" dirty="0">
                <a:latin typeface="Arial"/>
                <a:cs typeface="Arial"/>
              </a:rPr>
              <a:t>Εντάσσονται</a:t>
            </a:r>
            <a:r>
              <a:rPr sz="2100" b="1" spc="-8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στο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χώρο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συνύπαρξης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7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ενεργεια- </a:t>
            </a:r>
            <a:r>
              <a:rPr sz="2100" b="1" dirty="0">
                <a:latin typeface="Arial"/>
                <a:cs typeface="Arial"/>
              </a:rPr>
              <a:t>κής</a:t>
            </a:r>
            <a:r>
              <a:rPr sz="2100" b="1" spc="-6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πολιτικής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&amp;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πολιτικής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προστασίας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του </a:t>
            </a:r>
            <a:r>
              <a:rPr sz="2100" b="1" spc="-10" dirty="0">
                <a:latin typeface="Arial"/>
                <a:cs typeface="Arial"/>
              </a:rPr>
              <a:t>περιβάλλοντος</a:t>
            </a:r>
            <a:endParaRPr sz="2100" dirty="0">
              <a:latin typeface="Arial"/>
              <a:cs typeface="Arial"/>
            </a:endParaRPr>
          </a:p>
          <a:p>
            <a:pPr marL="12700" marR="161290">
              <a:lnSpc>
                <a:spcPts val="2500"/>
              </a:lnSpc>
              <a:spcBef>
                <a:spcPts val="1450"/>
              </a:spcBef>
            </a:pPr>
            <a:r>
              <a:rPr sz="2100" b="1" dirty="0">
                <a:latin typeface="Arial"/>
                <a:cs typeface="Arial"/>
              </a:rPr>
              <a:t>Υπηρετούν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γενικότερη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στρατηγική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της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β.α.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και </a:t>
            </a:r>
            <a:r>
              <a:rPr sz="2100" b="1" spc="-10" dirty="0">
                <a:latin typeface="Arial"/>
                <a:cs typeface="Arial"/>
              </a:rPr>
              <a:t>προϋποθέτουν</a:t>
            </a:r>
            <a:r>
              <a:rPr sz="2100" b="1" spc="-5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την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κοινωνική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συναίνεση</a:t>
            </a:r>
            <a:r>
              <a:rPr sz="2100" b="1" spc="-5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και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spc="-20" dirty="0">
                <a:latin typeface="Arial"/>
                <a:cs typeface="Arial"/>
              </a:rPr>
              <a:t>αποδοχή</a:t>
            </a:r>
            <a:endParaRPr sz="21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7610" y="8312"/>
            <a:ext cx="8375650" cy="1808480"/>
            <a:chOff x="627610" y="8312"/>
            <a:chExt cx="8375650" cy="1808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610" y="8312"/>
              <a:ext cx="7980217" cy="4779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9956" y="361604"/>
              <a:ext cx="2734886" cy="4655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7156" y="706582"/>
              <a:ext cx="7855526" cy="4613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5756" y="1059872"/>
              <a:ext cx="1134687" cy="4031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7156" y="1350818"/>
              <a:ext cx="3258588" cy="46551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689956" y="2049087"/>
            <a:ext cx="8325484" cy="2386330"/>
            <a:chOff x="689956" y="2049087"/>
            <a:chExt cx="8325484" cy="238633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9956" y="2049087"/>
              <a:ext cx="2635134" cy="4655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9956" y="2406533"/>
              <a:ext cx="8312726" cy="4655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8432" y="2763981"/>
              <a:ext cx="4501341" cy="3990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7156" y="3042458"/>
              <a:ext cx="7855526" cy="4655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5756" y="3395749"/>
              <a:ext cx="7639395" cy="4031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5756" y="3690850"/>
              <a:ext cx="2988425" cy="39901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47156" y="3969327"/>
              <a:ext cx="7410795" cy="46551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689956" y="4617719"/>
            <a:ext cx="8312784" cy="1388745"/>
            <a:chOff x="689956" y="4617719"/>
            <a:chExt cx="8312784" cy="1388745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9956" y="4617719"/>
              <a:ext cx="2647603" cy="46135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9956" y="4958541"/>
              <a:ext cx="8312726" cy="4655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8432" y="5315989"/>
              <a:ext cx="8034251" cy="39901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8432" y="5606934"/>
              <a:ext cx="5581996" cy="399010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30530"/>
            <a:ext cx="9144000" cy="5727700"/>
            <a:chOff x="0" y="1130530"/>
            <a:chExt cx="9144000" cy="5727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1130530"/>
              <a:ext cx="8146472" cy="6317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6210" y="1654232"/>
              <a:ext cx="7801494" cy="5527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2074024"/>
              <a:ext cx="2443942" cy="5527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8432" y="2502130"/>
              <a:ext cx="7676803" cy="6317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6908" y="3013363"/>
              <a:ext cx="7410795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6908" y="3445624"/>
              <a:ext cx="7410795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6908" y="3861261"/>
              <a:ext cx="4759036" cy="55695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1232" y="4293523"/>
              <a:ext cx="8146472" cy="6317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6210" y="4804755"/>
              <a:ext cx="7801494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6210" y="5232861"/>
              <a:ext cx="7813963" cy="5569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6210" y="5652654"/>
              <a:ext cx="1147156" cy="552796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537854" y="0"/>
            <a:ext cx="6089650" cy="964565"/>
            <a:chOff x="1537854" y="0"/>
            <a:chExt cx="6089650" cy="964565"/>
          </a:xfrm>
        </p:grpSpPr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37854" y="0"/>
              <a:ext cx="6089072" cy="5444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55668" y="407324"/>
              <a:ext cx="3653443" cy="5569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63781"/>
            <a:ext cx="9144000" cy="5694680"/>
            <a:chOff x="0" y="1163781"/>
            <a:chExt cx="9144000" cy="569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8229" y="1163781"/>
              <a:ext cx="8441574" cy="61514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229" y="1658388"/>
              <a:ext cx="4592782" cy="5278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229" y="2053243"/>
              <a:ext cx="8441574" cy="6151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8229" y="2535381"/>
              <a:ext cx="5760720" cy="52785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229" y="2942704"/>
              <a:ext cx="8429104" cy="6151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8229" y="3424842"/>
              <a:ext cx="4073236" cy="5278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8229" y="3815541"/>
              <a:ext cx="8441574" cy="619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8229" y="4301836"/>
              <a:ext cx="8466512" cy="5278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8229" y="4705004"/>
              <a:ext cx="8454043" cy="5278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229" y="5099858"/>
              <a:ext cx="644236" cy="527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8229" y="5494712"/>
              <a:ext cx="8287788" cy="615141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43741" y="195349"/>
            <a:ext cx="7510548" cy="5735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032" y="195349"/>
            <a:ext cx="8566265" cy="6055821"/>
            <a:chOff x="54032" y="195349"/>
            <a:chExt cx="8566265" cy="6055821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32" y="195349"/>
              <a:ext cx="8541326" cy="5403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602672"/>
              <a:ext cx="8212974" cy="5403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009996"/>
              <a:ext cx="8200504" cy="5403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429789"/>
              <a:ext cx="8225443" cy="5403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837112"/>
              <a:ext cx="594359" cy="540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2252748"/>
              <a:ext cx="8553795" cy="619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734887"/>
              <a:ext cx="8212974" cy="5444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154679"/>
              <a:ext cx="2801388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032" y="3562004"/>
              <a:ext cx="8541326" cy="6192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056610"/>
              <a:ext cx="8212974" cy="5403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463933"/>
              <a:ext cx="8212974" cy="540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2385" y="4883727"/>
              <a:ext cx="8225443" cy="5403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291050"/>
              <a:ext cx="8212974" cy="5403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706687"/>
              <a:ext cx="8059188" cy="544483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03414" y="340822"/>
            <a:ext cx="8379459" cy="5760720"/>
            <a:chOff x="303414" y="340822"/>
            <a:chExt cx="8379459" cy="5760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414" y="340822"/>
              <a:ext cx="8354291" cy="5029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92" y="710737"/>
              <a:ext cx="8021782" cy="5029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1076497"/>
              <a:ext cx="8034251" cy="502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446414"/>
              <a:ext cx="8021782" cy="502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1816331"/>
              <a:ext cx="8021782" cy="502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182091"/>
              <a:ext cx="8021782" cy="5029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552006"/>
              <a:ext cx="8021782" cy="5029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2934393"/>
              <a:ext cx="8021782" cy="4987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300152"/>
              <a:ext cx="3616036" cy="5029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414" y="3670068"/>
              <a:ext cx="8354291" cy="5777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4127268"/>
              <a:ext cx="8021782" cy="5029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4493028"/>
              <a:ext cx="8021782" cy="5029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4862945"/>
              <a:ext cx="8021782" cy="5029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8392" y="5232861"/>
              <a:ext cx="8021782" cy="5029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392" y="5598621"/>
              <a:ext cx="3753196" cy="502919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876" y="195349"/>
            <a:ext cx="8907086" cy="6109854"/>
            <a:chOff x="49876" y="195349"/>
            <a:chExt cx="8907086" cy="610985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195349"/>
              <a:ext cx="8882148" cy="5860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640079"/>
              <a:ext cx="8549640" cy="5860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097279"/>
              <a:ext cx="8549640" cy="5860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542010"/>
              <a:ext cx="5399116" cy="5860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1999211"/>
              <a:ext cx="8882148" cy="685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556163"/>
              <a:ext cx="8562108" cy="58604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3000893"/>
              <a:ext cx="8549640" cy="58604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458094"/>
              <a:ext cx="8549640" cy="5860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915293"/>
              <a:ext cx="8549640" cy="5860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360024"/>
              <a:ext cx="8549640" cy="58604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817224"/>
              <a:ext cx="8549640" cy="5860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5261956"/>
              <a:ext cx="8549640" cy="5860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719156"/>
              <a:ext cx="2909454" cy="5860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60862"/>
            <a:ext cx="9144000" cy="6197600"/>
            <a:chOff x="0" y="660862"/>
            <a:chExt cx="9144000" cy="61976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660862"/>
              <a:ext cx="9073341" cy="54863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1014152"/>
              <a:ext cx="8728363" cy="5486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384068"/>
              <a:ext cx="8728363" cy="5486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749829"/>
              <a:ext cx="6999316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2157152"/>
              <a:ext cx="9085811" cy="6026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576945"/>
              <a:ext cx="8740832" cy="5486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946862"/>
              <a:ext cx="8728363" cy="5486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300152"/>
              <a:ext cx="8740832" cy="54864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670068"/>
              <a:ext cx="8740832" cy="5486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035829"/>
              <a:ext cx="8728363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405745"/>
              <a:ext cx="8728363" cy="5486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775661"/>
              <a:ext cx="8728363" cy="5486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128952"/>
              <a:ext cx="8740832" cy="54863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498868"/>
              <a:ext cx="8728363" cy="5486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4854" y="5864629"/>
              <a:ext cx="6924501" cy="552796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935181" y="0"/>
            <a:ext cx="7327668" cy="5985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9876" y="515388"/>
            <a:ext cx="8907145" cy="1691639"/>
            <a:chOff x="49876" y="515388"/>
            <a:chExt cx="8907145" cy="169163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515388"/>
              <a:ext cx="8894617" cy="5611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885305"/>
              <a:ext cx="8562108" cy="5611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263534"/>
              <a:ext cx="8549640" cy="5652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645919"/>
              <a:ext cx="7776556" cy="56110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49876" y="2535382"/>
            <a:ext cx="8907145" cy="2884805"/>
            <a:chOff x="49876" y="2535382"/>
            <a:chExt cx="8907145" cy="288480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876" y="2535382"/>
              <a:ext cx="8907086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967642"/>
              <a:ext cx="8549640" cy="56110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3350028"/>
              <a:ext cx="8562108" cy="56110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715788"/>
              <a:ext cx="8549640" cy="56110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4098174"/>
              <a:ext cx="8549640" cy="5611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4476403"/>
              <a:ext cx="8549640" cy="5652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858788"/>
              <a:ext cx="7406640" cy="56110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83127" y="336666"/>
            <a:ext cx="8895080" cy="2614930"/>
            <a:chOff x="83127" y="336666"/>
            <a:chExt cx="8895080" cy="26149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27" y="336666"/>
              <a:ext cx="8894617" cy="5694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949" y="743988"/>
              <a:ext cx="8541326" cy="5029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949" y="1088967"/>
              <a:ext cx="8541326" cy="502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479" y="1429788"/>
              <a:ext cx="8553795" cy="502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3949" y="1774767"/>
              <a:ext cx="8541326" cy="502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3949" y="2103120"/>
              <a:ext cx="8553795" cy="5029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949" y="2448097"/>
              <a:ext cx="4389120" cy="50292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3127" y="3246120"/>
            <a:ext cx="8882380" cy="1924685"/>
            <a:chOff x="83127" y="3246120"/>
            <a:chExt cx="8882380" cy="192468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127" y="3246120"/>
              <a:ext cx="8869680" cy="56526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3949" y="3640974"/>
              <a:ext cx="8541326" cy="5029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3949" y="3981796"/>
              <a:ext cx="8541326" cy="5029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3949" y="4326774"/>
              <a:ext cx="8541326" cy="5029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3949" y="4667596"/>
              <a:ext cx="1824643" cy="502919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78229" y="157942"/>
            <a:ext cx="8491855" cy="1696085"/>
            <a:chOff x="378229" y="157942"/>
            <a:chExt cx="8491855" cy="16960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327" y="157942"/>
              <a:ext cx="8163097" cy="5153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229" y="552796"/>
              <a:ext cx="8491451" cy="5153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105" y="947650"/>
              <a:ext cx="8387541" cy="5153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1596" y="1338349"/>
              <a:ext cx="4468091" cy="515389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32756" y="1924395"/>
            <a:ext cx="8720455" cy="4123690"/>
            <a:chOff x="232756" y="1924395"/>
            <a:chExt cx="8720455" cy="412369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2756" y="1924395"/>
              <a:ext cx="8707582" cy="4779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734" y="2277687"/>
              <a:ext cx="8362603" cy="4779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734" y="2635134"/>
              <a:ext cx="8362603" cy="4779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734" y="2992581"/>
              <a:ext cx="8158941" cy="4738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2756" y="3345872"/>
              <a:ext cx="8695112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7734" y="3778134"/>
              <a:ext cx="8362603" cy="4779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7734" y="4135581"/>
              <a:ext cx="8362603" cy="47382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7734" y="4488872"/>
              <a:ext cx="8362603" cy="4779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7734" y="4846320"/>
              <a:ext cx="8375072" cy="4738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7734" y="5199610"/>
              <a:ext cx="8375072" cy="4779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7734" y="5569526"/>
              <a:ext cx="893618" cy="477981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87283" y="195349"/>
            <a:ext cx="8782685" cy="5786120"/>
            <a:chOff x="87283" y="195349"/>
            <a:chExt cx="8782685" cy="57861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283" y="195349"/>
              <a:ext cx="8769926" cy="4530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105" y="511233"/>
              <a:ext cx="8441574" cy="4530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105" y="843741"/>
              <a:ext cx="8441574" cy="4530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8105" y="1172095"/>
              <a:ext cx="8441574" cy="45304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105" y="1504602"/>
              <a:ext cx="8441574" cy="4530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8105" y="1832956"/>
              <a:ext cx="8441574" cy="4530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105" y="2165464"/>
              <a:ext cx="8441574" cy="448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8105" y="2493817"/>
              <a:ext cx="7589519" cy="4530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7283" y="2826327"/>
              <a:ext cx="8769926" cy="527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8105" y="3229494"/>
              <a:ext cx="8441574" cy="45304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8105" y="3549533"/>
              <a:ext cx="8441574" cy="4488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8105" y="3877887"/>
              <a:ext cx="8441574" cy="4530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8105" y="4210396"/>
              <a:ext cx="8441574" cy="448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8105" y="4538748"/>
              <a:ext cx="8441574" cy="4530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28105" y="4871258"/>
              <a:ext cx="8441574" cy="448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8105" y="5199610"/>
              <a:ext cx="8441574" cy="45304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8105" y="5527963"/>
              <a:ext cx="7261166" cy="453043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03414" y="482138"/>
            <a:ext cx="8566785" cy="5129530"/>
            <a:chOff x="303414" y="482138"/>
            <a:chExt cx="8566785" cy="51295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414" y="482138"/>
              <a:ext cx="8553795" cy="4530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92" y="802178"/>
              <a:ext cx="8221286" cy="4530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1130530"/>
              <a:ext cx="8221286" cy="4530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463040"/>
              <a:ext cx="8221286" cy="448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1791392"/>
              <a:ext cx="8221286" cy="4530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123901"/>
              <a:ext cx="8221286" cy="448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452253"/>
              <a:ext cx="8221286" cy="4530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8392" y="2780607"/>
              <a:ext cx="2572788" cy="45304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3414" y="3113116"/>
              <a:ext cx="8566264" cy="527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3520439"/>
              <a:ext cx="8221286" cy="448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3836323"/>
              <a:ext cx="8221286" cy="4530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4168832"/>
              <a:ext cx="8221286" cy="4488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4497184"/>
              <a:ext cx="8221286" cy="4530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8392" y="4825537"/>
              <a:ext cx="8221286" cy="4530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392" y="5158046"/>
              <a:ext cx="6700057" cy="453043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03414" y="482138"/>
            <a:ext cx="8366759" cy="5345430"/>
            <a:chOff x="303414" y="482138"/>
            <a:chExt cx="8366759" cy="5345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414" y="482138"/>
              <a:ext cx="8337664" cy="4530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92" y="802178"/>
              <a:ext cx="8021782" cy="4530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1130530"/>
              <a:ext cx="8021782" cy="4530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463040"/>
              <a:ext cx="7473141" cy="448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3414" y="1791392"/>
              <a:ext cx="8354291" cy="52785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198716"/>
              <a:ext cx="8021782" cy="4530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527068"/>
              <a:ext cx="4667596" cy="4530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3414" y="2859578"/>
              <a:ext cx="8366759" cy="5278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254432"/>
              <a:ext cx="7980217" cy="4488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414" y="3582785"/>
              <a:ext cx="8354291" cy="5278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3990109"/>
              <a:ext cx="8021782" cy="4488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5923" y="4318461"/>
              <a:ext cx="8034251" cy="4530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4650970"/>
              <a:ext cx="7701741" cy="448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3414" y="4979323"/>
              <a:ext cx="8366759" cy="52785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8392" y="5374177"/>
              <a:ext cx="6151417" cy="453043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0327" y="124691"/>
            <a:ext cx="8075930" cy="1471930"/>
            <a:chOff x="540327" y="124691"/>
            <a:chExt cx="8075930" cy="1471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28057" y="124691"/>
              <a:ext cx="4867102" cy="685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7" y="673330"/>
              <a:ext cx="8075814" cy="37822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367" y="939338"/>
              <a:ext cx="7464828" cy="3782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17272" y="1217814"/>
              <a:ext cx="2984268" cy="378229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307570" y="1866207"/>
            <a:ext cx="8362950" cy="4135754"/>
            <a:chOff x="307570" y="1866207"/>
            <a:chExt cx="8362950" cy="4135754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570" y="1866207"/>
              <a:ext cx="8362603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286000"/>
              <a:ext cx="8021782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718261"/>
              <a:ext cx="6483926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7570" y="3133898"/>
              <a:ext cx="8337664" cy="6317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657600"/>
              <a:ext cx="7996843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4077392"/>
              <a:ext cx="5099857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7570" y="4505498"/>
              <a:ext cx="8362603" cy="6317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5016730"/>
              <a:ext cx="8009312" cy="5527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392" y="5448992"/>
              <a:ext cx="3362497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32756" y="220286"/>
            <a:ext cx="8707755" cy="5457825"/>
            <a:chOff x="232756" y="220286"/>
            <a:chExt cx="8707755" cy="5457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56" y="220286"/>
              <a:ext cx="8695112" cy="4904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578" y="577734"/>
              <a:ext cx="8100752" cy="4904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756" y="943493"/>
              <a:ext cx="8707582" cy="5569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388225"/>
              <a:ext cx="8354291" cy="4904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1745672"/>
              <a:ext cx="8366759" cy="4904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115588"/>
              <a:ext cx="8354291" cy="4862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2481349"/>
              <a:ext cx="7094912" cy="4904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756" y="2851264"/>
              <a:ext cx="8695112" cy="5527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3283526"/>
              <a:ext cx="8366759" cy="4904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78" y="3649286"/>
              <a:ext cx="3059083" cy="4904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756" y="4019203"/>
              <a:ext cx="8707582" cy="552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3578" y="4463934"/>
              <a:ext cx="8366759" cy="4904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3578" y="4817226"/>
              <a:ext cx="8366759" cy="49045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3578" y="5187141"/>
              <a:ext cx="7514704" cy="49045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756" y="266006"/>
            <a:ext cx="8649391" cy="6084916"/>
            <a:chOff x="232756" y="266006"/>
            <a:chExt cx="8649391" cy="608491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56" y="266006"/>
              <a:ext cx="8624454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3578" y="748145"/>
              <a:ext cx="8296101" cy="6276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578" y="1230283"/>
              <a:ext cx="8308569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724891"/>
              <a:ext cx="8271163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2211185"/>
              <a:ext cx="8296101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705792"/>
              <a:ext cx="8296101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3187930"/>
              <a:ext cx="8296101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3670068"/>
              <a:ext cx="8296101" cy="6234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4164675"/>
              <a:ext cx="2747356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756" y="4646814"/>
              <a:ext cx="8611985" cy="7148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578" y="5232861"/>
              <a:ext cx="8296101" cy="6234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3578" y="5727468"/>
              <a:ext cx="2227811" cy="623454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02651" y="357557"/>
            <a:ext cx="8788400" cy="1811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5080" indent="-342900" algn="just">
              <a:lnSpc>
                <a:spcPct val="100099"/>
              </a:lnSpc>
              <a:spcBef>
                <a:spcPts val="9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Πλην</a:t>
            </a:r>
            <a:r>
              <a:rPr sz="2800" b="1" spc="3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3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άλλων</a:t>
            </a:r>
            <a:r>
              <a:rPr sz="2800" b="1" spc="3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ιδιαίτερο</a:t>
            </a:r>
            <a:r>
              <a:rPr sz="2800" b="1" spc="3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ενδιαφέρον</a:t>
            </a:r>
            <a:r>
              <a:rPr sz="2800" b="1" spc="3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εµφανίζει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2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άρθρο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13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2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τίτλο</a:t>
            </a:r>
            <a:r>
              <a:rPr sz="2800" b="1" spc="22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Διοικητικές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διαδικασίες, </a:t>
            </a:r>
            <a:r>
              <a:rPr sz="2800" b="1" dirty="0">
                <a:latin typeface="Arial"/>
                <a:cs typeface="Arial"/>
              </a:rPr>
              <a:t>κανονισµοί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κώδικες.</a:t>
            </a:r>
            <a:endParaRPr sz="280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1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κράτη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µέλη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µεριµνούν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ώστε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οι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εθνικοί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κανόνες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>
                <a:solidFill>
                  <a:schemeClr val="tx1"/>
                </a:solidFill>
              </a:rPr>
              <a:t>ΠΟΛΥΤΕΧΝΕΙΟ</a:t>
            </a:r>
            <a:r>
              <a:rPr spc="13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45551" y="2151813"/>
            <a:ext cx="60813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3735" algn="l"/>
                <a:tab pos="2711450" algn="l"/>
                <a:tab pos="3586479" algn="l"/>
              </a:tabLst>
            </a:pPr>
            <a:r>
              <a:rPr sz="2800" b="1" spc="204" dirty="0">
                <a:latin typeface="Arial"/>
                <a:cs typeface="Arial"/>
              </a:rPr>
              <a:t>σχ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200" dirty="0">
                <a:latin typeface="Arial"/>
                <a:cs typeface="Arial"/>
              </a:rPr>
              <a:t>τι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65" dirty="0">
                <a:latin typeface="Arial"/>
                <a:cs typeface="Arial"/>
              </a:rPr>
              <a:t> </a:t>
            </a:r>
            <a:r>
              <a:rPr sz="2800" b="1" spc="-60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ε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245" dirty="0">
                <a:latin typeface="Arial"/>
                <a:cs typeface="Arial"/>
              </a:rPr>
              <a:t>τις</a:t>
            </a:r>
            <a:r>
              <a:rPr sz="2800" b="1" dirty="0">
                <a:latin typeface="Arial"/>
                <a:cs typeface="Arial"/>
              </a:rPr>
              <a:t>	δ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204" dirty="0">
                <a:latin typeface="Arial"/>
                <a:cs typeface="Arial"/>
              </a:rPr>
              <a:t>ια</a:t>
            </a:r>
            <a:r>
              <a:rPr sz="2800" b="1" spc="-3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340" dirty="0">
                <a:latin typeface="Arial"/>
                <a:cs typeface="Arial"/>
              </a:rPr>
              <a:t>ικασίε</a:t>
            </a:r>
            <a:r>
              <a:rPr sz="2800" b="1" spc="-365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0992" y="2151813"/>
            <a:ext cx="2351405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288925">
              <a:lnSpc>
                <a:spcPts val="3300"/>
              </a:lnSpc>
              <a:spcBef>
                <a:spcPts val="260"/>
              </a:spcBef>
              <a:tabLst>
                <a:tab pos="1606550" algn="l"/>
              </a:tabLst>
            </a:pPr>
            <a:r>
              <a:rPr sz="2800" b="1" spc="200" dirty="0">
                <a:latin typeface="Arial"/>
                <a:cs typeface="Arial"/>
              </a:rPr>
              <a:t>έγ</a:t>
            </a:r>
            <a:r>
              <a:rPr sz="2800" b="1" spc="-365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κρι</a:t>
            </a:r>
            <a:r>
              <a:rPr sz="2800" b="1" spc="-360" dirty="0">
                <a:latin typeface="Arial"/>
                <a:cs typeface="Arial"/>
              </a:rPr>
              <a:t> </a:t>
            </a:r>
            <a:r>
              <a:rPr sz="2800" b="1" spc="270" dirty="0">
                <a:latin typeface="Arial"/>
                <a:cs typeface="Arial"/>
              </a:rPr>
              <a:t>σης</a:t>
            </a:r>
            <a:r>
              <a:rPr sz="2800" b="1" spc="-36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, </a:t>
            </a:r>
            <a:r>
              <a:rPr sz="2800" b="1" spc="95" dirty="0">
                <a:latin typeface="Arial"/>
                <a:cs typeface="Arial"/>
              </a:rPr>
              <a:t>άδειας,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55" dirty="0">
                <a:latin typeface="Arial"/>
                <a:cs typeface="Arial"/>
              </a:rPr>
              <a:t>που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5551" y="2570913"/>
            <a:ext cx="5844540" cy="8839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924810" algn="l"/>
                <a:tab pos="3181985" algn="l"/>
                <a:tab pos="3765550" algn="l"/>
              </a:tabLst>
            </a:pPr>
            <a:r>
              <a:rPr sz="2800" b="1" spc="100" dirty="0">
                <a:latin typeface="Arial"/>
                <a:cs typeface="Arial"/>
              </a:rPr>
              <a:t>πιστοποίησης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55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14" dirty="0">
                <a:latin typeface="Arial"/>
                <a:cs typeface="Arial"/>
              </a:rPr>
              <a:t>χορήγησης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φ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175" dirty="0">
                <a:latin typeface="Arial"/>
                <a:cs typeface="Arial"/>
              </a:rPr>
              <a:t>αρ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220" dirty="0">
                <a:latin typeface="Arial"/>
                <a:cs typeface="Arial"/>
              </a:rPr>
              <a:t>µό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ζ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175" dirty="0">
                <a:latin typeface="Arial"/>
                <a:cs typeface="Arial"/>
              </a:rPr>
              <a:t>ον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150" dirty="0">
                <a:latin typeface="Arial"/>
                <a:cs typeface="Arial"/>
              </a:rPr>
              <a:t>αι</a:t>
            </a:r>
            <a:r>
              <a:rPr sz="2800" b="1" dirty="0">
                <a:latin typeface="Arial"/>
                <a:cs typeface="Arial"/>
              </a:rPr>
              <a:t>		σ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204" dirty="0">
                <a:latin typeface="Arial"/>
                <a:cs typeface="Arial"/>
              </a:rPr>
              <a:t>ους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28866" y="3002713"/>
            <a:ext cx="38080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89810" algn="l"/>
                <a:tab pos="3217545" algn="l"/>
              </a:tabLst>
            </a:pP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175" dirty="0">
                <a:latin typeface="Arial"/>
                <a:cs typeface="Arial"/>
              </a:rPr>
              <a:t>αθ</a:t>
            </a:r>
            <a:r>
              <a:rPr sz="2800" b="1" spc="-420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µούς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204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	τ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150" dirty="0">
                <a:latin typeface="Arial"/>
                <a:cs typeface="Arial"/>
              </a:rPr>
              <a:t>ις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5551" y="3434512"/>
            <a:ext cx="8445500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συνδεδεµένες</a:t>
            </a:r>
            <a:r>
              <a:rPr sz="2800" b="1" spc="5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υποδοµές</a:t>
            </a:r>
            <a:r>
              <a:rPr sz="2800" b="1" spc="5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δικτύων</a:t>
            </a:r>
            <a:r>
              <a:rPr sz="2800" b="1" spc="5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µεταφοράς</a:t>
            </a:r>
            <a:r>
              <a:rPr sz="2800" b="1" spc="51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και </a:t>
            </a:r>
            <a:r>
              <a:rPr sz="2800" b="1" spc="220" dirty="0">
                <a:latin typeface="Arial"/>
                <a:cs typeface="Arial"/>
              </a:rPr>
              <a:t>διανοµής</a:t>
            </a:r>
            <a:r>
              <a:rPr sz="2800" b="1" spc="430" dirty="0">
                <a:latin typeface="Arial"/>
                <a:cs typeface="Arial"/>
              </a:rPr>
              <a:t>  </a:t>
            </a:r>
            <a:r>
              <a:rPr sz="2800" b="1" spc="160" dirty="0">
                <a:latin typeface="Arial"/>
                <a:cs typeface="Arial"/>
              </a:rPr>
              <a:t>για</a:t>
            </a:r>
            <a:r>
              <a:rPr sz="2800" b="1" spc="434" dirty="0">
                <a:latin typeface="Arial"/>
                <a:cs typeface="Arial"/>
              </a:rPr>
              <a:t>  </a:t>
            </a:r>
            <a:r>
              <a:rPr sz="2800" b="1" spc="160" dirty="0">
                <a:latin typeface="Arial"/>
                <a:cs typeface="Arial"/>
              </a:rPr>
              <a:t>την</a:t>
            </a:r>
            <a:r>
              <a:rPr sz="2800" b="1" spc="430" dirty="0">
                <a:latin typeface="Arial"/>
                <a:cs typeface="Arial"/>
              </a:rPr>
              <a:t>  </a:t>
            </a:r>
            <a:r>
              <a:rPr sz="2800" b="1" spc="210" dirty="0">
                <a:latin typeface="Arial"/>
                <a:cs typeface="Arial"/>
              </a:rPr>
              <a:t>παραγωγή</a:t>
            </a:r>
            <a:r>
              <a:rPr sz="2800" b="1" spc="434" dirty="0">
                <a:latin typeface="Arial"/>
                <a:cs typeface="Arial"/>
              </a:rPr>
              <a:t>  </a:t>
            </a:r>
            <a:r>
              <a:rPr sz="2800" b="1" spc="204" dirty="0">
                <a:latin typeface="Arial"/>
                <a:cs typeface="Arial"/>
              </a:rPr>
              <a:t>ηλεκτρικής </a:t>
            </a:r>
            <a:r>
              <a:rPr sz="2800" b="1" dirty="0">
                <a:latin typeface="Arial"/>
                <a:cs typeface="Arial"/>
              </a:rPr>
              <a:t>ενέργειας,</a:t>
            </a:r>
            <a:r>
              <a:rPr sz="2800" b="1" spc="2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θέρµανσης</a:t>
            </a:r>
            <a:r>
              <a:rPr sz="2800" b="1" spc="2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2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ψύξης</a:t>
            </a:r>
            <a:r>
              <a:rPr sz="2800" b="1" spc="2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29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ανανεώσιµες </a:t>
            </a:r>
            <a:r>
              <a:rPr sz="2800" b="1" dirty="0">
                <a:latin typeface="Arial"/>
                <a:cs typeface="Arial"/>
              </a:rPr>
              <a:t>πηγές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ενέργειας,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διαδικασία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µεταποίησης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βιοµάζας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βιοκαύσιµα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άλλα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ενεργειακά </a:t>
            </a:r>
            <a:r>
              <a:rPr sz="2800" b="1" dirty="0">
                <a:latin typeface="Arial"/>
                <a:cs typeface="Arial"/>
              </a:rPr>
              <a:t>προϊόντα</a:t>
            </a:r>
            <a:r>
              <a:rPr sz="2800" b="1" spc="-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να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είναι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αναλογικοί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-10" dirty="0">
                <a:latin typeface="Arial"/>
                <a:cs typeface="Arial"/>
              </a:rPr>
              <a:t> αναγκαίοι.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032" y="8312"/>
            <a:ext cx="9060873" cy="6384174"/>
            <a:chOff x="54032" y="8312"/>
            <a:chExt cx="9060873" cy="638417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32" y="8312"/>
              <a:ext cx="9060872" cy="5403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415636"/>
              <a:ext cx="8707582" cy="5403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822960"/>
              <a:ext cx="8720051" cy="5403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238596"/>
              <a:ext cx="8720051" cy="5403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645919"/>
              <a:ext cx="2053243" cy="540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2065712"/>
              <a:ext cx="9048403" cy="61514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547850"/>
              <a:ext cx="8707582" cy="5403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2967643"/>
              <a:ext cx="8720051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374967"/>
              <a:ext cx="8720051" cy="540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794759"/>
              <a:ext cx="8707582" cy="5403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197927"/>
              <a:ext cx="8707582" cy="5403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605250"/>
              <a:ext cx="8707582" cy="5403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025043"/>
              <a:ext cx="8720051" cy="5403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432366"/>
              <a:ext cx="8720051" cy="5403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4854" y="5852159"/>
              <a:ext cx="4696691" cy="540327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4490" y="247333"/>
            <a:ext cx="8252459" cy="522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6985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Στην</a:t>
            </a:r>
            <a:r>
              <a:rPr sz="2800" spc="12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περίπτωση</a:t>
            </a:r>
            <a:r>
              <a:rPr sz="2800" spc="12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εγκαταστάσεων</a:t>
            </a:r>
            <a:r>
              <a:rPr sz="2800" spc="12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σε</a:t>
            </a:r>
            <a:r>
              <a:rPr sz="2800" spc="120" dirty="0">
                <a:latin typeface="Arial"/>
                <a:cs typeface="Arial"/>
              </a:rPr>
              <a:t>  </a:t>
            </a:r>
            <a:r>
              <a:rPr sz="2800" spc="-10" dirty="0">
                <a:latin typeface="Arial"/>
                <a:cs typeface="Arial"/>
              </a:rPr>
              <a:t>λειτουργία </a:t>
            </a:r>
            <a:r>
              <a:rPr sz="2800" dirty="0">
                <a:latin typeface="Arial"/>
                <a:cs typeface="Arial"/>
              </a:rPr>
              <a:t>κατά</a:t>
            </a:r>
            <a:r>
              <a:rPr sz="2800" spc="2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ή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πριν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από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τις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5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Οκτωβρίου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2015,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για</a:t>
            </a:r>
            <a:r>
              <a:rPr sz="2800" spc="27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τους </a:t>
            </a:r>
            <a:r>
              <a:rPr sz="2800" dirty="0">
                <a:latin typeface="Arial"/>
                <a:cs typeface="Arial"/>
              </a:rPr>
              <a:t>σκοπούς</a:t>
            </a:r>
            <a:r>
              <a:rPr sz="2800" spc="4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της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παραγράφου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του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άρθρου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17,</a:t>
            </a:r>
            <a:r>
              <a:rPr sz="2800" spc="459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µε </a:t>
            </a:r>
            <a:r>
              <a:rPr sz="2800" dirty="0">
                <a:latin typeface="Arial"/>
                <a:cs typeface="Arial"/>
              </a:rPr>
              <a:t>τα</a:t>
            </a:r>
            <a:r>
              <a:rPr sz="2800" spc="16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βιοκαύσιµα</a:t>
            </a:r>
            <a:r>
              <a:rPr sz="2800" spc="16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και</a:t>
            </a:r>
            <a:r>
              <a:rPr sz="2800" spc="16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τα</a:t>
            </a:r>
            <a:r>
              <a:rPr sz="2800" spc="17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βιορευστά</a:t>
            </a:r>
            <a:r>
              <a:rPr sz="2800" spc="165" dirty="0">
                <a:latin typeface="Arial"/>
                <a:cs typeface="Arial"/>
              </a:rPr>
              <a:t>  </a:t>
            </a:r>
            <a:r>
              <a:rPr sz="2800" spc="-10" dirty="0">
                <a:latin typeface="Arial"/>
                <a:cs typeface="Arial"/>
              </a:rPr>
              <a:t>επιτυγχάνεται </a:t>
            </a:r>
            <a:r>
              <a:rPr sz="2800" dirty="0">
                <a:latin typeface="Arial"/>
                <a:cs typeface="Arial"/>
              </a:rPr>
              <a:t>µείωση</a:t>
            </a:r>
            <a:r>
              <a:rPr sz="2800" spc="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των</a:t>
            </a:r>
            <a:r>
              <a:rPr sz="2800" spc="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εκποµπών</a:t>
            </a:r>
            <a:r>
              <a:rPr sz="2800" spc="1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αερίων</a:t>
            </a:r>
            <a:r>
              <a:rPr sz="2800" spc="1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θερµοκηπίου</a:t>
            </a:r>
            <a:r>
              <a:rPr sz="2800" spc="125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κατά </a:t>
            </a:r>
            <a:r>
              <a:rPr sz="2800" dirty="0">
                <a:latin typeface="Arial"/>
                <a:cs typeface="Arial"/>
              </a:rPr>
              <a:t>τουλάχιστον</a:t>
            </a:r>
            <a:r>
              <a:rPr sz="2800" spc="3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35</a:t>
            </a:r>
            <a:r>
              <a:rPr sz="2800" b="1" spc="3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%</a:t>
            </a:r>
            <a:r>
              <a:rPr sz="2800" b="1" spc="3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έως</a:t>
            </a:r>
            <a:r>
              <a:rPr sz="2800" b="1" spc="3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3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31</a:t>
            </a:r>
            <a:r>
              <a:rPr sz="2800" b="1" spc="3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Δεκεµβρίου</a:t>
            </a:r>
            <a:r>
              <a:rPr sz="2800" b="1" spc="36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2017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κατά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τουλάχιστον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50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%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1η </a:t>
            </a:r>
            <a:r>
              <a:rPr sz="2800" b="1" dirty="0">
                <a:latin typeface="Arial"/>
                <a:cs typeface="Arial"/>
              </a:rPr>
              <a:t>Ιανουαρίου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2018.</a:t>
            </a:r>
            <a:endParaRPr sz="2800">
              <a:latin typeface="Arial"/>
              <a:cs typeface="Arial"/>
            </a:endParaRPr>
          </a:p>
          <a:p>
            <a:pPr marL="354965" marR="5080" indent="-342900" algn="just">
              <a:lnSpc>
                <a:spcPct val="100499"/>
              </a:lnSpc>
              <a:spcBef>
                <a:spcPts val="59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Η</a:t>
            </a:r>
            <a:r>
              <a:rPr sz="2800" spc="1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µείωση</a:t>
            </a:r>
            <a:r>
              <a:rPr sz="2800" spc="1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εκποµπών</a:t>
            </a:r>
            <a:r>
              <a:rPr sz="2800" spc="1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αερίων</a:t>
            </a:r>
            <a:r>
              <a:rPr sz="2800" spc="1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θερµοκηπίου</a:t>
            </a:r>
            <a:r>
              <a:rPr sz="2800" spc="10" dirty="0">
                <a:latin typeface="Arial"/>
                <a:cs typeface="Arial"/>
              </a:rPr>
              <a:t>  </a:t>
            </a:r>
            <a:r>
              <a:rPr sz="2800" spc="-25" dirty="0">
                <a:latin typeface="Arial"/>
                <a:cs typeface="Arial"/>
              </a:rPr>
              <a:t>που </a:t>
            </a:r>
            <a:r>
              <a:rPr sz="2800" dirty="0">
                <a:latin typeface="Arial"/>
                <a:cs typeface="Arial"/>
              </a:rPr>
              <a:t>επιτυγχάνεται</a:t>
            </a:r>
            <a:r>
              <a:rPr sz="2800" spc="42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µε</a:t>
            </a:r>
            <a:r>
              <a:rPr sz="2800" spc="42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τη</a:t>
            </a:r>
            <a:r>
              <a:rPr sz="2800" spc="425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χρήση</a:t>
            </a:r>
            <a:r>
              <a:rPr sz="2800" spc="430" dirty="0">
                <a:latin typeface="Arial"/>
                <a:cs typeface="Arial"/>
              </a:rPr>
              <a:t>  </a:t>
            </a:r>
            <a:r>
              <a:rPr sz="2800" dirty="0">
                <a:latin typeface="Arial"/>
                <a:cs typeface="Arial"/>
              </a:rPr>
              <a:t>βιοκαυσίµων</a:t>
            </a:r>
            <a:r>
              <a:rPr sz="2800" spc="425" dirty="0">
                <a:latin typeface="Arial"/>
                <a:cs typeface="Arial"/>
              </a:rPr>
              <a:t>  </a:t>
            </a:r>
            <a:r>
              <a:rPr sz="2800" spc="-25" dirty="0">
                <a:latin typeface="Arial"/>
                <a:cs typeface="Arial"/>
              </a:rPr>
              <a:t>και </a:t>
            </a:r>
            <a:r>
              <a:rPr sz="2800" dirty="0">
                <a:latin typeface="Arial"/>
                <a:cs typeface="Arial"/>
              </a:rPr>
              <a:t>βιορευστών</a:t>
            </a:r>
            <a:r>
              <a:rPr sz="2800" spc="4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υπολογίζεται</a:t>
            </a:r>
            <a:r>
              <a:rPr sz="2800" spc="4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σύµφωνα</a:t>
            </a:r>
            <a:r>
              <a:rPr sz="2800" spc="47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µε</a:t>
            </a:r>
            <a:r>
              <a:rPr sz="2800" spc="46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το</a:t>
            </a:r>
            <a:r>
              <a:rPr sz="2800" spc="47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άρθρο </a:t>
            </a:r>
            <a:r>
              <a:rPr sz="2800" dirty="0">
                <a:latin typeface="Arial"/>
                <a:cs typeface="Arial"/>
              </a:rPr>
              <a:t>19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παράγραφος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1.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39585" y="124691"/>
            <a:ext cx="7394575" cy="1234440"/>
            <a:chOff x="839585" y="124691"/>
            <a:chExt cx="7394575" cy="1234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9585" y="124691"/>
              <a:ext cx="7394169" cy="685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669174"/>
              <a:ext cx="3241963" cy="68995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07323" y="1558636"/>
            <a:ext cx="8284209" cy="4131945"/>
            <a:chOff x="407323" y="1558636"/>
            <a:chExt cx="8284209" cy="41319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323" y="1558636"/>
              <a:ext cx="8258694" cy="7148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301" y="2144683"/>
              <a:ext cx="7938654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832" y="2626822"/>
              <a:ext cx="7901246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2301" y="3121429"/>
              <a:ext cx="7913716" cy="6276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2301" y="3603566"/>
              <a:ext cx="7901246" cy="6276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2301" y="4098174"/>
              <a:ext cx="7913716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2301" y="4584468"/>
              <a:ext cx="7913716" cy="6234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52301" y="5066607"/>
              <a:ext cx="5527963" cy="6234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33020"/>
            <a:ext cx="8992235" cy="1303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66395" algn="l"/>
              </a:tabLst>
            </a:pPr>
            <a:r>
              <a:rPr sz="2800" b="1" spc="130" dirty="0">
                <a:latin typeface="Arial"/>
                <a:cs typeface="Arial"/>
              </a:rPr>
              <a:t>Αξίζει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spc="80" dirty="0">
                <a:latin typeface="Arial"/>
                <a:cs typeface="Arial"/>
              </a:rPr>
              <a:t>να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spc="150" dirty="0">
                <a:latin typeface="Arial"/>
                <a:cs typeface="Arial"/>
              </a:rPr>
              <a:t>σηµειωθεί</a:t>
            </a:r>
            <a:r>
              <a:rPr sz="2800" b="1" spc="400" dirty="0">
                <a:latin typeface="Arial"/>
                <a:cs typeface="Arial"/>
              </a:rPr>
              <a:t>  </a:t>
            </a:r>
            <a:r>
              <a:rPr sz="2800" b="1" spc="105" dirty="0">
                <a:latin typeface="Arial"/>
                <a:cs typeface="Arial"/>
              </a:rPr>
              <a:t>ότι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400" dirty="0">
                <a:latin typeface="Arial"/>
                <a:cs typeface="Arial"/>
              </a:rPr>
              <a:t>  </a:t>
            </a:r>
            <a:r>
              <a:rPr sz="2800" b="1" spc="130" dirty="0">
                <a:latin typeface="Arial"/>
                <a:cs typeface="Arial"/>
              </a:rPr>
              <a:t>Οδηγία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spc="125" dirty="0">
                <a:latin typeface="Arial"/>
                <a:cs typeface="Arial"/>
              </a:rPr>
              <a:t>2009/28 </a:t>
            </a:r>
            <a:r>
              <a:rPr sz="2800" b="1" dirty="0">
                <a:latin typeface="Arial"/>
                <a:cs typeface="Arial"/>
              </a:rPr>
              <a:t>τροποποιήθηκε</a:t>
            </a:r>
            <a:r>
              <a:rPr sz="2800" b="1" spc="-3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-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-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Οδηγία</a:t>
            </a:r>
            <a:r>
              <a:rPr sz="2800" b="1" spc="-3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2015/1513</a:t>
            </a:r>
            <a:r>
              <a:rPr sz="2800" b="1" spc="-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-30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την </a:t>
            </a:r>
            <a:r>
              <a:rPr sz="2800" b="1" dirty="0">
                <a:latin typeface="Arial"/>
                <a:cs typeface="Arial"/>
              </a:rPr>
              <a:t>οποία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εκτός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άλλων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διατυπώθηκαν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spc="-20" dirty="0">
                <a:latin typeface="Arial"/>
                <a:cs typeface="Arial"/>
              </a:rPr>
              <a:t>νέοι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1303020"/>
            <a:ext cx="6754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4715" algn="l"/>
                <a:tab pos="3737610" algn="l"/>
                <a:tab pos="4212590" algn="l"/>
              </a:tabLst>
            </a:pP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ι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ί</a:t>
            </a:r>
            <a:r>
              <a:rPr sz="2800" b="1" dirty="0">
                <a:latin typeface="Arial"/>
                <a:cs typeface="Arial"/>
              </a:rPr>
              <a:t>	ό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ω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0" dirty="0">
                <a:latin typeface="Arial"/>
                <a:cs typeface="Arial"/>
              </a:rPr>
              <a:t>:</a:t>
            </a:r>
            <a:r>
              <a:rPr sz="2800" b="1" dirty="0">
                <a:latin typeface="Arial"/>
                <a:cs typeface="Arial"/>
              </a:rPr>
              <a:t>	«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95" dirty="0">
                <a:latin typeface="Arial"/>
                <a:cs typeface="Arial"/>
              </a:rPr>
              <a:t>µ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λ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ύ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α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1303020"/>
            <a:ext cx="8648700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φ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»</a:t>
            </a:r>
            <a:r>
              <a:rPr sz="2800" b="1" spc="-15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,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0"/>
              </a:spcBef>
              <a:tabLst>
                <a:tab pos="4360545" algn="l"/>
                <a:tab pos="5861050" algn="l"/>
                <a:tab pos="6854825" algn="l"/>
              </a:tabLst>
            </a:pPr>
            <a:r>
              <a:rPr sz="2800" b="1" spc="195" dirty="0">
                <a:latin typeface="Arial"/>
                <a:cs typeface="Arial"/>
              </a:rPr>
              <a:t>«λιγνοκυτταρινούχες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70" dirty="0">
                <a:latin typeface="Arial"/>
                <a:cs typeface="Arial"/>
              </a:rPr>
              <a:t>ύλες»,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50" dirty="0">
                <a:latin typeface="Arial"/>
                <a:cs typeface="Arial"/>
              </a:rPr>
              <a:t>«µη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90" dirty="0">
                <a:latin typeface="Arial"/>
                <a:cs typeface="Arial"/>
              </a:rPr>
              <a:t>εδώδιµες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2166620"/>
            <a:ext cx="8651875" cy="385572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6350" algn="just">
              <a:lnSpc>
                <a:spcPts val="3300"/>
              </a:lnSpc>
              <a:spcBef>
                <a:spcPts val="260"/>
              </a:spcBef>
            </a:pPr>
            <a:r>
              <a:rPr sz="2800" b="1" dirty="0">
                <a:latin typeface="Arial"/>
                <a:cs typeface="Arial"/>
              </a:rPr>
              <a:t>κυτταρινούχες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ύλες»,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«ανανεώσιµα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υγρά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αέρια </a:t>
            </a:r>
            <a:r>
              <a:rPr sz="2800" b="1" dirty="0">
                <a:latin typeface="Arial"/>
                <a:cs typeface="Arial"/>
              </a:rPr>
              <a:t>καύσιµα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κίνησης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spc="55" dirty="0">
                <a:latin typeface="Arial"/>
                <a:cs typeface="Arial"/>
              </a:rPr>
              <a:t>µη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βιολογικής</a:t>
            </a:r>
            <a:r>
              <a:rPr sz="2800" b="1" spc="38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προέλευσης»,</a:t>
            </a:r>
            <a:endParaRPr sz="2800">
              <a:latin typeface="Arial"/>
              <a:cs typeface="Arial"/>
            </a:endParaRPr>
          </a:p>
          <a:p>
            <a:pPr marL="12700" marR="6985" algn="just">
              <a:lnSpc>
                <a:spcPts val="33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λ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ι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6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</a:t>
            </a:r>
            <a:r>
              <a:rPr sz="2800" b="1" spc="6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6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ω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ί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,</a:t>
            </a:r>
            <a:r>
              <a:rPr sz="2800" b="1" spc="6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4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ν </a:t>
            </a:r>
            <a:r>
              <a:rPr sz="2800" b="1" dirty="0">
                <a:latin typeface="Arial"/>
                <a:cs typeface="Arial"/>
              </a:rPr>
              <a:t>υδατοκαλλιέργεια,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6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αλιεία</a:t>
            </a:r>
            <a:r>
              <a:rPr sz="2800" b="1" spc="6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6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6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δασοκοµία»,</a:t>
            </a:r>
            <a:endParaRPr sz="2800">
              <a:latin typeface="Arial"/>
              <a:cs typeface="Arial"/>
            </a:endParaRPr>
          </a:p>
          <a:p>
            <a:pPr marL="12700" algn="just">
              <a:lnSpc>
                <a:spcPts val="3300"/>
              </a:lnSpc>
            </a:pPr>
            <a:r>
              <a:rPr sz="2800" b="1" dirty="0">
                <a:latin typeface="Arial"/>
                <a:cs typeface="Arial"/>
              </a:rPr>
              <a:t>«βιοκαύσιµα</a:t>
            </a:r>
            <a:r>
              <a:rPr sz="2800" b="1" spc="40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40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βιορευστά</a:t>
            </a:r>
            <a:r>
              <a:rPr sz="2800" b="1" spc="409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χαµηλού</a:t>
            </a:r>
            <a:r>
              <a:rPr sz="2800" b="1" spc="40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κινδύνου</a:t>
            </a:r>
            <a:endParaRPr sz="2800">
              <a:latin typeface="Arial"/>
              <a:cs typeface="Arial"/>
            </a:endParaRPr>
          </a:p>
          <a:p>
            <a:pPr marL="12700" marR="7620" algn="just">
              <a:lnSpc>
                <a:spcPct val="99200"/>
              </a:lnSpc>
              <a:spcBef>
                <a:spcPts val="65"/>
              </a:spcBef>
            </a:pPr>
            <a:r>
              <a:rPr sz="2800" b="1" dirty="0">
                <a:latin typeface="Arial"/>
                <a:cs typeface="Arial"/>
              </a:rPr>
              <a:t>έµµεσης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αλλαγής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χρήση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γης».</a:t>
            </a:r>
            <a:r>
              <a:rPr sz="2800" b="1" spc="60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Οι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νέοι</a:t>
            </a:r>
            <a:r>
              <a:rPr sz="2800" b="1" spc="60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αυτοί </a:t>
            </a:r>
            <a:r>
              <a:rPr sz="2800" b="1" dirty="0">
                <a:latin typeface="Arial"/>
                <a:cs typeface="Arial"/>
              </a:rPr>
              <a:t>ορισµοί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εισήχθησαν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στην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εθνική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νοµοθεσία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409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το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4546/2018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που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επέφερε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σχετικές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τροποποιήσεις </a:t>
            </a:r>
            <a:r>
              <a:rPr sz="2800" b="1" dirty="0">
                <a:latin typeface="Arial"/>
                <a:cs typeface="Arial"/>
              </a:rPr>
              <a:t>στον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 </a:t>
            </a:r>
            <a:r>
              <a:rPr sz="2800" b="1" spc="-10" dirty="0">
                <a:latin typeface="Arial"/>
                <a:cs typeface="Arial"/>
              </a:rPr>
              <a:t>3468/2006.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40412"/>
            <a:ext cx="22098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5445" indent="-37338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80000"/>
              <a:buFont typeface="MS PGothic"/>
              <a:buChar char="►"/>
              <a:tabLst>
                <a:tab pos="386080" algn="l"/>
              </a:tabLst>
            </a:pPr>
            <a:r>
              <a:rPr sz="3000" b="1" spc="235" dirty="0">
                <a:latin typeface="Arial"/>
                <a:cs typeface="Arial"/>
              </a:rPr>
              <a:t>Σή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spc="100" dirty="0">
                <a:latin typeface="Arial"/>
                <a:cs typeface="Arial"/>
              </a:rPr>
              <a:t>µ</a:t>
            </a:r>
            <a:r>
              <a:rPr sz="3000" b="1" spc="-36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ρ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</a:t>
            </a:r>
            <a:r>
              <a:rPr sz="3000" b="1" spc="-360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,</a:t>
            </a:r>
            <a:endParaRPr sz="30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3028950" y="6461649"/>
            <a:ext cx="3086100" cy="15452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>
                <a:solidFill>
                  <a:schemeClr val="tx1"/>
                </a:solidFill>
              </a:rPr>
              <a:t>ΠΟΛΥΤΕΧΝΕΙΟ</a:t>
            </a:r>
            <a:r>
              <a:rPr spc="135" dirty="0">
                <a:solidFill>
                  <a:schemeClr val="tx1"/>
                </a:solidFill>
              </a:rPr>
              <a:t> </a:t>
            </a:r>
            <a:r>
              <a:rPr spc="-10" dirty="0">
                <a:solidFill>
                  <a:schemeClr val="tx1"/>
                </a:solidFill>
              </a:rPr>
              <a:t>ΚΡΗΤΗΣ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56580" y="40412"/>
            <a:ext cx="18230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390" dirty="0">
                <a:latin typeface="Arial"/>
                <a:cs typeface="Arial"/>
              </a:rPr>
              <a:t>2009/28 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497612"/>
            <a:ext cx="29451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Arial"/>
                <a:cs typeface="Arial"/>
              </a:rPr>
              <a:t>τροποποιήθηκε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42902" y="497612"/>
            <a:ext cx="14643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Arial"/>
                <a:cs typeface="Arial"/>
              </a:rPr>
              <a:t>αρκετές</a:t>
            </a:r>
            <a:endParaRPr sz="3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9297" y="40412"/>
            <a:ext cx="41668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1664" algn="l"/>
                <a:tab pos="2480310" algn="l"/>
              </a:tabLst>
            </a:pP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π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-36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δ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ή</a:t>
            </a:r>
            <a:r>
              <a:rPr sz="3000" b="1" dirty="0">
                <a:latin typeface="Arial"/>
                <a:cs typeface="Arial"/>
              </a:rPr>
              <a:t>	</a:t>
            </a:r>
            <a:r>
              <a:rPr sz="3000" b="1" spc="-50" dirty="0">
                <a:latin typeface="Arial"/>
                <a:cs typeface="Arial"/>
              </a:rPr>
              <a:t>η</a:t>
            </a:r>
            <a:r>
              <a:rPr sz="3000" b="1" dirty="0">
                <a:latin typeface="Arial"/>
                <a:cs typeface="Arial"/>
              </a:rPr>
              <a:t>	Ο</a:t>
            </a:r>
            <a:r>
              <a:rPr sz="3000" b="1" spc="-36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δ</a:t>
            </a:r>
            <a:r>
              <a:rPr sz="3000" b="1" spc="-365" dirty="0">
                <a:latin typeface="Arial"/>
                <a:cs typeface="Arial"/>
              </a:rPr>
              <a:t> </a:t>
            </a:r>
            <a:r>
              <a:rPr sz="3000" b="1" spc="330" dirty="0">
                <a:latin typeface="Arial"/>
                <a:cs typeface="Arial"/>
              </a:rPr>
              <a:t>ηγία </a:t>
            </a:r>
            <a:endParaRPr sz="3000">
              <a:latin typeface="Arial"/>
              <a:cs typeface="Arial"/>
            </a:endParaRPr>
          </a:p>
          <a:p>
            <a:pPr marL="2770505">
              <a:lnSpc>
                <a:spcPct val="100000"/>
              </a:lnSpc>
            </a:pPr>
            <a:r>
              <a:rPr sz="3000" b="1" spc="-10" dirty="0">
                <a:latin typeface="Arial"/>
                <a:cs typeface="Arial"/>
              </a:rPr>
              <a:t>φορές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10448" y="497612"/>
            <a:ext cx="11449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Arial"/>
                <a:cs typeface="Arial"/>
              </a:rPr>
              <a:t>ισχύει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1389" y="497612"/>
            <a:ext cx="5873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5" dirty="0">
                <a:latin typeface="Arial"/>
                <a:cs typeface="Arial"/>
              </a:rPr>
              <a:t>για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640" y="954812"/>
            <a:ext cx="38411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9105" algn="l"/>
              </a:tabLst>
            </a:pPr>
            <a:r>
              <a:rPr sz="3000" b="1" spc="110" dirty="0">
                <a:latin typeface="Arial"/>
                <a:cs typeface="Arial"/>
              </a:rPr>
              <a:t>λόγους</a:t>
            </a:r>
            <a:r>
              <a:rPr sz="3000" b="1" dirty="0">
                <a:latin typeface="Arial"/>
                <a:cs typeface="Arial"/>
              </a:rPr>
              <a:t>	</a:t>
            </a:r>
            <a:r>
              <a:rPr sz="3000" b="1" spc="130" dirty="0">
                <a:latin typeface="Arial"/>
                <a:cs typeface="Arial"/>
              </a:rPr>
              <a:t>σαφήνειας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32731" y="954812"/>
            <a:ext cx="4304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9435" algn="l"/>
                <a:tab pos="2867025" algn="l"/>
              </a:tabLst>
            </a:pPr>
            <a:r>
              <a:rPr sz="3000" b="1" spc="-50" dirty="0">
                <a:latin typeface="Arial"/>
                <a:cs typeface="Arial"/>
              </a:rPr>
              <a:t>η</a:t>
            </a:r>
            <a:r>
              <a:rPr sz="3000" b="1" dirty="0">
                <a:latin typeface="Arial"/>
                <a:cs typeface="Arial"/>
              </a:rPr>
              <a:t>	</a:t>
            </a:r>
            <a:r>
              <a:rPr sz="3000" b="1" spc="114" dirty="0">
                <a:latin typeface="Arial"/>
                <a:cs typeface="Arial"/>
              </a:rPr>
              <a:t>εκδοθείσα</a:t>
            </a:r>
            <a:r>
              <a:rPr sz="3000" b="1" dirty="0">
                <a:latin typeface="Arial"/>
                <a:cs typeface="Arial"/>
              </a:rPr>
              <a:t>	</a:t>
            </a:r>
            <a:r>
              <a:rPr sz="3000" b="1" spc="135" dirty="0">
                <a:latin typeface="Arial"/>
                <a:cs typeface="Arial"/>
              </a:rPr>
              <a:t>Οδηγία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739" y="1412012"/>
            <a:ext cx="8742680" cy="468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Arial"/>
                <a:cs typeface="Arial"/>
              </a:rPr>
              <a:t>2018/2001/ΕΚ</a:t>
            </a:r>
            <a:r>
              <a:rPr sz="3000" b="1" spc="3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για</a:t>
            </a:r>
            <a:r>
              <a:rPr sz="3000" b="1" spc="3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την</a:t>
            </a:r>
            <a:r>
              <a:rPr sz="3000" b="1" spc="3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προώθηση</a:t>
            </a:r>
            <a:r>
              <a:rPr sz="3000" b="1" spc="3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της</a:t>
            </a:r>
            <a:r>
              <a:rPr sz="3000" b="1" spc="375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χρήσης </a:t>
            </a:r>
            <a:r>
              <a:rPr sz="3000" b="1" spc="80" dirty="0">
                <a:latin typeface="Arial"/>
                <a:cs typeface="Arial"/>
              </a:rPr>
              <a:t>ενέργειας</a:t>
            </a:r>
            <a:r>
              <a:rPr sz="3000" b="1" spc="380" dirty="0">
                <a:latin typeface="Arial"/>
                <a:cs typeface="Arial"/>
              </a:rPr>
              <a:t>  </a:t>
            </a:r>
            <a:r>
              <a:rPr sz="3000" b="1" spc="60" dirty="0">
                <a:latin typeface="Arial"/>
                <a:cs typeface="Arial"/>
              </a:rPr>
              <a:t>από</a:t>
            </a:r>
            <a:r>
              <a:rPr sz="3000" b="1" spc="380" dirty="0">
                <a:latin typeface="Arial"/>
                <a:cs typeface="Arial"/>
              </a:rPr>
              <a:t>  </a:t>
            </a:r>
            <a:r>
              <a:rPr sz="3000" b="1" spc="90" dirty="0">
                <a:latin typeface="Arial"/>
                <a:cs typeface="Arial"/>
              </a:rPr>
              <a:t>ανανεώσιµες</a:t>
            </a:r>
            <a:r>
              <a:rPr sz="3000" b="1" spc="380" dirty="0">
                <a:latin typeface="Arial"/>
                <a:cs typeface="Arial"/>
              </a:rPr>
              <a:t>  </a:t>
            </a:r>
            <a:r>
              <a:rPr sz="3000" b="1" spc="75" dirty="0">
                <a:latin typeface="Arial"/>
                <a:cs typeface="Arial"/>
              </a:rPr>
              <a:t>πηγές,</a:t>
            </a:r>
            <a:r>
              <a:rPr sz="3000" b="1" spc="380" dirty="0">
                <a:latin typeface="Arial"/>
                <a:cs typeface="Arial"/>
              </a:rPr>
              <a:t>  </a:t>
            </a:r>
            <a:r>
              <a:rPr sz="3000" b="1" spc="35" dirty="0">
                <a:latin typeface="Arial"/>
                <a:cs typeface="Arial"/>
              </a:rPr>
              <a:t>που </a:t>
            </a:r>
            <a:r>
              <a:rPr sz="3000" b="1" dirty="0">
                <a:latin typeface="Arial"/>
                <a:cs typeface="Arial"/>
              </a:rPr>
              <a:t>αποτελεί</a:t>
            </a:r>
            <a:r>
              <a:rPr sz="3000" b="1" spc="-3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αναδιατύπωση</a:t>
            </a:r>
            <a:r>
              <a:rPr sz="3000" b="1" spc="-2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της</a:t>
            </a:r>
            <a:r>
              <a:rPr sz="3000" b="1" spc="-25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2009/28.</a:t>
            </a:r>
            <a:endParaRPr sz="3000">
              <a:latin typeface="Arial"/>
              <a:cs typeface="Arial"/>
            </a:endParaRPr>
          </a:p>
          <a:p>
            <a:pPr marL="355600" marR="6350" indent="-342900" algn="just">
              <a:lnSpc>
                <a:spcPct val="99900"/>
              </a:lnSpc>
              <a:spcBef>
                <a:spcPts val="720"/>
              </a:spcBef>
              <a:buClr>
                <a:srgbClr val="99FF99"/>
              </a:buClr>
              <a:buSzPct val="80000"/>
              <a:buFont typeface="MS PGothic"/>
              <a:buChar char="►"/>
              <a:tabLst>
                <a:tab pos="355600" algn="l"/>
              </a:tabLst>
            </a:pPr>
            <a:r>
              <a:rPr sz="3000" b="1" dirty="0">
                <a:latin typeface="Arial"/>
                <a:cs typeface="Arial"/>
              </a:rPr>
              <a:t>Σύµφωνα</a:t>
            </a:r>
            <a:r>
              <a:rPr sz="3000" b="1" spc="635" dirty="0">
                <a:latin typeface="Arial"/>
                <a:cs typeface="Arial"/>
              </a:rPr>
              <a:t> </a:t>
            </a:r>
            <a:r>
              <a:rPr sz="3000" b="1" spc="50" dirty="0">
                <a:latin typeface="Arial"/>
                <a:cs typeface="Arial"/>
              </a:rPr>
              <a:t>µε</a:t>
            </a:r>
            <a:r>
              <a:rPr sz="3000" b="1" spc="64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το</a:t>
            </a:r>
            <a:r>
              <a:rPr sz="3000" b="1" spc="63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άρθρο</a:t>
            </a:r>
            <a:r>
              <a:rPr sz="3000" b="1" spc="64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1</a:t>
            </a:r>
            <a:r>
              <a:rPr sz="3000" b="1" spc="63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της</a:t>
            </a:r>
            <a:r>
              <a:rPr sz="3000" b="1" spc="63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Οδηγίας</a:t>
            </a:r>
            <a:r>
              <a:rPr sz="3000" b="1" spc="640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αυτής </a:t>
            </a:r>
            <a:r>
              <a:rPr sz="3000" b="1" dirty="0">
                <a:latin typeface="Arial"/>
                <a:cs typeface="Arial"/>
              </a:rPr>
              <a:t>θεσπίζεται</a:t>
            </a:r>
            <a:r>
              <a:rPr sz="3000" b="1" spc="34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κοινό</a:t>
            </a:r>
            <a:r>
              <a:rPr sz="3000" b="1" spc="35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πλαίσιο</a:t>
            </a:r>
            <a:r>
              <a:rPr sz="3000" b="1" spc="35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προώθησης</a:t>
            </a:r>
            <a:r>
              <a:rPr sz="3000" b="1" spc="350" dirty="0">
                <a:latin typeface="Arial"/>
                <a:cs typeface="Arial"/>
              </a:rPr>
              <a:t>  </a:t>
            </a:r>
            <a:r>
              <a:rPr sz="3000" b="1" spc="-25" dirty="0">
                <a:latin typeface="Arial"/>
                <a:cs typeface="Arial"/>
              </a:rPr>
              <a:t>της </a:t>
            </a:r>
            <a:r>
              <a:rPr sz="3000" b="1" dirty="0">
                <a:latin typeface="Arial"/>
                <a:cs typeface="Arial"/>
              </a:rPr>
              <a:t>ενέργειας</a:t>
            </a:r>
            <a:r>
              <a:rPr sz="3000" b="1" spc="21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από</a:t>
            </a:r>
            <a:r>
              <a:rPr sz="3000" b="1" spc="21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ανανεώσιµες</a:t>
            </a:r>
            <a:r>
              <a:rPr sz="3000" b="1" spc="21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πηγές.</a:t>
            </a:r>
            <a:r>
              <a:rPr sz="3000" b="1" spc="215" dirty="0">
                <a:latin typeface="Arial"/>
                <a:cs typeface="Arial"/>
              </a:rPr>
              <a:t>  </a:t>
            </a:r>
            <a:r>
              <a:rPr sz="3000" b="1" spc="-10" dirty="0">
                <a:latin typeface="Arial"/>
                <a:cs typeface="Arial"/>
              </a:rPr>
              <a:t>Τίθεται </a:t>
            </a:r>
            <a:r>
              <a:rPr sz="3000" b="1" dirty="0">
                <a:latin typeface="Arial"/>
                <a:cs typeface="Arial"/>
              </a:rPr>
              <a:t>ένας</a:t>
            </a:r>
            <a:r>
              <a:rPr sz="3000" b="1" spc="3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δεσµευτικός</a:t>
            </a:r>
            <a:r>
              <a:rPr sz="3000" b="1" spc="3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ενωσιακός</a:t>
            </a:r>
            <a:r>
              <a:rPr sz="3000" b="1" spc="3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στόχος</a:t>
            </a:r>
            <a:r>
              <a:rPr sz="3000" b="1" spc="35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για</a:t>
            </a:r>
            <a:r>
              <a:rPr sz="3000" b="1" spc="35" dirty="0">
                <a:latin typeface="Arial"/>
                <a:cs typeface="Arial"/>
              </a:rPr>
              <a:t>  </a:t>
            </a:r>
            <a:r>
              <a:rPr sz="3000" b="1" spc="-25" dirty="0">
                <a:latin typeface="Arial"/>
                <a:cs typeface="Arial"/>
              </a:rPr>
              <a:t>το </a:t>
            </a:r>
            <a:r>
              <a:rPr sz="3000" b="1" dirty="0">
                <a:latin typeface="Arial"/>
                <a:cs typeface="Arial"/>
              </a:rPr>
              <a:t>συνολικό</a:t>
            </a:r>
            <a:r>
              <a:rPr sz="3000" b="1" spc="14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µερίδιο</a:t>
            </a:r>
            <a:r>
              <a:rPr sz="3000" b="1" spc="14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ενέργειας</a:t>
            </a:r>
            <a:r>
              <a:rPr sz="3000" b="1" spc="1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από</a:t>
            </a:r>
            <a:r>
              <a:rPr sz="3000" b="1" spc="145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ανανεώσιµες </a:t>
            </a:r>
            <a:r>
              <a:rPr sz="3000" b="1" dirty="0">
                <a:latin typeface="Arial"/>
                <a:cs typeface="Arial"/>
              </a:rPr>
              <a:t>πηγές</a:t>
            </a:r>
            <a:r>
              <a:rPr sz="3000" b="1" spc="-3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στην</a:t>
            </a:r>
            <a:r>
              <a:rPr sz="3000" b="1" spc="-3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ακαθάριστη</a:t>
            </a:r>
            <a:r>
              <a:rPr sz="3000" b="1" spc="-30" dirty="0">
                <a:latin typeface="Arial"/>
                <a:cs typeface="Arial"/>
              </a:rPr>
              <a:t>  </a:t>
            </a:r>
            <a:r>
              <a:rPr sz="3000" b="1" dirty="0">
                <a:latin typeface="Arial"/>
                <a:cs typeface="Arial"/>
              </a:rPr>
              <a:t>τελική</a:t>
            </a:r>
            <a:r>
              <a:rPr sz="3000" b="1" spc="-25" dirty="0">
                <a:latin typeface="Arial"/>
                <a:cs typeface="Arial"/>
              </a:rPr>
              <a:t>  </a:t>
            </a:r>
            <a:r>
              <a:rPr sz="3000" b="1" spc="-10" dirty="0">
                <a:latin typeface="Arial"/>
                <a:cs typeface="Arial"/>
              </a:rPr>
              <a:t>κατανάλωση </a:t>
            </a:r>
            <a:r>
              <a:rPr sz="3000" b="1" dirty="0">
                <a:latin typeface="Arial"/>
                <a:cs typeface="Arial"/>
              </a:rPr>
              <a:t>ενέργειας</a:t>
            </a:r>
            <a:r>
              <a:rPr sz="3000" b="1" spc="-2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της</a:t>
            </a:r>
            <a:r>
              <a:rPr sz="3000" b="1" spc="-1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Ένωσης</a:t>
            </a:r>
            <a:r>
              <a:rPr sz="3000" b="1" spc="-1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το</a:t>
            </a:r>
            <a:r>
              <a:rPr sz="3000" b="1" spc="-10" dirty="0">
                <a:latin typeface="Arial"/>
                <a:cs typeface="Arial"/>
              </a:rPr>
              <a:t> 2030.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59" y="40412"/>
            <a:ext cx="2905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220" dirty="0">
                <a:latin typeface="Arial"/>
                <a:cs typeface="Arial"/>
              </a:rPr>
              <a:t>Κα</a:t>
            </a:r>
            <a:r>
              <a:rPr sz="2800" b="1" spc="-3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θ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spc="220" dirty="0">
                <a:latin typeface="Arial"/>
                <a:cs typeface="Arial"/>
              </a:rPr>
              <a:t>ορ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ί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ζ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spc="330" dirty="0">
                <a:latin typeface="Arial"/>
                <a:cs typeface="Arial"/>
              </a:rPr>
              <a:t>οντα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ι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42877" y="40412"/>
            <a:ext cx="15500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335" dirty="0">
                <a:latin typeface="Arial"/>
                <a:cs typeface="Arial"/>
              </a:rPr>
              <a:t> </a:t>
            </a:r>
            <a:r>
              <a:rPr sz="2800" b="1" spc="310" dirty="0">
                <a:latin typeface="Arial"/>
                <a:cs typeface="Arial"/>
              </a:rPr>
              <a:t>ίσης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43688" y="40412"/>
            <a:ext cx="3530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66925" algn="l"/>
                <a:tab pos="3028315" algn="l"/>
              </a:tabLst>
            </a:pP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-335" dirty="0">
                <a:latin typeface="Arial"/>
                <a:cs typeface="Arial"/>
              </a:rPr>
              <a:t> </a:t>
            </a:r>
            <a:r>
              <a:rPr sz="2800" b="1" spc="295" dirty="0">
                <a:latin typeface="Arial"/>
                <a:cs typeface="Arial"/>
              </a:rPr>
              <a:t>νόν</a:t>
            </a:r>
            <a:r>
              <a:rPr sz="2800" b="1" spc="-3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33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270" dirty="0">
                <a:latin typeface="Arial"/>
                <a:cs typeface="Arial"/>
              </a:rPr>
              <a:t>για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95" dirty="0">
                <a:latin typeface="Arial"/>
                <a:cs typeface="Arial"/>
              </a:rPr>
              <a:t>τη 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259" y="459512"/>
            <a:ext cx="84886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χρηµατοδοτική</a:t>
            </a:r>
            <a:r>
              <a:rPr sz="2800" b="1" spc="3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στήριξη</a:t>
            </a:r>
            <a:r>
              <a:rPr sz="2800" b="1" spc="3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3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ηλεκτρικής</a:t>
            </a:r>
            <a:r>
              <a:rPr sz="2800" b="1" spc="32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ενέργειας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59" y="891312"/>
            <a:ext cx="374840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1710" algn="l"/>
                <a:tab pos="3027045" algn="l"/>
              </a:tabLst>
            </a:pPr>
            <a:r>
              <a:rPr sz="2800" b="1" spc="-25" dirty="0">
                <a:latin typeface="Arial"/>
                <a:cs typeface="Arial"/>
              </a:rPr>
              <a:t>που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παράγεται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από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259" y="1310412"/>
            <a:ext cx="35280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260" dirty="0">
                <a:latin typeface="Arial"/>
                <a:cs typeface="Arial"/>
              </a:rPr>
              <a:t>αυτοκατανάλωση 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09286" y="891312"/>
            <a:ext cx="2458085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216535">
              <a:lnSpc>
                <a:spcPts val="3300"/>
              </a:lnSpc>
              <a:spcBef>
                <a:spcPts val="260"/>
              </a:spcBef>
            </a:pPr>
            <a:r>
              <a:rPr sz="2800" b="1" spc="-10" dirty="0">
                <a:latin typeface="Arial"/>
                <a:cs typeface="Arial"/>
              </a:rPr>
              <a:t>ανανεώσιµες </a:t>
            </a:r>
            <a:r>
              <a:rPr sz="2800" b="1" spc="260" dirty="0">
                <a:latin typeface="Arial"/>
                <a:cs typeface="Arial"/>
              </a:rPr>
              <a:t>παρόµοιας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92292" y="891312"/>
            <a:ext cx="2265045" cy="87972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222250">
              <a:lnSpc>
                <a:spcPts val="3300"/>
              </a:lnSpc>
              <a:spcBef>
                <a:spcPts val="260"/>
              </a:spcBef>
              <a:tabLst>
                <a:tab pos="1639570" algn="l"/>
              </a:tabLst>
            </a:pPr>
            <a:r>
              <a:rPr sz="2800" b="1" spc="-10" dirty="0">
                <a:latin typeface="Arial"/>
                <a:cs typeface="Arial"/>
              </a:rPr>
              <a:t>πηγές,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την </a:t>
            </a:r>
            <a:r>
              <a:rPr sz="2800" b="1" spc="254" dirty="0">
                <a:latin typeface="Arial"/>
                <a:cs typeface="Arial"/>
              </a:rPr>
              <a:t>ηλεκτρικής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4352" y="1742212"/>
            <a:ext cx="12973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200" dirty="0">
                <a:latin typeface="Arial"/>
                <a:cs typeface="Arial"/>
              </a:rPr>
              <a:t>χρήση 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22591" y="1742212"/>
            <a:ext cx="30327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9800" algn="l"/>
              </a:tabLst>
            </a:pPr>
            <a:r>
              <a:rPr sz="2800" b="1" spc="225" dirty="0">
                <a:latin typeface="Arial"/>
                <a:cs typeface="Arial"/>
              </a:rPr>
              <a:t>ενέργειας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50" dirty="0">
                <a:latin typeface="Arial"/>
                <a:cs typeface="Arial"/>
              </a:rPr>
              <a:t>από 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259" y="1742212"/>
            <a:ext cx="3658870" cy="8839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342515" algn="l"/>
                <a:tab pos="3235960" algn="l"/>
              </a:tabLst>
            </a:pPr>
            <a:r>
              <a:rPr sz="2800" b="1" spc="225" dirty="0">
                <a:latin typeface="Arial"/>
                <a:cs typeface="Arial"/>
              </a:rPr>
              <a:t>ενέργειας,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50" dirty="0">
                <a:latin typeface="Arial"/>
                <a:cs typeface="Arial"/>
              </a:rPr>
              <a:t>για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05" dirty="0">
                <a:latin typeface="Arial"/>
                <a:cs typeface="Arial"/>
              </a:rPr>
              <a:t>τη </a:t>
            </a:r>
            <a:r>
              <a:rPr sz="2800" b="1" spc="-10" dirty="0">
                <a:latin typeface="Arial"/>
                <a:cs typeface="Arial"/>
              </a:rPr>
              <a:t>ανανεώσιµες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52629" y="2174012"/>
            <a:ext cx="59658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5405" algn="l"/>
                <a:tab pos="2637155" algn="l"/>
                <a:tab pos="3976370" algn="l"/>
              </a:tabLst>
            </a:pPr>
            <a:r>
              <a:rPr sz="2800" b="1" spc="-10" dirty="0">
                <a:latin typeface="Arial"/>
                <a:cs typeface="Arial"/>
              </a:rPr>
              <a:t>πηγές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στους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τοµείς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θέρµανσης,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259" y="2593112"/>
            <a:ext cx="8513445" cy="343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0"/>
              </a:spcBef>
            </a:pPr>
            <a:r>
              <a:rPr sz="2800" b="1" spc="170" dirty="0">
                <a:latin typeface="Arial"/>
                <a:cs typeface="Arial"/>
              </a:rPr>
              <a:t>ψύξης</a:t>
            </a:r>
            <a:r>
              <a:rPr sz="2800" b="1" spc="415" dirty="0">
                <a:latin typeface="Arial"/>
                <a:cs typeface="Arial"/>
              </a:rPr>
              <a:t>  </a:t>
            </a:r>
            <a:r>
              <a:rPr sz="2800" b="1" spc="140" dirty="0">
                <a:latin typeface="Arial"/>
                <a:cs typeface="Arial"/>
              </a:rPr>
              <a:t>και</a:t>
            </a:r>
            <a:r>
              <a:rPr sz="2800" b="1" spc="420" dirty="0">
                <a:latin typeface="Arial"/>
                <a:cs typeface="Arial"/>
              </a:rPr>
              <a:t>  </a:t>
            </a:r>
            <a:r>
              <a:rPr sz="2800" b="1" spc="200" dirty="0">
                <a:latin typeface="Arial"/>
                <a:cs typeface="Arial"/>
              </a:rPr>
              <a:t>µεταφορών,</a:t>
            </a:r>
            <a:r>
              <a:rPr sz="2800" b="1" spc="415" dirty="0">
                <a:latin typeface="Arial"/>
                <a:cs typeface="Arial"/>
              </a:rPr>
              <a:t>  </a:t>
            </a:r>
            <a:r>
              <a:rPr sz="2800" b="1" spc="140" dirty="0">
                <a:latin typeface="Arial"/>
                <a:cs typeface="Arial"/>
              </a:rPr>
              <a:t>την</a:t>
            </a:r>
            <a:r>
              <a:rPr sz="2800" b="1" spc="420" dirty="0">
                <a:latin typeface="Arial"/>
                <a:cs typeface="Arial"/>
              </a:rPr>
              <a:t>  </a:t>
            </a:r>
            <a:r>
              <a:rPr sz="2800" b="1" spc="180" dirty="0">
                <a:latin typeface="Arial"/>
                <a:cs typeface="Arial"/>
              </a:rPr>
              <a:t>περιφερειακή </a:t>
            </a:r>
            <a:r>
              <a:rPr sz="2800" b="1" dirty="0">
                <a:latin typeface="Arial"/>
                <a:cs typeface="Arial"/>
              </a:rPr>
              <a:t>συνεργασία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µεταξύ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κρατών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µελών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6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64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τρίτες </a:t>
            </a:r>
            <a:r>
              <a:rPr sz="2800" b="1" dirty="0">
                <a:latin typeface="Arial"/>
                <a:cs typeface="Arial"/>
              </a:rPr>
              <a:t>χώρες,</a:t>
            </a:r>
            <a:r>
              <a:rPr sz="2800" b="1" spc="2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2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εγγυήσεις</a:t>
            </a:r>
            <a:r>
              <a:rPr sz="2800" b="1" spc="2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προέλευσης,</a:t>
            </a:r>
            <a:r>
              <a:rPr sz="2800" b="1" spc="2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2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διοικητικές </a:t>
            </a:r>
            <a:r>
              <a:rPr sz="2800" b="1" spc="260" dirty="0">
                <a:latin typeface="Arial"/>
                <a:cs typeface="Arial"/>
              </a:rPr>
              <a:t>διαδικασίες,</a:t>
            </a:r>
            <a:r>
              <a:rPr sz="2800" b="1" spc="459" dirty="0">
                <a:latin typeface="Arial"/>
                <a:cs typeface="Arial"/>
              </a:rPr>
              <a:t>  </a:t>
            </a:r>
            <a:r>
              <a:rPr sz="2800" b="1" spc="190" dirty="0">
                <a:latin typeface="Arial"/>
                <a:cs typeface="Arial"/>
              </a:rPr>
              <a:t>την</a:t>
            </a:r>
            <a:r>
              <a:rPr sz="2800" b="1" spc="455" dirty="0">
                <a:latin typeface="Arial"/>
                <a:cs typeface="Arial"/>
              </a:rPr>
              <a:t>  </a:t>
            </a:r>
            <a:r>
              <a:rPr sz="2800" b="1" spc="260" dirty="0">
                <a:latin typeface="Arial"/>
                <a:cs typeface="Arial"/>
              </a:rPr>
              <a:t>πληροφόρηση</a:t>
            </a:r>
            <a:r>
              <a:rPr sz="2800" b="1" spc="459" dirty="0">
                <a:latin typeface="Arial"/>
                <a:cs typeface="Arial"/>
              </a:rPr>
              <a:t>  </a:t>
            </a:r>
            <a:r>
              <a:rPr sz="2800" b="1" spc="190" dirty="0">
                <a:latin typeface="Arial"/>
                <a:cs typeface="Arial"/>
              </a:rPr>
              <a:t>και</a:t>
            </a:r>
            <a:r>
              <a:rPr sz="2800" b="1" spc="459" dirty="0">
                <a:latin typeface="Arial"/>
                <a:cs typeface="Arial"/>
              </a:rPr>
              <a:t>  </a:t>
            </a:r>
            <a:r>
              <a:rPr sz="2800" b="1" spc="165" dirty="0">
                <a:latin typeface="Arial"/>
                <a:cs typeface="Arial"/>
              </a:rPr>
              <a:t>την </a:t>
            </a:r>
            <a:r>
              <a:rPr sz="2800" b="1" spc="155" dirty="0">
                <a:latin typeface="Arial"/>
                <a:cs typeface="Arial"/>
              </a:rPr>
              <a:t>κατάρτιση.</a:t>
            </a:r>
            <a:r>
              <a:rPr sz="2800" b="1" spc="405" dirty="0">
                <a:latin typeface="Arial"/>
                <a:cs typeface="Arial"/>
              </a:rPr>
              <a:t>  </a:t>
            </a:r>
            <a:r>
              <a:rPr sz="2800" b="1" spc="145" dirty="0">
                <a:latin typeface="Arial"/>
                <a:cs typeface="Arial"/>
              </a:rPr>
              <a:t>Τέλος,</a:t>
            </a:r>
            <a:r>
              <a:rPr sz="2800" b="1" spc="405" dirty="0">
                <a:latin typeface="Arial"/>
                <a:cs typeface="Arial"/>
              </a:rPr>
              <a:t>  </a:t>
            </a:r>
            <a:r>
              <a:rPr sz="2800" b="1" spc="160" dirty="0">
                <a:latin typeface="Arial"/>
                <a:cs typeface="Arial"/>
              </a:rPr>
              <a:t>καθιερώνονται</a:t>
            </a:r>
            <a:r>
              <a:rPr sz="2800" b="1" spc="409" dirty="0">
                <a:latin typeface="Arial"/>
                <a:cs typeface="Arial"/>
              </a:rPr>
              <a:t>  </a:t>
            </a:r>
            <a:r>
              <a:rPr sz="2800" b="1" spc="165" dirty="0">
                <a:latin typeface="Arial"/>
                <a:cs typeface="Arial"/>
              </a:rPr>
              <a:t>κριτήρια </a:t>
            </a:r>
            <a:r>
              <a:rPr sz="2800" b="1" dirty="0">
                <a:latin typeface="Arial"/>
                <a:cs typeface="Arial"/>
              </a:rPr>
              <a:t>αειφορίας</a:t>
            </a:r>
            <a:r>
              <a:rPr sz="2800" b="1" spc="1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µείωσης</a:t>
            </a:r>
            <a:r>
              <a:rPr sz="2800" b="1" spc="1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1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εκποµπών</a:t>
            </a:r>
            <a:r>
              <a:rPr sz="2800" b="1" spc="12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αερίων </a:t>
            </a:r>
            <a:r>
              <a:rPr sz="2800" b="1" dirty="0">
                <a:latin typeface="Arial"/>
                <a:cs typeface="Arial"/>
              </a:rPr>
              <a:t>θερµοκηπίου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βιοκαύσιµα,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1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βιορευστά</a:t>
            </a:r>
            <a:r>
              <a:rPr sz="2800" b="1" spc="114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και 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καύσιµα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βιοµάζας.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40412"/>
            <a:ext cx="8743950" cy="564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spc="-5" dirty="0">
                <a:latin typeface="Arial"/>
                <a:cs typeface="Arial"/>
              </a:rPr>
              <a:t>Ιδιαί</a:t>
            </a:r>
            <a:r>
              <a:rPr sz="2800" b="1" dirty="0">
                <a:latin typeface="Arial"/>
                <a:cs typeface="Arial"/>
              </a:rPr>
              <a:t>τερο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</a:t>
            </a:r>
            <a:r>
              <a:rPr sz="2800" b="1" spc="-5" dirty="0">
                <a:latin typeface="Arial"/>
                <a:cs typeface="Arial"/>
              </a:rPr>
              <a:t>διαφ</a:t>
            </a:r>
            <a:r>
              <a:rPr sz="2800" b="1" dirty="0">
                <a:latin typeface="Arial"/>
                <a:cs typeface="Arial"/>
              </a:rPr>
              <a:t>έρ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έχει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θ</a:t>
            </a:r>
            <a:r>
              <a:rPr sz="2800" b="1" dirty="0">
                <a:latin typeface="Arial"/>
                <a:cs typeface="Arial"/>
              </a:rPr>
              <a:t>έσ</a:t>
            </a:r>
            <a:r>
              <a:rPr sz="2800" b="1" spc="-5" dirty="0">
                <a:latin typeface="Arial"/>
                <a:cs typeface="Arial"/>
              </a:rPr>
              <a:t>πι</a:t>
            </a:r>
            <a:r>
              <a:rPr sz="2800" b="1" dirty="0">
                <a:latin typeface="Arial"/>
                <a:cs typeface="Arial"/>
              </a:rPr>
              <a:t>ση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νοµικής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ντ</a:t>
            </a:r>
            <a:r>
              <a:rPr sz="2800" b="1" spc="-5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7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«κ</a:t>
            </a:r>
            <a:r>
              <a:rPr sz="2800" b="1" spc="-5" dirty="0">
                <a:latin typeface="Arial"/>
                <a:cs typeface="Arial"/>
              </a:rPr>
              <a:t>οι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760" dirty="0">
                <a:latin typeface="Arial"/>
                <a:cs typeface="Arial"/>
              </a:rPr>
              <a:t> </a:t>
            </a:r>
            <a:r>
              <a:rPr sz="2800" b="1" spc="5" dirty="0">
                <a:latin typeface="Arial"/>
                <a:cs typeface="Arial"/>
              </a:rPr>
              <a:t>ανανεώσιµης</a:t>
            </a:r>
            <a:r>
              <a:rPr sz="2800" b="1" spc="7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</a:t>
            </a:r>
            <a:r>
              <a:rPr sz="2800" b="1" spc="-5" dirty="0">
                <a:latin typeface="Arial"/>
                <a:cs typeface="Arial"/>
              </a:rPr>
              <a:t>ιας</a:t>
            </a:r>
            <a:r>
              <a:rPr sz="2800" b="1" dirty="0">
                <a:latin typeface="Arial"/>
                <a:cs typeface="Arial"/>
              </a:rPr>
              <a:t>», η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οποί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απο</a:t>
            </a:r>
            <a:r>
              <a:rPr sz="2800" b="1" dirty="0">
                <a:latin typeface="Arial"/>
                <a:cs typeface="Arial"/>
              </a:rPr>
              <a:t>τελεί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νοµική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</a:t>
            </a:r>
            <a:r>
              <a:rPr sz="2800" b="1" spc="-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ση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ίδ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υ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5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ς </a:t>
            </a:r>
            <a:r>
              <a:rPr sz="2800" b="1" spc="365" dirty="0">
                <a:latin typeface="Arial"/>
                <a:cs typeface="Arial"/>
              </a:rPr>
              <a:t>ε</a:t>
            </a:r>
            <a:r>
              <a:rPr sz="2800" b="1" dirty="0">
                <a:latin typeface="Arial"/>
                <a:cs typeface="Arial"/>
              </a:rPr>
              <a:t>θ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ικ</a:t>
            </a:r>
            <a:r>
              <a:rPr sz="2800" b="1" dirty="0">
                <a:latin typeface="Arial"/>
                <a:cs typeface="Arial"/>
              </a:rPr>
              <a:t>έ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176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spc="330" dirty="0">
                <a:latin typeface="Arial"/>
                <a:cs typeface="Arial"/>
              </a:rPr>
              <a:t>µοθεσίες</a:t>
            </a:r>
            <a:r>
              <a:rPr sz="2800" b="1" spc="176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176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ε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spc="365" dirty="0">
                <a:latin typeface="Arial"/>
                <a:cs typeface="Arial"/>
              </a:rPr>
              <a:t>ειακ</a:t>
            </a:r>
            <a:r>
              <a:rPr sz="2800" b="1" dirty="0">
                <a:latin typeface="Arial"/>
                <a:cs typeface="Arial"/>
              </a:rPr>
              <a:t>ώ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 κ</a:t>
            </a:r>
            <a:r>
              <a:rPr sz="2800" b="1" spc="-5" dirty="0">
                <a:latin typeface="Arial"/>
                <a:cs typeface="Arial"/>
              </a:rPr>
              <a:t>οι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ή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ν».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</a:t>
            </a:r>
            <a:r>
              <a:rPr sz="2800" b="1" spc="-5" dirty="0">
                <a:latin typeface="Arial"/>
                <a:cs typeface="Arial"/>
              </a:rPr>
              <a:t>ώ</a:t>
            </a:r>
            <a:r>
              <a:rPr sz="2800" b="1" dirty="0">
                <a:latin typeface="Arial"/>
                <a:cs typeface="Arial"/>
              </a:rPr>
              <a:t>ρα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30" dirty="0">
                <a:latin typeface="Arial"/>
                <a:cs typeface="Arial"/>
              </a:rPr>
              <a:t>µας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σχ</a:t>
            </a:r>
            <a:r>
              <a:rPr sz="2800" b="1" spc="-5" dirty="0">
                <a:latin typeface="Arial"/>
                <a:cs typeface="Arial"/>
              </a:rPr>
              <a:t>ύ</a:t>
            </a:r>
            <a:r>
              <a:rPr sz="2800" b="1" dirty="0">
                <a:latin typeface="Arial"/>
                <a:cs typeface="Arial"/>
              </a:rPr>
              <a:t>ει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180" dirty="0">
                <a:latin typeface="Arial"/>
                <a:cs typeface="Arial"/>
              </a:rPr>
              <a:t> </a:t>
            </a:r>
            <a:r>
              <a:rPr sz="2800" b="1" spc="10" dirty="0">
                <a:latin typeface="Arial"/>
                <a:cs typeface="Arial"/>
              </a:rPr>
              <a:t>ζήτηµα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αυ</a:t>
            </a:r>
            <a:r>
              <a:rPr sz="2800" b="1" dirty="0">
                <a:latin typeface="Arial"/>
                <a:cs typeface="Arial"/>
              </a:rPr>
              <a:t>τό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4513</a:t>
            </a:r>
            <a:r>
              <a:rPr sz="2800" b="1" spc="-5" dirty="0">
                <a:latin typeface="Arial"/>
                <a:cs typeface="Arial"/>
              </a:rPr>
              <a:t>/</a:t>
            </a:r>
            <a:r>
              <a:rPr sz="2800" b="1" dirty="0">
                <a:latin typeface="Arial"/>
                <a:cs typeface="Arial"/>
              </a:rPr>
              <a:t>2018,</a:t>
            </a:r>
            <a:r>
              <a:rPr sz="2800" b="1" spc="-5" dirty="0">
                <a:latin typeface="Arial"/>
                <a:cs typeface="Arial"/>
              </a:rPr>
              <a:t> όπω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-5" dirty="0">
                <a:latin typeface="Arial"/>
                <a:cs typeface="Arial"/>
              </a:rPr>
              <a:t> ι</a:t>
            </a:r>
            <a:r>
              <a:rPr sz="2800" b="1" dirty="0">
                <a:latin typeface="Arial"/>
                <a:cs typeface="Arial"/>
              </a:rPr>
              <a:t>σχ</a:t>
            </a:r>
            <a:r>
              <a:rPr sz="2800" b="1" spc="-5" dirty="0">
                <a:latin typeface="Arial"/>
                <a:cs typeface="Arial"/>
              </a:rPr>
              <a:t>ύ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61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Με</a:t>
            </a:r>
            <a:r>
              <a:rPr sz="2800" b="1" spc="2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άρθρο</a:t>
            </a:r>
            <a:r>
              <a:rPr sz="2800" b="1" spc="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</a:t>
            </a:r>
            <a:r>
              <a:rPr sz="2800" b="1" spc="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Οδηγίας</a:t>
            </a:r>
            <a:r>
              <a:rPr sz="2800" b="1" spc="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2018/2001/ΕΚ</a:t>
            </a:r>
            <a:r>
              <a:rPr sz="2800" b="1" spc="2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τίθεται </a:t>
            </a:r>
            <a:r>
              <a:rPr sz="2800" b="1" dirty="0">
                <a:latin typeface="Arial"/>
                <a:cs typeface="Arial"/>
              </a:rPr>
              <a:t>δεσµευτικός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συνολικός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στόχος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1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επίπεδο</a:t>
            </a:r>
            <a:r>
              <a:rPr sz="2800" b="1" spc="1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ΕΕ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2030.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Έτσι,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προβλέπεται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ότι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κράτη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µέλη </a:t>
            </a:r>
            <a:r>
              <a:rPr sz="2800" b="1" spc="45" dirty="0">
                <a:latin typeface="Arial"/>
                <a:cs typeface="Arial"/>
              </a:rPr>
              <a:t>διασφαλίζουν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συλλογικά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ότι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spc="55" dirty="0">
                <a:latin typeface="Arial"/>
                <a:cs typeface="Arial"/>
              </a:rPr>
              <a:t>µερίδιο</a:t>
            </a:r>
            <a:r>
              <a:rPr sz="2800" b="1" spc="39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της </a:t>
            </a:r>
            <a:r>
              <a:rPr sz="2800" b="1" dirty="0">
                <a:latin typeface="Arial"/>
                <a:cs typeface="Arial"/>
              </a:rPr>
              <a:t>ενέργειας</a:t>
            </a:r>
            <a:r>
              <a:rPr sz="2800" b="1" spc="35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35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ΑΠΕ</a:t>
            </a:r>
            <a:r>
              <a:rPr sz="2800" b="1" spc="35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στην</a:t>
            </a:r>
            <a:r>
              <a:rPr sz="2800" b="1" spc="35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ακαθάριστη</a:t>
            </a:r>
            <a:r>
              <a:rPr sz="2800" b="1" spc="35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τελική </a:t>
            </a:r>
            <a:r>
              <a:rPr sz="2800" b="1" dirty="0">
                <a:latin typeface="Arial"/>
                <a:cs typeface="Arial"/>
              </a:rPr>
              <a:t>κατανάλωση</a:t>
            </a:r>
            <a:r>
              <a:rPr sz="2800" b="1" spc="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ενέργειας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Ένωσης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ανέρχεται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το </a:t>
            </a:r>
            <a:r>
              <a:rPr sz="2800" b="1" dirty="0">
                <a:latin typeface="Arial"/>
                <a:cs typeface="Arial"/>
              </a:rPr>
              <a:t>2030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τουλάχιστον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32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%.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544856"/>
            <a:ext cx="8769350" cy="38722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5080" indent="-342900" algn="just">
              <a:lnSpc>
                <a:spcPct val="100200"/>
              </a:lnSpc>
              <a:spcBef>
                <a:spcPts val="9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Στη</a:t>
            </a:r>
            <a:r>
              <a:rPr sz="2800" b="1" spc="10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χώρα</a:t>
            </a:r>
            <a:r>
              <a:rPr sz="2800" b="1" spc="10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µας</a:t>
            </a:r>
            <a:r>
              <a:rPr sz="2800" b="1" spc="10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10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10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υπ΄</a:t>
            </a:r>
            <a:r>
              <a:rPr sz="2800" b="1" spc="10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αριθµ.</a:t>
            </a:r>
            <a:r>
              <a:rPr sz="2800" b="1" spc="10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4/23.12.2019 </a:t>
            </a:r>
            <a:r>
              <a:rPr sz="2800" b="1" spc="195" dirty="0">
                <a:latin typeface="Arial"/>
                <a:cs typeface="Arial"/>
              </a:rPr>
              <a:t>Απόφαση</a:t>
            </a:r>
            <a:r>
              <a:rPr sz="2800" b="1" spc="430" dirty="0">
                <a:latin typeface="Arial"/>
                <a:cs typeface="Arial"/>
              </a:rPr>
              <a:t>  </a:t>
            </a:r>
            <a:r>
              <a:rPr sz="2800" b="1" spc="150" dirty="0">
                <a:latin typeface="Arial"/>
                <a:cs typeface="Arial"/>
              </a:rPr>
              <a:t>του</a:t>
            </a:r>
            <a:r>
              <a:rPr sz="2800" b="1" spc="430" dirty="0">
                <a:latin typeface="Arial"/>
                <a:cs typeface="Arial"/>
              </a:rPr>
              <a:t>  </a:t>
            </a:r>
            <a:r>
              <a:rPr sz="2800" b="1" spc="210" dirty="0">
                <a:latin typeface="Arial"/>
                <a:cs typeface="Arial"/>
              </a:rPr>
              <a:t>Κυβερνητικού</a:t>
            </a:r>
            <a:r>
              <a:rPr sz="2800" b="1" spc="430" dirty="0">
                <a:latin typeface="Arial"/>
                <a:cs typeface="Arial"/>
              </a:rPr>
              <a:t>  </a:t>
            </a:r>
            <a:r>
              <a:rPr sz="2800" b="1" spc="225" dirty="0">
                <a:latin typeface="Arial"/>
                <a:cs typeface="Arial"/>
              </a:rPr>
              <a:t>Συµβουλίου </a:t>
            </a:r>
            <a:r>
              <a:rPr sz="2800" b="1" dirty="0">
                <a:latin typeface="Arial"/>
                <a:cs typeface="Arial"/>
              </a:rPr>
              <a:t>Οικονοµικής</a:t>
            </a:r>
            <a:r>
              <a:rPr sz="2800" b="1" spc="6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Πολιτικής</a:t>
            </a:r>
            <a:r>
              <a:rPr sz="2800" b="1" spc="6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</a:t>
            </a:r>
            <a:r>
              <a:rPr sz="2800" b="1" u="sng" dirty="0">
                <a:uFill>
                  <a:solidFill>
                    <a:srgbClr val="A6FBA9"/>
                  </a:solidFill>
                </a:uFill>
                <a:latin typeface="Arial"/>
                <a:cs typeface="Arial"/>
              </a:rPr>
              <a:t>ΦΕΚ</a:t>
            </a:r>
            <a:r>
              <a:rPr sz="2800" b="1" u="sng" spc="665" dirty="0">
                <a:uFill>
                  <a:solidFill>
                    <a:srgbClr val="A6FBA9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uFill>
                  <a:solidFill>
                    <a:srgbClr val="A6FBA9"/>
                  </a:solidFill>
                </a:uFill>
                <a:latin typeface="Arial"/>
                <a:cs typeface="Arial"/>
              </a:rPr>
              <a:t>Β΄4893</a:t>
            </a:r>
            <a:r>
              <a:rPr sz="2800" b="1" dirty="0">
                <a:latin typeface="Arial"/>
                <a:cs typeface="Arial"/>
              </a:rPr>
              <a:t>)</a:t>
            </a:r>
            <a:r>
              <a:rPr sz="2800" b="1" spc="66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κυρώθηκε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Εθνικό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Σχέδιο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Ενέργεια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4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Κλίµα </a:t>
            </a:r>
            <a:r>
              <a:rPr sz="2800" b="1" spc="75" dirty="0">
                <a:latin typeface="Arial"/>
                <a:cs typeface="Arial"/>
              </a:rPr>
              <a:t>(ΕΣΕΚ)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80" dirty="0">
                <a:latin typeface="Arial"/>
                <a:cs typeface="Arial"/>
              </a:rPr>
              <a:t>[National</a:t>
            </a:r>
            <a:r>
              <a:rPr sz="2800" b="1" spc="370" dirty="0">
                <a:latin typeface="Arial"/>
                <a:cs typeface="Arial"/>
              </a:rPr>
              <a:t>  </a:t>
            </a:r>
            <a:r>
              <a:rPr sz="2800" b="1" spc="75" dirty="0">
                <a:latin typeface="Arial"/>
                <a:cs typeface="Arial"/>
              </a:rPr>
              <a:t>Energy</a:t>
            </a:r>
            <a:r>
              <a:rPr sz="2800" b="1" spc="370" dirty="0">
                <a:latin typeface="Arial"/>
                <a:cs typeface="Arial"/>
              </a:rPr>
              <a:t>  </a:t>
            </a:r>
            <a:r>
              <a:rPr sz="2800" b="1" spc="60" dirty="0">
                <a:latin typeface="Arial"/>
                <a:cs typeface="Arial"/>
              </a:rPr>
              <a:t>and</a:t>
            </a:r>
            <a:r>
              <a:rPr sz="2800" b="1" spc="370" dirty="0">
                <a:latin typeface="Arial"/>
                <a:cs typeface="Arial"/>
              </a:rPr>
              <a:t>  </a:t>
            </a:r>
            <a:r>
              <a:rPr sz="2800" b="1" spc="80" dirty="0">
                <a:latin typeface="Arial"/>
                <a:cs typeface="Arial"/>
              </a:rPr>
              <a:t>Climate</a:t>
            </a:r>
            <a:r>
              <a:rPr sz="2800" b="1" spc="370" dirty="0">
                <a:latin typeface="Arial"/>
                <a:cs typeface="Arial"/>
              </a:rPr>
              <a:t>  </a:t>
            </a:r>
            <a:r>
              <a:rPr sz="2800" b="1" spc="75" dirty="0">
                <a:latin typeface="Arial"/>
                <a:cs typeface="Arial"/>
              </a:rPr>
              <a:t>Plan </a:t>
            </a:r>
            <a:r>
              <a:rPr sz="2800" b="1" dirty="0">
                <a:latin typeface="Arial"/>
                <a:cs typeface="Arial"/>
              </a:rPr>
              <a:t>(NECP)].</a:t>
            </a:r>
            <a:r>
              <a:rPr sz="2800" b="1" spc="43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Σηµειώνεται</a:t>
            </a:r>
            <a:r>
              <a:rPr sz="2800" b="1" spc="43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ότι</a:t>
            </a:r>
            <a:r>
              <a:rPr sz="2800" b="1" spc="4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ειδικότερα</a:t>
            </a:r>
            <a:r>
              <a:rPr sz="2800" b="1" spc="43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43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44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ΑΠΕ </a:t>
            </a:r>
            <a:r>
              <a:rPr sz="2800" b="1" dirty="0">
                <a:latin typeface="Arial"/>
                <a:cs typeface="Arial"/>
              </a:rPr>
              <a:t>τίθεται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πλέον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στόχος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µερίδιο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συµµετοχής </a:t>
            </a:r>
            <a:r>
              <a:rPr sz="2800" b="1" dirty="0">
                <a:latin typeface="Arial"/>
                <a:cs typeface="Arial"/>
              </a:rPr>
              <a:t>κατ’</a:t>
            </a:r>
            <a:r>
              <a:rPr sz="2800" b="1" spc="5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ελάχιστον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35%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αντί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του</a:t>
            </a:r>
            <a:r>
              <a:rPr sz="2800" b="1" spc="5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31%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που</a:t>
            </a:r>
            <a:r>
              <a:rPr sz="2800" b="1" spc="54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είχε </a:t>
            </a:r>
            <a:r>
              <a:rPr sz="2800" b="1" dirty="0">
                <a:latin typeface="Arial"/>
                <a:cs typeface="Arial"/>
              </a:rPr>
              <a:t>τεθεί</a:t>
            </a:r>
            <a:r>
              <a:rPr sz="2800" b="1" spc="-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αρχικό</a:t>
            </a:r>
            <a:r>
              <a:rPr sz="2800" b="1" spc="-10" dirty="0">
                <a:latin typeface="Arial"/>
                <a:cs typeface="Arial"/>
              </a:rPr>
              <a:t> σχέδιο.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99752"/>
            <a:ext cx="4139737" cy="62345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32756" y="893617"/>
            <a:ext cx="8724265" cy="5208270"/>
            <a:chOff x="232756" y="893617"/>
            <a:chExt cx="8724265" cy="52082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893617"/>
              <a:ext cx="8686800" cy="7148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578" y="1475509"/>
              <a:ext cx="8370916" cy="6276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1974272"/>
              <a:ext cx="8383385" cy="6234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2456411"/>
              <a:ext cx="8370916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2938548"/>
              <a:ext cx="8370916" cy="62345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3433156"/>
              <a:ext cx="8370916" cy="62345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578" y="3915294"/>
              <a:ext cx="8370916" cy="6276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3578" y="4409901"/>
              <a:ext cx="6812280" cy="62761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756" y="4892039"/>
              <a:ext cx="8699268" cy="71489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578" y="5478086"/>
              <a:ext cx="5681748" cy="623454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870" y="822425"/>
            <a:ext cx="9147175" cy="6035675"/>
            <a:chOff x="-2870" y="822425"/>
            <a:chExt cx="9147175" cy="60356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423541"/>
              <a:ext cx="2384424" cy="4813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792" y="1844675"/>
              <a:ext cx="1964689" cy="4032250"/>
            </a:xfrm>
            <a:custGeom>
              <a:avLst/>
              <a:gdLst/>
              <a:ahLst/>
              <a:cxnLst/>
              <a:rect l="l" t="t" r="r" b="b"/>
              <a:pathLst>
                <a:path w="1964689" h="4032250">
                  <a:moveTo>
                    <a:pt x="0" y="2026578"/>
                  </a:moveTo>
                  <a:lnTo>
                    <a:pt x="5639" y="2026578"/>
                  </a:lnTo>
                  <a:lnTo>
                    <a:pt x="10186" y="2021911"/>
                  </a:lnTo>
                  <a:lnTo>
                    <a:pt x="10186" y="2016124"/>
                  </a:lnTo>
                  <a:lnTo>
                    <a:pt x="10368" y="2010524"/>
                  </a:lnTo>
                  <a:lnTo>
                    <a:pt x="5639" y="2005857"/>
                  </a:lnTo>
                  <a:lnTo>
                    <a:pt x="181" y="2005670"/>
                  </a:lnTo>
                  <a:lnTo>
                    <a:pt x="0" y="0"/>
                  </a:lnTo>
                  <a:lnTo>
                    <a:pt x="47733" y="583"/>
                  </a:lnTo>
                  <a:lnTo>
                    <a:pt x="95188" y="2325"/>
                  </a:lnTo>
                  <a:lnTo>
                    <a:pt x="142350" y="5211"/>
                  </a:lnTo>
                  <a:lnTo>
                    <a:pt x="189206" y="9230"/>
                  </a:lnTo>
                  <a:lnTo>
                    <a:pt x="235745" y="14367"/>
                  </a:lnTo>
                  <a:lnTo>
                    <a:pt x="281952" y="20610"/>
                  </a:lnTo>
                  <a:lnTo>
                    <a:pt x="327816" y="27944"/>
                  </a:lnTo>
                  <a:lnTo>
                    <a:pt x="373323" y="36358"/>
                  </a:lnTo>
                  <a:lnTo>
                    <a:pt x="418460" y="45837"/>
                  </a:lnTo>
                  <a:lnTo>
                    <a:pt x="463215" y="56369"/>
                  </a:lnTo>
                  <a:lnTo>
                    <a:pt x="507574" y="67940"/>
                  </a:lnTo>
                  <a:lnTo>
                    <a:pt x="551525" y="80538"/>
                  </a:lnTo>
                  <a:lnTo>
                    <a:pt x="595055" y="94148"/>
                  </a:lnTo>
                  <a:lnTo>
                    <a:pt x="638152" y="108758"/>
                  </a:lnTo>
                  <a:lnTo>
                    <a:pt x="680801" y="124355"/>
                  </a:lnTo>
                  <a:lnTo>
                    <a:pt x="722991" y="140924"/>
                  </a:lnTo>
                  <a:lnTo>
                    <a:pt x="764709" y="158454"/>
                  </a:lnTo>
                  <a:lnTo>
                    <a:pt x="805941" y="176931"/>
                  </a:lnTo>
                  <a:lnTo>
                    <a:pt x="846675" y="196341"/>
                  </a:lnTo>
                  <a:lnTo>
                    <a:pt x="886898" y="216672"/>
                  </a:lnTo>
                  <a:lnTo>
                    <a:pt x="926597" y="237910"/>
                  </a:lnTo>
                  <a:lnTo>
                    <a:pt x="965759" y="260043"/>
                  </a:lnTo>
                  <a:lnTo>
                    <a:pt x="1004371" y="283056"/>
                  </a:lnTo>
                  <a:lnTo>
                    <a:pt x="1042422" y="306936"/>
                  </a:lnTo>
                  <a:lnTo>
                    <a:pt x="1079896" y="331671"/>
                  </a:lnTo>
                  <a:lnTo>
                    <a:pt x="1116783" y="357248"/>
                  </a:lnTo>
                  <a:lnTo>
                    <a:pt x="1153068" y="383652"/>
                  </a:lnTo>
                  <a:lnTo>
                    <a:pt x="1188740" y="410871"/>
                  </a:lnTo>
                  <a:lnTo>
                    <a:pt x="1223784" y="438891"/>
                  </a:lnTo>
                  <a:lnTo>
                    <a:pt x="1258189" y="467700"/>
                  </a:lnTo>
                  <a:lnTo>
                    <a:pt x="1291942" y="497285"/>
                  </a:lnTo>
                  <a:lnTo>
                    <a:pt x="1325029" y="527631"/>
                  </a:lnTo>
                  <a:lnTo>
                    <a:pt x="1357438" y="558726"/>
                  </a:lnTo>
                  <a:lnTo>
                    <a:pt x="1389155" y="590556"/>
                  </a:lnTo>
                  <a:lnTo>
                    <a:pt x="1420169" y="623109"/>
                  </a:lnTo>
                  <a:lnTo>
                    <a:pt x="1450466" y="656371"/>
                  </a:lnTo>
                  <a:lnTo>
                    <a:pt x="1480033" y="690328"/>
                  </a:lnTo>
                  <a:lnTo>
                    <a:pt x="1508858" y="724969"/>
                  </a:lnTo>
                  <a:lnTo>
                    <a:pt x="1536927" y="760279"/>
                  </a:lnTo>
                  <a:lnTo>
                    <a:pt x="1564228" y="796245"/>
                  </a:lnTo>
                  <a:lnTo>
                    <a:pt x="1590748" y="832854"/>
                  </a:lnTo>
                  <a:lnTo>
                    <a:pt x="1616474" y="870093"/>
                  </a:lnTo>
                  <a:lnTo>
                    <a:pt x="1641393" y="907949"/>
                  </a:lnTo>
                  <a:lnTo>
                    <a:pt x="1665493" y="946408"/>
                  </a:lnTo>
                  <a:lnTo>
                    <a:pt x="1688760" y="985458"/>
                  </a:lnTo>
                  <a:lnTo>
                    <a:pt x="1711181" y="1025085"/>
                  </a:lnTo>
                  <a:lnTo>
                    <a:pt x="1732744" y="1065275"/>
                  </a:lnTo>
                  <a:lnTo>
                    <a:pt x="1753436" y="1106016"/>
                  </a:lnTo>
                  <a:lnTo>
                    <a:pt x="1773244" y="1147294"/>
                  </a:lnTo>
                  <a:lnTo>
                    <a:pt x="1792155" y="1189097"/>
                  </a:lnTo>
                  <a:lnTo>
                    <a:pt x="1810157" y="1231411"/>
                  </a:lnTo>
                  <a:lnTo>
                    <a:pt x="1827235" y="1274222"/>
                  </a:lnTo>
                  <a:lnTo>
                    <a:pt x="1843379" y="1317518"/>
                  </a:lnTo>
                  <a:lnTo>
                    <a:pt x="1858574" y="1361285"/>
                  </a:lnTo>
                  <a:lnTo>
                    <a:pt x="1872808" y="1405511"/>
                  </a:lnTo>
                  <a:lnTo>
                    <a:pt x="1886068" y="1450181"/>
                  </a:lnTo>
                  <a:lnTo>
                    <a:pt x="1898341" y="1495283"/>
                  </a:lnTo>
                  <a:lnTo>
                    <a:pt x="1909614" y="1540804"/>
                  </a:lnTo>
                  <a:lnTo>
                    <a:pt x="1919875" y="1586730"/>
                  </a:lnTo>
                  <a:lnTo>
                    <a:pt x="1929110" y="1633048"/>
                  </a:lnTo>
                  <a:lnTo>
                    <a:pt x="1937307" y="1679745"/>
                  </a:lnTo>
                  <a:lnTo>
                    <a:pt x="1944452" y="1726808"/>
                  </a:lnTo>
                  <a:lnTo>
                    <a:pt x="1950534" y="1774223"/>
                  </a:lnTo>
                  <a:lnTo>
                    <a:pt x="1955538" y="1821977"/>
                  </a:lnTo>
                  <a:lnTo>
                    <a:pt x="1959453" y="1870058"/>
                  </a:lnTo>
                  <a:lnTo>
                    <a:pt x="1962266" y="1918451"/>
                  </a:lnTo>
                  <a:lnTo>
                    <a:pt x="1963962" y="1967144"/>
                  </a:lnTo>
                  <a:lnTo>
                    <a:pt x="1964531" y="2016124"/>
                  </a:lnTo>
                  <a:lnTo>
                    <a:pt x="1963962" y="2065111"/>
                  </a:lnTo>
                  <a:lnTo>
                    <a:pt x="1962266" y="2113812"/>
                  </a:lnTo>
                  <a:lnTo>
                    <a:pt x="1959453" y="2162213"/>
                  </a:lnTo>
                  <a:lnTo>
                    <a:pt x="1955538" y="2210300"/>
                  </a:lnTo>
                  <a:lnTo>
                    <a:pt x="1950534" y="2258060"/>
                  </a:lnTo>
                  <a:lnTo>
                    <a:pt x="1944452" y="2305481"/>
                  </a:lnTo>
                  <a:lnTo>
                    <a:pt x="1937307" y="2352549"/>
                  </a:lnTo>
                  <a:lnTo>
                    <a:pt x="1929110" y="2399251"/>
                  </a:lnTo>
                  <a:lnTo>
                    <a:pt x="1919875" y="2445574"/>
                  </a:lnTo>
                  <a:lnTo>
                    <a:pt x="1909614" y="2491504"/>
                  </a:lnTo>
                  <a:lnTo>
                    <a:pt x="1898341" y="2537028"/>
                  </a:lnTo>
                  <a:lnTo>
                    <a:pt x="1886068" y="2582134"/>
                  </a:lnTo>
                  <a:lnTo>
                    <a:pt x="1872808" y="2626807"/>
                  </a:lnTo>
                  <a:lnTo>
                    <a:pt x="1858574" y="2671036"/>
                  </a:lnTo>
                  <a:lnTo>
                    <a:pt x="1843379" y="2714805"/>
                  </a:lnTo>
                  <a:lnTo>
                    <a:pt x="1827235" y="2758103"/>
                  </a:lnTo>
                  <a:lnTo>
                    <a:pt x="1810157" y="2800916"/>
                  </a:lnTo>
                  <a:lnTo>
                    <a:pt x="1792155" y="2843231"/>
                  </a:lnTo>
                  <a:lnTo>
                    <a:pt x="1773244" y="2885035"/>
                  </a:lnTo>
                  <a:lnTo>
                    <a:pt x="1753436" y="2926314"/>
                  </a:lnTo>
                  <a:lnTo>
                    <a:pt x="1732744" y="2967056"/>
                  </a:lnTo>
                  <a:lnTo>
                    <a:pt x="1711181" y="3007246"/>
                  </a:lnTo>
                  <a:lnTo>
                    <a:pt x="1688760" y="3046873"/>
                  </a:lnTo>
                  <a:lnTo>
                    <a:pt x="1665493" y="3085922"/>
                  </a:lnTo>
                  <a:lnTo>
                    <a:pt x="1641393" y="3124381"/>
                  </a:lnTo>
                  <a:lnTo>
                    <a:pt x="1616474" y="3162236"/>
                  </a:lnTo>
                  <a:lnTo>
                    <a:pt x="1590748" y="3199475"/>
                  </a:lnTo>
                  <a:lnTo>
                    <a:pt x="1564228" y="3236083"/>
                  </a:lnTo>
                  <a:lnTo>
                    <a:pt x="1536927" y="3272048"/>
                  </a:lnTo>
                  <a:lnTo>
                    <a:pt x="1508858" y="3307356"/>
                  </a:lnTo>
                  <a:lnTo>
                    <a:pt x="1480033" y="3341995"/>
                  </a:lnTo>
                  <a:lnTo>
                    <a:pt x="1450466" y="3375951"/>
                  </a:lnTo>
                  <a:lnTo>
                    <a:pt x="1420169" y="3409211"/>
                  </a:lnTo>
                  <a:lnTo>
                    <a:pt x="1389155" y="3441762"/>
                  </a:lnTo>
                  <a:lnTo>
                    <a:pt x="1357438" y="3473590"/>
                  </a:lnTo>
                  <a:lnTo>
                    <a:pt x="1325029" y="3504683"/>
                  </a:lnTo>
                  <a:lnTo>
                    <a:pt x="1291942" y="3535027"/>
                  </a:lnTo>
                  <a:lnTo>
                    <a:pt x="1258189" y="3564608"/>
                  </a:lnTo>
                  <a:lnTo>
                    <a:pt x="1223784" y="3593415"/>
                  </a:lnTo>
                  <a:lnTo>
                    <a:pt x="1188740" y="3621433"/>
                  </a:lnTo>
                  <a:lnTo>
                    <a:pt x="1153068" y="3648649"/>
                  </a:lnTo>
                  <a:lnTo>
                    <a:pt x="1116783" y="3675051"/>
                  </a:lnTo>
                  <a:lnTo>
                    <a:pt x="1079896" y="3700625"/>
                  </a:lnTo>
                  <a:lnTo>
                    <a:pt x="1042422" y="3725357"/>
                  </a:lnTo>
                  <a:lnTo>
                    <a:pt x="1004371" y="3749235"/>
                  </a:lnTo>
                  <a:lnTo>
                    <a:pt x="965759" y="3772245"/>
                  </a:lnTo>
                  <a:lnTo>
                    <a:pt x="926597" y="3794374"/>
                  </a:lnTo>
                  <a:lnTo>
                    <a:pt x="886898" y="3815610"/>
                  </a:lnTo>
                  <a:lnTo>
                    <a:pt x="846675" y="3835938"/>
                  </a:lnTo>
                  <a:lnTo>
                    <a:pt x="805941" y="3855346"/>
                  </a:lnTo>
                  <a:lnTo>
                    <a:pt x="764709" y="3873820"/>
                  </a:lnTo>
                  <a:lnTo>
                    <a:pt x="722991" y="3891347"/>
                  </a:lnTo>
                  <a:lnTo>
                    <a:pt x="680801" y="3907915"/>
                  </a:lnTo>
                  <a:lnTo>
                    <a:pt x="638152" y="3923509"/>
                  </a:lnTo>
                  <a:lnTo>
                    <a:pt x="595055" y="3938116"/>
                  </a:lnTo>
                  <a:lnTo>
                    <a:pt x="551525" y="3951725"/>
                  </a:lnTo>
                  <a:lnTo>
                    <a:pt x="507574" y="3964320"/>
                  </a:lnTo>
                  <a:lnTo>
                    <a:pt x="463215" y="3975889"/>
                  </a:lnTo>
                  <a:lnTo>
                    <a:pt x="418460" y="3986419"/>
                  </a:lnTo>
                  <a:lnTo>
                    <a:pt x="373323" y="3995897"/>
                  </a:lnTo>
                  <a:lnTo>
                    <a:pt x="327816" y="4004309"/>
                  </a:lnTo>
                  <a:lnTo>
                    <a:pt x="281952" y="4011642"/>
                  </a:lnTo>
                  <a:lnTo>
                    <a:pt x="235745" y="4017884"/>
                  </a:lnTo>
                  <a:lnTo>
                    <a:pt x="189206" y="4023020"/>
                  </a:lnTo>
                  <a:lnTo>
                    <a:pt x="142350" y="4027038"/>
                  </a:lnTo>
                  <a:lnTo>
                    <a:pt x="95188" y="4029924"/>
                  </a:lnTo>
                  <a:lnTo>
                    <a:pt x="47733" y="4031665"/>
                  </a:lnTo>
                  <a:lnTo>
                    <a:pt x="0" y="4032248"/>
                  </a:lnTo>
                  <a:lnTo>
                    <a:pt x="0" y="2026578"/>
                  </a:lnTo>
                  <a:close/>
                </a:path>
              </a:pathLst>
            </a:custGeom>
            <a:ln w="4156">
              <a:solidFill>
                <a:srgbClr val="01189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3083" y="3640974"/>
              <a:ext cx="997527" cy="4862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55775" y="3933056"/>
              <a:ext cx="3730625" cy="514350"/>
            </a:xfrm>
            <a:custGeom>
              <a:avLst/>
              <a:gdLst/>
              <a:ahLst/>
              <a:cxnLst/>
              <a:rect l="l" t="t" r="r" b="b"/>
              <a:pathLst>
                <a:path w="3730625" h="514350">
                  <a:moveTo>
                    <a:pt x="0" y="257174"/>
                  </a:moveTo>
                  <a:lnTo>
                    <a:pt x="4143" y="210947"/>
                  </a:lnTo>
                  <a:lnTo>
                    <a:pt x="16089" y="167438"/>
                  </a:lnTo>
                  <a:lnTo>
                    <a:pt x="35111" y="127373"/>
                  </a:lnTo>
                  <a:lnTo>
                    <a:pt x="60484" y="91480"/>
                  </a:lnTo>
                  <a:lnTo>
                    <a:pt x="91480" y="60484"/>
                  </a:lnTo>
                  <a:lnTo>
                    <a:pt x="127373" y="35111"/>
                  </a:lnTo>
                  <a:lnTo>
                    <a:pt x="167438" y="16089"/>
                  </a:lnTo>
                  <a:lnTo>
                    <a:pt x="210947" y="4143"/>
                  </a:lnTo>
                  <a:lnTo>
                    <a:pt x="257174" y="0"/>
                  </a:lnTo>
                  <a:lnTo>
                    <a:pt x="3473449" y="0"/>
                  </a:lnTo>
                  <a:lnTo>
                    <a:pt x="3519676" y="4143"/>
                  </a:lnTo>
                  <a:lnTo>
                    <a:pt x="3563185" y="16089"/>
                  </a:lnTo>
                  <a:lnTo>
                    <a:pt x="3603250" y="35111"/>
                  </a:lnTo>
                  <a:lnTo>
                    <a:pt x="3639143" y="60484"/>
                  </a:lnTo>
                  <a:lnTo>
                    <a:pt x="3670139" y="91480"/>
                  </a:lnTo>
                  <a:lnTo>
                    <a:pt x="3695512" y="127373"/>
                  </a:lnTo>
                  <a:lnTo>
                    <a:pt x="3714534" y="167438"/>
                  </a:lnTo>
                  <a:lnTo>
                    <a:pt x="3726480" y="210947"/>
                  </a:lnTo>
                  <a:lnTo>
                    <a:pt x="3730624" y="257174"/>
                  </a:lnTo>
                  <a:lnTo>
                    <a:pt x="3726480" y="303402"/>
                  </a:lnTo>
                  <a:lnTo>
                    <a:pt x="3714534" y="346911"/>
                  </a:lnTo>
                  <a:lnTo>
                    <a:pt x="3695512" y="386976"/>
                  </a:lnTo>
                  <a:lnTo>
                    <a:pt x="3670139" y="422869"/>
                  </a:lnTo>
                  <a:lnTo>
                    <a:pt x="3639143" y="453865"/>
                  </a:lnTo>
                  <a:lnTo>
                    <a:pt x="3603250" y="479237"/>
                  </a:lnTo>
                  <a:lnTo>
                    <a:pt x="3563185" y="498260"/>
                  </a:lnTo>
                  <a:lnTo>
                    <a:pt x="3519676" y="510206"/>
                  </a:lnTo>
                  <a:lnTo>
                    <a:pt x="3473449" y="514349"/>
                  </a:lnTo>
                  <a:lnTo>
                    <a:pt x="257174" y="514349"/>
                  </a:lnTo>
                  <a:lnTo>
                    <a:pt x="210947" y="510206"/>
                  </a:lnTo>
                  <a:lnTo>
                    <a:pt x="167438" y="498260"/>
                  </a:lnTo>
                  <a:lnTo>
                    <a:pt x="127373" y="479237"/>
                  </a:lnTo>
                  <a:lnTo>
                    <a:pt x="91480" y="453865"/>
                  </a:lnTo>
                  <a:lnTo>
                    <a:pt x="60484" y="422869"/>
                  </a:lnTo>
                  <a:lnTo>
                    <a:pt x="35111" y="386976"/>
                  </a:lnTo>
                  <a:lnTo>
                    <a:pt x="16089" y="346911"/>
                  </a:lnTo>
                  <a:lnTo>
                    <a:pt x="4143" y="303402"/>
                  </a:lnTo>
                  <a:lnTo>
                    <a:pt x="0" y="257174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11759" y="2348880"/>
              <a:ext cx="3803650" cy="501650"/>
            </a:xfrm>
            <a:custGeom>
              <a:avLst/>
              <a:gdLst/>
              <a:ahLst/>
              <a:cxnLst/>
              <a:rect l="l" t="t" r="r" b="b"/>
              <a:pathLst>
                <a:path w="3803650" h="501650">
                  <a:moveTo>
                    <a:pt x="0" y="250824"/>
                  </a:moveTo>
                  <a:lnTo>
                    <a:pt x="4041" y="205738"/>
                  </a:lnTo>
                  <a:lnTo>
                    <a:pt x="15692" y="163304"/>
                  </a:lnTo>
                  <a:lnTo>
                    <a:pt x="34244" y="124228"/>
                  </a:lnTo>
                  <a:lnTo>
                    <a:pt x="58990" y="89221"/>
                  </a:lnTo>
                  <a:lnTo>
                    <a:pt x="89221" y="58990"/>
                  </a:lnTo>
                  <a:lnTo>
                    <a:pt x="124228" y="34244"/>
                  </a:lnTo>
                  <a:lnTo>
                    <a:pt x="163304" y="15692"/>
                  </a:lnTo>
                  <a:lnTo>
                    <a:pt x="205738" y="4041"/>
                  </a:lnTo>
                  <a:lnTo>
                    <a:pt x="250824" y="0"/>
                  </a:lnTo>
                  <a:lnTo>
                    <a:pt x="3552824" y="0"/>
                  </a:lnTo>
                  <a:lnTo>
                    <a:pt x="3597910" y="4041"/>
                  </a:lnTo>
                  <a:lnTo>
                    <a:pt x="3640345" y="15692"/>
                  </a:lnTo>
                  <a:lnTo>
                    <a:pt x="3679420" y="34244"/>
                  </a:lnTo>
                  <a:lnTo>
                    <a:pt x="3714427" y="58990"/>
                  </a:lnTo>
                  <a:lnTo>
                    <a:pt x="3744658" y="89221"/>
                  </a:lnTo>
                  <a:lnTo>
                    <a:pt x="3769404" y="124228"/>
                  </a:lnTo>
                  <a:lnTo>
                    <a:pt x="3787956" y="163304"/>
                  </a:lnTo>
                  <a:lnTo>
                    <a:pt x="3799607" y="205738"/>
                  </a:lnTo>
                  <a:lnTo>
                    <a:pt x="3803649" y="250824"/>
                  </a:lnTo>
                  <a:lnTo>
                    <a:pt x="3799607" y="295911"/>
                  </a:lnTo>
                  <a:lnTo>
                    <a:pt x="3787956" y="338345"/>
                  </a:lnTo>
                  <a:lnTo>
                    <a:pt x="3769404" y="377421"/>
                  </a:lnTo>
                  <a:lnTo>
                    <a:pt x="3744658" y="412428"/>
                  </a:lnTo>
                  <a:lnTo>
                    <a:pt x="3714427" y="442659"/>
                  </a:lnTo>
                  <a:lnTo>
                    <a:pt x="3679420" y="467405"/>
                  </a:lnTo>
                  <a:lnTo>
                    <a:pt x="3640345" y="485957"/>
                  </a:lnTo>
                  <a:lnTo>
                    <a:pt x="3597910" y="497608"/>
                  </a:lnTo>
                  <a:lnTo>
                    <a:pt x="3552824" y="501649"/>
                  </a:lnTo>
                  <a:lnTo>
                    <a:pt x="250824" y="501649"/>
                  </a:lnTo>
                  <a:lnTo>
                    <a:pt x="205738" y="497608"/>
                  </a:lnTo>
                  <a:lnTo>
                    <a:pt x="163304" y="485957"/>
                  </a:lnTo>
                  <a:lnTo>
                    <a:pt x="124228" y="467405"/>
                  </a:lnTo>
                  <a:lnTo>
                    <a:pt x="89221" y="442659"/>
                  </a:lnTo>
                  <a:lnTo>
                    <a:pt x="58990" y="412428"/>
                  </a:lnTo>
                  <a:lnTo>
                    <a:pt x="34244" y="377421"/>
                  </a:lnTo>
                  <a:lnTo>
                    <a:pt x="15692" y="338345"/>
                  </a:lnTo>
                  <a:lnTo>
                    <a:pt x="4041" y="295911"/>
                  </a:lnTo>
                  <a:lnTo>
                    <a:pt x="0" y="250824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79711" y="1628800"/>
              <a:ext cx="4307205" cy="567055"/>
            </a:xfrm>
            <a:custGeom>
              <a:avLst/>
              <a:gdLst/>
              <a:ahLst/>
              <a:cxnLst/>
              <a:rect l="l" t="t" r="r" b="b"/>
              <a:pathLst>
                <a:path w="4307205" h="567055">
                  <a:moveTo>
                    <a:pt x="0" y="283369"/>
                  </a:moveTo>
                  <a:lnTo>
                    <a:pt x="3708" y="237405"/>
                  </a:lnTo>
                  <a:lnTo>
                    <a:pt x="14446" y="193802"/>
                  </a:lnTo>
                  <a:lnTo>
                    <a:pt x="31629" y="153144"/>
                  </a:lnTo>
                  <a:lnTo>
                    <a:pt x="54673" y="116014"/>
                  </a:lnTo>
                  <a:lnTo>
                    <a:pt x="82996" y="82996"/>
                  </a:lnTo>
                  <a:lnTo>
                    <a:pt x="116014" y="54673"/>
                  </a:lnTo>
                  <a:lnTo>
                    <a:pt x="153144" y="31629"/>
                  </a:lnTo>
                  <a:lnTo>
                    <a:pt x="193802" y="14446"/>
                  </a:lnTo>
                  <a:lnTo>
                    <a:pt x="237405" y="3708"/>
                  </a:lnTo>
                  <a:lnTo>
                    <a:pt x="283368" y="0"/>
                  </a:lnTo>
                  <a:lnTo>
                    <a:pt x="4023518" y="0"/>
                  </a:lnTo>
                  <a:lnTo>
                    <a:pt x="4069482" y="3708"/>
                  </a:lnTo>
                  <a:lnTo>
                    <a:pt x="4113085" y="14446"/>
                  </a:lnTo>
                  <a:lnTo>
                    <a:pt x="4153743" y="31629"/>
                  </a:lnTo>
                  <a:lnTo>
                    <a:pt x="4190872" y="54673"/>
                  </a:lnTo>
                  <a:lnTo>
                    <a:pt x="4223890" y="82996"/>
                  </a:lnTo>
                  <a:lnTo>
                    <a:pt x="4252213" y="116014"/>
                  </a:lnTo>
                  <a:lnTo>
                    <a:pt x="4275258" y="153144"/>
                  </a:lnTo>
                  <a:lnTo>
                    <a:pt x="4292441" y="193802"/>
                  </a:lnTo>
                  <a:lnTo>
                    <a:pt x="4303179" y="237405"/>
                  </a:lnTo>
                  <a:lnTo>
                    <a:pt x="4306887" y="283369"/>
                  </a:lnTo>
                  <a:lnTo>
                    <a:pt x="4303178" y="329332"/>
                  </a:lnTo>
                  <a:lnTo>
                    <a:pt x="4292440" y="372935"/>
                  </a:lnTo>
                  <a:lnTo>
                    <a:pt x="4275257" y="413593"/>
                  </a:lnTo>
                  <a:lnTo>
                    <a:pt x="4252213" y="450722"/>
                  </a:lnTo>
                  <a:lnTo>
                    <a:pt x="4223890" y="483740"/>
                  </a:lnTo>
                  <a:lnTo>
                    <a:pt x="4190872" y="512064"/>
                  </a:lnTo>
                  <a:lnTo>
                    <a:pt x="4153742" y="535108"/>
                  </a:lnTo>
                  <a:lnTo>
                    <a:pt x="4113084" y="552291"/>
                  </a:lnTo>
                  <a:lnTo>
                    <a:pt x="4069481" y="563028"/>
                  </a:lnTo>
                  <a:lnTo>
                    <a:pt x="4023517" y="566737"/>
                  </a:lnTo>
                  <a:lnTo>
                    <a:pt x="283368" y="566736"/>
                  </a:lnTo>
                  <a:lnTo>
                    <a:pt x="237405" y="563027"/>
                  </a:lnTo>
                  <a:lnTo>
                    <a:pt x="193802" y="552290"/>
                  </a:lnTo>
                  <a:lnTo>
                    <a:pt x="153144" y="535107"/>
                  </a:lnTo>
                  <a:lnTo>
                    <a:pt x="116014" y="512062"/>
                  </a:lnTo>
                  <a:lnTo>
                    <a:pt x="82996" y="483739"/>
                  </a:lnTo>
                  <a:lnTo>
                    <a:pt x="54673" y="450721"/>
                  </a:lnTo>
                  <a:lnTo>
                    <a:pt x="31629" y="413592"/>
                  </a:lnTo>
                  <a:lnTo>
                    <a:pt x="14446" y="372934"/>
                  </a:lnTo>
                  <a:lnTo>
                    <a:pt x="3708" y="329331"/>
                  </a:lnTo>
                  <a:lnTo>
                    <a:pt x="0" y="283367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6374" y="1916113"/>
              <a:ext cx="381000" cy="381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1200" y="2697163"/>
              <a:ext cx="381000" cy="3810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3600" y="3535363"/>
              <a:ext cx="381000" cy="3810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1050" y="4365625"/>
              <a:ext cx="381000" cy="3810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9249" y="5157787"/>
              <a:ext cx="355600" cy="3810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19671" y="5589240"/>
              <a:ext cx="7057390" cy="522605"/>
            </a:xfrm>
            <a:custGeom>
              <a:avLst/>
              <a:gdLst/>
              <a:ahLst/>
              <a:cxnLst/>
              <a:rect l="l" t="t" r="r" b="b"/>
              <a:pathLst>
                <a:path w="7057390" h="522604">
                  <a:moveTo>
                    <a:pt x="0" y="261143"/>
                  </a:moveTo>
                  <a:lnTo>
                    <a:pt x="4207" y="214202"/>
                  </a:lnTo>
                  <a:lnTo>
                    <a:pt x="16337" y="170022"/>
                  </a:lnTo>
                  <a:lnTo>
                    <a:pt x="35653" y="129339"/>
                  </a:lnTo>
                  <a:lnTo>
                    <a:pt x="61417" y="92892"/>
                  </a:lnTo>
                  <a:lnTo>
                    <a:pt x="92892" y="61417"/>
                  </a:lnTo>
                  <a:lnTo>
                    <a:pt x="129339" y="35653"/>
                  </a:lnTo>
                  <a:lnTo>
                    <a:pt x="170022" y="16337"/>
                  </a:lnTo>
                  <a:lnTo>
                    <a:pt x="214202" y="4207"/>
                  </a:lnTo>
                  <a:lnTo>
                    <a:pt x="261143" y="0"/>
                  </a:lnTo>
                  <a:lnTo>
                    <a:pt x="6795639" y="0"/>
                  </a:lnTo>
                  <a:lnTo>
                    <a:pt x="6842580" y="4207"/>
                  </a:lnTo>
                  <a:lnTo>
                    <a:pt x="6886760" y="16337"/>
                  </a:lnTo>
                  <a:lnTo>
                    <a:pt x="6927443" y="35653"/>
                  </a:lnTo>
                  <a:lnTo>
                    <a:pt x="6963890" y="61417"/>
                  </a:lnTo>
                  <a:lnTo>
                    <a:pt x="6995365" y="92892"/>
                  </a:lnTo>
                  <a:lnTo>
                    <a:pt x="7021129" y="129339"/>
                  </a:lnTo>
                  <a:lnTo>
                    <a:pt x="7040445" y="170022"/>
                  </a:lnTo>
                  <a:lnTo>
                    <a:pt x="7052575" y="214202"/>
                  </a:lnTo>
                  <a:lnTo>
                    <a:pt x="7056783" y="261143"/>
                  </a:lnTo>
                  <a:lnTo>
                    <a:pt x="7052574" y="308084"/>
                  </a:lnTo>
                  <a:lnTo>
                    <a:pt x="7040444" y="352265"/>
                  </a:lnTo>
                  <a:lnTo>
                    <a:pt x="7021128" y="392948"/>
                  </a:lnTo>
                  <a:lnTo>
                    <a:pt x="6995364" y="429395"/>
                  </a:lnTo>
                  <a:lnTo>
                    <a:pt x="6963889" y="460870"/>
                  </a:lnTo>
                  <a:lnTo>
                    <a:pt x="6927442" y="486634"/>
                  </a:lnTo>
                  <a:lnTo>
                    <a:pt x="6886759" y="505949"/>
                  </a:lnTo>
                  <a:lnTo>
                    <a:pt x="6842579" y="518080"/>
                  </a:lnTo>
                  <a:lnTo>
                    <a:pt x="6795638" y="522287"/>
                  </a:lnTo>
                  <a:lnTo>
                    <a:pt x="261143" y="522286"/>
                  </a:lnTo>
                  <a:lnTo>
                    <a:pt x="214202" y="518079"/>
                  </a:lnTo>
                  <a:lnTo>
                    <a:pt x="170022" y="505949"/>
                  </a:lnTo>
                  <a:lnTo>
                    <a:pt x="129339" y="486633"/>
                  </a:lnTo>
                  <a:lnTo>
                    <a:pt x="92892" y="460869"/>
                  </a:lnTo>
                  <a:lnTo>
                    <a:pt x="61417" y="429394"/>
                  </a:lnTo>
                  <a:lnTo>
                    <a:pt x="35653" y="392947"/>
                  </a:lnTo>
                  <a:lnTo>
                    <a:pt x="16337" y="352264"/>
                  </a:lnTo>
                  <a:lnTo>
                    <a:pt x="4207" y="308083"/>
                  </a:lnTo>
                  <a:lnTo>
                    <a:pt x="0" y="261142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27087" y="5805487"/>
              <a:ext cx="355599" cy="3810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84115" y="5866589"/>
              <a:ext cx="241935" cy="259079"/>
            </a:xfrm>
            <a:custGeom>
              <a:avLst/>
              <a:gdLst/>
              <a:ahLst/>
              <a:cxnLst/>
              <a:rect l="l" t="t" r="r" b="b"/>
              <a:pathLst>
                <a:path w="241934" h="259079">
                  <a:moveTo>
                    <a:pt x="0" y="129517"/>
                  </a:moveTo>
                  <a:lnTo>
                    <a:pt x="9482" y="79103"/>
                  </a:lnTo>
                  <a:lnTo>
                    <a:pt x="35341" y="37934"/>
                  </a:lnTo>
                  <a:lnTo>
                    <a:pt x="73694" y="10178"/>
                  </a:lnTo>
                  <a:lnTo>
                    <a:pt x="120661" y="0"/>
                  </a:lnTo>
                  <a:lnTo>
                    <a:pt x="167629" y="10178"/>
                  </a:lnTo>
                  <a:lnTo>
                    <a:pt x="205982" y="37934"/>
                  </a:lnTo>
                  <a:lnTo>
                    <a:pt x="231841" y="79103"/>
                  </a:lnTo>
                  <a:lnTo>
                    <a:pt x="241323" y="129517"/>
                  </a:lnTo>
                  <a:lnTo>
                    <a:pt x="231841" y="179930"/>
                  </a:lnTo>
                  <a:lnTo>
                    <a:pt x="205982" y="221099"/>
                  </a:lnTo>
                  <a:lnTo>
                    <a:pt x="167629" y="248855"/>
                  </a:lnTo>
                  <a:lnTo>
                    <a:pt x="120661" y="259033"/>
                  </a:lnTo>
                  <a:lnTo>
                    <a:pt x="73694" y="248855"/>
                  </a:lnTo>
                  <a:lnTo>
                    <a:pt x="35341" y="221099"/>
                  </a:lnTo>
                  <a:lnTo>
                    <a:pt x="9482" y="179930"/>
                  </a:lnTo>
                  <a:lnTo>
                    <a:pt x="0" y="129517"/>
                  </a:lnTo>
                  <a:close/>
                </a:path>
              </a:pathLst>
            </a:custGeom>
            <a:ln w="38099">
              <a:solidFill>
                <a:srgbClr val="009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27783" y="3068960"/>
              <a:ext cx="3659504" cy="579755"/>
            </a:xfrm>
            <a:custGeom>
              <a:avLst/>
              <a:gdLst/>
              <a:ahLst/>
              <a:cxnLst/>
              <a:rect l="l" t="t" r="r" b="b"/>
              <a:pathLst>
                <a:path w="3659504" h="579754">
                  <a:moveTo>
                    <a:pt x="0" y="289719"/>
                  </a:moveTo>
                  <a:lnTo>
                    <a:pt x="3791" y="242725"/>
                  </a:lnTo>
                  <a:lnTo>
                    <a:pt x="14770" y="198145"/>
                  </a:lnTo>
                  <a:lnTo>
                    <a:pt x="32337" y="156576"/>
                  </a:lnTo>
                  <a:lnTo>
                    <a:pt x="55898" y="118614"/>
                  </a:lnTo>
                  <a:lnTo>
                    <a:pt x="84856" y="84856"/>
                  </a:lnTo>
                  <a:lnTo>
                    <a:pt x="118614" y="55898"/>
                  </a:lnTo>
                  <a:lnTo>
                    <a:pt x="156576" y="32337"/>
                  </a:lnTo>
                  <a:lnTo>
                    <a:pt x="198145" y="14770"/>
                  </a:lnTo>
                  <a:lnTo>
                    <a:pt x="242725" y="3791"/>
                  </a:lnTo>
                  <a:lnTo>
                    <a:pt x="289718" y="0"/>
                  </a:lnTo>
                  <a:lnTo>
                    <a:pt x="3369468" y="0"/>
                  </a:lnTo>
                  <a:lnTo>
                    <a:pt x="3416461" y="3791"/>
                  </a:lnTo>
                  <a:lnTo>
                    <a:pt x="3461041" y="14770"/>
                  </a:lnTo>
                  <a:lnTo>
                    <a:pt x="3502610" y="32337"/>
                  </a:lnTo>
                  <a:lnTo>
                    <a:pt x="3540572" y="55898"/>
                  </a:lnTo>
                  <a:lnTo>
                    <a:pt x="3574330" y="84856"/>
                  </a:lnTo>
                  <a:lnTo>
                    <a:pt x="3603287" y="118614"/>
                  </a:lnTo>
                  <a:lnTo>
                    <a:pt x="3626849" y="156576"/>
                  </a:lnTo>
                  <a:lnTo>
                    <a:pt x="3644416" y="198145"/>
                  </a:lnTo>
                  <a:lnTo>
                    <a:pt x="3655395" y="242725"/>
                  </a:lnTo>
                  <a:lnTo>
                    <a:pt x="3659187" y="289719"/>
                  </a:lnTo>
                  <a:lnTo>
                    <a:pt x="3655394" y="336712"/>
                  </a:lnTo>
                  <a:lnTo>
                    <a:pt x="3644416" y="381292"/>
                  </a:lnTo>
                  <a:lnTo>
                    <a:pt x="3626848" y="422861"/>
                  </a:lnTo>
                  <a:lnTo>
                    <a:pt x="3603287" y="460823"/>
                  </a:lnTo>
                  <a:lnTo>
                    <a:pt x="3574329" y="494581"/>
                  </a:lnTo>
                  <a:lnTo>
                    <a:pt x="3540571" y="523538"/>
                  </a:lnTo>
                  <a:lnTo>
                    <a:pt x="3502609" y="547099"/>
                  </a:lnTo>
                  <a:lnTo>
                    <a:pt x="3461040" y="564667"/>
                  </a:lnTo>
                  <a:lnTo>
                    <a:pt x="3416461" y="575645"/>
                  </a:lnTo>
                  <a:lnTo>
                    <a:pt x="3369467" y="579437"/>
                  </a:lnTo>
                  <a:lnTo>
                    <a:pt x="289718" y="579436"/>
                  </a:lnTo>
                  <a:lnTo>
                    <a:pt x="242725" y="575644"/>
                  </a:lnTo>
                  <a:lnTo>
                    <a:pt x="198145" y="564666"/>
                  </a:lnTo>
                  <a:lnTo>
                    <a:pt x="156576" y="547098"/>
                  </a:lnTo>
                  <a:lnTo>
                    <a:pt x="118614" y="523537"/>
                  </a:lnTo>
                  <a:lnTo>
                    <a:pt x="84856" y="494580"/>
                  </a:lnTo>
                  <a:lnTo>
                    <a:pt x="55898" y="460822"/>
                  </a:lnTo>
                  <a:lnTo>
                    <a:pt x="32337" y="422860"/>
                  </a:lnTo>
                  <a:lnTo>
                    <a:pt x="14770" y="381291"/>
                  </a:lnTo>
                  <a:lnTo>
                    <a:pt x="3791" y="336711"/>
                  </a:lnTo>
                  <a:lnTo>
                    <a:pt x="0" y="289717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750" y="1341438"/>
              <a:ext cx="380999" cy="3810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43607" y="836712"/>
              <a:ext cx="5243830" cy="633730"/>
            </a:xfrm>
            <a:custGeom>
              <a:avLst/>
              <a:gdLst/>
              <a:ahLst/>
              <a:cxnLst/>
              <a:rect l="l" t="t" r="r" b="b"/>
              <a:pathLst>
                <a:path w="5243830" h="633730">
                  <a:moveTo>
                    <a:pt x="0" y="316707"/>
                  </a:moveTo>
                  <a:lnTo>
                    <a:pt x="3433" y="269906"/>
                  </a:lnTo>
                  <a:lnTo>
                    <a:pt x="13409" y="225237"/>
                  </a:lnTo>
                  <a:lnTo>
                    <a:pt x="29435" y="183191"/>
                  </a:lnTo>
                  <a:lnTo>
                    <a:pt x="51023" y="144256"/>
                  </a:lnTo>
                  <a:lnTo>
                    <a:pt x="77682" y="108923"/>
                  </a:lnTo>
                  <a:lnTo>
                    <a:pt x="108923" y="77682"/>
                  </a:lnTo>
                  <a:lnTo>
                    <a:pt x="144256" y="51023"/>
                  </a:lnTo>
                  <a:lnTo>
                    <a:pt x="183191" y="29435"/>
                  </a:lnTo>
                  <a:lnTo>
                    <a:pt x="225237" y="13409"/>
                  </a:lnTo>
                  <a:lnTo>
                    <a:pt x="269906" y="3433"/>
                  </a:lnTo>
                  <a:lnTo>
                    <a:pt x="316706" y="0"/>
                  </a:lnTo>
                  <a:lnTo>
                    <a:pt x="4926804" y="0"/>
                  </a:lnTo>
                  <a:lnTo>
                    <a:pt x="4973605" y="3433"/>
                  </a:lnTo>
                  <a:lnTo>
                    <a:pt x="5018273" y="13409"/>
                  </a:lnTo>
                  <a:lnTo>
                    <a:pt x="5060320" y="29435"/>
                  </a:lnTo>
                  <a:lnTo>
                    <a:pt x="5099254" y="51023"/>
                  </a:lnTo>
                  <a:lnTo>
                    <a:pt x="5134587" y="77682"/>
                  </a:lnTo>
                  <a:lnTo>
                    <a:pt x="5165828" y="108923"/>
                  </a:lnTo>
                  <a:lnTo>
                    <a:pt x="5192488" y="144256"/>
                  </a:lnTo>
                  <a:lnTo>
                    <a:pt x="5214076" y="183191"/>
                  </a:lnTo>
                  <a:lnTo>
                    <a:pt x="5230102" y="225237"/>
                  </a:lnTo>
                  <a:lnTo>
                    <a:pt x="5240077" y="269906"/>
                  </a:lnTo>
                  <a:lnTo>
                    <a:pt x="5243511" y="316707"/>
                  </a:lnTo>
                  <a:lnTo>
                    <a:pt x="5240076" y="363507"/>
                  </a:lnTo>
                  <a:lnTo>
                    <a:pt x="5230101" y="408176"/>
                  </a:lnTo>
                  <a:lnTo>
                    <a:pt x="5214075" y="450222"/>
                  </a:lnTo>
                  <a:lnTo>
                    <a:pt x="5192487" y="489157"/>
                  </a:lnTo>
                  <a:lnTo>
                    <a:pt x="5165827" y="524489"/>
                  </a:lnTo>
                  <a:lnTo>
                    <a:pt x="5134586" y="555731"/>
                  </a:lnTo>
                  <a:lnTo>
                    <a:pt x="5099254" y="582390"/>
                  </a:lnTo>
                  <a:lnTo>
                    <a:pt x="5060319" y="603978"/>
                  </a:lnTo>
                  <a:lnTo>
                    <a:pt x="5018273" y="620004"/>
                  </a:lnTo>
                  <a:lnTo>
                    <a:pt x="4973604" y="629980"/>
                  </a:lnTo>
                  <a:lnTo>
                    <a:pt x="4926803" y="633413"/>
                  </a:lnTo>
                  <a:lnTo>
                    <a:pt x="316706" y="633412"/>
                  </a:lnTo>
                  <a:lnTo>
                    <a:pt x="269906" y="629978"/>
                  </a:lnTo>
                  <a:lnTo>
                    <a:pt x="225237" y="620003"/>
                  </a:lnTo>
                  <a:lnTo>
                    <a:pt x="183191" y="603977"/>
                  </a:lnTo>
                  <a:lnTo>
                    <a:pt x="144256" y="582389"/>
                  </a:lnTo>
                  <a:lnTo>
                    <a:pt x="108923" y="555730"/>
                  </a:lnTo>
                  <a:lnTo>
                    <a:pt x="77682" y="524488"/>
                  </a:lnTo>
                  <a:lnTo>
                    <a:pt x="51023" y="489156"/>
                  </a:lnTo>
                  <a:lnTo>
                    <a:pt x="29435" y="450221"/>
                  </a:lnTo>
                  <a:lnTo>
                    <a:pt x="13409" y="408175"/>
                  </a:lnTo>
                  <a:lnTo>
                    <a:pt x="3433" y="363506"/>
                  </a:lnTo>
                  <a:lnTo>
                    <a:pt x="0" y="316705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8719" y="881149"/>
              <a:ext cx="1936865" cy="49045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23728" y="4725144"/>
              <a:ext cx="5977255" cy="720090"/>
            </a:xfrm>
            <a:custGeom>
              <a:avLst/>
              <a:gdLst/>
              <a:ahLst/>
              <a:cxnLst/>
              <a:rect l="l" t="t" r="r" b="b"/>
              <a:pathLst>
                <a:path w="5977255" h="720089">
                  <a:moveTo>
                    <a:pt x="0" y="360039"/>
                  </a:moveTo>
                  <a:lnTo>
                    <a:pt x="3286" y="311184"/>
                  </a:lnTo>
                  <a:lnTo>
                    <a:pt x="12860" y="264326"/>
                  </a:lnTo>
                  <a:lnTo>
                    <a:pt x="28293" y="219896"/>
                  </a:lnTo>
                  <a:lnTo>
                    <a:pt x="49156" y="178320"/>
                  </a:lnTo>
                  <a:lnTo>
                    <a:pt x="75018" y="140030"/>
                  </a:lnTo>
                  <a:lnTo>
                    <a:pt x="105453" y="105453"/>
                  </a:lnTo>
                  <a:lnTo>
                    <a:pt x="140030" y="75018"/>
                  </a:lnTo>
                  <a:lnTo>
                    <a:pt x="178320" y="49155"/>
                  </a:lnTo>
                  <a:lnTo>
                    <a:pt x="219896" y="28293"/>
                  </a:lnTo>
                  <a:lnTo>
                    <a:pt x="264327" y="12860"/>
                  </a:lnTo>
                  <a:lnTo>
                    <a:pt x="311184" y="3286"/>
                  </a:lnTo>
                  <a:lnTo>
                    <a:pt x="360039" y="0"/>
                  </a:lnTo>
                  <a:lnTo>
                    <a:pt x="5616622" y="0"/>
                  </a:lnTo>
                  <a:lnTo>
                    <a:pt x="5665477" y="3286"/>
                  </a:lnTo>
                  <a:lnTo>
                    <a:pt x="5712335" y="12860"/>
                  </a:lnTo>
                  <a:lnTo>
                    <a:pt x="5756765" y="28293"/>
                  </a:lnTo>
                  <a:lnTo>
                    <a:pt x="5798341" y="49155"/>
                  </a:lnTo>
                  <a:lnTo>
                    <a:pt x="5836631" y="75018"/>
                  </a:lnTo>
                  <a:lnTo>
                    <a:pt x="5871208" y="105453"/>
                  </a:lnTo>
                  <a:lnTo>
                    <a:pt x="5901643" y="140030"/>
                  </a:lnTo>
                  <a:lnTo>
                    <a:pt x="5927506" y="178320"/>
                  </a:lnTo>
                  <a:lnTo>
                    <a:pt x="5948368" y="219896"/>
                  </a:lnTo>
                  <a:lnTo>
                    <a:pt x="5963801" y="264326"/>
                  </a:lnTo>
                  <a:lnTo>
                    <a:pt x="5973375" y="311184"/>
                  </a:lnTo>
                  <a:lnTo>
                    <a:pt x="5976662" y="360039"/>
                  </a:lnTo>
                  <a:lnTo>
                    <a:pt x="5973375" y="408895"/>
                  </a:lnTo>
                  <a:lnTo>
                    <a:pt x="5963801" y="455752"/>
                  </a:lnTo>
                  <a:lnTo>
                    <a:pt x="5948368" y="500183"/>
                  </a:lnTo>
                  <a:lnTo>
                    <a:pt x="5927506" y="541758"/>
                  </a:lnTo>
                  <a:lnTo>
                    <a:pt x="5901643" y="580049"/>
                  </a:lnTo>
                  <a:lnTo>
                    <a:pt x="5871208" y="614626"/>
                  </a:lnTo>
                  <a:lnTo>
                    <a:pt x="5836631" y="645060"/>
                  </a:lnTo>
                  <a:lnTo>
                    <a:pt x="5798341" y="670923"/>
                  </a:lnTo>
                  <a:lnTo>
                    <a:pt x="5756765" y="691786"/>
                  </a:lnTo>
                  <a:lnTo>
                    <a:pt x="5712335" y="707218"/>
                  </a:lnTo>
                  <a:lnTo>
                    <a:pt x="5665477" y="716793"/>
                  </a:lnTo>
                  <a:lnTo>
                    <a:pt x="5616622" y="720079"/>
                  </a:lnTo>
                  <a:lnTo>
                    <a:pt x="360039" y="720079"/>
                  </a:lnTo>
                  <a:lnTo>
                    <a:pt x="311184" y="716793"/>
                  </a:lnTo>
                  <a:lnTo>
                    <a:pt x="264327" y="707218"/>
                  </a:lnTo>
                  <a:lnTo>
                    <a:pt x="219896" y="691786"/>
                  </a:lnTo>
                  <a:lnTo>
                    <a:pt x="178320" y="670923"/>
                  </a:lnTo>
                  <a:lnTo>
                    <a:pt x="140030" y="645060"/>
                  </a:lnTo>
                  <a:lnTo>
                    <a:pt x="105453" y="614626"/>
                  </a:lnTo>
                  <a:lnTo>
                    <a:pt x="75018" y="580049"/>
                  </a:lnTo>
                  <a:lnTo>
                    <a:pt x="49156" y="541758"/>
                  </a:lnTo>
                  <a:lnTo>
                    <a:pt x="28293" y="500183"/>
                  </a:lnTo>
                  <a:lnTo>
                    <a:pt x="12860" y="455752"/>
                  </a:lnTo>
                  <a:lnTo>
                    <a:pt x="3286" y="408895"/>
                  </a:lnTo>
                  <a:lnTo>
                    <a:pt x="0" y="360039"/>
                  </a:lnTo>
                  <a:close/>
                </a:path>
              </a:pathLst>
            </a:custGeom>
            <a:ln w="28574">
              <a:solidFill>
                <a:srgbClr val="FFFD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34192" y="166253"/>
            <a:ext cx="6496396" cy="55695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796933" y="920246"/>
            <a:ext cx="7612380" cy="52219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0530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700" dirty="0">
              <a:latin typeface="Arial"/>
              <a:cs typeface="Arial"/>
            </a:endParaRPr>
          </a:p>
          <a:p>
            <a:pPr marL="1356995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Ν. </a:t>
            </a:r>
            <a:r>
              <a:rPr sz="2400" b="1" spc="-10" dirty="0">
                <a:latin typeface="Arial"/>
                <a:cs typeface="Arial"/>
              </a:rPr>
              <a:t>2773/1999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 dirty="0">
              <a:latin typeface="Arial"/>
              <a:cs typeface="Arial"/>
            </a:endParaRPr>
          </a:p>
          <a:p>
            <a:pPr marL="1779270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Arial"/>
                <a:cs typeface="Arial"/>
              </a:rPr>
              <a:t>Ν. </a:t>
            </a:r>
            <a:r>
              <a:rPr sz="2400" b="1" spc="-10" dirty="0">
                <a:latin typeface="Arial"/>
                <a:cs typeface="Arial"/>
              </a:rPr>
              <a:t>2941/2001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00" dirty="0">
              <a:latin typeface="Arial"/>
              <a:cs typeface="Arial"/>
            </a:endParaRPr>
          </a:p>
          <a:p>
            <a:pPr marL="2006600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Ν. </a:t>
            </a:r>
            <a:r>
              <a:rPr sz="2400" b="1" spc="-10" dirty="0">
                <a:latin typeface="Arial"/>
                <a:cs typeface="Arial"/>
              </a:rPr>
              <a:t>3175/2003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spcBef>
                <a:spcPts val="1075"/>
              </a:spcBef>
            </a:pPr>
            <a:r>
              <a:rPr sz="2400" b="1" spc="-10" dirty="0">
                <a:latin typeface="Arial"/>
                <a:cs typeface="Arial"/>
              </a:rPr>
              <a:t>Α.Π.Ε.</a:t>
            </a:r>
            <a:endParaRPr sz="2400" dirty="0">
              <a:latin typeface="Arial"/>
              <a:cs typeface="Arial"/>
            </a:endParaRPr>
          </a:p>
          <a:p>
            <a:pPr marL="1925320">
              <a:lnSpc>
                <a:spcPts val="2735"/>
              </a:lnSpc>
            </a:pPr>
            <a:r>
              <a:rPr sz="2400" b="1" dirty="0">
                <a:latin typeface="Arial"/>
                <a:cs typeface="Arial"/>
              </a:rPr>
              <a:t>Ν. </a:t>
            </a:r>
            <a:r>
              <a:rPr sz="2400" b="1" spc="-10" dirty="0">
                <a:latin typeface="Arial"/>
                <a:cs typeface="Arial"/>
              </a:rPr>
              <a:t>3648/2006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50" dirty="0">
              <a:latin typeface="Arial"/>
              <a:cs typeface="Arial"/>
            </a:endParaRPr>
          </a:p>
          <a:p>
            <a:pPr marL="1523365" marR="431165">
              <a:lnSpc>
                <a:spcPts val="2700"/>
              </a:lnSpc>
              <a:spcBef>
                <a:spcPts val="5"/>
              </a:spcBef>
            </a:pPr>
            <a:r>
              <a:rPr sz="2300" b="1" dirty="0">
                <a:latin typeface="Arial"/>
                <a:cs typeface="Arial"/>
              </a:rPr>
              <a:t>Ειδικό</a:t>
            </a:r>
            <a:r>
              <a:rPr sz="2300" b="1" spc="-8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Πλαίσιο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Χωροταξικού</a:t>
            </a:r>
            <a:r>
              <a:rPr sz="2300" b="1" spc="-65" dirty="0">
                <a:latin typeface="Arial"/>
                <a:cs typeface="Arial"/>
              </a:rPr>
              <a:t> </a:t>
            </a:r>
            <a:r>
              <a:rPr sz="2300" b="1" spc="-10" dirty="0">
                <a:latin typeface="Arial"/>
                <a:cs typeface="Arial"/>
              </a:rPr>
              <a:t>Σχεδιασµού και</a:t>
            </a:r>
            <a:r>
              <a:rPr sz="2300" b="1" spc="-16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Αειφόρου</a:t>
            </a:r>
            <a:r>
              <a:rPr sz="2300" b="1" spc="-150" dirty="0">
                <a:latin typeface="Arial"/>
                <a:cs typeface="Arial"/>
              </a:rPr>
              <a:t> </a:t>
            </a:r>
            <a:r>
              <a:rPr sz="2300" b="1" dirty="0">
                <a:latin typeface="Arial"/>
                <a:cs typeface="Arial"/>
              </a:rPr>
              <a:t>Ανάπτυξης,</a:t>
            </a:r>
            <a:r>
              <a:rPr sz="2300" b="1" spc="-70" dirty="0">
                <a:latin typeface="Arial"/>
                <a:cs typeface="Arial"/>
              </a:rPr>
              <a:t> </a:t>
            </a:r>
            <a:r>
              <a:rPr sz="2300" b="1" spc="-20" dirty="0">
                <a:latin typeface="Arial"/>
                <a:cs typeface="Arial"/>
              </a:rPr>
              <a:t>2008</a:t>
            </a:r>
            <a:endParaRPr sz="2300" dirty="0">
              <a:latin typeface="Arial"/>
              <a:cs typeface="Arial"/>
            </a:endParaRPr>
          </a:p>
          <a:p>
            <a:pPr marL="990600">
              <a:lnSpc>
                <a:spcPct val="100000"/>
              </a:lnSpc>
              <a:spcBef>
                <a:spcPts val="1805"/>
              </a:spcBef>
            </a:pP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3734/2009 &amp; 3851/2010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(βλ.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&amp; Ν.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4414/2016)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688339" y="2875026"/>
            <a:ext cx="8204200" cy="30511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 indent="682625" algn="just">
              <a:lnSpc>
                <a:spcPct val="90300"/>
              </a:lnSpc>
              <a:spcBef>
                <a:spcPts val="520"/>
              </a:spcBef>
            </a:pPr>
            <a:r>
              <a:rPr sz="3600" b="1" dirty="0">
                <a:latin typeface="Arial"/>
                <a:cs typeface="Arial"/>
              </a:rPr>
              <a:t>αλλάζει</a:t>
            </a:r>
            <a:r>
              <a:rPr sz="3600" b="1" spc="58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το</a:t>
            </a:r>
            <a:r>
              <a:rPr sz="3600" b="1" spc="58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τοπίο</a:t>
            </a:r>
            <a:r>
              <a:rPr sz="3600" b="1" spc="58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στον</a:t>
            </a:r>
            <a:r>
              <a:rPr sz="3600" b="1" spc="59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τοµέα</a:t>
            </a:r>
            <a:r>
              <a:rPr sz="3600" b="1" spc="590" dirty="0">
                <a:latin typeface="Arial"/>
                <a:cs typeface="Arial"/>
              </a:rPr>
              <a:t> </a:t>
            </a:r>
            <a:r>
              <a:rPr sz="3600" b="1" spc="-25" dirty="0">
                <a:latin typeface="Arial"/>
                <a:cs typeface="Arial"/>
              </a:rPr>
              <a:t>των </a:t>
            </a:r>
            <a:r>
              <a:rPr sz="3600" b="1" dirty="0">
                <a:latin typeface="Arial"/>
                <a:cs typeface="Arial"/>
              </a:rPr>
              <a:t>Α.Π.Ε.</a:t>
            </a:r>
            <a:r>
              <a:rPr sz="3600" b="1" spc="20" dirty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εισάγοντας</a:t>
            </a:r>
            <a:r>
              <a:rPr sz="3600" b="1" spc="25" dirty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για</a:t>
            </a:r>
            <a:r>
              <a:rPr sz="3600" b="1" spc="25" dirty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πρώτη</a:t>
            </a:r>
            <a:r>
              <a:rPr sz="3600" b="1" spc="25" dirty="0">
                <a:latin typeface="Arial"/>
                <a:cs typeface="Arial"/>
              </a:rPr>
              <a:t>  </a:t>
            </a:r>
            <a:r>
              <a:rPr sz="3600" b="1" spc="-20" dirty="0">
                <a:latin typeface="Arial"/>
                <a:cs typeface="Arial"/>
              </a:rPr>
              <a:t>φορά </a:t>
            </a:r>
            <a:r>
              <a:rPr sz="3600" b="1" dirty="0">
                <a:latin typeface="Arial"/>
                <a:cs typeface="Arial"/>
              </a:rPr>
              <a:t>ρυθµίσεις</a:t>
            </a:r>
            <a:r>
              <a:rPr sz="3600" b="1" spc="330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για</a:t>
            </a:r>
            <a:r>
              <a:rPr sz="3600" b="1" spc="33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την</a:t>
            </a:r>
            <a:r>
              <a:rPr sz="3600" b="1" spc="33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εκµετάλλευσή</a:t>
            </a:r>
            <a:r>
              <a:rPr sz="3600" b="1" spc="330" dirty="0">
                <a:latin typeface="Arial"/>
                <a:cs typeface="Arial"/>
              </a:rPr>
              <a:t> </a:t>
            </a:r>
            <a:r>
              <a:rPr sz="3600" b="1" spc="-20" dirty="0">
                <a:latin typeface="Arial"/>
                <a:cs typeface="Arial"/>
              </a:rPr>
              <a:t>τους </a:t>
            </a:r>
            <a:r>
              <a:rPr sz="3600" b="1" dirty="0">
                <a:latin typeface="Arial"/>
                <a:cs typeface="Arial"/>
              </a:rPr>
              <a:t>στην</a:t>
            </a:r>
            <a:r>
              <a:rPr sz="3600" b="1" spc="229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Ελλάδα</a:t>
            </a:r>
            <a:r>
              <a:rPr sz="3600" b="1" spc="24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και</a:t>
            </a:r>
            <a:r>
              <a:rPr sz="3600" b="1" spc="24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παρέχοντας</a:t>
            </a:r>
            <a:r>
              <a:rPr sz="3600" b="1" spc="245" dirty="0">
                <a:latin typeface="Arial"/>
                <a:cs typeface="Arial"/>
              </a:rPr>
              <a:t> </a:t>
            </a:r>
            <a:r>
              <a:rPr sz="3600" b="1" spc="-10" dirty="0">
                <a:latin typeface="Arial"/>
                <a:cs typeface="Arial"/>
              </a:rPr>
              <a:t>ισχυρά </a:t>
            </a:r>
            <a:r>
              <a:rPr sz="3600" b="1" dirty="0">
                <a:latin typeface="Arial"/>
                <a:cs typeface="Arial"/>
              </a:rPr>
              <a:t>οικονοµικά</a:t>
            </a:r>
            <a:r>
              <a:rPr sz="3600" b="1" spc="345" dirty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κίνητρα</a:t>
            </a:r>
            <a:r>
              <a:rPr sz="3600" b="1" spc="350" dirty="0">
                <a:latin typeface="Arial"/>
                <a:cs typeface="Arial"/>
              </a:rPr>
              <a:t>  </a:t>
            </a:r>
            <a:r>
              <a:rPr sz="3600" b="1" spc="55" dirty="0">
                <a:latin typeface="Arial"/>
                <a:cs typeface="Arial"/>
              </a:rPr>
              <a:t>µε</a:t>
            </a:r>
            <a:r>
              <a:rPr sz="3600" b="1" spc="350" dirty="0">
                <a:latin typeface="Arial"/>
                <a:cs typeface="Arial"/>
              </a:rPr>
              <a:t>  </a:t>
            </a:r>
            <a:r>
              <a:rPr sz="3600" b="1" dirty="0">
                <a:latin typeface="Arial"/>
                <a:cs typeface="Arial"/>
              </a:rPr>
              <a:t>σκοπό</a:t>
            </a:r>
            <a:r>
              <a:rPr sz="3600" b="1" spc="350" dirty="0">
                <a:latin typeface="Arial"/>
                <a:cs typeface="Arial"/>
              </a:rPr>
              <a:t>  </a:t>
            </a:r>
            <a:r>
              <a:rPr sz="3600" b="1" spc="-25" dirty="0">
                <a:latin typeface="Arial"/>
                <a:cs typeface="Arial"/>
              </a:rPr>
              <a:t>την </a:t>
            </a:r>
            <a:r>
              <a:rPr sz="3600" b="1" dirty="0">
                <a:latin typeface="Arial"/>
                <a:cs typeface="Arial"/>
              </a:rPr>
              <a:t>προσέλκυση</a:t>
            </a:r>
            <a:r>
              <a:rPr sz="3600" b="1" spc="-45" dirty="0">
                <a:latin typeface="Arial"/>
                <a:cs typeface="Arial"/>
              </a:rPr>
              <a:t> </a:t>
            </a:r>
            <a:r>
              <a:rPr sz="3600" b="1" dirty="0">
                <a:latin typeface="Arial"/>
                <a:cs typeface="Arial"/>
              </a:rPr>
              <a:t>ιδιωτικών</a:t>
            </a:r>
            <a:r>
              <a:rPr sz="3600" b="1" spc="-25" dirty="0">
                <a:latin typeface="Arial"/>
                <a:cs typeface="Arial"/>
              </a:rPr>
              <a:t> </a:t>
            </a:r>
            <a:r>
              <a:rPr sz="3600" b="1" spc="-10" dirty="0">
                <a:latin typeface="Arial"/>
                <a:cs typeface="Arial"/>
              </a:rPr>
              <a:t>κεφαλαίων</a:t>
            </a:r>
            <a:r>
              <a:rPr sz="3600" spc="-10" dirty="0">
                <a:latin typeface="Arial"/>
                <a:cs typeface="Arial"/>
              </a:rPr>
              <a:t>.</a:t>
            </a:r>
            <a:endParaRPr sz="3600" dirty="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90975" y="1768476"/>
            <a:ext cx="1089025" cy="986155"/>
            <a:chOff x="3990975" y="1768476"/>
            <a:chExt cx="1089025" cy="986155"/>
          </a:xfrm>
        </p:grpSpPr>
        <p:sp>
          <p:nvSpPr>
            <p:cNvPr id="11" name="object 11"/>
            <p:cNvSpPr/>
            <p:nvPr/>
          </p:nvSpPr>
          <p:spPr>
            <a:xfrm>
              <a:off x="3995737" y="1773238"/>
              <a:ext cx="1079500" cy="976630"/>
            </a:xfrm>
            <a:custGeom>
              <a:avLst/>
              <a:gdLst/>
              <a:ahLst/>
              <a:cxnLst/>
              <a:rect l="l" t="t" r="r" b="b"/>
              <a:pathLst>
                <a:path w="1079500" h="976630">
                  <a:moveTo>
                    <a:pt x="809625" y="0"/>
                  </a:moveTo>
                  <a:lnTo>
                    <a:pt x="269875" y="0"/>
                  </a:lnTo>
                  <a:lnTo>
                    <a:pt x="269875" y="732233"/>
                  </a:lnTo>
                  <a:lnTo>
                    <a:pt x="0" y="732233"/>
                  </a:lnTo>
                  <a:lnTo>
                    <a:pt x="539750" y="976311"/>
                  </a:lnTo>
                  <a:lnTo>
                    <a:pt x="1079500" y="732233"/>
                  </a:lnTo>
                  <a:lnTo>
                    <a:pt x="809625" y="732233"/>
                  </a:lnTo>
                  <a:lnTo>
                    <a:pt x="809625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5737" y="1773238"/>
              <a:ext cx="1079500" cy="976630"/>
            </a:xfrm>
            <a:custGeom>
              <a:avLst/>
              <a:gdLst/>
              <a:ahLst/>
              <a:cxnLst/>
              <a:rect l="l" t="t" r="r" b="b"/>
              <a:pathLst>
                <a:path w="1079500" h="976630">
                  <a:moveTo>
                    <a:pt x="0" y="732233"/>
                  </a:moveTo>
                  <a:lnTo>
                    <a:pt x="269874" y="732233"/>
                  </a:lnTo>
                  <a:lnTo>
                    <a:pt x="269874" y="0"/>
                  </a:lnTo>
                  <a:lnTo>
                    <a:pt x="809624" y="0"/>
                  </a:lnTo>
                  <a:lnTo>
                    <a:pt x="809624" y="732233"/>
                  </a:lnTo>
                  <a:lnTo>
                    <a:pt x="1079499" y="732233"/>
                  </a:lnTo>
                  <a:lnTo>
                    <a:pt x="539749" y="976311"/>
                  </a:lnTo>
                  <a:lnTo>
                    <a:pt x="0" y="73223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695574" y="471489"/>
            <a:ext cx="3465829" cy="1017905"/>
            <a:chOff x="2695574" y="471489"/>
            <a:chExt cx="3465829" cy="1017905"/>
          </a:xfrm>
          <a:noFill/>
        </p:grpSpPr>
        <p:sp>
          <p:nvSpPr>
            <p:cNvPr id="14" name="object 14"/>
            <p:cNvSpPr/>
            <p:nvPr/>
          </p:nvSpPr>
          <p:spPr>
            <a:xfrm>
              <a:off x="2700337" y="476251"/>
              <a:ext cx="3456304" cy="1008380"/>
            </a:xfrm>
            <a:custGeom>
              <a:avLst/>
              <a:gdLst/>
              <a:ahLst/>
              <a:cxnLst/>
              <a:rect l="l" t="t" r="r" b="b"/>
              <a:pathLst>
                <a:path w="3456304" h="1008380">
                  <a:moveTo>
                    <a:pt x="1727993" y="0"/>
                  </a:moveTo>
                  <a:lnTo>
                    <a:pt x="1656766" y="420"/>
                  </a:lnTo>
                  <a:lnTo>
                    <a:pt x="1586271" y="1670"/>
                  </a:lnTo>
                  <a:lnTo>
                    <a:pt x="1516565" y="3735"/>
                  </a:lnTo>
                  <a:lnTo>
                    <a:pt x="1447704" y="6596"/>
                  </a:lnTo>
                  <a:lnTo>
                    <a:pt x="1379742" y="10240"/>
                  </a:lnTo>
                  <a:lnTo>
                    <a:pt x="1312737" y="14648"/>
                  </a:lnTo>
                  <a:lnTo>
                    <a:pt x="1246742" y="19805"/>
                  </a:lnTo>
                  <a:lnTo>
                    <a:pt x="1181814" y="25695"/>
                  </a:lnTo>
                  <a:lnTo>
                    <a:pt x="1118008" y="32302"/>
                  </a:lnTo>
                  <a:lnTo>
                    <a:pt x="1055380" y="39609"/>
                  </a:lnTo>
                  <a:lnTo>
                    <a:pt x="993986" y="47600"/>
                  </a:lnTo>
                  <a:lnTo>
                    <a:pt x="933881" y="56259"/>
                  </a:lnTo>
                  <a:lnTo>
                    <a:pt x="875120" y="65569"/>
                  </a:lnTo>
                  <a:lnTo>
                    <a:pt x="817760" y="75515"/>
                  </a:lnTo>
                  <a:lnTo>
                    <a:pt x="761856" y="86080"/>
                  </a:lnTo>
                  <a:lnTo>
                    <a:pt x="707463" y="97248"/>
                  </a:lnTo>
                  <a:lnTo>
                    <a:pt x="654637" y="109003"/>
                  </a:lnTo>
                  <a:lnTo>
                    <a:pt x="603434" y="121329"/>
                  </a:lnTo>
                  <a:lnTo>
                    <a:pt x="553909" y="134209"/>
                  </a:lnTo>
                  <a:lnTo>
                    <a:pt x="506117" y="147627"/>
                  </a:lnTo>
                  <a:lnTo>
                    <a:pt x="460116" y="161567"/>
                  </a:lnTo>
                  <a:lnTo>
                    <a:pt x="415959" y="176013"/>
                  </a:lnTo>
                  <a:lnTo>
                    <a:pt x="373702" y="190948"/>
                  </a:lnTo>
                  <a:lnTo>
                    <a:pt x="333402" y="206356"/>
                  </a:lnTo>
                  <a:lnTo>
                    <a:pt x="295114" y="222222"/>
                  </a:lnTo>
                  <a:lnTo>
                    <a:pt x="258893" y="238529"/>
                  </a:lnTo>
                  <a:lnTo>
                    <a:pt x="192875" y="272399"/>
                  </a:lnTo>
                  <a:lnTo>
                    <a:pt x="135794" y="307839"/>
                  </a:lnTo>
                  <a:lnTo>
                    <a:pt x="88094" y="344718"/>
                  </a:lnTo>
                  <a:lnTo>
                    <a:pt x="50220" y="382906"/>
                  </a:lnTo>
                  <a:lnTo>
                    <a:pt x="22616" y="422274"/>
                  </a:lnTo>
                  <a:lnTo>
                    <a:pt x="5728" y="462692"/>
                  </a:lnTo>
                  <a:lnTo>
                    <a:pt x="0" y="504031"/>
                  </a:lnTo>
                  <a:lnTo>
                    <a:pt x="1441" y="524807"/>
                  </a:lnTo>
                  <a:lnTo>
                    <a:pt x="12805" y="565701"/>
                  </a:lnTo>
                  <a:lnTo>
                    <a:pt x="35106" y="605611"/>
                  </a:lnTo>
                  <a:lnTo>
                    <a:pt x="67901" y="644405"/>
                  </a:lnTo>
                  <a:lnTo>
                    <a:pt x="110743" y="681955"/>
                  </a:lnTo>
                  <a:lnTo>
                    <a:pt x="163190" y="718131"/>
                  </a:lnTo>
                  <a:lnTo>
                    <a:pt x="224795" y="752802"/>
                  </a:lnTo>
                  <a:lnTo>
                    <a:pt x="295114" y="785840"/>
                  </a:lnTo>
                  <a:lnTo>
                    <a:pt x="333402" y="801706"/>
                  </a:lnTo>
                  <a:lnTo>
                    <a:pt x="373702" y="817114"/>
                  </a:lnTo>
                  <a:lnTo>
                    <a:pt x="415959" y="832049"/>
                  </a:lnTo>
                  <a:lnTo>
                    <a:pt x="460116" y="846495"/>
                  </a:lnTo>
                  <a:lnTo>
                    <a:pt x="506117" y="860435"/>
                  </a:lnTo>
                  <a:lnTo>
                    <a:pt x="553909" y="873853"/>
                  </a:lnTo>
                  <a:lnTo>
                    <a:pt x="603434" y="886733"/>
                  </a:lnTo>
                  <a:lnTo>
                    <a:pt x="654637" y="899059"/>
                  </a:lnTo>
                  <a:lnTo>
                    <a:pt x="707463" y="910814"/>
                  </a:lnTo>
                  <a:lnTo>
                    <a:pt x="761856" y="921982"/>
                  </a:lnTo>
                  <a:lnTo>
                    <a:pt x="817760" y="932547"/>
                  </a:lnTo>
                  <a:lnTo>
                    <a:pt x="875120" y="942493"/>
                  </a:lnTo>
                  <a:lnTo>
                    <a:pt x="933881" y="951804"/>
                  </a:lnTo>
                  <a:lnTo>
                    <a:pt x="993986" y="960463"/>
                  </a:lnTo>
                  <a:lnTo>
                    <a:pt x="1055380" y="968454"/>
                  </a:lnTo>
                  <a:lnTo>
                    <a:pt x="1118008" y="975761"/>
                  </a:lnTo>
                  <a:lnTo>
                    <a:pt x="1181814" y="982367"/>
                  </a:lnTo>
                  <a:lnTo>
                    <a:pt x="1246742" y="988257"/>
                  </a:lnTo>
                  <a:lnTo>
                    <a:pt x="1312737" y="993415"/>
                  </a:lnTo>
                  <a:lnTo>
                    <a:pt x="1379742" y="997823"/>
                  </a:lnTo>
                  <a:lnTo>
                    <a:pt x="1447704" y="1001466"/>
                  </a:lnTo>
                  <a:lnTo>
                    <a:pt x="1516565" y="1004328"/>
                  </a:lnTo>
                  <a:lnTo>
                    <a:pt x="1586271" y="1006392"/>
                  </a:lnTo>
                  <a:lnTo>
                    <a:pt x="1656766" y="1007643"/>
                  </a:lnTo>
                  <a:lnTo>
                    <a:pt x="1727993" y="1008063"/>
                  </a:lnTo>
                  <a:lnTo>
                    <a:pt x="1799221" y="1007643"/>
                  </a:lnTo>
                  <a:lnTo>
                    <a:pt x="1869716" y="1006392"/>
                  </a:lnTo>
                  <a:lnTo>
                    <a:pt x="1939422" y="1004328"/>
                  </a:lnTo>
                  <a:lnTo>
                    <a:pt x="2008283" y="1001466"/>
                  </a:lnTo>
                  <a:lnTo>
                    <a:pt x="2076244" y="997823"/>
                  </a:lnTo>
                  <a:lnTo>
                    <a:pt x="2143250" y="993415"/>
                  </a:lnTo>
                  <a:lnTo>
                    <a:pt x="2209245" y="988257"/>
                  </a:lnTo>
                  <a:lnTo>
                    <a:pt x="2274173" y="982367"/>
                  </a:lnTo>
                  <a:lnTo>
                    <a:pt x="2337979" y="975761"/>
                  </a:lnTo>
                  <a:lnTo>
                    <a:pt x="2400607" y="968454"/>
                  </a:lnTo>
                  <a:lnTo>
                    <a:pt x="2462001" y="960463"/>
                  </a:lnTo>
                  <a:lnTo>
                    <a:pt x="2522106" y="951804"/>
                  </a:lnTo>
                  <a:lnTo>
                    <a:pt x="2580867" y="942493"/>
                  </a:lnTo>
                  <a:lnTo>
                    <a:pt x="2638227" y="932547"/>
                  </a:lnTo>
                  <a:lnTo>
                    <a:pt x="2694131" y="921982"/>
                  </a:lnTo>
                  <a:lnTo>
                    <a:pt x="2748524" y="910814"/>
                  </a:lnTo>
                  <a:lnTo>
                    <a:pt x="2801350" y="899059"/>
                  </a:lnTo>
                  <a:lnTo>
                    <a:pt x="2852553" y="886733"/>
                  </a:lnTo>
                  <a:lnTo>
                    <a:pt x="2902078" y="873853"/>
                  </a:lnTo>
                  <a:lnTo>
                    <a:pt x="2949870" y="860435"/>
                  </a:lnTo>
                  <a:lnTo>
                    <a:pt x="2995871" y="846495"/>
                  </a:lnTo>
                  <a:lnTo>
                    <a:pt x="3040028" y="832049"/>
                  </a:lnTo>
                  <a:lnTo>
                    <a:pt x="3082285" y="817114"/>
                  </a:lnTo>
                  <a:lnTo>
                    <a:pt x="3122585" y="801706"/>
                  </a:lnTo>
                  <a:lnTo>
                    <a:pt x="3160873" y="785840"/>
                  </a:lnTo>
                  <a:lnTo>
                    <a:pt x="3197094" y="769533"/>
                  </a:lnTo>
                  <a:lnTo>
                    <a:pt x="3263112" y="735662"/>
                  </a:lnTo>
                  <a:lnTo>
                    <a:pt x="3320193" y="700223"/>
                  </a:lnTo>
                  <a:lnTo>
                    <a:pt x="3367893" y="663344"/>
                  </a:lnTo>
                  <a:lnTo>
                    <a:pt x="3405767" y="625155"/>
                  </a:lnTo>
                  <a:lnTo>
                    <a:pt x="3433370" y="585787"/>
                  </a:lnTo>
                  <a:lnTo>
                    <a:pt x="3450259" y="545369"/>
                  </a:lnTo>
                  <a:lnTo>
                    <a:pt x="3455987" y="504031"/>
                  </a:lnTo>
                  <a:lnTo>
                    <a:pt x="3454546" y="483255"/>
                  </a:lnTo>
                  <a:lnTo>
                    <a:pt x="3443182" y="442360"/>
                  </a:lnTo>
                  <a:lnTo>
                    <a:pt x="3420880" y="402451"/>
                  </a:lnTo>
                  <a:lnTo>
                    <a:pt x="3388086" y="363656"/>
                  </a:lnTo>
                  <a:lnTo>
                    <a:pt x="3345243" y="326107"/>
                  </a:lnTo>
                  <a:lnTo>
                    <a:pt x="3292797" y="289931"/>
                  </a:lnTo>
                  <a:lnTo>
                    <a:pt x="3231192" y="255260"/>
                  </a:lnTo>
                  <a:lnTo>
                    <a:pt x="3160873" y="222222"/>
                  </a:lnTo>
                  <a:lnTo>
                    <a:pt x="3122585" y="206356"/>
                  </a:lnTo>
                  <a:lnTo>
                    <a:pt x="3082285" y="190948"/>
                  </a:lnTo>
                  <a:lnTo>
                    <a:pt x="3040028" y="176013"/>
                  </a:lnTo>
                  <a:lnTo>
                    <a:pt x="2995871" y="161567"/>
                  </a:lnTo>
                  <a:lnTo>
                    <a:pt x="2949870" y="147627"/>
                  </a:lnTo>
                  <a:lnTo>
                    <a:pt x="2902078" y="134209"/>
                  </a:lnTo>
                  <a:lnTo>
                    <a:pt x="2852553" y="121329"/>
                  </a:lnTo>
                  <a:lnTo>
                    <a:pt x="2801350" y="109003"/>
                  </a:lnTo>
                  <a:lnTo>
                    <a:pt x="2748524" y="97248"/>
                  </a:lnTo>
                  <a:lnTo>
                    <a:pt x="2694131" y="86080"/>
                  </a:lnTo>
                  <a:lnTo>
                    <a:pt x="2638227" y="75515"/>
                  </a:lnTo>
                  <a:lnTo>
                    <a:pt x="2580867" y="65569"/>
                  </a:lnTo>
                  <a:lnTo>
                    <a:pt x="2522106" y="56259"/>
                  </a:lnTo>
                  <a:lnTo>
                    <a:pt x="2462001" y="47600"/>
                  </a:lnTo>
                  <a:lnTo>
                    <a:pt x="2400607" y="39609"/>
                  </a:lnTo>
                  <a:lnTo>
                    <a:pt x="2337979" y="32302"/>
                  </a:lnTo>
                  <a:lnTo>
                    <a:pt x="2274173" y="25695"/>
                  </a:lnTo>
                  <a:lnTo>
                    <a:pt x="2209245" y="19805"/>
                  </a:lnTo>
                  <a:lnTo>
                    <a:pt x="2143250" y="14648"/>
                  </a:lnTo>
                  <a:lnTo>
                    <a:pt x="2076244" y="10240"/>
                  </a:lnTo>
                  <a:lnTo>
                    <a:pt x="2008283" y="6596"/>
                  </a:lnTo>
                  <a:lnTo>
                    <a:pt x="1939422" y="3735"/>
                  </a:lnTo>
                  <a:lnTo>
                    <a:pt x="1869716" y="1670"/>
                  </a:lnTo>
                  <a:lnTo>
                    <a:pt x="1799221" y="420"/>
                  </a:lnTo>
                  <a:lnTo>
                    <a:pt x="1727993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00337" y="476251"/>
              <a:ext cx="3456304" cy="1008380"/>
            </a:xfrm>
            <a:custGeom>
              <a:avLst/>
              <a:gdLst/>
              <a:ahLst/>
              <a:cxnLst/>
              <a:rect l="l" t="t" r="r" b="b"/>
              <a:pathLst>
                <a:path w="3456304" h="1008380">
                  <a:moveTo>
                    <a:pt x="0" y="504031"/>
                  </a:moveTo>
                  <a:lnTo>
                    <a:pt x="5728" y="462693"/>
                  </a:lnTo>
                  <a:lnTo>
                    <a:pt x="22616" y="422275"/>
                  </a:lnTo>
                  <a:lnTo>
                    <a:pt x="50220" y="382907"/>
                  </a:lnTo>
                  <a:lnTo>
                    <a:pt x="88094" y="344718"/>
                  </a:lnTo>
                  <a:lnTo>
                    <a:pt x="135794" y="307839"/>
                  </a:lnTo>
                  <a:lnTo>
                    <a:pt x="192875" y="272400"/>
                  </a:lnTo>
                  <a:lnTo>
                    <a:pt x="258893" y="238529"/>
                  </a:lnTo>
                  <a:lnTo>
                    <a:pt x="295114" y="222222"/>
                  </a:lnTo>
                  <a:lnTo>
                    <a:pt x="333402" y="206357"/>
                  </a:lnTo>
                  <a:lnTo>
                    <a:pt x="373702" y="190948"/>
                  </a:lnTo>
                  <a:lnTo>
                    <a:pt x="415958" y="176013"/>
                  </a:lnTo>
                  <a:lnTo>
                    <a:pt x="460115" y="161567"/>
                  </a:lnTo>
                  <a:lnTo>
                    <a:pt x="506117" y="147627"/>
                  </a:lnTo>
                  <a:lnTo>
                    <a:pt x="553908" y="134209"/>
                  </a:lnTo>
                  <a:lnTo>
                    <a:pt x="603433" y="121329"/>
                  </a:lnTo>
                  <a:lnTo>
                    <a:pt x="654637" y="109003"/>
                  </a:lnTo>
                  <a:lnTo>
                    <a:pt x="707463" y="97248"/>
                  </a:lnTo>
                  <a:lnTo>
                    <a:pt x="761855" y="86080"/>
                  </a:lnTo>
                  <a:lnTo>
                    <a:pt x="817760" y="75515"/>
                  </a:lnTo>
                  <a:lnTo>
                    <a:pt x="875120" y="65569"/>
                  </a:lnTo>
                  <a:lnTo>
                    <a:pt x="933881" y="56259"/>
                  </a:lnTo>
                  <a:lnTo>
                    <a:pt x="993986" y="47600"/>
                  </a:lnTo>
                  <a:lnTo>
                    <a:pt x="1055380" y="39609"/>
                  </a:lnTo>
                  <a:lnTo>
                    <a:pt x="1118008" y="32302"/>
                  </a:lnTo>
                  <a:lnTo>
                    <a:pt x="1181813" y="25695"/>
                  </a:lnTo>
                  <a:lnTo>
                    <a:pt x="1246742" y="19805"/>
                  </a:lnTo>
                  <a:lnTo>
                    <a:pt x="1312736" y="14648"/>
                  </a:lnTo>
                  <a:lnTo>
                    <a:pt x="1379742" y="10240"/>
                  </a:lnTo>
                  <a:lnTo>
                    <a:pt x="1447704" y="6596"/>
                  </a:lnTo>
                  <a:lnTo>
                    <a:pt x="1516565" y="3735"/>
                  </a:lnTo>
                  <a:lnTo>
                    <a:pt x="1586271" y="1670"/>
                  </a:lnTo>
                  <a:lnTo>
                    <a:pt x="1656765" y="420"/>
                  </a:lnTo>
                  <a:lnTo>
                    <a:pt x="1727993" y="0"/>
                  </a:lnTo>
                  <a:lnTo>
                    <a:pt x="1799221" y="420"/>
                  </a:lnTo>
                  <a:lnTo>
                    <a:pt x="1869716" y="1670"/>
                  </a:lnTo>
                  <a:lnTo>
                    <a:pt x="1939421" y="3735"/>
                  </a:lnTo>
                  <a:lnTo>
                    <a:pt x="2008283" y="6596"/>
                  </a:lnTo>
                  <a:lnTo>
                    <a:pt x="2076244" y="10240"/>
                  </a:lnTo>
                  <a:lnTo>
                    <a:pt x="2143250" y="14648"/>
                  </a:lnTo>
                  <a:lnTo>
                    <a:pt x="2209245" y="19805"/>
                  </a:lnTo>
                  <a:lnTo>
                    <a:pt x="2274173" y="25695"/>
                  </a:lnTo>
                  <a:lnTo>
                    <a:pt x="2337979" y="32302"/>
                  </a:lnTo>
                  <a:lnTo>
                    <a:pt x="2400606" y="39609"/>
                  </a:lnTo>
                  <a:lnTo>
                    <a:pt x="2462001" y="47600"/>
                  </a:lnTo>
                  <a:lnTo>
                    <a:pt x="2522106" y="56259"/>
                  </a:lnTo>
                  <a:lnTo>
                    <a:pt x="2580866" y="65569"/>
                  </a:lnTo>
                  <a:lnTo>
                    <a:pt x="2638227" y="75515"/>
                  </a:lnTo>
                  <a:lnTo>
                    <a:pt x="2694131" y="86080"/>
                  </a:lnTo>
                  <a:lnTo>
                    <a:pt x="2748524" y="97248"/>
                  </a:lnTo>
                  <a:lnTo>
                    <a:pt x="2801350" y="109003"/>
                  </a:lnTo>
                  <a:lnTo>
                    <a:pt x="2852553" y="121329"/>
                  </a:lnTo>
                  <a:lnTo>
                    <a:pt x="2902078" y="134209"/>
                  </a:lnTo>
                  <a:lnTo>
                    <a:pt x="2949869" y="147627"/>
                  </a:lnTo>
                  <a:lnTo>
                    <a:pt x="2995871" y="161567"/>
                  </a:lnTo>
                  <a:lnTo>
                    <a:pt x="3040028" y="176013"/>
                  </a:lnTo>
                  <a:lnTo>
                    <a:pt x="3082284" y="190948"/>
                  </a:lnTo>
                  <a:lnTo>
                    <a:pt x="3122584" y="206357"/>
                  </a:lnTo>
                  <a:lnTo>
                    <a:pt x="3160873" y="222222"/>
                  </a:lnTo>
                  <a:lnTo>
                    <a:pt x="3197094" y="238529"/>
                  </a:lnTo>
                  <a:lnTo>
                    <a:pt x="3263111" y="272400"/>
                  </a:lnTo>
                  <a:lnTo>
                    <a:pt x="3320192" y="307839"/>
                  </a:lnTo>
                  <a:lnTo>
                    <a:pt x="3367893" y="344718"/>
                  </a:lnTo>
                  <a:lnTo>
                    <a:pt x="3405767" y="382907"/>
                  </a:lnTo>
                  <a:lnTo>
                    <a:pt x="3433370" y="422275"/>
                  </a:lnTo>
                  <a:lnTo>
                    <a:pt x="3450258" y="462693"/>
                  </a:lnTo>
                  <a:lnTo>
                    <a:pt x="3455987" y="504031"/>
                  </a:lnTo>
                  <a:lnTo>
                    <a:pt x="3454545" y="524808"/>
                  </a:lnTo>
                  <a:lnTo>
                    <a:pt x="3443182" y="565702"/>
                  </a:lnTo>
                  <a:lnTo>
                    <a:pt x="3420880" y="605611"/>
                  </a:lnTo>
                  <a:lnTo>
                    <a:pt x="3388086" y="644406"/>
                  </a:lnTo>
                  <a:lnTo>
                    <a:pt x="3345243" y="681956"/>
                  </a:lnTo>
                  <a:lnTo>
                    <a:pt x="3292797" y="718131"/>
                  </a:lnTo>
                  <a:lnTo>
                    <a:pt x="3231192" y="752803"/>
                  </a:lnTo>
                  <a:lnTo>
                    <a:pt x="3160873" y="785840"/>
                  </a:lnTo>
                  <a:lnTo>
                    <a:pt x="3122584" y="801706"/>
                  </a:lnTo>
                  <a:lnTo>
                    <a:pt x="3082284" y="817115"/>
                  </a:lnTo>
                  <a:lnTo>
                    <a:pt x="3040028" y="832050"/>
                  </a:lnTo>
                  <a:lnTo>
                    <a:pt x="2995871" y="846496"/>
                  </a:lnTo>
                  <a:lnTo>
                    <a:pt x="2949869" y="860436"/>
                  </a:lnTo>
                  <a:lnTo>
                    <a:pt x="2902078" y="873854"/>
                  </a:lnTo>
                  <a:lnTo>
                    <a:pt x="2852553" y="886734"/>
                  </a:lnTo>
                  <a:lnTo>
                    <a:pt x="2801350" y="899059"/>
                  </a:lnTo>
                  <a:lnTo>
                    <a:pt x="2748524" y="910814"/>
                  </a:lnTo>
                  <a:lnTo>
                    <a:pt x="2694131" y="921982"/>
                  </a:lnTo>
                  <a:lnTo>
                    <a:pt x="2638227" y="932547"/>
                  </a:lnTo>
                  <a:lnTo>
                    <a:pt x="2580866" y="942493"/>
                  </a:lnTo>
                  <a:lnTo>
                    <a:pt x="2522106" y="951804"/>
                  </a:lnTo>
                  <a:lnTo>
                    <a:pt x="2462001" y="960463"/>
                  </a:lnTo>
                  <a:lnTo>
                    <a:pt x="2400606" y="968454"/>
                  </a:lnTo>
                  <a:lnTo>
                    <a:pt x="2337979" y="975761"/>
                  </a:lnTo>
                  <a:lnTo>
                    <a:pt x="2274173" y="982367"/>
                  </a:lnTo>
                  <a:lnTo>
                    <a:pt x="2209245" y="988257"/>
                  </a:lnTo>
                  <a:lnTo>
                    <a:pt x="2143250" y="993414"/>
                  </a:lnTo>
                  <a:lnTo>
                    <a:pt x="2076244" y="997823"/>
                  </a:lnTo>
                  <a:lnTo>
                    <a:pt x="2008283" y="1001466"/>
                  </a:lnTo>
                  <a:lnTo>
                    <a:pt x="1939421" y="1004328"/>
                  </a:lnTo>
                  <a:lnTo>
                    <a:pt x="1869716" y="1006392"/>
                  </a:lnTo>
                  <a:lnTo>
                    <a:pt x="1799221" y="1007643"/>
                  </a:lnTo>
                  <a:lnTo>
                    <a:pt x="1727993" y="1008063"/>
                  </a:lnTo>
                  <a:lnTo>
                    <a:pt x="1656765" y="1007643"/>
                  </a:lnTo>
                  <a:lnTo>
                    <a:pt x="1586271" y="1006392"/>
                  </a:lnTo>
                  <a:lnTo>
                    <a:pt x="1516565" y="1004328"/>
                  </a:lnTo>
                  <a:lnTo>
                    <a:pt x="1447704" y="1001466"/>
                  </a:lnTo>
                  <a:lnTo>
                    <a:pt x="1379742" y="997823"/>
                  </a:lnTo>
                  <a:lnTo>
                    <a:pt x="1312736" y="993414"/>
                  </a:lnTo>
                  <a:lnTo>
                    <a:pt x="1246742" y="988257"/>
                  </a:lnTo>
                  <a:lnTo>
                    <a:pt x="1181813" y="982367"/>
                  </a:lnTo>
                  <a:lnTo>
                    <a:pt x="1118008" y="975761"/>
                  </a:lnTo>
                  <a:lnTo>
                    <a:pt x="1055380" y="968454"/>
                  </a:lnTo>
                  <a:lnTo>
                    <a:pt x="993986" y="960463"/>
                  </a:lnTo>
                  <a:lnTo>
                    <a:pt x="933881" y="951804"/>
                  </a:lnTo>
                  <a:lnTo>
                    <a:pt x="875120" y="942493"/>
                  </a:lnTo>
                  <a:lnTo>
                    <a:pt x="817760" y="932547"/>
                  </a:lnTo>
                  <a:lnTo>
                    <a:pt x="761855" y="921982"/>
                  </a:lnTo>
                  <a:lnTo>
                    <a:pt x="707463" y="910814"/>
                  </a:lnTo>
                  <a:lnTo>
                    <a:pt x="654637" y="899059"/>
                  </a:lnTo>
                  <a:lnTo>
                    <a:pt x="603433" y="886734"/>
                  </a:lnTo>
                  <a:lnTo>
                    <a:pt x="553908" y="873854"/>
                  </a:lnTo>
                  <a:lnTo>
                    <a:pt x="506117" y="860436"/>
                  </a:lnTo>
                  <a:lnTo>
                    <a:pt x="460115" y="846496"/>
                  </a:lnTo>
                  <a:lnTo>
                    <a:pt x="415958" y="832050"/>
                  </a:lnTo>
                  <a:lnTo>
                    <a:pt x="373702" y="817115"/>
                  </a:lnTo>
                  <a:lnTo>
                    <a:pt x="333402" y="801706"/>
                  </a:lnTo>
                  <a:lnTo>
                    <a:pt x="295114" y="785840"/>
                  </a:lnTo>
                  <a:lnTo>
                    <a:pt x="258893" y="769534"/>
                  </a:lnTo>
                  <a:lnTo>
                    <a:pt x="192875" y="735663"/>
                  </a:lnTo>
                  <a:lnTo>
                    <a:pt x="135794" y="700223"/>
                  </a:lnTo>
                  <a:lnTo>
                    <a:pt x="88094" y="663344"/>
                  </a:lnTo>
                  <a:lnTo>
                    <a:pt x="50220" y="625156"/>
                  </a:lnTo>
                  <a:lnTo>
                    <a:pt x="22616" y="585788"/>
                  </a:lnTo>
                  <a:lnTo>
                    <a:pt x="5728" y="545370"/>
                  </a:lnTo>
                  <a:lnTo>
                    <a:pt x="0" y="504031"/>
                  </a:lnTo>
                  <a:close/>
                </a:path>
              </a:pathLst>
            </a:custGeom>
            <a:grpFill/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85139" y="187644"/>
            <a:ext cx="7886700" cy="1116171"/>
          </a:xfrm>
          <a:prstGeom prst="rect">
            <a:avLst/>
          </a:prstGeom>
        </p:spPr>
        <p:txBody>
          <a:bodyPr vert="horz" wrap="square" lIns="0" tIns="602456" rIns="0" bIns="0" rtlCol="0">
            <a:spAutoFit/>
          </a:bodyPr>
          <a:lstStyle/>
          <a:p>
            <a:pPr marL="2525395">
              <a:lnSpc>
                <a:spcPct val="100000"/>
              </a:lnSpc>
              <a:spcBef>
                <a:spcPts val="100"/>
              </a:spcBef>
            </a:pPr>
            <a:r>
              <a:rPr dirty="0"/>
              <a:t>Ο</a:t>
            </a:r>
            <a:r>
              <a:rPr spc="-20" dirty="0"/>
              <a:t> </a:t>
            </a:r>
            <a:r>
              <a:rPr dirty="0"/>
              <a:t>Ν. </a:t>
            </a:r>
            <a:r>
              <a:rPr spc="-10" dirty="0"/>
              <a:t>2244/1994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1232" y="793864"/>
            <a:ext cx="8362603" cy="5315989"/>
            <a:chOff x="511232" y="793864"/>
            <a:chExt cx="8362603" cy="531598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232" y="793864"/>
              <a:ext cx="8362603" cy="47798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709" y="1122217"/>
              <a:ext cx="8084126" cy="440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709" y="1400694"/>
              <a:ext cx="3437312" cy="4405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232" y="1708264"/>
              <a:ext cx="8362603" cy="47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9709" y="2024148"/>
              <a:ext cx="8071657" cy="4405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9709" y="2315094"/>
              <a:ext cx="2011679" cy="4405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1232" y="2622664"/>
              <a:ext cx="8362603" cy="4779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9709" y="2938548"/>
              <a:ext cx="8071657" cy="4405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9709" y="3217025"/>
              <a:ext cx="6612774" cy="4405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232" y="3524595"/>
              <a:ext cx="8362603" cy="4738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709" y="3852948"/>
              <a:ext cx="8071657" cy="4405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9709" y="4131425"/>
              <a:ext cx="3117272" cy="4405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1232" y="4438995"/>
              <a:ext cx="8362603" cy="4738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9709" y="4767348"/>
              <a:ext cx="8071657" cy="4405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9709" y="5045825"/>
              <a:ext cx="1367443" cy="4405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11232" y="5353395"/>
              <a:ext cx="8362603" cy="47382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89709" y="5669279"/>
              <a:ext cx="4742411" cy="440574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032" y="4156"/>
            <a:ext cx="4883726" cy="53201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467543" y="980728"/>
            <a:ext cx="288925" cy="4774565"/>
            <a:chOff x="467543" y="980728"/>
            <a:chExt cx="288925" cy="4774565"/>
          </a:xfrm>
        </p:grpSpPr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7543" y="980728"/>
              <a:ext cx="287338" cy="28733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7543" y="1844824"/>
              <a:ext cx="288926" cy="3095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67543" y="2708919"/>
              <a:ext cx="287338" cy="28733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7543" y="3645024"/>
              <a:ext cx="287338" cy="28733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7543" y="4581128"/>
              <a:ext cx="288926" cy="30956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7543" y="5445223"/>
              <a:ext cx="288926" cy="309563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2949" y="1791842"/>
            <a:ext cx="7836534" cy="406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 marR="5080" indent="-1905" algn="just">
              <a:lnSpc>
                <a:spcPct val="99800"/>
              </a:lnSpc>
              <a:spcBef>
                <a:spcPts val="105"/>
              </a:spcBef>
            </a:pPr>
            <a:r>
              <a:rPr sz="2600" dirty="0">
                <a:latin typeface="Arial"/>
                <a:cs typeface="Arial"/>
              </a:rPr>
              <a:t>Σε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εναρµόνιση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µε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την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ευρωπαϊκή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ενεργειακή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πολιτική </a:t>
            </a:r>
            <a:r>
              <a:rPr sz="2600" spc="120" dirty="0">
                <a:latin typeface="Arial"/>
                <a:cs typeface="Arial"/>
              </a:rPr>
              <a:t>εκδίδεται</a:t>
            </a:r>
            <a:r>
              <a:rPr sz="2600" spc="355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ο</a:t>
            </a:r>
            <a:r>
              <a:rPr sz="2600" spc="360" dirty="0">
                <a:latin typeface="Arial"/>
                <a:cs typeface="Arial"/>
              </a:rPr>
              <a:t>  </a:t>
            </a:r>
            <a:r>
              <a:rPr sz="2600" spc="65" dirty="0">
                <a:latin typeface="Arial"/>
                <a:cs typeface="Arial"/>
              </a:rPr>
              <a:t>Ν.</a:t>
            </a:r>
            <a:r>
              <a:rPr sz="2600" spc="355" dirty="0">
                <a:latin typeface="Arial"/>
                <a:cs typeface="Arial"/>
              </a:rPr>
              <a:t>  </a:t>
            </a:r>
            <a:r>
              <a:rPr sz="2600" spc="120" dirty="0">
                <a:latin typeface="Arial"/>
                <a:cs typeface="Arial"/>
              </a:rPr>
              <a:t>2773/1999,</a:t>
            </a:r>
            <a:r>
              <a:rPr sz="2600" spc="355" dirty="0">
                <a:latin typeface="Arial"/>
                <a:cs typeface="Arial"/>
              </a:rPr>
              <a:t>  </a:t>
            </a:r>
            <a:r>
              <a:rPr sz="2600" spc="90" dirty="0">
                <a:latin typeface="Arial"/>
                <a:cs typeface="Arial"/>
              </a:rPr>
              <a:t>που</a:t>
            </a:r>
            <a:r>
              <a:rPr sz="2600" spc="355" dirty="0">
                <a:latin typeface="Arial"/>
                <a:cs typeface="Arial"/>
              </a:rPr>
              <a:t>  </a:t>
            </a:r>
            <a:r>
              <a:rPr sz="2600" spc="114" dirty="0">
                <a:latin typeface="Arial"/>
                <a:cs typeface="Arial"/>
              </a:rPr>
              <a:t>συνιστά</a:t>
            </a:r>
            <a:r>
              <a:rPr sz="2600" spc="360" dirty="0">
                <a:latin typeface="Arial"/>
                <a:cs typeface="Arial"/>
              </a:rPr>
              <a:t>  </a:t>
            </a:r>
            <a:r>
              <a:rPr sz="2600" spc="110" dirty="0">
                <a:latin typeface="Arial"/>
                <a:cs typeface="Arial"/>
              </a:rPr>
              <a:t>µια </a:t>
            </a:r>
            <a:r>
              <a:rPr sz="2600" dirty="0">
                <a:latin typeface="Arial"/>
                <a:cs typeface="Arial"/>
              </a:rPr>
              <a:t>αξιοσηµείωτη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προσπάθεια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συνολικής</a:t>
            </a:r>
            <a:r>
              <a:rPr sz="2600" spc="4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ρύθµισης</a:t>
            </a:r>
            <a:r>
              <a:rPr sz="2600" spc="480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των </a:t>
            </a:r>
            <a:r>
              <a:rPr sz="2600" dirty="0">
                <a:latin typeface="Arial"/>
                <a:cs typeface="Arial"/>
              </a:rPr>
              <a:t>ζητηµάτων</a:t>
            </a:r>
            <a:r>
              <a:rPr sz="2600" spc="32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της</a:t>
            </a:r>
            <a:r>
              <a:rPr sz="2600" spc="32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απελευθέρωσης</a:t>
            </a:r>
            <a:r>
              <a:rPr sz="2600" spc="32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της</a:t>
            </a:r>
            <a:r>
              <a:rPr sz="2600" spc="32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αγοράς</a:t>
            </a:r>
            <a:r>
              <a:rPr sz="2600" spc="320" dirty="0">
                <a:latin typeface="Arial"/>
                <a:cs typeface="Arial"/>
              </a:rPr>
              <a:t>  </a:t>
            </a:r>
            <a:r>
              <a:rPr sz="2600" spc="-25" dirty="0">
                <a:latin typeface="Arial"/>
                <a:cs typeface="Arial"/>
              </a:rPr>
              <a:t>της </a:t>
            </a:r>
            <a:r>
              <a:rPr sz="2600" dirty="0">
                <a:latin typeface="Arial"/>
                <a:cs typeface="Arial"/>
              </a:rPr>
              <a:t>ηλεκτρικής</a:t>
            </a:r>
            <a:r>
              <a:rPr sz="2600" spc="495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ενέργειας,</a:t>
            </a:r>
            <a:r>
              <a:rPr sz="2600" spc="50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συµπεριλαµβανοµένης</a:t>
            </a:r>
            <a:r>
              <a:rPr sz="2600" spc="505" dirty="0">
                <a:latin typeface="Arial"/>
                <a:cs typeface="Arial"/>
              </a:rPr>
              <a:t>  </a:t>
            </a:r>
            <a:r>
              <a:rPr sz="2600" spc="-25" dirty="0">
                <a:latin typeface="Arial"/>
                <a:cs typeface="Arial"/>
              </a:rPr>
              <a:t>της </a:t>
            </a:r>
            <a:r>
              <a:rPr sz="2600" dirty="0">
                <a:latin typeface="Arial"/>
                <a:cs typeface="Arial"/>
              </a:rPr>
              <a:t>παραγωγής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από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Α.Π.Ε.</a:t>
            </a:r>
            <a:endParaRPr sz="2600" dirty="0">
              <a:latin typeface="Arial"/>
              <a:cs typeface="Arial"/>
            </a:endParaRPr>
          </a:p>
          <a:p>
            <a:pPr marL="13970" marR="13970" indent="46355" algn="just">
              <a:lnSpc>
                <a:spcPct val="100200"/>
              </a:lnSpc>
              <a:spcBef>
                <a:spcPts val="595"/>
              </a:spcBef>
            </a:pPr>
            <a:r>
              <a:rPr sz="2600" dirty="0">
                <a:latin typeface="Arial"/>
                <a:cs typeface="Arial"/>
              </a:rPr>
              <a:t>Ο</a:t>
            </a:r>
            <a:r>
              <a:rPr sz="2600" spc="3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Νόµος</a:t>
            </a:r>
            <a:r>
              <a:rPr sz="2600" spc="3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αυτός</a:t>
            </a:r>
            <a:r>
              <a:rPr sz="2600" spc="3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καταργεί</a:t>
            </a:r>
            <a:r>
              <a:rPr sz="2600" spc="3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το</a:t>
            </a:r>
            <a:r>
              <a:rPr sz="2600" spc="3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κρατικό</a:t>
            </a:r>
            <a:r>
              <a:rPr sz="2600" spc="3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µονοπώλιο</a:t>
            </a:r>
            <a:r>
              <a:rPr sz="2600" spc="36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και </a:t>
            </a:r>
            <a:r>
              <a:rPr sz="2600" dirty="0">
                <a:latin typeface="Arial"/>
                <a:cs typeface="Arial"/>
              </a:rPr>
              <a:t>θεσµοθετεί</a:t>
            </a:r>
            <a:r>
              <a:rPr sz="2600" spc="285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τον</a:t>
            </a:r>
            <a:r>
              <a:rPr sz="2600" spc="29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ανταγωνισµό.</a:t>
            </a:r>
            <a:r>
              <a:rPr sz="2600" spc="29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Περιέχει</a:t>
            </a:r>
            <a:r>
              <a:rPr sz="2600" spc="290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όµως</a:t>
            </a:r>
            <a:r>
              <a:rPr sz="2600" spc="290" dirty="0">
                <a:latin typeface="Arial"/>
                <a:cs typeface="Arial"/>
              </a:rPr>
              <a:t>  </a:t>
            </a:r>
            <a:r>
              <a:rPr sz="2600" spc="-25" dirty="0">
                <a:latin typeface="Arial"/>
                <a:cs typeface="Arial"/>
              </a:rPr>
              <a:t>και </a:t>
            </a:r>
            <a:r>
              <a:rPr sz="2600" spc="215" dirty="0">
                <a:latin typeface="Arial"/>
                <a:cs typeface="Arial"/>
              </a:rPr>
              <a:t>διατάξεις</a:t>
            </a:r>
            <a:r>
              <a:rPr sz="2600" spc="415" dirty="0">
                <a:latin typeface="Arial"/>
                <a:cs typeface="Arial"/>
              </a:rPr>
              <a:t>  </a:t>
            </a:r>
            <a:r>
              <a:rPr sz="2600" spc="220" dirty="0">
                <a:latin typeface="Arial"/>
                <a:cs typeface="Arial"/>
              </a:rPr>
              <a:t>προσαρµογής</a:t>
            </a:r>
            <a:r>
              <a:rPr sz="2600" spc="415" dirty="0">
                <a:latin typeface="Arial"/>
                <a:cs typeface="Arial"/>
              </a:rPr>
              <a:t>  </a:t>
            </a:r>
            <a:r>
              <a:rPr sz="2600" dirty="0">
                <a:latin typeface="Arial"/>
                <a:cs typeface="Arial"/>
              </a:rPr>
              <a:t>ή</a:t>
            </a:r>
            <a:r>
              <a:rPr sz="2600" spc="420" dirty="0">
                <a:latin typeface="Arial"/>
                <a:cs typeface="Arial"/>
              </a:rPr>
              <a:t>  </a:t>
            </a:r>
            <a:r>
              <a:rPr sz="2600" spc="160" dirty="0">
                <a:latin typeface="Arial"/>
                <a:cs typeface="Arial"/>
              </a:rPr>
              <a:t>και</a:t>
            </a:r>
            <a:r>
              <a:rPr sz="2600" spc="415" dirty="0">
                <a:latin typeface="Arial"/>
                <a:cs typeface="Arial"/>
              </a:rPr>
              <a:t>  </a:t>
            </a:r>
            <a:r>
              <a:rPr sz="2600" spc="210" dirty="0">
                <a:latin typeface="Arial"/>
                <a:cs typeface="Arial"/>
              </a:rPr>
              <a:t>κατάργησης </a:t>
            </a:r>
            <a:r>
              <a:rPr sz="2600" dirty="0">
                <a:latin typeface="Arial"/>
                <a:cs typeface="Arial"/>
              </a:rPr>
              <a:t>αντίστοιχων</a:t>
            </a:r>
            <a:r>
              <a:rPr sz="2600" spc="-1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διατάξεων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του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Ν.</a:t>
            </a:r>
            <a:r>
              <a:rPr sz="2600" spc="-10" dirty="0">
                <a:latin typeface="Arial"/>
                <a:cs typeface="Arial"/>
              </a:rPr>
              <a:t> 2244/94.</a:t>
            </a:r>
            <a:endParaRPr sz="26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79675" y="111126"/>
            <a:ext cx="4041775" cy="875030"/>
            <a:chOff x="2479675" y="111126"/>
            <a:chExt cx="4041775" cy="875030"/>
          </a:xfrm>
          <a:noFill/>
        </p:grpSpPr>
        <p:sp>
          <p:nvSpPr>
            <p:cNvPr id="4" name="object 4"/>
            <p:cNvSpPr/>
            <p:nvPr/>
          </p:nvSpPr>
          <p:spPr>
            <a:xfrm>
              <a:off x="2484437" y="115888"/>
              <a:ext cx="4032250" cy="865505"/>
            </a:xfrm>
            <a:custGeom>
              <a:avLst/>
              <a:gdLst/>
              <a:ahLst/>
              <a:cxnLst/>
              <a:rect l="l" t="t" r="r" b="b"/>
              <a:pathLst>
                <a:path w="4032250" h="865505">
                  <a:moveTo>
                    <a:pt x="2016125" y="0"/>
                  </a:moveTo>
                  <a:lnTo>
                    <a:pt x="1942213" y="285"/>
                  </a:lnTo>
                  <a:lnTo>
                    <a:pt x="1868971" y="1134"/>
                  </a:lnTo>
                  <a:lnTo>
                    <a:pt x="1796445" y="2538"/>
                  </a:lnTo>
                  <a:lnTo>
                    <a:pt x="1724681" y="4486"/>
                  </a:lnTo>
                  <a:lnTo>
                    <a:pt x="1653723" y="6969"/>
                  </a:lnTo>
                  <a:lnTo>
                    <a:pt x="1583618" y="9977"/>
                  </a:lnTo>
                  <a:lnTo>
                    <a:pt x="1514411" y="13500"/>
                  </a:lnTo>
                  <a:lnTo>
                    <a:pt x="1446148" y="17529"/>
                  </a:lnTo>
                  <a:lnTo>
                    <a:pt x="1378873" y="22053"/>
                  </a:lnTo>
                  <a:lnTo>
                    <a:pt x="1312633" y="27064"/>
                  </a:lnTo>
                  <a:lnTo>
                    <a:pt x="1247473" y="32550"/>
                  </a:lnTo>
                  <a:lnTo>
                    <a:pt x="1183440" y="38503"/>
                  </a:lnTo>
                  <a:lnTo>
                    <a:pt x="1120577" y="44912"/>
                  </a:lnTo>
                  <a:lnTo>
                    <a:pt x="1058931" y="51768"/>
                  </a:lnTo>
                  <a:lnTo>
                    <a:pt x="998548" y="59061"/>
                  </a:lnTo>
                  <a:lnTo>
                    <a:pt x="939472" y="66782"/>
                  </a:lnTo>
                  <a:lnTo>
                    <a:pt x="881750" y="74919"/>
                  </a:lnTo>
                  <a:lnTo>
                    <a:pt x="825427" y="83465"/>
                  </a:lnTo>
                  <a:lnTo>
                    <a:pt x="770549" y="92408"/>
                  </a:lnTo>
                  <a:lnTo>
                    <a:pt x="717161" y="101740"/>
                  </a:lnTo>
                  <a:lnTo>
                    <a:pt x="665308" y="111450"/>
                  </a:lnTo>
                  <a:lnTo>
                    <a:pt x="615037" y="121529"/>
                  </a:lnTo>
                  <a:lnTo>
                    <a:pt x="566393" y="131966"/>
                  </a:lnTo>
                  <a:lnTo>
                    <a:pt x="519421" y="142753"/>
                  </a:lnTo>
                  <a:lnTo>
                    <a:pt x="474167" y="153879"/>
                  </a:lnTo>
                  <a:lnTo>
                    <a:pt x="430676" y="165334"/>
                  </a:lnTo>
                  <a:lnTo>
                    <a:pt x="388995" y="177109"/>
                  </a:lnTo>
                  <a:lnTo>
                    <a:pt x="349168" y="189194"/>
                  </a:lnTo>
                  <a:lnTo>
                    <a:pt x="311241" y="201579"/>
                  </a:lnTo>
                  <a:lnTo>
                    <a:pt x="275260" y="214255"/>
                  </a:lnTo>
                  <a:lnTo>
                    <a:pt x="209317" y="240438"/>
                  </a:lnTo>
                  <a:lnTo>
                    <a:pt x="151703" y="267666"/>
                  </a:lnTo>
                  <a:lnTo>
                    <a:pt x="102783" y="295860"/>
                  </a:lnTo>
                  <a:lnTo>
                    <a:pt x="62921" y="324942"/>
                  </a:lnTo>
                  <a:lnTo>
                    <a:pt x="32482" y="354834"/>
                  </a:lnTo>
                  <a:lnTo>
                    <a:pt x="5288" y="401019"/>
                  </a:lnTo>
                  <a:lnTo>
                    <a:pt x="0" y="432593"/>
                  </a:lnTo>
                  <a:lnTo>
                    <a:pt x="1329" y="448452"/>
                  </a:lnTo>
                  <a:lnTo>
                    <a:pt x="20910" y="495127"/>
                  </a:lnTo>
                  <a:lnTo>
                    <a:pt x="46501" y="525395"/>
                  </a:lnTo>
                  <a:lnTo>
                    <a:pt x="81697" y="554892"/>
                  </a:lnTo>
                  <a:lnTo>
                    <a:pt x="126133" y="583539"/>
                  </a:lnTo>
                  <a:lnTo>
                    <a:pt x="179446" y="611260"/>
                  </a:lnTo>
                  <a:lnTo>
                    <a:pt x="241270" y="637976"/>
                  </a:lnTo>
                  <a:lnTo>
                    <a:pt x="311241" y="663608"/>
                  </a:lnTo>
                  <a:lnTo>
                    <a:pt x="349168" y="675993"/>
                  </a:lnTo>
                  <a:lnTo>
                    <a:pt x="388995" y="688078"/>
                  </a:lnTo>
                  <a:lnTo>
                    <a:pt x="430676" y="699853"/>
                  </a:lnTo>
                  <a:lnTo>
                    <a:pt x="474167" y="711308"/>
                  </a:lnTo>
                  <a:lnTo>
                    <a:pt x="519421" y="722434"/>
                  </a:lnTo>
                  <a:lnTo>
                    <a:pt x="566393" y="733221"/>
                  </a:lnTo>
                  <a:lnTo>
                    <a:pt x="615037" y="743658"/>
                  </a:lnTo>
                  <a:lnTo>
                    <a:pt x="665308" y="753737"/>
                  </a:lnTo>
                  <a:lnTo>
                    <a:pt x="717161" y="763447"/>
                  </a:lnTo>
                  <a:lnTo>
                    <a:pt x="770549" y="772779"/>
                  </a:lnTo>
                  <a:lnTo>
                    <a:pt x="825427" y="781722"/>
                  </a:lnTo>
                  <a:lnTo>
                    <a:pt x="881750" y="790268"/>
                  </a:lnTo>
                  <a:lnTo>
                    <a:pt x="939472" y="798406"/>
                  </a:lnTo>
                  <a:lnTo>
                    <a:pt x="998548" y="806126"/>
                  </a:lnTo>
                  <a:lnTo>
                    <a:pt x="1058931" y="813419"/>
                  </a:lnTo>
                  <a:lnTo>
                    <a:pt x="1120577" y="820275"/>
                  </a:lnTo>
                  <a:lnTo>
                    <a:pt x="1183440" y="826685"/>
                  </a:lnTo>
                  <a:lnTo>
                    <a:pt x="1247473" y="832638"/>
                  </a:lnTo>
                  <a:lnTo>
                    <a:pt x="1312633" y="838124"/>
                  </a:lnTo>
                  <a:lnTo>
                    <a:pt x="1378873" y="843134"/>
                  </a:lnTo>
                  <a:lnTo>
                    <a:pt x="1446148" y="847659"/>
                  </a:lnTo>
                  <a:lnTo>
                    <a:pt x="1514411" y="851687"/>
                  </a:lnTo>
                  <a:lnTo>
                    <a:pt x="1583618" y="855211"/>
                  </a:lnTo>
                  <a:lnTo>
                    <a:pt x="1653723" y="858219"/>
                  </a:lnTo>
                  <a:lnTo>
                    <a:pt x="1724681" y="860702"/>
                  </a:lnTo>
                  <a:lnTo>
                    <a:pt x="1796445" y="862650"/>
                  </a:lnTo>
                  <a:lnTo>
                    <a:pt x="1868971" y="864054"/>
                  </a:lnTo>
                  <a:lnTo>
                    <a:pt x="1942213" y="864903"/>
                  </a:lnTo>
                  <a:lnTo>
                    <a:pt x="2016125" y="865188"/>
                  </a:lnTo>
                  <a:lnTo>
                    <a:pt x="2090036" y="864903"/>
                  </a:lnTo>
                  <a:lnTo>
                    <a:pt x="2163278" y="864054"/>
                  </a:lnTo>
                  <a:lnTo>
                    <a:pt x="2235804" y="862650"/>
                  </a:lnTo>
                  <a:lnTo>
                    <a:pt x="2307568" y="860702"/>
                  </a:lnTo>
                  <a:lnTo>
                    <a:pt x="2378525" y="858219"/>
                  </a:lnTo>
                  <a:lnTo>
                    <a:pt x="2448631" y="855211"/>
                  </a:lnTo>
                  <a:lnTo>
                    <a:pt x="2517838" y="851687"/>
                  </a:lnTo>
                  <a:lnTo>
                    <a:pt x="2586101" y="847659"/>
                  </a:lnTo>
                  <a:lnTo>
                    <a:pt x="2653376" y="843134"/>
                  </a:lnTo>
                  <a:lnTo>
                    <a:pt x="2719616" y="838124"/>
                  </a:lnTo>
                  <a:lnTo>
                    <a:pt x="2784775" y="832638"/>
                  </a:lnTo>
                  <a:lnTo>
                    <a:pt x="2848809" y="826685"/>
                  </a:lnTo>
                  <a:lnTo>
                    <a:pt x="2911672" y="820275"/>
                  </a:lnTo>
                  <a:lnTo>
                    <a:pt x="2973318" y="813419"/>
                  </a:lnTo>
                  <a:lnTo>
                    <a:pt x="3033701" y="806126"/>
                  </a:lnTo>
                  <a:lnTo>
                    <a:pt x="3092776" y="798406"/>
                  </a:lnTo>
                  <a:lnTo>
                    <a:pt x="3150498" y="790268"/>
                  </a:lnTo>
                  <a:lnTo>
                    <a:pt x="3206821" y="781722"/>
                  </a:lnTo>
                  <a:lnTo>
                    <a:pt x="3261700" y="772779"/>
                  </a:lnTo>
                  <a:lnTo>
                    <a:pt x="3315088" y="763447"/>
                  </a:lnTo>
                  <a:lnTo>
                    <a:pt x="3366940" y="753737"/>
                  </a:lnTo>
                  <a:lnTo>
                    <a:pt x="3417211" y="743658"/>
                  </a:lnTo>
                  <a:lnTo>
                    <a:pt x="3465855" y="733221"/>
                  </a:lnTo>
                  <a:lnTo>
                    <a:pt x="3512827" y="722434"/>
                  </a:lnTo>
                  <a:lnTo>
                    <a:pt x="3558081" y="711308"/>
                  </a:lnTo>
                  <a:lnTo>
                    <a:pt x="3601572" y="699853"/>
                  </a:lnTo>
                  <a:lnTo>
                    <a:pt x="3643253" y="688078"/>
                  </a:lnTo>
                  <a:lnTo>
                    <a:pt x="3683080" y="675993"/>
                  </a:lnTo>
                  <a:lnTo>
                    <a:pt x="3721007" y="663608"/>
                  </a:lnTo>
                  <a:lnTo>
                    <a:pt x="3756988" y="650932"/>
                  </a:lnTo>
                  <a:lnTo>
                    <a:pt x="3822931" y="624748"/>
                  </a:lnTo>
                  <a:lnTo>
                    <a:pt x="3880545" y="597521"/>
                  </a:lnTo>
                  <a:lnTo>
                    <a:pt x="3929465" y="569326"/>
                  </a:lnTo>
                  <a:lnTo>
                    <a:pt x="3969327" y="540244"/>
                  </a:lnTo>
                  <a:lnTo>
                    <a:pt x="3999766" y="510353"/>
                  </a:lnTo>
                  <a:lnTo>
                    <a:pt x="4026960" y="464167"/>
                  </a:lnTo>
                  <a:lnTo>
                    <a:pt x="4032248" y="432593"/>
                  </a:lnTo>
                  <a:lnTo>
                    <a:pt x="4030919" y="416734"/>
                  </a:lnTo>
                  <a:lnTo>
                    <a:pt x="4011338" y="370059"/>
                  </a:lnTo>
                  <a:lnTo>
                    <a:pt x="3985747" y="339792"/>
                  </a:lnTo>
                  <a:lnTo>
                    <a:pt x="3950551" y="310295"/>
                  </a:lnTo>
                  <a:lnTo>
                    <a:pt x="3906115" y="281647"/>
                  </a:lnTo>
                  <a:lnTo>
                    <a:pt x="3852802" y="253927"/>
                  </a:lnTo>
                  <a:lnTo>
                    <a:pt x="3790978" y="227211"/>
                  </a:lnTo>
                  <a:lnTo>
                    <a:pt x="3721007" y="201579"/>
                  </a:lnTo>
                  <a:lnTo>
                    <a:pt x="3683080" y="189194"/>
                  </a:lnTo>
                  <a:lnTo>
                    <a:pt x="3643253" y="177109"/>
                  </a:lnTo>
                  <a:lnTo>
                    <a:pt x="3601572" y="165334"/>
                  </a:lnTo>
                  <a:lnTo>
                    <a:pt x="3558081" y="153879"/>
                  </a:lnTo>
                  <a:lnTo>
                    <a:pt x="3512827" y="142753"/>
                  </a:lnTo>
                  <a:lnTo>
                    <a:pt x="3465855" y="131966"/>
                  </a:lnTo>
                  <a:lnTo>
                    <a:pt x="3417211" y="121529"/>
                  </a:lnTo>
                  <a:lnTo>
                    <a:pt x="3366940" y="111450"/>
                  </a:lnTo>
                  <a:lnTo>
                    <a:pt x="3315088" y="101740"/>
                  </a:lnTo>
                  <a:lnTo>
                    <a:pt x="3261700" y="92408"/>
                  </a:lnTo>
                  <a:lnTo>
                    <a:pt x="3206821" y="83465"/>
                  </a:lnTo>
                  <a:lnTo>
                    <a:pt x="3150498" y="74919"/>
                  </a:lnTo>
                  <a:lnTo>
                    <a:pt x="3092776" y="66782"/>
                  </a:lnTo>
                  <a:lnTo>
                    <a:pt x="3033701" y="59061"/>
                  </a:lnTo>
                  <a:lnTo>
                    <a:pt x="2973318" y="51768"/>
                  </a:lnTo>
                  <a:lnTo>
                    <a:pt x="2911672" y="44912"/>
                  </a:lnTo>
                  <a:lnTo>
                    <a:pt x="2848809" y="38503"/>
                  </a:lnTo>
                  <a:lnTo>
                    <a:pt x="2784775" y="32550"/>
                  </a:lnTo>
                  <a:lnTo>
                    <a:pt x="2719616" y="27064"/>
                  </a:lnTo>
                  <a:lnTo>
                    <a:pt x="2653376" y="22053"/>
                  </a:lnTo>
                  <a:lnTo>
                    <a:pt x="2586101" y="17529"/>
                  </a:lnTo>
                  <a:lnTo>
                    <a:pt x="2517838" y="13500"/>
                  </a:lnTo>
                  <a:lnTo>
                    <a:pt x="2448631" y="9977"/>
                  </a:lnTo>
                  <a:lnTo>
                    <a:pt x="2378525" y="6969"/>
                  </a:lnTo>
                  <a:lnTo>
                    <a:pt x="2307568" y="4486"/>
                  </a:lnTo>
                  <a:lnTo>
                    <a:pt x="2235804" y="2538"/>
                  </a:lnTo>
                  <a:lnTo>
                    <a:pt x="2163278" y="1134"/>
                  </a:lnTo>
                  <a:lnTo>
                    <a:pt x="2090036" y="285"/>
                  </a:lnTo>
                  <a:lnTo>
                    <a:pt x="2016125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84437" y="115888"/>
              <a:ext cx="4032250" cy="865505"/>
            </a:xfrm>
            <a:custGeom>
              <a:avLst/>
              <a:gdLst/>
              <a:ahLst/>
              <a:cxnLst/>
              <a:rect l="l" t="t" r="r" b="b"/>
              <a:pathLst>
                <a:path w="4032250" h="865505">
                  <a:moveTo>
                    <a:pt x="0" y="432593"/>
                  </a:moveTo>
                  <a:lnTo>
                    <a:pt x="11830" y="385457"/>
                  </a:lnTo>
                  <a:lnTo>
                    <a:pt x="46501" y="339792"/>
                  </a:lnTo>
                  <a:lnTo>
                    <a:pt x="81697" y="310295"/>
                  </a:lnTo>
                  <a:lnTo>
                    <a:pt x="126133" y="281647"/>
                  </a:lnTo>
                  <a:lnTo>
                    <a:pt x="179446" y="253927"/>
                  </a:lnTo>
                  <a:lnTo>
                    <a:pt x="241270" y="227211"/>
                  </a:lnTo>
                  <a:lnTo>
                    <a:pt x="311241" y="201579"/>
                  </a:lnTo>
                  <a:lnTo>
                    <a:pt x="349168" y="189194"/>
                  </a:lnTo>
                  <a:lnTo>
                    <a:pt x="388995" y="177109"/>
                  </a:lnTo>
                  <a:lnTo>
                    <a:pt x="430676" y="165334"/>
                  </a:lnTo>
                  <a:lnTo>
                    <a:pt x="474167" y="153879"/>
                  </a:lnTo>
                  <a:lnTo>
                    <a:pt x="519421" y="142753"/>
                  </a:lnTo>
                  <a:lnTo>
                    <a:pt x="566393" y="131966"/>
                  </a:lnTo>
                  <a:lnTo>
                    <a:pt x="615037" y="121529"/>
                  </a:lnTo>
                  <a:lnTo>
                    <a:pt x="665308" y="111450"/>
                  </a:lnTo>
                  <a:lnTo>
                    <a:pt x="717161" y="101740"/>
                  </a:lnTo>
                  <a:lnTo>
                    <a:pt x="770549" y="92408"/>
                  </a:lnTo>
                  <a:lnTo>
                    <a:pt x="825427" y="83465"/>
                  </a:lnTo>
                  <a:lnTo>
                    <a:pt x="881750" y="74919"/>
                  </a:lnTo>
                  <a:lnTo>
                    <a:pt x="939472" y="66782"/>
                  </a:lnTo>
                  <a:lnTo>
                    <a:pt x="998547" y="59061"/>
                  </a:lnTo>
                  <a:lnTo>
                    <a:pt x="1058931" y="51768"/>
                  </a:lnTo>
                  <a:lnTo>
                    <a:pt x="1120576" y="44912"/>
                  </a:lnTo>
                  <a:lnTo>
                    <a:pt x="1183439" y="38503"/>
                  </a:lnTo>
                  <a:lnTo>
                    <a:pt x="1247473" y="32550"/>
                  </a:lnTo>
                  <a:lnTo>
                    <a:pt x="1312633" y="27064"/>
                  </a:lnTo>
                  <a:lnTo>
                    <a:pt x="1378873" y="22053"/>
                  </a:lnTo>
                  <a:lnTo>
                    <a:pt x="1446147" y="17529"/>
                  </a:lnTo>
                  <a:lnTo>
                    <a:pt x="1514411" y="13500"/>
                  </a:lnTo>
                  <a:lnTo>
                    <a:pt x="1583618" y="9977"/>
                  </a:lnTo>
                  <a:lnTo>
                    <a:pt x="1653723" y="6969"/>
                  </a:lnTo>
                  <a:lnTo>
                    <a:pt x="1724681" y="4486"/>
                  </a:lnTo>
                  <a:lnTo>
                    <a:pt x="1796445" y="2538"/>
                  </a:lnTo>
                  <a:lnTo>
                    <a:pt x="1868971" y="1134"/>
                  </a:lnTo>
                  <a:lnTo>
                    <a:pt x="1942212" y="285"/>
                  </a:lnTo>
                  <a:lnTo>
                    <a:pt x="2016124" y="0"/>
                  </a:lnTo>
                  <a:lnTo>
                    <a:pt x="2090036" y="285"/>
                  </a:lnTo>
                  <a:lnTo>
                    <a:pt x="2163277" y="1134"/>
                  </a:lnTo>
                  <a:lnTo>
                    <a:pt x="2235803" y="2538"/>
                  </a:lnTo>
                  <a:lnTo>
                    <a:pt x="2307567" y="4486"/>
                  </a:lnTo>
                  <a:lnTo>
                    <a:pt x="2378525" y="6969"/>
                  </a:lnTo>
                  <a:lnTo>
                    <a:pt x="2448630" y="9977"/>
                  </a:lnTo>
                  <a:lnTo>
                    <a:pt x="2517837" y="13500"/>
                  </a:lnTo>
                  <a:lnTo>
                    <a:pt x="2586101" y="17529"/>
                  </a:lnTo>
                  <a:lnTo>
                    <a:pt x="2653375" y="22053"/>
                  </a:lnTo>
                  <a:lnTo>
                    <a:pt x="2719615" y="27064"/>
                  </a:lnTo>
                  <a:lnTo>
                    <a:pt x="2784775" y="32550"/>
                  </a:lnTo>
                  <a:lnTo>
                    <a:pt x="2848809" y="38503"/>
                  </a:lnTo>
                  <a:lnTo>
                    <a:pt x="2911671" y="44912"/>
                  </a:lnTo>
                  <a:lnTo>
                    <a:pt x="2973317" y="51768"/>
                  </a:lnTo>
                  <a:lnTo>
                    <a:pt x="3033700" y="59061"/>
                  </a:lnTo>
                  <a:lnTo>
                    <a:pt x="3092776" y="66782"/>
                  </a:lnTo>
                  <a:lnTo>
                    <a:pt x="3150498" y="74919"/>
                  </a:lnTo>
                  <a:lnTo>
                    <a:pt x="3206821" y="83465"/>
                  </a:lnTo>
                  <a:lnTo>
                    <a:pt x="3261699" y="92408"/>
                  </a:lnTo>
                  <a:lnTo>
                    <a:pt x="3315087" y="101740"/>
                  </a:lnTo>
                  <a:lnTo>
                    <a:pt x="3366940" y="111450"/>
                  </a:lnTo>
                  <a:lnTo>
                    <a:pt x="3417211" y="121529"/>
                  </a:lnTo>
                  <a:lnTo>
                    <a:pt x="3465855" y="131966"/>
                  </a:lnTo>
                  <a:lnTo>
                    <a:pt x="3512827" y="142753"/>
                  </a:lnTo>
                  <a:lnTo>
                    <a:pt x="3558081" y="153879"/>
                  </a:lnTo>
                  <a:lnTo>
                    <a:pt x="3601572" y="165334"/>
                  </a:lnTo>
                  <a:lnTo>
                    <a:pt x="3643253" y="177109"/>
                  </a:lnTo>
                  <a:lnTo>
                    <a:pt x="3683080" y="189194"/>
                  </a:lnTo>
                  <a:lnTo>
                    <a:pt x="3721007" y="201579"/>
                  </a:lnTo>
                  <a:lnTo>
                    <a:pt x="3756988" y="214255"/>
                  </a:lnTo>
                  <a:lnTo>
                    <a:pt x="3822931" y="240438"/>
                  </a:lnTo>
                  <a:lnTo>
                    <a:pt x="3880545" y="267666"/>
                  </a:lnTo>
                  <a:lnTo>
                    <a:pt x="3929465" y="295860"/>
                  </a:lnTo>
                  <a:lnTo>
                    <a:pt x="3969327" y="324942"/>
                  </a:lnTo>
                  <a:lnTo>
                    <a:pt x="3999766" y="354834"/>
                  </a:lnTo>
                  <a:lnTo>
                    <a:pt x="4026960" y="401019"/>
                  </a:lnTo>
                  <a:lnTo>
                    <a:pt x="4032248" y="432593"/>
                  </a:lnTo>
                  <a:lnTo>
                    <a:pt x="4030919" y="448452"/>
                  </a:lnTo>
                  <a:lnTo>
                    <a:pt x="4011338" y="495127"/>
                  </a:lnTo>
                  <a:lnTo>
                    <a:pt x="3985747" y="525395"/>
                  </a:lnTo>
                  <a:lnTo>
                    <a:pt x="3950551" y="554892"/>
                  </a:lnTo>
                  <a:lnTo>
                    <a:pt x="3906115" y="583539"/>
                  </a:lnTo>
                  <a:lnTo>
                    <a:pt x="3852802" y="611260"/>
                  </a:lnTo>
                  <a:lnTo>
                    <a:pt x="3790978" y="637975"/>
                  </a:lnTo>
                  <a:lnTo>
                    <a:pt x="3721007" y="663607"/>
                  </a:lnTo>
                  <a:lnTo>
                    <a:pt x="3683080" y="675993"/>
                  </a:lnTo>
                  <a:lnTo>
                    <a:pt x="3643253" y="688078"/>
                  </a:lnTo>
                  <a:lnTo>
                    <a:pt x="3601572" y="699853"/>
                  </a:lnTo>
                  <a:lnTo>
                    <a:pt x="3558081" y="711308"/>
                  </a:lnTo>
                  <a:lnTo>
                    <a:pt x="3512827" y="722434"/>
                  </a:lnTo>
                  <a:lnTo>
                    <a:pt x="3465855" y="733220"/>
                  </a:lnTo>
                  <a:lnTo>
                    <a:pt x="3417211" y="743658"/>
                  </a:lnTo>
                  <a:lnTo>
                    <a:pt x="3366940" y="753737"/>
                  </a:lnTo>
                  <a:lnTo>
                    <a:pt x="3315087" y="763447"/>
                  </a:lnTo>
                  <a:lnTo>
                    <a:pt x="3261699" y="772778"/>
                  </a:lnTo>
                  <a:lnTo>
                    <a:pt x="3206821" y="781722"/>
                  </a:lnTo>
                  <a:lnTo>
                    <a:pt x="3150498" y="790267"/>
                  </a:lnTo>
                  <a:lnTo>
                    <a:pt x="3092776" y="798405"/>
                  </a:lnTo>
                  <a:lnTo>
                    <a:pt x="3033700" y="806126"/>
                  </a:lnTo>
                  <a:lnTo>
                    <a:pt x="2973317" y="813419"/>
                  </a:lnTo>
                  <a:lnTo>
                    <a:pt x="2911671" y="820275"/>
                  </a:lnTo>
                  <a:lnTo>
                    <a:pt x="2848809" y="826684"/>
                  </a:lnTo>
                  <a:lnTo>
                    <a:pt x="2784775" y="832637"/>
                  </a:lnTo>
                  <a:lnTo>
                    <a:pt x="2719615" y="838123"/>
                  </a:lnTo>
                  <a:lnTo>
                    <a:pt x="2653375" y="843133"/>
                  </a:lnTo>
                  <a:lnTo>
                    <a:pt x="2586101" y="847658"/>
                  </a:lnTo>
                  <a:lnTo>
                    <a:pt x="2517837" y="851686"/>
                  </a:lnTo>
                  <a:lnTo>
                    <a:pt x="2448630" y="855210"/>
                  </a:lnTo>
                  <a:lnTo>
                    <a:pt x="2378525" y="858218"/>
                  </a:lnTo>
                  <a:lnTo>
                    <a:pt x="2307567" y="860701"/>
                  </a:lnTo>
                  <a:lnTo>
                    <a:pt x="2235803" y="862649"/>
                  </a:lnTo>
                  <a:lnTo>
                    <a:pt x="2163277" y="864053"/>
                  </a:lnTo>
                  <a:lnTo>
                    <a:pt x="2090036" y="864902"/>
                  </a:lnTo>
                  <a:lnTo>
                    <a:pt x="2016124" y="865187"/>
                  </a:lnTo>
                  <a:lnTo>
                    <a:pt x="1942212" y="864902"/>
                  </a:lnTo>
                  <a:lnTo>
                    <a:pt x="1868971" y="864053"/>
                  </a:lnTo>
                  <a:lnTo>
                    <a:pt x="1796445" y="862649"/>
                  </a:lnTo>
                  <a:lnTo>
                    <a:pt x="1724681" y="860701"/>
                  </a:lnTo>
                  <a:lnTo>
                    <a:pt x="1653723" y="858218"/>
                  </a:lnTo>
                  <a:lnTo>
                    <a:pt x="1583618" y="855210"/>
                  </a:lnTo>
                  <a:lnTo>
                    <a:pt x="1514411" y="851686"/>
                  </a:lnTo>
                  <a:lnTo>
                    <a:pt x="1446147" y="847658"/>
                  </a:lnTo>
                  <a:lnTo>
                    <a:pt x="1378873" y="843133"/>
                  </a:lnTo>
                  <a:lnTo>
                    <a:pt x="1312633" y="838123"/>
                  </a:lnTo>
                  <a:lnTo>
                    <a:pt x="1247473" y="832637"/>
                  </a:lnTo>
                  <a:lnTo>
                    <a:pt x="1183439" y="826684"/>
                  </a:lnTo>
                  <a:lnTo>
                    <a:pt x="1120576" y="820275"/>
                  </a:lnTo>
                  <a:lnTo>
                    <a:pt x="1058931" y="813419"/>
                  </a:lnTo>
                  <a:lnTo>
                    <a:pt x="998547" y="806126"/>
                  </a:lnTo>
                  <a:lnTo>
                    <a:pt x="939472" y="798405"/>
                  </a:lnTo>
                  <a:lnTo>
                    <a:pt x="881750" y="790267"/>
                  </a:lnTo>
                  <a:lnTo>
                    <a:pt x="825427" y="781722"/>
                  </a:lnTo>
                  <a:lnTo>
                    <a:pt x="770549" y="772778"/>
                  </a:lnTo>
                  <a:lnTo>
                    <a:pt x="717161" y="763447"/>
                  </a:lnTo>
                  <a:lnTo>
                    <a:pt x="665308" y="753737"/>
                  </a:lnTo>
                  <a:lnTo>
                    <a:pt x="615037" y="743658"/>
                  </a:lnTo>
                  <a:lnTo>
                    <a:pt x="566393" y="733220"/>
                  </a:lnTo>
                  <a:lnTo>
                    <a:pt x="519421" y="722434"/>
                  </a:lnTo>
                  <a:lnTo>
                    <a:pt x="474167" y="711308"/>
                  </a:lnTo>
                  <a:lnTo>
                    <a:pt x="430676" y="699853"/>
                  </a:lnTo>
                  <a:lnTo>
                    <a:pt x="388995" y="688078"/>
                  </a:lnTo>
                  <a:lnTo>
                    <a:pt x="349168" y="675993"/>
                  </a:lnTo>
                  <a:lnTo>
                    <a:pt x="311241" y="663607"/>
                  </a:lnTo>
                  <a:lnTo>
                    <a:pt x="275260" y="650932"/>
                  </a:lnTo>
                  <a:lnTo>
                    <a:pt x="209317" y="624748"/>
                  </a:lnTo>
                  <a:lnTo>
                    <a:pt x="151703" y="597520"/>
                  </a:lnTo>
                  <a:lnTo>
                    <a:pt x="102783" y="569326"/>
                  </a:lnTo>
                  <a:lnTo>
                    <a:pt x="62921" y="540244"/>
                  </a:lnTo>
                  <a:lnTo>
                    <a:pt x="32482" y="510353"/>
                  </a:lnTo>
                  <a:lnTo>
                    <a:pt x="5288" y="464167"/>
                  </a:lnTo>
                  <a:lnTo>
                    <a:pt x="0" y="432593"/>
                  </a:lnTo>
                  <a:close/>
                </a:path>
              </a:pathLst>
            </a:custGeom>
            <a:grpFill/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3116" y="278476"/>
              <a:ext cx="2797232" cy="586047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</p:pic>
      </p:grpSp>
      <p:grpSp>
        <p:nvGrpSpPr>
          <p:cNvPr id="8" name="object 8"/>
          <p:cNvGrpSpPr/>
          <p:nvPr/>
        </p:nvGrpSpPr>
        <p:grpSpPr>
          <a:xfrm>
            <a:off x="4135435" y="976313"/>
            <a:ext cx="802005" cy="728980"/>
            <a:chOff x="4135435" y="976313"/>
            <a:chExt cx="802005" cy="728980"/>
          </a:xfrm>
        </p:grpSpPr>
        <p:sp>
          <p:nvSpPr>
            <p:cNvPr id="9" name="object 9"/>
            <p:cNvSpPr/>
            <p:nvPr/>
          </p:nvSpPr>
          <p:spPr>
            <a:xfrm>
              <a:off x="4140198" y="981076"/>
              <a:ext cx="792480" cy="719455"/>
            </a:xfrm>
            <a:custGeom>
              <a:avLst/>
              <a:gdLst/>
              <a:ahLst/>
              <a:cxnLst/>
              <a:rect l="l" t="t" r="r" b="b"/>
              <a:pathLst>
                <a:path w="792479" h="719455">
                  <a:moveTo>
                    <a:pt x="594122" y="0"/>
                  </a:moveTo>
                  <a:lnTo>
                    <a:pt x="198041" y="0"/>
                  </a:lnTo>
                  <a:lnTo>
                    <a:pt x="198041" y="539353"/>
                  </a:lnTo>
                  <a:lnTo>
                    <a:pt x="0" y="539353"/>
                  </a:lnTo>
                  <a:lnTo>
                    <a:pt x="396082" y="719137"/>
                  </a:lnTo>
                  <a:lnTo>
                    <a:pt x="792163" y="539353"/>
                  </a:lnTo>
                  <a:lnTo>
                    <a:pt x="594122" y="539353"/>
                  </a:lnTo>
                  <a:lnTo>
                    <a:pt x="594122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40198" y="981076"/>
              <a:ext cx="792480" cy="719455"/>
            </a:xfrm>
            <a:custGeom>
              <a:avLst/>
              <a:gdLst/>
              <a:ahLst/>
              <a:cxnLst/>
              <a:rect l="l" t="t" r="r" b="b"/>
              <a:pathLst>
                <a:path w="792479" h="719455">
                  <a:moveTo>
                    <a:pt x="0" y="539353"/>
                  </a:moveTo>
                  <a:lnTo>
                    <a:pt x="198040" y="539353"/>
                  </a:lnTo>
                  <a:lnTo>
                    <a:pt x="198040" y="0"/>
                  </a:lnTo>
                  <a:lnTo>
                    <a:pt x="594121" y="0"/>
                  </a:lnTo>
                  <a:lnTo>
                    <a:pt x="594121" y="539353"/>
                  </a:lnTo>
                  <a:lnTo>
                    <a:pt x="792162" y="539353"/>
                  </a:lnTo>
                  <a:lnTo>
                    <a:pt x="396081" y="719137"/>
                  </a:lnTo>
                  <a:lnTo>
                    <a:pt x="0" y="539353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683568" y="4365104"/>
            <a:ext cx="288925" cy="309880"/>
            <a:chOff x="683568" y="4365104"/>
            <a:chExt cx="288925" cy="30988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68" y="4365104"/>
              <a:ext cx="288925" cy="3095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9902" y="4414749"/>
              <a:ext cx="196075" cy="21046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611559" y="1844824"/>
            <a:ext cx="288925" cy="309880"/>
            <a:chOff x="611559" y="1844824"/>
            <a:chExt cx="288925" cy="30988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559" y="1844824"/>
              <a:ext cx="288926" cy="3095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894" y="1894469"/>
              <a:ext cx="196075" cy="21046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232" y="340821"/>
            <a:ext cx="5760720" cy="45304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68432" y="1068185"/>
            <a:ext cx="7976234" cy="4746625"/>
            <a:chOff x="968432" y="1068185"/>
            <a:chExt cx="7976234" cy="47466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432" y="1068185"/>
              <a:ext cx="7963592" cy="440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1065" y="1396537"/>
              <a:ext cx="7693428" cy="3948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1065" y="1675014"/>
              <a:ext cx="7680959" cy="3948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38596" y="1957647"/>
              <a:ext cx="7693428" cy="3906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1065" y="2223653"/>
              <a:ext cx="3071552" cy="3906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8432" y="2502130"/>
              <a:ext cx="7963592" cy="4447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51065" y="2830483"/>
              <a:ext cx="7680959" cy="3948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38596" y="3113116"/>
              <a:ext cx="7693428" cy="3906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51065" y="3391592"/>
              <a:ext cx="4887883" cy="3906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8432" y="3657600"/>
              <a:ext cx="7963592" cy="44473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51065" y="4002578"/>
              <a:ext cx="7680959" cy="39069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51065" y="4268585"/>
              <a:ext cx="7680959" cy="3906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51065" y="4547061"/>
              <a:ext cx="3591097" cy="39069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8432" y="4813069"/>
              <a:ext cx="7963592" cy="44473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51065" y="5158047"/>
              <a:ext cx="7680959" cy="39069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1065" y="5424054"/>
              <a:ext cx="2003367" cy="390698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827087" y="1196976"/>
            <a:ext cx="288925" cy="3981450"/>
            <a:chOff x="827087" y="1196976"/>
            <a:chExt cx="288925" cy="3981450"/>
          </a:xfrm>
        </p:grpSpPr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27087" y="2565400"/>
              <a:ext cx="288926" cy="30956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3422" y="2615045"/>
              <a:ext cx="196075" cy="21046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7087" y="1196976"/>
              <a:ext cx="288926" cy="3095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3422" y="1246620"/>
              <a:ext cx="196075" cy="2104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7087" y="3716338"/>
              <a:ext cx="288926" cy="30956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3422" y="3765983"/>
              <a:ext cx="196075" cy="21046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7087" y="4868862"/>
              <a:ext cx="288926" cy="30956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73422" y="4918508"/>
              <a:ext cx="196075" cy="210463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952" y="2098963"/>
            <a:ext cx="8258809" cy="3629025"/>
            <a:chOff x="556952" y="2098963"/>
            <a:chExt cx="8258809" cy="3629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952" y="2098963"/>
              <a:ext cx="8246225" cy="4904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7774" y="2468879"/>
              <a:ext cx="7917872" cy="4114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7774" y="2772294"/>
              <a:ext cx="7460672" cy="4156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952" y="3067396"/>
              <a:ext cx="8233756" cy="4862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7774" y="3433155"/>
              <a:ext cx="7905403" cy="4156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7774" y="3736570"/>
              <a:ext cx="7905403" cy="4156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7774" y="4044140"/>
              <a:ext cx="7905403" cy="4114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7774" y="4347555"/>
              <a:ext cx="6521334" cy="4156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952" y="4638501"/>
              <a:ext cx="8233756" cy="4904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7774" y="5008418"/>
              <a:ext cx="7892934" cy="4156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7774" y="5311832"/>
              <a:ext cx="1404851" cy="415636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2911474" y="111126"/>
            <a:ext cx="3249930" cy="1017905"/>
            <a:chOff x="2911474" y="111126"/>
            <a:chExt cx="3249930" cy="1017905"/>
          </a:xfrm>
          <a:noFill/>
        </p:grpSpPr>
        <p:sp>
          <p:nvSpPr>
            <p:cNvPr id="16" name="object 16"/>
            <p:cNvSpPr/>
            <p:nvPr/>
          </p:nvSpPr>
          <p:spPr>
            <a:xfrm>
              <a:off x="2916237" y="11588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1620043" y="0"/>
                  </a:moveTo>
                  <a:lnTo>
                    <a:pt x="1549769" y="465"/>
                  </a:lnTo>
                  <a:lnTo>
                    <a:pt x="1480260" y="1850"/>
                  </a:lnTo>
                  <a:lnTo>
                    <a:pt x="1411576" y="4134"/>
                  </a:lnTo>
                  <a:lnTo>
                    <a:pt x="1343778" y="7299"/>
                  </a:lnTo>
                  <a:lnTo>
                    <a:pt x="1276927" y="11326"/>
                  </a:lnTo>
                  <a:lnTo>
                    <a:pt x="1211085" y="16196"/>
                  </a:lnTo>
                  <a:lnTo>
                    <a:pt x="1146311" y="21891"/>
                  </a:lnTo>
                  <a:lnTo>
                    <a:pt x="1082666" y="28391"/>
                  </a:lnTo>
                  <a:lnTo>
                    <a:pt x="1020211" y="35677"/>
                  </a:lnTo>
                  <a:lnTo>
                    <a:pt x="959008" y="43730"/>
                  </a:lnTo>
                  <a:lnTo>
                    <a:pt x="899116" y="52532"/>
                  </a:lnTo>
                  <a:lnTo>
                    <a:pt x="840597" y="62064"/>
                  </a:lnTo>
                  <a:lnTo>
                    <a:pt x="783511" y="72306"/>
                  </a:lnTo>
                  <a:lnTo>
                    <a:pt x="727919" y="83241"/>
                  </a:lnTo>
                  <a:lnTo>
                    <a:pt x="673882" y="94848"/>
                  </a:lnTo>
                  <a:lnTo>
                    <a:pt x="621461" y="107109"/>
                  </a:lnTo>
                  <a:lnTo>
                    <a:pt x="570716" y="120005"/>
                  </a:lnTo>
                  <a:lnTo>
                    <a:pt x="521709" y="133517"/>
                  </a:lnTo>
                  <a:lnTo>
                    <a:pt x="474499" y="147627"/>
                  </a:lnTo>
                  <a:lnTo>
                    <a:pt x="429149" y="162315"/>
                  </a:lnTo>
                  <a:lnTo>
                    <a:pt x="385718" y="177562"/>
                  </a:lnTo>
                  <a:lnTo>
                    <a:pt x="344268" y="193350"/>
                  </a:lnTo>
                  <a:lnTo>
                    <a:pt x="304858" y="209659"/>
                  </a:lnTo>
                  <a:lnTo>
                    <a:pt x="267551" y="226471"/>
                  </a:lnTo>
                  <a:lnTo>
                    <a:pt x="232407" y="243767"/>
                  </a:lnTo>
                  <a:lnTo>
                    <a:pt x="168849" y="279734"/>
                  </a:lnTo>
                  <a:lnTo>
                    <a:pt x="114672" y="317410"/>
                  </a:lnTo>
                  <a:lnTo>
                    <a:pt x="70362" y="356642"/>
                  </a:lnTo>
                  <a:lnTo>
                    <a:pt x="36405" y="397280"/>
                  </a:lnTo>
                  <a:lnTo>
                    <a:pt x="13288" y="439172"/>
                  </a:lnTo>
                  <a:lnTo>
                    <a:pt x="1496" y="482167"/>
                  </a:lnTo>
                  <a:lnTo>
                    <a:pt x="0" y="504031"/>
                  </a:lnTo>
                  <a:lnTo>
                    <a:pt x="1496" y="525895"/>
                  </a:lnTo>
                  <a:lnTo>
                    <a:pt x="13288" y="568890"/>
                  </a:lnTo>
                  <a:lnTo>
                    <a:pt x="36405" y="610782"/>
                  </a:lnTo>
                  <a:lnTo>
                    <a:pt x="70362" y="651419"/>
                  </a:lnTo>
                  <a:lnTo>
                    <a:pt x="114672" y="690652"/>
                  </a:lnTo>
                  <a:lnTo>
                    <a:pt x="168849" y="728327"/>
                  </a:lnTo>
                  <a:lnTo>
                    <a:pt x="232407" y="764294"/>
                  </a:lnTo>
                  <a:lnTo>
                    <a:pt x="267551" y="781590"/>
                  </a:lnTo>
                  <a:lnTo>
                    <a:pt x="304858" y="798402"/>
                  </a:lnTo>
                  <a:lnTo>
                    <a:pt x="344268" y="814712"/>
                  </a:lnTo>
                  <a:lnTo>
                    <a:pt x="385718" y="830500"/>
                  </a:lnTo>
                  <a:lnTo>
                    <a:pt x="429149" y="845747"/>
                  </a:lnTo>
                  <a:lnTo>
                    <a:pt x="474499" y="860435"/>
                  </a:lnTo>
                  <a:lnTo>
                    <a:pt x="521709" y="874544"/>
                  </a:lnTo>
                  <a:lnTo>
                    <a:pt x="570716" y="888056"/>
                  </a:lnTo>
                  <a:lnTo>
                    <a:pt x="621461" y="900953"/>
                  </a:lnTo>
                  <a:lnTo>
                    <a:pt x="673882" y="913214"/>
                  </a:lnTo>
                  <a:lnTo>
                    <a:pt x="727919" y="924821"/>
                  </a:lnTo>
                  <a:lnTo>
                    <a:pt x="783511" y="935755"/>
                  </a:lnTo>
                  <a:lnTo>
                    <a:pt x="840597" y="945997"/>
                  </a:lnTo>
                  <a:lnTo>
                    <a:pt x="899116" y="955529"/>
                  </a:lnTo>
                  <a:lnTo>
                    <a:pt x="959008" y="964331"/>
                  </a:lnTo>
                  <a:lnTo>
                    <a:pt x="1020211" y="972385"/>
                  </a:lnTo>
                  <a:lnTo>
                    <a:pt x="1082666" y="979671"/>
                  </a:lnTo>
                  <a:lnTo>
                    <a:pt x="1146311" y="986171"/>
                  </a:lnTo>
                  <a:lnTo>
                    <a:pt x="1211085" y="991865"/>
                  </a:lnTo>
                  <a:lnTo>
                    <a:pt x="1276927" y="996735"/>
                  </a:lnTo>
                  <a:lnTo>
                    <a:pt x="1343778" y="1000762"/>
                  </a:lnTo>
                  <a:lnTo>
                    <a:pt x="1411576" y="1003928"/>
                  </a:lnTo>
                  <a:lnTo>
                    <a:pt x="1480260" y="1006212"/>
                  </a:lnTo>
                  <a:lnTo>
                    <a:pt x="1549769" y="1007596"/>
                  </a:lnTo>
                  <a:lnTo>
                    <a:pt x="1620043" y="1008062"/>
                  </a:lnTo>
                  <a:lnTo>
                    <a:pt x="1690317" y="1007596"/>
                  </a:lnTo>
                  <a:lnTo>
                    <a:pt x="1759827" y="1006212"/>
                  </a:lnTo>
                  <a:lnTo>
                    <a:pt x="1828511" y="1003928"/>
                  </a:lnTo>
                  <a:lnTo>
                    <a:pt x="1896308" y="1000762"/>
                  </a:lnTo>
                  <a:lnTo>
                    <a:pt x="1963159" y="996735"/>
                  </a:lnTo>
                  <a:lnTo>
                    <a:pt x="2029002" y="991865"/>
                  </a:lnTo>
                  <a:lnTo>
                    <a:pt x="2093776" y="986171"/>
                  </a:lnTo>
                  <a:lnTo>
                    <a:pt x="2157421" y="979671"/>
                  </a:lnTo>
                  <a:lnTo>
                    <a:pt x="2219875" y="972385"/>
                  </a:lnTo>
                  <a:lnTo>
                    <a:pt x="2281079" y="964331"/>
                  </a:lnTo>
                  <a:lnTo>
                    <a:pt x="2340971" y="955529"/>
                  </a:lnTo>
                  <a:lnTo>
                    <a:pt x="2399490" y="945997"/>
                  </a:lnTo>
                  <a:lnTo>
                    <a:pt x="2456576" y="935755"/>
                  </a:lnTo>
                  <a:lnTo>
                    <a:pt x="2512168" y="924821"/>
                  </a:lnTo>
                  <a:lnTo>
                    <a:pt x="2566204" y="913214"/>
                  </a:lnTo>
                  <a:lnTo>
                    <a:pt x="2618626" y="900953"/>
                  </a:lnTo>
                  <a:lnTo>
                    <a:pt x="2669370" y="888056"/>
                  </a:lnTo>
                  <a:lnTo>
                    <a:pt x="2718378" y="874544"/>
                  </a:lnTo>
                  <a:lnTo>
                    <a:pt x="2765587" y="860435"/>
                  </a:lnTo>
                  <a:lnTo>
                    <a:pt x="2810938" y="845747"/>
                  </a:lnTo>
                  <a:lnTo>
                    <a:pt x="2854368" y="830500"/>
                  </a:lnTo>
                  <a:lnTo>
                    <a:pt x="2895819" y="814712"/>
                  </a:lnTo>
                  <a:lnTo>
                    <a:pt x="2935228" y="798402"/>
                  </a:lnTo>
                  <a:lnTo>
                    <a:pt x="2972535" y="781590"/>
                  </a:lnTo>
                  <a:lnTo>
                    <a:pt x="3007680" y="764294"/>
                  </a:lnTo>
                  <a:lnTo>
                    <a:pt x="3071237" y="728327"/>
                  </a:lnTo>
                  <a:lnTo>
                    <a:pt x="3125414" y="690652"/>
                  </a:lnTo>
                  <a:lnTo>
                    <a:pt x="3169724" y="651419"/>
                  </a:lnTo>
                  <a:lnTo>
                    <a:pt x="3203681" y="610782"/>
                  </a:lnTo>
                  <a:lnTo>
                    <a:pt x="3226798" y="568890"/>
                  </a:lnTo>
                  <a:lnTo>
                    <a:pt x="3238590" y="525895"/>
                  </a:lnTo>
                  <a:lnTo>
                    <a:pt x="3240087" y="504031"/>
                  </a:lnTo>
                  <a:lnTo>
                    <a:pt x="3238590" y="482167"/>
                  </a:lnTo>
                  <a:lnTo>
                    <a:pt x="3226798" y="439172"/>
                  </a:lnTo>
                  <a:lnTo>
                    <a:pt x="3203681" y="397280"/>
                  </a:lnTo>
                  <a:lnTo>
                    <a:pt x="3169724" y="356642"/>
                  </a:lnTo>
                  <a:lnTo>
                    <a:pt x="3125414" y="317410"/>
                  </a:lnTo>
                  <a:lnTo>
                    <a:pt x="3071237" y="279734"/>
                  </a:lnTo>
                  <a:lnTo>
                    <a:pt x="3007680" y="243767"/>
                  </a:lnTo>
                  <a:lnTo>
                    <a:pt x="2972535" y="226471"/>
                  </a:lnTo>
                  <a:lnTo>
                    <a:pt x="2935228" y="209659"/>
                  </a:lnTo>
                  <a:lnTo>
                    <a:pt x="2895819" y="193350"/>
                  </a:lnTo>
                  <a:lnTo>
                    <a:pt x="2854368" y="177562"/>
                  </a:lnTo>
                  <a:lnTo>
                    <a:pt x="2810938" y="162315"/>
                  </a:lnTo>
                  <a:lnTo>
                    <a:pt x="2765587" y="147627"/>
                  </a:lnTo>
                  <a:lnTo>
                    <a:pt x="2718378" y="133517"/>
                  </a:lnTo>
                  <a:lnTo>
                    <a:pt x="2669370" y="120005"/>
                  </a:lnTo>
                  <a:lnTo>
                    <a:pt x="2618626" y="107109"/>
                  </a:lnTo>
                  <a:lnTo>
                    <a:pt x="2566204" y="94848"/>
                  </a:lnTo>
                  <a:lnTo>
                    <a:pt x="2512168" y="83241"/>
                  </a:lnTo>
                  <a:lnTo>
                    <a:pt x="2456576" y="72306"/>
                  </a:lnTo>
                  <a:lnTo>
                    <a:pt x="2399490" y="62064"/>
                  </a:lnTo>
                  <a:lnTo>
                    <a:pt x="2340971" y="52532"/>
                  </a:lnTo>
                  <a:lnTo>
                    <a:pt x="2281079" y="43730"/>
                  </a:lnTo>
                  <a:lnTo>
                    <a:pt x="2219875" y="35677"/>
                  </a:lnTo>
                  <a:lnTo>
                    <a:pt x="2157421" y="28391"/>
                  </a:lnTo>
                  <a:lnTo>
                    <a:pt x="2093776" y="21891"/>
                  </a:lnTo>
                  <a:lnTo>
                    <a:pt x="2029002" y="16196"/>
                  </a:lnTo>
                  <a:lnTo>
                    <a:pt x="1963159" y="11326"/>
                  </a:lnTo>
                  <a:lnTo>
                    <a:pt x="1896308" y="7299"/>
                  </a:lnTo>
                  <a:lnTo>
                    <a:pt x="1828511" y="4134"/>
                  </a:lnTo>
                  <a:lnTo>
                    <a:pt x="1759827" y="1850"/>
                  </a:lnTo>
                  <a:lnTo>
                    <a:pt x="1690317" y="465"/>
                  </a:lnTo>
                  <a:lnTo>
                    <a:pt x="1620043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6237" y="115888"/>
              <a:ext cx="3240405" cy="1008380"/>
            </a:xfrm>
            <a:custGeom>
              <a:avLst/>
              <a:gdLst/>
              <a:ahLst/>
              <a:cxnLst/>
              <a:rect l="l" t="t" r="r" b="b"/>
              <a:pathLst>
                <a:path w="3240404" h="1008380">
                  <a:moveTo>
                    <a:pt x="0" y="504030"/>
                  </a:moveTo>
                  <a:lnTo>
                    <a:pt x="5946" y="460541"/>
                  </a:lnTo>
                  <a:lnTo>
                    <a:pt x="23461" y="418078"/>
                  </a:lnTo>
                  <a:lnTo>
                    <a:pt x="52059" y="376794"/>
                  </a:lnTo>
                  <a:lnTo>
                    <a:pt x="91254" y="336840"/>
                  </a:lnTo>
                  <a:lnTo>
                    <a:pt x="140558" y="298368"/>
                  </a:lnTo>
                  <a:lnTo>
                    <a:pt x="199486" y="261527"/>
                  </a:lnTo>
                  <a:lnTo>
                    <a:pt x="267551" y="226471"/>
                  </a:lnTo>
                  <a:lnTo>
                    <a:pt x="304858" y="209659"/>
                  </a:lnTo>
                  <a:lnTo>
                    <a:pt x="344268" y="193350"/>
                  </a:lnTo>
                  <a:lnTo>
                    <a:pt x="385718" y="177562"/>
                  </a:lnTo>
                  <a:lnTo>
                    <a:pt x="429149" y="162315"/>
                  </a:lnTo>
                  <a:lnTo>
                    <a:pt x="474499" y="147627"/>
                  </a:lnTo>
                  <a:lnTo>
                    <a:pt x="521709" y="133517"/>
                  </a:lnTo>
                  <a:lnTo>
                    <a:pt x="570716" y="120005"/>
                  </a:lnTo>
                  <a:lnTo>
                    <a:pt x="621461" y="107109"/>
                  </a:lnTo>
                  <a:lnTo>
                    <a:pt x="673882" y="94848"/>
                  </a:lnTo>
                  <a:lnTo>
                    <a:pt x="727919" y="83241"/>
                  </a:lnTo>
                  <a:lnTo>
                    <a:pt x="783510" y="72306"/>
                  </a:lnTo>
                  <a:lnTo>
                    <a:pt x="840596" y="62064"/>
                  </a:lnTo>
                  <a:lnTo>
                    <a:pt x="899116" y="52532"/>
                  </a:lnTo>
                  <a:lnTo>
                    <a:pt x="959007" y="43730"/>
                  </a:lnTo>
                  <a:lnTo>
                    <a:pt x="1020211" y="35677"/>
                  </a:lnTo>
                  <a:lnTo>
                    <a:pt x="1082666" y="28391"/>
                  </a:lnTo>
                  <a:lnTo>
                    <a:pt x="1146310" y="21891"/>
                  </a:lnTo>
                  <a:lnTo>
                    <a:pt x="1211085" y="16196"/>
                  </a:lnTo>
                  <a:lnTo>
                    <a:pt x="1276927" y="11326"/>
                  </a:lnTo>
                  <a:lnTo>
                    <a:pt x="1343778" y="7299"/>
                  </a:lnTo>
                  <a:lnTo>
                    <a:pt x="1411576" y="4134"/>
                  </a:lnTo>
                  <a:lnTo>
                    <a:pt x="1480260" y="1850"/>
                  </a:lnTo>
                  <a:lnTo>
                    <a:pt x="1549769" y="465"/>
                  </a:lnTo>
                  <a:lnTo>
                    <a:pt x="1620043" y="0"/>
                  </a:lnTo>
                  <a:lnTo>
                    <a:pt x="1690317" y="465"/>
                  </a:lnTo>
                  <a:lnTo>
                    <a:pt x="1759827" y="1850"/>
                  </a:lnTo>
                  <a:lnTo>
                    <a:pt x="1828511" y="4134"/>
                  </a:lnTo>
                  <a:lnTo>
                    <a:pt x="1896308" y="7299"/>
                  </a:lnTo>
                  <a:lnTo>
                    <a:pt x="1963159" y="11326"/>
                  </a:lnTo>
                  <a:lnTo>
                    <a:pt x="2029002" y="16196"/>
                  </a:lnTo>
                  <a:lnTo>
                    <a:pt x="2093776" y="21891"/>
                  </a:lnTo>
                  <a:lnTo>
                    <a:pt x="2157421" y="28391"/>
                  </a:lnTo>
                  <a:lnTo>
                    <a:pt x="2219875" y="35677"/>
                  </a:lnTo>
                  <a:lnTo>
                    <a:pt x="2281079" y="43730"/>
                  </a:lnTo>
                  <a:lnTo>
                    <a:pt x="2340971" y="52532"/>
                  </a:lnTo>
                  <a:lnTo>
                    <a:pt x="2399490" y="62064"/>
                  </a:lnTo>
                  <a:lnTo>
                    <a:pt x="2456576" y="72306"/>
                  </a:lnTo>
                  <a:lnTo>
                    <a:pt x="2512168" y="83241"/>
                  </a:lnTo>
                  <a:lnTo>
                    <a:pt x="2566205" y="94848"/>
                  </a:lnTo>
                  <a:lnTo>
                    <a:pt x="2618626" y="107109"/>
                  </a:lnTo>
                  <a:lnTo>
                    <a:pt x="2669370" y="120005"/>
                  </a:lnTo>
                  <a:lnTo>
                    <a:pt x="2718378" y="133517"/>
                  </a:lnTo>
                  <a:lnTo>
                    <a:pt x="2765587" y="147627"/>
                  </a:lnTo>
                  <a:lnTo>
                    <a:pt x="2810938" y="162315"/>
                  </a:lnTo>
                  <a:lnTo>
                    <a:pt x="2854368" y="177562"/>
                  </a:lnTo>
                  <a:lnTo>
                    <a:pt x="2895819" y="193350"/>
                  </a:lnTo>
                  <a:lnTo>
                    <a:pt x="2935228" y="209659"/>
                  </a:lnTo>
                  <a:lnTo>
                    <a:pt x="2972535" y="226471"/>
                  </a:lnTo>
                  <a:lnTo>
                    <a:pt x="3007680" y="243767"/>
                  </a:lnTo>
                  <a:lnTo>
                    <a:pt x="3071237" y="279734"/>
                  </a:lnTo>
                  <a:lnTo>
                    <a:pt x="3125414" y="317409"/>
                  </a:lnTo>
                  <a:lnTo>
                    <a:pt x="3169724" y="356642"/>
                  </a:lnTo>
                  <a:lnTo>
                    <a:pt x="3203681" y="397279"/>
                  </a:lnTo>
                  <a:lnTo>
                    <a:pt x="3226798" y="439172"/>
                  </a:lnTo>
                  <a:lnTo>
                    <a:pt x="3238590" y="482167"/>
                  </a:lnTo>
                  <a:lnTo>
                    <a:pt x="3240087" y="504030"/>
                  </a:lnTo>
                  <a:lnTo>
                    <a:pt x="3238590" y="525894"/>
                  </a:lnTo>
                  <a:lnTo>
                    <a:pt x="3226798" y="568889"/>
                  </a:lnTo>
                  <a:lnTo>
                    <a:pt x="3203681" y="610781"/>
                  </a:lnTo>
                  <a:lnTo>
                    <a:pt x="3169724" y="651419"/>
                  </a:lnTo>
                  <a:lnTo>
                    <a:pt x="3125414" y="690651"/>
                  </a:lnTo>
                  <a:lnTo>
                    <a:pt x="3071237" y="728327"/>
                  </a:lnTo>
                  <a:lnTo>
                    <a:pt x="3007680" y="764294"/>
                  </a:lnTo>
                  <a:lnTo>
                    <a:pt x="2972535" y="781590"/>
                  </a:lnTo>
                  <a:lnTo>
                    <a:pt x="2935228" y="798402"/>
                  </a:lnTo>
                  <a:lnTo>
                    <a:pt x="2895819" y="814711"/>
                  </a:lnTo>
                  <a:lnTo>
                    <a:pt x="2854368" y="830499"/>
                  </a:lnTo>
                  <a:lnTo>
                    <a:pt x="2810938" y="845746"/>
                  </a:lnTo>
                  <a:lnTo>
                    <a:pt x="2765587" y="860434"/>
                  </a:lnTo>
                  <a:lnTo>
                    <a:pt x="2718378" y="874544"/>
                  </a:lnTo>
                  <a:lnTo>
                    <a:pt x="2669370" y="888056"/>
                  </a:lnTo>
                  <a:lnTo>
                    <a:pt x="2618626" y="900952"/>
                  </a:lnTo>
                  <a:lnTo>
                    <a:pt x="2566205" y="913213"/>
                  </a:lnTo>
                  <a:lnTo>
                    <a:pt x="2512168" y="924820"/>
                  </a:lnTo>
                  <a:lnTo>
                    <a:pt x="2456576" y="935754"/>
                  </a:lnTo>
                  <a:lnTo>
                    <a:pt x="2399490" y="945997"/>
                  </a:lnTo>
                  <a:lnTo>
                    <a:pt x="2340971" y="955528"/>
                  </a:lnTo>
                  <a:lnTo>
                    <a:pt x="2281079" y="964330"/>
                  </a:lnTo>
                  <a:lnTo>
                    <a:pt x="2219875" y="972384"/>
                  </a:lnTo>
                  <a:lnTo>
                    <a:pt x="2157421" y="979670"/>
                  </a:lnTo>
                  <a:lnTo>
                    <a:pt x="2093776" y="986170"/>
                  </a:lnTo>
                  <a:lnTo>
                    <a:pt x="2029002" y="991864"/>
                  </a:lnTo>
                  <a:lnTo>
                    <a:pt x="1963159" y="996735"/>
                  </a:lnTo>
                  <a:lnTo>
                    <a:pt x="1896308" y="1000762"/>
                  </a:lnTo>
                  <a:lnTo>
                    <a:pt x="1828511" y="1003927"/>
                  </a:lnTo>
                  <a:lnTo>
                    <a:pt x="1759827" y="1006211"/>
                  </a:lnTo>
                  <a:lnTo>
                    <a:pt x="1690317" y="1007596"/>
                  </a:lnTo>
                  <a:lnTo>
                    <a:pt x="1620043" y="1008061"/>
                  </a:lnTo>
                  <a:lnTo>
                    <a:pt x="1549769" y="1007596"/>
                  </a:lnTo>
                  <a:lnTo>
                    <a:pt x="1480260" y="1006211"/>
                  </a:lnTo>
                  <a:lnTo>
                    <a:pt x="1411576" y="1003927"/>
                  </a:lnTo>
                  <a:lnTo>
                    <a:pt x="1343778" y="1000762"/>
                  </a:lnTo>
                  <a:lnTo>
                    <a:pt x="1276927" y="996735"/>
                  </a:lnTo>
                  <a:lnTo>
                    <a:pt x="1211085" y="991864"/>
                  </a:lnTo>
                  <a:lnTo>
                    <a:pt x="1146310" y="986170"/>
                  </a:lnTo>
                  <a:lnTo>
                    <a:pt x="1082666" y="979670"/>
                  </a:lnTo>
                  <a:lnTo>
                    <a:pt x="1020211" y="972384"/>
                  </a:lnTo>
                  <a:lnTo>
                    <a:pt x="959007" y="964330"/>
                  </a:lnTo>
                  <a:lnTo>
                    <a:pt x="899116" y="955528"/>
                  </a:lnTo>
                  <a:lnTo>
                    <a:pt x="840596" y="945997"/>
                  </a:lnTo>
                  <a:lnTo>
                    <a:pt x="783510" y="935754"/>
                  </a:lnTo>
                  <a:lnTo>
                    <a:pt x="727919" y="924820"/>
                  </a:lnTo>
                  <a:lnTo>
                    <a:pt x="673882" y="913213"/>
                  </a:lnTo>
                  <a:lnTo>
                    <a:pt x="621461" y="900952"/>
                  </a:lnTo>
                  <a:lnTo>
                    <a:pt x="570716" y="888056"/>
                  </a:lnTo>
                  <a:lnTo>
                    <a:pt x="521709" y="874544"/>
                  </a:lnTo>
                  <a:lnTo>
                    <a:pt x="474499" y="860434"/>
                  </a:lnTo>
                  <a:lnTo>
                    <a:pt x="429149" y="845746"/>
                  </a:lnTo>
                  <a:lnTo>
                    <a:pt x="385718" y="830499"/>
                  </a:lnTo>
                  <a:lnTo>
                    <a:pt x="344268" y="814711"/>
                  </a:lnTo>
                  <a:lnTo>
                    <a:pt x="304858" y="798402"/>
                  </a:lnTo>
                  <a:lnTo>
                    <a:pt x="267551" y="781590"/>
                  </a:lnTo>
                  <a:lnTo>
                    <a:pt x="232407" y="764294"/>
                  </a:lnTo>
                  <a:lnTo>
                    <a:pt x="168849" y="728327"/>
                  </a:lnTo>
                  <a:lnTo>
                    <a:pt x="114672" y="690651"/>
                  </a:lnTo>
                  <a:lnTo>
                    <a:pt x="70362" y="651419"/>
                  </a:lnTo>
                  <a:lnTo>
                    <a:pt x="36405" y="610781"/>
                  </a:lnTo>
                  <a:lnTo>
                    <a:pt x="13288" y="568889"/>
                  </a:lnTo>
                  <a:lnTo>
                    <a:pt x="1496" y="525894"/>
                  </a:lnTo>
                  <a:lnTo>
                    <a:pt x="0" y="504030"/>
                  </a:lnTo>
                  <a:close/>
                </a:path>
              </a:pathLst>
            </a:custGeom>
            <a:grpFill/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50523" y="349134"/>
              <a:ext cx="2797232" cy="590203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</p:pic>
      </p:grpSp>
      <p:grpSp>
        <p:nvGrpSpPr>
          <p:cNvPr id="20" name="object 20"/>
          <p:cNvGrpSpPr/>
          <p:nvPr/>
        </p:nvGrpSpPr>
        <p:grpSpPr>
          <a:xfrm>
            <a:off x="4099876" y="1211501"/>
            <a:ext cx="873125" cy="802005"/>
            <a:chOff x="4062412" y="1120776"/>
            <a:chExt cx="873125" cy="802005"/>
          </a:xfrm>
        </p:grpSpPr>
        <p:sp>
          <p:nvSpPr>
            <p:cNvPr id="21" name="object 21"/>
            <p:cNvSpPr/>
            <p:nvPr/>
          </p:nvSpPr>
          <p:spPr>
            <a:xfrm>
              <a:off x="4067175" y="1125538"/>
              <a:ext cx="863600" cy="792480"/>
            </a:xfrm>
            <a:custGeom>
              <a:avLst/>
              <a:gdLst/>
              <a:ahLst/>
              <a:cxnLst/>
              <a:rect l="l" t="t" r="r" b="b"/>
              <a:pathLst>
                <a:path w="863600" h="792480">
                  <a:moveTo>
                    <a:pt x="647700" y="0"/>
                  </a:moveTo>
                  <a:lnTo>
                    <a:pt x="215900" y="0"/>
                  </a:lnTo>
                  <a:lnTo>
                    <a:pt x="215900" y="594121"/>
                  </a:lnTo>
                  <a:lnTo>
                    <a:pt x="0" y="594121"/>
                  </a:lnTo>
                  <a:lnTo>
                    <a:pt x="431800" y="792161"/>
                  </a:lnTo>
                  <a:lnTo>
                    <a:pt x="863600" y="594121"/>
                  </a:lnTo>
                  <a:lnTo>
                    <a:pt x="647700" y="594121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7174" y="1125539"/>
              <a:ext cx="863600" cy="792480"/>
            </a:xfrm>
            <a:custGeom>
              <a:avLst/>
              <a:gdLst/>
              <a:ahLst/>
              <a:cxnLst/>
              <a:rect l="l" t="t" r="r" b="b"/>
              <a:pathLst>
                <a:path w="863600" h="792480">
                  <a:moveTo>
                    <a:pt x="0" y="594121"/>
                  </a:moveTo>
                  <a:lnTo>
                    <a:pt x="215899" y="594121"/>
                  </a:lnTo>
                  <a:lnTo>
                    <a:pt x="215899" y="0"/>
                  </a:lnTo>
                  <a:lnTo>
                    <a:pt x="647699" y="0"/>
                  </a:lnTo>
                  <a:lnTo>
                    <a:pt x="647699" y="594121"/>
                  </a:lnTo>
                  <a:lnTo>
                    <a:pt x="863599" y="594121"/>
                  </a:lnTo>
                  <a:lnTo>
                    <a:pt x="431799" y="792161"/>
                  </a:lnTo>
                  <a:lnTo>
                    <a:pt x="0" y="594121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601151" y="2133853"/>
            <a:ext cx="8218805" cy="3910329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175895" algn="just">
              <a:lnSpc>
                <a:spcPct val="90000"/>
              </a:lnSpc>
              <a:spcBef>
                <a:spcPts val="434"/>
              </a:spcBef>
            </a:pP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3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όλο</a:t>
            </a:r>
            <a:r>
              <a:rPr sz="2800" b="1" spc="3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αυτό</a:t>
            </a:r>
            <a:r>
              <a:rPr sz="2800" b="1" spc="3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νοµοθετικό</a:t>
            </a:r>
            <a:r>
              <a:rPr sz="2800" b="1" spc="3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πλαίσιο</a:t>
            </a:r>
            <a:r>
              <a:rPr sz="2800" b="1" spc="3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προστίθεται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22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3175/2003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αξιοποίηση</a:t>
            </a:r>
            <a:r>
              <a:rPr sz="2800" b="1" spc="22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του </a:t>
            </a:r>
            <a:r>
              <a:rPr sz="2800" b="1" dirty="0">
                <a:latin typeface="Arial"/>
                <a:cs typeface="Arial"/>
              </a:rPr>
              <a:t>γεωθερµικού</a:t>
            </a:r>
            <a:r>
              <a:rPr sz="2800" b="1" spc="4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δυναµικού</a:t>
            </a:r>
            <a:r>
              <a:rPr sz="2800" b="1" spc="4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4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49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τηλεθέρµανση. </a:t>
            </a:r>
            <a:r>
              <a:rPr sz="2800" b="1" spc="80" dirty="0">
                <a:latin typeface="Arial"/>
                <a:cs typeface="Arial"/>
              </a:rPr>
              <a:t>Σκοπός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spc="75" dirty="0">
                <a:latin typeface="Arial"/>
                <a:cs typeface="Arial"/>
              </a:rPr>
              <a:t>του,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100" dirty="0">
                <a:latin typeface="Arial"/>
                <a:cs typeface="Arial"/>
              </a:rPr>
              <a:t>σύµφωνα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100" dirty="0">
                <a:latin typeface="Arial"/>
                <a:cs typeface="Arial"/>
              </a:rPr>
              <a:t>µε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65" dirty="0">
                <a:latin typeface="Arial"/>
                <a:cs typeface="Arial"/>
              </a:rPr>
              <a:t>την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80" dirty="0">
                <a:latin typeface="Arial"/>
                <a:cs typeface="Arial"/>
              </a:rPr>
              <a:t>εισηγητική </a:t>
            </a:r>
            <a:r>
              <a:rPr sz="2800" b="1" dirty="0">
                <a:latin typeface="Arial"/>
                <a:cs typeface="Arial"/>
              </a:rPr>
              <a:t>έκθεση,</a:t>
            </a:r>
            <a:r>
              <a:rPr sz="2800" b="1" spc="17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1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δηµιουργία</a:t>
            </a:r>
            <a:r>
              <a:rPr sz="2800" b="1" spc="18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ενός</a:t>
            </a:r>
            <a:r>
              <a:rPr sz="2800" b="1" spc="17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ανανεωµένου</a:t>
            </a:r>
            <a:r>
              <a:rPr sz="2800" b="1" spc="180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και </a:t>
            </a:r>
            <a:r>
              <a:rPr sz="2800" b="1" dirty="0">
                <a:latin typeface="Arial"/>
                <a:cs typeface="Arial"/>
              </a:rPr>
              <a:t>ενιαίου</a:t>
            </a:r>
            <a:r>
              <a:rPr sz="2800" b="1" spc="-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θεσµικού</a:t>
            </a:r>
            <a:r>
              <a:rPr sz="2800" b="1" spc="-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πλαισίου</a:t>
            </a:r>
            <a:r>
              <a:rPr sz="2800" b="1" spc="-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-2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-2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προαγωγή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14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αξιοποίησης</a:t>
            </a:r>
            <a:r>
              <a:rPr sz="2800" b="1" spc="15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του</a:t>
            </a:r>
            <a:r>
              <a:rPr sz="2800" b="1" spc="15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γεωθερµικού</a:t>
            </a:r>
            <a:r>
              <a:rPr sz="2800" b="1" spc="15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δυναµικού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χώρας</a:t>
            </a:r>
            <a:r>
              <a:rPr sz="2800" b="1" spc="4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καθώς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4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κάλυψη</a:t>
            </a:r>
            <a:r>
              <a:rPr sz="2800" b="1" spc="4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του</a:t>
            </a:r>
            <a:r>
              <a:rPr sz="2800" b="1" spc="4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κενού</a:t>
            </a:r>
            <a:r>
              <a:rPr sz="2800" b="1" spc="47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για </a:t>
            </a:r>
            <a:r>
              <a:rPr sz="2800" b="1" spc="85" dirty="0">
                <a:latin typeface="Arial"/>
                <a:cs typeface="Arial"/>
              </a:rPr>
              <a:t>την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spc="125" dirty="0">
                <a:latin typeface="Arial"/>
                <a:cs typeface="Arial"/>
              </a:rPr>
              <a:t>τηλεθέρµανση,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spc="95" dirty="0">
                <a:latin typeface="Arial"/>
                <a:cs typeface="Arial"/>
              </a:rPr>
              <a:t>αλλά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spc="80" dirty="0">
                <a:latin typeface="Arial"/>
                <a:cs typeface="Arial"/>
              </a:rPr>
              <a:t>και</a:t>
            </a:r>
            <a:r>
              <a:rPr sz="2800" b="1" spc="375" dirty="0">
                <a:latin typeface="Arial"/>
                <a:cs typeface="Arial"/>
              </a:rPr>
              <a:t>  </a:t>
            </a:r>
            <a:r>
              <a:rPr sz="2800" b="1" spc="65" dirty="0">
                <a:latin typeface="Arial"/>
                <a:cs typeface="Arial"/>
              </a:rPr>
              <a:t>τα</a:t>
            </a:r>
            <a:r>
              <a:rPr sz="2800" b="1" spc="380" dirty="0">
                <a:latin typeface="Arial"/>
                <a:cs typeface="Arial"/>
              </a:rPr>
              <a:t>  </a:t>
            </a:r>
            <a:r>
              <a:rPr sz="2800" b="1" spc="100" dirty="0">
                <a:latin typeface="Arial"/>
                <a:cs typeface="Arial"/>
              </a:rPr>
              <a:t>υβριδικά </a:t>
            </a:r>
            <a:r>
              <a:rPr sz="2800" b="1" dirty="0">
                <a:latin typeface="Arial"/>
                <a:cs typeface="Arial"/>
              </a:rPr>
              <a:t>συστήµατα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ΑΠΕ.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7200" y="304800"/>
            <a:ext cx="5764530" cy="2186305"/>
            <a:chOff x="468312" y="328614"/>
            <a:chExt cx="5764530" cy="2186305"/>
          </a:xfrm>
          <a:noFill/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2205038"/>
              <a:ext cx="288926" cy="309561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647" y="2254683"/>
              <a:ext cx="196075" cy="210464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</p:pic>
        <p:sp>
          <p:nvSpPr>
            <p:cNvPr id="17" name="object 17"/>
            <p:cNvSpPr/>
            <p:nvPr/>
          </p:nvSpPr>
          <p:spPr>
            <a:xfrm>
              <a:off x="2700337" y="333376"/>
              <a:ext cx="3527425" cy="935355"/>
            </a:xfrm>
            <a:custGeom>
              <a:avLst/>
              <a:gdLst/>
              <a:ahLst/>
              <a:cxnLst/>
              <a:rect l="l" t="t" r="r" b="b"/>
              <a:pathLst>
                <a:path w="3527425" h="935355">
                  <a:moveTo>
                    <a:pt x="1763712" y="0"/>
                  </a:moveTo>
                  <a:lnTo>
                    <a:pt x="1691012" y="389"/>
                  </a:lnTo>
                  <a:lnTo>
                    <a:pt x="1619060" y="1549"/>
                  </a:lnTo>
                  <a:lnTo>
                    <a:pt x="1547914" y="3464"/>
                  </a:lnTo>
                  <a:lnTo>
                    <a:pt x="1477629" y="6119"/>
                  </a:lnTo>
                  <a:lnTo>
                    <a:pt x="1408263" y="9498"/>
                  </a:lnTo>
                  <a:lnTo>
                    <a:pt x="1339872" y="13587"/>
                  </a:lnTo>
                  <a:lnTo>
                    <a:pt x="1272513" y="18371"/>
                  </a:lnTo>
                  <a:lnTo>
                    <a:pt x="1206243" y="23834"/>
                  </a:lnTo>
                  <a:lnTo>
                    <a:pt x="1141118" y="29962"/>
                  </a:lnTo>
                  <a:lnTo>
                    <a:pt x="1077196" y="36739"/>
                  </a:lnTo>
                  <a:lnTo>
                    <a:pt x="1014532" y="44151"/>
                  </a:lnTo>
                  <a:lnTo>
                    <a:pt x="953185" y="52183"/>
                  </a:lnTo>
                  <a:lnTo>
                    <a:pt x="893210" y="60819"/>
                  </a:lnTo>
                  <a:lnTo>
                    <a:pt x="834664" y="70044"/>
                  </a:lnTo>
                  <a:lnTo>
                    <a:pt x="777604" y="79844"/>
                  </a:lnTo>
                  <a:lnTo>
                    <a:pt x="722087" y="90203"/>
                  </a:lnTo>
                  <a:lnTo>
                    <a:pt x="668169" y="101107"/>
                  </a:lnTo>
                  <a:lnTo>
                    <a:pt x="615907" y="112540"/>
                  </a:lnTo>
                  <a:lnTo>
                    <a:pt x="565358" y="124486"/>
                  </a:lnTo>
                  <a:lnTo>
                    <a:pt x="516579" y="136932"/>
                  </a:lnTo>
                  <a:lnTo>
                    <a:pt x="469626" y="149863"/>
                  </a:lnTo>
                  <a:lnTo>
                    <a:pt x="424557" y="163262"/>
                  </a:lnTo>
                  <a:lnTo>
                    <a:pt x="381427" y="177115"/>
                  </a:lnTo>
                  <a:lnTo>
                    <a:pt x="340294" y="191408"/>
                  </a:lnTo>
                  <a:lnTo>
                    <a:pt x="301214" y="206124"/>
                  </a:lnTo>
                  <a:lnTo>
                    <a:pt x="264244" y="221249"/>
                  </a:lnTo>
                  <a:lnTo>
                    <a:pt x="229441" y="236768"/>
                  </a:lnTo>
                  <a:lnTo>
                    <a:pt x="166563" y="268928"/>
                  </a:lnTo>
                  <a:lnTo>
                    <a:pt x="113033" y="302483"/>
                  </a:lnTo>
                  <a:lnTo>
                    <a:pt x="69304" y="337313"/>
                  </a:lnTo>
                  <a:lnTo>
                    <a:pt x="35832" y="373297"/>
                  </a:lnTo>
                  <a:lnTo>
                    <a:pt x="13069" y="410315"/>
                  </a:lnTo>
                  <a:lnTo>
                    <a:pt x="1471" y="448247"/>
                  </a:lnTo>
                  <a:lnTo>
                    <a:pt x="0" y="467518"/>
                  </a:lnTo>
                  <a:lnTo>
                    <a:pt x="1471" y="486789"/>
                  </a:lnTo>
                  <a:lnTo>
                    <a:pt x="13069" y="524721"/>
                  </a:lnTo>
                  <a:lnTo>
                    <a:pt x="35832" y="561740"/>
                  </a:lnTo>
                  <a:lnTo>
                    <a:pt x="69304" y="597724"/>
                  </a:lnTo>
                  <a:lnTo>
                    <a:pt x="113033" y="632553"/>
                  </a:lnTo>
                  <a:lnTo>
                    <a:pt x="166563" y="666108"/>
                  </a:lnTo>
                  <a:lnTo>
                    <a:pt x="229441" y="698268"/>
                  </a:lnTo>
                  <a:lnTo>
                    <a:pt x="264244" y="713787"/>
                  </a:lnTo>
                  <a:lnTo>
                    <a:pt x="301214" y="728913"/>
                  </a:lnTo>
                  <a:lnTo>
                    <a:pt x="340294" y="743629"/>
                  </a:lnTo>
                  <a:lnTo>
                    <a:pt x="381427" y="757921"/>
                  </a:lnTo>
                  <a:lnTo>
                    <a:pt x="424557" y="771775"/>
                  </a:lnTo>
                  <a:lnTo>
                    <a:pt x="469626" y="785174"/>
                  </a:lnTo>
                  <a:lnTo>
                    <a:pt x="516579" y="798104"/>
                  </a:lnTo>
                  <a:lnTo>
                    <a:pt x="565358" y="810550"/>
                  </a:lnTo>
                  <a:lnTo>
                    <a:pt x="615907" y="822497"/>
                  </a:lnTo>
                  <a:lnTo>
                    <a:pt x="668169" y="833930"/>
                  </a:lnTo>
                  <a:lnTo>
                    <a:pt x="722087" y="844833"/>
                  </a:lnTo>
                  <a:lnTo>
                    <a:pt x="777604" y="855192"/>
                  </a:lnTo>
                  <a:lnTo>
                    <a:pt x="834664" y="864992"/>
                  </a:lnTo>
                  <a:lnTo>
                    <a:pt x="893210" y="874217"/>
                  </a:lnTo>
                  <a:lnTo>
                    <a:pt x="953185" y="882853"/>
                  </a:lnTo>
                  <a:lnTo>
                    <a:pt x="1014532" y="890885"/>
                  </a:lnTo>
                  <a:lnTo>
                    <a:pt x="1077196" y="898297"/>
                  </a:lnTo>
                  <a:lnTo>
                    <a:pt x="1141118" y="905075"/>
                  </a:lnTo>
                  <a:lnTo>
                    <a:pt x="1206243" y="911203"/>
                  </a:lnTo>
                  <a:lnTo>
                    <a:pt x="1272513" y="916666"/>
                  </a:lnTo>
                  <a:lnTo>
                    <a:pt x="1339872" y="921450"/>
                  </a:lnTo>
                  <a:lnTo>
                    <a:pt x="1408263" y="925539"/>
                  </a:lnTo>
                  <a:lnTo>
                    <a:pt x="1477629" y="928918"/>
                  </a:lnTo>
                  <a:lnTo>
                    <a:pt x="1547914" y="931572"/>
                  </a:lnTo>
                  <a:lnTo>
                    <a:pt x="1619060" y="933487"/>
                  </a:lnTo>
                  <a:lnTo>
                    <a:pt x="1691012" y="934647"/>
                  </a:lnTo>
                  <a:lnTo>
                    <a:pt x="1763712" y="935037"/>
                  </a:lnTo>
                  <a:lnTo>
                    <a:pt x="1836412" y="934647"/>
                  </a:lnTo>
                  <a:lnTo>
                    <a:pt x="1908364" y="933487"/>
                  </a:lnTo>
                  <a:lnTo>
                    <a:pt x="1979511" y="931572"/>
                  </a:lnTo>
                  <a:lnTo>
                    <a:pt x="2049796" y="928918"/>
                  </a:lnTo>
                  <a:lnTo>
                    <a:pt x="2119162" y="925539"/>
                  </a:lnTo>
                  <a:lnTo>
                    <a:pt x="2187553" y="921450"/>
                  </a:lnTo>
                  <a:lnTo>
                    <a:pt x="2254912" y="916666"/>
                  </a:lnTo>
                  <a:lnTo>
                    <a:pt x="2321182" y="911203"/>
                  </a:lnTo>
                  <a:lnTo>
                    <a:pt x="2386307" y="905075"/>
                  </a:lnTo>
                  <a:lnTo>
                    <a:pt x="2450229" y="898297"/>
                  </a:lnTo>
                  <a:lnTo>
                    <a:pt x="2512892" y="890885"/>
                  </a:lnTo>
                  <a:lnTo>
                    <a:pt x="2574240" y="882853"/>
                  </a:lnTo>
                  <a:lnTo>
                    <a:pt x="2634215" y="874217"/>
                  </a:lnTo>
                  <a:lnTo>
                    <a:pt x="2692761" y="864992"/>
                  </a:lnTo>
                  <a:lnTo>
                    <a:pt x="2749821" y="855192"/>
                  </a:lnTo>
                  <a:lnTo>
                    <a:pt x="2805338" y="844833"/>
                  </a:lnTo>
                  <a:lnTo>
                    <a:pt x="2859256" y="833930"/>
                  </a:lnTo>
                  <a:lnTo>
                    <a:pt x="2911518" y="822497"/>
                  </a:lnTo>
                  <a:lnTo>
                    <a:pt x="2962067" y="810550"/>
                  </a:lnTo>
                  <a:lnTo>
                    <a:pt x="3010846" y="798104"/>
                  </a:lnTo>
                  <a:lnTo>
                    <a:pt x="3057799" y="785174"/>
                  </a:lnTo>
                  <a:lnTo>
                    <a:pt x="3102868" y="771775"/>
                  </a:lnTo>
                  <a:lnTo>
                    <a:pt x="3145998" y="757921"/>
                  </a:lnTo>
                  <a:lnTo>
                    <a:pt x="3187131" y="743629"/>
                  </a:lnTo>
                  <a:lnTo>
                    <a:pt x="3226211" y="728913"/>
                  </a:lnTo>
                  <a:lnTo>
                    <a:pt x="3263181" y="713787"/>
                  </a:lnTo>
                  <a:lnTo>
                    <a:pt x="3297984" y="698268"/>
                  </a:lnTo>
                  <a:lnTo>
                    <a:pt x="3360862" y="666108"/>
                  </a:lnTo>
                  <a:lnTo>
                    <a:pt x="3414393" y="632553"/>
                  </a:lnTo>
                  <a:lnTo>
                    <a:pt x="3458121" y="597724"/>
                  </a:lnTo>
                  <a:lnTo>
                    <a:pt x="3491593" y="561740"/>
                  </a:lnTo>
                  <a:lnTo>
                    <a:pt x="3514356" y="524721"/>
                  </a:lnTo>
                  <a:lnTo>
                    <a:pt x="3525955" y="486789"/>
                  </a:lnTo>
                  <a:lnTo>
                    <a:pt x="3527426" y="467518"/>
                  </a:lnTo>
                  <a:lnTo>
                    <a:pt x="3525955" y="448247"/>
                  </a:lnTo>
                  <a:lnTo>
                    <a:pt x="3514356" y="410315"/>
                  </a:lnTo>
                  <a:lnTo>
                    <a:pt x="3491593" y="373297"/>
                  </a:lnTo>
                  <a:lnTo>
                    <a:pt x="3458121" y="337313"/>
                  </a:lnTo>
                  <a:lnTo>
                    <a:pt x="3414393" y="302483"/>
                  </a:lnTo>
                  <a:lnTo>
                    <a:pt x="3360862" y="268928"/>
                  </a:lnTo>
                  <a:lnTo>
                    <a:pt x="3297984" y="236768"/>
                  </a:lnTo>
                  <a:lnTo>
                    <a:pt x="3263181" y="221249"/>
                  </a:lnTo>
                  <a:lnTo>
                    <a:pt x="3226211" y="206124"/>
                  </a:lnTo>
                  <a:lnTo>
                    <a:pt x="3187131" y="191408"/>
                  </a:lnTo>
                  <a:lnTo>
                    <a:pt x="3145998" y="177115"/>
                  </a:lnTo>
                  <a:lnTo>
                    <a:pt x="3102868" y="163262"/>
                  </a:lnTo>
                  <a:lnTo>
                    <a:pt x="3057799" y="149863"/>
                  </a:lnTo>
                  <a:lnTo>
                    <a:pt x="3010846" y="136932"/>
                  </a:lnTo>
                  <a:lnTo>
                    <a:pt x="2962067" y="124486"/>
                  </a:lnTo>
                  <a:lnTo>
                    <a:pt x="2911518" y="112540"/>
                  </a:lnTo>
                  <a:lnTo>
                    <a:pt x="2859256" y="101107"/>
                  </a:lnTo>
                  <a:lnTo>
                    <a:pt x="2805338" y="90203"/>
                  </a:lnTo>
                  <a:lnTo>
                    <a:pt x="2749821" y="79844"/>
                  </a:lnTo>
                  <a:lnTo>
                    <a:pt x="2692761" y="70044"/>
                  </a:lnTo>
                  <a:lnTo>
                    <a:pt x="2634215" y="60819"/>
                  </a:lnTo>
                  <a:lnTo>
                    <a:pt x="2574240" y="52183"/>
                  </a:lnTo>
                  <a:lnTo>
                    <a:pt x="2512892" y="44151"/>
                  </a:lnTo>
                  <a:lnTo>
                    <a:pt x="2450229" y="36739"/>
                  </a:lnTo>
                  <a:lnTo>
                    <a:pt x="2386307" y="29962"/>
                  </a:lnTo>
                  <a:lnTo>
                    <a:pt x="2321182" y="23834"/>
                  </a:lnTo>
                  <a:lnTo>
                    <a:pt x="2254912" y="18371"/>
                  </a:lnTo>
                  <a:lnTo>
                    <a:pt x="2187553" y="13587"/>
                  </a:lnTo>
                  <a:lnTo>
                    <a:pt x="2119162" y="9498"/>
                  </a:lnTo>
                  <a:lnTo>
                    <a:pt x="2049796" y="6119"/>
                  </a:lnTo>
                  <a:lnTo>
                    <a:pt x="1979511" y="3464"/>
                  </a:lnTo>
                  <a:lnTo>
                    <a:pt x="1908364" y="1549"/>
                  </a:lnTo>
                  <a:lnTo>
                    <a:pt x="1836412" y="389"/>
                  </a:lnTo>
                  <a:lnTo>
                    <a:pt x="1763712" y="0"/>
                  </a:lnTo>
                  <a:close/>
                </a:path>
              </a:pathLst>
            </a:custGeom>
            <a:grpFill/>
            <a:ln w="571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700337" y="333376"/>
              <a:ext cx="3527425" cy="935355"/>
            </a:xfrm>
            <a:custGeom>
              <a:avLst/>
              <a:gdLst/>
              <a:ahLst/>
              <a:cxnLst/>
              <a:rect l="l" t="t" r="r" b="b"/>
              <a:pathLst>
                <a:path w="3527425" h="935355">
                  <a:moveTo>
                    <a:pt x="0" y="467518"/>
                  </a:moveTo>
                  <a:lnTo>
                    <a:pt x="5846" y="429174"/>
                  </a:lnTo>
                  <a:lnTo>
                    <a:pt x="23084" y="391684"/>
                  </a:lnTo>
                  <a:lnTo>
                    <a:pt x="51258" y="355168"/>
                  </a:lnTo>
                  <a:lnTo>
                    <a:pt x="89915" y="319746"/>
                  </a:lnTo>
                  <a:lnTo>
                    <a:pt x="138601" y="285539"/>
                  </a:lnTo>
                  <a:lnTo>
                    <a:pt x="196862" y="252667"/>
                  </a:lnTo>
                  <a:lnTo>
                    <a:pt x="264244" y="221249"/>
                  </a:lnTo>
                  <a:lnTo>
                    <a:pt x="301214" y="206124"/>
                  </a:lnTo>
                  <a:lnTo>
                    <a:pt x="340294" y="191408"/>
                  </a:lnTo>
                  <a:lnTo>
                    <a:pt x="381427" y="177115"/>
                  </a:lnTo>
                  <a:lnTo>
                    <a:pt x="424557" y="163262"/>
                  </a:lnTo>
                  <a:lnTo>
                    <a:pt x="469626" y="149863"/>
                  </a:lnTo>
                  <a:lnTo>
                    <a:pt x="516579" y="136933"/>
                  </a:lnTo>
                  <a:lnTo>
                    <a:pt x="565358" y="124487"/>
                  </a:lnTo>
                  <a:lnTo>
                    <a:pt x="615907" y="112540"/>
                  </a:lnTo>
                  <a:lnTo>
                    <a:pt x="668169" y="101107"/>
                  </a:lnTo>
                  <a:lnTo>
                    <a:pt x="722086" y="90204"/>
                  </a:lnTo>
                  <a:lnTo>
                    <a:pt x="777604" y="79844"/>
                  </a:lnTo>
                  <a:lnTo>
                    <a:pt x="834664" y="70045"/>
                  </a:lnTo>
                  <a:lnTo>
                    <a:pt x="893210" y="60819"/>
                  </a:lnTo>
                  <a:lnTo>
                    <a:pt x="953185" y="52183"/>
                  </a:lnTo>
                  <a:lnTo>
                    <a:pt x="1014532" y="44152"/>
                  </a:lnTo>
                  <a:lnTo>
                    <a:pt x="1077196" y="36739"/>
                  </a:lnTo>
                  <a:lnTo>
                    <a:pt x="1141118" y="29962"/>
                  </a:lnTo>
                  <a:lnTo>
                    <a:pt x="1206243" y="23834"/>
                  </a:lnTo>
                  <a:lnTo>
                    <a:pt x="1272513" y="18371"/>
                  </a:lnTo>
                  <a:lnTo>
                    <a:pt x="1339872" y="13587"/>
                  </a:lnTo>
                  <a:lnTo>
                    <a:pt x="1408263" y="9498"/>
                  </a:lnTo>
                  <a:lnTo>
                    <a:pt x="1477629" y="6119"/>
                  </a:lnTo>
                  <a:lnTo>
                    <a:pt x="1547914" y="3464"/>
                  </a:lnTo>
                  <a:lnTo>
                    <a:pt x="1619060" y="1549"/>
                  </a:lnTo>
                  <a:lnTo>
                    <a:pt x="1691012" y="389"/>
                  </a:lnTo>
                  <a:lnTo>
                    <a:pt x="1763712" y="0"/>
                  </a:lnTo>
                  <a:lnTo>
                    <a:pt x="1836412" y="389"/>
                  </a:lnTo>
                  <a:lnTo>
                    <a:pt x="1908364" y="1549"/>
                  </a:lnTo>
                  <a:lnTo>
                    <a:pt x="1979511" y="3464"/>
                  </a:lnTo>
                  <a:lnTo>
                    <a:pt x="2049795" y="6119"/>
                  </a:lnTo>
                  <a:lnTo>
                    <a:pt x="2119162" y="9498"/>
                  </a:lnTo>
                  <a:lnTo>
                    <a:pt x="2187552" y="13587"/>
                  </a:lnTo>
                  <a:lnTo>
                    <a:pt x="2254911" y="18371"/>
                  </a:lnTo>
                  <a:lnTo>
                    <a:pt x="2321181" y="23834"/>
                  </a:lnTo>
                  <a:lnTo>
                    <a:pt x="2386306" y="29962"/>
                  </a:lnTo>
                  <a:lnTo>
                    <a:pt x="2450228" y="36739"/>
                  </a:lnTo>
                  <a:lnTo>
                    <a:pt x="2512892" y="44152"/>
                  </a:lnTo>
                  <a:lnTo>
                    <a:pt x="2574239" y="52183"/>
                  </a:lnTo>
                  <a:lnTo>
                    <a:pt x="2634214" y="60819"/>
                  </a:lnTo>
                  <a:lnTo>
                    <a:pt x="2692760" y="70045"/>
                  </a:lnTo>
                  <a:lnTo>
                    <a:pt x="2749820" y="79844"/>
                  </a:lnTo>
                  <a:lnTo>
                    <a:pt x="2805338" y="90204"/>
                  </a:lnTo>
                  <a:lnTo>
                    <a:pt x="2859255" y="101107"/>
                  </a:lnTo>
                  <a:lnTo>
                    <a:pt x="2911517" y="112540"/>
                  </a:lnTo>
                  <a:lnTo>
                    <a:pt x="2962066" y="124487"/>
                  </a:lnTo>
                  <a:lnTo>
                    <a:pt x="3010845" y="136933"/>
                  </a:lnTo>
                  <a:lnTo>
                    <a:pt x="3057798" y="149863"/>
                  </a:lnTo>
                  <a:lnTo>
                    <a:pt x="3102867" y="163262"/>
                  </a:lnTo>
                  <a:lnTo>
                    <a:pt x="3145997" y="177115"/>
                  </a:lnTo>
                  <a:lnTo>
                    <a:pt x="3187130" y="191408"/>
                  </a:lnTo>
                  <a:lnTo>
                    <a:pt x="3226210" y="206124"/>
                  </a:lnTo>
                  <a:lnTo>
                    <a:pt x="3263180" y="221249"/>
                  </a:lnTo>
                  <a:lnTo>
                    <a:pt x="3297983" y="236769"/>
                  </a:lnTo>
                  <a:lnTo>
                    <a:pt x="3360861" y="268928"/>
                  </a:lnTo>
                  <a:lnTo>
                    <a:pt x="3414392" y="302483"/>
                  </a:lnTo>
                  <a:lnTo>
                    <a:pt x="3458120" y="337313"/>
                  </a:lnTo>
                  <a:lnTo>
                    <a:pt x="3491592" y="373297"/>
                  </a:lnTo>
                  <a:lnTo>
                    <a:pt x="3514355" y="410315"/>
                  </a:lnTo>
                  <a:lnTo>
                    <a:pt x="3525954" y="448247"/>
                  </a:lnTo>
                  <a:lnTo>
                    <a:pt x="3527425" y="467518"/>
                  </a:lnTo>
                  <a:lnTo>
                    <a:pt x="3525954" y="486789"/>
                  </a:lnTo>
                  <a:lnTo>
                    <a:pt x="3514355" y="524721"/>
                  </a:lnTo>
                  <a:lnTo>
                    <a:pt x="3491592" y="561740"/>
                  </a:lnTo>
                  <a:lnTo>
                    <a:pt x="3458120" y="597724"/>
                  </a:lnTo>
                  <a:lnTo>
                    <a:pt x="3414392" y="632553"/>
                  </a:lnTo>
                  <a:lnTo>
                    <a:pt x="3360861" y="666108"/>
                  </a:lnTo>
                  <a:lnTo>
                    <a:pt x="3297983" y="698268"/>
                  </a:lnTo>
                  <a:lnTo>
                    <a:pt x="3263180" y="713787"/>
                  </a:lnTo>
                  <a:lnTo>
                    <a:pt x="3226210" y="728913"/>
                  </a:lnTo>
                  <a:lnTo>
                    <a:pt x="3187130" y="743629"/>
                  </a:lnTo>
                  <a:lnTo>
                    <a:pt x="3145997" y="757921"/>
                  </a:lnTo>
                  <a:lnTo>
                    <a:pt x="3102867" y="771775"/>
                  </a:lnTo>
                  <a:lnTo>
                    <a:pt x="3057798" y="785174"/>
                  </a:lnTo>
                  <a:lnTo>
                    <a:pt x="3010845" y="798104"/>
                  </a:lnTo>
                  <a:lnTo>
                    <a:pt x="2962066" y="810550"/>
                  </a:lnTo>
                  <a:lnTo>
                    <a:pt x="2911517" y="822497"/>
                  </a:lnTo>
                  <a:lnTo>
                    <a:pt x="2859255" y="833930"/>
                  </a:lnTo>
                  <a:lnTo>
                    <a:pt x="2805338" y="844833"/>
                  </a:lnTo>
                  <a:lnTo>
                    <a:pt x="2749820" y="855192"/>
                  </a:lnTo>
                  <a:lnTo>
                    <a:pt x="2692760" y="864992"/>
                  </a:lnTo>
                  <a:lnTo>
                    <a:pt x="2634214" y="874218"/>
                  </a:lnTo>
                  <a:lnTo>
                    <a:pt x="2574239" y="882854"/>
                  </a:lnTo>
                  <a:lnTo>
                    <a:pt x="2512892" y="890885"/>
                  </a:lnTo>
                  <a:lnTo>
                    <a:pt x="2450228" y="898297"/>
                  </a:lnTo>
                  <a:lnTo>
                    <a:pt x="2386306" y="905075"/>
                  </a:lnTo>
                  <a:lnTo>
                    <a:pt x="2321181" y="911203"/>
                  </a:lnTo>
                  <a:lnTo>
                    <a:pt x="2254911" y="916666"/>
                  </a:lnTo>
                  <a:lnTo>
                    <a:pt x="2187552" y="921450"/>
                  </a:lnTo>
                  <a:lnTo>
                    <a:pt x="2119162" y="925539"/>
                  </a:lnTo>
                  <a:lnTo>
                    <a:pt x="2049795" y="928918"/>
                  </a:lnTo>
                  <a:lnTo>
                    <a:pt x="1979511" y="931573"/>
                  </a:lnTo>
                  <a:lnTo>
                    <a:pt x="1908364" y="933487"/>
                  </a:lnTo>
                  <a:lnTo>
                    <a:pt x="1836412" y="934647"/>
                  </a:lnTo>
                  <a:lnTo>
                    <a:pt x="1763712" y="935037"/>
                  </a:lnTo>
                  <a:lnTo>
                    <a:pt x="1691012" y="934647"/>
                  </a:lnTo>
                  <a:lnTo>
                    <a:pt x="1619060" y="933487"/>
                  </a:lnTo>
                  <a:lnTo>
                    <a:pt x="1547914" y="931573"/>
                  </a:lnTo>
                  <a:lnTo>
                    <a:pt x="1477629" y="928918"/>
                  </a:lnTo>
                  <a:lnTo>
                    <a:pt x="1408263" y="925539"/>
                  </a:lnTo>
                  <a:lnTo>
                    <a:pt x="1339872" y="921450"/>
                  </a:lnTo>
                  <a:lnTo>
                    <a:pt x="1272513" y="916666"/>
                  </a:lnTo>
                  <a:lnTo>
                    <a:pt x="1206243" y="911203"/>
                  </a:lnTo>
                  <a:lnTo>
                    <a:pt x="1141118" y="905075"/>
                  </a:lnTo>
                  <a:lnTo>
                    <a:pt x="1077196" y="898297"/>
                  </a:lnTo>
                  <a:lnTo>
                    <a:pt x="1014532" y="890885"/>
                  </a:lnTo>
                  <a:lnTo>
                    <a:pt x="953185" y="882854"/>
                  </a:lnTo>
                  <a:lnTo>
                    <a:pt x="893210" y="874218"/>
                  </a:lnTo>
                  <a:lnTo>
                    <a:pt x="834664" y="864992"/>
                  </a:lnTo>
                  <a:lnTo>
                    <a:pt x="777604" y="855192"/>
                  </a:lnTo>
                  <a:lnTo>
                    <a:pt x="722086" y="844833"/>
                  </a:lnTo>
                  <a:lnTo>
                    <a:pt x="668169" y="833930"/>
                  </a:lnTo>
                  <a:lnTo>
                    <a:pt x="615907" y="822497"/>
                  </a:lnTo>
                  <a:lnTo>
                    <a:pt x="565358" y="810550"/>
                  </a:lnTo>
                  <a:lnTo>
                    <a:pt x="516579" y="798104"/>
                  </a:lnTo>
                  <a:lnTo>
                    <a:pt x="469626" y="785174"/>
                  </a:lnTo>
                  <a:lnTo>
                    <a:pt x="424557" y="771775"/>
                  </a:lnTo>
                  <a:lnTo>
                    <a:pt x="381427" y="757921"/>
                  </a:lnTo>
                  <a:lnTo>
                    <a:pt x="340294" y="743629"/>
                  </a:lnTo>
                  <a:lnTo>
                    <a:pt x="301214" y="728913"/>
                  </a:lnTo>
                  <a:lnTo>
                    <a:pt x="264244" y="713787"/>
                  </a:lnTo>
                  <a:lnTo>
                    <a:pt x="229441" y="698268"/>
                  </a:lnTo>
                  <a:lnTo>
                    <a:pt x="166563" y="666108"/>
                  </a:lnTo>
                  <a:lnTo>
                    <a:pt x="113033" y="632553"/>
                  </a:lnTo>
                  <a:lnTo>
                    <a:pt x="69304" y="597724"/>
                  </a:lnTo>
                  <a:lnTo>
                    <a:pt x="35832" y="561740"/>
                  </a:lnTo>
                  <a:lnTo>
                    <a:pt x="13069" y="524721"/>
                  </a:lnTo>
                  <a:lnTo>
                    <a:pt x="1471" y="486789"/>
                  </a:lnTo>
                  <a:lnTo>
                    <a:pt x="0" y="467518"/>
                  </a:lnTo>
                  <a:close/>
                </a:path>
              </a:pathLst>
            </a:custGeom>
            <a:grpFill/>
            <a:ln w="5715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75708" y="532015"/>
              <a:ext cx="2797232" cy="586047"/>
            </a:xfrm>
            <a:prstGeom prst="rect">
              <a:avLst/>
            </a:prstGeom>
            <a:grpFill/>
            <a:ln w="57150">
              <a:solidFill>
                <a:schemeClr val="tx1"/>
              </a:solidFill>
            </a:ln>
          </p:spPr>
        </p:pic>
      </p:grpSp>
      <p:sp>
        <p:nvSpPr>
          <p:cNvPr id="22" name="object 22"/>
          <p:cNvSpPr/>
          <p:nvPr/>
        </p:nvSpPr>
        <p:spPr>
          <a:xfrm>
            <a:off x="4038600" y="1418674"/>
            <a:ext cx="962820" cy="564510"/>
          </a:xfrm>
          <a:custGeom>
            <a:avLst/>
            <a:gdLst/>
            <a:ahLst/>
            <a:cxnLst/>
            <a:rect l="l" t="t" r="r" b="b"/>
            <a:pathLst>
              <a:path w="936625" h="792480">
                <a:moveTo>
                  <a:pt x="702468" y="0"/>
                </a:moveTo>
                <a:lnTo>
                  <a:pt x="234154" y="0"/>
                </a:lnTo>
                <a:lnTo>
                  <a:pt x="234154" y="594121"/>
                </a:lnTo>
                <a:lnTo>
                  <a:pt x="0" y="594121"/>
                </a:lnTo>
                <a:lnTo>
                  <a:pt x="468312" y="792161"/>
                </a:lnTo>
                <a:lnTo>
                  <a:pt x="936625" y="594121"/>
                </a:lnTo>
                <a:lnTo>
                  <a:pt x="702468" y="594121"/>
                </a:lnTo>
                <a:lnTo>
                  <a:pt x="702468" y="0"/>
                </a:lnTo>
                <a:close/>
              </a:path>
            </a:pathLst>
          </a:custGeom>
          <a:solidFill>
            <a:srgbClr val="00A8A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221660"/>
            <a:ext cx="3159125" cy="899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355600" marR="5080" indent="-342900">
              <a:lnSpc>
                <a:spcPts val="3400"/>
              </a:lnSpc>
              <a:spcBef>
                <a:spcPts val="280"/>
              </a:spcBef>
              <a:buClr>
                <a:srgbClr val="99FF99"/>
              </a:buClr>
              <a:buSzPct val="79310"/>
              <a:buFont typeface="MS PGothic"/>
              <a:buChar char="►"/>
              <a:tabLst>
                <a:tab pos="361950" algn="l"/>
                <a:tab pos="1060450" algn="l"/>
              </a:tabLst>
            </a:pPr>
            <a:r>
              <a:rPr sz="2900" b="1" spc="20" dirty="0">
                <a:latin typeface="Arial"/>
                <a:cs typeface="Arial"/>
              </a:rPr>
              <a:t>Οι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85" dirty="0">
                <a:latin typeface="Arial"/>
                <a:cs typeface="Arial"/>
              </a:rPr>
              <a:t>παραπάνω </a:t>
            </a:r>
            <a:r>
              <a:rPr sz="2900" b="1" spc="295" dirty="0">
                <a:latin typeface="Arial"/>
                <a:cs typeface="Arial"/>
              </a:rPr>
              <a:t>εξειδίκευσης 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7120" y="221660"/>
            <a:ext cx="5506720" cy="899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71120">
              <a:lnSpc>
                <a:spcPts val="3400"/>
              </a:lnSpc>
              <a:spcBef>
                <a:spcPts val="280"/>
              </a:spcBef>
              <a:tabLst>
                <a:tab pos="1108075" algn="l"/>
                <a:tab pos="1527175" algn="l"/>
                <a:tab pos="2265045" algn="l"/>
                <a:tab pos="3141980" algn="l"/>
                <a:tab pos="3578225" algn="l"/>
                <a:tab pos="4831080" algn="l"/>
              </a:tabLst>
            </a:pPr>
            <a:r>
              <a:rPr sz="2900" b="1" spc="85" dirty="0">
                <a:latin typeface="Arial"/>
                <a:cs typeface="Arial"/>
              </a:rPr>
              <a:t>νόµοι,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20" dirty="0">
                <a:latin typeface="Arial"/>
                <a:cs typeface="Arial"/>
              </a:rPr>
              <a:t>σε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70" dirty="0">
                <a:latin typeface="Arial"/>
                <a:cs typeface="Arial"/>
              </a:rPr>
              <a:t>µια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85" dirty="0">
                <a:latin typeface="Arial"/>
                <a:cs typeface="Arial"/>
              </a:rPr>
              <a:t>προσπάθεια </a:t>
            </a:r>
            <a:r>
              <a:rPr sz="2900" b="1" spc="195" dirty="0">
                <a:latin typeface="Arial"/>
                <a:cs typeface="Arial"/>
              </a:rPr>
              <a:t>των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285" dirty="0">
                <a:latin typeface="Arial"/>
                <a:cs typeface="Arial"/>
              </a:rPr>
              <a:t>διατάξεων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229" dirty="0">
                <a:latin typeface="Arial"/>
                <a:cs typeface="Arial"/>
              </a:rPr>
              <a:t>τους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195" dirty="0">
                <a:latin typeface="Arial"/>
                <a:cs typeface="Arial"/>
              </a:rPr>
              <a:t>και 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1097960"/>
            <a:ext cx="307975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229" dirty="0">
                <a:latin typeface="Arial"/>
                <a:cs typeface="Arial"/>
              </a:rPr>
              <a:t>αντιµετώπισης </a:t>
            </a:r>
            <a:endParaRPr sz="2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62752" y="1097960"/>
            <a:ext cx="252920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220" dirty="0">
                <a:latin typeface="Arial"/>
                <a:cs typeface="Arial"/>
              </a:rPr>
              <a:t>καινοφανών </a:t>
            </a:r>
            <a:endParaRPr sz="2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640" y="1542460"/>
            <a:ext cx="345567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4330" algn="l"/>
              </a:tabLst>
            </a:pPr>
            <a:r>
              <a:rPr sz="2900" b="1" spc="-10" dirty="0">
                <a:latin typeface="Arial"/>
                <a:cs typeface="Arial"/>
              </a:rPr>
              <a:t>πλαισιώθηκαν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25" dirty="0">
                <a:latin typeface="Arial"/>
                <a:cs typeface="Arial"/>
              </a:rPr>
              <a:t>και</a:t>
            </a:r>
            <a:endParaRPr sz="2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37801" y="1542460"/>
            <a:ext cx="235648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5844" algn="l"/>
              </a:tabLst>
            </a:pPr>
            <a:r>
              <a:rPr sz="2900" b="1" spc="-25" dirty="0">
                <a:latin typeface="Arial"/>
                <a:cs typeface="Arial"/>
              </a:rPr>
              <a:t>από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10" dirty="0">
                <a:latin typeface="Arial"/>
                <a:cs typeface="Arial"/>
              </a:rPr>
              <a:t>πολλές</a:t>
            </a:r>
            <a:endParaRPr sz="2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52995" y="1097960"/>
            <a:ext cx="2340610" cy="9118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19075" marR="5080" indent="-207010">
              <a:lnSpc>
                <a:spcPct val="100600"/>
              </a:lnSpc>
              <a:spcBef>
                <a:spcPts val="80"/>
              </a:spcBef>
            </a:pPr>
            <a:r>
              <a:rPr sz="2900" b="1" spc="229" dirty="0">
                <a:latin typeface="Arial"/>
                <a:cs typeface="Arial"/>
              </a:rPr>
              <a:t>ζητηµάτων, </a:t>
            </a:r>
            <a:r>
              <a:rPr sz="2900" b="1" spc="-10" dirty="0">
                <a:latin typeface="Arial"/>
                <a:cs typeface="Arial"/>
              </a:rPr>
              <a:t>Υπουργικές</a:t>
            </a:r>
            <a:endParaRPr sz="2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1640" y="1986960"/>
            <a:ext cx="452056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6035" algn="l"/>
                <a:tab pos="3215640" algn="l"/>
              </a:tabLst>
            </a:pPr>
            <a:r>
              <a:rPr sz="2900" b="1" spc="114" dirty="0">
                <a:latin typeface="Arial"/>
                <a:cs typeface="Arial"/>
              </a:rPr>
              <a:t>Αποφάσεις,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45" dirty="0">
                <a:latin typeface="Arial"/>
                <a:cs typeface="Arial"/>
              </a:rPr>
              <a:t>οι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105" dirty="0">
                <a:latin typeface="Arial"/>
                <a:cs typeface="Arial"/>
              </a:rPr>
              <a:t>οποίες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1195" y="1986960"/>
            <a:ext cx="251650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330" algn="l"/>
                <a:tab pos="1447165" algn="l"/>
              </a:tabLst>
            </a:pPr>
            <a:r>
              <a:rPr sz="2900" b="1" spc="95" dirty="0">
                <a:latin typeface="Arial"/>
                <a:cs typeface="Arial"/>
              </a:rPr>
              <a:t>µε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45" dirty="0">
                <a:latin typeface="Arial"/>
                <a:cs typeface="Arial"/>
              </a:rPr>
              <a:t>τη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100" dirty="0">
                <a:latin typeface="Arial"/>
                <a:cs typeface="Arial"/>
              </a:rPr>
              <a:t>σειρά</a:t>
            </a:r>
            <a:endParaRPr sz="2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16419" y="1986960"/>
            <a:ext cx="893444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120" dirty="0">
                <a:latin typeface="Arial"/>
                <a:cs typeface="Arial"/>
              </a:rPr>
              <a:t>τους</a:t>
            </a:r>
            <a:endParaRPr sz="2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4853" y="2431460"/>
            <a:ext cx="162306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45" dirty="0">
                <a:latin typeface="Arial"/>
                <a:cs typeface="Arial"/>
              </a:rPr>
              <a:t>νεότερες</a:t>
            </a:r>
            <a:endParaRPr sz="2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1640" y="2431460"/>
            <a:ext cx="4613910" cy="89916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3400"/>
              </a:lnSpc>
              <a:spcBef>
                <a:spcPts val="280"/>
              </a:spcBef>
              <a:tabLst>
                <a:tab pos="1668780" algn="l"/>
                <a:tab pos="3336290" algn="l"/>
                <a:tab pos="3660140" algn="l"/>
                <a:tab pos="4142740" algn="l"/>
              </a:tabLst>
            </a:pPr>
            <a:r>
              <a:rPr sz="2900" b="1" spc="50" dirty="0">
                <a:latin typeface="Arial"/>
                <a:cs typeface="Arial"/>
              </a:rPr>
              <a:t>αντικαταστάθηκαν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40" dirty="0">
                <a:latin typeface="Arial"/>
                <a:cs typeface="Arial"/>
              </a:rPr>
              <a:t>από </a:t>
            </a:r>
            <a:r>
              <a:rPr sz="2900" b="1" spc="-10" dirty="0">
                <a:latin typeface="Arial"/>
                <a:cs typeface="Arial"/>
              </a:rPr>
              <a:t>θεσµικό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10" dirty="0">
                <a:latin typeface="Arial"/>
                <a:cs typeface="Arial"/>
              </a:rPr>
              <a:t>πλαίσιο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25" dirty="0">
                <a:latin typeface="Arial"/>
                <a:cs typeface="Arial"/>
              </a:rPr>
              <a:t>για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25" dirty="0">
                <a:latin typeface="Arial"/>
                <a:cs typeface="Arial"/>
              </a:rPr>
              <a:t>τις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82831" y="2863260"/>
            <a:ext cx="290893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2990" algn="l"/>
              </a:tabLst>
            </a:pPr>
            <a:r>
              <a:rPr sz="2900" b="1" spc="-25" dirty="0">
                <a:latin typeface="Arial"/>
                <a:cs typeface="Arial"/>
              </a:rPr>
              <a:t>ΑΠΕ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10" dirty="0">
                <a:latin typeface="Arial"/>
                <a:cs typeface="Arial"/>
              </a:rPr>
              <a:t>βρισκόταν</a:t>
            </a:r>
            <a:endParaRPr sz="2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07721" y="2431460"/>
            <a:ext cx="1886585" cy="89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3440"/>
              </a:lnSpc>
              <a:spcBef>
                <a:spcPts val="100"/>
              </a:spcBef>
              <a:tabLst>
                <a:tab pos="1462405" algn="l"/>
              </a:tabLst>
            </a:pPr>
            <a:r>
              <a:rPr sz="2900" b="1" spc="40" dirty="0">
                <a:latin typeface="Arial"/>
                <a:cs typeface="Arial"/>
              </a:rPr>
              <a:t>καθώς</a:t>
            </a:r>
            <a:r>
              <a:rPr sz="2900" b="1" dirty="0">
                <a:latin typeface="Arial"/>
                <a:cs typeface="Arial"/>
              </a:rPr>
              <a:t>	</a:t>
            </a:r>
            <a:r>
              <a:rPr sz="2900" b="1" spc="-25" dirty="0">
                <a:latin typeface="Arial"/>
                <a:cs typeface="Arial"/>
              </a:rPr>
              <a:t>το</a:t>
            </a:r>
            <a:endParaRPr sz="2900">
              <a:latin typeface="Arial"/>
              <a:cs typeface="Arial"/>
            </a:endParaRPr>
          </a:p>
          <a:p>
            <a:pPr marR="7620" algn="r">
              <a:lnSpc>
                <a:spcPts val="3440"/>
              </a:lnSpc>
            </a:pPr>
            <a:r>
              <a:rPr sz="2900" b="1" spc="-25" dirty="0">
                <a:latin typeface="Arial"/>
                <a:cs typeface="Arial"/>
              </a:rPr>
              <a:t>σε</a:t>
            </a:r>
            <a:endParaRPr sz="2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640" y="3307760"/>
            <a:ext cx="8500110" cy="267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900" b="1" dirty="0">
                <a:latin typeface="Arial"/>
                <a:cs typeface="Arial"/>
              </a:rPr>
              <a:t>διαρκή</a:t>
            </a:r>
            <a:r>
              <a:rPr sz="2900" b="1" spc="26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εξέλιξη</a:t>
            </a:r>
            <a:r>
              <a:rPr sz="2900" b="1" spc="26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και</a:t>
            </a:r>
            <a:r>
              <a:rPr sz="2900" b="1" spc="26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υπό</a:t>
            </a:r>
            <a:r>
              <a:rPr sz="2900" b="1" spc="26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διαµόρφωση.</a:t>
            </a:r>
            <a:r>
              <a:rPr sz="2900" b="1" spc="26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Αργότερα </a:t>
            </a:r>
            <a:r>
              <a:rPr sz="2900" b="1" dirty="0">
                <a:latin typeface="Arial"/>
                <a:cs typeface="Arial"/>
              </a:rPr>
              <a:t>όµως,</a:t>
            </a:r>
            <a:r>
              <a:rPr sz="2900" b="1" spc="254" dirty="0">
                <a:latin typeface="Arial"/>
                <a:cs typeface="Arial"/>
              </a:rPr>
              <a:t>  </a:t>
            </a:r>
            <a:r>
              <a:rPr sz="2900" b="1" spc="50" dirty="0">
                <a:latin typeface="Arial"/>
                <a:cs typeface="Arial"/>
              </a:rPr>
              <a:t>µε</a:t>
            </a:r>
            <a:r>
              <a:rPr sz="2900" b="1" spc="254" dirty="0">
                <a:latin typeface="Arial"/>
                <a:cs typeface="Arial"/>
              </a:rPr>
              <a:t>  </a:t>
            </a:r>
            <a:r>
              <a:rPr sz="2900" b="1" dirty="0">
                <a:latin typeface="Arial"/>
                <a:cs typeface="Arial"/>
              </a:rPr>
              <a:t>το</a:t>
            </a:r>
            <a:r>
              <a:rPr sz="2900" b="1" spc="254" dirty="0">
                <a:latin typeface="Arial"/>
                <a:cs typeface="Arial"/>
              </a:rPr>
              <a:t>  </a:t>
            </a:r>
            <a:r>
              <a:rPr sz="2900" b="1" dirty="0">
                <a:latin typeface="Arial"/>
                <a:cs typeface="Arial"/>
              </a:rPr>
              <a:t>ν.</a:t>
            </a:r>
            <a:r>
              <a:rPr sz="2900" b="1" spc="254" dirty="0">
                <a:latin typeface="Arial"/>
                <a:cs typeface="Arial"/>
              </a:rPr>
              <a:t>  </a:t>
            </a:r>
            <a:r>
              <a:rPr sz="2900" b="1" dirty="0">
                <a:latin typeface="Arial"/>
                <a:cs typeface="Arial"/>
              </a:rPr>
              <a:t>4602/2019</a:t>
            </a:r>
            <a:r>
              <a:rPr sz="2900" b="1" spc="260" dirty="0">
                <a:latin typeface="Arial"/>
                <a:cs typeface="Arial"/>
              </a:rPr>
              <a:t>  </a:t>
            </a:r>
            <a:r>
              <a:rPr sz="2900" b="1" dirty="0">
                <a:latin typeface="Arial"/>
                <a:cs typeface="Arial"/>
              </a:rPr>
              <a:t>καταργήθηκαν</a:t>
            </a:r>
            <a:r>
              <a:rPr sz="2900" b="1" spc="254" dirty="0">
                <a:latin typeface="Arial"/>
                <a:cs typeface="Arial"/>
              </a:rPr>
              <a:t>  </a:t>
            </a:r>
            <a:r>
              <a:rPr sz="2900" b="1" spc="-25" dirty="0">
                <a:latin typeface="Arial"/>
                <a:cs typeface="Arial"/>
              </a:rPr>
              <a:t>τα </a:t>
            </a:r>
            <a:r>
              <a:rPr sz="2900" b="1" spc="180" dirty="0">
                <a:latin typeface="Arial"/>
                <a:cs typeface="Arial"/>
              </a:rPr>
              <a:t>πρώτα</a:t>
            </a:r>
            <a:r>
              <a:rPr sz="2900" b="1" spc="434" dirty="0">
                <a:latin typeface="Arial"/>
                <a:cs typeface="Arial"/>
              </a:rPr>
              <a:t>  </a:t>
            </a:r>
            <a:r>
              <a:rPr sz="2900" b="1" spc="110" dirty="0">
                <a:latin typeface="Arial"/>
                <a:cs typeface="Arial"/>
              </a:rPr>
              <a:t>13</a:t>
            </a:r>
            <a:r>
              <a:rPr sz="2900" b="1" spc="434" dirty="0">
                <a:latin typeface="Arial"/>
                <a:cs typeface="Arial"/>
              </a:rPr>
              <a:t>  </a:t>
            </a:r>
            <a:r>
              <a:rPr sz="2900" b="1" spc="180" dirty="0">
                <a:latin typeface="Arial"/>
                <a:cs typeface="Arial"/>
              </a:rPr>
              <a:t>άρθρα</a:t>
            </a:r>
            <a:r>
              <a:rPr sz="2900" b="1" spc="434" dirty="0">
                <a:latin typeface="Arial"/>
                <a:cs typeface="Arial"/>
              </a:rPr>
              <a:t>  </a:t>
            </a:r>
            <a:r>
              <a:rPr sz="2900" b="1" spc="150" dirty="0">
                <a:latin typeface="Arial"/>
                <a:cs typeface="Arial"/>
              </a:rPr>
              <a:t>του</a:t>
            </a:r>
            <a:r>
              <a:rPr sz="2900" b="1" spc="434" dirty="0">
                <a:latin typeface="Arial"/>
                <a:cs typeface="Arial"/>
              </a:rPr>
              <a:t>  </a:t>
            </a:r>
            <a:r>
              <a:rPr sz="2900" b="1" spc="110" dirty="0">
                <a:latin typeface="Arial"/>
                <a:cs typeface="Arial"/>
              </a:rPr>
              <a:t>ν.</a:t>
            </a:r>
            <a:r>
              <a:rPr sz="2900" b="1" spc="434" dirty="0">
                <a:latin typeface="Arial"/>
                <a:cs typeface="Arial"/>
              </a:rPr>
              <a:t>  </a:t>
            </a:r>
            <a:r>
              <a:rPr sz="2900" b="1" spc="200" dirty="0">
                <a:latin typeface="Arial"/>
                <a:cs typeface="Arial"/>
              </a:rPr>
              <a:t>3175/2003</a:t>
            </a:r>
            <a:r>
              <a:rPr sz="2900" b="1" spc="440" dirty="0">
                <a:latin typeface="Arial"/>
                <a:cs typeface="Arial"/>
              </a:rPr>
              <a:t>  </a:t>
            </a:r>
            <a:r>
              <a:rPr sz="2900" b="1" spc="200" dirty="0">
                <a:latin typeface="Arial"/>
                <a:cs typeface="Arial"/>
              </a:rPr>
              <a:t>και </a:t>
            </a:r>
            <a:r>
              <a:rPr sz="2900" b="1" dirty="0">
                <a:latin typeface="Arial"/>
                <a:cs typeface="Arial"/>
              </a:rPr>
              <a:t>εισήχθησαν</a:t>
            </a:r>
            <a:r>
              <a:rPr sz="2900" b="1" spc="5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νέα</a:t>
            </a:r>
            <a:r>
              <a:rPr sz="2900" b="1" spc="52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άρθρα</a:t>
            </a:r>
            <a:r>
              <a:rPr sz="2900" b="1" spc="5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σχετικά</a:t>
            </a:r>
            <a:r>
              <a:rPr sz="2900" b="1" spc="520" dirty="0">
                <a:latin typeface="Arial"/>
                <a:cs typeface="Arial"/>
              </a:rPr>
              <a:t> </a:t>
            </a:r>
            <a:r>
              <a:rPr sz="2900" b="1" spc="50" dirty="0">
                <a:latin typeface="Arial"/>
                <a:cs typeface="Arial"/>
              </a:rPr>
              <a:t>µε</a:t>
            </a:r>
            <a:r>
              <a:rPr sz="2900" b="1" spc="51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την</a:t>
            </a:r>
            <a:r>
              <a:rPr sz="2900" b="1" spc="52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έρευνα, </a:t>
            </a:r>
            <a:r>
              <a:rPr sz="2900" b="1" dirty="0">
                <a:latin typeface="Arial"/>
                <a:cs typeface="Arial"/>
              </a:rPr>
              <a:t>εκµετάλλευση</a:t>
            </a:r>
            <a:r>
              <a:rPr sz="2900" b="1" spc="67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και</a:t>
            </a:r>
            <a:r>
              <a:rPr sz="2900" b="1" spc="67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διαχείριση</a:t>
            </a:r>
            <a:r>
              <a:rPr sz="2900" b="1" spc="675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του</a:t>
            </a:r>
            <a:r>
              <a:rPr sz="2900" b="1" spc="675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γεωθερµικού </a:t>
            </a:r>
            <a:r>
              <a:rPr sz="2900" b="1" dirty="0">
                <a:latin typeface="Arial"/>
                <a:cs typeface="Arial"/>
              </a:rPr>
              <a:t>δυναµικού</a:t>
            </a:r>
            <a:r>
              <a:rPr sz="2900" b="1" spc="30" dirty="0">
                <a:latin typeface="Arial"/>
                <a:cs typeface="Arial"/>
              </a:rPr>
              <a:t> </a:t>
            </a:r>
            <a:r>
              <a:rPr sz="2900" b="1" dirty="0">
                <a:latin typeface="Arial"/>
                <a:cs typeface="Arial"/>
              </a:rPr>
              <a:t>της</a:t>
            </a:r>
            <a:r>
              <a:rPr sz="2900" b="1" spc="30" dirty="0">
                <a:latin typeface="Arial"/>
                <a:cs typeface="Arial"/>
              </a:rPr>
              <a:t> </a:t>
            </a:r>
            <a:r>
              <a:rPr sz="2900" b="1" spc="-10" dirty="0">
                <a:latin typeface="Arial"/>
                <a:cs typeface="Arial"/>
              </a:rPr>
              <a:t>χώρας.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30259" y="365677"/>
            <a:ext cx="8490585" cy="5377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382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Πιο</a:t>
            </a:r>
            <a:r>
              <a:rPr sz="3200" b="1" spc="6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συγκεκριµένα,</a:t>
            </a:r>
            <a:r>
              <a:rPr sz="3200" b="1" spc="6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σκοπός</a:t>
            </a:r>
            <a:r>
              <a:rPr sz="3200" b="1" spc="6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των</a:t>
            </a:r>
            <a:r>
              <a:rPr sz="3200" b="1" spc="6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πρώτων</a:t>
            </a:r>
            <a:endParaRPr sz="3200" dirty="0">
              <a:latin typeface="Arial"/>
              <a:cs typeface="Arial"/>
            </a:endParaRPr>
          </a:p>
          <a:p>
            <a:pPr marL="355600" marR="5080" algn="just">
              <a:lnSpc>
                <a:spcPts val="3800"/>
              </a:lnSpc>
              <a:spcBef>
                <a:spcPts val="140"/>
              </a:spcBef>
            </a:pPr>
            <a:r>
              <a:rPr sz="3200" b="1" dirty="0">
                <a:latin typeface="Arial"/>
                <a:cs typeface="Arial"/>
              </a:rPr>
              <a:t>24</a:t>
            </a:r>
            <a:r>
              <a:rPr sz="3200" b="1" spc="39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άρθρων</a:t>
            </a:r>
            <a:r>
              <a:rPr sz="3200" b="1" spc="40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του</a:t>
            </a:r>
            <a:r>
              <a:rPr sz="3200" b="1" spc="39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νόµου</a:t>
            </a:r>
            <a:r>
              <a:rPr sz="3200" b="1" spc="40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αυτού</a:t>
            </a:r>
            <a:r>
              <a:rPr sz="3200" b="1" spc="39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είναι</a:t>
            </a:r>
            <a:r>
              <a:rPr sz="3200" b="1" spc="400" dirty="0">
                <a:latin typeface="Arial"/>
                <a:cs typeface="Arial"/>
              </a:rPr>
              <a:t>  </a:t>
            </a:r>
            <a:r>
              <a:rPr sz="3200" b="1" spc="-50" dirty="0">
                <a:latin typeface="Arial"/>
                <a:cs typeface="Arial"/>
              </a:rPr>
              <a:t>η </a:t>
            </a:r>
            <a:r>
              <a:rPr sz="3200" b="1" dirty="0">
                <a:latin typeface="Arial"/>
                <a:cs typeface="Arial"/>
              </a:rPr>
              <a:t>δηµιουργία</a:t>
            </a:r>
            <a:r>
              <a:rPr sz="3200" b="1" spc="-1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των</a:t>
            </a:r>
            <a:r>
              <a:rPr sz="3200" b="1" spc="-1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προϋποθέσεων</a:t>
            </a:r>
            <a:r>
              <a:rPr sz="3200" b="1" spc="-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για</a:t>
            </a:r>
            <a:r>
              <a:rPr sz="3200" b="1" spc="-10" dirty="0">
                <a:latin typeface="Arial"/>
                <a:cs typeface="Arial"/>
              </a:rPr>
              <a:t>  </a:t>
            </a:r>
            <a:r>
              <a:rPr sz="3200" b="1" spc="-25" dirty="0">
                <a:latin typeface="Arial"/>
                <a:cs typeface="Arial"/>
              </a:rPr>
              <a:t>την</a:t>
            </a:r>
            <a:endParaRPr sz="3200" dirty="0">
              <a:latin typeface="Arial"/>
              <a:cs typeface="Arial"/>
            </a:endParaRPr>
          </a:p>
          <a:p>
            <a:pPr marL="355600" marR="6350" algn="just">
              <a:lnSpc>
                <a:spcPts val="38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ορθολογική</a:t>
            </a:r>
            <a:r>
              <a:rPr sz="3200" b="1" spc="2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αξιοποίηση</a:t>
            </a:r>
            <a:r>
              <a:rPr sz="3200" b="1" spc="2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του</a:t>
            </a:r>
            <a:r>
              <a:rPr sz="3200" b="1" spc="29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γεωθερµικού </a:t>
            </a:r>
            <a:r>
              <a:rPr sz="3200" b="1" dirty="0">
                <a:latin typeface="Arial"/>
                <a:cs typeface="Arial"/>
              </a:rPr>
              <a:t>δυναµικού</a:t>
            </a:r>
            <a:r>
              <a:rPr sz="3200" b="1" spc="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της</a:t>
            </a:r>
            <a:r>
              <a:rPr sz="3200" b="1" spc="4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χώρας</a:t>
            </a:r>
            <a:r>
              <a:rPr sz="3200" dirty="0">
                <a:latin typeface="Arial"/>
                <a:cs typeface="Arial"/>
              </a:rPr>
              <a:t>,</a:t>
            </a:r>
            <a:r>
              <a:rPr sz="3200" spc="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δηλαδή</a:t>
            </a:r>
            <a:r>
              <a:rPr sz="3200" b="1" spc="4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49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έρευνα,</a:t>
            </a:r>
            <a:endParaRPr sz="3200" dirty="0">
              <a:latin typeface="Arial"/>
              <a:cs typeface="Arial"/>
            </a:endParaRPr>
          </a:p>
          <a:p>
            <a:pPr marL="355600" marR="6350" algn="just">
              <a:lnSpc>
                <a:spcPts val="3800"/>
              </a:lnSpc>
              <a:spcBef>
                <a:spcPts val="100"/>
              </a:spcBef>
            </a:pPr>
            <a:r>
              <a:rPr sz="3200" b="1" spc="280" dirty="0">
                <a:latin typeface="Arial"/>
                <a:cs typeface="Arial"/>
              </a:rPr>
              <a:t>εκµετάλλευση</a:t>
            </a:r>
            <a:r>
              <a:rPr sz="3200" b="1" spc="505" dirty="0">
                <a:latin typeface="Arial"/>
                <a:cs typeface="Arial"/>
              </a:rPr>
              <a:t>  </a:t>
            </a:r>
            <a:r>
              <a:rPr sz="3200" b="1" spc="195" dirty="0">
                <a:latin typeface="Arial"/>
                <a:cs typeface="Arial"/>
              </a:rPr>
              <a:t>και</a:t>
            </a:r>
            <a:r>
              <a:rPr sz="3200" b="1" spc="505" dirty="0">
                <a:latin typeface="Arial"/>
                <a:cs typeface="Arial"/>
              </a:rPr>
              <a:t>  </a:t>
            </a:r>
            <a:r>
              <a:rPr sz="3200" b="1" spc="265" dirty="0">
                <a:latin typeface="Arial"/>
                <a:cs typeface="Arial"/>
              </a:rPr>
              <a:t>διαχείρισή</a:t>
            </a:r>
            <a:r>
              <a:rPr sz="3200" b="1" spc="505" dirty="0">
                <a:latin typeface="Arial"/>
                <a:cs typeface="Arial"/>
              </a:rPr>
              <a:t>  </a:t>
            </a:r>
            <a:r>
              <a:rPr sz="3200" b="1" spc="200" dirty="0">
                <a:latin typeface="Arial"/>
                <a:cs typeface="Arial"/>
              </a:rPr>
              <a:t>του. </a:t>
            </a:r>
            <a:r>
              <a:rPr sz="3200" b="1" dirty="0">
                <a:latin typeface="Arial"/>
                <a:cs typeface="Arial"/>
              </a:rPr>
              <a:t>Μάλιστα</a:t>
            </a:r>
            <a:r>
              <a:rPr sz="3200" b="1" spc="7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γίνεται</a:t>
            </a:r>
            <a:r>
              <a:rPr sz="3200" b="1" spc="7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δεκτό</a:t>
            </a:r>
            <a:r>
              <a:rPr sz="3200" b="1" spc="7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ότι</a:t>
            </a:r>
            <a:r>
              <a:rPr sz="3200" b="1" spc="76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76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αξιοποίηση </a:t>
            </a:r>
            <a:r>
              <a:rPr sz="3200" b="1" spc="270" dirty="0">
                <a:latin typeface="Arial"/>
                <a:cs typeface="Arial"/>
              </a:rPr>
              <a:t>του</a:t>
            </a:r>
            <a:r>
              <a:rPr sz="3200" b="1" spc="56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ω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θ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310" dirty="0">
                <a:latin typeface="Arial"/>
                <a:cs typeface="Arial"/>
              </a:rPr>
              <a:t>µικ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204" dirty="0">
                <a:latin typeface="Arial"/>
                <a:cs typeface="Arial"/>
              </a:rPr>
              <a:t>ού</a:t>
            </a:r>
            <a:r>
              <a:rPr sz="3200" b="1" spc="56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270" dirty="0">
                <a:latin typeface="Arial"/>
                <a:cs typeface="Arial"/>
              </a:rPr>
              <a:t>υνα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310" dirty="0">
                <a:latin typeface="Arial"/>
                <a:cs typeface="Arial"/>
              </a:rPr>
              <a:t>µικ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204" dirty="0">
                <a:latin typeface="Arial"/>
                <a:cs typeface="Arial"/>
              </a:rPr>
              <a:t>ού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,</a:t>
            </a:r>
            <a:r>
              <a:rPr sz="3200" b="1" spc="56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ω</a:t>
            </a:r>
            <a:r>
              <a:rPr sz="3200" b="1" spc="-480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ς</a:t>
            </a:r>
            <a:endParaRPr sz="3200" dirty="0">
              <a:latin typeface="Arial"/>
              <a:cs typeface="Arial"/>
            </a:endParaRPr>
          </a:p>
          <a:p>
            <a:pPr marL="355600" marR="6350" algn="just">
              <a:lnSpc>
                <a:spcPts val="3800"/>
              </a:lnSpc>
              <a:spcBef>
                <a:spcPts val="80"/>
              </a:spcBef>
            </a:pPr>
            <a:r>
              <a:rPr sz="3200" b="1" dirty="0">
                <a:latin typeface="Arial"/>
                <a:cs typeface="Arial"/>
              </a:rPr>
              <a:t>ανανεώσιµης</a:t>
            </a:r>
            <a:r>
              <a:rPr sz="3200" b="1" spc="-3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πηγής</a:t>
            </a:r>
            <a:r>
              <a:rPr sz="3200" b="1" spc="-3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ενέργειας,</a:t>
            </a:r>
            <a:r>
              <a:rPr sz="3200" b="1" spc="-35" dirty="0">
                <a:latin typeface="Arial"/>
                <a:cs typeface="Arial"/>
              </a:rPr>
              <a:t>  </a:t>
            </a:r>
            <a:r>
              <a:rPr sz="3200" b="1" spc="-10" dirty="0">
                <a:latin typeface="Arial"/>
                <a:cs typeface="Arial"/>
              </a:rPr>
              <a:t>προωθεί </a:t>
            </a:r>
            <a:r>
              <a:rPr sz="3200" b="1" dirty="0">
                <a:latin typeface="Arial"/>
                <a:cs typeface="Arial"/>
              </a:rPr>
              <a:t>τη</a:t>
            </a:r>
            <a:r>
              <a:rPr sz="3200" b="1" spc="-3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βιώσιµη</a:t>
            </a:r>
            <a:r>
              <a:rPr sz="3200" b="1" spc="-2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ανάπτυξη</a:t>
            </a:r>
            <a:r>
              <a:rPr sz="3200" b="1" spc="-3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και</a:t>
            </a:r>
            <a:r>
              <a:rPr sz="3200" b="1" spc="-2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εξυπηρετεί</a:t>
            </a:r>
            <a:r>
              <a:rPr sz="3200" b="1" spc="-25" dirty="0">
                <a:latin typeface="Arial"/>
                <a:cs typeface="Arial"/>
              </a:rPr>
              <a:t>  το </a:t>
            </a:r>
            <a:r>
              <a:rPr sz="3200" b="1" dirty="0">
                <a:latin typeface="Arial"/>
                <a:cs typeface="Arial"/>
              </a:rPr>
              <a:t>δηµόσιο</a:t>
            </a:r>
            <a:r>
              <a:rPr sz="3200" b="1" spc="8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συµφέρον.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/>
          <p:nvPr/>
        </p:nvSpPr>
        <p:spPr>
          <a:xfrm>
            <a:off x="873465" y="359093"/>
            <a:ext cx="7798434" cy="550164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7780" marR="24765" indent="-5715" algn="just">
              <a:lnSpc>
                <a:spcPct val="79600"/>
              </a:lnSpc>
              <a:spcBef>
                <a:spcPts val="855"/>
              </a:spcBef>
            </a:pP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ο</a:t>
            </a:r>
            <a:r>
              <a:rPr sz="3100" b="1" spc="2039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ε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ο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ό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2039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2039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κ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α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θ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υ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έ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ρ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-3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ς </a:t>
            </a:r>
            <a:r>
              <a:rPr sz="3100" b="1" spc="5" dirty="0">
                <a:latin typeface="Arial"/>
                <a:cs typeface="Arial"/>
              </a:rPr>
              <a:t>ενσωµάτωσης</a:t>
            </a:r>
            <a:r>
              <a:rPr sz="3100" b="1" spc="106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5" dirty="0">
                <a:latin typeface="Arial"/>
                <a:cs typeface="Arial"/>
              </a:rPr>
              <a:t>η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1065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Οδη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5" dirty="0">
                <a:latin typeface="Arial"/>
                <a:cs typeface="Arial"/>
              </a:rPr>
              <a:t>ία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106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2001</a:t>
            </a:r>
            <a:r>
              <a:rPr sz="3100" b="1" spc="-5" dirty="0">
                <a:latin typeface="Arial"/>
                <a:cs typeface="Arial"/>
              </a:rPr>
              <a:t>/</a:t>
            </a:r>
            <a:r>
              <a:rPr sz="3100" b="1" dirty="0">
                <a:latin typeface="Arial"/>
                <a:cs typeface="Arial"/>
              </a:rPr>
              <a:t>77</a:t>
            </a:r>
            <a:r>
              <a:rPr sz="3100" b="1" spc="-5" dirty="0">
                <a:latin typeface="Arial"/>
                <a:cs typeface="Arial"/>
              </a:rPr>
              <a:t>/</a:t>
            </a:r>
            <a:r>
              <a:rPr sz="3100" b="1" dirty="0">
                <a:latin typeface="Arial"/>
                <a:cs typeface="Arial"/>
              </a:rPr>
              <a:t>ΕΚ </a:t>
            </a:r>
            <a:r>
              <a:rPr sz="3100" b="1" spc="-5" dirty="0">
                <a:latin typeface="Arial"/>
                <a:cs typeface="Arial"/>
              </a:rPr>
              <a:t>αφ</a:t>
            </a:r>
            <a:r>
              <a:rPr sz="3100" b="1" dirty="0">
                <a:latin typeface="Arial"/>
                <a:cs typeface="Arial"/>
              </a:rPr>
              <a:t>εν</a:t>
            </a:r>
            <a:r>
              <a:rPr sz="3100" b="1" spc="-5" dirty="0">
                <a:latin typeface="Arial"/>
                <a:cs typeface="Arial"/>
              </a:rPr>
              <a:t>ό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155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κα</a:t>
            </a:r>
            <a:r>
              <a:rPr sz="3100" b="1" dirty="0">
                <a:latin typeface="Arial"/>
                <a:cs typeface="Arial"/>
              </a:rPr>
              <a:t>ι</a:t>
            </a:r>
            <a:r>
              <a:rPr sz="3100" b="1" spc="15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155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α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-5" dirty="0">
                <a:latin typeface="Arial"/>
                <a:cs typeface="Arial"/>
              </a:rPr>
              <a:t>ά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5" dirty="0">
                <a:latin typeface="Arial"/>
                <a:cs typeface="Arial"/>
              </a:rPr>
              <a:t>κ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155" dirty="0">
                <a:latin typeface="Arial"/>
                <a:cs typeface="Arial"/>
              </a:rPr>
              <a:t> </a:t>
            </a:r>
            <a:r>
              <a:rPr sz="3100" b="1" spc="5" dirty="0">
                <a:latin typeface="Arial"/>
                <a:cs typeface="Arial"/>
              </a:rPr>
              <a:t>διαµόρφωσης</a:t>
            </a:r>
            <a:r>
              <a:rPr sz="3100" b="1" spc="15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εν</a:t>
            </a:r>
            <a:r>
              <a:rPr sz="3100" b="1" spc="-5" dirty="0">
                <a:latin typeface="Arial"/>
                <a:cs typeface="Arial"/>
              </a:rPr>
              <a:t>ό</a:t>
            </a:r>
            <a:r>
              <a:rPr sz="3100" b="1" dirty="0">
                <a:latin typeface="Arial"/>
                <a:cs typeface="Arial"/>
              </a:rPr>
              <a:t>ς σ</a:t>
            </a:r>
            <a:r>
              <a:rPr sz="3100" b="1" spc="-5" dirty="0">
                <a:latin typeface="Arial"/>
                <a:cs typeface="Arial"/>
              </a:rPr>
              <a:t>υ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-5" dirty="0">
                <a:latin typeface="Arial"/>
                <a:cs typeface="Arial"/>
              </a:rPr>
              <a:t>ο</a:t>
            </a:r>
            <a:r>
              <a:rPr sz="3100" b="1" dirty="0">
                <a:latin typeface="Arial"/>
                <a:cs typeface="Arial"/>
              </a:rPr>
              <a:t>λ</a:t>
            </a:r>
            <a:r>
              <a:rPr sz="3100" b="1" spc="-5" dirty="0">
                <a:latin typeface="Arial"/>
                <a:cs typeface="Arial"/>
              </a:rPr>
              <a:t>ικο</a:t>
            </a:r>
            <a:r>
              <a:rPr sz="3100" b="1" dirty="0">
                <a:latin typeface="Arial"/>
                <a:cs typeface="Arial"/>
              </a:rPr>
              <a:t>ύ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spc="15" dirty="0">
                <a:latin typeface="Arial"/>
                <a:cs typeface="Arial"/>
              </a:rPr>
              <a:t>νόµου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5" dirty="0">
                <a:latin typeface="Arial"/>
                <a:cs typeface="Arial"/>
              </a:rPr>
              <a:t>ι</a:t>
            </a:r>
            <a:r>
              <a:rPr sz="3100" b="1" dirty="0">
                <a:latin typeface="Arial"/>
                <a:cs typeface="Arial"/>
              </a:rPr>
              <a:t>α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5" dirty="0">
                <a:latin typeface="Arial"/>
                <a:cs typeface="Arial"/>
              </a:rPr>
              <a:t>ι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ΑΠΕ,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ε</a:t>
            </a:r>
            <a:r>
              <a:rPr sz="3100" b="1" spc="-5" dirty="0">
                <a:latin typeface="Arial"/>
                <a:cs typeface="Arial"/>
              </a:rPr>
              <a:t>ί</a:t>
            </a:r>
            <a:r>
              <a:rPr sz="3100" b="1" dirty="0">
                <a:latin typeface="Arial"/>
                <a:cs typeface="Arial"/>
              </a:rPr>
              <a:t>χ</a:t>
            </a:r>
            <a:r>
              <a:rPr sz="3100" b="1" spc="-5" dirty="0">
                <a:latin typeface="Arial"/>
                <a:cs typeface="Arial"/>
              </a:rPr>
              <a:t>α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500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ω</a:t>
            </a:r>
            <a:r>
              <a:rPr sz="3100" b="1" dirty="0">
                <a:latin typeface="Arial"/>
                <a:cs typeface="Arial"/>
              </a:rPr>
              <a:t>ς </a:t>
            </a:r>
            <a:r>
              <a:rPr sz="3100" b="1" spc="270" dirty="0">
                <a:latin typeface="Arial"/>
                <a:cs typeface="Arial"/>
              </a:rPr>
              <a:t>αποτέλεσµα</a:t>
            </a:r>
            <a:r>
              <a:rPr sz="3100" b="1" spc="1839" dirty="0">
                <a:latin typeface="Arial"/>
                <a:cs typeface="Arial"/>
              </a:rPr>
              <a:t> </a:t>
            </a:r>
            <a:r>
              <a:rPr sz="3100" b="1" spc="295" dirty="0">
                <a:latin typeface="Arial"/>
                <a:cs typeface="Arial"/>
              </a:rPr>
              <a:t>τ</a:t>
            </a:r>
            <a:r>
              <a:rPr sz="3100" b="1" spc="290" dirty="0">
                <a:latin typeface="Arial"/>
                <a:cs typeface="Arial"/>
              </a:rPr>
              <a:t>η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1839" dirty="0">
                <a:latin typeface="Arial"/>
                <a:cs typeface="Arial"/>
              </a:rPr>
              <a:t> </a:t>
            </a:r>
            <a:r>
              <a:rPr sz="3100" b="1" spc="290" dirty="0">
                <a:latin typeface="Arial"/>
                <a:cs typeface="Arial"/>
              </a:rPr>
              <a:t>επι</a:t>
            </a:r>
            <a:r>
              <a:rPr sz="3100" b="1" spc="295" dirty="0">
                <a:latin typeface="Arial"/>
                <a:cs typeface="Arial"/>
              </a:rPr>
              <a:t>τ</a:t>
            </a:r>
            <a:r>
              <a:rPr sz="3100" b="1" spc="290" dirty="0">
                <a:latin typeface="Arial"/>
                <a:cs typeface="Arial"/>
              </a:rPr>
              <a:t>άχυνσ</a:t>
            </a:r>
            <a:r>
              <a:rPr sz="3100" b="1" dirty="0">
                <a:latin typeface="Arial"/>
                <a:cs typeface="Arial"/>
              </a:rPr>
              <a:t>η</a:t>
            </a:r>
            <a:r>
              <a:rPr sz="3100" b="1" spc="1839" dirty="0">
                <a:latin typeface="Arial"/>
                <a:cs typeface="Arial"/>
              </a:rPr>
              <a:t> </a:t>
            </a:r>
            <a:r>
              <a:rPr sz="3100" b="1" spc="295" dirty="0">
                <a:latin typeface="Arial"/>
                <a:cs typeface="Arial"/>
              </a:rPr>
              <a:t>τ</a:t>
            </a:r>
            <a:r>
              <a:rPr sz="3100" b="1" spc="290" dirty="0">
                <a:latin typeface="Arial"/>
                <a:cs typeface="Arial"/>
              </a:rPr>
              <a:t>ω</a:t>
            </a:r>
            <a:r>
              <a:rPr sz="3100" b="1" dirty="0">
                <a:latin typeface="Arial"/>
                <a:cs typeface="Arial"/>
              </a:rPr>
              <a:t>ν</a:t>
            </a:r>
            <a:r>
              <a:rPr sz="3100" b="1" spc="-57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σχ</a:t>
            </a:r>
            <a:r>
              <a:rPr sz="3100" b="1" spc="-5" dirty="0">
                <a:latin typeface="Arial"/>
                <a:cs typeface="Arial"/>
              </a:rPr>
              <a:t>ετικ</a:t>
            </a:r>
            <a:r>
              <a:rPr sz="3100" b="1" dirty="0">
                <a:latin typeface="Arial"/>
                <a:cs typeface="Arial"/>
              </a:rPr>
              <a:t>ών </a:t>
            </a:r>
            <a:r>
              <a:rPr sz="3100" b="1" spc="5" dirty="0">
                <a:latin typeface="Arial"/>
                <a:cs typeface="Arial"/>
              </a:rPr>
              <a:t>νοµοθετικών</a:t>
            </a:r>
            <a:r>
              <a:rPr sz="3100" b="1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ενε</a:t>
            </a:r>
            <a:r>
              <a:rPr sz="3100" b="1" dirty="0">
                <a:latin typeface="Arial"/>
                <a:cs typeface="Arial"/>
              </a:rPr>
              <a:t>ρ</a:t>
            </a:r>
            <a:r>
              <a:rPr sz="3100" b="1" spc="-5" dirty="0">
                <a:latin typeface="Arial"/>
                <a:cs typeface="Arial"/>
              </a:rPr>
              <a:t>γε</a:t>
            </a:r>
            <a:r>
              <a:rPr sz="3100" b="1" dirty="0">
                <a:latin typeface="Arial"/>
                <a:cs typeface="Arial"/>
              </a:rPr>
              <a:t>ιών</a:t>
            </a:r>
            <a:r>
              <a:rPr sz="3100" dirty="0">
                <a:latin typeface="Arial"/>
                <a:cs typeface="Arial"/>
              </a:rPr>
              <a:t>.</a:t>
            </a:r>
          </a:p>
          <a:p>
            <a:pPr marL="17780" marR="62865" indent="63500" algn="just">
              <a:lnSpc>
                <a:spcPct val="80100"/>
              </a:lnSpc>
              <a:spcBef>
                <a:spcPts val="765"/>
              </a:spcBef>
            </a:pPr>
            <a:r>
              <a:rPr sz="3100" b="1" dirty="0">
                <a:latin typeface="Arial"/>
                <a:cs typeface="Arial"/>
              </a:rPr>
              <a:t>Έτσι,</a:t>
            </a:r>
            <a:r>
              <a:rPr sz="3100" b="1" spc="9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τον</a:t>
            </a:r>
            <a:r>
              <a:rPr sz="3100" b="1" spc="11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Ιούνιο</a:t>
            </a:r>
            <a:r>
              <a:rPr sz="3100" b="1" spc="11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του</a:t>
            </a:r>
            <a:r>
              <a:rPr sz="3100" b="1" spc="10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2006</a:t>
            </a:r>
            <a:r>
              <a:rPr sz="3100" b="1" spc="11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ψηφίστηκε</a:t>
            </a:r>
            <a:r>
              <a:rPr sz="3100" b="1" spc="110" dirty="0">
                <a:latin typeface="Arial"/>
                <a:cs typeface="Arial"/>
              </a:rPr>
              <a:t> </a:t>
            </a:r>
            <a:r>
              <a:rPr sz="3100" b="1" spc="-25" dirty="0">
                <a:latin typeface="Arial"/>
                <a:cs typeface="Arial"/>
              </a:rPr>
              <a:t>και </a:t>
            </a:r>
            <a:r>
              <a:rPr sz="3100" b="1" dirty="0">
                <a:latin typeface="Arial"/>
                <a:cs typeface="Arial"/>
              </a:rPr>
              <a:t>στη</a:t>
            </a:r>
            <a:r>
              <a:rPr sz="3100" b="1" spc="70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συνέχεια</a:t>
            </a:r>
            <a:r>
              <a:rPr sz="3100" b="1" spc="70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δηµοσιεύτηκε</a:t>
            </a:r>
            <a:r>
              <a:rPr sz="3100" b="1" spc="70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στο</a:t>
            </a:r>
            <a:r>
              <a:rPr sz="3100" b="1" spc="71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ΦΕΚ</a:t>
            </a:r>
            <a:r>
              <a:rPr sz="3100" b="1" spc="700" dirty="0">
                <a:latin typeface="Arial"/>
                <a:cs typeface="Arial"/>
              </a:rPr>
              <a:t> </a:t>
            </a:r>
            <a:r>
              <a:rPr sz="3100" b="1" spc="-50" dirty="0">
                <a:latin typeface="Arial"/>
                <a:cs typeface="Arial"/>
              </a:rPr>
              <a:t>ο </a:t>
            </a:r>
            <a:r>
              <a:rPr sz="3100" b="1" dirty="0">
                <a:latin typeface="Arial"/>
                <a:cs typeface="Arial"/>
              </a:rPr>
              <a:t>Ν.</a:t>
            </a:r>
            <a:r>
              <a:rPr sz="3100" b="1" spc="3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3468/2006</a:t>
            </a:r>
            <a:r>
              <a:rPr sz="3100" b="1" spc="30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(ΦΕΚ</a:t>
            </a:r>
            <a:r>
              <a:rPr sz="3100" b="1" spc="450" dirty="0">
                <a:latin typeface="Arial"/>
                <a:cs typeface="Arial"/>
              </a:rPr>
              <a:t>  </a:t>
            </a:r>
            <a:r>
              <a:rPr sz="3100" b="1" dirty="0">
                <a:latin typeface="Arial"/>
                <a:cs typeface="Arial"/>
              </a:rPr>
              <a:t>Α΄</a:t>
            </a:r>
            <a:r>
              <a:rPr sz="3100" b="1" spc="300" dirty="0">
                <a:latin typeface="Arial"/>
                <a:cs typeface="Arial"/>
              </a:rPr>
              <a:t> </a:t>
            </a:r>
            <a:r>
              <a:rPr sz="3100" b="1" spc="-10" dirty="0">
                <a:latin typeface="Arial"/>
                <a:cs typeface="Arial"/>
              </a:rPr>
              <a:t>129/27-</a:t>
            </a:r>
            <a:r>
              <a:rPr sz="3100" b="1" dirty="0">
                <a:latin typeface="Arial"/>
                <a:cs typeface="Arial"/>
              </a:rPr>
              <a:t>6-2006)</a:t>
            </a:r>
            <a:r>
              <a:rPr sz="3100" b="1" spc="300" dirty="0">
                <a:latin typeface="Arial"/>
                <a:cs typeface="Arial"/>
              </a:rPr>
              <a:t> </a:t>
            </a:r>
            <a:r>
              <a:rPr sz="3100" b="1" spc="25" dirty="0">
                <a:latin typeface="Arial"/>
                <a:cs typeface="Arial"/>
              </a:rPr>
              <a:t>µε</a:t>
            </a:r>
            <a:endParaRPr sz="3100" dirty="0">
              <a:latin typeface="Arial"/>
              <a:cs typeface="Arial"/>
            </a:endParaRPr>
          </a:p>
          <a:p>
            <a:pPr marL="17780" marR="5080" algn="just">
              <a:lnSpc>
                <a:spcPct val="80000"/>
              </a:lnSpc>
              <a:spcBef>
                <a:spcPts val="25"/>
              </a:spcBef>
            </a:pP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5" dirty="0">
                <a:latin typeface="Arial"/>
                <a:cs typeface="Arial"/>
              </a:rPr>
              <a:t>ί</a:t>
            </a:r>
            <a:r>
              <a:rPr sz="3100" b="1" dirty="0">
                <a:latin typeface="Arial"/>
                <a:cs typeface="Arial"/>
              </a:rPr>
              <a:t>τλο</a:t>
            </a:r>
            <a:r>
              <a:rPr sz="3100" b="1" spc="2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:</a:t>
            </a:r>
            <a:r>
              <a:rPr sz="3100" b="1" spc="2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«Π</a:t>
            </a:r>
            <a:r>
              <a:rPr sz="3100" b="1" spc="-5" dirty="0">
                <a:latin typeface="Arial"/>
                <a:cs typeface="Arial"/>
              </a:rPr>
              <a:t>α</a:t>
            </a:r>
            <a:r>
              <a:rPr sz="3100" b="1" dirty="0">
                <a:latin typeface="Arial"/>
                <a:cs typeface="Arial"/>
              </a:rPr>
              <a:t>ρ</a:t>
            </a:r>
            <a:r>
              <a:rPr sz="3100" b="1" spc="-5" dirty="0">
                <a:latin typeface="Arial"/>
                <a:cs typeface="Arial"/>
              </a:rPr>
              <a:t>α</a:t>
            </a:r>
            <a:r>
              <a:rPr sz="3100" b="1" dirty="0">
                <a:latin typeface="Arial"/>
                <a:cs typeface="Arial"/>
              </a:rPr>
              <a:t>γ</a:t>
            </a:r>
            <a:r>
              <a:rPr sz="3100" b="1" spc="-5" dirty="0">
                <a:latin typeface="Arial"/>
                <a:cs typeface="Arial"/>
              </a:rPr>
              <a:t>ω</a:t>
            </a:r>
            <a:r>
              <a:rPr sz="3100" b="1" dirty="0">
                <a:latin typeface="Arial"/>
                <a:cs typeface="Arial"/>
              </a:rPr>
              <a:t>γή</a:t>
            </a:r>
            <a:r>
              <a:rPr sz="3100" b="1" spc="2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Ηλε</a:t>
            </a:r>
            <a:r>
              <a:rPr sz="3100" b="1" spc="-5" dirty="0">
                <a:latin typeface="Arial"/>
                <a:cs typeface="Arial"/>
              </a:rPr>
              <a:t>κ</a:t>
            </a:r>
            <a:r>
              <a:rPr sz="3100" b="1" dirty="0">
                <a:latin typeface="Arial"/>
                <a:cs typeface="Arial"/>
              </a:rPr>
              <a:t>τρ</a:t>
            </a:r>
            <a:r>
              <a:rPr sz="3100" b="1" spc="-5" dirty="0">
                <a:latin typeface="Arial"/>
                <a:cs typeface="Arial"/>
              </a:rPr>
              <a:t>ική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20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Ενέργε</a:t>
            </a:r>
            <a:r>
              <a:rPr sz="3100" b="1" spc="-5" dirty="0">
                <a:latin typeface="Arial"/>
                <a:cs typeface="Arial"/>
              </a:rPr>
              <a:t>ια</a:t>
            </a:r>
            <a:r>
              <a:rPr sz="3100" b="1" dirty="0">
                <a:latin typeface="Arial"/>
                <a:cs typeface="Arial"/>
              </a:rPr>
              <a:t>ς </a:t>
            </a:r>
            <a:r>
              <a:rPr sz="3100" b="1" spc="-5" dirty="0">
                <a:latin typeface="Arial"/>
                <a:cs typeface="Arial"/>
              </a:rPr>
              <a:t>απ</a:t>
            </a:r>
            <a:r>
              <a:rPr sz="3100" b="1" dirty="0">
                <a:latin typeface="Arial"/>
                <a:cs typeface="Arial"/>
              </a:rPr>
              <a:t>ό</a:t>
            </a:r>
            <a:r>
              <a:rPr sz="3100" b="1" spc="844" dirty="0">
                <a:latin typeface="Arial"/>
                <a:cs typeface="Arial"/>
              </a:rPr>
              <a:t> </a:t>
            </a:r>
            <a:r>
              <a:rPr sz="3100" b="1" spc="5" dirty="0">
                <a:latin typeface="Arial"/>
                <a:cs typeface="Arial"/>
              </a:rPr>
              <a:t>Ανανεώσιµες</a:t>
            </a:r>
            <a:r>
              <a:rPr sz="3100" b="1" spc="844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Π</a:t>
            </a:r>
            <a:r>
              <a:rPr sz="3100" b="1" spc="-5" dirty="0">
                <a:latin typeface="Arial"/>
                <a:cs typeface="Arial"/>
              </a:rPr>
              <a:t>η</a:t>
            </a:r>
            <a:r>
              <a:rPr sz="3100" b="1" dirty="0">
                <a:latin typeface="Arial"/>
                <a:cs typeface="Arial"/>
              </a:rPr>
              <a:t>γές</a:t>
            </a:r>
            <a:r>
              <a:rPr sz="3100" b="1" spc="844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Ενέργε</a:t>
            </a:r>
            <a:r>
              <a:rPr sz="3100" b="1" spc="-5" dirty="0">
                <a:latin typeface="Arial"/>
                <a:cs typeface="Arial"/>
              </a:rPr>
              <a:t>ια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844" dirty="0">
                <a:latin typeface="Arial"/>
                <a:cs typeface="Arial"/>
              </a:rPr>
              <a:t> </a:t>
            </a:r>
            <a:r>
              <a:rPr sz="3100" b="1" spc="-5" dirty="0">
                <a:latin typeface="Arial"/>
                <a:cs typeface="Arial"/>
              </a:rPr>
              <a:t>κα</a:t>
            </a:r>
            <a:r>
              <a:rPr sz="3100" b="1" dirty="0">
                <a:latin typeface="Arial"/>
                <a:cs typeface="Arial"/>
              </a:rPr>
              <a:t>ι </a:t>
            </a:r>
            <a:r>
              <a:rPr sz="3100" b="1" spc="445" dirty="0">
                <a:latin typeface="Arial"/>
                <a:cs typeface="Arial"/>
              </a:rPr>
              <a:t>Σ</a:t>
            </a:r>
            <a:r>
              <a:rPr sz="3100" b="1" dirty="0">
                <a:latin typeface="Arial"/>
                <a:cs typeface="Arial"/>
              </a:rPr>
              <a:t>υ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105" dirty="0">
                <a:latin typeface="Arial"/>
                <a:cs typeface="Arial"/>
              </a:rPr>
              <a:t>µ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παρ</a:t>
            </a:r>
            <a:r>
              <a:rPr sz="3100" b="1" dirty="0">
                <a:latin typeface="Arial"/>
                <a:cs typeface="Arial"/>
              </a:rPr>
              <a:t>α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γωγ</a:t>
            </a:r>
            <a:r>
              <a:rPr sz="3100" b="1" dirty="0">
                <a:latin typeface="Arial"/>
                <a:cs typeface="Arial"/>
              </a:rPr>
              <a:t>ή</a:t>
            </a:r>
            <a:r>
              <a:rPr sz="3100" b="1" spc="1989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Η</a:t>
            </a:r>
            <a:r>
              <a:rPr sz="3100" b="1" dirty="0">
                <a:latin typeface="Arial"/>
                <a:cs typeface="Arial"/>
              </a:rPr>
              <a:t>λ</a:t>
            </a:r>
            <a:r>
              <a:rPr sz="3100" b="1" spc="-420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ε</a:t>
            </a:r>
            <a:r>
              <a:rPr sz="3100" b="1" dirty="0">
                <a:latin typeface="Arial"/>
                <a:cs typeface="Arial"/>
              </a:rPr>
              <a:t>κ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420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ρ</a:t>
            </a:r>
            <a:r>
              <a:rPr sz="3100" b="1" dirty="0">
                <a:latin typeface="Arial"/>
                <a:cs typeface="Arial"/>
              </a:rPr>
              <a:t>ι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dirty="0">
                <a:latin typeface="Arial"/>
                <a:cs typeface="Arial"/>
              </a:rPr>
              <a:t>σ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105" dirty="0">
                <a:latin typeface="Arial"/>
                <a:cs typeface="Arial"/>
              </a:rPr>
              <a:t>µ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ο</a:t>
            </a:r>
            <a:r>
              <a:rPr sz="3100" b="1" dirty="0">
                <a:latin typeface="Arial"/>
                <a:cs typeface="Arial"/>
              </a:rPr>
              <a:t>ύ</a:t>
            </a:r>
            <a:r>
              <a:rPr sz="3100" b="1" spc="1995" dirty="0">
                <a:latin typeface="Arial"/>
                <a:cs typeface="Arial"/>
              </a:rPr>
              <a:t> </a:t>
            </a:r>
            <a:r>
              <a:rPr sz="3100" b="1" spc="445" dirty="0">
                <a:latin typeface="Arial"/>
                <a:cs typeface="Arial"/>
              </a:rPr>
              <a:t>κα</a:t>
            </a:r>
            <a:r>
              <a:rPr sz="3100" b="1" dirty="0">
                <a:latin typeface="Arial"/>
                <a:cs typeface="Arial"/>
              </a:rPr>
              <a:t>ι</a:t>
            </a:r>
            <a:r>
              <a:rPr sz="3100" b="1" spc="-415" dirty="0">
                <a:latin typeface="Arial"/>
                <a:cs typeface="Arial"/>
              </a:rPr>
              <a:t> </a:t>
            </a:r>
            <a:r>
              <a:rPr sz="3100" b="1" spc="140" dirty="0">
                <a:latin typeface="Arial"/>
                <a:cs typeface="Arial"/>
              </a:rPr>
              <a:t>Θερµότητας</a:t>
            </a:r>
            <a:r>
              <a:rPr sz="3100" b="1" spc="1695" dirty="0">
                <a:latin typeface="Arial"/>
                <a:cs typeface="Arial"/>
              </a:rPr>
              <a:t> </a:t>
            </a:r>
            <a:r>
              <a:rPr sz="3100" b="1" spc="140" dirty="0">
                <a:latin typeface="Arial"/>
                <a:cs typeface="Arial"/>
              </a:rPr>
              <a:t>Υ</a:t>
            </a:r>
            <a:r>
              <a:rPr sz="3100" b="1" spc="145" dirty="0">
                <a:latin typeface="Arial"/>
                <a:cs typeface="Arial"/>
              </a:rPr>
              <a:t>ψηλή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1689" dirty="0">
                <a:latin typeface="Arial"/>
                <a:cs typeface="Arial"/>
              </a:rPr>
              <a:t> </a:t>
            </a:r>
            <a:r>
              <a:rPr sz="3100" b="1" spc="140" dirty="0">
                <a:latin typeface="Arial"/>
                <a:cs typeface="Arial"/>
              </a:rPr>
              <a:t>Α</a:t>
            </a:r>
            <a:r>
              <a:rPr sz="3100" b="1" spc="145" dirty="0">
                <a:latin typeface="Arial"/>
                <a:cs typeface="Arial"/>
              </a:rPr>
              <a:t>πόδοση</a:t>
            </a:r>
            <a:r>
              <a:rPr sz="3100" b="1" dirty="0">
                <a:latin typeface="Arial"/>
                <a:cs typeface="Arial"/>
              </a:rPr>
              <a:t>ς</a:t>
            </a:r>
            <a:r>
              <a:rPr sz="3100" b="1" spc="1689" dirty="0">
                <a:latin typeface="Arial"/>
                <a:cs typeface="Arial"/>
              </a:rPr>
              <a:t> </a:t>
            </a:r>
            <a:r>
              <a:rPr sz="3100" b="1" spc="145" dirty="0">
                <a:latin typeface="Arial"/>
                <a:cs typeface="Arial"/>
              </a:rPr>
              <a:t>και </a:t>
            </a:r>
            <a:r>
              <a:rPr sz="3100" b="1" dirty="0">
                <a:latin typeface="Arial"/>
                <a:cs typeface="Arial"/>
              </a:rPr>
              <a:t>λ</a:t>
            </a:r>
            <a:r>
              <a:rPr sz="3100" b="1" spc="-5" dirty="0">
                <a:latin typeface="Arial"/>
                <a:cs typeface="Arial"/>
              </a:rPr>
              <a:t>οιπ</a:t>
            </a:r>
            <a:r>
              <a:rPr sz="3100" b="1" dirty="0">
                <a:latin typeface="Arial"/>
                <a:cs typeface="Arial"/>
              </a:rPr>
              <a:t>ές</a:t>
            </a:r>
            <a:r>
              <a:rPr sz="3100" b="1" spc="-5" dirty="0">
                <a:latin typeface="Arial"/>
                <a:cs typeface="Arial"/>
              </a:rPr>
              <a:t> δια</a:t>
            </a:r>
            <a:r>
              <a:rPr sz="3100" b="1" dirty="0">
                <a:latin typeface="Arial"/>
                <a:cs typeface="Arial"/>
              </a:rPr>
              <a:t>τ</a:t>
            </a:r>
            <a:r>
              <a:rPr sz="3100" b="1" spc="-5" dirty="0">
                <a:latin typeface="Arial"/>
                <a:cs typeface="Arial"/>
              </a:rPr>
              <a:t>ά</a:t>
            </a:r>
            <a:r>
              <a:rPr sz="3100" b="1" dirty="0">
                <a:latin typeface="Arial"/>
                <a:cs typeface="Arial"/>
              </a:rPr>
              <a:t>ξε</a:t>
            </a:r>
            <a:r>
              <a:rPr sz="3100" b="1" spc="-5" dirty="0">
                <a:latin typeface="Arial"/>
                <a:cs typeface="Arial"/>
              </a:rPr>
              <a:t>ις</a:t>
            </a:r>
            <a:r>
              <a:rPr sz="3100" b="1" dirty="0">
                <a:latin typeface="Arial"/>
                <a:cs typeface="Arial"/>
              </a:rPr>
              <a:t>».</a:t>
            </a:r>
            <a:endParaRPr sz="3100" dirty="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68312" y="476251"/>
            <a:ext cx="288925" cy="2686050"/>
            <a:chOff x="468312" y="476251"/>
            <a:chExt cx="288925" cy="268605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312" y="476251"/>
              <a:ext cx="288926" cy="30956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647" y="525895"/>
              <a:ext cx="196075" cy="21046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312" y="2852739"/>
              <a:ext cx="288926" cy="30956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647" y="2902383"/>
              <a:ext cx="196075" cy="210464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2157153"/>
            <a:ext cx="9182100" cy="4700905"/>
            <a:chOff x="-19050" y="2157153"/>
            <a:chExt cx="9182100" cy="4700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887" y="2157153"/>
              <a:ext cx="8487294" cy="52785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87" y="2514600"/>
              <a:ext cx="8487294" cy="4738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418" y="2830483"/>
              <a:ext cx="8499763" cy="4779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887" y="3146367"/>
              <a:ext cx="8487294" cy="4779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8887" y="3466407"/>
              <a:ext cx="8487294" cy="47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887" y="3782290"/>
              <a:ext cx="8487294" cy="4779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887" y="4102331"/>
              <a:ext cx="8487294" cy="47382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887" y="4418215"/>
              <a:ext cx="8487294" cy="47798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887" y="4734098"/>
              <a:ext cx="8487294" cy="4779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8887" y="5054138"/>
              <a:ext cx="8487294" cy="4779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8887" y="5370021"/>
              <a:ext cx="8487294" cy="4779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887" y="5685905"/>
              <a:ext cx="5631872" cy="47798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695028" y="183878"/>
            <a:ext cx="3465829" cy="990600"/>
            <a:chOff x="2695028" y="183878"/>
            <a:chExt cx="3465829" cy="990600"/>
          </a:xfrm>
          <a:noFill/>
        </p:grpSpPr>
        <p:sp>
          <p:nvSpPr>
            <p:cNvPr id="17" name="object 17"/>
            <p:cNvSpPr/>
            <p:nvPr/>
          </p:nvSpPr>
          <p:spPr>
            <a:xfrm>
              <a:off x="2699791" y="188640"/>
              <a:ext cx="3456304" cy="981075"/>
            </a:xfrm>
            <a:custGeom>
              <a:avLst/>
              <a:gdLst/>
              <a:ahLst/>
              <a:cxnLst/>
              <a:rect l="l" t="t" r="r" b="b"/>
              <a:pathLst>
                <a:path w="3456304" h="981075">
                  <a:moveTo>
                    <a:pt x="1727993" y="0"/>
                  </a:moveTo>
                  <a:lnTo>
                    <a:pt x="1656766" y="409"/>
                  </a:lnTo>
                  <a:lnTo>
                    <a:pt x="1586271" y="1626"/>
                  </a:lnTo>
                  <a:lnTo>
                    <a:pt x="1516565" y="3635"/>
                  </a:lnTo>
                  <a:lnTo>
                    <a:pt x="1447704" y="6420"/>
                  </a:lnTo>
                  <a:lnTo>
                    <a:pt x="1379742" y="9965"/>
                  </a:lnTo>
                  <a:lnTo>
                    <a:pt x="1312737" y="14256"/>
                  </a:lnTo>
                  <a:lnTo>
                    <a:pt x="1246742" y="19275"/>
                  </a:lnTo>
                  <a:lnTo>
                    <a:pt x="1181814" y="25007"/>
                  </a:lnTo>
                  <a:lnTo>
                    <a:pt x="1118008" y="31437"/>
                  </a:lnTo>
                  <a:lnTo>
                    <a:pt x="1055380" y="38548"/>
                  </a:lnTo>
                  <a:lnTo>
                    <a:pt x="993986" y="46325"/>
                  </a:lnTo>
                  <a:lnTo>
                    <a:pt x="933881" y="54752"/>
                  </a:lnTo>
                  <a:lnTo>
                    <a:pt x="875120" y="63814"/>
                  </a:lnTo>
                  <a:lnTo>
                    <a:pt x="817760" y="73493"/>
                  </a:lnTo>
                  <a:lnTo>
                    <a:pt x="761856" y="83776"/>
                  </a:lnTo>
                  <a:lnTo>
                    <a:pt x="707463" y="94645"/>
                  </a:lnTo>
                  <a:lnTo>
                    <a:pt x="654637" y="106085"/>
                  </a:lnTo>
                  <a:lnTo>
                    <a:pt x="603434" y="118081"/>
                  </a:lnTo>
                  <a:lnTo>
                    <a:pt x="553909" y="130616"/>
                  </a:lnTo>
                  <a:lnTo>
                    <a:pt x="506117" y="143675"/>
                  </a:lnTo>
                  <a:lnTo>
                    <a:pt x="460116" y="157241"/>
                  </a:lnTo>
                  <a:lnTo>
                    <a:pt x="415959" y="171300"/>
                  </a:lnTo>
                  <a:lnTo>
                    <a:pt x="373702" y="185836"/>
                  </a:lnTo>
                  <a:lnTo>
                    <a:pt x="333402" y="200832"/>
                  </a:lnTo>
                  <a:lnTo>
                    <a:pt x="295114" y="216273"/>
                  </a:lnTo>
                  <a:lnTo>
                    <a:pt x="258893" y="232143"/>
                  </a:lnTo>
                  <a:lnTo>
                    <a:pt x="192875" y="265107"/>
                  </a:lnTo>
                  <a:lnTo>
                    <a:pt x="135794" y="299598"/>
                  </a:lnTo>
                  <a:lnTo>
                    <a:pt x="88094" y="335489"/>
                  </a:lnTo>
                  <a:lnTo>
                    <a:pt x="50220" y="372655"/>
                  </a:lnTo>
                  <a:lnTo>
                    <a:pt x="22616" y="410969"/>
                  </a:lnTo>
                  <a:lnTo>
                    <a:pt x="5728" y="450305"/>
                  </a:lnTo>
                  <a:lnTo>
                    <a:pt x="0" y="490537"/>
                  </a:lnTo>
                  <a:lnTo>
                    <a:pt x="1441" y="510757"/>
                  </a:lnTo>
                  <a:lnTo>
                    <a:pt x="12805" y="550557"/>
                  </a:lnTo>
                  <a:lnTo>
                    <a:pt x="35106" y="589397"/>
                  </a:lnTo>
                  <a:lnTo>
                    <a:pt x="67901" y="627153"/>
                  </a:lnTo>
                  <a:lnTo>
                    <a:pt x="110743" y="663698"/>
                  </a:lnTo>
                  <a:lnTo>
                    <a:pt x="163190" y="698905"/>
                  </a:lnTo>
                  <a:lnTo>
                    <a:pt x="224795" y="732648"/>
                  </a:lnTo>
                  <a:lnTo>
                    <a:pt x="295114" y="764801"/>
                  </a:lnTo>
                  <a:lnTo>
                    <a:pt x="333402" y="780242"/>
                  </a:lnTo>
                  <a:lnTo>
                    <a:pt x="373702" y="795238"/>
                  </a:lnTo>
                  <a:lnTo>
                    <a:pt x="415959" y="809774"/>
                  </a:lnTo>
                  <a:lnTo>
                    <a:pt x="460116" y="823833"/>
                  </a:lnTo>
                  <a:lnTo>
                    <a:pt x="506117" y="837399"/>
                  </a:lnTo>
                  <a:lnTo>
                    <a:pt x="553909" y="850458"/>
                  </a:lnTo>
                  <a:lnTo>
                    <a:pt x="603434" y="862993"/>
                  </a:lnTo>
                  <a:lnTo>
                    <a:pt x="654637" y="874989"/>
                  </a:lnTo>
                  <a:lnTo>
                    <a:pt x="707463" y="886429"/>
                  </a:lnTo>
                  <a:lnTo>
                    <a:pt x="761856" y="897298"/>
                  </a:lnTo>
                  <a:lnTo>
                    <a:pt x="817760" y="907581"/>
                  </a:lnTo>
                  <a:lnTo>
                    <a:pt x="875120" y="917260"/>
                  </a:lnTo>
                  <a:lnTo>
                    <a:pt x="933881" y="926322"/>
                  </a:lnTo>
                  <a:lnTo>
                    <a:pt x="993986" y="934749"/>
                  </a:lnTo>
                  <a:lnTo>
                    <a:pt x="1055380" y="942526"/>
                  </a:lnTo>
                  <a:lnTo>
                    <a:pt x="1118008" y="949637"/>
                  </a:lnTo>
                  <a:lnTo>
                    <a:pt x="1181814" y="956067"/>
                  </a:lnTo>
                  <a:lnTo>
                    <a:pt x="1246742" y="961799"/>
                  </a:lnTo>
                  <a:lnTo>
                    <a:pt x="1312737" y="966818"/>
                  </a:lnTo>
                  <a:lnTo>
                    <a:pt x="1379742" y="971109"/>
                  </a:lnTo>
                  <a:lnTo>
                    <a:pt x="1447704" y="974654"/>
                  </a:lnTo>
                  <a:lnTo>
                    <a:pt x="1516565" y="977439"/>
                  </a:lnTo>
                  <a:lnTo>
                    <a:pt x="1586271" y="979448"/>
                  </a:lnTo>
                  <a:lnTo>
                    <a:pt x="1656766" y="980665"/>
                  </a:lnTo>
                  <a:lnTo>
                    <a:pt x="1727993" y="981074"/>
                  </a:lnTo>
                  <a:lnTo>
                    <a:pt x="1799221" y="980665"/>
                  </a:lnTo>
                  <a:lnTo>
                    <a:pt x="1869716" y="979448"/>
                  </a:lnTo>
                  <a:lnTo>
                    <a:pt x="1939422" y="977439"/>
                  </a:lnTo>
                  <a:lnTo>
                    <a:pt x="2008283" y="974654"/>
                  </a:lnTo>
                  <a:lnTo>
                    <a:pt x="2076244" y="971109"/>
                  </a:lnTo>
                  <a:lnTo>
                    <a:pt x="2143250" y="966818"/>
                  </a:lnTo>
                  <a:lnTo>
                    <a:pt x="2209245" y="961799"/>
                  </a:lnTo>
                  <a:lnTo>
                    <a:pt x="2274173" y="956067"/>
                  </a:lnTo>
                  <a:lnTo>
                    <a:pt x="2337979" y="949637"/>
                  </a:lnTo>
                  <a:lnTo>
                    <a:pt x="2400607" y="942526"/>
                  </a:lnTo>
                  <a:lnTo>
                    <a:pt x="2462001" y="934749"/>
                  </a:lnTo>
                  <a:lnTo>
                    <a:pt x="2522106" y="926322"/>
                  </a:lnTo>
                  <a:lnTo>
                    <a:pt x="2580867" y="917260"/>
                  </a:lnTo>
                  <a:lnTo>
                    <a:pt x="2638227" y="907581"/>
                  </a:lnTo>
                  <a:lnTo>
                    <a:pt x="2694131" y="897298"/>
                  </a:lnTo>
                  <a:lnTo>
                    <a:pt x="2748524" y="886429"/>
                  </a:lnTo>
                  <a:lnTo>
                    <a:pt x="2801350" y="874989"/>
                  </a:lnTo>
                  <a:lnTo>
                    <a:pt x="2852553" y="862993"/>
                  </a:lnTo>
                  <a:lnTo>
                    <a:pt x="2902078" y="850458"/>
                  </a:lnTo>
                  <a:lnTo>
                    <a:pt x="2949870" y="837399"/>
                  </a:lnTo>
                  <a:lnTo>
                    <a:pt x="2995871" y="823833"/>
                  </a:lnTo>
                  <a:lnTo>
                    <a:pt x="3040028" y="809774"/>
                  </a:lnTo>
                  <a:lnTo>
                    <a:pt x="3082285" y="795238"/>
                  </a:lnTo>
                  <a:lnTo>
                    <a:pt x="3122585" y="780242"/>
                  </a:lnTo>
                  <a:lnTo>
                    <a:pt x="3160873" y="764801"/>
                  </a:lnTo>
                  <a:lnTo>
                    <a:pt x="3197094" y="748931"/>
                  </a:lnTo>
                  <a:lnTo>
                    <a:pt x="3263112" y="715967"/>
                  </a:lnTo>
                  <a:lnTo>
                    <a:pt x="3320193" y="681476"/>
                  </a:lnTo>
                  <a:lnTo>
                    <a:pt x="3367893" y="645585"/>
                  </a:lnTo>
                  <a:lnTo>
                    <a:pt x="3405767" y="608419"/>
                  </a:lnTo>
                  <a:lnTo>
                    <a:pt x="3433370" y="570105"/>
                  </a:lnTo>
                  <a:lnTo>
                    <a:pt x="3450259" y="530769"/>
                  </a:lnTo>
                  <a:lnTo>
                    <a:pt x="3455987" y="490537"/>
                  </a:lnTo>
                  <a:lnTo>
                    <a:pt x="3454546" y="470317"/>
                  </a:lnTo>
                  <a:lnTo>
                    <a:pt x="3443182" y="430517"/>
                  </a:lnTo>
                  <a:lnTo>
                    <a:pt x="3420880" y="391677"/>
                  </a:lnTo>
                  <a:lnTo>
                    <a:pt x="3388086" y="353921"/>
                  </a:lnTo>
                  <a:lnTo>
                    <a:pt x="3345243" y="317376"/>
                  </a:lnTo>
                  <a:lnTo>
                    <a:pt x="3292797" y="282169"/>
                  </a:lnTo>
                  <a:lnTo>
                    <a:pt x="3231192" y="248426"/>
                  </a:lnTo>
                  <a:lnTo>
                    <a:pt x="3160873" y="216273"/>
                  </a:lnTo>
                  <a:lnTo>
                    <a:pt x="3122585" y="200832"/>
                  </a:lnTo>
                  <a:lnTo>
                    <a:pt x="3082285" y="185836"/>
                  </a:lnTo>
                  <a:lnTo>
                    <a:pt x="3040028" y="171300"/>
                  </a:lnTo>
                  <a:lnTo>
                    <a:pt x="2995871" y="157241"/>
                  </a:lnTo>
                  <a:lnTo>
                    <a:pt x="2949870" y="143675"/>
                  </a:lnTo>
                  <a:lnTo>
                    <a:pt x="2902078" y="130616"/>
                  </a:lnTo>
                  <a:lnTo>
                    <a:pt x="2852553" y="118081"/>
                  </a:lnTo>
                  <a:lnTo>
                    <a:pt x="2801350" y="106085"/>
                  </a:lnTo>
                  <a:lnTo>
                    <a:pt x="2748524" y="94645"/>
                  </a:lnTo>
                  <a:lnTo>
                    <a:pt x="2694131" y="83776"/>
                  </a:lnTo>
                  <a:lnTo>
                    <a:pt x="2638227" y="73493"/>
                  </a:lnTo>
                  <a:lnTo>
                    <a:pt x="2580867" y="63814"/>
                  </a:lnTo>
                  <a:lnTo>
                    <a:pt x="2522106" y="54752"/>
                  </a:lnTo>
                  <a:lnTo>
                    <a:pt x="2462001" y="46325"/>
                  </a:lnTo>
                  <a:lnTo>
                    <a:pt x="2400607" y="38548"/>
                  </a:lnTo>
                  <a:lnTo>
                    <a:pt x="2337979" y="31437"/>
                  </a:lnTo>
                  <a:lnTo>
                    <a:pt x="2274173" y="25007"/>
                  </a:lnTo>
                  <a:lnTo>
                    <a:pt x="2209245" y="19275"/>
                  </a:lnTo>
                  <a:lnTo>
                    <a:pt x="2143250" y="14256"/>
                  </a:lnTo>
                  <a:lnTo>
                    <a:pt x="2076244" y="9965"/>
                  </a:lnTo>
                  <a:lnTo>
                    <a:pt x="2008283" y="6420"/>
                  </a:lnTo>
                  <a:lnTo>
                    <a:pt x="1939422" y="3635"/>
                  </a:lnTo>
                  <a:lnTo>
                    <a:pt x="1869716" y="1626"/>
                  </a:lnTo>
                  <a:lnTo>
                    <a:pt x="1799221" y="409"/>
                  </a:lnTo>
                  <a:lnTo>
                    <a:pt x="1727993" y="0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99791" y="188640"/>
              <a:ext cx="3456304" cy="981075"/>
            </a:xfrm>
            <a:custGeom>
              <a:avLst/>
              <a:gdLst/>
              <a:ahLst/>
              <a:cxnLst/>
              <a:rect l="l" t="t" r="r" b="b"/>
              <a:pathLst>
                <a:path w="3456304" h="981075">
                  <a:moveTo>
                    <a:pt x="0" y="490537"/>
                  </a:moveTo>
                  <a:lnTo>
                    <a:pt x="5728" y="450306"/>
                  </a:lnTo>
                  <a:lnTo>
                    <a:pt x="22616" y="410970"/>
                  </a:lnTo>
                  <a:lnTo>
                    <a:pt x="50220" y="372655"/>
                  </a:lnTo>
                  <a:lnTo>
                    <a:pt x="88094" y="335490"/>
                  </a:lnTo>
                  <a:lnTo>
                    <a:pt x="135794" y="299598"/>
                  </a:lnTo>
                  <a:lnTo>
                    <a:pt x="192875" y="265107"/>
                  </a:lnTo>
                  <a:lnTo>
                    <a:pt x="258893" y="232143"/>
                  </a:lnTo>
                  <a:lnTo>
                    <a:pt x="295114" y="216273"/>
                  </a:lnTo>
                  <a:lnTo>
                    <a:pt x="333402" y="200832"/>
                  </a:lnTo>
                  <a:lnTo>
                    <a:pt x="373702" y="185836"/>
                  </a:lnTo>
                  <a:lnTo>
                    <a:pt x="415958" y="171301"/>
                  </a:lnTo>
                  <a:lnTo>
                    <a:pt x="460115" y="157242"/>
                  </a:lnTo>
                  <a:lnTo>
                    <a:pt x="506117" y="143675"/>
                  </a:lnTo>
                  <a:lnTo>
                    <a:pt x="553908" y="130616"/>
                  </a:lnTo>
                  <a:lnTo>
                    <a:pt x="603433" y="118081"/>
                  </a:lnTo>
                  <a:lnTo>
                    <a:pt x="654637" y="106085"/>
                  </a:lnTo>
                  <a:lnTo>
                    <a:pt x="707463" y="94645"/>
                  </a:lnTo>
                  <a:lnTo>
                    <a:pt x="761856" y="83776"/>
                  </a:lnTo>
                  <a:lnTo>
                    <a:pt x="817760" y="73493"/>
                  </a:lnTo>
                  <a:lnTo>
                    <a:pt x="875120" y="63814"/>
                  </a:lnTo>
                  <a:lnTo>
                    <a:pt x="933881" y="54752"/>
                  </a:lnTo>
                  <a:lnTo>
                    <a:pt x="993986" y="46325"/>
                  </a:lnTo>
                  <a:lnTo>
                    <a:pt x="1055380" y="38548"/>
                  </a:lnTo>
                  <a:lnTo>
                    <a:pt x="1118008" y="31437"/>
                  </a:lnTo>
                  <a:lnTo>
                    <a:pt x="1181814" y="25007"/>
                  </a:lnTo>
                  <a:lnTo>
                    <a:pt x="1246742" y="19275"/>
                  </a:lnTo>
                  <a:lnTo>
                    <a:pt x="1312736" y="14256"/>
                  </a:lnTo>
                  <a:lnTo>
                    <a:pt x="1379742" y="9965"/>
                  </a:lnTo>
                  <a:lnTo>
                    <a:pt x="1447704" y="6420"/>
                  </a:lnTo>
                  <a:lnTo>
                    <a:pt x="1516565" y="3635"/>
                  </a:lnTo>
                  <a:lnTo>
                    <a:pt x="1586271" y="1626"/>
                  </a:lnTo>
                  <a:lnTo>
                    <a:pt x="1656765" y="409"/>
                  </a:lnTo>
                  <a:lnTo>
                    <a:pt x="1727993" y="0"/>
                  </a:lnTo>
                  <a:lnTo>
                    <a:pt x="1799221" y="409"/>
                  </a:lnTo>
                  <a:lnTo>
                    <a:pt x="1869715" y="1626"/>
                  </a:lnTo>
                  <a:lnTo>
                    <a:pt x="1939421" y="3635"/>
                  </a:lnTo>
                  <a:lnTo>
                    <a:pt x="2008282" y="6420"/>
                  </a:lnTo>
                  <a:lnTo>
                    <a:pt x="2076244" y="9965"/>
                  </a:lnTo>
                  <a:lnTo>
                    <a:pt x="2143250" y="14256"/>
                  </a:lnTo>
                  <a:lnTo>
                    <a:pt x="2209244" y="19275"/>
                  </a:lnTo>
                  <a:lnTo>
                    <a:pt x="2274172" y="25007"/>
                  </a:lnTo>
                  <a:lnTo>
                    <a:pt x="2337978" y="31437"/>
                  </a:lnTo>
                  <a:lnTo>
                    <a:pt x="2400606" y="38548"/>
                  </a:lnTo>
                  <a:lnTo>
                    <a:pt x="2462000" y="46325"/>
                  </a:lnTo>
                  <a:lnTo>
                    <a:pt x="2522105" y="54752"/>
                  </a:lnTo>
                  <a:lnTo>
                    <a:pt x="2580866" y="63814"/>
                  </a:lnTo>
                  <a:lnTo>
                    <a:pt x="2638226" y="73493"/>
                  </a:lnTo>
                  <a:lnTo>
                    <a:pt x="2694130" y="83776"/>
                  </a:lnTo>
                  <a:lnTo>
                    <a:pt x="2748523" y="94645"/>
                  </a:lnTo>
                  <a:lnTo>
                    <a:pt x="2801349" y="106085"/>
                  </a:lnTo>
                  <a:lnTo>
                    <a:pt x="2852552" y="118081"/>
                  </a:lnTo>
                  <a:lnTo>
                    <a:pt x="2902078" y="130616"/>
                  </a:lnTo>
                  <a:lnTo>
                    <a:pt x="2949869" y="143675"/>
                  </a:lnTo>
                  <a:lnTo>
                    <a:pt x="2995871" y="157242"/>
                  </a:lnTo>
                  <a:lnTo>
                    <a:pt x="3040027" y="171301"/>
                  </a:lnTo>
                  <a:lnTo>
                    <a:pt x="3082284" y="185836"/>
                  </a:lnTo>
                  <a:lnTo>
                    <a:pt x="3122584" y="200832"/>
                  </a:lnTo>
                  <a:lnTo>
                    <a:pt x="3160872" y="216273"/>
                  </a:lnTo>
                  <a:lnTo>
                    <a:pt x="3197093" y="232143"/>
                  </a:lnTo>
                  <a:lnTo>
                    <a:pt x="3263111" y="265107"/>
                  </a:lnTo>
                  <a:lnTo>
                    <a:pt x="3320192" y="299598"/>
                  </a:lnTo>
                  <a:lnTo>
                    <a:pt x="3367892" y="335490"/>
                  </a:lnTo>
                  <a:lnTo>
                    <a:pt x="3405766" y="372655"/>
                  </a:lnTo>
                  <a:lnTo>
                    <a:pt x="3433370" y="410970"/>
                  </a:lnTo>
                  <a:lnTo>
                    <a:pt x="3450258" y="450306"/>
                  </a:lnTo>
                  <a:lnTo>
                    <a:pt x="3455987" y="490537"/>
                  </a:lnTo>
                  <a:lnTo>
                    <a:pt x="3454545" y="510757"/>
                  </a:lnTo>
                  <a:lnTo>
                    <a:pt x="3443181" y="550557"/>
                  </a:lnTo>
                  <a:lnTo>
                    <a:pt x="3420880" y="589398"/>
                  </a:lnTo>
                  <a:lnTo>
                    <a:pt x="3388085" y="627154"/>
                  </a:lnTo>
                  <a:lnTo>
                    <a:pt x="3345243" y="663698"/>
                  </a:lnTo>
                  <a:lnTo>
                    <a:pt x="3292796" y="698905"/>
                  </a:lnTo>
                  <a:lnTo>
                    <a:pt x="3231191" y="732649"/>
                  </a:lnTo>
                  <a:lnTo>
                    <a:pt x="3160872" y="764802"/>
                  </a:lnTo>
                  <a:lnTo>
                    <a:pt x="3122584" y="780243"/>
                  </a:lnTo>
                  <a:lnTo>
                    <a:pt x="3082284" y="795239"/>
                  </a:lnTo>
                  <a:lnTo>
                    <a:pt x="3040027" y="809774"/>
                  </a:lnTo>
                  <a:lnTo>
                    <a:pt x="2995871" y="823833"/>
                  </a:lnTo>
                  <a:lnTo>
                    <a:pt x="2949869" y="837400"/>
                  </a:lnTo>
                  <a:lnTo>
                    <a:pt x="2902078" y="850459"/>
                  </a:lnTo>
                  <a:lnTo>
                    <a:pt x="2852552" y="862994"/>
                  </a:lnTo>
                  <a:lnTo>
                    <a:pt x="2801349" y="874990"/>
                  </a:lnTo>
                  <a:lnTo>
                    <a:pt x="2748523" y="886430"/>
                  </a:lnTo>
                  <a:lnTo>
                    <a:pt x="2694130" y="897299"/>
                  </a:lnTo>
                  <a:lnTo>
                    <a:pt x="2638226" y="907581"/>
                  </a:lnTo>
                  <a:lnTo>
                    <a:pt x="2580866" y="917261"/>
                  </a:lnTo>
                  <a:lnTo>
                    <a:pt x="2522105" y="926322"/>
                  </a:lnTo>
                  <a:lnTo>
                    <a:pt x="2462000" y="934749"/>
                  </a:lnTo>
                  <a:lnTo>
                    <a:pt x="2400606" y="942526"/>
                  </a:lnTo>
                  <a:lnTo>
                    <a:pt x="2337978" y="949638"/>
                  </a:lnTo>
                  <a:lnTo>
                    <a:pt x="2274172" y="956067"/>
                  </a:lnTo>
                  <a:lnTo>
                    <a:pt x="2209244" y="961800"/>
                  </a:lnTo>
                  <a:lnTo>
                    <a:pt x="2143250" y="966819"/>
                  </a:lnTo>
                  <a:lnTo>
                    <a:pt x="2076244" y="971109"/>
                  </a:lnTo>
                  <a:lnTo>
                    <a:pt x="2008282" y="974655"/>
                  </a:lnTo>
                  <a:lnTo>
                    <a:pt x="1939421" y="977440"/>
                  </a:lnTo>
                  <a:lnTo>
                    <a:pt x="1869715" y="979449"/>
                  </a:lnTo>
                  <a:lnTo>
                    <a:pt x="1799221" y="980666"/>
                  </a:lnTo>
                  <a:lnTo>
                    <a:pt x="1727993" y="981075"/>
                  </a:lnTo>
                  <a:lnTo>
                    <a:pt x="1656765" y="980666"/>
                  </a:lnTo>
                  <a:lnTo>
                    <a:pt x="1586271" y="979449"/>
                  </a:lnTo>
                  <a:lnTo>
                    <a:pt x="1516565" y="977440"/>
                  </a:lnTo>
                  <a:lnTo>
                    <a:pt x="1447704" y="974655"/>
                  </a:lnTo>
                  <a:lnTo>
                    <a:pt x="1379742" y="971109"/>
                  </a:lnTo>
                  <a:lnTo>
                    <a:pt x="1312736" y="966819"/>
                  </a:lnTo>
                  <a:lnTo>
                    <a:pt x="1246742" y="961800"/>
                  </a:lnTo>
                  <a:lnTo>
                    <a:pt x="1181814" y="956067"/>
                  </a:lnTo>
                  <a:lnTo>
                    <a:pt x="1118008" y="949638"/>
                  </a:lnTo>
                  <a:lnTo>
                    <a:pt x="1055380" y="942526"/>
                  </a:lnTo>
                  <a:lnTo>
                    <a:pt x="993986" y="934749"/>
                  </a:lnTo>
                  <a:lnTo>
                    <a:pt x="933881" y="926322"/>
                  </a:lnTo>
                  <a:lnTo>
                    <a:pt x="875120" y="917261"/>
                  </a:lnTo>
                  <a:lnTo>
                    <a:pt x="817760" y="907581"/>
                  </a:lnTo>
                  <a:lnTo>
                    <a:pt x="761856" y="897299"/>
                  </a:lnTo>
                  <a:lnTo>
                    <a:pt x="707463" y="886430"/>
                  </a:lnTo>
                  <a:lnTo>
                    <a:pt x="654637" y="874990"/>
                  </a:lnTo>
                  <a:lnTo>
                    <a:pt x="603433" y="862994"/>
                  </a:lnTo>
                  <a:lnTo>
                    <a:pt x="553908" y="850459"/>
                  </a:lnTo>
                  <a:lnTo>
                    <a:pt x="506117" y="837400"/>
                  </a:lnTo>
                  <a:lnTo>
                    <a:pt x="460115" y="823833"/>
                  </a:lnTo>
                  <a:lnTo>
                    <a:pt x="415958" y="809774"/>
                  </a:lnTo>
                  <a:lnTo>
                    <a:pt x="373702" y="795239"/>
                  </a:lnTo>
                  <a:lnTo>
                    <a:pt x="333402" y="780243"/>
                  </a:lnTo>
                  <a:lnTo>
                    <a:pt x="295114" y="764802"/>
                  </a:lnTo>
                  <a:lnTo>
                    <a:pt x="258893" y="748932"/>
                  </a:lnTo>
                  <a:lnTo>
                    <a:pt x="192875" y="715968"/>
                  </a:lnTo>
                  <a:lnTo>
                    <a:pt x="135794" y="681477"/>
                  </a:lnTo>
                  <a:lnTo>
                    <a:pt x="88094" y="645585"/>
                  </a:lnTo>
                  <a:lnTo>
                    <a:pt x="50220" y="608419"/>
                  </a:lnTo>
                  <a:lnTo>
                    <a:pt x="22616" y="570105"/>
                  </a:lnTo>
                  <a:lnTo>
                    <a:pt x="5728" y="530769"/>
                  </a:lnTo>
                  <a:lnTo>
                    <a:pt x="0" y="490537"/>
                  </a:lnTo>
                  <a:close/>
                </a:path>
              </a:pathLst>
            </a:custGeom>
            <a:grpFill/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42457" y="411479"/>
              <a:ext cx="2797232" cy="586047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</p:spPr>
        </p:pic>
      </p:grpSp>
      <p:grpSp>
        <p:nvGrpSpPr>
          <p:cNvPr id="21" name="object 21"/>
          <p:cNvGrpSpPr/>
          <p:nvPr/>
        </p:nvGrpSpPr>
        <p:grpSpPr>
          <a:xfrm>
            <a:off x="3788610" y="1313409"/>
            <a:ext cx="1304925" cy="1017905"/>
            <a:chOff x="3775148" y="1047973"/>
            <a:chExt cx="1304925" cy="1017905"/>
          </a:xfrm>
        </p:grpSpPr>
        <p:sp>
          <p:nvSpPr>
            <p:cNvPr id="22" name="object 22"/>
            <p:cNvSpPr/>
            <p:nvPr/>
          </p:nvSpPr>
          <p:spPr>
            <a:xfrm>
              <a:off x="3779911" y="1052736"/>
              <a:ext cx="1295400" cy="1008380"/>
            </a:xfrm>
            <a:custGeom>
              <a:avLst/>
              <a:gdLst/>
              <a:ahLst/>
              <a:cxnLst/>
              <a:rect l="l" t="t" r="r" b="b"/>
              <a:pathLst>
                <a:path w="1295400" h="1008380">
                  <a:moveTo>
                    <a:pt x="971550" y="0"/>
                  </a:moveTo>
                  <a:lnTo>
                    <a:pt x="323850" y="0"/>
                  </a:lnTo>
                  <a:lnTo>
                    <a:pt x="323850" y="756047"/>
                  </a:lnTo>
                  <a:lnTo>
                    <a:pt x="0" y="756047"/>
                  </a:lnTo>
                  <a:lnTo>
                    <a:pt x="647700" y="1008062"/>
                  </a:lnTo>
                  <a:lnTo>
                    <a:pt x="1295400" y="756047"/>
                  </a:lnTo>
                  <a:lnTo>
                    <a:pt x="971550" y="756047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79911" y="1052736"/>
              <a:ext cx="1295400" cy="1008380"/>
            </a:xfrm>
            <a:custGeom>
              <a:avLst/>
              <a:gdLst/>
              <a:ahLst/>
              <a:cxnLst/>
              <a:rect l="l" t="t" r="r" b="b"/>
              <a:pathLst>
                <a:path w="1295400" h="1008380">
                  <a:moveTo>
                    <a:pt x="0" y="756046"/>
                  </a:moveTo>
                  <a:lnTo>
                    <a:pt x="323849" y="756046"/>
                  </a:lnTo>
                  <a:lnTo>
                    <a:pt x="323849" y="0"/>
                  </a:lnTo>
                  <a:lnTo>
                    <a:pt x="971549" y="0"/>
                  </a:lnTo>
                  <a:lnTo>
                    <a:pt x="971549" y="756046"/>
                  </a:lnTo>
                  <a:lnTo>
                    <a:pt x="1295399" y="756046"/>
                  </a:lnTo>
                  <a:lnTo>
                    <a:pt x="647699" y="1008061"/>
                  </a:lnTo>
                  <a:lnTo>
                    <a:pt x="0" y="75604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6200" y="396241"/>
            <a:ext cx="8669655" cy="59227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166"/>
              <a:buFont typeface="MS PGothic"/>
              <a:buChar char="►"/>
              <a:tabLst>
                <a:tab pos="355600" algn="l"/>
              </a:tabLst>
            </a:pPr>
            <a:r>
              <a:rPr sz="2400" b="1" dirty="0">
                <a:latin typeface="Arial"/>
                <a:cs typeface="Arial"/>
              </a:rPr>
              <a:t>Αξίζει</a:t>
            </a:r>
            <a:r>
              <a:rPr sz="2400" b="1" spc="19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19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σηµειωθεί</a:t>
            </a:r>
            <a:r>
              <a:rPr sz="2400" b="1" spc="19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ότι</a:t>
            </a:r>
            <a:r>
              <a:rPr sz="2400" b="1" spc="19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19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ο</a:t>
            </a:r>
            <a:r>
              <a:rPr sz="2400" b="1" spc="19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νόµος</a:t>
            </a:r>
            <a:r>
              <a:rPr sz="2400" b="1" spc="19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αυτός</a:t>
            </a:r>
            <a:r>
              <a:rPr sz="2400" b="1" spc="190" dirty="0">
                <a:latin typeface="Arial"/>
                <a:cs typeface="Arial"/>
              </a:rPr>
              <a:t>  </a:t>
            </a:r>
            <a:r>
              <a:rPr sz="2400" b="1" spc="-10" dirty="0">
                <a:latin typeface="Arial"/>
                <a:cs typeface="Arial"/>
              </a:rPr>
              <a:t>δέχθηκε </a:t>
            </a:r>
            <a:r>
              <a:rPr sz="2400" b="1" dirty="0">
                <a:latin typeface="Arial"/>
                <a:cs typeface="Arial"/>
              </a:rPr>
              <a:t>πολλές</a:t>
            </a:r>
            <a:r>
              <a:rPr sz="2400" b="1" spc="6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µεταγενέστερες</a:t>
            </a:r>
            <a:r>
              <a:rPr sz="2400" b="1" spc="6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τροποποιήσεις</a:t>
            </a:r>
            <a:r>
              <a:rPr sz="2400" b="1" spc="6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στα</a:t>
            </a:r>
            <a:r>
              <a:rPr sz="2400" b="1" spc="65" dirty="0">
                <a:latin typeface="Arial"/>
                <a:cs typeface="Arial"/>
              </a:rPr>
              <a:t>  </a:t>
            </a:r>
            <a:r>
              <a:rPr sz="2400" b="1" spc="-10" dirty="0">
                <a:latin typeface="Arial"/>
                <a:cs typeface="Arial"/>
              </a:rPr>
              <a:t>επιµέρους </a:t>
            </a:r>
            <a:r>
              <a:rPr sz="2400" b="1" dirty="0">
                <a:latin typeface="Arial"/>
                <a:cs typeface="Arial"/>
              </a:rPr>
              <a:t>άρθρα</a:t>
            </a:r>
            <a:r>
              <a:rPr sz="2400" b="1" spc="10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του,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όπως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π.χ.</a:t>
            </a:r>
            <a:r>
              <a:rPr sz="2400" b="1" spc="10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µε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τους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3851/2010</a:t>
            </a:r>
            <a:r>
              <a:rPr sz="2400" b="1" spc="10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100" dirty="0">
                <a:latin typeface="Arial"/>
                <a:cs typeface="Arial"/>
              </a:rPr>
              <a:t>  </a:t>
            </a:r>
            <a:r>
              <a:rPr sz="2400" b="1" spc="-25" dirty="0">
                <a:latin typeface="Arial"/>
                <a:cs typeface="Arial"/>
              </a:rPr>
              <a:t>την </a:t>
            </a:r>
            <a:r>
              <a:rPr sz="2400" b="1" dirty="0">
                <a:latin typeface="Arial"/>
                <a:cs typeface="Arial"/>
              </a:rPr>
              <a:t>επιτάχυνση</a:t>
            </a:r>
            <a:r>
              <a:rPr sz="2400" b="1" spc="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της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ανάπτυξης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των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ΑΠΕ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άλλες</a:t>
            </a:r>
            <a:r>
              <a:rPr sz="2400" b="1" spc="9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διατάξεις</a:t>
            </a:r>
            <a:r>
              <a:rPr sz="2400" spc="-10" dirty="0">
                <a:latin typeface="Arial"/>
                <a:cs typeface="Arial"/>
              </a:rPr>
              <a:t>,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27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4062/2012</a:t>
            </a:r>
            <a:r>
              <a:rPr sz="2400" b="1" spc="27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27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την</a:t>
            </a:r>
            <a:r>
              <a:rPr sz="2400" b="1" spc="27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ενέργεια</a:t>
            </a:r>
            <a:r>
              <a:rPr sz="2400" b="1" spc="27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από</a:t>
            </a:r>
            <a:r>
              <a:rPr sz="2400" b="1" spc="27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ΑΠΕ</a:t>
            </a:r>
            <a:r>
              <a:rPr sz="2400" b="1" spc="27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275" dirty="0">
                <a:latin typeface="Arial"/>
                <a:cs typeface="Arial"/>
              </a:rPr>
              <a:t>  </a:t>
            </a:r>
            <a:r>
              <a:rPr sz="2400" b="1" spc="-10" dirty="0">
                <a:latin typeface="Arial"/>
                <a:cs typeface="Arial"/>
              </a:rPr>
              <a:t>άλλες </a:t>
            </a:r>
            <a:r>
              <a:rPr sz="2400" b="1" dirty="0">
                <a:latin typeface="Arial"/>
                <a:cs typeface="Arial"/>
              </a:rPr>
              <a:t>διατάξεις,</a:t>
            </a:r>
            <a:r>
              <a:rPr sz="2400" b="1" spc="3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4203/2013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τις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ΑΠΕ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άλλες</a:t>
            </a:r>
            <a:r>
              <a:rPr sz="2400" b="1" spc="39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διατάξεις</a:t>
            </a:r>
            <a:r>
              <a:rPr sz="2400" spc="-10" dirty="0">
                <a:latin typeface="Arial"/>
                <a:cs typeface="Arial"/>
              </a:rPr>
              <a:t>,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13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4342/2015</a:t>
            </a:r>
            <a:r>
              <a:rPr sz="2400" b="1" spc="13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13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την</a:t>
            </a:r>
            <a:r>
              <a:rPr sz="2400" b="1" spc="13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ενεργειακή</a:t>
            </a:r>
            <a:r>
              <a:rPr sz="2400" b="1" spc="13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απόδοση</a:t>
            </a:r>
            <a:r>
              <a:rPr sz="2400" b="1" spc="13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135" dirty="0">
                <a:latin typeface="Arial"/>
                <a:cs typeface="Arial"/>
              </a:rPr>
              <a:t>  </a:t>
            </a:r>
            <a:r>
              <a:rPr sz="2400" b="1" spc="-10" dirty="0">
                <a:latin typeface="Arial"/>
                <a:cs typeface="Arial"/>
              </a:rPr>
              <a:t>άλλες </a:t>
            </a:r>
            <a:r>
              <a:rPr sz="2400" b="1" dirty="0">
                <a:latin typeface="Arial"/>
                <a:cs typeface="Arial"/>
              </a:rPr>
              <a:t>διατάξεις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4414/2016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νέο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καθεστώς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στήριξης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των </a:t>
            </a:r>
            <a:r>
              <a:rPr sz="2400" b="1" spc="75" dirty="0">
                <a:latin typeface="Arial"/>
                <a:cs typeface="Arial"/>
              </a:rPr>
              <a:t>σταθµών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70" dirty="0">
                <a:latin typeface="Arial"/>
                <a:cs typeface="Arial"/>
              </a:rPr>
              <a:t>ηλεκτροπαραγωγής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50" dirty="0">
                <a:latin typeface="Arial"/>
                <a:cs typeface="Arial"/>
              </a:rPr>
              <a:t>από</a:t>
            </a:r>
            <a:r>
              <a:rPr sz="2400" b="1" spc="315" dirty="0">
                <a:latin typeface="Arial"/>
                <a:cs typeface="Arial"/>
              </a:rPr>
              <a:t>  </a:t>
            </a:r>
            <a:r>
              <a:rPr sz="2400" b="1" spc="50" dirty="0">
                <a:latin typeface="Arial"/>
                <a:cs typeface="Arial"/>
              </a:rPr>
              <a:t>ΑΠΕ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50" dirty="0">
                <a:latin typeface="Arial"/>
                <a:cs typeface="Arial"/>
              </a:rPr>
              <a:t>και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50" dirty="0">
                <a:latin typeface="Arial"/>
                <a:cs typeface="Arial"/>
              </a:rPr>
              <a:t>άλλες </a:t>
            </a:r>
            <a:r>
              <a:rPr sz="2400" b="1" dirty="0">
                <a:latin typeface="Arial"/>
                <a:cs typeface="Arial"/>
              </a:rPr>
              <a:t>διατάξεις,</a:t>
            </a:r>
            <a:r>
              <a:rPr sz="2400" b="1" spc="475" dirty="0">
                <a:latin typeface="Arial"/>
                <a:cs typeface="Arial"/>
              </a:rPr>
              <a:t>   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204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4495/2017</a:t>
            </a:r>
            <a:r>
              <a:rPr sz="2400" b="1" spc="20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204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τον</a:t>
            </a:r>
            <a:r>
              <a:rPr sz="2400" b="1" spc="20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έλεγχο</a:t>
            </a:r>
            <a:r>
              <a:rPr sz="2400" b="1" spc="204" dirty="0">
                <a:latin typeface="Arial"/>
                <a:cs typeface="Arial"/>
              </a:rPr>
              <a:t>  </a:t>
            </a:r>
            <a:r>
              <a:rPr sz="2400" b="1" spc="-10" dirty="0">
                <a:latin typeface="Arial"/>
                <a:cs typeface="Arial"/>
              </a:rPr>
              <a:t>δοµηµένου </a:t>
            </a:r>
            <a:r>
              <a:rPr sz="2400" b="1" dirty="0">
                <a:latin typeface="Arial"/>
                <a:cs typeface="Arial"/>
              </a:rPr>
              <a:t>περιβάλλοντος</a:t>
            </a:r>
            <a:r>
              <a:rPr sz="2400" b="1" spc="409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άλλες</a:t>
            </a:r>
            <a:r>
              <a:rPr sz="2400" b="1" spc="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διατάξεις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4546/2018</a:t>
            </a:r>
            <a:r>
              <a:rPr sz="2400" b="1" spc="4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42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το </a:t>
            </a:r>
            <a:r>
              <a:rPr sz="2400" b="1" dirty="0">
                <a:latin typeface="Arial"/>
                <a:cs typeface="Arial"/>
              </a:rPr>
              <a:t>πλαίσιο</a:t>
            </a:r>
            <a:r>
              <a:rPr sz="2400" b="1" spc="3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θαλάσσιου</a:t>
            </a:r>
            <a:r>
              <a:rPr sz="2400" b="1" spc="3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χωροταξικού</a:t>
            </a:r>
            <a:r>
              <a:rPr sz="2400" b="1" spc="3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σχεδιασµού</a:t>
            </a:r>
            <a:r>
              <a:rPr sz="2400" b="1" spc="3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3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άλλες </a:t>
            </a:r>
            <a:r>
              <a:rPr sz="2400" b="1" dirty="0">
                <a:latin typeface="Arial"/>
                <a:cs typeface="Arial"/>
              </a:rPr>
              <a:t>διατάξεις,</a:t>
            </a:r>
            <a:r>
              <a:rPr sz="2400" b="1" spc="385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2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4602/2019</a:t>
            </a:r>
            <a:r>
              <a:rPr sz="2400" b="1" spc="2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25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</a:t>
            </a:r>
            <a:r>
              <a:rPr sz="2400" b="1" spc="2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γεωθερµικό</a:t>
            </a:r>
            <a:r>
              <a:rPr sz="2400" b="1" spc="254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δυναµικό</a:t>
            </a:r>
            <a:r>
              <a:rPr sz="2400" b="1" spc="254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και </a:t>
            </a:r>
            <a:r>
              <a:rPr sz="2400" b="1" dirty="0">
                <a:latin typeface="Arial"/>
                <a:cs typeface="Arial"/>
              </a:rPr>
              <a:t>άλλες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διατάξεις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1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4643/2019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για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την</a:t>
            </a:r>
            <a:r>
              <a:rPr sz="2400" b="1" spc="1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απελευθέρωση</a:t>
            </a:r>
            <a:r>
              <a:rPr sz="2400" b="1" spc="19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της </a:t>
            </a:r>
            <a:r>
              <a:rPr sz="2400" b="1" dirty="0">
                <a:latin typeface="Arial"/>
                <a:cs typeface="Arial"/>
              </a:rPr>
              <a:t>αγοράς</a:t>
            </a:r>
            <a:r>
              <a:rPr sz="2400" b="1" spc="48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ενέργειας</a:t>
            </a:r>
            <a:r>
              <a:rPr sz="2400" b="1" spc="4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και</a:t>
            </a:r>
            <a:r>
              <a:rPr sz="2400" b="1" spc="4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άλλες</a:t>
            </a:r>
            <a:r>
              <a:rPr sz="2400" b="1" spc="4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διατάξεις,</a:t>
            </a:r>
            <a:r>
              <a:rPr sz="2400" b="1" spc="4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ν.</a:t>
            </a:r>
            <a:r>
              <a:rPr sz="2400" b="1" spc="4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4685/2020</a:t>
            </a:r>
            <a:r>
              <a:rPr sz="2400" b="1" spc="49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για </a:t>
            </a:r>
            <a:r>
              <a:rPr sz="2400" b="1" dirty="0">
                <a:latin typeface="Arial"/>
                <a:cs typeface="Arial"/>
              </a:rPr>
              <a:t>τον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εκσυγχρονισµό της</a:t>
            </a:r>
            <a:r>
              <a:rPr sz="2400" b="1" spc="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περιβαλλοντικής </a:t>
            </a:r>
            <a:r>
              <a:rPr sz="2400" b="1" spc="-10" dirty="0">
                <a:latin typeface="Arial"/>
                <a:cs typeface="Arial"/>
              </a:rPr>
              <a:t>νοµοθεσίας.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9050" y="2369127"/>
            <a:ext cx="9182100" cy="4489450"/>
            <a:chOff x="-19050" y="2369127"/>
            <a:chExt cx="9182100" cy="44894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2756" y="2369127"/>
              <a:ext cx="2161308" cy="7148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756" y="2951017"/>
              <a:ext cx="8711737" cy="7148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578" y="3537065"/>
              <a:ext cx="8370916" cy="6234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578" y="4019203"/>
              <a:ext cx="8358446" cy="623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578" y="4513810"/>
              <a:ext cx="8370916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578" y="4995949"/>
              <a:ext cx="8345977" cy="6276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78" y="5478086"/>
              <a:ext cx="6986846" cy="62761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695574" y="400051"/>
            <a:ext cx="3465829" cy="990600"/>
            <a:chOff x="2695574" y="400051"/>
            <a:chExt cx="3465829" cy="990600"/>
          </a:xfrm>
          <a:noFill/>
        </p:grpSpPr>
        <p:sp>
          <p:nvSpPr>
            <p:cNvPr id="12" name="object 12"/>
            <p:cNvSpPr/>
            <p:nvPr/>
          </p:nvSpPr>
          <p:spPr>
            <a:xfrm>
              <a:off x="2700337" y="404813"/>
              <a:ext cx="3456304" cy="981075"/>
            </a:xfrm>
            <a:custGeom>
              <a:avLst/>
              <a:gdLst/>
              <a:ahLst/>
              <a:cxnLst/>
              <a:rect l="l" t="t" r="r" b="b"/>
              <a:pathLst>
                <a:path w="3456304" h="981075">
                  <a:moveTo>
                    <a:pt x="1727993" y="0"/>
                  </a:moveTo>
                  <a:lnTo>
                    <a:pt x="1656766" y="409"/>
                  </a:lnTo>
                  <a:lnTo>
                    <a:pt x="1586271" y="1626"/>
                  </a:lnTo>
                  <a:lnTo>
                    <a:pt x="1516565" y="3635"/>
                  </a:lnTo>
                  <a:lnTo>
                    <a:pt x="1447704" y="6420"/>
                  </a:lnTo>
                  <a:lnTo>
                    <a:pt x="1379742" y="9965"/>
                  </a:lnTo>
                  <a:lnTo>
                    <a:pt x="1312737" y="14256"/>
                  </a:lnTo>
                  <a:lnTo>
                    <a:pt x="1246742" y="19275"/>
                  </a:lnTo>
                  <a:lnTo>
                    <a:pt x="1181814" y="25007"/>
                  </a:lnTo>
                  <a:lnTo>
                    <a:pt x="1118008" y="31437"/>
                  </a:lnTo>
                  <a:lnTo>
                    <a:pt x="1055380" y="38548"/>
                  </a:lnTo>
                  <a:lnTo>
                    <a:pt x="993986" y="46325"/>
                  </a:lnTo>
                  <a:lnTo>
                    <a:pt x="933881" y="54752"/>
                  </a:lnTo>
                  <a:lnTo>
                    <a:pt x="875120" y="63814"/>
                  </a:lnTo>
                  <a:lnTo>
                    <a:pt x="817760" y="73493"/>
                  </a:lnTo>
                  <a:lnTo>
                    <a:pt x="761856" y="83776"/>
                  </a:lnTo>
                  <a:lnTo>
                    <a:pt x="707463" y="94645"/>
                  </a:lnTo>
                  <a:lnTo>
                    <a:pt x="654637" y="106085"/>
                  </a:lnTo>
                  <a:lnTo>
                    <a:pt x="603434" y="118081"/>
                  </a:lnTo>
                  <a:lnTo>
                    <a:pt x="553909" y="130616"/>
                  </a:lnTo>
                  <a:lnTo>
                    <a:pt x="506117" y="143675"/>
                  </a:lnTo>
                  <a:lnTo>
                    <a:pt x="460116" y="157241"/>
                  </a:lnTo>
                  <a:lnTo>
                    <a:pt x="415959" y="171300"/>
                  </a:lnTo>
                  <a:lnTo>
                    <a:pt x="373702" y="185836"/>
                  </a:lnTo>
                  <a:lnTo>
                    <a:pt x="333402" y="200832"/>
                  </a:lnTo>
                  <a:lnTo>
                    <a:pt x="295114" y="216273"/>
                  </a:lnTo>
                  <a:lnTo>
                    <a:pt x="258893" y="232143"/>
                  </a:lnTo>
                  <a:lnTo>
                    <a:pt x="192875" y="265107"/>
                  </a:lnTo>
                  <a:lnTo>
                    <a:pt x="135794" y="299598"/>
                  </a:lnTo>
                  <a:lnTo>
                    <a:pt x="88094" y="335489"/>
                  </a:lnTo>
                  <a:lnTo>
                    <a:pt x="50220" y="372655"/>
                  </a:lnTo>
                  <a:lnTo>
                    <a:pt x="22616" y="410969"/>
                  </a:lnTo>
                  <a:lnTo>
                    <a:pt x="5728" y="450305"/>
                  </a:lnTo>
                  <a:lnTo>
                    <a:pt x="0" y="490537"/>
                  </a:lnTo>
                  <a:lnTo>
                    <a:pt x="1441" y="510757"/>
                  </a:lnTo>
                  <a:lnTo>
                    <a:pt x="12805" y="550557"/>
                  </a:lnTo>
                  <a:lnTo>
                    <a:pt x="35106" y="589398"/>
                  </a:lnTo>
                  <a:lnTo>
                    <a:pt x="67901" y="627154"/>
                  </a:lnTo>
                  <a:lnTo>
                    <a:pt x="110743" y="663698"/>
                  </a:lnTo>
                  <a:lnTo>
                    <a:pt x="163190" y="698906"/>
                  </a:lnTo>
                  <a:lnTo>
                    <a:pt x="224795" y="732649"/>
                  </a:lnTo>
                  <a:lnTo>
                    <a:pt x="295114" y="764802"/>
                  </a:lnTo>
                  <a:lnTo>
                    <a:pt x="333402" y="780243"/>
                  </a:lnTo>
                  <a:lnTo>
                    <a:pt x="373702" y="795239"/>
                  </a:lnTo>
                  <a:lnTo>
                    <a:pt x="415959" y="809775"/>
                  </a:lnTo>
                  <a:lnTo>
                    <a:pt x="460116" y="823834"/>
                  </a:lnTo>
                  <a:lnTo>
                    <a:pt x="506117" y="837401"/>
                  </a:lnTo>
                  <a:lnTo>
                    <a:pt x="553909" y="850459"/>
                  </a:lnTo>
                  <a:lnTo>
                    <a:pt x="603434" y="862995"/>
                  </a:lnTo>
                  <a:lnTo>
                    <a:pt x="654637" y="874990"/>
                  </a:lnTo>
                  <a:lnTo>
                    <a:pt x="707463" y="886430"/>
                  </a:lnTo>
                  <a:lnTo>
                    <a:pt x="761856" y="897300"/>
                  </a:lnTo>
                  <a:lnTo>
                    <a:pt x="817760" y="907582"/>
                  </a:lnTo>
                  <a:lnTo>
                    <a:pt x="875120" y="917262"/>
                  </a:lnTo>
                  <a:lnTo>
                    <a:pt x="933881" y="926323"/>
                  </a:lnTo>
                  <a:lnTo>
                    <a:pt x="993986" y="934750"/>
                  </a:lnTo>
                  <a:lnTo>
                    <a:pt x="1055380" y="942527"/>
                  </a:lnTo>
                  <a:lnTo>
                    <a:pt x="1118008" y="949638"/>
                  </a:lnTo>
                  <a:lnTo>
                    <a:pt x="1181814" y="956068"/>
                  </a:lnTo>
                  <a:lnTo>
                    <a:pt x="1246742" y="961800"/>
                  </a:lnTo>
                  <a:lnTo>
                    <a:pt x="1312737" y="966819"/>
                  </a:lnTo>
                  <a:lnTo>
                    <a:pt x="1379742" y="971110"/>
                  </a:lnTo>
                  <a:lnTo>
                    <a:pt x="1447704" y="974655"/>
                  </a:lnTo>
                  <a:lnTo>
                    <a:pt x="1516565" y="977441"/>
                  </a:lnTo>
                  <a:lnTo>
                    <a:pt x="1586271" y="979450"/>
                  </a:lnTo>
                  <a:lnTo>
                    <a:pt x="1656766" y="980667"/>
                  </a:lnTo>
                  <a:lnTo>
                    <a:pt x="1727993" y="981076"/>
                  </a:lnTo>
                  <a:lnTo>
                    <a:pt x="1799221" y="980667"/>
                  </a:lnTo>
                  <a:lnTo>
                    <a:pt x="1869716" y="979450"/>
                  </a:lnTo>
                  <a:lnTo>
                    <a:pt x="1939422" y="977441"/>
                  </a:lnTo>
                  <a:lnTo>
                    <a:pt x="2008283" y="974655"/>
                  </a:lnTo>
                  <a:lnTo>
                    <a:pt x="2076244" y="971110"/>
                  </a:lnTo>
                  <a:lnTo>
                    <a:pt x="2143250" y="966819"/>
                  </a:lnTo>
                  <a:lnTo>
                    <a:pt x="2209245" y="961800"/>
                  </a:lnTo>
                  <a:lnTo>
                    <a:pt x="2274173" y="956068"/>
                  </a:lnTo>
                  <a:lnTo>
                    <a:pt x="2337979" y="949638"/>
                  </a:lnTo>
                  <a:lnTo>
                    <a:pt x="2400607" y="942527"/>
                  </a:lnTo>
                  <a:lnTo>
                    <a:pt x="2462001" y="934750"/>
                  </a:lnTo>
                  <a:lnTo>
                    <a:pt x="2522106" y="926323"/>
                  </a:lnTo>
                  <a:lnTo>
                    <a:pt x="2580867" y="917262"/>
                  </a:lnTo>
                  <a:lnTo>
                    <a:pt x="2638227" y="907582"/>
                  </a:lnTo>
                  <a:lnTo>
                    <a:pt x="2694131" y="897300"/>
                  </a:lnTo>
                  <a:lnTo>
                    <a:pt x="2748524" y="886430"/>
                  </a:lnTo>
                  <a:lnTo>
                    <a:pt x="2801350" y="874990"/>
                  </a:lnTo>
                  <a:lnTo>
                    <a:pt x="2852553" y="862995"/>
                  </a:lnTo>
                  <a:lnTo>
                    <a:pt x="2902078" y="850459"/>
                  </a:lnTo>
                  <a:lnTo>
                    <a:pt x="2949870" y="837401"/>
                  </a:lnTo>
                  <a:lnTo>
                    <a:pt x="2995871" y="823834"/>
                  </a:lnTo>
                  <a:lnTo>
                    <a:pt x="3040028" y="809775"/>
                  </a:lnTo>
                  <a:lnTo>
                    <a:pt x="3082285" y="795239"/>
                  </a:lnTo>
                  <a:lnTo>
                    <a:pt x="3122585" y="780243"/>
                  </a:lnTo>
                  <a:lnTo>
                    <a:pt x="3160873" y="764802"/>
                  </a:lnTo>
                  <a:lnTo>
                    <a:pt x="3197094" y="748932"/>
                  </a:lnTo>
                  <a:lnTo>
                    <a:pt x="3263112" y="715968"/>
                  </a:lnTo>
                  <a:lnTo>
                    <a:pt x="3320193" y="681477"/>
                  </a:lnTo>
                  <a:lnTo>
                    <a:pt x="3367893" y="645585"/>
                  </a:lnTo>
                  <a:lnTo>
                    <a:pt x="3405767" y="608419"/>
                  </a:lnTo>
                  <a:lnTo>
                    <a:pt x="3433370" y="570105"/>
                  </a:lnTo>
                  <a:lnTo>
                    <a:pt x="3450259" y="530769"/>
                  </a:lnTo>
                  <a:lnTo>
                    <a:pt x="3455987" y="490537"/>
                  </a:lnTo>
                  <a:lnTo>
                    <a:pt x="3454546" y="470317"/>
                  </a:lnTo>
                  <a:lnTo>
                    <a:pt x="3443182" y="430517"/>
                  </a:lnTo>
                  <a:lnTo>
                    <a:pt x="3420880" y="391677"/>
                  </a:lnTo>
                  <a:lnTo>
                    <a:pt x="3388086" y="353921"/>
                  </a:lnTo>
                  <a:lnTo>
                    <a:pt x="3345243" y="317376"/>
                  </a:lnTo>
                  <a:lnTo>
                    <a:pt x="3292797" y="282169"/>
                  </a:lnTo>
                  <a:lnTo>
                    <a:pt x="3231192" y="248426"/>
                  </a:lnTo>
                  <a:lnTo>
                    <a:pt x="3160873" y="216273"/>
                  </a:lnTo>
                  <a:lnTo>
                    <a:pt x="3122585" y="200832"/>
                  </a:lnTo>
                  <a:lnTo>
                    <a:pt x="3082285" y="185836"/>
                  </a:lnTo>
                  <a:lnTo>
                    <a:pt x="3040028" y="171300"/>
                  </a:lnTo>
                  <a:lnTo>
                    <a:pt x="2995871" y="157241"/>
                  </a:lnTo>
                  <a:lnTo>
                    <a:pt x="2949870" y="143675"/>
                  </a:lnTo>
                  <a:lnTo>
                    <a:pt x="2902078" y="130616"/>
                  </a:lnTo>
                  <a:lnTo>
                    <a:pt x="2852553" y="118081"/>
                  </a:lnTo>
                  <a:lnTo>
                    <a:pt x="2801350" y="106085"/>
                  </a:lnTo>
                  <a:lnTo>
                    <a:pt x="2748524" y="94645"/>
                  </a:lnTo>
                  <a:lnTo>
                    <a:pt x="2694131" y="83776"/>
                  </a:lnTo>
                  <a:lnTo>
                    <a:pt x="2638227" y="73493"/>
                  </a:lnTo>
                  <a:lnTo>
                    <a:pt x="2580867" y="63814"/>
                  </a:lnTo>
                  <a:lnTo>
                    <a:pt x="2522106" y="54752"/>
                  </a:lnTo>
                  <a:lnTo>
                    <a:pt x="2462001" y="46325"/>
                  </a:lnTo>
                  <a:lnTo>
                    <a:pt x="2400607" y="38548"/>
                  </a:lnTo>
                  <a:lnTo>
                    <a:pt x="2337979" y="31437"/>
                  </a:lnTo>
                  <a:lnTo>
                    <a:pt x="2274173" y="25007"/>
                  </a:lnTo>
                  <a:lnTo>
                    <a:pt x="2209245" y="19275"/>
                  </a:lnTo>
                  <a:lnTo>
                    <a:pt x="2143250" y="14256"/>
                  </a:lnTo>
                  <a:lnTo>
                    <a:pt x="2076244" y="9965"/>
                  </a:lnTo>
                  <a:lnTo>
                    <a:pt x="2008283" y="6420"/>
                  </a:lnTo>
                  <a:lnTo>
                    <a:pt x="1939422" y="3635"/>
                  </a:lnTo>
                  <a:lnTo>
                    <a:pt x="1869716" y="1626"/>
                  </a:lnTo>
                  <a:lnTo>
                    <a:pt x="1799221" y="409"/>
                  </a:lnTo>
                  <a:lnTo>
                    <a:pt x="1727993" y="0"/>
                  </a:lnTo>
                  <a:close/>
                </a:path>
              </a:pathLst>
            </a:custGeom>
            <a:grpFill/>
            <a:ln w="38100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00337" y="404813"/>
              <a:ext cx="3456304" cy="981075"/>
            </a:xfrm>
            <a:custGeom>
              <a:avLst/>
              <a:gdLst/>
              <a:ahLst/>
              <a:cxnLst/>
              <a:rect l="l" t="t" r="r" b="b"/>
              <a:pathLst>
                <a:path w="3456304" h="981075">
                  <a:moveTo>
                    <a:pt x="0" y="490537"/>
                  </a:moveTo>
                  <a:lnTo>
                    <a:pt x="5728" y="450306"/>
                  </a:lnTo>
                  <a:lnTo>
                    <a:pt x="22616" y="410970"/>
                  </a:lnTo>
                  <a:lnTo>
                    <a:pt x="50220" y="372655"/>
                  </a:lnTo>
                  <a:lnTo>
                    <a:pt x="88094" y="335489"/>
                  </a:lnTo>
                  <a:lnTo>
                    <a:pt x="135794" y="299598"/>
                  </a:lnTo>
                  <a:lnTo>
                    <a:pt x="192875" y="265107"/>
                  </a:lnTo>
                  <a:lnTo>
                    <a:pt x="258893" y="232143"/>
                  </a:lnTo>
                  <a:lnTo>
                    <a:pt x="295114" y="216273"/>
                  </a:lnTo>
                  <a:lnTo>
                    <a:pt x="333402" y="200832"/>
                  </a:lnTo>
                  <a:lnTo>
                    <a:pt x="373702" y="185836"/>
                  </a:lnTo>
                  <a:lnTo>
                    <a:pt x="415958" y="171301"/>
                  </a:lnTo>
                  <a:lnTo>
                    <a:pt x="460115" y="157242"/>
                  </a:lnTo>
                  <a:lnTo>
                    <a:pt x="506117" y="143675"/>
                  </a:lnTo>
                  <a:lnTo>
                    <a:pt x="553908" y="130616"/>
                  </a:lnTo>
                  <a:lnTo>
                    <a:pt x="603433" y="118081"/>
                  </a:lnTo>
                  <a:lnTo>
                    <a:pt x="654637" y="106085"/>
                  </a:lnTo>
                  <a:lnTo>
                    <a:pt x="707463" y="94645"/>
                  </a:lnTo>
                  <a:lnTo>
                    <a:pt x="761855" y="83776"/>
                  </a:lnTo>
                  <a:lnTo>
                    <a:pt x="817760" y="73493"/>
                  </a:lnTo>
                  <a:lnTo>
                    <a:pt x="875120" y="63814"/>
                  </a:lnTo>
                  <a:lnTo>
                    <a:pt x="933881" y="54752"/>
                  </a:lnTo>
                  <a:lnTo>
                    <a:pt x="993986" y="46325"/>
                  </a:lnTo>
                  <a:lnTo>
                    <a:pt x="1055380" y="38548"/>
                  </a:lnTo>
                  <a:lnTo>
                    <a:pt x="1118008" y="31437"/>
                  </a:lnTo>
                  <a:lnTo>
                    <a:pt x="1181813" y="25007"/>
                  </a:lnTo>
                  <a:lnTo>
                    <a:pt x="1246742" y="19275"/>
                  </a:lnTo>
                  <a:lnTo>
                    <a:pt x="1312736" y="14256"/>
                  </a:lnTo>
                  <a:lnTo>
                    <a:pt x="1379742" y="9965"/>
                  </a:lnTo>
                  <a:lnTo>
                    <a:pt x="1447704" y="6420"/>
                  </a:lnTo>
                  <a:lnTo>
                    <a:pt x="1516565" y="3635"/>
                  </a:lnTo>
                  <a:lnTo>
                    <a:pt x="1586271" y="1626"/>
                  </a:lnTo>
                  <a:lnTo>
                    <a:pt x="1656765" y="409"/>
                  </a:lnTo>
                  <a:lnTo>
                    <a:pt x="1727993" y="0"/>
                  </a:lnTo>
                  <a:lnTo>
                    <a:pt x="1799221" y="409"/>
                  </a:lnTo>
                  <a:lnTo>
                    <a:pt x="1869716" y="1626"/>
                  </a:lnTo>
                  <a:lnTo>
                    <a:pt x="1939421" y="3635"/>
                  </a:lnTo>
                  <a:lnTo>
                    <a:pt x="2008283" y="6420"/>
                  </a:lnTo>
                  <a:lnTo>
                    <a:pt x="2076244" y="9965"/>
                  </a:lnTo>
                  <a:lnTo>
                    <a:pt x="2143250" y="14256"/>
                  </a:lnTo>
                  <a:lnTo>
                    <a:pt x="2209245" y="19275"/>
                  </a:lnTo>
                  <a:lnTo>
                    <a:pt x="2274173" y="25007"/>
                  </a:lnTo>
                  <a:lnTo>
                    <a:pt x="2337979" y="31437"/>
                  </a:lnTo>
                  <a:lnTo>
                    <a:pt x="2400606" y="38548"/>
                  </a:lnTo>
                  <a:lnTo>
                    <a:pt x="2462001" y="46325"/>
                  </a:lnTo>
                  <a:lnTo>
                    <a:pt x="2522106" y="54752"/>
                  </a:lnTo>
                  <a:lnTo>
                    <a:pt x="2580866" y="63814"/>
                  </a:lnTo>
                  <a:lnTo>
                    <a:pt x="2638227" y="73493"/>
                  </a:lnTo>
                  <a:lnTo>
                    <a:pt x="2694131" y="83776"/>
                  </a:lnTo>
                  <a:lnTo>
                    <a:pt x="2748524" y="94645"/>
                  </a:lnTo>
                  <a:lnTo>
                    <a:pt x="2801350" y="106085"/>
                  </a:lnTo>
                  <a:lnTo>
                    <a:pt x="2852553" y="118081"/>
                  </a:lnTo>
                  <a:lnTo>
                    <a:pt x="2902078" y="130616"/>
                  </a:lnTo>
                  <a:lnTo>
                    <a:pt x="2949869" y="143675"/>
                  </a:lnTo>
                  <a:lnTo>
                    <a:pt x="2995871" y="157242"/>
                  </a:lnTo>
                  <a:lnTo>
                    <a:pt x="3040028" y="171301"/>
                  </a:lnTo>
                  <a:lnTo>
                    <a:pt x="3082284" y="185836"/>
                  </a:lnTo>
                  <a:lnTo>
                    <a:pt x="3122584" y="200832"/>
                  </a:lnTo>
                  <a:lnTo>
                    <a:pt x="3160873" y="216273"/>
                  </a:lnTo>
                  <a:lnTo>
                    <a:pt x="3197094" y="232143"/>
                  </a:lnTo>
                  <a:lnTo>
                    <a:pt x="3263111" y="265107"/>
                  </a:lnTo>
                  <a:lnTo>
                    <a:pt x="3320192" y="299598"/>
                  </a:lnTo>
                  <a:lnTo>
                    <a:pt x="3367893" y="335489"/>
                  </a:lnTo>
                  <a:lnTo>
                    <a:pt x="3405767" y="372655"/>
                  </a:lnTo>
                  <a:lnTo>
                    <a:pt x="3433370" y="410970"/>
                  </a:lnTo>
                  <a:lnTo>
                    <a:pt x="3450258" y="450306"/>
                  </a:lnTo>
                  <a:lnTo>
                    <a:pt x="3455987" y="490537"/>
                  </a:lnTo>
                  <a:lnTo>
                    <a:pt x="3454545" y="510757"/>
                  </a:lnTo>
                  <a:lnTo>
                    <a:pt x="3443182" y="550557"/>
                  </a:lnTo>
                  <a:lnTo>
                    <a:pt x="3420880" y="589398"/>
                  </a:lnTo>
                  <a:lnTo>
                    <a:pt x="3388086" y="627154"/>
                  </a:lnTo>
                  <a:lnTo>
                    <a:pt x="3345243" y="663698"/>
                  </a:lnTo>
                  <a:lnTo>
                    <a:pt x="3292797" y="698905"/>
                  </a:lnTo>
                  <a:lnTo>
                    <a:pt x="3231192" y="732649"/>
                  </a:lnTo>
                  <a:lnTo>
                    <a:pt x="3160873" y="764802"/>
                  </a:lnTo>
                  <a:lnTo>
                    <a:pt x="3122584" y="780243"/>
                  </a:lnTo>
                  <a:lnTo>
                    <a:pt x="3082284" y="795239"/>
                  </a:lnTo>
                  <a:lnTo>
                    <a:pt x="3040028" y="809774"/>
                  </a:lnTo>
                  <a:lnTo>
                    <a:pt x="2995871" y="823833"/>
                  </a:lnTo>
                  <a:lnTo>
                    <a:pt x="2949869" y="837400"/>
                  </a:lnTo>
                  <a:lnTo>
                    <a:pt x="2902078" y="850459"/>
                  </a:lnTo>
                  <a:lnTo>
                    <a:pt x="2852553" y="862994"/>
                  </a:lnTo>
                  <a:lnTo>
                    <a:pt x="2801350" y="874990"/>
                  </a:lnTo>
                  <a:lnTo>
                    <a:pt x="2748524" y="886430"/>
                  </a:lnTo>
                  <a:lnTo>
                    <a:pt x="2694131" y="897299"/>
                  </a:lnTo>
                  <a:lnTo>
                    <a:pt x="2638227" y="907581"/>
                  </a:lnTo>
                  <a:lnTo>
                    <a:pt x="2580866" y="917261"/>
                  </a:lnTo>
                  <a:lnTo>
                    <a:pt x="2522106" y="926322"/>
                  </a:lnTo>
                  <a:lnTo>
                    <a:pt x="2462001" y="934749"/>
                  </a:lnTo>
                  <a:lnTo>
                    <a:pt x="2400606" y="942526"/>
                  </a:lnTo>
                  <a:lnTo>
                    <a:pt x="2337979" y="949638"/>
                  </a:lnTo>
                  <a:lnTo>
                    <a:pt x="2274173" y="956067"/>
                  </a:lnTo>
                  <a:lnTo>
                    <a:pt x="2209245" y="961800"/>
                  </a:lnTo>
                  <a:lnTo>
                    <a:pt x="2143250" y="966819"/>
                  </a:lnTo>
                  <a:lnTo>
                    <a:pt x="2076244" y="971109"/>
                  </a:lnTo>
                  <a:lnTo>
                    <a:pt x="2008283" y="974655"/>
                  </a:lnTo>
                  <a:lnTo>
                    <a:pt x="1939421" y="977440"/>
                  </a:lnTo>
                  <a:lnTo>
                    <a:pt x="1869716" y="979449"/>
                  </a:lnTo>
                  <a:lnTo>
                    <a:pt x="1799221" y="980666"/>
                  </a:lnTo>
                  <a:lnTo>
                    <a:pt x="1727993" y="981075"/>
                  </a:lnTo>
                  <a:lnTo>
                    <a:pt x="1656765" y="980666"/>
                  </a:lnTo>
                  <a:lnTo>
                    <a:pt x="1586271" y="979449"/>
                  </a:lnTo>
                  <a:lnTo>
                    <a:pt x="1516565" y="977440"/>
                  </a:lnTo>
                  <a:lnTo>
                    <a:pt x="1447704" y="974655"/>
                  </a:lnTo>
                  <a:lnTo>
                    <a:pt x="1379742" y="971109"/>
                  </a:lnTo>
                  <a:lnTo>
                    <a:pt x="1312736" y="966819"/>
                  </a:lnTo>
                  <a:lnTo>
                    <a:pt x="1246742" y="961800"/>
                  </a:lnTo>
                  <a:lnTo>
                    <a:pt x="1181813" y="956067"/>
                  </a:lnTo>
                  <a:lnTo>
                    <a:pt x="1118008" y="949638"/>
                  </a:lnTo>
                  <a:lnTo>
                    <a:pt x="1055380" y="942526"/>
                  </a:lnTo>
                  <a:lnTo>
                    <a:pt x="993986" y="934749"/>
                  </a:lnTo>
                  <a:lnTo>
                    <a:pt x="933881" y="926322"/>
                  </a:lnTo>
                  <a:lnTo>
                    <a:pt x="875120" y="917261"/>
                  </a:lnTo>
                  <a:lnTo>
                    <a:pt x="817760" y="907581"/>
                  </a:lnTo>
                  <a:lnTo>
                    <a:pt x="761855" y="897299"/>
                  </a:lnTo>
                  <a:lnTo>
                    <a:pt x="707463" y="886430"/>
                  </a:lnTo>
                  <a:lnTo>
                    <a:pt x="654637" y="874990"/>
                  </a:lnTo>
                  <a:lnTo>
                    <a:pt x="603433" y="862994"/>
                  </a:lnTo>
                  <a:lnTo>
                    <a:pt x="553908" y="850459"/>
                  </a:lnTo>
                  <a:lnTo>
                    <a:pt x="506117" y="837400"/>
                  </a:lnTo>
                  <a:lnTo>
                    <a:pt x="460115" y="823833"/>
                  </a:lnTo>
                  <a:lnTo>
                    <a:pt x="415958" y="809774"/>
                  </a:lnTo>
                  <a:lnTo>
                    <a:pt x="373702" y="795239"/>
                  </a:lnTo>
                  <a:lnTo>
                    <a:pt x="333402" y="780243"/>
                  </a:lnTo>
                  <a:lnTo>
                    <a:pt x="295114" y="764802"/>
                  </a:lnTo>
                  <a:lnTo>
                    <a:pt x="258893" y="748932"/>
                  </a:lnTo>
                  <a:lnTo>
                    <a:pt x="192875" y="715968"/>
                  </a:lnTo>
                  <a:lnTo>
                    <a:pt x="135794" y="681477"/>
                  </a:lnTo>
                  <a:lnTo>
                    <a:pt x="88094" y="645585"/>
                  </a:lnTo>
                  <a:lnTo>
                    <a:pt x="50220" y="608419"/>
                  </a:lnTo>
                  <a:lnTo>
                    <a:pt x="22616" y="570105"/>
                  </a:lnTo>
                  <a:lnTo>
                    <a:pt x="5728" y="530769"/>
                  </a:lnTo>
                  <a:lnTo>
                    <a:pt x="0" y="490537"/>
                  </a:lnTo>
                  <a:close/>
                </a:path>
              </a:pathLst>
            </a:custGeom>
            <a:grpFill/>
            <a:ln w="38100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2457" y="627610"/>
              <a:ext cx="2797232" cy="586047"/>
            </a:xfrm>
            <a:prstGeom prst="rect">
              <a:avLst/>
            </a:prstGeom>
            <a:grpFill/>
            <a:ln w="38100">
              <a:solidFill>
                <a:srgbClr val="7030A0"/>
              </a:solidFill>
            </a:ln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3919537" y="1505433"/>
            <a:ext cx="1304925" cy="1017905"/>
            <a:chOff x="3775075" y="1336676"/>
            <a:chExt cx="1304925" cy="1017905"/>
          </a:xfrm>
        </p:grpSpPr>
        <p:sp>
          <p:nvSpPr>
            <p:cNvPr id="17" name="object 17"/>
            <p:cNvSpPr/>
            <p:nvPr/>
          </p:nvSpPr>
          <p:spPr>
            <a:xfrm>
              <a:off x="3779837" y="1341438"/>
              <a:ext cx="1295400" cy="1008380"/>
            </a:xfrm>
            <a:custGeom>
              <a:avLst/>
              <a:gdLst/>
              <a:ahLst/>
              <a:cxnLst/>
              <a:rect l="l" t="t" r="r" b="b"/>
              <a:pathLst>
                <a:path w="1295400" h="1008380">
                  <a:moveTo>
                    <a:pt x="971550" y="0"/>
                  </a:moveTo>
                  <a:lnTo>
                    <a:pt x="323850" y="0"/>
                  </a:lnTo>
                  <a:lnTo>
                    <a:pt x="323850" y="756046"/>
                  </a:lnTo>
                  <a:lnTo>
                    <a:pt x="0" y="756046"/>
                  </a:lnTo>
                  <a:lnTo>
                    <a:pt x="647700" y="1008061"/>
                  </a:lnTo>
                  <a:lnTo>
                    <a:pt x="1295400" y="756046"/>
                  </a:lnTo>
                  <a:lnTo>
                    <a:pt x="971550" y="756046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00A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779837" y="1341439"/>
              <a:ext cx="1295400" cy="1008380"/>
            </a:xfrm>
            <a:custGeom>
              <a:avLst/>
              <a:gdLst/>
              <a:ahLst/>
              <a:cxnLst/>
              <a:rect l="l" t="t" r="r" b="b"/>
              <a:pathLst>
                <a:path w="1295400" h="1008380">
                  <a:moveTo>
                    <a:pt x="0" y="756046"/>
                  </a:moveTo>
                  <a:lnTo>
                    <a:pt x="323849" y="756046"/>
                  </a:lnTo>
                  <a:lnTo>
                    <a:pt x="323849" y="0"/>
                  </a:lnTo>
                  <a:lnTo>
                    <a:pt x="971549" y="0"/>
                  </a:lnTo>
                  <a:lnTo>
                    <a:pt x="971549" y="756046"/>
                  </a:lnTo>
                  <a:lnTo>
                    <a:pt x="1295399" y="756046"/>
                  </a:lnTo>
                  <a:lnTo>
                    <a:pt x="647699" y="1008061"/>
                  </a:lnTo>
                  <a:lnTo>
                    <a:pt x="0" y="756046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312"/>
            <a:ext cx="3603567" cy="685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-29209" y="1340103"/>
            <a:ext cx="8801100" cy="30623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marR="5080" indent="-342900" algn="just">
              <a:lnSpc>
                <a:spcPct val="99500"/>
              </a:lnSpc>
              <a:spcBef>
                <a:spcPts val="120"/>
              </a:spcBef>
              <a:buClr>
                <a:srgbClr val="99FF99"/>
              </a:buClr>
              <a:buSzPct val="78787"/>
              <a:buFont typeface="MS PGothic"/>
              <a:buChar char="►"/>
              <a:tabLst>
                <a:tab pos="355600" algn="l"/>
              </a:tabLst>
            </a:pPr>
            <a:r>
              <a:rPr sz="3300" b="1" dirty="0">
                <a:latin typeface="Arial"/>
                <a:cs typeface="Arial"/>
              </a:rPr>
              <a:t>Σύµφωνα</a:t>
            </a:r>
            <a:r>
              <a:rPr sz="3300" b="1" spc="20" dirty="0">
                <a:latin typeface="Arial"/>
                <a:cs typeface="Arial"/>
              </a:rPr>
              <a:t>  </a:t>
            </a:r>
            <a:r>
              <a:rPr sz="3300" b="1" spc="50" dirty="0">
                <a:latin typeface="Arial"/>
                <a:cs typeface="Arial"/>
              </a:rPr>
              <a:t>µε</a:t>
            </a:r>
            <a:r>
              <a:rPr sz="3300" b="1" spc="20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την</a:t>
            </a:r>
            <a:r>
              <a:rPr sz="3300" b="1" spc="25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εισηγητική</a:t>
            </a:r>
            <a:r>
              <a:rPr sz="3300" b="1" spc="20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έκθεση</a:t>
            </a:r>
            <a:r>
              <a:rPr sz="3300" b="1" spc="25" dirty="0">
                <a:latin typeface="Arial"/>
                <a:cs typeface="Arial"/>
              </a:rPr>
              <a:t>  </a:t>
            </a:r>
            <a:r>
              <a:rPr sz="3300" b="1" spc="-25" dirty="0">
                <a:latin typeface="Arial"/>
                <a:cs typeface="Arial"/>
              </a:rPr>
              <a:t>του </a:t>
            </a:r>
            <a:r>
              <a:rPr sz="3300" b="1" dirty="0">
                <a:latin typeface="Arial"/>
                <a:cs typeface="Arial"/>
              </a:rPr>
              <a:t>νόµου</a:t>
            </a:r>
            <a:r>
              <a:rPr sz="3300" b="1" spc="60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αυτού</a:t>
            </a:r>
            <a:r>
              <a:rPr sz="3300" b="1" spc="60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προκειµένου</a:t>
            </a:r>
            <a:r>
              <a:rPr sz="3300" b="1" spc="65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να</a:t>
            </a:r>
            <a:r>
              <a:rPr sz="3300" b="1" spc="60" dirty="0">
                <a:latin typeface="Arial"/>
                <a:cs typeface="Arial"/>
              </a:rPr>
              <a:t> </a:t>
            </a:r>
            <a:r>
              <a:rPr sz="3300" b="1" spc="-10" dirty="0">
                <a:latin typeface="Arial"/>
                <a:cs typeface="Arial"/>
              </a:rPr>
              <a:t>επιτευχθούν </a:t>
            </a:r>
            <a:r>
              <a:rPr sz="3300" b="1" dirty="0">
                <a:latin typeface="Arial"/>
                <a:cs typeface="Arial"/>
              </a:rPr>
              <a:t>οι</a:t>
            </a:r>
            <a:r>
              <a:rPr sz="3300" b="1" spc="15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δεσµευτικοί</a:t>
            </a:r>
            <a:r>
              <a:rPr sz="3300" b="1" spc="20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ευρωπαϊκοί</a:t>
            </a:r>
            <a:r>
              <a:rPr sz="3300" b="1" spc="20" dirty="0">
                <a:latin typeface="Arial"/>
                <a:cs typeface="Arial"/>
              </a:rPr>
              <a:t>  </a:t>
            </a:r>
            <a:r>
              <a:rPr sz="3300" b="1" dirty="0">
                <a:latin typeface="Arial"/>
                <a:cs typeface="Arial"/>
              </a:rPr>
              <a:t>στόχοι</a:t>
            </a:r>
            <a:r>
              <a:rPr sz="3300" b="1" spc="15" dirty="0">
                <a:latin typeface="Arial"/>
                <a:cs typeface="Arial"/>
              </a:rPr>
              <a:t>  </a:t>
            </a:r>
            <a:r>
              <a:rPr sz="3300" b="1" spc="-10" dirty="0">
                <a:latin typeface="Arial"/>
                <a:cs typeface="Arial"/>
              </a:rPr>
              <a:t>µέχρι </a:t>
            </a:r>
            <a:r>
              <a:rPr sz="3300" b="1" spc="55" dirty="0">
                <a:latin typeface="Arial"/>
                <a:cs typeface="Arial"/>
              </a:rPr>
              <a:t>το</a:t>
            </a:r>
            <a:r>
              <a:rPr sz="3300" b="1" spc="420" dirty="0">
                <a:latin typeface="Arial"/>
                <a:cs typeface="Arial"/>
              </a:rPr>
              <a:t>  </a:t>
            </a:r>
            <a:r>
              <a:rPr sz="3300" b="1" spc="85" dirty="0">
                <a:latin typeface="Arial"/>
                <a:cs typeface="Arial"/>
              </a:rPr>
              <a:t>2020</a:t>
            </a:r>
            <a:r>
              <a:rPr sz="3300" b="1" spc="425" dirty="0">
                <a:latin typeface="Arial"/>
                <a:cs typeface="Arial"/>
              </a:rPr>
              <a:t>  </a:t>
            </a:r>
            <a:r>
              <a:rPr sz="3300" b="1" spc="55" dirty="0">
                <a:latin typeface="Arial"/>
                <a:cs typeface="Arial"/>
              </a:rPr>
              <a:t>θα</a:t>
            </a:r>
            <a:r>
              <a:rPr sz="3300" b="1" spc="425" dirty="0">
                <a:latin typeface="Arial"/>
                <a:cs typeface="Arial"/>
              </a:rPr>
              <a:t>  </a:t>
            </a:r>
            <a:r>
              <a:rPr sz="3300" b="1" spc="95" dirty="0">
                <a:latin typeface="Arial"/>
                <a:cs typeface="Arial"/>
              </a:rPr>
              <a:t>πρέπει</a:t>
            </a:r>
            <a:r>
              <a:rPr sz="3300" b="1" spc="425" dirty="0">
                <a:latin typeface="Arial"/>
                <a:cs typeface="Arial"/>
              </a:rPr>
              <a:t>  </a:t>
            </a:r>
            <a:r>
              <a:rPr sz="3300" b="1" spc="55" dirty="0">
                <a:latin typeface="Arial"/>
                <a:cs typeface="Arial"/>
              </a:rPr>
              <a:t>να</a:t>
            </a:r>
            <a:r>
              <a:rPr sz="3300" b="1" spc="425" dirty="0">
                <a:latin typeface="Arial"/>
                <a:cs typeface="Arial"/>
              </a:rPr>
              <a:t>  </a:t>
            </a:r>
            <a:r>
              <a:rPr sz="3300" b="1" spc="95" dirty="0">
                <a:latin typeface="Arial"/>
                <a:cs typeface="Arial"/>
              </a:rPr>
              <a:t>προστίθενται </a:t>
            </a:r>
            <a:r>
              <a:rPr sz="3300" b="1" dirty="0">
                <a:latin typeface="Arial"/>
                <a:cs typeface="Arial"/>
              </a:rPr>
              <a:t>ετησίως</a:t>
            </a:r>
            <a:r>
              <a:rPr sz="3300" b="1" spc="245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1000</a:t>
            </a:r>
            <a:r>
              <a:rPr sz="3300" b="1" spc="250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MW</a:t>
            </a:r>
            <a:r>
              <a:rPr sz="3300" b="1" spc="250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εγκατεστηµένης</a:t>
            </a:r>
            <a:r>
              <a:rPr sz="3300" b="1" spc="245" dirty="0">
                <a:latin typeface="Arial"/>
                <a:cs typeface="Arial"/>
              </a:rPr>
              <a:t> </a:t>
            </a:r>
            <a:r>
              <a:rPr sz="3300" b="1" spc="-10" dirty="0">
                <a:latin typeface="Arial"/>
                <a:cs typeface="Arial"/>
              </a:rPr>
              <a:t>ισχύος </a:t>
            </a:r>
            <a:r>
              <a:rPr sz="3300" b="1" dirty="0">
                <a:latin typeface="Arial"/>
                <a:cs typeface="Arial"/>
              </a:rPr>
              <a:t>ΑΠΕ</a:t>
            </a:r>
            <a:r>
              <a:rPr sz="3300" b="1" spc="-5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στη</a:t>
            </a:r>
            <a:r>
              <a:rPr sz="3300" b="1" spc="-5" dirty="0">
                <a:latin typeface="Arial"/>
                <a:cs typeface="Arial"/>
              </a:rPr>
              <a:t> </a:t>
            </a:r>
            <a:r>
              <a:rPr sz="3300" b="1" dirty="0">
                <a:latin typeface="Arial"/>
                <a:cs typeface="Arial"/>
              </a:rPr>
              <a:t>χώρα</a:t>
            </a:r>
            <a:r>
              <a:rPr sz="3300" b="1" spc="-5" dirty="0">
                <a:latin typeface="Arial"/>
                <a:cs typeface="Arial"/>
              </a:rPr>
              <a:t> </a:t>
            </a:r>
            <a:r>
              <a:rPr sz="3300" b="1" spc="-20" dirty="0">
                <a:latin typeface="Arial"/>
                <a:cs typeface="Arial"/>
              </a:rPr>
              <a:t>µας.</a:t>
            </a:r>
            <a:endParaRPr sz="3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33020"/>
            <a:ext cx="8708390" cy="5872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12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Ν.</a:t>
            </a:r>
            <a:r>
              <a:rPr sz="3200" b="1" spc="12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3851/201</a:t>
            </a:r>
            <a:r>
              <a:rPr sz="3200" b="1" dirty="0">
                <a:latin typeface="Arial"/>
                <a:cs typeface="Arial"/>
              </a:rPr>
              <a:t>0</a:t>
            </a:r>
            <a:r>
              <a:rPr sz="3200" b="1" spc="12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αποσκοπε</a:t>
            </a:r>
            <a:r>
              <a:rPr sz="3200" b="1" dirty="0">
                <a:latin typeface="Arial"/>
                <a:cs typeface="Arial"/>
              </a:rPr>
              <a:t>ί</a:t>
            </a:r>
            <a:r>
              <a:rPr sz="3200" b="1" spc="12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να</a:t>
            </a:r>
            <a:r>
              <a:rPr sz="3200" b="1" spc="12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επιφέ</a:t>
            </a:r>
            <a:r>
              <a:rPr sz="3200" b="1" spc="-5" dirty="0">
                <a:latin typeface="Arial"/>
                <a:cs typeface="Arial"/>
              </a:rPr>
              <a:t>ρει </a:t>
            </a:r>
            <a:r>
              <a:rPr sz="3200" b="1" spc="300" dirty="0">
                <a:latin typeface="Arial"/>
                <a:cs typeface="Arial"/>
              </a:rPr>
              <a:t>ριζ</a:t>
            </a:r>
            <a:r>
              <a:rPr sz="3200" b="1" spc="295" dirty="0">
                <a:latin typeface="Arial"/>
                <a:cs typeface="Arial"/>
              </a:rPr>
              <a:t>ικ</a:t>
            </a:r>
            <a:r>
              <a:rPr sz="3200" b="1" spc="300" dirty="0">
                <a:latin typeface="Arial"/>
                <a:cs typeface="Arial"/>
              </a:rPr>
              <a:t>έ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1889" dirty="0">
                <a:latin typeface="Arial"/>
                <a:cs typeface="Arial"/>
              </a:rPr>
              <a:t> </a:t>
            </a:r>
            <a:r>
              <a:rPr sz="3200" b="1" spc="300" dirty="0">
                <a:latin typeface="Arial"/>
                <a:cs typeface="Arial"/>
              </a:rPr>
              <a:t>τροποποιή</a:t>
            </a:r>
            <a:r>
              <a:rPr sz="3200" b="1" spc="295" dirty="0">
                <a:latin typeface="Arial"/>
                <a:cs typeface="Arial"/>
              </a:rPr>
              <a:t>σ</a:t>
            </a:r>
            <a:r>
              <a:rPr sz="3200" b="1" spc="300" dirty="0">
                <a:latin typeface="Arial"/>
                <a:cs typeface="Arial"/>
              </a:rPr>
              <a:t>ει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1895" dirty="0">
                <a:latin typeface="Arial"/>
                <a:cs typeface="Arial"/>
              </a:rPr>
              <a:t> </a:t>
            </a:r>
            <a:r>
              <a:rPr sz="3200" b="1" spc="300" dirty="0">
                <a:latin typeface="Arial"/>
                <a:cs typeface="Arial"/>
              </a:rPr>
              <a:t>στ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1895" dirty="0">
                <a:latin typeface="Arial"/>
                <a:cs typeface="Arial"/>
              </a:rPr>
              <a:t> </a:t>
            </a:r>
            <a:r>
              <a:rPr sz="3200" b="1" spc="300" dirty="0">
                <a:latin typeface="Arial"/>
                <a:cs typeface="Arial"/>
              </a:rPr>
              <a:t>ισχύο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spc="400" dirty="0">
                <a:latin typeface="Arial"/>
                <a:cs typeface="Arial"/>
              </a:rPr>
              <a:t>ει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spc="400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spc="400" dirty="0">
                <a:latin typeface="Arial"/>
                <a:cs typeface="Arial"/>
              </a:rPr>
              <a:t>ικ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1995" dirty="0">
                <a:latin typeface="Arial"/>
                <a:cs typeface="Arial"/>
              </a:rPr>
              <a:t> </a:t>
            </a:r>
            <a:r>
              <a:rPr sz="3200" b="1" spc="400" dirty="0">
                <a:latin typeface="Arial"/>
                <a:cs typeface="Arial"/>
              </a:rPr>
              <a:t>θ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490" dirty="0">
                <a:latin typeface="Arial"/>
                <a:cs typeface="Arial"/>
              </a:rPr>
              <a:t> </a:t>
            </a:r>
            <a:r>
              <a:rPr sz="3200" b="1" spc="325" dirty="0">
                <a:latin typeface="Arial"/>
                <a:cs typeface="Arial"/>
              </a:rPr>
              <a:t>µικό</a:t>
            </a:r>
            <a:r>
              <a:rPr sz="3200" b="1" spc="19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π</a:t>
            </a:r>
            <a:r>
              <a:rPr sz="3200" b="1" spc="-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spc="400" dirty="0">
                <a:latin typeface="Arial"/>
                <a:cs typeface="Arial"/>
              </a:rPr>
              <a:t>αίσι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4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,</a:t>
            </a:r>
            <a:r>
              <a:rPr sz="3200" b="1" spc="19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484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 εξ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5" dirty="0">
                <a:latin typeface="Arial"/>
                <a:cs typeface="Arial"/>
              </a:rPr>
              <a:t>θο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5" dirty="0">
                <a:latin typeface="Arial"/>
                <a:cs typeface="Arial"/>
              </a:rPr>
              <a:t>ί</a:t>
            </a:r>
            <a:r>
              <a:rPr sz="3200" b="1" dirty="0">
                <a:latin typeface="Arial"/>
                <a:cs typeface="Arial"/>
              </a:rPr>
              <a:t>σει</a:t>
            </a:r>
            <a:r>
              <a:rPr sz="3200" b="1" spc="120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κα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120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κυ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5" dirty="0">
                <a:latin typeface="Arial"/>
                <a:cs typeface="Arial"/>
              </a:rPr>
              <a:t>ίω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1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να</a:t>
            </a:r>
            <a:r>
              <a:rPr sz="3200" b="1" spc="12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5" dirty="0">
                <a:latin typeface="Arial"/>
                <a:cs typeface="Arial"/>
              </a:rPr>
              <a:t>πι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α</a:t>
            </a:r>
            <a:r>
              <a:rPr sz="3200" b="1" dirty="0">
                <a:latin typeface="Arial"/>
                <a:cs typeface="Arial"/>
              </a:rPr>
              <a:t>χ</a:t>
            </a:r>
            <a:r>
              <a:rPr sz="3200" b="1" spc="-5" dirty="0">
                <a:latin typeface="Arial"/>
                <a:cs typeface="Arial"/>
              </a:rPr>
              <a:t>ύ</a:t>
            </a:r>
            <a:r>
              <a:rPr sz="3200" b="1" dirty="0">
                <a:latin typeface="Arial"/>
                <a:cs typeface="Arial"/>
              </a:rPr>
              <a:t>νει </a:t>
            </a:r>
            <a:r>
              <a:rPr sz="3200" b="1" spc="85" dirty="0">
                <a:latin typeface="Arial"/>
                <a:cs typeface="Arial"/>
              </a:rPr>
              <a:t>τι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1685" dirty="0">
                <a:latin typeface="Arial"/>
                <a:cs typeface="Arial"/>
              </a:rPr>
              <a:t> </a:t>
            </a:r>
            <a:r>
              <a:rPr sz="3200" b="1" spc="85" dirty="0">
                <a:latin typeface="Arial"/>
                <a:cs typeface="Arial"/>
              </a:rPr>
              <a:t>διαδικασίες</a:t>
            </a:r>
            <a:r>
              <a:rPr sz="3200" b="1" dirty="0">
                <a:latin typeface="Arial"/>
                <a:cs typeface="Arial"/>
              </a:rPr>
              <a:t>,</a:t>
            </a:r>
            <a:r>
              <a:rPr sz="3200" b="1" spc="1685" dirty="0">
                <a:latin typeface="Arial"/>
                <a:cs typeface="Arial"/>
              </a:rPr>
              <a:t> </a:t>
            </a:r>
            <a:r>
              <a:rPr sz="3200" b="1" spc="85" dirty="0">
                <a:latin typeface="Arial"/>
                <a:cs typeface="Arial"/>
              </a:rPr>
              <a:t>ώστ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1680" dirty="0">
                <a:latin typeface="Arial"/>
                <a:cs typeface="Arial"/>
              </a:rPr>
              <a:t> </a:t>
            </a:r>
            <a:r>
              <a:rPr sz="3200" b="1" spc="85" dirty="0">
                <a:latin typeface="Arial"/>
                <a:cs typeface="Arial"/>
              </a:rPr>
              <a:t>ν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1685" dirty="0">
                <a:latin typeface="Arial"/>
                <a:cs typeface="Arial"/>
              </a:rPr>
              <a:t> </a:t>
            </a:r>
            <a:r>
              <a:rPr sz="3200" b="1" spc="85" dirty="0">
                <a:latin typeface="Arial"/>
                <a:cs typeface="Arial"/>
              </a:rPr>
              <a:t>ενισχυθε</a:t>
            </a:r>
            <a:r>
              <a:rPr sz="3200" b="1" dirty="0">
                <a:latin typeface="Arial"/>
                <a:cs typeface="Arial"/>
              </a:rPr>
              <a:t>ί</a:t>
            </a:r>
            <a:r>
              <a:rPr sz="3200" b="1" spc="16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 </a:t>
            </a:r>
            <a:r>
              <a:rPr sz="3200" b="1" spc="-5" dirty="0">
                <a:latin typeface="Arial"/>
                <a:cs typeface="Arial"/>
              </a:rPr>
              <a:t>δι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5" dirty="0">
                <a:latin typeface="Arial"/>
                <a:cs typeface="Arial"/>
              </a:rPr>
              <a:t>ί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5" dirty="0">
                <a:latin typeface="Arial"/>
                <a:cs typeface="Arial"/>
              </a:rPr>
              <a:t>δυ</a:t>
            </a:r>
            <a:r>
              <a:rPr sz="3200" b="1" dirty="0">
                <a:latin typeface="Arial"/>
                <a:cs typeface="Arial"/>
              </a:rPr>
              <a:t>ση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ω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ΑΠΕ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στο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ενεργε</a:t>
            </a:r>
            <a:r>
              <a:rPr sz="3200" b="1" spc="-5" dirty="0">
                <a:latin typeface="Arial"/>
                <a:cs typeface="Arial"/>
              </a:rPr>
              <a:t>ιακ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19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5" dirty="0">
                <a:latin typeface="Arial"/>
                <a:cs typeface="Arial"/>
              </a:rPr>
              <a:t>θ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" dirty="0">
                <a:latin typeface="Arial"/>
                <a:cs typeface="Arial"/>
              </a:rPr>
              <a:t>ικ</a:t>
            </a:r>
            <a:r>
              <a:rPr sz="3200" b="1" dirty="0">
                <a:latin typeface="Arial"/>
                <a:cs typeface="Arial"/>
              </a:rPr>
              <a:t>ό </a:t>
            </a:r>
            <a:r>
              <a:rPr sz="3200" b="1" spc="105" dirty="0">
                <a:latin typeface="Arial"/>
                <a:cs typeface="Arial"/>
              </a:rPr>
              <a:t>ισοζ</a:t>
            </a:r>
            <a:r>
              <a:rPr sz="3200" b="1" spc="100" dirty="0">
                <a:latin typeface="Arial"/>
                <a:cs typeface="Arial"/>
              </a:rPr>
              <a:t>ύγι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1700" dirty="0">
                <a:latin typeface="Arial"/>
                <a:cs typeface="Arial"/>
              </a:rPr>
              <a:t> </a:t>
            </a:r>
            <a:r>
              <a:rPr sz="3200" b="1" spc="105" dirty="0">
                <a:latin typeface="Arial"/>
                <a:cs typeface="Arial"/>
              </a:rPr>
              <a:t>κα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1700" dirty="0">
                <a:latin typeface="Arial"/>
                <a:cs typeface="Arial"/>
              </a:rPr>
              <a:t> </a:t>
            </a:r>
            <a:r>
              <a:rPr sz="3200" b="1" spc="105" dirty="0">
                <a:latin typeface="Arial"/>
                <a:cs typeface="Arial"/>
              </a:rPr>
              <a:t>κ</a:t>
            </a:r>
            <a:r>
              <a:rPr sz="3200" b="1" spc="100" dirty="0">
                <a:latin typeface="Arial"/>
                <a:cs typeface="Arial"/>
              </a:rPr>
              <a:t>υ</a:t>
            </a:r>
            <a:r>
              <a:rPr sz="3200" b="1" spc="105" dirty="0">
                <a:latin typeface="Arial"/>
                <a:cs typeface="Arial"/>
              </a:rPr>
              <a:t>ρίω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1700" dirty="0">
                <a:latin typeface="Arial"/>
                <a:cs typeface="Arial"/>
              </a:rPr>
              <a:t> </a:t>
            </a:r>
            <a:r>
              <a:rPr sz="3200" b="1" spc="100" dirty="0">
                <a:latin typeface="Arial"/>
                <a:cs typeface="Arial"/>
              </a:rPr>
              <a:t>ν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1700" dirty="0">
                <a:latin typeface="Arial"/>
                <a:cs typeface="Arial"/>
              </a:rPr>
              <a:t> </a:t>
            </a:r>
            <a:r>
              <a:rPr sz="3200" b="1" spc="105" dirty="0">
                <a:latin typeface="Arial"/>
                <a:cs typeface="Arial"/>
              </a:rPr>
              <a:t>επιτε</a:t>
            </a:r>
            <a:r>
              <a:rPr sz="3200" b="1" spc="100" dirty="0">
                <a:latin typeface="Arial"/>
                <a:cs typeface="Arial"/>
              </a:rPr>
              <a:t>υ</a:t>
            </a:r>
            <a:r>
              <a:rPr sz="3200" b="1" spc="105" dirty="0">
                <a:latin typeface="Arial"/>
                <a:cs typeface="Arial"/>
              </a:rPr>
              <a:t>χθε</a:t>
            </a:r>
            <a:r>
              <a:rPr sz="3200" b="1" dirty="0">
                <a:latin typeface="Arial"/>
                <a:cs typeface="Arial"/>
              </a:rPr>
              <a:t>ί</a:t>
            </a:r>
            <a:r>
              <a:rPr sz="3200" b="1" spc="170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 ε</a:t>
            </a:r>
            <a:r>
              <a:rPr sz="3200" b="1" spc="-5" dirty="0">
                <a:latin typeface="Arial"/>
                <a:cs typeface="Arial"/>
              </a:rPr>
              <a:t>θ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" dirty="0">
                <a:latin typeface="Arial"/>
                <a:cs typeface="Arial"/>
              </a:rPr>
              <a:t>ικό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470" dirty="0">
                <a:latin typeface="Arial"/>
                <a:cs typeface="Arial"/>
              </a:rPr>
              <a:t> </a:t>
            </a:r>
            <a:r>
              <a:rPr sz="3200" b="1" spc="5" dirty="0">
                <a:latin typeface="Arial"/>
                <a:cs typeface="Arial"/>
              </a:rPr>
              <a:t>δεσµευτικός</a:t>
            </a:r>
            <a:r>
              <a:rPr sz="3200" b="1" spc="4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στ</a:t>
            </a:r>
            <a:r>
              <a:rPr sz="3200" b="1" spc="-5" dirty="0">
                <a:latin typeface="Arial"/>
                <a:cs typeface="Arial"/>
              </a:rPr>
              <a:t>ό</a:t>
            </a:r>
            <a:r>
              <a:rPr sz="3200" b="1" dirty="0">
                <a:latin typeface="Arial"/>
                <a:cs typeface="Arial"/>
              </a:rPr>
              <a:t>χ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4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υ</a:t>
            </a:r>
            <a:r>
              <a:rPr sz="3200" b="1" spc="47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20%</a:t>
            </a:r>
            <a:r>
              <a:rPr sz="3200" b="1" spc="47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έ</a:t>
            </a:r>
            <a:r>
              <a:rPr sz="3200" b="1" spc="-5" dirty="0">
                <a:latin typeface="Arial"/>
                <a:cs typeface="Arial"/>
              </a:rPr>
              <a:t>ω</a:t>
            </a:r>
            <a:r>
              <a:rPr sz="3200" b="1" dirty="0">
                <a:latin typeface="Arial"/>
                <a:cs typeface="Arial"/>
              </a:rPr>
              <a:t>ς </a:t>
            </a:r>
            <a:r>
              <a:rPr sz="3200" b="1" spc="60" dirty="0">
                <a:latin typeface="Arial"/>
                <a:cs typeface="Arial"/>
              </a:rPr>
              <a:t>τ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spc="60" dirty="0">
                <a:latin typeface="Arial"/>
                <a:cs typeface="Arial"/>
              </a:rPr>
              <a:t>2020</a:t>
            </a:r>
            <a:r>
              <a:rPr sz="3200" b="1" dirty="0">
                <a:latin typeface="Arial"/>
                <a:cs typeface="Arial"/>
              </a:rPr>
              <a:t>.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spc="60" dirty="0">
                <a:latin typeface="Arial"/>
                <a:cs typeface="Arial"/>
              </a:rPr>
              <a:t>Διευκρινίζετ</a:t>
            </a:r>
            <a:r>
              <a:rPr sz="3200" b="1" spc="55" dirty="0">
                <a:latin typeface="Arial"/>
                <a:cs typeface="Arial"/>
              </a:rPr>
              <a:t>α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spc="65" dirty="0">
                <a:latin typeface="Arial"/>
                <a:cs typeface="Arial"/>
              </a:rPr>
              <a:t>µάλιστα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spc="60" dirty="0">
                <a:latin typeface="Arial"/>
                <a:cs typeface="Arial"/>
              </a:rPr>
              <a:t>ότ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 σ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χ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2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υ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ς</a:t>
            </a:r>
            <a:r>
              <a:rPr sz="3200" b="1" spc="2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χ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ί</a:t>
            </a:r>
            <a:r>
              <a:rPr sz="3200" b="1" spc="2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-3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 </a:t>
            </a:r>
            <a:r>
              <a:rPr sz="3200" b="1" spc="65" dirty="0">
                <a:latin typeface="Arial"/>
                <a:cs typeface="Arial"/>
              </a:rPr>
              <a:t>ε</a:t>
            </a:r>
            <a:r>
              <a:rPr sz="3200" b="1" spc="70" dirty="0">
                <a:latin typeface="Arial"/>
                <a:cs typeface="Arial"/>
              </a:rPr>
              <a:t>γ</a:t>
            </a:r>
            <a:r>
              <a:rPr sz="3200" b="1" spc="65" dirty="0">
                <a:latin typeface="Arial"/>
                <a:cs typeface="Arial"/>
              </a:rPr>
              <a:t>κα</a:t>
            </a:r>
            <a:r>
              <a:rPr sz="3200" b="1" spc="70" dirty="0">
                <a:latin typeface="Arial"/>
                <a:cs typeface="Arial"/>
              </a:rPr>
              <a:t>τ</a:t>
            </a:r>
            <a:r>
              <a:rPr sz="3200" b="1" spc="65" dirty="0">
                <a:latin typeface="Arial"/>
                <a:cs typeface="Arial"/>
              </a:rPr>
              <a:t>άσ</a:t>
            </a:r>
            <a:r>
              <a:rPr sz="3200" b="1" spc="70" dirty="0">
                <a:latin typeface="Arial"/>
                <a:cs typeface="Arial"/>
              </a:rPr>
              <a:t>τ</a:t>
            </a:r>
            <a:r>
              <a:rPr sz="3200" b="1" spc="65" dirty="0">
                <a:latin typeface="Arial"/>
                <a:cs typeface="Arial"/>
              </a:rPr>
              <a:t>ασ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1660" dirty="0">
                <a:latin typeface="Arial"/>
                <a:cs typeface="Arial"/>
              </a:rPr>
              <a:t> </a:t>
            </a:r>
            <a:r>
              <a:rPr sz="3200" b="1" spc="70" dirty="0">
                <a:latin typeface="Arial"/>
                <a:cs typeface="Arial"/>
              </a:rPr>
              <a:t>τ</a:t>
            </a:r>
            <a:r>
              <a:rPr sz="3200" b="1" spc="65" dirty="0">
                <a:latin typeface="Arial"/>
                <a:cs typeface="Arial"/>
              </a:rPr>
              <a:t>ου</a:t>
            </a:r>
            <a:r>
              <a:rPr sz="3200" b="1" spc="70" dirty="0">
                <a:latin typeface="Arial"/>
                <a:cs typeface="Arial"/>
              </a:rPr>
              <a:t>λ</a:t>
            </a:r>
            <a:r>
              <a:rPr sz="3200" b="1" spc="65" dirty="0">
                <a:latin typeface="Arial"/>
                <a:cs typeface="Arial"/>
              </a:rPr>
              <a:t>άχισ</a:t>
            </a:r>
            <a:r>
              <a:rPr sz="3200" b="1" spc="70" dirty="0">
                <a:latin typeface="Arial"/>
                <a:cs typeface="Arial"/>
              </a:rPr>
              <a:t>τ</a:t>
            </a:r>
            <a:r>
              <a:rPr sz="3200" b="1" spc="6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1664" dirty="0">
                <a:latin typeface="Arial"/>
                <a:cs typeface="Arial"/>
              </a:rPr>
              <a:t> </a:t>
            </a:r>
            <a:r>
              <a:rPr sz="3200" b="1" spc="70" dirty="0">
                <a:latin typeface="Arial"/>
                <a:cs typeface="Arial"/>
              </a:rPr>
              <a:t>8</a:t>
            </a:r>
            <a:r>
              <a:rPr sz="3200" b="1" spc="65" dirty="0">
                <a:latin typeface="Arial"/>
                <a:cs typeface="Arial"/>
              </a:rPr>
              <a:t>.</a:t>
            </a:r>
            <a:r>
              <a:rPr sz="3200" b="1" spc="70" dirty="0">
                <a:latin typeface="Arial"/>
                <a:cs typeface="Arial"/>
              </a:rPr>
              <a:t>000</a:t>
            </a:r>
            <a:r>
              <a:rPr sz="3200" b="1" spc="65" dirty="0">
                <a:latin typeface="Arial"/>
                <a:cs typeface="Arial"/>
              </a:rPr>
              <a:t>-</a:t>
            </a:r>
            <a:r>
              <a:rPr sz="3200" b="1" spc="70" dirty="0">
                <a:latin typeface="Arial"/>
                <a:cs typeface="Arial"/>
              </a:rPr>
              <a:t>10</a:t>
            </a:r>
            <a:r>
              <a:rPr sz="3200" b="1" spc="65" dirty="0">
                <a:latin typeface="Arial"/>
                <a:cs typeface="Arial"/>
              </a:rPr>
              <a:t>.</a:t>
            </a:r>
            <a:r>
              <a:rPr sz="3200" b="1" spc="70" dirty="0">
                <a:latin typeface="Arial"/>
                <a:cs typeface="Arial"/>
              </a:rPr>
              <a:t>00</a:t>
            </a:r>
            <a:r>
              <a:rPr sz="3200" b="1" dirty="0">
                <a:latin typeface="Arial"/>
                <a:cs typeface="Arial"/>
              </a:rPr>
              <a:t>0 νέ</a:t>
            </a:r>
            <a:r>
              <a:rPr sz="3200" b="1" spc="-5" dirty="0">
                <a:latin typeface="Arial"/>
                <a:cs typeface="Arial"/>
              </a:rPr>
              <a:t>ω</a:t>
            </a:r>
            <a:r>
              <a:rPr sz="3200" b="1" dirty="0">
                <a:latin typeface="Arial"/>
                <a:cs typeface="Arial"/>
              </a:rPr>
              <a:t>ν MW ΑΠΕ,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5" dirty="0">
                <a:latin typeface="Arial"/>
                <a:cs typeface="Arial"/>
              </a:rPr>
              <a:t>υ</a:t>
            </a:r>
            <a:r>
              <a:rPr sz="3200" b="1" dirty="0">
                <a:latin typeface="Arial"/>
                <a:cs typeface="Arial"/>
              </a:rPr>
              <a:t>ν</a:t>
            </a:r>
            <a:r>
              <a:rPr sz="3200" b="1" spc="-5" dirty="0">
                <a:latin typeface="Arial"/>
                <a:cs typeface="Arial"/>
              </a:rPr>
              <a:t>ο</a:t>
            </a:r>
            <a:r>
              <a:rPr sz="3200" b="1" dirty="0">
                <a:latin typeface="Arial"/>
                <a:cs typeface="Arial"/>
              </a:rPr>
              <a:t>λ</a:t>
            </a:r>
            <a:r>
              <a:rPr sz="3200" b="1" spc="-5" dirty="0">
                <a:latin typeface="Arial"/>
                <a:cs typeface="Arial"/>
              </a:rPr>
              <a:t>ικ</a:t>
            </a:r>
            <a:r>
              <a:rPr sz="3200" b="1" dirty="0">
                <a:latin typeface="Arial"/>
                <a:cs typeface="Arial"/>
              </a:rPr>
              <a:t>ά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20" dirty="0">
                <a:latin typeface="Arial"/>
                <a:cs typeface="Arial"/>
              </a:rPr>
              <a:t>µέχρι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202</a:t>
            </a:r>
            <a:r>
              <a:rPr sz="3200" b="1" spc="-5" dirty="0">
                <a:latin typeface="Arial"/>
                <a:cs typeface="Arial"/>
              </a:rPr>
              <a:t>0</a:t>
            </a:r>
            <a:r>
              <a:rPr sz="3200" dirty="0">
                <a:latin typeface="Arial"/>
                <a:cs typeface="Arial"/>
              </a:rPr>
              <a:t>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85305" y="8312"/>
            <a:ext cx="7319645" cy="1234440"/>
            <a:chOff x="885305" y="8312"/>
            <a:chExt cx="7319645" cy="1234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8265" y="8312"/>
              <a:ext cx="5187141" cy="6858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305" y="552795"/>
              <a:ext cx="7319356" cy="68995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-29209" y="1747014"/>
            <a:ext cx="8803005" cy="3858895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355600" indent="-343535" algn="just">
              <a:lnSpc>
                <a:spcPct val="100000"/>
              </a:lnSpc>
              <a:spcBef>
                <a:spcPts val="920"/>
              </a:spcBef>
              <a:buClr>
                <a:srgbClr val="99FF99"/>
              </a:buClr>
              <a:buSzPct val="79411"/>
              <a:buFont typeface="MS PGothic"/>
              <a:buChar char="►"/>
              <a:tabLst>
                <a:tab pos="355600" algn="l"/>
              </a:tabLst>
            </a:pPr>
            <a:r>
              <a:rPr sz="3400" b="1" dirty="0">
                <a:latin typeface="Arial"/>
                <a:cs typeface="Arial"/>
              </a:rPr>
              <a:t>Τροποποίηση</a:t>
            </a:r>
            <a:r>
              <a:rPr sz="3400" b="1" spc="-2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του</a:t>
            </a:r>
            <a:r>
              <a:rPr sz="3400" b="1" spc="-1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αρ.</a:t>
            </a:r>
            <a:r>
              <a:rPr sz="3400" b="1" spc="-1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1</a:t>
            </a:r>
            <a:r>
              <a:rPr sz="3400" b="1" spc="-1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Ν.</a:t>
            </a:r>
            <a:r>
              <a:rPr sz="3400" b="1" spc="-15" dirty="0">
                <a:latin typeface="Arial"/>
                <a:cs typeface="Arial"/>
              </a:rPr>
              <a:t> </a:t>
            </a:r>
            <a:r>
              <a:rPr sz="3400" b="1" spc="-10" dirty="0">
                <a:latin typeface="Arial"/>
                <a:cs typeface="Arial"/>
              </a:rPr>
              <a:t>3468/2006</a:t>
            </a:r>
            <a:endParaRPr sz="3400" dirty="0">
              <a:latin typeface="Arial"/>
              <a:cs typeface="Arial"/>
            </a:endParaRPr>
          </a:p>
          <a:p>
            <a:pPr marL="355600" marR="5080" indent="755650" algn="just">
              <a:lnSpc>
                <a:spcPct val="99900"/>
              </a:lnSpc>
              <a:spcBef>
                <a:spcPts val="825"/>
              </a:spcBef>
            </a:pPr>
            <a:r>
              <a:rPr sz="3400" b="1" dirty="0">
                <a:latin typeface="Arial"/>
                <a:cs typeface="Arial"/>
              </a:rPr>
              <a:t>«Η</a:t>
            </a:r>
            <a:r>
              <a:rPr sz="3400" b="1" spc="110" dirty="0">
                <a:latin typeface="Arial"/>
                <a:cs typeface="Arial"/>
              </a:rPr>
              <a:t>  </a:t>
            </a:r>
            <a:r>
              <a:rPr sz="3400" b="1" dirty="0">
                <a:latin typeface="Arial"/>
                <a:cs typeface="Arial"/>
              </a:rPr>
              <a:t>προστασία</a:t>
            </a:r>
            <a:r>
              <a:rPr sz="3400" b="1" spc="114" dirty="0">
                <a:latin typeface="Arial"/>
                <a:cs typeface="Arial"/>
              </a:rPr>
              <a:t>  </a:t>
            </a:r>
            <a:r>
              <a:rPr sz="3400" b="1" dirty="0">
                <a:latin typeface="Arial"/>
                <a:cs typeface="Arial"/>
              </a:rPr>
              <a:t>του</a:t>
            </a:r>
            <a:r>
              <a:rPr sz="3400" b="1" spc="110" dirty="0">
                <a:latin typeface="Arial"/>
                <a:cs typeface="Arial"/>
              </a:rPr>
              <a:t>  </a:t>
            </a:r>
            <a:r>
              <a:rPr sz="3400" b="1" dirty="0">
                <a:latin typeface="Arial"/>
                <a:cs typeface="Arial"/>
              </a:rPr>
              <a:t>κλίµατος,</a:t>
            </a:r>
            <a:r>
              <a:rPr sz="3400" b="1" spc="114" dirty="0">
                <a:latin typeface="Arial"/>
                <a:cs typeface="Arial"/>
              </a:rPr>
              <a:t>  </a:t>
            </a:r>
            <a:r>
              <a:rPr sz="3400" b="1" spc="-20" dirty="0">
                <a:latin typeface="Arial"/>
                <a:cs typeface="Arial"/>
              </a:rPr>
              <a:t>µέσω </a:t>
            </a:r>
            <a:r>
              <a:rPr sz="3400" b="1" spc="245" dirty="0">
                <a:latin typeface="Arial"/>
                <a:cs typeface="Arial"/>
              </a:rPr>
              <a:t>της</a:t>
            </a:r>
            <a:r>
              <a:rPr sz="3400" b="1" spc="570" dirty="0">
                <a:latin typeface="Arial"/>
                <a:cs typeface="Arial"/>
              </a:rPr>
              <a:t>  </a:t>
            </a:r>
            <a:r>
              <a:rPr sz="3400" b="1" spc="325" dirty="0">
                <a:latin typeface="Arial"/>
                <a:cs typeface="Arial"/>
              </a:rPr>
              <a:t>προώθησης</a:t>
            </a:r>
            <a:r>
              <a:rPr sz="3400" b="1" spc="570" dirty="0">
                <a:latin typeface="Arial"/>
                <a:cs typeface="Arial"/>
              </a:rPr>
              <a:t>  </a:t>
            </a:r>
            <a:r>
              <a:rPr sz="3400" b="1" spc="245" dirty="0">
                <a:latin typeface="Arial"/>
                <a:cs typeface="Arial"/>
              </a:rPr>
              <a:t>της</a:t>
            </a:r>
            <a:r>
              <a:rPr sz="3400" b="1" spc="570" dirty="0">
                <a:latin typeface="Arial"/>
                <a:cs typeface="Arial"/>
              </a:rPr>
              <a:t>  </a:t>
            </a:r>
            <a:r>
              <a:rPr sz="3400" b="1" spc="320" dirty="0">
                <a:latin typeface="Arial"/>
                <a:cs typeface="Arial"/>
              </a:rPr>
              <a:t>παραγωγής </a:t>
            </a:r>
            <a:r>
              <a:rPr sz="3400" b="1" spc="365" dirty="0">
                <a:latin typeface="Arial"/>
                <a:cs typeface="Arial"/>
              </a:rPr>
              <a:t>ηλεκτρικής</a:t>
            </a:r>
            <a:r>
              <a:rPr sz="3400" b="1" spc="595" dirty="0">
                <a:latin typeface="Arial"/>
                <a:cs typeface="Arial"/>
              </a:rPr>
              <a:t>  </a:t>
            </a:r>
            <a:r>
              <a:rPr sz="3400" b="1" spc="360" dirty="0">
                <a:latin typeface="Arial"/>
                <a:cs typeface="Arial"/>
              </a:rPr>
              <a:t>ενέργειας</a:t>
            </a:r>
            <a:r>
              <a:rPr sz="3400" b="1" spc="595" dirty="0">
                <a:latin typeface="Arial"/>
                <a:cs typeface="Arial"/>
              </a:rPr>
              <a:t>  </a:t>
            </a:r>
            <a:r>
              <a:rPr sz="3400" b="1" spc="270" dirty="0">
                <a:latin typeface="Arial"/>
                <a:cs typeface="Arial"/>
              </a:rPr>
              <a:t>από</a:t>
            </a:r>
            <a:r>
              <a:rPr sz="3400" b="1" spc="595" dirty="0">
                <a:latin typeface="Arial"/>
                <a:cs typeface="Arial"/>
              </a:rPr>
              <a:t>  </a:t>
            </a:r>
            <a:r>
              <a:rPr sz="3400" b="1" spc="285" dirty="0">
                <a:latin typeface="Arial"/>
                <a:cs typeface="Arial"/>
              </a:rPr>
              <a:t>ΑΠΕ, </a:t>
            </a:r>
            <a:r>
              <a:rPr sz="3400" b="1" dirty="0">
                <a:latin typeface="Arial"/>
                <a:cs typeface="Arial"/>
              </a:rPr>
              <a:t>αποτελεί</a:t>
            </a:r>
            <a:r>
              <a:rPr sz="3400" b="1" spc="290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περιβαλλοντική</a:t>
            </a:r>
            <a:r>
              <a:rPr sz="3400" b="1" spc="29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και</a:t>
            </a:r>
            <a:r>
              <a:rPr sz="3400" b="1" spc="295" dirty="0">
                <a:latin typeface="Arial"/>
                <a:cs typeface="Arial"/>
              </a:rPr>
              <a:t> </a:t>
            </a:r>
            <a:r>
              <a:rPr sz="3400" b="1" spc="-10" dirty="0">
                <a:latin typeface="Arial"/>
                <a:cs typeface="Arial"/>
              </a:rPr>
              <a:t>ενεργειακή </a:t>
            </a:r>
            <a:r>
              <a:rPr sz="3400" b="1" dirty="0">
                <a:latin typeface="Arial"/>
                <a:cs typeface="Arial"/>
              </a:rPr>
              <a:t>προτεραιότητα</a:t>
            </a:r>
            <a:r>
              <a:rPr sz="3400" b="1" spc="229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υψίστης</a:t>
            </a:r>
            <a:r>
              <a:rPr sz="3400" b="1" spc="229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σηµασίας</a:t>
            </a:r>
            <a:r>
              <a:rPr sz="3400" b="1" spc="235" dirty="0">
                <a:latin typeface="Arial"/>
                <a:cs typeface="Arial"/>
              </a:rPr>
              <a:t> </a:t>
            </a:r>
            <a:r>
              <a:rPr sz="3400" b="1" dirty="0">
                <a:latin typeface="Arial"/>
                <a:cs typeface="Arial"/>
              </a:rPr>
              <a:t>για</a:t>
            </a:r>
            <a:r>
              <a:rPr sz="3400" b="1" spc="229" dirty="0">
                <a:latin typeface="Arial"/>
                <a:cs typeface="Arial"/>
              </a:rPr>
              <a:t> </a:t>
            </a:r>
            <a:r>
              <a:rPr sz="3400" b="1" spc="-25" dirty="0">
                <a:latin typeface="Arial"/>
                <a:cs typeface="Arial"/>
              </a:rPr>
              <a:t>τη </a:t>
            </a:r>
            <a:r>
              <a:rPr sz="3400" b="1" spc="-10" dirty="0">
                <a:latin typeface="Arial"/>
                <a:cs typeface="Arial"/>
              </a:rPr>
              <a:t>χώρα»</a:t>
            </a:r>
            <a:endParaRPr sz="3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8251" y="365677"/>
            <a:ext cx="8633460" cy="13030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5600" marR="5080" indent="-342900" algn="just">
              <a:lnSpc>
                <a:spcPct val="99700"/>
              </a:lnSpc>
              <a:spcBef>
                <a:spcPts val="11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Άρθρο</a:t>
            </a:r>
            <a:r>
              <a:rPr sz="2800" b="1" spc="5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1</a:t>
            </a:r>
            <a:r>
              <a:rPr sz="2800" b="1" spc="5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5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Ορίζεται</a:t>
            </a:r>
            <a:r>
              <a:rPr sz="2800" spc="5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εθνικός</a:t>
            </a:r>
            <a:r>
              <a:rPr sz="2800" b="1" spc="5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δεσµευτικός</a:t>
            </a:r>
            <a:r>
              <a:rPr sz="2800" b="1" spc="53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στόχος </a:t>
            </a:r>
            <a:r>
              <a:rPr sz="2800" b="1" dirty="0">
                <a:latin typeface="Arial"/>
                <a:cs typeface="Arial"/>
              </a:rPr>
              <a:t>20%</a:t>
            </a:r>
            <a:r>
              <a:rPr sz="2800" b="1" spc="6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6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6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συµµετοχή</a:t>
            </a:r>
            <a:r>
              <a:rPr sz="2800" b="1" spc="6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6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ΑΠΕ</a:t>
            </a:r>
            <a:r>
              <a:rPr sz="2800" b="1" spc="6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στην</a:t>
            </a:r>
            <a:r>
              <a:rPr sz="2800" b="1" spc="68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κάλυψη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τελικής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κατανάλωσης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ενέργειας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2020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αντί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1151" y="1635676"/>
            <a:ext cx="831024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4765" algn="r">
              <a:lnSpc>
                <a:spcPct val="100000"/>
              </a:lnSpc>
              <a:spcBef>
                <a:spcPts val="100"/>
              </a:spcBef>
              <a:tabLst>
                <a:tab pos="852805" algn="l"/>
                <a:tab pos="1835150" algn="l"/>
                <a:tab pos="2802255" algn="l"/>
                <a:tab pos="4897120" algn="l"/>
                <a:tab pos="5384800" algn="l"/>
                <a:tab pos="6879590" algn="l"/>
              </a:tabLst>
            </a:pPr>
            <a:r>
              <a:rPr sz="2800" b="1" spc="-25" dirty="0">
                <a:latin typeface="Arial"/>
                <a:cs typeface="Arial"/>
              </a:rPr>
              <a:t>του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18%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που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προβλέπει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50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Οδηγία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28/2009.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0"/>
              </a:spcBef>
            </a:pPr>
            <a:r>
              <a:rPr sz="2800" b="1" spc="150" dirty="0">
                <a:latin typeface="Arial"/>
                <a:cs typeface="Arial"/>
              </a:rPr>
              <a:t>εθνικοί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1151" y="2067476"/>
            <a:ext cx="6718300" cy="8839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60"/>
              </a:spcBef>
              <a:tabLst>
                <a:tab pos="2793365" algn="l"/>
                <a:tab pos="4566920" algn="l"/>
              </a:tabLst>
            </a:pPr>
            <a:r>
              <a:rPr sz="2800" b="1" spc="135" dirty="0">
                <a:latin typeface="Arial"/>
                <a:cs typeface="Arial"/>
              </a:rPr>
              <a:t>Καθορίζονται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40" dirty="0">
                <a:latin typeface="Arial"/>
                <a:cs typeface="Arial"/>
              </a:rPr>
              <a:t>µάλιστα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45" dirty="0">
                <a:latin typeface="Arial"/>
                <a:cs typeface="Arial"/>
              </a:rPr>
              <a:t>αντίστοιχοι </a:t>
            </a:r>
            <a:r>
              <a:rPr sz="2800" b="1" dirty="0">
                <a:latin typeface="Arial"/>
                <a:cs typeface="Arial"/>
              </a:rPr>
              <a:t>στόχοι </a:t>
            </a:r>
            <a:r>
              <a:rPr sz="2800" b="1" spc="-50" dirty="0"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451" y="3003720"/>
            <a:ext cx="8173720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91465" marR="5080" indent="-279400">
              <a:lnSpc>
                <a:spcPts val="3329"/>
              </a:lnSpc>
              <a:spcBef>
                <a:spcPts val="225"/>
              </a:spcBef>
              <a:buClr>
                <a:srgbClr val="FF00FF"/>
              </a:buClr>
              <a:buSzPct val="50000"/>
              <a:buFont typeface="MS PGothic"/>
              <a:buChar char="❖"/>
              <a:tabLst>
                <a:tab pos="298450" algn="l"/>
                <a:tab pos="299085" algn="l"/>
                <a:tab pos="1287145" algn="l"/>
                <a:tab pos="2239010" algn="l"/>
                <a:tab pos="4024629" algn="l"/>
                <a:tab pos="4816475" algn="l"/>
                <a:tab pos="5469255" algn="l"/>
                <a:tab pos="7599045" algn="l"/>
              </a:tabLst>
            </a:pPr>
            <a:r>
              <a:rPr sz="2800" b="1" spc="-25" dirty="0">
                <a:latin typeface="Arial"/>
                <a:cs typeface="Arial"/>
              </a:rPr>
              <a:t>40%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0" dirty="0">
                <a:latin typeface="Arial"/>
                <a:cs typeface="Arial"/>
              </a:rPr>
              <a:t>κατ’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ελάχιστο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για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τη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συµµετοχή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της </a:t>
            </a:r>
            <a:r>
              <a:rPr sz="2800" b="1" spc="-10" dirty="0">
                <a:latin typeface="Arial"/>
                <a:cs typeface="Arial"/>
              </a:rPr>
              <a:t>ηλεκτρικής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64299" y="3426376"/>
            <a:ext cx="57257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3575" algn="l"/>
                <a:tab pos="2916555" algn="l"/>
                <a:tab pos="4994275" algn="l"/>
              </a:tabLst>
            </a:pPr>
            <a:r>
              <a:rPr sz="2800" b="1" spc="-10" dirty="0">
                <a:latin typeface="Arial"/>
                <a:cs typeface="Arial"/>
              </a:rPr>
              <a:t>ενέργειας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που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παράγεται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από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451" y="3858176"/>
            <a:ext cx="8221980" cy="22428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291465" marR="5080" algn="just">
              <a:lnSpc>
                <a:spcPct val="101200"/>
              </a:lnSpc>
              <a:spcBef>
                <a:spcPts val="60"/>
              </a:spcBef>
            </a:pPr>
            <a:r>
              <a:rPr sz="2800" b="1" spc="395" dirty="0">
                <a:latin typeface="Arial"/>
                <a:cs typeface="Arial"/>
              </a:rPr>
              <a:t>ΑΠ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179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στη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179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8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θ</a:t>
            </a:r>
            <a:r>
              <a:rPr sz="2800" b="1" spc="-38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ά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38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ιστ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17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385" dirty="0">
                <a:latin typeface="Arial"/>
                <a:cs typeface="Arial"/>
              </a:rPr>
              <a:t> </a:t>
            </a:r>
            <a:r>
              <a:rPr sz="2800" b="1" spc="395" dirty="0">
                <a:latin typeface="Arial"/>
                <a:cs typeface="Arial"/>
              </a:rPr>
              <a:t>ατανάλωσ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38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η</a:t>
            </a:r>
            <a:r>
              <a:rPr sz="2800" b="1" dirty="0">
                <a:latin typeface="Arial"/>
                <a:cs typeface="Arial"/>
              </a:rPr>
              <a:t>λεκτρ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5" dirty="0">
                <a:latin typeface="Arial"/>
                <a:cs typeface="Arial"/>
              </a:rPr>
              <a:t>ή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ενέργε</a:t>
            </a:r>
            <a:r>
              <a:rPr sz="2800" b="1" spc="-5" dirty="0">
                <a:latin typeface="Arial"/>
                <a:cs typeface="Arial"/>
              </a:rPr>
              <a:t>ια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15" dirty="0">
                <a:latin typeface="Arial"/>
                <a:cs typeface="Arial"/>
              </a:rPr>
              <a:t>µέχρι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2020,</a:t>
            </a:r>
            <a:endParaRPr sz="2800" dirty="0">
              <a:latin typeface="Arial"/>
              <a:cs typeface="Arial"/>
            </a:endParaRPr>
          </a:p>
          <a:p>
            <a:pPr marL="291465" marR="38100" indent="-279400" algn="just">
              <a:lnSpc>
                <a:spcPct val="100099"/>
              </a:lnSpc>
              <a:spcBef>
                <a:spcPts val="605"/>
              </a:spcBef>
              <a:buClr>
                <a:srgbClr val="FF00FF"/>
              </a:buClr>
              <a:buSzPct val="50000"/>
              <a:buFont typeface="MS PGothic"/>
              <a:buChar char="❖"/>
              <a:tabLst>
                <a:tab pos="298450" algn="l"/>
              </a:tabLst>
            </a:pPr>
            <a:r>
              <a:rPr sz="2800" b="1" dirty="0">
                <a:latin typeface="Arial"/>
                <a:cs typeface="Arial"/>
              </a:rPr>
              <a:t>20%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κατ’</a:t>
            </a:r>
            <a:r>
              <a:rPr sz="2800" b="1" spc="1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ελάχιστο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συµµετοχή</a:t>
            </a:r>
            <a:r>
              <a:rPr sz="2800" b="1" spc="1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ΑΠΕ </a:t>
            </a:r>
            <a:r>
              <a:rPr sz="2800" b="1" spc="110" dirty="0">
                <a:latin typeface="Arial"/>
                <a:cs typeface="Arial"/>
              </a:rPr>
              <a:t>στην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25" dirty="0">
                <a:latin typeface="Arial"/>
                <a:cs typeface="Arial"/>
              </a:rPr>
              <a:t>τελική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35" dirty="0">
                <a:latin typeface="Arial"/>
                <a:cs typeface="Arial"/>
              </a:rPr>
              <a:t>κατανάλωση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30" dirty="0">
                <a:latin typeface="Arial"/>
                <a:cs typeface="Arial"/>
              </a:rPr>
              <a:t>ενέργειας</a:t>
            </a:r>
            <a:r>
              <a:rPr sz="2800" b="1" spc="390" dirty="0">
                <a:latin typeface="Arial"/>
                <a:cs typeface="Arial"/>
              </a:rPr>
              <a:t>  </a:t>
            </a:r>
            <a:r>
              <a:rPr sz="2800" b="1" spc="125" dirty="0">
                <a:latin typeface="Arial"/>
                <a:cs typeface="Arial"/>
              </a:rPr>
              <a:t>για </a:t>
            </a:r>
            <a:r>
              <a:rPr sz="2800" b="1" dirty="0">
                <a:latin typeface="Arial"/>
                <a:cs typeface="Arial"/>
              </a:rPr>
              <a:t>θέρµανση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ψύξη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µέχρι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2020,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8251" y="882312"/>
            <a:ext cx="8650605" cy="451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2585" indent="-350520" algn="just">
              <a:lnSpc>
                <a:spcPts val="3835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63220" algn="l"/>
              </a:tabLst>
            </a:pPr>
            <a:r>
              <a:rPr sz="3200" spc="100" dirty="0">
                <a:latin typeface="Arial"/>
                <a:cs typeface="Arial"/>
              </a:rPr>
              <a:t>Απλοποιείται</a:t>
            </a:r>
            <a:r>
              <a:rPr sz="3200" spc="42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η</a:t>
            </a:r>
            <a:r>
              <a:rPr sz="3200" spc="420" dirty="0">
                <a:latin typeface="Arial"/>
                <a:cs typeface="Arial"/>
              </a:rPr>
              <a:t>  </a:t>
            </a:r>
            <a:r>
              <a:rPr sz="3200" spc="95" dirty="0">
                <a:latin typeface="Arial"/>
                <a:cs typeface="Arial"/>
              </a:rPr>
              <a:t>διαδικασία</a:t>
            </a:r>
            <a:r>
              <a:rPr sz="3200" spc="415" dirty="0">
                <a:latin typeface="Arial"/>
                <a:cs typeface="Arial"/>
              </a:rPr>
              <a:t>  </a:t>
            </a:r>
            <a:r>
              <a:rPr sz="3200" spc="90" dirty="0">
                <a:latin typeface="Arial"/>
                <a:cs typeface="Arial"/>
              </a:rPr>
              <a:t>έκδοσης</a:t>
            </a:r>
            <a:r>
              <a:rPr sz="3200" spc="420" dirty="0">
                <a:latin typeface="Arial"/>
                <a:cs typeface="Arial"/>
              </a:rPr>
              <a:t>  </a:t>
            </a:r>
            <a:r>
              <a:rPr sz="3200" spc="85" dirty="0">
                <a:latin typeface="Arial"/>
                <a:cs typeface="Arial"/>
              </a:rPr>
              <a:t>της</a:t>
            </a:r>
            <a:endParaRPr sz="3200" dirty="0">
              <a:latin typeface="Arial"/>
              <a:cs typeface="Arial"/>
            </a:endParaRPr>
          </a:p>
          <a:p>
            <a:pPr marL="355600" algn="just">
              <a:lnSpc>
                <a:spcPts val="3835"/>
              </a:lnSpc>
            </a:pPr>
            <a:r>
              <a:rPr sz="3200" b="1" dirty="0">
                <a:latin typeface="Arial"/>
                <a:cs typeface="Arial"/>
              </a:rPr>
              <a:t>άδειας</a:t>
            </a:r>
            <a:r>
              <a:rPr sz="3200" b="1" spc="-3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παραγωγής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έργων</a:t>
            </a:r>
            <a:r>
              <a:rPr sz="3200" spc="-20" dirty="0">
                <a:latin typeface="Arial"/>
                <a:cs typeface="Arial"/>
              </a:rPr>
              <a:t> ΑΠΕ.</a:t>
            </a: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Αφορά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πλέον</a:t>
            </a:r>
            <a:r>
              <a:rPr sz="3200" spc="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την</a:t>
            </a:r>
            <a:r>
              <a:rPr sz="3200" spc="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τεχνικοοικονοµική</a:t>
            </a:r>
            <a:r>
              <a:rPr sz="3200" spc="11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επάρκεια </a:t>
            </a:r>
            <a:r>
              <a:rPr sz="3200" spc="90" dirty="0">
                <a:latin typeface="Arial"/>
                <a:cs typeface="Arial"/>
              </a:rPr>
              <a:t>των</a:t>
            </a:r>
            <a:r>
              <a:rPr sz="3200" spc="430" dirty="0">
                <a:latin typeface="Arial"/>
                <a:cs typeface="Arial"/>
              </a:rPr>
              <a:t>  </a:t>
            </a:r>
            <a:r>
              <a:rPr sz="3200" spc="114" dirty="0">
                <a:latin typeface="Arial"/>
                <a:cs typeface="Arial"/>
              </a:rPr>
              <a:t>έργων</a:t>
            </a:r>
            <a:r>
              <a:rPr sz="3200" spc="434" dirty="0">
                <a:latin typeface="Arial"/>
                <a:cs typeface="Arial"/>
              </a:rPr>
              <a:t>  </a:t>
            </a:r>
            <a:r>
              <a:rPr sz="3200" spc="95" dirty="0">
                <a:latin typeface="Arial"/>
                <a:cs typeface="Arial"/>
              </a:rPr>
              <a:t>και</a:t>
            </a:r>
            <a:r>
              <a:rPr sz="3200" spc="434" dirty="0">
                <a:latin typeface="Arial"/>
                <a:cs typeface="Arial"/>
              </a:rPr>
              <a:t>  </a:t>
            </a:r>
            <a:r>
              <a:rPr sz="3200" spc="125" dirty="0">
                <a:latin typeface="Arial"/>
                <a:cs typeface="Arial"/>
              </a:rPr>
              <a:t>αποσυνδέεται</a:t>
            </a:r>
            <a:r>
              <a:rPr sz="3200" spc="434" dirty="0">
                <a:latin typeface="Arial"/>
                <a:cs typeface="Arial"/>
              </a:rPr>
              <a:t>  </a:t>
            </a:r>
            <a:r>
              <a:rPr sz="3200" spc="90" dirty="0">
                <a:latin typeface="Arial"/>
                <a:cs typeface="Arial"/>
              </a:rPr>
              <a:t>από</a:t>
            </a:r>
            <a:r>
              <a:rPr sz="3200" spc="430" dirty="0">
                <a:latin typeface="Arial"/>
                <a:cs typeface="Arial"/>
              </a:rPr>
              <a:t>  </a:t>
            </a:r>
            <a:r>
              <a:rPr sz="3200" spc="114" dirty="0">
                <a:latin typeface="Arial"/>
                <a:cs typeface="Arial"/>
              </a:rPr>
              <a:t>την </a:t>
            </a:r>
            <a:r>
              <a:rPr sz="3200" dirty="0">
                <a:latin typeface="Arial"/>
                <a:cs typeface="Arial"/>
              </a:rPr>
              <a:t>διαδικασία</a:t>
            </a:r>
            <a:r>
              <a:rPr sz="3200" spc="6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περιβαλλοντικής</a:t>
            </a:r>
            <a:r>
              <a:rPr sz="3200" spc="68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αδειοδότησης,</a:t>
            </a:r>
            <a:r>
              <a:rPr sz="3200" spc="690" dirty="0">
                <a:latin typeface="Arial"/>
                <a:cs typeface="Arial"/>
              </a:rPr>
              <a:t> </a:t>
            </a:r>
            <a:r>
              <a:rPr sz="3200" spc="-50" dirty="0">
                <a:latin typeface="Arial"/>
                <a:cs typeface="Arial"/>
              </a:rPr>
              <a:t>η </a:t>
            </a:r>
            <a:r>
              <a:rPr sz="3200" dirty="0">
                <a:latin typeface="Arial"/>
                <a:cs typeface="Arial"/>
              </a:rPr>
              <a:t>οποία</a:t>
            </a:r>
            <a:r>
              <a:rPr sz="3200" spc="64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έπεται.</a:t>
            </a:r>
            <a:r>
              <a:rPr sz="3200" spc="6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Εκδίδεται</a:t>
            </a:r>
            <a:r>
              <a:rPr sz="3200" b="1" spc="6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από</a:t>
            </a:r>
            <a:r>
              <a:rPr sz="3200" b="1" spc="6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τη</a:t>
            </a:r>
            <a:r>
              <a:rPr sz="3200" b="1" spc="6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Ρ.Α.Ε.</a:t>
            </a:r>
            <a:r>
              <a:rPr sz="3200" b="1" spc="65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και </a:t>
            </a:r>
            <a:r>
              <a:rPr sz="3200" dirty="0">
                <a:latin typeface="Arial"/>
                <a:cs typeface="Arial"/>
              </a:rPr>
              <a:t>όχι</a:t>
            </a:r>
            <a:r>
              <a:rPr sz="3200" spc="46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από</a:t>
            </a:r>
            <a:r>
              <a:rPr sz="3200" spc="4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το</a:t>
            </a:r>
            <a:r>
              <a:rPr sz="3200" spc="4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Υπουργείο</a:t>
            </a:r>
            <a:r>
              <a:rPr sz="3200" spc="4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Ανάπτυξης,</a:t>
            </a:r>
            <a:r>
              <a:rPr sz="3200" spc="47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υπό</a:t>
            </a:r>
            <a:r>
              <a:rPr sz="3200" spc="48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τους </a:t>
            </a:r>
            <a:r>
              <a:rPr sz="3200" dirty="0">
                <a:latin typeface="Arial"/>
                <a:cs typeface="Arial"/>
              </a:rPr>
              <a:t>ειδικότερους</a:t>
            </a:r>
            <a:r>
              <a:rPr sz="3200" spc="22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όρους</a:t>
            </a:r>
            <a:r>
              <a:rPr sz="3200" spc="22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του</a:t>
            </a:r>
            <a:r>
              <a:rPr sz="3200" spc="22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άρθρου</a:t>
            </a:r>
            <a:r>
              <a:rPr sz="3200" spc="225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2</a:t>
            </a:r>
            <a:r>
              <a:rPr sz="3200" spc="220" dirty="0">
                <a:latin typeface="Arial"/>
                <a:cs typeface="Arial"/>
              </a:rPr>
              <a:t>  </a:t>
            </a:r>
            <a:r>
              <a:rPr sz="3200" dirty="0">
                <a:latin typeface="Arial"/>
                <a:cs typeface="Arial"/>
              </a:rPr>
              <a:t>του</a:t>
            </a:r>
            <a:r>
              <a:rPr sz="3200" spc="225" dirty="0">
                <a:latin typeface="Arial"/>
                <a:cs typeface="Arial"/>
              </a:rPr>
              <a:t>  </a:t>
            </a:r>
            <a:r>
              <a:rPr sz="3200" spc="-25" dirty="0">
                <a:latin typeface="Arial"/>
                <a:cs typeface="Arial"/>
              </a:rPr>
              <a:t>Ν. </a:t>
            </a:r>
            <a:r>
              <a:rPr sz="3200" dirty="0">
                <a:latin typeface="Arial"/>
                <a:cs typeface="Arial"/>
              </a:rPr>
              <a:t>3851/2010,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όπως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ισχύει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6584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97" y="1"/>
                </a:lnTo>
              </a:path>
            </a:pathLst>
          </a:custGeom>
          <a:ln w="38099">
            <a:solidFill>
              <a:srgbClr val="94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294057"/>
            <a:ext cx="8695690" cy="57391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55600" marR="6985" indent="-342900" algn="just">
              <a:lnSpc>
                <a:spcPts val="3329"/>
              </a:lnSpc>
              <a:spcBef>
                <a:spcPts val="23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Συγχωνεύονται</a:t>
            </a:r>
            <a:r>
              <a:rPr sz="2800" b="1" spc="3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3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µια</a:t>
            </a:r>
            <a:r>
              <a:rPr sz="2800" b="1" spc="3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διαδικασία</a:t>
            </a:r>
            <a:r>
              <a:rPr sz="2800" b="1" spc="3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3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Π.Π.Ε.Α.</a:t>
            </a:r>
            <a:r>
              <a:rPr sz="2800" b="1" spc="31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και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Ε.Π.Ο.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499"/>
              </a:lnSpc>
              <a:spcBef>
                <a:spcPts val="58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7505" algn="l"/>
              </a:tabLst>
            </a:pPr>
            <a:r>
              <a:rPr sz="2800" b="1" dirty="0">
                <a:latin typeface="Arial"/>
                <a:cs typeface="Arial"/>
              </a:rPr>
              <a:t>Μετά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έκδοση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άδειας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παραγωγής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spc="-50" dirty="0">
                <a:latin typeface="Arial"/>
                <a:cs typeface="Arial"/>
              </a:rPr>
              <a:t>ο </a:t>
            </a:r>
            <a:r>
              <a:rPr sz="2800" b="1" dirty="0">
                <a:latin typeface="Arial"/>
                <a:cs typeface="Arial"/>
              </a:rPr>
              <a:t>φάκελος</a:t>
            </a:r>
            <a:r>
              <a:rPr sz="2800" b="1" spc="67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6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6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οικεία</a:t>
            </a:r>
            <a:r>
              <a:rPr sz="2800" b="1" spc="6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ΜΠΕ</a:t>
            </a:r>
            <a:r>
              <a:rPr sz="2800" b="1" spc="6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υποβάλλονται</a:t>
            </a:r>
            <a:r>
              <a:rPr sz="2800" b="1" spc="685" dirty="0">
                <a:latin typeface="Arial"/>
                <a:cs typeface="Arial"/>
              </a:rPr>
              <a:t> </a:t>
            </a:r>
            <a:r>
              <a:rPr sz="2800" b="1" spc="-20" dirty="0">
                <a:latin typeface="Arial"/>
                <a:cs typeface="Arial"/>
              </a:rPr>
              <a:t>στην </a:t>
            </a:r>
            <a:r>
              <a:rPr sz="2800" b="1" dirty="0">
                <a:latin typeface="Arial"/>
                <a:cs typeface="Arial"/>
              </a:rPr>
              <a:t>αρµόδια</a:t>
            </a:r>
            <a:r>
              <a:rPr sz="2800" b="1" spc="17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7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17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περιβαλλοντική</a:t>
            </a:r>
            <a:r>
              <a:rPr sz="2800" b="1" spc="170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αδειοδότηση Αρχή.</a:t>
            </a:r>
            <a:endParaRPr sz="2800" dirty="0">
              <a:latin typeface="Arial"/>
              <a:cs typeface="Arial"/>
            </a:endParaRPr>
          </a:p>
          <a:p>
            <a:pPr marL="355600" marR="5715" indent="-342900" algn="just">
              <a:lnSpc>
                <a:spcPct val="99800"/>
              </a:lnSpc>
              <a:spcBef>
                <a:spcPts val="62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5" dirty="0">
                <a:latin typeface="Arial"/>
                <a:cs typeface="Arial"/>
              </a:rPr>
              <a:t>υ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ί</a:t>
            </a:r>
            <a:r>
              <a:rPr sz="2800" b="1" dirty="0">
                <a:latin typeface="Arial"/>
                <a:cs typeface="Arial"/>
              </a:rPr>
              <a:t>στ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ι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στο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ώη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ΥΠΕΚΑ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ι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-5" dirty="0">
                <a:latin typeface="Arial"/>
                <a:cs typeface="Arial"/>
              </a:rPr>
              <a:t>υ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96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ΥΠΕΝ α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λ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19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ί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19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ξ</a:t>
            </a:r>
            <a:r>
              <a:rPr sz="2800" b="1" spc="-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έ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2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-25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ς Ε</a:t>
            </a:r>
            <a:r>
              <a:rPr sz="2800" b="1" spc="-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εν</a:t>
            </a:r>
            <a:r>
              <a:rPr sz="2800" b="1" spc="-5" dirty="0">
                <a:latin typeface="Arial"/>
                <a:cs typeface="Arial"/>
              </a:rPr>
              <a:t>δύ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-5" dirty="0">
                <a:latin typeface="Arial"/>
                <a:cs typeface="Arial"/>
              </a:rPr>
              <a:t>ω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9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ΑΠΕ,</a:t>
            </a:r>
            <a:r>
              <a:rPr sz="2800" b="1" spc="9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στα</a:t>
            </a:r>
            <a:r>
              <a:rPr sz="2800" b="1" spc="9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π</a:t>
            </a:r>
            <a:r>
              <a:rPr sz="2800" b="1" dirty="0">
                <a:latin typeface="Arial"/>
                <a:cs typeface="Arial"/>
              </a:rPr>
              <a:t>ρ</a:t>
            </a:r>
            <a:r>
              <a:rPr sz="2800" b="1" spc="-5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υπ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9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«</a:t>
            </a:r>
            <a:r>
              <a:rPr sz="2800" b="1" spc="-5" dirty="0">
                <a:latin typeface="Arial"/>
                <a:cs typeface="Arial"/>
              </a:rPr>
              <a:t>φο</a:t>
            </a:r>
            <a:r>
              <a:rPr sz="2800" b="1" dirty="0">
                <a:latin typeface="Arial"/>
                <a:cs typeface="Arial"/>
              </a:rPr>
              <a:t>ρέα</a:t>
            </a:r>
            <a:r>
              <a:rPr sz="2800" b="1" spc="935" dirty="0">
                <a:latin typeface="Arial"/>
                <a:cs typeface="Arial"/>
              </a:rPr>
              <a:t> </a:t>
            </a:r>
            <a:r>
              <a:rPr sz="2800" b="1" spc="20" dirty="0">
                <a:latin typeface="Arial"/>
                <a:cs typeface="Arial"/>
              </a:rPr>
              <a:t>µιας</a:t>
            </a:r>
            <a:r>
              <a:rPr sz="2800" b="1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στάση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16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(</a:t>
            </a:r>
            <a:r>
              <a:rPr sz="2800" b="1" spc="-515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one</a:t>
            </a:r>
            <a:r>
              <a:rPr sz="2800" b="1" dirty="0">
                <a:latin typeface="Arial"/>
                <a:cs typeface="Arial"/>
              </a:rPr>
              <a:t>-</a:t>
            </a:r>
            <a:r>
              <a:rPr sz="2800" b="1" spc="-515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sto</a:t>
            </a:r>
            <a:r>
              <a:rPr sz="2800" b="1" dirty="0">
                <a:latin typeface="Arial"/>
                <a:cs typeface="Arial"/>
              </a:rPr>
              <a:t>p</a:t>
            </a:r>
            <a:r>
              <a:rPr sz="2800" b="1" spc="1660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shop)</a:t>
            </a:r>
            <a:r>
              <a:rPr sz="2800" b="1" dirty="0">
                <a:latin typeface="Arial"/>
                <a:cs typeface="Arial"/>
              </a:rPr>
              <a:t>»</a:t>
            </a:r>
            <a:r>
              <a:rPr sz="2800" b="1" spc="16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[</a:t>
            </a:r>
            <a:r>
              <a:rPr sz="2800" b="1" spc="-515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άρ</a:t>
            </a:r>
            <a:r>
              <a:rPr sz="2800" b="1" spc="260" dirty="0">
                <a:latin typeface="Arial"/>
                <a:cs typeface="Arial"/>
              </a:rPr>
              <a:t>θ</a:t>
            </a:r>
            <a:r>
              <a:rPr sz="2800" b="1" spc="265" dirty="0">
                <a:latin typeface="Arial"/>
                <a:cs typeface="Arial"/>
              </a:rPr>
              <a:t>ρ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1660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2</a:t>
            </a:r>
            <a:r>
              <a:rPr sz="2800" b="1" dirty="0">
                <a:latin typeface="Arial"/>
                <a:cs typeface="Arial"/>
              </a:rPr>
              <a:t>0</a:t>
            </a:r>
            <a:r>
              <a:rPr sz="2800" b="1" spc="1660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ν</a:t>
            </a:r>
            <a:r>
              <a:rPr sz="2800" b="1" dirty="0">
                <a:latin typeface="Arial"/>
                <a:cs typeface="Arial"/>
              </a:rPr>
              <a:t>. </a:t>
            </a:r>
            <a:r>
              <a:rPr sz="2800" b="1" spc="265" dirty="0">
                <a:latin typeface="Arial"/>
                <a:cs typeface="Arial"/>
              </a:rPr>
              <a:t>3468/2006</a:t>
            </a:r>
            <a:r>
              <a:rPr sz="2800" b="1" dirty="0">
                <a:latin typeface="Arial"/>
                <a:cs typeface="Arial"/>
              </a:rPr>
              <a:t>]</a:t>
            </a:r>
            <a:r>
              <a:rPr sz="2800" b="1" spc="-5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.</a:t>
            </a:r>
            <a:r>
              <a:rPr sz="2800" spc="16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1664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Υ</a:t>
            </a:r>
            <a:r>
              <a:rPr sz="2800" b="1" spc="265" dirty="0">
                <a:latin typeface="Arial"/>
                <a:cs typeface="Arial"/>
              </a:rPr>
              <a:t>πηρε</a:t>
            </a:r>
            <a:r>
              <a:rPr sz="2800" b="1" spc="260" dirty="0">
                <a:latin typeface="Arial"/>
                <a:cs typeface="Arial"/>
              </a:rPr>
              <a:t>σ</a:t>
            </a:r>
            <a:r>
              <a:rPr sz="2800" b="1" spc="265" dirty="0">
                <a:latin typeface="Arial"/>
                <a:cs typeface="Arial"/>
              </a:rPr>
              <a:t>ί</a:t>
            </a:r>
            <a:r>
              <a:rPr sz="2800" b="1" dirty="0">
                <a:latin typeface="Arial"/>
                <a:cs typeface="Arial"/>
              </a:rPr>
              <a:t>α</a:t>
            </a:r>
            <a:r>
              <a:rPr sz="2800" b="1" spc="1664" dirty="0">
                <a:latin typeface="Arial"/>
                <a:cs typeface="Arial"/>
              </a:rPr>
              <a:t> </a:t>
            </a:r>
            <a:r>
              <a:rPr sz="2800" b="1" spc="265" dirty="0">
                <a:latin typeface="Arial"/>
                <a:cs typeface="Arial"/>
              </a:rPr>
              <a:t>α</a:t>
            </a:r>
            <a:r>
              <a:rPr sz="2800" b="1" spc="260" dirty="0">
                <a:latin typeface="Arial"/>
                <a:cs typeface="Arial"/>
              </a:rPr>
              <a:t>υ</a:t>
            </a:r>
            <a:r>
              <a:rPr sz="2800" b="1" spc="265" dirty="0">
                <a:latin typeface="Arial"/>
                <a:cs typeface="Arial"/>
              </a:rPr>
              <a:t>τ</a:t>
            </a:r>
            <a:r>
              <a:rPr sz="2800" b="1" dirty="0">
                <a:latin typeface="Arial"/>
                <a:cs typeface="Arial"/>
              </a:rPr>
              <a:t>ή</a:t>
            </a:r>
            <a:r>
              <a:rPr sz="2800" b="1" spc="1664" dirty="0">
                <a:latin typeface="Arial"/>
                <a:cs typeface="Arial"/>
              </a:rPr>
              <a:t> </a:t>
            </a:r>
            <a:r>
              <a:rPr sz="2800" b="1" spc="260" dirty="0">
                <a:latin typeface="Arial"/>
                <a:cs typeface="Arial"/>
              </a:rPr>
              <a:t>υ</a:t>
            </a:r>
            <a:r>
              <a:rPr sz="2800" b="1" spc="265" dirty="0">
                <a:latin typeface="Arial"/>
                <a:cs typeface="Arial"/>
              </a:rPr>
              <a:t>πά</a:t>
            </a:r>
            <a:r>
              <a:rPr sz="2800" b="1" spc="260" dirty="0">
                <a:latin typeface="Arial"/>
                <a:cs typeface="Arial"/>
              </a:rPr>
              <a:t>γ</a:t>
            </a:r>
            <a:r>
              <a:rPr sz="2800" b="1" spc="265" dirty="0">
                <a:latin typeface="Arial"/>
                <a:cs typeface="Arial"/>
              </a:rPr>
              <a:t>ετα</a:t>
            </a:r>
            <a:r>
              <a:rPr sz="2800" b="1" dirty="0">
                <a:latin typeface="Arial"/>
                <a:cs typeface="Arial"/>
              </a:rPr>
              <a:t>ι </a:t>
            </a:r>
            <a:r>
              <a:rPr sz="2800" b="1" spc="-5" dirty="0">
                <a:latin typeface="Arial"/>
                <a:cs typeface="Arial"/>
              </a:rPr>
              <a:t>απ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υθ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ία</a:t>
            </a:r>
            <a:r>
              <a:rPr sz="2800" b="1" dirty="0">
                <a:latin typeface="Arial"/>
                <a:cs typeface="Arial"/>
              </a:rPr>
              <a:t>ς</a:t>
            </a:r>
            <a:r>
              <a:rPr sz="2800" b="1" spc="7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στ</a:t>
            </a:r>
            <a:r>
              <a:rPr sz="2800" b="1" spc="-5" dirty="0">
                <a:latin typeface="Arial"/>
                <a:cs typeface="Arial"/>
              </a:rPr>
              <a:t>ο</a:t>
            </a:r>
            <a:r>
              <a:rPr sz="2800" b="1" dirty="0">
                <a:latin typeface="Arial"/>
                <a:cs typeface="Arial"/>
              </a:rPr>
              <a:t>ν</a:t>
            </a:r>
            <a:r>
              <a:rPr sz="2800" b="1" spc="7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Υ</a:t>
            </a:r>
            <a:r>
              <a:rPr sz="2800" b="1" spc="-5" dirty="0">
                <a:latin typeface="Arial"/>
                <a:cs typeface="Arial"/>
              </a:rPr>
              <a:t>πουρ</a:t>
            </a:r>
            <a:r>
              <a:rPr sz="2800" b="1" dirty="0">
                <a:latin typeface="Arial"/>
                <a:cs typeface="Arial"/>
              </a:rPr>
              <a:t>γό</a:t>
            </a:r>
            <a:r>
              <a:rPr sz="2800" b="1" spc="7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ΠΕΚΑ</a:t>
            </a:r>
            <a:r>
              <a:rPr sz="2800" b="1" spc="7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</a:t>
            </a:r>
            <a:r>
              <a:rPr sz="2800" b="1" spc="-5" dirty="0">
                <a:latin typeface="Arial"/>
                <a:cs typeface="Arial"/>
              </a:rPr>
              <a:t>α</a:t>
            </a:r>
            <a:r>
              <a:rPr sz="2800" b="1" dirty="0">
                <a:latin typeface="Arial"/>
                <a:cs typeface="Arial"/>
              </a:rPr>
              <a:t>ι</a:t>
            </a:r>
            <a:r>
              <a:rPr sz="2800" b="1" spc="7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λε</a:t>
            </a:r>
            <a:r>
              <a:rPr sz="2800" b="1" spc="-5" dirty="0">
                <a:latin typeface="Arial"/>
                <a:cs typeface="Arial"/>
              </a:rPr>
              <a:t>ι</a:t>
            </a:r>
            <a:r>
              <a:rPr sz="2800" b="1" dirty="0">
                <a:latin typeface="Arial"/>
                <a:cs typeface="Arial"/>
              </a:rPr>
              <a:t>τ</a:t>
            </a:r>
            <a:r>
              <a:rPr sz="2800" b="1" spc="-5" dirty="0">
                <a:latin typeface="Arial"/>
                <a:cs typeface="Arial"/>
              </a:rPr>
              <a:t>ουρ</a:t>
            </a:r>
            <a:r>
              <a:rPr sz="2800" b="1" dirty="0">
                <a:latin typeface="Arial"/>
                <a:cs typeface="Arial"/>
              </a:rPr>
              <a:t>γεί σε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πίπ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δ</a:t>
            </a: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-5" dirty="0">
                <a:latin typeface="Arial"/>
                <a:cs typeface="Arial"/>
              </a:rPr>
              <a:t> Δι</a:t>
            </a:r>
            <a:r>
              <a:rPr sz="2800" b="1" dirty="0">
                <a:latin typeface="Arial"/>
                <a:cs typeface="Arial"/>
              </a:rPr>
              <a:t>ε</a:t>
            </a:r>
            <a:r>
              <a:rPr sz="2800" b="1" spc="-5" dirty="0">
                <a:latin typeface="Arial"/>
                <a:cs typeface="Arial"/>
              </a:rPr>
              <a:t>ύθυ</a:t>
            </a:r>
            <a:r>
              <a:rPr sz="2800" b="1" dirty="0">
                <a:latin typeface="Arial"/>
                <a:cs typeface="Arial"/>
              </a:rPr>
              <a:t>νσ</a:t>
            </a:r>
            <a:r>
              <a:rPr sz="2800" b="1" spc="-5" dirty="0">
                <a:latin typeface="Arial"/>
                <a:cs typeface="Arial"/>
              </a:rPr>
              <a:t>ης</a:t>
            </a:r>
            <a:r>
              <a:rPr sz="2800" b="1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313"/>
            <a:ext cx="9135745" cy="6849745"/>
            <a:chOff x="0" y="8313"/>
            <a:chExt cx="9135745" cy="6849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313"/>
              <a:ext cx="9123217" cy="5153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658" y="403167"/>
              <a:ext cx="2398221" cy="5153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036" y="793865"/>
              <a:ext cx="8936182" cy="5943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5512" y="1263534"/>
              <a:ext cx="4501341" cy="5153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036" y="1670857"/>
              <a:ext cx="7930341" cy="5902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7036" y="2140527"/>
              <a:ext cx="6941126" cy="5943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7036" y="2610196"/>
              <a:ext cx="7398326" cy="5943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7036" y="3092334"/>
              <a:ext cx="4808912" cy="5943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036" y="3562003"/>
              <a:ext cx="4451465" cy="5943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7036" y="4048297"/>
              <a:ext cx="8894617" cy="5902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7036" y="4517967"/>
              <a:ext cx="8948651" cy="5153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7036" y="4908665"/>
              <a:ext cx="8936182" cy="5153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7036" y="5315988"/>
              <a:ext cx="8936182" cy="5153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7036" y="5710843"/>
              <a:ext cx="6608617" cy="515389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9876" y="20782"/>
            <a:ext cx="9077960" cy="5802630"/>
            <a:chOff x="49876" y="20782"/>
            <a:chExt cx="9077960" cy="5802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20782"/>
              <a:ext cx="7838901" cy="6234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232" y="507075"/>
              <a:ext cx="8616141" cy="6151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9709" y="1001683"/>
              <a:ext cx="8312726" cy="5403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9709" y="1409007"/>
              <a:ext cx="8312726" cy="5403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9709" y="1828799"/>
              <a:ext cx="4517967" cy="540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32" y="2231967"/>
              <a:ext cx="9060872" cy="619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4854" y="2726573"/>
              <a:ext cx="8720051" cy="5444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3133898"/>
              <a:ext cx="8707582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553690"/>
              <a:ext cx="8682643" cy="540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961014"/>
              <a:ext cx="922712" cy="5403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032" y="4368338"/>
              <a:ext cx="9073341" cy="61514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862945"/>
              <a:ext cx="8732520" cy="5403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5282738"/>
              <a:ext cx="7680959" cy="540327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365677"/>
            <a:ext cx="32365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dirty="0"/>
              <a:t>Ο</a:t>
            </a:r>
            <a:r>
              <a:rPr sz="3200" spc="-20" dirty="0"/>
              <a:t> </a:t>
            </a:r>
            <a:r>
              <a:rPr sz="3200" dirty="0"/>
              <a:t>Ν. </a:t>
            </a:r>
            <a:r>
              <a:rPr sz="3200" spc="-10" dirty="0"/>
              <a:t>4685/2020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78739" y="927524"/>
            <a:ext cx="8992235" cy="5181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99"/>
              </a:lnSpc>
              <a:spcBef>
                <a:spcPts val="95"/>
              </a:spcBef>
              <a:buClr>
                <a:srgbClr val="99FF99"/>
              </a:buClr>
              <a:buSzPct val="78846"/>
              <a:buFont typeface="MS PGothic"/>
              <a:buChar char="►"/>
              <a:tabLst>
                <a:tab pos="355600" algn="l"/>
              </a:tabLst>
            </a:pPr>
            <a:r>
              <a:rPr sz="2600" b="1" dirty="0">
                <a:latin typeface="Arial"/>
                <a:cs typeface="Arial"/>
              </a:rPr>
              <a:t>Πριν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την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έκδοση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του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νόµου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αυτού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µεσολάβησαν</a:t>
            </a:r>
            <a:r>
              <a:rPr sz="2600" b="1" spc="5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νόµοι </a:t>
            </a:r>
            <a:r>
              <a:rPr sz="2600" b="1" dirty="0">
                <a:latin typeface="Arial"/>
                <a:cs typeface="Arial"/>
              </a:rPr>
              <a:t>µε</a:t>
            </a:r>
            <a:r>
              <a:rPr sz="2600" b="1" spc="28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σηµαντικές</a:t>
            </a:r>
            <a:r>
              <a:rPr sz="2600" b="1" spc="29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διατάξεις</a:t>
            </a:r>
            <a:r>
              <a:rPr sz="2600" b="1" spc="29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29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τον</a:t>
            </a:r>
            <a:r>
              <a:rPr sz="2600" b="1" spc="28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τοµέα</a:t>
            </a:r>
            <a:r>
              <a:rPr sz="2600" b="1" spc="29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των</a:t>
            </a:r>
            <a:r>
              <a:rPr sz="2600" b="1" spc="290" dirty="0">
                <a:latin typeface="Arial"/>
                <a:cs typeface="Arial"/>
              </a:rPr>
              <a:t>  </a:t>
            </a:r>
            <a:r>
              <a:rPr sz="2600" b="1" spc="-20" dirty="0">
                <a:latin typeface="Arial"/>
                <a:cs typeface="Arial"/>
              </a:rPr>
              <a:t>ΑΠΕ. </a:t>
            </a:r>
            <a:r>
              <a:rPr sz="2600" b="1" dirty="0">
                <a:latin typeface="Arial"/>
                <a:cs typeface="Arial"/>
              </a:rPr>
              <a:t>Μεταξύ</a:t>
            </a:r>
            <a:r>
              <a:rPr sz="2600" b="1" spc="20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αυτών</a:t>
            </a:r>
            <a:r>
              <a:rPr sz="2600" b="1" spc="2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αναφέρονται</a:t>
            </a:r>
            <a:r>
              <a:rPr sz="2600" b="1" spc="20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:</a:t>
            </a:r>
            <a:r>
              <a:rPr sz="2600" b="1" spc="20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2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4203/2013</a:t>
            </a:r>
            <a:r>
              <a:rPr sz="2600" b="1" spc="20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2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τις</a:t>
            </a:r>
            <a:r>
              <a:rPr sz="2600" b="1" spc="210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ΑΠΕ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36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3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διατάξεις,</a:t>
            </a:r>
            <a:r>
              <a:rPr sz="2600" b="1" spc="56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3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4342/2015</a:t>
            </a:r>
            <a:r>
              <a:rPr sz="2600" b="1" spc="3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36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την</a:t>
            </a:r>
            <a:r>
              <a:rPr sz="2600" b="1" spc="37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ενεργειακή </a:t>
            </a:r>
            <a:r>
              <a:rPr sz="2600" b="1" dirty="0">
                <a:latin typeface="Arial"/>
                <a:cs typeface="Arial"/>
              </a:rPr>
              <a:t>απόδοση</a:t>
            </a:r>
            <a:r>
              <a:rPr sz="2600" b="1" spc="2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3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3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διατάξεις,</a:t>
            </a:r>
            <a:r>
              <a:rPr sz="2600" b="1" spc="30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3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4414/2016</a:t>
            </a:r>
            <a:r>
              <a:rPr sz="2600" b="1" spc="3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3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</a:t>
            </a:r>
            <a:r>
              <a:rPr sz="2600" b="1" spc="305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νέο </a:t>
            </a:r>
            <a:r>
              <a:rPr sz="2600" b="1" dirty="0">
                <a:latin typeface="Arial"/>
                <a:cs typeface="Arial"/>
              </a:rPr>
              <a:t>καθεστώς</a:t>
            </a:r>
            <a:r>
              <a:rPr sz="2600" b="1" spc="2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στήριξης</a:t>
            </a:r>
            <a:r>
              <a:rPr sz="2600" b="1" spc="25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των</a:t>
            </a:r>
            <a:r>
              <a:rPr sz="2600" b="1" spc="26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σταθµών</a:t>
            </a:r>
            <a:r>
              <a:rPr sz="2600" b="1" spc="26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ηλεκτροπαραγωγής </a:t>
            </a:r>
            <a:r>
              <a:rPr sz="2600" b="1" dirty="0">
                <a:latin typeface="Arial"/>
                <a:cs typeface="Arial"/>
              </a:rPr>
              <a:t>από</a:t>
            </a:r>
            <a:r>
              <a:rPr sz="2600" b="1" spc="54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ΑΠΕ</a:t>
            </a:r>
            <a:r>
              <a:rPr sz="2600" b="1" spc="54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54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54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διατάξεις,</a:t>
            </a:r>
            <a:r>
              <a:rPr sz="2600" b="1" spc="310" dirty="0">
                <a:latin typeface="Arial"/>
                <a:cs typeface="Arial"/>
              </a:rPr>
              <a:t>  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5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4495/2017</a:t>
            </a:r>
            <a:r>
              <a:rPr sz="2600" b="1" spc="54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550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τον </a:t>
            </a:r>
            <a:r>
              <a:rPr sz="2600" b="1" dirty="0">
                <a:latin typeface="Arial"/>
                <a:cs typeface="Arial"/>
              </a:rPr>
              <a:t>έλεγχο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δοµηµένου</a:t>
            </a:r>
            <a:r>
              <a:rPr sz="2600" b="1" spc="17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περιβάλλοντος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διατάξεις,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509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4546/2018</a:t>
            </a:r>
            <a:r>
              <a:rPr sz="2600" b="1" spc="5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5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</a:t>
            </a:r>
            <a:r>
              <a:rPr sz="2600" b="1" spc="5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πλαίσιο</a:t>
            </a:r>
            <a:r>
              <a:rPr sz="2600" b="1" spc="5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θαλάσσιου</a:t>
            </a:r>
            <a:r>
              <a:rPr sz="2600" b="1" spc="52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χωροταξικού </a:t>
            </a:r>
            <a:r>
              <a:rPr sz="2600" b="1" dirty="0">
                <a:latin typeface="Arial"/>
                <a:cs typeface="Arial"/>
              </a:rPr>
              <a:t>σχεδιασµού</a:t>
            </a:r>
            <a:r>
              <a:rPr sz="2600" b="1" spc="3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3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3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διατάξεις,</a:t>
            </a:r>
            <a:r>
              <a:rPr sz="2600" b="1" spc="59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3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4602/2019</a:t>
            </a:r>
            <a:r>
              <a:rPr sz="2600" b="1" spc="3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390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το </a:t>
            </a:r>
            <a:r>
              <a:rPr sz="2600" b="1" dirty="0">
                <a:latin typeface="Arial"/>
                <a:cs typeface="Arial"/>
              </a:rPr>
              <a:t>γεωθερµικό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δυναµικό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άλλες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διατάξεις,</a:t>
            </a:r>
            <a:r>
              <a:rPr sz="2600" b="1" spc="9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4643/2019 </a:t>
            </a:r>
            <a:r>
              <a:rPr sz="2600" b="1" dirty="0">
                <a:latin typeface="Arial"/>
                <a:cs typeface="Arial"/>
              </a:rPr>
              <a:t>για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την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απελευθέρωση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της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αγοράς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ενέργειας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άλλες διατάξεις.</a:t>
            </a:r>
            <a:endParaRPr sz="2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5676" y="0"/>
            <a:ext cx="7755774" cy="39901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-4627" y="516254"/>
            <a:ext cx="8901430" cy="556514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91465" marR="9525" indent="-279400" algn="just">
              <a:lnSpc>
                <a:spcPct val="79700"/>
              </a:lnSpc>
              <a:spcBef>
                <a:spcPts val="730"/>
              </a:spcBef>
              <a:buClr>
                <a:srgbClr val="FF00FF"/>
              </a:buClr>
              <a:buSzPct val="50000"/>
              <a:buFont typeface="MS PGothic"/>
              <a:buChar char="❖"/>
              <a:tabLst>
                <a:tab pos="298450" algn="l"/>
              </a:tabLst>
            </a:pPr>
            <a:r>
              <a:rPr sz="2600" b="1" dirty="0">
                <a:latin typeface="Arial"/>
                <a:cs typeface="Arial"/>
              </a:rPr>
              <a:t>Στην</a:t>
            </a:r>
            <a:r>
              <a:rPr sz="2600" b="1" spc="484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πρόκληση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των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Α.Π.Ε.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της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προώθησης</a:t>
            </a:r>
            <a:r>
              <a:rPr sz="2600" b="1" spc="490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των </a:t>
            </a:r>
            <a:r>
              <a:rPr sz="2600" b="1" spc="75" dirty="0">
                <a:latin typeface="Arial"/>
                <a:cs typeface="Arial"/>
              </a:rPr>
              <a:t>τεχνικών</a:t>
            </a:r>
            <a:r>
              <a:rPr sz="2600" b="1" spc="350" dirty="0">
                <a:latin typeface="Arial"/>
                <a:cs typeface="Arial"/>
              </a:rPr>
              <a:t>  </a:t>
            </a:r>
            <a:r>
              <a:rPr sz="2600" b="1" spc="70" dirty="0">
                <a:latin typeface="Arial"/>
                <a:cs typeface="Arial"/>
              </a:rPr>
              <a:t>έργων</a:t>
            </a:r>
            <a:r>
              <a:rPr sz="2600" b="1" spc="350" dirty="0">
                <a:latin typeface="Arial"/>
                <a:cs typeface="Arial"/>
              </a:rPr>
              <a:t>  </a:t>
            </a:r>
            <a:r>
              <a:rPr sz="2600" b="1" spc="80" dirty="0">
                <a:latin typeface="Arial"/>
                <a:cs typeface="Arial"/>
              </a:rPr>
              <a:t>αξιοποίησής</a:t>
            </a:r>
            <a:r>
              <a:rPr sz="2600" b="1" spc="350" dirty="0">
                <a:latin typeface="Arial"/>
                <a:cs typeface="Arial"/>
              </a:rPr>
              <a:t>  </a:t>
            </a:r>
            <a:r>
              <a:rPr sz="2600" b="1" spc="65" dirty="0">
                <a:latin typeface="Arial"/>
                <a:cs typeface="Arial"/>
              </a:rPr>
              <a:t>τους</a:t>
            </a:r>
            <a:r>
              <a:rPr sz="2600" b="1" spc="35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το</a:t>
            </a:r>
            <a:r>
              <a:rPr sz="2600" b="1" spc="350" dirty="0">
                <a:latin typeface="Arial"/>
                <a:cs typeface="Arial"/>
              </a:rPr>
              <a:t>  </a:t>
            </a:r>
            <a:r>
              <a:rPr sz="2600" b="1" spc="70" dirty="0">
                <a:latin typeface="Arial"/>
                <a:cs typeface="Arial"/>
              </a:rPr>
              <a:t>ελληνικό </a:t>
            </a:r>
            <a:r>
              <a:rPr sz="2600" b="1" dirty="0">
                <a:latin typeface="Arial"/>
                <a:cs typeface="Arial"/>
              </a:rPr>
              <a:t>θεσµικό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πλαίσιο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ήρθε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πάλι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αντιµέτωπο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µε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spc="-25" dirty="0">
                <a:latin typeface="Arial"/>
                <a:cs typeface="Arial"/>
              </a:rPr>
              <a:t>την </a:t>
            </a:r>
            <a:r>
              <a:rPr sz="2600" b="1" dirty="0">
                <a:latin typeface="Arial"/>
                <a:cs typeface="Arial"/>
              </a:rPr>
              <a:t>έλλειψη</a:t>
            </a:r>
            <a:r>
              <a:rPr sz="2600" b="1" spc="10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ενός</a:t>
            </a:r>
            <a:r>
              <a:rPr sz="2600" b="1" spc="11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εθνικού</a:t>
            </a:r>
            <a:r>
              <a:rPr sz="2600" b="1" spc="11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χωροταξικού</a:t>
            </a:r>
            <a:r>
              <a:rPr sz="2600" b="1" spc="114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σχεδιασµού</a:t>
            </a:r>
            <a:r>
              <a:rPr sz="2600" b="1" spc="110" dirty="0">
                <a:latin typeface="Arial"/>
                <a:cs typeface="Arial"/>
              </a:rPr>
              <a:t>  </a:t>
            </a:r>
            <a:r>
              <a:rPr sz="2600" b="1" spc="-25" dirty="0">
                <a:latin typeface="Arial"/>
                <a:cs typeface="Arial"/>
              </a:rPr>
              <a:t>και </a:t>
            </a:r>
            <a:r>
              <a:rPr sz="2600" b="1" spc="55" dirty="0">
                <a:latin typeface="Arial"/>
                <a:cs typeface="Arial"/>
              </a:rPr>
              <a:t>την</a:t>
            </a:r>
            <a:r>
              <a:rPr sz="2600" b="1" spc="335" dirty="0">
                <a:latin typeface="Arial"/>
                <a:cs typeface="Arial"/>
              </a:rPr>
              <a:t>  </a:t>
            </a:r>
            <a:r>
              <a:rPr sz="2600" b="1" spc="85" dirty="0">
                <a:latin typeface="Arial"/>
                <a:cs typeface="Arial"/>
              </a:rPr>
              <a:t>αδυναµία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75" dirty="0">
                <a:latin typeface="Arial"/>
                <a:cs typeface="Arial"/>
              </a:rPr>
              <a:t>υλοποίησης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60" dirty="0">
                <a:latin typeface="Arial"/>
                <a:cs typeface="Arial"/>
              </a:rPr>
              <a:t>έστω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65" dirty="0">
                <a:latin typeface="Arial"/>
                <a:cs typeface="Arial"/>
              </a:rPr>
              <a:t>περιφερειακών </a:t>
            </a:r>
            <a:r>
              <a:rPr sz="2600" b="1" dirty="0">
                <a:latin typeface="Arial"/>
                <a:cs typeface="Arial"/>
              </a:rPr>
              <a:t>χωροταξικών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σχεδίων,</a:t>
            </a:r>
            <a:r>
              <a:rPr sz="2600" b="1" spc="7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που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να</a:t>
            </a:r>
            <a:r>
              <a:rPr sz="2600" b="1" spc="7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εµπεριέχουν</a:t>
            </a:r>
            <a:r>
              <a:rPr sz="2600" b="1" spc="7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και</a:t>
            </a:r>
            <a:r>
              <a:rPr sz="2600" b="1" spc="75" dirty="0">
                <a:latin typeface="Arial"/>
                <a:cs typeface="Arial"/>
              </a:rPr>
              <a:t>  </a:t>
            </a:r>
            <a:r>
              <a:rPr sz="2600" b="1" spc="-25" dirty="0">
                <a:latin typeface="Arial"/>
                <a:cs typeface="Arial"/>
              </a:rPr>
              <a:t>τα </a:t>
            </a:r>
            <a:r>
              <a:rPr sz="2600" b="1" dirty="0">
                <a:latin typeface="Arial"/>
                <a:cs typeface="Arial"/>
              </a:rPr>
              <a:t>έργα</a:t>
            </a:r>
            <a:r>
              <a:rPr sz="2600" b="1" spc="32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αυτά.</a:t>
            </a:r>
            <a:r>
              <a:rPr sz="2600" b="1" spc="32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Έλλειψη,</a:t>
            </a:r>
            <a:r>
              <a:rPr sz="2600" b="1" spc="32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που</a:t>
            </a:r>
            <a:r>
              <a:rPr sz="2600" b="1" spc="32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επίσης</a:t>
            </a:r>
            <a:r>
              <a:rPr sz="2600" b="1" spc="32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επισηµαίνει</a:t>
            </a:r>
            <a:r>
              <a:rPr sz="2600" b="1" spc="325" dirty="0">
                <a:latin typeface="Arial"/>
                <a:cs typeface="Arial"/>
              </a:rPr>
              <a:t>  </a:t>
            </a:r>
            <a:r>
              <a:rPr sz="2600" b="1" spc="-25" dirty="0">
                <a:latin typeface="Arial"/>
                <a:cs typeface="Arial"/>
              </a:rPr>
              <a:t>µε </a:t>
            </a:r>
            <a:r>
              <a:rPr sz="2600" b="1" dirty="0">
                <a:latin typeface="Arial"/>
                <a:cs typeface="Arial"/>
              </a:rPr>
              <a:t>έντονο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τρόπο</a:t>
            </a:r>
            <a:r>
              <a:rPr sz="2600" b="1" spc="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η</a:t>
            </a:r>
            <a:r>
              <a:rPr sz="2600" b="1" spc="1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νοµολογία</a:t>
            </a:r>
            <a:r>
              <a:rPr sz="2600" b="1" spc="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(ΣτΕ</a:t>
            </a:r>
            <a:r>
              <a:rPr sz="2600" b="1" spc="1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2569/2004).</a:t>
            </a:r>
            <a:endParaRPr sz="2600">
              <a:latin typeface="Arial"/>
              <a:cs typeface="Arial"/>
            </a:endParaRPr>
          </a:p>
          <a:p>
            <a:pPr marL="291465" marR="5080" indent="-279400" algn="just">
              <a:lnSpc>
                <a:spcPct val="80000"/>
              </a:lnSpc>
              <a:spcBef>
                <a:spcPts val="630"/>
              </a:spcBef>
              <a:buClr>
                <a:srgbClr val="FF00FF"/>
              </a:buClr>
              <a:buSzPct val="50000"/>
              <a:buFont typeface="MS PGothic"/>
              <a:buChar char="❖"/>
              <a:tabLst>
                <a:tab pos="298450" algn="l"/>
              </a:tabLst>
            </a:pPr>
            <a:r>
              <a:rPr sz="2600" b="1" dirty="0">
                <a:latin typeface="Arial"/>
                <a:cs typeface="Arial"/>
              </a:rPr>
              <a:t>Πράγµατι,</a:t>
            </a:r>
            <a:r>
              <a:rPr sz="2600" b="1" spc="24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παρά</a:t>
            </a:r>
            <a:r>
              <a:rPr sz="2600" b="1" spc="24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το</a:t>
            </a:r>
            <a:r>
              <a:rPr sz="2600" b="1" spc="24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ότι</a:t>
            </a:r>
            <a:r>
              <a:rPr sz="2600" b="1" spc="24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εκδόθηκε</a:t>
            </a:r>
            <a:r>
              <a:rPr sz="2600" b="1" spc="24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ο</a:t>
            </a:r>
            <a:r>
              <a:rPr sz="2600" b="1" spc="24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Ν.</a:t>
            </a:r>
            <a:r>
              <a:rPr sz="2600" b="1" spc="240" dirty="0">
                <a:latin typeface="Arial"/>
                <a:cs typeface="Arial"/>
              </a:rPr>
              <a:t>  </a:t>
            </a:r>
            <a:r>
              <a:rPr sz="2600" b="1" spc="-10" dirty="0">
                <a:latin typeface="Arial"/>
                <a:cs typeface="Arial"/>
              </a:rPr>
              <a:t>2742/1999, </a:t>
            </a:r>
            <a:r>
              <a:rPr sz="2600" b="1" spc="75" dirty="0">
                <a:latin typeface="Arial"/>
                <a:cs typeface="Arial"/>
              </a:rPr>
              <a:t>εντούτοις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65" dirty="0">
                <a:latin typeface="Arial"/>
                <a:cs typeface="Arial"/>
              </a:rPr>
              <a:t>αυτός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55" dirty="0">
                <a:latin typeface="Arial"/>
                <a:cs typeface="Arial"/>
              </a:rPr>
              <a:t>δεν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75" dirty="0">
                <a:latin typeface="Arial"/>
                <a:cs typeface="Arial"/>
              </a:rPr>
              <a:t>ενεργοποιήθηκε,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60" dirty="0">
                <a:latin typeface="Arial"/>
                <a:cs typeface="Arial"/>
              </a:rPr>
              <a:t>όπως</a:t>
            </a:r>
            <a:r>
              <a:rPr sz="2600" b="1" spc="340" dirty="0">
                <a:latin typeface="Arial"/>
                <a:cs typeface="Arial"/>
              </a:rPr>
              <a:t>  </a:t>
            </a:r>
            <a:r>
              <a:rPr sz="2600" b="1" spc="60" dirty="0">
                <a:latin typeface="Arial"/>
                <a:cs typeface="Arial"/>
              </a:rPr>
              <a:t>θα </a:t>
            </a:r>
            <a:r>
              <a:rPr sz="2600" b="1" dirty="0">
                <a:latin typeface="Arial"/>
                <a:cs typeface="Arial"/>
              </a:rPr>
              <a:t>αναµενόταν,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µέχρι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σήµερα.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Ειδικότερα,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σε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σχέση</a:t>
            </a:r>
            <a:r>
              <a:rPr sz="2600" b="1" spc="590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µε </a:t>
            </a:r>
            <a:r>
              <a:rPr sz="2600" b="1" dirty="0">
                <a:latin typeface="Arial"/>
                <a:cs typeface="Arial"/>
              </a:rPr>
              <a:t>τον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επίδικο</a:t>
            </a:r>
            <a:r>
              <a:rPr sz="2600" b="1" spc="1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τοµέα</a:t>
            </a:r>
            <a:r>
              <a:rPr sz="2600" b="1" spc="1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(έργα</a:t>
            </a:r>
            <a:r>
              <a:rPr sz="2600" b="1" spc="1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Α.Π.Ε.),</a:t>
            </a:r>
            <a:r>
              <a:rPr sz="2600" b="1" spc="1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ήδη</a:t>
            </a:r>
            <a:r>
              <a:rPr sz="2600" b="1" spc="1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είχε</a:t>
            </a:r>
            <a:r>
              <a:rPr sz="2600" b="1" spc="180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επισηµανθεί </a:t>
            </a:r>
            <a:r>
              <a:rPr sz="2600" b="1" dirty="0">
                <a:latin typeface="Arial"/>
                <a:cs typeface="Arial"/>
              </a:rPr>
              <a:t>η</a:t>
            </a:r>
            <a:r>
              <a:rPr sz="2600" b="1" spc="405" dirty="0">
                <a:latin typeface="Arial"/>
                <a:cs typeface="Arial"/>
              </a:rPr>
              <a:t>  </a:t>
            </a:r>
            <a:r>
              <a:rPr sz="2600" b="1" spc="210" dirty="0">
                <a:latin typeface="Arial"/>
                <a:cs typeface="Arial"/>
              </a:rPr>
              <a:t>αναγκαιότητα</a:t>
            </a:r>
            <a:r>
              <a:rPr sz="2600" b="1" spc="409" dirty="0">
                <a:latin typeface="Arial"/>
                <a:cs typeface="Arial"/>
              </a:rPr>
              <a:t>  </a:t>
            </a:r>
            <a:r>
              <a:rPr sz="2600" b="1" spc="200" dirty="0">
                <a:latin typeface="Arial"/>
                <a:cs typeface="Arial"/>
              </a:rPr>
              <a:t>εκπόνησης</a:t>
            </a:r>
            <a:r>
              <a:rPr sz="2600" b="1" spc="405" dirty="0">
                <a:latin typeface="Arial"/>
                <a:cs typeface="Arial"/>
              </a:rPr>
              <a:t>  </a:t>
            </a:r>
            <a:r>
              <a:rPr sz="2600" b="1" spc="195" dirty="0">
                <a:latin typeface="Arial"/>
                <a:cs typeface="Arial"/>
              </a:rPr>
              <a:t>εθνικού</a:t>
            </a:r>
            <a:r>
              <a:rPr sz="2600" b="1" spc="409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ή</a:t>
            </a:r>
            <a:r>
              <a:rPr sz="2600" b="1" spc="405" dirty="0">
                <a:latin typeface="Arial"/>
                <a:cs typeface="Arial"/>
              </a:rPr>
              <a:t>  </a:t>
            </a:r>
            <a:r>
              <a:rPr sz="2600" b="1" spc="150" dirty="0">
                <a:latin typeface="Arial"/>
                <a:cs typeface="Arial"/>
              </a:rPr>
              <a:t>έστω </a:t>
            </a:r>
            <a:r>
              <a:rPr sz="2600" b="1" dirty="0">
                <a:latin typeface="Arial"/>
                <a:cs typeface="Arial"/>
              </a:rPr>
              <a:t>περιφερειακών</a:t>
            </a:r>
            <a:r>
              <a:rPr sz="2600" b="1" spc="9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χωροταξικών</a:t>
            </a:r>
            <a:r>
              <a:rPr sz="2600" b="1" spc="9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σχεδίων,</a:t>
            </a:r>
            <a:r>
              <a:rPr sz="2600" b="1" spc="100" dirty="0">
                <a:latin typeface="Arial"/>
                <a:cs typeface="Arial"/>
              </a:rPr>
              <a:t>  </a:t>
            </a:r>
            <a:r>
              <a:rPr sz="2600" b="1" spc="-10" dirty="0">
                <a:latin typeface="Arial"/>
                <a:cs typeface="Arial"/>
              </a:rPr>
              <a:t>προκειµένου </a:t>
            </a:r>
            <a:r>
              <a:rPr sz="2600" b="1" dirty="0">
                <a:latin typeface="Arial"/>
                <a:cs typeface="Arial"/>
              </a:rPr>
              <a:t>να</a:t>
            </a:r>
            <a:r>
              <a:rPr sz="2600" b="1" spc="50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αποφευχθεί</a:t>
            </a:r>
            <a:r>
              <a:rPr sz="2600" b="1" spc="5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η</a:t>
            </a:r>
            <a:r>
              <a:rPr sz="2600" b="1" spc="5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ασφυκτική</a:t>
            </a:r>
            <a:r>
              <a:rPr sz="2600" b="1" spc="5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συγκέντρωσή</a:t>
            </a:r>
            <a:r>
              <a:rPr sz="2600" b="1" spc="55" dirty="0">
                <a:latin typeface="Arial"/>
                <a:cs typeface="Arial"/>
              </a:rPr>
              <a:t>  </a:t>
            </a:r>
            <a:r>
              <a:rPr sz="2600" b="1" dirty="0">
                <a:latin typeface="Arial"/>
                <a:cs typeface="Arial"/>
              </a:rPr>
              <a:t>τους</a:t>
            </a:r>
            <a:r>
              <a:rPr sz="2600" b="1" spc="55" dirty="0">
                <a:latin typeface="Arial"/>
                <a:cs typeface="Arial"/>
              </a:rPr>
              <a:t>  </a:t>
            </a:r>
            <a:r>
              <a:rPr sz="2600" b="1" spc="-25" dirty="0">
                <a:latin typeface="Arial"/>
                <a:cs typeface="Arial"/>
              </a:rPr>
              <a:t>σε </a:t>
            </a:r>
            <a:r>
              <a:rPr sz="2600" b="1" spc="160" dirty="0">
                <a:latin typeface="Arial"/>
                <a:cs typeface="Arial"/>
              </a:rPr>
              <a:t>συγκεκριµένες</a:t>
            </a:r>
            <a:r>
              <a:rPr sz="2600" b="1" spc="375" dirty="0">
                <a:latin typeface="Arial"/>
                <a:cs typeface="Arial"/>
              </a:rPr>
              <a:t>  </a:t>
            </a:r>
            <a:r>
              <a:rPr sz="2600" b="1" spc="150" dirty="0">
                <a:latin typeface="Arial"/>
                <a:cs typeface="Arial"/>
              </a:rPr>
              <a:t>γεωγραφικές</a:t>
            </a:r>
            <a:r>
              <a:rPr sz="2600" b="1" spc="375" dirty="0">
                <a:latin typeface="Arial"/>
                <a:cs typeface="Arial"/>
              </a:rPr>
              <a:t>  </a:t>
            </a:r>
            <a:r>
              <a:rPr sz="2600" b="1" spc="145" dirty="0">
                <a:latin typeface="Arial"/>
                <a:cs typeface="Arial"/>
              </a:rPr>
              <a:t>ενότητες,</a:t>
            </a:r>
            <a:r>
              <a:rPr sz="2600" b="1" spc="375" dirty="0">
                <a:latin typeface="Arial"/>
                <a:cs typeface="Arial"/>
              </a:rPr>
              <a:t>  </a:t>
            </a:r>
            <a:r>
              <a:rPr sz="2600" b="1" spc="125" dirty="0">
                <a:latin typeface="Arial"/>
                <a:cs typeface="Arial"/>
              </a:rPr>
              <a:t>αλλά</a:t>
            </a:r>
            <a:r>
              <a:rPr sz="2600" b="1" spc="380" dirty="0">
                <a:latin typeface="Arial"/>
                <a:cs typeface="Arial"/>
              </a:rPr>
              <a:t>  </a:t>
            </a:r>
            <a:r>
              <a:rPr sz="2600" b="1" spc="-50" dirty="0">
                <a:latin typeface="Arial"/>
                <a:cs typeface="Arial"/>
              </a:rPr>
              <a:t>η </a:t>
            </a:r>
            <a:r>
              <a:rPr sz="2600" b="1" dirty="0">
                <a:latin typeface="Arial"/>
                <a:cs typeface="Arial"/>
              </a:rPr>
              <a:t>διασπορά</a:t>
            </a:r>
            <a:r>
              <a:rPr sz="2600" b="1" spc="-3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τους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στον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ευρύτερο</a:t>
            </a:r>
            <a:r>
              <a:rPr sz="2600" b="1" spc="-1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χώρο.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4032" y="482138"/>
            <a:ext cx="8616315" cy="5457825"/>
            <a:chOff x="54032" y="482138"/>
            <a:chExt cx="8616315" cy="54578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032" y="482138"/>
              <a:ext cx="8591203" cy="45304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802178"/>
              <a:ext cx="8262851" cy="4488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1130530"/>
              <a:ext cx="8275320" cy="4530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463040"/>
              <a:ext cx="8262851" cy="448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791392"/>
              <a:ext cx="8275320" cy="4530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119745"/>
              <a:ext cx="7348451" cy="4530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32" y="2452253"/>
              <a:ext cx="8616141" cy="52785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2859578"/>
              <a:ext cx="8262851" cy="448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187930"/>
              <a:ext cx="8275320" cy="45304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520439"/>
              <a:ext cx="8262851" cy="448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3836323"/>
              <a:ext cx="8262851" cy="4530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164676"/>
              <a:ext cx="8275320" cy="45304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4497184"/>
              <a:ext cx="8275320" cy="4530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4825537"/>
              <a:ext cx="8275320" cy="4530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94854" y="5158046"/>
              <a:ext cx="8262851" cy="448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4854" y="5486399"/>
              <a:ext cx="6384174" cy="453043"/>
            </a:xfrm>
            <a:prstGeom prst="rect">
              <a:avLst/>
            </a:prstGeom>
          </p:spPr>
        </p:pic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07570" y="411479"/>
            <a:ext cx="8437880" cy="5328920"/>
            <a:chOff x="307570" y="411479"/>
            <a:chExt cx="8437880" cy="5328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570" y="411479"/>
              <a:ext cx="8424948" cy="55695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392" y="831272"/>
              <a:ext cx="8096595" cy="5527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8392" y="1263534"/>
              <a:ext cx="8096595" cy="5527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92" y="1683326"/>
              <a:ext cx="8096595" cy="5527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92" y="2115589"/>
              <a:ext cx="8096595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8392" y="2547850"/>
              <a:ext cx="8096595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392" y="2967643"/>
              <a:ext cx="5203766" cy="5527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7570" y="3395749"/>
              <a:ext cx="8437417" cy="6317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392" y="3906981"/>
              <a:ext cx="8096595" cy="5527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392" y="4339243"/>
              <a:ext cx="8096595" cy="5527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392" y="4754879"/>
              <a:ext cx="8096595" cy="55695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392" y="5187141"/>
              <a:ext cx="6346766" cy="5527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65849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3997" y="1"/>
                </a:lnTo>
              </a:path>
            </a:pathLst>
          </a:custGeom>
          <a:ln w="38099">
            <a:solidFill>
              <a:srgbClr val="941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48887" y="814646"/>
            <a:ext cx="8379459" cy="1937385"/>
            <a:chOff x="448887" y="814646"/>
            <a:chExt cx="8379459" cy="19373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8887" y="814646"/>
              <a:ext cx="8379228" cy="56526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87" y="1221971"/>
              <a:ext cx="8379228" cy="5029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887" y="1562792"/>
              <a:ext cx="8379228" cy="502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8887" y="1907771"/>
              <a:ext cx="8379228" cy="502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8887" y="2248592"/>
              <a:ext cx="3054926" cy="50292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48887" y="3470563"/>
            <a:ext cx="7236459" cy="1417320"/>
            <a:chOff x="448887" y="3470563"/>
            <a:chExt cx="7236459" cy="141732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887" y="3470563"/>
              <a:ext cx="324196" cy="5403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8887" y="3890355"/>
              <a:ext cx="7236228" cy="5652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8887" y="4318461"/>
              <a:ext cx="7236228" cy="569421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4027" y="3501390"/>
            <a:ext cx="251460" cy="86360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200" spc="805" dirty="0">
                <a:solidFill>
                  <a:srgbClr val="99FF99"/>
                </a:solidFill>
                <a:latin typeface="MS PGothic"/>
                <a:cs typeface="MS PGothic"/>
              </a:rPr>
              <a:t>►</a:t>
            </a:r>
            <a:endParaRPr sz="2200" dirty="0">
              <a:latin typeface="MS PGothic"/>
              <a:cs typeface="MS PGothic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2200" spc="805" dirty="0">
                <a:solidFill>
                  <a:srgbClr val="99FF99"/>
                </a:solidFill>
                <a:latin typeface="MS PGothic"/>
                <a:cs typeface="MS PGothic"/>
              </a:rPr>
              <a:t>►</a:t>
            </a:r>
            <a:endParaRPr sz="2200" dirty="0">
              <a:latin typeface="MS PGothic"/>
              <a:cs typeface="MS P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027" y="4430014"/>
            <a:ext cx="251460" cy="3670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200" spc="805" dirty="0">
                <a:solidFill>
                  <a:srgbClr val="99FF99"/>
                </a:solidFill>
                <a:latin typeface="MS PGothic"/>
                <a:cs typeface="MS PGothic"/>
              </a:rPr>
              <a:t>►</a:t>
            </a:r>
            <a:endParaRPr sz="2200">
              <a:latin typeface="MS PGothic"/>
              <a:cs typeface="MS PGothic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0587" y="3676650"/>
            <a:ext cx="2005330" cy="1290955"/>
            <a:chOff x="890587" y="3676650"/>
            <a:chExt cx="2005330" cy="1290955"/>
          </a:xfrm>
        </p:grpSpPr>
        <p:sp>
          <p:nvSpPr>
            <p:cNvPr id="19" name="object 19"/>
            <p:cNvSpPr/>
            <p:nvPr/>
          </p:nvSpPr>
          <p:spPr>
            <a:xfrm>
              <a:off x="928687" y="3714750"/>
              <a:ext cx="1929130" cy="1214755"/>
            </a:xfrm>
            <a:custGeom>
              <a:avLst/>
              <a:gdLst/>
              <a:ahLst/>
              <a:cxnLst/>
              <a:rect l="l" t="t" r="r" b="b"/>
              <a:pathLst>
                <a:path w="1929130" h="1214754">
                  <a:moveTo>
                    <a:pt x="1139075" y="0"/>
                  </a:moveTo>
                  <a:lnTo>
                    <a:pt x="1139075" y="303610"/>
                  </a:lnTo>
                  <a:lnTo>
                    <a:pt x="0" y="303610"/>
                  </a:lnTo>
                  <a:lnTo>
                    <a:pt x="0" y="910828"/>
                  </a:lnTo>
                  <a:lnTo>
                    <a:pt x="1139075" y="910828"/>
                  </a:lnTo>
                  <a:lnTo>
                    <a:pt x="1139075" y="1214437"/>
                  </a:lnTo>
                  <a:lnTo>
                    <a:pt x="1928812" y="607218"/>
                  </a:lnTo>
                  <a:lnTo>
                    <a:pt x="1139075" y="0"/>
                  </a:lnTo>
                  <a:close/>
                </a:path>
              </a:pathLst>
            </a:custGeom>
            <a:solidFill>
              <a:srgbClr val="FF40FF">
                <a:alpha val="897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28687" y="3714749"/>
              <a:ext cx="1929130" cy="1214755"/>
            </a:xfrm>
            <a:custGeom>
              <a:avLst/>
              <a:gdLst/>
              <a:ahLst/>
              <a:cxnLst/>
              <a:rect l="l" t="t" r="r" b="b"/>
              <a:pathLst>
                <a:path w="1929130" h="1214754">
                  <a:moveTo>
                    <a:pt x="0" y="303609"/>
                  </a:moveTo>
                  <a:lnTo>
                    <a:pt x="1139074" y="303609"/>
                  </a:lnTo>
                  <a:lnTo>
                    <a:pt x="1139074" y="0"/>
                  </a:lnTo>
                  <a:lnTo>
                    <a:pt x="1928811" y="607218"/>
                  </a:lnTo>
                  <a:lnTo>
                    <a:pt x="1139074" y="1214437"/>
                  </a:lnTo>
                  <a:lnTo>
                    <a:pt x="1139074" y="910828"/>
                  </a:lnTo>
                  <a:lnTo>
                    <a:pt x="0" y="910828"/>
                  </a:lnTo>
                  <a:lnTo>
                    <a:pt x="0" y="303609"/>
                  </a:lnTo>
                  <a:close/>
                </a:path>
              </a:pathLst>
            </a:custGeom>
            <a:ln w="76199">
              <a:solidFill>
                <a:srgbClr val="FF4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9876" y="112221"/>
            <a:ext cx="9086215" cy="5740400"/>
            <a:chOff x="49876" y="112221"/>
            <a:chExt cx="9086215" cy="5740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112221"/>
              <a:ext cx="9073341" cy="5735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854" y="490450"/>
              <a:ext cx="8740832" cy="57357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885305"/>
              <a:ext cx="8728363" cy="5735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1280159"/>
              <a:ext cx="8728363" cy="57357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1658388"/>
              <a:ext cx="8740832" cy="57773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4854" y="2053243"/>
              <a:ext cx="1945177" cy="57357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9876" y="2485505"/>
              <a:ext cx="9073341" cy="6359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4854" y="2930236"/>
              <a:ext cx="8728363" cy="57357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4854" y="3325090"/>
              <a:ext cx="8740832" cy="57357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4854" y="3715788"/>
              <a:ext cx="8728363" cy="57773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4854" y="4098173"/>
              <a:ext cx="8740832" cy="57357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4854" y="4493028"/>
              <a:ext cx="8740832" cy="57357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94854" y="4883726"/>
              <a:ext cx="8740832" cy="57773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94854" y="5278581"/>
              <a:ext cx="6604461" cy="573578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2421" y="253537"/>
            <a:ext cx="5764875" cy="82295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259" y="1229995"/>
            <a:ext cx="8489315" cy="1973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Ως</a:t>
            </a:r>
            <a:r>
              <a:rPr sz="3200" spc="7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Ανανεώσιµες</a:t>
            </a:r>
            <a:r>
              <a:rPr sz="3200" b="1" spc="7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Πηγές</a:t>
            </a:r>
            <a:r>
              <a:rPr sz="3200" b="1" spc="7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Ενέργειας</a:t>
            </a:r>
            <a:r>
              <a:rPr sz="3200" b="1" spc="76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(ΑΠΕ) </a:t>
            </a:r>
            <a:r>
              <a:rPr sz="3200" b="1" spc="55" dirty="0">
                <a:latin typeface="Arial"/>
                <a:cs typeface="Arial"/>
              </a:rPr>
              <a:t>νοούνται</a:t>
            </a:r>
            <a:r>
              <a:rPr sz="3200" b="1" spc="38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οι</a:t>
            </a:r>
            <a:r>
              <a:rPr sz="3200" b="1" spc="39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µη</a:t>
            </a:r>
            <a:r>
              <a:rPr sz="3200" b="1" spc="390" dirty="0">
                <a:latin typeface="Arial"/>
                <a:cs typeface="Arial"/>
              </a:rPr>
              <a:t>  </a:t>
            </a:r>
            <a:r>
              <a:rPr sz="3200" b="1" spc="55" dirty="0">
                <a:latin typeface="Arial"/>
                <a:cs typeface="Arial"/>
              </a:rPr>
              <a:t>ορυκτές</a:t>
            </a:r>
            <a:r>
              <a:rPr sz="3200" b="1" spc="385" dirty="0">
                <a:latin typeface="Arial"/>
                <a:cs typeface="Arial"/>
              </a:rPr>
              <a:t>  </a:t>
            </a:r>
            <a:r>
              <a:rPr sz="3200" b="1" spc="45" dirty="0">
                <a:latin typeface="Arial"/>
                <a:cs typeface="Arial"/>
              </a:rPr>
              <a:t>ανανεώσιµες </a:t>
            </a:r>
            <a:r>
              <a:rPr sz="3200" b="1" spc="100" dirty="0">
                <a:latin typeface="Arial"/>
                <a:cs typeface="Arial"/>
              </a:rPr>
              <a:t>πηγές</a:t>
            </a:r>
            <a:r>
              <a:rPr sz="3200" b="1" spc="390" dirty="0">
                <a:latin typeface="Arial"/>
                <a:cs typeface="Arial"/>
              </a:rPr>
              <a:t>  </a:t>
            </a:r>
            <a:r>
              <a:rPr sz="3200" b="1" spc="114" dirty="0">
                <a:latin typeface="Arial"/>
                <a:cs typeface="Arial"/>
              </a:rPr>
              <a:t>ενέργειας,</a:t>
            </a:r>
            <a:r>
              <a:rPr sz="3200" b="1" spc="425" dirty="0">
                <a:latin typeface="Arial"/>
                <a:cs typeface="Arial"/>
              </a:rPr>
              <a:t>  </a:t>
            </a:r>
            <a:r>
              <a:rPr sz="3200" b="1" spc="105" dirty="0">
                <a:latin typeface="Arial"/>
                <a:cs typeface="Arial"/>
              </a:rPr>
              <a:t>δηλαδή</a:t>
            </a:r>
            <a:r>
              <a:rPr sz="3200" b="1" spc="390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395" dirty="0">
                <a:latin typeface="Arial"/>
                <a:cs typeface="Arial"/>
              </a:rPr>
              <a:t>  </a:t>
            </a:r>
            <a:r>
              <a:rPr sz="3200" b="1" spc="100" dirty="0">
                <a:latin typeface="Arial"/>
                <a:cs typeface="Arial"/>
              </a:rPr>
              <a:t>αιολική, </a:t>
            </a:r>
            <a:r>
              <a:rPr sz="3200" b="1" spc="175" dirty="0">
                <a:latin typeface="Arial"/>
                <a:cs typeface="Arial"/>
              </a:rPr>
              <a:t>ηλιακή</a:t>
            </a:r>
            <a:r>
              <a:rPr sz="3200" b="1" spc="405" dirty="0">
                <a:latin typeface="Arial"/>
                <a:cs typeface="Arial"/>
              </a:rPr>
              <a:t>  </a:t>
            </a:r>
            <a:r>
              <a:rPr sz="3200" b="1" spc="140" dirty="0">
                <a:latin typeface="Arial"/>
                <a:cs typeface="Arial"/>
              </a:rPr>
              <a:t>και</a:t>
            </a:r>
            <a:r>
              <a:rPr sz="3200" b="1" spc="409" dirty="0">
                <a:latin typeface="Arial"/>
                <a:cs typeface="Arial"/>
              </a:rPr>
              <a:t>  </a:t>
            </a:r>
            <a:r>
              <a:rPr sz="3200" b="1" spc="185" dirty="0">
                <a:latin typeface="Arial"/>
                <a:cs typeface="Arial"/>
              </a:rPr>
              <a:t>γεωθερµική</a:t>
            </a:r>
            <a:r>
              <a:rPr sz="3200" b="1" spc="409" dirty="0">
                <a:latin typeface="Arial"/>
                <a:cs typeface="Arial"/>
              </a:rPr>
              <a:t>  </a:t>
            </a:r>
            <a:r>
              <a:rPr sz="3200" b="1" spc="185" dirty="0">
                <a:latin typeface="Arial"/>
                <a:cs typeface="Arial"/>
              </a:rPr>
              <a:t>ενέργεια,</a:t>
            </a:r>
            <a:r>
              <a:rPr sz="3200" b="1" spc="459" dirty="0">
                <a:latin typeface="Arial"/>
                <a:cs typeface="Arial"/>
              </a:rPr>
              <a:t>  </a:t>
            </a:r>
            <a:r>
              <a:rPr sz="3200" b="1" spc="-50" dirty="0">
                <a:latin typeface="Arial"/>
                <a:cs typeface="Arial"/>
              </a:rPr>
              <a:t>η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3188" y="3173095"/>
            <a:ext cx="58058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27935" algn="l"/>
                <a:tab pos="3116580" algn="l"/>
              </a:tabLst>
            </a:pPr>
            <a:r>
              <a:rPr sz="3200" b="1" spc="320" dirty="0">
                <a:latin typeface="Arial"/>
                <a:cs typeface="Arial"/>
              </a:rPr>
              <a:t>κυµάτων,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50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330" dirty="0">
                <a:latin typeface="Arial"/>
                <a:cs typeface="Arial"/>
              </a:rPr>
              <a:t>παλιρροϊκή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3529" y="3668395"/>
            <a:ext cx="29159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1820" algn="l"/>
              </a:tabLst>
            </a:pPr>
            <a:r>
              <a:rPr sz="3200" b="1" spc="-50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29" dirty="0">
                <a:latin typeface="Arial"/>
                <a:cs typeface="Arial"/>
              </a:rPr>
              <a:t>υδραυλική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4601" y="3668395"/>
            <a:ext cx="26142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2675" algn="l"/>
              </a:tabLst>
            </a:pPr>
            <a:r>
              <a:rPr sz="3200" b="1" spc="200" dirty="0">
                <a:latin typeface="Arial"/>
                <a:cs typeface="Arial"/>
              </a:rPr>
              <a:t>ενέργεια,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50" dirty="0">
                <a:latin typeface="Arial"/>
                <a:cs typeface="Arial"/>
              </a:rPr>
              <a:t>η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3159" y="3173095"/>
            <a:ext cx="2019300" cy="14909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299"/>
              </a:lnSpc>
              <a:spcBef>
                <a:spcPts val="85"/>
              </a:spcBef>
            </a:pPr>
            <a:r>
              <a:rPr sz="3200" b="1" spc="320" dirty="0">
                <a:latin typeface="Arial"/>
                <a:cs typeface="Arial"/>
              </a:rPr>
              <a:t>ενέργεια </a:t>
            </a:r>
            <a:r>
              <a:rPr sz="3200" b="1" spc="200" dirty="0">
                <a:latin typeface="Arial"/>
                <a:cs typeface="Arial"/>
              </a:rPr>
              <a:t>ενέργεια, </a:t>
            </a:r>
            <a:r>
              <a:rPr sz="3200" b="1" spc="-10" dirty="0">
                <a:latin typeface="Arial"/>
                <a:cs typeface="Arial"/>
              </a:rPr>
              <a:t>βιοµάζα,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3550" y="4150995"/>
            <a:ext cx="50044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9620" algn="l"/>
                <a:tab pos="2159000" algn="l"/>
                <a:tab pos="2916555" algn="l"/>
              </a:tabLst>
            </a:pPr>
            <a:r>
              <a:rPr sz="3200" b="1" spc="-25" dirty="0">
                <a:latin typeface="Arial"/>
                <a:cs typeface="Arial"/>
              </a:rPr>
              <a:t>τα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0" dirty="0">
                <a:latin typeface="Arial"/>
                <a:cs typeface="Arial"/>
              </a:rPr>
              <a:t>αέρια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τα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εκλυόµενα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59" y="4150995"/>
            <a:ext cx="8145780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7299959">
              <a:lnSpc>
                <a:spcPts val="3800"/>
              </a:lnSpc>
              <a:spcBef>
                <a:spcPts val="240"/>
              </a:spcBef>
              <a:tabLst>
                <a:tab pos="1901189" algn="l"/>
                <a:tab pos="4841875" algn="l"/>
                <a:tab pos="6378575" algn="l"/>
                <a:tab pos="7305675" algn="l"/>
              </a:tabLst>
            </a:pPr>
            <a:r>
              <a:rPr sz="3200" b="1" spc="-25" dirty="0">
                <a:latin typeface="Arial"/>
                <a:cs typeface="Arial"/>
              </a:rPr>
              <a:t>από </a:t>
            </a:r>
            <a:r>
              <a:rPr sz="3200" b="1" spc="40" dirty="0">
                <a:latin typeface="Arial"/>
                <a:cs typeface="Arial"/>
              </a:rPr>
              <a:t>χώρους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50" dirty="0">
                <a:latin typeface="Arial"/>
                <a:cs typeface="Arial"/>
              </a:rPr>
              <a:t>υγειονοµικής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40" dirty="0">
                <a:latin typeface="Arial"/>
                <a:cs typeface="Arial"/>
              </a:rPr>
              <a:t>ταφής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και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25" dirty="0">
                <a:latin typeface="Arial"/>
                <a:cs typeface="Arial"/>
              </a:rPr>
              <a:t>από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159" y="5128895"/>
            <a:ext cx="815276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240"/>
              </a:spcBef>
              <a:tabLst>
                <a:tab pos="3246120" algn="l"/>
                <a:tab pos="5762625" algn="l"/>
              </a:tabLst>
            </a:pPr>
            <a:r>
              <a:rPr sz="3200" b="1" spc="35" dirty="0">
                <a:latin typeface="Arial"/>
                <a:cs typeface="Arial"/>
              </a:rPr>
              <a:t>εγκαταστάσεις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10" dirty="0">
                <a:latin typeface="Arial"/>
                <a:cs typeface="Arial"/>
              </a:rPr>
              <a:t>βιολογικού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40" dirty="0">
                <a:latin typeface="Arial"/>
                <a:cs typeface="Arial"/>
              </a:rPr>
              <a:t>καθαρισµού </a:t>
            </a:r>
            <a:r>
              <a:rPr sz="3200" b="1" dirty="0">
                <a:latin typeface="Arial"/>
                <a:cs typeface="Arial"/>
              </a:rPr>
              <a:t>καθώς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και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τα</a:t>
            </a:r>
            <a:r>
              <a:rPr sz="3200" b="1" spc="-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βιοαέρια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5939" y="1633220"/>
            <a:ext cx="8121015" cy="24561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55600" marR="5080" indent="-342900" algn="just">
              <a:lnSpc>
                <a:spcPct val="99600"/>
              </a:lnSpc>
              <a:spcBef>
                <a:spcPts val="114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Ενέργεια</a:t>
            </a:r>
            <a:r>
              <a:rPr sz="3200" b="1" spc="51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από</a:t>
            </a:r>
            <a:r>
              <a:rPr sz="3200" b="1" spc="5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ΑΠΕ</a:t>
            </a:r>
            <a:r>
              <a:rPr sz="3200" b="1" spc="5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ορίζεται</a:t>
            </a:r>
            <a:r>
              <a:rPr sz="3200" b="1" spc="5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53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ενέργεια </a:t>
            </a:r>
            <a:r>
              <a:rPr sz="3200" b="1" dirty="0">
                <a:latin typeface="Arial"/>
                <a:cs typeface="Arial"/>
              </a:rPr>
              <a:t>που</a:t>
            </a:r>
            <a:r>
              <a:rPr sz="3200" b="1" spc="42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παράγεται</a:t>
            </a:r>
            <a:r>
              <a:rPr sz="3200" b="1" spc="42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από</a:t>
            </a:r>
            <a:r>
              <a:rPr sz="3200" b="1" spc="425" dirty="0">
                <a:latin typeface="Arial"/>
                <a:cs typeface="Arial"/>
              </a:rPr>
              <a:t>  </a:t>
            </a:r>
            <a:r>
              <a:rPr sz="3200" b="1" dirty="0">
                <a:latin typeface="Arial"/>
                <a:cs typeface="Arial"/>
              </a:rPr>
              <a:t>τις</a:t>
            </a:r>
            <a:r>
              <a:rPr sz="3200" b="1" spc="425" dirty="0">
                <a:latin typeface="Arial"/>
                <a:cs typeface="Arial"/>
              </a:rPr>
              <a:t>  </a:t>
            </a:r>
            <a:r>
              <a:rPr sz="3200" b="1" spc="-10" dirty="0">
                <a:latin typeface="Arial"/>
                <a:cs typeface="Arial"/>
              </a:rPr>
              <a:t>παραπάνω </a:t>
            </a:r>
            <a:r>
              <a:rPr sz="3200" b="1" dirty="0">
                <a:latin typeface="Arial"/>
                <a:cs typeface="Arial"/>
              </a:rPr>
              <a:t>πηγές,</a:t>
            </a:r>
            <a:r>
              <a:rPr sz="3200" b="1" spc="1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σύµφωνα</a:t>
            </a:r>
            <a:r>
              <a:rPr sz="3200" b="1" spc="145" dirty="0">
                <a:latin typeface="Arial"/>
                <a:cs typeface="Arial"/>
              </a:rPr>
              <a:t> </a:t>
            </a:r>
            <a:r>
              <a:rPr sz="3200" b="1" spc="50" dirty="0">
                <a:latin typeface="Arial"/>
                <a:cs typeface="Arial"/>
              </a:rPr>
              <a:t>µε</a:t>
            </a:r>
            <a:r>
              <a:rPr sz="3200" b="1" spc="1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τους</a:t>
            </a:r>
            <a:r>
              <a:rPr sz="3200" b="1" spc="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ορισµούς</a:t>
            </a:r>
            <a:r>
              <a:rPr sz="3200" b="1" spc="145" dirty="0">
                <a:latin typeface="Arial"/>
                <a:cs typeface="Arial"/>
              </a:rPr>
              <a:t> </a:t>
            </a:r>
            <a:r>
              <a:rPr sz="3200" b="1" spc="-25" dirty="0">
                <a:latin typeface="Arial"/>
                <a:cs typeface="Arial"/>
              </a:rPr>
              <a:t>των </a:t>
            </a:r>
            <a:r>
              <a:rPr sz="3200" b="1" spc="295" dirty="0">
                <a:latin typeface="Arial"/>
                <a:cs typeface="Arial"/>
              </a:rPr>
              <a:t>σχετικών</a:t>
            </a:r>
            <a:r>
              <a:rPr sz="3200" b="1" spc="440" dirty="0">
                <a:latin typeface="Arial"/>
                <a:cs typeface="Arial"/>
              </a:rPr>
              <a:t>  </a:t>
            </a:r>
            <a:r>
              <a:rPr sz="3200" b="1" spc="300" dirty="0">
                <a:latin typeface="Arial"/>
                <a:cs typeface="Arial"/>
              </a:rPr>
              <a:t>Ευρωπαϊκών</a:t>
            </a:r>
            <a:r>
              <a:rPr sz="3200" b="1" spc="440" dirty="0">
                <a:latin typeface="Arial"/>
                <a:cs typeface="Arial"/>
              </a:rPr>
              <a:t>  </a:t>
            </a:r>
            <a:r>
              <a:rPr sz="3200" b="1" spc="275" dirty="0">
                <a:latin typeface="Arial"/>
                <a:cs typeface="Arial"/>
              </a:rPr>
              <a:t>Οδηγιών </a:t>
            </a:r>
            <a:r>
              <a:rPr sz="3200" b="1" dirty="0">
                <a:latin typeface="Arial"/>
                <a:cs typeface="Arial"/>
              </a:rPr>
              <a:t>2001/77/ΕΚ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και</a:t>
            </a:r>
            <a:r>
              <a:rPr sz="3200" b="1" spc="-10" dirty="0">
                <a:latin typeface="Arial"/>
                <a:cs typeface="Arial"/>
              </a:rPr>
              <a:t> 2009/28/ΕΚ.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2267" y="221660"/>
            <a:ext cx="5774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0" indent="-400685">
              <a:lnSpc>
                <a:spcPct val="100000"/>
              </a:lnSpc>
              <a:spcBef>
                <a:spcPts val="100"/>
              </a:spcBef>
              <a:buClr>
                <a:srgbClr val="99FF99"/>
              </a:buClr>
              <a:buSzPct val="80000"/>
              <a:buFont typeface="MS PGothic"/>
              <a:buChar char="►"/>
              <a:tabLst>
                <a:tab pos="412750" algn="l"/>
                <a:tab pos="413384" algn="l"/>
                <a:tab pos="1120140" algn="l"/>
                <a:tab pos="3041650" algn="l"/>
              </a:tabLst>
            </a:pPr>
            <a:r>
              <a:rPr sz="3000" b="1" spc="-50" dirty="0">
                <a:latin typeface="Arial"/>
                <a:cs typeface="Arial"/>
              </a:rPr>
              <a:t>O</a:t>
            </a:r>
            <a:r>
              <a:rPr sz="3000" b="1" dirty="0">
                <a:latin typeface="Arial"/>
                <a:cs typeface="Arial"/>
              </a:rPr>
              <a:t>	ν</a:t>
            </a:r>
            <a:r>
              <a:rPr sz="3000" b="1" spc="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ό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spc="100" dirty="0">
                <a:latin typeface="Arial"/>
                <a:cs typeface="Arial"/>
              </a:rPr>
              <a:t>µ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ς</a:t>
            </a:r>
            <a:r>
              <a:rPr sz="3000" b="1" dirty="0">
                <a:latin typeface="Arial"/>
                <a:cs typeface="Arial"/>
              </a:rPr>
              <a:t>	4</a:t>
            </a:r>
            <a:r>
              <a:rPr sz="3000" b="1" spc="6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6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8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5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/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0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0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61721" y="221660"/>
            <a:ext cx="2257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4715" algn="l"/>
              </a:tabLst>
            </a:pPr>
            <a:r>
              <a:rPr sz="3000" b="1" spc="100" dirty="0">
                <a:latin typeface="Arial"/>
                <a:cs typeface="Arial"/>
              </a:rPr>
              <a:t>µ</a:t>
            </a:r>
            <a:r>
              <a:rPr sz="3000" b="1" spc="70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ε</a:t>
            </a:r>
            <a:r>
              <a:rPr sz="3000" b="1" dirty="0">
                <a:latin typeface="Arial"/>
                <a:cs typeface="Arial"/>
              </a:rPr>
              <a:t>	τ</a:t>
            </a:r>
            <a:r>
              <a:rPr sz="3000" b="1" spc="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ί</a:t>
            </a:r>
            <a:r>
              <a:rPr sz="3000" b="1" spc="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λ</a:t>
            </a:r>
            <a:r>
              <a:rPr sz="3000" b="1" spc="65" dirty="0">
                <a:latin typeface="Arial"/>
                <a:cs typeface="Arial"/>
              </a:rPr>
              <a:t> </a:t>
            </a:r>
            <a:r>
              <a:rPr sz="3000" b="1" spc="-50" dirty="0">
                <a:latin typeface="Arial"/>
                <a:cs typeface="Arial"/>
              </a:rPr>
              <a:t>ο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5167" y="678860"/>
            <a:ext cx="8123555" cy="505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Arial"/>
                <a:cs typeface="Arial"/>
              </a:rPr>
              <a:t>«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συγ</a:t>
            </a:r>
            <a:r>
              <a:rPr sz="3000" b="1" dirty="0">
                <a:latin typeface="Arial"/>
                <a:cs typeface="Arial"/>
              </a:rPr>
              <a:t>χ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ρ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νι</a:t>
            </a:r>
            <a:r>
              <a:rPr sz="3000" b="1" dirty="0">
                <a:latin typeface="Arial"/>
                <a:cs typeface="Arial"/>
              </a:rPr>
              <a:t>σ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285" dirty="0">
                <a:latin typeface="Arial"/>
                <a:cs typeface="Arial"/>
              </a:rPr>
              <a:t>µός</a:t>
            </a:r>
            <a:r>
              <a:rPr sz="3000" b="1" spc="16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π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ερ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β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λλοντ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ή</a:t>
            </a:r>
            <a:r>
              <a:rPr sz="3000" b="1" dirty="0">
                <a:latin typeface="Arial"/>
                <a:cs typeface="Arial"/>
              </a:rPr>
              <a:t>ς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spc="15" dirty="0">
                <a:latin typeface="Arial"/>
                <a:cs typeface="Arial"/>
              </a:rPr>
              <a:t>νοµοθεσίας,</a:t>
            </a:r>
            <a:r>
              <a:rPr sz="3000" b="1" spc="1510" dirty="0">
                <a:latin typeface="Arial"/>
                <a:cs typeface="Arial"/>
              </a:rPr>
              <a:t> </a:t>
            </a:r>
            <a:r>
              <a:rPr sz="3000" b="1" spc="20" dirty="0">
                <a:latin typeface="Arial"/>
                <a:cs typeface="Arial"/>
              </a:rPr>
              <a:t>ενσωµάτωση</a:t>
            </a:r>
            <a:r>
              <a:rPr sz="3000" b="1" spc="1495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στη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1500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ε</a:t>
            </a:r>
            <a:r>
              <a:rPr sz="3000" b="1" spc="15" dirty="0">
                <a:latin typeface="Arial"/>
                <a:cs typeface="Arial"/>
              </a:rPr>
              <a:t>λλ</a:t>
            </a:r>
            <a:r>
              <a:rPr sz="3000" b="1" spc="10" dirty="0">
                <a:latin typeface="Arial"/>
                <a:cs typeface="Arial"/>
              </a:rPr>
              <a:t>η</a:t>
            </a:r>
            <a:r>
              <a:rPr sz="3000" b="1" spc="15" dirty="0">
                <a:latin typeface="Arial"/>
                <a:cs typeface="Arial"/>
              </a:rPr>
              <a:t>ν</a:t>
            </a:r>
            <a:r>
              <a:rPr sz="3000" b="1" spc="10" dirty="0">
                <a:latin typeface="Arial"/>
                <a:cs typeface="Arial"/>
              </a:rPr>
              <a:t>ική </a:t>
            </a:r>
            <a:r>
              <a:rPr sz="3000" b="1" spc="135" dirty="0">
                <a:latin typeface="Arial"/>
                <a:cs typeface="Arial"/>
              </a:rPr>
              <a:t>νοµοθεσία</a:t>
            </a:r>
            <a:r>
              <a:rPr sz="3000" b="1" spc="1639" dirty="0">
                <a:latin typeface="Arial"/>
                <a:cs typeface="Arial"/>
              </a:rPr>
              <a:t> </a:t>
            </a:r>
            <a:r>
              <a:rPr sz="3000" b="1" spc="140" dirty="0">
                <a:latin typeface="Arial"/>
                <a:cs typeface="Arial"/>
              </a:rPr>
              <a:t>τ</a:t>
            </a:r>
            <a:r>
              <a:rPr sz="3000" b="1" spc="135" dirty="0">
                <a:latin typeface="Arial"/>
                <a:cs typeface="Arial"/>
              </a:rPr>
              <a:t>ω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1570" dirty="0">
                <a:latin typeface="Arial"/>
                <a:cs typeface="Arial"/>
              </a:rPr>
              <a:t> </a:t>
            </a:r>
            <a:r>
              <a:rPr sz="3000" b="1" spc="140" dirty="0">
                <a:latin typeface="Arial"/>
                <a:cs typeface="Arial"/>
              </a:rPr>
              <a:t>Οδηγιώ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1565" dirty="0">
                <a:latin typeface="Arial"/>
                <a:cs typeface="Arial"/>
              </a:rPr>
              <a:t> </a:t>
            </a:r>
            <a:r>
              <a:rPr sz="3000" b="1" spc="140" dirty="0">
                <a:latin typeface="Arial"/>
                <a:cs typeface="Arial"/>
              </a:rPr>
              <a:t>2018/84</a:t>
            </a:r>
            <a:r>
              <a:rPr sz="3000" b="1" dirty="0">
                <a:latin typeface="Arial"/>
                <a:cs typeface="Arial"/>
              </a:rPr>
              <a:t>4</a:t>
            </a:r>
            <a:r>
              <a:rPr sz="3000" b="1" spc="1639" dirty="0">
                <a:latin typeface="Arial"/>
                <a:cs typeface="Arial"/>
              </a:rPr>
              <a:t> </a:t>
            </a:r>
            <a:r>
              <a:rPr sz="3000" b="1" spc="140" dirty="0">
                <a:latin typeface="Arial"/>
                <a:cs typeface="Arial"/>
              </a:rPr>
              <a:t>κα</a:t>
            </a:r>
            <a:r>
              <a:rPr sz="3000" b="1" dirty="0">
                <a:latin typeface="Arial"/>
                <a:cs typeface="Arial"/>
              </a:rPr>
              <a:t>ι </a:t>
            </a:r>
            <a:r>
              <a:rPr sz="3000" b="1" spc="-5" dirty="0">
                <a:latin typeface="Arial"/>
                <a:cs typeface="Arial"/>
              </a:rPr>
              <a:t>2019/69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2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ο</a:t>
            </a:r>
            <a:r>
              <a:rPr sz="3000" b="1" dirty="0">
                <a:latin typeface="Arial"/>
                <a:cs typeface="Arial"/>
              </a:rPr>
              <a:t>υ</a:t>
            </a:r>
            <a:r>
              <a:rPr sz="3000" b="1" spc="2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Ευρ</a:t>
            </a:r>
            <a:r>
              <a:rPr sz="3000" b="1" spc="-5" dirty="0">
                <a:latin typeface="Arial"/>
                <a:cs typeface="Arial"/>
              </a:rPr>
              <a:t>ωπ</a:t>
            </a:r>
            <a:r>
              <a:rPr sz="3000" b="1" dirty="0">
                <a:latin typeface="Arial"/>
                <a:cs typeface="Arial"/>
              </a:rPr>
              <a:t>α</a:t>
            </a:r>
            <a:r>
              <a:rPr sz="3000" b="1" spc="-5" dirty="0">
                <a:latin typeface="Arial"/>
                <a:cs typeface="Arial"/>
              </a:rPr>
              <a:t>ϊκο</a:t>
            </a:r>
            <a:r>
              <a:rPr sz="3000" b="1" dirty="0">
                <a:latin typeface="Arial"/>
                <a:cs typeface="Arial"/>
              </a:rPr>
              <a:t>ύ</a:t>
            </a:r>
            <a:r>
              <a:rPr sz="3000" b="1" spc="1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Κοιν</a:t>
            </a:r>
            <a:r>
              <a:rPr sz="3000" b="1" spc="-5" dirty="0">
                <a:latin typeface="Arial"/>
                <a:cs typeface="Arial"/>
              </a:rPr>
              <a:t>ο</a:t>
            </a:r>
            <a:r>
              <a:rPr sz="3000" b="1" dirty="0">
                <a:latin typeface="Arial"/>
                <a:cs typeface="Arial"/>
              </a:rPr>
              <a:t>β</a:t>
            </a:r>
            <a:r>
              <a:rPr sz="3000" b="1" spc="-5" dirty="0">
                <a:latin typeface="Arial"/>
                <a:cs typeface="Arial"/>
              </a:rPr>
              <a:t>ου</a:t>
            </a:r>
            <a:r>
              <a:rPr sz="3000" b="1" dirty="0">
                <a:latin typeface="Arial"/>
                <a:cs typeface="Arial"/>
              </a:rPr>
              <a:t>λ</a:t>
            </a:r>
            <a:r>
              <a:rPr sz="3000" b="1" spc="-5" dirty="0">
                <a:latin typeface="Arial"/>
                <a:cs typeface="Arial"/>
              </a:rPr>
              <a:t>ίο</a:t>
            </a:r>
            <a:r>
              <a:rPr sz="3000" b="1" dirty="0">
                <a:latin typeface="Arial"/>
                <a:cs typeface="Arial"/>
              </a:rPr>
              <a:t>υ</a:t>
            </a:r>
            <a:r>
              <a:rPr sz="3000" b="1" spc="1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και τ</a:t>
            </a:r>
            <a:r>
              <a:rPr sz="3000" b="1" spc="-5" dirty="0">
                <a:latin typeface="Arial"/>
                <a:cs typeface="Arial"/>
              </a:rPr>
              <a:t>ο</a:t>
            </a:r>
            <a:r>
              <a:rPr sz="3000" b="1" dirty="0">
                <a:latin typeface="Arial"/>
                <a:cs typeface="Arial"/>
              </a:rPr>
              <a:t>υ</a:t>
            </a:r>
            <a:r>
              <a:rPr sz="3000" b="1" spc="280" dirty="0">
                <a:latin typeface="Arial"/>
                <a:cs typeface="Arial"/>
              </a:rPr>
              <a:t> </a:t>
            </a:r>
            <a:r>
              <a:rPr sz="3000" b="1" spc="5" dirty="0">
                <a:latin typeface="Arial"/>
                <a:cs typeface="Arial"/>
              </a:rPr>
              <a:t>Συµβουλίου</a:t>
            </a:r>
            <a:r>
              <a:rPr sz="3000" b="1" spc="2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και</a:t>
            </a:r>
            <a:r>
              <a:rPr sz="3000" b="1" spc="2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λο</a:t>
            </a:r>
            <a:r>
              <a:rPr sz="3000" b="1" spc="-5" dirty="0">
                <a:latin typeface="Arial"/>
                <a:cs typeface="Arial"/>
              </a:rPr>
              <a:t>ι</a:t>
            </a:r>
            <a:r>
              <a:rPr sz="3000" b="1" dirty="0">
                <a:latin typeface="Arial"/>
                <a:cs typeface="Arial"/>
              </a:rPr>
              <a:t>πές</a:t>
            </a:r>
            <a:r>
              <a:rPr sz="3000" b="1" spc="275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δ</a:t>
            </a:r>
            <a:r>
              <a:rPr sz="3000" b="1" dirty="0">
                <a:latin typeface="Arial"/>
                <a:cs typeface="Arial"/>
              </a:rPr>
              <a:t>ιατ</a:t>
            </a:r>
            <a:r>
              <a:rPr sz="3000" b="1" spc="-5" dirty="0">
                <a:latin typeface="Arial"/>
                <a:cs typeface="Arial"/>
              </a:rPr>
              <a:t>ά</a:t>
            </a:r>
            <a:r>
              <a:rPr sz="3000" b="1" dirty="0">
                <a:latin typeface="Arial"/>
                <a:cs typeface="Arial"/>
              </a:rPr>
              <a:t>ξ</a:t>
            </a:r>
            <a:r>
              <a:rPr sz="3000" b="1" spc="-5" dirty="0">
                <a:latin typeface="Arial"/>
                <a:cs typeface="Arial"/>
              </a:rPr>
              <a:t>ει</a:t>
            </a:r>
            <a:r>
              <a:rPr sz="3000" b="1" spc="5" dirty="0">
                <a:latin typeface="Arial"/>
                <a:cs typeface="Arial"/>
              </a:rPr>
              <a:t>ς</a:t>
            </a:r>
            <a:r>
              <a:rPr sz="3000" b="1" dirty="0">
                <a:latin typeface="Arial"/>
                <a:cs typeface="Arial"/>
              </a:rPr>
              <a:t>»</a:t>
            </a:r>
            <a:r>
              <a:rPr sz="3000" b="1" spc="27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(ΦΕΚ Α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’</a:t>
            </a:r>
            <a:r>
              <a:rPr sz="3000" b="1" spc="188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9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/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0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7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-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0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5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-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0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2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0</a:t>
            </a:r>
            <a:r>
              <a:rPr sz="3000" b="1" spc="-45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)</a:t>
            </a:r>
            <a:r>
              <a:rPr sz="3000" b="1" spc="-44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,</a:t>
            </a:r>
            <a:r>
              <a:rPr sz="3000" spc="1880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π</a:t>
            </a:r>
            <a:r>
              <a:rPr sz="3000" b="1" dirty="0">
                <a:latin typeface="Arial"/>
                <a:cs typeface="Arial"/>
              </a:rPr>
              <a:t>ο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υ</a:t>
            </a:r>
            <a:r>
              <a:rPr sz="3000" b="1" spc="188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ψ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η</a:t>
            </a:r>
            <a:r>
              <a:rPr sz="3000" b="1" dirty="0">
                <a:latin typeface="Arial"/>
                <a:cs typeface="Arial"/>
              </a:rPr>
              <a:t>φ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ί</a:t>
            </a:r>
            <a:r>
              <a:rPr sz="3000" b="1" dirty="0">
                <a:latin typeface="Arial"/>
                <a:cs typeface="Arial"/>
              </a:rPr>
              <a:t>σ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spc="380" dirty="0">
                <a:latin typeface="Arial"/>
                <a:cs typeface="Arial"/>
              </a:rPr>
              <a:t>ηκ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-45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πρό</a:t>
            </a:r>
            <a:r>
              <a:rPr sz="3000" b="1" dirty="0">
                <a:latin typeface="Arial"/>
                <a:cs typeface="Arial"/>
              </a:rPr>
              <a:t>σφ</a:t>
            </a:r>
            <a:r>
              <a:rPr sz="3000" b="1" spc="-5" dirty="0">
                <a:latin typeface="Arial"/>
                <a:cs typeface="Arial"/>
              </a:rPr>
              <a:t>α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α</a:t>
            </a:r>
            <a:r>
              <a:rPr sz="3000" b="1" dirty="0">
                <a:latin typeface="Arial"/>
                <a:cs typeface="Arial"/>
              </a:rPr>
              <a:t>,</a:t>
            </a:r>
            <a:r>
              <a:rPr sz="3000" b="1" spc="459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έφερε</a:t>
            </a:r>
            <a:r>
              <a:rPr sz="3000" b="1" spc="455" dirty="0">
                <a:latin typeface="Arial"/>
                <a:cs typeface="Arial"/>
              </a:rPr>
              <a:t> </a:t>
            </a:r>
            <a:r>
              <a:rPr sz="3000" b="1" spc="10" dirty="0">
                <a:latin typeface="Arial"/>
                <a:cs typeface="Arial"/>
              </a:rPr>
              <a:t>µεγάλες</a:t>
            </a:r>
            <a:r>
              <a:rPr sz="3000" b="1" spc="46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αλ</a:t>
            </a:r>
            <a:r>
              <a:rPr sz="3000" b="1" spc="-5" dirty="0">
                <a:latin typeface="Arial"/>
                <a:cs typeface="Arial"/>
              </a:rPr>
              <a:t>λ</a:t>
            </a:r>
            <a:r>
              <a:rPr sz="3000" b="1" dirty="0">
                <a:latin typeface="Arial"/>
                <a:cs typeface="Arial"/>
              </a:rPr>
              <a:t>αγές</a:t>
            </a:r>
            <a:r>
              <a:rPr sz="3000" b="1" spc="459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σχ</a:t>
            </a:r>
            <a:r>
              <a:rPr sz="3000" b="1" spc="-5" dirty="0">
                <a:latin typeface="Arial"/>
                <a:cs typeface="Arial"/>
              </a:rPr>
              <a:t>ετικ</a:t>
            </a:r>
            <a:r>
              <a:rPr sz="3000" b="1" dirty="0">
                <a:latin typeface="Arial"/>
                <a:cs typeface="Arial"/>
              </a:rPr>
              <a:t>ά </a:t>
            </a:r>
            <a:r>
              <a:rPr sz="3000" b="1" spc="50" dirty="0">
                <a:latin typeface="Arial"/>
                <a:cs typeface="Arial"/>
              </a:rPr>
              <a:t>µε</a:t>
            </a:r>
            <a:r>
              <a:rPr sz="3000" b="1" spc="10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ι</a:t>
            </a:r>
            <a:r>
              <a:rPr sz="3000" b="1" dirty="0">
                <a:latin typeface="Arial"/>
                <a:cs typeface="Arial"/>
              </a:rPr>
              <a:t>ς</a:t>
            </a:r>
            <a:r>
              <a:rPr sz="3000" b="1" spc="10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π</a:t>
            </a:r>
            <a:r>
              <a:rPr sz="3000" b="1" spc="-5" dirty="0">
                <a:latin typeface="Arial"/>
                <a:cs typeface="Arial"/>
              </a:rPr>
              <a:t>ερ</a:t>
            </a:r>
            <a:r>
              <a:rPr sz="3000" b="1" dirty="0">
                <a:latin typeface="Arial"/>
                <a:cs typeface="Arial"/>
              </a:rPr>
              <a:t>ιβ</a:t>
            </a:r>
            <a:r>
              <a:rPr sz="3000" b="1" spc="-5" dirty="0">
                <a:latin typeface="Arial"/>
                <a:cs typeface="Arial"/>
              </a:rPr>
              <a:t>α</a:t>
            </a:r>
            <a:r>
              <a:rPr sz="3000" b="1" dirty="0">
                <a:latin typeface="Arial"/>
                <a:cs typeface="Arial"/>
              </a:rPr>
              <a:t>λλοντι</a:t>
            </a:r>
            <a:r>
              <a:rPr sz="3000" b="1" spc="-5" dirty="0">
                <a:latin typeface="Arial"/>
                <a:cs typeface="Arial"/>
              </a:rPr>
              <a:t>κ</a:t>
            </a:r>
            <a:r>
              <a:rPr sz="3000" b="1" dirty="0">
                <a:latin typeface="Arial"/>
                <a:cs typeface="Arial"/>
              </a:rPr>
              <a:t>ές</a:t>
            </a:r>
            <a:r>
              <a:rPr sz="3000" b="1" spc="10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</a:t>
            </a:r>
            <a:r>
              <a:rPr sz="3000" b="1" spc="-5" dirty="0">
                <a:latin typeface="Arial"/>
                <a:cs typeface="Arial"/>
              </a:rPr>
              <a:t>δειοδο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ή</a:t>
            </a:r>
            <a:r>
              <a:rPr sz="3000" b="1" dirty="0">
                <a:latin typeface="Arial"/>
                <a:cs typeface="Arial"/>
              </a:rPr>
              <a:t>σ</a:t>
            </a:r>
            <a:r>
              <a:rPr sz="3000" b="1" spc="-5" dirty="0">
                <a:latin typeface="Arial"/>
                <a:cs typeface="Arial"/>
              </a:rPr>
              <a:t>ει</a:t>
            </a:r>
            <a:r>
              <a:rPr sz="3000" b="1" spc="5" dirty="0">
                <a:latin typeface="Arial"/>
                <a:cs typeface="Arial"/>
              </a:rPr>
              <a:t>ς</a:t>
            </a:r>
            <a:r>
              <a:rPr sz="3000" b="1" dirty="0">
                <a:latin typeface="Arial"/>
                <a:cs typeface="Arial"/>
              </a:rPr>
              <a:t>,</a:t>
            </a:r>
            <a:r>
              <a:rPr sz="3000" b="1" spc="108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ι</a:t>
            </a:r>
            <a:r>
              <a:rPr sz="3000" b="1" dirty="0">
                <a:latin typeface="Arial"/>
                <a:cs typeface="Arial"/>
              </a:rPr>
              <a:t>ς α</a:t>
            </a:r>
            <a:r>
              <a:rPr sz="3000" b="1" spc="-5" dirty="0">
                <a:latin typeface="Arial"/>
                <a:cs typeface="Arial"/>
              </a:rPr>
              <a:t>δειοδο</a:t>
            </a:r>
            <a:r>
              <a:rPr sz="3000" b="1" dirty="0">
                <a:latin typeface="Arial"/>
                <a:cs typeface="Arial"/>
              </a:rPr>
              <a:t>τ</a:t>
            </a:r>
            <a:r>
              <a:rPr sz="3000" b="1" spc="-5" dirty="0">
                <a:latin typeface="Arial"/>
                <a:cs typeface="Arial"/>
              </a:rPr>
              <a:t>ή</a:t>
            </a:r>
            <a:r>
              <a:rPr sz="3000" b="1" dirty="0">
                <a:latin typeface="Arial"/>
                <a:cs typeface="Arial"/>
              </a:rPr>
              <a:t>σ</a:t>
            </a:r>
            <a:r>
              <a:rPr sz="3000" b="1" spc="-5" dirty="0">
                <a:latin typeface="Arial"/>
                <a:cs typeface="Arial"/>
              </a:rPr>
              <a:t>ει</a:t>
            </a:r>
            <a:r>
              <a:rPr sz="3000" b="1" dirty="0">
                <a:latin typeface="Arial"/>
                <a:cs typeface="Arial"/>
              </a:rPr>
              <a:t>ς</a:t>
            </a:r>
            <a:r>
              <a:rPr sz="3000" b="1" spc="72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εγ</a:t>
            </a:r>
            <a:r>
              <a:rPr sz="3000" b="1" spc="-5" dirty="0">
                <a:latin typeface="Arial"/>
                <a:cs typeface="Arial"/>
              </a:rPr>
              <a:t>κ</a:t>
            </a:r>
            <a:r>
              <a:rPr sz="3000" b="1" dirty="0">
                <a:latin typeface="Arial"/>
                <a:cs typeface="Arial"/>
              </a:rPr>
              <a:t>αταστάσ</a:t>
            </a:r>
            <a:r>
              <a:rPr sz="3000" b="1" spc="-5" dirty="0">
                <a:latin typeface="Arial"/>
                <a:cs typeface="Arial"/>
              </a:rPr>
              <a:t>ε</a:t>
            </a:r>
            <a:r>
              <a:rPr sz="3000" b="1" dirty="0">
                <a:latin typeface="Arial"/>
                <a:cs typeface="Arial"/>
              </a:rPr>
              <a:t>ων</a:t>
            </a:r>
            <a:r>
              <a:rPr sz="3000" b="1" spc="720" dirty="0">
                <a:latin typeface="Arial"/>
                <a:cs typeface="Arial"/>
              </a:rPr>
              <a:t> </a:t>
            </a:r>
            <a:r>
              <a:rPr sz="3000" b="1" spc="-5" dirty="0">
                <a:latin typeface="Arial"/>
                <a:cs typeface="Arial"/>
              </a:rPr>
              <a:t>π</a:t>
            </a:r>
            <a:r>
              <a:rPr sz="3000" b="1" dirty="0">
                <a:latin typeface="Arial"/>
                <a:cs typeface="Arial"/>
              </a:rPr>
              <a:t>αραγ</a:t>
            </a:r>
            <a:r>
              <a:rPr sz="3000" b="1" spc="-5" dirty="0">
                <a:latin typeface="Arial"/>
                <a:cs typeface="Arial"/>
              </a:rPr>
              <a:t>ω</a:t>
            </a:r>
            <a:r>
              <a:rPr sz="3000" b="1" dirty="0">
                <a:latin typeface="Arial"/>
                <a:cs typeface="Arial"/>
              </a:rPr>
              <a:t>γής </a:t>
            </a:r>
            <a:r>
              <a:rPr sz="3000" b="1" spc="210" dirty="0">
                <a:latin typeface="Arial"/>
                <a:cs typeface="Arial"/>
              </a:rPr>
              <a:t>ενέργε</a:t>
            </a:r>
            <a:r>
              <a:rPr sz="3000" b="1" spc="204" dirty="0">
                <a:latin typeface="Arial"/>
                <a:cs typeface="Arial"/>
              </a:rPr>
              <a:t>ι</a:t>
            </a:r>
            <a:r>
              <a:rPr sz="3000" b="1" spc="210" dirty="0">
                <a:latin typeface="Arial"/>
                <a:cs typeface="Arial"/>
              </a:rPr>
              <a:t>α</a:t>
            </a:r>
            <a:r>
              <a:rPr sz="3000" b="1" dirty="0">
                <a:latin typeface="Arial"/>
                <a:cs typeface="Arial"/>
              </a:rPr>
              <a:t>ς</a:t>
            </a:r>
            <a:r>
              <a:rPr sz="3000" b="1" spc="1600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απ</a:t>
            </a:r>
            <a:r>
              <a:rPr sz="3000" b="1" dirty="0">
                <a:latin typeface="Arial"/>
                <a:cs typeface="Arial"/>
              </a:rPr>
              <a:t>ό</a:t>
            </a:r>
            <a:r>
              <a:rPr sz="3000" b="1" spc="1600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ΑΠ</a:t>
            </a:r>
            <a:r>
              <a:rPr sz="3000" b="1" dirty="0">
                <a:latin typeface="Arial"/>
                <a:cs typeface="Arial"/>
              </a:rPr>
              <a:t>Ε</a:t>
            </a:r>
            <a:r>
              <a:rPr sz="3000" b="1" spc="1705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κα</a:t>
            </a:r>
            <a:r>
              <a:rPr sz="3000" b="1" dirty="0">
                <a:latin typeface="Arial"/>
                <a:cs typeface="Arial"/>
              </a:rPr>
              <a:t>ι</a:t>
            </a:r>
            <a:r>
              <a:rPr sz="3000" b="1" spc="1600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τ</a:t>
            </a:r>
            <a:r>
              <a:rPr sz="3000" b="1" spc="204" dirty="0">
                <a:latin typeface="Arial"/>
                <a:cs typeface="Arial"/>
              </a:rPr>
              <a:t>η</a:t>
            </a:r>
            <a:r>
              <a:rPr sz="3000" b="1" dirty="0">
                <a:latin typeface="Arial"/>
                <a:cs typeface="Arial"/>
              </a:rPr>
              <a:t>ν</a:t>
            </a:r>
            <a:r>
              <a:rPr sz="3000" b="1" spc="1605" dirty="0">
                <a:latin typeface="Arial"/>
                <a:cs typeface="Arial"/>
              </a:rPr>
              <a:t> </a:t>
            </a:r>
            <a:r>
              <a:rPr sz="3000" b="1" spc="210" dirty="0">
                <a:latin typeface="Arial"/>
                <a:cs typeface="Arial"/>
              </a:rPr>
              <a:t>έγκριση </a:t>
            </a:r>
            <a:r>
              <a:rPr sz="3000" b="1" dirty="0">
                <a:latin typeface="Arial"/>
                <a:cs typeface="Arial"/>
              </a:rPr>
              <a:t>επεν</a:t>
            </a:r>
            <a:r>
              <a:rPr sz="3000" b="1" spc="-5" dirty="0">
                <a:latin typeface="Arial"/>
                <a:cs typeface="Arial"/>
              </a:rPr>
              <a:t>δύ</a:t>
            </a:r>
            <a:r>
              <a:rPr sz="3000" b="1" dirty="0">
                <a:latin typeface="Arial"/>
                <a:cs typeface="Arial"/>
              </a:rPr>
              <a:t>σε</a:t>
            </a:r>
            <a:r>
              <a:rPr sz="3000" b="1" spc="-5" dirty="0">
                <a:latin typeface="Arial"/>
                <a:cs typeface="Arial"/>
              </a:rPr>
              <a:t>ω</a:t>
            </a:r>
            <a:r>
              <a:rPr sz="3000" b="1" dirty="0">
                <a:latin typeface="Arial"/>
                <a:cs typeface="Arial"/>
              </a:rPr>
              <a:t>ν σε</a:t>
            </a:r>
            <a:r>
              <a:rPr sz="3000" b="1" spc="-5" dirty="0">
                <a:latin typeface="Arial"/>
                <a:cs typeface="Arial"/>
              </a:rPr>
              <a:t> </a:t>
            </a:r>
            <a:r>
              <a:rPr sz="3000" b="1" dirty="0">
                <a:latin typeface="Arial"/>
                <a:cs typeface="Arial"/>
              </a:rPr>
              <a:t>ΑΠΕ.</a:t>
            </a:r>
            <a:endParaRPr sz="3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5014" y="120534"/>
            <a:ext cx="5769032" cy="62761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19545" y="698268"/>
            <a:ext cx="8142605" cy="2265680"/>
            <a:chOff x="519545" y="698268"/>
            <a:chExt cx="8142605" cy="22656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545" y="698268"/>
              <a:ext cx="8142316" cy="6234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523" y="1180406"/>
              <a:ext cx="3200400" cy="623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545" y="1662545"/>
              <a:ext cx="8055032" cy="7148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545" y="2248592"/>
              <a:ext cx="6899563" cy="71489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19545" y="3429000"/>
            <a:ext cx="8150859" cy="2535555"/>
            <a:chOff x="519545" y="3429000"/>
            <a:chExt cx="8150859" cy="253555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545" y="3429000"/>
              <a:ext cx="7331825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9545" y="4015047"/>
              <a:ext cx="8138159" cy="5403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545" y="4430683"/>
              <a:ext cx="8138159" cy="47798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545" y="4775661"/>
              <a:ext cx="8138159" cy="4779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9545" y="5133108"/>
              <a:ext cx="8150628" cy="4738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19545" y="5486399"/>
              <a:ext cx="3919451" cy="47798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431220" y="2248592"/>
            <a:ext cx="981075" cy="1471930"/>
            <a:chOff x="4297679" y="2248593"/>
            <a:chExt cx="981075" cy="1471930"/>
          </a:xfrm>
        </p:grpSpPr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97679" y="2248593"/>
              <a:ext cx="980901" cy="14713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356098" y="2276476"/>
              <a:ext cx="863600" cy="1368425"/>
            </a:xfrm>
            <a:custGeom>
              <a:avLst/>
              <a:gdLst/>
              <a:ahLst/>
              <a:cxnLst/>
              <a:rect l="l" t="t" r="r" b="b"/>
              <a:pathLst>
                <a:path w="863600" h="1368425">
                  <a:moveTo>
                    <a:pt x="647700" y="0"/>
                  </a:moveTo>
                  <a:lnTo>
                    <a:pt x="215900" y="0"/>
                  </a:lnTo>
                  <a:lnTo>
                    <a:pt x="215900" y="26987"/>
                  </a:lnTo>
                  <a:lnTo>
                    <a:pt x="647700" y="26987"/>
                  </a:lnTo>
                  <a:lnTo>
                    <a:pt x="647700" y="0"/>
                  </a:lnTo>
                  <a:close/>
                </a:path>
                <a:path w="863600" h="1368425">
                  <a:moveTo>
                    <a:pt x="647700" y="53975"/>
                  </a:moveTo>
                  <a:lnTo>
                    <a:pt x="215900" y="53975"/>
                  </a:lnTo>
                  <a:lnTo>
                    <a:pt x="215900" y="107950"/>
                  </a:lnTo>
                  <a:lnTo>
                    <a:pt x="647700" y="107950"/>
                  </a:lnTo>
                  <a:lnTo>
                    <a:pt x="647700" y="53975"/>
                  </a:lnTo>
                  <a:close/>
                </a:path>
                <a:path w="863600" h="1368425">
                  <a:moveTo>
                    <a:pt x="863600" y="936625"/>
                  </a:moveTo>
                  <a:lnTo>
                    <a:pt x="0" y="936625"/>
                  </a:lnTo>
                  <a:lnTo>
                    <a:pt x="431800" y="1368423"/>
                  </a:lnTo>
                  <a:lnTo>
                    <a:pt x="863600" y="936625"/>
                  </a:lnTo>
                  <a:close/>
                </a:path>
                <a:path w="863600" h="1368425">
                  <a:moveTo>
                    <a:pt x="647700" y="134937"/>
                  </a:moveTo>
                  <a:lnTo>
                    <a:pt x="215900" y="134937"/>
                  </a:lnTo>
                  <a:lnTo>
                    <a:pt x="215900" y="936625"/>
                  </a:lnTo>
                  <a:lnTo>
                    <a:pt x="647700" y="936625"/>
                  </a:lnTo>
                  <a:lnTo>
                    <a:pt x="647700" y="134937"/>
                  </a:lnTo>
                  <a:close/>
                </a:path>
              </a:pathLst>
            </a:custGeom>
            <a:solidFill>
              <a:srgbClr val="DC85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56098" y="2276476"/>
              <a:ext cx="863600" cy="1368425"/>
            </a:xfrm>
            <a:custGeom>
              <a:avLst/>
              <a:gdLst/>
              <a:ahLst/>
              <a:cxnLst/>
              <a:rect l="l" t="t" r="r" b="b"/>
              <a:pathLst>
                <a:path w="863600" h="1368425">
                  <a:moveTo>
                    <a:pt x="647699" y="0"/>
                  </a:moveTo>
                  <a:lnTo>
                    <a:pt x="647699" y="26987"/>
                  </a:lnTo>
                  <a:lnTo>
                    <a:pt x="215900" y="26987"/>
                  </a:lnTo>
                  <a:lnTo>
                    <a:pt x="215900" y="0"/>
                  </a:lnTo>
                  <a:lnTo>
                    <a:pt x="647699" y="0"/>
                  </a:lnTo>
                  <a:close/>
                </a:path>
                <a:path w="863600" h="1368425">
                  <a:moveTo>
                    <a:pt x="647699" y="53974"/>
                  </a:moveTo>
                  <a:lnTo>
                    <a:pt x="647699" y="107950"/>
                  </a:lnTo>
                  <a:lnTo>
                    <a:pt x="215900" y="107950"/>
                  </a:lnTo>
                  <a:lnTo>
                    <a:pt x="215900" y="53974"/>
                  </a:lnTo>
                  <a:lnTo>
                    <a:pt x="647699" y="53974"/>
                  </a:lnTo>
                  <a:close/>
                </a:path>
                <a:path w="863600" h="1368425">
                  <a:moveTo>
                    <a:pt x="647699" y="134937"/>
                  </a:moveTo>
                  <a:lnTo>
                    <a:pt x="647699" y="936624"/>
                  </a:lnTo>
                  <a:lnTo>
                    <a:pt x="863599" y="936624"/>
                  </a:lnTo>
                  <a:lnTo>
                    <a:pt x="431799" y="1368424"/>
                  </a:lnTo>
                  <a:lnTo>
                    <a:pt x="0" y="936624"/>
                  </a:lnTo>
                  <a:lnTo>
                    <a:pt x="215900" y="936624"/>
                  </a:lnTo>
                  <a:lnTo>
                    <a:pt x="215900" y="134937"/>
                  </a:lnTo>
                  <a:lnTo>
                    <a:pt x="647699" y="134937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19792" y="1737359"/>
            <a:ext cx="2190750" cy="694690"/>
            <a:chOff x="419792" y="1737359"/>
            <a:chExt cx="2190750" cy="694690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9792" y="1737359"/>
              <a:ext cx="2190403" cy="69411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68312" y="1773238"/>
              <a:ext cx="2087880" cy="576580"/>
            </a:xfrm>
            <a:custGeom>
              <a:avLst/>
              <a:gdLst/>
              <a:ahLst/>
              <a:cxnLst/>
              <a:rect l="l" t="t" r="r" b="b"/>
              <a:pathLst>
                <a:path w="2087880" h="576580">
                  <a:moveTo>
                    <a:pt x="18008" y="144066"/>
                  </a:moveTo>
                  <a:lnTo>
                    <a:pt x="0" y="144066"/>
                  </a:lnTo>
                  <a:lnTo>
                    <a:pt x="0" y="432196"/>
                  </a:lnTo>
                  <a:lnTo>
                    <a:pt x="18008" y="432196"/>
                  </a:lnTo>
                  <a:lnTo>
                    <a:pt x="18008" y="144066"/>
                  </a:lnTo>
                  <a:close/>
                </a:path>
                <a:path w="2087880" h="576580">
                  <a:moveTo>
                    <a:pt x="72033" y="144066"/>
                  </a:moveTo>
                  <a:lnTo>
                    <a:pt x="36016" y="144066"/>
                  </a:lnTo>
                  <a:lnTo>
                    <a:pt x="36016" y="432196"/>
                  </a:lnTo>
                  <a:lnTo>
                    <a:pt x="72033" y="432196"/>
                  </a:lnTo>
                  <a:lnTo>
                    <a:pt x="72033" y="144066"/>
                  </a:lnTo>
                  <a:close/>
                </a:path>
                <a:path w="2087880" h="576580">
                  <a:moveTo>
                    <a:pt x="1799430" y="0"/>
                  </a:moveTo>
                  <a:lnTo>
                    <a:pt x="1799430" y="144066"/>
                  </a:lnTo>
                  <a:lnTo>
                    <a:pt x="90040" y="144066"/>
                  </a:lnTo>
                  <a:lnTo>
                    <a:pt x="90040" y="432196"/>
                  </a:lnTo>
                  <a:lnTo>
                    <a:pt x="1799430" y="432196"/>
                  </a:lnTo>
                  <a:lnTo>
                    <a:pt x="1799430" y="576261"/>
                  </a:lnTo>
                  <a:lnTo>
                    <a:pt x="2087562" y="288131"/>
                  </a:lnTo>
                  <a:lnTo>
                    <a:pt x="1799430" y="0"/>
                  </a:lnTo>
                  <a:close/>
                </a:path>
              </a:pathLst>
            </a:custGeom>
            <a:solidFill>
              <a:srgbClr val="DC85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8312" y="1773238"/>
              <a:ext cx="2087880" cy="576580"/>
            </a:xfrm>
            <a:custGeom>
              <a:avLst/>
              <a:gdLst/>
              <a:ahLst/>
              <a:cxnLst/>
              <a:rect l="l" t="t" r="r" b="b"/>
              <a:pathLst>
                <a:path w="2087880" h="576580">
                  <a:moveTo>
                    <a:pt x="0" y="144065"/>
                  </a:moveTo>
                  <a:lnTo>
                    <a:pt x="18008" y="144065"/>
                  </a:lnTo>
                  <a:lnTo>
                    <a:pt x="18008" y="432196"/>
                  </a:lnTo>
                  <a:lnTo>
                    <a:pt x="0" y="432196"/>
                  </a:lnTo>
                  <a:lnTo>
                    <a:pt x="0" y="144065"/>
                  </a:lnTo>
                  <a:close/>
                </a:path>
                <a:path w="2087880" h="576580">
                  <a:moveTo>
                    <a:pt x="36015" y="144065"/>
                  </a:moveTo>
                  <a:lnTo>
                    <a:pt x="72032" y="144065"/>
                  </a:lnTo>
                  <a:lnTo>
                    <a:pt x="72032" y="432196"/>
                  </a:lnTo>
                  <a:lnTo>
                    <a:pt x="36015" y="432196"/>
                  </a:lnTo>
                  <a:lnTo>
                    <a:pt x="36015" y="144065"/>
                  </a:lnTo>
                  <a:close/>
                </a:path>
                <a:path w="2087880" h="576580">
                  <a:moveTo>
                    <a:pt x="90040" y="144065"/>
                  </a:moveTo>
                  <a:lnTo>
                    <a:pt x="1799430" y="144065"/>
                  </a:lnTo>
                  <a:lnTo>
                    <a:pt x="1799430" y="0"/>
                  </a:lnTo>
                  <a:lnTo>
                    <a:pt x="2087561" y="288130"/>
                  </a:lnTo>
                  <a:lnTo>
                    <a:pt x="1799430" y="576261"/>
                  </a:lnTo>
                  <a:lnTo>
                    <a:pt x="1799430" y="432196"/>
                  </a:lnTo>
                  <a:lnTo>
                    <a:pt x="90040" y="432196"/>
                  </a:lnTo>
                  <a:lnTo>
                    <a:pt x="90040" y="144065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618489" y="345377"/>
            <a:ext cx="8057515" cy="225298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25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Οι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αλλαγές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του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ν.</a:t>
            </a:r>
            <a:r>
              <a:rPr sz="3200" b="1" spc="-10" dirty="0">
                <a:latin typeface="Arial"/>
                <a:cs typeface="Arial"/>
              </a:rPr>
              <a:t> 4685/2020</a:t>
            </a:r>
            <a:endParaRPr sz="3200">
              <a:latin typeface="Arial"/>
              <a:cs typeface="Arial"/>
            </a:endParaRPr>
          </a:p>
          <a:p>
            <a:pPr marL="355600" marR="31750" indent="-342900">
              <a:lnSpc>
                <a:spcPct val="100000"/>
              </a:lnSpc>
              <a:spcBef>
                <a:spcPts val="73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74015" algn="l"/>
                <a:tab pos="3582670" algn="l"/>
                <a:tab pos="4311650" algn="l"/>
                <a:tab pos="7266305" algn="l"/>
              </a:tabLst>
            </a:pPr>
            <a:r>
              <a:rPr sz="3200" b="1" spc="245" dirty="0">
                <a:latin typeface="Arial"/>
                <a:cs typeface="Arial"/>
              </a:rPr>
              <a:t>Απλοποίηση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14" dirty="0">
                <a:latin typeface="Arial"/>
                <a:cs typeface="Arial"/>
              </a:rPr>
              <a:t>κι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50" dirty="0">
                <a:latin typeface="Arial"/>
                <a:cs typeface="Arial"/>
              </a:rPr>
              <a:t>επιτάχυνση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65" dirty="0">
                <a:latin typeface="Arial"/>
                <a:cs typeface="Arial"/>
              </a:rPr>
              <a:t>της </a:t>
            </a:r>
            <a:r>
              <a:rPr sz="3200" b="1" spc="-10" dirty="0">
                <a:latin typeface="Arial"/>
                <a:cs typeface="Arial"/>
              </a:rPr>
              <a:t>διαδικασίας</a:t>
            </a:r>
            <a:endParaRPr sz="3200">
              <a:latin typeface="Arial"/>
              <a:cs typeface="Arial"/>
            </a:endParaRPr>
          </a:p>
          <a:p>
            <a:pPr marL="386080" indent="-374015">
              <a:lnSpc>
                <a:spcPct val="100000"/>
              </a:lnSpc>
              <a:spcBef>
                <a:spcPts val="72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86715" algn="l"/>
                <a:tab pos="1163320" algn="l"/>
                <a:tab pos="5230495" algn="l"/>
                <a:tab pos="6370955" algn="l"/>
              </a:tabLst>
            </a:pPr>
            <a:r>
              <a:rPr sz="3200" b="1" spc="215" dirty="0">
                <a:latin typeface="Arial"/>
                <a:cs typeface="Arial"/>
              </a:rPr>
              <a:t>1.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360" dirty="0">
                <a:latin typeface="Arial"/>
                <a:cs typeface="Arial"/>
              </a:rPr>
              <a:t>Αντι</a:t>
            </a:r>
            <a:r>
              <a:rPr sz="3200" b="1" spc="-409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κ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409" dirty="0">
                <a:latin typeface="Arial"/>
                <a:cs typeface="Arial"/>
              </a:rPr>
              <a:t>ατάσταση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95" dirty="0">
                <a:latin typeface="Arial"/>
                <a:cs typeface="Arial"/>
              </a:rPr>
              <a:t>της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240" dirty="0">
                <a:latin typeface="Arial"/>
                <a:cs typeface="Arial"/>
              </a:rPr>
              <a:t>Άδ</a:t>
            </a:r>
            <a:r>
              <a:rPr sz="3200" b="1" spc="-409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415" dirty="0">
                <a:latin typeface="Arial"/>
                <a:cs typeface="Arial"/>
              </a:rPr>
              <a:t> </a:t>
            </a:r>
            <a:r>
              <a:rPr sz="3200" b="1" spc="295" dirty="0">
                <a:latin typeface="Arial"/>
                <a:cs typeface="Arial"/>
              </a:rPr>
              <a:t>ιας 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389" y="2571433"/>
            <a:ext cx="2942590" cy="10083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35"/>
              </a:spcBef>
            </a:pPr>
            <a:r>
              <a:rPr sz="3200" b="1" dirty="0">
                <a:latin typeface="Arial"/>
                <a:cs typeface="Arial"/>
              </a:rPr>
              <a:t>Π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ω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γ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ή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ς </a:t>
            </a:r>
            <a:r>
              <a:rPr sz="3200" b="1" spc="235" dirty="0">
                <a:latin typeface="Arial"/>
                <a:cs typeface="Arial"/>
              </a:rPr>
              <a:t>Πα</a:t>
            </a:r>
            <a:r>
              <a:rPr sz="3200" b="1" spc="-4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420" dirty="0">
                <a:latin typeface="Arial"/>
                <a:cs typeface="Arial"/>
              </a:rPr>
              <a:t> </a:t>
            </a:r>
            <a:r>
              <a:rPr sz="3200" b="1" spc="380" dirty="0">
                <a:latin typeface="Arial"/>
                <a:cs typeface="Arial"/>
              </a:rPr>
              <a:t>αγωγής 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16573" y="2571433"/>
            <a:ext cx="4497705" cy="100838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 marR="5080" indent="154305">
              <a:lnSpc>
                <a:spcPct val="101600"/>
              </a:lnSpc>
              <a:spcBef>
                <a:spcPts val="35"/>
              </a:spcBef>
              <a:tabLst>
                <a:tab pos="1079500" algn="l"/>
                <a:tab pos="1977389" algn="l"/>
                <a:tab pos="3982720" algn="l"/>
              </a:tabLst>
            </a:pP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ε</a:t>
            </a:r>
            <a:r>
              <a:rPr sz="3200" b="1" dirty="0">
                <a:latin typeface="Arial"/>
                <a:cs typeface="Arial"/>
              </a:rPr>
              <a:t>	τ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η</a:t>
            </a:r>
            <a:r>
              <a:rPr sz="3200" b="1" dirty="0">
                <a:latin typeface="Arial"/>
                <a:cs typeface="Arial"/>
              </a:rPr>
              <a:t>	Β</a:t>
            </a:r>
            <a:r>
              <a:rPr sz="3200" b="1" spc="-29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β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α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ί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ω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28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η </a:t>
            </a:r>
            <a:r>
              <a:rPr sz="3200" b="1" spc="285" dirty="0">
                <a:latin typeface="Arial"/>
                <a:cs typeface="Arial"/>
              </a:rPr>
              <a:t>για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760" dirty="0">
                <a:latin typeface="Arial"/>
                <a:cs typeface="Arial"/>
              </a:rPr>
              <a:t> </a:t>
            </a:r>
            <a:r>
              <a:rPr sz="3200" b="1" spc="235" dirty="0">
                <a:latin typeface="Arial"/>
                <a:cs typeface="Arial"/>
              </a:rPr>
              <a:t>25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-840" dirty="0">
                <a:latin typeface="Arial"/>
                <a:cs typeface="Arial"/>
              </a:rPr>
              <a:t> </a:t>
            </a:r>
            <a:r>
              <a:rPr sz="3200" b="1" spc="235" dirty="0">
                <a:latin typeface="Arial"/>
                <a:cs typeface="Arial"/>
              </a:rPr>
              <a:t>χρ</a:t>
            </a:r>
            <a:r>
              <a:rPr sz="3200" b="1" spc="-420" dirty="0">
                <a:latin typeface="Arial"/>
                <a:cs typeface="Arial"/>
              </a:rPr>
              <a:t> </a:t>
            </a:r>
            <a:r>
              <a:rPr sz="3200" b="1" spc="340" dirty="0">
                <a:latin typeface="Arial"/>
                <a:cs typeface="Arial"/>
              </a:rPr>
              <a:t>όνια</a:t>
            </a:r>
            <a:r>
              <a:rPr sz="3200" b="1" dirty="0">
                <a:latin typeface="Arial"/>
                <a:cs typeface="Arial"/>
              </a:rPr>
              <a:t>	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420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ε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8489" y="3444177"/>
            <a:ext cx="7706359" cy="1211580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25"/>
              </a:spcBef>
            </a:pPr>
            <a:r>
              <a:rPr sz="3200" b="1" dirty="0">
                <a:latin typeface="Arial"/>
                <a:cs typeface="Arial"/>
              </a:rPr>
              <a:t>δυνατότητα</a:t>
            </a:r>
            <a:r>
              <a:rPr sz="3200" b="1" spc="-4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ισόχρονης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παράτασης</a:t>
            </a:r>
            <a:endParaRPr sz="32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55600" algn="l"/>
              </a:tabLst>
            </a:pPr>
            <a:r>
              <a:rPr sz="3200" b="1" dirty="0">
                <a:latin typeface="Arial"/>
                <a:cs typeface="Arial"/>
              </a:rPr>
              <a:t>2.</a:t>
            </a:r>
            <a:r>
              <a:rPr sz="3200" b="1" spc="-3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Ψηφιοποίηση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της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όλης</a:t>
            </a:r>
            <a:r>
              <a:rPr sz="3200" b="1" spc="-15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διαδικασίας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78739" y="293370"/>
            <a:ext cx="8812530" cy="17221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2900" algn="just">
              <a:lnSpc>
                <a:spcPct val="99200"/>
              </a:lnSpc>
              <a:spcBef>
                <a:spcPts val="12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Υποβολή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αίτησης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λήψη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βεβαίωσης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σε</a:t>
            </a:r>
            <a:r>
              <a:rPr sz="2800" b="1" spc="22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Ειδικό </a:t>
            </a:r>
            <a:r>
              <a:rPr sz="2800" b="1" dirty="0">
                <a:latin typeface="Arial"/>
                <a:cs typeface="Arial"/>
              </a:rPr>
              <a:t>Ηλεκτρονικό</a:t>
            </a:r>
            <a:r>
              <a:rPr sz="2800" b="1" spc="36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Μητρώο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Παραγωγών</a:t>
            </a:r>
            <a:r>
              <a:rPr sz="2800" b="1" spc="36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Ηλεκτρικής </a:t>
            </a:r>
            <a:r>
              <a:rPr sz="2800" b="1" dirty="0">
                <a:latin typeface="Arial"/>
                <a:cs typeface="Arial"/>
              </a:rPr>
              <a:t>ενέργειας</a:t>
            </a:r>
            <a:r>
              <a:rPr sz="2800" b="1" spc="4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4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ΑΠΕ</a:t>
            </a:r>
            <a:r>
              <a:rPr sz="2800" b="1" spc="4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4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ΣΗΘΥΑ</a:t>
            </a:r>
            <a:r>
              <a:rPr sz="2800" b="1" spc="4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που</a:t>
            </a:r>
            <a:r>
              <a:rPr sz="2800" spc="4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τηρεί</a:t>
            </a:r>
            <a:r>
              <a:rPr sz="2800" spc="48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η</a:t>
            </a:r>
            <a:r>
              <a:rPr sz="2800" spc="48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ΡΑΕ </a:t>
            </a:r>
            <a:r>
              <a:rPr sz="2800" dirty="0">
                <a:latin typeface="Arial"/>
                <a:cs typeface="Arial"/>
              </a:rPr>
              <a:t>(άρθρο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20)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4028" y="2080514"/>
            <a:ext cx="5697855" cy="87503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66675" marR="5080" indent="-54610">
              <a:lnSpc>
                <a:spcPts val="3329"/>
              </a:lnSpc>
              <a:spcBef>
                <a:spcPts val="225"/>
              </a:spcBef>
              <a:tabLst>
                <a:tab pos="1267460" algn="l"/>
                <a:tab pos="2226945" algn="l"/>
                <a:tab pos="3161030" algn="l"/>
                <a:tab pos="4511675" algn="l"/>
                <a:tab pos="5262880" algn="l"/>
              </a:tabLst>
            </a:pPr>
            <a:r>
              <a:rPr sz="2800" b="1" spc="229" dirty="0">
                <a:latin typeface="Arial"/>
                <a:cs typeface="Arial"/>
              </a:rPr>
              <a:t>αυτ</a:t>
            </a:r>
            <a:r>
              <a:rPr sz="2800" b="1" spc="-44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ό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310" dirty="0">
                <a:latin typeface="Arial"/>
                <a:cs typeface="Arial"/>
              </a:rPr>
              <a:t>συγχρονίζετ</a:t>
            </a:r>
            <a:r>
              <a:rPr sz="2800" b="1" spc="-400" dirty="0">
                <a:latin typeface="Arial"/>
                <a:cs typeface="Arial"/>
              </a:rPr>
              <a:t> </a:t>
            </a:r>
            <a:r>
              <a:rPr sz="2800" b="1" spc="145" dirty="0">
                <a:latin typeface="Arial"/>
                <a:cs typeface="Arial"/>
              </a:rPr>
              <a:t>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95" dirty="0">
                <a:latin typeface="Arial"/>
                <a:cs typeface="Arial"/>
              </a:rPr>
              <a:t>µε</a:t>
            </a:r>
            <a:r>
              <a:rPr sz="2800" b="1" dirty="0">
                <a:latin typeface="Arial"/>
                <a:cs typeface="Arial"/>
              </a:rPr>
              <a:t>	τ</a:t>
            </a:r>
            <a:r>
              <a:rPr sz="2800" b="1" spc="-440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α </a:t>
            </a:r>
            <a:r>
              <a:rPr sz="2800" b="1" spc="-10" dirty="0">
                <a:latin typeface="Arial"/>
                <a:cs typeface="Arial"/>
              </a:rPr>
              <a:t>συστήµατα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25" dirty="0">
                <a:latin typeface="Arial"/>
                <a:cs typeface="Arial"/>
              </a:rPr>
              <a:t>των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-10" dirty="0">
                <a:latin typeface="Arial"/>
                <a:cs typeface="Arial"/>
              </a:rPr>
              <a:t>εµπλεκόµενων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739" y="2080514"/>
            <a:ext cx="2919095" cy="1306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99"/>
              </a:lnSpc>
              <a:spcBef>
                <a:spcPts val="95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77825" algn="l"/>
              </a:tabLst>
            </a:pPr>
            <a:r>
              <a:rPr sz="2800" b="1" spc="170" dirty="0" err="1">
                <a:latin typeface="Arial"/>
                <a:cs typeface="Arial"/>
              </a:rPr>
              <a:t>Το</a:t>
            </a:r>
            <a:r>
              <a:rPr sz="2800" b="1" spc="495" dirty="0">
                <a:latin typeface="Arial"/>
                <a:cs typeface="Arial"/>
              </a:rPr>
              <a:t>  </a:t>
            </a:r>
            <a:r>
              <a:rPr sz="2800" b="1" spc="145" dirty="0" err="1">
                <a:latin typeface="Arial"/>
                <a:cs typeface="Arial"/>
              </a:rPr>
              <a:t>Μητ</a:t>
            </a:r>
            <a:r>
              <a:rPr sz="2800" b="1" spc="204" dirty="0" err="1">
                <a:latin typeface="Arial"/>
                <a:cs typeface="Arial"/>
              </a:rPr>
              <a:t>ρώο</a:t>
            </a:r>
            <a:r>
              <a:rPr sz="2800" b="1" spc="204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πληροφοριακά φορέων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3476920"/>
            <a:ext cx="8820785" cy="232600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355600" marR="5080" indent="-342900" algn="just">
              <a:lnSpc>
                <a:spcPct val="100899"/>
              </a:lnSpc>
              <a:spcBef>
                <a:spcPts val="27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Η</a:t>
            </a:r>
            <a:r>
              <a:rPr sz="2800" b="1" spc="2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Βεβαιωση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χορηγείται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εξής</a:t>
            </a:r>
            <a:r>
              <a:rPr sz="2800" b="1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προϋποθέσεις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b="1" spc="-50" dirty="0">
                <a:latin typeface="Arial"/>
                <a:cs typeface="Arial"/>
              </a:rPr>
              <a:t>: </a:t>
            </a:r>
            <a:r>
              <a:rPr sz="2400" b="1" dirty="0">
                <a:latin typeface="Arial"/>
                <a:cs typeface="Arial"/>
              </a:rPr>
              <a:t>προστασία</a:t>
            </a:r>
            <a:r>
              <a:rPr sz="2400" b="1" spc="3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της</a:t>
            </a:r>
            <a:r>
              <a:rPr sz="2400" b="1" spc="3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εθνικής</a:t>
            </a:r>
            <a:r>
              <a:rPr sz="2400" b="1" spc="3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ασφάλειας,</a:t>
            </a:r>
            <a:r>
              <a:rPr sz="2400" b="1" spc="3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της</a:t>
            </a:r>
            <a:r>
              <a:rPr sz="2400" b="1" spc="3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δηµόσιας</a:t>
            </a:r>
            <a:r>
              <a:rPr sz="2400" b="1" spc="3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υγείας, </a:t>
            </a:r>
            <a:r>
              <a:rPr sz="2400" b="1" dirty="0">
                <a:latin typeface="Arial"/>
                <a:cs typeface="Arial"/>
              </a:rPr>
              <a:t>η</a:t>
            </a:r>
            <a:r>
              <a:rPr sz="2400" b="1" spc="3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θέση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του</a:t>
            </a:r>
            <a:r>
              <a:rPr sz="2400" b="1" spc="3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έργου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συµµορφώνεται</a:t>
            </a:r>
            <a:r>
              <a:rPr sz="2400" b="1" spc="3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µε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</a:t>
            </a:r>
            <a:r>
              <a:rPr sz="2400" b="1" spc="3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ΕΠΧΣΑΑ</a:t>
            </a:r>
            <a:r>
              <a:rPr sz="2400" b="1" spc="37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για </a:t>
            </a:r>
            <a:r>
              <a:rPr sz="2400" b="1" dirty="0">
                <a:latin typeface="Arial"/>
                <a:cs typeface="Arial"/>
              </a:rPr>
              <a:t>τις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ΑΠΕ,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η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σύνδεση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του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έργου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µην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αφορά</a:t>
            </a:r>
            <a:r>
              <a:rPr sz="2400" b="1" spc="2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περιοχή</a:t>
            </a:r>
            <a:r>
              <a:rPr sz="2400" b="1" spc="21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µε </a:t>
            </a:r>
            <a:r>
              <a:rPr sz="2400" b="1" spc="70" dirty="0">
                <a:latin typeface="Arial"/>
                <a:cs typeface="Arial"/>
              </a:rPr>
              <a:t>κορεσµένο</a:t>
            </a:r>
            <a:r>
              <a:rPr sz="2400" b="1" spc="305" dirty="0">
                <a:latin typeface="Arial"/>
                <a:cs typeface="Arial"/>
              </a:rPr>
              <a:t>  </a:t>
            </a:r>
            <a:r>
              <a:rPr sz="2400" b="1" spc="60" dirty="0">
                <a:latin typeface="Arial"/>
                <a:cs typeface="Arial"/>
              </a:rPr>
              <a:t>δίκτυο,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dirty="0">
                <a:latin typeface="Arial"/>
                <a:cs typeface="Arial"/>
              </a:rPr>
              <a:t>να</a:t>
            </a:r>
            <a:r>
              <a:rPr sz="2400" b="1" spc="305" dirty="0">
                <a:latin typeface="Arial"/>
                <a:cs typeface="Arial"/>
              </a:rPr>
              <a:t>  </a:t>
            </a:r>
            <a:r>
              <a:rPr sz="2400" b="1" spc="70" dirty="0">
                <a:latin typeface="Arial"/>
                <a:cs typeface="Arial"/>
              </a:rPr>
              <a:t>µην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60" dirty="0">
                <a:latin typeface="Arial"/>
                <a:cs typeface="Arial"/>
              </a:rPr>
              <a:t>υπάρχει</a:t>
            </a:r>
            <a:r>
              <a:rPr sz="2400" b="1" spc="305" dirty="0">
                <a:latin typeface="Arial"/>
                <a:cs typeface="Arial"/>
              </a:rPr>
              <a:t>  </a:t>
            </a:r>
            <a:r>
              <a:rPr sz="2400" b="1" spc="60" dirty="0">
                <a:latin typeface="Arial"/>
                <a:cs typeface="Arial"/>
              </a:rPr>
              <a:t>υπέρβαση</a:t>
            </a:r>
            <a:r>
              <a:rPr sz="2400" b="1" spc="310" dirty="0">
                <a:latin typeface="Arial"/>
                <a:cs typeface="Arial"/>
              </a:rPr>
              <a:t>  </a:t>
            </a:r>
            <a:r>
              <a:rPr sz="2400" b="1" spc="45" dirty="0">
                <a:latin typeface="Arial"/>
                <a:cs typeface="Arial"/>
              </a:rPr>
              <a:t>της </a:t>
            </a:r>
            <a:r>
              <a:rPr sz="2400" b="1" dirty="0">
                <a:latin typeface="Arial"/>
                <a:cs typeface="Arial"/>
              </a:rPr>
              <a:t>φέρουσας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ικανότητας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του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ΟΤΑ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εγκατάστασης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του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έργου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545" y="266006"/>
            <a:ext cx="8599805" cy="4904740"/>
            <a:chOff x="519545" y="266006"/>
            <a:chExt cx="8599805" cy="4904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45" y="266006"/>
              <a:ext cx="8599516" cy="6234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523" y="748145"/>
              <a:ext cx="1679171" cy="6276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545" y="1230283"/>
              <a:ext cx="6442363" cy="71489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545" y="1816331"/>
              <a:ext cx="8599516" cy="71489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523" y="2398221"/>
              <a:ext cx="4459777" cy="6276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545" y="2896985"/>
              <a:ext cx="8599516" cy="7107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4523" y="3478875"/>
              <a:ext cx="6122323" cy="6276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545" y="3961014"/>
              <a:ext cx="8587046" cy="7148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523" y="4547062"/>
              <a:ext cx="1396537" cy="62345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33287" y="293370"/>
            <a:ext cx="21558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>
                <a:solidFill>
                  <a:srgbClr val="CCFFCC"/>
                </a:solidFill>
              </a:rPr>
              <a:t>υποβολής</a:t>
            </a:r>
            <a:endParaRPr sz="32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59945"/>
            <a:ext cx="9144000" cy="6098540"/>
            <a:chOff x="0" y="759945"/>
            <a:chExt cx="9144000" cy="6098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828" y="847899"/>
              <a:ext cx="989214" cy="13840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920" y="883887"/>
              <a:ext cx="889434" cy="127062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7920" y="883888"/>
              <a:ext cx="889635" cy="1270635"/>
            </a:xfrm>
            <a:custGeom>
              <a:avLst/>
              <a:gdLst/>
              <a:ahLst/>
              <a:cxnLst/>
              <a:rect l="l" t="t" r="r" b="b"/>
              <a:pathLst>
                <a:path w="889635" h="1270635">
                  <a:moveTo>
                    <a:pt x="889434" y="0"/>
                  </a:moveTo>
                  <a:lnTo>
                    <a:pt x="889434" y="825904"/>
                  </a:lnTo>
                  <a:lnTo>
                    <a:pt x="444716" y="1270621"/>
                  </a:lnTo>
                  <a:lnTo>
                    <a:pt x="0" y="825904"/>
                  </a:lnTo>
                  <a:lnTo>
                    <a:pt x="0" y="0"/>
                  </a:lnTo>
                  <a:lnTo>
                    <a:pt x="444716" y="444717"/>
                  </a:lnTo>
                  <a:lnTo>
                    <a:pt x="889434" y="0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47354" y="764707"/>
              <a:ext cx="7258050" cy="1177925"/>
            </a:xfrm>
            <a:custGeom>
              <a:avLst/>
              <a:gdLst/>
              <a:ahLst/>
              <a:cxnLst/>
              <a:rect l="l" t="t" r="r" b="b"/>
              <a:pathLst>
                <a:path w="7258050" h="1177925">
                  <a:moveTo>
                    <a:pt x="7061582" y="0"/>
                  </a:moveTo>
                  <a:lnTo>
                    <a:pt x="0" y="0"/>
                  </a:lnTo>
                  <a:lnTo>
                    <a:pt x="0" y="1177349"/>
                  </a:lnTo>
                  <a:lnTo>
                    <a:pt x="7061582" y="1177349"/>
                  </a:lnTo>
                  <a:lnTo>
                    <a:pt x="7106575" y="1172167"/>
                  </a:lnTo>
                  <a:lnTo>
                    <a:pt x="7147878" y="1157404"/>
                  </a:lnTo>
                  <a:lnTo>
                    <a:pt x="7184313" y="1134240"/>
                  </a:lnTo>
                  <a:lnTo>
                    <a:pt x="7214701" y="1103852"/>
                  </a:lnTo>
                  <a:lnTo>
                    <a:pt x="7237866" y="1067417"/>
                  </a:lnTo>
                  <a:lnTo>
                    <a:pt x="7252628" y="1026114"/>
                  </a:lnTo>
                  <a:lnTo>
                    <a:pt x="7257811" y="981121"/>
                  </a:lnTo>
                  <a:lnTo>
                    <a:pt x="7257811" y="196228"/>
                  </a:lnTo>
                  <a:lnTo>
                    <a:pt x="7252628" y="151235"/>
                  </a:lnTo>
                  <a:lnTo>
                    <a:pt x="7237866" y="109932"/>
                  </a:lnTo>
                  <a:lnTo>
                    <a:pt x="7214701" y="73497"/>
                  </a:lnTo>
                  <a:lnTo>
                    <a:pt x="7184313" y="43109"/>
                  </a:lnTo>
                  <a:lnTo>
                    <a:pt x="7147878" y="19944"/>
                  </a:lnTo>
                  <a:lnTo>
                    <a:pt x="7106575" y="5182"/>
                  </a:lnTo>
                  <a:lnTo>
                    <a:pt x="7061582" y="0"/>
                  </a:lnTo>
                  <a:close/>
                </a:path>
              </a:pathLst>
            </a:custGeom>
            <a:solidFill>
              <a:srgbClr val="E0E0E0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47355" y="764707"/>
              <a:ext cx="7258050" cy="1177925"/>
            </a:xfrm>
            <a:custGeom>
              <a:avLst/>
              <a:gdLst/>
              <a:ahLst/>
              <a:cxnLst/>
              <a:rect l="l" t="t" r="r" b="b"/>
              <a:pathLst>
                <a:path w="7258050" h="1177925">
                  <a:moveTo>
                    <a:pt x="7257810" y="196229"/>
                  </a:moveTo>
                  <a:lnTo>
                    <a:pt x="7257810" y="981121"/>
                  </a:lnTo>
                  <a:lnTo>
                    <a:pt x="7252627" y="1026115"/>
                  </a:lnTo>
                  <a:lnTo>
                    <a:pt x="7237865" y="1067417"/>
                  </a:lnTo>
                  <a:lnTo>
                    <a:pt x="7214701" y="1103852"/>
                  </a:lnTo>
                  <a:lnTo>
                    <a:pt x="7184312" y="1134241"/>
                  </a:lnTo>
                  <a:lnTo>
                    <a:pt x="7147878" y="1157405"/>
                  </a:lnTo>
                  <a:lnTo>
                    <a:pt x="7106574" y="1172167"/>
                  </a:lnTo>
                  <a:lnTo>
                    <a:pt x="7061581" y="1177350"/>
                  </a:lnTo>
                  <a:lnTo>
                    <a:pt x="0" y="1177350"/>
                  </a:lnTo>
                  <a:lnTo>
                    <a:pt x="0" y="0"/>
                  </a:lnTo>
                  <a:lnTo>
                    <a:pt x="7061581" y="0"/>
                  </a:lnTo>
                  <a:lnTo>
                    <a:pt x="7106574" y="5182"/>
                  </a:lnTo>
                  <a:lnTo>
                    <a:pt x="7147878" y="19944"/>
                  </a:lnTo>
                  <a:lnTo>
                    <a:pt x="7184312" y="43109"/>
                  </a:lnTo>
                  <a:lnTo>
                    <a:pt x="7214701" y="73497"/>
                  </a:lnTo>
                  <a:lnTo>
                    <a:pt x="7237865" y="109932"/>
                  </a:lnTo>
                  <a:lnTo>
                    <a:pt x="7252627" y="151235"/>
                  </a:lnTo>
                  <a:lnTo>
                    <a:pt x="7257810" y="196229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6828" y="2007524"/>
              <a:ext cx="989214" cy="13799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7920" y="2043193"/>
              <a:ext cx="889434" cy="12706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57920" y="2043193"/>
              <a:ext cx="889635" cy="1270635"/>
            </a:xfrm>
            <a:custGeom>
              <a:avLst/>
              <a:gdLst/>
              <a:ahLst/>
              <a:cxnLst/>
              <a:rect l="l" t="t" r="r" b="b"/>
              <a:pathLst>
                <a:path w="889635" h="1270635">
                  <a:moveTo>
                    <a:pt x="889434" y="0"/>
                  </a:moveTo>
                  <a:lnTo>
                    <a:pt x="889434" y="825904"/>
                  </a:lnTo>
                  <a:lnTo>
                    <a:pt x="444716" y="1270621"/>
                  </a:lnTo>
                  <a:lnTo>
                    <a:pt x="0" y="825904"/>
                  </a:lnTo>
                  <a:lnTo>
                    <a:pt x="0" y="0"/>
                  </a:lnTo>
                  <a:lnTo>
                    <a:pt x="444716" y="444717"/>
                  </a:lnTo>
                  <a:lnTo>
                    <a:pt x="889434" y="0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7355" y="2204866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120157" y="0"/>
                  </a:moveTo>
                  <a:lnTo>
                    <a:pt x="0" y="0"/>
                  </a:lnTo>
                  <a:lnTo>
                    <a:pt x="0" y="825902"/>
                  </a:lnTo>
                  <a:lnTo>
                    <a:pt x="7120157" y="825902"/>
                  </a:lnTo>
                  <a:lnTo>
                    <a:pt x="7163666" y="818885"/>
                  </a:lnTo>
                  <a:lnTo>
                    <a:pt x="7201453" y="799343"/>
                  </a:lnTo>
                  <a:lnTo>
                    <a:pt x="7231250" y="769546"/>
                  </a:lnTo>
                  <a:lnTo>
                    <a:pt x="7250792" y="731759"/>
                  </a:lnTo>
                  <a:lnTo>
                    <a:pt x="7257809" y="688249"/>
                  </a:lnTo>
                  <a:lnTo>
                    <a:pt x="7257809" y="137652"/>
                  </a:lnTo>
                  <a:lnTo>
                    <a:pt x="7250792" y="94143"/>
                  </a:lnTo>
                  <a:lnTo>
                    <a:pt x="7231250" y="56356"/>
                  </a:lnTo>
                  <a:lnTo>
                    <a:pt x="7201453" y="26558"/>
                  </a:lnTo>
                  <a:lnTo>
                    <a:pt x="7163666" y="7017"/>
                  </a:lnTo>
                  <a:lnTo>
                    <a:pt x="7120157" y="0"/>
                  </a:lnTo>
                  <a:close/>
                </a:path>
              </a:pathLst>
            </a:custGeom>
            <a:solidFill>
              <a:srgbClr val="E0E0E0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47355" y="2204866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257810" y="137652"/>
                  </a:moveTo>
                  <a:lnTo>
                    <a:pt x="7257810" y="688250"/>
                  </a:lnTo>
                  <a:lnTo>
                    <a:pt x="7250792" y="731759"/>
                  </a:lnTo>
                  <a:lnTo>
                    <a:pt x="7231250" y="769546"/>
                  </a:lnTo>
                  <a:lnTo>
                    <a:pt x="7201453" y="799344"/>
                  </a:lnTo>
                  <a:lnTo>
                    <a:pt x="7163666" y="818886"/>
                  </a:lnTo>
                  <a:lnTo>
                    <a:pt x="7120157" y="825903"/>
                  </a:lnTo>
                  <a:lnTo>
                    <a:pt x="0" y="825903"/>
                  </a:lnTo>
                  <a:lnTo>
                    <a:pt x="0" y="0"/>
                  </a:lnTo>
                  <a:lnTo>
                    <a:pt x="7120157" y="0"/>
                  </a:lnTo>
                  <a:lnTo>
                    <a:pt x="7163666" y="7017"/>
                  </a:lnTo>
                  <a:lnTo>
                    <a:pt x="7201453" y="26558"/>
                  </a:lnTo>
                  <a:lnTo>
                    <a:pt x="7231250" y="56356"/>
                  </a:lnTo>
                  <a:lnTo>
                    <a:pt x="7250792" y="94143"/>
                  </a:lnTo>
                  <a:lnTo>
                    <a:pt x="7257810" y="137652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6828" y="3167148"/>
              <a:ext cx="989214" cy="13799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7920" y="3202499"/>
              <a:ext cx="889434" cy="127062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7920" y="3202499"/>
              <a:ext cx="889635" cy="1270635"/>
            </a:xfrm>
            <a:custGeom>
              <a:avLst/>
              <a:gdLst/>
              <a:ahLst/>
              <a:cxnLst/>
              <a:rect l="l" t="t" r="r" b="b"/>
              <a:pathLst>
                <a:path w="889635" h="1270635">
                  <a:moveTo>
                    <a:pt x="889434" y="0"/>
                  </a:moveTo>
                  <a:lnTo>
                    <a:pt x="889434" y="825904"/>
                  </a:lnTo>
                  <a:lnTo>
                    <a:pt x="444716" y="1270621"/>
                  </a:lnTo>
                  <a:lnTo>
                    <a:pt x="0" y="825904"/>
                  </a:lnTo>
                  <a:lnTo>
                    <a:pt x="0" y="0"/>
                  </a:lnTo>
                  <a:lnTo>
                    <a:pt x="444716" y="444717"/>
                  </a:lnTo>
                  <a:lnTo>
                    <a:pt x="889434" y="0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43000" y="3215617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120157" y="0"/>
                  </a:moveTo>
                  <a:lnTo>
                    <a:pt x="0" y="0"/>
                  </a:lnTo>
                  <a:lnTo>
                    <a:pt x="0" y="825902"/>
                  </a:lnTo>
                  <a:lnTo>
                    <a:pt x="7120157" y="825902"/>
                  </a:lnTo>
                  <a:lnTo>
                    <a:pt x="7163666" y="818884"/>
                  </a:lnTo>
                  <a:lnTo>
                    <a:pt x="7201453" y="799343"/>
                  </a:lnTo>
                  <a:lnTo>
                    <a:pt x="7231250" y="769545"/>
                  </a:lnTo>
                  <a:lnTo>
                    <a:pt x="7250792" y="731758"/>
                  </a:lnTo>
                  <a:lnTo>
                    <a:pt x="7257809" y="688249"/>
                  </a:lnTo>
                  <a:lnTo>
                    <a:pt x="7257809" y="137652"/>
                  </a:lnTo>
                  <a:lnTo>
                    <a:pt x="7250792" y="94143"/>
                  </a:lnTo>
                  <a:lnTo>
                    <a:pt x="7231250" y="56356"/>
                  </a:lnTo>
                  <a:lnTo>
                    <a:pt x="7201453" y="26558"/>
                  </a:lnTo>
                  <a:lnTo>
                    <a:pt x="7163666" y="7017"/>
                  </a:lnTo>
                  <a:lnTo>
                    <a:pt x="7120157" y="0"/>
                  </a:lnTo>
                  <a:close/>
                </a:path>
              </a:pathLst>
            </a:custGeom>
            <a:solidFill>
              <a:srgbClr val="E0E0E0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43000" y="3215617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257810" y="137652"/>
                  </a:moveTo>
                  <a:lnTo>
                    <a:pt x="7257810" y="688250"/>
                  </a:lnTo>
                  <a:lnTo>
                    <a:pt x="7250792" y="731759"/>
                  </a:lnTo>
                  <a:lnTo>
                    <a:pt x="7231251" y="769546"/>
                  </a:lnTo>
                  <a:lnTo>
                    <a:pt x="7201453" y="799344"/>
                  </a:lnTo>
                  <a:lnTo>
                    <a:pt x="7163666" y="818886"/>
                  </a:lnTo>
                  <a:lnTo>
                    <a:pt x="7120157" y="825903"/>
                  </a:lnTo>
                  <a:lnTo>
                    <a:pt x="0" y="825903"/>
                  </a:lnTo>
                  <a:lnTo>
                    <a:pt x="0" y="0"/>
                  </a:lnTo>
                  <a:lnTo>
                    <a:pt x="7120157" y="0"/>
                  </a:lnTo>
                  <a:lnTo>
                    <a:pt x="7163666" y="7017"/>
                  </a:lnTo>
                  <a:lnTo>
                    <a:pt x="7201453" y="26558"/>
                  </a:lnTo>
                  <a:lnTo>
                    <a:pt x="7231251" y="56356"/>
                  </a:lnTo>
                  <a:lnTo>
                    <a:pt x="7250792" y="94143"/>
                  </a:lnTo>
                  <a:lnTo>
                    <a:pt x="7257810" y="137652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828" y="4326774"/>
              <a:ext cx="989214" cy="13799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7920" y="4361804"/>
              <a:ext cx="889434" cy="127062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57920" y="4361805"/>
              <a:ext cx="889635" cy="1270635"/>
            </a:xfrm>
            <a:custGeom>
              <a:avLst/>
              <a:gdLst/>
              <a:ahLst/>
              <a:cxnLst/>
              <a:rect l="l" t="t" r="r" b="b"/>
              <a:pathLst>
                <a:path w="889635" h="1270635">
                  <a:moveTo>
                    <a:pt x="889434" y="0"/>
                  </a:moveTo>
                  <a:lnTo>
                    <a:pt x="889434" y="825904"/>
                  </a:lnTo>
                  <a:lnTo>
                    <a:pt x="444716" y="1270621"/>
                  </a:lnTo>
                  <a:lnTo>
                    <a:pt x="0" y="825904"/>
                  </a:lnTo>
                  <a:lnTo>
                    <a:pt x="0" y="0"/>
                  </a:lnTo>
                  <a:lnTo>
                    <a:pt x="444716" y="444717"/>
                  </a:lnTo>
                  <a:lnTo>
                    <a:pt x="889434" y="0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47355" y="4361805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120157" y="0"/>
                  </a:moveTo>
                  <a:lnTo>
                    <a:pt x="0" y="0"/>
                  </a:lnTo>
                  <a:lnTo>
                    <a:pt x="0" y="825903"/>
                  </a:lnTo>
                  <a:lnTo>
                    <a:pt x="7120157" y="825903"/>
                  </a:lnTo>
                  <a:lnTo>
                    <a:pt x="7163666" y="818886"/>
                  </a:lnTo>
                  <a:lnTo>
                    <a:pt x="7201453" y="799344"/>
                  </a:lnTo>
                  <a:lnTo>
                    <a:pt x="7231250" y="769547"/>
                  </a:lnTo>
                  <a:lnTo>
                    <a:pt x="7250792" y="731759"/>
                  </a:lnTo>
                  <a:lnTo>
                    <a:pt x="7257809" y="688251"/>
                  </a:lnTo>
                  <a:lnTo>
                    <a:pt x="7257809" y="137652"/>
                  </a:lnTo>
                  <a:lnTo>
                    <a:pt x="7250792" y="94143"/>
                  </a:lnTo>
                  <a:lnTo>
                    <a:pt x="7231250" y="56356"/>
                  </a:lnTo>
                  <a:lnTo>
                    <a:pt x="7201453" y="26559"/>
                  </a:lnTo>
                  <a:lnTo>
                    <a:pt x="7163666" y="7017"/>
                  </a:lnTo>
                  <a:lnTo>
                    <a:pt x="7120157" y="0"/>
                  </a:lnTo>
                  <a:close/>
                </a:path>
              </a:pathLst>
            </a:custGeom>
            <a:solidFill>
              <a:srgbClr val="E0E0E0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47355" y="4361804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257810" y="137653"/>
                  </a:moveTo>
                  <a:lnTo>
                    <a:pt x="7257810" y="688250"/>
                  </a:lnTo>
                  <a:lnTo>
                    <a:pt x="7250792" y="731759"/>
                  </a:lnTo>
                  <a:lnTo>
                    <a:pt x="7231250" y="769546"/>
                  </a:lnTo>
                  <a:lnTo>
                    <a:pt x="7201453" y="799344"/>
                  </a:lnTo>
                  <a:lnTo>
                    <a:pt x="7163666" y="818886"/>
                  </a:lnTo>
                  <a:lnTo>
                    <a:pt x="7120157" y="825903"/>
                  </a:lnTo>
                  <a:lnTo>
                    <a:pt x="0" y="825903"/>
                  </a:lnTo>
                  <a:lnTo>
                    <a:pt x="0" y="0"/>
                  </a:lnTo>
                  <a:lnTo>
                    <a:pt x="7120157" y="0"/>
                  </a:lnTo>
                  <a:lnTo>
                    <a:pt x="7163666" y="7017"/>
                  </a:lnTo>
                  <a:lnTo>
                    <a:pt x="7201453" y="26559"/>
                  </a:lnTo>
                  <a:lnTo>
                    <a:pt x="7231250" y="56356"/>
                  </a:lnTo>
                  <a:lnTo>
                    <a:pt x="7250792" y="94144"/>
                  </a:lnTo>
                  <a:lnTo>
                    <a:pt x="7257810" y="137653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6828" y="5486399"/>
              <a:ext cx="989214" cy="137159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7920" y="5521110"/>
              <a:ext cx="889434" cy="127062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7920" y="5521110"/>
              <a:ext cx="889635" cy="1270635"/>
            </a:xfrm>
            <a:custGeom>
              <a:avLst/>
              <a:gdLst/>
              <a:ahLst/>
              <a:cxnLst/>
              <a:rect l="l" t="t" r="r" b="b"/>
              <a:pathLst>
                <a:path w="889635" h="1270634">
                  <a:moveTo>
                    <a:pt x="889434" y="0"/>
                  </a:moveTo>
                  <a:lnTo>
                    <a:pt x="889434" y="825904"/>
                  </a:lnTo>
                  <a:lnTo>
                    <a:pt x="444716" y="1270621"/>
                  </a:lnTo>
                  <a:lnTo>
                    <a:pt x="0" y="825904"/>
                  </a:lnTo>
                  <a:lnTo>
                    <a:pt x="0" y="0"/>
                  </a:lnTo>
                  <a:lnTo>
                    <a:pt x="444716" y="444717"/>
                  </a:lnTo>
                  <a:lnTo>
                    <a:pt x="889434" y="0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47355" y="5521111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120157" y="0"/>
                  </a:moveTo>
                  <a:lnTo>
                    <a:pt x="0" y="0"/>
                  </a:lnTo>
                  <a:lnTo>
                    <a:pt x="0" y="825903"/>
                  </a:lnTo>
                  <a:lnTo>
                    <a:pt x="7120157" y="825903"/>
                  </a:lnTo>
                  <a:lnTo>
                    <a:pt x="7163666" y="818885"/>
                  </a:lnTo>
                  <a:lnTo>
                    <a:pt x="7201453" y="799344"/>
                  </a:lnTo>
                  <a:lnTo>
                    <a:pt x="7231250" y="769546"/>
                  </a:lnTo>
                  <a:lnTo>
                    <a:pt x="7250792" y="731759"/>
                  </a:lnTo>
                  <a:lnTo>
                    <a:pt x="7257809" y="688250"/>
                  </a:lnTo>
                  <a:lnTo>
                    <a:pt x="7257809" y="137652"/>
                  </a:lnTo>
                  <a:lnTo>
                    <a:pt x="7250792" y="94143"/>
                  </a:lnTo>
                  <a:lnTo>
                    <a:pt x="7231250" y="56356"/>
                  </a:lnTo>
                  <a:lnTo>
                    <a:pt x="7201453" y="26558"/>
                  </a:lnTo>
                  <a:lnTo>
                    <a:pt x="7163666" y="7017"/>
                  </a:lnTo>
                  <a:lnTo>
                    <a:pt x="7120157" y="0"/>
                  </a:lnTo>
                  <a:close/>
                </a:path>
              </a:pathLst>
            </a:custGeom>
            <a:solidFill>
              <a:srgbClr val="E0E0E0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47355" y="5521111"/>
              <a:ext cx="7258050" cy="826135"/>
            </a:xfrm>
            <a:custGeom>
              <a:avLst/>
              <a:gdLst/>
              <a:ahLst/>
              <a:cxnLst/>
              <a:rect l="l" t="t" r="r" b="b"/>
              <a:pathLst>
                <a:path w="7258050" h="826135">
                  <a:moveTo>
                    <a:pt x="7257810" y="137652"/>
                  </a:moveTo>
                  <a:lnTo>
                    <a:pt x="7257810" y="688250"/>
                  </a:lnTo>
                  <a:lnTo>
                    <a:pt x="7250792" y="731759"/>
                  </a:lnTo>
                  <a:lnTo>
                    <a:pt x="7231250" y="769546"/>
                  </a:lnTo>
                  <a:lnTo>
                    <a:pt x="7201453" y="799344"/>
                  </a:lnTo>
                  <a:lnTo>
                    <a:pt x="7163666" y="818886"/>
                  </a:lnTo>
                  <a:lnTo>
                    <a:pt x="7120157" y="825903"/>
                  </a:lnTo>
                  <a:lnTo>
                    <a:pt x="0" y="825903"/>
                  </a:lnTo>
                  <a:lnTo>
                    <a:pt x="0" y="0"/>
                  </a:lnTo>
                  <a:lnTo>
                    <a:pt x="7120157" y="0"/>
                  </a:lnTo>
                  <a:lnTo>
                    <a:pt x="7163666" y="7017"/>
                  </a:lnTo>
                  <a:lnTo>
                    <a:pt x="7201453" y="26559"/>
                  </a:lnTo>
                  <a:lnTo>
                    <a:pt x="7231250" y="56356"/>
                  </a:lnTo>
                  <a:lnTo>
                    <a:pt x="7250792" y="94143"/>
                  </a:lnTo>
                  <a:lnTo>
                    <a:pt x="7257810" y="137652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691119" y="756227"/>
            <a:ext cx="6845934" cy="5652829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41300" marR="180340" indent="-228600">
              <a:lnSpc>
                <a:spcPts val="2800"/>
              </a:lnSpc>
              <a:spcBef>
                <a:spcPts val="459"/>
              </a:spcBef>
              <a:buFont typeface="Arial"/>
              <a:buChar char="•"/>
              <a:tabLst>
                <a:tab pos="241300" algn="l"/>
              </a:tabLst>
            </a:pPr>
            <a:r>
              <a:rPr sz="2600" b="1" dirty="0">
                <a:latin typeface="Arial"/>
                <a:cs typeface="Arial"/>
              </a:rPr>
              <a:t>Υποβολή</a:t>
            </a:r>
            <a:r>
              <a:rPr sz="2600" b="1" spc="-10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αιτήσεων</a:t>
            </a:r>
            <a:r>
              <a:rPr sz="2600" b="1" spc="-8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το</a:t>
            </a:r>
            <a:r>
              <a:rPr sz="2600" b="1" spc="-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πρώτο</a:t>
            </a:r>
            <a:r>
              <a:rPr sz="2600" b="1" spc="-85" dirty="0">
                <a:latin typeface="Arial"/>
                <a:cs typeface="Arial"/>
              </a:rPr>
              <a:t> </a:t>
            </a:r>
            <a:r>
              <a:rPr sz="2600" b="1" spc="-10" dirty="0">
                <a:latin typeface="Arial"/>
                <a:cs typeface="Arial"/>
              </a:rPr>
              <a:t>δεκαήµερο </a:t>
            </a:r>
            <a:r>
              <a:rPr sz="2600" b="1" dirty="0">
                <a:latin typeface="Arial"/>
                <a:cs typeface="Arial"/>
              </a:rPr>
              <a:t>Φεβρουαρίου,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Ιουνίου,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Οκτωβρίου</a:t>
            </a:r>
            <a:r>
              <a:rPr sz="2600" b="1" spc="-55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(3 </a:t>
            </a:r>
            <a:r>
              <a:rPr sz="2600" b="1" spc="-10" dirty="0">
                <a:latin typeface="Arial"/>
                <a:cs typeface="Arial"/>
              </a:rPr>
              <a:t>κύκλοι)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750" dirty="0">
              <a:latin typeface="Arial"/>
              <a:cs typeface="Arial"/>
            </a:endParaRPr>
          </a:p>
          <a:p>
            <a:pPr marL="262255" marR="5080" indent="-228600">
              <a:lnSpc>
                <a:spcPts val="2700"/>
              </a:lnSpc>
              <a:buFont typeface="Arial"/>
              <a:buChar char="•"/>
              <a:tabLst>
                <a:tab pos="262890" algn="l"/>
                <a:tab pos="2016125" algn="l"/>
              </a:tabLst>
            </a:pPr>
            <a:r>
              <a:rPr sz="2500" b="1" dirty="0">
                <a:latin typeface="Arial"/>
                <a:cs typeface="Arial"/>
              </a:rPr>
              <a:t>Εντός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5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ηµερών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ανάρτηση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στην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ιστοσελίδα </a:t>
            </a:r>
            <a:r>
              <a:rPr sz="2500" b="1" dirty="0">
                <a:latin typeface="Arial"/>
                <a:cs typeface="Arial"/>
              </a:rPr>
              <a:t>του</a:t>
            </a:r>
            <a:r>
              <a:rPr sz="2500" b="1" spc="-80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Φορέα</a:t>
            </a:r>
            <a:r>
              <a:rPr sz="2500" b="1" dirty="0">
                <a:latin typeface="Arial"/>
                <a:cs typeface="Arial"/>
              </a:rPr>
              <a:t>	</a:t>
            </a:r>
            <a:r>
              <a:rPr sz="2500" b="1" spc="-10" dirty="0">
                <a:latin typeface="Arial"/>
                <a:cs typeface="Arial"/>
              </a:rPr>
              <a:t>Αδειοδότησης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3100" dirty="0">
              <a:latin typeface="Arial"/>
              <a:cs typeface="Arial"/>
            </a:endParaRPr>
          </a:p>
          <a:p>
            <a:pPr marL="257810" indent="-2292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58445" algn="l"/>
              </a:tabLst>
            </a:pPr>
            <a:r>
              <a:rPr sz="2500" b="1" dirty="0">
                <a:latin typeface="Arial"/>
                <a:cs typeface="Arial"/>
              </a:rPr>
              <a:t>15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ηµέρες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για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υποβολή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αντιρρήσεων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800" dirty="0">
              <a:latin typeface="Arial"/>
              <a:cs typeface="Arial"/>
            </a:endParaRPr>
          </a:p>
          <a:p>
            <a:pPr marL="262255" marR="165100" indent="-228600">
              <a:lnSpc>
                <a:spcPts val="2700"/>
              </a:lnSpc>
              <a:spcBef>
                <a:spcPts val="1795"/>
              </a:spcBef>
              <a:buFont typeface="Arial"/>
              <a:buChar char="•"/>
              <a:tabLst>
                <a:tab pos="262890" algn="l"/>
              </a:tabLst>
            </a:pPr>
            <a:r>
              <a:rPr sz="2500" b="1" dirty="0">
                <a:latin typeface="Arial"/>
                <a:cs typeface="Arial"/>
              </a:rPr>
              <a:t>Έως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15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ηµέρες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για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υποβολή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απόψεων</a:t>
            </a:r>
            <a:r>
              <a:rPr sz="2500" b="1" spc="-5" dirty="0">
                <a:latin typeface="Arial"/>
                <a:cs typeface="Arial"/>
              </a:rPr>
              <a:t> </a:t>
            </a:r>
            <a:r>
              <a:rPr sz="2500" b="1" spc="-25" dirty="0">
                <a:latin typeface="Arial"/>
                <a:cs typeface="Arial"/>
              </a:rPr>
              <a:t>επί </a:t>
            </a:r>
            <a:r>
              <a:rPr sz="2500" b="1" spc="-10" dirty="0">
                <a:latin typeface="Arial"/>
                <a:cs typeface="Arial"/>
              </a:rPr>
              <a:t>αντιρρήσεων</a:t>
            </a:r>
            <a:endParaRPr sz="25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200" dirty="0">
              <a:latin typeface="Arial"/>
              <a:cs typeface="Arial"/>
            </a:endParaRPr>
          </a:p>
          <a:p>
            <a:pPr marL="262255" marR="260985" indent="-228600">
              <a:lnSpc>
                <a:spcPts val="2700"/>
              </a:lnSpc>
              <a:spcBef>
                <a:spcPts val="5"/>
              </a:spcBef>
              <a:buFont typeface="Arial"/>
              <a:buChar char="•"/>
              <a:tabLst>
                <a:tab pos="262890" algn="l"/>
              </a:tabLst>
            </a:pPr>
            <a:r>
              <a:rPr sz="2500" b="1" dirty="0">
                <a:latin typeface="Arial"/>
                <a:cs typeface="Arial"/>
              </a:rPr>
              <a:t>Έως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20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ηµέρες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για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έκδοη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Βεβαίωσης</a:t>
            </a:r>
            <a:r>
              <a:rPr sz="2500" b="1" spc="-10" dirty="0">
                <a:latin typeface="Arial"/>
                <a:cs typeface="Arial"/>
              </a:rPr>
              <a:t> </a:t>
            </a:r>
            <a:r>
              <a:rPr sz="2500" b="1" spc="-25" dirty="0">
                <a:latin typeface="Arial"/>
                <a:cs typeface="Arial"/>
              </a:rPr>
              <a:t>από </a:t>
            </a:r>
            <a:r>
              <a:rPr sz="2500" b="1" dirty="0">
                <a:latin typeface="Arial"/>
                <a:cs typeface="Arial"/>
              </a:rPr>
              <a:t>Πρόεδρο</a:t>
            </a:r>
            <a:r>
              <a:rPr sz="2500" b="1" spc="-30" dirty="0">
                <a:latin typeface="Arial"/>
                <a:cs typeface="Arial"/>
              </a:rPr>
              <a:t> </a:t>
            </a:r>
            <a:r>
              <a:rPr sz="2500" b="1" dirty="0">
                <a:latin typeface="Arial"/>
                <a:cs typeface="Arial"/>
              </a:rPr>
              <a:t>Φορεα</a:t>
            </a:r>
            <a:r>
              <a:rPr sz="2500" b="1" spc="-110" dirty="0">
                <a:latin typeface="Arial"/>
                <a:cs typeface="Arial"/>
              </a:rPr>
              <a:t> </a:t>
            </a:r>
            <a:r>
              <a:rPr sz="2500" b="1" spc="-10" dirty="0">
                <a:latin typeface="Arial"/>
                <a:cs typeface="Arial"/>
              </a:rPr>
              <a:t>Αδειοδότησης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2320463" y="33020"/>
            <a:ext cx="47250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b="0" dirty="0">
                <a:latin typeface="Arial"/>
                <a:cs typeface="Arial"/>
              </a:rPr>
              <a:t>Επιτάχυνση</a:t>
            </a:r>
            <a:r>
              <a:rPr sz="3400" b="0" spc="-70" dirty="0">
                <a:latin typeface="Arial"/>
                <a:cs typeface="Arial"/>
              </a:rPr>
              <a:t> </a:t>
            </a:r>
            <a:r>
              <a:rPr sz="3400" b="0" spc="-10" dirty="0">
                <a:latin typeface="Arial"/>
                <a:cs typeface="Arial"/>
              </a:rPr>
              <a:t>διαδικασιών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4856" y="2558784"/>
            <a:ext cx="8749144" cy="3616035"/>
            <a:chOff x="49876" y="2502131"/>
            <a:chExt cx="8749144" cy="36160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76" y="3670068"/>
              <a:ext cx="5378334" cy="7148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32" y="4256115"/>
              <a:ext cx="8744988" cy="61514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854" y="4750723"/>
              <a:ext cx="8391697" cy="5403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854" y="5170516"/>
              <a:ext cx="8391697" cy="5403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854" y="5577839"/>
              <a:ext cx="6687588" cy="5403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876" y="2502131"/>
              <a:ext cx="5681748" cy="71489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876" y="266006"/>
            <a:ext cx="6670963" cy="62345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2203" y="1362307"/>
            <a:ext cx="4106486" cy="71489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3586481" y="882276"/>
            <a:ext cx="985519" cy="752475"/>
            <a:chOff x="3503814" y="881149"/>
            <a:chExt cx="985519" cy="75247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03814" y="881149"/>
              <a:ext cx="985058" cy="75230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563937" y="908051"/>
              <a:ext cx="863600" cy="649605"/>
            </a:xfrm>
            <a:custGeom>
              <a:avLst/>
              <a:gdLst/>
              <a:ahLst/>
              <a:cxnLst/>
              <a:rect l="l" t="t" r="r" b="b"/>
              <a:pathLst>
                <a:path w="863600" h="649605">
                  <a:moveTo>
                    <a:pt x="647700" y="0"/>
                  </a:moveTo>
                  <a:lnTo>
                    <a:pt x="215900" y="0"/>
                  </a:lnTo>
                  <a:lnTo>
                    <a:pt x="215900" y="324643"/>
                  </a:lnTo>
                  <a:lnTo>
                    <a:pt x="0" y="324643"/>
                  </a:lnTo>
                  <a:lnTo>
                    <a:pt x="431800" y="649287"/>
                  </a:lnTo>
                  <a:lnTo>
                    <a:pt x="863600" y="324643"/>
                  </a:lnTo>
                  <a:lnTo>
                    <a:pt x="647700" y="324643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DC85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563937" y="908051"/>
              <a:ext cx="863600" cy="649605"/>
            </a:xfrm>
            <a:custGeom>
              <a:avLst/>
              <a:gdLst/>
              <a:ahLst/>
              <a:cxnLst/>
              <a:rect l="l" t="t" r="r" b="b"/>
              <a:pathLst>
                <a:path w="863600" h="649605">
                  <a:moveTo>
                    <a:pt x="0" y="324644"/>
                  </a:moveTo>
                  <a:lnTo>
                    <a:pt x="215899" y="324644"/>
                  </a:lnTo>
                  <a:lnTo>
                    <a:pt x="215899" y="0"/>
                  </a:lnTo>
                  <a:lnTo>
                    <a:pt x="647699" y="0"/>
                  </a:lnTo>
                  <a:lnTo>
                    <a:pt x="647699" y="324644"/>
                  </a:lnTo>
                  <a:lnTo>
                    <a:pt x="863599" y="324644"/>
                  </a:lnTo>
                  <a:lnTo>
                    <a:pt x="431799" y="649287"/>
                  </a:lnTo>
                  <a:lnTo>
                    <a:pt x="0" y="324644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574472" y="3183774"/>
            <a:ext cx="985519" cy="752475"/>
            <a:chOff x="3574472" y="3183774"/>
            <a:chExt cx="985519" cy="752475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74472" y="3183774"/>
              <a:ext cx="985058" cy="75230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35374" y="3213099"/>
              <a:ext cx="865505" cy="647700"/>
            </a:xfrm>
            <a:custGeom>
              <a:avLst/>
              <a:gdLst/>
              <a:ahLst/>
              <a:cxnLst/>
              <a:rect l="l" t="t" r="r" b="b"/>
              <a:pathLst>
                <a:path w="865504" h="647700">
                  <a:moveTo>
                    <a:pt x="648891" y="0"/>
                  </a:moveTo>
                  <a:lnTo>
                    <a:pt x="216296" y="0"/>
                  </a:lnTo>
                  <a:lnTo>
                    <a:pt x="216296" y="323850"/>
                  </a:lnTo>
                  <a:lnTo>
                    <a:pt x="0" y="323850"/>
                  </a:lnTo>
                  <a:lnTo>
                    <a:pt x="432593" y="647700"/>
                  </a:lnTo>
                  <a:lnTo>
                    <a:pt x="865187" y="323850"/>
                  </a:lnTo>
                  <a:lnTo>
                    <a:pt x="648891" y="323850"/>
                  </a:lnTo>
                  <a:lnTo>
                    <a:pt x="648891" y="0"/>
                  </a:lnTo>
                  <a:close/>
                </a:path>
              </a:pathLst>
            </a:custGeom>
            <a:solidFill>
              <a:srgbClr val="DC85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635374" y="3213099"/>
              <a:ext cx="865505" cy="647700"/>
            </a:xfrm>
            <a:custGeom>
              <a:avLst/>
              <a:gdLst/>
              <a:ahLst/>
              <a:cxnLst/>
              <a:rect l="l" t="t" r="r" b="b"/>
              <a:pathLst>
                <a:path w="865504" h="647700">
                  <a:moveTo>
                    <a:pt x="0" y="323849"/>
                  </a:moveTo>
                  <a:lnTo>
                    <a:pt x="216296" y="323849"/>
                  </a:lnTo>
                  <a:lnTo>
                    <a:pt x="216296" y="0"/>
                  </a:lnTo>
                  <a:lnTo>
                    <a:pt x="648891" y="0"/>
                  </a:lnTo>
                  <a:lnTo>
                    <a:pt x="648891" y="323849"/>
                  </a:lnTo>
                  <a:lnTo>
                    <a:pt x="865187" y="323849"/>
                  </a:lnTo>
                  <a:lnTo>
                    <a:pt x="432593" y="647699"/>
                  </a:lnTo>
                  <a:lnTo>
                    <a:pt x="0" y="323849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574472" y="2107276"/>
            <a:ext cx="985519" cy="748665"/>
            <a:chOff x="3574472" y="2107276"/>
            <a:chExt cx="985519" cy="748665"/>
          </a:xfrm>
        </p:grpSpPr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74472" y="2107276"/>
              <a:ext cx="985058" cy="74814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635374" y="2133599"/>
              <a:ext cx="865505" cy="647700"/>
            </a:xfrm>
            <a:custGeom>
              <a:avLst/>
              <a:gdLst/>
              <a:ahLst/>
              <a:cxnLst/>
              <a:rect l="l" t="t" r="r" b="b"/>
              <a:pathLst>
                <a:path w="865504" h="647700">
                  <a:moveTo>
                    <a:pt x="648891" y="0"/>
                  </a:moveTo>
                  <a:lnTo>
                    <a:pt x="216296" y="0"/>
                  </a:lnTo>
                  <a:lnTo>
                    <a:pt x="216296" y="323850"/>
                  </a:lnTo>
                  <a:lnTo>
                    <a:pt x="0" y="323850"/>
                  </a:lnTo>
                  <a:lnTo>
                    <a:pt x="432593" y="647700"/>
                  </a:lnTo>
                  <a:lnTo>
                    <a:pt x="865187" y="323850"/>
                  </a:lnTo>
                  <a:lnTo>
                    <a:pt x="648891" y="323850"/>
                  </a:lnTo>
                  <a:lnTo>
                    <a:pt x="648891" y="0"/>
                  </a:lnTo>
                  <a:close/>
                </a:path>
              </a:pathLst>
            </a:custGeom>
            <a:solidFill>
              <a:srgbClr val="DC851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635374" y="2133600"/>
              <a:ext cx="865505" cy="647700"/>
            </a:xfrm>
            <a:custGeom>
              <a:avLst/>
              <a:gdLst/>
              <a:ahLst/>
              <a:cxnLst/>
              <a:rect l="l" t="t" r="r" b="b"/>
              <a:pathLst>
                <a:path w="865504" h="647700">
                  <a:moveTo>
                    <a:pt x="0" y="323849"/>
                  </a:moveTo>
                  <a:lnTo>
                    <a:pt x="216296" y="323849"/>
                  </a:lnTo>
                  <a:lnTo>
                    <a:pt x="216296" y="0"/>
                  </a:lnTo>
                  <a:lnTo>
                    <a:pt x="648891" y="0"/>
                  </a:lnTo>
                  <a:lnTo>
                    <a:pt x="648891" y="323849"/>
                  </a:lnTo>
                  <a:lnTo>
                    <a:pt x="865187" y="323849"/>
                  </a:lnTo>
                  <a:lnTo>
                    <a:pt x="432593" y="647699"/>
                  </a:lnTo>
                  <a:lnTo>
                    <a:pt x="0" y="323849"/>
                  </a:lnTo>
                  <a:close/>
                </a:path>
              </a:pathLst>
            </a:custGeom>
            <a:ln w="9524">
              <a:solidFill>
                <a:srgbClr val="00A8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547052" y="2466657"/>
            <a:ext cx="7677150" cy="1924685"/>
            <a:chOff x="980901" y="2381596"/>
            <a:chExt cx="7677150" cy="19246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0901" y="2381596"/>
              <a:ext cx="7676803" cy="6317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9378" y="2888672"/>
              <a:ext cx="7385857" cy="5527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9378" y="3320934"/>
              <a:ext cx="7385857" cy="552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9378" y="3753195"/>
              <a:ext cx="2053243" cy="55279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85660" y="437833"/>
            <a:ext cx="271018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20"/>
              </a:lnSpc>
              <a:spcBef>
                <a:spcPts val="100"/>
              </a:spcBef>
              <a:tabLst>
                <a:tab pos="1926589" algn="l"/>
              </a:tabLst>
            </a:pPr>
            <a:r>
              <a:rPr sz="3200" b="0" spc="310" dirty="0">
                <a:latin typeface="Arial"/>
                <a:cs typeface="Arial"/>
              </a:rPr>
              <a:t>θεσµός</a:t>
            </a:r>
            <a:r>
              <a:rPr sz="3200" b="0" dirty="0">
                <a:latin typeface="Arial"/>
                <a:cs typeface="Arial"/>
              </a:rPr>
              <a:t>	</a:t>
            </a:r>
            <a:r>
              <a:rPr sz="3200" b="0" spc="235" dirty="0">
                <a:latin typeface="Arial"/>
                <a:cs typeface="Arial"/>
              </a:rPr>
              <a:t>του </a:t>
            </a:r>
            <a:endParaRPr sz="3200">
              <a:latin typeface="Arial"/>
              <a:cs typeface="Arial"/>
            </a:endParaRPr>
          </a:p>
          <a:p>
            <a:pPr marL="14604" algn="ctr">
              <a:lnSpc>
                <a:spcPts val="3820"/>
              </a:lnSpc>
            </a:pPr>
            <a:r>
              <a:rPr sz="3200" dirty="0"/>
              <a:t>Φ</a:t>
            </a:r>
            <a:r>
              <a:rPr sz="3200" spc="-155" dirty="0"/>
              <a:t> </a:t>
            </a:r>
            <a:r>
              <a:rPr sz="3200" dirty="0"/>
              <a:t>υ</a:t>
            </a:r>
            <a:r>
              <a:rPr sz="3200" spc="-155" dirty="0"/>
              <a:t> </a:t>
            </a:r>
            <a:r>
              <a:rPr sz="3200" dirty="0"/>
              <a:t>σ</a:t>
            </a:r>
            <a:r>
              <a:rPr sz="3200" spc="-155" dirty="0"/>
              <a:t> </a:t>
            </a:r>
            <a:r>
              <a:rPr sz="3200" dirty="0"/>
              <a:t>ι</a:t>
            </a:r>
            <a:r>
              <a:rPr sz="3200" spc="-155" dirty="0"/>
              <a:t> </a:t>
            </a:r>
            <a:r>
              <a:rPr sz="3200" dirty="0"/>
              <a:t>κ</a:t>
            </a:r>
            <a:r>
              <a:rPr sz="3200" spc="-155" dirty="0"/>
              <a:t> </a:t>
            </a:r>
            <a:r>
              <a:rPr sz="3200" dirty="0"/>
              <a:t>ο</a:t>
            </a:r>
            <a:r>
              <a:rPr sz="3200" spc="-155" dirty="0"/>
              <a:t> </a:t>
            </a:r>
            <a:r>
              <a:rPr sz="3200" spc="-50" dirty="0"/>
              <a:t>ύ</a:t>
            </a:r>
            <a:endParaRPr sz="3200"/>
          </a:p>
        </p:txBody>
      </p:sp>
      <p:sp>
        <p:nvSpPr>
          <p:cNvPr id="12" name="object 12"/>
          <p:cNvSpPr txBox="1"/>
          <p:nvPr/>
        </p:nvSpPr>
        <p:spPr>
          <a:xfrm>
            <a:off x="6862618" y="437833"/>
            <a:ext cx="180022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indent="123189">
              <a:lnSpc>
                <a:spcPts val="3800"/>
              </a:lnSpc>
              <a:spcBef>
                <a:spcPts val="240"/>
              </a:spcBef>
            </a:pPr>
            <a:r>
              <a:rPr sz="3200" b="1" spc="315" dirty="0">
                <a:latin typeface="Arial"/>
                <a:cs typeface="Arial"/>
              </a:rPr>
              <a:t>Τέλους </a:t>
            </a:r>
            <a:r>
              <a:rPr sz="3200" b="1" dirty="0">
                <a:latin typeface="Arial"/>
                <a:cs typeface="Arial"/>
              </a:rPr>
              <a:t>Χ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ώ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ρ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ο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υ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7052" y="437833"/>
            <a:ext cx="3286760" cy="14782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55600" marR="5080" indent="-342900">
              <a:lnSpc>
                <a:spcPts val="3800"/>
              </a:lnSpc>
              <a:spcBef>
                <a:spcPts val="240"/>
              </a:spcBef>
              <a:buClr>
                <a:srgbClr val="99FF99"/>
              </a:buClr>
              <a:buSzPct val="79687"/>
              <a:buFont typeface="MS PGothic"/>
              <a:buChar char="►"/>
              <a:tabLst>
                <a:tab pos="380365" algn="l"/>
                <a:tab pos="2859405" algn="l"/>
              </a:tabLst>
            </a:pPr>
            <a:r>
              <a:rPr sz="3200" spc="335" dirty="0">
                <a:latin typeface="Arial"/>
                <a:cs typeface="Arial"/>
              </a:rPr>
              <a:t>Εισάγεται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50" dirty="0">
                <a:latin typeface="Arial"/>
                <a:cs typeface="Arial"/>
              </a:rPr>
              <a:t>ο </a:t>
            </a:r>
            <a:r>
              <a:rPr sz="3200" b="1" dirty="0">
                <a:latin typeface="Arial"/>
                <a:cs typeface="Arial"/>
              </a:rPr>
              <a:t>Δ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έ</a:t>
            </a:r>
            <a:r>
              <a:rPr sz="3200" b="1" spc="-15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spc="110" dirty="0">
                <a:latin typeface="Arial"/>
                <a:cs typeface="Arial"/>
              </a:rPr>
              <a:t>µ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ε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υ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σ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η</a:t>
            </a:r>
            <a:r>
              <a:rPr sz="3200" b="1" spc="-155" dirty="0">
                <a:latin typeface="Arial"/>
                <a:cs typeface="Arial"/>
              </a:rPr>
              <a:t> </a:t>
            </a:r>
            <a:r>
              <a:rPr sz="3200" b="1" spc="-50" dirty="0">
                <a:latin typeface="Arial"/>
                <a:cs typeface="Arial"/>
              </a:rPr>
              <a:t>ς </a:t>
            </a:r>
            <a:r>
              <a:rPr sz="3200" b="1" spc="-10" dirty="0">
                <a:latin typeface="Arial"/>
                <a:cs typeface="Arial"/>
              </a:rPr>
              <a:t>Εγκατάστασης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19545" y="195348"/>
            <a:ext cx="8142605" cy="4817745"/>
            <a:chOff x="519545" y="195348"/>
            <a:chExt cx="8142605" cy="4817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45" y="195348"/>
              <a:ext cx="8142316" cy="6234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4523" y="677486"/>
              <a:ext cx="7797337" cy="6234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4523" y="1159625"/>
              <a:ext cx="1778923" cy="623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9545" y="1654232"/>
              <a:ext cx="8117377" cy="7148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4523" y="2240279"/>
              <a:ext cx="2755668" cy="6234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9545" y="2722417"/>
              <a:ext cx="8129846" cy="7148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4523" y="3304309"/>
              <a:ext cx="3279371" cy="62761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545" y="3803073"/>
              <a:ext cx="8142316" cy="7107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4523" y="4384963"/>
              <a:ext cx="2718262" cy="627610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ΠΟΛΥΤΕΧΝΕΙΟ</a:t>
            </a:r>
            <a:r>
              <a:rPr spc="135" dirty="0"/>
              <a:t> </a:t>
            </a:r>
            <a:r>
              <a:rPr spc="-10" dirty="0"/>
              <a:t>ΚΡΗΤΗΣ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8739" y="182880"/>
            <a:ext cx="8850630" cy="3436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99900"/>
              </a:lnSpc>
              <a:spcBef>
                <a:spcPts val="100"/>
              </a:spcBef>
              <a:buClr>
                <a:srgbClr val="99FF99"/>
              </a:buClr>
              <a:buSzPct val="78571"/>
              <a:buFont typeface="MS PGothic"/>
              <a:buChar char="►"/>
              <a:tabLst>
                <a:tab pos="355600" algn="l"/>
              </a:tabLst>
            </a:pPr>
            <a:r>
              <a:rPr sz="2800" b="1" dirty="0">
                <a:latin typeface="Arial"/>
                <a:cs typeface="Arial"/>
              </a:rPr>
              <a:t>Ο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τοµέας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ΑΠΕ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χρειάστηκε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πολλές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φορές</a:t>
            </a:r>
            <a:r>
              <a:rPr sz="2800" b="1" spc="19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την </a:t>
            </a:r>
            <a:r>
              <a:rPr sz="2800" b="1" spc="275" dirty="0">
                <a:latin typeface="Arial"/>
                <a:cs typeface="Arial"/>
              </a:rPr>
              <a:t>παρέµβαση</a:t>
            </a:r>
            <a:r>
              <a:rPr sz="2800" b="1" spc="470" dirty="0">
                <a:latin typeface="Arial"/>
                <a:cs typeface="Arial"/>
              </a:rPr>
              <a:t>  </a:t>
            </a:r>
            <a:r>
              <a:rPr sz="2800" b="1" spc="200" dirty="0">
                <a:latin typeface="Arial"/>
                <a:cs typeface="Arial"/>
              </a:rPr>
              <a:t>του</a:t>
            </a:r>
            <a:r>
              <a:rPr sz="2800" b="1" spc="465" dirty="0">
                <a:latin typeface="Arial"/>
                <a:cs typeface="Arial"/>
              </a:rPr>
              <a:t>  </a:t>
            </a:r>
            <a:r>
              <a:rPr sz="2800" b="1" spc="275" dirty="0">
                <a:latin typeface="Arial"/>
                <a:cs typeface="Arial"/>
              </a:rPr>
              <a:t>νοµοθέτη,</a:t>
            </a:r>
            <a:r>
              <a:rPr sz="2800" b="1" spc="470" dirty="0">
                <a:latin typeface="Arial"/>
                <a:cs typeface="Arial"/>
              </a:rPr>
              <a:t>  </a:t>
            </a:r>
            <a:r>
              <a:rPr sz="2800" b="1" spc="270" dirty="0">
                <a:latin typeface="Arial"/>
                <a:cs typeface="Arial"/>
              </a:rPr>
              <a:t>προκειµένου </a:t>
            </a:r>
            <a:r>
              <a:rPr sz="2800" b="1" dirty="0">
                <a:latin typeface="Arial"/>
                <a:cs typeface="Arial"/>
              </a:rPr>
              <a:t>ν΄αντιµετωπίσει</a:t>
            </a:r>
            <a:r>
              <a:rPr sz="2800" b="1" spc="14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τα</a:t>
            </a:r>
            <a:r>
              <a:rPr sz="2800" b="1" spc="14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σοβαρά</a:t>
            </a:r>
            <a:r>
              <a:rPr sz="2800" b="1" spc="14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ζητήµατα</a:t>
            </a:r>
            <a:r>
              <a:rPr sz="2800" b="1" spc="15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145" dirty="0">
                <a:latin typeface="Arial"/>
                <a:cs typeface="Arial"/>
              </a:rPr>
              <a:t>  </a:t>
            </a:r>
            <a:r>
              <a:rPr sz="2800" b="1" spc="-25" dirty="0">
                <a:latin typeface="Arial"/>
                <a:cs typeface="Arial"/>
              </a:rPr>
              <a:t>την </a:t>
            </a:r>
            <a:r>
              <a:rPr sz="2800" b="1" dirty="0">
                <a:latin typeface="Arial"/>
                <a:cs typeface="Arial"/>
              </a:rPr>
              <a:t>εναρµόνιση</a:t>
            </a:r>
            <a:r>
              <a:rPr sz="2800" b="1" spc="1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1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1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οικείο</a:t>
            </a:r>
            <a:r>
              <a:rPr sz="2800" b="1" spc="1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ενωσιακό</a:t>
            </a:r>
            <a:r>
              <a:rPr sz="2800" b="1" spc="13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πλαίσιο</a:t>
            </a:r>
            <a:r>
              <a:rPr sz="2800" b="1" spc="14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35" dirty="0">
                <a:latin typeface="Arial"/>
                <a:cs typeface="Arial"/>
              </a:rPr>
              <a:t> </a:t>
            </a:r>
            <a:r>
              <a:rPr sz="2800" b="1" spc="-25" dirty="0">
                <a:latin typeface="Arial"/>
                <a:cs typeface="Arial"/>
              </a:rPr>
              <a:t>τη </a:t>
            </a:r>
            <a:r>
              <a:rPr sz="2800" b="1" dirty="0">
                <a:latin typeface="Arial"/>
                <a:cs typeface="Arial"/>
              </a:rPr>
              <a:t>συµµόρφωση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τις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ενωσιακές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αλλά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35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διεθνείς </a:t>
            </a:r>
            <a:r>
              <a:rPr sz="2800" b="1" dirty="0">
                <a:latin typeface="Arial"/>
                <a:cs typeface="Arial"/>
              </a:rPr>
              <a:t>δεσµεύσεις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της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χώρας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(βλ.</a:t>
            </a:r>
            <a:r>
              <a:rPr sz="2800" b="1" spc="2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ενδεικτικά</a:t>
            </a:r>
            <a:r>
              <a:rPr sz="2800" b="1" spc="29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µεταξύ </a:t>
            </a:r>
            <a:r>
              <a:rPr sz="2800" b="1" dirty="0">
                <a:latin typeface="Arial"/>
                <a:cs typeface="Arial"/>
              </a:rPr>
              <a:t>άλλων</a:t>
            </a:r>
            <a:r>
              <a:rPr sz="2800" b="1" spc="1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το</a:t>
            </a:r>
            <a:r>
              <a:rPr sz="2800" b="1" spc="1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Ν.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4001/2011</a:t>
            </a:r>
            <a:r>
              <a:rPr sz="2800" b="1" spc="195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90" dirty="0">
                <a:latin typeface="Arial"/>
                <a:cs typeface="Arial"/>
              </a:rPr>
              <a:t>  </a:t>
            </a:r>
            <a:r>
              <a:rPr sz="2800" b="1" dirty="0">
                <a:latin typeface="Arial"/>
                <a:cs typeface="Arial"/>
              </a:rPr>
              <a:t>τη</a:t>
            </a:r>
            <a:r>
              <a:rPr sz="2800" b="1" spc="185" dirty="0">
                <a:latin typeface="Arial"/>
                <a:cs typeface="Arial"/>
              </a:rPr>
              <a:t>  </a:t>
            </a:r>
            <a:r>
              <a:rPr sz="2800" b="1" spc="-10" dirty="0">
                <a:latin typeface="Arial"/>
                <a:cs typeface="Arial"/>
              </a:rPr>
              <a:t>λειτουργία </a:t>
            </a:r>
            <a:r>
              <a:rPr sz="2800" b="1" dirty="0">
                <a:latin typeface="Arial"/>
                <a:cs typeface="Arial"/>
              </a:rPr>
              <a:t>Ενεργειακών</a:t>
            </a:r>
            <a:r>
              <a:rPr sz="2800" b="1" spc="58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Αγορών</a:t>
            </a:r>
            <a:r>
              <a:rPr sz="2800" b="1" spc="5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Ηλεκτρισµού</a:t>
            </a:r>
            <a:r>
              <a:rPr sz="2800" b="1" spc="58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58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Φυσικού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40" y="4018280"/>
            <a:ext cx="62026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6020" algn="l"/>
              </a:tabLst>
            </a:pPr>
            <a:r>
              <a:rPr sz="2800" b="1" spc="229" dirty="0">
                <a:latin typeface="Arial"/>
                <a:cs typeface="Arial"/>
              </a:rPr>
              <a:t>µεταφοράς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229" dirty="0">
                <a:latin typeface="Arial"/>
                <a:cs typeface="Arial"/>
              </a:rPr>
              <a:t>Υδρογονανθράκων 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640" y="3586480"/>
            <a:ext cx="850455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034" algn="r">
              <a:lnSpc>
                <a:spcPct val="100000"/>
              </a:lnSpc>
              <a:spcBef>
                <a:spcPts val="100"/>
              </a:spcBef>
              <a:tabLst>
                <a:tab pos="1633855" algn="l"/>
                <a:tab pos="2463800" algn="l"/>
                <a:tab pos="4244975" algn="l"/>
                <a:tab pos="6451600" algn="l"/>
                <a:tab pos="7282815" algn="l"/>
              </a:tabLst>
            </a:pPr>
            <a:r>
              <a:rPr sz="2800" b="1" spc="70" dirty="0">
                <a:latin typeface="Arial"/>
                <a:cs typeface="Arial"/>
              </a:rPr>
              <a:t>Αερίου,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40" dirty="0">
                <a:latin typeface="Arial"/>
                <a:cs typeface="Arial"/>
              </a:rPr>
              <a:t>για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70" dirty="0">
                <a:latin typeface="Arial"/>
                <a:cs typeface="Arial"/>
              </a:rPr>
              <a:t>Έρευνα,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75" dirty="0">
                <a:latin typeface="Arial"/>
                <a:cs typeface="Arial"/>
              </a:rPr>
              <a:t>Παραγωγή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40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85" dirty="0">
                <a:latin typeface="Arial"/>
                <a:cs typeface="Arial"/>
              </a:rPr>
              <a:t>δίκτυα</a:t>
            </a:r>
            <a:endParaRPr sz="2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0"/>
              </a:spcBef>
              <a:tabLst>
                <a:tab pos="890905" algn="l"/>
              </a:tabLst>
            </a:pPr>
            <a:r>
              <a:rPr sz="2800" b="1" spc="145" dirty="0">
                <a:latin typeface="Arial"/>
                <a:cs typeface="Arial"/>
              </a:rPr>
              <a:t>και</a:t>
            </a:r>
            <a:r>
              <a:rPr sz="2800" b="1" dirty="0">
                <a:latin typeface="Arial"/>
                <a:cs typeface="Arial"/>
              </a:rPr>
              <a:t>	</a:t>
            </a:r>
            <a:r>
              <a:rPr sz="2800" b="1" spc="195" dirty="0">
                <a:latin typeface="Arial"/>
                <a:cs typeface="Arial"/>
              </a:rPr>
              <a:t>άλλες 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1640" y="4450080"/>
            <a:ext cx="8469630" cy="17221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9200"/>
              </a:lnSpc>
              <a:spcBef>
                <a:spcPts val="125"/>
              </a:spcBef>
            </a:pPr>
            <a:r>
              <a:rPr sz="2800" b="1" dirty="0">
                <a:latin typeface="Arial"/>
                <a:cs typeface="Arial"/>
              </a:rPr>
              <a:t>ρυθµίσεις,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όπως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ισχύει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µετά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από</a:t>
            </a:r>
            <a:r>
              <a:rPr sz="2800" b="1" spc="21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µεταγενέστερες </a:t>
            </a:r>
            <a:r>
              <a:rPr sz="2800" b="1" dirty="0">
                <a:latin typeface="Arial"/>
                <a:cs typeface="Arial"/>
              </a:rPr>
              <a:t>τροποποιήσεις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µε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τον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οποίο</a:t>
            </a:r>
            <a:r>
              <a:rPr sz="2800" b="1" spc="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ενσωµατώθηκαν </a:t>
            </a:r>
            <a:r>
              <a:rPr sz="2800" b="1" dirty="0">
                <a:latin typeface="Arial"/>
                <a:cs typeface="Arial"/>
              </a:rPr>
              <a:t>οι</a:t>
            </a:r>
            <a:r>
              <a:rPr sz="2800" b="1" spc="14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οδηγίες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2009/72</a:t>
            </a:r>
            <a:r>
              <a:rPr sz="2800" b="1" spc="1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και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2009/73</a:t>
            </a:r>
            <a:r>
              <a:rPr sz="2800" b="1" spc="15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για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την</a:t>
            </a:r>
            <a:r>
              <a:rPr sz="2800" b="1" spc="16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οργάνωση </a:t>
            </a:r>
            <a:r>
              <a:rPr sz="2800" b="1" dirty="0">
                <a:latin typeface="Arial"/>
                <a:cs typeface="Arial"/>
              </a:rPr>
              <a:t>των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ενεργειακών</a:t>
            </a:r>
            <a:r>
              <a:rPr sz="2800" b="1" spc="-10" dirty="0">
                <a:latin typeface="Arial"/>
                <a:cs typeface="Arial"/>
              </a:rPr>
              <a:t> αγορών).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7015" y="502791"/>
            <a:ext cx="8649970" cy="5859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99800"/>
              </a:lnSpc>
              <a:spcBef>
                <a:spcPts val="105"/>
              </a:spcBef>
              <a:buClr>
                <a:srgbClr val="99FF99"/>
              </a:buClr>
              <a:buSzPct val="79629"/>
              <a:buFont typeface="MS PGothic"/>
              <a:buChar char="►"/>
              <a:tabLst>
                <a:tab pos="364490" algn="l"/>
              </a:tabLst>
            </a:pPr>
            <a:r>
              <a:rPr sz="2700" b="1" spc="120" dirty="0">
                <a:latin typeface="Arial"/>
                <a:cs typeface="Arial"/>
              </a:rPr>
              <a:t>Γενικότερα,</a:t>
            </a:r>
            <a:r>
              <a:rPr sz="2700" b="1" spc="370" dirty="0">
                <a:latin typeface="Arial"/>
                <a:cs typeface="Arial"/>
              </a:rPr>
              <a:t>  </a:t>
            </a:r>
            <a:r>
              <a:rPr sz="2700" b="1" spc="65" dirty="0">
                <a:latin typeface="Arial"/>
                <a:cs typeface="Arial"/>
              </a:rPr>
              <a:t>το</a:t>
            </a:r>
            <a:r>
              <a:rPr sz="2700" b="1" spc="370" dirty="0">
                <a:latin typeface="Arial"/>
                <a:cs typeface="Arial"/>
              </a:rPr>
              <a:t>  </a:t>
            </a:r>
            <a:r>
              <a:rPr sz="2700" b="1" spc="125" dirty="0">
                <a:latin typeface="Arial"/>
                <a:cs typeface="Arial"/>
              </a:rPr>
              <a:t>νοµοθετικό</a:t>
            </a:r>
            <a:r>
              <a:rPr sz="2700" b="1" spc="375" dirty="0">
                <a:latin typeface="Arial"/>
                <a:cs typeface="Arial"/>
              </a:rPr>
              <a:t>  </a:t>
            </a:r>
            <a:r>
              <a:rPr sz="2700" b="1" spc="105" dirty="0">
                <a:latin typeface="Arial"/>
                <a:cs typeface="Arial"/>
              </a:rPr>
              <a:t>τοπίο</a:t>
            </a:r>
            <a:r>
              <a:rPr sz="2700" b="1" spc="370" dirty="0">
                <a:latin typeface="Arial"/>
                <a:cs typeface="Arial"/>
              </a:rPr>
              <a:t>  </a:t>
            </a:r>
            <a:r>
              <a:rPr sz="2700" b="1" spc="85" dirty="0">
                <a:latin typeface="Arial"/>
                <a:cs typeface="Arial"/>
              </a:rPr>
              <a:t>των</a:t>
            </a:r>
            <a:r>
              <a:rPr sz="2700" b="1" spc="375" dirty="0">
                <a:latin typeface="Arial"/>
                <a:cs typeface="Arial"/>
              </a:rPr>
              <a:t>  </a:t>
            </a:r>
            <a:r>
              <a:rPr sz="2700" b="1" spc="110" dirty="0">
                <a:latin typeface="Arial"/>
                <a:cs typeface="Arial"/>
              </a:rPr>
              <a:t>ΑΠΕ </a:t>
            </a:r>
            <a:r>
              <a:rPr sz="2700" b="1" spc="285" dirty="0">
                <a:latin typeface="Arial"/>
                <a:cs typeface="Arial"/>
              </a:rPr>
              <a:t>ξεκίνησε</a:t>
            </a:r>
            <a:r>
              <a:rPr sz="2700" b="1" spc="465" dirty="0">
                <a:latin typeface="Arial"/>
                <a:cs typeface="Arial"/>
              </a:rPr>
              <a:t>  </a:t>
            </a:r>
            <a:r>
              <a:rPr sz="2700" b="1" spc="204" dirty="0">
                <a:latin typeface="Arial"/>
                <a:cs typeface="Arial"/>
              </a:rPr>
              <a:t>µε</a:t>
            </a:r>
            <a:r>
              <a:rPr sz="2700" b="1" spc="470" dirty="0">
                <a:latin typeface="Arial"/>
                <a:cs typeface="Arial"/>
              </a:rPr>
              <a:t>  </a:t>
            </a:r>
            <a:r>
              <a:rPr sz="2700" b="1" spc="275" dirty="0">
                <a:latin typeface="Arial"/>
                <a:cs typeface="Arial"/>
              </a:rPr>
              <a:t>µικρό</a:t>
            </a:r>
            <a:r>
              <a:rPr sz="2700" b="1" spc="470" dirty="0">
                <a:latin typeface="Arial"/>
                <a:cs typeface="Arial"/>
              </a:rPr>
              <a:t>  </a:t>
            </a:r>
            <a:r>
              <a:rPr sz="2700" b="1" spc="285" dirty="0">
                <a:latin typeface="Arial"/>
                <a:cs typeface="Arial"/>
              </a:rPr>
              <a:t>αριθµό</a:t>
            </a:r>
            <a:r>
              <a:rPr sz="2700" b="1" spc="465" dirty="0">
                <a:latin typeface="Arial"/>
                <a:cs typeface="Arial"/>
              </a:rPr>
              <a:t>  </a:t>
            </a:r>
            <a:r>
              <a:rPr sz="2700" b="1" spc="290" dirty="0">
                <a:latin typeface="Arial"/>
                <a:cs typeface="Arial"/>
              </a:rPr>
              <a:t>νοµοθετικών </a:t>
            </a:r>
            <a:r>
              <a:rPr sz="2700" b="1" dirty="0">
                <a:latin typeface="Arial"/>
                <a:cs typeface="Arial"/>
              </a:rPr>
              <a:t>παρεµβάσεων</a:t>
            </a:r>
            <a:r>
              <a:rPr sz="2700" b="1" spc="37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και</a:t>
            </a:r>
            <a:r>
              <a:rPr sz="2700" b="1" spc="3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στη</a:t>
            </a:r>
            <a:r>
              <a:rPr sz="2700" b="1" spc="3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συνέχεια</a:t>
            </a:r>
            <a:r>
              <a:rPr sz="2700" b="1" spc="3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κατά</a:t>
            </a:r>
            <a:r>
              <a:rPr sz="2700" b="1" spc="37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τη</a:t>
            </a:r>
            <a:r>
              <a:rPr sz="2700" b="1" spc="38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διάρκεια </a:t>
            </a:r>
            <a:r>
              <a:rPr sz="2700" b="1" dirty="0">
                <a:latin typeface="Arial"/>
                <a:cs typeface="Arial"/>
              </a:rPr>
              <a:t>της</a:t>
            </a:r>
            <a:r>
              <a:rPr sz="2700" b="1" spc="50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οικονοµικής</a:t>
            </a:r>
            <a:r>
              <a:rPr sz="2700" b="1" spc="50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κρίσης</a:t>
            </a:r>
            <a:r>
              <a:rPr sz="2700" b="1" spc="50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αλλά</a:t>
            </a:r>
            <a:r>
              <a:rPr sz="2700" b="1" spc="50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και</a:t>
            </a:r>
            <a:r>
              <a:rPr sz="2700" b="1" spc="45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µέχρι</a:t>
            </a:r>
            <a:r>
              <a:rPr sz="2700" b="1" spc="50" dirty="0">
                <a:latin typeface="Arial"/>
                <a:cs typeface="Arial"/>
              </a:rPr>
              <a:t>  </a:t>
            </a:r>
            <a:r>
              <a:rPr sz="2700" b="1" spc="-10" dirty="0">
                <a:latin typeface="Arial"/>
                <a:cs typeface="Arial"/>
              </a:rPr>
              <a:t>σήµερα </a:t>
            </a:r>
            <a:r>
              <a:rPr sz="2700" b="1" spc="50" dirty="0">
                <a:latin typeface="Arial"/>
                <a:cs typeface="Arial"/>
              </a:rPr>
              <a:t>χαρακτηρίζεται</a:t>
            </a:r>
            <a:r>
              <a:rPr sz="2700" b="1" spc="350" dirty="0">
                <a:latin typeface="Arial"/>
                <a:cs typeface="Arial"/>
              </a:rPr>
              <a:t>  </a:t>
            </a:r>
            <a:r>
              <a:rPr sz="2700" b="1" dirty="0">
                <a:latin typeface="Arial"/>
                <a:cs typeface="Arial"/>
              </a:rPr>
              <a:t>από</a:t>
            </a:r>
            <a:r>
              <a:rPr sz="2700" b="1" spc="350" dirty="0">
                <a:latin typeface="Arial"/>
                <a:cs typeface="Arial"/>
              </a:rPr>
              <a:t>  </a:t>
            </a:r>
            <a:r>
              <a:rPr sz="2700" b="1" spc="55" dirty="0">
                <a:latin typeface="Arial"/>
                <a:cs typeface="Arial"/>
              </a:rPr>
              <a:t>µεγάλη</a:t>
            </a:r>
            <a:r>
              <a:rPr sz="2700" b="1" spc="350" dirty="0">
                <a:latin typeface="Arial"/>
                <a:cs typeface="Arial"/>
              </a:rPr>
              <a:t>  </a:t>
            </a:r>
            <a:r>
              <a:rPr sz="2700" b="1" spc="50" dirty="0">
                <a:latin typeface="Arial"/>
                <a:cs typeface="Arial"/>
              </a:rPr>
              <a:t>νοµοπαραγωγική </a:t>
            </a:r>
            <a:r>
              <a:rPr sz="2700" b="1" dirty="0">
                <a:latin typeface="Arial"/>
                <a:cs typeface="Arial"/>
              </a:rPr>
              <a:t>διαδικασία</a:t>
            </a:r>
            <a:r>
              <a:rPr sz="2700" b="1" spc="5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και</a:t>
            </a:r>
            <a:r>
              <a:rPr sz="2700" b="1" spc="7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πληθώρα</a:t>
            </a:r>
            <a:r>
              <a:rPr sz="2700" b="1" spc="7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διατάξεων,</a:t>
            </a:r>
            <a:r>
              <a:rPr sz="2700" b="1" spc="7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για</a:t>
            </a:r>
            <a:r>
              <a:rPr sz="2700" b="1" spc="7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τις</a:t>
            </a:r>
            <a:r>
              <a:rPr sz="2700" b="1" spc="7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οποίες </a:t>
            </a:r>
            <a:r>
              <a:rPr sz="2700" b="1" dirty="0">
                <a:latin typeface="Arial"/>
                <a:cs typeface="Arial"/>
              </a:rPr>
              <a:t>απαιτείται</a:t>
            </a:r>
            <a:r>
              <a:rPr sz="2700" b="1" spc="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µια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ενιαία</a:t>
            </a:r>
            <a:r>
              <a:rPr sz="2700" b="1" spc="1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κωδικοποίηση.</a:t>
            </a:r>
            <a:endParaRPr sz="2700" dirty="0">
              <a:latin typeface="Arial"/>
              <a:cs typeface="Arial"/>
            </a:endParaRPr>
          </a:p>
          <a:p>
            <a:pPr marL="355600" marR="21590" indent="-342900" algn="just">
              <a:lnSpc>
                <a:spcPct val="100099"/>
              </a:lnSpc>
              <a:spcBef>
                <a:spcPts val="605"/>
              </a:spcBef>
              <a:buClr>
                <a:srgbClr val="99FF99"/>
              </a:buClr>
              <a:buSzPct val="79629"/>
              <a:buFont typeface="MS PGothic"/>
              <a:buChar char="►"/>
              <a:tabLst>
                <a:tab pos="355600" algn="l"/>
              </a:tabLst>
            </a:pPr>
            <a:r>
              <a:rPr sz="2700" b="1" dirty="0">
                <a:latin typeface="Arial"/>
                <a:cs typeface="Arial"/>
              </a:rPr>
              <a:t>Επιπλέον,</a:t>
            </a:r>
            <a:r>
              <a:rPr sz="2700" b="1" spc="4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αυτό</a:t>
            </a:r>
            <a:r>
              <a:rPr sz="2700" b="1" spc="4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που</a:t>
            </a:r>
            <a:r>
              <a:rPr sz="2700" b="1" spc="45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έχει</a:t>
            </a:r>
            <a:r>
              <a:rPr sz="2700" b="1" spc="45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ιδιαίτερη</a:t>
            </a:r>
            <a:r>
              <a:rPr sz="2700" b="1" spc="45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σηµασία</a:t>
            </a:r>
            <a:r>
              <a:rPr sz="2700" b="1" spc="45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είναι </a:t>
            </a:r>
            <a:r>
              <a:rPr sz="2700" b="1" dirty="0">
                <a:latin typeface="Arial"/>
                <a:cs typeface="Arial"/>
              </a:rPr>
              <a:t>το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γεγονός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ότι</a:t>
            </a:r>
            <a:r>
              <a:rPr sz="2700" b="1" spc="18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η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εθνική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νοµοθεσία</a:t>
            </a:r>
            <a:r>
              <a:rPr sz="2700" b="1" spc="18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ΑΠΕ</a:t>
            </a:r>
            <a:r>
              <a:rPr sz="2700" b="1" spc="18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συνδέεται </a:t>
            </a:r>
            <a:r>
              <a:rPr sz="2700" b="1" dirty="0">
                <a:latin typeface="Arial"/>
                <a:cs typeface="Arial"/>
              </a:rPr>
              <a:t>ρητώς</a:t>
            </a:r>
            <a:r>
              <a:rPr sz="2700" b="1" spc="6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πλέον</a:t>
            </a:r>
            <a:r>
              <a:rPr sz="2700" b="1" spc="62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µε</a:t>
            </a:r>
            <a:r>
              <a:rPr sz="2700" b="1" spc="62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την</a:t>
            </a:r>
            <a:r>
              <a:rPr sz="2700" b="1" spc="62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ευρύτερη</a:t>
            </a:r>
            <a:r>
              <a:rPr sz="2700" b="1" spc="62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νοµοθεσία</a:t>
            </a:r>
            <a:r>
              <a:rPr sz="2700" b="1" spc="6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για</a:t>
            </a:r>
            <a:r>
              <a:rPr sz="2700" b="1" spc="625" dirty="0">
                <a:latin typeface="Arial"/>
                <a:cs typeface="Arial"/>
              </a:rPr>
              <a:t> </a:t>
            </a:r>
            <a:r>
              <a:rPr sz="2700" b="1" spc="-25" dirty="0">
                <a:latin typeface="Arial"/>
                <a:cs typeface="Arial"/>
              </a:rPr>
              <a:t>το </a:t>
            </a:r>
            <a:r>
              <a:rPr sz="2700" b="1" dirty="0">
                <a:latin typeface="Arial"/>
                <a:cs typeface="Arial"/>
              </a:rPr>
              <a:t>κλίµα,</a:t>
            </a:r>
            <a:r>
              <a:rPr sz="2700" b="1" spc="27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γεγονός</a:t>
            </a:r>
            <a:r>
              <a:rPr sz="2700" b="1" spc="2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που</a:t>
            </a:r>
            <a:r>
              <a:rPr sz="2700" b="1" spc="2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αντικατοπτρίζεται</a:t>
            </a:r>
            <a:r>
              <a:rPr sz="2700" b="1" spc="28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στο</a:t>
            </a:r>
            <a:r>
              <a:rPr sz="2700" b="1" spc="280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Εθνικό </a:t>
            </a:r>
            <a:r>
              <a:rPr sz="2700" b="1" dirty="0">
                <a:latin typeface="Arial"/>
                <a:cs typeface="Arial"/>
              </a:rPr>
              <a:t>Σχέδιο</a:t>
            </a:r>
            <a:r>
              <a:rPr sz="2700" b="1" spc="4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για</a:t>
            </a:r>
            <a:r>
              <a:rPr sz="2700" b="1" spc="4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την</a:t>
            </a:r>
            <a:r>
              <a:rPr sz="2700" b="1" spc="4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Ενέργεια</a:t>
            </a:r>
            <a:r>
              <a:rPr sz="2700" b="1" spc="4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και</a:t>
            </a:r>
            <a:r>
              <a:rPr sz="2700" b="1" spc="4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το</a:t>
            </a:r>
            <a:r>
              <a:rPr sz="2700" b="1" spc="41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Κλίµα</a:t>
            </a:r>
            <a:r>
              <a:rPr sz="2700" b="1" spc="42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(ΕΣΕΚ)</a:t>
            </a:r>
            <a:r>
              <a:rPr sz="2700" b="1" spc="415" dirty="0">
                <a:latin typeface="Arial"/>
                <a:cs typeface="Arial"/>
              </a:rPr>
              <a:t> </a:t>
            </a:r>
            <a:r>
              <a:rPr sz="2700" b="1" spc="-25" dirty="0">
                <a:latin typeface="Arial"/>
                <a:cs typeface="Arial"/>
              </a:rPr>
              <a:t>του </a:t>
            </a:r>
            <a:r>
              <a:rPr sz="2700" b="1" dirty="0">
                <a:latin typeface="Arial"/>
                <a:cs typeface="Arial"/>
              </a:rPr>
              <a:t>2019</a:t>
            </a:r>
            <a:r>
              <a:rPr sz="2700" b="1" spc="495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και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σε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κάθε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µεταγενέστερο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εθνικό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dirty="0">
                <a:latin typeface="Arial"/>
                <a:cs typeface="Arial"/>
              </a:rPr>
              <a:t>νόµο</a:t>
            </a:r>
            <a:r>
              <a:rPr sz="2700" b="1" spc="500" dirty="0">
                <a:latin typeface="Arial"/>
                <a:cs typeface="Arial"/>
              </a:rPr>
              <a:t> </a:t>
            </a:r>
            <a:r>
              <a:rPr sz="2700" b="1" spc="-25" dirty="0">
                <a:latin typeface="Arial"/>
                <a:cs typeface="Arial"/>
              </a:rPr>
              <a:t>για </a:t>
            </a:r>
            <a:r>
              <a:rPr sz="2700" b="1" dirty="0">
                <a:latin typeface="Arial"/>
                <a:cs typeface="Arial"/>
              </a:rPr>
              <a:t>το</a:t>
            </a:r>
            <a:r>
              <a:rPr sz="2700" b="1" spc="-5" dirty="0">
                <a:latin typeface="Arial"/>
                <a:cs typeface="Arial"/>
              </a:rPr>
              <a:t> </a:t>
            </a:r>
            <a:r>
              <a:rPr sz="2700" b="1" spc="-10" dirty="0">
                <a:latin typeface="Arial"/>
                <a:cs typeface="Arial"/>
              </a:rPr>
              <a:t>κλίµα.</a:t>
            </a:r>
            <a:endParaRPr sz="27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2861</Words>
  <Application>Microsoft Office PowerPoint</Application>
  <PresentationFormat>Προβολή στην οθόνη (4:3)</PresentationFormat>
  <Paragraphs>203</Paragraphs>
  <Slides>70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70</vt:i4>
      </vt:variant>
    </vt:vector>
  </HeadingPairs>
  <TitlesOfParts>
    <vt:vector size="75" baseType="lpstr">
      <vt:lpstr>MS PGothic</vt:lpstr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 Ν. 2244/1994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 Ν. 4685/2020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υποβολής</vt:lpstr>
      <vt:lpstr>Επιτάχυνση διαδικασιών</vt:lpstr>
      <vt:lpstr>Παρουσίαση του PowerPoint</vt:lpstr>
      <vt:lpstr>θεσµός του  Φ υ σ ι κ ο ύ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Κυριάκη</dc:creator>
  <cp:lastModifiedBy>pauloschristofi@gmail.com</cp:lastModifiedBy>
  <cp:revision>2</cp:revision>
  <dcterms:created xsi:type="dcterms:W3CDTF">2022-10-12T21:48:41Z</dcterms:created>
  <dcterms:modified xsi:type="dcterms:W3CDTF">2022-10-12T22:15:42Z</dcterms:modified>
</cp:coreProperties>
</file>