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B26ED5-3821-F536-BFBB-250C6566F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10AD253-B888-97C0-E66A-7C397AEF20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DD7E3C1-96D1-336E-6090-E4A22EC9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C37645F-E9C5-F519-4332-4F86F548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97156F9-E312-EF14-2745-288E7F975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64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8B4DDE-B78E-E237-032E-8A5F56F75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F30B254-D791-F50E-4819-FB935F11F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32B5C26-881C-5FCB-D655-FD4361CF7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7B73AA9-B1F5-7DF1-29EC-7B2528AC5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8A4BA45-B641-1725-C012-EBDC378D5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0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B9420A-5E3E-39A1-7D55-9228906A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A6ED78C-5E4F-EE6F-912C-5ED7728EB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5150943-3F74-35A9-83E4-95FDB6879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9E9FDF7-02F0-3178-DD1B-7FC6F1BA7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127E600-C3C4-71F7-6DDE-91459086C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9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A6CDB5-99E3-E950-C449-E180BA4A2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A783CF-BD74-A566-C8B3-C6DEBCA5B7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042B692-B372-4F92-419B-41046EC87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54E207B-9783-4F33-0F02-B5082B9E3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1486154-BA27-4B0E-DDE9-3F470EB57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B7BC9EF-594E-3426-7C23-AC41299BE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55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335929-4ACB-F27B-1736-D7E9A228B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2497F6A-3BDF-FDF7-31BC-74D37E3D7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B7FBCBE-B642-E833-36B2-6C320F4F0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C375CA5-E751-8F64-664A-3BE785EA4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E7DC385-731F-F930-5E20-EC1850CB01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110EEA5-7459-0EA1-D5EB-4406D03EF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0EA2DE7-0DEB-9423-BB1B-836BB7BDA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8782A69-404C-42A3-52CA-6F3B2B52C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3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4E0E57-D778-3A64-EA64-F4BDE2ACA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6893F45-3702-F8AC-C9A2-677855601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8373555-7ECC-60BD-DA30-AE8910867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3726C18-743B-85EB-2479-5BA8186E6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1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3A0A0B1-6B5B-E1CF-0CB1-5770CCE50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F74AA21-6CF2-F059-C9B2-69109DF04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E25365B-96DC-C0A4-19BC-AF43E7745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94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C59B20-DF30-D3C3-91F1-403B6D752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594BAA-8AF9-C8DD-E324-467BB989B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1509061-0616-0B0B-7CFA-502607010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E41CE50-6DC2-4C8A-7D7C-FAFD86ABD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0241416-EBCF-F349-4C20-38C7EE400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071ECA6-0119-0E95-F707-7C4943EEA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4F134A-C492-937E-D5C2-7E777E52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0DA5C1D-5859-3AFE-3381-75D64FFCF5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D10D8DA-5386-CD49-5AFD-7796136F5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F60DDB0-706D-A54B-CB07-BCE15955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4CCA77E-4972-AA56-E56B-B51CEDD5B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7745598-BB5A-5F6E-06D9-C8F22AE1F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0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EB10B2-7513-DBCA-034D-4171BAF88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7FD27CC-0E19-4950-C9AD-573AEE485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F94A58B-3B64-6A1E-1F8C-4ABEBA906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16C1B42-0AF5-19DF-A1DA-5D056FE80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8C96133-B4C7-B729-B7C3-B6F526A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56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0B5D9145-F807-29F6-0E24-7AC87AECC7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323DE90-6F82-C36D-BECD-522A9B08AC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F912DF-3F04-8526-AC47-3BF8EF029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CED1CC6-D83D-21DA-C377-42EDC99B8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4FB7638-0B23-13EB-4265-BBE4082E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3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3916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2613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86689" y="1136650"/>
            <a:ext cx="4095115" cy="3615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526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F9B7442-6A32-1637-A089-B33C0947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E00EED2-FF91-54A6-7E02-4CBF3590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2076562-03CE-9DD0-F0BD-9E32B50AB0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1311155-1D42-C01A-B776-EACFB907CD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 spc="-15"/>
              <a:t>ΠΟΛΥΤΕΧΝΕΙΟ</a:t>
            </a:r>
            <a:r>
              <a:rPr lang="el-GR" spc="215"/>
              <a:t> </a:t>
            </a:r>
            <a:r>
              <a:rPr lang="el-GR"/>
              <a:t>ΚΡΗΤΗΣ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C33F0C-DCA9-1FED-D1DB-A2CB5EE4F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94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57"/>
          <p:cNvGrpSpPr/>
          <p:nvPr/>
        </p:nvGrpSpPr>
        <p:grpSpPr>
          <a:xfrm>
            <a:off x="2177934" y="1463040"/>
            <a:ext cx="4526280" cy="1591945"/>
            <a:chOff x="2177934" y="1463040"/>
            <a:chExt cx="4526280" cy="159194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2665" y="1463040"/>
              <a:ext cx="3749040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1672" y="1945177"/>
              <a:ext cx="814647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934" y="2431472"/>
              <a:ext cx="4526280" cy="623454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2212329" y="1491615"/>
            <a:ext cx="4424045" cy="14782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61820" marR="328930" indent="-1410970">
              <a:lnSpc>
                <a:spcPts val="3800"/>
              </a:lnSpc>
              <a:spcBef>
                <a:spcPts val="260"/>
              </a:spcBef>
            </a:pP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ΠΕΡ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ΒΑΛΛ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Ο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Ν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ΤΙ</a:t>
            </a:r>
            <a:r>
              <a:rPr sz="3200" b="1" dirty="0">
                <a:solidFill>
                  <a:srgbClr val="93FF76"/>
                </a:solidFill>
                <a:latin typeface="Arial"/>
                <a:cs typeface="Arial"/>
              </a:rPr>
              <a:t>ΚΗ  ΚΑΙ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679"/>
              </a:lnSpc>
            </a:pP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ΤΕΧΝΙΚΗ</a:t>
            </a:r>
            <a:r>
              <a:rPr sz="3200" b="1" spc="-45" dirty="0">
                <a:solidFill>
                  <a:srgbClr val="93FF7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93FF76"/>
                </a:solidFill>
                <a:latin typeface="Arial"/>
                <a:cs typeface="Arial"/>
              </a:rPr>
              <a:t>ΝΟΜΟΘΕΣΙΑ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015836" y="5133108"/>
            <a:ext cx="5191760" cy="914400"/>
            <a:chOff x="2015836" y="5133108"/>
            <a:chExt cx="5191760" cy="914400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0112" y="5133108"/>
              <a:ext cx="3271057" cy="43641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15836" y="5453149"/>
              <a:ext cx="5191297" cy="35329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16283" y="5694217"/>
              <a:ext cx="2182091" cy="353290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92286" y="303414"/>
            <a:ext cx="4256116" cy="365760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4836096" y="328083"/>
            <a:ext cx="41224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i="1" spc="-5" dirty="0">
                <a:solidFill>
                  <a:srgbClr val="FFFF00"/>
                </a:solidFill>
                <a:latin typeface="Arial"/>
                <a:cs typeface="Arial"/>
              </a:rPr>
              <a:t>ΣΧΟΛΗ</a:t>
            </a:r>
            <a:r>
              <a:rPr sz="1700" b="1" i="1" spc="46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700" b="1" i="1" spc="-5" dirty="0">
                <a:solidFill>
                  <a:srgbClr val="FFFF00"/>
                </a:solidFill>
                <a:latin typeface="Arial"/>
                <a:cs typeface="Arial"/>
              </a:rPr>
              <a:t>ΜΗΧΑΝΙΚΩΝ</a:t>
            </a:r>
            <a:r>
              <a:rPr sz="1700" b="1" i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700" b="1" i="1" spc="-10" dirty="0">
                <a:solidFill>
                  <a:srgbClr val="FFFF00"/>
                </a:solidFill>
                <a:latin typeface="Arial"/>
                <a:cs typeface="Arial"/>
              </a:rPr>
              <a:t>ΠΕΡΙΒΑΛΛΟΝΤΟΣ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69" name="object 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58799" cy="865187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618489" y="221933"/>
            <a:ext cx="1108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4154" marR="5080" indent="-212090">
              <a:lnSpc>
                <a:spcPts val="1400"/>
              </a:lnSpc>
              <a:spcBef>
                <a:spcPts val="18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Π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Ο</a:t>
            </a:r>
            <a:r>
              <a:rPr sz="1200" b="1" spc="-110" dirty="0">
                <a:solidFill>
                  <a:srgbClr val="FFFFFF"/>
                </a:solidFill>
                <a:latin typeface="Arial"/>
                <a:cs typeface="Arial"/>
              </a:rPr>
              <a:t>Λ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Υ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Τ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ΕΧΝΕ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Ι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Ο  ΚΡΗΤΗΣ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1" name="object 7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675" y="3644900"/>
            <a:ext cx="3238614" cy="11525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3046614"/>
            <a:ext cx="9144000" cy="3811904"/>
            <a:chOff x="0" y="3046614"/>
            <a:chExt cx="9144000" cy="3811904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3046614"/>
              <a:ext cx="7676803" cy="71489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3645131"/>
              <a:ext cx="4451465" cy="71489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076" y="4227022"/>
              <a:ext cx="7622769" cy="71489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076" y="4813068"/>
              <a:ext cx="5187141" cy="71489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076" y="5394959"/>
              <a:ext cx="7523017" cy="714894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31967" y="236912"/>
            <a:ext cx="4700846" cy="627610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507076" y="914399"/>
            <a:ext cx="8134350" cy="1679575"/>
            <a:chOff x="507076" y="914399"/>
            <a:chExt cx="8134350" cy="1679575"/>
          </a:xfrm>
        </p:grpSpPr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076" y="914399"/>
              <a:ext cx="8134003" cy="62345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1396537"/>
              <a:ext cx="993370" cy="62345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7076" y="1878676"/>
              <a:ext cx="5336771" cy="714894"/>
            </a:xfrm>
            <a:prstGeom prst="rect">
              <a:avLst/>
            </a:prstGeom>
          </p:spPr>
        </p:pic>
      </p:grp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-19050" y="5453148"/>
            <a:ext cx="9182100" cy="1405255"/>
            <a:chOff x="-19050" y="5453148"/>
            <a:chExt cx="9182100" cy="140525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756" y="5453148"/>
              <a:ext cx="7061661" cy="714894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197400" y="218200"/>
            <a:ext cx="8649970" cy="3632835"/>
            <a:chOff x="232756" y="195348"/>
            <a:chExt cx="8649970" cy="3632835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195348"/>
              <a:ext cx="8624454" cy="62345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677486"/>
              <a:ext cx="8308569" cy="62345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1159625"/>
              <a:ext cx="8308569" cy="62345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1654232"/>
              <a:ext cx="8308569" cy="62761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1109" y="2136371"/>
              <a:ext cx="8321040" cy="62761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578" y="2630977"/>
              <a:ext cx="6047508" cy="62761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2756" y="3117273"/>
              <a:ext cx="6641868" cy="710738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2756" y="4285211"/>
            <a:ext cx="6388331" cy="714894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3415108" y="3424237"/>
            <a:ext cx="802005" cy="297180"/>
            <a:chOff x="3415108" y="3424237"/>
            <a:chExt cx="802005" cy="297180"/>
          </a:xfrm>
        </p:grpSpPr>
        <p:sp>
          <p:nvSpPr>
            <p:cNvPr id="65" name="object 65"/>
            <p:cNvSpPr/>
            <p:nvPr/>
          </p:nvSpPr>
          <p:spPr>
            <a:xfrm>
              <a:off x="3419871" y="3428999"/>
              <a:ext cx="792480" cy="287655"/>
            </a:xfrm>
            <a:custGeom>
              <a:avLst/>
              <a:gdLst/>
              <a:ahLst/>
              <a:cxnLst/>
              <a:rect l="l" t="t" r="r" b="b"/>
              <a:pathLst>
                <a:path w="792479" h="287654">
                  <a:moveTo>
                    <a:pt x="594121" y="0"/>
                  </a:moveTo>
                  <a:lnTo>
                    <a:pt x="594121" y="71835"/>
                  </a:lnTo>
                  <a:lnTo>
                    <a:pt x="0" y="71835"/>
                  </a:lnTo>
                  <a:lnTo>
                    <a:pt x="0" y="215503"/>
                  </a:lnTo>
                  <a:lnTo>
                    <a:pt x="594121" y="215503"/>
                  </a:lnTo>
                  <a:lnTo>
                    <a:pt x="594121" y="287338"/>
                  </a:lnTo>
                  <a:lnTo>
                    <a:pt x="792162" y="143670"/>
                  </a:lnTo>
                  <a:lnTo>
                    <a:pt x="594121" y="0"/>
                  </a:lnTo>
                  <a:close/>
                </a:path>
              </a:pathLst>
            </a:custGeom>
            <a:solidFill>
              <a:srgbClr val="FFF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19871" y="3428999"/>
              <a:ext cx="792480" cy="287655"/>
            </a:xfrm>
            <a:custGeom>
              <a:avLst/>
              <a:gdLst/>
              <a:ahLst/>
              <a:cxnLst/>
              <a:rect l="l" t="t" r="r" b="b"/>
              <a:pathLst>
                <a:path w="792479" h="287654">
                  <a:moveTo>
                    <a:pt x="0" y="71835"/>
                  </a:moveTo>
                  <a:lnTo>
                    <a:pt x="594120" y="71835"/>
                  </a:lnTo>
                  <a:lnTo>
                    <a:pt x="594120" y="0"/>
                  </a:lnTo>
                  <a:lnTo>
                    <a:pt x="792162" y="143669"/>
                  </a:lnTo>
                  <a:lnTo>
                    <a:pt x="594120" y="287337"/>
                  </a:lnTo>
                  <a:lnTo>
                    <a:pt x="594120" y="215503"/>
                  </a:lnTo>
                  <a:lnTo>
                    <a:pt x="0" y="215503"/>
                  </a:lnTo>
                  <a:lnTo>
                    <a:pt x="0" y="71835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3487116" y="4504357"/>
            <a:ext cx="802005" cy="297180"/>
            <a:chOff x="3487116" y="4504357"/>
            <a:chExt cx="802005" cy="297180"/>
          </a:xfrm>
        </p:grpSpPr>
        <p:sp>
          <p:nvSpPr>
            <p:cNvPr id="68" name="object 68"/>
            <p:cNvSpPr/>
            <p:nvPr/>
          </p:nvSpPr>
          <p:spPr>
            <a:xfrm>
              <a:off x="3491879" y="4509119"/>
              <a:ext cx="792480" cy="287655"/>
            </a:xfrm>
            <a:custGeom>
              <a:avLst/>
              <a:gdLst/>
              <a:ahLst/>
              <a:cxnLst/>
              <a:rect l="l" t="t" r="r" b="b"/>
              <a:pathLst>
                <a:path w="792479" h="287654">
                  <a:moveTo>
                    <a:pt x="594121" y="0"/>
                  </a:moveTo>
                  <a:lnTo>
                    <a:pt x="594121" y="71835"/>
                  </a:lnTo>
                  <a:lnTo>
                    <a:pt x="0" y="71835"/>
                  </a:lnTo>
                  <a:lnTo>
                    <a:pt x="0" y="215503"/>
                  </a:lnTo>
                  <a:lnTo>
                    <a:pt x="594121" y="215503"/>
                  </a:lnTo>
                  <a:lnTo>
                    <a:pt x="594121" y="287337"/>
                  </a:lnTo>
                  <a:lnTo>
                    <a:pt x="792163" y="143668"/>
                  </a:lnTo>
                  <a:lnTo>
                    <a:pt x="594121" y="0"/>
                  </a:lnTo>
                  <a:close/>
                </a:path>
              </a:pathLst>
            </a:custGeom>
            <a:solidFill>
              <a:srgbClr val="FFF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491879" y="4509119"/>
              <a:ext cx="792480" cy="287655"/>
            </a:xfrm>
            <a:custGeom>
              <a:avLst/>
              <a:gdLst/>
              <a:ahLst/>
              <a:cxnLst/>
              <a:rect l="l" t="t" r="r" b="b"/>
              <a:pathLst>
                <a:path w="792479" h="287654">
                  <a:moveTo>
                    <a:pt x="0" y="71834"/>
                  </a:moveTo>
                  <a:lnTo>
                    <a:pt x="594120" y="71834"/>
                  </a:lnTo>
                  <a:lnTo>
                    <a:pt x="594120" y="0"/>
                  </a:lnTo>
                  <a:lnTo>
                    <a:pt x="792162" y="143668"/>
                  </a:lnTo>
                  <a:lnTo>
                    <a:pt x="594120" y="287337"/>
                  </a:lnTo>
                  <a:lnTo>
                    <a:pt x="594120" y="215503"/>
                  </a:lnTo>
                  <a:lnTo>
                    <a:pt x="0" y="215503"/>
                  </a:lnTo>
                  <a:lnTo>
                    <a:pt x="0" y="71834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3415108" y="5728493"/>
            <a:ext cx="802005" cy="297180"/>
            <a:chOff x="3415108" y="5728493"/>
            <a:chExt cx="802005" cy="297180"/>
          </a:xfrm>
        </p:grpSpPr>
        <p:sp>
          <p:nvSpPr>
            <p:cNvPr id="71" name="object 71"/>
            <p:cNvSpPr/>
            <p:nvPr/>
          </p:nvSpPr>
          <p:spPr>
            <a:xfrm>
              <a:off x="3419871" y="5733256"/>
              <a:ext cx="792480" cy="287655"/>
            </a:xfrm>
            <a:custGeom>
              <a:avLst/>
              <a:gdLst/>
              <a:ahLst/>
              <a:cxnLst/>
              <a:rect l="l" t="t" r="r" b="b"/>
              <a:pathLst>
                <a:path w="792479" h="287654">
                  <a:moveTo>
                    <a:pt x="594121" y="0"/>
                  </a:moveTo>
                  <a:lnTo>
                    <a:pt x="594121" y="71835"/>
                  </a:lnTo>
                  <a:lnTo>
                    <a:pt x="0" y="71835"/>
                  </a:lnTo>
                  <a:lnTo>
                    <a:pt x="0" y="215504"/>
                  </a:lnTo>
                  <a:lnTo>
                    <a:pt x="594121" y="215504"/>
                  </a:lnTo>
                  <a:lnTo>
                    <a:pt x="594121" y="287338"/>
                  </a:lnTo>
                  <a:lnTo>
                    <a:pt x="792162" y="143669"/>
                  </a:lnTo>
                  <a:lnTo>
                    <a:pt x="594121" y="0"/>
                  </a:lnTo>
                  <a:close/>
                </a:path>
              </a:pathLst>
            </a:custGeom>
            <a:solidFill>
              <a:srgbClr val="FFF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419871" y="5733256"/>
              <a:ext cx="792480" cy="287655"/>
            </a:xfrm>
            <a:custGeom>
              <a:avLst/>
              <a:gdLst/>
              <a:ahLst/>
              <a:cxnLst/>
              <a:rect l="l" t="t" r="r" b="b"/>
              <a:pathLst>
                <a:path w="792479" h="287654">
                  <a:moveTo>
                    <a:pt x="0" y="71834"/>
                  </a:moveTo>
                  <a:lnTo>
                    <a:pt x="594120" y="71834"/>
                  </a:lnTo>
                  <a:lnTo>
                    <a:pt x="594120" y="0"/>
                  </a:lnTo>
                  <a:lnTo>
                    <a:pt x="792162" y="143668"/>
                  </a:lnTo>
                  <a:lnTo>
                    <a:pt x="594120" y="287337"/>
                  </a:lnTo>
                  <a:lnTo>
                    <a:pt x="594120" y="215503"/>
                  </a:lnTo>
                  <a:lnTo>
                    <a:pt x="0" y="215503"/>
                  </a:lnTo>
                  <a:lnTo>
                    <a:pt x="0" y="71834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232" y="411479"/>
            <a:ext cx="5340926" cy="556952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511232" y="1338349"/>
            <a:ext cx="8147050" cy="1658620"/>
            <a:chOff x="511232" y="1338349"/>
            <a:chExt cx="8147050" cy="1658620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232" y="1338349"/>
              <a:ext cx="8146472" cy="63176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232" y="1862050"/>
              <a:ext cx="6662651" cy="62761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232" y="2369126"/>
              <a:ext cx="8134003" cy="627610"/>
            </a:xfrm>
            <a:prstGeom prst="rect">
              <a:avLst/>
            </a:prstGeom>
          </p:spPr>
        </p:pic>
      </p:grpSp>
      <p:sp>
        <p:nvSpPr>
          <p:cNvPr id="63" name="object 6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535939" y="4015677"/>
            <a:ext cx="31864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i="1" spc="-5" dirty="0">
                <a:latin typeface="Arial"/>
                <a:cs typeface="Arial"/>
              </a:rPr>
              <a:t>ΜΕΙΟΝΕΚΤΗΜΑΤΑ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091778" y="4015677"/>
            <a:ext cx="24879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2325" algn="l"/>
              </a:tabLst>
            </a:pPr>
            <a:r>
              <a:rPr sz="2800" b="1" i="1" dirty="0">
                <a:latin typeface="Arial"/>
                <a:cs typeface="Arial"/>
              </a:rPr>
              <a:t>:	</a:t>
            </a:r>
            <a:r>
              <a:rPr sz="2800" b="1" i="1" spc="-5" dirty="0">
                <a:latin typeface="Arial"/>
                <a:cs typeface="Arial"/>
              </a:rPr>
              <a:t>ΑΟΡΙΣΤΙΑ</a:t>
            </a:r>
            <a:endParaRPr sz="28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883000" y="4429698"/>
            <a:ext cx="3549015" cy="106680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800" b="1" i="1" spc="-5" dirty="0">
                <a:latin typeface="Arial"/>
                <a:cs typeface="Arial"/>
              </a:rPr>
              <a:t>ΑΣΑΦΕΙΑ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2800" b="1" i="1" dirty="0">
                <a:latin typeface="Arial"/>
                <a:cs typeface="Arial"/>
              </a:rPr>
              <a:t>ΑΜΦΙ</a:t>
            </a:r>
            <a:r>
              <a:rPr sz="2800" b="1" i="1" spc="-40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&amp;</a:t>
            </a:r>
            <a:r>
              <a:rPr sz="2800" b="1" i="1" spc="-3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ΠΟΛΥΣΗΜΙΑ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076" y="411479"/>
            <a:ext cx="5478086" cy="623454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076" y="1475508"/>
            <a:ext cx="8042563" cy="714894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076" y="2647602"/>
            <a:ext cx="7739148" cy="710738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7076" y="3815541"/>
            <a:ext cx="8005156" cy="710738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1182687" y="1695451"/>
            <a:ext cx="986155" cy="495300"/>
            <a:chOff x="1182687" y="1695451"/>
            <a:chExt cx="986155" cy="495300"/>
          </a:xfrm>
        </p:grpSpPr>
        <p:sp>
          <p:nvSpPr>
            <p:cNvPr id="57" name="object 57"/>
            <p:cNvSpPr/>
            <p:nvPr/>
          </p:nvSpPr>
          <p:spPr>
            <a:xfrm>
              <a:off x="1187449" y="1700213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732235" y="0"/>
                  </a:moveTo>
                  <a:lnTo>
                    <a:pt x="732235" y="121443"/>
                  </a:lnTo>
                  <a:lnTo>
                    <a:pt x="0" y="121443"/>
                  </a:lnTo>
                  <a:lnTo>
                    <a:pt x="122039" y="242887"/>
                  </a:lnTo>
                  <a:lnTo>
                    <a:pt x="0" y="364331"/>
                  </a:lnTo>
                  <a:lnTo>
                    <a:pt x="732235" y="364331"/>
                  </a:lnTo>
                  <a:lnTo>
                    <a:pt x="732235" y="485775"/>
                  </a:lnTo>
                  <a:lnTo>
                    <a:pt x="976312" y="242887"/>
                  </a:lnTo>
                  <a:lnTo>
                    <a:pt x="732235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187449" y="1700213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0" y="121444"/>
                  </a:moveTo>
                  <a:lnTo>
                    <a:pt x="732234" y="121444"/>
                  </a:lnTo>
                  <a:lnTo>
                    <a:pt x="732234" y="0"/>
                  </a:lnTo>
                  <a:lnTo>
                    <a:pt x="976312" y="242887"/>
                  </a:lnTo>
                  <a:lnTo>
                    <a:pt x="732234" y="485774"/>
                  </a:lnTo>
                  <a:lnTo>
                    <a:pt x="732234" y="364330"/>
                  </a:lnTo>
                  <a:lnTo>
                    <a:pt x="0" y="364330"/>
                  </a:lnTo>
                  <a:lnTo>
                    <a:pt x="122038" y="242887"/>
                  </a:lnTo>
                  <a:lnTo>
                    <a:pt x="0" y="121444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1543050" y="2847976"/>
            <a:ext cx="986155" cy="495300"/>
            <a:chOff x="1543050" y="2847976"/>
            <a:chExt cx="986155" cy="495300"/>
          </a:xfrm>
        </p:grpSpPr>
        <p:sp>
          <p:nvSpPr>
            <p:cNvPr id="60" name="object 60"/>
            <p:cNvSpPr/>
            <p:nvPr/>
          </p:nvSpPr>
          <p:spPr>
            <a:xfrm>
              <a:off x="1547812" y="2852738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732233" y="0"/>
                  </a:moveTo>
                  <a:lnTo>
                    <a:pt x="732233" y="121443"/>
                  </a:lnTo>
                  <a:lnTo>
                    <a:pt x="0" y="121443"/>
                  </a:lnTo>
                  <a:lnTo>
                    <a:pt x="122039" y="242887"/>
                  </a:lnTo>
                  <a:lnTo>
                    <a:pt x="0" y="364331"/>
                  </a:lnTo>
                  <a:lnTo>
                    <a:pt x="732233" y="364331"/>
                  </a:lnTo>
                  <a:lnTo>
                    <a:pt x="732233" y="485775"/>
                  </a:lnTo>
                  <a:lnTo>
                    <a:pt x="976312" y="242887"/>
                  </a:lnTo>
                  <a:lnTo>
                    <a:pt x="732233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547812" y="2852738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0" y="121444"/>
                  </a:moveTo>
                  <a:lnTo>
                    <a:pt x="732233" y="121444"/>
                  </a:lnTo>
                  <a:lnTo>
                    <a:pt x="732233" y="0"/>
                  </a:lnTo>
                  <a:lnTo>
                    <a:pt x="976311" y="242887"/>
                  </a:lnTo>
                  <a:lnTo>
                    <a:pt x="732233" y="485774"/>
                  </a:lnTo>
                  <a:lnTo>
                    <a:pt x="732233" y="364330"/>
                  </a:lnTo>
                  <a:lnTo>
                    <a:pt x="0" y="364330"/>
                  </a:lnTo>
                  <a:lnTo>
                    <a:pt x="122039" y="242887"/>
                  </a:lnTo>
                  <a:lnTo>
                    <a:pt x="0" y="121444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1182687" y="3929062"/>
            <a:ext cx="986155" cy="495300"/>
            <a:chOff x="1182687" y="3929062"/>
            <a:chExt cx="986155" cy="495300"/>
          </a:xfrm>
        </p:grpSpPr>
        <p:sp>
          <p:nvSpPr>
            <p:cNvPr id="63" name="object 63"/>
            <p:cNvSpPr/>
            <p:nvPr/>
          </p:nvSpPr>
          <p:spPr>
            <a:xfrm>
              <a:off x="1187449" y="3933825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732235" y="0"/>
                  </a:moveTo>
                  <a:lnTo>
                    <a:pt x="732235" y="121443"/>
                  </a:lnTo>
                  <a:lnTo>
                    <a:pt x="0" y="121443"/>
                  </a:lnTo>
                  <a:lnTo>
                    <a:pt x="122039" y="242887"/>
                  </a:lnTo>
                  <a:lnTo>
                    <a:pt x="0" y="364331"/>
                  </a:lnTo>
                  <a:lnTo>
                    <a:pt x="732235" y="364331"/>
                  </a:lnTo>
                  <a:lnTo>
                    <a:pt x="732235" y="485775"/>
                  </a:lnTo>
                  <a:lnTo>
                    <a:pt x="976312" y="242887"/>
                  </a:lnTo>
                  <a:lnTo>
                    <a:pt x="732235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187449" y="3933824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0" y="121443"/>
                  </a:moveTo>
                  <a:lnTo>
                    <a:pt x="732234" y="121443"/>
                  </a:lnTo>
                  <a:lnTo>
                    <a:pt x="732234" y="0"/>
                  </a:lnTo>
                  <a:lnTo>
                    <a:pt x="976312" y="242887"/>
                  </a:lnTo>
                  <a:lnTo>
                    <a:pt x="732234" y="485774"/>
                  </a:lnTo>
                  <a:lnTo>
                    <a:pt x="732234" y="364330"/>
                  </a:lnTo>
                  <a:lnTo>
                    <a:pt x="0" y="364330"/>
                  </a:lnTo>
                  <a:lnTo>
                    <a:pt x="122038" y="242887"/>
                  </a:lnTo>
                  <a:lnTo>
                    <a:pt x="0" y="121443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076" y="340822"/>
            <a:ext cx="4106486" cy="623454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076" y="1404851"/>
            <a:ext cx="6035039" cy="714894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076" y="2572788"/>
            <a:ext cx="7597832" cy="714894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7076" y="3740726"/>
            <a:ext cx="6317672" cy="714894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1327150" y="1552576"/>
            <a:ext cx="986155" cy="495300"/>
            <a:chOff x="1327150" y="1552576"/>
            <a:chExt cx="986155" cy="495300"/>
          </a:xfrm>
        </p:grpSpPr>
        <p:sp>
          <p:nvSpPr>
            <p:cNvPr id="58" name="object 58"/>
            <p:cNvSpPr/>
            <p:nvPr/>
          </p:nvSpPr>
          <p:spPr>
            <a:xfrm>
              <a:off x="1331912" y="1557338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732233" y="0"/>
                  </a:moveTo>
                  <a:lnTo>
                    <a:pt x="732233" y="121443"/>
                  </a:lnTo>
                  <a:lnTo>
                    <a:pt x="0" y="121443"/>
                  </a:lnTo>
                  <a:lnTo>
                    <a:pt x="122039" y="242887"/>
                  </a:lnTo>
                  <a:lnTo>
                    <a:pt x="0" y="364331"/>
                  </a:lnTo>
                  <a:lnTo>
                    <a:pt x="732233" y="364331"/>
                  </a:lnTo>
                  <a:lnTo>
                    <a:pt x="732233" y="485775"/>
                  </a:lnTo>
                  <a:lnTo>
                    <a:pt x="976312" y="242887"/>
                  </a:lnTo>
                  <a:lnTo>
                    <a:pt x="732233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331912" y="1557338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0" y="121444"/>
                  </a:moveTo>
                  <a:lnTo>
                    <a:pt x="732233" y="121444"/>
                  </a:lnTo>
                  <a:lnTo>
                    <a:pt x="732233" y="0"/>
                  </a:lnTo>
                  <a:lnTo>
                    <a:pt x="976311" y="242887"/>
                  </a:lnTo>
                  <a:lnTo>
                    <a:pt x="732233" y="485774"/>
                  </a:lnTo>
                  <a:lnTo>
                    <a:pt x="732233" y="364330"/>
                  </a:lnTo>
                  <a:lnTo>
                    <a:pt x="0" y="364330"/>
                  </a:lnTo>
                  <a:lnTo>
                    <a:pt x="122038" y="242887"/>
                  </a:lnTo>
                  <a:lnTo>
                    <a:pt x="0" y="121444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1687512" y="2703512"/>
            <a:ext cx="986155" cy="495300"/>
            <a:chOff x="1687512" y="2703512"/>
            <a:chExt cx="986155" cy="495300"/>
          </a:xfrm>
        </p:grpSpPr>
        <p:sp>
          <p:nvSpPr>
            <p:cNvPr id="61" name="object 61"/>
            <p:cNvSpPr/>
            <p:nvPr/>
          </p:nvSpPr>
          <p:spPr>
            <a:xfrm>
              <a:off x="1692275" y="2708274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732235" y="0"/>
                  </a:moveTo>
                  <a:lnTo>
                    <a:pt x="732235" y="121445"/>
                  </a:lnTo>
                  <a:lnTo>
                    <a:pt x="0" y="121445"/>
                  </a:lnTo>
                  <a:lnTo>
                    <a:pt x="122039" y="242888"/>
                  </a:lnTo>
                  <a:lnTo>
                    <a:pt x="0" y="364331"/>
                  </a:lnTo>
                  <a:lnTo>
                    <a:pt x="732235" y="364331"/>
                  </a:lnTo>
                  <a:lnTo>
                    <a:pt x="732235" y="485775"/>
                  </a:lnTo>
                  <a:lnTo>
                    <a:pt x="976312" y="242888"/>
                  </a:lnTo>
                  <a:lnTo>
                    <a:pt x="732235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692274" y="2708274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0" y="121444"/>
                  </a:moveTo>
                  <a:lnTo>
                    <a:pt x="732234" y="121444"/>
                  </a:lnTo>
                  <a:lnTo>
                    <a:pt x="732234" y="0"/>
                  </a:lnTo>
                  <a:lnTo>
                    <a:pt x="976312" y="242887"/>
                  </a:lnTo>
                  <a:lnTo>
                    <a:pt x="732234" y="485774"/>
                  </a:lnTo>
                  <a:lnTo>
                    <a:pt x="732234" y="364330"/>
                  </a:lnTo>
                  <a:lnTo>
                    <a:pt x="0" y="364330"/>
                  </a:lnTo>
                  <a:lnTo>
                    <a:pt x="122039" y="242887"/>
                  </a:lnTo>
                  <a:lnTo>
                    <a:pt x="0" y="121444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1398587" y="3929062"/>
            <a:ext cx="986155" cy="495300"/>
            <a:chOff x="1398587" y="3929062"/>
            <a:chExt cx="986155" cy="495300"/>
          </a:xfrm>
        </p:grpSpPr>
        <p:sp>
          <p:nvSpPr>
            <p:cNvPr id="64" name="object 64"/>
            <p:cNvSpPr/>
            <p:nvPr/>
          </p:nvSpPr>
          <p:spPr>
            <a:xfrm>
              <a:off x="1403349" y="3933825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732235" y="0"/>
                  </a:moveTo>
                  <a:lnTo>
                    <a:pt x="732235" y="121443"/>
                  </a:lnTo>
                  <a:lnTo>
                    <a:pt x="0" y="121443"/>
                  </a:lnTo>
                  <a:lnTo>
                    <a:pt x="122039" y="242887"/>
                  </a:lnTo>
                  <a:lnTo>
                    <a:pt x="0" y="364331"/>
                  </a:lnTo>
                  <a:lnTo>
                    <a:pt x="732235" y="364331"/>
                  </a:lnTo>
                  <a:lnTo>
                    <a:pt x="732235" y="485775"/>
                  </a:lnTo>
                  <a:lnTo>
                    <a:pt x="976312" y="242887"/>
                  </a:lnTo>
                  <a:lnTo>
                    <a:pt x="732235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403349" y="3933824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0" y="121443"/>
                  </a:moveTo>
                  <a:lnTo>
                    <a:pt x="732234" y="121443"/>
                  </a:lnTo>
                  <a:lnTo>
                    <a:pt x="732234" y="0"/>
                  </a:lnTo>
                  <a:lnTo>
                    <a:pt x="976312" y="242887"/>
                  </a:lnTo>
                  <a:lnTo>
                    <a:pt x="732234" y="485774"/>
                  </a:lnTo>
                  <a:lnTo>
                    <a:pt x="732234" y="364330"/>
                  </a:lnTo>
                  <a:lnTo>
                    <a:pt x="0" y="364330"/>
                  </a:lnTo>
                  <a:lnTo>
                    <a:pt x="122038" y="242887"/>
                  </a:lnTo>
                  <a:lnTo>
                    <a:pt x="0" y="121443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1886" y="0"/>
            <a:ext cx="6010101" cy="665017"/>
          </a:xfrm>
          <a:prstGeom prst="rect">
            <a:avLst/>
          </a:prstGeom>
        </p:spPr>
      </p:pic>
      <p:sp>
        <p:nvSpPr>
          <p:cNvPr id="65" name="object 6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  <p:grpSp>
        <p:nvGrpSpPr>
          <p:cNvPr id="52" name="object 52"/>
          <p:cNvGrpSpPr/>
          <p:nvPr/>
        </p:nvGrpSpPr>
        <p:grpSpPr>
          <a:xfrm>
            <a:off x="519545" y="1034934"/>
            <a:ext cx="8155305" cy="5008880"/>
            <a:chOff x="519545" y="1034934"/>
            <a:chExt cx="8155305" cy="5008880"/>
          </a:xfrm>
        </p:grpSpPr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545" y="1034934"/>
              <a:ext cx="8142316" cy="71489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0367" y="1620982"/>
              <a:ext cx="1263534" cy="62345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545" y="2103119"/>
              <a:ext cx="8142316" cy="71489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0367" y="2689166"/>
              <a:ext cx="1720734" cy="62345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9545" y="3183774"/>
              <a:ext cx="8154785" cy="71489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0367" y="3765665"/>
              <a:ext cx="2123902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9545" y="4251959"/>
              <a:ext cx="8129846" cy="71073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9545" y="4833850"/>
              <a:ext cx="8142316" cy="71489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0367" y="5419897"/>
              <a:ext cx="3636817" cy="6234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07076" y="822960"/>
            <a:ext cx="8159115" cy="4522470"/>
            <a:chOff x="507076" y="822960"/>
            <a:chExt cx="8159115" cy="452247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822960"/>
              <a:ext cx="7294417" cy="71489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1404851"/>
              <a:ext cx="6508865" cy="714894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076" y="1990897"/>
              <a:ext cx="8158941" cy="71489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2572789"/>
              <a:ext cx="6072446" cy="62761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076" y="3071553"/>
              <a:ext cx="8146472" cy="71073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3653443"/>
              <a:ext cx="2161308" cy="62761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076" y="4135581"/>
              <a:ext cx="8158941" cy="71489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4721628"/>
              <a:ext cx="4509654" cy="623454"/>
            </a:xfrm>
            <a:prstGeom prst="rect">
              <a:avLst/>
            </a:prstGeom>
          </p:spPr>
        </p:pic>
      </p:grpSp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9531" y="125649"/>
            <a:ext cx="8987155" cy="5922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2400" dirty="0">
                <a:latin typeface="Microsoft Sans Serif"/>
                <a:cs typeface="Microsoft Sans Serif"/>
              </a:rPr>
              <a:t>5. </a:t>
            </a:r>
            <a:r>
              <a:rPr sz="2400" spc="15" dirty="0">
                <a:latin typeface="Microsoft Sans Serif"/>
                <a:cs typeface="Microsoft Sans Serif"/>
              </a:rPr>
              <a:t>Επειδή, </a:t>
            </a:r>
            <a:r>
              <a:rPr sz="2400" spc="-45" dirty="0">
                <a:latin typeface="Microsoft Sans Serif"/>
                <a:cs typeface="Microsoft Sans Serif"/>
              </a:rPr>
              <a:t>µε </a:t>
            </a:r>
            <a:r>
              <a:rPr sz="2400" spc="-145" dirty="0">
                <a:latin typeface="Microsoft Sans Serif"/>
                <a:cs typeface="Microsoft Sans Serif"/>
              </a:rPr>
              <a:t>τις</a:t>
            </a:r>
            <a:r>
              <a:rPr sz="2400" spc="345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διατάξεις</a:t>
            </a:r>
            <a:r>
              <a:rPr sz="2400" spc="470" dirty="0">
                <a:latin typeface="Microsoft Sans Serif"/>
                <a:cs typeface="Microsoft Sans Serif"/>
              </a:rPr>
              <a:t> </a:t>
            </a:r>
            <a:r>
              <a:rPr sz="2400" spc="-105" dirty="0">
                <a:latin typeface="Microsoft Sans Serif"/>
                <a:cs typeface="Microsoft Sans Serif"/>
              </a:rPr>
              <a:t>του</a:t>
            </a:r>
            <a:r>
              <a:rPr sz="2400" spc="425" dirty="0">
                <a:latin typeface="Microsoft Sans Serif"/>
                <a:cs typeface="Microsoft Sans Serif"/>
              </a:rPr>
              <a:t> </a:t>
            </a:r>
            <a:r>
              <a:rPr sz="2400" spc="-65" dirty="0">
                <a:latin typeface="Microsoft Sans Serif"/>
                <a:cs typeface="Microsoft Sans Serif"/>
              </a:rPr>
              <a:t>Συντάγµατος, </a:t>
            </a:r>
            <a:r>
              <a:rPr sz="2400" b="1" spc="-5" dirty="0">
                <a:latin typeface="Arial"/>
                <a:cs typeface="Arial"/>
              </a:rPr>
              <a:t>ιδίως </a:t>
            </a:r>
            <a:r>
              <a:rPr sz="2400" b="1" spc="40" dirty="0">
                <a:latin typeface="Arial"/>
                <a:cs typeface="Arial"/>
              </a:rPr>
              <a:t>µε </a:t>
            </a:r>
            <a:r>
              <a:rPr sz="2400" b="1" spc="-35" dirty="0">
                <a:latin typeface="Arial"/>
                <a:cs typeface="Arial"/>
              </a:rPr>
              <a:t>το </a:t>
            </a:r>
            <a:r>
              <a:rPr sz="2400" b="1" spc="-5" dirty="0">
                <a:latin typeface="Arial"/>
                <a:cs typeface="Arial"/>
              </a:rPr>
              <a:t>άρθρο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24 </a:t>
            </a:r>
            <a:r>
              <a:rPr sz="2400" b="1" spc="-20" dirty="0">
                <a:latin typeface="Arial"/>
                <a:cs typeface="Arial"/>
              </a:rPr>
              <a:t>παρ. </a:t>
            </a:r>
            <a:r>
              <a:rPr sz="2400" b="1" dirty="0">
                <a:latin typeface="Arial"/>
                <a:cs typeface="Arial"/>
              </a:rPr>
              <a:t>1 </a:t>
            </a:r>
            <a:r>
              <a:rPr sz="2400" b="1" spc="-30" dirty="0">
                <a:latin typeface="Arial"/>
                <a:cs typeface="Arial"/>
              </a:rPr>
              <a:t>και </a:t>
            </a:r>
            <a:r>
              <a:rPr sz="2400" b="1" dirty="0">
                <a:latin typeface="Arial"/>
                <a:cs typeface="Arial"/>
              </a:rPr>
              <a:t>6, </a:t>
            </a:r>
            <a:r>
              <a:rPr sz="2400" spc="-145" dirty="0">
                <a:latin typeface="Microsoft Sans Serif"/>
                <a:cs typeface="Microsoft Sans Serif"/>
              </a:rPr>
              <a:t>το</a:t>
            </a:r>
            <a:r>
              <a:rPr sz="2400" spc="-14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φυσικό </a:t>
            </a:r>
            <a:r>
              <a:rPr sz="2400" spc="-25" dirty="0">
                <a:latin typeface="Microsoft Sans Serif"/>
                <a:cs typeface="Microsoft Sans Serif"/>
              </a:rPr>
              <a:t>και </a:t>
            </a:r>
            <a:r>
              <a:rPr sz="2400" spc="-145" dirty="0">
                <a:latin typeface="Microsoft Sans Serif"/>
                <a:cs typeface="Microsoft Sans Serif"/>
              </a:rPr>
              <a:t>το</a:t>
            </a:r>
            <a:r>
              <a:rPr sz="2400" spc="-140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πολιτιστικό </a:t>
            </a:r>
            <a:r>
              <a:rPr sz="2400" spc="10" dirty="0">
                <a:latin typeface="Microsoft Sans Serif"/>
                <a:cs typeface="Microsoft Sans Serif"/>
              </a:rPr>
              <a:t>περιβάλλον </a:t>
            </a:r>
            <a:r>
              <a:rPr sz="2400" spc="-75" dirty="0">
                <a:latin typeface="Microsoft Sans Serif"/>
                <a:cs typeface="Microsoft Sans Serif"/>
              </a:rPr>
              <a:t>έχει </a:t>
            </a:r>
            <a:r>
              <a:rPr sz="2400" spc="-7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αναχθεί</a:t>
            </a:r>
            <a:r>
              <a:rPr sz="2400" spc="14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σε</a:t>
            </a:r>
            <a:r>
              <a:rPr sz="2400" spc="150" dirty="0">
                <a:latin typeface="Microsoft Sans Serif"/>
                <a:cs typeface="Microsoft Sans Serif"/>
              </a:rPr>
              <a:t> </a:t>
            </a:r>
            <a:r>
              <a:rPr sz="2400" spc="-80" dirty="0">
                <a:latin typeface="Microsoft Sans Serif"/>
                <a:cs typeface="Microsoft Sans Serif"/>
              </a:rPr>
              <a:t>αυτοτελώς</a:t>
            </a:r>
            <a:r>
              <a:rPr sz="2400" spc="145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προστατευόµενο</a:t>
            </a:r>
            <a:r>
              <a:rPr sz="2400" spc="15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αγαθό.</a:t>
            </a:r>
            <a:r>
              <a:rPr sz="2400" spc="110" dirty="0">
                <a:latin typeface="Microsoft Sans Serif"/>
                <a:cs typeface="Microsoft Sans Serif"/>
              </a:rPr>
              <a:t> </a:t>
            </a:r>
            <a:r>
              <a:rPr sz="2400" spc="-135" dirty="0">
                <a:latin typeface="Microsoft Sans Serif"/>
                <a:cs typeface="Microsoft Sans Serif"/>
              </a:rPr>
              <a:t>Τα</a:t>
            </a:r>
            <a:r>
              <a:rPr sz="2400" spc="145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αρµόδια </a:t>
            </a:r>
            <a:r>
              <a:rPr sz="240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όργανα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5" dirty="0">
                <a:latin typeface="Microsoft Sans Serif"/>
                <a:cs typeface="Microsoft Sans Serif"/>
              </a:rPr>
              <a:t>του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65" dirty="0">
                <a:latin typeface="Microsoft Sans Serif"/>
                <a:cs typeface="Microsoft Sans Serif"/>
              </a:rPr>
              <a:t>Κράτους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οφείλουν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να</a:t>
            </a:r>
            <a:r>
              <a:rPr sz="2400" spc="25" dirty="0">
                <a:latin typeface="Microsoft Sans Serif"/>
                <a:cs typeface="Microsoft Sans Serif"/>
              </a:rPr>
              <a:t> προβαίνουν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30" dirty="0">
                <a:latin typeface="Microsoft Sans Serif"/>
                <a:cs typeface="Microsoft Sans Serif"/>
              </a:rPr>
              <a:t>σε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0" dirty="0">
                <a:latin typeface="Microsoft Sans Serif"/>
                <a:cs typeface="Microsoft Sans Serif"/>
              </a:rPr>
              <a:t>θετικές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90" dirty="0">
                <a:latin typeface="Microsoft Sans Serif"/>
                <a:cs typeface="Microsoft Sans Serif"/>
              </a:rPr>
              <a:t>ενέργειες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για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35" dirty="0">
                <a:latin typeface="Microsoft Sans Serif"/>
                <a:cs typeface="Microsoft Sans Serif"/>
              </a:rPr>
              <a:t>αποτελεσµατική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διαφύλαξη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5" dirty="0">
                <a:latin typeface="Microsoft Sans Serif"/>
                <a:cs typeface="Microsoft Sans Serif"/>
              </a:rPr>
              <a:t>του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αγαθού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70" dirty="0">
                <a:latin typeface="Microsoft Sans Serif"/>
                <a:cs typeface="Microsoft Sans Serif"/>
              </a:rPr>
              <a:t>αυτού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και, 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65" dirty="0">
                <a:latin typeface="Microsoft Sans Serif"/>
                <a:cs typeface="Microsoft Sans Serif"/>
              </a:rPr>
              <a:t>ειδικότερα, </a:t>
            </a:r>
            <a:r>
              <a:rPr sz="2400" dirty="0">
                <a:latin typeface="Microsoft Sans Serif"/>
                <a:cs typeface="Microsoft Sans Serif"/>
              </a:rPr>
              <a:t>να λαµβάνουν </a:t>
            </a:r>
            <a:r>
              <a:rPr sz="2400" spc="-145" dirty="0">
                <a:latin typeface="Microsoft Sans Serif"/>
                <a:cs typeface="Microsoft Sans Serif"/>
              </a:rPr>
              <a:t>τα</a:t>
            </a:r>
            <a:r>
              <a:rPr sz="2400" spc="34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απαιτούµενα </a:t>
            </a:r>
            <a:r>
              <a:rPr sz="2400" spc="-45" dirty="0">
                <a:latin typeface="Microsoft Sans Serif"/>
                <a:cs typeface="Microsoft Sans Serif"/>
              </a:rPr>
              <a:t>νοµοθετικά </a:t>
            </a:r>
            <a:r>
              <a:rPr sz="2400" spc="-25" dirty="0">
                <a:latin typeface="Microsoft Sans Serif"/>
                <a:cs typeface="Microsoft Sans Serif"/>
              </a:rPr>
              <a:t>και 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40" dirty="0">
                <a:latin typeface="Microsoft Sans Serif"/>
                <a:cs typeface="Microsoft Sans Serif"/>
              </a:rPr>
              <a:t>διοικητικά,</a:t>
            </a:r>
            <a:r>
              <a:rPr sz="2400" spc="25" dirty="0">
                <a:latin typeface="Microsoft Sans Serif"/>
                <a:cs typeface="Microsoft Sans Serif"/>
              </a:rPr>
              <a:t> προληπτικά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και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75" dirty="0">
                <a:latin typeface="Microsoft Sans Serif"/>
                <a:cs typeface="Microsoft Sans Serif"/>
              </a:rPr>
              <a:t>κατασταλτικά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60" dirty="0">
                <a:latin typeface="Microsoft Sans Serif"/>
                <a:cs typeface="Microsoft Sans Serif"/>
              </a:rPr>
              <a:t>µέτρα,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παρεµβαίνοντας </a:t>
            </a:r>
            <a:r>
              <a:rPr sz="2400" spc="-15" dirty="0">
                <a:latin typeface="Microsoft Sans Serif"/>
                <a:cs typeface="Microsoft Sans Serif"/>
              </a:rPr>
              <a:t> </a:t>
            </a:r>
            <a:r>
              <a:rPr sz="2400" spc="-55" dirty="0">
                <a:latin typeface="Microsoft Sans Serif"/>
                <a:cs typeface="Microsoft Sans Serif"/>
              </a:rPr>
              <a:t>στον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αναγκαίο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15" dirty="0">
                <a:latin typeface="Microsoft Sans Serif"/>
                <a:cs typeface="Microsoft Sans Serif"/>
              </a:rPr>
              <a:t>βαθµό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στην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οικονοµική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ή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άλλη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ατοµική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ή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συλλογική </a:t>
            </a:r>
            <a:r>
              <a:rPr sz="2400" spc="-620" dirty="0">
                <a:latin typeface="Microsoft Sans Serif"/>
                <a:cs typeface="Microsoft Sans Serif"/>
              </a:rPr>
              <a:t> </a:t>
            </a:r>
            <a:r>
              <a:rPr sz="2400" spc="-60" dirty="0">
                <a:latin typeface="Microsoft Sans Serif"/>
                <a:cs typeface="Microsoft Sans Serif"/>
              </a:rPr>
              <a:t>δραστηριότητα. </a:t>
            </a:r>
            <a:r>
              <a:rPr sz="2400" spc="-80" dirty="0">
                <a:latin typeface="Microsoft Sans Serif"/>
                <a:cs typeface="Microsoft Sans Serif"/>
              </a:rPr>
              <a:t>Κατά </a:t>
            </a:r>
            <a:r>
              <a:rPr sz="2400" spc="-130" dirty="0">
                <a:latin typeface="Microsoft Sans Serif"/>
                <a:cs typeface="Microsoft Sans Serif"/>
              </a:rPr>
              <a:t>τη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10" dirty="0">
                <a:latin typeface="Microsoft Sans Serif"/>
                <a:cs typeface="Microsoft Sans Serif"/>
              </a:rPr>
              <a:t>λήψη </a:t>
            </a:r>
            <a:r>
              <a:rPr sz="2400" spc="-25" dirty="0">
                <a:latin typeface="Microsoft Sans Serif"/>
                <a:cs typeface="Microsoft Sans Serif"/>
              </a:rPr>
              <a:t>των </a:t>
            </a:r>
            <a:r>
              <a:rPr sz="2400" dirty="0">
                <a:latin typeface="Microsoft Sans Serif"/>
                <a:cs typeface="Microsoft Sans Serif"/>
              </a:rPr>
              <a:t>ανωτέρω </a:t>
            </a:r>
            <a:r>
              <a:rPr sz="2400" spc="-20" dirty="0">
                <a:latin typeface="Microsoft Sans Serif"/>
                <a:cs typeface="Microsoft Sans Serif"/>
              </a:rPr>
              <a:t>µέτρων</a:t>
            </a:r>
            <a:r>
              <a:rPr sz="2400" b="1" spc="-20" dirty="0">
                <a:latin typeface="Arial"/>
                <a:cs typeface="Arial"/>
              </a:rPr>
              <a:t>, </a:t>
            </a:r>
            <a:r>
              <a:rPr sz="2400" b="1" spc="-35" dirty="0">
                <a:latin typeface="Arial"/>
                <a:cs typeface="Arial"/>
              </a:rPr>
              <a:t>τα </a:t>
            </a:r>
            <a:r>
              <a:rPr sz="2400" b="1" spc="-5" dirty="0">
                <a:latin typeface="Arial"/>
                <a:cs typeface="Arial"/>
              </a:rPr>
              <a:t>όργανα 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της </a:t>
            </a:r>
            <a:r>
              <a:rPr sz="2400" b="1" spc="5" dirty="0">
                <a:latin typeface="Arial"/>
                <a:cs typeface="Arial"/>
              </a:rPr>
              <a:t>νοµοθετικής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και</a:t>
            </a:r>
            <a:r>
              <a:rPr sz="2400" b="1" spc="-5" dirty="0">
                <a:latin typeface="Arial"/>
                <a:cs typeface="Arial"/>
              </a:rPr>
              <a:t> εκτελεστικής </a:t>
            </a:r>
            <a:r>
              <a:rPr sz="2400" b="1" spc="-10" dirty="0">
                <a:latin typeface="Arial"/>
                <a:cs typeface="Arial"/>
              </a:rPr>
              <a:t>λειτουργίας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οφείλουν</a:t>
            </a:r>
            <a:r>
              <a:rPr sz="2400" b="1" dirty="0">
                <a:latin typeface="Arial"/>
                <a:cs typeface="Arial"/>
              </a:rPr>
              <a:t> να 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σταθµίζουν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και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άλλους παράγοντες,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αναγόµενους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στο </a:t>
            </a:r>
            <a:r>
              <a:rPr sz="2400" b="1" spc="-20" dirty="0">
                <a:latin typeface="Arial"/>
                <a:cs typeface="Arial"/>
              </a:rPr>
              <a:t> γενικότερο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εθνικό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και</a:t>
            </a:r>
            <a:r>
              <a:rPr sz="2400" b="1" spc="5" dirty="0">
                <a:latin typeface="Arial"/>
                <a:cs typeface="Arial"/>
              </a:rPr>
              <a:t> δηµόσιο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συµφέρον</a:t>
            </a:r>
            <a:r>
              <a:rPr sz="2400" spc="5" dirty="0">
                <a:latin typeface="Microsoft Sans Serif"/>
                <a:cs typeface="Microsoft Sans Serif"/>
              </a:rPr>
              <a:t>,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η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25" dirty="0">
                <a:latin typeface="Microsoft Sans Serif"/>
                <a:cs typeface="Microsoft Sans Serif"/>
              </a:rPr>
              <a:t>επιδίωξη</a:t>
            </a:r>
            <a:r>
              <a:rPr sz="2400" spc="30" dirty="0">
                <a:latin typeface="Microsoft Sans Serif"/>
                <a:cs typeface="Microsoft Sans Serif"/>
              </a:rPr>
              <a:t> όµως </a:t>
            </a:r>
            <a:r>
              <a:rPr sz="2400" spc="-25" dirty="0">
                <a:latin typeface="Microsoft Sans Serif"/>
                <a:cs typeface="Microsoft Sans Serif"/>
              </a:rPr>
              <a:t>των </a:t>
            </a:r>
            <a:r>
              <a:rPr sz="2400" spc="-620" dirty="0">
                <a:latin typeface="Microsoft Sans Serif"/>
                <a:cs typeface="Microsoft Sans Serif"/>
              </a:rPr>
              <a:t> </a:t>
            </a:r>
            <a:r>
              <a:rPr sz="2400" spc="85" dirty="0">
                <a:latin typeface="Microsoft Sans Serif"/>
                <a:cs typeface="Microsoft Sans Serif"/>
              </a:rPr>
              <a:t>σκοπών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αυτών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και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η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στάθµιση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των</a:t>
            </a:r>
            <a:r>
              <a:rPr sz="2400" spc="3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προστατευόµενων</a:t>
            </a:r>
            <a:r>
              <a:rPr sz="2400" spc="35" dirty="0">
                <a:latin typeface="Microsoft Sans Serif"/>
                <a:cs typeface="Microsoft Sans Serif"/>
              </a:rPr>
              <a:t> </a:t>
            </a:r>
            <a:r>
              <a:rPr sz="2400" spc="-40" dirty="0">
                <a:latin typeface="Microsoft Sans Serif"/>
                <a:cs typeface="Microsoft Sans Serif"/>
              </a:rPr>
              <a:t>αντίστοιχων </a:t>
            </a:r>
            <a:r>
              <a:rPr sz="2400" spc="-625" dirty="0">
                <a:latin typeface="Microsoft Sans Serif"/>
                <a:cs typeface="Microsoft Sans Serif"/>
              </a:rPr>
              <a:t> </a:t>
            </a:r>
            <a:r>
              <a:rPr sz="2400" spc="15" dirty="0">
                <a:latin typeface="Microsoft Sans Serif"/>
                <a:cs typeface="Microsoft Sans Serif"/>
              </a:rPr>
              <a:t>εννόµων</a:t>
            </a:r>
            <a:r>
              <a:rPr sz="2400" spc="20" dirty="0">
                <a:latin typeface="Microsoft Sans Serif"/>
                <a:cs typeface="Microsoft Sans Serif"/>
              </a:rPr>
              <a:t> αγαθών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50" dirty="0">
                <a:latin typeface="Microsoft Sans Serif"/>
                <a:cs typeface="Microsoft Sans Serif"/>
              </a:rPr>
              <a:t>πρέπει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να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συµπορεύεται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40" dirty="0">
                <a:latin typeface="Microsoft Sans Serif"/>
                <a:cs typeface="Microsoft Sans Serif"/>
              </a:rPr>
              <a:t>προς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40" dirty="0">
                <a:latin typeface="Microsoft Sans Serif"/>
                <a:cs typeface="Microsoft Sans Serif"/>
              </a:rPr>
              <a:t>υποχρέωση </a:t>
            </a:r>
            <a:r>
              <a:rPr sz="2400" spc="45" dirty="0">
                <a:latin typeface="Microsoft Sans Serif"/>
                <a:cs typeface="Microsoft Sans Serif"/>
              </a:rPr>
              <a:t> </a:t>
            </a:r>
            <a:r>
              <a:rPr sz="2400" spc="-130" dirty="0">
                <a:latin typeface="Microsoft Sans Serif"/>
                <a:cs typeface="Microsoft Sans Serif"/>
              </a:rPr>
              <a:t>της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75" dirty="0">
                <a:latin typeface="Microsoft Sans Serif"/>
                <a:cs typeface="Microsoft Sans Serif"/>
              </a:rPr>
              <a:t>Πολιτείας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dirty="0">
                <a:latin typeface="Microsoft Sans Serif"/>
                <a:cs typeface="Microsoft Sans Serif"/>
              </a:rPr>
              <a:t>να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µεριµνά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για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85" dirty="0">
                <a:latin typeface="Microsoft Sans Serif"/>
                <a:cs typeface="Microsoft Sans Serif"/>
              </a:rPr>
              <a:t>την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15" dirty="0">
                <a:latin typeface="Microsoft Sans Serif"/>
                <a:cs typeface="Microsoft Sans Serif"/>
              </a:rPr>
              <a:t>προστασία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105" dirty="0">
                <a:latin typeface="Microsoft Sans Serif"/>
                <a:cs typeface="Microsoft Sans Serif"/>
              </a:rPr>
              <a:t>του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περιβάλλοντος </a:t>
            </a:r>
            <a:r>
              <a:rPr sz="2400" spc="-20" dirty="0">
                <a:latin typeface="Microsoft Sans Serif"/>
                <a:cs typeface="Microsoft Sans Serif"/>
              </a:rPr>
              <a:t> </a:t>
            </a:r>
            <a:r>
              <a:rPr sz="2400" spc="-80" dirty="0">
                <a:latin typeface="Microsoft Sans Serif"/>
                <a:cs typeface="Microsoft Sans Serif"/>
              </a:rPr>
              <a:t>κατά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120" dirty="0">
                <a:latin typeface="Microsoft Sans Serif"/>
                <a:cs typeface="Microsoft Sans Serif"/>
              </a:rPr>
              <a:t>τέτοιο</a:t>
            </a:r>
            <a:r>
              <a:rPr sz="2400" spc="2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τρόπο,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ώστε</a:t>
            </a:r>
            <a:r>
              <a:rPr sz="2400" spc="25" dirty="0">
                <a:latin typeface="Microsoft Sans Serif"/>
                <a:cs typeface="Microsoft Sans Serif"/>
              </a:rPr>
              <a:t> </a:t>
            </a:r>
            <a:r>
              <a:rPr sz="2400" b="1" dirty="0">
                <a:latin typeface="Arial"/>
                <a:cs typeface="Arial"/>
              </a:rPr>
              <a:t>να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εξασφαλίζεται </a:t>
            </a:r>
            <a:r>
              <a:rPr sz="2400" b="1" spc="10" dirty="0">
                <a:latin typeface="Arial"/>
                <a:cs typeface="Arial"/>
              </a:rPr>
              <a:t>βιώσιµη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ανάπτυξη</a:t>
            </a:r>
            <a:r>
              <a:rPr sz="2400" spc="-5" dirty="0">
                <a:latin typeface="Microsoft Sans Serif"/>
                <a:cs typeface="Microsoft Sans Serif"/>
              </a:rPr>
              <a:t>.</a:t>
            </a:r>
            <a:endParaRPr sz="24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30259" y="700068"/>
            <a:ext cx="8408035" cy="399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sz="2900" spc="-45" dirty="0">
                <a:latin typeface="Microsoft Sans Serif"/>
                <a:cs typeface="Microsoft Sans Serif"/>
              </a:rPr>
              <a:t>Περαιτέρω,</a:t>
            </a:r>
            <a:r>
              <a:rPr sz="2900" spc="25" dirty="0">
                <a:latin typeface="Microsoft Sans Serif"/>
                <a:cs typeface="Microsoft Sans Serif"/>
              </a:rPr>
              <a:t> </a:t>
            </a:r>
            <a:r>
              <a:rPr sz="2900" spc="125" dirty="0">
                <a:latin typeface="Microsoft Sans Serif"/>
                <a:cs typeface="Microsoft Sans Serif"/>
              </a:rPr>
              <a:t>από</a:t>
            </a:r>
            <a:r>
              <a:rPr sz="2900" spc="30" dirty="0">
                <a:latin typeface="Microsoft Sans Serif"/>
                <a:cs typeface="Microsoft Sans Serif"/>
              </a:rPr>
              <a:t> </a:t>
            </a:r>
            <a:r>
              <a:rPr sz="2900" spc="-175" dirty="0">
                <a:latin typeface="Microsoft Sans Serif"/>
                <a:cs typeface="Microsoft Sans Serif"/>
              </a:rPr>
              <a:t>τις</a:t>
            </a:r>
            <a:r>
              <a:rPr sz="2900" spc="30" dirty="0">
                <a:latin typeface="Microsoft Sans Serif"/>
                <a:cs typeface="Microsoft Sans Serif"/>
              </a:rPr>
              <a:t> </a:t>
            </a:r>
            <a:r>
              <a:rPr sz="2900" spc="-100" dirty="0">
                <a:latin typeface="Microsoft Sans Serif"/>
                <a:cs typeface="Microsoft Sans Serif"/>
              </a:rPr>
              <a:t>διατάξεις</a:t>
            </a:r>
            <a:r>
              <a:rPr sz="2900" spc="30" dirty="0">
                <a:latin typeface="Microsoft Sans Serif"/>
                <a:cs typeface="Microsoft Sans Serif"/>
              </a:rPr>
              <a:t> </a:t>
            </a:r>
            <a:r>
              <a:rPr sz="2900" b="1" spc="-30" dirty="0">
                <a:latin typeface="Arial"/>
                <a:cs typeface="Arial"/>
              </a:rPr>
              <a:t>των</a:t>
            </a:r>
            <a:r>
              <a:rPr sz="2900" b="1" spc="-5" dirty="0">
                <a:latin typeface="Arial"/>
                <a:cs typeface="Arial"/>
              </a:rPr>
              <a:t> άρθρων </a:t>
            </a:r>
            <a:r>
              <a:rPr sz="2900" b="1" dirty="0">
                <a:latin typeface="Arial"/>
                <a:cs typeface="Arial"/>
              </a:rPr>
              <a:t>24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spc="-25" dirty="0">
                <a:latin typeface="Arial"/>
                <a:cs typeface="Arial"/>
              </a:rPr>
              <a:t>παρ. </a:t>
            </a:r>
            <a:r>
              <a:rPr sz="2900" b="1" spc="-79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1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spc="-35" dirty="0">
                <a:latin typeface="Arial"/>
                <a:cs typeface="Arial"/>
              </a:rPr>
              <a:t>και</a:t>
            </a:r>
            <a:r>
              <a:rPr sz="2900" b="1" spc="-1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2,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79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spc="-25" dirty="0">
                <a:latin typeface="Arial"/>
                <a:cs typeface="Arial"/>
              </a:rPr>
              <a:t>παρ.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8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spc="-35" dirty="0">
                <a:latin typeface="Arial"/>
                <a:cs typeface="Arial"/>
              </a:rPr>
              <a:t>και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106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spc="-25" dirty="0">
                <a:latin typeface="Arial"/>
                <a:cs typeface="Arial"/>
              </a:rPr>
              <a:t>παρ.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1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spc="-30" dirty="0">
                <a:latin typeface="Arial"/>
                <a:cs typeface="Arial"/>
              </a:rPr>
              <a:t>του </a:t>
            </a:r>
            <a:r>
              <a:rPr sz="2900" b="1" spc="-25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Συντάγµατος </a:t>
            </a:r>
            <a:r>
              <a:rPr sz="2900" spc="20" dirty="0">
                <a:latin typeface="Microsoft Sans Serif"/>
                <a:cs typeface="Microsoft Sans Serif"/>
              </a:rPr>
              <a:t>προκύπτει</a:t>
            </a:r>
            <a:r>
              <a:rPr sz="2900" spc="35" dirty="0">
                <a:latin typeface="Microsoft Sans Serif"/>
                <a:cs typeface="Microsoft Sans Serif"/>
              </a:rPr>
              <a:t> </a:t>
            </a:r>
            <a:r>
              <a:rPr sz="2900" spc="-140" dirty="0">
                <a:latin typeface="Microsoft Sans Serif"/>
                <a:cs typeface="Microsoft Sans Serif"/>
              </a:rPr>
              <a:t>ότι</a:t>
            </a:r>
            <a:r>
              <a:rPr sz="2900" spc="35" dirty="0">
                <a:latin typeface="Microsoft Sans Serif"/>
                <a:cs typeface="Microsoft Sans Serif"/>
              </a:rPr>
              <a:t> </a:t>
            </a:r>
            <a:r>
              <a:rPr sz="2900" b="1" dirty="0">
                <a:latin typeface="Arial"/>
                <a:cs typeface="Arial"/>
              </a:rPr>
              <a:t>ο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spc="-35" dirty="0">
                <a:latin typeface="Arial"/>
                <a:cs typeface="Arial"/>
              </a:rPr>
              <a:t>χωροταξικός </a:t>
            </a:r>
            <a:r>
              <a:rPr sz="2900" b="1" spc="-30" dirty="0">
                <a:latin typeface="Arial"/>
                <a:cs typeface="Arial"/>
              </a:rPr>
              <a:t> </a:t>
            </a:r>
            <a:r>
              <a:rPr sz="2900" b="1" spc="5" dirty="0">
                <a:latin typeface="Arial"/>
                <a:cs typeface="Arial"/>
              </a:rPr>
              <a:t>σχεδιασµός</a:t>
            </a:r>
            <a:r>
              <a:rPr sz="2900" spc="5" dirty="0">
                <a:latin typeface="Microsoft Sans Serif"/>
                <a:cs typeface="Microsoft Sans Serif"/>
              </a:rPr>
              <a:t>,</a:t>
            </a:r>
            <a:r>
              <a:rPr sz="2900" spc="40" dirty="0">
                <a:latin typeface="Microsoft Sans Serif"/>
                <a:cs typeface="Microsoft Sans Serif"/>
              </a:rPr>
              <a:t> </a:t>
            </a:r>
            <a:r>
              <a:rPr sz="2900" spc="-95" dirty="0">
                <a:latin typeface="Microsoft Sans Serif"/>
                <a:cs typeface="Microsoft Sans Serif"/>
              </a:rPr>
              <a:t>ανατίθεται</a:t>
            </a:r>
            <a:r>
              <a:rPr sz="2900" spc="40" dirty="0">
                <a:latin typeface="Microsoft Sans Serif"/>
                <a:cs typeface="Microsoft Sans Serif"/>
              </a:rPr>
              <a:t> </a:t>
            </a:r>
            <a:r>
              <a:rPr sz="2900" spc="-55" dirty="0">
                <a:latin typeface="Microsoft Sans Serif"/>
                <a:cs typeface="Microsoft Sans Serif"/>
              </a:rPr>
              <a:t>στην</a:t>
            </a:r>
            <a:r>
              <a:rPr sz="2900" spc="40" dirty="0">
                <a:latin typeface="Microsoft Sans Serif"/>
                <a:cs typeface="Microsoft Sans Serif"/>
              </a:rPr>
              <a:t> </a:t>
            </a:r>
            <a:r>
              <a:rPr sz="2900" spc="-75" dirty="0">
                <a:latin typeface="Microsoft Sans Serif"/>
                <a:cs typeface="Microsoft Sans Serif"/>
              </a:rPr>
              <a:t>Πολιτεία,</a:t>
            </a:r>
            <a:r>
              <a:rPr sz="2900" spc="40" dirty="0">
                <a:latin typeface="Microsoft Sans Serif"/>
                <a:cs typeface="Microsoft Sans Serif"/>
              </a:rPr>
              <a:t> </a:t>
            </a:r>
            <a:r>
              <a:rPr sz="2900" spc="105" dirty="0">
                <a:latin typeface="Microsoft Sans Serif"/>
                <a:cs typeface="Microsoft Sans Serif"/>
              </a:rPr>
              <a:t>που</a:t>
            </a:r>
            <a:r>
              <a:rPr sz="2900" spc="40" dirty="0">
                <a:latin typeface="Microsoft Sans Serif"/>
                <a:cs typeface="Microsoft Sans Serif"/>
              </a:rPr>
              <a:t> </a:t>
            </a:r>
            <a:r>
              <a:rPr sz="2900" spc="-65" dirty="0">
                <a:latin typeface="Microsoft Sans Serif"/>
                <a:cs typeface="Microsoft Sans Serif"/>
              </a:rPr>
              <a:t>οφείλει </a:t>
            </a:r>
            <a:r>
              <a:rPr sz="2900" spc="-75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να </a:t>
            </a:r>
            <a:r>
              <a:rPr sz="2900" spc="-10" dirty="0">
                <a:latin typeface="Microsoft Sans Serif"/>
                <a:cs typeface="Microsoft Sans Serif"/>
              </a:rPr>
              <a:t>θεσπίζει </a:t>
            </a:r>
            <a:r>
              <a:rPr sz="2900" spc="-175" dirty="0">
                <a:latin typeface="Microsoft Sans Serif"/>
                <a:cs typeface="Microsoft Sans Serif"/>
              </a:rPr>
              <a:t>τις</a:t>
            </a:r>
            <a:r>
              <a:rPr sz="2900" spc="-170" dirty="0">
                <a:latin typeface="Microsoft Sans Serif"/>
                <a:cs typeface="Microsoft Sans Serif"/>
              </a:rPr>
              <a:t> </a:t>
            </a:r>
            <a:r>
              <a:rPr sz="2900" spc="-60" dirty="0">
                <a:latin typeface="Microsoft Sans Serif"/>
                <a:cs typeface="Microsoft Sans Serif"/>
              </a:rPr>
              <a:t>αναγκαίες </a:t>
            </a:r>
            <a:r>
              <a:rPr sz="2900" spc="-35" dirty="0">
                <a:latin typeface="Microsoft Sans Serif"/>
                <a:cs typeface="Microsoft Sans Serif"/>
              </a:rPr>
              <a:t>ρυθµίσεις, </a:t>
            </a:r>
            <a:r>
              <a:rPr sz="2900" spc="-30" dirty="0">
                <a:latin typeface="Microsoft Sans Serif"/>
                <a:cs typeface="Microsoft Sans Serif"/>
              </a:rPr>
              <a:t>ώστε </a:t>
            </a:r>
            <a:r>
              <a:rPr sz="2900" dirty="0">
                <a:latin typeface="Microsoft Sans Serif"/>
                <a:cs typeface="Microsoft Sans Serif"/>
              </a:rPr>
              <a:t>να </a:t>
            </a:r>
            <a:r>
              <a:rPr sz="2900" spc="5" dirty="0">
                <a:latin typeface="Microsoft Sans Serif"/>
                <a:cs typeface="Microsoft Sans Serif"/>
              </a:rPr>
              <a:t> </a:t>
            </a:r>
            <a:r>
              <a:rPr sz="2900" spc="-55" dirty="0">
                <a:latin typeface="Microsoft Sans Serif"/>
                <a:cs typeface="Microsoft Sans Serif"/>
              </a:rPr>
              <a:t>διασφαλίζεται</a:t>
            </a:r>
            <a:r>
              <a:rPr sz="2900" spc="30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η</a:t>
            </a:r>
            <a:r>
              <a:rPr sz="2900" spc="35" dirty="0">
                <a:latin typeface="Microsoft Sans Serif"/>
                <a:cs typeface="Microsoft Sans Serif"/>
              </a:rPr>
              <a:t> </a:t>
            </a:r>
            <a:r>
              <a:rPr sz="2900" spc="15" dirty="0">
                <a:latin typeface="Microsoft Sans Serif"/>
                <a:cs typeface="Microsoft Sans Serif"/>
              </a:rPr>
              <a:t>προστασία</a:t>
            </a:r>
            <a:r>
              <a:rPr sz="2900" spc="35" dirty="0">
                <a:latin typeface="Microsoft Sans Serif"/>
                <a:cs typeface="Microsoft Sans Serif"/>
              </a:rPr>
              <a:t> </a:t>
            </a:r>
            <a:r>
              <a:rPr sz="2900" spc="-130" dirty="0">
                <a:latin typeface="Microsoft Sans Serif"/>
                <a:cs typeface="Microsoft Sans Serif"/>
              </a:rPr>
              <a:t>του</a:t>
            </a:r>
            <a:r>
              <a:rPr sz="2900" spc="35" dirty="0">
                <a:latin typeface="Microsoft Sans Serif"/>
                <a:cs typeface="Microsoft Sans Serif"/>
              </a:rPr>
              <a:t> </a:t>
            </a:r>
            <a:r>
              <a:rPr sz="2900" spc="-30" dirty="0">
                <a:latin typeface="Microsoft Sans Serif"/>
                <a:cs typeface="Microsoft Sans Serif"/>
              </a:rPr>
              <a:t>περιβάλλοντος</a:t>
            </a:r>
            <a:r>
              <a:rPr sz="2900" spc="3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,</a:t>
            </a:r>
            <a:r>
              <a:rPr sz="2900" spc="35" dirty="0">
                <a:latin typeface="Microsoft Sans Serif"/>
                <a:cs typeface="Microsoft Sans Serif"/>
              </a:rPr>
              <a:t> </a:t>
            </a:r>
            <a:r>
              <a:rPr sz="2900" spc="-30" dirty="0">
                <a:latin typeface="Microsoft Sans Serif"/>
                <a:cs typeface="Microsoft Sans Serif"/>
              </a:rPr>
              <a:t>οι </a:t>
            </a:r>
            <a:r>
              <a:rPr sz="2900" spc="-25" dirty="0">
                <a:latin typeface="Microsoft Sans Serif"/>
                <a:cs typeface="Microsoft Sans Serif"/>
              </a:rPr>
              <a:t> </a:t>
            </a:r>
            <a:r>
              <a:rPr sz="2900" spc="-55" dirty="0">
                <a:latin typeface="Microsoft Sans Serif"/>
                <a:cs typeface="Microsoft Sans Serif"/>
              </a:rPr>
              <a:t>άριστοι</a:t>
            </a:r>
            <a:r>
              <a:rPr sz="2900" spc="40" dirty="0">
                <a:latin typeface="Microsoft Sans Serif"/>
                <a:cs typeface="Microsoft Sans Serif"/>
              </a:rPr>
              <a:t> </a:t>
            </a:r>
            <a:r>
              <a:rPr sz="2900" spc="-65" dirty="0">
                <a:latin typeface="Microsoft Sans Serif"/>
                <a:cs typeface="Microsoft Sans Serif"/>
              </a:rPr>
              <a:t>δυνατοί</a:t>
            </a:r>
            <a:r>
              <a:rPr sz="2900" spc="45" dirty="0">
                <a:latin typeface="Microsoft Sans Serif"/>
                <a:cs typeface="Microsoft Sans Serif"/>
              </a:rPr>
              <a:t> </a:t>
            </a:r>
            <a:r>
              <a:rPr sz="2900" spc="-20" dirty="0">
                <a:latin typeface="Microsoft Sans Serif"/>
                <a:cs typeface="Microsoft Sans Serif"/>
              </a:rPr>
              <a:t>όροι</a:t>
            </a:r>
            <a:r>
              <a:rPr sz="2900" spc="45" dirty="0">
                <a:latin typeface="Microsoft Sans Serif"/>
                <a:cs typeface="Microsoft Sans Serif"/>
              </a:rPr>
              <a:t> </a:t>
            </a:r>
            <a:r>
              <a:rPr sz="2900" spc="10" dirty="0">
                <a:latin typeface="Microsoft Sans Serif"/>
                <a:cs typeface="Microsoft Sans Serif"/>
              </a:rPr>
              <a:t>διαβίωσης</a:t>
            </a:r>
            <a:r>
              <a:rPr sz="2900" spc="40" dirty="0">
                <a:latin typeface="Microsoft Sans Serif"/>
                <a:cs typeface="Microsoft Sans Serif"/>
              </a:rPr>
              <a:t> </a:t>
            </a:r>
            <a:r>
              <a:rPr sz="2900" spc="-130" dirty="0">
                <a:latin typeface="Microsoft Sans Serif"/>
                <a:cs typeface="Microsoft Sans Serif"/>
              </a:rPr>
              <a:t>του</a:t>
            </a:r>
            <a:r>
              <a:rPr sz="2900" spc="45" dirty="0">
                <a:latin typeface="Microsoft Sans Serif"/>
                <a:cs typeface="Microsoft Sans Serif"/>
              </a:rPr>
              <a:t> </a:t>
            </a:r>
            <a:r>
              <a:rPr sz="2900" spc="50" dirty="0">
                <a:latin typeface="Microsoft Sans Serif"/>
                <a:cs typeface="Microsoft Sans Serif"/>
              </a:rPr>
              <a:t>πληθυσµού</a:t>
            </a:r>
            <a:r>
              <a:rPr sz="2900" spc="45" dirty="0">
                <a:latin typeface="Microsoft Sans Serif"/>
                <a:cs typeface="Microsoft Sans Serif"/>
              </a:rPr>
              <a:t> </a:t>
            </a:r>
            <a:r>
              <a:rPr sz="2900" spc="-35" dirty="0">
                <a:latin typeface="Microsoft Sans Serif"/>
                <a:cs typeface="Microsoft Sans Serif"/>
              </a:rPr>
              <a:t>και </a:t>
            </a:r>
            <a:r>
              <a:rPr sz="2900" spc="-755" dirty="0">
                <a:latin typeface="Microsoft Sans Serif"/>
                <a:cs typeface="Microsoft Sans Serif"/>
              </a:rPr>
              <a:t> </a:t>
            </a:r>
            <a:r>
              <a:rPr sz="2900" dirty="0">
                <a:latin typeface="Microsoft Sans Serif"/>
                <a:cs typeface="Microsoft Sans Serif"/>
              </a:rPr>
              <a:t>η </a:t>
            </a:r>
            <a:r>
              <a:rPr sz="2900" spc="-10" dirty="0">
                <a:latin typeface="Microsoft Sans Serif"/>
                <a:cs typeface="Microsoft Sans Serif"/>
              </a:rPr>
              <a:t>οικονοµική ανάπτυξη </a:t>
            </a:r>
            <a:r>
              <a:rPr sz="2900" spc="-90" dirty="0">
                <a:latin typeface="Microsoft Sans Serif"/>
                <a:cs typeface="Microsoft Sans Serif"/>
              </a:rPr>
              <a:t>στο </a:t>
            </a:r>
            <a:r>
              <a:rPr sz="2900" spc="45" dirty="0">
                <a:latin typeface="Microsoft Sans Serif"/>
                <a:cs typeface="Microsoft Sans Serif"/>
              </a:rPr>
              <a:t>πλαίσιο </a:t>
            </a:r>
            <a:r>
              <a:rPr sz="2900" spc="-155" dirty="0">
                <a:latin typeface="Microsoft Sans Serif"/>
                <a:cs typeface="Microsoft Sans Serif"/>
              </a:rPr>
              <a:t>της</a:t>
            </a:r>
            <a:r>
              <a:rPr sz="2900" spc="-150" dirty="0">
                <a:latin typeface="Microsoft Sans Serif"/>
                <a:cs typeface="Microsoft Sans Serif"/>
              </a:rPr>
              <a:t> </a:t>
            </a:r>
            <a:r>
              <a:rPr sz="2900" spc="-35" dirty="0">
                <a:latin typeface="Microsoft Sans Serif"/>
                <a:cs typeface="Microsoft Sans Serif"/>
              </a:rPr>
              <a:t>αρχής </a:t>
            </a:r>
            <a:r>
              <a:rPr sz="2900" spc="-155" dirty="0">
                <a:latin typeface="Microsoft Sans Serif"/>
                <a:cs typeface="Microsoft Sans Serif"/>
              </a:rPr>
              <a:t>της </a:t>
            </a:r>
            <a:r>
              <a:rPr sz="2900" spc="-150" dirty="0">
                <a:latin typeface="Microsoft Sans Serif"/>
                <a:cs typeface="Microsoft Sans Serif"/>
              </a:rPr>
              <a:t> </a:t>
            </a:r>
            <a:r>
              <a:rPr sz="2900" spc="-55" dirty="0">
                <a:latin typeface="Microsoft Sans Serif"/>
                <a:cs typeface="Microsoft Sans Serif"/>
              </a:rPr>
              <a:t>αειφορίας</a:t>
            </a:r>
            <a:r>
              <a:rPr sz="2900" spc="30" dirty="0">
                <a:latin typeface="Microsoft Sans Serif"/>
                <a:cs typeface="Microsoft Sans Serif"/>
              </a:rPr>
              <a:t> </a:t>
            </a:r>
            <a:r>
              <a:rPr sz="2900" b="1" spc="-15" dirty="0">
                <a:latin typeface="Arial"/>
                <a:cs typeface="Arial"/>
              </a:rPr>
              <a:t>(ΣτΕ</a:t>
            </a:r>
            <a:r>
              <a:rPr sz="2900" b="1" dirty="0">
                <a:latin typeface="Arial"/>
                <a:cs typeface="Arial"/>
              </a:rPr>
              <a:t> </a:t>
            </a:r>
            <a:r>
              <a:rPr sz="2900" b="1" spc="-5" dirty="0">
                <a:latin typeface="Arial"/>
                <a:cs typeface="Arial"/>
              </a:rPr>
              <a:t>102/2018)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58251" y="293668"/>
            <a:ext cx="8594725" cy="5570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90" dirty="0">
                <a:latin typeface="Microsoft Sans Serif"/>
                <a:cs typeface="Microsoft Sans Serif"/>
              </a:rPr>
              <a:t>Εντός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του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πλαισίου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70" dirty="0">
                <a:latin typeface="Microsoft Sans Serif"/>
                <a:cs typeface="Microsoft Sans Serif"/>
              </a:rPr>
              <a:t>αυτού</a:t>
            </a:r>
            <a:r>
              <a:rPr sz="2800" b="1" spc="-70" dirty="0">
                <a:latin typeface="Arial"/>
                <a:cs typeface="Arial"/>
              </a:rPr>
              <a:t>,</a:t>
            </a:r>
            <a:r>
              <a:rPr sz="2800" b="1" spc="-5" dirty="0">
                <a:latin typeface="Arial"/>
                <a:cs typeface="Arial"/>
              </a:rPr>
              <a:t> ουσιώδης όρος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για </a:t>
            </a:r>
            <a:r>
              <a:rPr sz="2800" b="1" dirty="0">
                <a:latin typeface="Arial"/>
                <a:cs typeface="Arial"/>
              </a:rPr>
              <a:t>τη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βιώσιµη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ανάπτυξη είναι </a:t>
            </a:r>
            <a:r>
              <a:rPr sz="2800" b="1" spc="-40" dirty="0">
                <a:latin typeface="Arial"/>
                <a:cs typeface="Arial"/>
              </a:rPr>
              <a:t>τα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ολοκληρωµένα </a:t>
            </a:r>
            <a:r>
              <a:rPr sz="2800" b="1" spc="5" dirty="0">
                <a:latin typeface="Arial"/>
                <a:cs typeface="Arial"/>
              </a:rPr>
              <a:t> </a:t>
            </a:r>
            <a:r>
              <a:rPr sz="2800" b="1" spc="-35" dirty="0">
                <a:latin typeface="Arial"/>
                <a:cs typeface="Arial"/>
              </a:rPr>
              <a:t>χωροταξικά </a:t>
            </a:r>
            <a:r>
              <a:rPr sz="2800" b="1" spc="-5" dirty="0">
                <a:latin typeface="Arial"/>
                <a:cs typeface="Arial"/>
              </a:rPr>
              <a:t>σχέδια</a:t>
            </a:r>
            <a:r>
              <a:rPr sz="2800" spc="-5" dirty="0">
                <a:latin typeface="Microsoft Sans Serif"/>
                <a:cs typeface="Microsoft Sans Serif"/>
              </a:rPr>
              <a:t>, </a:t>
            </a:r>
            <a:r>
              <a:rPr sz="2800" spc="-165" dirty="0">
                <a:latin typeface="Microsoft Sans Serif"/>
                <a:cs typeface="Microsoft Sans Serif"/>
              </a:rPr>
              <a:t>τα</a:t>
            </a:r>
            <a:r>
              <a:rPr sz="2800" spc="-160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οποία </a:t>
            </a:r>
            <a:r>
              <a:rPr sz="2800" spc="-90" dirty="0">
                <a:latin typeface="Microsoft Sans Serif"/>
                <a:cs typeface="Microsoft Sans Serif"/>
              </a:rPr>
              <a:t>θέτουν </a:t>
            </a:r>
            <a:r>
              <a:rPr sz="2800" dirty="0">
                <a:latin typeface="Microsoft Sans Serif"/>
                <a:cs typeface="Microsoft Sans Serif"/>
              </a:rPr>
              <a:t>, </a:t>
            </a:r>
            <a:r>
              <a:rPr sz="2800" spc="-50" dirty="0">
                <a:latin typeface="Microsoft Sans Serif"/>
                <a:cs typeface="Microsoft Sans Serif"/>
              </a:rPr>
              <a:t>µε </a:t>
            </a:r>
            <a:r>
              <a:rPr sz="2800" spc="30" dirty="0">
                <a:latin typeface="Microsoft Sans Serif"/>
                <a:cs typeface="Microsoft Sans Serif"/>
              </a:rPr>
              <a:t>βάση </a:t>
            </a:r>
            <a:r>
              <a:rPr sz="2800" spc="-100" dirty="0">
                <a:latin typeface="Microsoft Sans Serif"/>
                <a:cs typeface="Microsoft Sans Serif"/>
              </a:rPr>
              <a:t>την 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ανάλυση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δεδοµένων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και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0" dirty="0">
                <a:latin typeface="Microsoft Sans Serif"/>
                <a:cs typeface="Microsoft Sans Serif"/>
              </a:rPr>
              <a:t>την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70" dirty="0">
                <a:latin typeface="Microsoft Sans Serif"/>
                <a:cs typeface="Microsoft Sans Serif"/>
              </a:rPr>
              <a:t>πρόγνωση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των </a:t>
            </a:r>
            <a:r>
              <a:rPr sz="2800" spc="-25" dirty="0">
                <a:latin typeface="Microsoft Sans Serif"/>
                <a:cs typeface="Microsoft Sans Serif"/>
              </a:rPr>
              <a:t> µελλοντικών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0" dirty="0">
                <a:latin typeface="Microsoft Sans Serif"/>
                <a:cs typeface="Microsoft Sans Serif"/>
              </a:rPr>
              <a:t>εξελίξεων,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30" dirty="0">
                <a:latin typeface="Microsoft Sans Serif"/>
                <a:cs typeface="Microsoft Sans Serif"/>
              </a:rPr>
              <a:t>τους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10" dirty="0">
                <a:latin typeface="Microsoft Sans Serif"/>
                <a:cs typeface="Microsoft Sans Serif"/>
              </a:rPr>
              <a:t>µακροπρόθεσµους 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spc="-80" dirty="0">
                <a:latin typeface="Microsoft Sans Serif"/>
                <a:cs typeface="Microsoft Sans Serif"/>
              </a:rPr>
              <a:t>στόχους </a:t>
            </a:r>
            <a:r>
              <a:rPr sz="2800" spc="-150" dirty="0">
                <a:latin typeface="Microsoft Sans Serif"/>
                <a:cs typeface="Microsoft Sans Serif"/>
              </a:rPr>
              <a:t>της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οικονοµικής </a:t>
            </a:r>
            <a:r>
              <a:rPr sz="2800" spc="-30" dirty="0">
                <a:latin typeface="Microsoft Sans Serif"/>
                <a:cs typeface="Microsoft Sans Serif"/>
              </a:rPr>
              <a:t>και </a:t>
            </a:r>
            <a:r>
              <a:rPr sz="2800" spc="-5" dirty="0">
                <a:latin typeface="Microsoft Sans Serif"/>
                <a:cs typeface="Microsoft Sans Serif"/>
              </a:rPr>
              <a:t>κοινωνικής </a:t>
            </a:r>
            <a:r>
              <a:rPr sz="2800" spc="-25" dirty="0">
                <a:latin typeface="Microsoft Sans Serif"/>
                <a:cs typeface="Microsoft Sans Serif"/>
              </a:rPr>
              <a:t>ανάπτυξης </a:t>
            </a:r>
            <a:r>
              <a:rPr sz="2800" spc="-30" dirty="0">
                <a:latin typeface="Microsoft Sans Serif"/>
                <a:cs typeface="Microsoft Sans Serif"/>
              </a:rPr>
              <a:t>και </a:t>
            </a:r>
            <a:r>
              <a:rPr sz="2800" spc="-735" dirty="0">
                <a:latin typeface="Microsoft Sans Serif"/>
                <a:cs typeface="Microsoft Sans Serif"/>
              </a:rPr>
              <a:t> </a:t>
            </a:r>
            <a:r>
              <a:rPr sz="2800" spc="-40" dirty="0">
                <a:latin typeface="Microsoft Sans Serif"/>
                <a:cs typeface="Microsoft Sans Serif"/>
              </a:rPr>
              <a:t>ρυθµίζουν, </a:t>
            </a:r>
            <a:r>
              <a:rPr sz="2800" spc="-95" dirty="0">
                <a:latin typeface="Microsoft Sans Serif"/>
                <a:cs typeface="Microsoft Sans Serif"/>
              </a:rPr>
              <a:t>µεταξύ </a:t>
            </a:r>
            <a:r>
              <a:rPr sz="2800" spc="35" dirty="0">
                <a:latin typeface="Microsoft Sans Serif"/>
                <a:cs typeface="Microsoft Sans Serif"/>
              </a:rPr>
              <a:t>άλλων, </a:t>
            </a:r>
            <a:r>
              <a:rPr sz="2800" spc="-170" dirty="0">
                <a:latin typeface="Microsoft Sans Serif"/>
                <a:cs typeface="Microsoft Sans Serif"/>
              </a:rPr>
              <a:t>το</a:t>
            </a:r>
            <a:r>
              <a:rPr sz="2800" spc="-165" dirty="0">
                <a:latin typeface="Microsoft Sans Serif"/>
                <a:cs typeface="Microsoft Sans Serif"/>
              </a:rPr>
              <a:t> </a:t>
            </a:r>
            <a:r>
              <a:rPr sz="2800" spc="40" dirty="0">
                <a:latin typeface="Microsoft Sans Serif"/>
                <a:cs typeface="Microsoft Sans Serif"/>
              </a:rPr>
              <a:t>πλαίσιο </a:t>
            </a:r>
            <a:r>
              <a:rPr sz="2800" spc="-55" dirty="0">
                <a:latin typeface="Microsoft Sans Serif"/>
                <a:cs typeface="Microsoft Sans Serif"/>
              </a:rPr>
              <a:t>για </a:t>
            </a:r>
            <a:r>
              <a:rPr sz="2800" spc="-155" dirty="0">
                <a:latin typeface="Microsoft Sans Serif"/>
                <a:cs typeface="Microsoft Sans Serif"/>
              </a:rPr>
              <a:t>τη </a:t>
            </a:r>
            <a:r>
              <a:rPr sz="2800" spc="-150" dirty="0">
                <a:latin typeface="Microsoft Sans Serif"/>
                <a:cs typeface="Microsoft Sans Serif"/>
              </a:rPr>
              <a:t> </a:t>
            </a:r>
            <a:r>
              <a:rPr sz="2800" spc="30" dirty="0">
                <a:latin typeface="Microsoft Sans Serif"/>
                <a:cs typeface="Microsoft Sans Serif"/>
              </a:rPr>
              <a:t>διαµόρφωση </a:t>
            </a:r>
            <a:r>
              <a:rPr sz="2800" spc="-30" dirty="0">
                <a:latin typeface="Microsoft Sans Serif"/>
                <a:cs typeface="Microsoft Sans Serif"/>
              </a:rPr>
              <a:t>των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5" dirty="0">
                <a:latin typeface="Microsoft Sans Serif"/>
                <a:cs typeface="Microsoft Sans Serif"/>
              </a:rPr>
              <a:t>οικιστικών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25" dirty="0">
                <a:latin typeface="Microsoft Sans Serif"/>
                <a:cs typeface="Microsoft Sans Serif"/>
              </a:rPr>
              <a:t>περιοχών,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των</a:t>
            </a:r>
            <a:r>
              <a:rPr sz="2800" spc="30" dirty="0">
                <a:latin typeface="Microsoft Sans Serif"/>
                <a:cs typeface="Microsoft Sans Serif"/>
              </a:rPr>
              <a:t> περιοχών 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ασκήσεως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45" dirty="0">
                <a:latin typeface="Microsoft Sans Serif"/>
                <a:cs typeface="Microsoft Sans Serif"/>
              </a:rPr>
              <a:t>παραγωγικών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5" dirty="0">
                <a:latin typeface="Microsoft Sans Serif"/>
                <a:cs typeface="Microsoft Sans Serif"/>
              </a:rPr>
              <a:t>δραστηριοτήτων</a:t>
            </a:r>
            <a:r>
              <a:rPr sz="2800" spc="3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και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των </a:t>
            </a:r>
            <a:r>
              <a:rPr sz="2800" spc="-25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ελεύθερων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85" dirty="0">
                <a:latin typeface="Microsoft Sans Serif"/>
                <a:cs typeface="Microsoft Sans Serif"/>
              </a:rPr>
              <a:t>χώρων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05" dirty="0">
                <a:latin typeface="Microsoft Sans Serif"/>
                <a:cs typeface="Microsoft Sans Serif"/>
              </a:rPr>
              <a:t>στις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20" dirty="0">
                <a:latin typeface="Microsoft Sans Serif"/>
                <a:cs typeface="Microsoft Sans Serif"/>
              </a:rPr>
              <a:t>εκτός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σχεδίου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περιοχές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110" dirty="0">
                <a:latin typeface="Microsoft Sans Serif"/>
                <a:cs typeface="Microsoft Sans Serif"/>
              </a:rPr>
              <a:t>(ΣτΕ </a:t>
            </a:r>
            <a:r>
              <a:rPr sz="2800" spc="-10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Ολοµ.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3478/2000,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613/2002,</a:t>
            </a:r>
            <a:r>
              <a:rPr sz="2800" spc="2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2489/2006,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3920/2010, </a:t>
            </a:r>
            <a:r>
              <a:rPr sz="2800" dirty="0">
                <a:latin typeface="Microsoft Sans Serif"/>
                <a:cs typeface="Microsoft Sans Serif"/>
              </a:rPr>
              <a:t> </a:t>
            </a:r>
            <a:r>
              <a:rPr sz="2800" spc="-140" dirty="0">
                <a:latin typeface="Microsoft Sans Serif"/>
                <a:cs typeface="Microsoft Sans Serif"/>
              </a:rPr>
              <a:t>ΣτΕ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15" dirty="0">
                <a:latin typeface="Microsoft Sans Serif"/>
                <a:cs typeface="Microsoft Sans Serif"/>
              </a:rPr>
              <a:t>7µ.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1421-2,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4013,</a:t>
            </a:r>
            <a:r>
              <a:rPr sz="2800" spc="2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4784-5/2013,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4189-93, </a:t>
            </a:r>
            <a:r>
              <a:rPr sz="2800" spc="5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4966/2014,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102-3/2018</a:t>
            </a:r>
            <a:r>
              <a:rPr sz="2800" spc="30" dirty="0">
                <a:latin typeface="Microsoft Sans Serif"/>
                <a:cs typeface="Microsoft Sans Serif"/>
              </a:rPr>
              <a:t> </a:t>
            </a:r>
            <a:r>
              <a:rPr sz="2800" spc="-5" dirty="0">
                <a:latin typeface="Microsoft Sans Serif"/>
                <a:cs typeface="Microsoft Sans Serif"/>
              </a:rPr>
              <a:t>κ.ά.).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8650" y="775274"/>
            <a:ext cx="78867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1"/>
                </a:solidFill>
              </a:rPr>
              <a:t>ΠΕΡΙΒΑΛΛΟΝΤΙΚΗ</a:t>
            </a:r>
            <a:r>
              <a:rPr spc="-25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ΑΔΕΙΟΔΟΤΗΣΗ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-19050" y="3773977"/>
            <a:ext cx="9182100" cy="3084195"/>
            <a:chOff x="-19050" y="3773977"/>
            <a:chExt cx="9182100" cy="3084195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658" y="3773977"/>
              <a:ext cx="8512232" cy="64008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58" y="4285210"/>
              <a:ext cx="7277792" cy="63592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658" y="4779817"/>
              <a:ext cx="9069185" cy="63592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2672" y="5286894"/>
              <a:ext cx="8541326" cy="54864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2672" y="5694218"/>
              <a:ext cx="1375756" cy="548640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2425" y="162097"/>
            <a:ext cx="7718366" cy="490450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74814" y="818804"/>
            <a:ext cx="9069705" cy="2597785"/>
            <a:chOff x="74814" y="818804"/>
            <a:chExt cx="9069705" cy="2597785"/>
          </a:xfrm>
        </p:grpSpPr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814" y="818804"/>
              <a:ext cx="9048403" cy="61929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828" y="1300941"/>
              <a:ext cx="8537169" cy="52785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6828" y="1708265"/>
              <a:ext cx="8537169" cy="52785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6828" y="2103119"/>
              <a:ext cx="8537169" cy="52785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6828" y="2497973"/>
              <a:ext cx="8537169" cy="52785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6828" y="2888673"/>
              <a:ext cx="8046720" cy="527858"/>
            </a:xfrm>
            <a:prstGeom prst="rect">
              <a:avLst/>
            </a:prstGeom>
          </p:spPr>
        </p:pic>
      </p:grpSp>
      <p:grpSp>
        <p:nvGrpSpPr>
          <p:cNvPr id="64" name="object 64"/>
          <p:cNvGrpSpPr/>
          <p:nvPr/>
        </p:nvGrpSpPr>
        <p:grpSpPr>
          <a:xfrm>
            <a:off x="1902941" y="3856285"/>
            <a:ext cx="986155" cy="495300"/>
            <a:chOff x="1902941" y="3856285"/>
            <a:chExt cx="986155" cy="495300"/>
          </a:xfrm>
        </p:grpSpPr>
        <p:sp>
          <p:nvSpPr>
            <p:cNvPr id="65" name="object 65"/>
            <p:cNvSpPr/>
            <p:nvPr/>
          </p:nvSpPr>
          <p:spPr>
            <a:xfrm>
              <a:off x="1907703" y="3861047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732235" y="0"/>
                  </a:moveTo>
                  <a:lnTo>
                    <a:pt x="732235" y="121445"/>
                  </a:lnTo>
                  <a:lnTo>
                    <a:pt x="0" y="121445"/>
                  </a:lnTo>
                  <a:lnTo>
                    <a:pt x="0" y="364331"/>
                  </a:lnTo>
                  <a:lnTo>
                    <a:pt x="732235" y="364331"/>
                  </a:lnTo>
                  <a:lnTo>
                    <a:pt x="732235" y="485775"/>
                  </a:lnTo>
                  <a:lnTo>
                    <a:pt x="976312" y="242888"/>
                  </a:lnTo>
                  <a:lnTo>
                    <a:pt x="732235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07703" y="3861047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30" h="485775">
                  <a:moveTo>
                    <a:pt x="0" y="121443"/>
                  </a:moveTo>
                  <a:lnTo>
                    <a:pt x="732234" y="121443"/>
                  </a:lnTo>
                  <a:lnTo>
                    <a:pt x="732234" y="0"/>
                  </a:lnTo>
                  <a:lnTo>
                    <a:pt x="976312" y="242887"/>
                  </a:lnTo>
                  <a:lnTo>
                    <a:pt x="732234" y="485774"/>
                  </a:lnTo>
                  <a:lnTo>
                    <a:pt x="732234" y="364330"/>
                  </a:lnTo>
                  <a:lnTo>
                    <a:pt x="0" y="364330"/>
                  </a:lnTo>
                  <a:lnTo>
                    <a:pt x="0" y="121443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378229" y="2905297"/>
            <a:ext cx="8753475" cy="2161540"/>
            <a:chOff x="378229" y="2905297"/>
            <a:chExt cx="8753475" cy="2161540"/>
          </a:xfrm>
        </p:grpSpPr>
        <p:pic>
          <p:nvPicPr>
            <p:cNvPr id="54" name="object 5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229" y="2905297"/>
              <a:ext cx="8736675" cy="72736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5058" y="3491345"/>
              <a:ext cx="8146472" cy="62345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058" y="3973483"/>
              <a:ext cx="8146472" cy="62345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2589" y="4443152"/>
              <a:ext cx="4688377" cy="623454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402589" y="1330325"/>
            <a:ext cx="327469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80000"/>
              <a:buFont typeface="Wingdings"/>
              <a:buChar char=""/>
              <a:tabLst>
                <a:tab pos="621665" algn="l"/>
                <a:tab pos="622300" algn="l"/>
              </a:tabLst>
            </a:pPr>
            <a:r>
              <a:rPr sz="3500" b="1" dirty="0">
                <a:latin typeface="Arial"/>
                <a:cs typeface="Arial"/>
              </a:rPr>
              <a:t>Α</a:t>
            </a:r>
            <a:r>
              <a:rPr sz="3500" b="1" spc="-5" dirty="0">
                <a:latin typeface="Arial"/>
                <a:cs typeface="Arial"/>
              </a:rPr>
              <a:t>π</a:t>
            </a:r>
            <a:r>
              <a:rPr sz="3500" b="1" dirty="0">
                <a:latin typeface="Arial"/>
                <a:cs typeface="Arial"/>
              </a:rPr>
              <a:t>οτέλ</a:t>
            </a:r>
            <a:r>
              <a:rPr sz="3500" b="1" spc="-5" dirty="0">
                <a:latin typeface="Arial"/>
                <a:cs typeface="Arial"/>
              </a:rPr>
              <a:t>ε</a:t>
            </a:r>
            <a:r>
              <a:rPr sz="3500" b="1" dirty="0">
                <a:latin typeface="Arial"/>
                <a:cs typeface="Arial"/>
              </a:rPr>
              <a:t>σ</a:t>
            </a:r>
            <a:r>
              <a:rPr sz="3500" b="1" spc="120" dirty="0">
                <a:latin typeface="Arial"/>
                <a:cs typeface="Arial"/>
              </a:rPr>
              <a:t>µ</a:t>
            </a:r>
            <a:r>
              <a:rPr sz="3500" b="1" dirty="0">
                <a:latin typeface="Arial"/>
                <a:cs typeface="Arial"/>
              </a:rPr>
              <a:t>α</a:t>
            </a:r>
            <a:endParaRPr sz="35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529428" y="1330325"/>
            <a:ext cx="354139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5" dirty="0">
                <a:latin typeface="Arial"/>
                <a:cs typeface="Arial"/>
              </a:rPr>
              <a:t>Αναγνώριση</a:t>
            </a:r>
            <a:r>
              <a:rPr sz="3500" b="1" spc="-10" dirty="0">
                <a:latin typeface="Arial"/>
                <a:cs typeface="Arial"/>
              </a:rPr>
              <a:t> </a:t>
            </a:r>
            <a:r>
              <a:rPr sz="3500" b="1" spc="-5" dirty="0">
                <a:latin typeface="Arial"/>
                <a:cs typeface="Arial"/>
              </a:rPr>
              <a:t>της</a:t>
            </a:r>
            <a:endParaRPr sz="3500" dirty="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02589" y="1820545"/>
            <a:ext cx="8717915" cy="1761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100"/>
              </a:spcBef>
            </a:pPr>
            <a:r>
              <a:rPr sz="3500" b="1" spc="-5" dirty="0">
                <a:latin typeface="Arial"/>
                <a:cs typeface="Arial"/>
              </a:rPr>
              <a:t>Αρχής</a:t>
            </a:r>
            <a:r>
              <a:rPr sz="3500" b="1" spc="-25" dirty="0">
                <a:latin typeface="Arial"/>
                <a:cs typeface="Arial"/>
              </a:rPr>
              <a:t> </a:t>
            </a:r>
            <a:r>
              <a:rPr sz="3500" b="1" spc="-5" dirty="0">
                <a:latin typeface="Arial"/>
                <a:cs typeface="Arial"/>
              </a:rPr>
              <a:t>της</a:t>
            </a:r>
            <a:r>
              <a:rPr sz="3500" b="1" spc="-20" dirty="0">
                <a:latin typeface="Arial"/>
                <a:cs typeface="Arial"/>
              </a:rPr>
              <a:t> </a:t>
            </a:r>
            <a:r>
              <a:rPr sz="3500" b="1" spc="-5" dirty="0">
                <a:latin typeface="Arial"/>
                <a:cs typeface="Arial"/>
              </a:rPr>
              <a:t>Πρόληψης</a:t>
            </a:r>
            <a:endParaRPr sz="3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750" dirty="0">
              <a:latin typeface="Arial"/>
              <a:cs typeface="Arial"/>
            </a:endParaRPr>
          </a:p>
          <a:p>
            <a:pPr marL="12700" marR="5080" algn="just">
              <a:lnSpc>
                <a:spcPct val="89400"/>
              </a:lnSpc>
              <a:buClr>
                <a:srgbClr val="99FF99"/>
              </a:buClr>
              <a:buSzPct val="80000"/>
              <a:tabLst>
                <a:tab pos="704215" algn="l"/>
              </a:tabLst>
            </a:pPr>
            <a:endParaRPr sz="3500" dirty="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279900" y="1336676"/>
            <a:ext cx="986155" cy="495300"/>
            <a:chOff x="4279900" y="1336676"/>
            <a:chExt cx="986155" cy="495300"/>
          </a:xfrm>
        </p:grpSpPr>
        <p:sp>
          <p:nvSpPr>
            <p:cNvPr id="62" name="object 62"/>
            <p:cNvSpPr/>
            <p:nvPr/>
          </p:nvSpPr>
          <p:spPr>
            <a:xfrm>
              <a:off x="4284662" y="1341438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29" h="485775">
                  <a:moveTo>
                    <a:pt x="732233" y="0"/>
                  </a:moveTo>
                  <a:lnTo>
                    <a:pt x="732233" y="121443"/>
                  </a:lnTo>
                  <a:lnTo>
                    <a:pt x="0" y="121443"/>
                  </a:lnTo>
                  <a:lnTo>
                    <a:pt x="0" y="364331"/>
                  </a:lnTo>
                  <a:lnTo>
                    <a:pt x="732233" y="364331"/>
                  </a:lnTo>
                  <a:lnTo>
                    <a:pt x="732233" y="485775"/>
                  </a:lnTo>
                  <a:lnTo>
                    <a:pt x="976311" y="242887"/>
                  </a:lnTo>
                  <a:lnTo>
                    <a:pt x="732233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284662" y="1341439"/>
              <a:ext cx="976630" cy="485775"/>
            </a:xfrm>
            <a:custGeom>
              <a:avLst/>
              <a:gdLst/>
              <a:ahLst/>
              <a:cxnLst/>
              <a:rect l="l" t="t" r="r" b="b"/>
              <a:pathLst>
                <a:path w="976629" h="485775">
                  <a:moveTo>
                    <a:pt x="0" y="121444"/>
                  </a:moveTo>
                  <a:lnTo>
                    <a:pt x="732233" y="121444"/>
                  </a:lnTo>
                  <a:lnTo>
                    <a:pt x="732233" y="0"/>
                  </a:lnTo>
                  <a:lnTo>
                    <a:pt x="976311" y="242887"/>
                  </a:lnTo>
                  <a:lnTo>
                    <a:pt x="732233" y="485774"/>
                  </a:lnTo>
                  <a:lnTo>
                    <a:pt x="732233" y="364330"/>
                  </a:lnTo>
                  <a:lnTo>
                    <a:pt x="0" y="364330"/>
                  </a:lnTo>
                  <a:lnTo>
                    <a:pt x="0" y="121444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2730" y="97791"/>
            <a:ext cx="315023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i="1" spc="-5" dirty="0">
                <a:solidFill>
                  <a:schemeClr val="tx1"/>
                </a:solidFill>
                <a:latin typeface="Arial"/>
                <a:cs typeface="Arial"/>
              </a:rPr>
              <a:t>ΟΙ</a:t>
            </a:r>
            <a:r>
              <a:rPr sz="2600" i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600" i="1" spc="-5" dirty="0">
                <a:solidFill>
                  <a:schemeClr val="tx1"/>
                </a:solidFill>
                <a:latin typeface="Arial"/>
                <a:cs typeface="Arial"/>
              </a:rPr>
              <a:t>ΟΔΗΓΙΕΣ</a:t>
            </a:r>
            <a:r>
              <a:rPr sz="2600" i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600" i="1" spc="-5" dirty="0">
                <a:solidFill>
                  <a:schemeClr val="tx1"/>
                </a:solidFill>
                <a:latin typeface="Arial"/>
                <a:cs typeface="Arial"/>
              </a:rPr>
              <a:t>ΤΗΣ</a:t>
            </a:r>
            <a:r>
              <a:rPr sz="2600" i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600" i="1" dirty="0">
                <a:solidFill>
                  <a:schemeClr val="tx1"/>
                </a:solidFill>
                <a:latin typeface="Arial"/>
                <a:cs typeface="Arial"/>
              </a:rPr>
              <a:t>ΕΕ</a:t>
            </a:r>
            <a:endParaRPr sz="26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sz="half" idx="2"/>
          </p:nvPr>
        </p:nvSpPr>
        <p:spPr>
          <a:xfrm>
            <a:off x="186689" y="1136650"/>
            <a:ext cx="4095115" cy="3791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4040" indent="-561975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574040" algn="l"/>
                <a:tab pos="574675" algn="l"/>
              </a:tabLst>
            </a:pPr>
            <a:r>
              <a:rPr spc="-5" dirty="0">
                <a:solidFill>
                  <a:schemeClr val="tx1"/>
                </a:solidFill>
              </a:rPr>
              <a:t>ΟΔΗΓΙΑ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85/337/ΕΚ</a:t>
            </a: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99FF99"/>
              </a:buClr>
              <a:buFont typeface="Wingdings"/>
              <a:buChar char=""/>
            </a:pPr>
            <a:endParaRPr sz="3500" dirty="0">
              <a:solidFill>
                <a:schemeClr val="tx1"/>
              </a:solidFill>
            </a:endParaRPr>
          </a:p>
          <a:p>
            <a:pPr marL="668655" marR="5080" indent="-656590">
              <a:lnSpc>
                <a:spcPct val="110200"/>
              </a:lnSpc>
              <a:spcBef>
                <a:spcPts val="5"/>
              </a:spcBef>
              <a:buClr>
                <a:srgbClr val="99FF99"/>
              </a:buClr>
              <a:buSzPct val="79032"/>
              <a:buFont typeface="Wingdings"/>
              <a:buChar char=""/>
              <a:tabLst>
                <a:tab pos="683260" algn="l"/>
                <a:tab pos="683895" algn="l"/>
              </a:tabLst>
            </a:pPr>
            <a:r>
              <a:rPr spc="-5" dirty="0">
                <a:solidFill>
                  <a:schemeClr val="tx1"/>
                </a:solidFill>
              </a:rPr>
              <a:t>ΟΔΗΓΙΑ 97/11/ΕΚ 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[Οδηγία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2011/92</a:t>
            </a:r>
            <a:r>
              <a:rPr spc="-2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&amp;</a:t>
            </a:r>
          </a:p>
          <a:p>
            <a:pPr marL="2199640">
              <a:lnSpc>
                <a:spcPct val="100000"/>
              </a:lnSpc>
              <a:spcBef>
                <a:spcPts val="380"/>
              </a:spcBef>
            </a:pPr>
            <a:r>
              <a:rPr spc="-5" dirty="0">
                <a:solidFill>
                  <a:schemeClr val="tx1"/>
                </a:solidFill>
              </a:rPr>
              <a:t>2014/52]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50" dirty="0">
              <a:solidFill>
                <a:schemeClr val="tx1"/>
              </a:solidFill>
            </a:endParaRPr>
          </a:p>
          <a:p>
            <a:pPr marL="355600" indent="-342900">
              <a:lnSpc>
                <a:spcPct val="100000"/>
              </a:lnSpc>
              <a:buClr>
                <a:srgbClr val="99FF99"/>
              </a:buClr>
              <a:buSzPct val="79032"/>
              <a:buFont typeface="Wingdings"/>
              <a:buChar char=""/>
              <a:tabLst>
                <a:tab pos="355600" algn="l"/>
              </a:tabLst>
            </a:pPr>
            <a:r>
              <a:rPr spc="-5" dirty="0">
                <a:solidFill>
                  <a:schemeClr val="tx1"/>
                </a:solidFill>
              </a:rPr>
              <a:t>ΟΔΗΓΙΑ</a:t>
            </a:r>
            <a:r>
              <a:rPr spc="-35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2001/42/ΕΚ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425272" y="1095501"/>
            <a:ext cx="3482975" cy="1573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3204" marR="5080" indent="-231140">
              <a:lnSpc>
                <a:spcPct val="108700"/>
              </a:lnSpc>
              <a:spcBef>
                <a:spcPts val="100"/>
              </a:spcBef>
            </a:pPr>
            <a:r>
              <a:rPr sz="3100" dirty="0">
                <a:latin typeface="Microsoft Sans Serif"/>
                <a:cs typeface="Microsoft Sans Serif"/>
              </a:rPr>
              <a:t>ΠΕΡ</a:t>
            </a:r>
            <a:r>
              <a:rPr sz="3100" spc="-5" dirty="0">
                <a:latin typeface="Microsoft Sans Serif"/>
                <a:cs typeface="Microsoft Sans Serif"/>
              </a:rPr>
              <a:t>Ι</a:t>
            </a:r>
            <a:r>
              <a:rPr sz="3100" dirty="0">
                <a:latin typeface="Microsoft Sans Serif"/>
                <a:cs typeface="Microsoft Sans Serif"/>
              </a:rPr>
              <a:t>ΒΑΛΛ</a:t>
            </a:r>
            <a:r>
              <a:rPr sz="3100" spc="-5" dirty="0">
                <a:latin typeface="Microsoft Sans Serif"/>
                <a:cs typeface="Microsoft Sans Serif"/>
              </a:rPr>
              <a:t>Ο</a:t>
            </a:r>
            <a:r>
              <a:rPr sz="3100" dirty="0">
                <a:latin typeface="Microsoft Sans Serif"/>
                <a:cs typeface="Microsoft Sans Serif"/>
              </a:rPr>
              <a:t>Ν</a:t>
            </a:r>
            <a:r>
              <a:rPr sz="3100" spc="-5" dirty="0">
                <a:latin typeface="Microsoft Sans Serif"/>
                <a:cs typeface="Microsoft Sans Serif"/>
              </a:rPr>
              <a:t>ΤΙ</a:t>
            </a:r>
            <a:r>
              <a:rPr sz="3100" dirty="0">
                <a:latin typeface="Microsoft Sans Serif"/>
                <a:cs typeface="Microsoft Sans Serif"/>
              </a:rPr>
              <a:t>ΚΗ  ΕΚΤΙΜΗΣΗ</a:t>
            </a:r>
            <a:endParaRPr sz="3100">
              <a:latin typeface="Microsoft Sans Serif"/>
              <a:cs typeface="Microsoft Sans Serif"/>
            </a:endParaRPr>
          </a:p>
          <a:p>
            <a:pPr marL="887094">
              <a:lnSpc>
                <a:spcPct val="100000"/>
              </a:lnSpc>
              <a:spcBef>
                <a:spcPts val="380"/>
              </a:spcBef>
            </a:pPr>
            <a:r>
              <a:rPr sz="3100" b="1" spc="-5" dirty="0">
                <a:latin typeface="Arial"/>
                <a:cs typeface="Arial"/>
              </a:rPr>
              <a:t>(Ε.Ι.Α.)</a:t>
            </a:r>
            <a:endParaRPr sz="3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89594" y="4205478"/>
            <a:ext cx="3624579" cy="15748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191895">
              <a:lnSpc>
                <a:spcPct val="108900"/>
              </a:lnSpc>
              <a:spcBef>
                <a:spcPts val="145"/>
              </a:spcBef>
            </a:pPr>
            <a:r>
              <a:rPr sz="3100" spc="15" dirty="0">
                <a:latin typeface="Microsoft Sans Serif"/>
                <a:cs typeface="Microsoft Sans Serif"/>
              </a:rPr>
              <a:t>Σ</a:t>
            </a:r>
            <a:r>
              <a:rPr sz="3100" spc="-5" dirty="0">
                <a:latin typeface="Microsoft Sans Serif"/>
                <a:cs typeface="Microsoft Sans Serif"/>
              </a:rPr>
              <a:t>Τ</a:t>
            </a:r>
            <a:r>
              <a:rPr sz="3100" dirty="0">
                <a:latin typeface="Microsoft Sans Serif"/>
                <a:cs typeface="Microsoft Sans Serif"/>
              </a:rPr>
              <a:t>ΡΑ</a:t>
            </a:r>
            <a:r>
              <a:rPr sz="3100" spc="-5" dirty="0">
                <a:latin typeface="Microsoft Sans Serif"/>
                <a:cs typeface="Microsoft Sans Serif"/>
              </a:rPr>
              <a:t>Τ</a:t>
            </a:r>
            <a:r>
              <a:rPr sz="3100" dirty="0">
                <a:latin typeface="Microsoft Sans Serif"/>
                <a:cs typeface="Microsoft Sans Serif"/>
              </a:rPr>
              <a:t>Η</a:t>
            </a:r>
            <a:r>
              <a:rPr sz="3100" spc="-110" dirty="0">
                <a:latin typeface="Microsoft Sans Serif"/>
                <a:cs typeface="Microsoft Sans Serif"/>
              </a:rPr>
              <a:t>Γ</a:t>
            </a:r>
            <a:r>
              <a:rPr sz="3100" spc="-5" dirty="0">
                <a:latin typeface="Microsoft Sans Serif"/>
                <a:cs typeface="Microsoft Sans Serif"/>
              </a:rPr>
              <a:t>Ι</a:t>
            </a:r>
            <a:r>
              <a:rPr sz="3100" dirty="0">
                <a:latin typeface="Microsoft Sans Serif"/>
                <a:cs typeface="Microsoft Sans Serif"/>
              </a:rPr>
              <a:t>ΚΗ  </a:t>
            </a:r>
            <a:r>
              <a:rPr sz="3100" spc="-5" dirty="0">
                <a:latin typeface="Microsoft Sans Serif"/>
                <a:cs typeface="Microsoft Sans Serif"/>
              </a:rPr>
              <a:t>ΠΕΡΙΒΑΛΛΟΝΤΙΚΗ </a:t>
            </a:r>
            <a:r>
              <a:rPr sz="3100" dirty="0">
                <a:latin typeface="Microsoft Sans Serif"/>
                <a:cs typeface="Microsoft Sans Serif"/>
              </a:rPr>
              <a:t> ΕΚΤΙΜΗΣΗ </a:t>
            </a:r>
            <a:r>
              <a:rPr sz="3100" spc="-5" dirty="0">
                <a:latin typeface="Microsoft Sans Serif"/>
                <a:cs typeface="Microsoft Sans Serif"/>
              </a:rPr>
              <a:t>(S.E.A.)</a:t>
            </a:r>
            <a:endParaRPr sz="31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279205" y="1191990"/>
            <a:ext cx="1009650" cy="586105"/>
            <a:chOff x="4279205" y="1191990"/>
            <a:chExt cx="1009650" cy="586105"/>
          </a:xfrm>
        </p:grpSpPr>
        <p:sp>
          <p:nvSpPr>
            <p:cNvPr id="17" name="object 17"/>
            <p:cNvSpPr/>
            <p:nvPr/>
          </p:nvSpPr>
          <p:spPr>
            <a:xfrm>
              <a:off x="4283967" y="1196752"/>
              <a:ext cx="1000125" cy="576580"/>
            </a:xfrm>
            <a:custGeom>
              <a:avLst/>
              <a:gdLst/>
              <a:ahLst/>
              <a:cxnLst/>
              <a:rect l="l" t="t" r="r" b="b"/>
              <a:pathLst>
                <a:path w="1000125" h="576580">
                  <a:moveTo>
                    <a:pt x="711987" y="0"/>
                  </a:moveTo>
                  <a:lnTo>
                    <a:pt x="711987" y="144066"/>
                  </a:lnTo>
                  <a:lnTo>
                    <a:pt x="0" y="144066"/>
                  </a:lnTo>
                  <a:lnTo>
                    <a:pt x="0" y="432196"/>
                  </a:lnTo>
                  <a:lnTo>
                    <a:pt x="711987" y="432196"/>
                  </a:lnTo>
                  <a:lnTo>
                    <a:pt x="711987" y="576261"/>
                  </a:lnTo>
                  <a:lnTo>
                    <a:pt x="1000125" y="288131"/>
                  </a:lnTo>
                  <a:lnTo>
                    <a:pt x="711987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83967" y="1196752"/>
              <a:ext cx="1000125" cy="576580"/>
            </a:xfrm>
            <a:custGeom>
              <a:avLst/>
              <a:gdLst/>
              <a:ahLst/>
              <a:cxnLst/>
              <a:rect l="l" t="t" r="r" b="b"/>
              <a:pathLst>
                <a:path w="1000125" h="576580">
                  <a:moveTo>
                    <a:pt x="0" y="144065"/>
                  </a:moveTo>
                  <a:lnTo>
                    <a:pt x="711987" y="144065"/>
                  </a:lnTo>
                  <a:lnTo>
                    <a:pt x="711987" y="0"/>
                  </a:lnTo>
                  <a:lnTo>
                    <a:pt x="1000124" y="288130"/>
                  </a:lnTo>
                  <a:lnTo>
                    <a:pt x="711987" y="576261"/>
                  </a:lnTo>
                  <a:lnTo>
                    <a:pt x="711987" y="432196"/>
                  </a:lnTo>
                  <a:lnTo>
                    <a:pt x="0" y="432196"/>
                  </a:lnTo>
                  <a:lnTo>
                    <a:pt x="0" y="144065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423220" y="4144317"/>
            <a:ext cx="1162050" cy="586105"/>
            <a:chOff x="4423220" y="4144317"/>
            <a:chExt cx="1162050" cy="586105"/>
          </a:xfrm>
        </p:grpSpPr>
        <p:sp>
          <p:nvSpPr>
            <p:cNvPr id="20" name="object 20"/>
            <p:cNvSpPr/>
            <p:nvPr/>
          </p:nvSpPr>
          <p:spPr>
            <a:xfrm>
              <a:off x="4427983" y="4149079"/>
              <a:ext cx="1152525" cy="576580"/>
            </a:xfrm>
            <a:custGeom>
              <a:avLst/>
              <a:gdLst/>
              <a:ahLst/>
              <a:cxnLst/>
              <a:rect l="l" t="t" r="r" b="b"/>
              <a:pathLst>
                <a:path w="1152525" h="576579">
                  <a:moveTo>
                    <a:pt x="864393" y="0"/>
                  </a:moveTo>
                  <a:lnTo>
                    <a:pt x="864393" y="144066"/>
                  </a:lnTo>
                  <a:lnTo>
                    <a:pt x="0" y="144066"/>
                  </a:lnTo>
                  <a:lnTo>
                    <a:pt x="0" y="432197"/>
                  </a:lnTo>
                  <a:lnTo>
                    <a:pt x="864393" y="432197"/>
                  </a:lnTo>
                  <a:lnTo>
                    <a:pt x="864393" y="576263"/>
                  </a:lnTo>
                  <a:lnTo>
                    <a:pt x="1152525" y="288132"/>
                  </a:lnTo>
                  <a:lnTo>
                    <a:pt x="864393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27983" y="4149080"/>
              <a:ext cx="1152525" cy="576580"/>
            </a:xfrm>
            <a:custGeom>
              <a:avLst/>
              <a:gdLst/>
              <a:ahLst/>
              <a:cxnLst/>
              <a:rect l="l" t="t" r="r" b="b"/>
              <a:pathLst>
                <a:path w="1152525" h="576579">
                  <a:moveTo>
                    <a:pt x="0" y="144065"/>
                  </a:moveTo>
                  <a:lnTo>
                    <a:pt x="864393" y="144065"/>
                  </a:lnTo>
                  <a:lnTo>
                    <a:pt x="864393" y="0"/>
                  </a:lnTo>
                  <a:lnTo>
                    <a:pt x="1152524" y="288132"/>
                  </a:lnTo>
                  <a:lnTo>
                    <a:pt x="864393" y="576262"/>
                  </a:lnTo>
                  <a:lnTo>
                    <a:pt x="864393" y="432196"/>
                  </a:lnTo>
                  <a:lnTo>
                    <a:pt x="0" y="432196"/>
                  </a:lnTo>
                  <a:lnTo>
                    <a:pt x="0" y="144065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507076" y="411479"/>
            <a:ext cx="8147050" cy="1106170"/>
            <a:chOff x="507076" y="411479"/>
            <a:chExt cx="8147050" cy="110617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411479"/>
              <a:ext cx="8146472" cy="62345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893617"/>
              <a:ext cx="3861261" cy="623454"/>
            </a:xfrm>
            <a:prstGeom prst="rect">
              <a:avLst/>
            </a:prstGeom>
          </p:spPr>
        </p:pic>
      </p:grpSp>
      <p:pic>
        <p:nvPicPr>
          <p:cNvPr id="56" name="object 5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076" y="4792286"/>
            <a:ext cx="5552902" cy="714894"/>
          </a:xfrm>
          <a:prstGeom prst="rect">
            <a:avLst/>
          </a:prstGeom>
        </p:spPr>
      </p:pic>
      <p:sp>
        <p:nvSpPr>
          <p:cNvPr id="67" name="object 67"/>
          <p:cNvSpPr txBox="1">
            <a:spLocks noGrp="1"/>
          </p:cNvSpPr>
          <p:nvPr>
            <p:ph type="ftr" sz="quarter" idx="11"/>
          </p:nvPr>
        </p:nvSpPr>
        <p:spPr>
          <a:xfrm>
            <a:off x="3028950" y="6469343"/>
            <a:ext cx="3086100" cy="13914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535939" y="2668969"/>
            <a:ext cx="8077834" cy="973152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55600" marR="5080" indent="-342900">
              <a:lnSpc>
                <a:spcPct val="102400"/>
              </a:lnSpc>
              <a:spcBef>
                <a:spcPts val="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  <a:tab pos="1536700" algn="l"/>
                <a:tab pos="3554729" algn="l"/>
                <a:tab pos="7364095" algn="l"/>
              </a:tabLst>
            </a:pPr>
            <a:r>
              <a:rPr sz="3200" b="1" dirty="0">
                <a:latin typeface="Arial"/>
                <a:cs typeface="Arial"/>
              </a:rPr>
              <a:t>Στην	</a:t>
            </a:r>
            <a:r>
              <a:rPr sz="3200" b="1" spc="-5" dirty="0">
                <a:latin typeface="Arial"/>
                <a:cs typeface="Arial"/>
              </a:rPr>
              <a:t>εκτί</a:t>
            </a:r>
            <a:r>
              <a:rPr sz="3200" b="1" spc="110" dirty="0">
                <a:latin typeface="Arial"/>
                <a:cs typeface="Arial"/>
              </a:rPr>
              <a:t>µ</a:t>
            </a:r>
            <a:r>
              <a:rPr sz="3200" b="1" dirty="0">
                <a:latin typeface="Arial"/>
                <a:cs typeface="Arial"/>
              </a:rPr>
              <a:t>ηση	ΠΡ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ΓΡΑΜΜΑ</a:t>
            </a:r>
            <a:r>
              <a:rPr sz="3200" b="1" spc="-5" dirty="0">
                <a:latin typeface="Arial"/>
                <a:cs typeface="Arial"/>
              </a:rPr>
              <a:t>Τ</a:t>
            </a:r>
            <a:r>
              <a:rPr sz="3200" b="1" dirty="0">
                <a:latin typeface="Arial"/>
                <a:cs typeface="Arial"/>
              </a:rPr>
              <a:t>ΩΝ	ΚΑΙ  </a:t>
            </a:r>
            <a:r>
              <a:rPr sz="3200" b="1" spc="-5" dirty="0">
                <a:latin typeface="Arial"/>
                <a:cs typeface="Arial"/>
              </a:rPr>
              <a:t>ΣΧΕΔΙΩΝ</a:t>
            </a:r>
            <a:endParaRPr sz="3200" dirty="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422774" y="1624012"/>
            <a:ext cx="657225" cy="873125"/>
            <a:chOff x="4422774" y="1624012"/>
            <a:chExt cx="657225" cy="873125"/>
          </a:xfrm>
        </p:grpSpPr>
        <p:sp>
          <p:nvSpPr>
            <p:cNvPr id="62" name="object 62"/>
            <p:cNvSpPr/>
            <p:nvPr/>
          </p:nvSpPr>
          <p:spPr>
            <a:xfrm>
              <a:off x="4427537" y="1628775"/>
              <a:ext cx="647700" cy="863600"/>
            </a:xfrm>
            <a:custGeom>
              <a:avLst/>
              <a:gdLst/>
              <a:ahLst/>
              <a:cxnLst/>
              <a:rect l="l" t="t" r="r" b="b"/>
              <a:pathLst>
                <a:path w="647700" h="863600">
                  <a:moveTo>
                    <a:pt x="485775" y="0"/>
                  </a:moveTo>
                  <a:lnTo>
                    <a:pt x="161925" y="0"/>
                  </a:lnTo>
                  <a:lnTo>
                    <a:pt x="161925" y="647702"/>
                  </a:lnTo>
                  <a:lnTo>
                    <a:pt x="0" y="647702"/>
                  </a:lnTo>
                  <a:lnTo>
                    <a:pt x="323850" y="863600"/>
                  </a:lnTo>
                  <a:lnTo>
                    <a:pt x="647700" y="647702"/>
                  </a:lnTo>
                  <a:lnTo>
                    <a:pt x="485775" y="647702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27537" y="1628775"/>
              <a:ext cx="647700" cy="863600"/>
            </a:xfrm>
            <a:custGeom>
              <a:avLst/>
              <a:gdLst/>
              <a:ahLst/>
              <a:cxnLst/>
              <a:rect l="l" t="t" r="r" b="b"/>
              <a:pathLst>
                <a:path w="647700" h="863600">
                  <a:moveTo>
                    <a:pt x="0" y="647701"/>
                  </a:moveTo>
                  <a:lnTo>
                    <a:pt x="161924" y="647701"/>
                  </a:lnTo>
                  <a:lnTo>
                    <a:pt x="161924" y="0"/>
                  </a:lnTo>
                  <a:lnTo>
                    <a:pt x="485774" y="0"/>
                  </a:lnTo>
                  <a:lnTo>
                    <a:pt x="485774" y="647701"/>
                  </a:lnTo>
                  <a:lnTo>
                    <a:pt x="647699" y="647701"/>
                  </a:lnTo>
                  <a:lnTo>
                    <a:pt x="323849" y="863599"/>
                  </a:lnTo>
                  <a:lnTo>
                    <a:pt x="0" y="647701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4351335" y="3711576"/>
            <a:ext cx="657225" cy="873125"/>
            <a:chOff x="4351335" y="3711576"/>
            <a:chExt cx="657225" cy="873125"/>
          </a:xfrm>
        </p:grpSpPr>
        <p:sp>
          <p:nvSpPr>
            <p:cNvPr id="65" name="object 65"/>
            <p:cNvSpPr/>
            <p:nvPr/>
          </p:nvSpPr>
          <p:spPr>
            <a:xfrm>
              <a:off x="4356098" y="3716338"/>
              <a:ext cx="647700" cy="863600"/>
            </a:xfrm>
            <a:custGeom>
              <a:avLst/>
              <a:gdLst/>
              <a:ahLst/>
              <a:cxnLst/>
              <a:rect l="l" t="t" r="r" b="b"/>
              <a:pathLst>
                <a:path w="647700" h="863600">
                  <a:moveTo>
                    <a:pt x="485775" y="0"/>
                  </a:moveTo>
                  <a:lnTo>
                    <a:pt x="161925" y="0"/>
                  </a:lnTo>
                  <a:lnTo>
                    <a:pt x="161925" y="647701"/>
                  </a:lnTo>
                  <a:lnTo>
                    <a:pt x="0" y="647701"/>
                  </a:lnTo>
                  <a:lnTo>
                    <a:pt x="323850" y="863598"/>
                  </a:lnTo>
                  <a:lnTo>
                    <a:pt x="647700" y="647701"/>
                  </a:lnTo>
                  <a:lnTo>
                    <a:pt x="485775" y="647701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4FF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356098" y="3716338"/>
              <a:ext cx="647700" cy="863600"/>
            </a:xfrm>
            <a:custGeom>
              <a:avLst/>
              <a:gdLst/>
              <a:ahLst/>
              <a:cxnLst/>
              <a:rect l="l" t="t" r="r" b="b"/>
              <a:pathLst>
                <a:path w="647700" h="863600">
                  <a:moveTo>
                    <a:pt x="0" y="647701"/>
                  </a:moveTo>
                  <a:lnTo>
                    <a:pt x="161924" y="647701"/>
                  </a:lnTo>
                  <a:lnTo>
                    <a:pt x="161924" y="0"/>
                  </a:lnTo>
                  <a:lnTo>
                    <a:pt x="485774" y="0"/>
                  </a:lnTo>
                  <a:lnTo>
                    <a:pt x="485774" y="647701"/>
                  </a:lnTo>
                  <a:lnTo>
                    <a:pt x="647699" y="647701"/>
                  </a:lnTo>
                  <a:lnTo>
                    <a:pt x="323849" y="863599"/>
                  </a:lnTo>
                  <a:lnTo>
                    <a:pt x="0" y="647701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72206" y="385445"/>
            <a:ext cx="8467090" cy="5634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spc="5" dirty="0">
                <a:latin typeface="Arial"/>
                <a:cs typeface="Arial"/>
              </a:rPr>
              <a:t>Ενσωµάτωση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της Οδηγίας 2001/42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99FF99"/>
              </a:buClr>
              <a:buFont typeface="Wingdings"/>
              <a:buChar char=""/>
            </a:pPr>
            <a:endParaRPr sz="46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200"/>
              </a:lnSpc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έγινε </a:t>
            </a:r>
            <a:r>
              <a:rPr sz="3200" b="1" spc="50" dirty="0">
                <a:latin typeface="Arial"/>
                <a:cs typeface="Arial"/>
              </a:rPr>
              <a:t>µε </a:t>
            </a:r>
            <a:r>
              <a:rPr sz="3200" b="1" spc="-5" dirty="0">
                <a:latin typeface="Arial"/>
                <a:cs typeface="Arial"/>
              </a:rPr>
              <a:t>την έκδοση </a:t>
            </a:r>
            <a:r>
              <a:rPr sz="3200" spc="-175" dirty="0">
                <a:latin typeface="Microsoft Sans Serif"/>
                <a:cs typeface="Microsoft Sans Serif"/>
              </a:rPr>
              <a:t>της </a:t>
            </a:r>
            <a:r>
              <a:rPr sz="3200" spc="130" dirty="0">
                <a:latin typeface="Microsoft Sans Serif"/>
                <a:cs typeface="Microsoft Sans Serif"/>
              </a:rPr>
              <a:t>υπ' </a:t>
            </a:r>
            <a:r>
              <a:rPr sz="3200" spc="-5" dirty="0">
                <a:latin typeface="Microsoft Sans Serif"/>
                <a:cs typeface="Microsoft Sans Serif"/>
              </a:rPr>
              <a:t>αρ. </a:t>
            </a:r>
            <a:r>
              <a:rPr sz="3200" spc="-40" dirty="0">
                <a:latin typeface="Microsoft Sans Serif"/>
                <a:cs typeface="Microsoft Sans Serif"/>
              </a:rPr>
              <a:t>ΥΠΕΧΩ∆Ε/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295" dirty="0">
                <a:latin typeface="Microsoft Sans Serif"/>
                <a:cs typeface="Microsoft Sans Serif"/>
              </a:rPr>
              <a:t>ΕΥΠΕ</a:t>
            </a:r>
            <a:r>
              <a:rPr sz="3200" dirty="0">
                <a:latin typeface="Microsoft Sans Serif"/>
                <a:cs typeface="Microsoft Sans Serif"/>
              </a:rPr>
              <a:t>/</a:t>
            </a:r>
            <a:r>
              <a:rPr sz="3200" spc="-555" dirty="0">
                <a:latin typeface="Microsoft Sans Serif"/>
                <a:cs typeface="Microsoft Sans Serif"/>
              </a:rPr>
              <a:t> </a:t>
            </a:r>
            <a:r>
              <a:rPr sz="3200" spc="275" dirty="0">
                <a:latin typeface="Microsoft Sans Serif"/>
                <a:cs typeface="Microsoft Sans Serif"/>
              </a:rPr>
              <a:t>οικ</a:t>
            </a:r>
            <a:r>
              <a:rPr sz="3200" spc="295" dirty="0">
                <a:latin typeface="Microsoft Sans Serif"/>
                <a:cs typeface="Microsoft Sans Serif"/>
              </a:rPr>
              <a:t>.107017/28.08.200</a:t>
            </a:r>
            <a:r>
              <a:rPr sz="3200" dirty="0">
                <a:latin typeface="Microsoft Sans Serif"/>
                <a:cs typeface="Microsoft Sans Serif"/>
              </a:rPr>
              <a:t>6  </a:t>
            </a:r>
            <a:r>
              <a:rPr sz="3200" spc="235" dirty="0">
                <a:latin typeface="Microsoft Sans Serif"/>
                <a:cs typeface="Microsoft Sans Serif"/>
              </a:rPr>
              <a:t> </a:t>
            </a:r>
            <a:r>
              <a:rPr sz="3200" spc="254" dirty="0">
                <a:latin typeface="Microsoft Sans Serif"/>
                <a:cs typeface="Microsoft Sans Serif"/>
              </a:rPr>
              <a:t>Κοινή</a:t>
            </a:r>
            <a:r>
              <a:rPr sz="3200" spc="-30" dirty="0">
                <a:latin typeface="Microsoft Sans Serif"/>
                <a:cs typeface="Microsoft Sans Serif"/>
              </a:rPr>
              <a:t>ς </a:t>
            </a:r>
            <a:r>
              <a:rPr sz="3200" spc="-555" dirty="0">
                <a:latin typeface="Microsoft Sans Serif"/>
                <a:cs typeface="Microsoft Sans Serif"/>
              </a:rPr>
              <a:t> </a:t>
            </a:r>
            <a:r>
              <a:rPr sz="3200" spc="385" dirty="0">
                <a:latin typeface="Microsoft Sans Serif"/>
                <a:cs typeface="Microsoft Sans Serif"/>
              </a:rPr>
              <a:t>Υπουργική</a:t>
            </a:r>
            <a:r>
              <a:rPr sz="3200" dirty="0">
                <a:latin typeface="Microsoft Sans Serif"/>
                <a:cs typeface="Microsoft Sans Serif"/>
              </a:rPr>
              <a:t>ς  </a:t>
            </a:r>
            <a:r>
              <a:rPr sz="3200" spc="325" dirty="0">
                <a:latin typeface="Microsoft Sans Serif"/>
                <a:cs typeface="Microsoft Sans Serif"/>
              </a:rPr>
              <a:t> </a:t>
            </a:r>
            <a:r>
              <a:rPr sz="3200" spc="430" dirty="0">
                <a:latin typeface="Microsoft Sans Serif"/>
                <a:cs typeface="Microsoft Sans Serif"/>
              </a:rPr>
              <a:t>Απόφαση</a:t>
            </a:r>
            <a:r>
              <a:rPr sz="3200" spc="40" dirty="0">
                <a:latin typeface="Microsoft Sans Serif"/>
                <a:cs typeface="Microsoft Sans Serif"/>
              </a:rPr>
              <a:t>ς</a:t>
            </a:r>
            <a:r>
              <a:rPr sz="3200" dirty="0">
                <a:latin typeface="Microsoft Sans Serif"/>
                <a:cs typeface="Microsoft Sans Serif"/>
              </a:rPr>
              <a:t>  </a:t>
            </a:r>
            <a:r>
              <a:rPr sz="3200" spc="3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(</a:t>
            </a:r>
            <a:r>
              <a:rPr sz="3200" spc="-465" dirty="0">
                <a:latin typeface="Microsoft Sans Serif"/>
                <a:cs typeface="Microsoft Sans Serif"/>
              </a:rPr>
              <a:t> </a:t>
            </a:r>
            <a:r>
              <a:rPr sz="3200" spc="385" dirty="0">
                <a:latin typeface="Microsoft Sans Serif"/>
                <a:cs typeface="Microsoft Sans Serif"/>
              </a:rPr>
              <a:t>ΚΥΑ</a:t>
            </a:r>
            <a:r>
              <a:rPr sz="3200" dirty="0">
                <a:latin typeface="Microsoft Sans Serif"/>
                <a:cs typeface="Microsoft Sans Serif"/>
              </a:rPr>
              <a:t>)  </a:t>
            </a:r>
            <a:r>
              <a:rPr sz="3200" spc="325" dirty="0">
                <a:latin typeface="Microsoft Sans Serif"/>
                <a:cs typeface="Microsoft Sans Serif"/>
              </a:rPr>
              <a:t> </a:t>
            </a:r>
            <a:r>
              <a:rPr sz="3200" spc="365" dirty="0">
                <a:latin typeface="Microsoft Sans Serif"/>
                <a:cs typeface="Microsoft Sans Serif"/>
              </a:rPr>
              <a:t>τω</a:t>
            </a:r>
            <a:r>
              <a:rPr sz="3200" spc="-15" dirty="0">
                <a:latin typeface="Microsoft Sans Serif"/>
                <a:cs typeface="Microsoft Sans Serif"/>
              </a:rPr>
              <a:t>ν </a:t>
            </a:r>
            <a:r>
              <a:rPr sz="3200" spc="-465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Υπουργών</a:t>
            </a:r>
            <a:r>
              <a:rPr sz="3200" spc="105" dirty="0">
                <a:latin typeface="Microsoft Sans Serif"/>
                <a:cs typeface="Microsoft Sans Serif"/>
              </a:rPr>
              <a:t> </a:t>
            </a:r>
            <a:r>
              <a:rPr sz="3200" spc="10" dirty="0">
                <a:latin typeface="Microsoft Sans Serif"/>
                <a:cs typeface="Microsoft Sans Serif"/>
              </a:rPr>
              <a:t>Οικονοµίας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και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spc="55" dirty="0">
                <a:latin typeface="Microsoft Sans Serif"/>
                <a:cs typeface="Microsoft Sans Serif"/>
              </a:rPr>
              <a:t>Οικονοµικών, </a:t>
            </a:r>
            <a:r>
              <a:rPr sz="3200" spc="60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Περιβάλλοντος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45" dirty="0">
                <a:latin typeface="Microsoft Sans Serif"/>
                <a:cs typeface="Microsoft Sans Serif"/>
              </a:rPr>
              <a:t>Χωροταξίας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25" dirty="0">
                <a:latin typeface="Microsoft Sans Serif"/>
                <a:cs typeface="Microsoft Sans Serif"/>
              </a:rPr>
              <a:t>∆ηµοσίων 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25" dirty="0">
                <a:latin typeface="Microsoft Sans Serif"/>
                <a:cs typeface="Microsoft Sans Serif"/>
              </a:rPr>
              <a:t>Έργων </a:t>
            </a:r>
            <a:r>
              <a:rPr sz="3200" spc="10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985" dirty="0">
                <a:latin typeface="Microsoft Sans Serif"/>
                <a:cs typeface="Microsoft Sans Serif"/>
              </a:rPr>
              <a:t> </a:t>
            </a:r>
            <a:r>
              <a:rPr sz="3200" spc="-125" dirty="0">
                <a:latin typeface="Microsoft Sans Serif"/>
                <a:cs typeface="Microsoft Sans Serif"/>
              </a:rPr>
              <a:t>του</a:t>
            </a:r>
            <a:r>
              <a:rPr sz="3200" spc="985" dirty="0">
                <a:latin typeface="Microsoft Sans Serif"/>
                <a:cs typeface="Microsoft Sans Serif"/>
              </a:rPr>
              <a:t> </a:t>
            </a:r>
            <a:r>
              <a:rPr sz="3200" spc="15" dirty="0">
                <a:latin typeface="Microsoft Sans Serif"/>
                <a:cs typeface="Microsoft Sans Serif"/>
              </a:rPr>
              <a:t>Υφυπουργού </a:t>
            </a:r>
            <a:r>
              <a:rPr sz="3200" spc="114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Εσωτερικών,</a:t>
            </a:r>
            <a:endParaRPr sz="3200" dirty="0">
              <a:latin typeface="Microsoft Sans Serif"/>
              <a:cs typeface="Microsoft Sans Serif"/>
            </a:endParaRPr>
          </a:p>
          <a:p>
            <a:pPr marL="355600" algn="just">
              <a:lnSpc>
                <a:spcPts val="3779"/>
              </a:lnSpc>
            </a:pPr>
            <a:r>
              <a:rPr sz="3200" spc="45" dirty="0">
                <a:latin typeface="Microsoft Sans Serif"/>
                <a:cs typeface="Microsoft Sans Serif"/>
              </a:rPr>
              <a:t>∆ηµόσιας </a:t>
            </a:r>
            <a:r>
              <a:rPr sz="3200" spc="819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∆ιοίκησης </a:t>
            </a:r>
            <a:r>
              <a:rPr sz="3200" spc="830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και </a:t>
            </a:r>
            <a:r>
              <a:rPr sz="3200" spc="825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Αποκέντρωσης</a:t>
            </a:r>
            <a:endParaRPr sz="3200" dirty="0">
              <a:latin typeface="Microsoft Sans Serif"/>
              <a:cs typeface="Microsoft Sans Serif"/>
            </a:endParaRPr>
          </a:p>
          <a:p>
            <a:pPr marL="355600" algn="just">
              <a:lnSpc>
                <a:spcPts val="3820"/>
              </a:lnSpc>
            </a:pPr>
            <a:r>
              <a:rPr sz="3200" spc="-10" dirty="0">
                <a:latin typeface="Microsoft Sans Serif"/>
                <a:cs typeface="Microsoft Sans Serif"/>
              </a:rPr>
              <a:t>(ΦΕΚ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1225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Β/5.9.2006).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36573" y="417037"/>
            <a:ext cx="8210550" cy="4350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05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55" dirty="0">
                <a:latin typeface="Microsoft Sans Serif"/>
                <a:cs typeface="Microsoft Sans Serif"/>
              </a:rPr>
              <a:t>Παραδείγµατα </a:t>
            </a:r>
            <a:r>
              <a:rPr sz="3200" spc="-50" dirty="0">
                <a:latin typeface="Microsoft Sans Serif"/>
                <a:cs typeface="Microsoft Sans Serif"/>
              </a:rPr>
              <a:t>εφαρµογής </a:t>
            </a:r>
            <a:r>
              <a:rPr sz="3200" spc="-175" dirty="0">
                <a:latin typeface="Microsoft Sans Serif"/>
                <a:cs typeface="Microsoft Sans Serif"/>
              </a:rPr>
              <a:t>της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-95" dirty="0">
                <a:latin typeface="Microsoft Sans Serif"/>
                <a:cs typeface="Microsoft Sans Serif"/>
              </a:rPr>
              <a:t>Στρατηγικής </a:t>
            </a:r>
            <a:r>
              <a:rPr sz="3200" spc="-90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Περιβαλλοντικής </a:t>
            </a:r>
            <a:r>
              <a:rPr sz="3200" spc="-45" dirty="0">
                <a:latin typeface="Microsoft Sans Serif"/>
                <a:cs typeface="Microsoft Sans Serif"/>
              </a:rPr>
              <a:t>Εκτίµησης </a:t>
            </a:r>
            <a:r>
              <a:rPr sz="3200" spc="-30" dirty="0">
                <a:latin typeface="Microsoft Sans Serif"/>
                <a:cs typeface="Microsoft Sans Serif"/>
              </a:rPr>
              <a:t>οι </a:t>
            </a:r>
            <a:r>
              <a:rPr sz="3200" spc="20" dirty="0">
                <a:latin typeface="Microsoft Sans Serif"/>
                <a:cs typeface="Microsoft Sans Serif"/>
              </a:rPr>
              <a:t>περιπτώσεις </a:t>
            </a:r>
            <a:r>
              <a:rPr sz="3200" spc="25" dirty="0">
                <a:latin typeface="Microsoft Sans Serif"/>
                <a:cs typeface="Microsoft Sans Serif"/>
              </a:rPr>
              <a:t> των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80" dirty="0">
                <a:latin typeface="Microsoft Sans Serif"/>
                <a:cs typeface="Microsoft Sans Serif"/>
              </a:rPr>
              <a:t>Ειδικών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spc="90" dirty="0">
                <a:latin typeface="Microsoft Sans Serif"/>
                <a:cs typeface="Microsoft Sans Serif"/>
              </a:rPr>
              <a:t>Πλαισίων </a:t>
            </a:r>
            <a:r>
              <a:rPr sz="3200" spc="95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Χωροταξικού </a:t>
            </a:r>
            <a:r>
              <a:rPr sz="3200" spc="4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Σχεδιασµου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Αειφόρου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Ανάπτυξης</a:t>
            </a:r>
            <a:r>
              <a:rPr sz="3200" spc="40" dirty="0">
                <a:latin typeface="Microsoft Sans Serif"/>
                <a:cs typeface="Microsoft Sans Serif"/>
              </a:rPr>
              <a:t> </a:t>
            </a:r>
            <a:r>
              <a:rPr sz="3200" spc="135" dirty="0">
                <a:latin typeface="Microsoft Sans Serif"/>
                <a:cs typeface="Microsoft Sans Serif"/>
              </a:rPr>
              <a:t>όπως</a:t>
            </a:r>
            <a:endParaRPr sz="32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3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105" dirty="0">
                <a:latin typeface="Microsoft Sans Serif"/>
                <a:cs typeface="Microsoft Sans Serif"/>
              </a:rPr>
              <a:t>π.χ.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125" dirty="0">
                <a:latin typeface="Microsoft Sans Serif"/>
                <a:cs typeface="Microsoft Sans Serif"/>
              </a:rPr>
              <a:t>του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Ειδικού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Πλαισίου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των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ΑΠΕ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ή</a:t>
            </a: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125" dirty="0">
                <a:latin typeface="Microsoft Sans Serif"/>
                <a:cs typeface="Microsoft Sans Serif"/>
              </a:rPr>
              <a:t>του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Τουρισµού</a:t>
            </a:r>
            <a:r>
              <a:rPr sz="3200" spc="1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ή</a:t>
            </a: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175" dirty="0">
                <a:latin typeface="Microsoft Sans Serif"/>
                <a:cs typeface="Microsoft Sans Serif"/>
              </a:rPr>
              <a:t>της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Βιοµηχανίας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ή</a:t>
            </a:r>
            <a:r>
              <a:rPr sz="3200" spc="20" dirty="0">
                <a:latin typeface="Microsoft Sans Serif"/>
                <a:cs typeface="Microsoft Sans Serif"/>
              </a:rPr>
              <a:t> </a:t>
            </a:r>
            <a:r>
              <a:rPr sz="3200" spc="120" dirty="0">
                <a:latin typeface="Microsoft Sans Serif"/>
                <a:cs typeface="Microsoft Sans Serif"/>
              </a:rPr>
              <a:t>πιο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πρόσφατα</a:t>
            </a:r>
            <a:endParaRPr sz="3200" dirty="0">
              <a:latin typeface="Microsoft Sans Serif"/>
              <a:cs typeface="Microsoft Sans Serif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20" dirty="0">
                <a:latin typeface="Microsoft Sans Serif"/>
                <a:cs typeface="Microsoft Sans Serif"/>
              </a:rPr>
              <a:t>των</a:t>
            </a:r>
            <a:r>
              <a:rPr sz="3200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Υδατοκαλλιεργειών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/>
              <a:t>ΠΟΛΥΤΕΧΝΕΙΟ</a:t>
            </a:r>
            <a:r>
              <a:rPr spc="215" dirty="0"/>
              <a:t> </a:t>
            </a:r>
            <a:r>
              <a:rPr dirty="0"/>
              <a:t>ΚΡΗΤΗΣ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09979" y="412433"/>
            <a:ext cx="8679815" cy="5872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999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-95" dirty="0">
                <a:latin typeface="Microsoft Sans Serif"/>
                <a:cs typeface="Microsoft Sans Serif"/>
              </a:rPr>
              <a:t>Αυτό</a:t>
            </a:r>
            <a:r>
              <a:rPr sz="3200" spc="-90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επιβεβαίωσε </a:t>
            </a:r>
            <a:r>
              <a:rPr sz="3200" spc="-20" dirty="0">
                <a:latin typeface="Microsoft Sans Serif"/>
                <a:cs typeface="Microsoft Sans Serif"/>
              </a:rPr>
              <a:t>και </a:t>
            </a:r>
            <a:r>
              <a:rPr sz="3200" dirty="0">
                <a:latin typeface="Microsoft Sans Serif"/>
                <a:cs typeface="Microsoft Sans Serif"/>
              </a:rPr>
              <a:t>η </a:t>
            </a:r>
            <a:r>
              <a:rPr sz="3200" spc="-15" dirty="0">
                <a:latin typeface="Microsoft Sans Serif"/>
                <a:cs typeface="Microsoft Sans Serif"/>
              </a:rPr>
              <a:t>νοµολογία </a:t>
            </a:r>
            <a:r>
              <a:rPr sz="3200" spc="-125" dirty="0">
                <a:latin typeface="Microsoft Sans Serif"/>
                <a:cs typeface="Microsoft Sans Serif"/>
              </a:rPr>
              <a:t>του</a:t>
            </a:r>
            <a:r>
              <a:rPr sz="3200" spc="-120" dirty="0">
                <a:latin typeface="Microsoft Sans Serif"/>
                <a:cs typeface="Microsoft Sans Serif"/>
              </a:rPr>
              <a:t> </a:t>
            </a:r>
            <a:r>
              <a:rPr sz="3200" spc="-110" dirty="0">
                <a:latin typeface="Microsoft Sans Serif"/>
                <a:cs typeface="Microsoft Sans Serif"/>
              </a:rPr>
              <a:t>ΣτΕ </a:t>
            </a:r>
            <a:r>
              <a:rPr sz="3200" spc="-105" dirty="0">
                <a:latin typeface="Microsoft Sans Serif"/>
                <a:cs typeface="Microsoft Sans Serif"/>
              </a:rPr>
              <a:t> </a:t>
            </a:r>
            <a:r>
              <a:rPr sz="3200" b="1" dirty="0">
                <a:latin typeface="Arial"/>
                <a:cs typeface="Arial"/>
              </a:rPr>
              <a:t>(ΣτΕ 1421 &amp; </a:t>
            </a:r>
            <a:r>
              <a:rPr sz="3200" b="1" spc="-5" dirty="0">
                <a:latin typeface="Arial"/>
                <a:cs typeface="Arial"/>
              </a:rPr>
              <a:t>1422/2013) </a:t>
            </a:r>
            <a:r>
              <a:rPr sz="3200" spc="-55" dirty="0">
                <a:latin typeface="Microsoft Sans Serif"/>
                <a:cs typeface="Microsoft Sans Serif"/>
              </a:rPr>
              <a:t>µε </a:t>
            </a:r>
            <a:r>
              <a:rPr sz="3200" spc="-190" dirty="0">
                <a:latin typeface="Microsoft Sans Serif"/>
                <a:cs typeface="Microsoft Sans Serif"/>
              </a:rPr>
              <a:t>τις</a:t>
            </a:r>
            <a:r>
              <a:rPr sz="3200" spc="-18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οποίες </a:t>
            </a:r>
            <a:r>
              <a:rPr sz="3200" spc="-110" dirty="0">
                <a:latin typeface="Microsoft Sans Serif"/>
                <a:cs typeface="Microsoft Sans Serif"/>
              </a:rPr>
              <a:t>έγινε </a:t>
            </a:r>
            <a:r>
              <a:rPr sz="3200" spc="-105" dirty="0">
                <a:latin typeface="Microsoft Sans Serif"/>
                <a:cs typeface="Microsoft Sans Serif"/>
              </a:rPr>
              <a:t> δεκτό</a:t>
            </a:r>
            <a:r>
              <a:rPr sz="3200" spc="-100" dirty="0">
                <a:latin typeface="Microsoft Sans Serif"/>
                <a:cs typeface="Microsoft Sans Serif"/>
              </a:rPr>
              <a:t> </a:t>
            </a:r>
            <a:r>
              <a:rPr sz="3200" spc="-135" dirty="0">
                <a:latin typeface="Microsoft Sans Serif"/>
                <a:cs typeface="Microsoft Sans Serif"/>
              </a:rPr>
              <a:t>ότι</a:t>
            </a:r>
            <a:r>
              <a:rPr sz="3200" spc="-130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«....Για</a:t>
            </a:r>
            <a:r>
              <a:rPr sz="3200" spc="-20" dirty="0">
                <a:latin typeface="Microsoft Sans Serif"/>
                <a:cs typeface="Microsoft Sans Serif"/>
              </a:rPr>
              <a:t> σχέδια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προγράµµατα 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εθνικού </a:t>
            </a:r>
            <a:r>
              <a:rPr sz="3200" spc="45" dirty="0">
                <a:latin typeface="Microsoft Sans Serif"/>
                <a:cs typeface="Microsoft Sans Serif"/>
              </a:rPr>
              <a:t>επιπέδου, </a:t>
            </a:r>
            <a:r>
              <a:rPr sz="3200" spc="-170" dirty="0">
                <a:latin typeface="Microsoft Sans Serif"/>
                <a:cs typeface="Microsoft Sans Serif"/>
              </a:rPr>
              <a:t>τα</a:t>
            </a:r>
            <a:r>
              <a:rPr sz="3200" spc="509" dirty="0">
                <a:latin typeface="Microsoft Sans Serif"/>
                <a:cs typeface="Microsoft Sans Serif"/>
              </a:rPr>
              <a:t> </a:t>
            </a:r>
            <a:r>
              <a:rPr sz="3200" spc="70" dirty="0">
                <a:latin typeface="Microsoft Sans Serif"/>
                <a:cs typeface="Microsoft Sans Serif"/>
              </a:rPr>
              <a:t>οποία </a:t>
            </a:r>
            <a:r>
              <a:rPr sz="3200" spc="-10" dirty="0">
                <a:latin typeface="Microsoft Sans Serif"/>
                <a:cs typeface="Microsoft Sans Serif"/>
              </a:rPr>
              <a:t>αφορούν, </a:t>
            </a:r>
            <a:r>
              <a:rPr sz="3200" spc="-100" dirty="0">
                <a:latin typeface="Microsoft Sans Serif"/>
                <a:cs typeface="Microsoft Sans Serif"/>
              </a:rPr>
              <a:t>µεταξύ </a:t>
            </a:r>
            <a:r>
              <a:rPr sz="3200" spc="-9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ά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λ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λ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290" dirty="0">
                <a:latin typeface="Microsoft Sans Serif"/>
                <a:cs typeface="Microsoft Sans Serif"/>
              </a:rPr>
              <a:t>ω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ν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,   </a:t>
            </a:r>
            <a:r>
              <a:rPr sz="3200" spc="-409" dirty="0">
                <a:latin typeface="Microsoft Sans Serif"/>
                <a:cs typeface="Microsoft Sans Serif"/>
              </a:rPr>
              <a:t> </a:t>
            </a:r>
            <a:r>
              <a:rPr sz="3200" spc="-340" dirty="0">
                <a:latin typeface="Microsoft Sans Serif"/>
                <a:cs typeface="Microsoft Sans Serif"/>
              </a:rPr>
              <a:t>τ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ο   </a:t>
            </a:r>
            <a:r>
              <a:rPr sz="3200" spc="-409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χ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290" dirty="0">
                <a:latin typeface="Microsoft Sans Serif"/>
                <a:cs typeface="Microsoft Sans Serif"/>
              </a:rPr>
              <a:t>ω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ρ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ο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-340" dirty="0">
                <a:latin typeface="Microsoft Sans Serif"/>
                <a:cs typeface="Microsoft Sans Serif"/>
              </a:rPr>
              <a:t>τ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α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-120" dirty="0">
                <a:latin typeface="Microsoft Sans Serif"/>
                <a:cs typeface="Microsoft Sans Serif"/>
              </a:rPr>
              <a:t>ξ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κ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ό   </a:t>
            </a:r>
            <a:r>
              <a:rPr sz="3200" spc="-409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σ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χ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δ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α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σ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60" dirty="0">
                <a:latin typeface="Microsoft Sans Serif"/>
                <a:cs typeface="Microsoft Sans Serif"/>
              </a:rPr>
              <a:t>µ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ό  </a:t>
            </a:r>
            <a:r>
              <a:rPr sz="3200" spc="60" dirty="0">
                <a:latin typeface="Microsoft Sans Serif"/>
                <a:cs typeface="Microsoft Sans Serif"/>
              </a:rPr>
              <a:t>παραγωγικών </a:t>
            </a:r>
            <a:r>
              <a:rPr sz="3200" spc="-30" dirty="0">
                <a:latin typeface="Microsoft Sans Serif"/>
                <a:cs typeface="Microsoft Sans Serif"/>
              </a:rPr>
              <a:t>τοµέων </a:t>
            </a:r>
            <a:r>
              <a:rPr sz="3200" spc="-175" dirty="0">
                <a:latin typeface="Microsoft Sans Serif"/>
                <a:cs typeface="Microsoft Sans Serif"/>
              </a:rPr>
              <a:t>της </a:t>
            </a:r>
            <a:r>
              <a:rPr sz="3200" spc="-60" dirty="0">
                <a:latin typeface="Microsoft Sans Serif"/>
                <a:cs typeface="Microsoft Sans Serif"/>
              </a:rPr>
              <a:t>εθνικής </a:t>
            </a:r>
            <a:r>
              <a:rPr sz="3200" spc="-25" dirty="0">
                <a:latin typeface="Microsoft Sans Serif"/>
                <a:cs typeface="Microsoft Sans Serif"/>
              </a:rPr>
              <a:t>οικονοµίας, 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spc="135" dirty="0">
                <a:latin typeface="Microsoft Sans Serif"/>
                <a:cs typeface="Microsoft Sans Serif"/>
              </a:rPr>
              <a:t>όπως </a:t>
            </a:r>
            <a:r>
              <a:rPr sz="3200" spc="-60" dirty="0">
                <a:latin typeface="Microsoft Sans Serif"/>
                <a:cs typeface="Microsoft Sans Serif"/>
              </a:rPr>
              <a:t>είναι </a:t>
            </a:r>
            <a:r>
              <a:rPr sz="3200" spc="-110" dirty="0">
                <a:latin typeface="Microsoft Sans Serif"/>
                <a:cs typeface="Microsoft Sans Serif"/>
              </a:rPr>
              <a:t>αυτός </a:t>
            </a:r>
            <a:r>
              <a:rPr sz="3200" spc="-175" dirty="0">
                <a:latin typeface="Microsoft Sans Serif"/>
                <a:cs typeface="Microsoft Sans Serif"/>
              </a:rPr>
              <a:t>της </a:t>
            </a:r>
            <a:r>
              <a:rPr sz="3200" spc="-100" dirty="0">
                <a:latin typeface="Microsoft Sans Serif"/>
                <a:cs typeface="Microsoft Sans Serif"/>
              </a:rPr>
              <a:t>ενέργειας </a:t>
            </a:r>
            <a:r>
              <a:rPr sz="3200" spc="-55" dirty="0">
                <a:latin typeface="Microsoft Sans Serif"/>
                <a:cs typeface="Microsoft Sans Serif"/>
              </a:rPr>
              <a:t>ακολουθείται 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15" dirty="0">
                <a:latin typeface="Microsoft Sans Serif"/>
                <a:cs typeface="Microsoft Sans Serif"/>
              </a:rPr>
              <a:t>υποχρεωτικώς </a:t>
            </a:r>
            <a:r>
              <a:rPr sz="3200" dirty="0">
                <a:latin typeface="Microsoft Sans Serif"/>
                <a:cs typeface="Microsoft Sans Serif"/>
              </a:rPr>
              <a:t>η </a:t>
            </a:r>
            <a:r>
              <a:rPr sz="3200" spc="-10" dirty="0">
                <a:latin typeface="Microsoft Sans Serif"/>
                <a:cs typeface="Microsoft Sans Serif"/>
              </a:rPr>
              <a:t>διαδικασία </a:t>
            </a:r>
            <a:r>
              <a:rPr sz="3200" spc="-175" dirty="0">
                <a:latin typeface="Microsoft Sans Serif"/>
                <a:cs typeface="Microsoft Sans Serif"/>
              </a:rPr>
              <a:t>της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-90" dirty="0">
                <a:latin typeface="Microsoft Sans Serif"/>
                <a:cs typeface="Microsoft Sans Serif"/>
              </a:rPr>
              <a:t>στρατηγικής </a:t>
            </a:r>
            <a:r>
              <a:rPr sz="3200" spc="-85" dirty="0">
                <a:latin typeface="Microsoft Sans Serif"/>
                <a:cs typeface="Microsoft Sans Serif"/>
              </a:rPr>
              <a:t> </a:t>
            </a:r>
            <a:r>
              <a:rPr sz="3200" spc="315" dirty="0">
                <a:latin typeface="Microsoft Sans Serif"/>
                <a:cs typeface="Microsoft Sans Serif"/>
              </a:rPr>
              <a:t>περιβαλλοντικής</a:t>
            </a:r>
            <a:r>
              <a:rPr sz="3200" spc="320" dirty="0">
                <a:latin typeface="Microsoft Sans Serif"/>
                <a:cs typeface="Microsoft Sans Serif"/>
              </a:rPr>
              <a:t> </a:t>
            </a:r>
            <a:r>
              <a:rPr sz="3200" spc="400" dirty="0">
                <a:latin typeface="Microsoft Sans Serif"/>
                <a:cs typeface="Microsoft Sans Serif"/>
              </a:rPr>
              <a:t>εκτίµησης…».</a:t>
            </a:r>
            <a:r>
              <a:rPr sz="3200" spc="405" dirty="0">
                <a:latin typeface="Microsoft Sans Serif"/>
                <a:cs typeface="Microsoft Sans Serif"/>
              </a:rPr>
              <a:t> </a:t>
            </a:r>
            <a:r>
              <a:rPr sz="3200" b="1" spc="270" dirty="0">
                <a:latin typeface="Arial"/>
                <a:cs typeface="Arial"/>
              </a:rPr>
              <a:t>Στις </a:t>
            </a:r>
            <a:r>
              <a:rPr sz="3200" b="1" spc="27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περιπτώσεις αυτές εκπονείται Στρατηγική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b="1" spc="70" dirty="0">
                <a:latin typeface="Arial"/>
                <a:cs typeface="Arial"/>
              </a:rPr>
              <a:t>Μελέτη</a:t>
            </a:r>
            <a:r>
              <a:rPr sz="3200" b="1" spc="75" dirty="0">
                <a:latin typeface="Arial"/>
                <a:cs typeface="Arial"/>
              </a:rPr>
              <a:t> </a:t>
            </a:r>
            <a:r>
              <a:rPr sz="3200" b="1" spc="70" dirty="0">
                <a:latin typeface="Arial"/>
                <a:cs typeface="Arial"/>
              </a:rPr>
              <a:t>Περιβαλλοντικών</a:t>
            </a:r>
            <a:r>
              <a:rPr sz="3200" b="1" spc="75" dirty="0">
                <a:latin typeface="Arial"/>
                <a:cs typeface="Arial"/>
              </a:rPr>
              <a:t> </a:t>
            </a:r>
            <a:r>
              <a:rPr sz="3200" b="1" spc="85" dirty="0">
                <a:latin typeface="Arial"/>
                <a:cs typeface="Arial"/>
              </a:rPr>
              <a:t>Επιπτώσεων </a:t>
            </a:r>
            <a:r>
              <a:rPr sz="3200" b="1" spc="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(ΣΜΠΕ)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5" dirty="0">
                <a:solidFill>
                  <a:schemeClr val="tx1"/>
                </a:solidFill>
              </a:rPr>
              <a:t>ΠΟΛΥΤΕΧΝΕΙΟ</a:t>
            </a:r>
            <a:r>
              <a:rPr spc="21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46283" y="365677"/>
            <a:ext cx="8315325" cy="543097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700"/>
              </a:lnSpc>
              <a:spcBef>
                <a:spcPts val="11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355600" algn="l"/>
              </a:tabLst>
            </a:pPr>
            <a:r>
              <a:rPr sz="3200" spc="40" dirty="0">
                <a:latin typeface="Microsoft Sans Serif"/>
                <a:cs typeface="Microsoft Sans Serif"/>
              </a:rPr>
              <a:t>Επίσης, </a:t>
            </a:r>
            <a:r>
              <a:rPr sz="3200" spc="-55" dirty="0">
                <a:latin typeface="Microsoft Sans Serif"/>
                <a:cs typeface="Microsoft Sans Serif"/>
              </a:rPr>
              <a:t>µε </a:t>
            </a:r>
            <a:r>
              <a:rPr sz="3200" spc="-190" dirty="0">
                <a:latin typeface="Microsoft Sans Serif"/>
                <a:cs typeface="Microsoft Sans Serif"/>
              </a:rPr>
              <a:t>τις </a:t>
            </a:r>
            <a:r>
              <a:rPr sz="3200" b="1" dirty="0">
                <a:latin typeface="Arial"/>
                <a:cs typeface="Arial"/>
              </a:rPr>
              <a:t>ΣτΕ </a:t>
            </a:r>
            <a:r>
              <a:rPr sz="3200" b="1" spc="-5" dirty="0">
                <a:latin typeface="Arial"/>
                <a:cs typeface="Arial"/>
              </a:rPr>
              <a:t>1824/2012 και 649/2009 </a:t>
            </a:r>
            <a:r>
              <a:rPr sz="3200" b="1" dirty="0">
                <a:latin typeface="Arial"/>
                <a:cs typeface="Arial"/>
              </a:rPr>
              <a:t> </a:t>
            </a:r>
            <a:r>
              <a:rPr sz="3200" spc="300" dirty="0">
                <a:latin typeface="Microsoft Sans Serif"/>
                <a:cs typeface="Microsoft Sans Serif"/>
              </a:rPr>
              <a:t>αποφάσεις</a:t>
            </a:r>
            <a:r>
              <a:rPr sz="3200" spc="305" dirty="0">
                <a:latin typeface="Microsoft Sans Serif"/>
                <a:cs typeface="Microsoft Sans Serif"/>
              </a:rPr>
              <a:t> </a:t>
            </a:r>
            <a:r>
              <a:rPr sz="3200" spc="150" dirty="0">
                <a:latin typeface="Microsoft Sans Serif"/>
                <a:cs typeface="Microsoft Sans Serif"/>
              </a:rPr>
              <a:t>του,</a:t>
            </a:r>
            <a:r>
              <a:rPr sz="3200" spc="15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το</a:t>
            </a:r>
            <a:r>
              <a:rPr sz="3200" spc="-5" dirty="0">
                <a:latin typeface="Microsoft Sans Serif"/>
                <a:cs typeface="Microsoft Sans Serif"/>
              </a:rPr>
              <a:t> </a:t>
            </a:r>
            <a:r>
              <a:rPr sz="3200" spc="285" dirty="0">
                <a:latin typeface="Microsoft Sans Serif"/>
                <a:cs typeface="Microsoft Sans Serif"/>
              </a:rPr>
              <a:t>Συµβούλιο</a:t>
            </a:r>
            <a:r>
              <a:rPr sz="3200" spc="290" dirty="0">
                <a:latin typeface="Microsoft Sans Serif"/>
                <a:cs typeface="Microsoft Sans Serif"/>
              </a:rPr>
              <a:t> </a:t>
            </a:r>
            <a:r>
              <a:rPr sz="3200" spc="45" dirty="0">
                <a:latin typeface="Microsoft Sans Serif"/>
                <a:cs typeface="Microsoft Sans Serif"/>
              </a:rPr>
              <a:t>της </a:t>
            </a:r>
            <a:r>
              <a:rPr sz="3200" spc="50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Επικρατείας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spc="-50" dirty="0">
                <a:latin typeface="Microsoft Sans Serif"/>
                <a:cs typeface="Microsoft Sans Serif"/>
              </a:rPr>
              <a:t>δέχθηκε</a:t>
            </a:r>
            <a:r>
              <a:rPr sz="3200" spc="-45" dirty="0">
                <a:latin typeface="Microsoft Sans Serif"/>
                <a:cs typeface="Microsoft Sans Serif"/>
              </a:rPr>
              <a:t> </a:t>
            </a:r>
            <a:r>
              <a:rPr sz="3200" spc="-135" dirty="0">
                <a:latin typeface="Microsoft Sans Serif"/>
                <a:cs typeface="Microsoft Sans Serif"/>
              </a:rPr>
              <a:t>ότι</a:t>
            </a:r>
            <a:r>
              <a:rPr sz="3200" spc="-1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45" dirty="0">
                <a:latin typeface="Microsoft Sans Serif"/>
                <a:cs typeface="Microsoft Sans Serif"/>
              </a:rPr>
              <a:t>τροποποίηση </a:t>
            </a:r>
            <a:r>
              <a:rPr sz="3200" spc="50" dirty="0">
                <a:latin typeface="Microsoft Sans Serif"/>
                <a:cs typeface="Microsoft Sans Serif"/>
              </a:rPr>
              <a:t> </a:t>
            </a:r>
            <a:r>
              <a:rPr sz="3200" spc="80" dirty="0">
                <a:latin typeface="Microsoft Sans Serif"/>
                <a:cs typeface="Microsoft Sans Serif"/>
              </a:rPr>
              <a:t>Γενικού</a:t>
            </a:r>
            <a:r>
              <a:rPr sz="3200" spc="85" dirty="0">
                <a:latin typeface="Microsoft Sans Serif"/>
                <a:cs typeface="Microsoft Sans Serif"/>
              </a:rPr>
              <a:t> </a:t>
            </a:r>
            <a:r>
              <a:rPr sz="3200" spc="125" dirty="0">
                <a:latin typeface="Microsoft Sans Serif"/>
                <a:cs typeface="Microsoft Sans Serif"/>
              </a:rPr>
              <a:t>Πολεοδοµικού</a:t>
            </a:r>
            <a:r>
              <a:rPr sz="3200" spc="130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Σχεδίου</a:t>
            </a:r>
            <a:r>
              <a:rPr sz="3200" spc="105" dirty="0">
                <a:latin typeface="Microsoft Sans Serif"/>
                <a:cs typeface="Microsoft Sans Serif"/>
              </a:rPr>
              <a:t> (ΓΠΣ) </a:t>
            </a:r>
            <a:r>
              <a:rPr sz="3200" spc="110" dirty="0">
                <a:latin typeface="Microsoft Sans Serif"/>
                <a:cs typeface="Microsoft Sans Serif"/>
              </a:rPr>
              <a:t> </a:t>
            </a:r>
            <a:r>
              <a:rPr sz="3200" spc="229" dirty="0">
                <a:latin typeface="Microsoft Sans Serif"/>
                <a:cs typeface="Microsoft Sans Serif"/>
              </a:rPr>
              <a:t>προϋποθέτει</a:t>
            </a:r>
            <a:r>
              <a:rPr sz="3200" spc="235" dirty="0">
                <a:latin typeface="Microsoft Sans Serif"/>
                <a:cs typeface="Microsoft Sans Serif"/>
              </a:rPr>
              <a:t> </a:t>
            </a:r>
            <a:r>
              <a:rPr sz="3200" spc="240" dirty="0">
                <a:latin typeface="Microsoft Sans Serif"/>
                <a:cs typeface="Microsoft Sans Serif"/>
              </a:rPr>
              <a:t>προηγούµενη</a:t>
            </a:r>
            <a:r>
              <a:rPr sz="3200" spc="245" dirty="0">
                <a:latin typeface="Microsoft Sans Serif"/>
                <a:cs typeface="Microsoft Sans Serif"/>
              </a:rPr>
              <a:t> </a:t>
            </a:r>
            <a:r>
              <a:rPr sz="3200" spc="200" dirty="0">
                <a:latin typeface="Microsoft Sans Serif"/>
                <a:cs typeface="Microsoft Sans Serif"/>
              </a:rPr>
              <a:t>εκτίµηση </a:t>
            </a:r>
            <a:r>
              <a:rPr sz="3200" spc="204" dirty="0">
                <a:latin typeface="Microsoft Sans Serif"/>
                <a:cs typeface="Microsoft Sans Serif"/>
              </a:rPr>
              <a:t> </a:t>
            </a:r>
            <a:r>
              <a:rPr sz="3200" spc="55" dirty="0">
                <a:latin typeface="Microsoft Sans Serif"/>
                <a:cs typeface="Microsoft Sans Serif"/>
              </a:rPr>
              <a:t>περιβαλλοντικών</a:t>
            </a:r>
            <a:r>
              <a:rPr sz="3200" spc="60" dirty="0">
                <a:latin typeface="Microsoft Sans Serif"/>
                <a:cs typeface="Microsoft Sans Serif"/>
              </a:rPr>
              <a:t> </a:t>
            </a:r>
            <a:r>
              <a:rPr sz="3200" spc="125" dirty="0">
                <a:latin typeface="Microsoft Sans Serif"/>
                <a:cs typeface="Microsoft Sans Serif"/>
              </a:rPr>
              <a:t>επιπτώσεων</a:t>
            </a:r>
            <a:r>
              <a:rPr sz="3200" spc="130" dirty="0">
                <a:latin typeface="Microsoft Sans Serif"/>
                <a:cs typeface="Microsoft Sans Serif"/>
              </a:rPr>
              <a:t> </a:t>
            </a:r>
            <a:r>
              <a:rPr sz="3200" spc="-45" dirty="0">
                <a:latin typeface="Microsoft Sans Serif"/>
                <a:cs typeface="Microsoft Sans Serif"/>
              </a:rPr>
              <a:t>κατά</a:t>
            </a:r>
            <a:r>
              <a:rPr sz="3200" spc="-40" dirty="0">
                <a:latin typeface="Microsoft Sans Serif"/>
                <a:cs typeface="Microsoft Sans Serif"/>
              </a:rPr>
              <a:t> </a:t>
            </a:r>
            <a:r>
              <a:rPr sz="3200" spc="-65" dirty="0">
                <a:latin typeface="Microsoft Sans Serif"/>
                <a:cs typeface="Microsoft Sans Serif"/>
              </a:rPr>
              <a:t>την </a:t>
            </a:r>
            <a:r>
              <a:rPr sz="3200" spc="-60" dirty="0">
                <a:latin typeface="Microsoft Sans Serif"/>
                <a:cs typeface="Microsoft Sans Serif"/>
              </a:rPr>
              <a:t> </a:t>
            </a:r>
            <a:r>
              <a:rPr sz="3200" spc="-35" dirty="0">
                <a:latin typeface="Microsoft Sans Serif"/>
                <a:cs typeface="Microsoft Sans Serif"/>
              </a:rPr>
              <a:t>οδηγία</a:t>
            </a:r>
            <a:r>
              <a:rPr sz="3200" spc="37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ΣΠΕ</a:t>
            </a:r>
            <a:r>
              <a:rPr sz="3200" spc="37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</a:t>
            </a:r>
            <a:r>
              <a:rPr sz="3200" spc="375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την</a:t>
            </a:r>
            <a:r>
              <a:rPr sz="3200" spc="38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ΚΥΑ</a:t>
            </a:r>
            <a:r>
              <a:rPr sz="3200" spc="37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107017/2006,</a:t>
            </a:r>
            <a:r>
              <a:rPr sz="3200" spc="37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και </a:t>
            </a:r>
            <a:r>
              <a:rPr sz="3200" spc="-84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ό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spc="-340" dirty="0">
                <a:latin typeface="Microsoft Sans Serif"/>
                <a:cs typeface="Microsoft Sans Serif"/>
              </a:rPr>
              <a:t>τ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dirty="0">
                <a:latin typeface="Microsoft Sans Serif"/>
                <a:cs typeface="Microsoft Sans Serif"/>
              </a:rPr>
              <a:t>   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δ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ν   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α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ρ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κ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ί</a:t>
            </a:r>
            <a:r>
              <a:rPr sz="3200" dirty="0">
                <a:latin typeface="Microsoft Sans Serif"/>
                <a:cs typeface="Microsoft Sans Serif"/>
              </a:rPr>
              <a:t>   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   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έ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κ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δ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ο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σ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   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δ</a:t>
            </a:r>
            <a:r>
              <a:rPr sz="3200" spc="-350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κ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ή</a:t>
            </a:r>
            <a:r>
              <a:rPr sz="3200" spc="-345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ς  </a:t>
            </a:r>
            <a:r>
              <a:rPr sz="3200" spc="5" dirty="0">
                <a:latin typeface="Microsoft Sans Serif"/>
                <a:cs typeface="Microsoft Sans Serif"/>
              </a:rPr>
              <a:t>πολεοδοµικής </a:t>
            </a:r>
            <a:r>
              <a:rPr sz="3200" spc="-105" dirty="0">
                <a:latin typeface="Microsoft Sans Serif"/>
                <a:cs typeface="Microsoft Sans Serif"/>
              </a:rPr>
              <a:t>µελέτης, </a:t>
            </a:r>
            <a:r>
              <a:rPr sz="3200" spc="-95" dirty="0">
                <a:latin typeface="Microsoft Sans Serif"/>
                <a:cs typeface="Microsoft Sans Serif"/>
              </a:rPr>
              <a:t>διότι </a:t>
            </a:r>
            <a:r>
              <a:rPr sz="3200" spc="-60" dirty="0">
                <a:latin typeface="Microsoft Sans Serif"/>
                <a:cs typeface="Microsoft Sans Serif"/>
              </a:rPr>
              <a:t>δεν </a:t>
            </a:r>
            <a:r>
              <a:rPr sz="3200" spc="20" dirty="0">
                <a:latin typeface="Microsoft Sans Serif"/>
                <a:cs typeface="Microsoft Sans Serif"/>
              </a:rPr>
              <a:t>προκύπτει 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15" dirty="0">
                <a:latin typeface="Microsoft Sans Serif"/>
                <a:cs typeface="Microsoft Sans Serif"/>
              </a:rPr>
              <a:t>ότι</a:t>
            </a:r>
            <a:r>
              <a:rPr sz="3200" spc="-1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µελέτη</a:t>
            </a:r>
            <a:r>
              <a:rPr sz="3200" spc="4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έτυχε</a:t>
            </a:r>
            <a:r>
              <a:rPr sz="3200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των</a:t>
            </a:r>
            <a:r>
              <a:rPr sz="3200" spc="105" dirty="0">
                <a:latin typeface="Microsoft Sans Serif"/>
                <a:cs typeface="Microsoft Sans Serif"/>
              </a:rPr>
              <a:t> </a:t>
            </a:r>
            <a:r>
              <a:rPr sz="3200" spc="195" dirty="0">
                <a:latin typeface="Microsoft Sans Serif"/>
                <a:cs typeface="Microsoft Sans Serif"/>
              </a:rPr>
              <a:t>διαδικασιών </a:t>
            </a:r>
            <a:r>
              <a:rPr sz="3200" spc="200" dirty="0">
                <a:latin typeface="Microsoft Sans Serif"/>
                <a:cs typeface="Microsoft Sans Serif"/>
              </a:rPr>
              <a:t> </a:t>
            </a:r>
            <a:r>
              <a:rPr sz="3200" spc="-30" dirty="0">
                <a:latin typeface="Microsoft Sans Serif"/>
                <a:cs typeface="Microsoft Sans Serif"/>
              </a:rPr>
              <a:t>διαβούλευσης.</a:t>
            </a:r>
            <a:endParaRPr sz="32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ct 47"/>
          <p:cNvGrpSpPr/>
          <p:nvPr/>
        </p:nvGrpSpPr>
        <p:grpSpPr>
          <a:xfrm>
            <a:off x="0" y="6146799"/>
            <a:ext cx="9144000" cy="711200"/>
            <a:chOff x="0" y="6146799"/>
            <a:chExt cx="9144000" cy="711200"/>
          </a:xfrm>
        </p:grpSpPr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165849"/>
              <a:ext cx="447674" cy="69214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945130" y="6342379"/>
            <a:ext cx="15125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5" dirty="0">
                <a:latin typeface="Arial"/>
                <a:cs typeface="Arial"/>
              </a:rPr>
              <a:t>ΠΟΛΥΤΕΧΝΕΙΟ</a:t>
            </a:r>
            <a:r>
              <a:rPr sz="1000" b="1" spc="2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ΚΡΗΤΗΣ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739" y="293668"/>
            <a:ext cx="8741410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>
              <a:lnSpc>
                <a:spcPts val="3800"/>
              </a:lnSpc>
              <a:spcBef>
                <a:spcPts val="240"/>
              </a:spcBef>
              <a:buClr>
                <a:srgbClr val="99FF99"/>
              </a:buClr>
              <a:buSzPct val="79687"/>
              <a:buFont typeface="Wingdings"/>
              <a:buChar char=""/>
              <a:tabLst>
                <a:tab pos="864235" algn="l"/>
                <a:tab pos="864869" algn="l"/>
                <a:tab pos="2349500" algn="l"/>
                <a:tab pos="3188970" algn="l"/>
                <a:tab pos="3726179" algn="l"/>
                <a:tab pos="5883910" algn="l"/>
                <a:tab pos="6804025" algn="l"/>
                <a:tab pos="7927975" algn="l"/>
              </a:tabLst>
            </a:pPr>
            <a:r>
              <a:rPr dirty="0"/>
              <a:t>	</a:t>
            </a:r>
            <a:r>
              <a:rPr sz="3200" spc="-165" dirty="0">
                <a:latin typeface="Microsoft Sans Serif"/>
                <a:cs typeface="Microsoft Sans Serif"/>
              </a:rPr>
              <a:t>Ό</a:t>
            </a:r>
            <a:r>
              <a:rPr sz="3200" spc="60" dirty="0">
                <a:latin typeface="Microsoft Sans Serif"/>
                <a:cs typeface="Microsoft Sans Serif"/>
              </a:rPr>
              <a:t>µ</a:t>
            </a:r>
            <a:r>
              <a:rPr sz="3200" spc="290" dirty="0">
                <a:latin typeface="Microsoft Sans Serif"/>
                <a:cs typeface="Microsoft Sans Serif"/>
              </a:rPr>
              <a:t>ω</a:t>
            </a:r>
            <a:r>
              <a:rPr sz="3200" spc="-180" dirty="0">
                <a:latin typeface="Microsoft Sans Serif"/>
                <a:cs typeface="Microsoft Sans Serif"/>
              </a:rPr>
              <a:t>ς</a:t>
            </a:r>
            <a:r>
              <a:rPr sz="3200" dirty="0">
                <a:latin typeface="Microsoft Sans Serif"/>
                <a:cs typeface="Microsoft Sans Serif"/>
              </a:rPr>
              <a:t>,	κα</a:t>
            </a:r>
            <a:r>
              <a:rPr sz="3200" spc="-60" dirty="0">
                <a:latin typeface="Microsoft Sans Serif"/>
                <a:cs typeface="Microsoft Sans Serif"/>
              </a:rPr>
              <a:t>ι</a:t>
            </a:r>
            <a:r>
              <a:rPr sz="3200" dirty="0">
                <a:latin typeface="Microsoft Sans Serif"/>
                <a:cs typeface="Microsoft Sans Serif"/>
              </a:rPr>
              <a:t>	η	νο</a:t>
            </a:r>
            <a:r>
              <a:rPr sz="3200" spc="60" dirty="0">
                <a:latin typeface="Microsoft Sans Serif"/>
                <a:cs typeface="Microsoft Sans Serif"/>
              </a:rPr>
              <a:t>µ</a:t>
            </a:r>
            <a:r>
              <a:rPr sz="3200" dirty="0">
                <a:latin typeface="Microsoft Sans Serif"/>
                <a:cs typeface="Microsoft Sans Serif"/>
              </a:rPr>
              <a:t>ολο</a:t>
            </a:r>
            <a:r>
              <a:rPr sz="3200" spc="-95" dirty="0">
                <a:latin typeface="Microsoft Sans Serif"/>
                <a:cs typeface="Microsoft Sans Serif"/>
              </a:rPr>
              <a:t>γί</a:t>
            </a:r>
            <a:r>
              <a:rPr sz="3200" spc="5" dirty="0">
                <a:latin typeface="Microsoft Sans Serif"/>
                <a:cs typeface="Microsoft Sans Serif"/>
              </a:rPr>
              <a:t>α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65" dirty="0">
                <a:latin typeface="Microsoft Sans Serif"/>
                <a:cs typeface="Microsoft Sans Serif"/>
              </a:rPr>
              <a:t>τ</a:t>
            </a:r>
            <a:r>
              <a:rPr sz="3200" spc="-180" dirty="0">
                <a:latin typeface="Microsoft Sans Serif"/>
                <a:cs typeface="Microsoft Sans Serif"/>
              </a:rPr>
              <a:t>ο</a:t>
            </a:r>
            <a:r>
              <a:rPr sz="3200" spc="-30" dirty="0">
                <a:latin typeface="Microsoft Sans Serif"/>
                <a:cs typeface="Microsoft Sans Serif"/>
              </a:rPr>
              <a:t>υ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20" dirty="0">
                <a:latin typeface="Microsoft Sans Serif"/>
                <a:cs typeface="Microsoft Sans Serif"/>
              </a:rPr>
              <a:t>ΔΕΕ</a:t>
            </a:r>
            <a:r>
              <a:rPr sz="3200" dirty="0">
                <a:latin typeface="Microsoft Sans Serif"/>
                <a:cs typeface="Microsoft Sans Serif"/>
              </a:rPr>
              <a:t>	</a:t>
            </a:r>
            <a:r>
              <a:rPr sz="3200" spc="-175" dirty="0">
                <a:latin typeface="Microsoft Sans Serif"/>
                <a:cs typeface="Microsoft Sans Serif"/>
              </a:rPr>
              <a:t>ε</a:t>
            </a:r>
            <a:r>
              <a:rPr sz="3200" spc="-60" dirty="0">
                <a:latin typeface="Microsoft Sans Serif"/>
                <a:cs typeface="Microsoft Sans Serif"/>
              </a:rPr>
              <a:t>ί</a:t>
            </a:r>
            <a:r>
              <a:rPr sz="3200" dirty="0">
                <a:latin typeface="Microsoft Sans Serif"/>
                <a:cs typeface="Microsoft Sans Serif"/>
              </a:rPr>
              <a:t>να</a:t>
            </a:r>
            <a:r>
              <a:rPr sz="3200" spc="-65" dirty="0">
                <a:latin typeface="Microsoft Sans Serif"/>
                <a:cs typeface="Microsoft Sans Serif"/>
              </a:rPr>
              <a:t>ι  </a:t>
            </a:r>
            <a:r>
              <a:rPr sz="3200" spc="-25" dirty="0">
                <a:latin typeface="Microsoft Sans Serif"/>
                <a:cs typeface="Microsoft Sans Serif"/>
              </a:rPr>
              <a:t>σηµαντική</a:t>
            </a:r>
            <a:r>
              <a:rPr sz="3200" spc="35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για</a:t>
            </a:r>
            <a:r>
              <a:rPr sz="3200" spc="355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το</a:t>
            </a:r>
            <a:r>
              <a:rPr sz="3200" spc="355" dirty="0">
                <a:latin typeface="Microsoft Sans Serif"/>
                <a:cs typeface="Microsoft Sans Serif"/>
              </a:rPr>
              <a:t> </a:t>
            </a:r>
            <a:r>
              <a:rPr sz="3200" spc="-70" dirty="0">
                <a:latin typeface="Microsoft Sans Serif"/>
                <a:cs typeface="Microsoft Sans Serif"/>
              </a:rPr>
              <a:t>ζήτηµα</a:t>
            </a:r>
            <a:r>
              <a:rPr sz="3200" spc="355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της</a:t>
            </a:r>
            <a:r>
              <a:rPr sz="3200" spc="35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ΣΠΕ.</a:t>
            </a:r>
            <a:r>
              <a:rPr sz="3200" spc="35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Έτσι,</a:t>
            </a:r>
            <a:r>
              <a:rPr sz="3200" spc="355" dirty="0">
                <a:latin typeface="Microsoft Sans Serif"/>
                <a:cs typeface="Microsoft Sans Serif"/>
              </a:rPr>
              <a:t> </a:t>
            </a:r>
            <a:r>
              <a:rPr sz="3200" spc="-60" dirty="0">
                <a:latin typeface="Microsoft Sans Serif"/>
                <a:cs typeface="Microsoft Sans Serif"/>
              </a:rPr>
              <a:t>στην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518963" y="1258868"/>
            <a:ext cx="63080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52955" algn="l"/>
              </a:tabLst>
            </a:pPr>
            <a:r>
              <a:rPr sz="3200" b="1" spc="50" dirty="0">
                <a:latin typeface="Arial"/>
                <a:cs typeface="Arial"/>
              </a:rPr>
              <a:t>C-567/1</a:t>
            </a:r>
            <a:r>
              <a:rPr sz="3200" b="1" dirty="0">
                <a:latin typeface="Arial"/>
                <a:cs typeface="Arial"/>
              </a:rPr>
              <a:t>0	</a:t>
            </a:r>
            <a:r>
              <a:rPr sz="3200" b="1" spc="50" dirty="0">
                <a:latin typeface="Arial"/>
                <a:cs typeface="Arial"/>
              </a:rPr>
              <a:t>(Inter-Environnement</a:t>
            </a:r>
            <a:endParaRPr sz="32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1640" y="1258868"/>
            <a:ext cx="1966595" cy="1008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50" dirty="0">
                <a:latin typeface="Arial"/>
                <a:cs typeface="Arial"/>
              </a:rPr>
              <a:t>υπόθεση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3200" b="1" spc="95" dirty="0">
                <a:latin typeface="Arial"/>
                <a:cs typeface="Arial"/>
              </a:rPr>
              <a:t>Bruxelles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678757" y="1754168"/>
            <a:ext cx="61531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3995" algn="l"/>
                <a:tab pos="2600325" algn="l"/>
                <a:tab pos="3873500" algn="l"/>
                <a:tab pos="5640705" algn="l"/>
              </a:tabLst>
            </a:pPr>
            <a:r>
              <a:rPr sz="3200" b="1" spc="95" dirty="0">
                <a:latin typeface="Arial"/>
                <a:cs typeface="Arial"/>
              </a:rPr>
              <a:t>ASB</a:t>
            </a:r>
            <a:r>
              <a:rPr sz="3200" b="1" dirty="0">
                <a:latin typeface="Arial"/>
                <a:cs typeface="Arial"/>
              </a:rPr>
              <a:t>L	</a:t>
            </a:r>
            <a:r>
              <a:rPr sz="3200" b="1" spc="95" dirty="0">
                <a:latin typeface="Arial"/>
                <a:cs typeface="Arial"/>
              </a:rPr>
              <a:t>κλ</a:t>
            </a:r>
            <a:r>
              <a:rPr sz="3200" b="1" dirty="0">
                <a:latin typeface="Arial"/>
                <a:cs typeface="Arial"/>
              </a:rPr>
              <a:t>π	</a:t>
            </a:r>
            <a:r>
              <a:rPr sz="3200" b="1" spc="95" dirty="0">
                <a:latin typeface="Arial"/>
                <a:cs typeface="Arial"/>
              </a:rPr>
              <a:t>κατ</a:t>
            </a:r>
            <a:r>
              <a:rPr sz="3200" b="1" dirty="0">
                <a:latin typeface="Arial"/>
                <a:cs typeface="Arial"/>
              </a:rPr>
              <a:t>ά	</a:t>
            </a:r>
            <a:r>
              <a:rPr sz="3200" b="1" spc="95" dirty="0">
                <a:latin typeface="Arial"/>
                <a:cs typeface="Arial"/>
              </a:rPr>
              <a:t>Régio</a:t>
            </a:r>
            <a:r>
              <a:rPr sz="3200" b="1" dirty="0">
                <a:latin typeface="Arial"/>
                <a:cs typeface="Arial"/>
              </a:rPr>
              <a:t>n	</a:t>
            </a:r>
            <a:r>
              <a:rPr sz="3200" b="1" spc="95" dirty="0">
                <a:latin typeface="Arial"/>
                <a:cs typeface="Arial"/>
              </a:rPr>
              <a:t>de</a:t>
            </a:r>
            <a:endParaRPr sz="32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21640" y="2236768"/>
            <a:ext cx="8406130" cy="3929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95"/>
              </a:spcBef>
            </a:pPr>
            <a:r>
              <a:rPr sz="3200" b="1" spc="445" dirty="0">
                <a:latin typeface="Arial"/>
                <a:cs typeface="Arial"/>
              </a:rPr>
              <a:t>Bruxelles-Capitale</a:t>
            </a:r>
            <a:r>
              <a:rPr sz="3200" b="1" dirty="0">
                <a:latin typeface="Arial"/>
                <a:cs typeface="Arial"/>
              </a:rPr>
              <a:t>)</a:t>
            </a:r>
            <a:r>
              <a:rPr sz="3200" b="1" spc="-445" dirty="0">
                <a:latin typeface="Arial"/>
                <a:cs typeface="Arial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,  </a:t>
            </a:r>
            <a:r>
              <a:rPr sz="3200" spc="38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α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869" dirty="0">
                <a:latin typeface="Microsoft Sans Serif"/>
                <a:cs typeface="Microsoft Sans Serif"/>
              </a:rPr>
              <a:t>π</a:t>
            </a:r>
            <a:r>
              <a:rPr sz="3200" dirty="0">
                <a:latin typeface="Microsoft Sans Serif"/>
                <a:cs typeface="Microsoft Sans Serif"/>
              </a:rPr>
              <a:t>ό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φ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α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σ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  </a:t>
            </a:r>
            <a:r>
              <a:rPr sz="3200" spc="385" dirty="0">
                <a:latin typeface="Microsoft Sans Serif"/>
                <a:cs typeface="Microsoft Sans Serif"/>
              </a:rPr>
              <a:t> </a:t>
            </a:r>
            <a:r>
              <a:rPr sz="3200" spc="-340" dirty="0">
                <a:latin typeface="Microsoft Sans Serif"/>
                <a:cs typeface="Microsoft Sans Serif"/>
              </a:rPr>
              <a:t>τ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-114" dirty="0">
                <a:latin typeface="Microsoft Sans Serif"/>
                <a:cs typeface="Microsoft Sans Serif"/>
              </a:rPr>
              <a:t>ς  </a:t>
            </a:r>
            <a:r>
              <a:rPr sz="3200" dirty="0">
                <a:latin typeface="Microsoft Sans Serif"/>
                <a:cs typeface="Microsoft Sans Serif"/>
              </a:rPr>
              <a:t>22-3-2012,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το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-65" dirty="0">
                <a:latin typeface="Microsoft Sans Serif"/>
                <a:cs typeface="Microsoft Sans Serif"/>
              </a:rPr>
              <a:t>∆ΕΕ</a:t>
            </a:r>
            <a:r>
              <a:rPr sz="3200" spc="-60" dirty="0">
                <a:latin typeface="Microsoft Sans Serif"/>
                <a:cs typeface="Microsoft Sans Serif"/>
              </a:rPr>
              <a:t> </a:t>
            </a:r>
            <a:r>
              <a:rPr sz="3200" spc="-70" dirty="0">
                <a:latin typeface="Microsoft Sans Serif"/>
                <a:cs typeface="Microsoft Sans Serif"/>
              </a:rPr>
              <a:t>έκρινε</a:t>
            </a:r>
            <a:r>
              <a:rPr sz="3200" spc="-65" dirty="0">
                <a:latin typeface="Microsoft Sans Serif"/>
                <a:cs typeface="Microsoft Sans Serif"/>
              </a:rPr>
              <a:t> </a:t>
            </a:r>
            <a:r>
              <a:rPr sz="3200" spc="-135" dirty="0">
                <a:latin typeface="Microsoft Sans Serif"/>
                <a:cs typeface="Microsoft Sans Serif"/>
              </a:rPr>
              <a:t>ότι</a:t>
            </a:r>
            <a:r>
              <a:rPr sz="3200" spc="-130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η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έννοια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των 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σχεδίων </a:t>
            </a:r>
            <a:r>
              <a:rPr sz="3200" spc="-20" dirty="0">
                <a:latin typeface="Microsoft Sans Serif"/>
                <a:cs typeface="Microsoft Sans Serif"/>
              </a:rPr>
              <a:t>και </a:t>
            </a:r>
            <a:r>
              <a:rPr sz="3200" spc="25" dirty="0">
                <a:latin typeface="Microsoft Sans Serif"/>
                <a:cs typeface="Microsoft Sans Serif"/>
              </a:rPr>
              <a:t>προγραµµάτων </a:t>
            </a:r>
            <a:r>
              <a:rPr sz="3200" spc="95" dirty="0">
                <a:latin typeface="Microsoft Sans Serif"/>
                <a:cs typeface="Microsoft Sans Serif"/>
              </a:rPr>
              <a:t>«που </a:t>
            </a:r>
            <a:r>
              <a:rPr sz="3200" spc="-40" dirty="0">
                <a:latin typeface="Microsoft Sans Serif"/>
                <a:cs typeface="Microsoft Sans Serif"/>
              </a:rPr>
              <a:t>απαιτούνται </a:t>
            </a:r>
            <a:r>
              <a:rPr sz="3200" spc="-835" dirty="0">
                <a:latin typeface="Microsoft Sans Serif"/>
                <a:cs typeface="Microsoft Sans Serif"/>
              </a:rPr>
              <a:t> </a:t>
            </a:r>
            <a:r>
              <a:rPr sz="3200" spc="295" dirty="0">
                <a:latin typeface="Microsoft Sans Serif"/>
                <a:cs typeface="Microsoft Sans Serif"/>
              </a:rPr>
              <a:t>βάσει</a:t>
            </a:r>
            <a:r>
              <a:rPr sz="3200" spc="300" dirty="0">
                <a:latin typeface="Microsoft Sans Serif"/>
                <a:cs typeface="Microsoft Sans Serif"/>
              </a:rPr>
              <a:t> </a:t>
            </a:r>
            <a:r>
              <a:rPr sz="3200" spc="335" dirty="0">
                <a:latin typeface="Microsoft Sans Serif"/>
                <a:cs typeface="Microsoft Sans Serif"/>
              </a:rPr>
              <a:t>νοµοθετικών,</a:t>
            </a:r>
            <a:r>
              <a:rPr sz="3200" spc="340" dirty="0">
                <a:latin typeface="Microsoft Sans Serif"/>
                <a:cs typeface="Microsoft Sans Serif"/>
              </a:rPr>
              <a:t> </a:t>
            </a:r>
            <a:r>
              <a:rPr sz="3200" spc="350" dirty="0">
                <a:latin typeface="Microsoft Sans Serif"/>
                <a:cs typeface="Microsoft Sans Serif"/>
              </a:rPr>
              <a:t>κανονιστικών</a:t>
            </a:r>
            <a:r>
              <a:rPr sz="3200" spc="355" dirty="0">
                <a:latin typeface="Microsoft Sans Serif"/>
                <a:cs typeface="Microsoft Sans Serif"/>
              </a:rPr>
              <a:t> </a:t>
            </a:r>
            <a:r>
              <a:rPr sz="3200" dirty="0">
                <a:latin typeface="Microsoft Sans Serif"/>
                <a:cs typeface="Microsoft Sans Serif"/>
              </a:rPr>
              <a:t>ή 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διοικητικών</a:t>
            </a:r>
            <a:r>
              <a:rPr sz="3200" spc="-20" dirty="0">
                <a:latin typeface="Microsoft Sans Serif"/>
                <a:cs typeface="Microsoft Sans Serif"/>
              </a:rPr>
              <a:t> </a:t>
            </a:r>
            <a:r>
              <a:rPr sz="3200" spc="-40" dirty="0">
                <a:latin typeface="Microsoft Sans Serif"/>
                <a:cs typeface="Microsoft Sans Serif"/>
              </a:rPr>
              <a:t>διατάξεων»,</a:t>
            </a:r>
            <a:r>
              <a:rPr sz="3200" spc="-35" dirty="0">
                <a:latin typeface="Microsoft Sans Serif"/>
                <a:cs typeface="Microsoft Sans Serif"/>
              </a:rPr>
              <a:t> </a:t>
            </a:r>
            <a:r>
              <a:rPr sz="3200" spc="-85" dirty="0">
                <a:latin typeface="Microsoft Sans Serif"/>
                <a:cs typeface="Microsoft Sans Serif"/>
              </a:rPr>
              <a:t>κατά</a:t>
            </a:r>
            <a:r>
              <a:rPr sz="3200" spc="-8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το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άρθρο</a:t>
            </a:r>
            <a:r>
              <a:rPr sz="3200" dirty="0">
                <a:latin typeface="Microsoft Sans Serif"/>
                <a:cs typeface="Microsoft Sans Serif"/>
              </a:rPr>
              <a:t> 2, </a:t>
            </a:r>
            <a:r>
              <a:rPr sz="3200" spc="5" dirty="0">
                <a:latin typeface="Microsoft Sans Serif"/>
                <a:cs typeface="Microsoft Sans Serif"/>
              </a:rPr>
              <a:t> </a:t>
            </a:r>
            <a:r>
              <a:rPr sz="3200" spc="-65" dirty="0">
                <a:latin typeface="Microsoft Sans Serif"/>
                <a:cs typeface="Microsoft Sans Serif"/>
              </a:rPr>
              <a:t>στοιχείο</a:t>
            </a:r>
            <a:r>
              <a:rPr sz="3200" spc="-60" dirty="0">
                <a:latin typeface="Microsoft Sans Serif"/>
                <a:cs typeface="Microsoft Sans Serif"/>
              </a:rPr>
              <a:t> </a:t>
            </a:r>
            <a:r>
              <a:rPr sz="3200" spc="5" dirty="0">
                <a:latin typeface="Microsoft Sans Serif"/>
                <a:cs typeface="Microsoft Sans Serif"/>
              </a:rPr>
              <a:t>α </a:t>
            </a:r>
            <a:r>
              <a:rPr sz="3200" spc="-225" dirty="0">
                <a:latin typeface="Microsoft Sans Serif"/>
                <a:cs typeface="Microsoft Sans Serif"/>
              </a:rPr>
              <a:t>́,</a:t>
            </a:r>
            <a:r>
              <a:rPr sz="3200" spc="-220" dirty="0">
                <a:latin typeface="Microsoft Sans Serif"/>
                <a:cs typeface="Microsoft Sans Serif"/>
              </a:rPr>
              <a:t> </a:t>
            </a:r>
            <a:r>
              <a:rPr sz="3200" spc="-175" dirty="0">
                <a:latin typeface="Microsoft Sans Serif"/>
                <a:cs typeface="Microsoft Sans Serif"/>
              </a:rPr>
              <a:t>της</a:t>
            </a:r>
            <a:r>
              <a:rPr sz="3200" spc="-170" dirty="0">
                <a:latin typeface="Microsoft Sans Serif"/>
                <a:cs typeface="Microsoft Sans Serif"/>
              </a:rPr>
              <a:t> </a:t>
            </a:r>
            <a:r>
              <a:rPr sz="3200" spc="-55" dirty="0">
                <a:latin typeface="Microsoft Sans Serif"/>
                <a:cs typeface="Microsoft Sans Serif"/>
              </a:rPr>
              <a:t>οδηγίας</a:t>
            </a:r>
            <a:r>
              <a:rPr sz="3200" spc="-50" dirty="0">
                <a:latin typeface="Microsoft Sans Serif"/>
                <a:cs typeface="Microsoft Sans Serif"/>
              </a:rPr>
              <a:t> </a:t>
            </a:r>
            <a:r>
              <a:rPr sz="3200" spc="-5" dirty="0">
                <a:latin typeface="Microsoft Sans Serif"/>
                <a:cs typeface="Microsoft Sans Serif"/>
              </a:rPr>
              <a:t>2001/42, </a:t>
            </a:r>
            <a:r>
              <a:rPr sz="3200" spc="70" dirty="0">
                <a:latin typeface="Microsoft Sans Serif"/>
                <a:cs typeface="Microsoft Sans Serif"/>
              </a:rPr>
              <a:t>πρέπει </a:t>
            </a:r>
            <a:r>
              <a:rPr sz="3200" dirty="0">
                <a:latin typeface="Microsoft Sans Serif"/>
                <a:cs typeface="Microsoft Sans Serif"/>
              </a:rPr>
              <a:t>να </a:t>
            </a:r>
            <a:r>
              <a:rPr sz="3200" spc="5" dirty="0">
                <a:latin typeface="Microsoft Sans Serif"/>
                <a:cs typeface="Microsoft Sans Serif"/>
              </a:rPr>
              <a:t> ερµηνευθεί</a:t>
            </a:r>
            <a:r>
              <a:rPr sz="3200" spc="10" dirty="0">
                <a:latin typeface="Microsoft Sans Serif"/>
                <a:cs typeface="Microsoft Sans Serif"/>
              </a:rPr>
              <a:t> </a:t>
            </a:r>
            <a:r>
              <a:rPr sz="3200" spc="180" dirty="0">
                <a:latin typeface="Microsoft Sans Serif"/>
                <a:cs typeface="Microsoft Sans Serif"/>
              </a:rPr>
              <a:t>υπό</a:t>
            </a:r>
            <a:r>
              <a:rPr sz="3200" spc="185" dirty="0">
                <a:latin typeface="Microsoft Sans Serif"/>
                <a:cs typeface="Microsoft Sans Serif"/>
              </a:rPr>
              <a:t> </a:t>
            </a:r>
            <a:r>
              <a:rPr sz="3200" spc="-70" dirty="0">
                <a:latin typeface="Microsoft Sans Serif"/>
                <a:cs typeface="Microsoft Sans Serif"/>
              </a:rPr>
              <a:t>την</a:t>
            </a:r>
            <a:r>
              <a:rPr sz="3200" spc="-65" dirty="0">
                <a:latin typeface="Microsoft Sans Serif"/>
                <a:cs typeface="Microsoft Sans Serif"/>
              </a:rPr>
              <a:t> </a:t>
            </a:r>
            <a:r>
              <a:rPr sz="3200" spc="25" dirty="0">
                <a:latin typeface="Microsoft Sans Serif"/>
                <a:cs typeface="Microsoft Sans Serif"/>
              </a:rPr>
              <a:t>έννοια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85" dirty="0">
                <a:latin typeface="Microsoft Sans Serif"/>
                <a:cs typeface="Microsoft Sans Serif"/>
              </a:rPr>
              <a:t>ότι</a:t>
            </a:r>
            <a:r>
              <a:rPr sz="3200" spc="-80" dirty="0">
                <a:latin typeface="Microsoft Sans Serif"/>
                <a:cs typeface="Microsoft Sans Serif"/>
              </a:rPr>
              <a:t> </a:t>
            </a:r>
            <a:r>
              <a:rPr sz="3200" spc="45" dirty="0">
                <a:latin typeface="Microsoft Sans Serif"/>
                <a:cs typeface="Microsoft Sans Serif"/>
              </a:rPr>
              <a:t>καλύπτει </a:t>
            </a:r>
            <a:r>
              <a:rPr sz="3200" spc="50" dirty="0">
                <a:latin typeface="Microsoft Sans Serif"/>
                <a:cs typeface="Microsoft Sans Serif"/>
              </a:rPr>
              <a:t> </a:t>
            </a:r>
            <a:r>
              <a:rPr sz="3200" spc="20" dirty="0">
                <a:latin typeface="Microsoft Sans Serif"/>
                <a:cs typeface="Microsoft Sans Serif"/>
              </a:rPr>
              <a:t>επίσης</a:t>
            </a:r>
            <a:r>
              <a:rPr sz="3200" spc="30" dirty="0">
                <a:latin typeface="Microsoft Sans Serif"/>
                <a:cs typeface="Microsoft Sans Serif"/>
              </a:rPr>
              <a:t> </a:t>
            </a:r>
            <a:r>
              <a:rPr sz="3200" spc="-170" dirty="0">
                <a:latin typeface="Microsoft Sans Serif"/>
                <a:cs typeface="Microsoft Sans Serif"/>
              </a:rPr>
              <a:t>τα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50" dirty="0">
                <a:latin typeface="Microsoft Sans Serif"/>
                <a:cs typeface="Microsoft Sans Serif"/>
              </a:rPr>
              <a:t>ειδικά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25" dirty="0">
                <a:latin typeface="Microsoft Sans Serif"/>
                <a:cs typeface="Microsoft Sans Serif"/>
              </a:rPr>
              <a:t>χωροταξικά</a:t>
            </a:r>
            <a:r>
              <a:rPr sz="3200" spc="3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σχέδια.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8739" y="6314483"/>
            <a:ext cx="283845" cy="4159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spc="5" dirty="0">
                <a:latin typeface="Wingdings"/>
                <a:cs typeface="Wingdings"/>
              </a:rPr>
              <a:t></a:t>
            </a:r>
            <a:endParaRPr sz="255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802</Words>
  <Application>Microsoft Office PowerPoint</Application>
  <PresentationFormat>Προβολή στην οθόνη (4:3)</PresentationFormat>
  <Paragraphs>64</Paragraphs>
  <Slides>21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Microsoft Sans Serif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ΠΕΡΙΒΑΛΛΟΝΤΙΚΗ ΑΔΕΙΟΔΟΤΗΣΗ</vt:lpstr>
      <vt:lpstr>Παρουσίαση του PowerPoint</vt:lpstr>
      <vt:lpstr>Παρουσίαση του PowerPoint</vt:lpstr>
      <vt:lpstr>ΟΙ ΟΔΗΓΙΕΣ ΤΗΣ ΕΕ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Κυριάκη</dc:creator>
  <cp:lastModifiedBy>pauloschristofi@gmail.com</cp:lastModifiedBy>
  <cp:revision>1</cp:revision>
  <dcterms:created xsi:type="dcterms:W3CDTF">2022-10-12T20:11:00Z</dcterms:created>
  <dcterms:modified xsi:type="dcterms:W3CDTF">2022-10-12T20:26:57Z</dcterms:modified>
</cp:coreProperties>
</file>