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869F8-8A69-4D70-969E-058E5AD2191D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9DAE0-D0AE-4AC7-B60D-976B0CD7E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48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19DAE0-D0AE-4AC7-B60D-976B0CD7E0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30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0041D59-D8B6-7E97-A5FB-A65A0FB24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9142472-BEAC-AB61-D971-D4A7BB773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3AF8796-41A3-768F-5D0F-0103C5697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F243AEE-6523-87B7-F38B-3ABE6AB65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ACE92D9-03F3-9285-F9F3-687C30E80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87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41F75E-6AA4-477B-D525-DB437D5F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57455D8-A219-2E86-2153-2D4E7791E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B55650F-6FFC-DD82-6716-CF6246CA3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8BDE728-B36C-AFBF-0458-38C629612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D94B7C9-E584-9F10-C38C-E82F4867B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667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41A8C7-DD24-1E9E-95F5-AFB601EB0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DB476DE-B114-95DB-6EDE-F7EA7B048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ABA356C-2109-7451-C3A7-4594A9D2E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816D85C-C9CF-C34B-D451-5C3BADCAF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FCB87AC-DD74-7C81-B5C6-CFE743C9C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2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87067A-3E68-C5F0-0959-905485FBE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03792C0-7D3E-1185-D4B6-03AF6D76AA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86D9A58-2CD7-B94B-0B65-F5C7C4931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CC11EC5-7646-DC17-17B1-54926830D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C371743-06F1-240F-BA22-A144114B3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2C4BDDB-7941-B1AD-A10F-F4D27049F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87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CC45849-DC71-354C-F17D-6ED9E33E3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6E026A2-E6C7-BA0A-C5C3-B173E7607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F23D5F-E62D-79C4-87D1-7B8C9CCB4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9AD72533-606C-39D5-5EFC-1EBE22CA20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F322201-AB37-36F7-FA79-3A0848F59D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39E2730A-3B6D-1977-A826-215346A39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117933E-4F74-1E46-7D51-350ABB279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9A146EE2-D67B-60FB-0C16-D4F2A4DDA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8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0AFB96-2ED7-C909-4DC5-047EF699A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169CC7FA-2AAB-3DB8-496D-493217D1A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B0A59C22-2D08-8E83-531D-5BAFBC8A8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AEA994F4-9976-B58D-49DA-C452E9EC1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411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DBCCBCE-82F4-916B-A317-33C59E7DF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1F6705E-06A5-EFB6-A291-71052F108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5C1C051-90FF-CEF1-FF7B-8B76B0262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95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F5EE25-7603-A4CD-6FEB-58CDFB3A3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89C8A09-A470-2198-D367-10693FEB2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0094765-CEDB-758F-D519-9126C1966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FFB3D0D-D55A-8927-BCBC-C6DC141B7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7545731-F411-013C-1F3F-DD4782D14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6396C5E-4A56-39D8-A521-0FF03F193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19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DD1478-F38D-A9A5-0D8B-B45745FDD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F26A7ED-9F5F-3E61-F052-ABFF7415E4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E3CC4ABE-402C-535E-B931-FCB1F2839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501AC95-68D5-563C-5CB6-F802EDED6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EC2ECF9-A43F-CE29-D61D-C2533CA8B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D888D92-D18F-B35E-F818-245BBDCD9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43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14E8058-8646-613A-E388-3082A69DB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085D9AE-E6E7-7472-680B-B70140A22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458BE91-B8F8-9907-BBEC-238B39A2E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F25754A-C0D2-8013-0DA3-F4E905872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489E93-9341-DE4C-53D6-5D1BDA3BD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24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33E40128-2F81-C2AB-B9E4-9476065173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576E271-2305-6125-ABB7-63B9E5148E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7FEB52C-B2A2-0D8F-5BCD-C7A845A2B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01DC5FE-05A7-09EF-816F-B74793902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B6C02B4-A092-602D-679D-B7183A6F7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31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9009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79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68E019DF-1C66-C227-194C-701C4192F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BF537C6-D08A-A4C3-27A1-7039AC360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41E8BFB-6308-986C-64D9-E6BF71369D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CA42546-FF9D-72D9-E27E-A60F717F6E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A03476C-9AF4-1109-917F-4A9021EB4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3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3.png"/><Relationship Id="rId7" Type="http://schemas.openxmlformats.org/officeDocument/2006/relationships/image" Target="../media/image3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0" Type="http://schemas.openxmlformats.org/officeDocument/2006/relationships/image" Target="../media/image121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object 57"/>
          <p:cNvGrpSpPr/>
          <p:nvPr/>
        </p:nvGrpSpPr>
        <p:grpSpPr>
          <a:xfrm>
            <a:off x="2177934" y="1463040"/>
            <a:ext cx="4526280" cy="1591945"/>
            <a:chOff x="2177934" y="1463040"/>
            <a:chExt cx="4526280" cy="1591945"/>
          </a:xfrm>
        </p:grpSpPr>
        <p:pic>
          <p:nvPicPr>
            <p:cNvPr id="58" name="object 5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2665" y="1463040"/>
              <a:ext cx="3749040" cy="62761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1672" y="1945177"/>
              <a:ext cx="814647" cy="62761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7934" y="2431472"/>
              <a:ext cx="4526280" cy="623454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2212329" y="1491615"/>
            <a:ext cx="4424045" cy="14782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861820" marR="328930" indent="-1410970">
              <a:lnSpc>
                <a:spcPts val="3800"/>
              </a:lnSpc>
              <a:spcBef>
                <a:spcPts val="260"/>
              </a:spcBef>
            </a:pP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ΠΕΡ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Ι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ΒΑΛΛ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Ο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Ν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ΤΙ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ΚΗ  ΚΑΙ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ts val="3679"/>
              </a:lnSpc>
            </a:pP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ΤΕΧΝΙΚΗ</a:t>
            </a:r>
            <a:r>
              <a:rPr sz="3200" b="1" spc="-45" dirty="0">
                <a:solidFill>
                  <a:srgbClr val="93FF76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ΝΟΜΟΘΕΣΙΑ</a:t>
            </a:r>
            <a:endParaRPr sz="3200" dirty="0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1986742" y="4813068"/>
            <a:ext cx="5241290" cy="1230630"/>
            <a:chOff x="1986742" y="4813068"/>
            <a:chExt cx="5241290" cy="1230630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0112" y="4813068"/>
              <a:ext cx="3271057" cy="436418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86742" y="5128951"/>
              <a:ext cx="5241174" cy="44057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05297" y="5448992"/>
              <a:ext cx="3399905" cy="35329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12126" y="5690061"/>
              <a:ext cx="2186246" cy="353290"/>
            </a:xfrm>
            <a:prstGeom prst="rect">
              <a:avLst/>
            </a:prstGeom>
          </p:spPr>
        </p:pic>
      </p:grpSp>
      <p:pic>
        <p:nvPicPr>
          <p:cNvPr id="68" name="object 6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558799" cy="865187"/>
          </a:xfrm>
          <a:prstGeom prst="rect">
            <a:avLst/>
          </a:prstGeom>
        </p:spPr>
      </p:pic>
      <p:sp>
        <p:nvSpPr>
          <p:cNvPr id="69" name="object 69"/>
          <p:cNvSpPr txBox="1"/>
          <p:nvPr/>
        </p:nvSpPr>
        <p:spPr>
          <a:xfrm>
            <a:off x="618489" y="221933"/>
            <a:ext cx="110871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4154" marR="5080" indent="-212090">
              <a:lnSpc>
                <a:spcPts val="1400"/>
              </a:lnSpc>
              <a:spcBef>
                <a:spcPts val="18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Π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Ο</a:t>
            </a:r>
            <a:r>
              <a:rPr sz="1200" b="1" spc="-110" dirty="0">
                <a:solidFill>
                  <a:srgbClr val="FFFFFF"/>
                </a:solidFill>
                <a:latin typeface="Arial"/>
                <a:cs typeface="Arial"/>
              </a:rPr>
              <a:t>Λ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Υ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Τ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ΕΧΝΕ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Ι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Ο  ΚΡΗΤΗΣ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0" name="object 7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87675" y="3644900"/>
            <a:ext cx="3238614" cy="1152524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268585" y="8312"/>
            <a:ext cx="4434839" cy="382385"/>
          </a:xfrm>
          <a:prstGeom prst="rect">
            <a:avLst/>
          </a:prstGeom>
        </p:spPr>
      </p:pic>
      <p:sp>
        <p:nvSpPr>
          <p:cNvPr id="72" name="object 72"/>
          <p:cNvSpPr txBox="1"/>
          <p:nvPr/>
        </p:nvSpPr>
        <p:spPr>
          <a:xfrm>
            <a:off x="4314586" y="33019"/>
            <a:ext cx="4300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FFFF00"/>
                </a:solidFill>
                <a:latin typeface="Arial"/>
                <a:cs typeface="Arial"/>
              </a:rPr>
              <a:t>ΣΧΟΛΗ ΜΗΧΑΝΙΚΩΝ</a:t>
            </a:r>
            <a:r>
              <a:rPr sz="1800" b="1" i="1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FF00"/>
                </a:solidFill>
                <a:latin typeface="Arial"/>
                <a:cs typeface="Arial"/>
              </a:rPr>
              <a:t>ΠΕΡΙΒΑΛΛΟΝΤΟΣ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1720734" y="2053243"/>
            <a:ext cx="5897880" cy="1297305"/>
            <a:chOff x="1720734" y="2053243"/>
            <a:chExt cx="5897880" cy="129730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4843" y="2053243"/>
              <a:ext cx="2489662" cy="71489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0734" y="2639290"/>
              <a:ext cx="5897880" cy="710738"/>
            </a:xfrm>
            <a:prstGeom prst="rect">
              <a:avLst/>
            </a:prstGeom>
          </p:spPr>
        </p:pic>
      </p:grp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1558636" y="1808018"/>
            <a:ext cx="6130925" cy="1824989"/>
            <a:chOff x="1558636" y="1808018"/>
            <a:chExt cx="6130925" cy="1824989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2174" y="1808018"/>
              <a:ext cx="5532120" cy="55695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7028" y="2227810"/>
              <a:ext cx="4821382" cy="55279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48297" y="2660072"/>
              <a:ext cx="1064028" cy="55279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8636" y="3079864"/>
              <a:ext cx="6130636" cy="552796"/>
            </a:xfrm>
            <a:prstGeom prst="rect">
              <a:avLst/>
            </a:prstGeom>
          </p:spPr>
        </p:pic>
      </p:grpSp>
      <p:sp>
        <p:nvSpPr>
          <p:cNvPr id="56" name="object 5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1001683" y="62345"/>
            <a:ext cx="7186930" cy="972819"/>
            <a:chOff x="1001683" y="62345"/>
            <a:chExt cx="7186930" cy="972819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1683" y="62345"/>
              <a:ext cx="7186352" cy="55279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1799" y="482138"/>
              <a:ext cx="3246120" cy="552796"/>
            </a:xfrm>
            <a:prstGeom prst="rect">
              <a:avLst/>
            </a:prstGeom>
          </p:spPr>
        </p:pic>
      </p:grpSp>
      <p:pic>
        <p:nvPicPr>
          <p:cNvPr id="53" name="object 5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7076" y="1201189"/>
            <a:ext cx="3495502" cy="627610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1232" y="2269374"/>
            <a:ext cx="4509654" cy="793865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1232" y="3591097"/>
            <a:ext cx="4330931" cy="789709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1232" y="4900352"/>
            <a:ext cx="4842163" cy="789709"/>
          </a:xfrm>
          <a:prstGeom prst="rect">
            <a:avLst/>
          </a:prstGeom>
        </p:spPr>
      </p:pic>
      <p:sp>
        <p:nvSpPr>
          <p:cNvPr id="58" name="object 5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9876" y="195348"/>
            <a:ext cx="8895080" cy="2053589"/>
            <a:chOff x="49876" y="195348"/>
            <a:chExt cx="8895080" cy="2053589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876" y="195348"/>
              <a:ext cx="4971011" cy="62345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76" y="677487"/>
              <a:ext cx="8894617" cy="71489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010" y="1263534"/>
              <a:ext cx="8541326" cy="55279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9010" y="1695795"/>
              <a:ext cx="6014257" cy="552796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-7776" y="912925"/>
            <a:ext cx="8832850" cy="2166234"/>
          </a:xfrm>
          <a:prstGeom prst="rect">
            <a:avLst/>
          </a:prstGeom>
        </p:spPr>
        <p:txBody>
          <a:bodyPr vert="horz" wrap="square" lIns="0" tIns="1765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9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endParaRPr sz="3200" dirty="0">
              <a:latin typeface="Arial"/>
              <a:cs typeface="Arial"/>
            </a:endParaRPr>
          </a:p>
          <a:p>
            <a:pPr marL="355600" marR="5080" indent="-17780" algn="just">
              <a:lnSpc>
                <a:spcPct val="101699"/>
              </a:lnSpc>
              <a:spcBef>
                <a:spcPts val="1070"/>
              </a:spcBef>
            </a:pPr>
            <a:endParaRPr sz="2800" dirty="0">
              <a:latin typeface="Microsoft Sans Serif"/>
              <a:cs typeface="Microsoft Sans Serif"/>
            </a:endParaRPr>
          </a:p>
          <a:p>
            <a:pPr marL="355600" marR="24765" indent="-342900">
              <a:lnSpc>
                <a:spcPct val="102000"/>
              </a:lnSpc>
              <a:spcBef>
                <a:spcPts val="54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3138170" algn="l"/>
                <a:tab pos="3872865" algn="l"/>
                <a:tab pos="4367530" algn="l"/>
                <a:tab pos="5302885" algn="l"/>
                <a:tab pos="6539865" algn="l"/>
                <a:tab pos="7029450" algn="l"/>
                <a:tab pos="8104505" algn="l"/>
              </a:tabLst>
            </a:pPr>
            <a:r>
              <a:rPr sz="2800" i="1" spc="-5" dirty="0">
                <a:latin typeface="Arial"/>
                <a:cs typeface="Arial"/>
              </a:rPr>
              <a:t>Στην</a:t>
            </a:r>
            <a:r>
              <a:rPr sz="2800" i="1" spc="7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έννοια</a:t>
            </a:r>
            <a:r>
              <a:rPr sz="2800" i="1" spc="8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του</a:t>
            </a:r>
            <a:r>
              <a:rPr sz="2800" i="1" spc="80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δικαιώµατος</a:t>
            </a:r>
            <a:r>
              <a:rPr sz="2800" i="1" spc="8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επί</a:t>
            </a:r>
            <a:r>
              <a:rPr sz="2800" i="1" spc="8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της</a:t>
            </a:r>
            <a:r>
              <a:rPr sz="2800" i="1" spc="8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προσωπικότητας </a:t>
            </a:r>
            <a:r>
              <a:rPr sz="2800" i="1" spc="-76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πε</a:t>
            </a:r>
            <a:r>
              <a:rPr sz="2800" i="1" spc="-5" dirty="0">
                <a:latin typeface="Arial"/>
                <a:cs typeface="Arial"/>
              </a:rPr>
              <a:t>ρ</a:t>
            </a:r>
            <a:r>
              <a:rPr sz="2800" i="1" dirty="0">
                <a:latin typeface="Arial"/>
                <a:cs typeface="Arial"/>
              </a:rPr>
              <a:t>ιλα</a:t>
            </a:r>
            <a:r>
              <a:rPr sz="2800" i="1" spc="-80" dirty="0">
                <a:latin typeface="Arial"/>
                <a:cs typeface="Arial"/>
              </a:rPr>
              <a:t>µ</a:t>
            </a:r>
            <a:r>
              <a:rPr sz="2800" i="1" spc="-5" dirty="0">
                <a:latin typeface="Arial"/>
                <a:cs typeface="Arial"/>
              </a:rPr>
              <a:t>β</a:t>
            </a:r>
            <a:r>
              <a:rPr sz="2800" i="1" dirty="0">
                <a:latin typeface="Arial"/>
                <a:cs typeface="Arial"/>
              </a:rPr>
              <a:t>άνον</a:t>
            </a:r>
            <a:r>
              <a:rPr sz="2800" i="1" spc="-5" dirty="0">
                <a:latin typeface="Arial"/>
                <a:cs typeface="Arial"/>
              </a:rPr>
              <a:t>τ</a:t>
            </a:r>
            <a:r>
              <a:rPr sz="2800" i="1" dirty="0">
                <a:latin typeface="Arial"/>
                <a:cs typeface="Arial"/>
              </a:rPr>
              <a:t>αι	ό</a:t>
            </a:r>
            <a:r>
              <a:rPr sz="2800" i="1" spc="-5" dirty="0">
                <a:latin typeface="Arial"/>
                <a:cs typeface="Arial"/>
              </a:rPr>
              <a:t>λ</a:t>
            </a:r>
            <a:r>
              <a:rPr sz="2800" i="1" dirty="0">
                <a:latin typeface="Arial"/>
                <a:cs typeface="Arial"/>
              </a:rPr>
              <a:t>α	τα	ά</a:t>
            </a:r>
            <a:r>
              <a:rPr sz="2800" i="1" spc="-5" dirty="0">
                <a:latin typeface="Arial"/>
                <a:cs typeface="Arial"/>
              </a:rPr>
              <a:t>ϋ</a:t>
            </a:r>
            <a:r>
              <a:rPr sz="2800" i="1" dirty="0">
                <a:latin typeface="Arial"/>
                <a:cs typeface="Arial"/>
              </a:rPr>
              <a:t>λα	</a:t>
            </a:r>
            <a:r>
              <a:rPr sz="2800" i="1" spc="-5" dirty="0">
                <a:latin typeface="Arial"/>
                <a:cs typeface="Arial"/>
              </a:rPr>
              <a:t>α</a:t>
            </a:r>
            <a:r>
              <a:rPr sz="2800" i="1" dirty="0">
                <a:latin typeface="Arial"/>
                <a:cs typeface="Arial"/>
              </a:rPr>
              <a:t>γαθ</a:t>
            </a:r>
            <a:r>
              <a:rPr sz="2800" i="1" spc="-5" dirty="0">
                <a:latin typeface="Arial"/>
                <a:cs typeface="Arial"/>
              </a:rPr>
              <a:t>ά</a:t>
            </a:r>
            <a:r>
              <a:rPr sz="2800" i="1" dirty="0">
                <a:latin typeface="Arial"/>
                <a:cs typeface="Arial"/>
              </a:rPr>
              <a:t>,	</a:t>
            </a:r>
            <a:r>
              <a:rPr sz="2800" i="1" spc="-5" dirty="0">
                <a:latin typeface="Arial"/>
                <a:cs typeface="Arial"/>
              </a:rPr>
              <a:t>τ</a:t>
            </a:r>
            <a:r>
              <a:rPr sz="2800" i="1" dirty="0">
                <a:latin typeface="Arial"/>
                <a:cs typeface="Arial"/>
              </a:rPr>
              <a:t>ο	οπο</a:t>
            </a:r>
            <a:r>
              <a:rPr sz="2800" i="1" spc="-5" dirty="0">
                <a:latin typeface="Arial"/>
                <a:cs typeface="Arial"/>
              </a:rPr>
              <a:t>ί</a:t>
            </a:r>
            <a:r>
              <a:rPr sz="2800" i="1" dirty="0">
                <a:latin typeface="Arial"/>
                <a:cs typeface="Arial"/>
              </a:rPr>
              <a:t>α	εί</a:t>
            </a:r>
            <a:r>
              <a:rPr sz="2800" i="1" spc="-5" dirty="0">
                <a:latin typeface="Arial"/>
                <a:cs typeface="Arial"/>
              </a:rPr>
              <a:t>ν</a:t>
            </a:r>
            <a:r>
              <a:rPr sz="2800" i="1" dirty="0">
                <a:latin typeface="Arial"/>
                <a:cs typeface="Arial"/>
              </a:rPr>
              <a:t>αι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9" name="object 59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421640" y="3079160"/>
            <a:ext cx="46170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46985" algn="l"/>
              </a:tabLst>
            </a:pPr>
            <a:r>
              <a:rPr sz="2800" i="1" spc="15" dirty="0">
                <a:latin typeface="Arial"/>
                <a:cs typeface="Arial"/>
              </a:rPr>
              <a:t>αναπόσπαστα	</a:t>
            </a:r>
            <a:r>
              <a:rPr sz="2800" i="1" spc="10" dirty="0">
                <a:latin typeface="Arial"/>
                <a:cs typeface="Arial"/>
              </a:rPr>
              <a:t>συνδεδεµένα</a:t>
            </a:r>
            <a:endParaRPr sz="28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21640" y="3079160"/>
            <a:ext cx="8477250" cy="88391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4871085">
              <a:lnSpc>
                <a:spcPct val="101200"/>
              </a:lnSpc>
              <a:spcBef>
                <a:spcPts val="60"/>
              </a:spcBef>
              <a:tabLst>
                <a:tab pos="1664335" algn="l"/>
                <a:tab pos="2288540" algn="l"/>
                <a:tab pos="3429635" algn="l"/>
                <a:tab pos="4618355" algn="l"/>
                <a:tab pos="5515610" algn="l"/>
                <a:tab pos="5622925" algn="l"/>
                <a:tab pos="6127750" algn="l"/>
                <a:tab pos="6377940" algn="l"/>
                <a:tab pos="6855459" algn="l"/>
                <a:tab pos="7990840" algn="l"/>
              </a:tabLst>
            </a:pPr>
            <a:r>
              <a:rPr sz="2800" i="1" spc="-60" dirty="0">
                <a:latin typeface="Arial"/>
                <a:cs typeface="Arial"/>
              </a:rPr>
              <a:t>µ</a:t>
            </a:r>
            <a:r>
              <a:rPr sz="2800" i="1" dirty="0">
                <a:latin typeface="Arial"/>
                <a:cs typeface="Arial"/>
              </a:rPr>
              <a:t>ε	</a:t>
            </a:r>
            <a:r>
              <a:rPr sz="2800" i="1" spc="20" dirty="0">
                <a:latin typeface="Arial"/>
                <a:cs typeface="Arial"/>
              </a:rPr>
              <a:t>τ</a:t>
            </a:r>
            <a:r>
              <a:rPr sz="2800" i="1" dirty="0">
                <a:latin typeface="Arial"/>
                <a:cs typeface="Arial"/>
              </a:rPr>
              <a:t>ο	</a:t>
            </a:r>
            <a:r>
              <a:rPr sz="2800" i="1" spc="20" dirty="0">
                <a:latin typeface="Arial"/>
                <a:cs typeface="Arial"/>
              </a:rPr>
              <a:t>πρόσωπ</a:t>
            </a:r>
            <a:r>
              <a:rPr sz="2800" i="1" dirty="0">
                <a:latin typeface="Arial"/>
                <a:cs typeface="Arial"/>
              </a:rPr>
              <a:t>ο	</a:t>
            </a:r>
            <a:r>
              <a:rPr sz="2800" i="1" spc="20" dirty="0">
                <a:latin typeface="Arial"/>
                <a:cs typeface="Arial"/>
              </a:rPr>
              <a:t>κα</a:t>
            </a:r>
            <a:r>
              <a:rPr sz="2800" i="1" dirty="0">
                <a:latin typeface="Arial"/>
                <a:cs typeface="Arial"/>
              </a:rPr>
              <a:t>ι  </a:t>
            </a:r>
            <a:r>
              <a:rPr sz="2800" i="1" spc="55" dirty="0">
                <a:latin typeface="Arial"/>
                <a:cs typeface="Arial"/>
              </a:rPr>
              <a:t>ανήκου</a:t>
            </a:r>
            <a:r>
              <a:rPr sz="2800" i="1" dirty="0">
                <a:latin typeface="Arial"/>
                <a:cs typeface="Arial"/>
              </a:rPr>
              <a:t>ν	</a:t>
            </a:r>
            <a:r>
              <a:rPr sz="2800" i="1" spc="55" dirty="0">
                <a:latin typeface="Arial"/>
                <a:cs typeface="Arial"/>
              </a:rPr>
              <a:t>σ</a:t>
            </a:r>
            <a:r>
              <a:rPr sz="2800" i="1" dirty="0">
                <a:latin typeface="Arial"/>
                <a:cs typeface="Arial"/>
              </a:rPr>
              <a:t>`	</a:t>
            </a:r>
            <a:r>
              <a:rPr sz="2800" i="1" spc="55" dirty="0">
                <a:latin typeface="Arial"/>
                <a:cs typeface="Arial"/>
              </a:rPr>
              <a:t>αυτό</a:t>
            </a:r>
            <a:r>
              <a:rPr sz="2800" i="1" dirty="0">
                <a:latin typeface="Arial"/>
                <a:cs typeface="Arial"/>
              </a:rPr>
              <a:t>,	</a:t>
            </a:r>
            <a:r>
              <a:rPr sz="2800" i="1" spc="55" dirty="0">
                <a:latin typeface="Arial"/>
                <a:cs typeface="Arial"/>
              </a:rPr>
              <a:t>όπω</a:t>
            </a:r>
            <a:r>
              <a:rPr sz="2800" i="1" dirty="0">
                <a:latin typeface="Arial"/>
                <a:cs typeface="Arial"/>
              </a:rPr>
              <a:t>ς	</a:t>
            </a:r>
            <a:r>
              <a:rPr sz="2800" i="1" spc="55" dirty="0">
                <a:latin typeface="Arial"/>
                <a:cs typeface="Arial"/>
              </a:rPr>
              <a:t>είνα</a:t>
            </a:r>
            <a:r>
              <a:rPr sz="2800" i="1" dirty="0">
                <a:latin typeface="Arial"/>
                <a:cs typeface="Arial"/>
              </a:rPr>
              <a:t>ι		</a:t>
            </a:r>
            <a:r>
              <a:rPr sz="2800" i="1" spc="55" dirty="0">
                <a:latin typeface="Arial"/>
                <a:cs typeface="Arial"/>
              </a:rPr>
              <a:t>κα</a:t>
            </a:r>
            <a:r>
              <a:rPr sz="2800" i="1" dirty="0">
                <a:latin typeface="Arial"/>
                <a:cs typeface="Arial"/>
              </a:rPr>
              <a:t>ι		η	</a:t>
            </a:r>
            <a:r>
              <a:rPr sz="2800" i="1" spc="55" dirty="0">
                <a:latin typeface="Arial"/>
                <a:cs typeface="Arial"/>
              </a:rPr>
              <a:t>κοινωνική</a:t>
            </a:r>
            <a:endParaRPr sz="28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21640" y="3930060"/>
            <a:ext cx="8469630" cy="1734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200"/>
              </a:lnSpc>
              <a:spcBef>
                <a:spcPts val="90"/>
              </a:spcBef>
            </a:pPr>
            <a:r>
              <a:rPr sz="2800" i="1" spc="-10" dirty="0">
                <a:latin typeface="Arial"/>
                <a:cs typeface="Arial"/>
              </a:rPr>
              <a:t>ατοµικότητα </a:t>
            </a:r>
            <a:r>
              <a:rPr sz="2800" i="1" spc="-5" dirty="0">
                <a:latin typeface="Arial"/>
                <a:cs typeface="Arial"/>
              </a:rPr>
              <a:t>του ανθρώπου, αλλά </a:t>
            </a:r>
            <a:r>
              <a:rPr sz="2800" i="1" dirty="0">
                <a:latin typeface="Arial"/>
                <a:cs typeface="Arial"/>
              </a:rPr>
              <a:t>και η </a:t>
            </a:r>
            <a:r>
              <a:rPr sz="2800" i="1" spc="-5" dirty="0">
                <a:latin typeface="Arial"/>
                <a:cs typeface="Arial"/>
              </a:rPr>
              <a:t>δυνατότητα 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απόλαυσης των περιβαλλοντικών αγαθών </a:t>
            </a:r>
            <a:r>
              <a:rPr sz="2800" i="1" dirty="0">
                <a:latin typeface="Arial"/>
                <a:cs typeface="Arial"/>
              </a:rPr>
              <a:t>τα </a:t>
            </a:r>
            <a:r>
              <a:rPr sz="2800" i="1" spc="-5" dirty="0">
                <a:latin typeface="Arial"/>
                <a:cs typeface="Arial"/>
              </a:rPr>
              <a:t>οποία 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συνιστούν τόσο προϋπόθεση ζωής, όσο </a:t>
            </a:r>
            <a:r>
              <a:rPr sz="2800" i="1" dirty="0">
                <a:latin typeface="Arial"/>
                <a:cs typeface="Arial"/>
              </a:rPr>
              <a:t>και </a:t>
            </a:r>
            <a:r>
              <a:rPr sz="2800" i="1" spc="-5" dirty="0">
                <a:latin typeface="Arial"/>
                <a:cs typeface="Arial"/>
              </a:rPr>
              <a:t>στοιχεία </a:t>
            </a:r>
            <a:r>
              <a:rPr sz="2800" i="1" dirty="0">
                <a:latin typeface="Arial"/>
                <a:cs typeface="Arial"/>
              </a:rPr>
              <a:t> για </a:t>
            </a:r>
            <a:r>
              <a:rPr sz="2800" i="1" spc="-5" dirty="0">
                <a:latin typeface="Arial"/>
                <a:cs typeface="Arial"/>
              </a:rPr>
              <a:t>την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εξασφάλιση ποιότητας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ζωής</a:t>
            </a:r>
            <a:r>
              <a:rPr sz="2800" i="1" spc="1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(ΑΠ </a:t>
            </a:r>
            <a:r>
              <a:rPr sz="2800" i="1" spc="-5" dirty="0">
                <a:latin typeface="Arial"/>
                <a:cs typeface="Arial"/>
              </a:rPr>
              <a:t>718/2001)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265227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-11749" y="228600"/>
            <a:ext cx="8858885" cy="567309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b="1" spc="-5" dirty="0">
                <a:latin typeface="Arial"/>
                <a:cs typeface="Arial"/>
              </a:rPr>
              <a:t>ΠΟΛΙΤΙΚΑ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ΔΙΚΑΣΤΗΡΙΑ</a:t>
            </a:r>
            <a:endParaRPr sz="32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99800"/>
              </a:lnSpc>
              <a:spcBef>
                <a:spcPts val="73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75920" algn="l"/>
              </a:tabLst>
            </a:pPr>
            <a:r>
              <a:rPr sz="3200" i="1" spc="275" dirty="0">
                <a:latin typeface="Arial"/>
                <a:cs typeface="Arial"/>
              </a:rPr>
              <a:t>Συνεπώς,</a:t>
            </a:r>
            <a:r>
              <a:rPr sz="3200" i="1" spc="280" dirty="0">
                <a:latin typeface="Arial"/>
                <a:cs typeface="Arial"/>
              </a:rPr>
              <a:t> </a:t>
            </a:r>
            <a:r>
              <a:rPr sz="3200" b="1" i="1" spc="155" dirty="0">
                <a:latin typeface="Arial"/>
                <a:cs typeface="Arial"/>
              </a:rPr>
              <a:t>το</a:t>
            </a:r>
            <a:r>
              <a:rPr sz="3200" b="1" i="1" spc="160" dirty="0">
                <a:latin typeface="Arial"/>
                <a:cs typeface="Arial"/>
              </a:rPr>
              <a:t> </a:t>
            </a:r>
            <a:r>
              <a:rPr sz="3200" b="1" i="1" spc="285" dirty="0">
                <a:latin typeface="Arial"/>
                <a:cs typeface="Arial"/>
              </a:rPr>
              <a:t>δικαίωµα</a:t>
            </a:r>
            <a:r>
              <a:rPr sz="3200" b="1" i="1" spc="290" dirty="0">
                <a:latin typeface="Arial"/>
                <a:cs typeface="Arial"/>
              </a:rPr>
              <a:t> </a:t>
            </a:r>
            <a:r>
              <a:rPr sz="3200" b="1" i="1" spc="260" dirty="0">
                <a:latin typeface="Arial"/>
                <a:cs typeface="Arial"/>
              </a:rPr>
              <a:t>χρήσης</a:t>
            </a:r>
            <a:r>
              <a:rPr sz="3200" b="1" i="1" spc="265" dirty="0">
                <a:latin typeface="Arial"/>
                <a:cs typeface="Arial"/>
              </a:rPr>
              <a:t> </a:t>
            </a:r>
            <a:r>
              <a:rPr sz="3200" b="1" i="1" spc="210" dirty="0">
                <a:latin typeface="Arial"/>
                <a:cs typeface="Arial"/>
              </a:rPr>
              <a:t>των </a:t>
            </a:r>
            <a:r>
              <a:rPr sz="3200" b="1" i="1" spc="215" dirty="0">
                <a:latin typeface="Arial"/>
                <a:cs typeface="Arial"/>
              </a:rPr>
              <a:t> </a:t>
            </a:r>
            <a:r>
              <a:rPr sz="3200" b="1" i="1" spc="330" dirty="0">
                <a:latin typeface="Arial"/>
                <a:cs typeface="Arial"/>
              </a:rPr>
              <a:t>κοινόχρηστων</a:t>
            </a:r>
            <a:r>
              <a:rPr sz="3200" b="1" i="1" spc="335" dirty="0">
                <a:latin typeface="Arial"/>
                <a:cs typeface="Arial"/>
              </a:rPr>
              <a:t> </a:t>
            </a:r>
            <a:r>
              <a:rPr sz="3200" b="1" i="1" spc="325" dirty="0">
                <a:latin typeface="Arial"/>
                <a:cs typeface="Arial"/>
              </a:rPr>
              <a:t>πραγµάτων</a:t>
            </a:r>
            <a:r>
              <a:rPr sz="3200" b="1" i="1" spc="330" dirty="0">
                <a:latin typeface="Arial"/>
                <a:cs typeface="Arial"/>
              </a:rPr>
              <a:t> </a:t>
            </a:r>
            <a:r>
              <a:rPr sz="3200" i="1" spc="315" dirty="0">
                <a:latin typeface="Arial"/>
                <a:cs typeface="Arial"/>
              </a:rPr>
              <a:t>αποτελεί </a:t>
            </a:r>
            <a:r>
              <a:rPr sz="3200" i="1" spc="-875" dirty="0">
                <a:latin typeface="Arial"/>
                <a:cs typeface="Arial"/>
              </a:rPr>
              <a:t> </a:t>
            </a:r>
            <a:r>
              <a:rPr sz="3200" i="1" spc="90" dirty="0">
                <a:latin typeface="Arial"/>
                <a:cs typeface="Arial"/>
              </a:rPr>
              <a:t>αυτοτελή</a:t>
            </a:r>
            <a:r>
              <a:rPr sz="3200" i="1" spc="95" dirty="0">
                <a:latin typeface="Arial"/>
                <a:cs typeface="Arial"/>
              </a:rPr>
              <a:t> </a:t>
            </a:r>
            <a:r>
              <a:rPr sz="3200" i="1" spc="90" dirty="0">
                <a:latin typeface="Arial"/>
                <a:cs typeface="Arial"/>
              </a:rPr>
              <a:t>εκδήλωση</a:t>
            </a:r>
            <a:r>
              <a:rPr sz="3200" i="1" spc="95" dirty="0">
                <a:latin typeface="Arial"/>
                <a:cs typeface="Arial"/>
              </a:rPr>
              <a:t> </a:t>
            </a:r>
            <a:r>
              <a:rPr sz="3200" i="1" spc="70" dirty="0">
                <a:latin typeface="Arial"/>
                <a:cs typeface="Arial"/>
              </a:rPr>
              <a:t>του</a:t>
            </a:r>
            <a:r>
              <a:rPr sz="3200" i="1" spc="75" dirty="0">
                <a:latin typeface="Arial"/>
                <a:cs typeface="Arial"/>
              </a:rPr>
              <a:t> </a:t>
            </a:r>
            <a:r>
              <a:rPr sz="3200" i="1" spc="85" dirty="0">
                <a:latin typeface="Arial"/>
                <a:cs typeface="Arial"/>
              </a:rPr>
              <a:t>δικαιώµατος</a:t>
            </a:r>
            <a:r>
              <a:rPr sz="3200" i="1" spc="90" dirty="0">
                <a:latin typeface="Arial"/>
                <a:cs typeface="Arial"/>
              </a:rPr>
              <a:t> </a:t>
            </a:r>
            <a:r>
              <a:rPr sz="3200" i="1" spc="105" dirty="0">
                <a:latin typeface="Arial"/>
                <a:cs typeface="Arial"/>
              </a:rPr>
              <a:t>της </a:t>
            </a:r>
            <a:r>
              <a:rPr sz="3200" i="1" spc="110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προσωπικότητας, </a:t>
            </a:r>
            <a:r>
              <a:rPr sz="3200" i="1" dirty="0">
                <a:latin typeface="Arial"/>
                <a:cs typeface="Arial"/>
              </a:rPr>
              <a:t>όπως </a:t>
            </a:r>
            <a:r>
              <a:rPr sz="3200" i="1" spc="-5" dirty="0">
                <a:latin typeface="Arial"/>
                <a:cs typeface="Arial"/>
              </a:rPr>
              <a:t>προσδιορίζεται από τη </a:t>
            </a:r>
            <a:r>
              <a:rPr sz="3200" i="1" spc="-875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διάταξη του άρθρου</a:t>
            </a:r>
            <a:r>
              <a:rPr sz="3200" i="1" spc="5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57 ΑΚ</a:t>
            </a:r>
            <a:endParaRPr sz="3200" dirty="0">
              <a:latin typeface="Arial"/>
              <a:cs typeface="Arial"/>
            </a:endParaRPr>
          </a:p>
          <a:p>
            <a:pPr marL="355600" marR="23495" indent="-342900" algn="just">
              <a:lnSpc>
                <a:spcPct val="99800"/>
              </a:lnSpc>
              <a:spcBef>
                <a:spcPts val="84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72745" algn="l"/>
              </a:tabLst>
            </a:pPr>
            <a:r>
              <a:rPr sz="3200" i="1" spc="130" dirty="0">
                <a:latin typeface="Arial"/>
                <a:cs typeface="Arial"/>
              </a:rPr>
              <a:t>Το</a:t>
            </a:r>
            <a:r>
              <a:rPr sz="3200" i="1" spc="135" dirty="0">
                <a:latin typeface="Arial"/>
                <a:cs typeface="Arial"/>
              </a:rPr>
              <a:t> </a:t>
            </a:r>
            <a:r>
              <a:rPr sz="3200" i="1" spc="215" dirty="0">
                <a:latin typeface="Arial"/>
                <a:cs typeface="Arial"/>
              </a:rPr>
              <a:t>δικαίωµα</a:t>
            </a:r>
            <a:r>
              <a:rPr sz="3200" i="1" spc="220" dirty="0">
                <a:latin typeface="Arial"/>
                <a:cs typeface="Arial"/>
              </a:rPr>
              <a:t> </a:t>
            </a:r>
            <a:r>
              <a:rPr sz="3200" i="1" spc="170" dirty="0">
                <a:latin typeface="Arial"/>
                <a:cs typeface="Arial"/>
              </a:rPr>
              <a:t>επί</a:t>
            </a:r>
            <a:r>
              <a:rPr sz="3200" i="1" spc="175" dirty="0">
                <a:latin typeface="Arial"/>
                <a:cs typeface="Arial"/>
              </a:rPr>
              <a:t> </a:t>
            </a:r>
            <a:r>
              <a:rPr sz="3200" i="1" spc="170" dirty="0">
                <a:latin typeface="Arial"/>
                <a:cs typeface="Arial"/>
              </a:rPr>
              <a:t>της</a:t>
            </a:r>
            <a:r>
              <a:rPr sz="3200" i="1" spc="175" dirty="0">
                <a:latin typeface="Arial"/>
                <a:cs typeface="Arial"/>
              </a:rPr>
              <a:t> </a:t>
            </a:r>
            <a:r>
              <a:rPr sz="3200" i="1" spc="240" dirty="0">
                <a:latin typeface="Arial"/>
                <a:cs typeface="Arial"/>
              </a:rPr>
              <a:t>προσωπικότητας </a:t>
            </a:r>
            <a:r>
              <a:rPr sz="3200" i="1" spc="245" dirty="0">
                <a:latin typeface="Arial"/>
                <a:cs typeface="Arial"/>
              </a:rPr>
              <a:t> </a:t>
            </a:r>
            <a:r>
              <a:rPr sz="3200" i="1" spc="195" dirty="0">
                <a:latin typeface="Arial"/>
                <a:cs typeface="Arial"/>
              </a:rPr>
              <a:t>προσδιορίζεται</a:t>
            </a:r>
            <a:r>
              <a:rPr sz="3200" i="1" spc="200" dirty="0">
                <a:latin typeface="Arial"/>
                <a:cs typeface="Arial"/>
              </a:rPr>
              <a:t> </a:t>
            </a:r>
            <a:r>
              <a:rPr sz="3200" i="1" spc="195" dirty="0">
                <a:latin typeface="Arial"/>
                <a:cs typeface="Arial"/>
              </a:rPr>
              <a:t>εννοιολογικά</a:t>
            </a:r>
            <a:r>
              <a:rPr sz="3200" i="1" spc="200" dirty="0">
                <a:latin typeface="Arial"/>
                <a:cs typeface="Arial"/>
              </a:rPr>
              <a:t> </a:t>
            </a:r>
            <a:r>
              <a:rPr sz="3200" i="1" spc="140" dirty="0">
                <a:latin typeface="Arial"/>
                <a:cs typeface="Arial"/>
              </a:rPr>
              <a:t>και</a:t>
            </a:r>
            <a:r>
              <a:rPr sz="3200" i="1" spc="145" dirty="0">
                <a:latin typeface="Arial"/>
                <a:cs typeface="Arial"/>
              </a:rPr>
              <a:t> </a:t>
            </a:r>
            <a:r>
              <a:rPr sz="3200" i="1" spc="60" dirty="0">
                <a:latin typeface="Arial"/>
                <a:cs typeface="Arial"/>
              </a:rPr>
              <a:t>µε</a:t>
            </a:r>
            <a:r>
              <a:rPr sz="3200" i="1" spc="65" dirty="0">
                <a:latin typeface="Arial"/>
                <a:cs typeface="Arial"/>
              </a:rPr>
              <a:t> </a:t>
            </a:r>
            <a:r>
              <a:rPr sz="3200" i="1" spc="215" dirty="0">
                <a:latin typeface="Arial"/>
                <a:cs typeface="Arial"/>
              </a:rPr>
              <a:t>τις </a:t>
            </a:r>
            <a:r>
              <a:rPr sz="3200" i="1" spc="220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διατάξεις</a:t>
            </a:r>
            <a:r>
              <a:rPr sz="3200" i="1" spc="225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των</a:t>
            </a:r>
            <a:r>
              <a:rPr sz="3200" i="1" spc="235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άρθρων</a:t>
            </a:r>
            <a:r>
              <a:rPr sz="3200" i="1" spc="245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2</a:t>
            </a:r>
            <a:r>
              <a:rPr sz="3200" i="1" spc="229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παρ.</a:t>
            </a:r>
            <a:r>
              <a:rPr sz="3200" i="1" spc="235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1,</a:t>
            </a:r>
            <a:r>
              <a:rPr sz="3200" i="1" spc="235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5</a:t>
            </a:r>
            <a:r>
              <a:rPr sz="3200" i="1" spc="229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παρ.</a:t>
            </a:r>
            <a:r>
              <a:rPr sz="3200" i="1" spc="235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1,</a:t>
            </a:r>
            <a:r>
              <a:rPr sz="3200" i="1" spc="235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2</a:t>
            </a:r>
            <a:r>
              <a:rPr sz="3200" i="1" spc="235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&amp; </a:t>
            </a:r>
            <a:r>
              <a:rPr sz="3200" i="1" spc="-880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5, </a:t>
            </a:r>
            <a:r>
              <a:rPr sz="3200" i="1" dirty="0">
                <a:latin typeface="Arial"/>
                <a:cs typeface="Arial"/>
              </a:rPr>
              <a:t>και 24 </a:t>
            </a:r>
            <a:r>
              <a:rPr sz="3200" i="1" spc="-5" dirty="0">
                <a:latin typeface="Arial"/>
                <a:cs typeface="Arial"/>
              </a:rPr>
              <a:t>παρ. </a:t>
            </a:r>
            <a:r>
              <a:rPr sz="3200" i="1" dirty="0">
                <a:latin typeface="Arial"/>
                <a:cs typeface="Arial"/>
              </a:rPr>
              <a:t>1 </a:t>
            </a:r>
            <a:r>
              <a:rPr sz="3200" i="1" spc="-5" dirty="0">
                <a:latin typeface="Arial"/>
                <a:cs typeface="Arial"/>
              </a:rPr>
              <a:t>του ισχύοντος </a:t>
            </a:r>
            <a:r>
              <a:rPr sz="3200" i="1" spc="-10" dirty="0">
                <a:latin typeface="Arial"/>
                <a:cs typeface="Arial"/>
              </a:rPr>
              <a:t>Συντάγµατος </a:t>
            </a:r>
            <a:r>
              <a:rPr sz="3200" i="1" spc="-5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(ΑΠ</a:t>
            </a:r>
            <a:r>
              <a:rPr sz="3200" i="1" spc="-10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718/2001)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ftr" sz="quarter" idx="5"/>
          </p:nvPr>
        </p:nvSpPr>
        <p:spPr>
          <a:xfrm>
            <a:off x="3028950" y="6580077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76" y="195348"/>
            <a:ext cx="4971011" cy="623454"/>
          </a:xfrm>
          <a:prstGeom prst="rect">
            <a:avLst/>
          </a:prstGeom>
        </p:spPr>
      </p:pic>
      <p:sp>
        <p:nvSpPr>
          <p:cNvPr id="53" name="object 53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78739" y="993913"/>
            <a:ext cx="8824595" cy="456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99900"/>
              </a:lnSpc>
              <a:spcBef>
                <a:spcPts val="100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</a:tabLst>
            </a:pPr>
            <a:r>
              <a:rPr sz="3000" i="1" dirty="0">
                <a:latin typeface="Arial"/>
                <a:cs typeface="Arial"/>
              </a:rPr>
              <a:t>Η </a:t>
            </a:r>
            <a:r>
              <a:rPr sz="3000" i="1" spc="-10" dirty="0">
                <a:latin typeface="Arial"/>
                <a:cs typeface="Arial"/>
              </a:rPr>
              <a:t>συµπεριφορά </a:t>
            </a:r>
            <a:r>
              <a:rPr sz="3000" i="1" spc="-45" dirty="0">
                <a:latin typeface="Arial"/>
                <a:cs typeface="Arial"/>
              </a:rPr>
              <a:t>µε </a:t>
            </a:r>
            <a:r>
              <a:rPr sz="3000" i="1" spc="-5" dirty="0">
                <a:latin typeface="Arial"/>
                <a:cs typeface="Arial"/>
              </a:rPr>
              <a:t>την οποία διαταράσσεται από </a:t>
            </a:r>
            <a:r>
              <a:rPr sz="3000" i="1" dirty="0">
                <a:latin typeface="Arial"/>
                <a:cs typeface="Arial"/>
              </a:rPr>
              <a:t> </a:t>
            </a:r>
            <a:r>
              <a:rPr sz="3000" i="1" spc="75" dirty="0">
                <a:latin typeface="Arial"/>
                <a:cs typeface="Arial"/>
              </a:rPr>
              <a:t>τρίτους</a:t>
            </a:r>
            <a:r>
              <a:rPr sz="3000" i="1" spc="80" dirty="0">
                <a:latin typeface="Arial"/>
                <a:cs typeface="Arial"/>
              </a:rPr>
              <a:t> </a:t>
            </a:r>
            <a:r>
              <a:rPr sz="3000" i="1" spc="75" dirty="0">
                <a:latin typeface="Arial"/>
                <a:cs typeface="Arial"/>
              </a:rPr>
              <a:t>στοιχείο</a:t>
            </a:r>
            <a:r>
              <a:rPr sz="3000" i="1" spc="80" dirty="0">
                <a:latin typeface="Arial"/>
                <a:cs typeface="Arial"/>
              </a:rPr>
              <a:t> περιβαλλοντικό</a:t>
            </a:r>
            <a:r>
              <a:rPr sz="3000" i="1" spc="85" dirty="0">
                <a:latin typeface="Arial"/>
                <a:cs typeface="Arial"/>
              </a:rPr>
              <a:t> </a:t>
            </a:r>
            <a:r>
              <a:rPr sz="3000" i="1" spc="65" dirty="0">
                <a:latin typeface="Arial"/>
                <a:cs typeface="Arial"/>
              </a:rPr>
              <a:t>κατά</a:t>
            </a:r>
            <a:r>
              <a:rPr sz="3000" i="1" spc="70" dirty="0">
                <a:latin typeface="Arial"/>
                <a:cs typeface="Arial"/>
              </a:rPr>
              <a:t> </a:t>
            </a:r>
            <a:r>
              <a:rPr sz="3000" i="1" spc="90" dirty="0">
                <a:latin typeface="Arial"/>
                <a:cs typeface="Arial"/>
              </a:rPr>
              <a:t>τέτοιο </a:t>
            </a:r>
            <a:r>
              <a:rPr sz="3000" i="1" spc="95" dirty="0">
                <a:latin typeface="Arial"/>
                <a:cs typeface="Arial"/>
              </a:rPr>
              <a:t> </a:t>
            </a:r>
            <a:r>
              <a:rPr sz="3000" i="1" spc="-5" dirty="0">
                <a:latin typeface="Arial"/>
                <a:cs typeface="Arial"/>
              </a:rPr>
              <a:t>τρόπο,</a:t>
            </a:r>
            <a:r>
              <a:rPr sz="3000" i="1" spc="305" dirty="0">
                <a:latin typeface="Arial"/>
                <a:cs typeface="Arial"/>
              </a:rPr>
              <a:t> </a:t>
            </a:r>
            <a:r>
              <a:rPr sz="3000" i="1" spc="-5" dirty="0">
                <a:latin typeface="Arial"/>
                <a:cs typeface="Arial"/>
              </a:rPr>
              <a:t>ώστε</a:t>
            </a:r>
            <a:r>
              <a:rPr sz="3000" i="1" spc="310" dirty="0">
                <a:latin typeface="Arial"/>
                <a:cs typeface="Arial"/>
              </a:rPr>
              <a:t> </a:t>
            </a:r>
            <a:r>
              <a:rPr sz="3000" i="1" spc="-5" dirty="0">
                <a:latin typeface="Arial"/>
                <a:cs typeface="Arial"/>
              </a:rPr>
              <a:t>είτε</a:t>
            </a:r>
            <a:r>
              <a:rPr sz="3000" i="1" spc="305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να</a:t>
            </a:r>
            <a:r>
              <a:rPr sz="3000" i="1" spc="310" dirty="0">
                <a:latin typeface="Arial"/>
                <a:cs typeface="Arial"/>
              </a:rPr>
              <a:t> </a:t>
            </a:r>
            <a:r>
              <a:rPr sz="3000" i="1" spc="-5" dirty="0">
                <a:latin typeface="Arial"/>
                <a:cs typeface="Arial"/>
              </a:rPr>
              <a:t>αλλοιώνεται</a:t>
            </a:r>
            <a:r>
              <a:rPr sz="3000" i="1" spc="305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ή</a:t>
            </a:r>
            <a:r>
              <a:rPr sz="3000" i="1" spc="305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να</a:t>
            </a:r>
            <a:r>
              <a:rPr sz="3000" i="1" spc="305" dirty="0">
                <a:latin typeface="Arial"/>
                <a:cs typeface="Arial"/>
              </a:rPr>
              <a:t> </a:t>
            </a:r>
            <a:r>
              <a:rPr sz="3000" i="1" spc="-5" dirty="0">
                <a:latin typeface="Arial"/>
                <a:cs typeface="Arial"/>
              </a:rPr>
              <a:t>καταργείται </a:t>
            </a:r>
            <a:r>
              <a:rPr sz="3000" i="1" spc="-819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η κοινή </a:t>
            </a:r>
            <a:r>
              <a:rPr sz="3000" i="1" spc="-5" dirty="0">
                <a:latin typeface="Arial"/>
                <a:cs typeface="Arial"/>
              </a:rPr>
              <a:t>ωφέλεια </a:t>
            </a:r>
            <a:r>
              <a:rPr sz="3000" i="1" dirty="0">
                <a:latin typeface="Arial"/>
                <a:cs typeface="Arial"/>
              </a:rPr>
              <a:t>που </a:t>
            </a:r>
            <a:r>
              <a:rPr sz="3000" i="1" spc="-5" dirty="0">
                <a:latin typeface="Arial"/>
                <a:cs typeface="Arial"/>
              </a:rPr>
              <a:t>πηγάζει από τη χρήση του </a:t>
            </a:r>
            <a:r>
              <a:rPr sz="3000" i="1" dirty="0">
                <a:latin typeface="Arial"/>
                <a:cs typeface="Arial"/>
              </a:rPr>
              <a:t> </a:t>
            </a:r>
            <a:r>
              <a:rPr sz="3000" i="1" spc="15" dirty="0">
                <a:latin typeface="Arial"/>
                <a:cs typeface="Arial"/>
              </a:rPr>
              <a:t>συγκεκριµένου</a:t>
            </a:r>
            <a:r>
              <a:rPr sz="3000" i="1" spc="20" dirty="0">
                <a:latin typeface="Arial"/>
                <a:cs typeface="Arial"/>
              </a:rPr>
              <a:t> </a:t>
            </a:r>
            <a:r>
              <a:rPr sz="3000" i="1" spc="10" dirty="0">
                <a:latin typeface="Arial"/>
                <a:cs typeface="Arial"/>
              </a:rPr>
              <a:t>πράγµατος,</a:t>
            </a:r>
            <a:r>
              <a:rPr sz="3000" i="1" spc="15" dirty="0">
                <a:latin typeface="Arial"/>
                <a:cs typeface="Arial"/>
              </a:rPr>
              <a:t> είτε</a:t>
            </a:r>
            <a:r>
              <a:rPr sz="3000" i="1" spc="20" dirty="0">
                <a:latin typeface="Arial"/>
                <a:cs typeface="Arial"/>
              </a:rPr>
              <a:t> </a:t>
            </a:r>
            <a:r>
              <a:rPr sz="3000" i="1" spc="10" dirty="0">
                <a:latin typeface="Arial"/>
                <a:cs typeface="Arial"/>
              </a:rPr>
              <a:t>να</a:t>
            </a:r>
            <a:r>
              <a:rPr sz="3000" i="1" spc="15" dirty="0">
                <a:latin typeface="Arial"/>
                <a:cs typeface="Arial"/>
              </a:rPr>
              <a:t> </a:t>
            </a:r>
            <a:r>
              <a:rPr sz="3000" i="1" spc="20" dirty="0">
                <a:latin typeface="Arial"/>
                <a:cs typeface="Arial"/>
              </a:rPr>
              <a:t>καθίσταται </a:t>
            </a:r>
            <a:r>
              <a:rPr sz="3000" i="1" spc="25" dirty="0">
                <a:latin typeface="Arial"/>
                <a:cs typeface="Arial"/>
              </a:rPr>
              <a:t> </a:t>
            </a:r>
            <a:r>
              <a:rPr sz="3000" i="1" spc="-5" dirty="0">
                <a:latin typeface="Arial"/>
                <a:cs typeface="Arial"/>
              </a:rPr>
              <a:t>αδύνατη </a:t>
            </a:r>
            <a:r>
              <a:rPr sz="3000" i="1" dirty="0">
                <a:latin typeface="Arial"/>
                <a:cs typeface="Arial"/>
              </a:rPr>
              <a:t>η </a:t>
            </a:r>
            <a:r>
              <a:rPr sz="3000" i="1" spc="-5" dirty="0">
                <a:latin typeface="Arial"/>
                <a:cs typeface="Arial"/>
              </a:rPr>
              <a:t>χρήση του στοιχείου αυτού, </a:t>
            </a:r>
            <a:r>
              <a:rPr sz="3000" b="1" i="1" spc="-5" dirty="0">
                <a:latin typeface="Arial"/>
                <a:cs typeface="Arial"/>
              </a:rPr>
              <a:t>συνιστά </a:t>
            </a:r>
            <a:r>
              <a:rPr sz="3000" b="1" i="1" dirty="0">
                <a:latin typeface="Arial"/>
                <a:cs typeface="Arial"/>
              </a:rPr>
              <a:t> </a:t>
            </a:r>
            <a:r>
              <a:rPr sz="3000" b="1" i="1" spc="5" dirty="0">
                <a:latin typeface="Arial"/>
                <a:cs typeface="Arial"/>
              </a:rPr>
              <a:t>παράνοµη</a:t>
            </a:r>
            <a:r>
              <a:rPr sz="3000" b="1" i="1" spc="10" dirty="0">
                <a:latin typeface="Arial"/>
                <a:cs typeface="Arial"/>
              </a:rPr>
              <a:t> </a:t>
            </a:r>
            <a:r>
              <a:rPr sz="3000" b="1" i="1" spc="-5" dirty="0">
                <a:latin typeface="Arial"/>
                <a:cs typeface="Arial"/>
              </a:rPr>
              <a:t>προσβολή</a:t>
            </a:r>
            <a:r>
              <a:rPr sz="3000" b="1" i="1" spc="819" dirty="0">
                <a:latin typeface="Arial"/>
                <a:cs typeface="Arial"/>
              </a:rPr>
              <a:t> </a:t>
            </a:r>
            <a:r>
              <a:rPr sz="3000" i="1" spc="-5" dirty="0">
                <a:latin typeface="Arial"/>
                <a:cs typeface="Arial"/>
              </a:rPr>
              <a:t>κατά</a:t>
            </a:r>
            <a:r>
              <a:rPr sz="3000" i="1" spc="825" dirty="0">
                <a:latin typeface="Arial"/>
                <a:cs typeface="Arial"/>
              </a:rPr>
              <a:t> </a:t>
            </a:r>
            <a:r>
              <a:rPr sz="3000" i="1" spc="-5" dirty="0">
                <a:latin typeface="Arial"/>
                <a:cs typeface="Arial"/>
              </a:rPr>
              <a:t>τις</a:t>
            </a:r>
            <a:r>
              <a:rPr sz="3000" i="1" spc="825" dirty="0">
                <a:latin typeface="Arial"/>
                <a:cs typeface="Arial"/>
              </a:rPr>
              <a:t> </a:t>
            </a:r>
            <a:r>
              <a:rPr sz="3000" i="1" spc="-5" dirty="0">
                <a:latin typeface="Arial"/>
                <a:cs typeface="Arial"/>
              </a:rPr>
              <a:t>διατάξεις</a:t>
            </a:r>
            <a:r>
              <a:rPr sz="3000" i="1" spc="819" dirty="0">
                <a:latin typeface="Arial"/>
                <a:cs typeface="Arial"/>
              </a:rPr>
              <a:t> </a:t>
            </a:r>
            <a:r>
              <a:rPr sz="3000" i="1" spc="-5" dirty="0">
                <a:latin typeface="Arial"/>
                <a:cs typeface="Arial"/>
              </a:rPr>
              <a:t>των </a:t>
            </a:r>
            <a:r>
              <a:rPr sz="3000" i="1" dirty="0">
                <a:latin typeface="Arial"/>
                <a:cs typeface="Arial"/>
              </a:rPr>
              <a:t> </a:t>
            </a:r>
            <a:r>
              <a:rPr sz="3000" i="1" spc="440" dirty="0">
                <a:latin typeface="Arial"/>
                <a:cs typeface="Arial"/>
              </a:rPr>
              <a:t>ά</a:t>
            </a:r>
            <a:r>
              <a:rPr sz="3000" i="1" dirty="0">
                <a:latin typeface="Arial"/>
                <a:cs typeface="Arial"/>
              </a:rPr>
              <a:t>ρ</a:t>
            </a:r>
            <a:r>
              <a:rPr sz="3000" i="1" spc="-400" dirty="0">
                <a:latin typeface="Arial"/>
                <a:cs typeface="Arial"/>
              </a:rPr>
              <a:t> </a:t>
            </a:r>
            <a:r>
              <a:rPr sz="3000" i="1" spc="440" dirty="0">
                <a:latin typeface="Arial"/>
                <a:cs typeface="Arial"/>
              </a:rPr>
              <a:t>θ</a:t>
            </a:r>
            <a:r>
              <a:rPr sz="3000" i="1" dirty="0">
                <a:latin typeface="Arial"/>
                <a:cs typeface="Arial"/>
              </a:rPr>
              <a:t>ρ</a:t>
            </a:r>
            <a:r>
              <a:rPr sz="3000" i="1" spc="-400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ω</a:t>
            </a:r>
            <a:r>
              <a:rPr sz="3000" i="1" spc="-395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ν  </a:t>
            </a:r>
            <a:r>
              <a:rPr sz="3000" i="1" spc="60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5</a:t>
            </a:r>
            <a:r>
              <a:rPr sz="3000" i="1" spc="-395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7</a:t>
            </a:r>
            <a:r>
              <a:rPr sz="3000" i="1" spc="-395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,  </a:t>
            </a:r>
            <a:r>
              <a:rPr sz="3000" i="1" spc="270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5</a:t>
            </a:r>
            <a:r>
              <a:rPr sz="3000" i="1" spc="-395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9  </a:t>
            </a:r>
            <a:r>
              <a:rPr sz="3000" i="1" spc="270" dirty="0">
                <a:latin typeface="Arial"/>
                <a:cs typeface="Arial"/>
              </a:rPr>
              <a:t> </a:t>
            </a:r>
            <a:r>
              <a:rPr sz="3000" i="1" spc="440" dirty="0">
                <a:latin typeface="Arial"/>
                <a:cs typeface="Arial"/>
              </a:rPr>
              <a:t>το</a:t>
            </a:r>
            <a:r>
              <a:rPr sz="3000" i="1" dirty="0">
                <a:latin typeface="Arial"/>
                <a:cs typeface="Arial"/>
              </a:rPr>
              <a:t>υ  </a:t>
            </a:r>
            <a:r>
              <a:rPr sz="3000" i="1" spc="50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Α</a:t>
            </a:r>
            <a:r>
              <a:rPr sz="3000" i="1" spc="-395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Κ</a:t>
            </a:r>
            <a:r>
              <a:rPr sz="3000" i="1" spc="-395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,  </a:t>
            </a:r>
            <a:r>
              <a:rPr sz="3000" i="1" spc="270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ό</a:t>
            </a:r>
            <a:r>
              <a:rPr sz="3000" i="1" spc="-395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π</a:t>
            </a:r>
            <a:r>
              <a:rPr sz="3000" i="1" spc="-395" dirty="0">
                <a:latin typeface="Arial"/>
                <a:cs typeface="Arial"/>
              </a:rPr>
              <a:t> </a:t>
            </a:r>
            <a:r>
              <a:rPr sz="3000" i="1" spc="440" dirty="0">
                <a:latin typeface="Arial"/>
                <a:cs typeface="Arial"/>
              </a:rPr>
              <a:t>ω</a:t>
            </a:r>
            <a:r>
              <a:rPr sz="3000" i="1" dirty="0">
                <a:latin typeface="Arial"/>
                <a:cs typeface="Arial"/>
              </a:rPr>
              <a:t>ς  </a:t>
            </a:r>
            <a:r>
              <a:rPr sz="3000" i="1" spc="50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α</a:t>
            </a:r>
            <a:r>
              <a:rPr sz="3000" i="1" spc="-395" dirty="0">
                <a:latin typeface="Arial"/>
                <a:cs typeface="Arial"/>
              </a:rPr>
              <a:t> </a:t>
            </a:r>
            <a:r>
              <a:rPr sz="3000" i="1" spc="440" dirty="0">
                <a:latin typeface="Arial"/>
                <a:cs typeface="Arial"/>
              </a:rPr>
              <a:t>υτ</a:t>
            </a:r>
            <a:r>
              <a:rPr sz="3000" i="1" dirty="0">
                <a:latin typeface="Arial"/>
                <a:cs typeface="Arial"/>
              </a:rPr>
              <a:t>έ</a:t>
            </a:r>
            <a:r>
              <a:rPr sz="3000" i="1" spc="-390" dirty="0">
                <a:latin typeface="Arial"/>
                <a:cs typeface="Arial"/>
              </a:rPr>
              <a:t> </a:t>
            </a:r>
            <a:r>
              <a:rPr sz="3000" i="1" dirty="0">
                <a:latin typeface="Arial"/>
                <a:cs typeface="Arial"/>
              </a:rPr>
              <a:t>ς  </a:t>
            </a:r>
            <a:r>
              <a:rPr sz="3000" i="1" spc="-10" dirty="0">
                <a:latin typeface="Arial"/>
                <a:cs typeface="Arial"/>
              </a:rPr>
              <a:t>εµπλουτίζονται </a:t>
            </a:r>
            <a:r>
              <a:rPr sz="3000" i="1" spc="-5" dirty="0">
                <a:latin typeface="Arial"/>
                <a:cs typeface="Arial"/>
              </a:rPr>
              <a:t>από το άρθρο </a:t>
            </a:r>
            <a:r>
              <a:rPr sz="3000" i="1" dirty="0">
                <a:latin typeface="Arial"/>
                <a:cs typeface="Arial"/>
              </a:rPr>
              <a:t>24 </a:t>
            </a:r>
            <a:r>
              <a:rPr sz="3000" i="1" spc="-5" dirty="0">
                <a:latin typeface="Arial"/>
                <a:cs typeface="Arial"/>
              </a:rPr>
              <a:t>του </a:t>
            </a:r>
            <a:r>
              <a:rPr sz="3000" i="1" spc="-10" dirty="0">
                <a:latin typeface="Arial"/>
                <a:cs typeface="Arial"/>
              </a:rPr>
              <a:t>Συντάγµατος </a:t>
            </a:r>
            <a:r>
              <a:rPr sz="3000" i="1" spc="-819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(ΑΠ</a:t>
            </a:r>
            <a:r>
              <a:rPr sz="2800" i="1" spc="-1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718/2001)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34606" y="28733"/>
            <a:ext cx="8812530" cy="191325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9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b="1" spc="-5" dirty="0">
                <a:latin typeface="Arial"/>
                <a:cs typeface="Arial"/>
              </a:rPr>
              <a:t>ΠΟΛΙΤΙΚΑ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ΔΙΚΑΣΤΗΡΙΑ</a:t>
            </a:r>
            <a:endParaRPr sz="32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99600"/>
              </a:lnSpc>
              <a:spcBef>
                <a:spcPts val="620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55600" algn="l"/>
              </a:tabLst>
            </a:pPr>
            <a:r>
              <a:rPr sz="2700" b="1" i="1" spc="5" dirty="0">
                <a:latin typeface="Arial"/>
                <a:cs typeface="Arial"/>
              </a:rPr>
              <a:t>Εποµένως, </a:t>
            </a:r>
            <a:r>
              <a:rPr sz="2700" b="1" i="1" dirty="0">
                <a:latin typeface="Arial"/>
                <a:cs typeface="Arial"/>
              </a:rPr>
              <a:t>το </a:t>
            </a:r>
            <a:r>
              <a:rPr sz="2700" b="1" i="1" spc="5" dirty="0">
                <a:latin typeface="Arial"/>
                <a:cs typeface="Arial"/>
              </a:rPr>
              <a:t>δικαίωµα </a:t>
            </a:r>
            <a:r>
              <a:rPr sz="2700" b="1" i="1" dirty="0">
                <a:latin typeface="Arial"/>
                <a:cs typeface="Arial"/>
              </a:rPr>
              <a:t>του </a:t>
            </a:r>
            <a:r>
              <a:rPr sz="2700" b="1" i="1" spc="-5" dirty="0">
                <a:latin typeface="Arial"/>
                <a:cs typeface="Arial"/>
              </a:rPr>
              <a:t>ανθρώπου </a:t>
            </a:r>
            <a:r>
              <a:rPr sz="2700" b="1" i="1" dirty="0">
                <a:latin typeface="Arial"/>
                <a:cs typeface="Arial"/>
              </a:rPr>
              <a:t>στη </a:t>
            </a:r>
            <a:r>
              <a:rPr sz="2700" b="1" i="1" spc="-5" dirty="0">
                <a:latin typeface="Arial"/>
                <a:cs typeface="Arial"/>
              </a:rPr>
              <a:t>χρήση </a:t>
            </a:r>
            <a:r>
              <a:rPr sz="2700" b="1" i="1" dirty="0">
                <a:latin typeface="Arial"/>
                <a:cs typeface="Arial"/>
              </a:rPr>
              <a:t> και την </a:t>
            </a:r>
            <a:r>
              <a:rPr sz="2700" b="1" i="1" spc="-5" dirty="0">
                <a:latin typeface="Arial"/>
                <a:cs typeface="Arial"/>
              </a:rPr>
              <a:t>απόλαυση </a:t>
            </a:r>
            <a:r>
              <a:rPr sz="2700" b="1" i="1" dirty="0">
                <a:latin typeface="Arial"/>
                <a:cs typeface="Arial"/>
              </a:rPr>
              <a:t>της </a:t>
            </a:r>
            <a:r>
              <a:rPr sz="2700" b="1" i="1" spc="-5" dirty="0">
                <a:latin typeface="Arial"/>
                <a:cs typeface="Arial"/>
              </a:rPr>
              <a:t>ωφέλειας </a:t>
            </a:r>
            <a:r>
              <a:rPr sz="2700" b="1" i="1" dirty="0">
                <a:latin typeface="Arial"/>
                <a:cs typeface="Arial"/>
              </a:rPr>
              <a:t>του ζωτικού </a:t>
            </a:r>
            <a:r>
              <a:rPr sz="2700" b="1" i="1" spc="-5" dirty="0">
                <a:latin typeface="Arial"/>
                <a:cs typeface="Arial"/>
              </a:rPr>
              <a:t>χώρου </a:t>
            </a:r>
            <a:r>
              <a:rPr sz="2700" b="1" i="1" spc="-740" dirty="0">
                <a:latin typeface="Arial"/>
                <a:cs typeface="Arial"/>
              </a:rPr>
              <a:t> </a:t>
            </a:r>
            <a:r>
              <a:rPr sz="2700" b="1" i="1" dirty="0">
                <a:latin typeface="Arial"/>
                <a:cs typeface="Arial"/>
              </a:rPr>
              <a:t>του</a:t>
            </a:r>
            <a:r>
              <a:rPr sz="2700" b="1" i="1" spc="90" dirty="0">
                <a:latin typeface="Arial"/>
                <a:cs typeface="Arial"/>
              </a:rPr>
              <a:t> </a:t>
            </a:r>
            <a:r>
              <a:rPr sz="2700" b="1" i="1" spc="-5" dirty="0">
                <a:latin typeface="Arial"/>
                <a:cs typeface="Arial"/>
              </a:rPr>
              <a:t>αποτελεί</a:t>
            </a:r>
            <a:r>
              <a:rPr sz="2700" b="1" i="1" spc="95" dirty="0">
                <a:latin typeface="Arial"/>
                <a:cs typeface="Arial"/>
              </a:rPr>
              <a:t> </a:t>
            </a:r>
            <a:r>
              <a:rPr sz="2700" b="1" i="1" dirty="0">
                <a:latin typeface="Arial"/>
                <a:cs typeface="Arial"/>
              </a:rPr>
              <a:t>την</a:t>
            </a:r>
            <a:r>
              <a:rPr sz="2700" b="1" i="1" spc="90" dirty="0">
                <a:latin typeface="Arial"/>
                <a:cs typeface="Arial"/>
              </a:rPr>
              <a:t> </a:t>
            </a:r>
            <a:r>
              <a:rPr sz="2700" b="1" i="1" spc="-5" dirty="0">
                <a:latin typeface="Arial"/>
                <a:cs typeface="Arial"/>
              </a:rPr>
              <a:t>ιδιωτικού</a:t>
            </a:r>
            <a:r>
              <a:rPr sz="2700" b="1" i="1" spc="85" dirty="0">
                <a:latin typeface="Arial"/>
                <a:cs typeface="Arial"/>
              </a:rPr>
              <a:t> </a:t>
            </a:r>
            <a:r>
              <a:rPr sz="2700" b="1" i="1" spc="-5" dirty="0">
                <a:latin typeface="Arial"/>
                <a:cs typeface="Arial"/>
              </a:rPr>
              <a:t>δικαίου</a:t>
            </a:r>
            <a:r>
              <a:rPr sz="2700" b="1" i="1" spc="95" dirty="0">
                <a:latin typeface="Arial"/>
                <a:cs typeface="Arial"/>
              </a:rPr>
              <a:t> </a:t>
            </a:r>
            <a:r>
              <a:rPr sz="2700" b="1" i="1" spc="-5" dirty="0">
                <a:latin typeface="Arial"/>
                <a:cs typeface="Arial"/>
              </a:rPr>
              <a:t>έκφανση</a:t>
            </a:r>
            <a:r>
              <a:rPr sz="2700" b="1" i="1" spc="95" dirty="0">
                <a:latin typeface="Arial"/>
                <a:cs typeface="Arial"/>
              </a:rPr>
              <a:t> </a:t>
            </a:r>
            <a:r>
              <a:rPr sz="2700" b="1" i="1" dirty="0">
                <a:latin typeface="Arial"/>
                <a:cs typeface="Arial"/>
              </a:rPr>
              <a:t>της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421640" y="2242820"/>
            <a:ext cx="76193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4600" algn="l"/>
                <a:tab pos="3343910" algn="l"/>
                <a:tab pos="5516880" algn="l"/>
              </a:tabLst>
            </a:pPr>
            <a:r>
              <a:rPr sz="2700" b="1" i="1" spc="30" dirty="0">
                <a:latin typeface="Arial"/>
                <a:cs typeface="Arial"/>
              </a:rPr>
              <a:t>Συντάγµατος,	</a:t>
            </a:r>
            <a:r>
              <a:rPr sz="2700" b="1" i="1" spc="20" dirty="0">
                <a:latin typeface="Arial"/>
                <a:cs typeface="Arial"/>
              </a:rPr>
              <a:t>του	</a:t>
            </a:r>
            <a:r>
              <a:rPr sz="2700" b="1" i="1" spc="25" dirty="0">
                <a:latin typeface="Arial"/>
                <a:cs typeface="Arial"/>
              </a:rPr>
              <a:t>κοινωνικού	</a:t>
            </a:r>
            <a:r>
              <a:rPr sz="2700" b="1" i="1" spc="35" dirty="0">
                <a:latin typeface="Arial"/>
                <a:cs typeface="Arial"/>
              </a:rPr>
              <a:t>δικαιώµατος</a:t>
            </a:r>
            <a:endParaRPr sz="27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21640" y="1836420"/>
            <a:ext cx="8482965" cy="84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220"/>
              </a:lnSpc>
              <a:spcBef>
                <a:spcPts val="100"/>
              </a:spcBef>
              <a:tabLst>
                <a:tab pos="2678430" algn="l"/>
                <a:tab pos="3644900" algn="l"/>
                <a:tab pos="4281805" algn="l"/>
                <a:tab pos="5637530" algn="l"/>
                <a:tab pos="6312535" algn="l"/>
                <a:tab pos="7393305" algn="l"/>
                <a:tab pos="7864475" algn="l"/>
              </a:tabLst>
            </a:pPr>
            <a:r>
              <a:rPr sz="2700" b="1" i="1" spc="105" dirty="0">
                <a:latin typeface="Arial"/>
                <a:cs typeface="Arial"/>
              </a:rPr>
              <a:t>κατοχύρω</a:t>
            </a:r>
            <a:r>
              <a:rPr sz="2700" b="1" i="1" spc="100" dirty="0">
                <a:latin typeface="Arial"/>
                <a:cs typeface="Arial"/>
              </a:rPr>
              <a:t>σ</a:t>
            </a:r>
            <a:r>
              <a:rPr sz="2700" b="1" i="1" spc="105" dirty="0">
                <a:latin typeface="Arial"/>
                <a:cs typeface="Arial"/>
              </a:rPr>
              <a:t>η</a:t>
            </a:r>
            <a:r>
              <a:rPr sz="2700" b="1" i="1" dirty="0">
                <a:latin typeface="Arial"/>
                <a:cs typeface="Arial"/>
              </a:rPr>
              <a:t>ς	</a:t>
            </a:r>
            <a:r>
              <a:rPr sz="2700" b="1" i="1" spc="105" dirty="0">
                <a:latin typeface="Arial"/>
                <a:cs typeface="Arial"/>
              </a:rPr>
              <a:t>απ</a:t>
            </a:r>
            <a:r>
              <a:rPr sz="2700" b="1" i="1" dirty="0">
                <a:latin typeface="Arial"/>
                <a:cs typeface="Arial"/>
              </a:rPr>
              <a:t>ό	</a:t>
            </a:r>
            <a:r>
              <a:rPr sz="2700" b="1" i="1" spc="105" dirty="0">
                <a:latin typeface="Arial"/>
                <a:cs typeface="Arial"/>
              </a:rPr>
              <a:t>τ</a:t>
            </a:r>
            <a:r>
              <a:rPr sz="2700" b="1" i="1" dirty="0">
                <a:latin typeface="Arial"/>
                <a:cs typeface="Arial"/>
              </a:rPr>
              <a:t>ο	</a:t>
            </a:r>
            <a:r>
              <a:rPr sz="2700" b="1" i="1" spc="105" dirty="0">
                <a:latin typeface="Arial"/>
                <a:cs typeface="Arial"/>
              </a:rPr>
              <a:t>άρ</a:t>
            </a:r>
            <a:r>
              <a:rPr sz="2700" b="1" i="1" spc="100" dirty="0">
                <a:latin typeface="Arial"/>
                <a:cs typeface="Arial"/>
              </a:rPr>
              <a:t>θ</a:t>
            </a:r>
            <a:r>
              <a:rPr sz="2700" b="1" i="1" spc="105" dirty="0">
                <a:latin typeface="Arial"/>
                <a:cs typeface="Arial"/>
              </a:rPr>
              <a:t>ρ</a:t>
            </a:r>
            <a:r>
              <a:rPr sz="2700" b="1" i="1" dirty="0">
                <a:latin typeface="Arial"/>
                <a:cs typeface="Arial"/>
              </a:rPr>
              <a:t>ο	</a:t>
            </a:r>
            <a:r>
              <a:rPr sz="2700" b="1" i="1" spc="105" dirty="0">
                <a:latin typeface="Arial"/>
                <a:cs typeface="Arial"/>
              </a:rPr>
              <a:t>2</a:t>
            </a:r>
            <a:r>
              <a:rPr sz="2700" b="1" i="1" dirty="0">
                <a:latin typeface="Arial"/>
                <a:cs typeface="Arial"/>
              </a:rPr>
              <a:t>4	</a:t>
            </a:r>
            <a:r>
              <a:rPr sz="2700" b="1" i="1" spc="105" dirty="0">
                <a:latin typeface="Arial"/>
                <a:cs typeface="Arial"/>
              </a:rPr>
              <a:t>παρ</a:t>
            </a:r>
            <a:r>
              <a:rPr sz="2700" b="1" i="1" dirty="0">
                <a:latin typeface="Arial"/>
                <a:cs typeface="Arial"/>
              </a:rPr>
              <a:t>.	1	</a:t>
            </a:r>
            <a:r>
              <a:rPr sz="2700" b="1" i="1" spc="105" dirty="0">
                <a:latin typeface="Arial"/>
                <a:cs typeface="Arial"/>
              </a:rPr>
              <a:t>του</a:t>
            </a:r>
            <a:endParaRPr sz="2700">
              <a:latin typeface="Arial"/>
              <a:cs typeface="Arial"/>
            </a:endParaRPr>
          </a:p>
          <a:p>
            <a:pPr marR="13970" algn="r">
              <a:lnSpc>
                <a:spcPts val="3220"/>
              </a:lnSpc>
            </a:pPr>
            <a:r>
              <a:rPr sz="2700" b="1" i="1" spc="30" dirty="0">
                <a:latin typeface="Arial"/>
                <a:cs typeface="Arial"/>
              </a:rPr>
              <a:t>στο</a:t>
            </a:r>
            <a:endParaRPr sz="27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8739" y="2649220"/>
            <a:ext cx="8815070" cy="34086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7620" algn="just">
              <a:lnSpc>
                <a:spcPct val="100299"/>
              </a:lnSpc>
              <a:spcBef>
                <a:spcPts val="90"/>
              </a:spcBef>
            </a:pPr>
            <a:r>
              <a:rPr sz="2700" b="1" i="1" spc="-5" dirty="0">
                <a:latin typeface="Arial"/>
                <a:cs typeface="Arial"/>
              </a:rPr>
              <a:t>περιβάλλον, που τριτενεργεί </a:t>
            </a:r>
            <a:r>
              <a:rPr sz="2700" b="1" i="1" dirty="0">
                <a:latin typeface="Arial"/>
                <a:cs typeface="Arial"/>
              </a:rPr>
              <a:t>στις </a:t>
            </a:r>
            <a:r>
              <a:rPr sz="2700" b="1" i="1" spc="-5" dirty="0">
                <a:latin typeface="Arial"/>
                <a:cs typeface="Arial"/>
              </a:rPr>
              <a:t>ιδιωτικές </a:t>
            </a:r>
            <a:r>
              <a:rPr sz="2700" b="1" i="1" spc="5" dirty="0">
                <a:latin typeface="Arial"/>
                <a:cs typeface="Arial"/>
              </a:rPr>
              <a:t>έννοµες </a:t>
            </a:r>
            <a:r>
              <a:rPr sz="2700" b="1" i="1" spc="10" dirty="0">
                <a:latin typeface="Arial"/>
                <a:cs typeface="Arial"/>
              </a:rPr>
              <a:t> </a:t>
            </a:r>
            <a:r>
              <a:rPr sz="2700" b="1" i="1" dirty="0">
                <a:latin typeface="Arial"/>
                <a:cs typeface="Arial"/>
              </a:rPr>
              <a:t>σχέσεις </a:t>
            </a:r>
            <a:r>
              <a:rPr sz="2700" b="1" i="1" spc="15" dirty="0">
                <a:latin typeface="Arial"/>
                <a:cs typeface="Arial"/>
              </a:rPr>
              <a:t>µέσω </a:t>
            </a:r>
            <a:r>
              <a:rPr sz="2700" b="1" i="1" dirty="0">
                <a:latin typeface="Arial"/>
                <a:cs typeface="Arial"/>
              </a:rPr>
              <a:t>των </a:t>
            </a:r>
            <a:r>
              <a:rPr sz="2700" b="1" i="1" spc="-5" dirty="0">
                <a:latin typeface="Arial"/>
                <a:cs typeface="Arial"/>
              </a:rPr>
              <a:t>διατάξεων </a:t>
            </a:r>
            <a:r>
              <a:rPr sz="2700" b="1" i="1" dirty="0">
                <a:latin typeface="Arial"/>
                <a:cs typeface="Arial"/>
              </a:rPr>
              <a:t>των </a:t>
            </a:r>
            <a:r>
              <a:rPr sz="2700" b="1" i="1" spc="-5" dirty="0">
                <a:latin typeface="Arial"/>
                <a:cs typeface="Arial"/>
              </a:rPr>
              <a:t>άρθρων 57 </a:t>
            </a:r>
            <a:r>
              <a:rPr sz="2700" b="1" i="1" dirty="0">
                <a:latin typeface="Arial"/>
                <a:cs typeface="Arial"/>
              </a:rPr>
              <a:t>και </a:t>
            </a:r>
            <a:r>
              <a:rPr sz="2700" b="1" i="1" spc="5" dirty="0">
                <a:latin typeface="Arial"/>
                <a:cs typeface="Arial"/>
              </a:rPr>
              <a:t> </a:t>
            </a:r>
            <a:r>
              <a:rPr sz="2700" b="1" i="1" spc="-5" dirty="0">
                <a:latin typeface="Arial"/>
                <a:cs typeface="Arial"/>
              </a:rPr>
              <a:t>967 </a:t>
            </a:r>
            <a:r>
              <a:rPr sz="2700" b="1" i="1" dirty="0">
                <a:latin typeface="Arial"/>
                <a:cs typeface="Arial"/>
              </a:rPr>
              <a:t>επ. </a:t>
            </a:r>
            <a:r>
              <a:rPr sz="2700" b="1" i="1" spc="-5" dirty="0">
                <a:latin typeface="Arial"/>
                <a:cs typeface="Arial"/>
              </a:rPr>
              <a:t>ΑΚ</a:t>
            </a:r>
            <a:endParaRPr sz="27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99900"/>
              </a:lnSpc>
              <a:spcBef>
                <a:spcPts val="710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56870" algn="l"/>
              </a:tabLst>
            </a:pPr>
            <a:r>
              <a:rPr sz="2700" b="1" i="1" dirty="0">
                <a:latin typeface="Arial"/>
                <a:cs typeface="Arial"/>
              </a:rPr>
              <a:t>Η</a:t>
            </a:r>
            <a:r>
              <a:rPr sz="2700" b="1" i="1" spc="5" dirty="0">
                <a:latin typeface="Arial"/>
                <a:cs typeface="Arial"/>
              </a:rPr>
              <a:t> </a:t>
            </a:r>
            <a:r>
              <a:rPr sz="2700" b="1" i="1" spc="40" dirty="0">
                <a:latin typeface="Arial"/>
                <a:cs typeface="Arial"/>
              </a:rPr>
              <a:t>µε</a:t>
            </a:r>
            <a:r>
              <a:rPr sz="2700" b="1" i="1" spc="45" dirty="0">
                <a:latin typeface="Arial"/>
                <a:cs typeface="Arial"/>
              </a:rPr>
              <a:t> </a:t>
            </a:r>
            <a:r>
              <a:rPr sz="2700" b="1" i="1" spc="10" dirty="0">
                <a:latin typeface="Arial"/>
                <a:cs typeface="Arial"/>
              </a:rPr>
              <a:t>οποιοδήποτε</a:t>
            </a:r>
            <a:r>
              <a:rPr sz="2700" b="1" i="1" spc="15" dirty="0">
                <a:latin typeface="Arial"/>
                <a:cs typeface="Arial"/>
              </a:rPr>
              <a:t> </a:t>
            </a:r>
            <a:r>
              <a:rPr sz="2700" b="1" i="1" spc="10" dirty="0">
                <a:latin typeface="Arial"/>
                <a:cs typeface="Arial"/>
              </a:rPr>
              <a:t>τρόπο</a:t>
            </a:r>
            <a:r>
              <a:rPr sz="2700" b="1" i="1" spc="15" dirty="0">
                <a:latin typeface="Arial"/>
                <a:cs typeface="Arial"/>
              </a:rPr>
              <a:t> προσβολή</a:t>
            </a:r>
            <a:r>
              <a:rPr sz="2700" b="1" i="1" spc="20" dirty="0">
                <a:latin typeface="Arial"/>
                <a:cs typeface="Arial"/>
              </a:rPr>
              <a:t> στοιχείου </a:t>
            </a:r>
            <a:r>
              <a:rPr sz="2700" b="1" i="1" spc="25" dirty="0">
                <a:latin typeface="Arial"/>
                <a:cs typeface="Arial"/>
              </a:rPr>
              <a:t> </a:t>
            </a:r>
            <a:r>
              <a:rPr sz="2700" b="1" i="1" spc="100" dirty="0">
                <a:latin typeface="Arial"/>
                <a:cs typeface="Arial"/>
              </a:rPr>
              <a:t>ζωτικού</a:t>
            </a:r>
            <a:r>
              <a:rPr sz="2700" b="1" i="1" spc="105" dirty="0">
                <a:latin typeface="Arial"/>
                <a:cs typeface="Arial"/>
              </a:rPr>
              <a:t> </a:t>
            </a:r>
            <a:r>
              <a:rPr sz="2700" b="1" i="1" spc="95" dirty="0">
                <a:latin typeface="Arial"/>
                <a:cs typeface="Arial"/>
              </a:rPr>
              <a:t>χώρου</a:t>
            </a:r>
            <a:r>
              <a:rPr sz="2700" b="1" i="1" spc="100" dirty="0">
                <a:latin typeface="Arial"/>
                <a:cs typeface="Arial"/>
              </a:rPr>
              <a:t> </a:t>
            </a:r>
            <a:r>
              <a:rPr sz="2700" b="1" i="1" spc="80" dirty="0">
                <a:latin typeface="Arial"/>
                <a:cs typeface="Arial"/>
              </a:rPr>
              <a:t>του</a:t>
            </a:r>
            <a:r>
              <a:rPr sz="2700" b="1" i="1" spc="85" dirty="0">
                <a:latin typeface="Arial"/>
                <a:cs typeface="Arial"/>
              </a:rPr>
              <a:t> </a:t>
            </a:r>
            <a:r>
              <a:rPr sz="2700" b="1" i="1" spc="100" dirty="0">
                <a:latin typeface="Arial"/>
                <a:cs typeface="Arial"/>
              </a:rPr>
              <a:t>ανθρώπου</a:t>
            </a:r>
            <a:r>
              <a:rPr sz="2700" b="1" i="1" spc="105" dirty="0">
                <a:latin typeface="Arial"/>
                <a:cs typeface="Arial"/>
              </a:rPr>
              <a:t> </a:t>
            </a:r>
            <a:r>
              <a:rPr sz="2700" b="1" i="1" spc="110" dirty="0">
                <a:latin typeface="Arial"/>
                <a:cs typeface="Arial"/>
              </a:rPr>
              <a:t>(ακτινοβολία, </a:t>
            </a:r>
            <a:r>
              <a:rPr sz="2700" b="1" i="1" spc="114" dirty="0">
                <a:latin typeface="Arial"/>
                <a:cs typeface="Arial"/>
              </a:rPr>
              <a:t> </a:t>
            </a:r>
            <a:r>
              <a:rPr sz="2700" b="1" i="1" spc="-5" dirty="0">
                <a:latin typeface="Arial"/>
                <a:cs typeface="Arial"/>
              </a:rPr>
              <a:t>ρύπανση </a:t>
            </a:r>
            <a:r>
              <a:rPr sz="2700" b="1" i="1" dirty="0">
                <a:latin typeface="Arial"/>
                <a:cs typeface="Arial"/>
              </a:rPr>
              <a:t>της </a:t>
            </a:r>
            <a:r>
              <a:rPr sz="2700" b="1" i="1" spc="5" dirty="0">
                <a:latin typeface="Arial"/>
                <a:cs typeface="Arial"/>
              </a:rPr>
              <a:t>ατµόσφαιρας </a:t>
            </a:r>
            <a:r>
              <a:rPr sz="2700" b="1" i="1" spc="-5" dirty="0">
                <a:latin typeface="Arial"/>
                <a:cs typeface="Arial"/>
              </a:rPr>
              <a:t>κ.ά.) συνιστά προσβολή </a:t>
            </a:r>
            <a:r>
              <a:rPr sz="2700" b="1" i="1" spc="-740" dirty="0">
                <a:latin typeface="Arial"/>
                <a:cs typeface="Arial"/>
              </a:rPr>
              <a:t> </a:t>
            </a:r>
            <a:r>
              <a:rPr sz="2700" b="1" i="1" spc="5" dirty="0">
                <a:latin typeface="Arial"/>
                <a:cs typeface="Arial"/>
              </a:rPr>
              <a:t>θεµελιώδους </a:t>
            </a:r>
            <a:r>
              <a:rPr sz="2700" b="1" i="1" dirty="0">
                <a:latin typeface="Arial"/>
                <a:cs typeface="Arial"/>
              </a:rPr>
              <a:t>συνταγµατικού του δικαιώµατος, </a:t>
            </a:r>
            <a:r>
              <a:rPr sz="2700" b="1" i="1" spc="-5" dirty="0">
                <a:latin typeface="Arial"/>
                <a:cs typeface="Arial"/>
              </a:rPr>
              <a:t>δηλ. </a:t>
            </a:r>
            <a:r>
              <a:rPr sz="2700" b="1" i="1" dirty="0">
                <a:latin typeface="Arial"/>
                <a:cs typeface="Arial"/>
              </a:rPr>
              <a:t> της</a:t>
            </a:r>
            <a:r>
              <a:rPr sz="2700" b="1" i="1" spc="-10" dirty="0">
                <a:latin typeface="Arial"/>
                <a:cs typeface="Arial"/>
              </a:rPr>
              <a:t> </a:t>
            </a:r>
            <a:r>
              <a:rPr sz="2700" b="1" i="1" dirty="0">
                <a:latin typeface="Arial"/>
                <a:cs typeface="Arial"/>
              </a:rPr>
              <a:t>αξίας του</a:t>
            </a:r>
            <a:r>
              <a:rPr sz="2700" b="1" i="1" spc="-5" dirty="0">
                <a:latin typeface="Arial"/>
                <a:cs typeface="Arial"/>
              </a:rPr>
              <a:t> προσώπου</a:t>
            </a:r>
            <a:r>
              <a:rPr sz="2700" b="1" i="1" dirty="0">
                <a:latin typeface="Arial"/>
                <a:cs typeface="Arial"/>
              </a:rPr>
              <a:t> </a:t>
            </a:r>
            <a:r>
              <a:rPr sz="2700" b="1" i="1" spc="-5" dirty="0">
                <a:latin typeface="Arial"/>
                <a:cs typeface="Arial"/>
              </a:rPr>
              <a:t>(Εφ. Αιγαίου 93/2020)</a:t>
            </a:r>
            <a:endParaRPr sz="2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87314" y="-2941"/>
            <a:ext cx="8863965" cy="580199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9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b="1" spc="-5" dirty="0">
                <a:latin typeface="Arial"/>
                <a:cs typeface="Arial"/>
              </a:rPr>
              <a:t>ΠΟΛΙΤΙΚΑ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ΔΙΚΑΣΤΗΡΙΑ</a:t>
            </a:r>
            <a:endParaRPr sz="32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99900"/>
              </a:lnSpc>
              <a:spcBef>
                <a:spcPts val="63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i="1" dirty="0">
                <a:latin typeface="Arial"/>
                <a:cs typeface="Arial"/>
              </a:rPr>
              <a:t>Η </a:t>
            </a:r>
            <a:r>
              <a:rPr sz="2800" i="1" spc="-5" dirty="0">
                <a:latin typeface="Arial"/>
                <a:cs typeface="Arial"/>
              </a:rPr>
              <a:t>αξίωση </a:t>
            </a:r>
            <a:r>
              <a:rPr sz="2800" i="1" dirty="0">
                <a:latin typeface="Arial"/>
                <a:cs typeface="Arial"/>
              </a:rPr>
              <a:t>που </a:t>
            </a:r>
            <a:r>
              <a:rPr sz="2800" i="1" spc="-5" dirty="0">
                <a:latin typeface="Arial"/>
                <a:cs typeface="Arial"/>
              </a:rPr>
              <a:t>απορρέει από την προσβολή του </a:t>
            </a:r>
            <a:r>
              <a:rPr sz="2800" i="1" dirty="0">
                <a:latin typeface="Arial"/>
                <a:cs typeface="Arial"/>
              </a:rPr>
              <a:t>πιο 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πάνω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δικαιώµατος</a:t>
            </a:r>
            <a:r>
              <a:rPr sz="2800" i="1" spc="-5" dirty="0">
                <a:latin typeface="Arial"/>
                <a:cs typeface="Arial"/>
              </a:rPr>
              <a:t> συνίσταται,</a:t>
            </a:r>
            <a:r>
              <a:rPr sz="2800" i="1" dirty="0">
                <a:latin typeface="Arial"/>
                <a:cs typeface="Arial"/>
              </a:rPr>
              <a:t> εκτός</a:t>
            </a:r>
            <a:r>
              <a:rPr sz="2800" i="1" spc="77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των</a:t>
            </a:r>
            <a:r>
              <a:rPr sz="2800" i="1" spc="77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άλλων, 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b="1" i="1" dirty="0">
                <a:latin typeface="Arial"/>
                <a:cs typeface="Arial"/>
              </a:rPr>
              <a:t>στην </a:t>
            </a:r>
            <a:r>
              <a:rPr sz="2800" b="1" i="1" spc="-5" dirty="0">
                <a:latin typeface="Arial"/>
                <a:cs typeface="Arial"/>
              </a:rPr>
              <a:t>άρση </a:t>
            </a:r>
            <a:r>
              <a:rPr sz="2800" b="1" i="1" dirty="0">
                <a:latin typeface="Arial"/>
                <a:cs typeface="Arial"/>
              </a:rPr>
              <a:t>της </a:t>
            </a:r>
            <a:r>
              <a:rPr sz="2800" i="1" spc="-5" dirty="0">
                <a:latin typeface="Arial"/>
                <a:cs typeface="Arial"/>
              </a:rPr>
              <a:t>τελευταίας </a:t>
            </a:r>
            <a:r>
              <a:rPr sz="2800" b="1" i="1" dirty="0">
                <a:latin typeface="Arial"/>
                <a:cs typeface="Arial"/>
              </a:rPr>
              <a:t>και την </a:t>
            </a:r>
            <a:r>
              <a:rPr sz="2800" b="1" i="1" spc="-5" dirty="0">
                <a:latin typeface="Arial"/>
                <a:cs typeface="Arial"/>
              </a:rPr>
              <a:t>παράλειψή </a:t>
            </a:r>
            <a:r>
              <a:rPr sz="2800" b="1" i="1" dirty="0">
                <a:latin typeface="Arial"/>
                <a:cs typeface="Arial"/>
              </a:rPr>
              <a:t>της </a:t>
            </a:r>
            <a:r>
              <a:rPr sz="2800" b="1" i="1" spc="5" dirty="0">
                <a:latin typeface="Arial"/>
                <a:cs typeface="Arial"/>
              </a:rPr>
              <a:t> </a:t>
            </a:r>
            <a:r>
              <a:rPr sz="2800" b="1" i="1" spc="90" dirty="0">
                <a:latin typeface="Arial"/>
                <a:cs typeface="Arial"/>
              </a:rPr>
              <a:t>στο</a:t>
            </a:r>
            <a:r>
              <a:rPr sz="2800" b="1" i="1" spc="95" dirty="0">
                <a:latin typeface="Arial"/>
                <a:cs typeface="Arial"/>
              </a:rPr>
              <a:t> </a:t>
            </a:r>
            <a:r>
              <a:rPr sz="2800" b="1" i="1" spc="130" dirty="0">
                <a:latin typeface="Arial"/>
                <a:cs typeface="Arial"/>
              </a:rPr>
              <a:t>µέλλον</a:t>
            </a:r>
            <a:r>
              <a:rPr sz="2800" i="1" spc="130" dirty="0">
                <a:latin typeface="Arial"/>
                <a:cs typeface="Arial"/>
              </a:rPr>
              <a:t>,</a:t>
            </a:r>
            <a:r>
              <a:rPr sz="2800" i="1" spc="135" dirty="0">
                <a:latin typeface="Arial"/>
                <a:cs typeface="Arial"/>
              </a:rPr>
              <a:t> </a:t>
            </a:r>
            <a:r>
              <a:rPr sz="2800" i="1" spc="114" dirty="0">
                <a:latin typeface="Arial"/>
                <a:cs typeface="Arial"/>
              </a:rPr>
              <a:t>εφόσον</a:t>
            </a:r>
            <a:r>
              <a:rPr sz="2800" i="1" spc="120" dirty="0">
                <a:latin typeface="Arial"/>
                <a:cs typeface="Arial"/>
              </a:rPr>
              <a:t> υπάρχει</a:t>
            </a:r>
            <a:r>
              <a:rPr sz="2800" i="1" spc="125" dirty="0">
                <a:latin typeface="Arial"/>
                <a:cs typeface="Arial"/>
              </a:rPr>
              <a:t> </a:t>
            </a:r>
            <a:r>
              <a:rPr sz="2800" i="1" spc="100" dirty="0">
                <a:latin typeface="Arial"/>
                <a:cs typeface="Arial"/>
              </a:rPr>
              <a:t>βάσιµη</a:t>
            </a:r>
            <a:r>
              <a:rPr sz="2800" i="1" spc="105" dirty="0">
                <a:latin typeface="Arial"/>
                <a:cs typeface="Arial"/>
              </a:rPr>
              <a:t> </a:t>
            </a:r>
            <a:r>
              <a:rPr sz="2800" i="1" spc="140" dirty="0">
                <a:latin typeface="Arial"/>
                <a:cs typeface="Arial"/>
              </a:rPr>
              <a:t>απειλή </a:t>
            </a:r>
            <a:r>
              <a:rPr sz="2800" i="1" spc="145" dirty="0">
                <a:latin typeface="Arial"/>
                <a:cs typeface="Arial"/>
              </a:rPr>
              <a:t> </a:t>
            </a:r>
            <a:r>
              <a:rPr sz="2800" i="1" spc="25" dirty="0">
                <a:latin typeface="Arial"/>
                <a:cs typeface="Arial"/>
              </a:rPr>
              <a:t>επικείµενης</a:t>
            </a:r>
            <a:r>
              <a:rPr sz="2800" i="1" spc="30" dirty="0">
                <a:latin typeface="Arial"/>
                <a:cs typeface="Arial"/>
              </a:rPr>
              <a:t> </a:t>
            </a:r>
            <a:r>
              <a:rPr sz="2800" i="1" spc="35" dirty="0">
                <a:latin typeface="Arial"/>
                <a:cs typeface="Arial"/>
              </a:rPr>
              <a:t>προσβολής</a:t>
            </a:r>
            <a:r>
              <a:rPr sz="2800" i="1" spc="40" dirty="0">
                <a:latin typeface="Arial"/>
                <a:cs typeface="Arial"/>
              </a:rPr>
              <a:t> </a:t>
            </a:r>
            <a:r>
              <a:rPr sz="2800" i="1" spc="35" dirty="0">
                <a:latin typeface="Arial"/>
                <a:cs typeface="Arial"/>
              </a:rPr>
              <a:t>(προληπτική</a:t>
            </a:r>
            <a:r>
              <a:rPr sz="2800" i="1" spc="40" dirty="0">
                <a:latin typeface="Arial"/>
                <a:cs typeface="Arial"/>
              </a:rPr>
              <a:t> </a:t>
            </a:r>
            <a:r>
              <a:rPr sz="2800" i="1" spc="30" dirty="0">
                <a:latin typeface="Arial"/>
                <a:cs typeface="Arial"/>
              </a:rPr>
              <a:t>αξίωση</a:t>
            </a:r>
            <a:r>
              <a:rPr sz="2800" i="1" spc="35" dirty="0">
                <a:latin typeface="Arial"/>
                <a:cs typeface="Arial"/>
              </a:rPr>
              <a:t> </a:t>
            </a:r>
            <a:r>
              <a:rPr sz="2800" i="1" spc="25" dirty="0">
                <a:latin typeface="Arial"/>
                <a:cs typeface="Arial"/>
              </a:rPr>
              <a:t>για </a:t>
            </a:r>
            <a:r>
              <a:rPr sz="2800" i="1" spc="30" dirty="0">
                <a:latin typeface="Arial"/>
                <a:cs typeface="Arial"/>
              </a:rPr>
              <a:t> </a:t>
            </a:r>
            <a:r>
              <a:rPr sz="2800" i="1" spc="130" dirty="0">
                <a:latin typeface="Arial"/>
                <a:cs typeface="Arial"/>
              </a:rPr>
              <a:t>παράλειψη).</a:t>
            </a:r>
            <a:r>
              <a:rPr sz="2800" i="1" spc="635" dirty="0">
                <a:latin typeface="Arial"/>
                <a:cs typeface="Arial"/>
              </a:rPr>
              <a:t> </a:t>
            </a:r>
            <a:r>
              <a:rPr sz="2800" i="1" spc="100" dirty="0">
                <a:latin typeface="Arial"/>
                <a:cs typeface="Arial"/>
              </a:rPr>
              <a:t>Για </a:t>
            </a:r>
            <a:r>
              <a:rPr sz="2800" i="1" spc="655" dirty="0">
                <a:latin typeface="Arial"/>
                <a:cs typeface="Arial"/>
              </a:rPr>
              <a:t> </a:t>
            </a:r>
            <a:r>
              <a:rPr sz="2800" i="1" spc="100" dirty="0">
                <a:latin typeface="Arial"/>
                <a:cs typeface="Arial"/>
              </a:rPr>
              <a:t>την </a:t>
            </a:r>
            <a:r>
              <a:rPr sz="2800" i="1" spc="585" dirty="0">
                <a:latin typeface="Arial"/>
                <a:cs typeface="Arial"/>
              </a:rPr>
              <a:t> </a:t>
            </a:r>
            <a:r>
              <a:rPr sz="2800" i="1" spc="125" dirty="0">
                <a:latin typeface="Arial"/>
                <a:cs typeface="Arial"/>
              </a:rPr>
              <a:t>άσκηση </a:t>
            </a:r>
            <a:r>
              <a:rPr sz="2800" i="1" spc="555" dirty="0">
                <a:latin typeface="Arial"/>
                <a:cs typeface="Arial"/>
              </a:rPr>
              <a:t> </a:t>
            </a:r>
            <a:r>
              <a:rPr sz="2800" i="1" spc="100" dirty="0">
                <a:latin typeface="Arial"/>
                <a:cs typeface="Arial"/>
              </a:rPr>
              <a:t>των </a:t>
            </a:r>
            <a:r>
              <a:rPr sz="2800" i="1" spc="585" dirty="0">
                <a:latin typeface="Arial"/>
                <a:cs typeface="Arial"/>
              </a:rPr>
              <a:t> </a:t>
            </a:r>
            <a:r>
              <a:rPr sz="2800" i="1" spc="150" dirty="0">
                <a:latin typeface="Arial"/>
                <a:cs typeface="Arial"/>
              </a:rPr>
              <a:t>παραπάνω </a:t>
            </a:r>
            <a:r>
              <a:rPr sz="2800" i="1" spc="-77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α</a:t>
            </a:r>
            <a:r>
              <a:rPr sz="2800" i="1" spc="-375" dirty="0">
                <a:latin typeface="Arial"/>
                <a:cs typeface="Arial"/>
              </a:rPr>
              <a:t> </a:t>
            </a:r>
            <a:r>
              <a:rPr sz="2800" i="1" spc="405" dirty="0">
                <a:latin typeface="Arial"/>
                <a:cs typeface="Arial"/>
              </a:rPr>
              <a:t>ξιώσ</a:t>
            </a:r>
            <a:r>
              <a:rPr sz="2800" i="1" dirty="0">
                <a:latin typeface="Arial"/>
                <a:cs typeface="Arial"/>
              </a:rPr>
              <a:t>ε</a:t>
            </a:r>
            <a:r>
              <a:rPr sz="2800" i="1" spc="-370" dirty="0">
                <a:latin typeface="Arial"/>
                <a:cs typeface="Arial"/>
              </a:rPr>
              <a:t> </a:t>
            </a:r>
            <a:r>
              <a:rPr sz="2800" i="1" spc="405" dirty="0">
                <a:latin typeface="Arial"/>
                <a:cs typeface="Arial"/>
              </a:rPr>
              <a:t>ω</a:t>
            </a:r>
            <a:r>
              <a:rPr sz="2800" i="1" dirty="0">
                <a:latin typeface="Arial"/>
                <a:cs typeface="Arial"/>
              </a:rPr>
              <a:t>ν  </a:t>
            </a:r>
            <a:r>
              <a:rPr sz="2800" i="1" spc="40" dirty="0">
                <a:latin typeface="Arial"/>
                <a:cs typeface="Arial"/>
              </a:rPr>
              <a:t> </a:t>
            </a:r>
            <a:r>
              <a:rPr sz="2800" i="1" spc="405" dirty="0">
                <a:latin typeface="Arial"/>
                <a:cs typeface="Arial"/>
              </a:rPr>
              <a:t>ν</a:t>
            </a:r>
            <a:r>
              <a:rPr sz="2800" i="1" dirty="0">
                <a:latin typeface="Arial"/>
                <a:cs typeface="Arial"/>
              </a:rPr>
              <a:t>ο</a:t>
            </a:r>
            <a:r>
              <a:rPr sz="2800" i="1" spc="-375" dirty="0">
                <a:latin typeface="Arial"/>
                <a:cs typeface="Arial"/>
              </a:rPr>
              <a:t> </a:t>
            </a:r>
            <a:r>
              <a:rPr sz="2800" i="1" spc="-80" dirty="0">
                <a:latin typeface="Arial"/>
                <a:cs typeface="Arial"/>
              </a:rPr>
              <a:t>µ</a:t>
            </a:r>
            <a:r>
              <a:rPr sz="2800" i="1" spc="-37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ι</a:t>
            </a:r>
            <a:r>
              <a:rPr sz="2800" i="1" spc="-375" dirty="0">
                <a:latin typeface="Arial"/>
                <a:cs typeface="Arial"/>
              </a:rPr>
              <a:t> </a:t>
            </a:r>
            <a:r>
              <a:rPr sz="2800" i="1" spc="-80" dirty="0">
                <a:latin typeface="Arial"/>
                <a:cs typeface="Arial"/>
              </a:rPr>
              <a:t>µ</a:t>
            </a:r>
            <a:r>
              <a:rPr sz="2800" i="1" spc="-37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ο</a:t>
            </a:r>
            <a:r>
              <a:rPr sz="2800" i="1" spc="-37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π</a:t>
            </a:r>
            <a:r>
              <a:rPr sz="2800" i="1" spc="-375" dirty="0">
                <a:latin typeface="Arial"/>
                <a:cs typeface="Arial"/>
              </a:rPr>
              <a:t> </a:t>
            </a:r>
            <a:r>
              <a:rPr sz="2800" i="1" spc="405" dirty="0">
                <a:latin typeface="Arial"/>
                <a:cs typeface="Arial"/>
              </a:rPr>
              <a:t>οιεί</a:t>
            </a:r>
            <a:r>
              <a:rPr sz="2800" i="1" dirty="0">
                <a:latin typeface="Arial"/>
                <a:cs typeface="Arial"/>
              </a:rPr>
              <a:t>τ</a:t>
            </a:r>
            <a:r>
              <a:rPr sz="2800" i="1" spc="-37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α</a:t>
            </a:r>
            <a:r>
              <a:rPr sz="2800" i="1" spc="-37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ι  </a:t>
            </a:r>
            <a:r>
              <a:rPr sz="2800" i="1" spc="4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ο  </a:t>
            </a:r>
            <a:r>
              <a:rPr sz="2800" i="1" spc="45" dirty="0">
                <a:latin typeface="Arial"/>
                <a:cs typeface="Arial"/>
              </a:rPr>
              <a:t> </a:t>
            </a:r>
            <a:r>
              <a:rPr sz="2800" i="1" spc="405" dirty="0">
                <a:latin typeface="Arial"/>
                <a:cs typeface="Arial"/>
              </a:rPr>
              <a:t>χρήστη</a:t>
            </a:r>
            <a:r>
              <a:rPr sz="2800" i="1" dirty="0">
                <a:latin typeface="Arial"/>
                <a:cs typeface="Arial"/>
              </a:rPr>
              <a:t>ς  </a:t>
            </a:r>
            <a:r>
              <a:rPr sz="2800" i="1" spc="45" dirty="0">
                <a:latin typeface="Arial"/>
                <a:cs typeface="Arial"/>
              </a:rPr>
              <a:t> </a:t>
            </a:r>
            <a:r>
              <a:rPr sz="2800" i="1" spc="405" dirty="0">
                <a:latin typeface="Arial"/>
                <a:cs typeface="Arial"/>
              </a:rPr>
              <a:t>το</a:t>
            </a:r>
            <a:r>
              <a:rPr sz="2800" i="1" dirty="0">
                <a:latin typeface="Arial"/>
                <a:cs typeface="Arial"/>
              </a:rPr>
              <a:t>υ </a:t>
            </a:r>
            <a:r>
              <a:rPr sz="2800" i="1" spc="-37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συγκεκριµένου</a:t>
            </a:r>
            <a:r>
              <a:rPr sz="2800" i="1" spc="-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πράγµατος</a:t>
            </a:r>
            <a:r>
              <a:rPr sz="2800" i="1" spc="-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ή </a:t>
            </a:r>
            <a:r>
              <a:rPr sz="2800" i="1" spc="-5" dirty="0">
                <a:latin typeface="Arial"/>
                <a:cs typeface="Arial"/>
              </a:rPr>
              <a:t>το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πρόσωπο</a:t>
            </a:r>
            <a:r>
              <a:rPr sz="2800" i="1" spc="76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(ως προς </a:t>
            </a:r>
            <a:r>
              <a:rPr sz="2800" i="1" spc="-76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τα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σωµατικά</a:t>
            </a:r>
            <a:r>
              <a:rPr sz="2800" i="1" spc="-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ή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ψυχικά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αγαθά)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που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υπέστη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την 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προσβολή,</a:t>
            </a:r>
            <a:r>
              <a:rPr sz="2800" i="1" dirty="0">
                <a:latin typeface="Arial"/>
                <a:cs typeface="Arial"/>
              </a:rPr>
              <a:t> ο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οποίος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b="1" i="1" dirty="0">
                <a:latin typeface="Arial"/>
                <a:cs typeface="Arial"/>
              </a:rPr>
              <a:t>θα</a:t>
            </a:r>
            <a:r>
              <a:rPr sz="2800" b="1" i="1" spc="5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πρέπει</a:t>
            </a:r>
            <a:r>
              <a:rPr sz="2800" b="1" i="1" dirty="0">
                <a:latin typeface="Arial"/>
                <a:cs typeface="Arial"/>
              </a:rPr>
              <a:t> να</a:t>
            </a:r>
            <a:r>
              <a:rPr sz="2800" b="1" i="1" spc="5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βρίσκεται</a:t>
            </a:r>
            <a:r>
              <a:rPr sz="2800" b="1" i="1" dirty="0">
                <a:latin typeface="Arial"/>
                <a:cs typeface="Arial"/>
              </a:rPr>
              <a:t> σε </a:t>
            </a:r>
            <a:r>
              <a:rPr sz="2800" b="1" i="1" spc="5" dirty="0">
                <a:latin typeface="Arial"/>
                <a:cs typeface="Arial"/>
              </a:rPr>
              <a:t> </a:t>
            </a:r>
            <a:r>
              <a:rPr sz="2800" b="1" i="1" spc="185" dirty="0">
                <a:latin typeface="Arial"/>
                <a:cs typeface="Arial"/>
              </a:rPr>
              <a:t>ορισµένη</a:t>
            </a:r>
            <a:r>
              <a:rPr sz="2800" b="1" i="1" spc="190" dirty="0">
                <a:latin typeface="Arial"/>
                <a:cs typeface="Arial"/>
              </a:rPr>
              <a:t> </a:t>
            </a:r>
            <a:r>
              <a:rPr sz="2800" b="1" i="1" spc="165" dirty="0">
                <a:latin typeface="Arial"/>
                <a:cs typeface="Arial"/>
              </a:rPr>
              <a:t>τοπική</a:t>
            </a:r>
            <a:r>
              <a:rPr sz="2800" b="1" i="1" spc="170" dirty="0">
                <a:latin typeface="Arial"/>
                <a:cs typeface="Arial"/>
              </a:rPr>
              <a:t> </a:t>
            </a:r>
            <a:r>
              <a:rPr sz="2800" b="1" i="1" spc="160" dirty="0">
                <a:latin typeface="Arial"/>
                <a:cs typeface="Arial"/>
              </a:rPr>
              <a:t>σχέση</a:t>
            </a:r>
            <a:r>
              <a:rPr sz="2800" b="1" i="1" spc="165" dirty="0">
                <a:latin typeface="Arial"/>
                <a:cs typeface="Arial"/>
              </a:rPr>
              <a:t> </a:t>
            </a:r>
            <a:r>
              <a:rPr sz="2800" b="1" i="1" spc="135" dirty="0">
                <a:latin typeface="Arial"/>
                <a:cs typeface="Arial"/>
              </a:rPr>
              <a:t>µε</a:t>
            </a:r>
            <a:r>
              <a:rPr sz="2800" b="1" i="1" spc="140" dirty="0">
                <a:latin typeface="Arial"/>
                <a:cs typeface="Arial"/>
              </a:rPr>
              <a:t> </a:t>
            </a:r>
            <a:r>
              <a:rPr sz="2800" b="1" i="1" spc="100" dirty="0">
                <a:latin typeface="Arial"/>
                <a:cs typeface="Arial"/>
              </a:rPr>
              <a:t>το</a:t>
            </a:r>
            <a:r>
              <a:rPr sz="2800" b="1" i="1" spc="105" dirty="0">
                <a:latin typeface="Arial"/>
                <a:cs typeface="Arial"/>
              </a:rPr>
              <a:t> </a:t>
            </a:r>
            <a:r>
              <a:rPr sz="2800" b="1" i="1" spc="180" dirty="0">
                <a:latin typeface="Arial"/>
                <a:cs typeface="Arial"/>
              </a:rPr>
              <a:t>αντίστοιχο </a:t>
            </a:r>
            <a:r>
              <a:rPr sz="2800" b="1" i="1" spc="185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περιβαλλοντικό</a:t>
            </a:r>
            <a:r>
              <a:rPr sz="2800" b="1" i="1" spc="5" dirty="0">
                <a:latin typeface="Arial"/>
                <a:cs typeface="Arial"/>
              </a:rPr>
              <a:t> </a:t>
            </a:r>
            <a:r>
              <a:rPr sz="2800" b="1" i="1" dirty="0">
                <a:latin typeface="Arial"/>
                <a:cs typeface="Arial"/>
              </a:rPr>
              <a:t>αγαθό</a:t>
            </a:r>
            <a:r>
              <a:rPr sz="2800" b="1" i="1" spc="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(ΜονΠρ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Κορίνθου </a:t>
            </a:r>
            <a:r>
              <a:rPr sz="2800" i="1" spc="-5" dirty="0">
                <a:latin typeface="Arial"/>
                <a:cs typeface="Arial"/>
              </a:rPr>
              <a:t>346/2018)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076" y="340822"/>
            <a:ext cx="4971011" cy="623454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507076" y="1404851"/>
            <a:ext cx="8067675" cy="4218940"/>
            <a:chOff x="507076" y="1404851"/>
            <a:chExt cx="8067675" cy="4218940"/>
          </a:xfrm>
        </p:grpSpPr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076" y="1404851"/>
              <a:ext cx="6899563" cy="71489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076" y="1990897"/>
              <a:ext cx="6076603" cy="71489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7076" y="2572788"/>
              <a:ext cx="8067501" cy="71489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076" y="3158836"/>
              <a:ext cx="6176355" cy="71489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076" y="3740726"/>
              <a:ext cx="7572894" cy="71489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7076" y="4326774"/>
              <a:ext cx="6658494" cy="71489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7076" y="4912821"/>
              <a:ext cx="8055032" cy="710738"/>
            </a:xfrm>
            <a:prstGeom prst="rect">
              <a:avLst/>
            </a:prstGeom>
          </p:spPr>
        </p:pic>
      </p:grpSp>
      <p:sp>
        <p:nvSpPr>
          <p:cNvPr id="60" name="object 6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07076" y="760615"/>
            <a:ext cx="8088630" cy="4834255"/>
            <a:chOff x="507076" y="760615"/>
            <a:chExt cx="8088630" cy="483425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760615"/>
              <a:ext cx="7015941" cy="63176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232" y="1267690"/>
              <a:ext cx="7094912" cy="63176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232" y="1791392"/>
              <a:ext cx="7489766" cy="62761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7076" y="2294312"/>
              <a:ext cx="8067501" cy="67748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1232" y="2842952"/>
              <a:ext cx="8084126" cy="64423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1232" y="3379123"/>
              <a:ext cx="6471457" cy="64008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1232" y="3911138"/>
              <a:ext cx="6118166" cy="64423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1232" y="4443152"/>
              <a:ext cx="6192982" cy="64423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1232" y="4962698"/>
              <a:ext cx="7552112" cy="631767"/>
            </a:xfrm>
            <a:prstGeom prst="rect">
              <a:avLst/>
            </a:prstGeom>
          </p:spPr>
        </p:pic>
      </p:grpSp>
      <p:sp>
        <p:nvSpPr>
          <p:cNvPr id="62" name="object 6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1" name="object 5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232" y="1841268"/>
            <a:ext cx="5951912" cy="640079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1232" y="2896985"/>
            <a:ext cx="5532120" cy="640079"/>
          </a:xfrm>
          <a:prstGeom prst="rect">
            <a:avLst/>
          </a:prstGeom>
        </p:spPr>
      </p:pic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945242" y="886586"/>
            <a:ext cx="568452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63520" algn="l"/>
              </a:tabLst>
            </a:pPr>
            <a:r>
              <a:rPr sz="2900" b="0" dirty="0">
                <a:latin typeface="Microsoft Sans Serif"/>
                <a:cs typeface="Microsoft Sans Serif"/>
              </a:rPr>
              <a:t>Μον.</a:t>
            </a:r>
            <a:r>
              <a:rPr sz="2900" b="0" spc="40" dirty="0">
                <a:latin typeface="Microsoft Sans Serif"/>
                <a:cs typeface="Microsoft Sans Serif"/>
              </a:rPr>
              <a:t> </a:t>
            </a:r>
            <a:r>
              <a:rPr sz="2900" b="0" spc="-15" dirty="0">
                <a:latin typeface="Microsoft Sans Serif"/>
                <a:cs typeface="Microsoft Sans Serif"/>
              </a:rPr>
              <a:t>Πρωτ.</a:t>
            </a:r>
            <a:r>
              <a:rPr sz="2900" b="0" spc="40" dirty="0">
                <a:latin typeface="Microsoft Sans Serif"/>
                <a:cs typeface="Microsoft Sans Serif"/>
              </a:rPr>
              <a:t> </a:t>
            </a:r>
            <a:r>
              <a:rPr sz="2900" b="0" spc="130" dirty="0">
                <a:latin typeface="Microsoft Sans Serif"/>
                <a:cs typeface="Microsoft Sans Serif"/>
              </a:rPr>
              <a:t>Κω	</a:t>
            </a:r>
            <a:r>
              <a:rPr sz="2900" b="0" spc="-5" dirty="0">
                <a:latin typeface="Microsoft Sans Serif"/>
                <a:cs typeface="Microsoft Sans Serif"/>
              </a:rPr>
              <a:t>contra</a:t>
            </a:r>
            <a:r>
              <a:rPr sz="2900" b="0" spc="5" dirty="0">
                <a:latin typeface="Microsoft Sans Serif"/>
                <a:cs typeface="Microsoft Sans Serif"/>
              </a:rPr>
              <a:t> </a:t>
            </a:r>
            <a:r>
              <a:rPr sz="2900" b="0" spc="-5" dirty="0">
                <a:latin typeface="Microsoft Sans Serif"/>
                <a:cs typeface="Microsoft Sans Serif"/>
              </a:rPr>
              <a:t>(455/2017)</a:t>
            </a:r>
            <a:endParaRPr sz="29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3203460" y="4071239"/>
            <a:ext cx="47936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i="1" spc="-5" dirty="0">
                <a:solidFill>
                  <a:srgbClr val="FF00FF"/>
                </a:solidFill>
                <a:latin typeface="Arial"/>
                <a:cs typeface="Arial"/>
              </a:rPr>
              <a:t>Κεραίες</a:t>
            </a:r>
            <a:r>
              <a:rPr sz="2800" b="1" i="1" spc="-25" dirty="0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FF"/>
                </a:solidFill>
                <a:latin typeface="Arial"/>
                <a:cs typeface="Arial"/>
              </a:rPr>
              <a:t>κινητής</a:t>
            </a:r>
            <a:r>
              <a:rPr sz="2800" b="1" i="1" spc="-25" dirty="0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00FF"/>
                </a:solidFill>
                <a:latin typeface="Arial"/>
                <a:cs typeface="Arial"/>
              </a:rPr>
              <a:t>τηλεφωνίας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07076" y="1255221"/>
            <a:ext cx="8209280" cy="1297305"/>
            <a:chOff x="507076" y="1255221"/>
            <a:chExt cx="8209280" cy="129730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076" y="1255221"/>
              <a:ext cx="5681748" cy="71073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076" y="1837113"/>
              <a:ext cx="8208817" cy="714894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507076" y="2867890"/>
            <a:ext cx="8147050" cy="1297305"/>
            <a:chOff x="507076" y="2867890"/>
            <a:chExt cx="8147050" cy="1297305"/>
          </a:xfrm>
        </p:grpSpPr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076" y="2867890"/>
              <a:ext cx="6114011" cy="71073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7076" y="3449782"/>
              <a:ext cx="8146472" cy="714894"/>
            </a:xfrm>
            <a:prstGeom prst="rect">
              <a:avLst/>
            </a:prstGeom>
          </p:spPr>
        </p:pic>
      </p:grpSp>
      <p:sp>
        <p:nvSpPr>
          <p:cNvPr id="57" name="object 5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076" y="556952"/>
            <a:ext cx="4742411" cy="623454"/>
          </a:xfrm>
          <a:prstGeom prst="rect">
            <a:avLst/>
          </a:prstGeom>
        </p:spPr>
      </p:pic>
      <p:sp>
        <p:nvSpPr>
          <p:cNvPr id="72" name="object 72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993404" y="1746630"/>
            <a:ext cx="76187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Arial"/>
                <a:cs typeface="Arial"/>
              </a:rPr>
              <a:t>Η</a:t>
            </a:r>
            <a:r>
              <a:rPr sz="3200" b="1" spc="17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σχετική</a:t>
            </a:r>
            <a:r>
              <a:rPr sz="3200" b="1" spc="175" dirty="0">
                <a:latin typeface="Arial"/>
                <a:cs typeface="Arial"/>
              </a:rPr>
              <a:t> </a:t>
            </a:r>
            <a:r>
              <a:rPr sz="3200" b="1" spc="10" dirty="0">
                <a:latin typeface="Arial"/>
                <a:cs typeface="Arial"/>
              </a:rPr>
              <a:t>νοµολογία</a:t>
            </a:r>
            <a:r>
              <a:rPr sz="3200" b="1" spc="17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αφορά</a:t>
            </a:r>
            <a:r>
              <a:rPr sz="3200" b="1" spc="170" dirty="0">
                <a:latin typeface="Arial"/>
                <a:cs typeface="Arial"/>
              </a:rPr>
              <a:t> </a:t>
            </a:r>
            <a:r>
              <a:rPr sz="3200" b="1" spc="10" dirty="0">
                <a:latin typeface="Arial"/>
                <a:cs typeface="Arial"/>
              </a:rPr>
              <a:t>εφαρµογή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069207" y="2233295"/>
            <a:ext cx="15443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3765" algn="l"/>
              </a:tabLst>
            </a:pPr>
            <a:r>
              <a:rPr sz="3200" b="1" spc="-5" dirty="0">
                <a:latin typeface="Arial"/>
                <a:cs typeface="Arial"/>
              </a:rPr>
              <a:t>γι</a:t>
            </a:r>
            <a:r>
              <a:rPr sz="3200" b="1" dirty="0">
                <a:latin typeface="Arial"/>
                <a:cs typeface="Arial"/>
              </a:rPr>
              <a:t>α	επί</a:t>
            </a:r>
            <a:endParaRPr sz="32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78839" y="2233295"/>
            <a:ext cx="1496060" cy="995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20"/>
              </a:lnSpc>
              <a:spcBef>
                <a:spcPts val="100"/>
              </a:spcBef>
            </a:pPr>
            <a:r>
              <a:rPr sz="3200" b="1" spc="-5" dirty="0">
                <a:latin typeface="Arial"/>
                <a:cs typeface="Arial"/>
              </a:rPr>
              <a:t>ειδικών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ts val="3820"/>
              </a:lnSpc>
            </a:pPr>
            <a:r>
              <a:rPr sz="3200" b="1" spc="130" dirty="0">
                <a:latin typeface="Arial"/>
                <a:cs typeface="Arial"/>
              </a:rPr>
              <a:t>µέρους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653124" y="2233295"/>
            <a:ext cx="4130040" cy="9956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4130" marR="5080" indent="-12065">
              <a:lnSpc>
                <a:spcPts val="3800"/>
              </a:lnSpc>
              <a:spcBef>
                <a:spcPts val="240"/>
              </a:spcBef>
              <a:tabLst>
                <a:tab pos="2132965" algn="l"/>
                <a:tab pos="2257425" algn="l"/>
              </a:tabLst>
            </a:pPr>
            <a:r>
              <a:rPr sz="3200" b="1" spc="-5" dirty="0">
                <a:latin typeface="Arial"/>
                <a:cs typeface="Arial"/>
              </a:rPr>
              <a:t>ποι</a:t>
            </a:r>
            <a:r>
              <a:rPr sz="3200" b="1" dirty="0">
                <a:latin typeface="Arial"/>
                <a:cs typeface="Arial"/>
              </a:rPr>
              <a:t>ν</a:t>
            </a:r>
            <a:r>
              <a:rPr sz="3200" b="1" spc="-5" dirty="0">
                <a:latin typeface="Arial"/>
                <a:cs typeface="Arial"/>
              </a:rPr>
              <a:t>ικώ</a:t>
            </a:r>
            <a:r>
              <a:rPr sz="3200" b="1" dirty="0">
                <a:latin typeface="Arial"/>
                <a:cs typeface="Arial"/>
              </a:rPr>
              <a:t>ν	δ</a:t>
            </a:r>
            <a:r>
              <a:rPr sz="3200" b="1" spc="-5" dirty="0">
                <a:latin typeface="Arial"/>
                <a:cs typeface="Arial"/>
              </a:rPr>
              <a:t>ια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5" dirty="0">
                <a:latin typeface="Arial"/>
                <a:cs typeface="Arial"/>
              </a:rPr>
              <a:t>ά</a:t>
            </a:r>
            <a:r>
              <a:rPr sz="3200" b="1" dirty="0">
                <a:latin typeface="Arial"/>
                <a:cs typeface="Arial"/>
              </a:rPr>
              <a:t>ξεων  </a:t>
            </a:r>
            <a:r>
              <a:rPr sz="3200" b="1" spc="114" dirty="0">
                <a:latin typeface="Arial"/>
                <a:cs typeface="Arial"/>
              </a:rPr>
              <a:t>ζητήµατα		</a:t>
            </a:r>
            <a:r>
              <a:rPr sz="3200" b="1" spc="90" dirty="0">
                <a:latin typeface="Arial"/>
                <a:cs typeface="Arial"/>
              </a:rPr>
              <a:t>(π.χ.</a:t>
            </a:r>
            <a:endParaRPr sz="32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78839" y="3211195"/>
            <a:ext cx="53206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90800" algn="l"/>
              </a:tabLst>
            </a:pPr>
            <a:r>
              <a:rPr sz="3200" b="1" spc="60" dirty="0">
                <a:latin typeface="Arial"/>
                <a:cs typeface="Arial"/>
              </a:rPr>
              <a:t>παρά</a:t>
            </a:r>
            <a:r>
              <a:rPr sz="3200" b="1" spc="65" dirty="0">
                <a:latin typeface="Arial"/>
                <a:cs typeface="Arial"/>
              </a:rPr>
              <a:t>ν</a:t>
            </a:r>
            <a:r>
              <a:rPr sz="3200" b="1" spc="60" dirty="0">
                <a:latin typeface="Arial"/>
                <a:cs typeface="Arial"/>
              </a:rPr>
              <a:t>ο</a:t>
            </a:r>
            <a:r>
              <a:rPr sz="3200" b="1" spc="170" dirty="0">
                <a:latin typeface="Arial"/>
                <a:cs typeface="Arial"/>
              </a:rPr>
              <a:t>µ</a:t>
            </a:r>
            <a:r>
              <a:rPr sz="3200" b="1" spc="60" dirty="0">
                <a:latin typeface="Arial"/>
                <a:cs typeface="Arial"/>
              </a:rPr>
              <a:t>ε</a:t>
            </a:r>
            <a:r>
              <a:rPr sz="3200" b="1" dirty="0">
                <a:latin typeface="Arial"/>
                <a:cs typeface="Arial"/>
              </a:rPr>
              <a:t>ς	</a:t>
            </a:r>
            <a:r>
              <a:rPr sz="3200" b="1" spc="60" dirty="0">
                <a:latin typeface="Arial"/>
                <a:cs typeface="Arial"/>
              </a:rPr>
              <a:t>εκχερσώσεις</a:t>
            </a:r>
            <a:r>
              <a:rPr sz="3200" b="1" dirty="0">
                <a:latin typeface="Arial"/>
                <a:cs typeface="Arial"/>
              </a:rPr>
              <a:t>,</a:t>
            </a:r>
            <a:endParaRPr sz="32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196765" y="2715895"/>
            <a:ext cx="2417445" cy="10083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13690" marR="5080" indent="-301625">
              <a:lnSpc>
                <a:spcPct val="101600"/>
              </a:lnSpc>
              <a:spcBef>
                <a:spcPts val="35"/>
              </a:spcBef>
            </a:pPr>
            <a:r>
              <a:rPr sz="3200" b="1" spc="120" dirty="0">
                <a:latin typeface="Arial"/>
                <a:cs typeface="Arial"/>
              </a:rPr>
              <a:t>ε</a:t>
            </a:r>
            <a:r>
              <a:rPr sz="3200" b="1" spc="225" dirty="0">
                <a:latin typeface="Arial"/>
                <a:cs typeface="Arial"/>
              </a:rPr>
              <a:t>µ</a:t>
            </a:r>
            <a:r>
              <a:rPr sz="3200" b="1" spc="120" dirty="0">
                <a:latin typeface="Arial"/>
                <a:cs typeface="Arial"/>
              </a:rPr>
              <a:t>πρησ</a:t>
            </a:r>
            <a:r>
              <a:rPr sz="3200" b="1" spc="225" dirty="0">
                <a:latin typeface="Arial"/>
                <a:cs typeface="Arial"/>
              </a:rPr>
              <a:t>µ</a:t>
            </a:r>
            <a:r>
              <a:rPr sz="3200" b="1" spc="114" dirty="0">
                <a:latin typeface="Arial"/>
                <a:cs typeface="Arial"/>
              </a:rPr>
              <a:t>οί</a:t>
            </a:r>
            <a:r>
              <a:rPr sz="3200" b="1" dirty="0">
                <a:latin typeface="Arial"/>
                <a:cs typeface="Arial"/>
              </a:rPr>
              <a:t>,  </a:t>
            </a:r>
            <a:r>
              <a:rPr sz="3200" b="1" spc="60" dirty="0">
                <a:latin typeface="Arial"/>
                <a:cs typeface="Arial"/>
              </a:rPr>
              <a:t>παρά</a:t>
            </a:r>
            <a:r>
              <a:rPr sz="3200" b="1" spc="65" dirty="0">
                <a:latin typeface="Arial"/>
                <a:cs typeface="Arial"/>
              </a:rPr>
              <a:t>ν</a:t>
            </a:r>
            <a:r>
              <a:rPr sz="3200" b="1" spc="60" dirty="0">
                <a:latin typeface="Arial"/>
                <a:cs typeface="Arial"/>
              </a:rPr>
              <a:t>ο</a:t>
            </a:r>
            <a:r>
              <a:rPr sz="3200" b="1" spc="170" dirty="0">
                <a:latin typeface="Arial"/>
                <a:cs typeface="Arial"/>
              </a:rPr>
              <a:t>µ</a:t>
            </a:r>
            <a:r>
              <a:rPr sz="3200" b="1" dirty="0">
                <a:latin typeface="Arial"/>
                <a:cs typeface="Arial"/>
              </a:rPr>
              <a:t>η</a:t>
            </a:r>
            <a:endParaRPr sz="32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78839" y="3693795"/>
            <a:ext cx="77343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50110" algn="l"/>
                <a:tab pos="4287520" algn="l"/>
                <a:tab pos="6362065" algn="l"/>
                <a:tab pos="7472680" algn="l"/>
              </a:tabLst>
            </a:pPr>
            <a:r>
              <a:rPr sz="3200" b="1" spc="-5" dirty="0">
                <a:latin typeface="Arial"/>
                <a:cs typeface="Arial"/>
              </a:rPr>
              <a:t>υ</a:t>
            </a:r>
            <a:r>
              <a:rPr sz="3200" b="1" dirty="0">
                <a:latin typeface="Arial"/>
                <a:cs typeface="Arial"/>
              </a:rPr>
              <a:t>λ</a:t>
            </a:r>
            <a:r>
              <a:rPr sz="3200" b="1" spc="-5" dirty="0">
                <a:latin typeface="Arial"/>
                <a:cs typeface="Arial"/>
              </a:rPr>
              <a:t>ο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5" dirty="0">
                <a:latin typeface="Arial"/>
                <a:cs typeface="Arial"/>
              </a:rPr>
              <a:t>ο</a:t>
            </a:r>
            <a:r>
              <a:rPr sz="3200" b="1" spc="105" dirty="0">
                <a:latin typeface="Arial"/>
                <a:cs typeface="Arial"/>
              </a:rPr>
              <a:t>µ</a:t>
            </a:r>
            <a:r>
              <a:rPr sz="3200" b="1" spc="-5" dirty="0">
                <a:latin typeface="Arial"/>
                <a:cs typeface="Arial"/>
              </a:rPr>
              <a:t>ία</a:t>
            </a:r>
            <a:r>
              <a:rPr sz="3200" b="1" dirty="0">
                <a:latin typeface="Arial"/>
                <a:cs typeface="Arial"/>
              </a:rPr>
              <a:t>,	</a:t>
            </a:r>
            <a:r>
              <a:rPr sz="3200" b="1" spc="-5" dirty="0">
                <a:latin typeface="Arial"/>
                <a:cs typeface="Arial"/>
              </a:rPr>
              <a:t>θα</a:t>
            </a:r>
            <a:r>
              <a:rPr sz="3200" b="1" dirty="0">
                <a:latin typeface="Arial"/>
                <a:cs typeface="Arial"/>
              </a:rPr>
              <a:t>λ</a:t>
            </a:r>
            <a:r>
              <a:rPr sz="3200" b="1" spc="-5" dirty="0">
                <a:latin typeface="Arial"/>
                <a:cs typeface="Arial"/>
              </a:rPr>
              <a:t>ά</a:t>
            </a:r>
            <a:r>
              <a:rPr sz="3200" b="1" dirty="0">
                <a:latin typeface="Arial"/>
                <a:cs typeface="Arial"/>
              </a:rPr>
              <a:t>σσ</a:t>
            </a:r>
            <a:r>
              <a:rPr sz="3200" b="1" spc="-5" dirty="0">
                <a:latin typeface="Arial"/>
                <a:cs typeface="Arial"/>
              </a:rPr>
              <a:t>ι</a:t>
            </a:r>
            <a:r>
              <a:rPr sz="3200" b="1" dirty="0">
                <a:latin typeface="Arial"/>
                <a:cs typeface="Arial"/>
              </a:rPr>
              <a:t>α	ρ</a:t>
            </a:r>
            <a:r>
              <a:rPr sz="3200" b="1" spc="-5" dirty="0">
                <a:latin typeface="Arial"/>
                <a:cs typeface="Arial"/>
              </a:rPr>
              <a:t>ύπα</a:t>
            </a:r>
            <a:r>
              <a:rPr sz="3200" b="1" dirty="0">
                <a:latin typeface="Arial"/>
                <a:cs typeface="Arial"/>
              </a:rPr>
              <a:t>νση	</a:t>
            </a:r>
            <a:r>
              <a:rPr sz="3200" b="1" spc="-5" dirty="0">
                <a:latin typeface="Arial"/>
                <a:cs typeface="Arial"/>
              </a:rPr>
              <a:t>κ.α.</a:t>
            </a:r>
            <a:r>
              <a:rPr sz="3200" b="1" dirty="0">
                <a:latin typeface="Arial"/>
                <a:cs typeface="Arial"/>
              </a:rPr>
              <a:t>)	ή</a:t>
            </a:r>
            <a:endParaRPr sz="32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78839" y="4189095"/>
            <a:ext cx="59277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45310" algn="l"/>
                <a:tab pos="3932554" algn="l"/>
              </a:tabLst>
            </a:pPr>
            <a:r>
              <a:rPr sz="3200" b="1" dirty="0">
                <a:latin typeface="Arial"/>
                <a:cs typeface="Arial"/>
              </a:rPr>
              <a:t>γ</a:t>
            </a:r>
            <a:r>
              <a:rPr sz="3200" b="1" spc="-5" dirty="0">
                <a:latin typeface="Arial"/>
                <a:cs typeface="Arial"/>
              </a:rPr>
              <a:t>ε</a:t>
            </a:r>
            <a:r>
              <a:rPr sz="3200" b="1" dirty="0">
                <a:latin typeface="Arial"/>
                <a:cs typeface="Arial"/>
              </a:rPr>
              <a:t>νι</a:t>
            </a:r>
            <a:r>
              <a:rPr sz="3200" b="1" spc="-5" dirty="0">
                <a:latin typeface="Arial"/>
                <a:cs typeface="Arial"/>
              </a:rPr>
              <a:t>κώ</a:t>
            </a:r>
            <a:r>
              <a:rPr sz="3200" b="1" dirty="0">
                <a:latin typeface="Arial"/>
                <a:cs typeface="Arial"/>
              </a:rPr>
              <a:t>ν	</a:t>
            </a:r>
            <a:r>
              <a:rPr sz="3200" b="1" spc="-5" dirty="0">
                <a:latin typeface="Arial"/>
                <a:cs typeface="Arial"/>
              </a:rPr>
              <a:t>π</a:t>
            </a:r>
            <a:r>
              <a:rPr sz="3200" b="1" dirty="0">
                <a:latin typeface="Arial"/>
                <a:cs typeface="Arial"/>
              </a:rPr>
              <a:t>οινι</a:t>
            </a:r>
            <a:r>
              <a:rPr sz="3200" b="1" spc="-5" dirty="0">
                <a:latin typeface="Arial"/>
                <a:cs typeface="Arial"/>
              </a:rPr>
              <a:t>κώ</a:t>
            </a:r>
            <a:r>
              <a:rPr sz="3200" b="1" dirty="0">
                <a:latin typeface="Arial"/>
                <a:cs typeface="Arial"/>
              </a:rPr>
              <a:t>ν	</a:t>
            </a:r>
            <a:r>
              <a:rPr sz="3200" b="1" spc="-5" dirty="0">
                <a:latin typeface="Arial"/>
                <a:cs typeface="Arial"/>
              </a:rPr>
              <a:t>διατάξεω</a:t>
            </a:r>
            <a:r>
              <a:rPr sz="3200" b="1" dirty="0">
                <a:latin typeface="Arial"/>
                <a:cs typeface="Arial"/>
              </a:rPr>
              <a:t>ν</a:t>
            </a:r>
            <a:endParaRPr sz="32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78839" y="4671695"/>
            <a:ext cx="65004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8410" algn="l"/>
                <a:tab pos="3510279" algn="l"/>
              </a:tabLst>
            </a:pPr>
            <a:r>
              <a:rPr sz="3200" b="1" spc="20" dirty="0">
                <a:latin typeface="Arial"/>
                <a:cs typeface="Arial"/>
              </a:rPr>
              <a:t>προστασία	</a:t>
            </a:r>
            <a:r>
              <a:rPr sz="3200" b="1" spc="15" dirty="0">
                <a:latin typeface="Arial"/>
                <a:cs typeface="Arial"/>
              </a:rPr>
              <a:t>του	</a:t>
            </a:r>
            <a:r>
              <a:rPr sz="3200" b="1" spc="20" dirty="0">
                <a:latin typeface="Arial"/>
                <a:cs typeface="Arial"/>
              </a:rPr>
              <a:t>περιβάλλοντος</a:t>
            </a:r>
            <a:endParaRPr sz="32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063357" y="4189095"/>
            <a:ext cx="1550670" cy="995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ts val="3820"/>
              </a:lnSpc>
              <a:spcBef>
                <a:spcPts val="100"/>
              </a:spcBef>
              <a:tabLst>
                <a:tab pos="868680" algn="l"/>
              </a:tabLst>
            </a:pPr>
            <a:r>
              <a:rPr sz="3200" b="1" spc="-5" dirty="0">
                <a:latin typeface="Arial"/>
                <a:cs typeface="Arial"/>
              </a:rPr>
              <a:t>γ</a:t>
            </a:r>
            <a:r>
              <a:rPr sz="3200" b="1" dirty="0">
                <a:latin typeface="Arial"/>
                <a:cs typeface="Arial"/>
              </a:rPr>
              <a:t>ια	</a:t>
            </a:r>
            <a:r>
              <a:rPr sz="3200" b="1" spc="-5" dirty="0">
                <a:latin typeface="Arial"/>
                <a:cs typeface="Arial"/>
              </a:rPr>
              <a:t>τ</a:t>
            </a:r>
            <a:r>
              <a:rPr sz="3200" b="1" dirty="0">
                <a:latin typeface="Arial"/>
                <a:cs typeface="Arial"/>
              </a:rPr>
              <a:t>ην</a:t>
            </a:r>
            <a:endParaRPr sz="3200">
              <a:latin typeface="Arial"/>
              <a:cs typeface="Arial"/>
            </a:endParaRPr>
          </a:p>
          <a:p>
            <a:pPr marR="5080" algn="r">
              <a:lnSpc>
                <a:spcPts val="3820"/>
              </a:lnSpc>
            </a:pPr>
            <a:r>
              <a:rPr sz="3200" b="1" spc="15" dirty="0">
                <a:latin typeface="Arial"/>
                <a:cs typeface="Arial"/>
              </a:rPr>
              <a:t>(π.χ.</a:t>
            </a:r>
            <a:endParaRPr sz="32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78839" y="5154295"/>
            <a:ext cx="45002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latin typeface="Arial"/>
                <a:cs typeface="Arial"/>
              </a:rPr>
              <a:t>άρθρο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28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Ν.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1650/1986)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bject 62"/>
          <p:cNvSpPr txBox="1"/>
          <p:nvPr/>
        </p:nvSpPr>
        <p:spPr>
          <a:xfrm>
            <a:off x="258251" y="152859"/>
            <a:ext cx="8561705" cy="15201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2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b="1" spc="-5" dirty="0">
                <a:latin typeface="Arial"/>
                <a:cs typeface="Arial"/>
              </a:rPr>
              <a:t>ΔΙΟΙΚΗΤΙΚΑ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ΔΙΚΑΣΤΗΡΙΑ</a:t>
            </a:r>
            <a:endParaRPr sz="3200">
              <a:latin typeface="Arial"/>
              <a:cs typeface="Arial"/>
            </a:endParaRPr>
          </a:p>
          <a:p>
            <a:pPr marL="355600" marR="5080" indent="630555">
              <a:lnSpc>
                <a:spcPts val="3429"/>
              </a:lnSpc>
              <a:spcBef>
                <a:spcPts val="785"/>
              </a:spcBef>
              <a:tabLst>
                <a:tab pos="1519555" algn="l"/>
                <a:tab pos="3860800" algn="l"/>
                <a:tab pos="4766945" algn="l"/>
                <a:tab pos="5702935" algn="l"/>
                <a:tab pos="6837680" algn="l"/>
              </a:tabLst>
            </a:pPr>
            <a:r>
              <a:rPr sz="3200" b="1" dirty="0">
                <a:latin typeface="Arial"/>
                <a:cs typeface="Arial"/>
              </a:rPr>
              <a:t>Η	Ν</a:t>
            </a:r>
            <a:r>
              <a:rPr sz="3200" b="1" spc="-5" dirty="0">
                <a:latin typeface="Arial"/>
                <a:cs typeface="Arial"/>
              </a:rPr>
              <a:t>ο</a:t>
            </a:r>
            <a:r>
              <a:rPr sz="3200" b="1" spc="105" dirty="0">
                <a:latin typeface="Arial"/>
                <a:cs typeface="Arial"/>
              </a:rPr>
              <a:t>µ</a:t>
            </a:r>
            <a:r>
              <a:rPr sz="3200" b="1" spc="-5" dirty="0">
                <a:latin typeface="Arial"/>
                <a:cs typeface="Arial"/>
              </a:rPr>
              <a:t>ο</a:t>
            </a:r>
            <a:r>
              <a:rPr sz="3200" b="1" dirty="0">
                <a:latin typeface="Arial"/>
                <a:cs typeface="Arial"/>
              </a:rPr>
              <a:t>λ</a:t>
            </a:r>
            <a:r>
              <a:rPr sz="3200" b="1" spc="-5" dirty="0">
                <a:latin typeface="Arial"/>
                <a:cs typeface="Arial"/>
              </a:rPr>
              <a:t>ο</a:t>
            </a:r>
            <a:r>
              <a:rPr sz="3200" b="1" dirty="0">
                <a:latin typeface="Arial"/>
                <a:cs typeface="Arial"/>
              </a:rPr>
              <a:t>γ</a:t>
            </a:r>
            <a:r>
              <a:rPr sz="3200" b="1" spc="-5" dirty="0">
                <a:latin typeface="Arial"/>
                <a:cs typeface="Arial"/>
              </a:rPr>
              <a:t>ί</a:t>
            </a:r>
            <a:r>
              <a:rPr sz="3200" b="1" dirty="0">
                <a:latin typeface="Arial"/>
                <a:cs typeface="Arial"/>
              </a:rPr>
              <a:t>α	τ</a:t>
            </a:r>
            <a:r>
              <a:rPr sz="3200" b="1" spc="-5" dirty="0">
                <a:latin typeface="Arial"/>
                <a:cs typeface="Arial"/>
              </a:rPr>
              <a:t>ο</a:t>
            </a:r>
            <a:r>
              <a:rPr sz="3200" b="1" dirty="0">
                <a:latin typeface="Arial"/>
                <a:cs typeface="Arial"/>
              </a:rPr>
              <a:t>υ	ΣτΕ	ε</a:t>
            </a:r>
            <a:r>
              <a:rPr sz="3200" b="1" spc="-5" dirty="0">
                <a:latin typeface="Arial"/>
                <a:cs typeface="Arial"/>
              </a:rPr>
              <a:t>ί</a:t>
            </a:r>
            <a:r>
              <a:rPr sz="3200" b="1" dirty="0">
                <a:latin typeface="Arial"/>
                <a:cs typeface="Arial"/>
              </a:rPr>
              <a:t>ν</a:t>
            </a:r>
            <a:r>
              <a:rPr sz="3200" b="1" spc="-5" dirty="0">
                <a:latin typeface="Arial"/>
                <a:cs typeface="Arial"/>
              </a:rPr>
              <a:t>α</a:t>
            </a:r>
            <a:r>
              <a:rPr sz="3200" b="1" dirty="0">
                <a:latin typeface="Arial"/>
                <a:cs typeface="Arial"/>
              </a:rPr>
              <a:t>ι	</a:t>
            </a:r>
            <a:r>
              <a:rPr sz="3200" b="1" spc="-5" dirty="0">
                <a:latin typeface="Arial"/>
                <a:cs typeface="Arial"/>
              </a:rPr>
              <a:t>ιδιαί</a:t>
            </a:r>
            <a:r>
              <a:rPr sz="3200" b="1" dirty="0">
                <a:latin typeface="Arial"/>
                <a:cs typeface="Arial"/>
              </a:rPr>
              <a:t>τερα  </a:t>
            </a:r>
            <a:r>
              <a:rPr sz="3200" b="1" spc="-5" dirty="0">
                <a:latin typeface="Arial"/>
                <a:cs typeface="Arial"/>
              </a:rPr>
              <a:t>πλούσια</a:t>
            </a:r>
            <a:r>
              <a:rPr sz="3200" b="1" spc="265" dirty="0">
                <a:latin typeface="Arial"/>
                <a:cs typeface="Arial"/>
              </a:rPr>
              <a:t> </a:t>
            </a:r>
            <a:r>
              <a:rPr sz="3200" b="1" spc="25" dirty="0">
                <a:latin typeface="Arial"/>
                <a:cs typeface="Arial"/>
              </a:rPr>
              <a:t>µετά</a:t>
            </a:r>
            <a:r>
              <a:rPr sz="3200" b="1" spc="2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το</a:t>
            </a:r>
            <a:r>
              <a:rPr sz="3200" b="1" spc="2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1992</a:t>
            </a:r>
            <a:r>
              <a:rPr sz="3200" b="1" spc="2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και</a:t>
            </a:r>
            <a:r>
              <a:rPr sz="3200" b="1" spc="27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την</a:t>
            </a:r>
            <a:r>
              <a:rPr sz="3200" b="1" spc="2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ίδρυση</a:t>
            </a:r>
            <a:r>
              <a:rPr sz="3200" b="1" spc="27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του</a:t>
            </a:r>
            <a:endParaRPr sz="3200">
              <a:latin typeface="Arial"/>
              <a:cs typeface="Arial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ftr" sz="quarter" idx="5"/>
          </p:nvPr>
        </p:nvSpPr>
        <p:spPr>
          <a:xfrm>
            <a:off x="3028950" y="6474871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601151" y="1604215"/>
            <a:ext cx="44145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0750" algn="l"/>
                <a:tab pos="3866515" algn="l"/>
              </a:tabLst>
            </a:pPr>
            <a:r>
              <a:rPr sz="3200" b="1" dirty="0">
                <a:latin typeface="Arial"/>
                <a:cs typeface="Arial"/>
              </a:rPr>
              <a:t>Ε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΄	Τ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spc="110" dirty="0">
                <a:latin typeface="Arial"/>
                <a:cs typeface="Arial"/>
              </a:rPr>
              <a:t>µ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ή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spc="110" dirty="0">
                <a:latin typeface="Arial"/>
                <a:cs typeface="Arial"/>
              </a:rPr>
              <a:t>µ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ο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ς	</a:t>
            </a:r>
            <a:r>
              <a:rPr sz="3200" b="1" spc="110" dirty="0">
                <a:latin typeface="Arial"/>
                <a:cs typeface="Arial"/>
              </a:rPr>
              <a:t>µ</a:t>
            </a:r>
            <a:r>
              <a:rPr sz="3200" b="1" spc="-1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ε</a:t>
            </a:r>
            <a:endParaRPr sz="32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01151" y="1604215"/>
            <a:ext cx="8220709" cy="94488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 indent="4797425">
              <a:lnSpc>
                <a:spcPts val="3400"/>
              </a:lnSpc>
              <a:spcBef>
                <a:spcPts val="580"/>
              </a:spcBef>
              <a:tabLst>
                <a:tab pos="3326129" algn="l"/>
                <a:tab pos="4552950" algn="l"/>
              </a:tabLst>
            </a:pP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ρ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110" dirty="0">
                <a:latin typeface="Arial"/>
                <a:cs typeface="Arial"/>
              </a:rPr>
              <a:t>µ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ο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δ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ι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ό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η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 </a:t>
            </a:r>
            <a:r>
              <a:rPr sz="3200" b="1" spc="-869" dirty="0">
                <a:latin typeface="Arial"/>
                <a:cs typeface="Arial"/>
              </a:rPr>
              <a:t> </a:t>
            </a:r>
            <a:r>
              <a:rPr sz="3200" b="1" spc="250" dirty="0">
                <a:latin typeface="Arial"/>
                <a:cs typeface="Arial"/>
              </a:rPr>
              <a:t>αποκλειστικ</a:t>
            </a:r>
            <a:r>
              <a:rPr sz="3200" b="1" dirty="0">
                <a:latin typeface="Arial"/>
                <a:cs typeface="Arial"/>
              </a:rPr>
              <a:t>ά	</a:t>
            </a:r>
            <a:r>
              <a:rPr sz="3200" b="1" spc="250" dirty="0">
                <a:latin typeface="Arial"/>
                <a:cs typeface="Arial"/>
              </a:rPr>
              <a:t>στι</a:t>
            </a:r>
            <a:r>
              <a:rPr sz="3200" b="1" dirty="0">
                <a:latin typeface="Arial"/>
                <a:cs typeface="Arial"/>
              </a:rPr>
              <a:t>ς	</a:t>
            </a:r>
            <a:r>
              <a:rPr sz="3200" b="1" spc="250" dirty="0">
                <a:latin typeface="Arial"/>
                <a:cs typeface="Arial"/>
              </a:rPr>
              <a:t>περιβαλλοντικέ</a:t>
            </a:r>
            <a:r>
              <a:rPr sz="3200" b="1" dirty="0">
                <a:latin typeface="Arial"/>
                <a:cs typeface="Arial"/>
              </a:rPr>
              <a:t>ς</a:t>
            </a:r>
            <a:endParaRPr sz="32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58251" y="2426159"/>
            <a:ext cx="8468360" cy="3770904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525"/>
              </a:spcBef>
            </a:pPr>
            <a:r>
              <a:rPr sz="3200" b="1" spc="-5" dirty="0">
                <a:latin typeface="Arial"/>
                <a:cs typeface="Arial"/>
              </a:rPr>
              <a:t>ακυρωτικές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διαφορές</a:t>
            </a:r>
            <a:endParaRPr sz="3200">
              <a:latin typeface="Arial"/>
              <a:cs typeface="Arial"/>
            </a:endParaRPr>
          </a:p>
          <a:p>
            <a:pPr marL="467995" indent="-455930">
              <a:lnSpc>
                <a:spcPct val="100000"/>
              </a:lnSpc>
              <a:spcBef>
                <a:spcPts val="43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467995" algn="l"/>
                <a:tab pos="468630" algn="l"/>
              </a:tabLst>
            </a:pPr>
            <a:r>
              <a:rPr sz="3200" b="1" spc="-5" dirty="0">
                <a:latin typeface="Arial"/>
                <a:cs typeface="Arial"/>
              </a:rPr>
              <a:t>Οι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πιο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χαρακτηριστικές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αποφάσεις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467995" indent="-455930">
              <a:lnSpc>
                <a:spcPct val="100000"/>
              </a:lnSpc>
              <a:spcBef>
                <a:spcPts val="3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467995" algn="l"/>
                <a:tab pos="468630" algn="l"/>
              </a:tabLst>
            </a:pPr>
            <a:r>
              <a:rPr sz="3200" b="1" dirty="0">
                <a:latin typeface="Arial"/>
                <a:cs typeface="Arial"/>
              </a:rPr>
              <a:t>ΣτΕ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50/1993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(υπόθεση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Πάπιγκο)</a:t>
            </a:r>
            <a:endParaRPr sz="3200">
              <a:latin typeface="Arial"/>
              <a:cs typeface="Arial"/>
            </a:endParaRPr>
          </a:p>
          <a:p>
            <a:pPr marL="467995" indent="-455930">
              <a:lnSpc>
                <a:spcPct val="100000"/>
              </a:lnSpc>
              <a:spcBef>
                <a:spcPts val="3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467995" algn="l"/>
                <a:tab pos="468630" algn="l"/>
              </a:tabLst>
            </a:pPr>
            <a:r>
              <a:rPr sz="3200" b="1" dirty="0">
                <a:latin typeface="Arial"/>
                <a:cs typeface="Arial"/>
              </a:rPr>
              <a:t>ΣτΕ</a:t>
            </a:r>
            <a:r>
              <a:rPr sz="3200" b="1" spc="-5" dirty="0">
                <a:latin typeface="Arial"/>
                <a:cs typeface="Arial"/>
              </a:rPr>
              <a:t> 304/1993 (υπόθεση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ιχθυοτροφεία)</a:t>
            </a:r>
            <a:endParaRPr sz="3200">
              <a:latin typeface="Arial"/>
              <a:cs typeface="Arial"/>
            </a:endParaRPr>
          </a:p>
          <a:p>
            <a:pPr marL="467995" indent="-455930">
              <a:lnSpc>
                <a:spcPct val="100000"/>
              </a:lnSpc>
              <a:spcBef>
                <a:spcPts val="459"/>
              </a:spcBef>
              <a:buClr>
                <a:srgbClr val="99FF99"/>
              </a:buClr>
              <a:buSzPct val="82258"/>
              <a:buFont typeface="Wingdings"/>
              <a:buChar char=""/>
              <a:tabLst>
                <a:tab pos="467995" algn="l"/>
                <a:tab pos="468630" algn="l"/>
              </a:tabLst>
            </a:pPr>
            <a:r>
              <a:rPr sz="3100" b="1" dirty="0">
                <a:latin typeface="Arial"/>
                <a:cs typeface="Arial"/>
              </a:rPr>
              <a:t>ΣτΕ </a:t>
            </a:r>
            <a:r>
              <a:rPr sz="3100" b="1" spc="-5" dirty="0">
                <a:latin typeface="Arial"/>
                <a:cs typeface="Arial"/>
              </a:rPr>
              <a:t>89/1993</a:t>
            </a:r>
            <a:r>
              <a:rPr sz="3100" b="1" dirty="0">
                <a:latin typeface="Arial"/>
                <a:cs typeface="Arial"/>
              </a:rPr>
              <a:t> </a:t>
            </a:r>
            <a:r>
              <a:rPr sz="3100" b="1" spc="-5" dirty="0">
                <a:latin typeface="Arial"/>
                <a:cs typeface="Arial"/>
              </a:rPr>
              <a:t>(Ζώνες</a:t>
            </a:r>
            <a:r>
              <a:rPr sz="3100" b="1" dirty="0">
                <a:latin typeface="Arial"/>
                <a:cs typeface="Arial"/>
              </a:rPr>
              <a:t> </a:t>
            </a:r>
            <a:r>
              <a:rPr sz="3100" b="1" spc="-5" dirty="0">
                <a:latin typeface="Arial"/>
                <a:cs typeface="Arial"/>
              </a:rPr>
              <a:t>προστασίας Πεντέλης)</a:t>
            </a:r>
            <a:endParaRPr sz="3100">
              <a:latin typeface="Arial"/>
              <a:cs typeface="Arial"/>
            </a:endParaRPr>
          </a:p>
          <a:p>
            <a:pPr marL="464820" indent="-452755">
              <a:lnSpc>
                <a:spcPct val="100000"/>
              </a:lnSpc>
              <a:spcBef>
                <a:spcPts val="565"/>
              </a:spcBef>
              <a:buClr>
                <a:srgbClr val="99FF99"/>
              </a:buClr>
              <a:buSzPct val="87500"/>
              <a:buFont typeface="Wingdings"/>
              <a:buChar char=""/>
              <a:tabLst>
                <a:tab pos="464820" algn="l"/>
                <a:tab pos="465455" algn="l"/>
              </a:tabLst>
            </a:pPr>
            <a:r>
              <a:rPr sz="2800" b="1" dirty="0">
                <a:latin typeface="Arial"/>
                <a:cs typeface="Arial"/>
              </a:rPr>
              <a:t>ΣτΕ</a:t>
            </a:r>
            <a:r>
              <a:rPr sz="2800" b="1" spc="-5" dirty="0">
                <a:latin typeface="Arial"/>
                <a:cs typeface="Arial"/>
              </a:rPr>
              <a:t> 1035/1993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</a:t>
            </a:r>
            <a:r>
              <a:rPr sz="3000" b="1" spc="-5" dirty="0">
                <a:latin typeface="Arial"/>
                <a:cs typeface="Arial"/>
              </a:rPr>
              <a:t>Περιφερειακή λεωφόρος</a:t>
            </a:r>
            <a:endParaRPr sz="3000">
              <a:latin typeface="Arial"/>
              <a:cs typeface="Arial"/>
            </a:endParaRPr>
          </a:p>
          <a:p>
            <a:pPr marL="3081655">
              <a:lnSpc>
                <a:spcPct val="100000"/>
              </a:lnSpc>
              <a:spcBef>
                <a:spcPts val="285"/>
              </a:spcBef>
            </a:pPr>
            <a:r>
              <a:rPr sz="3000" b="1" spc="10" dirty="0">
                <a:latin typeface="Arial"/>
                <a:cs typeface="Arial"/>
              </a:rPr>
              <a:t>Υµηττού)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76" y="4156"/>
            <a:ext cx="8387541" cy="577734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49876" y="972589"/>
            <a:ext cx="8895080" cy="1995170"/>
            <a:chOff x="49876" y="972589"/>
            <a:chExt cx="8895080" cy="1995170"/>
          </a:xfrm>
        </p:grpSpPr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76" y="972589"/>
              <a:ext cx="8894617" cy="67333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1517072"/>
              <a:ext cx="8549640" cy="57357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1949333"/>
              <a:ext cx="8549640" cy="57357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54" y="2394065"/>
              <a:ext cx="3927763" cy="573578"/>
            </a:xfrm>
            <a:prstGeom prst="rect">
              <a:avLst/>
            </a:prstGeom>
          </p:spPr>
        </p:pic>
      </p:grpSp>
      <p:pic>
        <p:nvPicPr>
          <p:cNvPr id="56" name="object 5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876" y="3358341"/>
            <a:ext cx="7610301" cy="677487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876" y="4438996"/>
            <a:ext cx="8271163" cy="635923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9876" y="5440679"/>
            <a:ext cx="5361708" cy="635923"/>
          </a:xfrm>
          <a:prstGeom prst="rect">
            <a:avLst/>
          </a:prstGeom>
        </p:spPr>
      </p:pic>
      <p:sp>
        <p:nvSpPr>
          <p:cNvPr id="60" name="object 6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330259" y="846623"/>
            <a:ext cx="8133080" cy="348424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00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</a:tabLst>
            </a:pPr>
            <a:r>
              <a:rPr sz="3000" b="1" dirty="0">
                <a:latin typeface="Arial"/>
                <a:cs typeface="Arial"/>
              </a:rPr>
              <a:t>ΣτΕ </a:t>
            </a:r>
            <a:r>
              <a:rPr sz="3000" b="1" spc="-5" dirty="0">
                <a:latin typeface="Arial"/>
                <a:cs typeface="Arial"/>
              </a:rPr>
              <a:t>772/1998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(Μεταλλεία Παρνασσού)</a:t>
            </a:r>
            <a:endParaRPr sz="3000" dirty="0">
              <a:latin typeface="Arial"/>
              <a:cs typeface="Arial"/>
            </a:endParaRPr>
          </a:p>
          <a:p>
            <a:pPr marL="461009" indent="-448945">
              <a:lnSpc>
                <a:spcPct val="100000"/>
              </a:lnSpc>
              <a:spcBef>
                <a:spcPts val="400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461009" algn="l"/>
                <a:tab pos="461645" algn="l"/>
              </a:tabLst>
            </a:pPr>
            <a:r>
              <a:rPr sz="3000" b="1" dirty="0">
                <a:latin typeface="Arial"/>
                <a:cs typeface="Arial"/>
              </a:rPr>
              <a:t>ΣτΕ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2502/1999 </a:t>
            </a:r>
            <a:r>
              <a:rPr sz="3000" b="1" dirty="0">
                <a:latin typeface="Arial"/>
                <a:cs typeface="Arial"/>
              </a:rPr>
              <a:t>(</a:t>
            </a:r>
            <a:r>
              <a:rPr sz="3000" b="1" spc="-1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Οδικό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δίκτυο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)</a:t>
            </a:r>
            <a:endParaRPr sz="30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00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</a:tabLst>
            </a:pPr>
            <a:r>
              <a:rPr sz="3000" b="1" dirty="0">
                <a:latin typeface="Arial"/>
                <a:cs typeface="Arial"/>
              </a:rPr>
              <a:t>ΣτΕ </a:t>
            </a:r>
            <a:r>
              <a:rPr sz="3000" b="1" spc="-5" dirty="0">
                <a:latin typeface="Arial"/>
                <a:cs typeface="Arial"/>
              </a:rPr>
              <a:t>613/2002</a:t>
            </a:r>
            <a:r>
              <a:rPr sz="3000" b="1" spc="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αλλά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και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549/2015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(Μεταλλεία</a:t>
            </a:r>
            <a:endParaRPr sz="2900" dirty="0">
              <a:latin typeface="Arial"/>
              <a:cs typeface="Arial"/>
            </a:endParaRPr>
          </a:p>
          <a:p>
            <a:pPr marL="4616450">
              <a:lnSpc>
                <a:spcPct val="100000"/>
              </a:lnSpc>
              <a:spcBef>
                <a:spcPts val="385"/>
              </a:spcBef>
            </a:pPr>
            <a:r>
              <a:rPr sz="2900" b="1" spc="-5" dirty="0">
                <a:latin typeface="Arial"/>
                <a:cs typeface="Arial"/>
              </a:rPr>
              <a:t>χρυσού</a:t>
            </a:r>
            <a:r>
              <a:rPr sz="2900" b="1" spc="-45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Χαλκιδικής)</a:t>
            </a:r>
            <a:endParaRPr sz="2900" dirty="0">
              <a:latin typeface="Arial"/>
              <a:cs typeface="Arial"/>
            </a:endParaRPr>
          </a:p>
          <a:p>
            <a:pPr marL="457834" indent="-445770">
              <a:lnSpc>
                <a:spcPct val="100000"/>
              </a:lnSpc>
              <a:spcBef>
                <a:spcPts val="334"/>
              </a:spcBef>
              <a:buClr>
                <a:srgbClr val="99FF99"/>
              </a:buClr>
              <a:buSzPct val="76666"/>
              <a:buFont typeface="Wingdings"/>
              <a:buChar char=""/>
              <a:tabLst>
                <a:tab pos="457834" algn="l"/>
                <a:tab pos="458470" algn="l"/>
              </a:tabLst>
            </a:pPr>
            <a:r>
              <a:rPr sz="3000" b="1" dirty="0">
                <a:latin typeface="Arial"/>
                <a:cs typeface="Arial"/>
              </a:rPr>
              <a:t>ΣτΕ </a:t>
            </a:r>
            <a:r>
              <a:rPr sz="3000" b="1" spc="-5" dirty="0">
                <a:latin typeface="Arial"/>
                <a:cs typeface="Arial"/>
              </a:rPr>
              <a:t>1318/2001</a:t>
            </a:r>
            <a:r>
              <a:rPr sz="3000" b="1" spc="-30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(Εθνικό</a:t>
            </a:r>
            <a:r>
              <a:rPr sz="2900" b="1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Πάρκο Σχοινιά)</a:t>
            </a:r>
            <a:endParaRPr sz="2900" dirty="0">
              <a:latin typeface="Arial"/>
              <a:cs typeface="Arial"/>
            </a:endParaRPr>
          </a:p>
          <a:p>
            <a:pPr marL="457834" indent="-445770">
              <a:lnSpc>
                <a:spcPct val="100000"/>
              </a:lnSpc>
              <a:spcBef>
                <a:spcPts val="385"/>
              </a:spcBef>
              <a:buClr>
                <a:srgbClr val="99FF99"/>
              </a:buClr>
              <a:buSzPct val="79310"/>
              <a:buFont typeface="Wingdings"/>
              <a:buChar char=""/>
              <a:tabLst>
                <a:tab pos="457834" algn="l"/>
                <a:tab pos="458470" algn="l"/>
              </a:tabLst>
            </a:pPr>
            <a:r>
              <a:rPr sz="2900" b="1" dirty="0">
                <a:latin typeface="Arial"/>
                <a:cs typeface="Arial"/>
              </a:rPr>
              <a:t>ΣτΕ</a:t>
            </a:r>
            <a:r>
              <a:rPr sz="2900" b="1" spc="-5" dirty="0">
                <a:latin typeface="Arial"/>
                <a:cs typeface="Arial"/>
              </a:rPr>
              <a:t> 1319-20/2001</a:t>
            </a:r>
            <a:r>
              <a:rPr sz="2900" b="1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(περίφραξη δάσους)</a:t>
            </a:r>
            <a:endParaRPr sz="2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0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2941955" algn="l"/>
              </a:tabLst>
            </a:pPr>
            <a:r>
              <a:rPr sz="2800" b="1" dirty="0">
                <a:latin typeface="Arial"/>
                <a:cs typeface="Arial"/>
              </a:rPr>
              <a:t>ΣτΕ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1468/2004	</a:t>
            </a:r>
            <a:r>
              <a:rPr sz="2800" b="1" spc="5" dirty="0">
                <a:latin typeface="Arial"/>
                <a:cs typeface="Arial"/>
              </a:rPr>
              <a:t>(βιοµηχανίες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στο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Αττικής)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63" name="object 63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330259" y="4305087"/>
            <a:ext cx="2757805" cy="96520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ΣτΕ</a:t>
            </a:r>
            <a:r>
              <a:rPr sz="2800" b="1" spc="-5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2569/2004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ΣτΕ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903/2005</a:t>
            </a:r>
            <a:endParaRPr sz="28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358438" y="4305087"/>
            <a:ext cx="4490720" cy="9240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100"/>
              </a:lnSpc>
              <a:spcBef>
                <a:spcPts val="100"/>
              </a:spcBef>
            </a:pPr>
            <a:r>
              <a:rPr sz="2800" b="1" spc="-5" dirty="0">
                <a:latin typeface="Arial"/>
                <a:cs typeface="Arial"/>
              </a:rPr>
              <a:t>(αιολικά πάρκα Λακωνίας)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(ιστορικοί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τόποι)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11232" y="723207"/>
            <a:ext cx="7880984" cy="4339590"/>
            <a:chOff x="511232" y="723207"/>
            <a:chExt cx="7880984" cy="433959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723207"/>
              <a:ext cx="7082443" cy="59020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232" y="1192876"/>
              <a:ext cx="7169726" cy="59020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232" y="1662545"/>
              <a:ext cx="7880465" cy="59020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1232" y="2132214"/>
              <a:ext cx="6991003" cy="59020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1232" y="2601884"/>
              <a:ext cx="6600304" cy="59020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1232" y="3071552"/>
              <a:ext cx="7373388" cy="59435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1232" y="3528752"/>
              <a:ext cx="6749934" cy="59435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1232" y="3998422"/>
              <a:ext cx="7003472" cy="59435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1232" y="4468091"/>
              <a:ext cx="7107382" cy="594360"/>
            </a:xfrm>
            <a:prstGeom prst="rect">
              <a:avLst/>
            </a:prstGeom>
          </p:spPr>
        </p:pic>
      </p:grpSp>
      <p:sp>
        <p:nvSpPr>
          <p:cNvPr id="61" name="object 6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232756" y="270163"/>
            <a:ext cx="7997190" cy="1554480"/>
            <a:chOff x="232756" y="270163"/>
            <a:chExt cx="7997190" cy="155448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756" y="270163"/>
              <a:ext cx="5735782" cy="55279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756" y="689956"/>
              <a:ext cx="7996843" cy="62761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2756" y="1197032"/>
              <a:ext cx="7057504" cy="627610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232756" y="2223654"/>
            <a:ext cx="8109584" cy="1658620"/>
            <a:chOff x="232756" y="2223654"/>
            <a:chExt cx="8109584" cy="1658620"/>
          </a:xfrm>
        </p:grpSpPr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2756" y="2223654"/>
              <a:ext cx="7477297" cy="63176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2756" y="2730730"/>
              <a:ext cx="4264428" cy="63176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2756" y="3254432"/>
              <a:ext cx="8109064" cy="627610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232756" y="4268584"/>
            <a:ext cx="8392160" cy="1658620"/>
            <a:chOff x="232756" y="4268584"/>
            <a:chExt cx="8392160" cy="1658620"/>
          </a:xfrm>
        </p:grpSpPr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2756" y="4268584"/>
              <a:ext cx="8212974" cy="63176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2756" y="4788130"/>
              <a:ext cx="8391697" cy="631767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2756" y="5299363"/>
              <a:ext cx="6296889" cy="627610"/>
            </a:xfrm>
            <a:prstGeom prst="rect">
              <a:avLst/>
            </a:prstGeom>
          </p:spPr>
        </p:pic>
      </p:grpSp>
      <p:sp>
        <p:nvSpPr>
          <p:cNvPr id="63" name="object 6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330259" y="143701"/>
            <a:ext cx="8535670" cy="478726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15"/>
              </a:spcBef>
              <a:buClr>
                <a:srgbClr val="99FF99"/>
              </a:buClr>
              <a:buSzPct val="79310"/>
              <a:buFont typeface="Wingdings"/>
              <a:buChar char=""/>
              <a:tabLst>
                <a:tab pos="355600" algn="l"/>
              </a:tabLst>
            </a:pPr>
            <a:r>
              <a:rPr sz="2900" b="1" dirty="0">
                <a:latin typeface="Arial"/>
                <a:cs typeface="Arial"/>
              </a:rPr>
              <a:t>ΣτΕ</a:t>
            </a:r>
            <a:r>
              <a:rPr sz="2900" b="1" spc="-5" dirty="0">
                <a:latin typeface="Arial"/>
                <a:cs typeface="Arial"/>
              </a:rPr>
              <a:t> 3920/2010</a:t>
            </a:r>
            <a:r>
              <a:rPr sz="2900" b="1" dirty="0">
                <a:latin typeface="Arial"/>
                <a:cs typeface="Arial"/>
              </a:rPr>
              <a:t> </a:t>
            </a:r>
            <a:r>
              <a:rPr sz="2900" b="1" spc="15" dirty="0">
                <a:latin typeface="Arial"/>
                <a:cs typeface="Arial"/>
              </a:rPr>
              <a:t>Ολοµ.</a:t>
            </a:r>
            <a:r>
              <a:rPr sz="2900" b="1" spc="-5" dirty="0">
                <a:latin typeface="Arial"/>
                <a:cs typeface="Arial"/>
              </a:rPr>
              <a:t> (Κάβο</a:t>
            </a:r>
            <a:r>
              <a:rPr sz="2900" b="1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Σίδερο)</a:t>
            </a:r>
            <a:endParaRPr sz="2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9310"/>
              <a:buFont typeface="Wingdings"/>
              <a:buChar char=""/>
              <a:tabLst>
                <a:tab pos="355600" algn="l"/>
              </a:tabLst>
            </a:pPr>
            <a:r>
              <a:rPr sz="2900" b="1" dirty="0">
                <a:latin typeface="Arial"/>
                <a:cs typeface="Arial"/>
              </a:rPr>
              <a:t>ΣτΕ</a:t>
            </a:r>
            <a:r>
              <a:rPr sz="2900" b="1" spc="-5" dirty="0">
                <a:latin typeface="Arial"/>
                <a:cs typeface="Arial"/>
              </a:rPr>
              <a:t> 2499/2012 (Αναδασωτέες</a:t>
            </a:r>
            <a:r>
              <a:rPr sz="2900" b="1" dirty="0">
                <a:latin typeface="Arial"/>
                <a:cs typeface="Arial"/>
              </a:rPr>
              <a:t> </a:t>
            </a:r>
            <a:r>
              <a:rPr sz="2900" dirty="0">
                <a:latin typeface="MS PGothic"/>
                <a:cs typeface="MS PGothic"/>
              </a:rPr>
              <a:t>–</a:t>
            </a:r>
            <a:r>
              <a:rPr sz="2900" spc="-85" dirty="0">
                <a:latin typeface="MS PGothic"/>
                <a:cs typeface="MS PGothic"/>
              </a:rPr>
              <a:t> </a:t>
            </a:r>
            <a:r>
              <a:rPr sz="2900" b="1" spc="-5" dirty="0">
                <a:latin typeface="Arial"/>
                <a:cs typeface="Arial"/>
              </a:rPr>
              <a:t>ΑΠΕ)</a:t>
            </a:r>
            <a:endParaRPr sz="2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99FF99"/>
              </a:buClr>
              <a:buSzPct val="79310"/>
              <a:buFont typeface="Wingdings"/>
              <a:buChar char=""/>
              <a:tabLst>
                <a:tab pos="355600" algn="l"/>
              </a:tabLst>
            </a:pPr>
            <a:r>
              <a:rPr sz="2900" b="1" dirty="0">
                <a:latin typeface="Arial"/>
                <a:cs typeface="Arial"/>
              </a:rPr>
              <a:t>ΣτΕ </a:t>
            </a:r>
            <a:r>
              <a:rPr sz="2900" b="1" spc="-5" dirty="0">
                <a:latin typeface="Arial"/>
                <a:cs typeface="Arial"/>
              </a:rPr>
              <a:t>976/2015</a:t>
            </a:r>
            <a:r>
              <a:rPr sz="2900" b="1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(Ασωπός-παράλειψη</a:t>
            </a:r>
            <a:r>
              <a:rPr sz="2900" b="1" dirty="0">
                <a:latin typeface="Arial"/>
                <a:cs typeface="Arial"/>
              </a:rPr>
              <a:t> </a:t>
            </a:r>
            <a:r>
              <a:rPr sz="2900" b="1" spc="5" dirty="0">
                <a:latin typeface="Arial"/>
                <a:cs typeface="Arial"/>
              </a:rPr>
              <a:t>οφειλόµε-</a:t>
            </a:r>
            <a:endParaRPr sz="2900" dirty="0">
              <a:latin typeface="Arial"/>
              <a:cs typeface="Arial"/>
            </a:endParaRPr>
          </a:p>
          <a:p>
            <a:pPr marL="2979420">
              <a:lnSpc>
                <a:spcPct val="100000"/>
              </a:lnSpc>
              <a:spcBef>
                <a:spcPts val="720"/>
              </a:spcBef>
            </a:pPr>
            <a:r>
              <a:rPr sz="2900" b="1" spc="-5" dirty="0">
                <a:latin typeface="Arial"/>
                <a:cs typeface="Arial"/>
              </a:rPr>
              <a:t>νης</a:t>
            </a:r>
            <a:r>
              <a:rPr sz="2900" b="1" spc="-20" dirty="0">
                <a:latin typeface="Arial"/>
                <a:cs typeface="Arial"/>
              </a:rPr>
              <a:t> </a:t>
            </a:r>
            <a:r>
              <a:rPr sz="2900" b="1" spc="25" dirty="0">
                <a:latin typeface="Arial"/>
                <a:cs typeface="Arial"/>
              </a:rPr>
              <a:t>νόµιµης</a:t>
            </a:r>
            <a:r>
              <a:rPr sz="2900" b="1" spc="-15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ενέργειας)</a:t>
            </a:r>
            <a:endParaRPr sz="2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99FF99"/>
              </a:buClr>
              <a:buSzPct val="79310"/>
              <a:buFont typeface="Wingdings"/>
              <a:buChar char=""/>
              <a:tabLst>
                <a:tab pos="355600" algn="l"/>
              </a:tabLst>
            </a:pPr>
            <a:r>
              <a:rPr sz="2900" b="1" dirty="0">
                <a:latin typeface="Arial"/>
                <a:cs typeface="Arial"/>
              </a:rPr>
              <a:t>ΣτΕ </a:t>
            </a:r>
            <a:r>
              <a:rPr sz="2900" b="1" spc="-5" dirty="0">
                <a:latin typeface="Arial"/>
                <a:cs typeface="Arial"/>
              </a:rPr>
              <a:t>3943/2015</a:t>
            </a:r>
            <a:r>
              <a:rPr sz="2900" b="1" spc="5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(Ασωπός-παράλειψη</a:t>
            </a:r>
            <a:r>
              <a:rPr sz="2900" b="1" dirty="0">
                <a:latin typeface="Arial"/>
                <a:cs typeface="Arial"/>
              </a:rPr>
              <a:t> </a:t>
            </a:r>
            <a:r>
              <a:rPr sz="2900" b="1" spc="5" dirty="0">
                <a:latin typeface="Arial"/>
                <a:cs typeface="Arial"/>
              </a:rPr>
              <a:t>οφειλόµε-</a:t>
            </a:r>
            <a:endParaRPr sz="2900" dirty="0">
              <a:latin typeface="Arial"/>
              <a:cs typeface="Arial"/>
            </a:endParaRPr>
          </a:p>
          <a:p>
            <a:pPr marL="3081655">
              <a:lnSpc>
                <a:spcPct val="100000"/>
              </a:lnSpc>
              <a:spcBef>
                <a:spcPts val="620"/>
              </a:spcBef>
            </a:pPr>
            <a:r>
              <a:rPr sz="2900" b="1" spc="-5" dirty="0">
                <a:latin typeface="Arial"/>
                <a:cs typeface="Arial"/>
              </a:rPr>
              <a:t>νης</a:t>
            </a:r>
            <a:r>
              <a:rPr sz="2900" b="1" spc="-20" dirty="0">
                <a:latin typeface="Arial"/>
                <a:cs typeface="Arial"/>
              </a:rPr>
              <a:t> </a:t>
            </a:r>
            <a:r>
              <a:rPr sz="2900" b="1" spc="25" dirty="0">
                <a:latin typeface="Arial"/>
                <a:cs typeface="Arial"/>
              </a:rPr>
              <a:t>νόµιµης</a:t>
            </a:r>
            <a:r>
              <a:rPr sz="2900" b="1" spc="-15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ενέργειας)</a:t>
            </a:r>
            <a:endParaRPr sz="2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99FF99"/>
              </a:buClr>
              <a:buSzPct val="79310"/>
              <a:buFont typeface="Wingdings"/>
              <a:buChar char=""/>
              <a:tabLst>
                <a:tab pos="355600" algn="l"/>
              </a:tabLst>
            </a:pPr>
            <a:r>
              <a:rPr sz="2900" b="1" dirty="0">
                <a:latin typeface="Arial"/>
                <a:cs typeface="Arial"/>
              </a:rPr>
              <a:t>ΣτΕ </a:t>
            </a:r>
            <a:r>
              <a:rPr sz="2900" b="1" spc="-5" dirty="0">
                <a:latin typeface="Arial"/>
                <a:cs typeface="Arial"/>
              </a:rPr>
              <a:t>1705/2017</a:t>
            </a:r>
            <a:r>
              <a:rPr sz="2900" b="1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(ΕΣΧΑΣΕ</a:t>
            </a:r>
            <a:r>
              <a:rPr sz="2900" b="1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Κάβο Σίδερο)</a:t>
            </a:r>
            <a:endParaRPr sz="2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99FF99"/>
              </a:buClr>
              <a:buSzPct val="79310"/>
              <a:buFont typeface="Wingdings"/>
              <a:buChar char=""/>
              <a:tabLst>
                <a:tab pos="355600" algn="l"/>
              </a:tabLst>
            </a:pPr>
            <a:r>
              <a:rPr sz="2900" b="1" dirty="0">
                <a:latin typeface="Arial"/>
                <a:cs typeface="Arial"/>
              </a:rPr>
              <a:t>ΣτΕ</a:t>
            </a:r>
            <a:r>
              <a:rPr sz="2900" b="1" spc="-5" dirty="0">
                <a:latin typeface="Arial"/>
                <a:cs typeface="Arial"/>
              </a:rPr>
              <a:t> 557/2018(ΕΣΧΑΔΑ</a:t>
            </a:r>
            <a:r>
              <a:rPr sz="2900" b="1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Αστέρας </a:t>
            </a:r>
            <a:r>
              <a:rPr sz="2900" b="1" spc="5" dirty="0">
                <a:latin typeface="Arial"/>
                <a:cs typeface="Arial"/>
              </a:rPr>
              <a:t>Βοθλιαγµένης)</a:t>
            </a:r>
            <a:endParaRPr sz="29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99FF99"/>
              </a:buClr>
              <a:buSzPct val="79310"/>
              <a:buFont typeface="Wingdings"/>
              <a:buChar char=""/>
              <a:tabLst>
                <a:tab pos="355600" algn="l"/>
              </a:tabLst>
            </a:pPr>
            <a:r>
              <a:rPr sz="2900" b="1" dirty="0">
                <a:latin typeface="Arial"/>
                <a:cs typeface="Arial"/>
              </a:rPr>
              <a:t>ΣτΕ</a:t>
            </a:r>
            <a:r>
              <a:rPr sz="2900" b="1" spc="-10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558/2020</a:t>
            </a:r>
            <a:r>
              <a:rPr sz="2900" b="1" spc="-10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(υδραυλικά</a:t>
            </a:r>
            <a:r>
              <a:rPr sz="2900" b="1" spc="-1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έργα</a:t>
            </a:r>
            <a:r>
              <a:rPr sz="2900" b="1" spc="-10" dirty="0">
                <a:latin typeface="Arial"/>
                <a:cs typeface="Arial"/>
              </a:rPr>
              <a:t> </a:t>
            </a:r>
            <a:r>
              <a:rPr sz="2900" b="1" spc="5" dirty="0">
                <a:latin typeface="Arial"/>
                <a:cs typeface="Arial"/>
              </a:rPr>
              <a:t>υφαλµήρυνσης)</a:t>
            </a:r>
            <a:endParaRPr sz="2900" dirty="0">
              <a:latin typeface="Arial"/>
              <a:cs typeface="Arial"/>
            </a:endParaRPr>
          </a:p>
        </p:txBody>
      </p:sp>
      <p:sp>
        <p:nvSpPr>
          <p:cNvPr id="61" name="object 6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1392" y="45719"/>
            <a:ext cx="5498868" cy="685800"/>
          </a:xfrm>
          <a:prstGeom prst="rect">
            <a:avLst/>
          </a:prstGeom>
        </p:spPr>
      </p:pic>
      <p:sp>
        <p:nvSpPr>
          <p:cNvPr id="73" name="object 7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grpSp>
        <p:nvGrpSpPr>
          <p:cNvPr id="52" name="object 52"/>
          <p:cNvGrpSpPr/>
          <p:nvPr/>
        </p:nvGrpSpPr>
        <p:grpSpPr>
          <a:xfrm>
            <a:off x="105986" y="747396"/>
            <a:ext cx="8869680" cy="5382895"/>
            <a:chOff x="49876" y="719050"/>
            <a:chExt cx="8869680" cy="5382895"/>
          </a:xfrm>
        </p:grpSpPr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76" y="719050"/>
              <a:ext cx="8844741" cy="62761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1201189"/>
              <a:ext cx="8512232" cy="62761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1683326"/>
              <a:ext cx="8512232" cy="62761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54" y="2182091"/>
              <a:ext cx="8524701" cy="62345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854" y="2664228"/>
              <a:ext cx="7319356" cy="62345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1232" y="3162992"/>
              <a:ext cx="8375072" cy="62761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9709" y="3670069"/>
              <a:ext cx="3894512" cy="55279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1232" y="4089861"/>
              <a:ext cx="8375072" cy="62761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9709" y="4609406"/>
              <a:ext cx="5328457" cy="55279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1232" y="5029199"/>
              <a:ext cx="8404166" cy="62761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9709" y="5548745"/>
              <a:ext cx="5407428" cy="552796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>
            <a:off x="4652314" y="747396"/>
            <a:ext cx="25514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05" dirty="0">
                <a:solidFill>
                  <a:srgbClr val="93FF76"/>
                </a:solidFill>
                <a:latin typeface="Arial"/>
                <a:cs typeface="Arial"/>
              </a:rPr>
              <a:t> 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07323" y="432261"/>
            <a:ext cx="8246745" cy="1109980"/>
            <a:chOff x="407323" y="432261"/>
            <a:chExt cx="8246745" cy="110998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323" y="432261"/>
              <a:ext cx="8246225" cy="62761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301" y="918556"/>
              <a:ext cx="5756563" cy="623454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407323" y="1982585"/>
            <a:ext cx="8234045" cy="3458210"/>
            <a:chOff x="407323" y="1982585"/>
            <a:chExt cx="8234045" cy="3458210"/>
          </a:xfrm>
        </p:grpSpPr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7323" y="1982585"/>
              <a:ext cx="2709948" cy="71489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7323" y="2568632"/>
              <a:ext cx="6546272" cy="71489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7323" y="3162992"/>
              <a:ext cx="8233756" cy="71489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2301" y="3749039"/>
              <a:ext cx="4559531" cy="62345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7323" y="4231177"/>
              <a:ext cx="8233756" cy="71489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2301" y="4817225"/>
              <a:ext cx="3861261" cy="623454"/>
            </a:xfrm>
            <a:prstGeom prst="rect">
              <a:avLst/>
            </a:prstGeom>
          </p:spPr>
        </p:pic>
      </p:grpSp>
      <p:sp>
        <p:nvSpPr>
          <p:cNvPr id="61" name="object 6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336665" y="789709"/>
            <a:ext cx="8333740" cy="2569210"/>
            <a:chOff x="336665" y="789709"/>
            <a:chExt cx="8333740" cy="256921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6665" y="789709"/>
              <a:ext cx="8308569" cy="62761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643" y="1276003"/>
              <a:ext cx="7988529" cy="62345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643" y="1758142"/>
              <a:ext cx="7963592" cy="62345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643" y="2252748"/>
              <a:ext cx="7976061" cy="62345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1643" y="2734886"/>
              <a:ext cx="1982585" cy="623454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336665" y="3815541"/>
            <a:ext cx="8333740" cy="2273935"/>
            <a:chOff x="336665" y="3815541"/>
            <a:chExt cx="8333740" cy="2273935"/>
          </a:xfrm>
        </p:grpSpPr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6665" y="3815541"/>
              <a:ext cx="8333508" cy="71073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1643" y="4397432"/>
              <a:ext cx="5868785" cy="62761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6665" y="4879570"/>
              <a:ext cx="8308569" cy="71489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1643" y="5465617"/>
              <a:ext cx="3773977" cy="623454"/>
            </a:xfrm>
            <a:prstGeom prst="rect">
              <a:avLst/>
            </a:prstGeom>
          </p:spPr>
        </p:pic>
      </p:grpSp>
      <p:sp>
        <p:nvSpPr>
          <p:cNvPr id="69" name="object 6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76" y="361603"/>
            <a:ext cx="6812280" cy="627610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49876" y="1429788"/>
            <a:ext cx="8795385" cy="4522470"/>
            <a:chOff x="49876" y="1429788"/>
            <a:chExt cx="8795385" cy="4522470"/>
          </a:xfrm>
        </p:grpSpPr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76" y="1429788"/>
              <a:ext cx="8794864" cy="71489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2015836"/>
              <a:ext cx="1741516" cy="62345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876" y="2497974"/>
              <a:ext cx="8146472" cy="71073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876" y="3092334"/>
              <a:ext cx="8375072" cy="71489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876" y="3678382"/>
              <a:ext cx="8616141" cy="71489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876" y="4260272"/>
              <a:ext cx="8778240" cy="71489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4846319"/>
              <a:ext cx="8420792" cy="62345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854" y="5328457"/>
              <a:ext cx="3150523" cy="623454"/>
            </a:xfrm>
            <a:prstGeom prst="rect">
              <a:avLst/>
            </a:prstGeom>
          </p:spPr>
        </p:pic>
      </p:grpSp>
      <p:sp>
        <p:nvSpPr>
          <p:cNvPr id="61" name="object 6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266007" y="290945"/>
            <a:ext cx="8395970" cy="3063240"/>
            <a:chOff x="266007" y="290945"/>
            <a:chExt cx="8395970" cy="306324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007" y="290945"/>
              <a:ext cx="8370916" cy="62761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6828" y="773083"/>
              <a:ext cx="8030094" cy="62761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6828" y="1255221"/>
              <a:ext cx="8042563" cy="62761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6828" y="1753985"/>
              <a:ext cx="8055032" cy="62345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6828" y="2236123"/>
              <a:ext cx="8055032" cy="62345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6828" y="2730731"/>
              <a:ext cx="3686694" cy="623454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266007" y="3794759"/>
            <a:ext cx="8395970" cy="1696085"/>
            <a:chOff x="266007" y="3794759"/>
            <a:chExt cx="8395970" cy="1696085"/>
          </a:xfrm>
        </p:grpSpPr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6007" y="3794759"/>
              <a:ext cx="8395854" cy="71489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6828" y="4380806"/>
              <a:ext cx="8055032" cy="62345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6828" y="4862945"/>
              <a:ext cx="4476403" cy="627610"/>
            </a:xfrm>
            <a:prstGeom prst="rect">
              <a:avLst/>
            </a:prstGeom>
          </p:spPr>
        </p:pic>
      </p:grpSp>
      <p:sp>
        <p:nvSpPr>
          <p:cNvPr id="67" name="object 6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4155"/>
            <a:ext cx="9144000" cy="6854190"/>
            <a:chOff x="0" y="4155"/>
            <a:chExt cx="9144000" cy="685419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876" y="4155"/>
              <a:ext cx="8869680" cy="61514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54" y="473826"/>
              <a:ext cx="4559531" cy="61514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876" y="943494"/>
              <a:ext cx="8869680" cy="70242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1517072"/>
              <a:ext cx="4559531" cy="61098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876" y="1986742"/>
              <a:ext cx="8894617" cy="70242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854" y="2543694"/>
              <a:ext cx="7863840" cy="615141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876" y="3029988"/>
              <a:ext cx="8894617" cy="69826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3586941"/>
              <a:ext cx="5615246" cy="61098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876" y="4056611"/>
              <a:ext cx="8869680" cy="70242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4630189"/>
              <a:ext cx="7672646" cy="61098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876" y="5099857"/>
              <a:ext cx="8869680" cy="69826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854" y="5669279"/>
              <a:ext cx="4559531" cy="610985"/>
            </a:xfrm>
            <a:prstGeom prst="rect">
              <a:avLst/>
            </a:prstGeom>
          </p:spPr>
        </p:pic>
      </p:grpSp>
      <p:sp>
        <p:nvSpPr>
          <p:cNvPr id="63" name="object 6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773</Words>
  <Application>Microsoft Office PowerPoint</Application>
  <PresentationFormat>Προβολή στην οθόνη (4:3)</PresentationFormat>
  <Paragraphs>95</Paragraphs>
  <Slides>26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26</vt:i4>
      </vt:variant>
    </vt:vector>
  </HeadingPairs>
  <TitlesOfParts>
    <vt:vector size="33" baseType="lpstr">
      <vt:lpstr>MS PGothic</vt:lpstr>
      <vt:lpstr>Arial</vt:lpstr>
      <vt:lpstr>Calibri</vt:lpstr>
      <vt:lpstr>Calibri Light</vt:lpstr>
      <vt:lpstr>Microsoft Sans Serif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Μον. Πρωτ. Κω contra (455/2017)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Κυριάκη</dc:creator>
  <cp:lastModifiedBy>pauloschristofi@gmail.com</cp:lastModifiedBy>
  <cp:revision>1</cp:revision>
  <dcterms:created xsi:type="dcterms:W3CDTF">2022-10-12T20:08:05Z</dcterms:created>
  <dcterms:modified xsi:type="dcterms:W3CDTF">2022-10-12T20:19:48Z</dcterms:modified>
</cp:coreProperties>
</file>