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4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55152-9FDB-466A-8533-3A1F86E3923F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8E54A-8605-450A-B694-4D9AFA041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4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8E54A-8605-450A-B694-4D9AFA041BB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1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3C0170-D968-E99E-6848-FBC10B63C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F5A5FE6-6DA6-CB7D-A28E-E42552BC8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D10B107-D50E-34B5-6153-683C96A5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52CDC62-2862-5ED2-1F83-857652110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E7B8059-B59D-171B-294C-E210253B6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07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F2DF65-87D9-CBDB-B6FC-6DEA4537B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BDB49D2-8AF7-96EB-D894-036C45288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BDC335-C852-CF34-F242-1A0148C3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8D74367-4F50-E12B-68FE-AFD2ED57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B4F6FA-C626-FD9C-FB19-72A1EA5FF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3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DE8E23-F1DF-0BC6-F91F-09BAC6E4D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81D1EE2-92FD-6463-FC22-8F5FF1A10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32BC098-7786-CFFD-58DE-6B046C901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0C7975-5F3B-6191-A44D-BD7FD25A1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0EC4BB-A567-972B-1A1A-6E0453F1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2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0FE3DB-BA01-AABC-FE46-3C0107A8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BA7D32-C69C-DDF5-2969-5E9631AD0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FB5EBE9-4AA9-331A-0D08-0E0E9AC11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504A06B-7935-7D7F-1940-F914D861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D6B01A8-8F67-6581-47FC-0E630032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2F626DA-A218-B0DD-71D7-1E59190E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9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F8B703-EA36-2080-AF0D-9D357F10B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C2E7DA2-EED7-DB32-DD5F-D2FAD3C57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8007D8D-42BD-323E-944D-0FD011267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3C5D758-E246-1688-79AA-FE3396586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094145F-EA44-CDCC-8668-F465BFD6C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71EDD94-324E-3EE9-BAE2-D29A3AEC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CC795E4-F667-310D-4381-1C0FAA23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6E1BD16-EA05-4382-B272-4974E428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2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B5C722-E6A9-59B1-BC84-DC92C78CE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6340FC6-235C-47D7-02DC-7F3236C54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594635F-018D-F2C5-591B-B6524EF9C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3F76CD9-2C78-1D65-98C1-B4E79D3D0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96E0C19-26C7-BD89-5C4F-B1242103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1981C26D-3577-EC05-DD11-A8295E84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CD81412-6CEB-0569-8C2A-A44C225C2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51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D51C86-1FE8-2E20-0195-94419EE4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09C2C3-326A-541B-8F20-B34E1F9A0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5D89419-F84C-9CD8-658F-31D968C1A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13EDBAC-F716-E40D-3454-AFBB8A073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9BD9A67-E3B7-1A47-D34A-048A41382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D971342-64B4-0011-5EBF-A8A88DEE8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0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0AFFC6-BD15-D508-4F42-77557775D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D0CF332-8CC9-91BB-1225-6520551B72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8276192-3937-8DE6-A99A-A8DFE5EAC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599DBAB-A2FF-588A-3F01-BB4A49657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8615DCC-A1A3-A2E2-0D8A-77E46E202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9F8D3F5-35D1-D3C5-1514-A80B89A3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4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48E850-37C1-5AA1-DD84-D0CCB3DA5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1BA4823-BC5C-6F58-C003-91B607F6D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967348F-D0B8-DD42-13C8-0BBAB3EB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DAFB6BE-2CA7-E7E0-5283-F27B53A1E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7F1B8DE-8A60-B7AB-BA36-0CB2A815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6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6D6B8F0E-6A26-8C30-A316-E358A1EE9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7C89DCF-C22C-9D08-F321-E1F8C4FA0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5FE7DC7-807C-04D8-012E-466917EF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8742E12-18D5-37E5-B4EB-A27BC374E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4E9CD9-DA0E-4DD8-FE5B-52779839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3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8017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1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304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3183F32-0353-B959-B92E-52B80C158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ECA4D39-58CF-4E9E-20E0-62B10FA0F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EE9EC1B-F6CD-51E8-4C23-0B66C759D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5B33833-2F45-EE5D-BABE-030356081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lang="el-GR" sz="1800" spc="-1012" baseline="-13888"/>
              <a:t>Π</a:t>
            </a:r>
            <a:r>
              <a:rPr lang="el-GR" sz="1000" spc="-75"/>
              <a:t>Π</a:t>
            </a:r>
            <a:r>
              <a:rPr lang="el-GR" sz="1800" spc="-1327" baseline="-13888"/>
              <a:t>Ο</a:t>
            </a:r>
            <a:r>
              <a:rPr lang="el-GR" sz="1000" spc="-40"/>
              <a:t>Ο</a:t>
            </a:r>
            <a:r>
              <a:rPr lang="el-GR" sz="1000" spc="-590"/>
              <a:t>Λ</a:t>
            </a:r>
            <a:r>
              <a:rPr lang="el-GR" sz="1800" spc="-487" baseline="-13888"/>
              <a:t>Λ</a:t>
            </a:r>
            <a:r>
              <a:rPr lang="el-GR" sz="1000" spc="-475"/>
              <a:t>Υ</a:t>
            </a:r>
            <a:r>
              <a:rPr lang="el-GR" sz="1800" spc="-525" baseline="-13888"/>
              <a:t>Υ</a:t>
            </a:r>
            <a:r>
              <a:rPr lang="el-GR" sz="1000" spc="-285"/>
              <a:t>Τ</a:t>
            </a:r>
            <a:r>
              <a:rPr lang="el-GR" sz="1800" spc="-712" baseline="-13888"/>
              <a:t>Τ</a:t>
            </a:r>
            <a:r>
              <a:rPr lang="el-GR" sz="1000" spc="-220"/>
              <a:t>Ε</a:t>
            </a:r>
            <a:r>
              <a:rPr lang="el-GR" sz="1800" spc="-907" baseline="-13888"/>
              <a:t>Ε</a:t>
            </a:r>
            <a:r>
              <a:rPr lang="el-GR" sz="1000" spc="-85"/>
              <a:t>Χ</a:t>
            </a:r>
            <a:r>
              <a:rPr lang="el-GR" sz="1800" spc="-1110" baseline="-13888"/>
              <a:t>Χ</a:t>
            </a:r>
            <a:r>
              <a:rPr lang="el-GR" sz="1000" spc="-10"/>
              <a:t>Ν</a:t>
            </a:r>
            <a:r>
              <a:rPr lang="el-GR" sz="1000" spc="-675"/>
              <a:t>Ε</a:t>
            </a:r>
            <a:r>
              <a:rPr lang="el-GR" sz="1800" spc="-322" baseline="-13888"/>
              <a:t>Ν</a:t>
            </a:r>
            <a:r>
              <a:rPr lang="el-GR" sz="1000" spc="-85"/>
              <a:t>Ι</a:t>
            </a:r>
            <a:r>
              <a:rPr lang="el-GR" sz="1800" spc="-1110" baseline="-13888"/>
              <a:t>Ε</a:t>
            </a:r>
            <a:r>
              <a:rPr lang="el-GR" sz="1000" spc="-65"/>
              <a:t>Ο</a:t>
            </a:r>
            <a:r>
              <a:rPr lang="el-GR" sz="1800" spc="-22" baseline="-13888"/>
              <a:t>Ι</a:t>
            </a:r>
            <a:r>
              <a:rPr lang="el-GR" sz="1800" spc="-1012" baseline="-13888"/>
              <a:t>Ο</a:t>
            </a:r>
            <a:r>
              <a:rPr lang="el-GR" sz="1000" spc="-10"/>
              <a:t>Κ</a:t>
            </a:r>
            <a:r>
              <a:rPr lang="el-GR" sz="1000" spc="-409"/>
              <a:t>Ρ</a:t>
            </a:r>
            <a:r>
              <a:rPr lang="el-GR" sz="1800" spc="-727" baseline="-13888"/>
              <a:t>Κ</a:t>
            </a:r>
            <a:r>
              <a:rPr lang="el-GR" sz="1000" spc="-265"/>
              <a:t>Η</a:t>
            </a:r>
            <a:r>
              <a:rPr lang="el-GR" sz="1800" spc="-839" baseline="-13888"/>
              <a:t>Ρ</a:t>
            </a:r>
            <a:r>
              <a:rPr lang="el-GR" sz="1000" spc="-75"/>
              <a:t>Τ</a:t>
            </a:r>
            <a:r>
              <a:rPr lang="el-GR" sz="1800" spc="-1222" baseline="-13888"/>
              <a:t>Η</a:t>
            </a:r>
            <a:r>
              <a:rPr lang="el-GR" sz="1000" spc="-10"/>
              <a:t>Η</a:t>
            </a:r>
            <a:r>
              <a:rPr lang="el-GR" sz="1000" spc="-530"/>
              <a:t>Σ</a:t>
            </a:r>
            <a:r>
              <a:rPr lang="el-GR" sz="1800" spc="-15" baseline="-13888"/>
              <a:t>ΤΗΣ</a:t>
            </a:r>
            <a:r>
              <a:rPr lang="el-GR" sz="1800" baseline="-13888"/>
              <a:t> </a:t>
            </a:r>
            <a:r>
              <a:rPr lang="el-GR" sz="1000"/>
              <a:t>ΓΕΝΙΚΟ</a:t>
            </a:r>
            <a:r>
              <a:rPr lang="el-GR" sz="1000" spc="-55"/>
              <a:t> </a:t>
            </a:r>
            <a:r>
              <a:rPr lang="el-GR" sz="1000" spc="-10"/>
              <a:t>ΤΜΗΜΑ</a:t>
            </a:r>
            <a:endParaRPr lang="el-GR" sz="100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CFAF583-B893-6CB2-A3DA-A56687E73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6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image" Target="../media/image116.png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5" Type="http://schemas.openxmlformats.org/officeDocument/2006/relationships/image" Target="../media/image14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Relationship Id="rId14" Type="http://schemas.openxmlformats.org/officeDocument/2006/relationships/image" Target="../media/image1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0" Type="http://schemas.openxmlformats.org/officeDocument/2006/relationships/image" Target="../media/image205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5" Type="http://schemas.openxmlformats.org/officeDocument/2006/relationships/image" Target="../media/image226.png"/><Relationship Id="rId10" Type="http://schemas.openxmlformats.org/officeDocument/2006/relationships/image" Target="../media/image231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237.png"/><Relationship Id="rId7" Type="http://schemas.openxmlformats.org/officeDocument/2006/relationships/image" Target="../media/image241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0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Relationship Id="rId9" Type="http://schemas.openxmlformats.org/officeDocument/2006/relationships/image" Target="../media/image2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246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5" Type="http://schemas.openxmlformats.org/officeDocument/2006/relationships/image" Target="../media/image248.png"/><Relationship Id="rId10" Type="http://schemas.openxmlformats.org/officeDocument/2006/relationships/image" Target="../media/image253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0.png"/><Relationship Id="rId5" Type="http://schemas.openxmlformats.org/officeDocument/2006/relationships/image" Target="../media/image259.png"/><Relationship Id="rId4" Type="http://schemas.openxmlformats.org/officeDocument/2006/relationships/image" Target="../media/image2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4" Type="http://schemas.openxmlformats.org/officeDocument/2006/relationships/image" Target="../media/image2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2.png"/><Relationship Id="rId5" Type="http://schemas.openxmlformats.org/officeDocument/2006/relationships/image" Target="../media/image271.png"/><Relationship Id="rId4" Type="http://schemas.openxmlformats.org/officeDocument/2006/relationships/image" Target="../media/image2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spc="-10" dirty="0">
                <a:solidFill>
                  <a:srgbClr val="93FF76"/>
                </a:solidFill>
                <a:latin typeface="Arial"/>
                <a:cs typeface="Arial"/>
              </a:rPr>
              <a:t>ΠΕΡΙΒΑΛΛΟΝΤΙΚΗ </a:t>
            </a:r>
            <a:r>
              <a:rPr sz="3200" b="1" spc="-25" dirty="0">
                <a:solidFill>
                  <a:srgbClr val="93FF76"/>
                </a:solidFill>
                <a:latin typeface="Arial"/>
                <a:cs typeface="Arial"/>
              </a:rPr>
              <a:t>ΚΑΙ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10" dirty="0">
                <a:solidFill>
                  <a:srgbClr val="93FF76"/>
                </a:solidFill>
                <a:latin typeface="Arial"/>
                <a:cs typeface="Arial"/>
              </a:rPr>
              <a:t> ΝΟΜΟΘΕΣΙΑ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986742" y="4813068"/>
            <a:ext cx="5241290" cy="1230630"/>
            <a:chOff x="1986742" y="4813068"/>
            <a:chExt cx="5241290" cy="123063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4813068"/>
              <a:ext cx="3271057" cy="43641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6742" y="5128951"/>
              <a:ext cx="5241174" cy="44057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5297" y="5448992"/>
              <a:ext cx="3399905" cy="35329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12126" y="5690061"/>
              <a:ext cx="2186246" cy="353290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69" name="object 69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ΠΟΛΥΤΕΧΝΕΙΟ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0" name="object 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68585" y="8312"/>
            <a:ext cx="4434839" cy="382385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4314586" y="33019"/>
            <a:ext cx="4300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00"/>
                </a:solidFill>
                <a:latin typeface="Arial"/>
                <a:cs typeface="Arial"/>
              </a:rPr>
              <a:t>ΣΧΟΛΗ</a:t>
            </a:r>
            <a:r>
              <a:rPr sz="1800" b="1" i="1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00"/>
                </a:solidFill>
                <a:latin typeface="Arial"/>
                <a:cs typeface="Arial"/>
              </a:rPr>
              <a:t>ΜΗΧΑΝΙΚΩΝ</a:t>
            </a: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1192876" y="1604355"/>
            <a:ext cx="6795770" cy="1492250"/>
            <a:chOff x="1192876" y="1604355"/>
            <a:chExt cx="6795770" cy="14922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2876" y="1604355"/>
              <a:ext cx="6795654" cy="8271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6985" y="2269374"/>
              <a:ext cx="3383279" cy="82711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198169" y="6506809"/>
            <a:ext cx="1006475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ΓΕΝΙΚΟ</a:t>
            </a:r>
            <a:r>
              <a:rPr sz="1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ΤΜΗΜΑ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69043" y="4473955"/>
            <a:ext cx="5411470" cy="973152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55600" marR="5080" indent="-355600">
              <a:lnSpc>
                <a:spcPct val="102400"/>
              </a:lnSpc>
              <a:spcBef>
                <a:spcPts val="5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ΔΙΚΑΙΟ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ΠΡΟΣΤΑΣΙΑΣ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705" dirty="0">
                <a:latin typeface="Arial"/>
                <a:cs typeface="Arial"/>
              </a:rPr>
              <a:t>ΤΟΥ</a:t>
            </a:r>
            <a:r>
              <a:rPr sz="3200" b="1" spc="-10" dirty="0">
                <a:latin typeface="Arial"/>
                <a:cs typeface="Arial"/>
              </a:rPr>
              <a:t> ΠΕΡΙΒΑΛΛΟΝΤΟΣ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7917" y="6316979"/>
            <a:ext cx="1818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585" baseline="-27777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000" b="1" spc="-355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800" b="1" spc="-907" baseline="-27777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000" b="1" spc="-229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800" b="1" spc="-930" baseline="-27777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000" b="1" spc="-18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800" b="1" spc="-1102" baseline="-27777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000" b="1" spc="-56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800" b="1" spc="-284" baseline="-27777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000" b="1" spc="-500" dirty="0">
                <a:solidFill>
                  <a:srgbClr val="FFFFFF"/>
                </a:solidFill>
                <a:latin typeface="Arial"/>
                <a:cs typeface="Arial"/>
              </a:rPr>
              <a:t>Ε</a:t>
            </a:r>
            <a:r>
              <a:rPr sz="1800" b="1" spc="-487" baseline="-27777" dirty="0">
                <a:solidFill>
                  <a:srgbClr val="FFFFFF"/>
                </a:solidFill>
                <a:latin typeface="Arial"/>
                <a:cs typeface="Arial"/>
              </a:rPr>
              <a:t>Ε</a:t>
            </a:r>
            <a:r>
              <a:rPr sz="1000" b="1" spc="-365" dirty="0">
                <a:solidFill>
                  <a:srgbClr val="FFFFFF"/>
                </a:solidFill>
                <a:latin typeface="Arial"/>
                <a:cs typeface="Arial"/>
              </a:rPr>
              <a:t>Χ</a:t>
            </a:r>
            <a:r>
              <a:rPr sz="1800" b="1" spc="-690" baseline="-27777" dirty="0">
                <a:solidFill>
                  <a:srgbClr val="FFFFFF"/>
                </a:solidFill>
                <a:latin typeface="Arial"/>
                <a:cs typeface="Arial"/>
              </a:rPr>
              <a:t>Χ</a:t>
            </a:r>
            <a:r>
              <a:rPr sz="1000" b="1" spc="-290" dirty="0">
                <a:solidFill>
                  <a:srgbClr val="FFFFFF"/>
                </a:solidFill>
                <a:latin typeface="Arial"/>
                <a:cs typeface="Arial"/>
              </a:rPr>
              <a:t>Ν</a:t>
            </a:r>
            <a:r>
              <a:rPr sz="1800" b="1" spc="-900" baseline="-27777" dirty="0">
                <a:solidFill>
                  <a:srgbClr val="FFFFFF"/>
                </a:solidFill>
                <a:latin typeface="Arial"/>
                <a:cs typeface="Arial"/>
              </a:rPr>
              <a:t>Ν</a:t>
            </a:r>
            <a:r>
              <a:rPr sz="1000" b="1" spc="-90" dirty="0">
                <a:solidFill>
                  <a:srgbClr val="FFFFFF"/>
                </a:solidFill>
                <a:latin typeface="Arial"/>
                <a:cs typeface="Arial"/>
              </a:rPr>
              <a:t>Ε</a:t>
            </a:r>
            <a:r>
              <a:rPr sz="1800" b="1" spc="-1102" baseline="-27777" dirty="0">
                <a:solidFill>
                  <a:srgbClr val="FFFFFF"/>
                </a:solidFill>
                <a:latin typeface="Arial"/>
                <a:cs typeface="Arial"/>
              </a:rPr>
              <a:t>Ε</a:t>
            </a:r>
            <a:r>
              <a:rPr sz="1000" b="1" spc="-1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000" b="1" spc="-34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800" b="1" spc="-22" baseline="-27777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800" b="1" spc="-585" baseline="-27777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000" b="1" spc="-20" dirty="0">
                <a:solidFill>
                  <a:srgbClr val="FFFFFF"/>
                </a:solidFill>
                <a:latin typeface="Arial"/>
                <a:cs typeface="Arial"/>
              </a:rPr>
              <a:t>Κ</a:t>
            </a:r>
            <a:r>
              <a:rPr sz="1800" b="1" spc="-1305" baseline="-27777" dirty="0">
                <a:solidFill>
                  <a:srgbClr val="FFFFFF"/>
                </a:solidFill>
                <a:latin typeface="Arial"/>
                <a:cs typeface="Arial"/>
              </a:rPr>
              <a:t>Κ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Ρ</a:t>
            </a:r>
            <a:r>
              <a:rPr sz="1000" b="1" spc="-545" dirty="0">
                <a:solidFill>
                  <a:srgbClr val="FFFFFF"/>
                </a:solidFill>
                <a:latin typeface="Arial"/>
                <a:cs typeface="Arial"/>
              </a:rPr>
              <a:t>Η</a:t>
            </a:r>
            <a:r>
              <a:rPr sz="1800" b="1" spc="-419" baseline="-27777" dirty="0">
                <a:solidFill>
                  <a:srgbClr val="FFFFFF"/>
                </a:solidFill>
                <a:latin typeface="Arial"/>
                <a:cs typeface="Arial"/>
              </a:rPr>
              <a:t>Ρ</a:t>
            </a:r>
            <a:r>
              <a:rPr sz="1000" b="1" spc="-35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800" b="1" spc="-802" baseline="-27777" dirty="0">
                <a:solidFill>
                  <a:srgbClr val="FFFFFF"/>
                </a:solidFill>
                <a:latin typeface="Arial"/>
                <a:cs typeface="Arial"/>
              </a:rPr>
              <a:t>Η</a:t>
            </a:r>
            <a:r>
              <a:rPr sz="1000" b="1" spc="-210" dirty="0">
                <a:solidFill>
                  <a:srgbClr val="FFFFFF"/>
                </a:solidFill>
                <a:latin typeface="Arial"/>
                <a:cs typeface="Arial"/>
              </a:rPr>
              <a:t>Η</a:t>
            </a:r>
            <a:r>
              <a:rPr sz="1800" b="1" spc="-817" baseline="-27777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000" b="1" spc="-80" dirty="0">
                <a:solidFill>
                  <a:srgbClr val="FFFFFF"/>
                </a:solidFill>
                <a:latin typeface="Arial"/>
                <a:cs typeface="Arial"/>
              </a:rPr>
              <a:t>Σ</a:t>
            </a:r>
            <a:r>
              <a:rPr sz="1800" b="1" spc="-15" baseline="-27777" dirty="0">
                <a:solidFill>
                  <a:srgbClr val="FFFFFF"/>
                </a:solidFill>
                <a:latin typeface="Arial"/>
                <a:cs typeface="Arial"/>
              </a:rPr>
              <a:t>ΗΣ</a:t>
            </a:r>
            <a:endParaRPr sz="1800" baseline="-27777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3512" y="289669"/>
            <a:ext cx="7886700" cy="621322"/>
          </a:xfrm>
          <a:prstGeom prst="rect">
            <a:avLst/>
          </a:prstGeom>
        </p:spPr>
        <p:txBody>
          <a:bodyPr vert="horz" wrap="square" lIns="0" tIns="127633" rIns="0" bIns="0" rtlCol="0">
            <a:spAutoFit/>
          </a:bodyPr>
          <a:lstStyle/>
          <a:p>
            <a:pPr marL="1741805">
              <a:lnSpc>
                <a:spcPct val="100000"/>
              </a:lnSpc>
              <a:spcBef>
                <a:spcPts val="100"/>
              </a:spcBef>
            </a:pPr>
            <a:r>
              <a:rPr sz="3200" i="0" dirty="0">
                <a:latin typeface="Arial"/>
                <a:cs typeface="Arial"/>
              </a:rPr>
              <a:t>ΔΟΜΗ</a:t>
            </a:r>
            <a:r>
              <a:rPr sz="3200" i="0" spc="-10" dirty="0">
                <a:latin typeface="Arial"/>
                <a:cs typeface="Arial"/>
              </a:rPr>
              <a:t> ΠΑΡΟΥΣΙΑΣΗΣ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43187" y="2928938"/>
            <a:ext cx="5184775" cy="508000"/>
          </a:xfrm>
          <a:custGeom>
            <a:avLst/>
            <a:gdLst/>
            <a:ahLst/>
            <a:cxnLst/>
            <a:rect l="l" t="t" r="r" b="b"/>
            <a:pathLst>
              <a:path w="5184775" h="508000">
                <a:moveTo>
                  <a:pt x="0" y="253999"/>
                </a:moveTo>
                <a:lnTo>
                  <a:pt x="4092" y="208343"/>
                </a:lnTo>
                <a:lnTo>
                  <a:pt x="15890" y="165371"/>
                </a:lnTo>
                <a:lnTo>
                  <a:pt x="34678" y="125801"/>
                </a:lnTo>
                <a:lnTo>
                  <a:pt x="59737" y="90351"/>
                </a:lnTo>
                <a:lnTo>
                  <a:pt x="90351" y="59737"/>
                </a:lnTo>
                <a:lnTo>
                  <a:pt x="125801" y="34678"/>
                </a:lnTo>
                <a:lnTo>
                  <a:pt x="165371" y="15890"/>
                </a:lnTo>
                <a:lnTo>
                  <a:pt x="208343" y="4092"/>
                </a:lnTo>
                <a:lnTo>
                  <a:pt x="253999" y="0"/>
                </a:lnTo>
                <a:lnTo>
                  <a:pt x="4930772" y="0"/>
                </a:lnTo>
                <a:lnTo>
                  <a:pt x="4976429" y="4092"/>
                </a:lnTo>
                <a:lnTo>
                  <a:pt x="5019401" y="15890"/>
                </a:lnTo>
                <a:lnTo>
                  <a:pt x="5058971" y="34678"/>
                </a:lnTo>
                <a:lnTo>
                  <a:pt x="5094422" y="59737"/>
                </a:lnTo>
                <a:lnTo>
                  <a:pt x="5125035" y="90351"/>
                </a:lnTo>
                <a:lnTo>
                  <a:pt x="5150094" y="125801"/>
                </a:lnTo>
                <a:lnTo>
                  <a:pt x="5168881" y="165371"/>
                </a:lnTo>
                <a:lnTo>
                  <a:pt x="5180680" y="208343"/>
                </a:lnTo>
                <a:lnTo>
                  <a:pt x="5184772" y="253999"/>
                </a:lnTo>
                <a:lnTo>
                  <a:pt x="5180680" y="299656"/>
                </a:lnTo>
                <a:lnTo>
                  <a:pt x="5168881" y="342628"/>
                </a:lnTo>
                <a:lnTo>
                  <a:pt x="5150094" y="382198"/>
                </a:lnTo>
                <a:lnTo>
                  <a:pt x="5125035" y="417648"/>
                </a:lnTo>
                <a:lnTo>
                  <a:pt x="5094422" y="448262"/>
                </a:lnTo>
                <a:lnTo>
                  <a:pt x="5058971" y="473321"/>
                </a:lnTo>
                <a:lnTo>
                  <a:pt x="5019401" y="492109"/>
                </a:lnTo>
                <a:lnTo>
                  <a:pt x="4976429" y="503907"/>
                </a:lnTo>
                <a:lnTo>
                  <a:pt x="4930772" y="507999"/>
                </a:lnTo>
                <a:lnTo>
                  <a:pt x="253999" y="507999"/>
                </a:lnTo>
                <a:lnTo>
                  <a:pt x="208343" y="503907"/>
                </a:lnTo>
                <a:lnTo>
                  <a:pt x="165371" y="492109"/>
                </a:lnTo>
                <a:lnTo>
                  <a:pt x="125801" y="473321"/>
                </a:lnTo>
                <a:lnTo>
                  <a:pt x="90351" y="448262"/>
                </a:lnTo>
                <a:lnTo>
                  <a:pt x="59737" y="417648"/>
                </a:lnTo>
                <a:lnTo>
                  <a:pt x="34678" y="382198"/>
                </a:lnTo>
                <a:lnTo>
                  <a:pt x="15890" y="342628"/>
                </a:lnTo>
                <a:lnTo>
                  <a:pt x="4092" y="299656"/>
                </a:lnTo>
                <a:lnTo>
                  <a:pt x="0" y="253999"/>
                </a:lnTo>
                <a:close/>
              </a:path>
            </a:pathLst>
          </a:custGeom>
          <a:ln w="28574">
            <a:solidFill>
              <a:srgbClr val="FFF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5914" y="856043"/>
            <a:ext cx="8139430" cy="5008245"/>
            <a:chOff x="-3015" y="868363"/>
            <a:chExt cx="8139430" cy="500824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63178"/>
              <a:ext cx="2384425" cy="48133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-792" y="1557338"/>
              <a:ext cx="1964689" cy="4032250"/>
            </a:xfrm>
            <a:custGeom>
              <a:avLst/>
              <a:gdLst/>
              <a:ahLst/>
              <a:cxnLst/>
              <a:rect l="l" t="t" r="r" b="b"/>
              <a:pathLst>
                <a:path w="1964689" h="4032250">
                  <a:moveTo>
                    <a:pt x="0" y="2026578"/>
                  </a:moveTo>
                  <a:lnTo>
                    <a:pt x="5639" y="2026578"/>
                  </a:lnTo>
                  <a:lnTo>
                    <a:pt x="10186" y="2021911"/>
                  </a:lnTo>
                  <a:lnTo>
                    <a:pt x="10186" y="2016124"/>
                  </a:lnTo>
                  <a:lnTo>
                    <a:pt x="10368" y="2010524"/>
                  </a:lnTo>
                  <a:lnTo>
                    <a:pt x="5639" y="2005857"/>
                  </a:lnTo>
                  <a:lnTo>
                    <a:pt x="181" y="2005670"/>
                  </a:lnTo>
                  <a:lnTo>
                    <a:pt x="0" y="0"/>
                  </a:lnTo>
                  <a:lnTo>
                    <a:pt x="47733" y="583"/>
                  </a:lnTo>
                  <a:lnTo>
                    <a:pt x="95188" y="2325"/>
                  </a:lnTo>
                  <a:lnTo>
                    <a:pt x="142350" y="5211"/>
                  </a:lnTo>
                  <a:lnTo>
                    <a:pt x="189206" y="9230"/>
                  </a:lnTo>
                  <a:lnTo>
                    <a:pt x="235745" y="14367"/>
                  </a:lnTo>
                  <a:lnTo>
                    <a:pt x="281952" y="20610"/>
                  </a:lnTo>
                  <a:lnTo>
                    <a:pt x="327816" y="27944"/>
                  </a:lnTo>
                  <a:lnTo>
                    <a:pt x="373323" y="36358"/>
                  </a:lnTo>
                  <a:lnTo>
                    <a:pt x="418460" y="45837"/>
                  </a:lnTo>
                  <a:lnTo>
                    <a:pt x="463215" y="56369"/>
                  </a:lnTo>
                  <a:lnTo>
                    <a:pt x="507574" y="67940"/>
                  </a:lnTo>
                  <a:lnTo>
                    <a:pt x="551525" y="80538"/>
                  </a:lnTo>
                  <a:lnTo>
                    <a:pt x="595055" y="94148"/>
                  </a:lnTo>
                  <a:lnTo>
                    <a:pt x="638152" y="108758"/>
                  </a:lnTo>
                  <a:lnTo>
                    <a:pt x="680801" y="124355"/>
                  </a:lnTo>
                  <a:lnTo>
                    <a:pt x="722991" y="140924"/>
                  </a:lnTo>
                  <a:lnTo>
                    <a:pt x="764709" y="158454"/>
                  </a:lnTo>
                  <a:lnTo>
                    <a:pt x="805941" y="176931"/>
                  </a:lnTo>
                  <a:lnTo>
                    <a:pt x="846675" y="196341"/>
                  </a:lnTo>
                  <a:lnTo>
                    <a:pt x="886898" y="216672"/>
                  </a:lnTo>
                  <a:lnTo>
                    <a:pt x="926597" y="237910"/>
                  </a:lnTo>
                  <a:lnTo>
                    <a:pt x="965759" y="260043"/>
                  </a:lnTo>
                  <a:lnTo>
                    <a:pt x="1004371" y="283056"/>
                  </a:lnTo>
                  <a:lnTo>
                    <a:pt x="1042422" y="306936"/>
                  </a:lnTo>
                  <a:lnTo>
                    <a:pt x="1079896" y="331671"/>
                  </a:lnTo>
                  <a:lnTo>
                    <a:pt x="1116783" y="357248"/>
                  </a:lnTo>
                  <a:lnTo>
                    <a:pt x="1153068" y="383652"/>
                  </a:lnTo>
                  <a:lnTo>
                    <a:pt x="1188740" y="410871"/>
                  </a:lnTo>
                  <a:lnTo>
                    <a:pt x="1223784" y="438891"/>
                  </a:lnTo>
                  <a:lnTo>
                    <a:pt x="1258189" y="467700"/>
                  </a:lnTo>
                  <a:lnTo>
                    <a:pt x="1291942" y="497285"/>
                  </a:lnTo>
                  <a:lnTo>
                    <a:pt x="1325029" y="527631"/>
                  </a:lnTo>
                  <a:lnTo>
                    <a:pt x="1357438" y="558726"/>
                  </a:lnTo>
                  <a:lnTo>
                    <a:pt x="1389155" y="590556"/>
                  </a:lnTo>
                  <a:lnTo>
                    <a:pt x="1420169" y="623109"/>
                  </a:lnTo>
                  <a:lnTo>
                    <a:pt x="1450466" y="656371"/>
                  </a:lnTo>
                  <a:lnTo>
                    <a:pt x="1480033" y="690328"/>
                  </a:lnTo>
                  <a:lnTo>
                    <a:pt x="1508858" y="724969"/>
                  </a:lnTo>
                  <a:lnTo>
                    <a:pt x="1536927" y="760279"/>
                  </a:lnTo>
                  <a:lnTo>
                    <a:pt x="1564228" y="796245"/>
                  </a:lnTo>
                  <a:lnTo>
                    <a:pt x="1590748" y="832854"/>
                  </a:lnTo>
                  <a:lnTo>
                    <a:pt x="1616474" y="870093"/>
                  </a:lnTo>
                  <a:lnTo>
                    <a:pt x="1641393" y="907949"/>
                  </a:lnTo>
                  <a:lnTo>
                    <a:pt x="1665493" y="946408"/>
                  </a:lnTo>
                  <a:lnTo>
                    <a:pt x="1688760" y="985458"/>
                  </a:lnTo>
                  <a:lnTo>
                    <a:pt x="1711181" y="1025085"/>
                  </a:lnTo>
                  <a:lnTo>
                    <a:pt x="1732744" y="1065275"/>
                  </a:lnTo>
                  <a:lnTo>
                    <a:pt x="1753436" y="1106016"/>
                  </a:lnTo>
                  <a:lnTo>
                    <a:pt x="1773244" y="1147294"/>
                  </a:lnTo>
                  <a:lnTo>
                    <a:pt x="1792155" y="1189097"/>
                  </a:lnTo>
                  <a:lnTo>
                    <a:pt x="1810157" y="1231411"/>
                  </a:lnTo>
                  <a:lnTo>
                    <a:pt x="1827235" y="1274222"/>
                  </a:lnTo>
                  <a:lnTo>
                    <a:pt x="1843379" y="1317518"/>
                  </a:lnTo>
                  <a:lnTo>
                    <a:pt x="1858574" y="1361285"/>
                  </a:lnTo>
                  <a:lnTo>
                    <a:pt x="1872808" y="1405511"/>
                  </a:lnTo>
                  <a:lnTo>
                    <a:pt x="1886068" y="1450181"/>
                  </a:lnTo>
                  <a:lnTo>
                    <a:pt x="1898341" y="1495283"/>
                  </a:lnTo>
                  <a:lnTo>
                    <a:pt x="1909614" y="1540804"/>
                  </a:lnTo>
                  <a:lnTo>
                    <a:pt x="1919875" y="1586730"/>
                  </a:lnTo>
                  <a:lnTo>
                    <a:pt x="1929110" y="1633048"/>
                  </a:lnTo>
                  <a:lnTo>
                    <a:pt x="1937307" y="1679745"/>
                  </a:lnTo>
                  <a:lnTo>
                    <a:pt x="1944452" y="1726808"/>
                  </a:lnTo>
                  <a:lnTo>
                    <a:pt x="1950534" y="1774223"/>
                  </a:lnTo>
                  <a:lnTo>
                    <a:pt x="1955538" y="1821977"/>
                  </a:lnTo>
                  <a:lnTo>
                    <a:pt x="1959453" y="1870058"/>
                  </a:lnTo>
                  <a:lnTo>
                    <a:pt x="1962266" y="1918451"/>
                  </a:lnTo>
                  <a:lnTo>
                    <a:pt x="1963962" y="1967144"/>
                  </a:lnTo>
                  <a:lnTo>
                    <a:pt x="1964531" y="2016124"/>
                  </a:lnTo>
                  <a:lnTo>
                    <a:pt x="1963962" y="2065111"/>
                  </a:lnTo>
                  <a:lnTo>
                    <a:pt x="1962266" y="2113812"/>
                  </a:lnTo>
                  <a:lnTo>
                    <a:pt x="1959453" y="2162213"/>
                  </a:lnTo>
                  <a:lnTo>
                    <a:pt x="1955538" y="2210300"/>
                  </a:lnTo>
                  <a:lnTo>
                    <a:pt x="1950534" y="2258060"/>
                  </a:lnTo>
                  <a:lnTo>
                    <a:pt x="1944452" y="2305481"/>
                  </a:lnTo>
                  <a:lnTo>
                    <a:pt x="1937307" y="2352549"/>
                  </a:lnTo>
                  <a:lnTo>
                    <a:pt x="1929110" y="2399251"/>
                  </a:lnTo>
                  <a:lnTo>
                    <a:pt x="1919875" y="2445574"/>
                  </a:lnTo>
                  <a:lnTo>
                    <a:pt x="1909614" y="2491504"/>
                  </a:lnTo>
                  <a:lnTo>
                    <a:pt x="1898341" y="2537028"/>
                  </a:lnTo>
                  <a:lnTo>
                    <a:pt x="1886068" y="2582134"/>
                  </a:lnTo>
                  <a:lnTo>
                    <a:pt x="1872808" y="2626807"/>
                  </a:lnTo>
                  <a:lnTo>
                    <a:pt x="1858574" y="2671035"/>
                  </a:lnTo>
                  <a:lnTo>
                    <a:pt x="1843379" y="2714805"/>
                  </a:lnTo>
                  <a:lnTo>
                    <a:pt x="1827235" y="2758103"/>
                  </a:lnTo>
                  <a:lnTo>
                    <a:pt x="1810157" y="2800916"/>
                  </a:lnTo>
                  <a:lnTo>
                    <a:pt x="1792155" y="2843231"/>
                  </a:lnTo>
                  <a:lnTo>
                    <a:pt x="1773244" y="2885035"/>
                  </a:lnTo>
                  <a:lnTo>
                    <a:pt x="1753436" y="2926314"/>
                  </a:lnTo>
                  <a:lnTo>
                    <a:pt x="1732744" y="2967056"/>
                  </a:lnTo>
                  <a:lnTo>
                    <a:pt x="1711181" y="3007246"/>
                  </a:lnTo>
                  <a:lnTo>
                    <a:pt x="1688760" y="3046873"/>
                  </a:lnTo>
                  <a:lnTo>
                    <a:pt x="1665493" y="3085922"/>
                  </a:lnTo>
                  <a:lnTo>
                    <a:pt x="1641393" y="3124381"/>
                  </a:lnTo>
                  <a:lnTo>
                    <a:pt x="1616474" y="3162236"/>
                  </a:lnTo>
                  <a:lnTo>
                    <a:pt x="1590748" y="3199475"/>
                  </a:lnTo>
                  <a:lnTo>
                    <a:pt x="1564228" y="3236083"/>
                  </a:lnTo>
                  <a:lnTo>
                    <a:pt x="1536927" y="3272048"/>
                  </a:lnTo>
                  <a:lnTo>
                    <a:pt x="1508858" y="3307356"/>
                  </a:lnTo>
                  <a:lnTo>
                    <a:pt x="1480033" y="3341995"/>
                  </a:lnTo>
                  <a:lnTo>
                    <a:pt x="1450466" y="3375951"/>
                  </a:lnTo>
                  <a:lnTo>
                    <a:pt x="1420169" y="3409211"/>
                  </a:lnTo>
                  <a:lnTo>
                    <a:pt x="1389155" y="3441762"/>
                  </a:lnTo>
                  <a:lnTo>
                    <a:pt x="1357438" y="3473590"/>
                  </a:lnTo>
                  <a:lnTo>
                    <a:pt x="1325029" y="3504683"/>
                  </a:lnTo>
                  <a:lnTo>
                    <a:pt x="1291942" y="3535027"/>
                  </a:lnTo>
                  <a:lnTo>
                    <a:pt x="1258189" y="3564608"/>
                  </a:lnTo>
                  <a:lnTo>
                    <a:pt x="1223784" y="3593415"/>
                  </a:lnTo>
                  <a:lnTo>
                    <a:pt x="1188740" y="3621433"/>
                  </a:lnTo>
                  <a:lnTo>
                    <a:pt x="1153068" y="3648649"/>
                  </a:lnTo>
                  <a:lnTo>
                    <a:pt x="1116783" y="3675051"/>
                  </a:lnTo>
                  <a:lnTo>
                    <a:pt x="1079896" y="3700624"/>
                  </a:lnTo>
                  <a:lnTo>
                    <a:pt x="1042422" y="3725357"/>
                  </a:lnTo>
                  <a:lnTo>
                    <a:pt x="1004371" y="3749235"/>
                  </a:lnTo>
                  <a:lnTo>
                    <a:pt x="965759" y="3772245"/>
                  </a:lnTo>
                  <a:lnTo>
                    <a:pt x="926597" y="3794374"/>
                  </a:lnTo>
                  <a:lnTo>
                    <a:pt x="886898" y="3815610"/>
                  </a:lnTo>
                  <a:lnTo>
                    <a:pt x="846675" y="3835938"/>
                  </a:lnTo>
                  <a:lnTo>
                    <a:pt x="805941" y="3855346"/>
                  </a:lnTo>
                  <a:lnTo>
                    <a:pt x="764709" y="3873820"/>
                  </a:lnTo>
                  <a:lnTo>
                    <a:pt x="722991" y="3891347"/>
                  </a:lnTo>
                  <a:lnTo>
                    <a:pt x="680801" y="3907915"/>
                  </a:lnTo>
                  <a:lnTo>
                    <a:pt x="638152" y="3923509"/>
                  </a:lnTo>
                  <a:lnTo>
                    <a:pt x="595055" y="3938116"/>
                  </a:lnTo>
                  <a:lnTo>
                    <a:pt x="551525" y="3951725"/>
                  </a:lnTo>
                  <a:lnTo>
                    <a:pt x="507574" y="3964320"/>
                  </a:lnTo>
                  <a:lnTo>
                    <a:pt x="463215" y="3975889"/>
                  </a:lnTo>
                  <a:lnTo>
                    <a:pt x="418460" y="3986419"/>
                  </a:lnTo>
                  <a:lnTo>
                    <a:pt x="373323" y="3995897"/>
                  </a:lnTo>
                  <a:lnTo>
                    <a:pt x="327816" y="4004309"/>
                  </a:lnTo>
                  <a:lnTo>
                    <a:pt x="281952" y="4011642"/>
                  </a:lnTo>
                  <a:lnTo>
                    <a:pt x="235745" y="4017884"/>
                  </a:lnTo>
                  <a:lnTo>
                    <a:pt x="189206" y="4023020"/>
                  </a:lnTo>
                  <a:lnTo>
                    <a:pt x="142350" y="4027038"/>
                  </a:lnTo>
                  <a:lnTo>
                    <a:pt x="95188" y="4029924"/>
                  </a:lnTo>
                  <a:lnTo>
                    <a:pt x="47733" y="4031665"/>
                  </a:lnTo>
                  <a:lnTo>
                    <a:pt x="0" y="4032248"/>
                  </a:lnTo>
                  <a:lnTo>
                    <a:pt x="0" y="2026578"/>
                  </a:lnTo>
                  <a:close/>
                </a:path>
              </a:pathLst>
            </a:custGeom>
            <a:ln w="4156">
              <a:solidFill>
                <a:srgbClr val="0118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5937" y="1928813"/>
              <a:ext cx="381000" cy="381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1687" y="2928938"/>
              <a:ext cx="381000" cy="3810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3169" y="3000420"/>
              <a:ext cx="258561" cy="2590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71687" y="4000500"/>
              <a:ext cx="381000" cy="3810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8750" y="5072062"/>
              <a:ext cx="355600" cy="3810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4237" y="1085851"/>
              <a:ext cx="380999" cy="3810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52550" y="882651"/>
              <a:ext cx="6769100" cy="574675"/>
            </a:xfrm>
            <a:custGeom>
              <a:avLst/>
              <a:gdLst/>
              <a:ahLst/>
              <a:cxnLst/>
              <a:rect l="l" t="t" r="r" b="b"/>
              <a:pathLst>
                <a:path w="6769100" h="574675">
                  <a:moveTo>
                    <a:pt x="0" y="287337"/>
                  </a:moveTo>
                  <a:lnTo>
                    <a:pt x="3760" y="240730"/>
                  </a:lnTo>
                  <a:lnTo>
                    <a:pt x="14648" y="196516"/>
                  </a:lnTo>
                  <a:lnTo>
                    <a:pt x="32072" y="155289"/>
                  </a:lnTo>
                  <a:lnTo>
                    <a:pt x="55439" y="117639"/>
                  </a:lnTo>
                  <a:lnTo>
                    <a:pt x="84159" y="84159"/>
                  </a:lnTo>
                  <a:lnTo>
                    <a:pt x="117639" y="55439"/>
                  </a:lnTo>
                  <a:lnTo>
                    <a:pt x="155289" y="32072"/>
                  </a:lnTo>
                  <a:lnTo>
                    <a:pt x="196516" y="14648"/>
                  </a:lnTo>
                  <a:lnTo>
                    <a:pt x="240730" y="3760"/>
                  </a:lnTo>
                  <a:lnTo>
                    <a:pt x="287337" y="0"/>
                  </a:lnTo>
                  <a:lnTo>
                    <a:pt x="6481761" y="0"/>
                  </a:lnTo>
                  <a:lnTo>
                    <a:pt x="6528369" y="3760"/>
                  </a:lnTo>
                  <a:lnTo>
                    <a:pt x="6572582" y="14648"/>
                  </a:lnTo>
                  <a:lnTo>
                    <a:pt x="6613809" y="32072"/>
                  </a:lnTo>
                  <a:lnTo>
                    <a:pt x="6651459" y="55439"/>
                  </a:lnTo>
                  <a:lnTo>
                    <a:pt x="6684940" y="84159"/>
                  </a:lnTo>
                  <a:lnTo>
                    <a:pt x="6713659" y="117639"/>
                  </a:lnTo>
                  <a:lnTo>
                    <a:pt x="6737027" y="155289"/>
                  </a:lnTo>
                  <a:lnTo>
                    <a:pt x="6754450" y="196516"/>
                  </a:lnTo>
                  <a:lnTo>
                    <a:pt x="6765338" y="240730"/>
                  </a:lnTo>
                  <a:lnTo>
                    <a:pt x="6769099" y="287337"/>
                  </a:lnTo>
                  <a:lnTo>
                    <a:pt x="6765337" y="333945"/>
                  </a:lnTo>
                  <a:lnTo>
                    <a:pt x="6754449" y="378158"/>
                  </a:lnTo>
                  <a:lnTo>
                    <a:pt x="6737025" y="419386"/>
                  </a:lnTo>
                  <a:lnTo>
                    <a:pt x="6713658" y="457035"/>
                  </a:lnTo>
                  <a:lnTo>
                    <a:pt x="6684938" y="490516"/>
                  </a:lnTo>
                  <a:lnTo>
                    <a:pt x="6651458" y="519236"/>
                  </a:lnTo>
                  <a:lnTo>
                    <a:pt x="6613808" y="542603"/>
                  </a:lnTo>
                  <a:lnTo>
                    <a:pt x="6572581" y="560027"/>
                  </a:lnTo>
                  <a:lnTo>
                    <a:pt x="6528367" y="570915"/>
                  </a:lnTo>
                  <a:lnTo>
                    <a:pt x="6481760" y="574675"/>
                  </a:lnTo>
                  <a:lnTo>
                    <a:pt x="287337" y="574674"/>
                  </a:lnTo>
                  <a:lnTo>
                    <a:pt x="240730" y="570914"/>
                  </a:lnTo>
                  <a:lnTo>
                    <a:pt x="196516" y="560026"/>
                  </a:lnTo>
                  <a:lnTo>
                    <a:pt x="155289" y="542602"/>
                  </a:lnTo>
                  <a:lnTo>
                    <a:pt x="117639" y="519235"/>
                  </a:lnTo>
                  <a:lnTo>
                    <a:pt x="84159" y="490515"/>
                  </a:lnTo>
                  <a:lnTo>
                    <a:pt x="55439" y="457035"/>
                  </a:lnTo>
                  <a:lnTo>
                    <a:pt x="32072" y="419385"/>
                  </a:lnTo>
                  <a:lnTo>
                    <a:pt x="14648" y="378158"/>
                  </a:lnTo>
                  <a:lnTo>
                    <a:pt x="3760" y="333944"/>
                  </a:lnTo>
                  <a:lnTo>
                    <a:pt x="0" y="287337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796321" y="3010218"/>
            <a:ext cx="4159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Νοµικά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εργαλεία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του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Διεθνούς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Δικαίου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47925" y="1857375"/>
            <a:ext cx="6696075" cy="508000"/>
          </a:xfrm>
          <a:custGeom>
            <a:avLst/>
            <a:gdLst/>
            <a:ahLst/>
            <a:cxnLst/>
            <a:rect l="l" t="t" r="r" b="b"/>
            <a:pathLst>
              <a:path w="6696075" h="508000">
                <a:moveTo>
                  <a:pt x="0" y="254000"/>
                </a:moveTo>
                <a:lnTo>
                  <a:pt x="4092" y="208343"/>
                </a:lnTo>
                <a:lnTo>
                  <a:pt x="15890" y="165371"/>
                </a:lnTo>
                <a:lnTo>
                  <a:pt x="34678" y="125801"/>
                </a:lnTo>
                <a:lnTo>
                  <a:pt x="59737" y="90351"/>
                </a:lnTo>
                <a:lnTo>
                  <a:pt x="90350" y="59737"/>
                </a:lnTo>
                <a:lnTo>
                  <a:pt x="125801" y="34678"/>
                </a:lnTo>
                <a:lnTo>
                  <a:pt x="165371" y="15890"/>
                </a:lnTo>
                <a:lnTo>
                  <a:pt x="208343" y="4092"/>
                </a:lnTo>
                <a:lnTo>
                  <a:pt x="253999" y="0"/>
                </a:lnTo>
                <a:lnTo>
                  <a:pt x="6442073" y="0"/>
                </a:lnTo>
                <a:lnTo>
                  <a:pt x="6487730" y="4092"/>
                </a:lnTo>
                <a:lnTo>
                  <a:pt x="6530702" y="15890"/>
                </a:lnTo>
                <a:lnTo>
                  <a:pt x="6570272" y="34678"/>
                </a:lnTo>
                <a:lnTo>
                  <a:pt x="6605722" y="59737"/>
                </a:lnTo>
                <a:lnTo>
                  <a:pt x="6636335" y="90351"/>
                </a:lnTo>
                <a:lnTo>
                  <a:pt x="6661394" y="125801"/>
                </a:lnTo>
                <a:lnTo>
                  <a:pt x="6680182" y="165371"/>
                </a:lnTo>
                <a:lnTo>
                  <a:pt x="6691980" y="208343"/>
                </a:lnTo>
                <a:lnTo>
                  <a:pt x="6696073" y="254000"/>
                </a:lnTo>
                <a:lnTo>
                  <a:pt x="6691980" y="299656"/>
                </a:lnTo>
                <a:lnTo>
                  <a:pt x="6680182" y="342628"/>
                </a:lnTo>
                <a:lnTo>
                  <a:pt x="6661394" y="382198"/>
                </a:lnTo>
                <a:lnTo>
                  <a:pt x="6636335" y="417648"/>
                </a:lnTo>
                <a:lnTo>
                  <a:pt x="6605722" y="448262"/>
                </a:lnTo>
                <a:lnTo>
                  <a:pt x="6570272" y="473321"/>
                </a:lnTo>
                <a:lnTo>
                  <a:pt x="6530702" y="492109"/>
                </a:lnTo>
                <a:lnTo>
                  <a:pt x="6487730" y="503907"/>
                </a:lnTo>
                <a:lnTo>
                  <a:pt x="6442073" y="507999"/>
                </a:lnTo>
                <a:lnTo>
                  <a:pt x="253999" y="507999"/>
                </a:lnTo>
                <a:lnTo>
                  <a:pt x="208343" y="503907"/>
                </a:lnTo>
                <a:lnTo>
                  <a:pt x="165371" y="492109"/>
                </a:lnTo>
                <a:lnTo>
                  <a:pt x="125801" y="473321"/>
                </a:lnTo>
                <a:lnTo>
                  <a:pt x="90350" y="448262"/>
                </a:lnTo>
                <a:lnTo>
                  <a:pt x="59737" y="417648"/>
                </a:lnTo>
                <a:lnTo>
                  <a:pt x="34678" y="382198"/>
                </a:lnTo>
                <a:lnTo>
                  <a:pt x="15890" y="342628"/>
                </a:lnTo>
                <a:lnTo>
                  <a:pt x="4092" y="299656"/>
                </a:lnTo>
                <a:lnTo>
                  <a:pt x="0" y="254000"/>
                </a:lnTo>
                <a:close/>
              </a:path>
            </a:pathLst>
          </a:custGeom>
          <a:ln w="28574">
            <a:solidFill>
              <a:srgbClr val="FFF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43187" y="4000500"/>
            <a:ext cx="4464050" cy="508000"/>
          </a:xfrm>
          <a:custGeom>
            <a:avLst/>
            <a:gdLst/>
            <a:ahLst/>
            <a:cxnLst/>
            <a:rect l="l" t="t" r="r" b="b"/>
            <a:pathLst>
              <a:path w="4464050" h="508000">
                <a:moveTo>
                  <a:pt x="0" y="253999"/>
                </a:moveTo>
                <a:lnTo>
                  <a:pt x="4092" y="208343"/>
                </a:lnTo>
                <a:lnTo>
                  <a:pt x="15890" y="165371"/>
                </a:lnTo>
                <a:lnTo>
                  <a:pt x="34678" y="125801"/>
                </a:lnTo>
                <a:lnTo>
                  <a:pt x="59737" y="90350"/>
                </a:lnTo>
                <a:lnTo>
                  <a:pt x="90351" y="59737"/>
                </a:lnTo>
                <a:lnTo>
                  <a:pt x="125801" y="34678"/>
                </a:lnTo>
                <a:lnTo>
                  <a:pt x="165371" y="15890"/>
                </a:lnTo>
                <a:lnTo>
                  <a:pt x="208343" y="4092"/>
                </a:lnTo>
                <a:lnTo>
                  <a:pt x="253999" y="0"/>
                </a:lnTo>
                <a:lnTo>
                  <a:pt x="4210049" y="0"/>
                </a:lnTo>
                <a:lnTo>
                  <a:pt x="4255705" y="4092"/>
                </a:lnTo>
                <a:lnTo>
                  <a:pt x="4298677" y="15890"/>
                </a:lnTo>
                <a:lnTo>
                  <a:pt x="4338247" y="34678"/>
                </a:lnTo>
                <a:lnTo>
                  <a:pt x="4373697" y="59737"/>
                </a:lnTo>
                <a:lnTo>
                  <a:pt x="4404311" y="90350"/>
                </a:lnTo>
                <a:lnTo>
                  <a:pt x="4429370" y="125801"/>
                </a:lnTo>
                <a:lnTo>
                  <a:pt x="4448158" y="165371"/>
                </a:lnTo>
                <a:lnTo>
                  <a:pt x="4459956" y="208343"/>
                </a:lnTo>
                <a:lnTo>
                  <a:pt x="4464048" y="253999"/>
                </a:lnTo>
                <a:lnTo>
                  <a:pt x="4459956" y="299656"/>
                </a:lnTo>
                <a:lnTo>
                  <a:pt x="4448158" y="342628"/>
                </a:lnTo>
                <a:lnTo>
                  <a:pt x="4429370" y="382198"/>
                </a:lnTo>
                <a:lnTo>
                  <a:pt x="4404311" y="417648"/>
                </a:lnTo>
                <a:lnTo>
                  <a:pt x="4373697" y="448262"/>
                </a:lnTo>
                <a:lnTo>
                  <a:pt x="4338247" y="473321"/>
                </a:lnTo>
                <a:lnTo>
                  <a:pt x="4298677" y="492109"/>
                </a:lnTo>
                <a:lnTo>
                  <a:pt x="4255705" y="503907"/>
                </a:lnTo>
                <a:lnTo>
                  <a:pt x="4210049" y="507999"/>
                </a:lnTo>
                <a:lnTo>
                  <a:pt x="253999" y="507999"/>
                </a:lnTo>
                <a:lnTo>
                  <a:pt x="208343" y="503907"/>
                </a:lnTo>
                <a:lnTo>
                  <a:pt x="165371" y="492109"/>
                </a:lnTo>
                <a:lnTo>
                  <a:pt x="125801" y="473321"/>
                </a:lnTo>
                <a:lnTo>
                  <a:pt x="90351" y="448262"/>
                </a:lnTo>
                <a:lnTo>
                  <a:pt x="59737" y="417648"/>
                </a:lnTo>
                <a:lnTo>
                  <a:pt x="34678" y="382198"/>
                </a:lnTo>
                <a:lnTo>
                  <a:pt x="15890" y="342628"/>
                </a:lnTo>
                <a:lnTo>
                  <a:pt x="4092" y="299656"/>
                </a:lnTo>
                <a:lnTo>
                  <a:pt x="0" y="253999"/>
                </a:lnTo>
                <a:close/>
              </a:path>
            </a:pathLst>
          </a:custGeom>
          <a:ln w="28574">
            <a:solidFill>
              <a:srgbClr val="FFF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96321" y="4104640"/>
            <a:ext cx="3918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Νοµικά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εργαλεία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του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Δικαίου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της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ΕΕ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15447" y="993712"/>
            <a:ext cx="7136130" cy="1267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Εισαγωγή-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Χαρακτηριστικά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του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δικαίου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του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περιβάλλοντος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 dirty="0">
              <a:latin typeface="Arial"/>
              <a:cs typeface="Arial"/>
            </a:endParaRPr>
          </a:p>
          <a:p>
            <a:pPr marL="1097915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Νοµικά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εργαλεία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για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την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προστασία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του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περιβάλλοντος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928812" y="5072062"/>
            <a:ext cx="6121400" cy="503555"/>
          </a:xfrm>
          <a:custGeom>
            <a:avLst/>
            <a:gdLst/>
            <a:ahLst/>
            <a:cxnLst/>
            <a:rect l="l" t="t" r="r" b="b"/>
            <a:pathLst>
              <a:path w="6121400" h="503554">
                <a:moveTo>
                  <a:pt x="0" y="251618"/>
                </a:moveTo>
                <a:lnTo>
                  <a:pt x="4053" y="206390"/>
                </a:lnTo>
                <a:lnTo>
                  <a:pt x="15741" y="163820"/>
                </a:lnTo>
                <a:lnTo>
                  <a:pt x="34353" y="124622"/>
                </a:lnTo>
                <a:lnTo>
                  <a:pt x="59177" y="89504"/>
                </a:lnTo>
                <a:lnTo>
                  <a:pt x="89504" y="59177"/>
                </a:lnTo>
                <a:lnTo>
                  <a:pt x="124622" y="34353"/>
                </a:lnTo>
                <a:lnTo>
                  <a:pt x="163820" y="15741"/>
                </a:lnTo>
                <a:lnTo>
                  <a:pt x="206390" y="4053"/>
                </a:lnTo>
                <a:lnTo>
                  <a:pt x="251618" y="0"/>
                </a:lnTo>
                <a:lnTo>
                  <a:pt x="5869780" y="0"/>
                </a:lnTo>
                <a:lnTo>
                  <a:pt x="5915009" y="4053"/>
                </a:lnTo>
                <a:lnTo>
                  <a:pt x="5957578" y="15741"/>
                </a:lnTo>
                <a:lnTo>
                  <a:pt x="5996776" y="34353"/>
                </a:lnTo>
                <a:lnTo>
                  <a:pt x="6031894" y="59177"/>
                </a:lnTo>
                <a:lnTo>
                  <a:pt x="6062221" y="89504"/>
                </a:lnTo>
                <a:lnTo>
                  <a:pt x="6087045" y="124622"/>
                </a:lnTo>
                <a:lnTo>
                  <a:pt x="6105656" y="163820"/>
                </a:lnTo>
                <a:lnTo>
                  <a:pt x="6117344" y="206390"/>
                </a:lnTo>
                <a:lnTo>
                  <a:pt x="6121398" y="251618"/>
                </a:lnTo>
                <a:lnTo>
                  <a:pt x="6117344" y="296847"/>
                </a:lnTo>
                <a:lnTo>
                  <a:pt x="6105656" y="339416"/>
                </a:lnTo>
                <a:lnTo>
                  <a:pt x="6087044" y="378615"/>
                </a:lnTo>
                <a:lnTo>
                  <a:pt x="6062220" y="413733"/>
                </a:lnTo>
                <a:lnTo>
                  <a:pt x="6031894" y="444060"/>
                </a:lnTo>
                <a:lnTo>
                  <a:pt x="5996776" y="468884"/>
                </a:lnTo>
                <a:lnTo>
                  <a:pt x="5957577" y="487495"/>
                </a:lnTo>
                <a:lnTo>
                  <a:pt x="5915008" y="499183"/>
                </a:lnTo>
                <a:lnTo>
                  <a:pt x="5869779" y="503237"/>
                </a:lnTo>
                <a:lnTo>
                  <a:pt x="251618" y="503236"/>
                </a:lnTo>
                <a:lnTo>
                  <a:pt x="206390" y="499182"/>
                </a:lnTo>
                <a:lnTo>
                  <a:pt x="163820" y="487494"/>
                </a:lnTo>
                <a:lnTo>
                  <a:pt x="124622" y="468883"/>
                </a:lnTo>
                <a:lnTo>
                  <a:pt x="89504" y="444059"/>
                </a:lnTo>
                <a:lnTo>
                  <a:pt x="59177" y="413732"/>
                </a:lnTo>
                <a:lnTo>
                  <a:pt x="34353" y="378614"/>
                </a:lnTo>
                <a:lnTo>
                  <a:pt x="15741" y="339415"/>
                </a:lnTo>
                <a:lnTo>
                  <a:pt x="4053" y="296846"/>
                </a:lnTo>
                <a:lnTo>
                  <a:pt x="0" y="251617"/>
                </a:lnTo>
                <a:close/>
              </a:path>
            </a:pathLst>
          </a:custGeom>
          <a:ln w="28574">
            <a:solidFill>
              <a:srgbClr val="FFF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081249" y="5173821"/>
            <a:ext cx="4048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Νοµικά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εργαλεία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του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Εθνικού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Δικαίου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6314" y="2408687"/>
            <a:ext cx="285776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i="0" dirty="0">
                <a:solidFill>
                  <a:schemeClr val="tx1"/>
                </a:solidFill>
                <a:latin typeface="Arial"/>
                <a:cs typeface="Arial"/>
              </a:rPr>
              <a:t>1η</a:t>
            </a:r>
            <a:r>
              <a:rPr sz="3400" i="0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3400" i="0" spc="-10" dirty="0">
                <a:solidFill>
                  <a:schemeClr val="tx1"/>
                </a:solidFill>
                <a:latin typeface="Arial"/>
                <a:cs typeface="Arial"/>
              </a:rPr>
              <a:t>ΔΙΑΛΕΞΗ</a:t>
            </a:r>
            <a:endParaRPr sz="34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4684221"/>
            <a:ext cx="9182100" cy="2174240"/>
            <a:chOff x="-19050" y="4684221"/>
            <a:chExt cx="9182100" cy="2174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414" y="4684221"/>
              <a:ext cx="8296101" cy="685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236" y="5241174"/>
              <a:ext cx="7967748" cy="5860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236" y="5685905"/>
              <a:ext cx="6774872" cy="58604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03414" y="0"/>
            <a:ext cx="8296275" cy="3707765"/>
            <a:chOff x="303414" y="0"/>
            <a:chExt cx="8296275" cy="370776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3781" y="0"/>
              <a:ext cx="6845531" cy="5943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4843" y="453043"/>
              <a:ext cx="2319251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3414" y="989214"/>
              <a:ext cx="6745777" cy="5985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414" y="1446414"/>
              <a:ext cx="8296101" cy="69826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4236" y="2015836"/>
              <a:ext cx="5910348" cy="5860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3414" y="2473035"/>
              <a:ext cx="7444046" cy="6899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3414" y="3017520"/>
              <a:ext cx="6961908" cy="689956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11232" y="556952"/>
            <a:ext cx="8159115" cy="5391150"/>
            <a:chOff x="511232" y="556952"/>
            <a:chExt cx="8159115" cy="53911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556952"/>
              <a:ext cx="6446520" cy="5403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432" y="964275"/>
              <a:ext cx="7689272" cy="6151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08" y="1458883"/>
              <a:ext cx="7410795" cy="5403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908" y="1866207"/>
              <a:ext cx="5785657" cy="5403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5632" y="2285999"/>
              <a:ext cx="7244541" cy="61514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54232" y="2768138"/>
              <a:ext cx="1758142" cy="540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8432" y="3187930"/>
              <a:ext cx="7701741" cy="6151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908" y="3682538"/>
              <a:ext cx="3449782" cy="5403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5632" y="4089861"/>
              <a:ext cx="7219603" cy="61514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1763" y="4584469"/>
              <a:ext cx="7028411" cy="5403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4232" y="4991792"/>
              <a:ext cx="7015941" cy="5403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54232" y="5407428"/>
              <a:ext cx="4285211" cy="540327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3604354" y="2276475"/>
            <a:ext cx="29673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7005" algn="l"/>
              </a:tabLst>
            </a:pPr>
            <a:r>
              <a:rPr sz="3500" spc="295" dirty="0">
                <a:latin typeface="Arial"/>
                <a:cs typeface="Arial"/>
              </a:rPr>
              <a:t>εποµένως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50" dirty="0">
                <a:latin typeface="Arial"/>
                <a:cs typeface="Arial"/>
              </a:rPr>
              <a:t>η</a:t>
            </a:r>
            <a:endParaRPr sz="3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36630" y="2276475"/>
            <a:ext cx="17221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280" dirty="0">
                <a:latin typeface="Arial"/>
                <a:cs typeface="Arial"/>
              </a:rPr>
              <a:t>ανάγκη </a:t>
            </a:r>
            <a:endParaRPr sz="3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36195" y="2817495"/>
            <a:ext cx="498284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0130" algn="l"/>
                <a:tab pos="4375785" algn="l"/>
              </a:tabLst>
            </a:pPr>
            <a:r>
              <a:rPr sz="3500" spc="-25" dirty="0">
                <a:latin typeface="Arial"/>
                <a:cs typeface="Arial"/>
              </a:rPr>
              <a:t>του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10" dirty="0">
                <a:latin typeface="Arial"/>
                <a:cs typeface="Arial"/>
              </a:rPr>
              <a:t>περιβάλλοντος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25" dirty="0">
                <a:latin typeface="Arial"/>
                <a:cs typeface="Arial"/>
              </a:rPr>
              <a:t>και</a:t>
            </a:r>
            <a:endParaRPr sz="3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939" y="2276475"/>
            <a:ext cx="3019425" cy="16332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55600" marR="5080" indent="-342900">
              <a:lnSpc>
                <a:spcPct val="100699"/>
              </a:lnSpc>
              <a:spcBef>
                <a:spcPts val="70"/>
              </a:spcBef>
              <a:buClr>
                <a:srgbClr val="99FF99"/>
              </a:buClr>
              <a:buSzPct val="80000"/>
              <a:buFont typeface="Wingdings"/>
              <a:buChar char=""/>
              <a:tabLst>
                <a:tab pos="378460" algn="l"/>
              </a:tabLst>
            </a:pPr>
            <a:r>
              <a:rPr sz="3500" spc="295" dirty="0">
                <a:latin typeface="Arial"/>
                <a:cs typeface="Arial"/>
              </a:rPr>
              <a:t>Προέκυψε </a:t>
            </a:r>
            <a:r>
              <a:rPr sz="3500" spc="-10" dirty="0">
                <a:latin typeface="Arial"/>
                <a:cs typeface="Arial"/>
              </a:rPr>
              <a:t>προστασίας </a:t>
            </a:r>
            <a:r>
              <a:rPr sz="3500" dirty="0">
                <a:latin typeface="Arial"/>
                <a:cs typeface="Arial"/>
              </a:rPr>
              <a:t>υ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π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α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γ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ω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γ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ή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spc="-50" dirty="0">
                <a:latin typeface="Arial"/>
                <a:cs typeface="Arial"/>
              </a:rPr>
              <a:t>ς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0114" y="3350895"/>
            <a:ext cx="465328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6360" algn="l"/>
              </a:tabLst>
            </a:pPr>
            <a:r>
              <a:rPr sz="3500" dirty="0">
                <a:latin typeface="Arial"/>
                <a:cs typeface="Arial"/>
              </a:rPr>
              <a:t>τ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ω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spc="-50" dirty="0">
                <a:latin typeface="Arial"/>
                <a:cs typeface="Arial"/>
              </a:rPr>
              <a:t>ν</a:t>
            </a:r>
            <a:r>
              <a:rPr sz="3500" dirty="0">
                <a:latin typeface="Arial"/>
                <a:cs typeface="Arial"/>
              </a:rPr>
              <a:t>	α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ν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θ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ρ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ώ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π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ι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ν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ω</a:t>
            </a:r>
            <a:r>
              <a:rPr sz="3500" spc="-310" dirty="0">
                <a:latin typeface="Arial"/>
                <a:cs typeface="Arial"/>
              </a:rPr>
              <a:t> </a:t>
            </a:r>
            <a:r>
              <a:rPr sz="3500" spc="-50" dirty="0">
                <a:latin typeface="Arial"/>
                <a:cs typeface="Arial"/>
              </a:rPr>
              <a:t>ν</a:t>
            </a:r>
            <a:endParaRPr sz="3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8839" y="3884295"/>
            <a:ext cx="773430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460115" algn="l"/>
                <a:tab pos="4820285" algn="l"/>
                <a:tab pos="5744210" algn="l"/>
                <a:tab pos="7023734" algn="l"/>
              </a:tabLst>
            </a:pPr>
            <a:r>
              <a:rPr sz="3500" spc="-10" dirty="0">
                <a:latin typeface="Arial"/>
                <a:cs typeface="Arial"/>
              </a:rPr>
              <a:t>δραστηριοτήτων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20" dirty="0">
                <a:latin typeface="Arial"/>
                <a:cs typeface="Arial"/>
              </a:rPr>
              <a:t>πάνω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25" dirty="0">
                <a:latin typeface="Arial"/>
                <a:cs typeface="Arial"/>
              </a:rPr>
              <a:t>στη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20" dirty="0">
                <a:latin typeface="Arial"/>
                <a:cs typeface="Arial"/>
              </a:rPr>
              <a:t>φύση</a:t>
            </a:r>
            <a:r>
              <a:rPr sz="3500" dirty="0">
                <a:latin typeface="Arial"/>
                <a:cs typeface="Arial"/>
              </a:rPr>
              <a:t>	</a:t>
            </a:r>
            <a:r>
              <a:rPr sz="3500" spc="-25" dirty="0">
                <a:latin typeface="Arial"/>
                <a:cs typeface="Arial"/>
              </a:rPr>
              <a:t>στη </a:t>
            </a:r>
            <a:r>
              <a:rPr sz="3500" dirty="0">
                <a:latin typeface="Arial"/>
                <a:cs typeface="Arial"/>
              </a:rPr>
              <a:t>σφαίρα</a:t>
            </a:r>
            <a:r>
              <a:rPr sz="3500" spc="-15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του</a:t>
            </a:r>
            <a:r>
              <a:rPr sz="3500" spc="-15" dirty="0">
                <a:latin typeface="Arial"/>
                <a:cs typeface="Arial"/>
              </a:rPr>
              <a:t> </a:t>
            </a:r>
            <a:r>
              <a:rPr sz="3500" spc="-10" dirty="0">
                <a:latin typeface="Arial"/>
                <a:cs typeface="Arial"/>
              </a:rPr>
              <a:t>δικαίου</a:t>
            </a:r>
            <a:endParaRPr sz="35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990975" y="687389"/>
            <a:ext cx="927100" cy="1275080"/>
            <a:chOff x="3990975" y="687389"/>
            <a:chExt cx="927100" cy="1275080"/>
          </a:xfrm>
        </p:grpSpPr>
        <p:sp>
          <p:nvSpPr>
            <p:cNvPr id="19" name="object 19"/>
            <p:cNvSpPr/>
            <p:nvPr/>
          </p:nvSpPr>
          <p:spPr>
            <a:xfrm>
              <a:off x="3995737" y="692151"/>
              <a:ext cx="917575" cy="1265555"/>
            </a:xfrm>
            <a:custGeom>
              <a:avLst/>
              <a:gdLst/>
              <a:ahLst/>
              <a:cxnLst/>
              <a:rect l="l" t="t" r="r" b="b"/>
              <a:pathLst>
                <a:path w="917575" h="1265555">
                  <a:moveTo>
                    <a:pt x="688181" y="0"/>
                  </a:moveTo>
                  <a:lnTo>
                    <a:pt x="229393" y="0"/>
                  </a:lnTo>
                  <a:lnTo>
                    <a:pt x="229393" y="948931"/>
                  </a:lnTo>
                  <a:lnTo>
                    <a:pt x="0" y="948931"/>
                  </a:lnTo>
                  <a:lnTo>
                    <a:pt x="458787" y="1265237"/>
                  </a:lnTo>
                  <a:lnTo>
                    <a:pt x="917575" y="948931"/>
                  </a:lnTo>
                  <a:lnTo>
                    <a:pt x="688181" y="948931"/>
                  </a:lnTo>
                  <a:lnTo>
                    <a:pt x="688181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95737" y="692151"/>
              <a:ext cx="917575" cy="1265555"/>
            </a:xfrm>
            <a:custGeom>
              <a:avLst/>
              <a:gdLst/>
              <a:ahLst/>
              <a:cxnLst/>
              <a:rect l="l" t="t" r="r" b="b"/>
              <a:pathLst>
                <a:path w="917575" h="1265555">
                  <a:moveTo>
                    <a:pt x="0" y="948931"/>
                  </a:moveTo>
                  <a:lnTo>
                    <a:pt x="229394" y="948931"/>
                  </a:lnTo>
                  <a:lnTo>
                    <a:pt x="229394" y="0"/>
                  </a:lnTo>
                  <a:lnTo>
                    <a:pt x="688180" y="0"/>
                  </a:lnTo>
                  <a:lnTo>
                    <a:pt x="688180" y="948931"/>
                  </a:lnTo>
                  <a:lnTo>
                    <a:pt x="917574" y="948931"/>
                  </a:lnTo>
                  <a:lnTo>
                    <a:pt x="458787" y="1265237"/>
                  </a:lnTo>
                  <a:lnTo>
                    <a:pt x="0" y="948931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-29780" y="366396"/>
            <a:ext cx="8812530" cy="3743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9411"/>
              <a:buFont typeface="Wingdings"/>
              <a:buChar char="►"/>
              <a:tabLst>
                <a:tab pos="356870" algn="l"/>
              </a:tabLst>
            </a:pPr>
            <a:r>
              <a:rPr sz="3400" b="1" dirty="0">
                <a:latin typeface="Arial"/>
                <a:cs typeface="Arial"/>
              </a:rPr>
              <a:t>ΓΙΑ</a:t>
            </a:r>
            <a:r>
              <a:rPr sz="3400" b="1" spc="400" dirty="0">
                <a:latin typeface="Arial"/>
                <a:cs typeface="Arial"/>
              </a:rPr>
              <a:t>  </a:t>
            </a:r>
            <a:r>
              <a:rPr sz="3400" b="1" dirty="0">
                <a:latin typeface="Arial"/>
                <a:cs typeface="Arial"/>
              </a:rPr>
              <a:t>ΠΡΩΤΗ</a:t>
            </a:r>
            <a:r>
              <a:rPr sz="3400" b="1" spc="400" dirty="0">
                <a:latin typeface="Arial"/>
                <a:cs typeface="Arial"/>
              </a:rPr>
              <a:t>  </a:t>
            </a:r>
            <a:r>
              <a:rPr sz="3400" b="1" dirty="0">
                <a:latin typeface="Arial"/>
                <a:cs typeface="Arial"/>
              </a:rPr>
              <a:t>ΦΟΡΑ</a:t>
            </a:r>
            <a:r>
              <a:rPr sz="3400" b="1" spc="395" dirty="0">
                <a:latin typeface="Arial"/>
                <a:cs typeface="Arial"/>
              </a:rPr>
              <a:t>  </a:t>
            </a:r>
            <a:r>
              <a:rPr sz="3400" dirty="0">
                <a:latin typeface="Arial"/>
                <a:cs typeface="Arial"/>
              </a:rPr>
              <a:t>ρυθµίζεται</a:t>
            </a:r>
            <a:r>
              <a:rPr sz="3400" spc="400" dirty="0">
                <a:latin typeface="Arial"/>
                <a:cs typeface="Arial"/>
              </a:rPr>
              <a:t>  </a:t>
            </a:r>
            <a:r>
              <a:rPr sz="3400" dirty="0">
                <a:latin typeface="Arial"/>
                <a:cs typeface="Arial"/>
              </a:rPr>
              <a:t>µια</a:t>
            </a:r>
            <a:r>
              <a:rPr sz="3400" spc="400" dirty="0">
                <a:latin typeface="Arial"/>
                <a:cs typeface="Arial"/>
              </a:rPr>
              <a:t>  </a:t>
            </a:r>
            <a:r>
              <a:rPr sz="3400" spc="-730" dirty="0">
                <a:latin typeface="Arial"/>
                <a:cs typeface="Arial"/>
              </a:rPr>
              <a:t>νέα </a:t>
            </a:r>
            <a:r>
              <a:rPr sz="3400" dirty="0">
                <a:latin typeface="Arial"/>
                <a:cs typeface="Arial"/>
              </a:rPr>
              <a:t>πτυχή</a:t>
            </a:r>
            <a:r>
              <a:rPr sz="3400" spc="13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της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κοινής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ζωής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που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συνδέεται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µε</a:t>
            </a:r>
            <a:r>
              <a:rPr sz="3400" spc="145" dirty="0">
                <a:latin typeface="Arial"/>
                <a:cs typeface="Arial"/>
              </a:rPr>
              <a:t> </a:t>
            </a:r>
            <a:r>
              <a:rPr sz="3400" spc="-25" dirty="0">
                <a:latin typeface="Arial"/>
                <a:cs typeface="Arial"/>
              </a:rPr>
              <a:t>τη </a:t>
            </a:r>
            <a:r>
              <a:rPr sz="3400" dirty="0">
                <a:latin typeface="Arial"/>
                <a:cs typeface="Arial"/>
              </a:rPr>
              <a:t>σχέση</a:t>
            </a:r>
            <a:r>
              <a:rPr sz="3400" spc="360" dirty="0">
                <a:latin typeface="Arial"/>
                <a:cs typeface="Arial"/>
              </a:rPr>
              <a:t>  </a:t>
            </a:r>
            <a:r>
              <a:rPr sz="3400" spc="-10" dirty="0">
                <a:latin typeface="Arial"/>
                <a:cs typeface="Arial"/>
              </a:rPr>
              <a:t>ανθρώπου-</a:t>
            </a:r>
            <a:r>
              <a:rPr sz="3400" dirty="0">
                <a:latin typeface="Arial"/>
                <a:cs typeface="Arial"/>
              </a:rPr>
              <a:t>φύσης,</a:t>
            </a:r>
            <a:r>
              <a:rPr sz="3400" spc="365" dirty="0">
                <a:latin typeface="Arial"/>
                <a:cs typeface="Arial"/>
              </a:rPr>
              <a:t>  </a:t>
            </a:r>
            <a:r>
              <a:rPr sz="3400" dirty="0">
                <a:latin typeface="Arial"/>
                <a:cs typeface="Arial"/>
              </a:rPr>
              <a:t>που</a:t>
            </a:r>
            <a:r>
              <a:rPr sz="3400" spc="360" dirty="0">
                <a:latin typeface="Arial"/>
                <a:cs typeface="Arial"/>
              </a:rPr>
              <a:t>  </a:t>
            </a:r>
            <a:r>
              <a:rPr sz="3400" spc="-10" dirty="0">
                <a:latin typeface="Arial"/>
                <a:cs typeface="Arial"/>
              </a:rPr>
              <a:t>προέκυψε </a:t>
            </a:r>
            <a:r>
              <a:rPr sz="3400" dirty="0">
                <a:latin typeface="Arial"/>
                <a:cs typeface="Arial"/>
              </a:rPr>
              <a:t>από</a:t>
            </a:r>
            <a:r>
              <a:rPr sz="3400" spc="-2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την</a:t>
            </a:r>
            <a:r>
              <a:rPr sz="3400" spc="-1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έντονη</a:t>
            </a:r>
            <a:r>
              <a:rPr sz="3400" spc="-1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ανθρώπινη</a:t>
            </a:r>
            <a:r>
              <a:rPr sz="3400" spc="-5" dirty="0">
                <a:latin typeface="Arial"/>
                <a:cs typeface="Arial"/>
              </a:rPr>
              <a:t> </a:t>
            </a:r>
            <a:r>
              <a:rPr sz="3400" spc="-10" dirty="0">
                <a:latin typeface="Arial"/>
                <a:cs typeface="Arial"/>
              </a:rPr>
              <a:t>δραστηριότητα</a:t>
            </a:r>
            <a:endParaRPr sz="3400">
              <a:latin typeface="Arial"/>
              <a:cs typeface="Arial"/>
            </a:endParaRPr>
          </a:p>
          <a:p>
            <a:pPr marL="355600" marR="5080" indent="-342900" algn="just">
              <a:lnSpc>
                <a:spcPct val="99100"/>
              </a:lnSpc>
              <a:spcBef>
                <a:spcPts val="875"/>
              </a:spcBef>
              <a:buClr>
                <a:srgbClr val="99FF99"/>
              </a:buClr>
              <a:buSzPct val="79411"/>
              <a:buFont typeface="Wingdings"/>
              <a:buChar char="►"/>
              <a:tabLst>
                <a:tab pos="355600" algn="l"/>
              </a:tabLst>
            </a:pPr>
            <a:r>
              <a:rPr sz="3400" dirty="0">
                <a:latin typeface="Arial"/>
                <a:cs typeface="Arial"/>
              </a:rPr>
              <a:t>Δηµιου</a:t>
            </a:r>
            <a:r>
              <a:rPr sz="3400" spc="-5" dirty="0">
                <a:latin typeface="Arial"/>
                <a:cs typeface="Arial"/>
              </a:rPr>
              <a:t>ρ</a:t>
            </a:r>
            <a:r>
              <a:rPr sz="3400" dirty="0">
                <a:latin typeface="Arial"/>
                <a:cs typeface="Arial"/>
              </a:rPr>
              <a:t>γ</a:t>
            </a:r>
            <a:r>
              <a:rPr sz="3400" spc="-5" dirty="0">
                <a:latin typeface="Arial"/>
                <a:cs typeface="Arial"/>
              </a:rPr>
              <a:t>ε</a:t>
            </a:r>
            <a:r>
              <a:rPr sz="3400" dirty="0">
                <a:latin typeface="Arial"/>
                <a:cs typeface="Arial"/>
              </a:rPr>
              <a:t>ί</a:t>
            </a:r>
            <a:r>
              <a:rPr sz="3400" spc="-5" dirty="0">
                <a:latin typeface="Arial"/>
                <a:cs typeface="Arial"/>
              </a:rPr>
              <a:t>τ</a:t>
            </a:r>
            <a:r>
              <a:rPr sz="3400" dirty="0">
                <a:latin typeface="Arial"/>
                <a:cs typeface="Arial"/>
              </a:rPr>
              <a:t>αι</a:t>
            </a:r>
            <a:r>
              <a:rPr sz="3400" spc="137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ένας</a:t>
            </a:r>
            <a:r>
              <a:rPr sz="3400" spc="137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νέ</a:t>
            </a:r>
            <a:r>
              <a:rPr sz="3400" b="1" spc="-5" dirty="0">
                <a:latin typeface="Arial"/>
                <a:cs typeface="Arial"/>
              </a:rPr>
              <a:t>ο</a:t>
            </a:r>
            <a:r>
              <a:rPr sz="3400" b="1" dirty="0">
                <a:latin typeface="Arial"/>
                <a:cs typeface="Arial"/>
              </a:rPr>
              <a:t>ς</a:t>
            </a:r>
            <a:r>
              <a:rPr sz="3400" b="1" spc="1375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κα</a:t>
            </a:r>
            <a:r>
              <a:rPr sz="3400" b="1" dirty="0">
                <a:latin typeface="Arial"/>
                <a:cs typeface="Arial"/>
              </a:rPr>
              <a:t>ι</a:t>
            </a:r>
            <a:r>
              <a:rPr sz="3400" b="1" spc="1375" dirty="0">
                <a:latin typeface="Arial"/>
                <a:cs typeface="Arial"/>
              </a:rPr>
              <a:t> </a:t>
            </a:r>
            <a:r>
              <a:rPr sz="3400" b="1" spc="-235" dirty="0">
                <a:latin typeface="Arial"/>
                <a:cs typeface="Arial"/>
              </a:rPr>
              <a:t>αυτόνοµος</a:t>
            </a:r>
            <a:r>
              <a:rPr sz="3400" b="1" dirty="0">
                <a:latin typeface="Arial"/>
                <a:cs typeface="Arial"/>
              </a:rPr>
              <a:t> κ</a:t>
            </a:r>
            <a:r>
              <a:rPr sz="3400" b="1" spc="-40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λ</a:t>
            </a:r>
            <a:r>
              <a:rPr sz="3400" b="1" spc="-40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ά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δ</a:t>
            </a:r>
            <a:r>
              <a:rPr sz="3400" b="1" spc="-40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ο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ς</a:t>
            </a:r>
            <a:r>
              <a:rPr sz="3400" b="1" spc="1964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δ</a:t>
            </a:r>
            <a:r>
              <a:rPr sz="3400" spc="-40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ι</a:t>
            </a:r>
            <a:r>
              <a:rPr sz="3400" spc="-40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κ</a:t>
            </a:r>
            <a:r>
              <a:rPr sz="3400" spc="-40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α</a:t>
            </a:r>
            <a:r>
              <a:rPr sz="3400" spc="-40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ί</a:t>
            </a:r>
            <a:r>
              <a:rPr sz="3400" spc="-40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ο</a:t>
            </a:r>
            <a:r>
              <a:rPr sz="3400" spc="-40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υ</a:t>
            </a:r>
            <a:r>
              <a:rPr sz="3400" spc="-40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:</a:t>
            </a:r>
            <a:r>
              <a:rPr sz="3400" spc="224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τ</a:t>
            </a:r>
            <a:r>
              <a:rPr sz="3400" b="1" spc="-40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ο</a:t>
            </a:r>
            <a:r>
              <a:rPr sz="3400" b="1" spc="224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Δ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ί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κ</a:t>
            </a:r>
            <a:r>
              <a:rPr sz="3400" b="1" spc="-40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α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ι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ο</a:t>
            </a:r>
            <a:r>
              <a:rPr sz="3400" b="1" spc="224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τ</a:t>
            </a:r>
            <a:r>
              <a:rPr sz="3400" b="1" spc="-40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ο</a:t>
            </a:r>
            <a:r>
              <a:rPr sz="3400" b="1" spc="-40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υ Περ</a:t>
            </a:r>
            <a:r>
              <a:rPr sz="3400" b="1" spc="-5" dirty="0">
                <a:latin typeface="Arial"/>
                <a:cs typeface="Arial"/>
              </a:rPr>
              <a:t>ι</a:t>
            </a:r>
            <a:r>
              <a:rPr sz="3400" b="1" dirty="0">
                <a:latin typeface="Arial"/>
                <a:cs typeface="Arial"/>
              </a:rPr>
              <a:t>β</a:t>
            </a:r>
            <a:r>
              <a:rPr sz="3400" b="1" spc="-5" dirty="0">
                <a:latin typeface="Arial"/>
                <a:cs typeface="Arial"/>
              </a:rPr>
              <a:t>ά</a:t>
            </a:r>
            <a:r>
              <a:rPr sz="3400" b="1" dirty="0">
                <a:latin typeface="Arial"/>
                <a:cs typeface="Arial"/>
              </a:rPr>
              <a:t>λλ</a:t>
            </a:r>
            <a:r>
              <a:rPr sz="3400" b="1" spc="-5" dirty="0">
                <a:latin typeface="Arial"/>
                <a:cs typeface="Arial"/>
              </a:rPr>
              <a:t>ο</a:t>
            </a:r>
            <a:r>
              <a:rPr sz="3400" b="1" dirty="0">
                <a:latin typeface="Arial"/>
                <a:cs typeface="Arial"/>
              </a:rPr>
              <a:t>ντ</a:t>
            </a:r>
            <a:r>
              <a:rPr sz="3400" b="1" spc="-5" dirty="0">
                <a:latin typeface="Arial"/>
                <a:cs typeface="Arial"/>
              </a:rPr>
              <a:t>ο</a:t>
            </a:r>
            <a:r>
              <a:rPr sz="3400" b="1" dirty="0">
                <a:latin typeface="Arial"/>
                <a:cs typeface="Arial"/>
              </a:rPr>
              <a:t>ς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-29780" y="4191127"/>
            <a:ext cx="296227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4495" indent="-39243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411"/>
              <a:buFont typeface="Wingdings"/>
              <a:buChar char="►"/>
              <a:tabLst>
                <a:tab pos="405130" algn="l"/>
              </a:tabLst>
            </a:pPr>
            <a:r>
              <a:rPr sz="3400" b="1" dirty="0">
                <a:latin typeface="Arial"/>
                <a:cs typeface="Arial"/>
              </a:rPr>
              <a:t>Σ</a:t>
            </a:r>
            <a:r>
              <a:rPr sz="3400" b="1" spc="-17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Κ</a:t>
            </a:r>
            <a:r>
              <a:rPr sz="3400" b="1" spc="-17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Ο</a:t>
            </a:r>
            <a:r>
              <a:rPr sz="3400" b="1" spc="-17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Π</a:t>
            </a:r>
            <a:r>
              <a:rPr sz="3400" b="1" spc="-17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Ο</a:t>
            </a:r>
            <a:r>
              <a:rPr sz="3400" b="1" spc="-175" dirty="0">
                <a:latin typeface="Arial"/>
                <a:cs typeface="Arial"/>
              </a:rPr>
              <a:t> </a:t>
            </a:r>
            <a:r>
              <a:rPr sz="3400" b="1" spc="-200" dirty="0">
                <a:latin typeface="Arial"/>
                <a:cs typeface="Arial"/>
              </a:rPr>
              <a:t>Σ</a:t>
            </a:r>
            <a:r>
              <a:rPr sz="3400" b="1" spc="-175" dirty="0">
                <a:latin typeface="Arial"/>
                <a:cs typeface="Arial"/>
              </a:rPr>
              <a:t> </a:t>
            </a:r>
            <a:r>
              <a:rPr sz="3400" b="1" spc="-50" dirty="0">
                <a:latin typeface="Arial"/>
                <a:cs typeface="Arial"/>
              </a:rPr>
              <a:t>:</a:t>
            </a:r>
            <a:endParaRPr sz="3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3120" y="4709795"/>
            <a:ext cx="36715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70" dirty="0">
                <a:latin typeface="Arial"/>
                <a:cs typeface="Arial"/>
              </a:rPr>
              <a:t>περιβαλλοντικών 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38037" y="4216527"/>
            <a:ext cx="5444490" cy="100647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949325" marR="5080" indent="-937260">
              <a:lnSpc>
                <a:spcPct val="101099"/>
              </a:lnSpc>
              <a:spcBef>
                <a:spcPts val="55"/>
              </a:spcBef>
              <a:tabLst>
                <a:tab pos="714375" algn="l"/>
                <a:tab pos="4243705" algn="l"/>
                <a:tab pos="4565650" algn="l"/>
                <a:tab pos="5204460" algn="l"/>
              </a:tabLst>
            </a:pPr>
            <a:r>
              <a:rPr sz="3200" spc="-50" dirty="0">
                <a:latin typeface="Arial"/>
                <a:cs typeface="Arial"/>
              </a:rPr>
              <a:t>Η</a:t>
            </a:r>
            <a:r>
              <a:rPr sz="3200" dirty="0">
                <a:latin typeface="Arial"/>
                <a:cs typeface="Arial"/>
              </a:rPr>
              <a:t>	α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ν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ι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µ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ε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ώ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π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ι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σ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η</a:t>
            </a:r>
            <a:r>
              <a:rPr sz="3200" dirty="0">
                <a:latin typeface="Arial"/>
                <a:cs typeface="Arial"/>
              </a:rPr>
              <a:t>		τ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ω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ν </a:t>
            </a:r>
            <a:r>
              <a:rPr sz="3200" spc="265" dirty="0">
                <a:latin typeface="Arial"/>
                <a:cs typeface="Arial"/>
              </a:rPr>
              <a:t>προβληµάτων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175" dirty="0">
                <a:latin typeface="Arial"/>
                <a:cs typeface="Arial"/>
              </a:rPr>
              <a:t>και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0" dirty="0">
                <a:latin typeface="Arial"/>
                <a:cs typeface="Arial"/>
              </a:rPr>
              <a:t>η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3120" y="5205095"/>
            <a:ext cx="8469630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40"/>
              </a:spcBef>
              <a:tabLst>
                <a:tab pos="2245995" algn="l"/>
                <a:tab pos="3293745" algn="l"/>
                <a:tab pos="4470400" algn="l"/>
                <a:tab pos="6009005" algn="l"/>
                <a:tab pos="6933565" algn="l"/>
              </a:tabLst>
            </a:pPr>
            <a:r>
              <a:rPr sz="3200" spc="-10" dirty="0">
                <a:latin typeface="Arial"/>
                <a:cs typeface="Arial"/>
              </a:rPr>
              <a:t>διεύθετησή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0" dirty="0">
                <a:latin typeface="Arial"/>
                <a:cs typeface="Arial"/>
              </a:rPr>
              <a:t>τους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0" dirty="0">
                <a:latin typeface="Arial"/>
                <a:cs typeface="Arial"/>
              </a:rPr>
              <a:t>προς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όφελος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των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τωρινών </a:t>
            </a:r>
            <a:r>
              <a:rPr sz="3200" dirty="0">
                <a:latin typeface="Arial"/>
                <a:cs typeface="Arial"/>
              </a:rPr>
              <a:t>αλλά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και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των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µελλοντικών</a:t>
            </a:r>
            <a:r>
              <a:rPr sz="3200" spc="-10" dirty="0">
                <a:latin typeface="Arial"/>
                <a:cs typeface="Arial"/>
              </a:rPr>
              <a:t> γενεών.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411479"/>
            <a:ext cx="9182100" cy="6446520"/>
            <a:chOff x="-19050" y="411479"/>
            <a:chExt cx="9182100" cy="6446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411479"/>
              <a:ext cx="2797232" cy="5735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76" y="839585"/>
              <a:ext cx="8641080" cy="6400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0861" y="1350818"/>
              <a:ext cx="8042563" cy="5486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861" y="1753985"/>
              <a:ext cx="3038302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2161308"/>
              <a:ext cx="8641080" cy="640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861" y="2668385"/>
              <a:ext cx="8042563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0861" y="3075708"/>
              <a:ext cx="8042563" cy="5486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861" y="3495502"/>
              <a:ext cx="8042563" cy="5486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0861" y="3902825"/>
              <a:ext cx="4675908" cy="5486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76" y="4322618"/>
              <a:ext cx="8628611" cy="63592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0861" y="4817225"/>
              <a:ext cx="8042563" cy="5486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0861" y="5237018"/>
              <a:ext cx="8042563" cy="5486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0861" y="5640185"/>
              <a:ext cx="7481454" cy="552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8508" y="0"/>
            <a:ext cx="3645131" cy="61514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11232" y="773083"/>
            <a:ext cx="8159115" cy="4821555"/>
            <a:chOff x="511232" y="773083"/>
            <a:chExt cx="8159115" cy="482155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773083"/>
              <a:ext cx="5606934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1192875"/>
              <a:ext cx="5291051" cy="6276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699952"/>
              <a:ext cx="6039196" cy="6317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232" y="2219498"/>
              <a:ext cx="8134003" cy="6317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730730"/>
              <a:ext cx="7269480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3162992"/>
              <a:ext cx="8109064" cy="6276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3670069"/>
              <a:ext cx="627610" cy="552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4102330"/>
              <a:ext cx="8134003" cy="6276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4609406"/>
              <a:ext cx="7813963" cy="5527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5041668"/>
              <a:ext cx="5960225" cy="552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07076" y="482138"/>
            <a:ext cx="8150859" cy="5536565"/>
            <a:chOff x="507076" y="482138"/>
            <a:chExt cx="8150859" cy="55365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482138"/>
              <a:ext cx="8146472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964275"/>
              <a:ext cx="2186246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8432" y="1450571"/>
              <a:ext cx="7676803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908" y="1970115"/>
              <a:ext cx="7410795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4440" y="2389909"/>
              <a:ext cx="7423265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6908" y="2822171"/>
              <a:ext cx="7410795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6908" y="3241963"/>
              <a:ext cx="6916188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8432" y="3674225"/>
              <a:ext cx="7676803" cy="6276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4440" y="4181301"/>
              <a:ext cx="7423265" cy="552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4440" y="4613563"/>
              <a:ext cx="7423265" cy="5527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6908" y="5045825"/>
              <a:ext cx="7410795" cy="5527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6908" y="5461461"/>
              <a:ext cx="2560320" cy="556952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1276004"/>
            <a:ext cx="9182100" cy="5582285"/>
            <a:chOff x="-19050" y="1276004"/>
            <a:chExt cx="9182100" cy="5582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1276004"/>
              <a:ext cx="8005156" cy="5735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432" y="1708265"/>
              <a:ext cx="7676803" cy="5902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08" y="2177934"/>
              <a:ext cx="7410795" cy="5153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908" y="2560319"/>
              <a:ext cx="7410795" cy="5153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6908" y="2955174"/>
              <a:ext cx="7410795" cy="5153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6908" y="3333403"/>
              <a:ext cx="7410795" cy="5153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6908" y="3715788"/>
              <a:ext cx="7410795" cy="5153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908" y="4098174"/>
              <a:ext cx="7410795" cy="5153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6908" y="4476403"/>
              <a:ext cx="7410795" cy="51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6908" y="4871257"/>
              <a:ext cx="7410795" cy="5153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6908" y="5253643"/>
              <a:ext cx="7410795" cy="5153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6908" y="5631872"/>
              <a:ext cx="6600304" cy="5153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72694" y="6018414"/>
              <a:ext cx="1633451" cy="831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46908" y="5631872"/>
              <a:ext cx="6600304" cy="515389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234439" y="78970"/>
            <a:ext cx="6700520" cy="943610"/>
            <a:chOff x="1234439" y="78970"/>
            <a:chExt cx="6700520" cy="943610"/>
          </a:xfrm>
        </p:grpSpPr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34439" y="78970"/>
              <a:ext cx="6700057" cy="5403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16331" y="482138"/>
              <a:ext cx="5532120" cy="540327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07570" y="577734"/>
            <a:ext cx="8375650" cy="5469890"/>
            <a:chOff x="307570" y="577734"/>
            <a:chExt cx="8375650" cy="54698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570" y="577734"/>
              <a:ext cx="8375072" cy="5902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92" y="1047403"/>
              <a:ext cx="8034251" cy="5153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92" y="1429788"/>
              <a:ext cx="8034251" cy="5153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812174"/>
              <a:ext cx="8034251" cy="5153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92" y="2190402"/>
              <a:ext cx="997527" cy="51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7570" y="3524596"/>
              <a:ext cx="8350134" cy="5902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3994265"/>
              <a:ext cx="8034251" cy="5153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392" y="4376650"/>
              <a:ext cx="8034251" cy="5153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4754879"/>
              <a:ext cx="8034251" cy="5153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5137265"/>
              <a:ext cx="8034251" cy="5153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5532119"/>
              <a:ext cx="6155574" cy="51538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855269" y="2344117"/>
            <a:ext cx="875030" cy="1233805"/>
            <a:chOff x="4855269" y="2344117"/>
            <a:chExt cx="875030" cy="1233805"/>
          </a:xfrm>
        </p:grpSpPr>
        <p:sp>
          <p:nvSpPr>
            <p:cNvPr id="20" name="object 20"/>
            <p:cNvSpPr/>
            <p:nvPr/>
          </p:nvSpPr>
          <p:spPr>
            <a:xfrm>
              <a:off x="4860032" y="2348880"/>
              <a:ext cx="865505" cy="1224280"/>
            </a:xfrm>
            <a:custGeom>
              <a:avLst/>
              <a:gdLst/>
              <a:ahLst/>
              <a:cxnLst/>
              <a:rect l="l" t="t" r="r" b="b"/>
              <a:pathLst>
                <a:path w="865504" h="1224279">
                  <a:moveTo>
                    <a:pt x="648889" y="0"/>
                  </a:moveTo>
                  <a:lnTo>
                    <a:pt x="216296" y="0"/>
                  </a:lnTo>
                  <a:lnTo>
                    <a:pt x="216296" y="917972"/>
                  </a:lnTo>
                  <a:lnTo>
                    <a:pt x="0" y="917972"/>
                  </a:lnTo>
                  <a:lnTo>
                    <a:pt x="432593" y="1223962"/>
                  </a:lnTo>
                  <a:lnTo>
                    <a:pt x="865187" y="917972"/>
                  </a:lnTo>
                  <a:lnTo>
                    <a:pt x="648889" y="917972"/>
                  </a:lnTo>
                  <a:lnTo>
                    <a:pt x="648889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60032" y="2348880"/>
              <a:ext cx="865505" cy="1224280"/>
            </a:xfrm>
            <a:custGeom>
              <a:avLst/>
              <a:gdLst/>
              <a:ahLst/>
              <a:cxnLst/>
              <a:rect l="l" t="t" r="r" b="b"/>
              <a:pathLst>
                <a:path w="865504" h="1224279">
                  <a:moveTo>
                    <a:pt x="0" y="917971"/>
                  </a:moveTo>
                  <a:lnTo>
                    <a:pt x="216296" y="917971"/>
                  </a:lnTo>
                  <a:lnTo>
                    <a:pt x="216296" y="0"/>
                  </a:lnTo>
                  <a:lnTo>
                    <a:pt x="648890" y="0"/>
                  </a:lnTo>
                  <a:lnTo>
                    <a:pt x="648890" y="917971"/>
                  </a:lnTo>
                  <a:lnTo>
                    <a:pt x="865187" y="917971"/>
                  </a:lnTo>
                  <a:lnTo>
                    <a:pt x="432593" y="1223962"/>
                  </a:lnTo>
                  <a:lnTo>
                    <a:pt x="0" y="917971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11232" y="627610"/>
            <a:ext cx="8159115" cy="4900930"/>
            <a:chOff x="511232" y="627610"/>
            <a:chExt cx="8159115" cy="49009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627610"/>
              <a:ext cx="8158941" cy="5569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6210" y="1047403"/>
              <a:ext cx="7813963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479664"/>
              <a:ext cx="7813963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899458"/>
              <a:ext cx="7801494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210" y="2331720"/>
              <a:ext cx="7813963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763981"/>
              <a:ext cx="7813963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3183774"/>
              <a:ext cx="3661756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3611879"/>
              <a:ext cx="8158941" cy="6317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4123112"/>
              <a:ext cx="7813963" cy="552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4555374"/>
              <a:ext cx="7813963" cy="5527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971010"/>
              <a:ext cx="3345872" cy="556952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41495"/>
            <a:ext cx="9182100" cy="6821170"/>
            <a:chOff x="-19050" y="37406"/>
            <a:chExt cx="9182100" cy="68211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01" y="37406"/>
              <a:ext cx="8869680" cy="552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23" y="457200"/>
              <a:ext cx="8541326" cy="5527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323" y="889462"/>
              <a:ext cx="8541326" cy="5527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323" y="1309254"/>
              <a:ext cx="8553795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323" y="1741515"/>
              <a:ext cx="8541326" cy="5527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7323" y="2173778"/>
              <a:ext cx="8541326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323" y="2589415"/>
              <a:ext cx="5748251" cy="5569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01" y="3021676"/>
              <a:ext cx="8869680" cy="6317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7323" y="3532909"/>
              <a:ext cx="8541326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7323" y="3961013"/>
              <a:ext cx="8541326" cy="5569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7323" y="4380806"/>
              <a:ext cx="5087388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501" y="4813068"/>
              <a:ext cx="8882148" cy="6317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7323" y="5320145"/>
              <a:ext cx="8541326" cy="5569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7323" y="5752407"/>
              <a:ext cx="2190403" cy="5527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8640" y="6172199"/>
              <a:ext cx="1808017" cy="831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7323" y="5752407"/>
              <a:ext cx="2190403" cy="55279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59331" y="6184278"/>
              <a:ext cx="1752600" cy="25400"/>
            </a:xfrm>
            <a:custGeom>
              <a:avLst/>
              <a:gdLst/>
              <a:ahLst/>
              <a:cxnLst/>
              <a:rect l="l" t="t" r="r" b="b"/>
              <a:pathLst>
                <a:path w="1752600" h="25400">
                  <a:moveTo>
                    <a:pt x="175260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1752600" y="25400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A6FB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11232" y="340821"/>
            <a:ext cx="8159115" cy="5328920"/>
            <a:chOff x="511232" y="340821"/>
            <a:chExt cx="8159115" cy="53289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340821"/>
              <a:ext cx="8134003" cy="5527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9585" y="760614"/>
              <a:ext cx="7818120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192875"/>
              <a:ext cx="7813963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612669"/>
              <a:ext cx="7813963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585" y="2044930"/>
              <a:ext cx="6600304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5908" y="2464723"/>
              <a:ext cx="2535382" cy="831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9585" y="2044930"/>
              <a:ext cx="6600304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2477192"/>
              <a:ext cx="8134003" cy="6276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2984269"/>
              <a:ext cx="7813963" cy="552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3404061"/>
              <a:ext cx="7813963" cy="5527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3836323"/>
              <a:ext cx="7813963" cy="5527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4264429"/>
              <a:ext cx="7813963" cy="5569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210" y="4684221"/>
              <a:ext cx="7813963" cy="5527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6210" y="5116483"/>
              <a:ext cx="2036617" cy="55279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11232" y="4156"/>
            <a:ext cx="8616315" cy="2971800"/>
            <a:chOff x="511232" y="4156"/>
            <a:chExt cx="8616315" cy="29718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0778" y="4156"/>
              <a:ext cx="7111537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3156" y="490450"/>
              <a:ext cx="2913611" cy="5153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885305"/>
              <a:ext cx="7232072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911927"/>
              <a:ext cx="8616141" cy="6317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3247" y="2423160"/>
              <a:ext cx="3337560" cy="552796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511232" y="3362497"/>
            <a:ext cx="8616315" cy="2519045"/>
            <a:chOff x="511232" y="3362497"/>
            <a:chExt cx="8616315" cy="251904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232" y="3362497"/>
              <a:ext cx="8591203" cy="6276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3247" y="3869574"/>
              <a:ext cx="4759036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4808912"/>
              <a:ext cx="8616141" cy="6317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3247" y="5328457"/>
              <a:ext cx="4900352" cy="55279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7879604" y="1191990"/>
            <a:ext cx="657860" cy="946150"/>
            <a:chOff x="7879604" y="1191990"/>
            <a:chExt cx="657860" cy="946150"/>
          </a:xfrm>
        </p:grpSpPr>
        <p:sp>
          <p:nvSpPr>
            <p:cNvPr id="20" name="object 20"/>
            <p:cNvSpPr/>
            <p:nvPr/>
          </p:nvSpPr>
          <p:spPr>
            <a:xfrm>
              <a:off x="7884366" y="1196752"/>
              <a:ext cx="648335" cy="936625"/>
            </a:xfrm>
            <a:custGeom>
              <a:avLst/>
              <a:gdLst/>
              <a:ahLst/>
              <a:cxnLst/>
              <a:rect l="l" t="t" r="r" b="b"/>
              <a:pathLst>
                <a:path w="648334" h="936625">
                  <a:moveTo>
                    <a:pt x="486054" y="0"/>
                  </a:moveTo>
                  <a:lnTo>
                    <a:pt x="162017" y="0"/>
                  </a:lnTo>
                  <a:lnTo>
                    <a:pt x="162017" y="658068"/>
                  </a:lnTo>
                  <a:lnTo>
                    <a:pt x="0" y="658068"/>
                  </a:lnTo>
                  <a:lnTo>
                    <a:pt x="324035" y="936103"/>
                  </a:lnTo>
                  <a:lnTo>
                    <a:pt x="648072" y="658068"/>
                  </a:lnTo>
                  <a:lnTo>
                    <a:pt x="486054" y="658068"/>
                  </a:lnTo>
                  <a:lnTo>
                    <a:pt x="486054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884366" y="1196752"/>
              <a:ext cx="648335" cy="936625"/>
            </a:xfrm>
            <a:custGeom>
              <a:avLst/>
              <a:gdLst/>
              <a:ahLst/>
              <a:cxnLst/>
              <a:rect l="l" t="t" r="r" b="b"/>
              <a:pathLst>
                <a:path w="648334" h="936625">
                  <a:moveTo>
                    <a:pt x="0" y="658067"/>
                  </a:moveTo>
                  <a:lnTo>
                    <a:pt x="162018" y="658067"/>
                  </a:lnTo>
                  <a:lnTo>
                    <a:pt x="162018" y="0"/>
                  </a:lnTo>
                  <a:lnTo>
                    <a:pt x="486054" y="0"/>
                  </a:lnTo>
                  <a:lnTo>
                    <a:pt x="486054" y="658067"/>
                  </a:lnTo>
                  <a:lnTo>
                    <a:pt x="648072" y="658067"/>
                  </a:lnTo>
                  <a:lnTo>
                    <a:pt x="324035" y="936103"/>
                  </a:lnTo>
                  <a:lnTo>
                    <a:pt x="0" y="658067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007396" y="4144317"/>
            <a:ext cx="586105" cy="802005"/>
            <a:chOff x="6007396" y="4144317"/>
            <a:chExt cx="586105" cy="802005"/>
          </a:xfrm>
        </p:grpSpPr>
        <p:sp>
          <p:nvSpPr>
            <p:cNvPr id="23" name="object 23"/>
            <p:cNvSpPr/>
            <p:nvPr/>
          </p:nvSpPr>
          <p:spPr>
            <a:xfrm>
              <a:off x="6012159" y="4149079"/>
              <a:ext cx="576580" cy="792480"/>
            </a:xfrm>
            <a:custGeom>
              <a:avLst/>
              <a:gdLst/>
              <a:ahLst/>
              <a:cxnLst/>
              <a:rect l="l" t="t" r="r" b="b"/>
              <a:pathLst>
                <a:path w="576579" h="792479">
                  <a:moveTo>
                    <a:pt x="432048" y="0"/>
                  </a:moveTo>
                  <a:lnTo>
                    <a:pt x="144015" y="0"/>
                  </a:lnTo>
                  <a:lnTo>
                    <a:pt x="144015" y="524499"/>
                  </a:lnTo>
                  <a:lnTo>
                    <a:pt x="0" y="524499"/>
                  </a:lnTo>
                  <a:lnTo>
                    <a:pt x="288032" y="792088"/>
                  </a:lnTo>
                  <a:lnTo>
                    <a:pt x="576064" y="524499"/>
                  </a:lnTo>
                  <a:lnTo>
                    <a:pt x="432048" y="524499"/>
                  </a:lnTo>
                  <a:lnTo>
                    <a:pt x="432048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12159" y="4149080"/>
              <a:ext cx="576580" cy="792480"/>
            </a:xfrm>
            <a:custGeom>
              <a:avLst/>
              <a:gdLst/>
              <a:ahLst/>
              <a:cxnLst/>
              <a:rect l="l" t="t" r="r" b="b"/>
              <a:pathLst>
                <a:path w="576579" h="792479">
                  <a:moveTo>
                    <a:pt x="0" y="524499"/>
                  </a:moveTo>
                  <a:lnTo>
                    <a:pt x="144015" y="524499"/>
                  </a:lnTo>
                  <a:lnTo>
                    <a:pt x="144015" y="0"/>
                  </a:lnTo>
                  <a:lnTo>
                    <a:pt x="432048" y="0"/>
                  </a:lnTo>
                  <a:lnTo>
                    <a:pt x="432048" y="524499"/>
                  </a:lnTo>
                  <a:lnTo>
                    <a:pt x="576064" y="524499"/>
                  </a:lnTo>
                  <a:lnTo>
                    <a:pt x="288032" y="792087"/>
                  </a:lnTo>
                  <a:lnTo>
                    <a:pt x="0" y="524499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076" y="2614352"/>
            <a:ext cx="2352502" cy="7148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3794759"/>
            <a:ext cx="2834640" cy="7148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076" y="4966854"/>
            <a:ext cx="2036617" cy="71073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35939" y="1089405"/>
            <a:ext cx="8077834" cy="100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0"/>
              </a:spcBef>
              <a:tabLst>
                <a:tab pos="744855" algn="l"/>
                <a:tab pos="3770629" algn="l"/>
                <a:tab pos="5100320" algn="l"/>
                <a:tab pos="7147559" algn="l"/>
                <a:tab pos="7838440" algn="l"/>
              </a:tabLst>
            </a:pPr>
            <a:r>
              <a:rPr sz="3200" spc="-25" dirty="0">
                <a:latin typeface="Arial"/>
                <a:cs typeface="Arial"/>
              </a:rPr>
              <a:t>Το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περιβαλλοντικό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δίκαιο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λειτουργεί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σε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0" dirty="0">
                <a:latin typeface="Arial"/>
                <a:cs typeface="Arial"/>
              </a:rPr>
              <a:t>3</a:t>
            </a:r>
            <a:endParaRPr sz="3200" dirty="0">
              <a:latin typeface="Arial"/>
              <a:cs typeface="Arial"/>
            </a:endParaRPr>
          </a:p>
          <a:p>
            <a:pPr marL="355600">
              <a:lnSpc>
                <a:spcPts val="3835"/>
              </a:lnSpc>
            </a:pPr>
            <a:r>
              <a:rPr sz="3200" dirty="0">
                <a:latin typeface="Arial"/>
                <a:cs typeface="Arial"/>
              </a:rPr>
              <a:t>επίπεδα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: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552" y="141317"/>
            <a:ext cx="7614457" cy="552796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4032" y="698268"/>
            <a:ext cx="9073515" cy="5241290"/>
            <a:chOff x="54032" y="698268"/>
            <a:chExt cx="9073515" cy="524129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698268"/>
              <a:ext cx="8183880" cy="5029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32" y="1080654"/>
              <a:ext cx="4019203" cy="5777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32" y="1537855"/>
              <a:ext cx="9060872" cy="5403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957647"/>
              <a:ext cx="8732520" cy="4779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298469"/>
              <a:ext cx="2103120" cy="4779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32" y="2655916"/>
              <a:ext cx="7473141" cy="5403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32" y="3075709"/>
              <a:ext cx="9048403" cy="5403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495501"/>
              <a:ext cx="3449782" cy="4738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2" y="3848792"/>
              <a:ext cx="9060872" cy="5403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268584"/>
              <a:ext cx="2826326" cy="4779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032" y="4609407"/>
              <a:ext cx="8907086" cy="5444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32" y="5041669"/>
              <a:ext cx="9060872" cy="5403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5461461"/>
              <a:ext cx="2231967" cy="4779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4032" y="4156"/>
            <a:ext cx="9090025" cy="5652770"/>
            <a:chOff x="54032" y="4156"/>
            <a:chExt cx="9090025" cy="56527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0323" y="4156"/>
              <a:ext cx="5960225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490450"/>
              <a:ext cx="9048403" cy="6442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010" y="1026622"/>
              <a:ext cx="8720051" cy="5652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010" y="1454727"/>
              <a:ext cx="1529542" cy="5694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32" y="1899458"/>
              <a:ext cx="9048403" cy="6442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010" y="2435628"/>
              <a:ext cx="8720051" cy="5652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010" y="2880360"/>
              <a:ext cx="8744987" cy="5652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3325091"/>
              <a:ext cx="8744987" cy="5652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3757352"/>
              <a:ext cx="8703425" cy="5652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010" y="4197926"/>
              <a:ext cx="8744987" cy="5694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4642658"/>
              <a:ext cx="8720051" cy="56942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6541" y="5087388"/>
              <a:ext cx="7905403" cy="569421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78739" y="33020"/>
            <a:ext cx="29813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  <a:tab pos="921385" algn="l"/>
              </a:tabLst>
            </a:pPr>
            <a:r>
              <a:rPr sz="3200" b="1" spc="-50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Διακήρυξη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xfrm>
            <a:off x="3028950" y="6459084"/>
            <a:ext cx="3086100" cy="159659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>
                <a:solidFill>
                  <a:schemeClr val="tx1"/>
                </a:solidFill>
              </a:rPr>
              <a:t>Π</a:t>
            </a:r>
            <a:r>
              <a:rPr sz="1000" spc="-75" dirty="0">
                <a:solidFill>
                  <a:schemeClr val="tx1"/>
                </a:solidFill>
              </a:rPr>
              <a:t>Π</a:t>
            </a:r>
            <a:r>
              <a:rPr sz="1800" spc="-1327" baseline="-13888" dirty="0">
                <a:solidFill>
                  <a:schemeClr val="tx1"/>
                </a:solidFill>
              </a:rPr>
              <a:t>Ο</a:t>
            </a:r>
            <a:r>
              <a:rPr sz="1000" spc="-40" dirty="0">
                <a:solidFill>
                  <a:schemeClr val="tx1"/>
                </a:solidFill>
              </a:rPr>
              <a:t>Ο</a:t>
            </a:r>
            <a:r>
              <a:rPr sz="1000" spc="-590" dirty="0">
                <a:solidFill>
                  <a:schemeClr val="tx1"/>
                </a:solidFill>
              </a:rPr>
              <a:t>Λ</a:t>
            </a:r>
            <a:r>
              <a:rPr sz="1800" spc="-487" baseline="-13888" dirty="0">
                <a:solidFill>
                  <a:schemeClr val="tx1"/>
                </a:solidFill>
              </a:rPr>
              <a:t>Λ</a:t>
            </a:r>
            <a:r>
              <a:rPr sz="1000" spc="-475" dirty="0">
                <a:solidFill>
                  <a:schemeClr val="tx1"/>
                </a:solidFill>
              </a:rPr>
              <a:t>Υ</a:t>
            </a:r>
            <a:r>
              <a:rPr sz="1800" spc="-525" baseline="-13888" dirty="0">
                <a:solidFill>
                  <a:schemeClr val="tx1"/>
                </a:solidFill>
              </a:rPr>
              <a:t>Υ</a:t>
            </a:r>
            <a:r>
              <a:rPr sz="1000" spc="-285" dirty="0">
                <a:solidFill>
                  <a:schemeClr val="tx1"/>
                </a:solidFill>
              </a:rPr>
              <a:t>Τ</a:t>
            </a:r>
            <a:r>
              <a:rPr sz="1800" spc="-712" baseline="-13888" dirty="0">
                <a:solidFill>
                  <a:schemeClr val="tx1"/>
                </a:solidFill>
              </a:rPr>
              <a:t>Τ</a:t>
            </a:r>
            <a:r>
              <a:rPr sz="1000" spc="-220" dirty="0">
                <a:solidFill>
                  <a:schemeClr val="tx1"/>
                </a:solidFill>
              </a:rPr>
              <a:t>Ε</a:t>
            </a:r>
            <a:r>
              <a:rPr sz="1800" spc="-907" baseline="-13888" dirty="0">
                <a:solidFill>
                  <a:schemeClr val="tx1"/>
                </a:solidFill>
              </a:rPr>
              <a:t>Ε</a:t>
            </a:r>
            <a:r>
              <a:rPr sz="1000" spc="-85" dirty="0">
                <a:solidFill>
                  <a:schemeClr val="tx1"/>
                </a:solidFill>
              </a:rPr>
              <a:t>Χ</a:t>
            </a:r>
            <a:r>
              <a:rPr sz="1800" spc="-1110" baseline="-13888" dirty="0">
                <a:solidFill>
                  <a:schemeClr val="tx1"/>
                </a:solidFill>
              </a:rPr>
              <a:t>Χ</a:t>
            </a:r>
            <a:r>
              <a:rPr sz="1000" spc="-10" dirty="0">
                <a:solidFill>
                  <a:schemeClr val="tx1"/>
                </a:solidFill>
              </a:rPr>
              <a:t>Ν</a:t>
            </a:r>
            <a:r>
              <a:rPr sz="1000" spc="-675" dirty="0">
                <a:solidFill>
                  <a:schemeClr val="tx1"/>
                </a:solidFill>
              </a:rPr>
              <a:t>Ε</a:t>
            </a:r>
            <a:r>
              <a:rPr sz="1800" spc="-322" baseline="-13888" dirty="0">
                <a:solidFill>
                  <a:schemeClr val="tx1"/>
                </a:solidFill>
              </a:rPr>
              <a:t>Ν</a:t>
            </a:r>
            <a:r>
              <a:rPr sz="1000" spc="-85" dirty="0">
                <a:solidFill>
                  <a:schemeClr val="tx1"/>
                </a:solidFill>
              </a:rPr>
              <a:t>Ι</a:t>
            </a:r>
            <a:r>
              <a:rPr sz="1800" spc="-1110" baseline="-13888" dirty="0">
                <a:solidFill>
                  <a:schemeClr val="tx1"/>
                </a:solidFill>
              </a:rPr>
              <a:t>Ε</a:t>
            </a:r>
            <a:r>
              <a:rPr sz="1000" spc="-65" dirty="0">
                <a:solidFill>
                  <a:schemeClr val="tx1"/>
                </a:solidFill>
              </a:rPr>
              <a:t>Ο</a:t>
            </a:r>
            <a:r>
              <a:rPr sz="1800" spc="-22" baseline="-13888" dirty="0">
                <a:solidFill>
                  <a:schemeClr val="tx1"/>
                </a:solidFill>
              </a:rPr>
              <a:t>Ι</a:t>
            </a:r>
            <a:r>
              <a:rPr sz="1800" spc="-1012" baseline="-13888" dirty="0">
                <a:solidFill>
                  <a:schemeClr val="tx1"/>
                </a:solidFill>
              </a:rPr>
              <a:t>Ο</a:t>
            </a:r>
            <a:r>
              <a:rPr sz="1000" spc="-10" dirty="0">
                <a:solidFill>
                  <a:schemeClr val="tx1"/>
                </a:solidFill>
              </a:rPr>
              <a:t>Κ</a:t>
            </a:r>
            <a:r>
              <a:rPr sz="1000" spc="-409" dirty="0">
                <a:solidFill>
                  <a:schemeClr val="tx1"/>
                </a:solidFill>
              </a:rPr>
              <a:t>Ρ</a:t>
            </a:r>
            <a:r>
              <a:rPr sz="1800" spc="-727" baseline="-13888" dirty="0">
                <a:solidFill>
                  <a:schemeClr val="tx1"/>
                </a:solidFill>
              </a:rPr>
              <a:t>Κ</a:t>
            </a:r>
            <a:r>
              <a:rPr sz="1000" spc="-265" dirty="0">
                <a:solidFill>
                  <a:schemeClr val="tx1"/>
                </a:solidFill>
              </a:rPr>
              <a:t>Η</a:t>
            </a:r>
            <a:r>
              <a:rPr sz="1800" spc="-839" baseline="-13888" dirty="0">
                <a:solidFill>
                  <a:schemeClr val="tx1"/>
                </a:solidFill>
              </a:rPr>
              <a:t>Ρ</a:t>
            </a:r>
            <a:r>
              <a:rPr sz="1000" spc="-75" dirty="0">
                <a:solidFill>
                  <a:schemeClr val="tx1"/>
                </a:solidFill>
              </a:rPr>
              <a:t>Τ</a:t>
            </a:r>
            <a:r>
              <a:rPr sz="1800" spc="-1222" baseline="-13888" dirty="0">
                <a:solidFill>
                  <a:schemeClr val="tx1"/>
                </a:solidFill>
              </a:rPr>
              <a:t>Η</a:t>
            </a:r>
            <a:r>
              <a:rPr sz="1000" spc="-10" dirty="0">
                <a:solidFill>
                  <a:schemeClr val="tx1"/>
                </a:solidFill>
              </a:rPr>
              <a:t>Η</a:t>
            </a:r>
            <a:r>
              <a:rPr sz="1000" spc="-530" dirty="0">
                <a:solidFill>
                  <a:schemeClr val="tx1"/>
                </a:solidFill>
              </a:rPr>
              <a:t>Σ</a:t>
            </a:r>
            <a:r>
              <a:rPr sz="1800" spc="-15" baseline="-13888" dirty="0">
                <a:solidFill>
                  <a:schemeClr val="tx1"/>
                </a:solidFill>
              </a:rPr>
              <a:t>ΤΗΣ</a:t>
            </a:r>
            <a:r>
              <a:rPr sz="1800" baseline="-13888" dirty="0">
                <a:solidFill>
                  <a:schemeClr val="tx1"/>
                </a:solidFill>
              </a:rPr>
              <a:t> </a:t>
            </a:r>
            <a:r>
              <a:rPr sz="1000" dirty="0">
                <a:solidFill>
                  <a:schemeClr val="tx1"/>
                </a:solidFill>
              </a:rPr>
              <a:t>ΓΕΝΙΚΟ</a:t>
            </a:r>
            <a:r>
              <a:rPr sz="1000" spc="-55" dirty="0">
                <a:solidFill>
                  <a:schemeClr val="tx1"/>
                </a:solidFill>
              </a:rPr>
              <a:t> </a:t>
            </a:r>
            <a:r>
              <a:rPr sz="1000" spc="-10" dirty="0">
                <a:solidFill>
                  <a:schemeClr val="tx1"/>
                </a:solidFill>
              </a:rPr>
              <a:t>ΤΜΗΜΑ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07290" y="33020"/>
            <a:ext cx="32556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5830" algn="l"/>
              </a:tabLst>
            </a:pPr>
            <a:r>
              <a:rPr sz="3200" b="1" spc="-25" dirty="0">
                <a:latin typeface="Arial"/>
                <a:cs typeface="Arial"/>
              </a:rPr>
              <a:t>της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Στοκχόλµης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10532" y="33020"/>
            <a:ext cx="17418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Arial"/>
                <a:cs typeface="Arial"/>
              </a:rPr>
              <a:t>αποτελεί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1640" y="515621"/>
            <a:ext cx="39052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1230" algn="l"/>
                <a:tab pos="1727200" algn="l"/>
              </a:tabLst>
            </a:pPr>
            <a:r>
              <a:rPr sz="3200" b="1" spc="-25" dirty="0">
                <a:latin typeface="Arial"/>
                <a:cs typeface="Arial"/>
              </a:rPr>
              <a:t>ένα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5" dirty="0">
                <a:latin typeface="Arial"/>
                <a:cs typeface="Arial"/>
              </a:rPr>
              <a:t>µη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δεσµευτικό</a:t>
            </a:r>
            <a:endParaRPr sz="3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0517" y="515621"/>
            <a:ext cx="15868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Arial"/>
                <a:cs typeface="Arial"/>
              </a:rPr>
              <a:t>κείµενο,</a:t>
            </a:r>
            <a:endParaRPr sz="3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20981" y="515621"/>
            <a:ext cx="21304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8805" algn="l"/>
              </a:tabLst>
            </a:pPr>
            <a:r>
              <a:rPr sz="3200" b="1" spc="-10" dirty="0">
                <a:latin typeface="Arial"/>
                <a:cs typeface="Arial"/>
              </a:rPr>
              <a:t>ωστόσο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50" dirty="0">
                <a:latin typeface="Arial"/>
                <a:cs typeface="Arial"/>
              </a:rPr>
              <a:t>η</a:t>
            </a:r>
            <a:endParaRPr sz="3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1640" y="998220"/>
            <a:ext cx="44151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76805" algn="l"/>
                <a:tab pos="3417570" algn="l"/>
              </a:tabLst>
            </a:pPr>
            <a:r>
              <a:rPr sz="3200" b="1" spc="120" dirty="0">
                <a:latin typeface="Arial"/>
                <a:cs typeface="Arial"/>
              </a:rPr>
              <a:t>επίδρασή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75" dirty="0">
                <a:latin typeface="Arial"/>
                <a:cs typeface="Arial"/>
              </a:rPr>
              <a:t>του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130" dirty="0">
                <a:latin typeface="Arial"/>
                <a:cs typeface="Arial"/>
              </a:rPr>
              <a:t>ήταν</a:t>
            </a:r>
            <a:endParaRPr sz="3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27174" y="998220"/>
            <a:ext cx="34251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4460" algn="l"/>
              </a:tabLst>
            </a:pPr>
            <a:r>
              <a:rPr sz="3200" b="1" spc="125" dirty="0">
                <a:latin typeface="Arial"/>
                <a:cs typeface="Arial"/>
              </a:rPr>
              <a:t>καταλυτική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75" dirty="0">
                <a:latin typeface="Arial"/>
                <a:cs typeface="Arial"/>
              </a:rPr>
              <a:t>στη</a:t>
            </a:r>
            <a:endParaRPr sz="3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22206" y="1493520"/>
            <a:ext cx="177101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Arial"/>
                <a:cs typeface="Arial"/>
              </a:rPr>
              <a:t>κανόνων</a:t>
            </a:r>
            <a:endParaRPr sz="3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51549" y="1493520"/>
            <a:ext cx="329755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Arial"/>
                <a:cs typeface="Arial"/>
              </a:rPr>
              <a:t>περιβαλλοντικής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1640" y="1493520"/>
            <a:ext cx="2542540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40"/>
              </a:spcBef>
            </a:pPr>
            <a:r>
              <a:rPr sz="3200" b="1" spc="-10" dirty="0">
                <a:latin typeface="Arial"/>
                <a:cs typeface="Arial"/>
              </a:rPr>
              <a:t>διαµόρφωση προστασίας.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739" y="2568955"/>
            <a:ext cx="8477250" cy="100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8140" algn="l"/>
                <a:tab pos="1179195" algn="l"/>
                <a:tab pos="1983105" algn="l"/>
                <a:tab pos="2854325" algn="l"/>
                <a:tab pos="3057525" algn="l"/>
                <a:tab pos="3485515" algn="l"/>
                <a:tab pos="4596130" algn="l"/>
                <a:tab pos="6115685" algn="l"/>
                <a:tab pos="6252210" algn="l"/>
                <a:tab pos="7708265" algn="l"/>
              </a:tabLst>
            </a:pPr>
            <a:r>
              <a:rPr sz="3200" b="1" spc="-25" dirty="0">
                <a:latin typeface="Arial"/>
                <a:cs typeface="Arial"/>
              </a:rPr>
              <a:t>Το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0" dirty="0">
                <a:latin typeface="Arial"/>
                <a:cs typeface="Arial"/>
              </a:rPr>
              <a:t>πρώτο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διεθνές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νοµικά</a:t>
            </a:r>
            <a:r>
              <a:rPr sz="3200" b="1" dirty="0">
                <a:latin typeface="Arial"/>
                <a:cs typeface="Arial"/>
              </a:rPr>
              <a:t>		</a:t>
            </a:r>
            <a:r>
              <a:rPr sz="3200" b="1" spc="-10" dirty="0">
                <a:latin typeface="Arial"/>
                <a:cs typeface="Arial"/>
              </a:rPr>
              <a:t>δεσµευτικό κείµενο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0" dirty="0">
                <a:latin typeface="Arial"/>
                <a:cs typeface="Arial"/>
              </a:rPr>
              <a:t>είναι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50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Αφρικανικός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Χάρτης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των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1640" y="4020820"/>
            <a:ext cx="2750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0020" algn="l"/>
              </a:tabLst>
            </a:pPr>
            <a:r>
              <a:rPr sz="3200" b="1" spc="-20" dirty="0">
                <a:latin typeface="Arial"/>
                <a:cs typeface="Arial"/>
              </a:rPr>
              <a:t>Λαών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(1981).</a:t>
            </a:r>
            <a:endParaRPr sz="3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1640" y="3538220"/>
            <a:ext cx="813562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820"/>
              </a:lnSpc>
              <a:spcBef>
                <a:spcPts val="100"/>
              </a:spcBef>
              <a:tabLst>
                <a:tab pos="2950845" algn="l"/>
                <a:tab pos="3946525" algn="l"/>
                <a:tab pos="6426835" algn="l"/>
                <a:tab pos="7345680" algn="l"/>
              </a:tabLst>
            </a:pPr>
            <a:r>
              <a:rPr sz="3200" b="1" spc="-10" dirty="0">
                <a:latin typeface="Arial"/>
                <a:cs typeface="Arial"/>
              </a:rPr>
              <a:t>Δικαιωµάτων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του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Ανθρώπου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και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των</a:t>
            </a:r>
            <a:endParaRPr sz="3200">
              <a:latin typeface="Arial"/>
              <a:cs typeface="Arial"/>
            </a:endParaRPr>
          </a:p>
          <a:p>
            <a:pPr marR="9525" algn="r">
              <a:lnSpc>
                <a:spcPts val="3820"/>
              </a:lnSpc>
              <a:tabLst>
                <a:tab pos="997585" algn="l"/>
                <a:tab pos="1936750" algn="l"/>
                <a:tab pos="2710180" algn="l"/>
              </a:tabLst>
            </a:pPr>
            <a:r>
              <a:rPr sz="3200" b="1" spc="-25" dirty="0">
                <a:latin typeface="Arial"/>
                <a:cs typeface="Arial"/>
              </a:rPr>
              <a:t>Στο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άρ.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24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αναφέρεται:</a:t>
            </a:r>
            <a:endParaRPr sz="3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1640" y="4516120"/>
            <a:ext cx="8129905" cy="1490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85"/>
              </a:spcBef>
            </a:pPr>
            <a:r>
              <a:rPr sz="3200" b="1" dirty="0">
                <a:latin typeface="Arial"/>
                <a:cs typeface="Arial"/>
              </a:rPr>
              <a:t>«όλοι</a:t>
            </a:r>
            <a:r>
              <a:rPr sz="3200" b="1" spc="15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οι</a:t>
            </a:r>
            <a:r>
              <a:rPr sz="3200" b="1" spc="16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άνθρωποι</a:t>
            </a:r>
            <a:r>
              <a:rPr sz="3200" b="1" spc="15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έχουν</a:t>
            </a:r>
            <a:r>
              <a:rPr sz="3200" b="1" spc="16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δικαίωµα</a:t>
            </a:r>
            <a:r>
              <a:rPr sz="3200" b="1" spc="160" dirty="0">
                <a:latin typeface="Arial"/>
                <a:cs typeface="Arial"/>
              </a:rPr>
              <a:t>  </a:t>
            </a:r>
            <a:r>
              <a:rPr sz="3200" b="1" spc="-25" dirty="0">
                <a:latin typeface="Arial"/>
                <a:cs typeface="Arial"/>
              </a:rPr>
              <a:t>σε </a:t>
            </a:r>
            <a:r>
              <a:rPr sz="3200" b="1" dirty="0">
                <a:latin typeface="Arial"/>
                <a:cs typeface="Arial"/>
              </a:rPr>
              <a:t>ένα</a:t>
            </a:r>
            <a:r>
              <a:rPr sz="3200" b="1" spc="7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γενικώς</a:t>
            </a:r>
            <a:r>
              <a:rPr sz="3200" b="1" spc="7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ικανοποιητικό</a:t>
            </a:r>
            <a:r>
              <a:rPr sz="3200" b="1" spc="80" dirty="0">
                <a:latin typeface="Arial"/>
                <a:cs typeface="Arial"/>
              </a:rPr>
              <a:t>  </a:t>
            </a:r>
            <a:r>
              <a:rPr sz="3200" b="1" spc="-10" dirty="0">
                <a:latin typeface="Arial"/>
                <a:cs typeface="Arial"/>
              </a:rPr>
              <a:t>περιβάλλον, </a:t>
            </a:r>
            <a:r>
              <a:rPr sz="3200" b="1" dirty="0">
                <a:latin typeface="Arial"/>
                <a:cs typeface="Arial"/>
              </a:rPr>
              <a:t>που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ευνοεί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την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ανάπτυξή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τους».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3133486" y="293668"/>
            <a:ext cx="59372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  <a:tab pos="4989830" algn="l"/>
              </a:tabLst>
            </a:pPr>
            <a:r>
              <a:rPr sz="3200" b="1" spc="-10" dirty="0">
                <a:latin typeface="Arial"/>
                <a:cs typeface="Arial"/>
              </a:rPr>
              <a:t>Πρόσθετο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Πρωτόκολλο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0" dirty="0">
                <a:latin typeface="Arial"/>
                <a:cs typeface="Arial"/>
              </a:rPr>
              <a:t>στην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11032" y="776268"/>
            <a:ext cx="33985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5655" algn="l"/>
                <a:tab pos="2954020" algn="l"/>
              </a:tabLst>
            </a:pPr>
            <a:r>
              <a:rPr sz="3200" b="1" spc="-10" dirty="0">
                <a:latin typeface="Arial"/>
                <a:cs typeface="Arial"/>
              </a:rPr>
              <a:t>Σύµβαση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για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τα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39" y="293668"/>
            <a:ext cx="2794635" cy="14782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 algn="just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Επίσης</a:t>
            </a:r>
            <a:r>
              <a:rPr sz="3200" b="1" spc="1340" dirty="0">
                <a:latin typeface="Arial"/>
                <a:cs typeface="Arial"/>
              </a:rPr>
              <a:t> </a:t>
            </a:r>
            <a:r>
              <a:rPr sz="3200" b="1" spc="-710" dirty="0">
                <a:latin typeface="Arial"/>
                <a:cs typeface="Arial"/>
              </a:rPr>
              <a:t>στο</a:t>
            </a:r>
            <a:r>
              <a:rPr sz="3200" b="1" spc="-10" dirty="0">
                <a:latin typeface="Arial"/>
                <a:cs typeface="Arial"/>
              </a:rPr>
              <a:t> Αµερικανική </a:t>
            </a:r>
            <a:r>
              <a:rPr sz="3200" b="1" spc="180" dirty="0">
                <a:latin typeface="Arial"/>
                <a:cs typeface="Arial"/>
              </a:rPr>
              <a:t>κοινωνικά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32201" y="1258868"/>
            <a:ext cx="33794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1235" algn="l"/>
              </a:tabLst>
            </a:pPr>
            <a:r>
              <a:rPr sz="3200" b="1" spc="100" dirty="0">
                <a:latin typeface="Arial"/>
                <a:cs typeface="Arial"/>
              </a:rPr>
              <a:t>και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190" dirty="0">
                <a:latin typeface="Arial"/>
                <a:cs typeface="Arial"/>
              </a:rPr>
              <a:t>µορφωτικά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1640" y="1754168"/>
            <a:ext cx="26860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Arial"/>
                <a:cs typeface="Arial"/>
              </a:rPr>
              <a:t>(Πρωτόκολλο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8087" y="1754168"/>
            <a:ext cx="31388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2665" algn="l"/>
              </a:tabLst>
            </a:pPr>
            <a:r>
              <a:rPr sz="3200" b="1" spc="-25" dirty="0">
                <a:latin typeface="Arial"/>
                <a:cs typeface="Arial"/>
              </a:rPr>
              <a:t>του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Σαλβαδορ)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02226" y="776268"/>
            <a:ext cx="2470785" cy="1490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80975" algn="r">
              <a:lnSpc>
                <a:spcPct val="100299"/>
              </a:lnSpc>
              <a:spcBef>
                <a:spcPts val="85"/>
              </a:spcBef>
            </a:pPr>
            <a:r>
              <a:rPr sz="3200" b="1" spc="-10" dirty="0">
                <a:latin typeface="Arial"/>
                <a:cs typeface="Arial"/>
              </a:rPr>
              <a:t>οικονοµικά, </a:t>
            </a:r>
            <a:r>
              <a:rPr sz="3200" b="1" spc="170" dirty="0">
                <a:latin typeface="Arial"/>
                <a:cs typeface="Arial"/>
              </a:rPr>
              <a:t>δικαιώµατα </a:t>
            </a:r>
            <a:r>
              <a:rPr sz="3200" b="1" spc="-10" dirty="0">
                <a:latin typeface="Arial"/>
                <a:cs typeface="Arial"/>
              </a:rPr>
              <a:t>αναφέρεται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39" y="2236768"/>
            <a:ext cx="9001125" cy="2566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algn="just">
              <a:lnSpc>
                <a:spcPct val="998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στο</a:t>
            </a:r>
            <a:r>
              <a:rPr sz="3200" b="1" spc="2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άρ.</a:t>
            </a:r>
            <a:r>
              <a:rPr sz="3200" b="1" spc="2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11</a:t>
            </a:r>
            <a:r>
              <a:rPr sz="3200" b="1" spc="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:</a:t>
            </a:r>
            <a:r>
              <a:rPr sz="3200" b="1" spc="2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«ο</a:t>
            </a:r>
            <a:r>
              <a:rPr sz="3200" b="1" spc="2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καθένας</a:t>
            </a:r>
            <a:r>
              <a:rPr sz="3200" b="1" spc="2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έχει</a:t>
            </a:r>
            <a:r>
              <a:rPr sz="3200" b="1" spc="2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</a:t>
            </a:r>
            <a:r>
              <a:rPr sz="3200" b="1" spc="2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δικαίωµα</a:t>
            </a:r>
            <a:r>
              <a:rPr sz="3200" b="1" spc="210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να </a:t>
            </a:r>
            <a:r>
              <a:rPr sz="3200" b="1" spc="50" dirty="0">
                <a:latin typeface="Arial"/>
                <a:cs typeface="Arial"/>
              </a:rPr>
              <a:t>ζει</a:t>
            </a:r>
            <a:r>
              <a:rPr sz="3200" b="1" spc="40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σε</a:t>
            </a:r>
            <a:r>
              <a:rPr sz="3200" b="1" spc="405" dirty="0">
                <a:latin typeface="Arial"/>
                <a:cs typeface="Arial"/>
              </a:rPr>
              <a:t>  </a:t>
            </a:r>
            <a:r>
              <a:rPr sz="3200" b="1" spc="55" dirty="0">
                <a:latin typeface="Arial"/>
                <a:cs typeface="Arial"/>
              </a:rPr>
              <a:t>ένα</a:t>
            </a:r>
            <a:r>
              <a:rPr sz="3200" b="1" spc="405" dirty="0">
                <a:latin typeface="Arial"/>
                <a:cs typeface="Arial"/>
              </a:rPr>
              <a:t>  </a:t>
            </a:r>
            <a:r>
              <a:rPr sz="3200" b="1" spc="70" dirty="0">
                <a:latin typeface="Arial"/>
                <a:cs typeface="Arial"/>
              </a:rPr>
              <a:t>περιβάλλον</a:t>
            </a:r>
            <a:r>
              <a:rPr sz="3200" b="1" spc="409" dirty="0">
                <a:latin typeface="Arial"/>
                <a:cs typeface="Arial"/>
              </a:rPr>
              <a:t>  </a:t>
            </a:r>
            <a:r>
              <a:rPr sz="3200" b="1" spc="65" dirty="0">
                <a:latin typeface="Arial"/>
                <a:cs typeface="Arial"/>
              </a:rPr>
              <a:t>καθαρό</a:t>
            </a:r>
            <a:r>
              <a:rPr sz="3200" b="1" spc="405" dirty="0">
                <a:latin typeface="Arial"/>
                <a:cs typeface="Arial"/>
              </a:rPr>
              <a:t>  </a:t>
            </a:r>
            <a:r>
              <a:rPr sz="3200" b="1" spc="50" dirty="0">
                <a:latin typeface="Arial"/>
                <a:cs typeface="Arial"/>
              </a:rPr>
              <a:t>και</a:t>
            </a:r>
            <a:r>
              <a:rPr sz="3200" b="1" spc="405" dirty="0">
                <a:latin typeface="Arial"/>
                <a:cs typeface="Arial"/>
              </a:rPr>
              <a:t>  </a:t>
            </a:r>
            <a:r>
              <a:rPr sz="3200" b="1" spc="60" dirty="0">
                <a:latin typeface="Arial"/>
                <a:cs typeface="Arial"/>
              </a:rPr>
              <a:t>να </a:t>
            </a:r>
            <a:r>
              <a:rPr sz="3200" b="1" dirty="0">
                <a:latin typeface="Arial"/>
                <a:cs typeface="Arial"/>
              </a:rPr>
              <a:t>απολαµβάνει</a:t>
            </a:r>
            <a:r>
              <a:rPr sz="3200" b="1" spc="229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των</a:t>
            </a:r>
            <a:r>
              <a:rPr sz="3200" b="1" spc="229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αναγκαίων</a:t>
            </a:r>
            <a:r>
              <a:rPr sz="3200" b="1" spc="229" dirty="0">
                <a:latin typeface="Arial"/>
                <a:cs typeface="Arial"/>
              </a:rPr>
              <a:t>  </a:t>
            </a:r>
            <a:r>
              <a:rPr sz="3200" b="1" spc="-10" dirty="0">
                <a:latin typeface="Arial"/>
                <a:cs typeface="Arial"/>
              </a:rPr>
              <a:t>συλλογικών </a:t>
            </a:r>
            <a:r>
              <a:rPr sz="3200" b="1" dirty="0">
                <a:latin typeface="Arial"/>
                <a:cs typeface="Arial"/>
              </a:rPr>
              <a:t>µέσων</a:t>
            </a:r>
            <a:r>
              <a:rPr sz="3200" b="1" spc="10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διαβίωσης»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83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Πρόκειται</a:t>
            </a:r>
            <a:r>
              <a:rPr sz="3200" b="1" spc="11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για</a:t>
            </a:r>
            <a:r>
              <a:rPr sz="3200" b="1" spc="10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ρητή</a:t>
            </a:r>
            <a:r>
              <a:rPr sz="3200" b="1" spc="114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δήλωση</a:t>
            </a:r>
            <a:r>
              <a:rPr sz="3200" b="1" spc="1110" dirty="0">
                <a:latin typeface="Arial"/>
                <a:cs typeface="Arial"/>
              </a:rPr>
              <a:t> </a:t>
            </a:r>
            <a:r>
              <a:rPr sz="3200" b="1" spc="-90" dirty="0">
                <a:latin typeface="Arial"/>
                <a:cs typeface="Arial"/>
              </a:rPr>
              <a:t>αναγνώρισης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1640" y="5259368"/>
            <a:ext cx="76060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39720" algn="l"/>
                <a:tab pos="4206240" algn="l"/>
                <a:tab pos="5612130" algn="l"/>
              </a:tabLst>
            </a:pPr>
            <a:r>
              <a:rPr sz="3200" b="1" spc="55" dirty="0">
                <a:latin typeface="Arial"/>
                <a:cs typeface="Arial"/>
              </a:rPr>
              <a:t>περιβάλλον,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35" dirty="0">
                <a:latin typeface="Arial"/>
                <a:cs typeface="Arial"/>
              </a:rPr>
              <a:t>πλην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60" dirty="0">
                <a:latin typeface="Arial"/>
                <a:cs typeface="Arial"/>
              </a:rPr>
              <a:t>όµως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60" dirty="0">
                <a:latin typeface="Arial"/>
                <a:cs typeface="Arial"/>
              </a:rPr>
              <a:t>επαφίεται</a:t>
            </a:r>
            <a:endParaRPr sz="3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1640" y="4776768"/>
            <a:ext cx="868680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820"/>
              </a:lnSpc>
              <a:spcBef>
                <a:spcPts val="100"/>
              </a:spcBef>
              <a:tabLst>
                <a:tab pos="1069340" algn="l"/>
                <a:tab pos="3336925" algn="l"/>
                <a:tab pos="4681855" algn="l"/>
                <a:tab pos="7840980" algn="l"/>
              </a:tabLst>
            </a:pPr>
            <a:r>
              <a:rPr sz="3200" b="1" spc="165" dirty="0">
                <a:latin typeface="Arial"/>
                <a:cs typeface="Arial"/>
              </a:rPr>
              <a:t>της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40" dirty="0">
                <a:latin typeface="Arial"/>
                <a:cs typeface="Arial"/>
              </a:rPr>
              <a:t>ύπαρξης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00" dirty="0">
                <a:latin typeface="Arial"/>
                <a:cs typeface="Arial"/>
              </a:rPr>
              <a:t>ενός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60" dirty="0">
                <a:latin typeface="Arial"/>
                <a:cs typeface="Arial"/>
              </a:rPr>
              <a:t>δικαιώµατος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170" dirty="0">
                <a:latin typeface="Arial"/>
                <a:cs typeface="Arial"/>
              </a:rPr>
              <a:t>στο </a:t>
            </a:r>
            <a:endParaRPr sz="3200">
              <a:latin typeface="Arial"/>
              <a:cs typeface="Arial"/>
            </a:endParaRPr>
          </a:p>
          <a:p>
            <a:pPr marR="40640" algn="r">
              <a:lnSpc>
                <a:spcPts val="3820"/>
              </a:lnSpc>
            </a:pPr>
            <a:r>
              <a:rPr sz="3200" b="1" spc="25" dirty="0">
                <a:latin typeface="Arial"/>
                <a:cs typeface="Arial"/>
              </a:rPr>
              <a:t>στα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1640" y="5754668"/>
            <a:ext cx="8281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κράτη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να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υιοθετήσουν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τα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κατάλληλα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µέτρα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3028950" y="6459084"/>
            <a:ext cx="3086100" cy="159659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>
                <a:solidFill>
                  <a:schemeClr val="tx1"/>
                </a:solidFill>
              </a:rPr>
              <a:t>Π</a:t>
            </a:r>
            <a:r>
              <a:rPr sz="1000" spc="-75" dirty="0">
                <a:solidFill>
                  <a:schemeClr val="tx1"/>
                </a:solidFill>
              </a:rPr>
              <a:t>Π</a:t>
            </a:r>
            <a:r>
              <a:rPr sz="1800" spc="-1327" baseline="-13888" dirty="0">
                <a:solidFill>
                  <a:schemeClr val="tx1"/>
                </a:solidFill>
              </a:rPr>
              <a:t>Ο</a:t>
            </a:r>
            <a:r>
              <a:rPr sz="1000" spc="-40" dirty="0">
                <a:solidFill>
                  <a:schemeClr val="tx1"/>
                </a:solidFill>
              </a:rPr>
              <a:t>Ο</a:t>
            </a:r>
            <a:r>
              <a:rPr sz="1000" spc="-590" dirty="0">
                <a:solidFill>
                  <a:schemeClr val="tx1"/>
                </a:solidFill>
              </a:rPr>
              <a:t>Λ</a:t>
            </a:r>
            <a:r>
              <a:rPr sz="1800" spc="-487" baseline="-13888" dirty="0">
                <a:solidFill>
                  <a:schemeClr val="tx1"/>
                </a:solidFill>
              </a:rPr>
              <a:t>Λ</a:t>
            </a:r>
            <a:r>
              <a:rPr sz="1000" spc="-475" dirty="0">
                <a:solidFill>
                  <a:schemeClr val="tx1"/>
                </a:solidFill>
              </a:rPr>
              <a:t>Υ</a:t>
            </a:r>
            <a:r>
              <a:rPr sz="1800" spc="-525" baseline="-13888" dirty="0">
                <a:solidFill>
                  <a:schemeClr val="tx1"/>
                </a:solidFill>
              </a:rPr>
              <a:t>Υ</a:t>
            </a:r>
            <a:r>
              <a:rPr sz="1000" spc="-285" dirty="0">
                <a:solidFill>
                  <a:schemeClr val="tx1"/>
                </a:solidFill>
              </a:rPr>
              <a:t>Τ</a:t>
            </a:r>
            <a:r>
              <a:rPr sz="1800" spc="-712" baseline="-13888" dirty="0">
                <a:solidFill>
                  <a:schemeClr val="tx1"/>
                </a:solidFill>
              </a:rPr>
              <a:t>Τ</a:t>
            </a:r>
            <a:r>
              <a:rPr sz="1000" spc="-220" dirty="0">
                <a:solidFill>
                  <a:schemeClr val="tx1"/>
                </a:solidFill>
              </a:rPr>
              <a:t>Ε</a:t>
            </a:r>
            <a:r>
              <a:rPr sz="1800" spc="-907" baseline="-13888" dirty="0">
                <a:solidFill>
                  <a:schemeClr val="tx1"/>
                </a:solidFill>
              </a:rPr>
              <a:t>Ε</a:t>
            </a:r>
            <a:r>
              <a:rPr sz="1000" spc="-85" dirty="0">
                <a:solidFill>
                  <a:schemeClr val="tx1"/>
                </a:solidFill>
              </a:rPr>
              <a:t>Χ</a:t>
            </a:r>
            <a:r>
              <a:rPr sz="1800" spc="-1110" baseline="-13888" dirty="0">
                <a:solidFill>
                  <a:schemeClr val="tx1"/>
                </a:solidFill>
              </a:rPr>
              <a:t>Χ</a:t>
            </a:r>
            <a:r>
              <a:rPr sz="1000" spc="-10" dirty="0">
                <a:solidFill>
                  <a:schemeClr val="tx1"/>
                </a:solidFill>
              </a:rPr>
              <a:t>Ν</a:t>
            </a:r>
            <a:r>
              <a:rPr sz="1000" spc="-675" dirty="0">
                <a:solidFill>
                  <a:schemeClr val="tx1"/>
                </a:solidFill>
              </a:rPr>
              <a:t>Ε</a:t>
            </a:r>
            <a:r>
              <a:rPr sz="1800" spc="-322" baseline="-13888" dirty="0">
                <a:solidFill>
                  <a:schemeClr val="tx1"/>
                </a:solidFill>
              </a:rPr>
              <a:t>Ν</a:t>
            </a:r>
            <a:r>
              <a:rPr sz="1000" spc="-85" dirty="0">
                <a:solidFill>
                  <a:schemeClr val="tx1"/>
                </a:solidFill>
              </a:rPr>
              <a:t>Ι</a:t>
            </a:r>
            <a:r>
              <a:rPr sz="1800" spc="-1110" baseline="-13888" dirty="0">
                <a:solidFill>
                  <a:schemeClr val="tx1"/>
                </a:solidFill>
              </a:rPr>
              <a:t>Ε</a:t>
            </a:r>
            <a:r>
              <a:rPr sz="1000" spc="-65" dirty="0">
                <a:solidFill>
                  <a:schemeClr val="tx1"/>
                </a:solidFill>
              </a:rPr>
              <a:t>Ο</a:t>
            </a:r>
            <a:r>
              <a:rPr sz="1800" spc="-22" baseline="-13888" dirty="0">
                <a:solidFill>
                  <a:schemeClr val="tx1"/>
                </a:solidFill>
              </a:rPr>
              <a:t>Ι</a:t>
            </a:r>
            <a:r>
              <a:rPr sz="1800" spc="-1012" baseline="-13888" dirty="0">
                <a:solidFill>
                  <a:schemeClr val="tx1"/>
                </a:solidFill>
              </a:rPr>
              <a:t>Ο</a:t>
            </a:r>
            <a:r>
              <a:rPr sz="1000" spc="-10" dirty="0">
                <a:solidFill>
                  <a:schemeClr val="tx1"/>
                </a:solidFill>
              </a:rPr>
              <a:t>Κ</a:t>
            </a:r>
            <a:r>
              <a:rPr sz="1000" spc="-409" dirty="0">
                <a:solidFill>
                  <a:schemeClr val="tx1"/>
                </a:solidFill>
              </a:rPr>
              <a:t>Ρ</a:t>
            </a:r>
            <a:r>
              <a:rPr sz="1800" spc="-727" baseline="-13888" dirty="0">
                <a:solidFill>
                  <a:schemeClr val="tx1"/>
                </a:solidFill>
              </a:rPr>
              <a:t>Κ</a:t>
            </a:r>
            <a:r>
              <a:rPr sz="1000" spc="-265" dirty="0">
                <a:solidFill>
                  <a:schemeClr val="tx1"/>
                </a:solidFill>
              </a:rPr>
              <a:t>Η</a:t>
            </a:r>
            <a:r>
              <a:rPr sz="1800" spc="-839" baseline="-13888" dirty="0">
                <a:solidFill>
                  <a:schemeClr val="tx1"/>
                </a:solidFill>
              </a:rPr>
              <a:t>Ρ</a:t>
            </a:r>
            <a:r>
              <a:rPr sz="1000" spc="-75" dirty="0">
                <a:solidFill>
                  <a:schemeClr val="tx1"/>
                </a:solidFill>
              </a:rPr>
              <a:t>Τ</a:t>
            </a:r>
            <a:r>
              <a:rPr sz="1800" spc="-1222" baseline="-13888" dirty="0">
                <a:solidFill>
                  <a:schemeClr val="tx1"/>
                </a:solidFill>
              </a:rPr>
              <a:t>Η</a:t>
            </a:r>
            <a:r>
              <a:rPr sz="1000" spc="-10" dirty="0">
                <a:solidFill>
                  <a:schemeClr val="tx1"/>
                </a:solidFill>
              </a:rPr>
              <a:t>Η</a:t>
            </a:r>
            <a:r>
              <a:rPr sz="1000" spc="-530" dirty="0">
                <a:solidFill>
                  <a:schemeClr val="tx1"/>
                </a:solidFill>
              </a:rPr>
              <a:t>Σ</a:t>
            </a:r>
            <a:r>
              <a:rPr sz="1800" spc="-15" baseline="-13888" dirty="0">
                <a:solidFill>
                  <a:schemeClr val="tx1"/>
                </a:solidFill>
              </a:rPr>
              <a:t>ΤΗΣ</a:t>
            </a:r>
            <a:r>
              <a:rPr sz="1800" baseline="-13888" dirty="0">
                <a:solidFill>
                  <a:schemeClr val="tx1"/>
                </a:solidFill>
              </a:rPr>
              <a:t> </a:t>
            </a:r>
            <a:r>
              <a:rPr sz="1000" dirty="0">
                <a:solidFill>
                  <a:schemeClr val="tx1"/>
                </a:solidFill>
              </a:rPr>
              <a:t>ΓΕΝΙΚΟ</a:t>
            </a:r>
            <a:r>
              <a:rPr sz="1000" spc="-55" dirty="0">
                <a:solidFill>
                  <a:schemeClr val="tx1"/>
                </a:solidFill>
              </a:rPr>
              <a:t> </a:t>
            </a:r>
            <a:r>
              <a:rPr sz="1000" spc="-10" dirty="0">
                <a:solidFill>
                  <a:schemeClr val="tx1"/>
                </a:solidFill>
              </a:rPr>
              <a:t>ΤΜΗΜΑ</a:t>
            </a:r>
            <a:endParaRPr sz="1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28352" y="340821"/>
            <a:ext cx="8811895" cy="5760720"/>
            <a:chOff x="328352" y="340821"/>
            <a:chExt cx="8811895" cy="57607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145" y="340821"/>
              <a:ext cx="7946966" cy="5527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8916" y="760614"/>
              <a:ext cx="2128057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509" y="1192875"/>
              <a:ext cx="2115588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352" y="1699953"/>
              <a:ext cx="8799021" cy="5902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985" y="2169621"/>
              <a:ext cx="3981796" cy="51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52" y="2576945"/>
              <a:ext cx="8799021" cy="5902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0985" y="3046614"/>
              <a:ext cx="8503920" cy="5153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0985" y="3437311"/>
              <a:ext cx="2165465" cy="5153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8352" y="3844636"/>
              <a:ext cx="8811491" cy="5943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0985" y="4314305"/>
              <a:ext cx="8503920" cy="5153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0985" y="4709159"/>
              <a:ext cx="4792286" cy="5153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8352" y="5104014"/>
              <a:ext cx="8799021" cy="5902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0985" y="5586152"/>
              <a:ext cx="6749934" cy="515389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340821"/>
            <a:ext cx="9182100" cy="6517640"/>
            <a:chOff x="-19050" y="340821"/>
            <a:chExt cx="9182100" cy="6517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036" y="340821"/>
              <a:ext cx="6587835" cy="552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036" y="760614"/>
              <a:ext cx="2115588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036" y="1267690"/>
              <a:ext cx="8744988" cy="6192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5512" y="1762298"/>
              <a:ext cx="3640974" cy="5403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036" y="2182090"/>
              <a:ext cx="8757457" cy="6192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512" y="2676698"/>
              <a:ext cx="8466512" cy="5403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5512" y="3084021"/>
              <a:ext cx="5760720" cy="5403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7036" y="3491344"/>
              <a:ext cx="8757457" cy="6151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5512" y="3985952"/>
              <a:ext cx="8478982" cy="5403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5512" y="4405744"/>
              <a:ext cx="960119" cy="540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7036" y="4813069"/>
              <a:ext cx="8744988" cy="61514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5512" y="5307676"/>
              <a:ext cx="8466512" cy="5403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5512" y="5714999"/>
              <a:ext cx="2281843" cy="540327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211395" y="144580"/>
            <a:ext cx="8893175" cy="56749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2100" marR="38100" indent="-279400" algn="just">
              <a:lnSpc>
                <a:spcPct val="100699"/>
              </a:lnSpc>
              <a:spcBef>
                <a:spcPts val="75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298450" algn="l"/>
              </a:tabLst>
            </a:pPr>
            <a:r>
              <a:rPr sz="2900" b="1" dirty="0">
                <a:latin typeface="Arial"/>
                <a:cs typeface="Arial"/>
              </a:rPr>
              <a:t>Σύµβαση-πλαίσιο</a:t>
            </a:r>
            <a:r>
              <a:rPr sz="2900" b="1" spc="3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των</a:t>
            </a:r>
            <a:r>
              <a:rPr sz="2900" b="1" spc="3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Ηνωµένων</a:t>
            </a:r>
            <a:r>
              <a:rPr sz="2900" b="1" spc="34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Εθνών</a:t>
            </a:r>
            <a:r>
              <a:rPr sz="2900" b="1" spc="3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για</a:t>
            </a:r>
            <a:r>
              <a:rPr sz="2900" b="1" spc="340" dirty="0">
                <a:latin typeface="Arial"/>
                <a:cs typeface="Arial"/>
              </a:rPr>
              <a:t> </a:t>
            </a:r>
            <a:r>
              <a:rPr sz="2900" b="1" spc="-25" dirty="0">
                <a:latin typeface="Arial"/>
                <a:cs typeface="Arial"/>
              </a:rPr>
              <a:t>τις </a:t>
            </a:r>
            <a:r>
              <a:rPr sz="2900" b="1" dirty="0">
                <a:latin typeface="Arial"/>
                <a:cs typeface="Arial"/>
              </a:rPr>
              <a:t>κλιµατικές</a:t>
            </a:r>
            <a:r>
              <a:rPr sz="2900" b="1" spc="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µεταβολές,</a:t>
            </a:r>
            <a:r>
              <a:rPr sz="2900" b="1" spc="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Νέα</a:t>
            </a:r>
            <a:r>
              <a:rPr sz="2900" b="1" spc="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Υόρκη</a:t>
            </a:r>
            <a:r>
              <a:rPr sz="2900" b="1" spc="40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1992.</a:t>
            </a:r>
            <a:endParaRPr sz="2900" dirty="0">
              <a:latin typeface="Arial"/>
              <a:cs typeface="Arial"/>
            </a:endParaRPr>
          </a:p>
          <a:p>
            <a:pPr marL="319405" algn="just">
              <a:lnSpc>
                <a:spcPct val="100000"/>
              </a:lnSpc>
              <a:spcBef>
                <a:spcPts val="615"/>
              </a:spcBef>
            </a:pPr>
            <a:r>
              <a:rPr sz="2900" b="1" dirty="0">
                <a:latin typeface="Arial"/>
                <a:cs typeface="Arial"/>
              </a:rPr>
              <a:t>Απόρροιά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της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το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Πρωτόκολλο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του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Κυότο,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1997.</a:t>
            </a:r>
            <a:endParaRPr sz="2900" dirty="0">
              <a:latin typeface="Arial"/>
              <a:cs typeface="Arial"/>
            </a:endParaRPr>
          </a:p>
          <a:p>
            <a:pPr marL="292100" marR="38100" indent="-279400" algn="just">
              <a:lnSpc>
                <a:spcPct val="100699"/>
              </a:lnSpc>
              <a:spcBef>
                <a:spcPts val="695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311785" algn="l"/>
              </a:tabLst>
            </a:pPr>
            <a:r>
              <a:rPr sz="2900" b="1" spc="170" dirty="0">
                <a:latin typeface="Arial"/>
                <a:cs typeface="Arial"/>
              </a:rPr>
              <a:t>Διεθνής</a:t>
            </a:r>
            <a:r>
              <a:rPr sz="2900" b="1" spc="425" dirty="0">
                <a:latin typeface="Arial"/>
                <a:cs typeface="Arial"/>
              </a:rPr>
              <a:t>  </a:t>
            </a:r>
            <a:r>
              <a:rPr sz="2900" b="1" spc="185" dirty="0">
                <a:latin typeface="Arial"/>
                <a:cs typeface="Arial"/>
              </a:rPr>
              <a:t>Σύµβαση</a:t>
            </a:r>
            <a:r>
              <a:rPr sz="2900" b="1" spc="425" dirty="0">
                <a:latin typeface="Arial"/>
                <a:cs typeface="Arial"/>
              </a:rPr>
              <a:t>  </a:t>
            </a:r>
            <a:r>
              <a:rPr sz="2900" b="1" spc="130" dirty="0">
                <a:latin typeface="Arial"/>
                <a:cs typeface="Arial"/>
              </a:rPr>
              <a:t>για</a:t>
            </a:r>
            <a:r>
              <a:rPr sz="2900" b="1" spc="430" dirty="0">
                <a:latin typeface="Arial"/>
                <a:cs typeface="Arial"/>
              </a:rPr>
              <a:t>  </a:t>
            </a:r>
            <a:r>
              <a:rPr sz="2900" b="1" spc="100" dirty="0">
                <a:latin typeface="Arial"/>
                <a:cs typeface="Arial"/>
              </a:rPr>
              <a:t>τη</a:t>
            </a:r>
            <a:r>
              <a:rPr sz="2900" b="1" spc="425" dirty="0">
                <a:latin typeface="Arial"/>
                <a:cs typeface="Arial"/>
              </a:rPr>
              <a:t>  </a:t>
            </a:r>
            <a:r>
              <a:rPr sz="2900" b="1" spc="175" dirty="0">
                <a:latin typeface="Arial"/>
                <a:cs typeface="Arial"/>
              </a:rPr>
              <a:t>διατήρηση</a:t>
            </a:r>
            <a:r>
              <a:rPr sz="2900" b="1" spc="430" dirty="0">
                <a:latin typeface="Arial"/>
                <a:cs typeface="Arial"/>
              </a:rPr>
              <a:t>  </a:t>
            </a:r>
            <a:r>
              <a:rPr sz="2900" b="1" spc="105" dirty="0">
                <a:latin typeface="Arial"/>
                <a:cs typeface="Arial"/>
              </a:rPr>
              <a:t>της </a:t>
            </a:r>
            <a:r>
              <a:rPr sz="2900" b="1" dirty="0">
                <a:latin typeface="Arial"/>
                <a:cs typeface="Arial"/>
              </a:rPr>
              <a:t>βιολογικής</a:t>
            </a:r>
            <a:r>
              <a:rPr sz="2900" b="1" spc="-3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ποικιλότητας,</a:t>
            </a:r>
            <a:r>
              <a:rPr sz="2900" b="1" spc="-2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Ρίο</a:t>
            </a:r>
            <a:r>
              <a:rPr sz="2900" b="1" spc="-2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1992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(CBD).</a:t>
            </a:r>
            <a:endParaRPr sz="2900" dirty="0">
              <a:latin typeface="Arial"/>
              <a:cs typeface="Arial"/>
            </a:endParaRPr>
          </a:p>
          <a:p>
            <a:pPr marL="292100" marR="38100" indent="-279400" algn="just">
              <a:lnSpc>
                <a:spcPct val="100699"/>
              </a:lnSpc>
              <a:spcBef>
                <a:spcPts val="690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298450" algn="l"/>
              </a:tabLst>
            </a:pPr>
            <a:r>
              <a:rPr sz="2900" b="1" dirty="0">
                <a:latin typeface="Arial"/>
                <a:cs typeface="Arial"/>
              </a:rPr>
              <a:t>Η</a:t>
            </a:r>
            <a:r>
              <a:rPr sz="2900" b="1" spc="49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Σύµβαση</a:t>
            </a:r>
            <a:r>
              <a:rPr sz="2900" b="1" spc="50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των</a:t>
            </a:r>
            <a:r>
              <a:rPr sz="2900" b="1" spc="49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Ηνωµένων</a:t>
            </a:r>
            <a:r>
              <a:rPr sz="2900" b="1" spc="50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Εθνών</a:t>
            </a:r>
            <a:r>
              <a:rPr sz="2900" b="1" spc="49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για</a:t>
            </a:r>
            <a:r>
              <a:rPr sz="2900" b="1" spc="50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τη</a:t>
            </a:r>
            <a:r>
              <a:rPr sz="2900" b="1" spc="500" dirty="0">
                <a:latin typeface="Arial"/>
                <a:cs typeface="Arial"/>
              </a:rPr>
              <a:t> </a:t>
            </a:r>
            <a:r>
              <a:rPr sz="2900" b="1" spc="-20" dirty="0">
                <a:latin typeface="Arial"/>
                <a:cs typeface="Arial"/>
              </a:rPr>
              <a:t>µάχη </a:t>
            </a:r>
            <a:r>
              <a:rPr sz="2900" b="1" dirty="0">
                <a:latin typeface="Arial"/>
                <a:cs typeface="Arial"/>
              </a:rPr>
              <a:t>κατά</a:t>
            </a:r>
            <a:r>
              <a:rPr sz="2900" b="1" spc="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της</a:t>
            </a:r>
            <a:r>
              <a:rPr sz="2900" b="1" spc="1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απερήµωσης,</a:t>
            </a:r>
            <a:r>
              <a:rPr sz="2900" b="1" spc="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Παρίσι</a:t>
            </a:r>
            <a:r>
              <a:rPr sz="2900" b="1" spc="10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1994.</a:t>
            </a:r>
            <a:endParaRPr sz="2900" dirty="0">
              <a:latin typeface="Arial"/>
              <a:cs typeface="Arial"/>
            </a:endParaRPr>
          </a:p>
          <a:p>
            <a:pPr marL="292100" marR="5080" indent="-279400" algn="just">
              <a:lnSpc>
                <a:spcPct val="99900"/>
              </a:lnSpc>
              <a:spcBef>
                <a:spcPts val="620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306705" algn="l"/>
              </a:tabLst>
            </a:pPr>
            <a:r>
              <a:rPr sz="2900" b="1" dirty="0">
                <a:latin typeface="Arial"/>
                <a:cs typeface="Arial"/>
              </a:rPr>
              <a:t>Η</a:t>
            </a:r>
            <a:r>
              <a:rPr sz="2900" b="1" spc="385" dirty="0">
                <a:latin typeface="Arial"/>
                <a:cs typeface="Arial"/>
              </a:rPr>
              <a:t>  </a:t>
            </a:r>
            <a:r>
              <a:rPr sz="2900" b="1" spc="120" dirty="0">
                <a:latin typeface="Arial"/>
                <a:cs typeface="Arial"/>
              </a:rPr>
              <a:t>Σύµβαση</a:t>
            </a:r>
            <a:r>
              <a:rPr sz="2900" b="1" spc="390" dirty="0">
                <a:latin typeface="Arial"/>
                <a:cs typeface="Arial"/>
              </a:rPr>
              <a:t>  </a:t>
            </a:r>
            <a:r>
              <a:rPr sz="2900" b="1" spc="80" dirty="0">
                <a:latin typeface="Arial"/>
                <a:cs typeface="Arial"/>
              </a:rPr>
              <a:t>του</a:t>
            </a:r>
            <a:r>
              <a:rPr sz="2900" b="1" spc="390" dirty="0">
                <a:latin typeface="Arial"/>
                <a:cs typeface="Arial"/>
              </a:rPr>
              <a:t>  </a:t>
            </a:r>
            <a:r>
              <a:rPr sz="2900" b="1" spc="105" dirty="0">
                <a:latin typeface="Arial"/>
                <a:cs typeface="Arial"/>
              </a:rPr>
              <a:t>Άαρχους</a:t>
            </a:r>
            <a:r>
              <a:rPr sz="2900" b="1" spc="390" dirty="0">
                <a:latin typeface="Arial"/>
                <a:cs typeface="Arial"/>
              </a:rPr>
              <a:t>  </a:t>
            </a:r>
            <a:r>
              <a:rPr sz="2900" b="1" spc="105" dirty="0">
                <a:latin typeface="Arial"/>
                <a:cs typeface="Arial"/>
              </a:rPr>
              <a:t>σχετικά</a:t>
            </a:r>
            <a:r>
              <a:rPr sz="2900" b="1" spc="390" dirty="0">
                <a:latin typeface="Arial"/>
                <a:cs typeface="Arial"/>
              </a:rPr>
              <a:t>  </a:t>
            </a:r>
            <a:r>
              <a:rPr sz="2900" b="1" spc="110" dirty="0">
                <a:latin typeface="Arial"/>
                <a:cs typeface="Arial"/>
              </a:rPr>
              <a:t>µε</a:t>
            </a:r>
            <a:r>
              <a:rPr sz="2900" b="1" spc="390" dirty="0">
                <a:latin typeface="Arial"/>
                <a:cs typeface="Arial"/>
              </a:rPr>
              <a:t>  </a:t>
            </a:r>
            <a:r>
              <a:rPr sz="2900" b="1" spc="55" dirty="0">
                <a:latin typeface="Arial"/>
                <a:cs typeface="Arial"/>
              </a:rPr>
              <a:t>την </a:t>
            </a:r>
            <a:r>
              <a:rPr sz="2900" b="1" dirty="0">
                <a:latin typeface="Arial"/>
                <a:cs typeface="Arial"/>
              </a:rPr>
              <a:t>πρόσβαση</a:t>
            </a:r>
            <a:r>
              <a:rPr sz="2900" b="1" spc="10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στις</a:t>
            </a:r>
            <a:r>
              <a:rPr sz="2900" b="1" spc="10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πληροφορίες,</a:t>
            </a:r>
            <a:r>
              <a:rPr sz="2900" b="1" spc="10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τη</a:t>
            </a:r>
            <a:r>
              <a:rPr sz="2900" b="1" spc="10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συµµετοχή</a:t>
            </a:r>
            <a:r>
              <a:rPr sz="2900" b="1" spc="105" dirty="0">
                <a:latin typeface="Arial"/>
                <a:cs typeface="Arial"/>
              </a:rPr>
              <a:t> </a:t>
            </a:r>
            <a:r>
              <a:rPr sz="2900" b="1" spc="-25" dirty="0">
                <a:latin typeface="Arial"/>
                <a:cs typeface="Arial"/>
              </a:rPr>
              <a:t>του </a:t>
            </a:r>
            <a:r>
              <a:rPr sz="2900" b="1" spc="254" dirty="0">
                <a:latin typeface="Arial"/>
                <a:cs typeface="Arial"/>
              </a:rPr>
              <a:t>κοινού</a:t>
            </a:r>
            <a:r>
              <a:rPr sz="2900" b="1" spc="480" dirty="0">
                <a:latin typeface="Arial"/>
                <a:cs typeface="Arial"/>
              </a:rPr>
              <a:t>  </a:t>
            </a:r>
            <a:r>
              <a:rPr sz="2900" b="1" spc="204" dirty="0">
                <a:latin typeface="Arial"/>
                <a:cs typeface="Arial"/>
              </a:rPr>
              <a:t>στη</a:t>
            </a:r>
            <a:r>
              <a:rPr sz="2900" b="1" spc="480" dirty="0">
                <a:latin typeface="Arial"/>
                <a:cs typeface="Arial"/>
              </a:rPr>
              <a:t>  </a:t>
            </a:r>
            <a:r>
              <a:rPr sz="2900" b="1" spc="229" dirty="0">
                <a:latin typeface="Arial"/>
                <a:cs typeface="Arial"/>
              </a:rPr>
              <a:t>λήψη</a:t>
            </a:r>
            <a:r>
              <a:rPr sz="2900" b="1" spc="480" dirty="0">
                <a:latin typeface="Arial"/>
                <a:cs typeface="Arial"/>
              </a:rPr>
              <a:t>  </a:t>
            </a:r>
            <a:r>
              <a:rPr sz="2900" b="1" spc="275" dirty="0">
                <a:latin typeface="Arial"/>
                <a:cs typeface="Arial"/>
              </a:rPr>
              <a:t>αποφάσεων</a:t>
            </a:r>
            <a:r>
              <a:rPr sz="2900" b="1" spc="480" dirty="0">
                <a:latin typeface="Arial"/>
                <a:cs typeface="Arial"/>
              </a:rPr>
              <a:t>  </a:t>
            </a:r>
            <a:r>
              <a:rPr sz="2900" b="1" spc="204" dirty="0">
                <a:latin typeface="Arial"/>
                <a:cs typeface="Arial"/>
              </a:rPr>
              <a:t>και</a:t>
            </a:r>
            <a:r>
              <a:rPr sz="2900" b="1" spc="480" dirty="0">
                <a:latin typeface="Arial"/>
                <a:cs typeface="Arial"/>
              </a:rPr>
              <a:t>  </a:t>
            </a:r>
            <a:r>
              <a:rPr sz="2900" b="1" spc="180" dirty="0">
                <a:latin typeface="Arial"/>
                <a:cs typeface="Arial"/>
              </a:rPr>
              <a:t>την </a:t>
            </a:r>
            <a:r>
              <a:rPr sz="2900" b="1" dirty="0">
                <a:latin typeface="Arial"/>
                <a:cs typeface="Arial"/>
              </a:rPr>
              <a:t>πρόσβαση</a:t>
            </a:r>
            <a:r>
              <a:rPr sz="2900" b="1" spc="55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στη</a:t>
            </a:r>
            <a:r>
              <a:rPr sz="2900" b="1" spc="56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δικαιοσύνη</a:t>
            </a:r>
            <a:r>
              <a:rPr sz="2900" b="1" spc="56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για</a:t>
            </a:r>
            <a:r>
              <a:rPr sz="2900" b="1" spc="56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περιβαλλοντικά </a:t>
            </a:r>
            <a:r>
              <a:rPr sz="2900" b="1" dirty="0">
                <a:latin typeface="Arial"/>
                <a:cs typeface="Arial"/>
              </a:rPr>
              <a:t>θέµατα,</a:t>
            </a:r>
            <a:r>
              <a:rPr sz="2900" b="1" spc="3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Άαρχους</a:t>
            </a:r>
            <a:r>
              <a:rPr sz="2900" b="1" spc="30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1998.</a:t>
            </a:r>
            <a:endParaRPr sz="2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6902" y="3295996"/>
            <a:ext cx="2643446" cy="75230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802178" y="187036"/>
            <a:ext cx="7564755" cy="848360"/>
            <a:chOff x="802178" y="187036"/>
            <a:chExt cx="7564755" cy="8483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2178" y="187036"/>
              <a:ext cx="7564582" cy="4904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9617" y="544483"/>
              <a:ext cx="2801388" cy="49045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32" y="1134686"/>
            <a:ext cx="5482243" cy="55279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968432" y="2061556"/>
            <a:ext cx="7701915" cy="3994785"/>
            <a:chOff x="968432" y="2061556"/>
            <a:chExt cx="7701915" cy="399478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8432" y="2061556"/>
              <a:ext cx="7689272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6908" y="2581101"/>
              <a:ext cx="5012574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5632" y="3000894"/>
              <a:ext cx="7244541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4232" y="3445625"/>
              <a:ext cx="1733203" cy="4904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8432" y="3815541"/>
              <a:ext cx="5507182" cy="6276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5632" y="4318461"/>
              <a:ext cx="7232072" cy="5569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4232" y="4763192"/>
              <a:ext cx="1188720" cy="4904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5632" y="5120639"/>
              <a:ext cx="7232072" cy="5527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54232" y="5565370"/>
              <a:ext cx="1147156" cy="4904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2959330"/>
            <a:ext cx="9182100" cy="3898900"/>
            <a:chOff x="-19050" y="2959330"/>
            <a:chExt cx="9182100" cy="3898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378" y="2959330"/>
              <a:ext cx="6138948" cy="6276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421" y="3462250"/>
              <a:ext cx="8553795" cy="5569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021" y="3906981"/>
              <a:ext cx="6712526" cy="4904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421" y="4276898"/>
              <a:ext cx="8541326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021" y="4709160"/>
              <a:ext cx="8325195" cy="4904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8021" y="5074920"/>
              <a:ext cx="1596043" cy="4904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9421" y="5444836"/>
              <a:ext cx="8553795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021" y="5877098"/>
              <a:ext cx="1404851" cy="49045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16378" y="340821"/>
            <a:ext cx="8994775" cy="2228215"/>
            <a:chOff x="116378" y="340821"/>
            <a:chExt cx="8994775" cy="222821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378" y="340821"/>
              <a:ext cx="5619403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9421" y="760614"/>
              <a:ext cx="7527174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9421" y="1205345"/>
              <a:ext cx="5964382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9421" y="1633450"/>
              <a:ext cx="8541326" cy="5569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8021" y="2078181"/>
              <a:ext cx="2256905" cy="490450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036" y="340822"/>
            <a:ext cx="6949440" cy="67333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40080" y="1454727"/>
            <a:ext cx="8159115" cy="4032250"/>
            <a:chOff x="640080" y="1454727"/>
            <a:chExt cx="8159115" cy="40322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80" y="1454727"/>
              <a:ext cx="7419108" cy="7148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80" y="2040774"/>
              <a:ext cx="6317672" cy="7148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080" y="2622665"/>
              <a:ext cx="3815541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7279" y="3208712"/>
              <a:ext cx="7701741" cy="7148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5880" y="3794759"/>
              <a:ext cx="6213763" cy="62345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7279" y="4276897"/>
              <a:ext cx="7701741" cy="7107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25880" y="4858789"/>
              <a:ext cx="5719155" cy="627610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992" y="328352"/>
            <a:ext cx="7414952" cy="502919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idx="1"/>
          </p:nvPr>
        </p:nvSpPr>
        <p:spPr>
          <a:xfrm>
            <a:off x="533400" y="1253330"/>
            <a:ext cx="8382000" cy="382655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2800" dirty="0"/>
              <a:t>ΚΑΝΟΝΙΣΜΟΙ</a:t>
            </a:r>
            <a:r>
              <a:rPr sz="2800" spc="-10" dirty="0"/>
              <a:t> </a:t>
            </a:r>
            <a:r>
              <a:rPr sz="2800" dirty="0"/>
              <a:t>(συνήθως</a:t>
            </a:r>
            <a:r>
              <a:rPr sz="2800" spc="-10" dirty="0"/>
              <a:t> </a:t>
            </a:r>
            <a:r>
              <a:rPr sz="2800" dirty="0"/>
              <a:t>η</a:t>
            </a:r>
            <a:r>
              <a:rPr sz="2800" spc="-5" dirty="0"/>
              <a:t> </a:t>
            </a:r>
            <a:r>
              <a:rPr sz="2800" spc="-10" dirty="0"/>
              <a:t>εξαίρεση)</a:t>
            </a: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2800" dirty="0"/>
              <a:t>ΟΔΗΓΙΕΣ</a:t>
            </a:r>
            <a:r>
              <a:rPr sz="2800" spc="-20" dirty="0"/>
              <a:t> </a:t>
            </a:r>
            <a:r>
              <a:rPr sz="2800" dirty="0"/>
              <a:t>(ο</a:t>
            </a:r>
            <a:r>
              <a:rPr sz="2800" spc="-5" dirty="0"/>
              <a:t> </a:t>
            </a:r>
            <a:r>
              <a:rPr sz="2800" spc="-10" dirty="0"/>
              <a:t>κανόνας)</a:t>
            </a:r>
          </a:p>
          <a:p>
            <a:pPr marL="355600" indent="-342900">
              <a:lnSpc>
                <a:spcPct val="100000"/>
              </a:lnSpc>
              <a:spcBef>
                <a:spcPts val="459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2800" spc="-10" dirty="0"/>
              <a:t>ΑΠΟΦΑΣΕΙΣ</a:t>
            </a: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2800" dirty="0"/>
              <a:t>ΣΥΣΤΑΣΕΙΣ</a:t>
            </a:r>
            <a:r>
              <a:rPr sz="2800" spc="-15" dirty="0"/>
              <a:t> </a:t>
            </a:r>
            <a:r>
              <a:rPr sz="2800" dirty="0"/>
              <a:t>Η΄</a:t>
            </a:r>
            <a:r>
              <a:rPr sz="2800" spc="-10" dirty="0"/>
              <a:t> ΓΝΩΜΕΣ</a:t>
            </a:r>
          </a:p>
          <a:p>
            <a:pPr marL="400050" indent="-387985">
              <a:lnSpc>
                <a:spcPts val="3635"/>
              </a:lnSpc>
              <a:spcBef>
                <a:spcPts val="36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400050" algn="l"/>
                <a:tab pos="400685" algn="l"/>
                <a:tab pos="2157730" algn="l"/>
                <a:tab pos="3622675" algn="l"/>
                <a:tab pos="6255385" algn="l"/>
              </a:tabLst>
            </a:pPr>
            <a:r>
              <a:rPr sz="2800" dirty="0"/>
              <a:t>S</a:t>
            </a:r>
            <a:r>
              <a:rPr sz="2800" spc="-185" dirty="0"/>
              <a:t> </a:t>
            </a:r>
            <a:r>
              <a:rPr sz="2800" dirty="0"/>
              <a:t>O</a:t>
            </a:r>
            <a:r>
              <a:rPr sz="2800" spc="-185" dirty="0"/>
              <a:t> </a:t>
            </a:r>
            <a:r>
              <a:rPr sz="2800" dirty="0"/>
              <a:t>F</a:t>
            </a:r>
            <a:r>
              <a:rPr sz="2800" spc="-185" dirty="0"/>
              <a:t> </a:t>
            </a:r>
            <a:r>
              <a:rPr sz="2800" spc="-50" dirty="0"/>
              <a:t>T</a:t>
            </a:r>
            <a:r>
              <a:rPr sz="2800" dirty="0"/>
              <a:t>	L</a:t>
            </a:r>
            <a:r>
              <a:rPr sz="2800" spc="-200" dirty="0"/>
              <a:t> </a:t>
            </a:r>
            <a:r>
              <a:rPr sz="2800" dirty="0"/>
              <a:t>A</a:t>
            </a:r>
            <a:r>
              <a:rPr sz="2800" spc="-190" dirty="0"/>
              <a:t> </a:t>
            </a:r>
            <a:r>
              <a:rPr sz="2800" spc="-50" dirty="0"/>
              <a:t>W</a:t>
            </a:r>
            <a:r>
              <a:rPr sz="2800" dirty="0"/>
              <a:t>	Π</a:t>
            </a:r>
            <a:r>
              <a:rPr sz="2800" spc="-190" dirty="0"/>
              <a:t> </a:t>
            </a:r>
            <a:r>
              <a:rPr sz="2800" dirty="0"/>
              <a:t>Ρ</a:t>
            </a:r>
            <a:r>
              <a:rPr sz="2800" spc="-190" dirty="0"/>
              <a:t> </a:t>
            </a:r>
            <a:r>
              <a:rPr sz="2800" dirty="0"/>
              <a:t>Α</a:t>
            </a:r>
            <a:r>
              <a:rPr sz="2800" spc="-190" dirty="0"/>
              <a:t> </a:t>
            </a:r>
            <a:r>
              <a:rPr sz="2800" dirty="0"/>
              <a:t>Ξ</a:t>
            </a:r>
            <a:r>
              <a:rPr sz="2800" spc="-190" dirty="0"/>
              <a:t> </a:t>
            </a:r>
            <a:r>
              <a:rPr sz="2800" dirty="0"/>
              <a:t>Ε</a:t>
            </a:r>
            <a:r>
              <a:rPr sz="2800" spc="-190" dirty="0"/>
              <a:t> </a:t>
            </a:r>
            <a:r>
              <a:rPr sz="2800" spc="-855" dirty="0"/>
              <a:t>Ι</a:t>
            </a:r>
            <a:r>
              <a:rPr sz="2800" spc="-190" dirty="0"/>
              <a:t> </a:t>
            </a:r>
            <a:r>
              <a:rPr sz="2800" spc="-50" dirty="0"/>
              <a:t>Σ</a:t>
            </a:r>
            <a:r>
              <a:rPr lang="en-US" sz="2800" spc="-50" dirty="0"/>
              <a:t> </a:t>
            </a:r>
            <a:r>
              <a:rPr sz="2800" dirty="0"/>
              <a:t>(</a:t>
            </a:r>
            <a:r>
              <a:rPr sz="2800" spc="-190" dirty="0"/>
              <a:t> </a:t>
            </a:r>
            <a:r>
              <a:rPr sz="2800" dirty="0"/>
              <a:t>Γ</a:t>
            </a:r>
            <a:r>
              <a:rPr sz="2800" spc="-185" dirty="0"/>
              <a:t> </a:t>
            </a:r>
            <a:r>
              <a:rPr sz="2800" dirty="0"/>
              <a:t>ε</a:t>
            </a:r>
            <a:r>
              <a:rPr sz="2800" spc="-185" dirty="0"/>
              <a:t> </a:t>
            </a:r>
            <a:r>
              <a:rPr sz="2800" dirty="0"/>
              <a:t>ν</a:t>
            </a:r>
            <a:r>
              <a:rPr sz="2800" spc="-190" dirty="0"/>
              <a:t> </a:t>
            </a:r>
            <a:r>
              <a:rPr sz="2800" dirty="0"/>
              <a:t>ι</a:t>
            </a:r>
            <a:r>
              <a:rPr sz="2800" spc="-190" dirty="0"/>
              <a:t> </a:t>
            </a:r>
            <a:r>
              <a:rPr sz="2800" dirty="0"/>
              <a:t>κ</a:t>
            </a:r>
            <a:r>
              <a:rPr sz="2800" spc="-190" dirty="0"/>
              <a:t> </a:t>
            </a:r>
            <a:r>
              <a:rPr sz="2800" spc="-50" dirty="0"/>
              <a:t>ά</a:t>
            </a:r>
            <a:r>
              <a:rPr lang="en-US" sz="2800" spc="-50" dirty="0"/>
              <a:t> </a:t>
            </a:r>
            <a:r>
              <a:rPr sz="2800" spc="95" dirty="0" err="1"/>
              <a:t>Προγρά</a:t>
            </a:r>
            <a:r>
              <a:rPr sz="2800" spc="95" dirty="0"/>
              <a:t>µµατα,</a:t>
            </a:r>
            <a:r>
              <a:rPr sz="2800" spc="95" dirty="0" err="1"/>
              <a:t>Προγρά</a:t>
            </a:r>
            <a:r>
              <a:rPr sz="2800" spc="95" dirty="0"/>
              <a:t>µµατα</a:t>
            </a:r>
            <a:r>
              <a:rPr sz="2800" spc="415" dirty="0"/>
              <a:t>  </a:t>
            </a:r>
            <a:r>
              <a:rPr sz="2800" spc="80" dirty="0"/>
              <a:t>Δράσης, </a:t>
            </a:r>
            <a:r>
              <a:rPr sz="2800" dirty="0"/>
              <a:t>Στρατηγικές,</a:t>
            </a:r>
            <a:r>
              <a:rPr sz="2800" spc="425" dirty="0"/>
              <a:t>  </a:t>
            </a:r>
            <a:r>
              <a:rPr sz="2800" dirty="0"/>
              <a:t>Ψηφίσµατα,</a:t>
            </a:r>
            <a:r>
              <a:rPr sz="2800" spc="430" dirty="0"/>
              <a:t>  </a:t>
            </a:r>
            <a:r>
              <a:rPr sz="2800" dirty="0"/>
              <a:t>Βίβλοι.</a:t>
            </a:r>
            <a:r>
              <a:rPr sz="2800" spc="425" dirty="0"/>
              <a:t>  </a:t>
            </a:r>
            <a:r>
              <a:rPr sz="2800" spc="-10" dirty="0"/>
              <a:t>Μέχρι </a:t>
            </a:r>
            <a:r>
              <a:rPr sz="2800" dirty="0"/>
              <a:t>στιγµής</a:t>
            </a:r>
            <a:r>
              <a:rPr sz="2800" spc="320" dirty="0"/>
              <a:t>  </a:t>
            </a:r>
            <a:r>
              <a:rPr sz="2800" dirty="0"/>
              <a:t>έχουν</a:t>
            </a:r>
            <a:r>
              <a:rPr sz="2800" spc="325" dirty="0"/>
              <a:t>  </a:t>
            </a:r>
            <a:r>
              <a:rPr sz="2800" dirty="0"/>
              <a:t>εκδοθεί</a:t>
            </a:r>
            <a:r>
              <a:rPr sz="2800" spc="325" dirty="0"/>
              <a:t>  </a:t>
            </a:r>
            <a:r>
              <a:rPr sz="2800" dirty="0"/>
              <a:t>8</a:t>
            </a:r>
            <a:r>
              <a:rPr sz="2800" spc="325" dirty="0"/>
              <a:t>  </a:t>
            </a:r>
            <a:r>
              <a:rPr sz="2800" spc="-10" dirty="0"/>
              <a:t>προγράµµατα </a:t>
            </a:r>
            <a:r>
              <a:rPr sz="2800" dirty="0"/>
              <a:t>δράσης</a:t>
            </a:r>
            <a:r>
              <a:rPr sz="2800" spc="-10" dirty="0"/>
              <a:t> </a:t>
            </a:r>
            <a:r>
              <a:rPr sz="2800" dirty="0"/>
              <a:t>µε</a:t>
            </a:r>
            <a:r>
              <a:rPr sz="2800" spc="-10" dirty="0"/>
              <a:t> </a:t>
            </a:r>
            <a:r>
              <a:rPr sz="2800" dirty="0"/>
              <a:t>λήξη</a:t>
            </a:r>
            <a:r>
              <a:rPr sz="2800" spc="-5" dirty="0"/>
              <a:t> </a:t>
            </a:r>
            <a:r>
              <a:rPr sz="2800" dirty="0"/>
              <a:t>το</a:t>
            </a:r>
            <a:r>
              <a:rPr sz="2800" spc="-5" dirty="0"/>
              <a:t> </a:t>
            </a:r>
            <a:r>
              <a:rPr sz="2800" dirty="0"/>
              <a:t>έτος</a:t>
            </a:r>
            <a:r>
              <a:rPr sz="2800" spc="-10" dirty="0"/>
              <a:t> 2030)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49876" y="290945"/>
            <a:ext cx="8624570" cy="5474335"/>
            <a:chOff x="49876" y="290945"/>
            <a:chExt cx="8624570" cy="54743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290945"/>
              <a:ext cx="3408217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777239"/>
              <a:ext cx="8620297" cy="6442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010" y="1309253"/>
              <a:ext cx="7701741" cy="5694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32" y="1741517"/>
              <a:ext cx="8620297" cy="6442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010" y="2277686"/>
              <a:ext cx="4921134" cy="5652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32" y="2718261"/>
              <a:ext cx="6483926" cy="6442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32" y="3254432"/>
              <a:ext cx="8591203" cy="6400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3786446"/>
              <a:ext cx="2747356" cy="5652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032" y="4218709"/>
              <a:ext cx="8591203" cy="6442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010" y="4750723"/>
              <a:ext cx="8262851" cy="5694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5195454"/>
              <a:ext cx="2518756" cy="5694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36665" y="432261"/>
            <a:ext cx="8321040" cy="1591945"/>
            <a:chOff x="336665" y="432261"/>
            <a:chExt cx="8321040" cy="15919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665" y="432261"/>
              <a:ext cx="8321040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643" y="918556"/>
              <a:ext cx="7976061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643" y="1400694"/>
              <a:ext cx="6276108" cy="62345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36665" y="2477192"/>
            <a:ext cx="6720840" cy="2468880"/>
            <a:chOff x="336665" y="2477192"/>
            <a:chExt cx="6720840" cy="246888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665" y="2477192"/>
              <a:ext cx="3341716" cy="7148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665" y="3063240"/>
              <a:ext cx="5515494" cy="71489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665" y="3649287"/>
              <a:ext cx="5947755" cy="7107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665" y="4231177"/>
              <a:ext cx="6720840" cy="71489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49876" y="789709"/>
            <a:ext cx="8591550" cy="1109980"/>
            <a:chOff x="49876" y="789709"/>
            <a:chExt cx="8591550" cy="11099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789709"/>
              <a:ext cx="8591203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1276003"/>
              <a:ext cx="1616825" cy="62345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9876" y="2340032"/>
            <a:ext cx="8591550" cy="1209675"/>
            <a:chOff x="49876" y="2340032"/>
            <a:chExt cx="8591550" cy="120967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2340032"/>
              <a:ext cx="8591203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2926079"/>
              <a:ext cx="2477192" cy="623454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876" y="4588625"/>
            <a:ext cx="8449886" cy="714894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91465" marR="5080" indent="-279400">
              <a:lnSpc>
                <a:spcPts val="1200"/>
              </a:lnSpc>
              <a:spcBef>
                <a:spcPts val="45"/>
              </a:spcBef>
            </a:pPr>
            <a:r>
              <a:rPr sz="1800" spc="-1012" baseline="-13888" dirty="0"/>
              <a:t>Π</a:t>
            </a:r>
            <a:r>
              <a:rPr sz="1000" spc="-75" dirty="0"/>
              <a:t>Π</a:t>
            </a:r>
            <a:r>
              <a:rPr sz="1800" spc="-1327" baseline="-13888" dirty="0"/>
              <a:t>Ο</a:t>
            </a:r>
            <a:r>
              <a:rPr sz="1000" spc="-40" dirty="0"/>
              <a:t>Ο</a:t>
            </a:r>
            <a:r>
              <a:rPr sz="1000" spc="-590" dirty="0"/>
              <a:t>Λ</a:t>
            </a:r>
            <a:r>
              <a:rPr sz="1800" spc="-487" baseline="-13888" dirty="0"/>
              <a:t>Λ</a:t>
            </a:r>
            <a:r>
              <a:rPr sz="1000" spc="-475" dirty="0"/>
              <a:t>Υ</a:t>
            </a:r>
            <a:r>
              <a:rPr sz="1800" spc="-525" baseline="-13888" dirty="0"/>
              <a:t>Υ</a:t>
            </a:r>
            <a:r>
              <a:rPr sz="1000" spc="-285" dirty="0"/>
              <a:t>Τ</a:t>
            </a:r>
            <a:r>
              <a:rPr sz="1800" spc="-712" baseline="-13888" dirty="0"/>
              <a:t>Τ</a:t>
            </a:r>
            <a:r>
              <a:rPr sz="1000" spc="-220" dirty="0"/>
              <a:t>Ε</a:t>
            </a:r>
            <a:r>
              <a:rPr sz="1800" spc="-907" baseline="-13888" dirty="0"/>
              <a:t>Ε</a:t>
            </a:r>
            <a:r>
              <a:rPr sz="1000" spc="-85" dirty="0"/>
              <a:t>Χ</a:t>
            </a:r>
            <a:r>
              <a:rPr sz="1800" spc="-1110" baseline="-13888" dirty="0"/>
              <a:t>Χ</a:t>
            </a:r>
            <a:r>
              <a:rPr sz="1000" spc="-10" dirty="0"/>
              <a:t>Ν</a:t>
            </a:r>
            <a:r>
              <a:rPr sz="1000" spc="-675" dirty="0"/>
              <a:t>Ε</a:t>
            </a:r>
            <a:r>
              <a:rPr sz="1800" spc="-322" baseline="-13888" dirty="0"/>
              <a:t>Ν</a:t>
            </a:r>
            <a:r>
              <a:rPr sz="1000" spc="-85" dirty="0"/>
              <a:t>Ι</a:t>
            </a:r>
            <a:r>
              <a:rPr sz="1800" spc="-1110" baseline="-13888" dirty="0"/>
              <a:t>Ε</a:t>
            </a:r>
            <a:r>
              <a:rPr sz="1000" spc="-65" dirty="0"/>
              <a:t>Ο</a:t>
            </a:r>
            <a:r>
              <a:rPr sz="1800" spc="-22" baseline="-13888" dirty="0"/>
              <a:t>Ι</a:t>
            </a:r>
            <a:r>
              <a:rPr sz="1800" spc="-1012" baseline="-13888" dirty="0"/>
              <a:t>Ο</a:t>
            </a:r>
            <a:r>
              <a:rPr sz="1000" spc="-10" dirty="0"/>
              <a:t>Κ</a:t>
            </a:r>
            <a:r>
              <a:rPr sz="1000" spc="-409" dirty="0"/>
              <a:t>Ρ</a:t>
            </a:r>
            <a:r>
              <a:rPr sz="1800" spc="-727" baseline="-13888" dirty="0"/>
              <a:t>Κ</a:t>
            </a:r>
            <a:r>
              <a:rPr sz="1000" spc="-265" dirty="0"/>
              <a:t>Η</a:t>
            </a:r>
            <a:r>
              <a:rPr sz="1800" spc="-839" baseline="-13888" dirty="0"/>
              <a:t>Ρ</a:t>
            </a:r>
            <a:r>
              <a:rPr sz="1000" spc="-75" dirty="0"/>
              <a:t>Τ</a:t>
            </a:r>
            <a:r>
              <a:rPr sz="1800" spc="-1222" baseline="-13888" dirty="0"/>
              <a:t>Η</a:t>
            </a:r>
            <a:r>
              <a:rPr sz="1000" spc="-10" dirty="0"/>
              <a:t>Η</a:t>
            </a:r>
            <a:r>
              <a:rPr sz="1000" spc="-530" dirty="0"/>
              <a:t>Σ</a:t>
            </a:r>
            <a:r>
              <a:rPr sz="1800" spc="-15" baseline="-13888" dirty="0"/>
              <a:t>ΤΗΣ</a:t>
            </a:r>
            <a:r>
              <a:rPr sz="1800" baseline="-13888" dirty="0"/>
              <a:t> </a:t>
            </a:r>
            <a:r>
              <a:rPr sz="1000" dirty="0"/>
              <a:t>ΓΕΝΙΚΟ</a:t>
            </a:r>
            <a:r>
              <a:rPr sz="1000" spc="-55" dirty="0"/>
              <a:t> </a:t>
            </a:r>
            <a:r>
              <a:rPr sz="1000" spc="-10" dirty="0"/>
              <a:t>ΤΜΗΜΑ</a:t>
            </a:r>
            <a:endParaRPr sz="1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1093123" y="0"/>
            <a:ext cx="6804025" cy="852169"/>
            <a:chOff x="1093123" y="0"/>
            <a:chExt cx="6804025" cy="85216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3123" y="0"/>
              <a:ext cx="6803966" cy="4696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8302" y="349134"/>
              <a:ext cx="2913611" cy="50291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689956" y="3923607"/>
            <a:ext cx="8250555" cy="1583690"/>
            <a:chOff x="689956" y="3923607"/>
            <a:chExt cx="8250555" cy="158369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956" y="3923607"/>
              <a:ext cx="2182091" cy="6276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956" y="4430684"/>
              <a:ext cx="8250382" cy="6317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8432" y="4950229"/>
              <a:ext cx="1762297" cy="55695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679347" y="1013748"/>
            <a:ext cx="52127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6795" algn="l"/>
                <a:tab pos="4534535" algn="l"/>
              </a:tabLst>
            </a:pPr>
            <a:r>
              <a:rPr sz="3200" b="1" spc="275" dirty="0">
                <a:latin typeface="Arial"/>
                <a:cs typeface="Arial"/>
              </a:rPr>
              <a:t>ΠΡΟΦΥΛΑΞΗΣ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spc="185" dirty="0">
                <a:latin typeface="Arial"/>
                <a:cs typeface="Arial"/>
              </a:rPr>
              <a:t>και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185" dirty="0">
                <a:latin typeface="Arial"/>
                <a:cs typeface="Arial"/>
              </a:rPr>
              <a:t>της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71241" y="2584992"/>
            <a:ext cx="55213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7615" algn="l"/>
                <a:tab pos="2995295" algn="l"/>
              </a:tabLst>
            </a:pPr>
            <a:r>
              <a:rPr sz="2800" spc="165" dirty="0">
                <a:latin typeface="Arial"/>
                <a:cs typeface="Arial"/>
              </a:rPr>
              <a:t>αβεβαιότητα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50" dirty="0">
                <a:latin typeface="Arial"/>
                <a:cs typeface="Arial"/>
              </a:rPr>
              <a:t>–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170" dirty="0">
                <a:latin typeface="Arial"/>
                <a:cs typeface="Arial"/>
              </a:rPr>
              <a:t>επιστηµονικές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8251" y="1013748"/>
            <a:ext cx="3089275" cy="244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 indent="-363855">
              <a:lnSpc>
                <a:spcPts val="382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76555" algn="l"/>
                <a:tab pos="1026160" algn="l"/>
                <a:tab pos="2411730" algn="l"/>
              </a:tabLst>
            </a:pPr>
            <a:r>
              <a:rPr sz="3200" spc="-50" dirty="0">
                <a:latin typeface="Arial"/>
                <a:cs typeface="Arial"/>
              </a:rPr>
              <a:t>Η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220" dirty="0">
                <a:latin typeface="Arial"/>
                <a:cs typeface="Arial"/>
              </a:rPr>
              <a:t>αρχή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185" dirty="0">
                <a:latin typeface="Arial"/>
                <a:cs typeface="Arial"/>
              </a:rPr>
              <a:t>της</a:t>
            </a:r>
            <a:endParaRPr sz="3200" dirty="0">
              <a:latin typeface="Arial"/>
              <a:cs typeface="Arial"/>
            </a:endParaRPr>
          </a:p>
          <a:p>
            <a:pPr marL="355600">
              <a:lnSpc>
                <a:spcPts val="3820"/>
              </a:lnSpc>
            </a:pPr>
            <a:r>
              <a:rPr sz="3200" b="1" spc="-10" dirty="0">
                <a:latin typeface="Arial"/>
                <a:cs typeface="Arial"/>
              </a:rPr>
              <a:t>ΠΡΟΛΗΨΗΣ</a:t>
            </a:r>
            <a:endParaRPr sz="3200" dirty="0">
              <a:latin typeface="Arial"/>
              <a:cs typeface="Arial"/>
            </a:endParaRPr>
          </a:p>
          <a:p>
            <a:pPr marL="755650" lvl="1" indent="-285750">
              <a:lnSpc>
                <a:spcPct val="100000"/>
              </a:lnSpc>
              <a:spcBef>
                <a:spcPts val="630"/>
              </a:spcBef>
              <a:buSzPct val="50000"/>
              <a:buFont typeface="Wingdings"/>
              <a:buChar char=""/>
              <a:tabLst>
                <a:tab pos="755015" algn="l"/>
                <a:tab pos="755650" algn="l"/>
              </a:tabLst>
            </a:pPr>
            <a:r>
              <a:rPr sz="2800" b="1" spc="-10" dirty="0">
                <a:latin typeface="Arial"/>
                <a:cs typeface="Arial"/>
              </a:rPr>
              <a:t>ΠΡΟΦΥΛΑΞΗ</a:t>
            </a:r>
            <a:endParaRPr sz="2800" dirty="0">
              <a:latin typeface="Arial"/>
              <a:cs typeface="Arial"/>
            </a:endParaRPr>
          </a:p>
          <a:p>
            <a:pPr marL="748665" marR="232410" indent="-279400">
              <a:lnSpc>
                <a:spcPts val="3329"/>
              </a:lnSpc>
              <a:spcBef>
                <a:spcPts val="870"/>
              </a:spcBef>
            </a:pPr>
            <a:r>
              <a:rPr sz="2800" spc="185" dirty="0">
                <a:latin typeface="Arial"/>
                <a:cs typeface="Arial"/>
              </a:rPr>
              <a:t>επιστηµονική </a:t>
            </a:r>
            <a:r>
              <a:rPr sz="2800" spc="-10" dirty="0">
                <a:latin typeface="Arial"/>
                <a:cs typeface="Arial"/>
              </a:rPr>
              <a:t>ενδείξεις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559125" y="2128094"/>
            <a:ext cx="586105" cy="513715"/>
            <a:chOff x="3559125" y="2128094"/>
            <a:chExt cx="586105" cy="513715"/>
          </a:xfrm>
        </p:grpSpPr>
        <p:sp>
          <p:nvSpPr>
            <p:cNvPr id="28" name="object 28"/>
            <p:cNvSpPr/>
            <p:nvPr/>
          </p:nvSpPr>
          <p:spPr>
            <a:xfrm>
              <a:off x="3563887" y="2132857"/>
              <a:ext cx="576580" cy="504190"/>
            </a:xfrm>
            <a:custGeom>
              <a:avLst/>
              <a:gdLst/>
              <a:ahLst/>
              <a:cxnLst/>
              <a:rect l="l" t="t" r="r" b="b"/>
              <a:pathLst>
                <a:path w="576579" h="504189">
                  <a:moveTo>
                    <a:pt x="432047" y="0"/>
                  </a:moveTo>
                  <a:lnTo>
                    <a:pt x="144015" y="0"/>
                  </a:lnTo>
                  <a:lnTo>
                    <a:pt x="144015" y="335881"/>
                  </a:lnTo>
                  <a:lnTo>
                    <a:pt x="0" y="335881"/>
                  </a:lnTo>
                  <a:lnTo>
                    <a:pt x="288032" y="504055"/>
                  </a:lnTo>
                  <a:lnTo>
                    <a:pt x="576063" y="335881"/>
                  </a:lnTo>
                  <a:lnTo>
                    <a:pt x="432047" y="335881"/>
                  </a:lnTo>
                  <a:lnTo>
                    <a:pt x="432047" y="0"/>
                  </a:lnTo>
                  <a:close/>
                </a:path>
              </a:pathLst>
            </a:custGeom>
            <a:solidFill>
              <a:srgbClr val="A1F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63887" y="2132857"/>
              <a:ext cx="576580" cy="504190"/>
            </a:xfrm>
            <a:custGeom>
              <a:avLst/>
              <a:gdLst/>
              <a:ahLst/>
              <a:cxnLst/>
              <a:rect l="l" t="t" r="r" b="b"/>
              <a:pathLst>
                <a:path w="576579" h="504189">
                  <a:moveTo>
                    <a:pt x="0" y="335882"/>
                  </a:moveTo>
                  <a:lnTo>
                    <a:pt x="144016" y="335882"/>
                  </a:lnTo>
                  <a:lnTo>
                    <a:pt x="144016" y="0"/>
                  </a:lnTo>
                  <a:lnTo>
                    <a:pt x="432048" y="0"/>
                  </a:lnTo>
                  <a:lnTo>
                    <a:pt x="432048" y="335882"/>
                  </a:lnTo>
                  <a:lnTo>
                    <a:pt x="576063" y="335882"/>
                  </a:lnTo>
                  <a:lnTo>
                    <a:pt x="288031" y="504055"/>
                  </a:lnTo>
                  <a:lnTo>
                    <a:pt x="0" y="335882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983060" y="4144317"/>
            <a:ext cx="513715" cy="513715"/>
            <a:chOff x="2983060" y="4144317"/>
            <a:chExt cx="513715" cy="513715"/>
          </a:xfrm>
        </p:grpSpPr>
        <p:sp>
          <p:nvSpPr>
            <p:cNvPr id="31" name="object 31"/>
            <p:cNvSpPr/>
            <p:nvPr/>
          </p:nvSpPr>
          <p:spPr>
            <a:xfrm>
              <a:off x="2987823" y="4149079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89">
                  <a:moveTo>
                    <a:pt x="378042" y="0"/>
                  </a:moveTo>
                  <a:lnTo>
                    <a:pt x="126014" y="0"/>
                  </a:lnTo>
                  <a:lnTo>
                    <a:pt x="126014" y="335883"/>
                  </a:lnTo>
                  <a:lnTo>
                    <a:pt x="0" y="335883"/>
                  </a:lnTo>
                  <a:lnTo>
                    <a:pt x="252027" y="504056"/>
                  </a:lnTo>
                  <a:lnTo>
                    <a:pt x="504055" y="335883"/>
                  </a:lnTo>
                  <a:lnTo>
                    <a:pt x="378042" y="335883"/>
                  </a:lnTo>
                  <a:lnTo>
                    <a:pt x="378042" y="0"/>
                  </a:lnTo>
                  <a:close/>
                </a:path>
              </a:pathLst>
            </a:custGeom>
            <a:solidFill>
              <a:srgbClr val="A1F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87823" y="4149080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89">
                  <a:moveTo>
                    <a:pt x="0" y="335883"/>
                  </a:moveTo>
                  <a:lnTo>
                    <a:pt x="126014" y="335883"/>
                  </a:lnTo>
                  <a:lnTo>
                    <a:pt x="126014" y="0"/>
                  </a:lnTo>
                  <a:lnTo>
                    <a:pt x="378041" y="0"/>
                  </a:lnTo>
                  <a:lnTo>
                    <a:pt x="378041" y="335883"/>
                  </a:lnTo>
                  <a:lnTo>
                    <a:pt x="504055" y="335883"/>
                  </a:lnTo>
                  <a:lnTo>
                    <a:pt x="252027" y="504055"/>
                  </a:lnTo>
                  <a:lnTo>
                    <a:pt x="0" y="33588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07076" y="1039090"/>
            <a:ext cx="8159115" cy="1691639"/>
            <a:chOff x="507076" y="1039090"/>
            <a:chExt cx="8159115" cy="169163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1039090"/>
              <a:ext cx="8158941" cy="7107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1620981"/>
              <a:ext cx="7813963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103120"/>
              <a:ext cx="1043247" cy="62761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35939" y="3308730"/>
            <a:ext cx="707453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►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Η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αρχή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«Ο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ΡΥΠΑΙΝΩΝ </a:t>
            </a:r>
            <a:r>
              <a:rPr sz="3200" b="1" spc="-120" dirty="0">
                <a:latin typeface="Arial"/>
                <a:cs typeface="Arial"/>
              </a:rPr>
              <a:t>ΠΛΗΡΩΝΕΙ»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610</Words>
  <Application>Microsoft Office PowerPoint</Application>
  <PresentationFormat>Προβολή στην οθόνη (4:3)</PresentationFormat>
  <Paragraphs>95</Paragraphs>
  <Slides>35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Παρουσίαση του PowerPoint</vt:lpstr>
      <vt:lpstr>ΔΟΜΗ ΠΑΡΟΥΣΙΑΣΗΣ</vt:lpstr>
      <vt:lpstr>1η ΔΙΑΛΕΞΗ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2</cp:revision>
  <dcterms:created xsi:type="dcterms:W3CDTF">2022-10-12T21:11:50Z</dcterms:created>
  <dcterms:modified xsi:type="dcterms:W3CDTF">2022-10-12T22:17:13Z</dcterms:modified>
</cp:coreProperties>
</file>