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431" r:id="rId3"/>
    <p:sldId id="263" r:id="rId4"/>
    <p:sldId id="525" r:id="rId5"/>
    <p:sldId id="526" r:id="rId6"/>
    <p:sldId id="265" r:id="rId7"/>
    <p:sldId id="273" r:id="rId8"/>
    <p:sldId id="269" r:id="rId9"/>
    <p:sldId id="270" r:id="rId10"/>
    <p:sldId id="302" r:id="rId11"/>
    <p:sldId id="306" r:id="rId12"/>
    <p:sldId id="420" r:id="rId13"/>
    <p:sldId id="432" r:id="rId14"/>
    <p:sldId id="433" r:id="rId15"/>
    <p:sldId id="434" r:id="rId16"/>
    <p:sldId id="435" r:id="rId17"/>
    <p:sldId id="436" r:id="rId18"/>
    <p:sldId id="437" r:id="rId19"/>
    <p:sldId id="438" r:id="rId20"/>
    <p:sldId id="439" r:id="rId21"/>
    <p:sldId id="307" r:id="rId22"/>
    <p:sldId id="305" r:id="rId23"/>
    <p:sldId id="271" r:id="rId24"/>
    <p:sldId id="274" r:id="rId25"/>
    <p:sldId id="266" r:id="rId26"/>
    <p:sldId id="268" r:id="rId27"/>
    <p:sldId id="272" r:id="rId28"/>
    <p:sldId id="264" r:id="rId29"/>
    <p:sldId id="424" r:id="rId30"/>
    <p:sldId id="284" r:id="rId31"/>
    <p:sldId id="425" r:id="rId32"/>
    <p:sldId id="426" r:id="rId33"/>
    <p:sldId id="427" r:id="rId34"/>
    <p:sldId id="429" r:id="rId35"/>
    <p:sldId id="441" r:id="rId36"/>
    <p:sldId id="428" r:id="rId37"/>
    <p:sldId id="443" r:id="rId38"/>
    <p:sldId id="275" r:id="rId39"/>
    <p:sldId id="276" r:id="rId40"/>
    <p:sldId id="528" r:id="rId41"/>
    <p:sldId id="277" r:id="rId42"/>
    <p:sldId id="278" r:id="rId43"/>
    <p:sldId id="279" r:id="rId44"/>
    <p:sldId id="423" r:id="rId45"/>
    <p:sldId id="280" r:id="rId46"/>
    <p:sldId id="445" r:id="rId47"/>
    <p:sldId id="281" r:id="rId48"/>
    <p:sldId id="547" r:id="rId49"/>
    <p:sldId id="422" r:id="rId50"/>
    <p:sldId id="442" r:id="rId51"/>
    <p:sldId id="282" r:id="rId52"/>
    <p:sldId id="552" r:id="rId53"/>
    <p:sldId id="527" r:id="rId54"/>
    <p:sldId id="532" r:id="rId55"/>
    <p:sldId id="283" r:id="rId56"/>
    <p:sldId id="461" r:id="rId57"/>
    <p:sldId id="295" r:id="rId58"/>
    <p:sldId id="296" r:id="rId59"/>
    <p:sldId id="297" r:id="rId60"/>
    <p:sldId id="286" r:id="rId61"/>
    <p:sldId id="287" r:id="rId62"/>
    <p:sldId id="533" r:id="rId63"/>
    <p:sldId id="534" r:id="rId64"/>
    <p:sldId id="288" r:id="rId65"/>
    <p:sldId id="289" r:id="rId66"/>
    <p:sldId id="535" r:id="rId67"/>
    <p:sldId id="292" r:id="rId68"/>
    <p:sldId id="290" r:id="rId69"/>
    <p:sldId id="291" r:id="rId70"/>
    <p:sldId id="300" r:id="rId71"/>
    <p:sldId id="530" r:id="rId72"/>
    <p:sldId id="308" r:id="rId73"/>
    <p:sldId id="309" r:id="rId74"/>
    <p:sldId id="536" r:id="rId75"/>
    <p:sldId id="310" r:id="rId76"/>
    <p:sldId id="421" r:id="rId77"/>
    <p:sldId id="459" r:id="rId78"/>
    <p:sldId id="311" r:id="rId79"/>
    <p:sldId id="460" r:id="rId80"/>
    <p:sldId id="551" r:id="rId81"/>
    <p:sldId id="540" r:id="rId82"/>
    <p:sldId id="542" r:id="rId83"/>
    <p:sldId id="543" r:id="rId84"/>
    <p:sldId id="544" r:id="rId85"/>
    <p:sldId id="545" r:id="rId86"/>
    <p:sldId id="546" r:id="rId87"/>
    <p:sldId id="531" r:id="rId88"/>
    <p:sldId id="312" r:id="rId89"/>
    <p:sldId id="313" r:id="rId90"/>
    <p:sldId id="314" r:id="rId91"/>
    <p:sldId id="315" r:id="rId92"/>
    <p:sldId id="317" r:id="rId93"/>
    <p:sldId id="316" r:id="rId94"/>
    <p:sldId id="318" r:id="rId95"/>
    <p:sldId id="319" r:id="rId96"/>
    <p:sldId id="320" r:id="rId97"/>
    <p:sldId id="446" r:id="rId98"/>
    <p:sldId id="321" r:id="rId99"/>
    <p:sldId id="322" r:id="rId100"/>
    <p:sldId id="323" r:id="rId101"/>
    <p:sldId id="324" r:id="rId102"/>
    <p:sldId id="325" r:id="rId103"/>
    <p:sldId id="328" r:id="rId104"/>
    <p:sldId id="326" r:id="rId105"/>
    <p:sldId id="329" r:id="rId106"/>
    <p:sldId id="330" r:id="rId107"/>
    <p:sldId id="331" r:id="rId108"/>
    <p:sldId id="332" r:id="rId109"/>
    <p:sldId id="333" r:id="rId110"/>
    <p:sldId id="334" r:id="rId111"/>
    <p:sldId id="335" r:id="rId112"/>
    <p:sldId id="337" r:id="rId113"/>
    <p:sldId id="338" r:id="rId114"/>
    <p:sldId id="339" r:id="rId115"/>
    <p:sldId id="340" r:id="rId116"/>
    <p:sldId id="341" r:id="rId117"/>
    <p:sldId id="342" r:id="rId118"/>
    <p:sldId id="347" r:id="rId119"/>
    <p:sldId id="448" r:id="rId120"/>
    <p:sldId id="348" r:id="rId121"/>
    <p:sldId id="349" r:id="rId122"/>
    <p:sldId id="350" r:id="rId123"/>
    <p:sldId id="553" r:id="rId124"/>
    <p:sldId id="351" r:id="rId125"/>
    <p:sldId id="352" r:id="rId126"/>
    <p:sldId id="353" r:id="rId127"/>
    <p:sldId id="354" r:id="rId128"/>
    <p:sldId id="560" r:id="rId129"/>
    <p:sldId id="355" r:id="rId130"/>
    <p:sldId id="356" r:id="rId131"/>
    <p:sldId id="357" r:id="rId132"/>
    <p:sldId id="359" r:id="rId133"/>
    <p:sldId id="449" r:id="rId134"/>
    <p:sldId id="360" r:id="rId135"/>
    <p:sldId id="450" r:id="rId136"/>
    <p:sldId id="451" r:id="rId137"/>
    <p:sldId id="361" r:id="rId138"/>
    <p:sldId id="452" r:id="rId139"/>
    <p:sldId id="362" r:id="rId140"/>
    <p:sldId id="453" r:id="rId141"/>
    <p:sldId id="365" r:id="rId142"/>
    <p:sldId id="366" r:id="rId143"/>
    <p:sldId id="367" r:id="rId144"/>
    <p:sldId id="364" r:id="rId145"/>
    <p:sldId id="363" r:id="rId146"/>
    <p:sldId id="368" r:id="rId147"/>
    <p:sldId id="369" r:id="rId148"/>
    <p:sldId id="370" r:id="rId149"/>
    <p:sldId id="371" r:id="rId150"/>
    <p:sldId id="538" r:id="rId151"/>
    <p:sldId id="372" r:id="rId152"/>
    <p:sldId id="374" r:id="rId153"/>
    <p:sldId id="375" r:id="rId154"/>
    <p:sldId id="376" r:id="rId155"/>
    <p:sldId id="555" r:id="rId156"/>
    <p:sldId id="458" r:id="rId157"/>
    <p:sldId id="373" r:id="rId158"/>
    <p:sldId id="556" r:id="rId159"/>
    <p:sldId id="557" r:id="rId160"/>
    <p:sldId id="558" r:id="rId161"/>
    <p:sldId id="559" r:id="rId162"/>
    <p:sldId id="377" r:id="rId163"/>
    <p:sldId id="518" r:id="rId164"/>
    <p:sldId id="519" r:id="rId165"/>
    <p:sldId id="520" r:id="rId166"/>
    <p:sldId id="521" r:id="rId167"/>
    <p:sldId id="522" r:id="rId168"/>
    <p:sldId id="523" r:id="rId169"/>
    <p:sldId id="496" r:id="rId170"/>
    <p:sldId id="493" r:id="rId171"/>
    <p:sldId id="494" r:id="rId172"/>
    <p:sldId id="495" r:id="rId173"/>
    <p:sldId id="482" r:id="rId174"/>
    <p:sldId id="483" r:id="rId175"/>
    <p:sldId id="489" r:id="rId176"/>
    <p:sldId id="492" r:id="rId177"/>
    <p:sldId id="490" r:id="rId178"/>
    <p:sldId id="491" r:id="rId179"/>
    <p:sldId id="561" r:id="rId180"/>
    <p:sldId id="562" r:id="rId181"/>
    <p:sldId id="563" r:id="rId182"/>
    <p:sldId id="378" r:id="rId183"/>
    <p:sldId id="379" r:id="rId184"/>
    <p:sldId id="380" r:id="rId185"/>
    <p:sldId id="381" r:id="rId186"/>
    <p:sldId id="382" r:id="rId187"/>
    <p:sldId id="383" r:id="rId188"/>
    <p:sldId id="384" r:id="rId189"/>
    <p:sldId id="385" r:id="rId190"/>
    <p:sldId id="386" r:id="rId191"/>
    <p:sldId id="387" r:id="rId192"/>
    <p:sldId id="388" r:id="rId193"/>
    <p:sldId id="389" r:id="rId194"/>
    <p:sldId id="390" r:id="rId195"/>
    <p:sldId id="564" r:id="rId196"/>
    <p:sldId id="391" r:id="rId197"/>
    <p:sldId id="392" r:id="rId198"/>
    <p:sldId id="393" r:id="rId199"/>
    <p:sldId id="394" r:id="rId200"/>
    <p:sldId id="395" r:id="rId201"/>
    <p:sldId id="396" r:id="rId202"/>
    <p:sldId id="397" r:id="rId203"/>
    <p:sldId id="455" r:id="rId204"/>
    <p:sldId id="398" r:id="rId205"/>
    <p:sldId id="456" r:id="rId206"/>
    <p:sldId id="399" r:id="rId207"/>
    <p:sldId id="400" r:id="rId208"/>
    <p:sldId id="414" r:id="rId209"/>
    <p:sldId id="415" r:id="rId210"/>
    <p:sldId id="417" r:id="rId211"/>
    <p:sldId id="418" r:id="rId212"/>
    <p:sldId id="416" r:id="rId213"/>
    <p:sldId id="401" r:id="rId214"/>
    <p:sldId id="402" r:id="rId215"/>
    <p:sldId id="403" r:id="rId216"/>
    <p:sldId id="404" r:id="rId217"/>
    <p:sldId id="405" r:id="rId218"/>
    <p:sldId id="406" r:id="rId219"/>
    <p:sldId id="407" r:id="rId220"/>
    <p:sldId id="408" r:id="rId221"/>
    <p:sldId id="409" r:id="rId222"/>
    <p:sldId id="419" r:id="rId223"/>
    <p:sldId id="410" r:id="rId224"/>
    <p:sldId id="411" r:id="rId225"/>
    <p:sldId id="412" r:id="rId226"/>
    <p:sldId id="413" r:id="rId227"/>
    <p:sldId id="508" r:id="rId228"/>
    <p:sldId id="509" r:id="rId229"/>
    <p:sldId id="510" r:id="rId230"/>
    <p:sldId id="511" r:id="rId231"/>
    <p:sldId id="512" r:id="rId232"/>
    <p:sldId id="513" r:id="rId233"/>
    <p:sldId id="514" r:id="rId234"/>
    <p:sldId id="515" r:id="rId235"/>
    <p:sldId id="516" r:id="rId236"/>
    <p:sldId id="517" r:id="rId237"/>
    <p:sldId id="554" r:id="rId23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27" autoAdjust="0"/>
    <p:restoredTop sz="94707" autoAdjust="0"/>
  </p:normalViewPr>
  <p:slideViewPr>
    <p:cSldViewPr snapToGrid="0">
      <p:cViewPr varScale="1">
        <p:scale>
          <a:sx n="110" d="100"/>
          <a:sy n="110" d="100"/>
        </p:scale>
        <p:origin x="390"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slide" Target="slides/slide232.xml"/><Relationship Id="rId238" Type="http://schemas.openxmlformats.org/officeDocument/2006/relationships/slide" Target="slides/slide237.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slide" Target="slides/slide233.xml"/><Relationship Id="rId239"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viewProps" Target="viewProps.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D207124-8CB9-4C90-B622-FB33F919AC54}"/>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xmlns="" id="{A515DB1E-17B2-44C3-B66C-578C9BE829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xmlns="" id="{78D6BFA0-7470-4333-AB31-615290116EE5}"/>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5" name="Θέση υποσέλιδου 4">
            <a:extLst>
              <a:ext uri="{FF2B5EF4-FFF2-40B4-BE49-F238E27FC236}">
                <a16:creationId xmlns:a16="http://schemas.microsoft.com/office/drawing/2014/main" xmlns="" id="{67715485-69B2-459C-B9D4-3DAD5813B52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6E89C59E-6296-4B9A-A9D9-8FE6B7D7AA51}"/>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09649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946E683-771A-4412-8738-3564B48BA30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26EF6824-A043-4345-8C0D-E8ED6A43C938}"/>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57B1188D-1099-4B0F-AE38-B3C204D6C583}"/>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5" name="Θέση υποσέλιδου 4">
            <a:extLst>
              <a:ext uri="{FF2B5EF4-FFF2-40B4-BE49-F238E27FC236}">
                <a16:creationId xmlns:a16="http://schemas.microsoft.com/office/drawing/2014/main" xmlns="" id="{E32C0781-B167-45C2-A549-E7847DEA3A6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184687AE-D0D0-437D-BF19-A1A4CE6CA01D}"/>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900449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5013624-D637-4C46-A63C-B62F20FE1B9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88E589FA-A120-4BF9-9FA7-C73A40734C4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xmlns="" id="{01B8CE58-B711-4617-85AC-616CB7840C42}"/>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5" name="Θέση υποσέλιδου 4">
            <a:extLst>
              <a:ext uri="{FF2B5EF4-FFF2-40B4-BE49-F238E27FC236}">
                <a16:creationId xmlns:a16="http://schemas.microsoft.com/office/drawing/2014/main" xmlns="" id="{CADE3C5F-B2B6-41FD-AF2E-C6DA4C6C538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D86ACDD1-6071-454B-9B35-A85FBB888512}"/>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91005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B02050-AD06-472A-A452-5427A6FE315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D6E5C157-D280-4712-946A-283F5582140A}"/>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xmlns="" id="{B2FE04EB-B62E-4E42-B31B-2055507EEB8D}"/>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xmlns="" id="{B2EFAB3D-9A88-4FC3-AD16-E6F5DFA4F07B}"/>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6" name="Θέση υποσέλιδου 5">
            <a:extLst>
              <a:ext uri="{FF2B5EF4-FFF2-40B4-BE49-F238E27FC236}">
                <a16:creationId xmlns:a16="http://schemas.microsoft.com/office/drawing/2014/main" xmlns="" id="{0CE3327E-0796-4C05-BCDF-8C523DFA0B0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AED70C6D-730C-4C74-92F0-607817C8E2CA}"/>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1434050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714E116-D208-4371-9E30-7EE6466000CE}"/>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EBD08CFF-9660-4978-A29A-7D5A6249F3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xmlns="" id="{F88C6AAD-8C7F-4D50-AF27-F52C65B46ABF}"/>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xmlns="" id="{3CD09615-8831-4B94-9566-84210808D2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xmlns="" id="{892354DE-FC87-4CFE-A45A-169A6B67C76C}"/>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xmlns="" id="{D5783698-04CD-4219-81B6-4B9C39D103B3}"/>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8" name="Θέση υποσέλιδου 7">
            <a:extLst>
              <a:ext uri="{FF2B5EF4-FFF2-40B4-BE49-F238E27FC236}">
                <a16:creationId xmlns:a16="http://schemas.microsoft.com/office/drawing/2014/main" xmlns="" id="{4BDAEE09-11AA-4B3D-8F46-F692FF8B38C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xmlns="" id="{A556B8F0-5D3D-42D2-9878-279BC878838D}"/>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294180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52E294F-B11B-4FDF-8858-120261B717B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xmlns="" id="{62A61FA0-275E-4896-B387-2FD7F99A814B}"/>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4" name="Θέση υποσέλιδου 3">
            <a:extLst>
              <a:ext uri="{FF2B5EF4-FFF2-40B4-BE49-F238E27FC236}">
                <a16:creationId xmlns:a16="http://schemas.microsoft.com/office/drawing/2014/main" xmlns="" id="{C7166FA9-4E2E-401C-8254-9AAD66B7DB4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xmlns="" id="{AF5E604C-C757-4DA3-8D54-14DA94C64674}"/>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279168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2DE4FE6C-4B86-42A0-A86F-5CE77856DD77}"/>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3" name="Θέση υποσέλιδου 2">
            <a:extLst>
              <a:ext uri="{FF2B5EF4-FFF2-40B4-BE49-F238E27FC236}">
                <a16:creationId xmlns:a16="http://schemas.microsoft.com/office/drawing/2014/main" xmlns="" id="{672FC969-6F0B-40BD-9FC9-5B4182A42A4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xmlns="" id="{FA048698-E799-440E-9A18-1EDE59941634}"/>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2309455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DDB5B1-920E-4F22-8149-DE9315D0494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CC9C5344-6F5B-4B94-9938-A03C4A88A8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xmlns="" id="{C8E5B99C-0054-450F-B903-DFAF1B3D4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C2C6D1B8-3C24-4534-90DB-C9F8B04FCB73}"/>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6" name="Θέση υποσέλιδου 5">
            <a:extLst>
              <a:ext uri="{FF2B5EF4-FFF2-40B4-BE49-F238E27FC236}">
                <a16:creationId xmlns:a16="http://schemas.microsoft.com/office/drawing/2014/main" xmlns="" id="{D2ACADAE-AF66-4048-A4CD-2772DFDE259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2303A78A-0FB6-4634-B60E-B079436B2324}"/>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254366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3B460DB-F210-45C2-B95C-040E50CE066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xmlns="" id="{C4F56F97-81DF-4D1D-8EDD-20EDE846AF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xmlns="" id="{65F661AD-48B7-4DCE-88D2-8496AACB40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82FEBC88-AB8F-496D-A86C-6D6FE3A453A0}"/>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6" name="Θέση υποσέλιδου 5">
            <a:extLst>
              <a:ext uri="{FF2B5EF4-FFF2-40B4-BE49-F238E27FC236}">
                <a16:creationId xmlns:a16="http://schemas.microsoft.com/office/drawing/2014/main" xmlns="" id="{2198CBBA-EEE4-41FE-9C6F-D06175C687B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7094BF54-AA99-4144-AB0F-62D5541351A3}"/>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722918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65A9C2C-6F3A-4CCA-886B-DC731D7AC81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xmlns="" id="{7165D047-C689-4BBC-9A17-1FF3CA799F14}"/>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5F6E651F-A9C7-4C39-87F2-2A765E5089F8}"/>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5" name="Θέση υποσέλιδου 4">
            <a:extLst>
              <a:ext uri="{FF2B5EF4-FFF2-40B4-BE49-F238E27FC236}">
                <a16:creationId xmlns:a16="http://schemas.microsoft.com/office/drawing/2014/main" xmlns="" id="{239B9343-1639-4B6C-AC9A-0954D971CA5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6538894B-A4C2-41EA-BFE8-4E5D323F406D}"/>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76590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FF2B5308-110C-43CD-BD01-D3C6B8BE15E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xmlns="" id="{FE3D6E50-7C18-4AD3-8C72-D3ED688E4282}"/>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07F8855-5499-431F-B101-4EC41779FF2F}"/>
              </a:ext>
            </a:extLst>
          </p:cNvPr>
          <p:cNvSpPr>
            <a:spLocks noGrp="1"/>
          </p:cNvSpPr>
          <p:nvPr>
            <p:ph type="dt" sz="half" idx="10"/>
          </p:nvPr>
        </p:nvSpPr>
        <p:spPr/>
        <p:txBody>
          <a:bodyPr/>
          <a:lstStyle/>
          <a:p>
            <a:fld id="{7F945375-7C13-4192-BB17-670F1FC69519}" type="datetimeFigureOut">
              <a:rPr lang="el-GR" smtClean="0"/>
              <a:pPr/>
              <a:t>30/11/2022</a:t>
            </a:fld>
            <a:endParaRPr lang="el-GR"/>
          </a:p>
        </p:txBody>
      </p:sp>
      <p:sp>
        <p:nvSpPr>
          <p:cNvPr id="5" name="Θέση υποσέλιδου 4">
            <a:extLst>
              <a:ext uri="{FF2B5EF4-FFF2-40B4-BE49-F238E27FC236}">
                <a16:creationId xmlns:a16="http://schemas.microsoft.com/office/drawing/2014/main" xmlns="" id="{69162C7B-53F8-4C86-A37A-C45968DE2307}"/>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E53682FB-3A90-4CAE-AD0C-C2B99B71EA71}"/>
              </a:ext>
            </a:extLst>
          </p:cNvPr>
          <p:cNvSpPr>
            <a:spLocks noGrp="1"/>
          </p:cNvSpPr>
          <p:nvPr>
            <p:ph type="sldNum" sz="quarter" idx="12"/>
          </p:nvPr>
        </p:nvSpPr>
        <p:spPr/>
        <p:txBody>
          <a:bodyPr/>
          <a:lstStyle/>
          <a:p>
            <a:fld id="{65003136-BCB3-42A3-937E-7433033304B3}" type="slidenum">
              <a:rPr lang="el-GR" smtClean="0"/>
              <a:pPr/>
              <a:t>‹#›</a:t>
            </a:fld>
            <a:endParaRPr lang="el-GR"/>
          </a:p>
        </p:txBody>
      </p:sp>
    </p:spTree>
    <p:extLst>
      <p:ext uri="{BB962C8B-B14F-4D97-AF65-F5344CB8AC3E}">
        <p14:creationId xmlns:p14="http://schemas.microsoft.com/office/powerpoint/2010/main" val="344158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BAFC265E-5B34-4822-8690-441867CC3A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C5CCC540-2B14-4585-A22D-897A72223D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6B6CECB3-8847-47E4-BAF9-5F93589432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45375-7C13-4192-BB17-670F1FC69519}" type="datetimeFigureOut">
              <a:rPr lang="el-GR" smtClean="0"/>
              <a:pPr/>
              <a:t>30/11/2022</a:t>
            </a:fld>
            <a:endParaRPr lang="el-GR"/>
          </a:p>
        </p:txBody>
      </p:sp>
      <p:sp>
        <p:nvSpPr>
          <p:cNvPr id="5" name="Θέση υποσέλιδου 4">
            <a:extLst>
              <a:ext uri="{FF2B5EF4-FFF2-40B4-BE49-F238E27FC236}">
                <a16:creationId xmlns:a16="http://schemas.microsoft.com/office/drawing/2014/main" xmlns="" id="{7D00CD39-A18C-473D-80FD-3DD1359D62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xmlns="" id="{53697BAA-33E3-4EF5-B387-13D08AAA34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03136-BCB3-42A3-937E-7433033304B3}" type="slidenum">
              <a:rPr lang="el-GR" smtClean="0"/>
              <a:pPr/>
              <a:t>‹#›</a:t>
            </a:fld>
            <a:endParaRPr lang="el-GR"/>
          </a:p>
        </p:txBody>
      </p:sp>
    </p:spTree>
    <p:extLst>
      <p:ext uri="{BB962C8B-B14F-4D97-AF65-F5344CB8AC3E}">
        <p14:creationId xmlns:p14="http://schemas.microsoft.com/office/powerpoint/2010/main" val="35302154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youtube.com/watch?v=oRsY_UviBPE" TargetMode="External"/><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www.youtube.com/watch?v=s4ly6o-VT90"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s://en.wikipedia.org/wiki/Fluid_flow" TargetMode="External"/><Relationship Id="rId2" Type="http://schemas.openxmlformats.org/officeDocument/2006/relationships/hyperlink" Target="https://en.wikipedia.org/wiki/Suspension_(chemistry)" TargetMode="External"/><Relationship Id="rId1" Type="http://schemas.openxmlformats.org/officeDocument/2006/relationships/slideLayout" Target="../slideLayouts/slideLayout2.xml"/><Relationship Id="rId6" Type="http://schemas.openxmlformats.org/officeDocument/2006/relationships/hyperlink" Target="https://en.wikipedia.org/wiki/Drag_coefficient" TargetMode="External"/><Relationship Id="rId5" Type="http://schemas.openxmlformats.org/officeDocument/2006/relationships/hyperlink" Target="https://en.wikipedia.org/wiki/Reynolds_number" TargetMode="External"/><Relationship Id="rId4" Type="http://schemas.openxmlformats.org/officeDocument/2006/relationships/hyperlink" Target="https://en.wikipedia.org/wiki/Stokes_flow" TargetMode="External"/></Relationships>
</file>

<file path=ppt/slides/_rels/slide8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gi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png"/></Relationships>
</file>

<file path=ppt/slides/_rels/slide1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4.gi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5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image" Target="../media/image114.jpeg"/><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s>
</file>

<file path=ppt/slides/_rels/slide212.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77920AB-699E-4A0E-8470-D235810E7E2A}"/>
              </a:ext>
            </a:extLst>
          </p:cNvPr>
          <p:cNvSpPr>
            <a:spLocks noGrp="1"/>
          </p:cNvSpPr>
          <p:nvPr>
            <p:ph type="ctrTitle"/>
          </p:nvPr>
        </p:nvSpPr>
        <p:spPr>
          <a:xfrm>
            <a:off x="1186772" y="3869266"/>
            <a:ext cx="9675962" cy="3208867"/>
          </a:xfrm>
        </p:spPr>
        <p:txBody>
          <a:bodyPr>
            <a:noAutofit/>
          </a:bodyPr>
          <a:lstStyle/>
          <a:p>
            <a:r>
              <a:rPr lang="el-GR" sz="3200" dirty="0"/>
              <a:t>Σημειώσεις για το μάθημα </a:t>
            </a:r>
            <a:r>
              <a:rPr lang="el-GR" sz="3200" b="1" dirty="0"/>
              <a:t/>
            </a:r>
            <a:br>
              <a:rPr lang="el-GR" sz="3200" b="1" dirty="0"/>
            </a:br>
            <a:r>
              <a:rPr lang="el-GR" sz="3200" b="1" dirty="0"/>
              <a:t/>
            </a:r>
            <a:br>
              <a:rPr lang="el-GR" sz="3200" b="1" dirty="0"/>
            </a:br>
            <a:r>
              <a:rPr lang="el-GR" sz="3600" b="1" dirty="0"/>
              <a:t>ΒΑΣΙΚΕΣ ΑΡΧΕΣ ΚΑΙ ΕΦΑΡΜΟΓΕΣ</a:t>
            </a:r>
            <a:r>
              <a:rPr lang="en-US" sz="3600" b="1" dirty="0"/>
              <a:t/>
            </a:r>
            <a:br>
              <a:rPr lang="en-US" sz="3600" b="1" dirty="0"/>
            </a:br>
            <a:r>
              <a:rPr lang="el-GR" sz="3600" b="1" dirty="0"/>
              <a:t>ΤΗΣ ΕΠΙΣΤΗΜΗΣ ΤΩΝ ΑΕΡΟΖΟΛ</a:t>
            </a:r>
            <a:br>
              <a:rPr lang="el-GR" sz="3600" b="1" dirty="0"/>
            </a:br>
            <a:r>
              <a:rPr lang="en-US" sz="3600" b="1" dirty="0"/>
              <a:t/>
            </a:r>
            <a:br>
              <a:rPr lang="en-US" sz="3600" b="1" dirty="0"/>
            </a:br>
            <a:r>
              <a:rPr lang="el-GR" sz="3600" b="1" dirty="0"/>
              <a:t>9</a:t>
            </a:r>
            <a:r>
              <a:rPr lang="el-GR" sz="3600" b="1" baseline="30000" dirty="0"/>
              <a:t>Ο</a:t>
            </a:r>
            <a:r>
              <a:rPr lang="el-GR" sz="3600" b="1" dirty="0"/>
              <a:t> ΕΞΑΜΗΝΟ</a:t>
            </a:r>
            <a:r>
              <a:rPr lang="en-US" sz="3600" b="1" dirty="0"/>
              <a:t/>
            </a:r>
            <a:br>
              <a:rPr lang="en-US" sz="3600" b="1" dirty="0"/>
            </a:br>
            <a:r>
              <a:rPr lang="el-GR" sz="3200" b="1" dirty="0"/>
              <a:t/>
            </a:r>
            <a:br>
              <a:rPr lang="el-GR" sz="3200" b="1" dirty="0"/>
            </a:br>
            <a:r>
              <a:rPr lang="el-GR" sz="3200" dirty="0"/>
              <a:t>ΣΧΟΛΗ </a:t>
            </a:r>
            <a:r>
              <a:rPr lang="el-GR" sz="3200" dirty="0" smtClean="0"/>
              <a:t>ΧΗΜΙΚΩΝ ΜΗΧΑΝΙΚΩΝ </a:t>
            </a:r>
            <a:br>
              <a:rPr lang="el-GR" sz="3200" dirty="0" smtClean="0"/>
            </a:br>
            <a:r>
              <a:rPr lang="el-GR" sz="3200" dirty="0" smtClean="0"/>
              <a:t>ΚΑΙ ΜΗΧΑΝΙΚΩΝ ΠΕΡΙΒΑΛΛΟΝΤΟΣ</a:t>
            </a:r>
            <a:r>
              <a:rPr lang="el-GR" sz="3200" b="1" dirty="0" smtClean="0"/>
              <a:t/>
            </a:r>
            <a:br>
              <a:rPr lang="el-GR" sz="3200" b="1" dirty="0" smtClean="0"/>
            </a:br>
            <a:r>
              <a:rPr lang="el-GR" sz="3200" b="1" dirty="0"/>
              <a:t/>
            </a:r>
            <a:br>
              <a:rPr lang="el-GR" sz="3200" b="1" dirty="0"/>
            </a:br>
            <a:r>
              <a:rPr lang="el-GR" sz="3200" b="1" dirty="0"/>
              <a:t>ΠΟΛΥΤΕΧΝΕΙΟ </a:t>
            </a:r>
            <a:r>
              <a:rPr lang="el-GR" sz="3200" b="1" dirty="0" smtClean="0"/>
              <a:t>ΚΡΗΤΗΣ</a:t>
            </a:r>
            <a:br>
              <a:rPr lang="el-GR" sz="3200" b="1" dirty="0" smtClean="0"/>
            </a:br>
            <a:r>
              <a:rPr lang="el-GR" sz="3200" b="1" dirty="0" smtClean="0"/>
              <a:t/>
            </a:r>
            <a:br>
              <a:rPr lang="el-GR" sz="3200" b="1" dirty="0" smtClean="0"/>
            </a:br>
            <a:r>
              <a:rPr lang="el-GR" sz="3200" b="1" dirty="0" smtClean="0"/>
              <a:t>2022</a:t>
            </a:r>
            <a:r>
              <a:rPr lang="el-GR" sz="3200" b="1" dirty="0"/>
              <a:t/>
            </a:r>
            <a:br>
              <a:rPr lang="el-GR" sz="3200" b="1" dirty="0"/>
            </a:br>
            <a:r>
              <a:rPr lang="el-GR" sz="3200" b="1" dirty="0"/>
              <a:t/>
            </a:r>
            <a:br>
              <a:rPr lang="el-GR" sz="3200" b="1" dirty="0"/>
            </a:br>
            <a:endParaRPr lang="el-GR" sz="3200" b="1" dirty="0"/>
          </a:p>
        </p:txBody>
      </p:sp>
    </p:spTree>
    <p:extLst>
      <p:ext uri="{BB962C8B-B14F-4D97-AF65-F5344CB8AC3E}">
        <p14:creationId xmlns:p14="http://schemas.microsoft.com/office/powerpoint/2010/main" val="1215786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canning electron microscope images of the exemplary aerosol particles... |  Download Scientific Diagra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31992" y="951668"/>
            <a:ext cx="5568312" cy="4775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546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BB4D17C-DEC6-4F45-9D61-BE07BF029727}"/>
              </a:ext>
            </a:extLst>
          </p:cNvPr>
          <p:cNvSpPr>
            <a:spLocks noGrp="1"/>
          </p:cNvSpPr>
          <p:nvPr>
            <p:ph type="title"/>
          </p:nvPr>
        </p:nvSpPr>
        <p:spPr>
          <a:xfrm>
            <a:off x="0" y="681038"/>
            <a:ext cx="12192000" cy="1325563"/>
          </a:xfrm>
        </p:spPr>
        <p:txBody>
          <a:bodyPr>
            <a:normAutofit fontScale="90000"/>
          </a:bodyPr>
          <a:lstStyle/>
          <a:p>
            <a:r>
              <a:rPr lang="el-GR" sz="2200" b="1" dirty="0"/>
              <a:t>           Πυρήνες  &lt;  σωμάτια </a:t>
            </a:r>
            <a:r>
              <a:rPr lang="en-US" sz="2200" b="1" dirty="0"/>
              <a:t>Aitken</a:t>
            </a:r>
            <a:r>
              <a:rPr lang="el-GR" sz="2200" b="1" dirty="0"/>
              <a:t> &lt;  περιοχή συμπύκνωσης  &lt; περιοχή συσσώρευσης &lt;  σταγονίδια &lt;   σωματίδια</a:t>
            </a:r>
            <a:br>
              <a:rPr lang="el-GR" sz="2200" b="1" dirty="0"/>
            </a:br>
            <a:r>
              <a:rPr lang="el-GR" sz="2000" b="1" dirty="0"/>
              <a:t>             </a:t>
            </a:r>
            <a:br>
              <a:rPr lang="el-GR" sz="2000" b="1" dirty="0"/>
            </a:br>
            <a:r>
              <a:rPr lang="el-GR" sz="2000" b="1" dirty="0"/>
              <a:t>                  </a:t>
            </a:r>
            <a:br>
              <a:rPr lang="el-GR" sz="2000" b="1" dirty="0"/>
            </a:br>
            <a:r>
              <a:rPr lang="el-GR" sz="2000" b="1" dirty="0"/>
              <a:t/>
            </a:r>
            <a:br>
              <a:rPr lang="el-GR" sz="2000" b="1" dirty="0"/>
            </a:br>
            <a:r>
              <a:rPr lang="el-GR" sz="2600" b="1" dirty="0"/>
              <a:t>          Μόρια αερίων έως 1</a:t>
            </a:r>
            <a:r>
              <a:rPr lang="en-US" sz="2600" b="1" dirty="0"/>
              <a:t>nm    </a:t>
            </a:r>
            <a:r>
              <a:rPr lang="el-GR" sz="2600" b="1" dirty="0"/>
              <a:t>μόρια σωματιδίων &gt; 3</a:t>
            </a:r>
            <a:r>
              <a:rPr lang="en-US" sz="2600" b="1" dirty="0"/>
              <a:t>nm</a:t>
            </a:r>
            <a:r>
              <a:rPr lang="el-GR" sz="2600" b="1" dirty="0"/>
              <a:t>      1-3</a:t>
            </a:r>
            <a:r>
              <a:rPr lang="en-US" sz="2600" b="1" dirty="0"/>
              <a:t>nm</a:t>
            </a:r>
            <a:r>
              <a:rPr lang="el-GR" sz="2600" b="1" dirty="0"/>
              <a:t> </a:t>
            </a:r>
            <a:r>
              <a:rPr lang="en-US" sz="2600" b="1" dirty="0"/>
              <a:t>(clusters) </a:t>
            </a:r>
            <a:r>
              <a:rPr lang="el-GR" sz="2600" b="1" dirty="0"/>
              <a:t>ΑΛΛΑΓΗ ΦΑΣΗΣ  (!!!)</a:t>
            </a:r>
          </a:p>
        </p:txBody>
      </p:sp>
      <p:sp>
        <p:nvSpPr>
          <p:cNvPr id="3" name="Θέση περιεχομένου 2">
            <a:extLst>
              <a:ext uri="{FF2B5EF4-FFF2-40B4-BE49-F238E27FC236}">
                <a16:creationId xmlns:a16="http://schemas.microsoft.com/office/drawing/2014/main" xmlns="" id="{48340BC5-6ED1-461C-9F36-F23083EF2614}"/>
              </a:ext>
            </a:extLst>
          </p:cNvPr>
          <p:cNvSpPr>
            <a:spLocks noGrp="1"/>
          </p:cNvSpPr>
          <p:nvPr>
            <p:ph idx="1"/>
          </p:nvPr>
        </p:nvSpPr>
        <p:spPr>
          <a:xfrm>
            <a:off x="448574" y="3284537"/>
            <a:ext cx="11024558" cy="2455863"/>
          </a:xfrm>
        </p:spPr>
        <p:txBody>
          <a:bodyPr>
            <a:normAutofit/>
          </a:bodyPr>
          <a:lstStyle/>
          <a:p>
            <a:r>
              <a:rPr lang="el-GR" dirty="0"/>
              <a:t>περιοχή συμπύκνωσης </a:t>
            </a:r>
            <a:r>
              <a:rPr lang="en-US" dirty="0"/>
              <a:t>V</a:t>
            </a:r>
            <a:r>
              <a:rPr lang="en-US" baseline="-25000" dirty="0"/>
              <a:t>1</a:t>
            </a:r>
            <a:r>
              <a:rPr lang="en-US" dirty="0"/>
              <a:t>, </a:t>
            </a:r>
            <a:r>
              <a:rPr lang="el-GR" dirty="0"/>
              <a:t>περιοχή συσσώρευσης </a:t>
            </a:r>
            <a:r>
              <a:rPr lang="en-US" dirty="0"/>
              <a:t>V</a:t>
            </a:r>
            <a:r>
              <a:rPr lang="en-US" baseline="-25000" dirty="0"/>
              <a:t>2</a:t>
            </a:r>
            <a:r>
              <a:rPr lang="en-US" dirty="0"/>
              <a:t>   </a:t>
            </a:r>
            <a:r>
              <a:rPr lang="el-GR" dirty="0"/>
              <a:t>με     </a:t>
            </a:r>
            <a:r>
              <a:rPr lang="en-US" dirty="0"/>
              <a:t>V</a:t>
            </a:r>
            <a:r>
              <a:rPr lang="en-US" baseline="-25000" dirty="0"/>
              <a:t>1</a:t>
            </a:r>
            <a:r>
              <a:rPr lang="en-US" dirty="0"/>
              <a:t> &lt; V</a:t>
            </a:r>
            <a:r>
              <a:rPr lang="en-US" baseline="-25000" dirty="0"/>
              <a:t>2</a:t>
            </a:r>
            <a:endParaRPr lang="el-GR" baseline="-25000" dirty="0"/>
          </a:p>
          <a:p>
            <a:endParaRPr lang="en-US" baseline="-25000" dirty="0"/>
          </a:p>
          <a:p>
            <a:endParaRPr lang="el-GR" baseline="-25000" dirty="0"/>
          </a:p>
          <a:p>
            <a:r>
              <a:rPr lang="el-GR" dirty="0"/>
              <a:t>Η δικόρυφη </a:t>
            </a:r>
            <a:r>
              <a:rPr lang="en-US" dirty="0"/>
              <a:t>(</a:t>
            </a:r>
            <a:r>
              <a:rPr lang="el-GR" dirty="0"/>
              <a:t>συνήθως</a:t>
            </a:r>
            <a:r>
              <a:rPr lang="en-US" dirty="0"/>
              <a:t>)</a:t>
            </a:r>
            <a:r>
              <a:rPr lang="el-GR" dirty="0"/>
              <a:t> </a:t>
            </a:r>
            <a:r>
              <a:rPr lang="el-GR" b="1" dirty="0"/>
              <a:t>κατανομή</a:t>
            </a:r>
            <a:r>
              <a:rPr lang="el-GR" dirty="0"/>
              <a:t> </a:t>
            </a:r>
            <a:r>
              <a:rPr lang="el-GR" u="sng" dirty="0"/>
              <a:t>μάζας</a:t>
            </a:r>
            <a:r>
              <a:rPr lang="el-GR" dirty="0"/>
              <a:t> έχει ελάχιστο περίπου στο 1μ</a:t>
            </a:r>
            <a:r>
              <a:rPr lang="en-US" dirty="0"/>
              <a:t>m</a:t>
            </a:r>
            <a:endParaRPr lang="el-GR" dirty="0"/>
          </a:p>
          <a:p>
            <a:r>
              <a:rPr lang="el-GR" dirty="0"/>
              <a:t>Γιατί</a:t>
            </a:r>
            <a:r>
              <a:rPr lang="en-US" dirty="0"/>
              <a:t>;</a:t>
            </a:r>
            <a:r>
              <a:rPr lang="el-GR" dirty="0"/>
              <a:t> Είναι το διαχωριστικό όριο </a:t>
            </a:r>
            <a:r>
              <a:rPr lang="en-US" dirty="0"/>
              <a:t>fine/coarse (</a:t>
            </a:r>
            <a:r>
              <a:rPr lang="el-GR" dirty="0"/>
              <a:t>πολλά </a:t>
            </a:r>
            <a:r>
              <a:rPr lang="en-US" dirty="0"/>
              <a:t>vs. </a:t>
            </a:r>
            <a:r>
              <a:rPr lang="el-GR" dirty="0"/>
              <a:t>μεγάλα)</a:t>
            </a:r>
          </a:p>
        </p:txBody>
      </p:sp>
    </p:spTree>
    <p:extLst>
      <p:ext uri="{BB962C8B-B14F-4D97-AF65-F5344CB8AC3E}">
        <p14:creationId xmlns:p14="http://schemas.microsoft.com/office/powerpoint/2010/main" val="1956902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AB370A9-94D9-47CD-B054-E1BFA8B5470B}"/>
              </a:ext>
            </a:extLst>
          </p:cNvPr>
          <p:cNvSpPr>
            <a:spLocks noGrp="1"/>
          </p:cNvSpPr>
          <p:nvPr>
            <p:ph type="title"/>
          </p:nvPr>
        </p:nvSpPr>
        <p:spPr>
          <a:xfrm>
            <a:off x="838200" y="681037"/>
            <a:ext cx="10515600" cy="892175"/>
          </a:xfrm>
        </p:spPr>
        <p:txBody>
          <a:bodyPr/>
          <a:lstStyle/>
          <a:p>
            <a:r>
              <a:rPr lang="el-GR" dirty="0"/>
              <a:t>Βασικός μηχανισμός διαχωρισμού στα 1-2μ</a:t>
            </a:r>
            <a:r>
              <a:rPr lang="en-US" dirty="0"/>
              <a:t>m</a:t>
            </a:r>
            <a:endParaRPr lang="el-GR" dirty="0"/>
          </a:p>
        </p:txBody>
      </p:sp>
      <p:sp>
        <p:nvSpPr>
          <p:cNvPr id="3" name="Θέση περιεχομένου 2">
            <a:extLst>
              <a:ext uri="{FF2B5EF4-FFF2-40B4-BE49-F238E27FC236}">
                <a16:creationId xmlns:a16="http://schemas.microsoft.com/office/drawing/2014/main" xmlns="" id="{8103D942-3B6E-4E9A-AA08-4998D31860D7}"/>
              </a:ext>
            </a:extLst>
          </p:cNvPr>
          <p:cNvSpPr>
            <a:spLocks noGrp="1"/>
          </p:cNvSpPr>
          <p:nvPr>
            <p:ph idx="1"/>
          </p:nvPr>
        </p:nvSpPr>
        <p:spPr/>
        <p:txBody>
          <a:bodyPr/>
          <a:lstStyle/>
          <a:p>
            <a:r>
              <a:rPr lang="el-GR" dirty="0"/>
              <a:t>Λεπτά (</a:t>
            </a:r>
            <a:r>
              <a:rPr lang="en-US" dirty="0"/>
              <a:t>fine) </a:t>
            </a:r>
            <a:r>
              <a:rPr lang="el-GR" dirty="0"/>
              <a:t>και Χονδρά (</a:t>
            </a:r>
            <a:r>
              <a:rPr lang="en-US" dirty="0"/>
              <a:t>coarse)</a:t>
            </a:r>
            <a:r>
              <a:rPr lang="el-GR" dirty="0"/>
              <a:t> σωματίδια</a:t>
            </a:r>
          </a:p>
          <a:p>
            <a:endParaRPr lang="el-GR" dirty="0"/>
          </a:p>
          <a:p>
            <a:r>
              <a:rPr lang="el-GR" dirty="0"/>
              <a:t>Διαφοροποίηση στο μέγεθος, στην πηγή προέλευσης, τη χημική σύσταση, την εναπόθεσή τους (τρόπος και ποσοστό), τις οπτικές τους ιδιότητες, την επίδραση στην δημόσια υγεία κτλ</a:t>
            </a:r>
            <a:r>
              <a:rPr lang="el-GR" dirty="0" smtClean="0"/>
              <a:t>.</a:t>
            </a:r>
          </a:p>
          <a:p>
            <a:endParaRPr lang="el-GR" dirty="0"/>
          </a:p>
        </p:txBody>
      </p:sp>
    </p:spTree>
    <p:extLst>
      <p:ext uri="{BB962C8B-B14F-4D97-AF65-F5344CB8AC3E}">
        <p14:creationId xmlns:p14="http://schemas.microsoft.com/office/powerpoint/2010/main" val="1353100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65CD3AA-FEB8-4778-882C-6A6E74A3693D}"/>
              </a:ext>
            </a:extLst>
          </p:cNvPr>
          <p:cNvSpPr>
            <a:spLocks noGrp="1"/>
          </p:cNvSpPr>
          <p:nvPr>
            <p:ph type="title"/>
          </p:nvPr>
        </p:nvSpPr>
        <p:spPr/>
        <p:txBody>
          <a:bodyPr>
            <a:normAutofit/>
          </a:bodyPr>
          <a:lstStyle/>
          <a:p>
            <a:r>
              <a:rPr lang="el-GR" sz="4000" dirty="0"/>
              <a:t>Η </a:t>
            </a:r>
            <a:r>
              <a:rPr lang="el-GR" sz="4000" b="1" dirty="0"/>
              <a:t>κατανομή</a:t>
            </a:r>
            <a:r>
              <a:rPr lang="el-GR" sz="4000" dirty="0"/>
              <a:t> μεγέθους σωματιδίων σχετίζεται με</a:t>
            </a:r>
            <a:r>
              <a:rPr lang="en-US" sz="4000" dirty="0"/>
              <a:t>:</a:t>
            </a:r>
            <a:endParaRPr lang="el-GR" sz="4000" dirty="0"/>
          </a:p>
        </p:txBody>
      </p:sp>
      <p:sp>
        <p:nvSpPr>
          <p:cNvPr id="3" name="Θέση περιεχομένου 2">
            <a:extLst>
              <a:ext uri="{FF2B5EF4-FFF2-40B4-BE49-F238E27FC236}">
                <a16:creationId xmlns:a16="http://schemas.microsoft.com/office/drawing/2014/main" xmlns="" id="{880FDB1F-3A5E-45B1-B554-C34EEA22C49A}"/>
              </a:ext>
            </a:extLst>
          </p:cNvPr>
          <p:cNvSpPr>
            <a:spLocks noGrp="1"/>
          </p:cNvSpPr>
          <p:nvPr>
            <p:ph idx="1"/>
          </p:nvPr>
        </p:nvSpPr>
        <p:spPr/>
        <p:txBody>
          <a:bodyPr/>
          <a:lstStyle/>
          <a:p>
            <a:r>
              <a:rPr lang="el-GR" dirty="0"/>
              <a:t>Χημική σύσταση του αερολύματος</a:t>
            </a:r>
          </a:p>
          <a:p>
            <a:r>
              <a:rPr lang="el-GR" dirty="0"/>
              <a:t>Οπτικές ιδιότητες αυτού</a:t>
            </a:r>
          </a:p>
          <a:p>
            <a:r>
              <a:rPr lang="el-GR" dirty="0"/>
              <a:t>Τους μηχανισμούς εναπόθεσης ή κατάληξης (γίγνεσθαι) (π.χ. διά μέσω του αναπνευστικού συστήματος, σε τί ατμοσφαιρικούς μηχανισμούς / φαινόμενα αυτά συμμετέχουν)</a:t>
            </a:r>
          </a:p>
        </p:txBody>
      </p:sp>
    </p:spTree>
    <p:extLst>
      <p:ext uri="{BB962C8B-B14F-4D97-AF65-F5344CB8AC3E}">
        <p14:creationId xmlns:p14="http://schemas.microsoft.com/office/powerpoint/2010/main" val="283837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1FE46D1-7B6F-4415-9997-F444AD4C63E9}"/>
              </a:ext>
            </a:extLst>
          </p:cNvPr>
          <p:cNvSpPr>
            <a:spLocks noGrp="1"/>
          </p:cNvSpPr>
          <p:nvPr>
            <p:ph type="title"/>
          </p:nvPr>
        </p:nvSpPr>
        <p:spPr>
          <a:xfrm>
            <a:off x="838200" y="29104"/>
            <a:ext cx="10515600" cy="1325563"/>
          </a:xfrm>
        </p:spPr>
        <p:txBody>
          <a:bodyPr/>
          <a:lstStyle/>
          <a:p>
            <a:r>
              <a:rPr lang="el-GR" dirty="0"/>
              <a:t>Διαγραμματική απεικόνιση </a:t>
            </a:r>
          </a:p>
        </p:txBody>
      </p:sp>
      <p:sp>
        <p:nvSpPr>
          <p:cNvPr id="3" name="Θέση περιεχομένου 2">
            <a:extLst>
              <a:ext uri="{FF2B5EF4-FFF2-40B4-BE49-F238E27FC236}">
                <a16:creationId xmlns:a16="http://schemas.microsoft.com/office/drawing/2014/main" xmlns="" id="{9E0B270E-33F0-4F9D-9736-F1EF4286325B}"/>
              </a:ext>
            </a:extLst>
          </p:cNvPr>
          <p:cNvSpPr>
            <a:spLocks noGrp="1"/>
          </p:cNvSpPr>
          <p:nvPr>
            <p:ph idx="1"/>
          </p:nvPr>
        </p:nvSpPr>
        <p:spPr>
          <a:xfrm>
            <a:off x="838200" y="1354666"/>
            <a:ext cx="10515600" cy="5325533"/>
          </a:xfrm>
        </p:spPr>
        <p:txBody>
          <a:bodyPr>
            <a:normAutofit fontScale="77500" lnSpcReduction="20000"/>
          </a:bodyPr>
          <a:lstStyle/>
          <a:p>
            <a:r>
              <a:rPr lang="el-GR" dirty="0"/>
              <a:t>Οριζόντιος άξονας (διάμετρος ενδεχομένως σε λογαριθμική κλίμακα ή χρόνος)   (σύμβολο</a:t>
            </a:r>
            <a:r>
              <a:rPr lang="en-US" dirty="0"/>
              <a:t>:</a:t>
            </a:r>
            <a:r>
              <a:rPr lang="el-GR" dirty="0"/>
              <a:t> </a:t>
            </a:r>
            <a:r>
              <a:rPr lang="en-US" dirty="0"/>
              <a:t>dp </a:t>
            </a:r>
            <a:r>
              <a:rPr lang="el-GR" dirty="0"/>
              <a:t>ή </a:t>
            </a:r>
            <a:r>
              <a:rPr lang="en-US" dirty="0"/>
              <a:t>da </a:t>
            </a:r>
            <a:r>
              <a:rPr lang="el-GR" dirty="0"/>
              <a:t>ή </a:t>
            </a:r>
            <a:r>
              <a:rPr lang="en-US" dirty="0"/>
              <a:t>Dp</a:t>
            </a:r>
            <a:r>
              <a:rPr lang="el-GR" dirty="0"/>
              <a:t>)</a:t>
            </a:r>
          </a:p>
          <a:p>
            <a:endParaRPr lang="el-GR" dirty="0"/>
          </a:p>
          <a:p>
            <a:r>
              <a:rPr lang="el-GR" dirty="0"/>
              <a:t>Κάθετος άξονας   </a:t>
            </a:r>
            <a:r>
              <a:rPr lang="en-US" dirty="0" err="1"/>
              <a:t>dN</a:t>
            </a:r>
            <a:r>
              <a:rPr lang="en-US" dirty="0"/>
              <a:t> / d log </a:t>
            </a:r>
            <a:r>
              <a:rPr lang="en-US" dirty="0" err="1"/>
              <a:t>Dp</a:t>
            </a:r>
            <a:r>
              <a:rPr lang="en-US" dirty="0"/>
              <a:t>    (</a:t>
            </a:r>
            <a:r>
              <a:rPr lang="el-GR" dirty="0"/>
              <a:t># </a:t>
            </a:r>
            <a:r>
              <a:rPr lang="en-US" dirty="0"/>
              <a:t>cm</a:t>
            </a:r>
            <a:r>
              <a:rPr lang="en-US" baseline="30000" dirty="0"/>
              <a:t>-3</a:t>
            </a:r>
            <a:r>
              <a:rPr lang="en-US" dirty="0"/>
              <a:t>)</a:t>
            </a:r>
          </a:p>
          <a:p>
            <a:pPr marL="0" indent="0">
              <a:buNone/>
            </a:pPr>
            <a:r>
              <a:rPr lang="en-US" dirty="0"/>
              <a:t>                                   </a:t>
            </a:r>
            <a:r>
              <a:rPr lang="en-US" dirty="0" err="1"/>
              <a:t>dS</a:t>
            </a:r>
            <a:r>
              <a:rPr lang="en-US" dirty="0"/>
              <a:t> / d log </a:t>
            </a:r>
            <a:r>
              <a:rPr lang="en-US" dirty="0" err="1"/>
              <a:t>Dp</a:t>
            </a:r>
            <a:r>
              <a:rPr lang="en-US" dirty="0"/>
              <a:t>     (</a:t>
            </a:r>
            <a:r>
              <a:rPr lang="el-GR" dirty="0"/>
              <a:t>μ</a:t>
            </a:r>
            <a:r>
              <a:rPr lang="en-US" dirty="0"/>
              <a:t>m</a:t>
            </a:r>
            <a:r>
              <a:rPr lang="en-US" baseline="30000" dirty="0"/>
              <a:t>2</a:t>
            </a:r>
            <a:r>
              <a:rPr lang="en-US" dirty="0"/>
              <a:t> cm</a:t>
            </a:r>
            <a:r>
              <a:rPr lang="en-US" baseline="30000" dirty="0"/>
              <a:t>-3</a:t>
            </a:r>
            <a:r>
              <a:rPr lang="en-US" dirty="0"/>
              <a:t>)</a:t>
            </a:r>
          </a:p>
          <a:p>
            <a:pPr marL="0" indent="0">
              <a:buNone/>
            </a:pPr>
            <a:r>
              <a:rPr lang="en-US" dirty="0"/>
              <a:t>                                   </a:t>
            </a:r>
            <a:r>
              <a:rPr lang="en-US" dirty="0" err="1"/>
              <a:t>dV</a:t>
            </a:r>
            <a:r>
              <a:rPr lang="en-US" dirty="0"/>
              <a:t> / d log </a:t>
            </a:r>
            <a:r>
              <a:rPr lang="en-US" dirty="0" err="1"/>
              <a:t>Dp</a:t>
            </a:r>
            <a:r>
              <a:rPr lang="en-US" dirty="0"/>
              <a:t>     (</a:t>
            </a:r>
            <a:r>
              <a:rPr lang="el-GR" dirty="0"/>
              <a:t>μ</a:t>
            </a:r>
            <a:r>
              <a:rPr lang="en-US" dirty="0"/>
              <a:t>m</a:t>
            </a:r>
            <a:r>
              <a:rPr lang="en-US" baseline="30000" dirty="0"/>
              <a:t>3</a:t>
            </a:r>
            <a:r>
              <a:rPr lang="en-US" dirty="0"/>
              <a:t> cm</a:t>
            </a:r>
            <a:r>
              <a:rPr lang="en-US" baseline="30000" dirty="0"/>
              <a:t>-3</a:t>
            </a:r>
            <a:r>
              <a:rPr lang="en-US" dirty="0"/>
              <a:t>)</a:t>
            </a:r>
          </a:p>
          <a:p>
            <a:pPr marL="0" indent="0">
              <a:buNone/>
            </a:pPr>
            <a:r>
              <a:rPr lang="en-US" dirty="0"/>
              <a:t>                                   </a:t>
            </a:r>
            <a:r>
              <a:rPr lang="en-US" dirty="0" err="1"/>
              <a:t>dM</a:t>
            </a:r>
            <a:r>
              <a:rPr lang="en-US" dirty="0"/>
              <a:t> / d log </a:t>
            </a:r>
            <a:r>
              <a:rPr lang="en-US" dirty="0" err="1"/>
              <a:t>Dp</a:t>
            </a:r>
            <a:r>
              <a:rPr lang="en-US" dirty="0"/>
              <a:t>    (</a:t>
            </a:r>
            <a:r>
              <a:rPr lang="el-GR" dirty="0"/>
              <a:t>μ</a:t>
            </a:r>
            <a:r>
              <a:rPr lang="en-US" dirty="0"/>
              <a:t>g m</a:t>
            </a:r>
            <a:r>
              <a:rPr lang="en-US" baseline="30000" dirty="0"/>
              <a:t>-3</a:t>
            </a:r>
            <a:r>
              <a:rPr lang="en-US" dirty="0"/>
              <a:t>)</a:t>
            </a:r>
            <a:endParaRPr lang="el-GR" dirty="0"/>
          </a:p>
          <a:p>
            <a:pPr marL="0" indent="0">
              <a:buNone/>
            </a:pPr>
            <a:endParaRPr lang="el-GR" dirty="0"/>
          </a:p>
          <a:p>
            <a:pPr marL="0" indent="0">
              <a:buNone/>
            </a:pPr>
            <a:endParaRPr lang="el-GR" dirty="0"/>
          </a:p>
          <a:p>
            <a:pPr marL="0" indent="0">
              <a:lnSpc>
                <a:spcPct val="170000"/>
              </a:lnSpc>
              <a:buNone/>
            </a:pPr>
            <a:r>
              <a:rPr lang="el-GR" sz="3900" b="1" baseline="8000" dirty="0"/>
              <a:t>Όταν μιλάμε για διάμετρο όχι διακριτών σωματιδίων αλλά για </a:t>
            </a:r>
            <a:r>
              <a:rPr lang="el-GR" sz="3900" b="1" u="sng" baseline="8000" dirty="0"/>
              <a:t>διάμετρο εύρους σωματίων</a:t>
            </a:r>
            <a:r>
              <a:rPr lang="el-GR" sz="3900" b="1" baseline="8000" dirty="0"/>
              <a:t>, τότε αναφερόμαστε είτε στην </a:t>
            </a:r>
            <a:r>
              <a:rPr lang="el-GR" sz="3900" b="1" u="sng" baseline="8000" dirty="0"/>
              <a:t>αριθμητική μέση διάμετρο </a:t>
            </a:r>
            <a:r>
              <a:rPr lang="el-GR" sz="3900" b="1" baseline="8000" dirty="0"/>
              <a:t>είτε στην </a:t>
            </a:r>
            <a:r>
              <a:rPr lang="el-GR" sz="3900" b="1" u="sng" baseline="8000" dirty="0"/>
              <a:t>γεωμετρική μέση διάμετρο </a:t>
            </a:r>
            <a:r>
              <a:rPr lang="el-GR" sz="3900" b="1" baseline="8000" dirty="0"/>
              <a:t>(ρίζα του γινομένου των ορίων του διαστήματος των διαμέτρων – ακραίες τιμές διαμέτρου άνω και κάτω)</a:t>
            </a:r>
          </a:p>
        </p:txBody>
      </p:sp>
    </p:spTree>
    <p:extLst>
      <p:ext uri="{BB962C8B-B14F-4D97-AF65-F5344CB8AC3E}">
        <p14:creationId xmlns:p14="http://schemas.microsoft.com/office/powerpoint/2010/main" val="2536443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E01587C-BC50-4DAD-97EE-593F5229F046}"/>
              </a:ext>
            </a:extLst>
          </p:cNvPr>
          <p:cNvSpPr>
            <a:spLocks noGrp="1"/>
          </p:cNvSpPr>
          <p:nvPr>
            <p:ph type="title"/>
          </p:nvPr>
        </p:nvSpPr>
        <p:spPr>
          <a:xfrm>
            <a:off x="838200" y="202286"/>
            <a:ext cx="10515600" cy="574327"/>
          </a:xfrm>
        </p:spPr>
        <p:txBody>
          <a:bodyPr>
            <a:normAutofit fontScale="90000"/>
          </a:bodyPr>
          <a:lstStyle/>
          <a:p>
            <a:r>
              <a:rPr lang="el-GR" dirty="0"/>
              <a:t>Κέντρο (πλάτος) της κατανομής</a:t>
            </a:r>
          </a:p>
        </p:txBody>
      </p:sp>
      <p:sp>
        <p:nvSpPr>
          <p:cNvPr id="3" name="Θέση περιεχομένου 2">
            <a:extLst>
              <a:ext uri="{FF2B5EF4-FFF2-40B4-BE49-F238E27FC236}">
                <a16:creationId xmlns:a16="http://schemas.microsoft.com/office/drawing/2014/main" xmlns="" id="{32B233F0-02EB-4D37-A5A2-0E1FD5620F88}"/>
              </a:ext>
            </a:extLst>
          </p:cNvPr>
          <p:cNvSpPr>
            <a:spLocks noGrp="1"/>
          </p:cNvSpPr>
          <p:nvPr>
            <p:ph idx="1"/>
          </p:nvPr>
        </p:nvSpPr>
        <p:spPr>
          <a:xfrm>
            <a:off x="838200" y="1052186"/>
            <a:ext cx="10515600" cy="5298510"/>
          </a:xfrm>
          <a:ln>
            <a:solidFill>
              <a:schemeClr val="bg1"/>
            </a:solidFill>
          </a:ln>
        </p:spPr>
        <p:txBody>
          <a:bodyPr>
            <a:noAutofit/>
          </a:bodyPr>
          <a:lstStyle/>
          <a:p>
            <a:pPr marL="514350" indent="-514350">
              <a:buAutoNum type="arabicParenR"/>
            </a:pPr>
            <a:r>
              <a:rPr lang="el-GR" sz="2000" dirty="0"/>
              <a:t>Μέση διάμετρος </a:t>
            </a:r>
            <a:r>
              <a:rPr lang="en-US" sz="2000" dirty="0"/>
              <a:t>(mean)  dp = </a:t>
            </a:r>
            <a:r>
              <a:rPr lang="el-GR" sz="2000" dirty="0"/>
              <a:t>Σ</a:t>
            </a:r>
            <a:r>
              <a:rPr lang="en-US" sz="2000" dirty="0"/>
              <a:t>d / N = </a:t>
            </a:r>
            <a:r>
              <a:rPr lang="el-GR" sz="2000" dirty="0"/>
              <a:t>Σ </a:t>
            </a:r>
            <a:r>
              <a:rPr lang="en-US" sz="2000" dirty="0" err="1"/>
              <a:t>ni</a:t>
            </a:r>
            <a:r>
              <a:rPr lang="en-US" sz="2000" dirty="0"/>
              <a:t> di / </a:t>
            </a:r>
            <a:r>
              <a:rPr lang="el-GR" sz="2000" dirty="0"/>
              <a:t>Σ </a:t>
            </a:r>
            <a:r>
              <a:rPr lang="en-US" sz="2000" dirty="0" err="1"/>
              <a:t>ni</a:t>
            </a:r>
            <a:endParaRPr lang="en-US" sz="2000" dirty="0"/>
          </a:p>
          <a:p>
            <a:pPr marL="514350" indent="-514350">
              <a:buAutoNum type="arabicParenR"/>
            </a:pPr>
            <a:r>
              <a:rPr lang="el-GR" sz="2000" dirty="0"/>
              <a:t>Διάμεσος (</a:t>
            </a:r>
            <a:r>
              <a:rPr lang="en-US" sz="2000" dirty="0"/>
              <a:t>median) </a:t>
            </a:r>
            <a:r>
              <a:rPr lang="el-GR" sz="2000" dirty="0"/>
              <a:t>(50% των σωματιδίων πάνω από αυτήν την τιμή και το υπόλοιπο κάτω)</a:t>
            </a:r>
          </a:p>
          <a:p>
            <a:pPr marL="514350" indent="-514350">
              <a:buAutoNum type="arabicParenR"/>
            </a:pPr>
            <a:r>
              <a:rPr lang="el-GR" sz="2000" dirty="0"/>
              <a:t>Διάμετρος κορυφής </a:t>
            </a:r>
            <a:r>
              <a:rPr lang="en-US" sz="2000" dirty="0"/>
              <a:t>(mode) </a:t>
            </a:r>
            <a:r>
              <a:rPr lang="el-GR" sz="2000" dirty="0"/>
              <a:t>είναι η πιο ψηλή κορυφή (συχνότητα)</a:t>
            </a:r>
          </a:p>
          <a:p>
            <a:pPr marL="514350" indent="-514350">
              <a:buAutoNum type="arabicParenR"/>
            </a:pPr>
            <a:r>
              <a:rPr lang="el-GR" sz="2000" dirty="0"/>
              <a:t>Γεωμετρική μέση διάμετρος </a:t>
            </a:r>
            <a:r>
              <a:rPr lang="en-US" sz="2000" dirty="0"/>
              <a:t>(geometric mean</a:t>
            </a:r>
            <a:r>
              <a:rPr lang="en-US" sz="2000" dirty="0" smtClean="0"/>
              <a:t>)</a:t>
            </a:r>
            <a:endParaRPr lang="el-GR" sz="2000" dirty="0" smtClean="0"/>
          </a:p>
          <a:p>
            <a:pPr marL="0" indent="0">
              <a:buNone/>
            </a:pPr>
            <a:endParaRPr lang="en-US" sz="2000" dirty="0"/>
          </a:p>
          <a:p>
            <a:pPr marL="0" indent="0">
              <a:buNone/>
            </a:pPr>
            <a:r>
              <a:rPr lang="en-US" sz="2000" dirty="0"/>
              <a:t>     </a:t>
            </a:r>
            <a:r>
              <a:rPr lang="en-US" sz="2000" dirty="0" err="1"/>
              <a:t>dgi</a:t>
            </a:r>
            <a:r>
              <a:rPr lang="en-US" sz="2000" dirty="0"/>
              <a:t> = exp [</a:t>
            </a:r>
            <a:r>
              <a:rPr lang="el-GR" sz="2000" dirty="0"/>
              <a:t>Σ </a:t>
            </a:r>
            <a:r>
              <a:rPr lang="en-US" sz="2000" dirty="0" err="1"/>
              <a:t>ni</a:t>
            </a:r>
            <a:r>
              <a:rPr lang="en-US" sz="2000" dirty="0"/>
              <a:t> ln(di) / N]   </a:t>
            </a:r>
            <a:r>
              <a:rPr lang="el-GR" sz="2000" dirty="0"/>
              <a:t>ή</a:t>
            </a:r>
          </a:p>
          <a:p>
            <a:pPr marL="0" indent="0">
              <a:buNone/>
            </a:pPr>
            <a:r>
              <a:rPr lang="el-GR" sz="2000" dirty="0"/>
              <a:t>    </a:t>
            </a:r>
          </a:p>
          <a:p>
            <a:pPr marL="0" indent="0">
              <a:buNone/>
            </a:pPr>
            <a:r>
              <a:rPr lang="el-GR" sz="2000" dirty="0"/>
              <a:t>     </a:t>
            </a:r>
            <a:r>
              <a:rPr lang="en-US" sz="2000" dirty="0"/>
              <a:t>ln (</a:t>
            </a:r>
            <a:r>
              <a:rPr lang="el-GR" sz="2000" dirty="0"/>
              <a:t>μέση </a:t>
            </a:r>
            <a:r>
              <a:rPr lang="en-US" sz="2000" dirty="0" err="1"/>
              <a:t>dgi</a:t>
            </a:r>
            <a:r>
              <a:rPr lang="en-US" sz="2000" dirty="0"/>
              <a:t>) = S (Ni ln di) / N</a:t>
            </a:r>
          </a:p>
          <a:p>
            <a:pPr marL="0" indent="0">
              <a:buNone/>
            </a:pPr>
            <a:endParaRPr lang="en-US" sz="2000" dirty="0"/>
          </a:p>
          <a:p>
            <a:pPr marL="0" indent="0">
              <a:buNone/>
            </a:pPr>
            <a:r>
              <a:rPr lang="en-US" sz="2000" dirty="0"/>
              <a:t>    ln </a:t>
            </a:r>
            <a:r>
              <a:rPr lang="el-GR" sz="2000" dirty="0"/>
              <a:t>σ</a:t>
            </a:r>
            <a:r>
              <a:rPr lang="en-US" sz="2000" dirty="0" err="1"/>
              <a:t>gi</a:t>
            </a:r>
            <a:r>
              <a:rPr lang="en-US" sz="2000" dirty="0"/>
              <a:t> = [</a:t>
            </a:r>
            <a:r>
              <a:rPr lang="el-GR" sz="2000" dirty="0"/>
              <a:t>Σ (</a:t>
            </a:r>
            <a:r>
              <a:rPr lang="en-US" sz="2000" dirty="0" err="1"/>
              <a:t>lndi</a:t>
            </a:r>
            <a:r>
              <a:rPr lang="en-US" sz="2000" dirty="0"/>
              <a:t> – ln(</a:t>
            </a:r>
            <a:r>
              <a:rPr lang="el-GR" sz="2000" dirty="0"/>
              <a:t>μέση </a:t>
            </a:r>
            <a:r>
              <a:rPr lang="en-US" sz="2000" dirty="0"/>
              <a:t>di)] / (N-1)]</a:t>
            </a:r>
            <a:r>
              <a:rPr lang="en-US" sz="2000" baseline="30000" dirty="0"/>
              <a:t>1/2</a:t>
            </a:r>
          </a:p>
          <a:p>
            <a:pPr marL="0" indent="0">
              <a:buNone/>
            </a:pPr>
            <a:endParaRPr lang="en-US" sz="2000" baseline="30000" dirty="0"/>
          </a:p>
          <a:p>
            <a:pPr marL="0" indent="0">
              <a:buNone/>
            </a:pPr>
            <a:endParaRPr lang="en-US" sz="2000" baseline="30000" dirty="0"/>
          </a:p>
          <a:p>
            <a:pPr marL="0" indent="0">
              <a:buNone/>
            </a:pPr>
            <a:r>
              <a:rPr lang="el-GR" sz="3600" baseline="30000" dirty="0">
                <a:solidFill>
                  <a:srgbClr val="00B0F0"/>
                </a:solidFill>
              </a:rPr>
              <a:t>Αν συμμετρική η κατανομή τότε οι τιμές των 1, 2 και 3 ταυτίζονται</a:t>
            </a:r>
          </a:p>
          <a:p>
            <a:pPr marL="0" indent="0">
              <a:buNone/>
            </a:pPr>
            <a:r>
              <a:rPr lang="el-GR" sz="3600" baseline="30000" dirty="0">
                <a:solidFill>
                  <a:srgbClr val="00B0F0"/>
                </a:solidFill>
              </a:rPr>
              <a:t>Αν </a:t>
            </a:r>
            <a:r>
              <a:rPr lang="el-GR" sz="3600" baseline="30000" dirty="0" smtClean="0">
                <a:solidFill>
                  <a:srgbClr val="00B0F0"/>
                </a:solidFill>
              </a:rPr>
              <a:t>όχι</a:t>
            </a:r>
            <a:r>
              <a:rPr lang="en-US" sz="3600" baseline="30000" dirty="0" smtClean="0">
                <a:solidFill>
                  <a:srgbClr val="00B0F0"/>
                </a:solidFill>
              </a:rPr>
              <a:t>:</a:t>
            </a:r>
            <a:r>
              <a:rPr lang="el-GR" sz="3600" dirty="0" smtClean="0">
                <a:solidFill>
                  <a:srgbClr val="00B0F0"/>
                </a:solidFill>
              </a:rPr>
              <a:t> </a:t>
            </a:r>
            <a:r>
              <a:rPr lang="el-GR" sz="3600" baseline="30000" dirty="0" smtClean="0">
                <a:solidFill>
                  <a:srgbClr val="00B0F0"/>
                </a:solidFill>
              </a:rPr>
              <a:t>Διάμετρος</a:t>
            </a:r>
            <a:r>
              <a:rPr lang="el-GR" sz="3600" dirty="0" smtClean="0">
                <a:solidFill>
                  <a:srgbClr val="00B0F0"/>
                </a:solidFill>
              </a:rPr>
              <a:t> </a:t>
            </a:r>
            <a:r>
              <a:rPr lang="el-GR" sz="3600" baseline="30000" dirty="0" smtClean="0">
                <a:solidFill>
                  <a:srgbClr val="00B0F0"/>
                </a:solidFill>
              </a:rPr>
              <a:t>κορυφής </a:t>
            </a:r>
            <a:r>
              <a:rPr lang="el-GR" sz="3600" baseline="30000" dirty="0">
                <a:solidFill>
                  <a:srgbClr val="00B0F0"/>
                </a:solidFill>
              </a:rPr>
              <a:t>&lt; </a:t>
            </a:r>
            <a:r>
              <a:rPr lang="el-GR" sz="3600" baseline="30000" dirty="0" smtClean="0">
                <a:solidFill>
                  <a:srgbClr val="00B0F0"/>
                </a:solidFill>
              </a:rPr>
              <a:t>Διάμεσος </a:t>
            </a:r>
            <a:r>
              <a:rPr lang="el-GR" sz="3600" baseline="30000" dirty="0">
                <a:solidFill>
                  <a:srgbClr val="00B0F0"/>
                </a:solidFill>
              </a:rPr>
              <a:t>&lt; </a:t>
            </a:r>
            <a:r>
              <a:rPr lang="el-GR" sz="3600" baseline="30000" dirty="0" smtClean="0">
                <a:solidFill>
                  <a:srgbClr val="00B0F0"/>
                </a:solidFill>
              </a:rPr>
              <a:t>Μέση </a:t>
            </a:r>
            <a:r>
              <a:rPr lang="el-GR" sz="3600" baseline="30000" dirty="0">
                <a:solidFill>
                  <a:srgbClr val="00B0F0"/>
                </a:solidFill>
              </a:rPr>
              <a:t>διάμετρος</a:t>
            </a:r>
          </a:p>
        </p:txBody>
      </p:sp>
    </p:spTree>
    <p:extLst>
      <p:ext uri="{BB962C8B-B14F-4D97-AF65-F5344CB8AC3E}">
        <p14:creationId xmlns:p14="http://schemas.microsoft.com/office/powerpoint/2010/main" val="2852745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E307AF3-2905-404F-AA18-4D11B99517D6}"/>
              </a:ext>
            </a:extLst>
          </p:cNvPr>
          <p:cNvSpPr>
            <a:spLocks noGrp="1"/>
          </p:cNvSpPr>
          <p:nvPr>
            <p:ph type="title"/>
          </p:nvPr>
        </p:nvSpPr>
        <p:spPr/>
        <p:txBody>
          <a:bodyPr/>
          <a:lstStyle/>
          <a:p>
            <a:r>
              <a:rPr lang="el-GR" dirty="0"/>
              <a:t>Βασικές αρχές επιστήμης αερολυμάτων</a:t>
            </a:r>
          </a:p>
        </p:txBody>
      </p:sp>
      <p:sp>
        <p:nvSpPr>
          <p:cNvPr id="3" name="Θέση περιεχομένου 2">
            <a:extLst>
              <a:ext uri="{FF2B5EF4-FFF2-40B4-BE49-F238E27FC236}">
                <a16:creationId xmlns:a16="http://schemas.microsoft.com/office/drawing/2014/main" xmlns="" id="{26169DD2-BB6E-4192-A420-5863FA00AD20}"/>
              </a:ext>
            </a:extLst>
          </p:cNvPr>
          <p:cNvSpPr>
            <a:spLocks noGrp="1"/>
          </p:cNvSpPr>
          <p:nvPr>
            <p:ph idx="1"/>
          </p:nvPr>
        </p:nvSpPr>
        <p:spPr>
          <a:xfrm>
            <a:off x="700178" y="1773866"/>
            <a:ext cx="10515600" cy="4351338"/>
          </a:xfrm>
        </p:spPr>
        <p:txBody>
          <a:bodyPr/>
          <a:lstStyle/>
          <a:p>
            <a:pPr marL="0" indent="0">
              <a:buNone/>
            </a:pPr>
            <a:r>
              <a:rPr lang="el-GR" u="sng" dirty="0"/>
              <a:t>Αιωρούμενα σωματίδια</a:t>
            </a:r>
          </a:p>
          <a:p>
            <a:r>
              <a:rPr lang="el-GR" dirty="0"/>
              <a:t>Διάφορα μεγέθη (</a:t>
            </a:r>
            <a:r>
              <a:rPr lang="en-US" dirty="0"/>
              <a:t>Polydisperse aerosol)</a:t>
            </a:r>
          </a:p>
          <a:p>
            <a:r>
              <a:rPr lang="el-GR" dirty="0"/>
              <a:t>Χημική σύσταση που ποικίλλει </a:t>
            </a:r>
          </a:p>
          <a:p>
            <a:endParaRPr lang="el-GR" dirty="0"/>
          </a:p>
          <a:p>
            <a:r>
              <a:rPr lang="el-GR" dirty="0"/>
              <a:t>Κοκτέιλ ρύπων με διαφορετική κατανομή ανά μέγεθος !</a:t>
            </a:r>
          </a:p>
          <a:p>
            <a:r>
              <a:rPr lang="en-US" dirty="0"/>
              <a:t>Monodisperse aerosol (</a:t>
            </a:r>
            <a:r>
              <a:rPr lang="el-GR" dirty="0"/>
              <a:t>σωματίδια ίδιας διαμέτρου</a:t>
            </a:r>
            <a:r>
              <a:rPr lang="en-US" dirty="0"/>
              <a:t>)</a:t>
            </a:r>
            <a:r>
              <a:rPr lang="el-GR" dirty="0"/>
              <a:t> παρασκευάζεται μόνο εργαστηριακά σε ελεγχόμενες συνθήκες</a:t>
            </a:r>
          </a:p>
          <a:p>
            <a:endParaRPr lang="el-GR" dirty="0"/>
          </a:p>
          <a:p>
            <a:endParaRPr lang="el-GR" dirty="0"/>
          </a:p>
        </p:txBody>
      </p:sp>
    </p:spTree>
    <p:extLst>
      <p:ext uri="{BB962C8B-B14F-4D97-AF65-F5344CB8AC3E}">
        <p14:creationId xmlns:p14="http://schemas.microsoft.com/office/powerpoint/2010/main" val="7215836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7F4ACD16-5B06-4219-977E-FFECA8D13E52}"/>
              </a:ext>
            </a:extLst>
          </p:cNvPr>
          <p:cNvSpPr>
            <a:spLocks noGrp="1"/>
          </p:cNvSpPr>
          <p:nvPr>
            <p:ph type="title"/>
          </p:nvPr>
        </p:nvSpPr>
        <p:spPr>
          <a:xfrm>
            <a:off x="838200" y="621102"/>
            <a:ext cx="10515600" cy="1069586"/>
          </a:xfrm>
        </p:spPr>
        <p:txBody>
          <a:bodyPr>
            <a:normAutofit fontScale="90000"/>
          </a:bodyPr>
          <a:lstStyle/>
          <a:p>
            <a:r>
              <a:rPr lang="el-GR" b="1" dirty="0"/>
              <a:t>Μέγεθος σωματιδίων</a:t>
            </a:r>
            <a:r>
              <a:rPr lang="en-US" dirty="0"/>
              <a:t/>
            </a:r>
            <a:br>
              <a:rPr lang="en-US" dirty="0"/>
            </a:br>
            <a:r>
              <a:rPr lang="el-GR" dirty="0"/>
              <a:t/>
            </a:r>
            <a:br>
              <a:rPr lang="el-GR" dirty="0"/>
            </a:br>
            <a:r>
              <a:rPr lang="el-GR" sz="4000" dirty="0"/>
              <a:t>Σημαντικό για</a:t>
            </a:r>
            <a:r>
              <a:rPr lang="en-US" sz="4000" dirty="0"/>
              <a:t>:</a:t>
            </a:r>
            <a:endParaRPr lang="el-GR" sz="4000" dirty="0"/>
          </a:p>
        </p:txBody>
      </p:sp>
      <p:sp>
        <p:nvSpPr>
          <p:cNvPr id="3" name="Θέση περιεχομένου 2">
            <a:extLst>
              <a:ext uri="{FF2B5EF4-FFF2-40B4-BE49-F238E27FC236}">
                <a16:creationId xmlns:a16="http://schemas.microsoft.com/office/drawing/2014/main" xmlns="" id="{2D9C81B9-7164-40A2-9407-7AE09CA22677}"/>
              </a:ext>
            </a:extLst>
          </p:cNvPr>
          <p:cNvSpPr>
            <a:spLocks noGrp="1"/>
          </p:cNvSpPr>
          <p:nvPr>
            <p:ph idx="1"/>
          </p:nvPr>
        </p:nvSpPr>
        <p:spPr>
          <a:xfrm>
            <a:off x="838200" y="2078965"/>
            <a:ext cx="10515600" cy="4097997"/>
          </a:xfrm>
        </p:spPr>
        <p:txBody>
          <a:bodyPr/>
          <a:lstStyle/>
          <a:p>
            <a:r>
              <a:rPr lang="el-GR" dirty="0"/>
              <a:t>Χημική σύσταση </a:t>
            </a:r>
          </a:p>
          <a:p>
            <a:r>
              <a:rPr lang="el-GR" dirty="0"/>
              <a:t>Οπτικές ιδιότητες των Α.Σ.</a:t>
            </a:r>
          </a:p>
          <a:p>
            <a:r>
              <a:rPr lang="el-GR" dirty="0"/>
              <a:t>Μηχανισμούς εναπόθεσης και διεργασιών</a:t>
            </a:r>
          </a:p>
          <a:p>
            <a:endParaRPr lang="el-GR" dirty="0"/>
          </a:p>
          <a:p>
            <a:endParaRPr lang="el-GR" dirty="0"/>
          </a:p>
          <a:p>
            <a:r>
              <a:rPr lang="el-GR" dirty="0"/>
              <a:t>Το μέγεθος ορίζεται από την διάμετρο (αεροδυναμική, </a:t>
            </a:r>
            <a:r>
              <a:rPr lang="en-US" dirty="0"/>
              <a:t>stokes…..)</a:t>
            </a:r>
            <a:endParaRPr lang="el-GR" dirty="0"/>
          </a:p>
        </p:txBody>
      </p:sp>
    </p:spTree>
    <p:extLst>
      <p:ext uri="{BB962C8B-B14F-4D97-AF65-F5344CB8AC3E}">
        <p14:creationId xmlns:p14="http://schemas.microsoft.com/office/powerpoint/2010/main" val="19367768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8366" y="155274"/>
            <a:ext cx="10515600" cy="6334425"/>
          </a:xfrm>
        </p:spPr>
        <p:txBody>
          <a:bodyPr>
            <a:noAutofit/>
          </a:bodyPr>
          <a:lstStyle/>
          <a:p>
            <a:pPr>
              <a:buNone/>
            </a:pPr>
            <a:r>
              <a:rPr lang="el-GR" sz="2400" b="1" i="1" u="sng" dirty="0"/>
              <a:t>Διαχωρισμός σωματιδίων με βάση το </a:t>
            </a:r>
            <a:r>
              <a:rPr lang="el-GR" sz="2400" b="1" i="1" u="sng" dirty="0" smtClean="0"/>
              <a:t>μέγεθος-διάμετρό </a:t>
            </a:r>
            <a:r>
              <a:rPr lang="el-GR" sz="2400" b="1" i="1" u="sng" dirty="0"/>
              <a:t>τους </a:t>
            </a:r>
          </a:p>
          <a:p>
            <a:pPr>
              <a:buNone/>
            </a:pPr>
            <a:endParaRPr lang="el-GR" sz="2000" dirty="0"/>
          </a:p>
          <a:p>
            <a:r>
              <a:rPr lang="el-GR" sz="2000" dirty="0"/>
              <a:t>    Σκοπός του διαχωρισμού των σωματιδίων της ατμόσφαιρας ανάλογα του μεγέθους τους (</a:t>
            </a:r>
            <a:r>
              <a:rPr lang="el-GR" sz="2000" b="1" dirty="0"/>
              <a:t>ΚΑΤΑΝΟΜΗ</a:t>
            </a:r>
            <a:r>
              <a:rPr lang="el-GR" sz="2000" dirty="0"/>
              <a:t>) είναι η συσχέτιση και με άλλες παραμέτρους π.χ. το μηχανισμό σχηματισμού, το πλήθος, το χρόνο παραμονής τους στον ατμοσφαιρικό αέρα και τις επιπτώσεις στην ανθρώπινη υγεία και στο κλίμα μιας περιοχής.</a:t>
            </a:r>
          </a:p>
          <a:p>
            <a:r>
              <a:rPr lang="el-GR" sz="2000" dirty="0"/>
              <a:t>    Συνήθως χρησιμοποιείται ο τύπος της αεροδυναμικής διαμέτρου </a:t>
            </a:r>
            <a:r>
              <a:rPr lang="en-US" sz="2000" dirty="0" err="1"/>
              <a:t>Dp</a:t>
            </a:r>
            <a:r>
              <a:rPr lang="el-GR" sz="2000" dirty="0"/>
              <a:t> η οποία ορίζεται ως η διάμετρος με πυκνότητα 1 </a:t>
            </a:r>
            <a:r>
              <a:rPr lang="en-US" sz="2000" dirty="0"/>
              <a:t>g</a:t>
            </a:r>
            <a:r>
              <a:rPr lang="el-GR" sz="2000" dirty="0"/>
              <a:t> </a:t>
            </a:r>
            <a:r>
              <a:rPr lang="en-US" sz="2000" dirty="0"/>
              <a:t>cm</a:t>
            </a:r>
            <a:r>
              <a:rPr lang="el-GR" sz="2000" baseline="30000" dirty="0"/>
              <a:t>-3 </a:t>
            </a:r>
            <a:r>
              <a:rPr lang="el-GR" sz="2000" dirty="0"/>
              <a:t>που έχει την ίδια μέγιστη ταχύτητα πτώσης στον αέρα με το εξεταζόμενο σωματίδιο. Η αεροδυναμική διάμετρος σχετίζεται με το χρόνο παραμονής του σωματιδίου στην ατμόσφαιρα αλλά και με την εναπόθεσή τους στο αναπνευστικό σύστημα.</a:t>
            </a:r>
          </a:p>
          <a:p>
            <a:r>
              <a:rPr lang="el-GR" sz="2000" dirty="0"/>
              <a:t>Η αεροδυναμική διάμετρος </a:t>
            </a:r>
            <a:r>
              <a:rPr lang="en-US" sz="2000" dirty="0" err="1"/>
              <a:t>Dp</a:t>
            </a:r>
            <a:r>
              <a:rPr lang="el-GR" sz="2000" dirty="0"/>
              <a:t> ορίζεται από την σχέση: </a:t>
            </a:r>
          </a:p>
          <a:p>
            <a:pPr marL="0" indent="0">
              <a:buNone/>
            </a:pPr>
            <a:r>
              <a:rPr lang="el-GR" sz="2000" dirty="0"/>
              <a:t>                 </a:t>
            </a:r>
            <a:r>
              <a:rPr lang="en-US" sz="2000" dirty="0" err="1"/>
              <a:t>Dp</a:t>
            </a:r>
            <a:r>
              <a:rPr lang="el-GR" sz="2000" dirty="0"/>
              <a:t>=</a:t>
            </a:r>
            <a:r>
              <a:rPr lang="en-US" sz="2000" dirty="0"/>
              <a:t>D</a:t>
            </a:r>
            <a:r>
              <a:rPr lang="en-US" sz="2000" baseline="-25000" dirty="0"/>
              <a:t>g</a:t>
            </a:r>
            <a:r>
              <a:rPr lang="el-GR" sz="2000" dirty="0"/>
              <a:t>*</a:t>
            </a:r>
            <a:r>
              <a:rPr lang="en-US" sz="2000" dirty="0"/>
              <a:t>k</a:t>
            </a:r>
            <a:r>
              <a:rPr lang="el-GR" sz="2000" dirty="0" smtClean="0"/>
              <a:t>(</a:t>
            </a:r>
            <a:r>
              <a:rPr lang="en-US" sz="2000" dirty="0" smtClean="0"/>
              <a:t>P</a:t>
            </a:r>
            <a:r>
              <a:rPr lang="en-US" sz="2000" baseline="-25000" dirty="0" smtClean="0"/>
              <a:t>P</a:t>
            </a:r>
            <a:r>
              <a:rPr lang="el-GR" sz="2000" dirty="0"/>
              <a:t>/</a:t>
            </a:r>
            <a:r>
              <a:rPr lang="en-US" sz="2000" dirty="0"/>
              <a:t>P</a:t>
            </a:r>
            <a:r>
              <a:rPr lang="en-US" sz="2000" baseline="-25000" dirty="0"/>
              <a:t>o</a:t>
            </a:r>
            <a:r>
              <a:rPr lang="el-GR" sz="2000" dirty="0"/>
              <a:t>)</a:t>
            </a:r>
            <a:r>
              <a:rPr lang="el-GR" sz="2000" baseline="30000" dirty="0"/>
              <a:t>1/2</a:t>
            </a:r>
            <a:r>
              <a:rPr lang="el-GR" sz="2000" dirty="0"/>
              <a:t>        όπου:  </a:t>
            </a:r>
          </a:p>
          <a:p>
            <a:pPr marL="0" indent="0">
              <a:buNone/>
            </a:pPr>
            <a:r>
              <a:rPr lang="el-GR" sz="2000" dirty="0"/>
              <a:t>    </a:t>
            </a:r>
            <a:r>
              <a:rPr lang="en-US" sz="2000" dirty="0"/>
              <a:t>D</a:t>
            </a:r>
            <a:r>
              <a:rPr lang="en-US" sz="2000" baseline="-25000" dirty="0"/>
              <a:t>g</a:t>
            </a:r>
            <a:r>
              <a:rPr lang="el-GR" sz="2000" dirty="0"/>
              <a:t>  η γεωμετρική διάμετρος σφαίρας ,              </a:t>
            </a:r>
            <a:r>
              <a:rPr lang="en-US" sz="2000" dirty="0"/>
              <a:t>P</a:t>
            </a:r>
            <a:r>
              <a:rPr lang="en-US" sz="2000" baseline="-25000" dirty="0"/>
              <a:t>p</a:t>
            </a:r>
            <a:r>
              <a:rPr lang="el-GR" sz="2000" dirty="0"/>
              <a:t> η πυκνότητα              </a:t>
            </a:r>
          </a:p>
          <a:p>
            <a:pPr marL="0" indent="0">
              <a:buNone/>
            </a:pPr>
            <a:r>
              <a:rPr lang="el-GR" sz="2000" dirty="0"/>
              <a:t>    </a:t>
            </a:r>
            <a:r>
              <a:rPr lang="en-US" sz="2000" dirty="0"/>
              <a:t>P</a:t>
            </a:r>
            <a:r>
              <a:rPr lang="en-US" sz="2000" baseline="-25000" dirty="0"/>
              <a:t>o</a:t>
            </a:r>
            <a:r>
              <a:rPr lang="el-GR" sz="2000" dirty="0"/>
              <a:t> η πυκνότητα αναφοράς        και      </a:t>
            </a:r>
            <a:r>
              <a:rPr lang="en-US" sz="2000" dirty="0" smtClean="0"/>
              <a:t>k</a:t>
            </a:r>
            <a:r>
              <a:rPr lang="el-GR" sz="2000" dirty="0" smtClean="0"/>
              <a:t>  </a:t>
            </a:r>
            <a:r>
              <a:rPr lang="el-GR" sz="2000" dirty="0"/>
              <a:t>συντελεστής (στην περίπτωση σφαίρας το </a:t>
            </a:r>
            <a:r>
              <a:rPr lang="en-US" sz="2000" dirty="0"/>
              <a:t>k</a:t>
            </a:r>
            <a:r>
              <a:rPr lang="el-GR" sz="2000" dirty="0" smtClean="0"/>
              <a:t>=1</a:t>
            </a:r>
            <a:r>
              <a:rPr lang="el-GR" sz="2000" dirty="0"/>
              <a:t>).</a:t>
            </a:r>
          </a:p>
          <a:p>
            <a:endParaRPr lang="el-GR" sz="2000" dirty="0"/>
          </a:p>
          <a:p>
            <a:r>
              <a:rPr lang="el-GR" sz="2000" dirty="0"/>
              <a:t>     Η </a:t>
            </a:r>
            <a:r>
              <a:rPr lang="el-GR" sz="2000" dirty="0" smtClean="0"/>
              <a:t>διάμετρος ισοδύναμης ηλεκτρικής κινητικότητας </a:t>
            </a:r>
            <a:r>
              <a:rPr lang="el-GR" sz="2000" dirty="0"/>
              <a:t>(</a:t>
            </a:r>
            <a:r>
              <a:rPr lang="en-US" sz="2000" dirty="0"/>
              <a:t>electrical</a:t>
            </a:r>
            <a:r>
              <a:rPr lang="el-GR" sz="2000" dirty="0"/>
              <a:t> </a:t>
            </a:r>
            <a:r>
              <a:rPr lang="en-US" sz="2000" dirty="0"/>
              <a:t>mobility</a:t>
            </a:r>
            <a:r>
              <a:rPr lang="el-GR" sz="2000" dirty="0"/>
              <a:t> </a:t>
            </a:r>
            <a:r>
              <a:rPr lang="en-US" sz="2000" dirty="0"/>
              <a:t>equivalent</a:t>
            </a:r>
            <a:r>
              <a:rPr lang="el-GR" sz="2000" dirty="0"/>
              <a:t> </a:t>
            </a:r>
            <a:r>
              <a:rPr lang="en-US" sz="2000" dirty="0"/>
              <a:t>diameter</a:t>
            </a:r>
            <a:r>
              <a:rPr lang="el-GR" sz="2000" dirty="0"/>
              <a:t> : </a:t>
            </a:r>
            <a:r>
              <a:rPr lang="en-US" sz="2000" dirty="0"/>
              <a:t>d</a:t>
            </a:r>
            <a:r>
              <a:rPr lang="en-US" sz="2000" baseline="-25000" dirty="0"/>
              <a:t>b</a:t>
            </a:r>
            <a:r>
              <a:rPr lang="el-GR" sz="2000" dirty="0"/>
              <a:t>)  είναι η διάμετρος μιας σφαίρας που έχει την ίδια ηλεκτρική κινητικότητα με το εξεταζόμενο σωματίδιο.</a:t>
            </a:r>
          </a:p>
          <a:p>
            <a:endParaRPr lang="el-GR"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03223" y="771502"/>
            <a:ext cx="9644331" cy="5386090"/>
          </a:xfrm>
          <a:prstGeom prst="rect">
            <a:avLst/>
          </a:prstGeom>
        </p:spPr>
        <p:txBody>
          <a:bodyPr wrap="square">
            <a:spAutoFit/>
          </a:bodyPr>
          <a:lstStyle/>
          <a:p>
            <a:pPr algn="just"/>
            <a:r>
              <a:rPr lang="el-GR" sz="2400" b="1" i="1" u="sng" dirty="0"/>
              <a:t>Διαχωρισμός σωματιδίων με βάση το μηχανισμό σχηματισμού τους</a:t>
            </a:r>
          </a:p>
          <a:p>
            <a:pPr algn="just"/>
            <a:endParaRPr lang="el-GR" sz="2000" dirty="0"/>
          </a:p>
          <a:p>
            <a:pPr algn="just"/>
            <a:r>
              <a:rPr lang="el-GR" sz="2000" dirty="0"/>
              <a:t>    Τα αιωρήματα που φτάνουν στην ατμόσφαιρα από ανθρωπογενείς ή φυσικές εκπομπές ανήκουν στα </a:t>
            </a:r>
            <a:r>
              <a:rPr lang="el-GR" sz="2000" b="1" u="sng" dirty="0"/>
              <a:t>πρωτογενή</a:t>
            </a:r>
            <a:r>
              <a:rPr lang="el-GR" sz="2000" dirty="0"/>
              <a:t> και εκπέμπονται απευθείας από τις πηγές ρύπανσης για παράδειγμα οι εξατμίσεις των αυτοκινήτων παράγουν μονοξείδιο του άνθρακα (</a:t>
            </a:r>
            <a:r>
              <a:rPr lang="en-US" sz="2000" dirty="0"/>
              <a:t>CO</a:t>
            </a:r>
            <a:r>
              <a:rPr lang="el-GR" sz="2000" dirty="0"/>
              <a:t>) και διοξείδιο του θείου (SO</a:t>
            </a:r>
            <a:r>
              <a:rPr lang="el-GR" sz="2000" baseline="-25000" dirty="0"/>
              <a:t>2</a:t>
            </a:r>
            <a:r>
              <a:rPr lang="el-GR" sz="2000" dirty="0"/>
              <a:t>) που είναι αποτέλεσμα της καύσης γαιανθράκων.</a:t>
            </a:r>
          </a:p>
          <a:p>
            <a:pPr algn="just"/>
            <a:endParaRPr lang="el-GR" sz="2000" dirty="0"/>
          </a:p>
          <a:p>
            <a:pPr algn="just"/>
            <a:r>
              <a:rPr lang="el-GR" sz="2000" dirty="0"/>
              <a:t>    Όταν τα αιωρούμενα σωματίδια δημιουργούνται μέσω μετατροπής από μόρια αερίων σε σωματίδια λέγονται </a:t>
            </a:r>
            <a:r>
              <a:rPr lang="el-GR" sz="2000" b="1" u="sng" dirty="0"/>
              <a:t>δευτερογενή</a:t>
            </a:r>
            <a:r>
              <a:rPr lang="el-GR" sz="2000" dirty="0"/>
              <a:t>. Σχηματίζονται μέσα σε λίγες ώρες και έχουν μεγέθη που κυμαίνονται μεταξύ 0,1-1μ</a:t>
            </a:r>
            <a:r>
              <a:rPr lang="en-US" sz="2000" dirty="0"/>
              <a:t>m</a:t>
            </a:r>
            <a:r>
              <a:rPr lang="el-GR" sz="2000" dirty="0"/>
              <a:t>.</a:t>
            </a:r>
            <a:r>
              <a:rPr lang="en-US" sz="2000" dirty="0"/>
              <a:t> </a:t>
            </a:r>
            <a:r>
              <a:rPr lang="el-GR" sz="2000" dirty="0"/>
              <a:t>Τα σωματίδια αυτά μπορούν να μεταφερθούν στην ατμόσφαιρα. Τα δευτερογενή αιωρήματα είναι αποτέλεσμα χημικών ή φωτοχημικών αντιδράσεων (με την βοήθεια ηλιακής ακτινοβολίας) που συμβαίνουν στην ατμόσφαιρα. Σε αυτές μπορεί συμμετέχουν υδρατμοί, ατμοσφαιρικό οξυγόνο, αντιδρώντα μόρια όπως το όζον Ο</a:t>
            </a:r>
            <a:r>
              <a:rPr lang="el-GR" sz="2000" baseline="-25000" dirty="0"/>
              <a:t>3</a:t>
            </a:r>
            <a:r>
              <a:rPr lang="el-GR" sz="2000" dirty="0"/>
              <a:t> και οι ρύποι  </a:t>
            </a:r>
            <a:r>
              <a:rPr lang="en-US" sz="2000" dirty="0"/>
              <a:t>SO</a:t>
            </a:r>
            <a:r>
              <a:rPr lang="el-GR" sz="2000" baseline="-25000" dirty="0" smtClean="0"/>
              <a:t>2</a:t>
            </a:r>
            <a:r>
              <a:rPr lang="el-GR" sz="2000" dirty="0" smtClean="0"/>
              <a:t>, </a:t>
            </a:r>
            <a:r>
              <a:rPr lang="en-US" sz="2000" dirty="0" smtClean="0"/>
              <a:t>NO</a:t>
            </a:r>
            <a:r>
              <a:rPr lang="el-GR" sz="2000" baseline="-25000" dirty="0" smtClean="0"/>
              <a:t>2</a:t>
            </a:r>
            <a:r>
              <a:rPr lang="el-GR" sz="2000" dirty="0" smtClean="0"/>
              <a:t>.  </a:t>
            </a:r>
          </a:p>
          <a:p>
            <a:pPr algn="just"/>
            <a:r>
              <a:rPr lang="el-GR" sz="2000" dirty="0" smtClean="0">
                <a:sym typeface="Wingdings" panose="05000000000000000000" pitchFamily="2" charset="2"/>
              </a:rPr>
              <a:t> </a:t>
            </a:r>
            <a:r>
              <a:rPr lang="el-GR" sz="2000" dirty="0" smtClean="0"/>
              <a:t>Οι </a:t>
            </a:r>
            <a:r>
              <a:rPr lang="el-GR" sz="2000" dirty="0"/>
              <a:t>δευτερογενείς αέριοι </a:t>
            </a:r>
            <a:r>
              <a:rPr lang="el-GR" sz="2000" dirty="0" smtClean="0"/>
              <a:t>ρύποι ενδέχεται να </a:t>
            </a:r>
            <a:r>
              <a:rPr lang="el-GR" sz="2000" dirty="0"/>
              <a:t>αποτελούν μεγαλύτερο κίνδυνο για τον άνθρωπο και τα οικοσυστήματα.</a:t>
            </a:r>
          </a:p>
          <a:p>
            <a:pPr algn="just"/>
            <a:endParaRPr lang="el-GR"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1. μαθημα αεροζόλ 2021 - 2022\prosthikes gia PP gia ta aerolymat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5504" y="374321"/>
            <a:ext cx="9705975" cy="582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8546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822F9EC8-7AD1-43ED-8B22-A29966F144A1}"/>
              </a:ext>
            </a:extLst>
          </p:cNvPr>
          <p:cNvSpPr>
            <a:spLocks noGrp="1"/>
          </p:cNvSpPr>
          <p:nvPr>
            <p:ph idx="1"/>
          </p:nvPr>
        </p:nvSpPr>
        <p:spPr>
          <a:xfrm>
            <a:off x="753533" y="896094"/>
            <a:ext cx="10515600" cy="5213136"/>
          </a:xfrm>
          <a:solidFill>
            <a:schemeClr val="accent2">
              <a:lumMod val="40000"/>
              <a:lumOff val="60000"/>
            </a:schemeClr>
          </a:solidFill>
        </p:spPr>
        <p:txBody>
          <a:bodyPr>
            <a:normAutofit/>
          </a:bodyPr>
          <a:lstStyle/>
          <a:p>
            <a:r>
              <a:rPr lang="el-GR" dirty="0"/>
              <a:t>Αέρια </a:t>
            </a:r>
            <a:r>
              <a:rPr lang="el-GR" dirty="0">
                <a:sym typeface="Wingdings" panose="05000000000000000000" pitchFamily="2" charset="2"/>
              </a:rPr>
              <a:t> </a:t>
            </a:r>
          </a:p>
          <a:p>
            <a:pPr marL="0" indent="0">
              <a:buNone/>
            </a:pPr>
            <a:r>
              <a:rPr lang="el-GR" dirty="0">
                <a:sym typeface="Wingdings" panose="05000000000000000000" pitchFamily="2" charset="2"/>
              </a:rPr>
              <a:t>συμπυκνωμένη φάση Ν (μικρού) πλήθους σωματιδίων </a:t>
            </a:r>
            <a:r>
              <a:rPr lang="en-US" dirty="0">
                <a:sym typeface="Wingdings" panose="05000000000000000000" pitchFamily="2" charset="2"/>
              </a:rPr>
              <a:t>(condensed phase &lt;10nm </a:t>
            </a:r>
            <a:r>
              <a:rPr lang="el-GR" dirty="0">
                <a:sym typeface="Wingdings" panose="05000000000000000000" pitchFamily="2" charset="2"/>
              </a:rPr>
              <a:t> πυρήνας </a:t>
            </a:r>
            <a:r>
              <a:rPr lang="en-US" dirty="0">
                <a:sym typeface="Wingdings" panose="05000000000000000000" pitchFamily="2" charset="2"/>
              </a:rPr>
              <a:t>nuclei (clusters) </a:t>
            </a:r>
            <a:r>
              <a:rPr lang="el-GR" dirty="0">
                <a:sym typeface="Wingdings" panose="05000000000000000000" pitchFamily="2" charset="2"/>
              </a:rPr>
              <a:t>≈ 10</a:t>
            </a:r>
            <a:r>
              <a:rPr lang="en-US" dirty="0">
                <a:sym typeface="Wingdings" panose="05000000000000000000" pitchFamily="2" charset="2"/>
              </a:rPr>
              <a:t>nm</a:t>
            </a:r>
            <a:r>
              <a:rPr lang="el-GR" dirty="0">
                <a:sym typeface="Wingdings" panose="05000000000000000000" pitchFamily="2" charset="2"/>
              </a:rPr>
              <a:t>  </a:t>
            </a:r>
          </a:p>
          <a:p>
            <a:pPr>
              <a:buFont typeface="Wingdings" panose="05000000000000000000" pitchFamily="2" charset="2"/>
              <a:buChar char="à"/>
            </a:pPr>
            <a:r>
              <a:rPr lang="el-GR" dirty="0" smtClean="0">
                <a:sym typeface="Wingdings" panose="05000000000000000000" pitchFamily="2" charset="2"/>
              </a:rPr>
              <a:t> μεγέθυνση </a:t>
            </a:r>
            <a:r>
              <a:rPr lang="el-GR" dirty="0">
                <a:sym typeface="Wingdings" panose="05000000000000000000" pitchFamily="2" charset="2"/>
              </a:rPr>
              <a:t>(προσθήκη μορίων στον αρχικό πυρήνα) ≈ 100</a:t>
            </a:r>
            <a:r>
              <a:rPr lang="en-US" dirty="0">
                <a:sym typeface="Wingdings" panose="05000000000000000000" pitchFamily="2" charset="2"/>
              </a:rPr>
              <a:t>-300nm</a:t>
            </a:r>
            <a:r>
              <a:rPr lang="el-GR" dirty="0">
                <a:sym typeface="Wingdings" panose="05000000000000000000" pitchFamily="2" charset="2"/>
              </a:rPr>
              <a:t> </a:t>
            </a:r>
          </a:p>
          <a:p>
            <a:pPr>
              <a:buFont typeface="Wingdings" panose="05000000000000000000" pitchFamily="2" charset="2"/>
              <a:buChar char="à"/>
            </a:pPr>
            <a:r>
              <a:rPr lang="el-GR" dirty="0">
                <a:sym typeface="Wingdings" panose="05000000000000000000" pitchFamily="2" charset="2"/>
              </a:rPr>
              <a:t> </a:t>
            </a:r>
            <a:r>
              <a:rPr lang="el-GR" dirty="0" smtClean="0">
                <a:sym typeface="Wingdings" panose="05000000000000000000" pitchFamily="2" charset="2"/>
              </a:rPr>
              <a:t>συμπύκνωση, συσσώρευση, συσσωμάτωση</a:t>
            </a:r>
            <a:r>
              <a:rPr lang="el-GR" dirty="0">
                <a:sym typeface="Wingdings" panose="05000000000000000000" pitchFamily="2" charset="2"/>
              </a:rPr>
              <a:t>, </a:t>
            </a:r>
            <a:r>
              <a:rPr lang="el-GR" dirty="0" smtClean="0">
                <a:sym typeface="Wingdings" panose="05000000000000000000" pitchFamily="2" charset="2"/>
              </a:rPr>
              <a:t>1-10 </a:t>
            </a:r>
            <a:r>
              <a:rPr lang="el-GR" dirty="0">
                <a:sym typeface="Wingdings" panose="05000000000000000000" pitchFamily="2" charset="2"/>
              </a:rPr>
              <a:t>μ</a:t>
            </a:r>
            <a:r>
              <a:rPr lang="en-US" dirty="0">
                <a:sym typeface="Wingdings" panose="05000000000000000000" pitchFamily="2" charset="2"/>
              </a:rPr>
              <a:t>m</a:t>
            </a:r>
            <a:r>
              <a:rPr lang="el-GR" dirty="0">
                <a:sym typeface="Wingdings" panose="05000000000000000000" pitchFamily="2" charset="2"/>
              </a:rPr>
              <a:t> </a:t>
            </a:r>
          </a:p>
          <a:p>
            <a:pPr>
              <a:buFont typeface="Wingdings" panose="05000000000000000000" pitchFamily="2" charset="2"/>
              <a:buChar char="à"/>
            </a:pPr>
            <a:endParaRPr lang="el-GR" dirty="0">
              <a:sym typeface="Wingdings" panose="05000000000000000000" pitchFamily="2" charset="2"/>
            </a:endParaRPr>
          </a:p>
          <a:p>
            <a:pPr>
              <a:buFont typeface="Wingdings" panose="05000000000000000000" pitchFamily="2" charset="2"/>
              <a:buChar char="à"/>
            </a:pPr>
            <a:endParaRPr lang="el-GR" dirty="0">
              <a:sym typeface="Wingdings" panose="05000000000000000000" pitchFamily="2" charset="2"/>
            </a:endParaRPr>
          </a:p>
          <a:p>
            <a:pPr marL="0" indent="0">
              <a:buNone/>
            </a:pPr>
            <a:r>
              <a:rPr lang="en-US" dirty="0" smtClean="0">
                <a:sym typeface="Wingdings" panose="05000000000000000000" pitchFamily="2" charset="2"/>
              </a:rPr>
              <a:t>CNC</a:t>
            </a:r>
            <a:r>
              <a:rPr lang="el-GR" dirty="0" smtClean="0">
                <a:sym typeface="Wingdings" panose="05000000000000000000" pitchFamily="2" charset="2"/>
              </a:rPr>
              <a:t> </a:t>
            </a:r>
            <a:r>
              <a:rPr lang="el-GR" dirty="0">
                <a:sym typeface="Wingdings" panose="05000000000000000000" pitchFamily="2" charset="2"/>
              </a:rPr>
              <a:t>(πυρήνες συμπύκνωσης σύννεφου – </a:t>
            </a:r>
            <a:r>
              <a:rPr lang="en-US" dirty="0">
                <a:sym typeface="Wingdings" panose="05000000000000000000" pitchFamily="2" charset="2"/>
              </a:rPr>
              <a:t>Cloud Condensation Nuclei)</a:t>
            </a:r>
            <a:endParaRPr lang="el-GR" dirty="0"/>
          </a:p>
        </p:txBody>
      </p:sp>
    </p:spTree>
    <p:extLst>
      <p:ext uri="{BB962C8B-B14F-4D97-AF65-F5344CB8AC3E}">
        <p14:creationId xmlns:p14="http://schemas.microsoft.com/office/powerpoint/2010/main" val="7337405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 Interactions of plant emissions and cloud formation. The schematic shows the interactions of environmental conditions, plant volatile organic compound (VOC) emissions, secondary organic aerosol (SOA), cloud formation and climate. In unstressed conditions, plants emit constitutive VOC (black arrows on the left path), which on oxidation form SOA that act as cloud condensation nuclei (CCN) and can affect cloud formation and climate. Unfavourable environmental conditions (stresses) can induce VOC emissions (red arrows on the right path). Climatic changes and the resulting environmental conditions can affect the amount of constitutive VOC emissions and/or induce VOC emissions that modify the VOC composition. Such alterations in VOC emissions will be reflected in the particle size and/or particle composition. The latter determines the hygroscopicity parameter (k) of the SOA, which is a measure of CCN activity at a given particle size. Both, particle size and k, determine the CCN number concentration (N CCN ) (cf. Supplementary Fig. 5), and thus affect cloud formation and climate. þ / À indicates the changes of parameters."/>
          <p:cNvPicPr>
            <a:picLocks noChangeAspect="1" noChangeArrowheads="1"/>
          </p:cNvPicPr>
          <p:nvPr/>
        </p:nvPicPr>
        <p:blipFill rotWithShape="1">
          <a:blip r:embed="rId2">
            <a:extLst>
              <a:ext uri="{28A0092B-C50C-407E-A947-70E740481C1C}">
                <a14:useLocalDpi xmlns:a14="http://schemas.microsoft.com/office/drawing/2010/main" val="0"/>
              </a:ext>
            </a:extLst>
          </a:blip>
          <a:srcRect t="4656"/>
          <a:stretch/>
        </p:blipFill>
        <p:spPr bwMode="auto">
          <a:xfrm>
            <a:off x="1457611" y="177800"/>
            <a:ext cx="8096250" cy="506107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867731" y="6266934"/>
            <a:ext cx="3280000" cy="369332"/>
          </a:xfrm>
          <a:prstGeom prst="rect">
            <a:avLst/>
          </a:prstGeom>
        </p:spPr>
        <p:txBody>
          <a:bodyPr wrap="none">
            <a:spAutoFit/>
          </a:bodyPr>
          <a:lstStyle/>
          <a:p>
            <a:r>
              <a:rPr lang="en-US" dirty="0" smtClean="0"/>
              <a:t>Secondary </a:t>
            </a:r>
            <a:r>
              <a:rPr lang="en-US" dirty="0"/>
              <a:t>O</a:t>
            </a:r>
            <a:r>
              <a:rPr lang="en-US" dirty="0" smtClean="0"/>
              <a:t>rganic Aerosol </a:t>
            </a:r>
            <a:r>
              <a:rPr lang="en-US" dirty="0"/>
              <a:t>(SOA)</a:t>
            </a:r>
            <a:endParaRPr lang="el-GR" dirty="0"/>
          </a:p>
        </p:txBody>
      </p:sp>
      <p:sp>
        <p:nvSpPr>
          <p:cNvPr id="5" name="Rectangle 4"/>
          <p:cNvSpPr/>
          <p:nvPr/>
        </p:nvSpPr>
        <p:spPr>
          <a:xfrm>
            <a:off x="8640617" y="5742001"/>
            <a:ext cx="3557256" cy="369332"/>
          </a:xfrm>
          <a:prstGeom prst="rect">
            <a:avLst/>
          </a:prstGeom>
        </p:spPr>
        <p:txBody>
          <a:bodyPr wrap="none">
            <a:spAutoFit/>
          </a:bodyPr>
          <a:lstStyle/>
          <a:p>
            <a:r>
              <a:rPr lang="en-US" dirty="0" smtClean="0"/>
              <a:t>Volatile Organic Compounds </a:t>
            </a:r>
            <a:r>
              <a:rPr lang="en-US" dirty="0"/>
              <a:t>(VOCs</a:t>
            </a:r>
            <a:r>
              <a:rPr lang="en-US" dirty="0" smtClean="0"/>
              <a:t>)</a:t>
            </a:r>
            <a:endParaRPr lang="el-GR" dirty="0"/>
          </a:p>
        </p:txBody>
      </p:sp>
    </p:spTree>
    <p:extLst>
      <p:ext uri="{BB962C8B-B14F-4D97-AF65-F5344CB8AC3E}">
        <p14:creationId xmlns:p14="http://schemas.microsoft.com/office/powerpoint/2010/main" val="32942304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w large is a corona virus virion compared to the MP10-2.5? - ABCDust"/>
          <p:cNvPicPr>
            <a:picLocks noChangeAspect="1" noChangeArrowheads="1"/>
          </p:cNvPicPr>
          <p:nvPr/>
        </p:nvPicPr>
        <p:blipFill>
          <a:blip r:embed="rId2" cstate="print"/>
          <a:srcRect/>
          <a:stretch>
            <a:fillRect/>
          </a:stretch>
        </p:blipFill>
        <p:spPr bwMode="auto">
          <a:xfrm>
            <a:off x="1551528" y="508958"/>
            <a:ext cx="8582404" cy="4718651"/>
          </a:xfrm>
          <a:prstGeom prst="rect">
            <a:avLst/>
          </a:prstGeom>
          <a:noFill/>
        </p:spPr>
      </p:pic>
      <p:sp>
        <p:nvSpPr>
          <p:cNvPr id="6" name="Rectangle 5"/>
          <p:cNvSpPr/>
          <p:nvPr/>
        </p:nvSpPr>
        <p:spPr>
          <a:xfrm>
            <a:off x="1551528" y="5227609"/>
            <a:ext cx="7095917" cy="307777"/>
          </a:xfrm>
          <a:prstGeom prst="rect">
            <a:avLst/>
          </a:prstGeom>
        </p:spPr>
        <p:txBody>
          <a:bodyPr wrap="none">
            <a:spAutoFit/>
          </a:bodyPr>
          <a:lstStyle/>
          <a:p>
            <a:r>
              <a:rPr lang="el-GR" sz="1400" b="1" dirty="0" smtClean="0">
                <a:solidFill>
                  <a:srgbClr val="FF0000"/>
                </a:solidFill>
              </a:rPr>
              <a:t>Μάσκα  </a:t>
            </a:r>
            <a:r>
              <a:rPr lang="el-GR" sz="1400" b="1" dirty="0" err="1" smtClean="0">
                <a:solidFill>
                  <a:srgbClr val="FF0000"/>
                </a:solidFill>
              </a:rPr>
              <a:t>Κορων</a:t>
            </a:r>
            <a:r>
              <a:rPr lang="el-GR" sz="1400" b="1" dirty="0" err="1">
                <a:solidFill>
                  <a:srgbClr val="FF0000"/>
                </a:solidFill>
              </a:rPr>
              <a:t>ο</a:t>
            </a:r>
            <a:r>
              <a:rPr lang="el-GR" sz="1400" b="1" dirty="0" err="1" smtClean="0">
                <a:solidFill>
                  <a:srgbClr val="FF0000"/>
                </a:solidFill>
              </a:rPr>
              <a:t>ιός</a:t>
            </a:r>
            <a:r>
              <a:rPr lang="el-GR" sz="1400" b="1" dirty="0" smtClean="0">
                <a:solidFill>
                  <a:srgbClr val="FF0000"/>
                </a:solidFill>
              </a:rPr>
              <a:t>   </a:t>
            </a:r>
            <a:r>
              <a:rPr lang="el-GR" sz="1400" b="1" dirty="0" err="1">
                <a:solidFill>
                  <a:srgbClr val="FF0000"/>
                </a:solidFill>
              </a:rPr>
              <a:t>Βακιλλοβακτήριο</a:t>
            </a:r>
            <a:r>
              <a:rPr lang="el-GR" sz="1400" b="1" dirty="0">
                <a:solidFill>
                  <a:srgbClr val="FF0000"/>
                </a:solidFill>
              </a:rPr>
              <a:t>        </a:t>
            </a:r>
            <a:r>
              <a:rPr lang="en-US" sz="1400" b="1" dirty="0" smtClean="0">
                <a:solidFill>
                  <a:srgbClr val="FF0000"/>
                </a:solidFill>
              </a:rPr>
              <a:t>PM</a:t>
            </a:r>
            <a:r>
              <a:rPr lang="en-US" sz="1400" b="1" baseline="-25000" dirty="0" smtClean="0">
                <a:solidFill>
                  <a:srgbClr val="FF0000"/>
                </a:solidFill>
              </a:rPr>
              <a:t>2.5</a:t>
            </a:r>
            <a:r>
              <a:rPr lang="el-GR" sz="1400" b="1" dirty="0" smtClean="0">
                <a:solidFill>
                  <a:srgbClr val="FF0000"/>
                </a:solidFill>
              </a:rPr>
              <a:t>    </a:t>
            </a:r>
            <a:r>
              <a:rPr lang="el-GR" sz="1400" b="1" dirty="0">
                <a:solidFill>
                  <a:srgbClr val="FF0000"/>
                </a:solidFill>
              </a:rPr>
              <a:t>Ερυθρό </a:t>
            </a:r>
            <a:r>
              <a:rPr lang="el-GR" sz="1400" b="1" dirty="0" smtClean="0">
                <a:solidFill>
                  <a:srgbClr val="FF0000"/>
                </a:solidFill>
              </a:rPr>
              <a:t>αιμοσφαίριο</a:t>
            </a:r>
            <a:r>
              <a:rPr lang="en-US" sz="1400" b="1" dirty="0" smtClean="0">
                <a:solidFill>
                  <a:srgbClr val="FF0000"/>
                </a:solidFill>
              </a:rPr>
              <a:t>                           PM</a:t>
            </a:r>
            <a:r>
              <a:rPr lang="en-US" sz="1400" b="1" baseline="-25000" dirty="0" smtClean="0">
                <a:solidFill>
                  <a:srgbClr val="FF0000"/>
                </a:solidFill>
              </a:rPr>
              <a:t>10</a:t>
            </a:r>
            <a:endParaRPr lang="el-GR" sz="1400" b="1" baseline="-25000" dirty="0">
              <a:solidFill>
                <a:srgbClr val="FF0000"/>
              </a:solidFill>
            </a:endParaRPr>
          </a:p>
        </p:txBody>
      </p:sp>
    </p:spTree>
    <p:extLst>
      <p:ext uri="{BB962C8B-B14F-4D97-AF65-F5344CB8AC3E}">
        <p14:creationId xmlns:p14="http://schemas.microsoft.com/office/powerpoint/2010/main" val="23651768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9163268-2FE9-40E6-B115-0B9EE259FAB3}"/>
              </a:ext>
            </a:extLst>
          </p:cNvPr>
          <p:cNvSpPr>
            <a:spLocks noGrp="1"/>
          </p:cNvSpPr>
          <p:nvPr>
            <p:ph type="title"/>
          </p:nvPr>
        </p:nvSpPr>
        <p:spPr>
          <a:xfrm>
            <a:off x="838200" y="229658"/>
            <a:ext cx="10515600" cy="1325563"/>
          </a:xfrm>
        </p:spPr>
        <p:txBody>
          <a:bodyPr/>
          <a:lstStyle/>
          <a:p>
            <a:r>
              <a:rPr lang="el-GR" b="1" dirty="0"/>
              <a:t>Χημική σύσταση ατμοσφαιρικών αεροζόλ</a:t>
            </a:r>
          </a:p>
        </p:txBody>
      </p:sp>
      <p:sp>
        <p:nvSpPr>
          <p:cNvPr id="3" name="Θέση περιεχομένου 2">
            <a:extLst>
              <a:ext uri="{FF2B5EF4-FFF2-40B4-BE49-F238E27FC236}">
                <a16:creationId xmlns:a16="http://schemas.microsoft.com/office/drawing/2014/main" xmlns="" id="{86914B49-CCEB-40B0-9DF4-9CC6A6E5D048}"/>
              </a:ext>
            </a:extLst>
          </p:cNvPr>
          <p:cNvSpPr>
            <a:spLocks noGrp="1"/>
          </p:cNvSpPr>
          <p:nvPr>
            <p:ph idx="1"/>
          </p:nvPr>
        </p:nvSpPr>
        <p:spPr/>
        <p:txBody>
          <a:bodyPr/>
          <a:lstStyle/>
          <a:p>
            <a:r>
              <a:rPr lang="el-GR" dirty="0"/>
              <a:t>Από τί επηρεάζεται</a:t>
            </a:r>
            <a:r>
              <a:rPr lang="en-US" dirty="0"/>
              <a:t>;</a:t>
            </a:r>
            <a:endParaRPr lang="el-GR" dirty="0"/>
          </a:p>
          <a:p>
            <a:r>
              <a:rPr lang="el-GR" dirty="0" smtClean="0"/>
              <a:t>Πηγές </a:t>
            </a:r>
            <a:r>
              <a:rPr lang="el-GR" dirty="0"/>
              <a:t>εκπομπής, φωτοχημεία, αέριες εκπομπές, υγρασία, </a:t>
            </a:r>
            <a:r>
              <a:rPr lang="en-US" dirty="0" smtClean="0"/>
              <a:t>CNC</a:t>
            </a:r>
            <a:r>
              <a:rPr lang="el-GR" dirty="0" smtClean="0"/>
              <a:t>, μετεωρολογικές συνθήκες</a:t>
            </a:r>
          </a:p>
          <a:p>
            <a:pPr marL="0" indent="0">
              <a:buNone/>
            </a:pPr>
            <a:endParaRPr lang="el-GR" dirty="0"/>
          </a:p>
        </p:txBody>
      </p:sp>
      <p:pic>
        <p:nvPicPr>
          <p:cNvPr id="11266" name="Picture 2" descr="New particle formation and growth to CCN sizes in the tropical convective region&#10;Left, deep convective clouds loft air from the boundary layer. Larger particles (CCN; dark blue circles) become activated to produce cloud droplets (light blue circles with dark centres) and are removed through precipitation and wet deposition (‘wet removal’), reducing the condensation sinks that are found in air being moved from the cloud to the surrounding air (‘detrained’) at high altitude. Less-soluble aerosol precursors detrain, oxidize and form new particles, which grow by condensation and coagulation as they descend (right), with many reaching CCN sizes before they reach the top of the boundary layer. These CCN duly affect cloud properties. &#10;Image courtesy of K. Bogan, Cooperative Institute for Research in Environmental Sciences, University of Colorado, Boul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2780" y="3454400"/>
            <a:ext cx="80962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271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BC5616A-398D-4CA5-918F-C1F5A1AEB593}"/>
              </a:ext>
            </a:extLst>
          </p:cNvPr>
          <p:cNvSpPr>
            <a:spLocks noGrp="1"/>
          </p:cNvSpPr>
          <p:nvPr>
            <p:ph type="title"/>
          </p:nvPr>
        </p:nvSpPr>
        <p:spPr/>
        <p:txBody>
          <a:bodyPr/>
          <a:lstStyle/>
          <a:p>
            <a:r>
              <a:rPr lang="el-GR" dirty="0"/>
              <a:t>Επιπτώσεις</a:t>
            </a:r>
          </a:p>
        </p:txBody>
      </p:sp>
      <p:sp>
        <p:nvSpPr>
          <p:cNvPr id="3" name="Θέση περιεχομένου 2">
            <a:extLst>
              <a:ext uri="{FF2B5EF4-FFF2-40B4-BE49-F238E27FC236}">
                <a16:creationId xmlns:a16="http://schemas.microsoft.com/office/drawing/2014/main" xmlns="" id="{5548AC12-96DF-4FB5-BF22-3AA16C4A1CC9}"/>
              </a:ext>
            </a:extLst>
          </p:cNvPr>
          <p:cNvSpPr>
            <a:spLocks noGrp="1"/>
          </p:cNvSpPr>
          <p:nvPr>
            <p:ph idx="1"/>
          </p:nvPr>
        </p:nvSpPr>
        <p:spPr/>
        <p:txBody>
          <a:bodyPr/>
          <a:lstStyle/>
          <a:p>
            <a:r>
              <a:rPr lang="el-GR" dirty="0"/>
              <a:t>Υγεία</a:t>
            </a:r>
          </a:p>
          <a:p>
            <a:r>
              <a:rPr lang="el-GR" dirty="0"/>
              <a:t>Ορατότητα</a:t>
            </a:r>
          </a:p>
          <a:p>
            <a:r>
              <a:rPr lang="el-GR" dirty="0"/>
              <a:t>Καταστροφή υλικών</a:t>
            </a:r>
          </a:p>
          <a:p>
            <a:r>
              <a:rPr lang="el-GR" dirty="0"/>
              <a:t>Παγκόσμιο κλίμα (κατά 20% στα αεροζόλ, κατά 80% στα αέρια του θερμοκηπίου </a:t>
            </a:r>
            <a:r>
              <a:rPr lang="el-GR" sz="1800" i="1" dirty="0"/>
              <a:t>– ποια είναι αυτά</a:t>
            </a:r>
            <a:r>
              <a:rPr lang="en-US" sz="1800" i="1" dirty="0"/>
              <a:t>;</a:t>
            </a:r>
            <a:r>
              <a:rPr lang="el-GR" dirty="0"/>
              <a:t>)</a:t>
            </a:r>
          </a:p>
        </p:txBody>
      </p:sp>
      <p:pic>
        <p:nvPicPr>
          <p:cNvPr id="12290" name="Picture 2" descr="Air Pollution &amp;amp; Visibility - Air (U.S. National Park Serv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7825" y="255374"/>
            <a:ext cx="3365944" cy="2834032"/>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Pollution Control Systems and Devices Used to Control Air Pollu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3824" y="3921649"/>
            <a:ext cx="4449377" cy="2562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8109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7034"/>
            <a:ext cx="10515600" cy="5969929"/>
          </a:xfrm>
        </p:spPr>
        <p:txBody>
          <a:bodyPr>
            <a:normAutofit/>
          </a:bodyPr>
          <a:lstStyle/>
          <a:p>
            <a:pPr>
              <a:buNone/>
            </a:pPr>
            <a:r>
              <a:rPr lang="el-GR" i="1" u="sng" dirty="0"/>
              <a:t>Φαινόμενο Θερμοκηπίου</a:t>
            </a:r>
            <a:endParaRPr lang="el-GR" dirty="0"/>
          </a:p>
          <a:p>
            <a:r>
              <a:rPr lang="el-GR" dirty="0"/>
              <a:t>Αν δεν υπήρχε το φυσικό φαινόμενο του θερμοκηπίου, ένα μέρος από την ακτινοβολία μικρού μήκους κύματος που φτάνει στην Γη, θα ανακλινόταν και θα επέστρεφε πίσω στο διάστημα ενώ το υπόλοιπο και μεγαλύτερο μέρος της, αφού θα απορροφιόταν από την ατμόσφαιρα ή τα νέφη θα επανεκπέμπονταν πίσω στο διάστημα ως υπέρυθρη ακτινοβολία. Με αυτά τα δεδομένα και τη θερμοκρασία στους -18</a:t>
            </a:r>
            <a:r>
              <a:rPr lang="el-GR" baseline="30000" dirty="0"/>
              <a:t>ο</a:t>
            </a:r>
            <a:r>
              <a:rPr lang="en-US" dirty="0"/>
              <a:t>C</a:t>
            </a:r>
            <a:r>
              <a:rPr lang="el-GR" dirty="0"/>
              <a:t> (288</a:t>
            </a:r>
            <a:r>
              <a:rPr lang="en-US" dirty="0"/>
              <a:t>K</a:t>
            </a:r>
            <a:r>
              <a:rPr lang="el-GR" dirty="0"/>
              <a:t>) οι συνθήκες δεν θα ήταν ευνοϊκές για τα περισσότερα ζώα και φυτά. </a:t>
            </a:r>
            <a:endParaRPr lang="en-US" dirty="0" smtClean="0"/>
          </a:p>
          <a:p>
            <a:endParaRPr lang="en-US" dirty="0"/>
          </a:p>
          <a:p>
            <a:r>
              <a:rPr lang="el-GR" sz="1400" b="1" dirty="0" smtClean="0"/>
              <a:t>Πώς φαντάζεστε την ζωή του ανθρώπου τότε</a:t>
            </a:r>
            <a:r>
              <a:rPr lang="en-US" sz="1400" b="1" dirty="0" smtClean="0"/>
              <a:t>;</a:t>
            </a:r>
            <a:endParaRPr lang="el-GR" sz="1400" b="1" dirty="0"/>
          </a:p>
          <a:p>
            <a:endParaRPr lang="el-GR" dirty="0"/>
          </a:p>
          <a:p>
            <a:endParaRPr lang="el-GR" dirty="0"/>
          </a:p>
        </p:txBody>
      </p:sp>
      <p:pic>
        <p:nvPicPr>
          <p:cNvPr id="13314" name="Picture 2" descr="Το φαινόμενο του θερμοκηπίο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9023" y="3513566"/>
            <a:ext cx="5943600"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4313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07035"/>
            <a:ext cx="10515600" cy="3269334"/>
          </a:xfrm>
        </p:spPr>
        <p:txBody>
          <a:bodyPr>
            <a:normAutofit fontScale="70000" lnSpcReduction="20000"/>
          </a:bodyPr>
          <a:lstStyle/>
          <a:p>
            <a:r>
              <a:rPr lang="el-GR" dirty="0" smtClean="0"/>
              <a:t>Τα </a:t>
            </a:r>
            <a:r>
              <a:rPr lang="el-GR" dirty="0"/>
              <a:t>κύρια αέρια του θερμοκηπίου είναι: το διοξείδιο του άνθρακα (</a:t>
            </a:r>
            <a:r>
              <a:rPr lang="en-US" dirty="0"/>
              <a:t>CO</a:t>
            </a:r>
            <a:r>
              <a:rPr lang="el-GR" baseline="-25000" dirty="0"/>
              <a:t>2</a:t>
            </a:r>
            <a:r>
              <a:rPr lang="el-GR" dirty="0"/>
              <a:t>), το όζον (Ο</a:t>
            </a:r>
            <a:r>
              <a:rPr lang="el-GR" baseline="-25000" dirty="0"/>
              <a:t>3</a:t>
            </a:r>
            <a:r>
              <a:rPr lang="el-GR" dirty="0"/>
              <a:t>), το μεθάνιο (</a:t>
            </a:r>
            <a:r>
              <a:rPr lang="en-US" dirty="0"/>
              <a:t>CH</a:t>
            </a:r>
            <a:r>
              <a:rPr lang="el-GR" baseline="-25000" dirty="0"/>
              <a:t>4</a:t>
            </a:r>
            <a:r>
              <a:rPr lang="el-GR" dirty="0"/>
              <a:t>), οι υδρατμοί, το υποξείδιο του αζώτου (Ν</a:t>
            </a:r>
            <a:r>
              <a:rPr lang="el-GR" baseline="-25000" dirty="0"/>
              <a:t>2</a:t>
            </a:r>
            <a:r>
              <a:rPr lang="el-GR" dirty="0"/>
              <a:t>Ο) και οι </a:t>
            </a:r>
            <a:r>
              <a:rPr lang="el-GR" dirty="0" err="1"/>
              <a:t>χλωροφθοράνθρακες</a:t>
            </a:r>
            <a:r>
              <a:rPr lang="el-GR" dirty="0"/>
              <a:t> (</a:t>
            </a:r>
            <a:r>
              <a:rPr lang="en-US" dirty="0"/>
              <a:t>CFC</a:t>
            </a:r>
            <a:r>
              <a:rPr lang="el-GR" dirty="0"/>
              <a:t>'</a:t>
            </a:r>
            <a:r>
              <a:rPr lang="en-US" dirty="0"/>
              <a:t>s</a:t>
            </a:r>
            <a:r>
              <a:rPr lang="el-GR" dirty="0"/>
              <a:t>). Τα </a:t>
            </a:r>
            <a:r>
              <a:rPr lang="el-GR" dirty="0" smtClean="0"/>
              <a:t>ίδια  </a:t>
            </a:r>
            <a:r>
              <a:rPr lang="el-GR" dirty="0"/>
              <a:t>απορροφούν την ακτινοβολία από την επιφάνεια της Γης και ένα μέρος της το εκπέμπουν πίσω στο </a:t>
            </a:r>
            <a:r>
              <a:rPr lang="el-GR" dirty="0" smtClean="0"/>
              <a:t>διάστημα.</a:t>
            </a:r>
            <a:endParaRPr lang="en-US" dirty="0" smtClean="0"/>
          </a:p>
          <a:p>
            <a:r>
              <a:rPr lang="el-GR" dirty="0" smtClean="0"/>
              <a:t>Τα </a:t>
            </a:r>
            <a:r>
              <a:rPr lang="el-GR" dirty="0"/>
              <a:t>αέρια αυτά βρίσκονται στην ατμόσφαιρα ως αποτέλεσμα των ανθρωπογενών δραστηριοτήτων όπως η καύση των ορυκτών καυσίμων, οι μεταφορές, οι σταθμοί παραγωγής ηλεκτρικής ενέργειας, τα εργοστάσια, η γεωργία και η αποψίλωση των δασών.</a:t>
            </a:r>
          </a:p>
          <a:p>
            <a:r>
              <a:rPr lang="el-GR" dirty="0" smtClean="0"/>
              <a:t>Τα </a:t>
            </a:r>
            <a:r>
              <a:rPr lang="el-GR" dirty="0"/>
              <a:t>αέρια του θερμοκηπίου δημιουργούνται κυρίως από φυσικές πηγές. Παρόλα αυτά, η αύξηση της ατμοσφαιρικής ρύπανσης λόγω ανθρωπογενών δραστηριοτήτων προκαλεί αύξηση της συγκέντρωσης των αερίων του θερμοκηπίου και της ακτινοβολίας </a:t>
            </a:r>
            <a:r>
              <a:rPr lang="el-GR" dirty="0" smtClean="0"/>
              <a:t>- θερμότητας </a:t>
            </a:r>
            <a:r>
              <a:rPr lang="el-GR" dirty="0"/>
              <a:t>που παγιδεύεται εντός της ατμόσφαιρας, εντείνοντας το φαινόμενο εστιασμένα σε ορισμένες περιοχές του πλανήτη.</a:t>
            </a:r>
          </a:p>
          <a:p>
            <a:endParaRPr lang="el-GR" dirty="0"/>
          </a:p>
        </p:txBody>
      </p:sp>
      <p:pic>
        <p:nvPicPr>
          <p:cNvPr id="13314" name="Picture 2" descr="Το φαινόμενο του θερμοκηπίου"/>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8226" y="3024891"/>
            <a:ext cx="7104487" cy="3643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95886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1466532-DEC0-47D4-91D7-908EC7A0192C}"/>
              </a:ext>
            </a:extLst>
          </p:cNvPr>
          <p:cNvSpPr>
            <a:spLocks noGrp="1"/>
          </p:cNvSpPr>
          <p:nvPr>
            <p:ph type="title"/>
          </p:nvPr>
        </p:nvSpPr>
        <p:spPr/>
        <p:txBody>
          <a:bodyPr/>
          <a:lstStyle/>
          <a:p>
            <a:r>
              <a:rPr lang="el-GR" dirty="0"/>
              <a:t>Σημαντική επίδραση – εφαρμογές των αεροζόλ </a:t>
            </a:r>
          </a:p>
        </p:txBody>
      </p:sp>
      <p:sp>
        <p:nvSpPr>
          <p:cNvPr id="3" name="Θέση περιεχομένου 2">
            <a:extLst>
              <a:ext uri="{FF2B5EF4-FFF2-40B4-BE49-F238E27FC236}">
                <a16:creationId xmlns:a16="http://schemas.microsoft.com/office/drawing/2014/main" xmlns="" id="{DB66E3C1-8951-48CB-BD38-261EEC675980}"/>
              </a:ext>
            </a:extLst>
          </p:cNvPr>
          <p:cNvSpPr>
            <a:spLocks noGrp="1"/>
          </p:cNvSpPr>
          <p:nvPr>
            <p:ph idx="1"/>
          </p:nvPr>
        </p:nvSpPr>
        <p:spPr/>
        <p:txBody>
          <a:bodyPr/>
          <a:lstStyle/>
          <a:p>
            <a:r>
              <a:rPr lang="el-GR" dirty="0" err="1"/>
              <a:t>Νανοτεχνολογία</a:t>
            </a:r>
            <a:endParaRPr lang="el-GR" dirty="0"/>
          </a:p>
          <a:p>
            <a:r>
              <a:rPr lang="el-GR" dirty="0"/>
              <a:t>Παρασκευή φαρμάκων για το ανθρώπινο αναπνευστικό σύστημα</a:t>
            </a:r>
          </a:p>
          <a:p>
            <a:r>
              <a:rPr lang="el-GR" dirty="0"/>
              <a:t>Δημιουργία σύννεφων και υγρών κατακρημνίσεων</a:t>
            </a:r>
            <a:endParaRPr lang="en-US" dirty="0"/>
          </a:p>
        </p:txBody>
      </p:sp>
      <p:pic>
        <p:nvPicPr>
          <p:cNvPr id="14338" name="Picture 2" descr="Quantitative assessment of inhalation exposure and deposited dose of aerosol  from nanotechnology-based consumer sprays - Environmental Science: Nano  (RSC Publis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037" y="3431487"/>
            <a:ext cx="5312548" cy="265627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7809" y="3415692"/>
            <a:ext cx="4780651" cy="268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1482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8366" y="155274"/>
            <a:ext cx="10515600" cy="6461185"/>
          </a:xfrm>
        </p:spPr>
        <p:txBody>
          <a:bodyPr>
            <a:noAutofit/>
          </a:bodyPr>
          <a:lstStyle/>
          <a:p>
            <a:pPr marL="0" indent="0">
              <a:buNone/>
            </a:pPr>
            <a:r>
              <a:rPr lang="el-GR" b="1" dirty="0"/>
              <a:t>ΜΗΧΑΝΙΣΜΟΙ </a:t>
            </a:r>
            <a:r>
              <a:rPr lang="el-GR" b="1" dirty="0" smtClean="0"/>
              <a:t>ΑΠΟΜΑΚΡΥΝΣΗΣ</a:t>
            </a:r>
            <a:endParaRPr lang="en-US" b="1" dirty="0" smtClean="0"/>
          </a:p>
          <a:p>
            <a:pPr marL="0" indent="0">
              <a:buNone/>
            </a:pPr>
            <a:endParaRPr lang="el-GR" dirty="0"/>
          </a:p>
          <a:p>
            <a:pPr algn="just"/>
            <a:r>
              <a:rPr lang="el-GR" sz="2100" dirty="0"/>
              <a:t>Αφού σχηματιστούν τα αιωρήματα υπόκεινται σε διάφορες διεργασίες (</a:t>
            </a:r>
            <a:r>
              <a:rPr lang="el-GR" sz="2100" dirty="0" err="1"/>
              <a:t>πυρηνοποίηση</a:t>
            </a:r>
            <a:r>
              <a:rPr lang="el-GR" sz="2100" dirty="0"/>
              <a:t>, συσσώρευση, συμπύκνωση, συσσωμάτωση κτλ.). </a:t>
            </a:r>
          </a:p>
          <a:p>
            <a:pPr algn="just"/>
            <a:r>
              <a:rPr lang="el-GR" sz="2100" dirty="0" smtClean="0"/>
              <a:t>Οι </a:t>
            </a:r>
            <a:r>
              <a:rPr lang="el-GR" sz="2100" dirty="0"/>
              <a:t>διεργασίες αυτές επιφέρουν </a:t>
            </a:r>
            <a:r>
              <a:rPr lang="el-GR" sz="2100" b="1" dirty="0"/>
              <a:t>αλλαγές στο μέγεθος</a:t>
            </a:r>
            <a:r>
              <a:rPr lang="en-US" sz="2100" b="1" dirty="0"/>
              <a:t>, </a:t>
            </a:r>
            <a:r>
              <a:rPr lang="el-GR" sz="2100" b="1" dirty="0"/>
              <a:t>τη χημική σύσταση και το σχήμα τους</a:t>
            </a:r>
            <a:r>
              <a:rPr lang="el-GR" sz="2100" dirty="0"/>
              <a:t>. Έτσι, έχουμε μεγέθη που κυμαίνονται από μερικά </a:t>
            </a:r>
            <a:r>
              <a:rPr lang="el-GR" sz="2100" dirty="0" err="1"/>
              <a:t>νανόμετρα</a:t>
            </a:r>
            <a:r>
              <a:rPr lang="el-GR" sz="2100" dirty="0"/>
              <a:t> 1</a:t>
            </a:r>
            <a:r>
              <a:rPr lang="en-US" sz="2100" dirty="0"/>
              <a:t>nm</a:t>
            </a:r>
            <a:r>
              <a:rPr lang="el-GR" sz="2100" dirty="0"/>
              <a:t>=10</a:t>
            </a:r>
            <a:r>
              <a:rPr lang="el-GR" sz="2100" baseline="30000" dirty="0"/>
              <a:t>-9 </a:t>
            </a:r>
            <a:r>
              <a:rPr lang="el-GR" sz="2100" dirty="0"/>
              <a:t>μέχρι μερικές δεκάδες μικρόμετρα (1μ</a:t>
            </a:r>
            <a:r>
              <a:rPr lang="en-US" sz="2100" dirty="0"/>
              <a:t>m</a:t>
            </a:r>
            <a:r>
              <a:rPr lang="el-GR" sz="2100" dirty="0"/>
              <a:t>=10</a:t>
            </a:r>
            <a:r>
              <a:rPr lang="el-GR" sz="2100" baseline="30000" dirty="0"/>
              <a:t>-6 </a:t>
            </a:r>
            <a:r>
              <a:rPr lang="en-US" sz="2100" dirty="0"/>
              <a:t>m</a:t>
            </a:r>
            <a:r>
              <a:rPr lang="el-GR" sz="2100" dirty="0" smtClean="0"/>
              <a:t>).</a:t>
            </a:r>
            <a:endParaRPr lang="en-US" sz="2100" dirty="0" smtClean="0"/>
          </a:p>
          <a:p>
            <a:pPr algn="just"/>
            <a:r>
              <a:rPr lang="el-GR" sz="2100" dirty="0" smtClean="0"/>
              <a:t>Ανάλογα </a:t>
            </a:r>
            <a:r>
              <a:rPr lang="el-GR" sz="2100" dirty="0"/>
              <a:t>με τις εκπομπές και τις μετεωρολογικές συνθήκες που επικρατούν σε κάθε περιοχή τα αιωρήματα μπορεί να παραμένουν στην τροπόσφαιρα από λίγες ώρες μέχρι και μερικές εβδομάδες.</a:t>
            </a:r>
          </a:p>
          <a:p>
            <a:r>
              <a:rPr lang="el-GR" sz="2100" dirty="0" smtClean="0"/>
              <a:t>Οι </a:t>
            </a:r>
            <a:r>
              <a:rPr lang="el-GR" sz="2100" dirty="0"/>
              <a:t>κυριότεροι μηχανισμοί απομάκρυνσης των ατμοσφαιρικών σωματιδίων από τον αέρα είναι η </a:t>
            </a:r>
            <a:r>
              <a:rPr lang="el-GR" sz="2100" i="1" dirty="0"/>
              <a:t>ξηρή</a:t>
            </a:r>
            <a:r>
              <a:rPr lang="el-GR" sz="2100" dirty="0"/>
              <a:t> και η </a:t>
            </a:r>
            <a:r>
              <a:rPr lang="el-GR" sz="2100" i="1" dirty="0"/>
              <a:t>υγρή εναπόθεση</a:t>
            </a:r>
            <a:r>
              <a:rPr lang="el-GR" sz="2100" dirty="0"/>
              <a:t>.</a:t>
            </a:r>
          </a:p>
          <a:p>
            <a:r>
              <a:rPr lang="el-GR" sz="2100" dirty="0" smtClean="0"/>
              <a:t>Ξηρή </a:t>
            </a:r>
            <a:r>
              <a:rPr lang="el-GR" sz="2100" dirty="0"/>
              <a:t>εναπόθεση έχουμε όταν ένα σωματίδιο έρχεται σε επαφή με το φυσικό περιβάλλον (φυτά, ζώα, έδαφος) και παραμένει </a:t>
            </a:r>
            <a:r>
              <a:rPr lang="el-GR" sz="2100" dirty="0" smtClean="0"/>
              <a:t>εκεί</a:t>
            </a:r>
            <a:r>
              <a:rPr lang="en-US" sz="2100" dirty="0" smtClean="0"/>
              <a:t>, </a:t>
            </a:r>
            <a:r>
              <a:rPr lang="el-GR" sz="2100" dirty="0" smtClean="0"/>
              <a:t>ενώ</a:t>
            </a:r>
            <a:r>
              <a:rPr lang="en-US" sz="2100" dirty="0" smtClean="0"/>
              <a:t>…</a:t>
            </a:r>
            <a:r>
              <a:rPr lang="el-GR" sz="2100" dirty="0" smtClean="0"/>
              <a:t> </a:t>
            </a:r>
            <a:endParaRPr lang="el-GR" sz="2100" dirty="0"/>
          </a:p>
          <a:p>
            <a:r>
              <a:rPr lang="el-GR" sz="2100" dirty="0" smtClean="0"/>
              <a:t>Υγρή </a:t>
            </a:r>
            <a:r>
              <a:rPr lang="el-GR" sz="2100" dirty="0"/>
              <a:t>εναπόθεση έχουμε όταν τα αιωρήματα συμπαρασύρονται με τις κατακρημνίσεις ή ενσωματώνονται σε σταγονίδια νερού μέσα στα νέφη και ύστερα πέφτουν στο έδαφος μέσω υετού</a:t>
            </a:r>
            <a:r>
              <a:rPr lang="el-GR" sz="2100" dirty="0" smtClean="0"/>
              <a:t>.</a:t>
            </a:r>
            <a:endParaRPr lang="el-GR" sz="2100" dirty="0"/>
          </a:p>
        </p:txBody>
      </p:sp>
    </p:spTree>
    <p:extLst>
      <p:ext uri="{BB962C8B-B14F-4D97-AF65-F5344CB8AC3E}">
        <p14:creationId xmlns:p14="http://schemas.microsoft.com/office/powerpoint/2010/main" val="3473296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Open questions on the chemical composition of airborne particles |  Communications Chemistry"/>
          <p:cNvPicPr>
            <a:picLocks noChangeAspect="1" noChangeArrowheads="1"/>
          </p:cNvPicPr>
          <p:nvPr/>
        </p:nvPicPr>
        <p:blipFill>
          <a:blip r:embed="rId2" cstate="print"/>
          <a:srcRect/>
          <a:stretch>
            <a:fillRect/>
          </a:stretch>
        </p:blipFill>
        <p:spPr bwMode="auto">
          <a:xfrm>
            <a:off x="1900506" y="217157"/>
            <a:ext cx="8244157" cy="6186127"/>
          </a:xfrm>
          <a:prstGeom prst="rect">
            <a:avLst/>
          </a:prstGeom>
          <a:noFill/>
        </p:spPr>
      </p:pic>
      <p:sp>
        <p:nvSpPr>
          <p:cNvPr id="2" name="Title 1"/>
          <p:cNvSpPr>
            <a:spLocks noGrp="1"/>
          </p:cNvSpPr>
          <p:nvPr>
            <p:ph type="title"/>
          </p:nvPr>
        </p:nvSpPr>
        <p:spPr>
          <a:xfrm>
            <a:off x="1900507" y="5666058"/>
            <a:ext cx="1155940" cy="1052422"/>
          </a:xfrm>
        </p:spPr>
        <p:txBody>
          <a:bodyPr>
            <a:normAutofit/>
          </a:bodyPr>
          <a:lstStyle/>
          <a:p>
            <a:r>
              <a:rPr lang="el-GR" sz="1300" b="1" dirty="0"/>
              <a:t>Πρόδρομες ενώσεις</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A0A9A30-997D-4D54-8245-66251F2C030B}"/>
              </a:ext>
            </a:extLst>
          </p:cNvPr>
          <p:cNvSpPr>
            <a:spLocks noGrp="1"/>
          </p:cNvSpPr>
          <p:nvPr>
            <p:ph type="title"/>
          </p:nvPr>
        </p:nvSpPr>
        <p:spPr>
          <a:xfrm>
            <a:off x="838200" y="1478070"/>
            <a:ext cx="10515600" cy="212617"/>
          </a:xfrm>
        </p:spPr>
        <p:txBody>
          <a:bodyPr>
            <a:normAutofit fontScale="90000"/>
          </a:bodyPr>
          <a:lstStyle/>
          <a:p>
            <a:r>
              <a:rPr lang="el-GR" dirty="0"/>
              <a:t>Χρησιμοποιείται η λογαριθμική κατανομή για να περιγράψει τα σωματίδια στην ατμόσφαιρα (ΓΙΑΤΙ</a:t>
            </a:r>
            <a:r>
              <a:rPr lang="en-US" dirty="0"/>
              <a:t>;</a:t>
            </a:r>
            <a:r>
              <a:rPr lang="el-GR" dirty="0"/>
              <a:t>)</a:t>
            </a:r>
            <a:br>
              <a:rPr lang="el-GR" dirty="0"/>
            </a:br>
            <a:endParaRPr lang="el-GR" dirty="0"/>
          </a:p>
        </p:txBody>
      </p:sp>
      <p:sp>
        <p:nvSpPr>
          <p:cNvPr id="3" name="Θέση περιεχομένου 2">
            <a:extLst>
              <a:ext uri="{FF2B5EF4-FFF2-40B4-BE49-F238E27FC236}">
                <a16:creationId xmlns:a16="http://schemas.microsoft.com/office/drawing/2014/main" xmlns="" id="{C1B7C20F-AF43-40F1-983E-DA36955EEF03}"/>
              </a:ext>
            </a:extLst>
          </p:cNvPr>
          <p:cNvSpPr>
            <a:spLocks noGrp="1"/>
          </p:cNvSpPr>
          <p:nvPr>
            <p:ph idx="1"/>
          </p:nvPr>
        </p:nvSpPr>
        <p:spPr>
          <a:xfrm>
            <a:off x="838200" y="2968667"/>
            <a:ext cx="10515600" cy="3208295"/>
          </a:xfrm>
        </p:spPr>
        <p:txBody>
          <a:bodyPr/>
          <a:lstStyle/>
          <a:p>
            <a:r>
              <a:rPr lang="el-GR" dirty="0"/>
              <a:t>Αριθμητική (</a:t>
            </a:r>
            <a:r>
              <a:rPr lang="en-US" dirty="0"/>
              <a:t>max </a:t>
            </a:r>
            <a:r>
              <a:rPr lang="el-GR" dirty="0"/>
              <a:t>στα </a:t>
            </a:r>
            <a:r>
              <a:rPr lang="el-GR" dirty="0" err="1"/>
              <a:t>υπέρλεπτα</a:t>
            </a:r>
            <a:r>
              <a:rPr lang="el-GR" dirty="0"/>
              <a:t>)</a:t>
            </a:r>
          </a:p>
          <a:p>
            <a:r>
              <a:rPr lang="el-GR" dirty="0"/>
              <a:t>Επιφανειακή (</a:t>
            </a:r>
            <a:r>
              <a:rPr lang="en-US" dirty="0"/>
              <a:t>max </a:t>
            </a:r>
            <a:r>
              <a:rPr lang="el-GR" dirty="0"/>
              <a:t>στην περιοχή συσσώρευσης)</a:t>
            </a:r>
          </a:p>
          <a:p>
            <a:r>
              <a:rPr lang="el-GR" dirty="0"/>
              <a:t>Όγκου</a:t>
            </a:r>
            <a:r>
              <a:rPr lang="en-US" dirty="0"/>
              <a:t> / </a:t>
            </a:r>
            <a:r>
              <a:rPr lang="el-GR" dirty="0"/>
              <a:t>Μάζας </a:t>
            </a:r>
            <a:r>
              <a:rPr lang="en-US" dirty="0"/>
              <a:t>(</a:t>
            </a:r>
            <a:r>
              <a:rPr lang="el-GR" dirty="0"/>
              <a:t>χονδρά σωματίδια)</a:t>
            </a:r>
          </a:p>
          <a:p>
            <a:endParaRPr lang="el-GR" dirty="0"/>
          </a:p>
          <a:p>
            <a:endParaRPr lang="el-GR" dirty="0"/>
          </a:p>
        </p:txBody>
      </p:sp>
    </p:spTree>
    <p:extLst>
      <p:ext uri="{BB962C8B-B14F-4D97-AF65-F5344CB8AC3E}">
        <p14:creationId xmlns:p14="http://schemas.microsoft.com/office/powerpoint/2010/main" val="15888221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7210C647-28A3-4C7A-A1F6-4B6B1F92747D}"/>
              </a:ext>
            </a:extLst>
          </p:cNvPr>
          <p:cNvSpPr>
            <a:spLocks noGrp="1"/>
          </p:cNvSpPr>
          <p:nvPr>
            <p:ph type="title"/>
          </p:nvPr>
        </p:nvSpPr>
        <p:spPr/>
        <p:txBody>
          <a:bodyPr/>
          <a:lstStyle/>
          <a:p>
            <a:r>
              <a:rPr lang="el-GR" dirty="0"/>
              <a:t>Λογαριθμική κατανομή</a:t>
            </a:r>
          </a:p>
        </p:txBody>
      </p:sp>
      <p:sp>
        <p:nvSpPr>
          <p:cNvPr id="3" name="Θέση περιεχομένου 2">
            <a:extLst>
              <a:ext uri="{FF2B5EF4-FFF2-40B4-BE49-F238E27FC236}">
                <a16:creationId xmlns:a16="http://schemas.microsoft.com/office/drawing/2014/main" xmlns="" id="{6A91D096-8AD0-49C2-AB14-CD9F8C385264}"/>
              </a:ext>
            </a:extLst>
          </p:cNvPr>
          <p:cNvSpPr>
            <a:spLocks noGrp="1"/>
          </p:cNvSpPr>
          <p:nvPr>
            <p:ph idx="1"/>
          </p:nvPr>
        </p:nvSpPr>
        <p:spPr/>
        <p:txBody>
          <a:bodyPr/>
          <a:lstStyle/>
          <a:p>
            <a:r>
              <a:rPr lang="el-GR" dirty="0"/>
              <a:t>Η κανονική κατανομή έχει τη μορφή «καμπάνας» με μέγιστο στην μέση τιμή </a:t>
            </a:r>
            <a:r>
              <a:rPr lang="en-US" dirty="0"/>
              <a:t>n</a:t>
            </a:r>
            <a:endParaRPr lang="el-GR" dirty="0"/>
          </a:p>
          <a:p>
            <a:r>
              <a:rPr lang="el-GR" dirty="0"/>
              <a:t>Η τυπική απόκλιση </a:t>
            </a:r>
            <a:r>
              <a:rPr lang="en-US" dirty="0" err="1"/>
              <a:t>s</a:t>
            </a:r>
            <a:r>
              <a:rPr lang="en-US" baseline="-25000" dirty="0" err="1"/>
              <a:t>n</a:t>
            </a:r>
            <a:r>
              <a:rPr lang="el-GR" dirty="0"/>
              <a:t> καθορίζει το πλάτος της κατανομής</a:t>
            </a:r>
          </a:p>
          <a:p>
            <a:r>
              <a:rPr lang="el-GR" dirty="0"/>
              <a:t>Το 68% της επιφάνειας της καμπύλης της κατανομής βρίσκεται στο εύρος μέση </a:t>
            </a:r>
            <a:r>
              <a:rPr lang="en-US" dirty="0"/>
              <a:t>n</a:t>
            </a:r>
            <a:r>
              <a:rPr lang="el-GR" dirty="0"/>
              <a:t> ± </a:t>
            </a:r>
            <a:r>
              <a:rPr lang="en-US" dirty="0" err="1"/>
              <a:t>s</a:t>
            </a:r>
            <a:r>
              <a:rPr lang="en-US" baseline="-25000" dirty="0" err="1"/>
              <a:t>n</a:t>
            </a:r>
            <a:endParaRPr lang="el-GR" baseline="-25000" dirty="0"/>
          </a:p>
          <a:p>
            <a:endParaRPr lang="el-GR" dirty="0"/>
          </a:p>
        </p:txBody>
      </p:sp>
    </p:spTree>
    <p:extLst>
      <p:ext uri="{BB962C8B-B14F-4D97-AF65-F5344CB8AC3E}">
        <p14:creationId xmlns:p14="http://schemas.microsoft.com/office/powerpoint/2010/main" val="3830399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gure 1 from Particles, air quality, policy and health. | Semantic Scholar">
            <a:extLst>
              <a:ext uri="{FF2B5EF4-FFF2-40B4-BE49-F238E27FC236}">
                <a16:creationId xmlns:a16="http://schemas.microsoft.com/office/drawing/2014/main" xmlns="" id="{CC5652AA-B904-46A1-9FCE-E1E6DBD849C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b="2078"/>
          <a:stretch>
            <a:fillRect/>
          </a:stretch>
        </p:blipFill>
        <p:spPr bwMode="auto">
          <a:xfrm>
            <a:off x="3786016" y="140826"/>
            <a:ext cx="4406008" cy="63721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8565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re ultrafine particles important? - Paul S. Monks">
            <a:extLst>
              <a:ext uri="{FF2B5EF4-FFF2-40B4-BE49-F238E27FC236}">
                <a16:creationId xmlns:a16="http://schemas.microsoft.com/office/drawing/2014/main" xmlns="" id="{F9DDE824-0EC0-4FC3-B628-A0493926A1F7}"/>
              </a:ext>
            </a:extLst>
          </p:cNvPr>
          <p:cNvPicPr>
            <a:picLocks noChangeAspect="1" noChangeArrowheads="1"/>
          </p:cNvPicPr>
          <p:nvPr/>
        </p:nvPicPr>
        <p:blipFill rotWithShape="1">
          <a:blip r:embed="rId2" cstate="print">
            <a:lum bright="-10000" contrast="20000"/>
            <a:extLst>
              <a:ext uri="{28A0092B-C50C-407E-A947-70E740481C1C}">
                <a14:useLocalDpi xmlns:a14="http://schemas.microsoft.com/office/drawing/2010/main" val="0"/>
              </a:ext>
            </a:extLst>
          </a:blip>
          <a:srcRect l="3904" t="5497" r="16330" b="9432"/>
          <a:stretch/>
        </p:blipFill>
        <p:spPr bwMode="auto">
          <a:xfrm>
            <a:off x="1518564" y="475989"/>
            <a:ext cx="9206631" cy="5509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3080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3C3EBFC-D10A-4354-B165-7B358392F2DA}"/>
              </a:ext>
            </a:extLst>
          </p:cNvPr>
          <p:cNvSpPr>
            <a:spLocks noGrp="1"/>
          </p:cNvSpPr>
          <p:nvPr>
            <p:ph type="title"/>
          </p:nvPr>
        </p:nvSpPr>
        <p:spPr/>
        <p:txBody>
          <a:bodyPr/>
          <a:lstStyle/>
          <a:p>
            <a:r>
              <a:rPr lang="el-GR" u="sng" dirty="0"/>
              <a:t>«Δυναμική» αεροζόλ</a:t>
            </a:r>
          </a:p>
        </p:txBody>
      </p:sp>
      <p:sp>
        <p:nvSpPr>
          <p:cNvPr id="3" name="Θέση περιεχομένου 2">
            <a:extLst>
              <a:ext uri="{FF2B5EF4-FFF2-40B4-BE49-F238E27FC236}">
                <a16:creationId xmlns:a16="http://schemas.microsoft.com/office/drawing/2014/main" xmlns="" id="{CD0E44D0-46B8-46FF-ADE5-0BF01ACBD3D3}"/>
              </a:ext>
            </a:extLst>
          </p:cNvPr>
          <p:cNvSpPr>
            <a:spLocks noGrp="1"/>
          </p:cNvSpPr>
          <p:nvPr>
            <p:ph idx="1"/>
          </p:nvPr>
        </p:nvSpPr>
        <p:spPr/>
        <p:txBody>
          <a:bodyPr>
            <a:normAutofit lnSpcReduction="10000"/>
          </a:bodyPr>
          <a:lstStyle/>
          <a:p>
            <a:r>
              <a:rPr lang="el-GR" dirty="0"/>
              <a:t>Περιγράφεται μαθηματικά από την </a:t>
            </a:r>
            <a:r>
              <a:rPr lang="el-GR" b="1" dirty="0"/>
              <a:t>Γενική Εξίσωση των Αεροζόλ</a:t>
            </a:r>
          </a:p>
          <a:p>
            <a:endParaRPr lang="el-GR" dirty="0"/>
          </a:p>
          <a:p>
            <a:r>
              <a:rPr lang="el-GR" u="sng" dirty="0"/>
              <a:t>Περιλαμβάνει</a:t>
            </a:r>
            <a:r>
              <a:rPr lang="el-GR" dirty="0"/>
              <a:t> φυσικές διεργασίες, όπως</a:t>
            </a:r>
            <a:r>
              <a:rPr lang="en-US" dirty="0"/>
              <a:t>:</a:t>
            </a:r>
            <a:r>
              <a:rPr lang="el-GR" dirty="0"/>
              <a:t> </a:t>
            </a:r>
          </a:p>
          <a:p>
            <a:pPr marL="0" indent="0">
              <a:buNone/>
            </a:pPr>
            <a:r>
              <a:rPr lang="el-GR" dirty="0"/>
              <a:t> - συσσωμάτωση</a:t>
            </a:r>
          </a:p>
          <a:p>
            <a:pPr marL="0" indent="0">
              <a:buNone/>
            </a:pPr>
            <a:r>
              <a:rPr lang="el-GR" dirty="0"/>
              <a:t> - </a:t>
            </a:r>
            <a:r>
              <a:rPr lang="el-GR" dirty="0" err="1"/>
              <a:t>πυρηνοποίηση</a:t>
            </a:r>
            <a:endParaRPr lang="el-GR" dirty="0"/>
          </a:p>
          <a:p>
            <a:pPr marL="0" indent="0">
              <a:buNone/>
            </a:pPr>
            <a:r>
              <a:rPr lang="el-GR" dirty="0"/>
              <a:t> - συμπύκνωση</a:t>
            </a:r>
          </a:p>
          <a:p>
            <a:pPr marL="0" indent="0">
              <a:buNone/>
            </a:pPr>
            <a:r>
              <a:rPr lang="el-GR" dirty="0"/>
              <a:t> - εναπόθεση</a:t>
            </a:r>
          </a:p>
          <a:p>
            <a:pPr marL="0" indent="0">
              <a:buNone/>
            </a:pPr>
            <a:r>
              <a:rPr lang="el-GR" dirty="0"/>
              <a:t> - </a:t>
            </a:r>
            <a:r>
              <a:rPr lang="el-GR" dirty="0" err="1"/>
              <a:t>επαναιώρηση</a:t>
            </a:r>
            <a:endParaRPr lang="el-GR" dirty="0"/>
          </a:p>
          <a:p>
            <a:pPr marL="0" indent="0">
              <a:buNone/>
            </a:pPr>
            <a:r>
              <a:rPr lang="el-GR" dirty="0"/>
              <a:t> - μεταβολές φάσεων</a:t>
            </a:r>
          </a:p>
        </p:txBody>
      </p:sp>
    </p:spTree>
    <p:extLst>
      <p:ext uri="{BB962C8B-B14F-4D97-AF65-F5344CB8AC3E}">
        <p14:creationId xmlns:p14="http://schemas.microsoft.com/office/powerpoint/2010/main" val="11031084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verage Mass Size Distribution of airborne particles from all experiments, during Deposition (primary y-axis) and Resuspension (secondary y-axis).  ">
            <a:extLst>
              <a:ext uri="{FF2B5EF4-FFF2-40B4-BE49-F238E27FC236}">
                <a16:creationId xmlns:a16="http://schemas.microsoft.com/office/drawing/2014/main" xmlns="" id="{C1E273B8-50B3-4BED-9F64-2A6CFAE39CA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489" y="1598562"/>
            <a:ext cx="11844468" cy="3781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18864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1. μαθημα αεροζόλ 2021 - 2022\prosthikes gia PP gia ta aerolymata\5.JPG"/>
          <p:cNvPicPr>
            <a:picLocks noChangeAspect="1" noChangeArrowheads="1"/>
          </p:cNvPicPr>
          <p:nvPr/>
        </p:nvPicPr>
        <p:blipFill rotWithShape="1">
          <a:blip r:embed="rId2">
            <a:extLst>
              <a:ext uri="{28A0092B-C50C-407E-A947-70E740481C1C}">
                <a14:useLocalDpi xmlns:a14="http://schemas.microsoft.com/office/drawing/2010/main" val="0"/>
              </a:ext>
            </a:extLst>
          </a:blip>
          <a:srcRect t="1121"/>
          <a:stretch/>
        </p:blipFill>
        <p:spPr bwMode="auto">
          <a:xfrm>
            <a:off x="1131284" y="595223"/>
            <a:ext cx="9791701" cy="5340137"/>
          </a:xfrm>
          <a:prstGeom prst="rect">
            <a:avLst/>
          </a:prstGeom>
          <a:noFill/>
          <a:extLst>
            <a:ext uri="{909E8E84-426E-40DD-AFC4-6F175D3DCCD1}">
              <a14:hiddenFill xmlns:a14="http://schemas.microsoft.com/office/drawing/2010/main">
                <a:solidFill>
                  <a:srgbClr val="FFFFFF"/>
                </a:solidFill>
              </a14:hiddenFill>
            </a:ext>
          </a:extLst>
        </p:spPr>
      </p:pic>
      <p:cxnSp>
        <p:nvCxnSpPr>
          <p:cNvPr id="3" name="Ευθεία γραμμή σύνδεσης 2"/>
          <p:cNvCxnSpPr/>
          <p:nvPr/>
        </p:nvCxnSpPr>
        <p:spPr>
          <a:xfrm>
            <a:off x="1319842" y="1940943"/>
            <a:ext cx="3528203" cy="8627"/>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5" name="Ευθεία γραμμή σύνδεσης 4"/>
          <p:cNvCxnSpPr/>
          <p:nvPr/>
        </p:nvCxnSpPr>
        <p:spPr>
          <a:xfrm>
            <a:off x="6932762" y="1949570"/>
            <a:ext cx="3528203" cy="8627"/>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6" name="Ευθεία γραμμή σύνδεσης 5"/>
          <p:cNvCxnSpPr/>
          <p:nvPr/>
        </p:nvCxnSpPr>
        <p:spPr>
          <a:xfrm>
            <a:off x="2196861" y="3245162"/>
            <a:ext cx="3528203" cy="8627"/>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7" name="Ευθεία γραμμή σύνδεσης 6"/>
          <p:cNvCxnSpPr/>
          <p:nvPr/>
        </p:nvCxnSpPr>
        <p:spPr>
          <a:xfrm>
            <a:off x="6510068" y="5264989"/>
            <a:ext cx="4117675" cy="0"/>
          </a:xfrm>
          <a:prstGeom prst="line">
            <a:avLst/>
          </a:prstGeom>
          <a:ln w="41275" cmpd="sng"/>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63007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C5117E27-310F-4AC9-9B81-D0405C684C6F}"/>
              </a:ext>
            </a:extLst>
          </p:cNvPr>
          <p:cNvSpPr>
            <a:spLocks noGrp="1"/>
          </p:cNvSpPr>
          <p:nvPr>
            <p:ph idx="1"/>
          </p:nvPr>
        </p:nvSpPr>
        <p:spPr>
          <a:xfrm>
            <a:off x="7729586" y="652492"/>
            <a:ext cx="3838755" cy="3233708"/>
          </a:xfrm>
        </p:spPr>
        <p:txBody>
          <a:bodyPr>
            <a:noAutofit/>
          </a:bodyPr>
          <a:lstStyle/>
          <a:p>
            <a:pPr algn="just">
              <a:lnSpc>
                <a:spcPct val="150000"/>
              </a:lnSpc>
              <a:buNone/>
            </a:pPr>
            <a:r>
              <a:rPr lang="el-GR" sz="2000" b="1" dirty="0"/>
              <a:t>    Διάγραμμα όπου </a:t>
            </a:r>
            <a:r>
              <a:rPr lang="el-GR" sz="2000" b="1" dirty="0" smtClean="0"/>
              <a:t>εμφανίζονται, </a:t>
            </a:r>
            <a:r>
              <a:rPr lang="el-GR" sz="2000" b="1" dirty="0"/>
              <a:t>οι βασικές </a:t>
            </a:r>
            <a:r>
              <a:rPr lang="el-GR" sz="2000" b="1" dirty="0" smtClean="0"/>
              <a:t>πηγές</a:t>
            </a:r>
            <a:r>
              <a:rPr lang="en-US" sz="2000" b="1" dirty="0" smtClean="0"/>
              <a:t>, </a:t>
            </a:r>
            <a:r>
              <a:rPr lang="el-GR" sz="2000" b="1" dirty="0" smtClean="0"/>
              <a:t>οι </a:t>
            </a:r>
            <a:r>
              <a:rPr lang="el-GR" sz="2000" b="1" dirty="0"/>
              <a:t>κύριοι μηχανισμοί εκπομπής</a:t>
            </a:r>
            <a:r>
              <a:rPr lang="en-US" sz="2000" b="1" dirty="0"/>
              <a:t> </a:t>
            </a:r>
            <a:r>
              <a:rPr lang="el-GR" sz="2000" b="1" dirty="0"/>
              <a:t>και </a:t>
            </a:r>
            <a:r>
              <a:rPr lang="el-GR" sz="2000" b="1" dirty="0" smtClean="0"/>
              <a:t>εναπόθεσης και </a:t>
            </a:r>
            <a:r>
              <a:rPr lang="el-GR" sz="2000" b="1" dirty="0"/>
              <a:t>οι κύριες κατανομές των αιωρούμενων ατμοσφαιρικών σωματιδίων.</a:t>
            </a:r>
          </a:p>
        </p:txBody>
      </p:sp>
      <p:pic>
        <p:nvPicPr>
          <p:cNvPr id="2050" name="Picture 2" descr="Meteo 532 Atmospheric chemistry">
            <a:extLst>
              <a:ext uri="{FF2B5EF4-FFF2-40B4-BE49-F238E27FC236}">
                <a16:creationId xmlns:a16="http://schemas.microsoft.com/office/drawing/2014/main" xmlns="" id="{D70EC2DC-E8FA-4AFC-8881-5E595C03A6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b="9146"/>
          <a:stretch>
            <a:fillRect/>
          </a:stretch>
        </p:blipFill>
        <p:spPr bwMode="auto">
          <a:xfrm>
            <a:off x="1306462" y="155276"/>
            <a:ext cx="6000112" cy="6530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590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1. μαθημα αεροζόλ 2021 - 2022\prosthikes gia PP gia ta aerolymata\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4128" y="382888"/>
            <a:ext cx="7957752" cy="5563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9993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1. μαθημα αεροζόλ 2021 - 2022\prosthikes gia PP gia ta aerolymata\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0737" y="344387"/>
            <a:ext cx="9744076" cy="6067425"/>
          </a:xfrm>
          <a:prstGeom prst="rect">
            <a:avLst/>
          </a:prstGeom>
          <a:noFill/>
          <a:extLst>
            <a:ext uri="{909E8E84-426E-40DD-AFC4-6F175D3DCCD1}">
              <a14:hiddenFill xmlns:a14="http://schemas.microsoft.com/office/drawing/2010/main">
                <a:solidFill>
                  <a:srgbClr val="FFFFFF"/>
                </a:solidFill>
              </a14:hiddenFill>
            </a:ext>
          </a:extLst>
        </p:spPr>
      </p:pic>
      <p:cxnSp>
        <p:nvCxnSpPr>
          <p:cNvPr id="3" name="Ευθεία γραμμή σύνδεσης 2"/>
          <p:cNvCxnSpPr/>
          <p:nvPr/>
        </p:nvCxnSpPr>
        <p:spPr>
          <a:xfrm>
            <a:off x="4960188" y="2441276"/>
            <a:ext cx="3010619" cy="8627"/>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6" name="Ευθεία γραμμή σύνδεσης 5"/>
          <p:cNvCxnSpPr/>
          <p:nvPr/>
        </p:nvCxnSpPr>
        <p:spPr>
          <a:xfrm>
            <a:off x="3607278" y="2783457"/>
            <a:ext cx="3010619" cy="8627"/>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7" name="Ευθεία γραμμή σύνδεσης 6"/>
          <p:cNvCxnSpPr/>
          <p:nvPr/>
        </p:nvCxnSpPr>
        <p:spPr>
          <a:xfrm>
            <a:off x="1365849" y="3186024"/>
            <a:ext cx="3010619" cy="8627"/>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8" name="Ευθεία γραμμή σύνδεσης 7"/>
          <p:cNvCxnSpPr/>
          <p:nvPr/>
        </p:nvCxnSpPr>
        <p:spPr>
          <a:xfrm>
            <a:off x="8444911" y="3712235"/>
            <a:ext cx="2156953" cy="0"/>
          </a:xfrm>
          <a:prstGeom prst="line">
            <a:avLst/>
          </a:prstGeom>
          <a:ln w="41275" cmpd="sng"/>
        </p:spPr>
        <p:style>
          <a:lnRef idx="1">
            <a:schemeClr val="accent1"/>
          </a:lnRef>
          <a:fillRef idx="0">
            <a:schemeClr val="accent1"/>
          </a:fillRef>
          <a:effectRef idx="0">
            <a:schemeClr val="accent1"/>
          </a:effectRef>
          <a:fontRef idx="minor">
            <a:schemeClr val="tx1"/>
          </a:fontRef>
        </p:style>
      </p:cxnSp>
      <p:cxnSp>
        <p:nvCxnSpPr>
          <p:cNvPr id="9" name="Ευθεία γραμμή σύνδεσης 8"/>
          <p:cNvCxnSpPr/>
          <p:nvPr/>
        </p:nvCxnSpPr>
        <p:spPr>
          <a:xfrm>
            <a:off x="2731698" y="4042914"/>
            <a:ext cx="5791200" cy="0"/>
          </a:xfrm>
          <a:prstGeom prst="line">
            <a:avLst/>
          </a:prstGeom>
          <a:ln w="41275" cmpd="sng"/>
        </p:spPr>
        <p:style>
          <a:lnRef idx="1">
            <a:schemeClr val="accent1"/>
          </a:lnRef>
          <a:fillRef idx="0">
            <a:schemeClr val="accent1"/>
          </a:fillRef>
          <a:effectRef idx="0">
            <a:schemeClr val="accent1"/>
          </a:effectRef>
          <a:fontRef idx="minor">
            <a:schemeClr val="tx1"/>
          </a:fontRef>
        </p:style>
      </p:cxnSp>
      <p:sp>
        <p:nvSpPr>
          <p:cNvPr id="11" name="Ορθογώνιο 10"/>
          <p:cNvSpPr/>
          <p:nvPr/>
        </p:nvSpPr>
        <p:spPr>
          <a:xfrm>
            <a:off x="9451526" y="4210493"/>
            <a:ext cx="1479636" cy="369332"/>
          </a:xfrm>
          <a:prstGeom prst="rect">
            <a:avLst/>
          </a:prstGeom>
        </p:spPr>
        <p:txBody>
          <a:bodyPr wrap="none">
            <a:spAutoFit/>
          </a:bodyPr>
          <a:lstStyle/>
          <a:p>
            <a:r>
              <a:rPr lang="el-GR" b="1" dirty="0" smtClean="0">
                <a:solidFill>
                  <a:srgbClr val="92D050"/>
                </a:solidFill>
              </a:rPr>
              <a:t>Αιτιολογήστε</a:t>
            </a:r>
            <a:endParaRPr lang="el-GR" b="1" dirty="0">
              <a:solidFill>
                <a:srgbClr val="92D050"/>
              </a:solidFill>
            </a:endParaRPr>
          </a:p>
        </p:txBody>
      </p:sp>
    </p:spTree>
    <p:extLst>
      <p:ext uri="{BB962C8B-B14F-4D97-AF65-F5344CB8AC3E}">
        <p14:creationId xmlns:p14="http://schemas.microsoft.com/office/powerpoint/2010/main" val="19734928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1. μαθημα αεροζόλ 2021 - 2022\prosthikes gia PP gia ta aerolymata\7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066" y="373560"/>
            <a:ext cx="9715501" cy="6162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50215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G:\1. μαθημα αεροζόλ 2021 - 2022\prosthikes gia PP gia ta aerolymata\7cii.JPG"/>
          <p:cNvPicPr>
            <a:picLocks noChangeAspect="1" noChangeArrowheads="1"/>
          </p:cNvPicPr>
          <p:nvPr/>
        </p:nvPicPr>
        <p:blipFill rotWithShape="1">
          <a:blip r:embed="rId2">
            <a:extLst>
              <a:ext uri="{28A0092B-C50C-407E-A947-70E740481C1C}">
                <a14:useLocalDpi xmlns:a14="http://schemas.microsoft.com/office/drawing/2010/main" val="0"/>
              </a:ext>
            </a:extLst>
          </a:blip>
          <a:srcRect t="1755"/>
          <a:stretch/>
        </p:blipFill>
        <p:spPr bwMode="auto">
          <a:xfrm>
            <a:off x="1295768" y="626532"/>
            <a:ext cx="9563100" cy="5577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600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ile:Rain water drops.jpeg - Wikimedia Comm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3736" y="270566"/>
            <a:ext cx="8058102" cy="6043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1337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1. μαθημα αεροζόλ 2021 - 2022\prosthikes gia PP gia ta aerolymata\7c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486" y="469492"/>
            <a:ext cx="9725025" cy="500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26492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Too Embarrassed to Ask: What Is &amp;#39;The Cloud&amp;#39; and How Does It Work? - Vo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489" y="172263"/>
            <a:ext cx="7559650" cy="566973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737626" y="6055267"/>
            <a:ext cx="4886081" cy="369332"/>
          </a:xfrm>
          <a:prstGeom prst="rect">
            <a:avLst/>
          </a:prstGeom>
        </p:spPr>
        <p:txBody>
          <a:bodyPr wrap="none">
            <a:spAutoFit/>
          </a:bodyPr>
          <a:lstStyle/>
          <a:p>
            <a:r>
              <a:rPr lang="en-US" dirty="0">
                <a:hlinkClick r:id="rId3"/>
              </a:rPr>
              <a:t>https://www.youtube.com/watch?v=oRsY_UviBPE</a:t>
            </a:r>
            <a:endParaRPr lang="en-US" dirty="0"/>
          </a:p>
        </p:txBody>
      </p:sp>
    </p:spTree>
    <p:extLst>
      <p:ext uri="{BB962C8B-B14F-4D97-AF65-F5344CB8AC3E}">
        <p14:creationId xmlns:p14="http://schemas.microsoft.com/office/powerpoint/2010/main" val="9174863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DCD065D-58CE-48B5-953B-99763FEF15A9}"/>
              </a:ext>
            </a:extLst>
          </p:cNvPr>
          <p:cNvSpPr>
            <a:spLocks noGrp="1"/>
          </p:cNvSpPr>
          <p:nvPr>
            <p:ph type="title"/>
          </p:nvPr>
        </p:nvSpPr>
        <p:spPr/>
        <p:txBody>
          <a:bodyPr>
            <a:normAutofit fontScale="90000"/>
          </a:bodyPr>
          <a:lstStyle/>
          <a:p>
            <a:r>
              <a:rPr lang="el-GR" b="1" dirty="0"/>
              <a:t>Γενική εξίσωση δυναμικής αεροζόλ</a:t>
            </a:r>
            <a:br>
              <a:rPr lang="el-GR" b="1" dirty="0"/>
            </a:br>
            <a:r>
              <a:rPr lang="el-GR" sz="2600" b="1" dirty="0"/>
              <a:t>(μη-γραμμική, διαφορική εξίσωση)</a:t>
            </a:r>
            <a:br>
              <a:rPr lang="el-GR" sz="2600" b="1" dirty="0"/>
            </a:br>
            <a:r>
              <a:rPr lang="en-US" sz="2800" dirty="0"/>
              <a:t>GDE (General Dynamic Equation)</a:t>
            </a:r>
            <a:endParaRPr lang="el-GR" sz="2600" b="1" dirty="0"/>
          </a:p>
        </p:txBody>
      </p:sp>
      <p:sp>
        <p:nvSpPr>
          <p:cNvPr id="3" name="Θέση περιεχομένου 2">
            <a:extLst>
              <a:ext uri="{FF2B5EF4-FFF2-40B4-BE49-F238E27FC236}">
                <a16:creationId xmlns:a16="http://schemas.microsoft.com/office/drawing/2014/main" xmlns="" id="{1CC6A8E2-B59D-43F9-8E2B-D68B2DD6DD0A}"/>
              </a:ext>
            </a:extLst>
          </p:cNvPr>
          <p:cNvSpPr>
            <a:spLocks noGrp="1"/>
          </p:cNvSpPr>
          <p:nvPr>
            <p:ph idx="1"/>
          </p:nvPr>
        </p:nvSpPr>
        <p:spPr>
          <a:xfrm>
            <a:off x="838200" y="2217107"/>
            <a:ext cx="10515600" cy="3997434"/>
          </a:xfrm>
        </p:spPr>
        <p:txBody>
          <a:bodyPr/>
          <a:lstStyle/>
          <a:p>
            <a:r>
              <a:rPr lang="el-GR" dirty="0"/>
              <a:t>Είναι συνάρτηση εσωτερικών και εξωτερικών διεργασιών, στον χώρο κατανομής μεγέθους των σωματιδίων</a:t>
            </a:r>
          </a:p>
          <a:p>
            <a:r>
              <a:rPr lang="el-GR" b="1" dirty="0"/>
              <a:t>Εσωτερικές </a:t>
            </a:r>
            <a:r>
              <a:rPr lang="el-GR" dirty="0"/>
              <a:t>διεργασίες (συσσωμάτωση με διατήρηση μάζας, συσσώρευση, κατακερματισμός, συμπύκνωση</a:t>
            </a:r>
            <a:r>
              <a:rPr lang="en-US" dirty="0"/>
              <a:t> </a:t>
            </a:r>
            <a:r>
              <a:rPr lang="el-GR" dirty="0"/>
              <a:t>και φαινόμενα μεταβολής φάσης όπως </a:t>
            </a:r>
            <a:r>
              <a:rPr lang="el-GR" dirty="0" err="1"/>
              <a:t>πυρηνοποίηση</a:t>
            </a:r>
            <a:r>
              <a:rPr lang="el-GR" dirty="0"/>
              <a:t>, εξάτμιση)</a:t>
            </a:r>
          </a:p>
          <a:p>
            <a:r>
              <a:rPr lang="el-GR" b="1" dirty="0"/>
              <a:t>Εξωτερικές </a:t>
            </a:r>
            <a:r>
              <a:rPr lang="el-GR" dirty="0"/>
              <a:t>διεργασίες (μεταφορά, διάχυση, μετακινήσεις σωματιδίων, </a:t>
            </a:r>
            <a:r>
              <a:rPr lang="el-GR" dirty="0" err="1"/>
              <a:t>επαναιώρηση</a:t>
            </a:r>
            <a:r>
              <a:rPr lang="el-GR" dirty="0"/>
              <a:t>, εναπόθεση)</a:t>
            </a:r>
          </a:p>
        </p:txBody>
      </p:sp>
    </p:spTree>
    <p:extLst>
      <p:ext uri="{BB962C8B-B14F-4D97-AF65-F5344CB8AC3E}">
        <p14:creationId xmlns:p14="http://schemas.microsoft.com/office/powerpoint/2010/main" val="40044659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63041BC5-6013-44D2-BF6A-B9C33B5E5353}"/>
              </a:ext>
            </a:extLst>
          </p:cNvPr>
          <p:cNvSpPr>
            <a:spLocks noGrp="1"/>
          </p:cNvSpPr>
          <p:nvPr>
            <p:ph idx="1"/>
          </p:nvPr>
        </p:nvSpPr>
        <p:spPr>
          <a:xfrm>
            <a:off x="838200" y="688932"/>
            <a:ext cx="10515600" cy="5488031"/>
          </a:xfrm>
        </p:spPr>
        <p:txBody>
          <a:bodyPr>
            <a:normAutofit lnSpcReduction="10000"/>
          </a:bodyPr>
          <a:lstStyle/>
          <a:p>
            <a:pPr algn="just"/>
            <a:r>
              <a:rPr lang="el-GR" dirty="0"/>
              <a:t>Υπάρχουν διαφορετικές εξισώσεις </a:t>
            </a:r>
            <a:r>
              <a:rPr lang="en-US" dirty="0"/>
              <a:t>GDE </a:t>
            </a:r>
            <a:r>
              <a:rPr lang="el-GR" dirty="0"/>
              <a:t>για </a:t>
            </a:r>
            <a:r>
              <a:rPr lang="el-GR" b="1" dirty="0"/>
              <a:t>διακριτή κατανομή </a:t>
            </a:r>
            <a:r>
              <a:rPr lang="el-GR" dirty="0"/>
              <a:t>(μοριακό επίπεδο) μεγέθους σωματιδίων και για </a:t>
            </a:r>
            <a:r>
              <a:rPr lang="el-GR" b="1" dirty="0"/>
              <a:t>συνεχή κατανομή </a:t>
            </a:r>
            <a:r>
              <a:rPr lang="el-GR" dirty="0"/>
              <a:t>μεγέθους σωματιδίων (όγκος σωματιδίων πολύ μεγαλύτερος του μοριακού μεγέθους</a:t>
            </a:r>
            <a:r>
              <a:rPr lang="el-GR" dirty="0" smtClean="0"/>
              <a:t>)</a:t>
            </a:r>
            <a:r>
              <a:rPr lang="en-US" dirty="0" smtClean="0"/>
              <a:t>.</a:t>
            </a:r>
            <a:endParaRPr lang="el-GR" dirty="0"/>
          </a:p>
          <a:p>
            <a:pPr algn="just"/>
            <a:endParaRPr lang="el-GR" dirty="0"/>
          </a:p>
          <a:p>
            <a:pPr algn="just"/>
            <a:r>
              <a:rPr lang="el-GR" u="sng" dirty="0"/>
              <a:t>Για την επίλυση αυτών των πολύπλοκων διαφορικών </a:t>
            </a:r>
            <a:r>
              <a:rPr lang="el-GR" u="sng" dirty="0" smtClean="0"/>
              <a:t>εξισώσεων</a:t>
            </a:r>
            <a:r>
              <a:rPr lang="en-US" u="sng" dirty="0" smtClean="0"/>
              <a:t>:</a:t>
            </a:r>
          </a:p>
          <a:p>
            <a:pPr marL="0" indent="0" algn="just">
              <a:buNone/>
            </a:pPr>
            <a:r>
              <a:rPr lang="en-US" b="1" dirty="0" smtClean="0">
                <a:sym typeface="Wingdings" panose="05000000000000000000" pitchFamily="2" charset="2"/>
              </a:rPr>
              <a:t></a:t>
            </a:r>
            <a:r>
              <a:rPr lang="el-GR" dirty="0" smtClean="0"/>
              <a:t>άλλοτε </a:t>
            </a:r>
            <a:r>
              <a:rPr lang="el-GR" b="1" u="sng" dirty="0"/>
              <a:t>παραλείπονται</a:t>
            </a:r>
            <a:r>
              <a:rPr lang="el-GR" b="1" dirty="0"/>
              <a:t> όροι </a:t>
            </a:r>
            <a:r>
              <a:rPr lang="el-GR" dirty="0"/>
              <a:t>(ο κάθε όρος αναφέρεται σε διαφορετική διεργασία) ή </a:t>
            </a:r>
            <a:endParaRPr lang="en-US" dirty="0"/>
          </a:p>
          <a:p>
            <a:pPr marL="0" indent="0" algn="just">
              <a:buNone/>
            </a:pPr>
            <a:r>
              <a:rPr lang="en-US" dirty="0" smtClean="0">
                <a:sym typeface="Wingdings" panose="05000000000000000000" pitchFamily="2" charset="2"/>
              </a:rPr>
              <a:t></a:t>
            </a:r>
            <a:r>
              <a:rPr lang="el-GR" dirty="0" smtClean="0"/>
              <a:t>άλλοτε </a:t>
            </a:r>
            <a:r>
              <a:rPr lang="el-GR" b="1" dirty="0"/>
              <a:t>γίνονται </a:t>
            </a:r>
            <a:r>
              <a:rPr lang="el-GR" b="1" u="sng" dirty="0"/>
              <a:t>υποθέσεις</a:t>
            </a:r>
            <a:r>
              <a:rPr lang="el-GR" b="1" dirty="0"/>
              <a:t> </a:t>
            </a:r>
            <a:r>
              <a:rPr lang="el-GR" dirty="0"/>
              <a:t>(π.χ. ότι όλα τα σωματίδια έχουν την ίδια χημική σύσταση – υπόθεση εσωτερικής ανάμιξης, έχουν ίδια πυκνότητα, έχουν ίδια διάμετρο, έχουν σφαιρικό σχήμα, έχουν 100% αποτελεσματικές μεταξύ τους συγκρούσεις, στις συγκρούσεις ισχύει η αρχή διατήρησης της μάζας κοκ.)</a:t>
            </a:r>
          </a:p>
        </p:txBody>
      </p:sp>
    </p:spTree>
    <p:extLst>
      <p:ext uri="{BB962C8B-B14F-4D97-AF65-F5344CB8AC3E}">
        <p14:creationId xmlns:p14="http://schemas.microsoft.com/office/powerpoint/2010/main" val="32886750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F7C4251-3CC9-4FE9-AAE7-9AE9DFE4993F}"/>
              </a:ext>
            </a:extLst>
          </p:cNvPr>
          <p:cNvSpPr>
            <a:spLocks noGrp="1"/>
          </p:cNvSpPr>
          <p:nvPr>
            <p:ph type="title"/>
          </p:nvPr>
        </p:nvSpPr>
        <p:spPr/>
        <p:txBody>
          <a:bodyPr>
            <a:normAutofit/>
          </a:bodyPr>
          <a:lstStyle/>
          <a:p>
            <a:r>
              <a:rPr lang="el-GR" sz="3300" b="1" dirty="0" smtClean="0"/>
              <a:t>Δυνάμεις </a:t>
            </a:r>
            <a:r>
              <a:rPr lang="el-GR" sz="3300" b="1" dirty="0"/>
              <a:t>σε </a:t>
            </a:r>
            <a:r>
              <a:rPr lang="el-GR" sz="3300" b="1" dirty="0" smtClean="0"/>
              <a:t>αιωρούμενα σωματίδια</a:t>
            </a:r>
            <a:endParaRPr lang="el-GR" sz="3300" b="1" dirty="0"/>
          </a:p>
        </p:txBody>
      </p:sp>
      <p:sp>
        <p:nvSpPr>
          <p:cNvPr id="3" name="Θέση περιεχομένου 2">
            <a:extLst>
              <a:ext uri="{FF2B5EF4-FFF2-40B4-BE49-F238E27FC236}">
                <a16:creationId xmlns:a16="http://schemas.microsoft.com/office/drawing/2014/main" xmlns="" id="{9F51C9EB-EA8C-437F-AB28-1C532AC70E9D}"/>
              </a:ext>
            </a:extLst>
          </p:cNvPr>
          <p:cNvSpPr>
            <a:spLocks noGrp="1"/>
          </p:cNvSpPr>
          <p:nvPr>
            <p:ph idx="1"/>
          </p:nvPr>
        </p:nvSpPr>
        <p:spPr>
          <a:xfrm>
            <a:off x="838200" y="1825625"/>
            <a:ext cx="10515600" cy="2543175"/>
          </a:xfrm>
        </p:spPr>
        <p:txBody>
          <a:bodyPr/>
          <a:lstStyle/>
          <a:p>
            <a:pPr marL="0" indent="0">
              <a:buNone/>
            </a:pPr>
            <a:r>
              <a:rPr lang="el-GR" dirty="0" smtClean="0"/>
              <a:t>Κίνηση </a:t>
            </a:r>
            <a:r>
              <a:rPr lang="el-GR" dirty="0"/>
              <a:t>Α.Σ. σε ρευστό    </a:t>
            </a:r>
            <a:r>
              <a:rPr lang="el-GR" dirty="0" smtClean="0"/>
              <a:t>       </a:t>
            </a:r>
            <a:r>
              <a:rPr lang="en-US" dirty="0" err="1"/>
              <a:t>i</a:t>
            </a:r>
            <a:r>
              <a:rPr lang="en-US" dirty="0"/>
              <a:t>)</a:t>
            </a:r>
            <a:r>
              <a:rPr lang="el-GR" dirty="0"/>
              <a:t> διεργασίες διάχυσης (κίνηση </a:t>
            </a:r>
            <a:r>
              <a:rPr lang="en-US" dirty="0"/>
              <a:t>Brown)</a:t>
            </a:r>
            <a:r>
              <a:rPr lang="el-GR" dirty="0"/>
              <a:t> για    </a:t>
            </a:r>
          </a:p>
          <a:p>
            <a:pPr marL="0" indent="0">
              <a:buNone/>
            </a:pPr>
            <a:r>
              <a:rPr lang="el-GR" dirty="0"/>
              <a:t>                                                     </a:t>
            </a:r>
            <a:r>
              <a:rPr lang="el-GR" dirty="0" smtClean="0"/>
              <a:t> πολύ </a:t>
            </a:r>
            <a:r>
              <a:rPr lang="el-GR" dirty="0"/>
              <a:t>μικρά σωματίδια</a:t>
            </a:r>
          </a:p>
          <a:p>
            <a:pPr marL="0" indent="0">
              <a:buNone/>
            </a:pPr>
            <a:r>
              <a:rPr lang="el-GR" dirty="0"/>
              <a:t>                                                  </a:t>
            </a:r>
            <a:r>
              <a:rPr lang="en-US" dirty="0"/>
              <a:t>ii)</a:t>
            </a:r>
            <a:r>
              <a:rPr lang="el-GR" dirty="0"/>
              <a:t> </a:t>
            </a:r>
            <a:r>
              <a:rPr lang="el-GR" dirty="0" err="1"/>
              <a:t>βαρυτική</a:t>
            </a:r>
            <a:r>
              <a:rPr lang="el-GR" dirty="0"/>
              <a:t> εναπόθεση, εκτροπή λόγω   </a:t>
            </a:r>
          </a:p>
          <a:p>
            <a:pPr marL="0" indent="0">
              <a:buNone/>
            </a:pPr>
            <a:r>
              <a:rPr lang="el-GR" dirty="0"/>
              <a:t>                                                      </a:t>
            </a:r>
            <a:r>
              <a:rPr lang="el-GR" dirty="0" smtClean="0"/>
              <a:t>αδράνειας </a:t>
            </a:r>
            <a:r>
              <a:rPr lang="el-GR" dirty="0"/>
              <a:t>για τα μεγαλύτερα σωμάτια</a:t>
            </a:r>
          </a:p>
          <a:p>
            <a:pPr marL="0" indent="0">
              <a:buNone/>
            </a:pPr>
            <a:endParaRPr lang="el-GR" dirty="0"/>
          </a:p>
          <a:p>
            <a:pPr marL="0" indent="0">
              <a:buNone/>
            </a:pPr>
            <a:endParaRPr lang="en-US" baseline="30000" dirty="0"/>
          </a:p>
          <a:p>
            <a:pPr marL="0" indent="0">
              <a:buNone/>
            </a:pPr>
            <a:endParaRPr lang="el-GR" baseline="30000" dirty="0"/>
          </a:p>
        </p:txBody>
      </p:sp>
    </p:spTree>
    <p:extLst>
      <p:ext uri="{BB962C8B-B14F-4D97-AF65-F5344CB8AC3E}">
        <p14:creationId xmlns:p14="http://schemas.microsoft.com/office/powerpoint/2010/main" val="4057928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F7C4251-3CC9-4FE9-AAE7-9AE9DFE4993F}"/>
              </a:ext>
            </a:extLst>
          </p:cNvPr>
          <p:cNvSpPr>
            <a:spLocks noGrp="1"/>
          </p:cNvSpPr>
          <p:nvPr>
            <p:ph type="title"/>
          </p:nvPr>
        </p:nvSpPr>
        <p:spPr/>
        <p:txBody>
          <a:bodyPr>
            <a:normAutofit/>
          </a:bodyPr>
          <a:lstStyle/>
          <a:p>
            <a:r>
              <a:rPr lang="el-GR" sz="3300" b="1" dirty="0"/>
              <a:t>Οπισθέλκουσα δύναμη (ή δύναμη αντίστασης) σε σωματίδια</a:t>
            </a:r>
          </a:p>
        </p:txBody>
      </p:sp>
      <p:sp>
        <p:nvSpPr>
          <p:cNvPr id="3" name="Θέση περιεχομένου 2">
            <a:extLst>
              <a:ext uri="{FF2B5EF4-FFF2-40B4-BE49-F238E27FC236}">
                <a16:creationId xmlns:a16="http://schemas.microsoft.com/office/drawing/2014/main" xmlns="" id="{9F51C9EB-EA8C-437F-AB28-1C532AC70E9D}"/>
              </a:ext>
            </a:extLst>
          </p:cNvPr>
          <p:cNvSpPr>
            <a:spLocks noGrp="1"/>
          </p:cNvSpPr>
          <p:nvPr>
            <p:ph idx="1"/>
          </p:nvPr>
        </p:nvSpPr>
        <p:spPr/>
        <p:txBody>
          <a:bodyPr/>
          <a:lstStyle/>
          <a:p>
            <a:r>
              <a:rPr lang="el-GR" dirty="0" smtClean="0"/>
              <a:t>Η </a:t>
            </a:r>
            <a:r>
              <a:rPr lang="el-GR" dirty="0"/>
              <a:t>δύναμη αντίστασης σφαίρας (ή δύναμη οπισθέλκουσας) σχετίζεται με την σχετική ταχύτητα σωματιδίου – ρευστού, επομένως με την ορμή του συστήματος και δίνεται από την εξίσωση</a:t>
            </a:r>
            <a:r>
              <a:rPr lang="en-US" dirty="0"/>
              <a:t>:</a:t>
            </a:r>
            <a:endParaRPr lang="el-GR" dirty="0"/>
          </a:p>
          <a:p>
            <a:pPr marL="0" indent="0">
              <a:buNone/>
            </a:pPr>
            <a:r>
              <a:rPr lang="el-GR" dirty="0"/>
              <a:t> </a:t>
            </a:r>
            <a:r>
              <a:rPr lang="en-US" dirty="0"/>
              <a:t>             F</a:t>
            </a:r>
            <a:r>
              <a:rPr lang="en-US" baseline="-25000" dirty="0"/>
              <a:t>D</a:t>
            </a:r>
            <a:r>
              <a:rPr lang="en-US" dirty="0"/>
              <a:t> = C</a:t>
            </a:r>
            <a:r>
              <a:rPr lang="en-US" baseline="-25000" dirty="0"/>
              <a:t>D</a:t>
            </a:r>
            <a:r>
              <a:rPr lang="en-US" dirty="0"/>
              <a:t> </a:t>
            </a:r>
            <a:r>
              <a:rPr lang="el-GR" dirty="0"/>
              <a:t>ρ</a:t>
            </a:r>
            <a:r>
              <a:rPr lang="en-US" baseline="-25000" dirty="0"/>
              <a:t>g</a:t>
            </a:r>
            <a:r>
              <a:rPr lang="en-US" dirty="0"/>
              <a:t> (</a:t>
            </a:r>
            <a:r>
              <a:rPr lang="el-GR" dirty="0"/>
              <a:t>π/4) </a:t>
            </a:r>
            <a:r>
              <a:rPr lang="en-US" dirty="0"/>
              <a:t>d</a:t>
            </a:r>
            <a:r>
              <a:rPr lang="en-US" baseline="30000" dirty="0"/>
              <a:t>2</a:t>
            </a:r>
            <a:r>
              <a:rPr lang="en-US" dirty="0"/>
              <a:t>p  V</a:t>
            </a:r>
            <a:r>
              <a:rPr lang="en-US" baseline="30000" dirty="0"/>
              <a:t>2</a:t>
            </a:r>
          </a:p>
          <a:p>
            <a:pPr marL="0" indent="0">
              <a:buNone/>
            </a:pPr>
            <a:endParaRPr lang="en-US" baseline="30000" dirty="0"/>
          </a:p>
          <a:p>
            <a:pPr marL="0" indent="0">
              <a:buNone/>
            </a:pPr>
            <a:endParaRPr lang="el-GR" baseline="30000" dirty="0"/>
          </a:p>
        </p:txBody>
      </p:sp>
    </p:spTree>
    <p:extLst>
      <p:ext uri="{BB962C8B-B14F-4D97-AF65-F5344CB8AC3E}">
        <p14:creationId xmlns:p14="http://schemas.microsoft.com/office/powerpoint/2010/main" val="35808129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92E16CA5-09EE-423E-811C-88F7818890D8}"/>
              </a:ext>
            </a:extLst>
          </p:cNvPr>
          <p:cNvSpPr>
            <a:spLocks noGrp="1"/>
          </p:cNvSpPr>
          <p:nvPr>
            <p:ph idx="1"/>
          </p:nvPr>
        </p:nvSpPr>
        <p:spPr>
          <a:xfrm>
            <a:off x="838200" y="538619"/>
            <a:ext cx="10515600" cy="6251648"/>
          </a:xfrm>
        </p:spPr>
        <p:txBody>
          <a:bodyPr>
            <a:normAutofit fontScale="85000" lnSpcReduction="20000"/>
          </a:bodyPr>
          <a:lstStyle/>
          <a:p>
            <a:pPr marL="0" indent="0">
              <a:buNone/>
            </a:pPr>
            <a:r>
              <a:rPr lang="el-GR" sz="4600" b="1" dirty="0"/>
              <a:t>Συντελεστής </a:t>
            </a:r>
            <a:r>
              <a:rPr lang="el-GR" sz="4600" b="1" dirty="0" smtClean="0"/>
              <a:t>οπισθέλκουσας</a:t>
            </a:r>
          </a:p>
          <a:p>
            <a:pPr marL="0" indent="0">
              <a:buNone/>
            </a:pPr>
            <a:r>
              <a:rPr lang="el-GR" sz="3100" dirty="0" smtClean="0"/>
              <a:t>     </a:t>
            </a:r>
            <a:r>
              <a:rPr lang="en-US" sz="3100" dirty="0"/>
              <a:t>C</a:t>
            </a:r>
            <a:r>
              <a:rPr lang="en-US" sz="3100" baseline="-25000" dirty="0"/>
              <a:t>D</a:t>
            </a:r>
            <a:r>
              <a:rPr lang="en-US" sz="3100" dirty="0"/>
              <a:t> = 24/Re (1 + 0.15 Re</a:t>
            </a:r>
            <a:r>
              <a:rPr lang="en-US" sz="3100" baseline="30000" dirty="0"/>
              <a:t>0.687</a:t>
            </a:r>
            <a:r>
              <a:rPr lang="en-US" sz="3100" dirty="0"/>
              <a:t>)</a:t>
            </a:r>
          </a:p>
          <a:p>
            <a:pPr marL="0" indent="0">
              <a:buNone/>
            </a:pPr>
            <a:endParaRPr lang="en-US" dirty="0"/>
          </a:p>
          <a:p>
            <a:pPr marL="0" indent="0">
              <a:buNone/>
            </a:pPr>
            <a:r>
              <a:rPr lang="en-US" dirty="0"/>
              <a:t>C</a:t>
            </a:r>
            <a:r>
              <a:rPr lang="en-US" baseline="-25000" dirty="0"/>
              <a:t>D</a:t>
            </a:r>
            <a:r>
              <a:rPr lang="en-US" dirty="0"/>
              <a:t> = 0.44 </a:t>
            </a:r>
            <a:r>
              <a:rPr lang="el-GR" dirty="0"/>
              <a:t>για </a:t>
            </a:r>
            <a:r>
              <a:rPr lang="en-US" dirty="0"/>
              <a:t>Reynolds &gt; 1000</a:t>
            </a:r>
          </a:p>
          <a:p>
            <a:pPr marL="0" indent="0">
              <a:buNone/>
            </a:pPr>
            <a:r>
              <a:rPr lang="en-US" dirty="0"/>
              <a:t>C</a:t>
            </a:r>
            <a:r>
              <a:rPr lang="en-US" baseline="-25000" dirty="0"/>
              <a:t>D</a:t>
            </a:r>
            <a:r>
              <a:rPr lang="en-US" dirty="0"/>
              <a:t> = 24 / Re </a:t>
            </a:r>
            <a:r>
              <a:rPr lang="el-GR" dirty="0"/>
              <a:t>για </a:t>
            </a:r>
            <a:r>
              <a:rPr lang="en-US" dirty="0"/>
              <a:t>Reynolds &lt; 1, </a:t>
            </a:r>
            <a:r>
              <a:rPr lang="el-GR" dirty="0"/>
              <a:t>στην περιοχή </a:t>
            </a:r>
            <a:r>
              <a:rPr lang="en-US" dirty="0"/>
              <a:t>Stokes</a:t>
            </a:r>
          </a:p>
          <a:p>
            <a:pPr marL="0" indent="0">
              <a:buNone/>
            </a:pPr>
            <a:endParaRPr lang="el-GR" dirty="0"/>
          </a:p>
          <a:p>
            <a:pPr marL="0" indent="0">
              <a:buNone/>
            </a:pPr>
            <a:endParaRPr lang="el-GR" dirty="0"/>
          </a:p>
          <a:p>
            <a:pPr marL="0" indent="0">
              <a:buNone/>
            </a:pPr>
            <a:r>
              <a:rPr lang="el-GR" b="1" u="sng" dirty="0"/>
              <a:t>Ποια η ανάγκη ορισμού του δυναμικού συντελεστή </a:t>
            </a:r>
            <a:r>
              <a:rPr lang="el-GR" b="1" u="sng" dirty="0" smtClean="0"/>
              <a:t>σχήματος (χ) </a:t>
            </a:r>
            <a:r>
              <a:rPr lang="el-GR" b="1" u="sng" dirty="0"/>
              <a:t>και τί εκφράζει</a:t>
            </a:r>
            <a:r>
              <a:rPr lang="en-US" b="1" u="sng" dirty="0" smtClean="0"/>
              <a:t>;</a:t>
            </a:r>
            <a:r>
              <a:rPr lang="el-GR" dirty="0">
                <a:solidFill>
                  <a:srgbClr val="FF0000"/>
                </a:solidFill>
              </a:rPr>
              <a:t> </a:t>
            </a:r>
            <a:endParaRPr lang="el-GR" dirty="0" smtClean="0">
              <a:solidFill>
                <a:srgbClr val="FF0000"/>
              </a:solidFill>
            </a:endParaRPr>
          </a:p>
          <a:p>
            <a:pPr marL="0" indent="0" algn="r">
              <a:buNone/>
            </a:pPr>
            <a:r>
              <a:rPr lang="el-GR" sz="2500" dirty="0" smtClean="0">
                <a:solidFill>
                  <a:srgbClr val="FF0000"/>
                </a:solidFill>
              </a:rPr>
              <a:t>(</a:t>
            </a:r>
            <a:r>
              <a:rPr lang="el-GR" sz="2500" dirty="0">
                <a:solidFill>
                  <a:srgbClr val="FF0000"/>
                </a:solidFill>
              </a:rPr>
              <a:t>σελ. 39 και 40 από το βιβλίο)</a:t>
            </a:r>
          </a:p>
          <a:p>
            <a:pPr marL="0" indent="0">
              <a:buNone/>
            </a:pPr>
            <a:endParaRPr lang="el-GR" sz="1100" b="1" dirty="0"/>
          </a:p>
          <a:p>
            <a:pPr marL="0" indent="0">
              <a:buNone/>
            </a:pPr>
            <a:r>
              <a:rPr lang="el-GR" dirty="0"/>
              <a:t>Επειδή ο συντελεστής οπισθέλκουσας δύναμης και η ταχύτητα εναπόθεσης είναι συνάρτηση του σχήματος του σωματιδίου, υπάρχει ο δυναμικός συντελεστής σχήματος που λαμβάνει υπόψη το σχήμα αυτό και διορθώνει τις τιμές αυτών των παραμέτρων. </a:t>
            </a:r>
          </a:p>
          <a:p>
            <a:pPr marL="0" indent="0">
              <a:buNone/>
            </a:pPr>
            <a:r>
              <a:rPr lang="el-GR" b="1" dirty="0"/>
              <a:t>Ο δυναμικός συντελεστής σχήματος εκφράζει τον λόγο της πραγματικής δύναμης αντίστασης προς την δύναμη αντίστασης που δέχεται ισοδύναμη σφαίρα.</a:t>
            </a:r>
            <a:endParaRPr lang="en-US" b="1" dirty="0"/>
          </a:p>
          <a:p>
            <a:pPr marL="0" indent="0">
              <a:buNone/>
            </a:pPr>
            <a:endParaRPr lang="en-US" dirty="0"/>
          </a:p>
          <a:p>
            <a:pPr marL="0" indent="0">
              <a:buNone/>
            </a:pPr>
            <a:endParaRPr lang="el-GR" dirty="0"/>
          </a:p>
        </p:txBody>
      </p:sp>
    </p:spTree>
    <p:extLst>
      <p:ext uri="{BB962C8B-B14F-4D97-AF65-F5344CB8AC3E}">
        <p14:creationId xmlns:p14="http://schemas.microsoft.com/office/powerpoint/2010/main" val="36125994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CD2A0A3-0EB5-4DF3-A009-EA2E89F73F40}"/>
              </a:ext>
            </a:extLst>
          </p:cNvPr>
          <p:cNvSpPr>
            <a:spLocks noGrp="1"/>
          </p:cNvSpPr>
          <p:nvPr>
            <p:ph type="title"/>
          </p:nvPr>
        </p:nvSpPr>
        <p:spPr/>
        <p:txBody>
          <a:bodyPr/>
          <a:lstStyle/>
          <a:p>
            <a:r>
              <a:rPr lang="el-GR" b="1" dirty="0"/>
              <a:t>Πυρηνοποίηση</a:t>
            </a:r>
          </a:p>
        </p:txBody>
      </p:sp>
      <p:sp>
        <p:nvSpPr>
          <p:cNvPr id="3" name="Θέση περιεχομένου 2">
            <a:extLst>
              <a:ext uri="{FF2B5EF4-FFF2-40B4-BE49-F238E27FC236}">
                <a16:creationId xmlns:a16="http://schemas.microsoft.com/office/drawing/2014/main" xmlns="" id="{22058205-B3E0-4F39-95A4-4744E4E4DDFF}"/>
              </a:ext>
            </a:extLst>
          </p:cNvPr>
          <p:cNvSpPr>
            <a:spLocks noGrp="1"/>
          </p:cNvSpPr>
          <p:nvPr>
            <p:ph idx="1"/>
          </p:nvPr>
        </p:nvSpPr>
        <p:spPr/>
        <p:txBody>
          <a:bodyPr>
            <a:normAutofit fontScale="92500" lnSpcReduction="10000"/>
          </a:bodyPr>
          <a:lstStyle/>
          <a:p>
            <a:r>
              <a:rPr lang="el-GR" dirty="0"/>
              <a:t>Το φαινόμενο που μελετά τον σχηματισμό νέων σωματιδίων (υγρής ή στερεάς φάσης)</a:t>
            </a:r>
          </a:p>
          <a:p>
            <a:r>
              <a:rPr lang="el-GR" dirty="0"/>
              <a:t>Πρόκειται για μία </a:t>
            </a:r>
            <a:r>
              <a:rPr lang="el-GR" b="1" dirty="0"/>
              <a:t>1</a:t>
            </a:r>
            <a:r>
              <a:rPr lang="el-GR" b="1" baseline="30000" dirty="0"/>
              <a:t>ης</a:t>
            </a:r>
            <a:r>
              <a:rPr lang="el-GR" b="1" dirty="0"/>
              <a:t> τάξης μεταβολή φάσης</a:t>
            </a:r>
            <a:r>
              <a:rPr lang="el-GR" dirty="0"/>
              <a:t>, προς ενεργειακά </a:t>
            </a:r>
            <a:r>
              <a:rPr lang="el-GR" dirty="0" err="1"/>
              <a:t>μετασταθή</a:t>
            </a:r>
            <a:r>
              <a:rPr lang="el-GR" dirty="0"/>
              <a:t> ή ασταθή συστήματα</a:t>
            </a:r>
          </a:p>
          <a:p>
            <a:r>
              <a:rPr lang="el-GR" dirty="0"/>
              <a:t>Έχει παρατηρηθεί σε όλες τις περιοχές της γης, ανεξαρτήτως του επιπέδου ρύπανσης αυτών</a:t>
            </a:r>
          </a:p>
          <a:p>
            <a:r>
              <a:rPr lang="el-GR" dirty="0"/>
              <a:t>Πιθανός Μηχανισμός</a:t>
            </a:r>
            <a:r>
              <a:rPr lang="en-US" dirty="0"/>
              <a:t>:</a:t>
            </a:r>
            <a:r>
              <a:rPr lang="el-GR" dirty="0"/>
              <a:t> Τριμερές σύστημα νερού, θειικού οξέος και αμμωνίας</a:t>
            </a:r>
          </a:p>
          <a:p>
            <a:r>
              <a:rPr lang="el-GR" dirty="0"/>
              <a:t>Ομογενής – Ετερογενής</a:t>
            </a:r>
          </a:p>
          <a:p>
            <a:r>
              <a:rPr lang="el-GR" dirty="0"/>
              <a:t>Η Ομογενής είναι η διεργασία κατά την οποία δημιουργούνται νέα σωμάτια από αέρια, χωρίς την επίδραση </a:t>
            </a:r>
            <a:r>
              <a:rPr lang="el-GR" dirty="0" err="1"/>
              <a:t>προυπαρχόντων</a:t>
            </a:r>
            <a:r>
              <a:rPr lang="el-GR" dirty="0"/>
              <a:t> σωματιδίων</a:t>
            </a:r>
          </a:p>
        </p:txBody>
      </p:sp>
    </p:spTree>
    <p:extLst>
      <p:ext uri="{BB962C8B-B14F-4D97-AF65-F5344CB8AC3E}">
        <p14:creationId xmlns:p14="http://schemas.microsoft.com/office/powerpoint/2010/main" val="39109865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4098" name="Picture 2" descr="G:\1. μαθημα αεροζόλ 2021 - 2022\prosthikes gia PP gia ta aerolymata\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770" y="919119"/>
            <a:ext cx="9810751"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6049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CD2A0A3-0EB5-4DF3-A009-EA2E89F73F40}"/>
              </a:ext>
            </a:extLst>
          </p:cNvPr>
          <p:cNvSpPr>
            <a:spLocks noGrp="1"/>
          </p:cNvSpPr>
          <p:nvPr>
            <p:ph type="title"/>
          </p:nvPr>
        </p:nvSpPr>
        <p:spPr/>
        <p:txBody>
          <a:bodyPr/>
          <a:lstStyle/>
          <a:p>
            <a:r>
              <a:rPr lang="el-GR" b="1" dirty="0"/>
              <a:t>Πυρηνοποίηση</a:t>
            </a:r>
          </a:p>
        </p:txBody>
      </p:sp>
      <p:sp>
        <p:nvSpPr>
          <p:cNvPr id="3" name="Θέση περιεχομένου 2">
            <a:extLst>
              <a:ext uri="{FF2B5EF4-FFF2-40B4-BE49-F238E27FC236}">
                <a16:creationId xmlns:a16="http://schemas.microsoft.com/office/drawing/2014/main" xmlns="" id="{22058205-B3E0-4F39-95A4-4744E4E4DDFF}"/>
              </a:ext>
            </a:extLst>
          </p:cNvPr>
          <p:cNvSpPr>
            <a:spLocks noGrp="1"/>
          </p:cNvSpPr>
          <p:nvPr>
            <p:ph idx="1"/>
          </p:nvPr>
        </p:nvSpPr>
        <p:spPr/>
        <p:txBody>
          <a:bodyPr/>
          <a:lstStyle/>
          <a:p>
            <a:r>
              <a:rPr lang="el-GR" dirty="0"/>
              <a:t>Υπάρχει η διφασική </a:t>
            </a:r>
            <a:r>
              <a:rPr lang="el-GR" dirty="0" err="1"/>
              <a:t>πυρηνοποίηση</a:t>
            </a:r>
            <a:r>
              <a:rPr lang="el-GR" dirty="0"/>
              <a:t> (δύο συστατικών) ή πολυφασική </a:t>
            </a:r>
            <a:r>
              <a:rPr lang="el-GR" dirty="0" err="1"/>
              <a:t>πυρηνοποίηση</a:t>
            </a:r>
            <a:r>
              <a:rPr lang="el-GR" dirty="0"/>
              <a:t> </a:t>
            </a:r>
          </a:p>
          <a:p>
            <a:r>
              <a:rPr lang="el-GR" dirty="0"/>
              <a:t>Είναι ο κύριος μηχανισμός δημιουργίας των σωματιδίων από αέρια</a:t>
            </a:r>
          </a:p>
          <a:p>
            <a:r>
              <a:rPr lang="el-GR" dirty="0"/>
              <a:t>Η ομογενής </a:t>
            </a:r>
            <a:r>
              <a:rPr lang="en-US" dirty="0"/>
              <a:t>/ </a:t>
            </a:r>
            <a:r>
              <a:rPr lang="el-GR" dirty="0"/>
              <a:t>ετερογενής </a:t>
            </a:r>
            <a:r>
              <a:rPr lang="el-GR" dirty="0" err="1"/>
              <a:t>πυρηνοποίηση</a:t>
            </a:r>
            <a:r>
              <a:rPr lang="el-GR" dirty="0"/>
              <a:t> συνεισφέρει καθοριστικά στην κατανομή πλήθους (και όχι μάζας)</a:t>
            </a:r>
          </a:p>
          <a:p>
            <a:r>
              <a:rPr lang="el-GR" dirty="0"/>
              <a:t>Η </a:t>
            </a:r>
            <a:r>
              <a:rPr lang="el-GR" dirty="0" err="1"/>
              <a:t>πυρηνοποίηση</a:t>
            </a:r>
            <a:r>
              <a:rPr lang="el-GR" dirty="0"/>
              <a:t> είναι διεργασία που σχετίζεται με αλλαγή φάσης (όπως είναι επίσης και η κρυστάλλωση, ο βρασμός, η συμπύκνωση κοκ.) </a:t>
            </a:r>
          </a:p>
        </p:txBody>
      </p:sp>
    </p:spTree>
    <p:extLst>
      <p:ext uri="{BB962C8B-B14F-4D97-AF65-F5344CB8AC3E}">
        <p14:creationId xmlns:p14="http://schemas.microsoft.com/office/powerpoint/2010/main" val="31164507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972963" y="5875867"/>
            <a:ext cx="8884508" cy="218890"/>
          </a:xfrm>
        </p:spPr>
        <p:txBody>
          <a:bodyPr>
            <a:normAutofit fontScale="90000"/>
          </a:bodyPr>
          <a:lstStyle/>
          <a:p>
            <a:pPr algn="ctr"/>
            <a:r>
              <a:rPr lang="sv-SE" dirty="0"/>
              <a:t>Hans Haacke</a:t>
            </a:r>
            <a:r>
              <a:rPr lang="sv-SE" i="1" dirty="0"/>
              <a:t> Condensation Cube</a:t>
            </a:r>
            <a:r>
              <a:rPr lang="sv-SE" dirty="0"/>
              <a:t> 1963</a:t>
            </a:r>
            <a:br>
              <a:rPr lang="sv-SE" dirty="0"/>
            </a:br>
            <a:r>
              <a:rPr lang="sv-SE" dirty="0" smtClean="0"/>
              <a:t/>
            </a:r>
            <a:br>
              <a:rPr lang="sv-SE" dirty="0" smtClean="0"/>
            </a:br>
            <a:r>
              <a:rPr lang="sv-SE" sz="2400" dirty="0" smtClean="0"/>
              <a:t>https</a:t>
            </a:r>
            <a:r>
              <a:rPr lang="sv-SE" sz="2400" dirty="0"/>
              <a:t>://www.youtube.com/watch?v=Jbb6QDiE9dI</a:t>
            </a:r>
            <a:br>
              <a:rPr lang="sv-SE" sz="2400" dirty="0"/>
            </a:br>
            <a:endParaRPr lang="el-GR" sz="2400" dirty="0"/>
          </a:p>
        </p:txBody>
      </p:sp>
      <p:pic>
        <p:nvPicPr>
          <p:cNvPr id="32770" name="Picture 2" descr="https://2.bp.blogspot.com/_Xladu-P2xzQ/S8TYor29JDI/AAAAAAAAARY/XhcT4n6GiRU/s1600/haac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7570" y="319177"/>
            <a:ext cx="5857752" cy="4526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3963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CD2A0A3-0EB5-4DF3-A009-EA2E89F73F40}"/>
              </a:ext>
            </a:extLst>
          </p:cNvPr>
          <p:cNvSpPr>
            <a:spLocks noGrp="1"/>
          </p:cNvSpPr>
          <p:nvPr>
            <p:ph type="title"/>
          </p:nvPr>
        </p:nvSpPr>
        <p:spPr/>
        <p:txBody>
          <a:bodyPr/>
          <a:lstStyle/>
          <a:p>
            <a:r>
              <a:rPr lang="el-GR" b="1" dirty="0"/>
              <a:t>Πυρηνοποίηση</a:t>
            </a:r>
          </a:p>
        </p:txBody>
      </p:sp>
      <p:sp>
        <p:nvSpPr>
          <p:cNvPr id="3" name="Θέση περιεχομένου 2">
            <a:extLst>
              <a:ext uri="{FF2B5EF4-FFF2-40B4-BE49-F238E27FC236}">
                <a16:creationId xmlns:a16="http://schemas.microsoft.com/office/drawing/2014/main" xmlns="" id="{22058205-B3E0-4F39-95A4-4744E4E4DDFF}"/>
              </a:ext>
            </a:extLst>
          </p:cNvPr>
          <p:cNvSpPr>
            <a:spLocks noGrp="1"/>
          </p:cNvSpPr>
          <p:nvPr>
            <p:ph idx="1"/>
          </p:nvPr>
        </p:nvSpPr>
        <p:spPr/>
        <p:txBody>
          <a:bodyPr>
            <a:normAutofit fontScale="92500" lnSpcReduction="10000"/>
          </a:bodyPr>
          <a:lstStyle/>
          <a:p>
            <a:r>
              <a:rPr lang="el-GR" dirty="0" err="1"/>
              <a:t>Ομομοριακή</a:t>
            </a:r>
            <a:r>
              <a:rPr lang="el-GR" dirty="0"/>
              <a:t> </a:t>
            </a:r>
            <a:r>
              <a:rPr lang="el-GR" dirty="0" err="1"/>
              <a:t>πυρηνοποίηση</a:t>
            </a:r>
            <a:r>
              <a:rPr lang="el-GR" dirty="0"/>
              <a:t> (</a:t>
            </a:r>
            <a:r>
              <a:rPr lang="en-US" dirty="0" err="1"/>
              <a:t>homomolecular</a:t>
            </a:r>
            <a:r>
              <a:rPr lang="en-US" dirty="0"/>
              <a:t>) </a:t>
            </a:r>
            <a:r>
              <a:rPr lang="en-US" dirty="0">
                <a:sym typeface="Wingdings" panose="05000000000000000000" pitchFamily="2" charset="2"/>
              </a:rPr>
              <a:t></a:t>
            </a:r>
            <a:r>
              <a:rPr lang="el-GR" dirty="0">
                <a:sym typeface="Wingdings" panose="05000000000000000000" pitchFamily="2" charset="2"/>
              </a:rPr>
              <a:t>λαμβάνει μέρος μόνο ένα χημικό είδος (άτομο ή μόριο)</a:t>
            </a:r>
          </a:p>
          <a:p>
            <a:r>
              <a:rPr lang="el-GR" dirty="0" err="1">
                <a:sym typeface="Wingdings" panose="05000000000000000000" pitchFamily="2" charset="2"/>
              </a:rPr>
              <a:t>Ετερομοριακή</a:t>
            </a:r>
            <a:r>
              <a:rPr lang="el-GR" dirty="0">
                <a:sym typeface="Wingdings" panose="05000000000000000000" pitchFamily="2" charset="2"/>
              </a:rPr>
              <a:t> </a:t>
            </a:r>
            <a:r>
              <a:rPr lang="el-GR" dirty="0" err="1">
                <a:sym typeface="Wingdings" panose="05000000000000000000" pitchFamily="2" charset="2"/>
              </a:rPr>
              <a:t>πυρηνοποίηση</a:t>
            </a:r>
            <a:r>
              <a:rPr lang="el-GR" dirty="0">
                <a:sym typeface="Wingdings" panose="05000000000000000000" pitchFamily="2" charset="2"/>
              </a:rPr>
              <a:t> </a:t>
            </a:r>
            <a:r>
              <a:rPr lang="en-US" dirty="0">
                <a:sym typeface="Wingdings" panose="05000000000000000000" pitchFamily="2" charset="2"/>
              </a:rPr>
              <a:t>(heteromolecular)</a:t>
            </a:r>
            <a:r>
              <a:rPr lang="el-GR" dirty="0">
                <a:sym typeface="Wingdings" panose="05000000000000000000" pitchFamily="2" charset="2"/>
              </a:rPr>
              <a:t>  συμμετέχουν περισσότερα του ενός χημικά είδη</a:t>
            </a:r>
          </a:p>
          <a:p>
            <a:endParaRPr lang="el-GR" dirty="0">
              <a:sym typeface="Wingdings" panose="05000000000000000000" pitchFamily="2" charset="2"/>
            </a:endParaRPr>
          </a:p>
          <a:p>
            <a:r>
              <a:rPr lang="el-GR" dirty="0">
                <a:sym typeface="Wingdings" panose="05000000000000000000" pitchFamily="2" charset="2"/>
              </a:rPr>
              <a:t>Αέριο ----------------------------------------------------------------- Υγρό</a:t>
            </a:r>
          </a:p>
          <a:p>
            <a:pPr marL="0" indent="0">
              <a:buNone/>
            </a:pPr>
            <a:r>
              <a:rPr lang="el-GR" dirty="0">
                <a:sym typeface="Wingdings" panose="05000000000000000000" pitchFamily="2" charset="2"/>
              </a:rPr>
              <a:t>               </a:t>
            </a:r>
            <a:r>
              <a:rPr lang="el-GR" sz="2100" dirty="0">
                <a:solidFill>
                  <a:srgbClr val="FF0000"/>
                </a:solidFill>
                <a:sym typeface="Wingdings" panose="05000000000000000000" pitchFamily="2" charset="2"/>
              </a:rPr>
              <a:t>ενδιάμεση κατάσταση λίγων μορίων </a:t>
            </a:r>
            <a:r>
              <a:rPr lang="en-US" sz="2100" dirty="0">
                <a:solidFill>
                  <a:srgbClr val="FF0000"/>
                </a:solidFill>
                <a:sym typeface="Wingdings" panose="05000000000000000000" pitchFamily="2" charset="2"/>
              </a:rPr>
              <a:t>(clusters) </a:t>
            </a:r>
            <a:r>
              <a:rPr lang="el-GR" sz="2100" dirty="0">
                <a:solidFill>
                  <a:srgbClr val="FF0000"/>
                </a:solidFill>
                <a:sym typeface="Wingdings" panose="05000000000000000000" pitchFamily="2" charset="2"/>
              </a:rPr>
              <a:t>πυρήνων (1-3</a:t>
            </a:r>
            <a:r>
              <a:rPr lang="en-US" sz="2100" dirty="0">
                <a:solidFill>
                  <a:srgbClr val="FF0000"/>
                </a:solidFill>
                <a:sym typeface="Wingdings" panose="05000000000000000000" pitchFamily="2" charset="2"/>
              </a:rPr>
              <a:t>nm)</a:t>
            </a:r>
            <a:endParaRPr lang="el-GR" sz="2100" dirty="0">
              <a:solidFill>
                <a:srgbClr val="FF0000"/>
              </a:solidFill>
              <a:sym typeface="Wingdings" panose="05000000000000000000" pitchFamily="2" charset="2"/>
            </a:endParaRPr>
          </a:p>
          <a:p>
            <a:pPr marL="0" indent="0">
              <a:buNone/>
            </a:pPr>
            <a:endParaRPr lang="el-GR" sz="2100" dirty="0">
              <a:solidFill>
                <a:srgbClr val="FF0000"/>
              </a:solidFill>
              <a:sym typeface="Wingdings" panose="05000000000000000000" pitchFamily="2" charset="2"/>
            </a:endParaRPr>
          </a:p>
          <a:p>
            <a:pPr marL="0" indent="0">
              <a:buNone/>
            </a:pPr>
            <a:endParaRPr lang="el-GR" sz="2100" dirty="0">
              <a:solidFill>
                <a:srgbClr val="FF0000"/>
              </a:solidFill>
              <a:sym typeface="Wingdings" panose="05000000000000000000" pitchFamily="2" charset="2"/>
            </a:endParaRPr>
          </a:p>
          <a:p>
            <a:pPr marL="0" indent="0">
              <a:buNone/>
            </a:pPr>
            <a:endParaRPr lang="el-GR" sz="2100" dirty="0">
              <a:solidFill>
                <a:srgbClr val="FF0000"/>
              </a:solidFill>
              <a:sym typeface="Wingdings" panose="05000000000000000000" pitchFamily="2" charset="2"/>
            </a:endParaRPr>
          </a:p>
          <a:p>
            <a:r>
              <a:rPr lang="el-GR" sz="2400" u="sng" dirty="0">
                <a:sym typeface="Wingdings" panose="05000000000000000000" pitchFamily="2" charset="2"/>
              </a:rPr>
              <a:t>Σχεδόν ποτέ δεν υπάρχει στην φύση ομογενής </a:t>
            </a:r>
            <a:r>
              <a:rPr lang="el-GR" sz="2400" u="sng" dirty="0" err="1">
                <a:sym typeface="Wingdings" panose="05000000000000000000" pitchFamily="2" charset="2"/>
              </a:rPr>
              <a:t>ομομοριακή</a:t>
            </a:r>
            <a:r>
              <a:rPr lang="el-GR" sz="2400" u="sng" dirty="0">
                <a:sym typeface="Wingdings" panose="05000000000000000000" pitchFamily="2" charset="2"/>
              </a:rPr>
              <a:t> </a:t>
            </a:r>
            <a:r>
              <a:rPr lang="el-GR" sz="2400" u="sng" dirty="0" err="1" smtClean="0">
                <a:sym typeface="Wingdings" panose="05000000000000000000" pitchFamily="2" charset="2"/>
              </a:rPr>
              <a:t>πυρηνοποίηση</a:t>
            </a:r>
            <a:endParaRPr lang="el-GR" sz="2400" u="sng" dirty="0">
              <a:sym typeface="Wingdings" panose="05000000000000000000" pitchFamily="2" charset="2"/>
            </a:endParaRPr>
          </a:p>
        </p:txBody>
      </p:sp>
    </p:spTree>
    <p:extLst>
      <p:ext uri="{BB962C8B-B14F-4D97-AF65-F5344CB8AC3E}">
        <p14:creationId xmlns:p14="http://schemas.microsoft.com/office/powerpoint/2010/main" val="242324249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Πυρηνοποίηση</a:t>
            </a:r>
            <a:endParaRPr lang="el-GR" dirty="0"/>
          </a:p>
        </p:txBody>
      </p:sp>
      <p:sp>
        <p:nvSpPr>
          <p:cNvPr id="3" name="Content Placeholder 2"/>
          <p:cNvSpPr>
            <a:spLocks noGrp="1"/>
          </p:cNvSpPr>
          <p:nvPr>
            <p:ph idx="1"/>
          </p:nvPr>
        </p:nvSpPr>
        <p:spPr/>
        <p:txBody>
          <a:bodyPr/>
          <a:lstStyle/>
          <a:p>
            <a:r>
              <a:rPr lang="el-GR" dirty="0" smtClean="0"/>
              <a:t>Στην </a:t>
            </a:r>
            <a:r>
              <a:rPr lang="el-GR" dirty="0" err="1" smtClean="0"/>
              <a:t>πυρηνοποίηση</a:t>
            </a:r>
            <a:r>
              <a:rPr lang="el-GR" dirty="0" smtClean="0"/>
              <a:t> ενός συστατικού είναι απαραίτητος ο υπερκορεσμός προκειμένου να πραγματοποιηθεί η διεργασία της </a:t>
            </a:r>
            <a:r>
              <a:rPr lang="el-GR" dirty="0" err="1" smtClean="0"/>
              <a:t>πυρηνοποίησης</a:t>
            </a:r>
            <a:r>
              <a:rPr lang="el-GR" dirty="0" smtClean="0"/>
              <a:t>.</a:t>
            </a:r>
          </a:p>
          <a:p>
            <a:endParaRPr lang="el-GR" dirty="0"/>
          </a:p>
          <a:p>
            <a:r>
              <a:rPr lang="el-GR" dirty="0" smtClean="0"/>
              <a:t>Στην πολυφασική </a:t>
            </a:r>
            <a:r>
              <a:rPr lang="el-GR" dirty="0" err="1" smtClean="0"/>
              <a:t>πυρηνοποίηση</a:t>
            </a:r>
            <a:r>
              <a:rPr lang="el-GR" dirty="0" smtClean="0"/>
              <a:t> το μείγμα των αερίων συμμετέχει ακόμα και σε ακόρεστες συνθήκες.</a:t>
            </a:r>
            <a:endParaRPr lang="el-GR" dirty="0"/>
          </a:p>
        </p:txBody>
      </p:sp>
    </p:spTree>
    <p:extLst>
      <p:ext uri="{BB962C8B-B14F-4D97-AF65-F5344CB8AC3E}">
        <p14:creationId xmlns:p14="http://schemas.microsoft.com/office/powerpoint/2010/main" val="39044349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G:\1. μαθημα αεροζόλ 2021 - 2022\prosthikes gia PP gia ta aerolymat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172" y="929760"/>
            <a:ext cx="10888754" cy="4408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16724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5514181"/>
            <a:ext cx="10515600" cy="1325563"/>
          </a:xfrm>
        </p:spPr>
        <p:txBody>
          <a:bodyPr>
            <a:normAutofit/>
          </a:bodyPr>
          <a:lstStyle/>
          <a:p>
            <a:pPr marL="342900" indent="-342900">
              <a:buFont typeface="Wingdings" panose="05000000000000000000" pitchFamily="2" charset="2"/>
              <a:buChar char="ü"/>
            </a:pPr>
            <a:r>
              <a:rPr lang="en-US" sz="2100" b="1" dirty="0" smtClean="0"/>
              <a:t>T</a:t>
            </a:r>
            <a:r>
              <a:rPr lang="el-GR" sz="2100" b="1" dirty="0" smtClean="0"/>
              <a:t>α σύννεφα είναι υπό μια έννοια συνένωση μορίων</a:t>
            </a:r>
            <a:endParaRPr lang="el-GR" sz="2100" b="1" dirty="0"/>
          </a:p>
        </p:txBody>
      </p:sp>
      <p:pic>
        <p:nvPicPr>
          <p:cNvPr id="20482" name="Picture 2" descr="Overall process of new-particle formation and growth involving...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4308" y="394915"/>
            <a:ext cx="8096250" cy="485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0498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5F3EF61-9193-478E-A052-4664A3CC56C8}"/>
              </a:ext>
            </a:extLst>
          </p:cNvPr>
          <p:cNvSpPr>
            <a:spLocks noGrp="1"/>
          </p:cNvSpPr>
          <p:nvPr>
            <p:ph type="title"/>
          </p:nvPr>
        </p:nvSpPr>
        <p:spPr/>
        <p:txBody>
          <a:bodyPr/>
          <a:lstStyle/>
          <a:p>
            <a:r>
              <a:rPr lang="el-GR" u="sng" dirty="0"/>
              <a:t>Κινητική </a:t>
            </a:r>
            <a:r>
              <a:rPr lang="el-GR" u="sng" dirty="0" err="1"/>
              <a:t>πυρηνοποίησης</a:t>
            </a:r>
            <a:endParaRPr lang="el-GR" u="sng" dirty="0"/>
          </a:p>
        </p:txBody>
      </p:sp>
      <p:sp>
        <p:nvSpPr>
          <p:cNvPr id="3" name="Θέση περιεχομένου 2">
            <a:extLst>
              <a:ext uri="{FF2B5EF4-FFF2-40B4-BE49-F238E27FC236}">
                <a16:creationId xmlns:a16="http://schemas.microsoft.com/office/drawing/2014/main" xmlns="" id="{9221FF49-BA31-470B-B19E-38D176345EAA}"/>
              </a:ext>
            </a:extLst>
          </p:cNvPr>
          <p:cNvSpPr>
            <a:spLocks noGrp="1"/>
          </p:cNvSpPr>
          <p:nvPr>
            <p:ph idx="1"/>
          </p:nvPr>
        </p:nvSpPr>
        <p:spPr>
          <a:xfrm>
            <a:off x="838200" y="1630892"/>
            <a:ext cx="10515600" cy="4351338"/>
          </a:xfrm>
        </p:spPr>
        <p:txBody>
          <a:bodyPr/>
          <a:lstStyle/>
          <a:p>
            <a:r>
              <a:rPr lang="el-GR" sz="2500" dirty="0"/>
              <a:t>Λαμβάνει υπόψη την υπόθεση προσθήκης ή αφαίρεσης μορίων από το αρχικό σύστημα</a:t>
            </a:r>
          </a:p>
          <a:p>
            <a:endParaRPr lang="el-GR" dirty="0"/>
          </a:p>
        </p:txBody>
      </p:sp>
      <p:sp>
        <p:nvSpPr>
          <p:cNvPr id="4" name="AutoShape 2" descr="Nucleation | stankin-qcl">
            <a:extLst>
              <a:ext uri="{FF2B5EF4-FFF2-40B4-BE49-F238E27FC236}">
                <a16:creationId xmlns:a16="http://schemas.microsoft.com/office/drawing/2014/main" xmlns="" id="{C1607C91-974E-4E57-87A7-4E3EDB1D61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4" descr="Nucleation | stankin-qcl">
            <a:extLst>
              <a:ext uri="{FF2B5EF4-FFF2-40B4-BE49-F238E27FC236}">
                <a16:creationId xmlns:a16="http://schemas.microsoft.com/office/drawing/2014/main" xmlns="" id="{AA143247-C179-443F-B0F2-611EBE5FB81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6" name="AutoShape 6" descr="Nucleation | stankin-qcl">
            <a:extLst>
              <a:ext uri="{FF2B5EF4-FFF2-40B4-BE49-F238E27FC236}">
                <a16:creationId xmlns:a16="http://schemas.microsoft.com/office/drawing/2014/main" xmlns="" id="{C364201E-3266-470E-ADA7-DEF5E49E3841}"/>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7" name="AutoShape 8" descr="Nucleation | stankin-qcl">
            <a:extLst>
              <a:ext uri="{FF2B5EF4-FFF2-40B4-BE49-F238E27FC236}">
                <a16:creationId xmlns:a16="http://schemas.microsoft.com/office/drawing/2014/main" xmlns="" id="{840CC8CD-6525-4E77-A5C7-2E907356F4C9}"/>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8" name="Εικόνα 7">
            <a:extLst>
              <a:ext uri="{FF2B5EF4-FFF2-40B4-BE49-F238E27FC236}">
                <a16:creationId xmlns:a16="http://schemas.microsoft.com/office/drawing/2014/main" xmlns="" id="{D656EE1E-5A51-4931-8E7D-976509D5A4D1}"/>
              </a:ext>
            </a:extLst>
          </p:cNvPr>
          <p:cNvPicPr>
            <a:picLocks noChangeAspect="1"/>
          </p:cNvPicPr>
          <p:nvPr/>
        </p:nvPicPr>
        <p:blipFill>
          <a:blip r:embed="rId2" cstate="print"/>
          <a:stretch>
            <a:fillRect/>
          </a:stretch>
        </p:blipFill>
        <p:spPr>
          <a:xfrm>
            <a:off x="3479397" y="2205966"/>
            <a:ext cx="6678509" cy="4174068"/>
          </a:xfrm>
          <a:prstGeom prst="rect">
            <a:avLst/>
          </a:prstGeom>
        </p:spPr>
      </p:pic>
    </p:spTree>
    <p:extLst>
      <p:ext uri="{BB962C8B-B14F-4D97-AF65-F5344CB8AC3E}">
        <p14:creationId xmlns:p14="http://schemas.microsoft.com/office/powerpoint/2010/main" val="38981903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Owner\Desktop\w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07" y="0"/>
            <a:ext cx="6049527" cy="44375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Owner\Desktop\w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4411" y="2580471"/>
            <a:ext cx="4670039" cy="3714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27085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asured aerosol mass and number concentration versus time for a typical experiment (Turkey Oak, burn 45). The results have not been corrected for losses to the walls. The particle number increases during a strong nucleation event in all experiments shortly after lights on.  ">
            <a:extLst>
              <a:ext uri="{FF2B5EF4-FFF2-40B4-BE49-F238E27FC236}">
                <a16:creationId xmlns:a16="http://schemas.microsoft.com/office/drawing/2014/main" xmlns="" id="{502AFF82-575C-4900-B61F-75F59EC082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4349" y="517135"/>
            <a:ext cx="9566242" cy="5107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9840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5583" y="650346"/>
            <a:ext cx="7770284" cy="5307655"/>
          </a:xfrm>
          <a:prstGeom prst="rect">
            <a:avLst/>
          </a:prstGeom>
        </p:spPr>
      </p:pic>
    </p:spTree>
    <p:extLst>
      <p:ext uri="{BB962C8B-B14F-4D97-AF65-F5344CB8AC3E}">
        <p14:creationId xmlns:p14="http://schemas.microsoft.com/office/powerpoint/2010/main" val="354261053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FC394BC-FE5F-45EC-9EB6-49365FEBE151}"/>
              </a:ext>
            </a:extLst>
          </p:cNvPr>
          <p:cNvSpPr>
            <a:spLocks noGrp="1"/>
          </p:cNvSpPr>
          <p:nvPr>
            <p:ph type="title"/>
          </p:nvPr>
        </p:nvSpPr>
        <p:spPr>
          <a:xfrm>
            <a:off x="127000" y="101966"/>
            <a:ext cx="10515600" cy="1325563"/>
          </a:xfrm>
        </p:spPr>
        <p:txBody>
          <a:bodyPr>
            <a:normAutofit/>
          </a:bodyPr>
          <a:lstStyle/>
          <a:p>
            <a:r>
              <a:rPr lang="el-GR" sz="4000" u="sng" dirty="0"/>
              <a:t>Ρυθμός μεταβολής πυρήνων</a:t>
            </a:r>
          </a:p>
        </p:txBody>
      </p:sp>
      <p:sp>
        <p:nvSpPr>
          <p:cNvPr id="3" name="Θέση περιεχομένου 2">
            <a:extLst>
              <a:ext uri="{FF2B5EF4-FFF2-40B4-BE49-F238E27FC236}">
                <a16:creationId xmlns:a16="http://schemas.microsoft.com/office/drawing/2014/main" xmlns="" id="{6631D1A4-8DE8-4DC9-B06F-6D76322BF52B}"/>
              </a:ext>
            </a:extLst>
          </p:cNvPr>
          <p:cNvSpPr>
            <a:spLocks noGrp="1"/>
          </p:cNvSpPr>
          <p:nvPr>
            <p:ph idx="1"/>
          </p:nvPr>
        </p:nvSpPr>
        <p:spPr>
          <a:xfrm>
            <a:off x="127000" y="1577592"/>
            <a:ext cx="10515600" cy="4313656"/>
          </a:xfrm>
        </p:spPr>
        <p:txBody>
          <a:bodyPr>
            <a:normAutofit lnSpcReduction="10000"/>
          </a:bodyPr>
          <a:lstStyle/>
          <a:p>
            <a:r>
              <a:rPr lang="en-US" dirty="0">
                <a:solidFill>
                  <a:srgbClr val="0070C0"/>
                </a:solidFill>
              </a:rPr>
              <a:t>J</a:t>
            </a:r>
            <a:r>
              <a:rPr lang="en-US" baseline="-25000" dirty="0">
                <a:solidFill>
                  <a:srgbClr val="0070C0"/>
                </a:solidFill>
              </a:rPr>
              <a:t>i+1/2</a:t>
            </a:r>
            <a:r>
              <a:rPr lang="en-US" dirty="0">
                <a:solidFill>
                  <a:srgbClr val="0070C0"/>
                </a:solidFill>
              </a:rPr>
              <a:t> = </a:t>
            </a:r>
            <a:r>
              <a:rPr lang="el-GR" dirty="0">
                <a:solidFill>
                  <a:srgbClr val="0070C0"/>
                </a:solidFill>
              </a:rPr>
              <a:t>β</a:t>
            </a:r>
            <a:r>
              <a:rPr lang="en-US" baseline="-25000" dirty="0" err="1">
                <a:solidFill>
                  <a:srgbClr val="0070C0"/>
                </a:solidFill>
              </a:rPr>
              <a:t>i</a:t>
            </a:r>
            <a:r>
              <a:rPr lang="el-GR" dirty="0">
                <a:solidFill>
                  <a:srgbClr val="0070C0"/>
                </a:solidFill>
              </a:rPr>
              <a:t> Ν</a:t>
            </a:r>
            <a:r>
              <a:rPr lang="en-US" baseline="-25000" dirty="0" err="1">
                <a:solidFill>
                  <a:srgbClr val="0070C0"/>
                </a:solidFill>
              </a:rPr>
              <a:t>i</a:t>
            </a:r>
            <a:r>
              <a:rPr lang="en-US" dirty="0">
                <a:solidFill>
                  <a:srgbClr val="0070C0"/>
                </a:solidFill>
              </a:rPr>
              <a:t> – </a:t>
            </a:r>
            <a:r>
              <a:rPr lang="el-GR" dirty="0">
                <a:solidFill>
                  <a:srgbClr val="0070C0"/>
                </a:solidFill>
              </a:rPr>
              <a:t>α</a:t>
            </a:r>
            <a:r>
              <a:rPr lang="en-US" baseline="-25000" dirty="0">
                <a:solidFill>
                  <a:srgbClr val="0070C0"/>
                </a:solidFill>
              </a:rPr>
              <a:t>i+1</a:t>
            </a:r>
            <a:r>
              <a:rPr lang="en-US" dirty="0">
                <a:solidFill>
                  <a:srgbClr val="0070C0"/>
                </a:solidFill>
              </a:rPr>
              <a:t> N</a:t>
            </a:r>
            <a:r>
              <a:rPr lang="en-US" baseline="-25000" dirty="0">
                <a:solidFill>
                  <a:srgbClr val="0070C0"/>
                </a:solidFill>
              </a:rPr>
              <a:t>i+1</a:t>
            </a:r>
          </a:p>
          <a:p>
            <a:endParaRPr lang="en-US" baseline="-25000" dirty="0"/>
          </a:p>
          <a:p>
            <a:pPr marL="0" indent="0">
              <a:buNone/>
            </a:pPr>
            <a:r>
              <a:rPr lang="el-GR" baseline="-25000" dirty="0"/>
              <a:t>Ρυθμός προσθήκης μορίων στον πυρήνα                        </a:t>
            </a:r>
            <a:endParaRPr lang="el-GR" baseline="-25000" dirty="0" smtClean="0"/>
          </a:p>
          <a:p>
            <a:pPr marL="0" indent="0">
              <a:buNone/>
            </a:pPr>
            <a:r>
              <a:rPr lang="el-GR" baseline="-25000" dirty="0"/>
              <a:t> </a:t>
            </a:r>
            <a:r>
              <a:rPr lang="el-GR" baseline="-25000" dirty="0" smtClean="0"/>
              <a:t>                          Ρυθμός </a:t>
            </a:r>
            <a:r>
              <a:rPr lang="el-GR" baseline="-25000" dirty="0"/>
              <a:t>εξάτμισης / αφαίρεσης από τον </a:t>
            </a:r>
            <a:r>
              <a:rPr lang="el-GR" baseline="-25000" dirty="0" smtClean="0"/>
              <a:t>πυρήνα</a:t>
            </a:r>
          </a:p>
          <a:p>
            <a:pPr marL="0" indent="0">
              <a:buNone/>
            </a:pPr>
            <a:endParaRPr lang="el-GR" baseline="-25000" dirty="0"/>
          </a:p>
          <a:p>
            <a:pPr marL="0" indent="0">
              <a:buNone/>
            </a:pPr>
            <a:endParaRPr lang="el-GR" baseline="-25000" dirty="0" smtClean="0"/>
          </a:p>
          <a:p>
            <a:pPr marL="0" indent="0">
              <a:buNone/>
            </a:pPr>
            <a:endParaRPr lang="el-GR" baseline="-25000" dirty="0"/>
          </a:p>
          <a:p>
            <a:pPr marL="0" indent="0">
              <a:buNone/>
            </a:pPr>
            <a:endParaRPr lang="el-GR" baseline="-25000" dirty="0" smtClean="0"/>
          </a:p>
          <a:p>
            <a:pPr marL="0" indent="0">
              <a:buNone/>
            </a:pPr>
            <a:endParaRPr lang="el-GR" baseline="-25000" dirty="0"/>
          </a:p>
          <a:p>
            <a:pPr marL="0" indent="0">
              <a:buNone/>
            </a:pPr>
            <a:endParaRPr lang="el-GR" baseline="-25000" dirty="0" smtClean="0"/>
          </a:p>
          <a:p>
            <a:pPr marL="0" indent="0">
              <a:buNone/>
            </a:pPr>
            <a:r>
              <a:rPr lang="el-GR" sz="2200" dirty="0" smtClean="0">
                <a:solidFill>
                  <a:srgbClr val="FF0000"/>
                </a:solidFill>
              </a:rPr>
              <a:t>Σελίδες 78-79 και 82-85 του βιβλίου.</a:t>
            </a:r>
            <a:endParaRPr lang="en-US" sz="2200" baseline="-25000" dirty="0" smtClean="0">
              <a:solidFill>
                <a:srgbClr val="FF0000"/>
              </a:solidFill>
            </a:endParaRPr>
          </a:p>
        </p:txBody>
      </p:sp>
      <p:cxnSp>
        <p:nvCxnSpPr>
          <p:cNvPr id="5" name="Ευθύγραμμο βέλος σύνδεσης 4">
            <a:extLst>
              <a:ext uri="{FF2B5EF4-FFF2-40B4-BE49-F238E27FC236}">
                <a16:creationId xmlns:a16="http://schemas.microsoft.com/office/drawing/2014/main" xmlns="" id="{53DFF77B-7850-436A-89B3-7CA4619DB573}"/>
              </a:ext>
            </a:extLst>
          </p:cNvPr>
          <p:cNvCxnSpPr/>
          <p:nvPr/>
        </p:nvCxnSpPr>
        <p:spPr>
          <a:xfrm flipV="1">
            <a:off x="1719892" y="2097181"/>
            <a:ext cx="0" cy="375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Ευθύγραμμο βέλος σύνδεσης 5">
            <a:extLst>
              <a:ext uri="{FF2B5EF4-FFF2-40B4-BE49-F238E27FC236}">
                <a16:creationId xmlns:a16="http://schemas.microsoft.com/office/drawing/2014/main" xmlns="" id="{D41A8FBA-F2CA-4292-A4EC-13C278486CEA}"/>
              </a:ext>
            </a:extLst>
          </p:cNvPr>
          <p:cNvCxnSpPr>
            <a:cxnSpLocks/>
          </p:cNvCxnSpPr>
          <p:nvPr/>
        </p:nvCxnSpPr>
        <p:spPr>
          <a:xfrm flipH="1" flipV="1">
            <a:off x="3219016" y="2058351"/>
            <a:ext cx="2614518" cy="829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7" name="Picture 2" descr="Oxford Physics: Atmospheric, Oceanic and Planetary Physics: equipment:  alr_cpc:">
            <a:extLst>
              <a:ext uri="{FF2B5EF4-FFF2-40B4-BE49-F238E27FC236}">
                <a16:creationId xmlns:a16="http://schemas.microsoft.com/office/drawing/2014/main" xmlns="" id="{CA2B20F7-C51E-4E07-B228-EEF96A01B6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05887" y="252029"/>
            <a:ext cx="4519858" cy="6188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61720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rrent state of aerosol nucleation parameterizations for air-quality and  climate modeling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9767" y="121808"/>
            <a:ext cx="4566766" cy="6458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211331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F321812-2296-46A9-96E6-FDD9E4F50CC9}"/>
              </a:ext>
            </a:extLst>
          </p:cNvPr>
          <p:cNvSpPr>
            <a:spLocks noGrp="1"/>
          </p:cNvSpPr>
          <p:nvPr>
            <p:ph type="title"/>
          </p:nvPr>
        </p:nvSpPr>
        <p:spPr>
          <a:xfrm>
            <a:off x="631166" y="192598"/>
            <a:ext cx="5286555" cy="644166"/>
          </a:xfrm>
        </p:spPr>
        <p:txBody>
          <a:bodyPr>
            <a:noAutofit/>
          </a:bodyPr>
          <a:lstStyle/>
          <a:p>
            <a:r>
              <a:rPr lang="el-GR" sz="2200" b="1" dirty="0"/>
              <a:t>Διαγράμματα απεικόνισης φαινομένων πυρηνοποίησης (</a:t>
            </a:r>
            <a:r>
              <a:rPr lang="en-US" sz="2200" b="1" dirty="0"/>
              <a:t>SMPS)</a:t>
            </a:r>
            <a:endParaRPr lang="el-GR" sz="2200" b="1" dirty="0"/>
          </a:p>
        </p:txBody>
      </p:sp>
      <p:pic>
        <p:nvPicPr>
          <p:cNvPr id="4" name="Picture 2" descr="Goethe-Universität —">
            <a:extLst>
              <a:ext uri="{FF2B5EF4-FFF2-40B4-BE49-F238E27FC236}">
                <a16:creationId xmlns:a16="http://schemas.microsoft.com/office/drawing/2014/main" xmlns="" id="{C23679B4-9FD4-422A-8C8A-71A6204987CB}"/>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7935" y="946380"/>
            <a:ext cx="5938022" cy="496524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a) Observed new particle formation event in Hyytiälä 14 March 2003.... |  Download Scientific Diagram">
            <a:extLst>
              <a:ext uri="{FF2B5EF4-FFF2-40B4-BE49-F238E27FC236}">
                <a16:creationId xmlns:a16="http://schemas.microsoft.com/office/drawing/2014/main" xmlns="" id="{449351AF-854D-4B47-B03B-E8ED6EC35A8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8949" y="225425"/>
            <a:ext cx="4505325" cy="626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913333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ucleation of atmospheric aerosol particles">
            <a:extLst>
              <a:ext uri="{FF2B5EF4-FFF2-40B4-BE49-F238E27FC236}">
                <a16:creationId xmlns:a16="http://schemas.microsoft.com/office/drawing/2014/main" xmlns="" id="{4D08C72A-337C-4407-8FBE-3B0929782C3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1160" y="579333"/>
            <a:ext cx="10847701"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6217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Measurement of the nucleation of atmospheric aerosol particles | Nature  Protocols">
            <a:extLst>
              <a:ext uri="{FF2B5EF4-FFF2-40B4-BE49-F238E27FC236}">
                <a16:creationId xmlns:a16="http://schemas.microsoft.com/office/drawing/2014/main" xmlns="" id="{B4134661-F80C-4E0D-AD01-CA91EDF203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8427" y="157163"/>
            <a:ext cx="6524625" cy="601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8218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5EFF8-3F9C-4D36-A292-EF39FC29E52F}"/>
              </a:ext>
            </a:extLst>
          </p:cNvPr>
          <p:cNvSpPr>
            <a:spLocks noGrp="1"/>
          </p:cNvSpPr>
          <p:nvPr>
            <p:ph type="title"/>
          </p:nvPr>
        </p:nvSpPr>
        <p:spPr>
          <a:xfrm>
            <a:off x="797011" y="68091"/>
            <a:ext cx="10515600" cy="1007891"/>
          </a:xfrm>
        </p:spPr>
        <p:txBody>
          <a:bodyPr/>
          <a:lstStyle/>
          <a:p>
            <a:r>
              <a:rPr lang="el-GR" b="1" dirty="0"/>
              <a:t>Συμπύκνωση σωματιδίων</a:t>
            </a:r>
          </a:p>
        </p:txBody>
      </p:sp>
      <p:sp>
        <p:nvSpPr>
          <p:cNvPr id="3"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a:xfrm>
            <a:off x="566351" y="1075982"/>
            <a:ext cx="10515600" cy="2408624"/>
          </a:xfrm>
        </p:spPr>
        <p:txBody>
          <a:bodyPr/>
          <a:lstStyle/>
          <a:p>
            <a:r>
              <a:rPr lang="el-GR" dirty="0"/>
              <a:t>Συνεχής μεταβολή του σωματιδίου ως προς</a:t>
            </a:r>
            <a:r>
              <a:rPr lang="en-US" dirty="0"/>
              <a:t>:</a:t>
            </a:r>
            <a:endParaRPr lang="el-GR" dirty="0"/>
          </a:p>
          <a:p>
            <a:pPr>
              <a:buNone/>
            </a:pPr>
            <a:r>
              <a:rPr lang="el-GR" dirty="0"/>
              <a:t>   μέγεθος, χημική σύσταση, </a:t>
            </a:r>
            <a:r>
              <a:rPr lang="el-GR" dirty="0" smtClean="0"/>
              <a:t>σχήμα</a:t>
            </a:r>
            <a:r>
              <a:rPr lang="en-US" dirty="0" smtClean="0"/>
              <a:t>.</a:t>
            </a:r>
            <a:endParaRPr lang="el-GR" dirty="0"/>
          </a:p>
          <a:p>
            <a:r>
              <a:rPr lang="el-GR" dirty="0" smtClean="0"/>
              <a:t>Γιατί</a:t>
            </a:r>
            <a:r>
              <a:rPr lang="en-US" dirty="0"/>
              <a:t>;</a:t>
            </a:r>
            <a:r>
              <a:rPr lang="el-GR" dirty="0"/>
              <a:t> </a:t>
            </a:r>
            <a:r>
              <a:rPr lang="el-GR" dirty="0" smtClean="0"/>
              <a:t>Εξαιτίας της συμπύκνωσης </a:t>
            </a:r>
            <a:r>
              <a:rPr lang="el-GR" dirty="0"/>
              <a:t>ή </a:t>
            </a:r>
            <a:r>
              <a:rPr lang="el-GR" dirty="0" smtClean="0"/>
              <a:t>της εξάτμισης </a:t>
            </a:r>
            <a:r>
              <a:rPr lang="el-GR" dirty="0"/>
              <a:t>υδρατμών ή άλλων χημικών ενώσεων στην ή από την επιφάνεια του σωματιδίου.</a:t>
            </a:r>
          </a:p>
        </p:txBody>
      </p:sp>
      <p:pic>
        <p:nvPicPr>
          <p:cNvPr id="31746" name="Picture 2" descr="Open questions on the chemical composition of airborne particles |  Communications Chemist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100" y="3002259"/>
            <a:ext cx="4655322" cy="3493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4532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5EFF8-3F9C-4D36-A292-EF39FC29E52F}"/>
              </a:ext>
            </a:extLst>
          </p:cNvPr>
          <p:cNvSpPr>
            <a:spLocks noGrp="1"/>
          </p:cNvSpPr>
          <p:nvPr>
            <p:ph type="title"/>
          </p:nvPr>
        </p:nvSpPr>
        <p:spPr/>
        <p:txBody>
          <a:bodyPr/>
          <a:lstStyle/>
          <a:p>
            <a:r>
              <a:rPr lang="el-GR" dirty="0"/>
              <a:t>Συμπύκνωση σωματιδίων</a:t>
            </a:r>
          </a:p>
        </p:txBody>
      </p:sp>
      <p:sp>
        <p:nvSpPr>
          <p:cNvPr id="3"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p:txBody>
          <a:bodyPr/>
          <a:lstStyle/>
          <a:p>
            <a:r>
              <a:rPr lang="el-GR" dirty="0"/>
              <a:t>Οι διεργασίες συμπύκνωσης καθορίζονται από</a:t>
            </a:r>
            <a:r>
              <a:rPr lang="en-US" dirty="0"/>
              <a:t>:</a:t>
            </a:r>
            <a:endParaRPr lang="el-GR" dirty="0"/>
          </a:p>
          <a:p>
            <a:pPr marL="514350" indent="-514350">
              <a:buAutoNum type="arabicParenR"/>
            </a:pPr>
            <a:r>
              <a:rPr lang="el-GR" dirty="0"/>
              <a:t>Τη σχετική υγρασία της ατμόσφαιρας (διαθέσιμη συγκέντρωση νερού)</a:t>
            </a:r>
          </a:p>
          <a:p>
            <a:pPr marL="514350" indent="-514350">
              <a:buAutoNum type="arabicParenR"/>
            </a:pPr>
            <a:r>
              <a:rPr lang="el-GR" dirty="0"/>
              <a:t>Το μέγεθος του σωματιδίου</a:t>
            </a:r>
          </a:p>
          <a:p>
            <a:pPr marL="514350" indent="-514350">
              <a:buAutoNum type="arabicParenR"/>
            </a:pPr>
            <a:r>
              <a:rPr lang="el-GR" dirty="0"/>
              <a:t>Το σχετικό μέγεθος του σωματιδίου σε σχέση με το μέσο ελεύθερο μήκος λ </a:t>
            </a:r>
            <a:r>
              <a:rPr lang="el-GR" sz="2000" dirty="0">
                <a:solidFill>
                  <a:srgbClr val="FF0000"/>
                </a:solidFill>
              </a:rPr>
              <a:t>(</a:t>
            </a:r>
            <a:r>
              <a:rPr lang="el-GR" sz="2000" dirty="0" err="1">
                <a:solidFill>
                  <a:srgbClr val="FF0000"/>
                </a:solidFill>
              </a:rPr>
              <a:t>σελ</a:t>
            </a:r>
            <a:r>
              <a:rPr lang="el-GR" sz="2000" dirty="0">
                <a:solidFill>
                  <a:srgbClr val="FF0000"/>
                </a:solidFill>
              </a:rPr>
              <a:t> 41)</a:t>
            </a:r>
          </a:p>
        </p:txBody>
      </p:sp>
    </p:spTree>
    <p:extLst>
      <p:ext uri="{BB962C8B-B14F-4D97-AF65-F5344CB8AC3E}">
        <p14:creationId xmlns:p14="http://schemas.microsoft.com/office/powerpoint/2010/main" val="330842487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49401"/>
            <a:ext cx="10515600" cy="5152496"/>
          </a:xfrm>
        </p:spPr>
        <p:txBody>
          <a:bodyPr>
            <a:normAutofit/>
          </a:bodyPr>
          <a:lstStyle/>
          <a:p>
            <a:r>
              <a:rPr lang="el-GR" dirty="0" err="1"/>
              <a:t>To</a:t>
            </a:r>
            <a:r>
              <a:rPr lang="el-GR" dirty="0"/>
              <a:t> </a:t>
            </a:r>
            <a:r>
              <a:rPr lang="el-GR" dirty="0" smtClean="0"/>
              <a:t>αέριο </a:t>
            </a:r>
            <a:r>
              <a:rPr lang="el-GR" dirty="0"/>
              <a:t>χρειάζεται μια επιφάνεια πάνω στην οποία θα συμπυκνωθεί.</a:t>
            </a:r>
          </a:p>
          <a:p>
            <a:r>
              <a:rPr lang="el-GR" dirty="0"/>
              <a:t>Οι συμπυκνωμένοι πυρήνες είναι μεγέθους της τάξεως του 1nm ή και μικρότεροι.</a:t>
            </a:r>
          </a:p>
          <a:p>
            <a:r>
              <a:rPr lang="el-GR" dirty="0"/>
              <a:t>Είναι απαραίτητο να υπάρχουν στερεά αιωρούμενα σωματίδια στην γήινη ατμόσφαιρα προκειμένου να συντελεστεί συμπύκνωση των μορίων νερού.</a:t>
            </a:r>
          </a:p>
          <a:p>
            <a:r>
              <a:rPr lang="el-GR" dirty="0"/>
              <a:t>Τα στερεάς φάσης αυτά σωματίδια μπορεί να προέρχονται από μια ποικιλία πηγών εκπομπής όπως είναι η στάχτη από δασικές πυρκαγιές, η ηφαιστειογενής σκόνη, μικροοργανισμοί, ορυκτά σε μικροσκοπικούς κόκκους και θαλασσινό αλάτι.</a:t>
            </a:r>
          </a:p>
          <a:p>
            <a:endParaRPr lang="el-GR" dirty="0"/>
          </a:p>
        </p:txBody>
      </p:sp>
      <p:sp>
        <p:nvSpPr>
          <p:cNvPr id="5" name="Τίτλος 1">
            <a:extLst>
              <a:ext uri="{FF2B5EF4-FFF2-40B4-BE49-F238E27FC236}">
                <a16:creationId xmlns:a16="http://schemas.microsoft.com/office/drawing/2014/main" xmlns="" id="{A0F5EFF8-3F9C-4D36-A292-EF39FC29E52F}"/>
              </a:ext>
            </a:extLst>
          </p:cNvPr>
          <p:cNvSpPr>
            <a:spLocks noGrp="1"/>
          </p:cNvSpPr>
          <p:nvPr>
            <p:ph type="title"/>
          </p:nvPr>
        </p:nvSpPr>
        <p:spPr>
          <a:xfrm>
            <a:off x="838200" y="365125"/>
            <a:ext cx="10515600" cy="1325563"/>
          </a:xfrm>
        </p:spPr>
        <p:txBody>
          <a:bodyPr/>
          <a:lstStyle/>
          <a:p>
            <a:r>
              <a:rPr lang="el-GR" dirty="0"/>
              <a:t>Συμπύκνωση σωματιδίων</a:t>
            </a:r>
          </a:p>
        </p:txBody>
      </p:sp>
    </p:spTree>
    <p:extLst>
      <p:ext uri="{BB962C8B-B14F-4D97-AF65-F5344CB8AC3E}">
        <p14:creationId xmlns:p14="http://schemas.microsoft.com/office/powerpoint/2010/main" val="383694730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ASR - Atmospheric System Research">
            <a:extLst>
              <a:ext uri="{FF2B5EF4-FFF2-40B4-BE49-F238E27FC236}">
                <a16:creationId xmlns:a16="http://schemas.microsoft.com/office/drawing/2014/main" xmlns="" id="{30115A5F-7B37-4399-8E5C-3925D011401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14385" y="176068"/>
            <a:ext cx="7556196" cy="6085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5190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5EFF8-3F9C-4D36-A292-EF39FC29E52F}"/>
              </a:ext>
            </a:extLst>
          </p:cNvPr>
          <p:cNvSpPr>
            <a:spLocks noGrp="1"/>
          </p:cNvSpPr>
          <p:nvPr>
            <p:ph type="title"/>
          </p:nvPr>
        </p:nvSpPr>
        <p:spPr/>
        <p:txBody>
          <a:bodyPr/>
          <a:lstStyle/>
          <a:p>
            <a:r>
              <a:rPr lang="el-GR" dirty="0"/>
              <a:t>Συμπύκνωση σωματιδίων</a:t>
            </a:r>
          </a:p>
        </p:txBody>
      </p:sp>
      <p:sp>
        <p:nvSpPr>
          <p:cNvPr id="3"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p:txBody>
          <a:bodyPr/>
          <a:lstStyle/>
          <a:p>
            <a:r>
              <a:rPr lang="el-GR" dirty="0"/>
              <a:t>Η συμπύκνωση (ή εξάτμιση) ενός συστατικού </a:t>
            </a:r>
            <a:r>
              <a:rPr lang="en-US" dirty="0" err="1"/>
              <a:t>i</a:t>
            </a:r>
            <a:r>
              <a:rPr lang="el-GR" dirty="0"/>
              <a:t> από την επιφάνεια σωματιδίου </a:t>
            </a:r>
            <a:r>
              <a:rPr lang="el-GR" u="sng" dirty="0"/>
              <a:t>οφείλεται</a:t>
            </a:r>
            <a:r>
              <a:rPr lang="el-GR" dirty="0"/>
              <a:t> στη </a:t>
            </a:r>
            <a:r>
              <a:rPr lang="el-GR" b="1" dirty="0"/>
              <a:t>διαφορά της μερικής πίεσης </a:t>
            </a:r>
            <a:r>
              <a:rPr lang="el-GR" dirty="0"/>
              <a:t>των ατμών του </a:t>
            </a:r>
            <a:r>
              <a:rPr lang="en-US" dirty="0" err="1"/>
              <a:t>i</a:t>
            </a:r>
            <a:r>
              <a:rPr lang="el-GR" dirty="0"/>
              <a:t> συστατικού, γύρω από το σωματίδιο (όχι κοντά στην επιφάνειά του) (συγκέντρωση στην ατμόσφαιρα) και στην </a:t>
            </a:r>
            <a:r>
              <a:rPr lang="el-GR" b="1" dirty="0"/>
              <a:t>τάση ισορροπίας </a:t>
            </a:r>
            <a:r>
              <a:rPr lang="el-GR" dirty="0"/>
              <a:t>των ατμών του </a:t>
            </a:r>
            <a:r>
              <a:rPr lang="en-US" dirty="0" err="1"/>
              <a:t>i</a:t>
            </a:r>
            <a:r>
              <a:rPr lang="el-GR" dirty="0"/>
              <a:t> (συγκέντρωση στην επιφάνεια του σωματιδίου).</a:t>
            </a:r>
          </a:p>
          <a:p>
            <a:endParaRPr lang="el-GR" dirty="0"/>
          </a:p>
          <a:p>
            <a:r>
              <a:rPr lang="el-GR" dirty="0"/>
              <a:t>Κατά την συμπύκνωση (</a:t>
            </a:r>
            <a:r>
              <a:rPr lang="el-GR" u="sng" dirty="0"/>
              <a:t>ή εξάτμιση</a:t>
            </a:r>
            <a:r>
              <a:rPr lang="el-GR" dirty="0"/>
              <a:t>) επομένως έχουμε μεταφορά μάζας μεταξύ αέριας και σωματιδιακής φάσης.</a:t>
            </a:r>
          </a:p>
        </p:txBody>
      </p:sp>
    </p:spTree>
    <p:extLst>
      <p:ext uri="{BB962C8B-B14F-4D97-AF65-F5344CB8AC3E}">
        <p14:creationId xmlns:p14="http://schemas.microsoft.com/office/powerpoint/2010/main" val="367972990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5EFF8-3F9C-4D36-A292-EF39FC29E52F}"/>
              </a:ext>
            </a:extLst>
          </p:cNvPr>
          <p:cNvSpPr>
            <a:spLocks noGrp="1"/>
          </p:cNvSpPr>
          <p:nvPr>
            <p:ph type="title"/>
          </p:nvPr>
        </p:nvSpPr>
        <p:spPr>
          <a:xfrm>
            <a:off x="770467" y="68792"/>
            <a:ext cx="10515600" cy="1325563"/>
          </a:xfrm>
        </p:spPr>
        <p:txBody>
          <a:bodyPr/>
          <a:lstStyle/>
          <a:p>
            <a:r>
              <a:rPr lang="el-GR" dirty="0"/>
              <a:t>Συμπύκνωση σωματιδίων</a:t>
            </a:r>
          </a:p>
        </p:txBody>
      </p:sp>
      <p:sp>
        <p:nvSpPr>
          <p:cNvPr id="3"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a:xfrm>
            <a:off x="423333" y="1182158"/>
            <a:ext cx="10515600" cy="4351338"/>
          </a:xfrm>
        </p:spPr>
        <p:txBody>
          <a:bodyPr>
            <a:normAutofit/>
          </a:bodyPr>
          <a:lstStyle/>
          <a:p>
            <a:r>
              <a:rPr lang="el-GR" b="1" dirty="0"/>
              <a:t>Παρατηρούνται γρήγορες μεταβολές λόγω συμπύκνωσης σε σωματίδια πυρήνων (</a:t>
            </a:r>
            <a:r>
              <a:rPr lang="en-US" b="1" dirty="0"/>
              <a:t>nuclei) </a:t>
            </a:r>
            <a:r>
              <a:rPr lang="el-GR" b="1" dirty="0"/>
              <a:t> και </a:t>
            </a:r>
            <a:r>
              <a:rPr lang="en-US" b="1" dirty="0"/>
              <a:t>Aitken </a:t>
            </a:r>
            <a:r>
              <a:rPr lang="el-GR" b="1" dirty="0"/>
              <a:t>(</a:t>
            </a:r>
            <a:r>
              <a:rPr lang="en-US" b="1" dirty="0"/>
              <a:t>d&lt;0,6</a:t>
            </a:r>
            <a:r>
              <a:rPr lang="el-GR" b="1" dirty="0"/>
              <a:t>μ</a:t>
            </a:r>
            <a:r>
              <a:rPr lang="en-US" b="1" dirty="0"/>
              <a:t>m)</a:t>
            </a:r>
            <a:r>
              <a:rPr lang="el-GR" b="1" dirty="0" smtClean="0"/>
              <a:t>.</a:t>
            </a:r>
          </a:p>
          <a:p>
            <a:r>
              <a:rPr lang="el-GR" b="1" dirty="0" smtClean="0"/>
              <a:t>Η διεργασία έπεται συχνά του φαινομένου της </a:t>
            </a:r>
            <a:r>
              <a:rPr lang="el-GR" b="1" dirty="0" err="1" smtClean="0"/>
              <a:t>πυρηνοποίησης</a:t>
            </a:r>
            <a:r>
              <a:rPr lang="el-GR" b="1" dirty="0" smtClean="0"/>
              <a:t>.</a:t>
            </a:r>
            <a:endParaRPr lang="el-GR" b="1" dirty="0"/>
          </a:p>
          <a:p>
            <a:endParaRPr lang="el-GR" dirty="0"/>
          </a:p>
        </p:txBody>
      </p:sp>
      <p:pic>
        <p:nvPicPr>
          <p:cNvPr id="4" name="Picture 3"/>
          <p:cNvPicPr>
            <a:picLocks noChangeAspect="1"/>
          </p:cNvPicPr>
          <p:nvPr/>
        </p:nvPicPr>
        <p:blipFill>
          <a:blip r:embed="rId2"/>
          <a:stretch>
            <a:fillRect/>
          </a:stretch>
        </p:blipFill>
        <p:spPr>
          <a:xfrm>
            <a:off x="2139708" y="2507721"/>
            <a:ext cx="7523116" cy="4224894"/>
          </a:xfrm>
          <a:prstGeom prst="rect">
            <a:avLst/>
          </a:prstGeom>
        </p:spPr>
      </p:pic>
    </p:spTree>
    <p:extLst>
      <p:ext uri="{BB962C8B-B14F-4D97-AF65-F5344CB8AC3E}">
        <p14:creationId xmlns:p14="http://schemas.microsoft.com/office/powerpoint/2010/main" val="389411732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rticulate matter and its atmospheric dynamics. Particles nucleation... |  Download Scientific Diagram">
            <a:extLst>
              <a:ext uri="{FF2B5EF4-FFF2-40B4-BE49-F238E27FC236}">
                <a16:creationId xmlns:a16="http://schemas.microsoft.com/office/drawing/2014/main" xmlns="" id="{EC9C3E5B-C484-4086-A8E6-E6465CE39C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7666" y="681037"/>
            <a:ext cx="8096250" cy="44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788865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a:xfrm>
            <a:off x="838199" y="945091"/>
            <a:ext cx="10515600" cy="4351338"/>
          </a:xfrm>
        </p:spPr>
        <p:txBody>
          <a:bodyPr>
            <a:normAutofit fontScale="92500" lnSpcReduction="10000"/>
          </a:bodyPr>
          <a:lstStyle/>
          <a:p>
            <a:endParaRPr lang="el-GR" dirty="0"/>
          </a:p>
          <a:p>
            <a:r>
              <a:rPr lang="el-GR" dirty="0"/>
              <a:t>Η εξίσωση συμπύκνωσης περιγράφει μαθηματικά τον ρυθμό </a:t>
            </a:r>
            <a:r>
              <a:rPr lang="el-GR" dirty="0" smtClean="0"/>
              <a:t>μεταβολής</a:t>
            </a:r>
            <a:r>
              <a:rPr lang="en-US" dirty="0" smtClean="0"/>
              <a:t>:</a:t>
            </a:r>
            <a:endParaRPr lang="el-GR" dirty="0"/>
          </a:p>
          <a:p>
            <a:pPr marL="514350" indent="-514350">
              <a:buAutoNum type="arabicPeriod"/>
            </a:pPr>
            <a:r>
              <a:rPr lang="el-GR" dirty="0"/>
              <a:t>τ</a:t>
            </a:r>
            <a:r>
              <a:rPr lang="el-GR" dirty="0" smtClean="0"/>
              <a:t>ης </a:t>
            </a:r>
            <a:r>
              <a:rPr lang="el-GR" dirty="0"/>
              <a:t>μάζας, ή</a:t>
            </a:r>
          </a:p>
          <a:p>
            <a:pPr marL="514350" indent="-514350">
              <a:buAutoNum type="arabicPeriod"/>
            </a:pPr>
            <a:r>
              <a:rPr lang="el-GR" dirty="0"/>
              <a:t>τ</a:t>
            </a:r>
            <a:r>
              <a:rPr lang="el-GR" dirty="0" smtClean="0"/>
              <a:t>ης </a:t>
            </a:r>
            <a:r>
              <a:rPr lang="el-GR" dirty="0"/>
              <a:t>διαμέτρου</a:t>
            </a:r>
          </a:p>
          <a:p>
            <a:pPr marL="0" indent="0">
              <a:buNone/>
            </a:pPr>
            <a:endParaRPr lang="el-GR" dirty="0"/>
          </a:p>
          <a:p>
            <a:pPr marL="0" indent="0">
              <a:buNone/>
            </a:pPr>
            <a:r>
              <a:rPr lang="el-GR" dirty="0" smtClean="0"/>
              <a:t>ως </a:t>
            </a:r>
            <a:r>
              <a:rPr lang="el-GR" dirty="0"/>
              <a:t>αποτέλεσμα </a:t>
            </a:r>
            <a:r>
              <a:rPr lang="el-GR" dirty="0" smtClean="0"/>
              <a:t>εξάτμισης/συμπύκνωσης, </a:t>
            </a:r>
            <a:r>
              <a:rPr lang="el-GR" dirty="0" smtClean="0">
                <a:solidFill>
                  <a:srgbClr val="FF0000"/>
                </a:solidFill>
              </a:rPr>
              <a:t>(ΠΑΡΑΔΟΧΗ)</a:t>
            </a:r>
          </a:p>
          <a:p>
            <a:pPr marL="0" indent="0">
              <a:buNone/>
            </a:pPr>
            <a:r>
              <a:rPr lang="el-GR" sz="4000" b="1" dirty="0" smtClean="0"/>
              <a:t>θεωρώντας </a:t>
            </a:r>
            <a:r>
              <a:rPr lang="el-GR" sz="4000" b="1" dirty="0"/>
              <a:t>αμελητέες άλλες διεργασίες που επηρεάζουν το μέγεθος των σωματιδίων (π.χ. συσσωμάτωση, εναπόθεση).</a:t>
            </a:r>
          </a:p>
        </p:txBody>
      </p:sp>
      <p:pic>
        <p:nvPicPr>
          <p:cNvPr id="3" name="Picture 2"/>
          <p:cNvPicPr>
            <a:picLocks noChangeAspect="1"/>
          </p:cNvPicPr>
          <p:nvPr/>
        </p:nvPicPr>
        <p:blipFill>
          <a:blip r:embed="rId2"/>
          <a:stretch>
            <a:fillRect/>
          </a:stretch>
        </p:blipFill>
        <p:spPr>
          <a:xfrm>
            <a:off x="715813" y="145103"/>
            <a:ext cx="10760373" cy="1329043"/>
          </a:xfrm>
          <a:prstGeom prst="rect">
            <a:avLst/>
          </a:prstGeom>
        </p:spPr>
      </p:pic>
    </p:spTree>
    <p:extLst>
      <p:ext uri="{BB962C8B-B14F-4D97-AF65-F5344CB8AC3E}">
        <p14:creationId xmlns:p14="http://schemas.microsoft.com/office/powerpoint/2010/main" val="27026921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5EFF8-3F9C-4D36-A292-EF39FC29E52F}"/>
              </a:ext>
            </a:extLst>
          </p:cNvPr>
          <p:cNvSpPr>
            <a:spLocks noGrp="1"/>
          </p:cNvSpPr>
          <p:nvPr>
            <p:ph type="title"/>
          </p:nvPr>
        </p:nvSpPr>
        <p:spPr/>
        <p:txBody>
          <a:bodyPr/>
          <a:lstStyle/>
          <a:p>
            <a:r>
              <a:rPr lang="el-GR" dirty="0"/>
              <a:t>Συμπύκνωση σωματιδίων</a:t>
            </a:r>
          </a:p>
        </p:txBody>
      </p:sp>
      <p:sp>
        <p:nvSpPr>
          <p:cNvPr id="3"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p:txBody>
          <a:bodyPr>
            <a:normAutofit lnSpcReduction="10000"/>
          </a:bodyPr>
          <a:lstStyle/>
          <a:p>
            <a:r>
              <a:rPr lang="el-GR" dirty="0"/>
              <a:t>Αν </a:t>
            </a:r>
            <a:r>
              <a:rPr lang="en-US" dirty="0"/>
              <a:t>d</a:t>
            </a:r>
            <a:r>
              <a:rPr lang="en-US" baseline="-25000" dirty="0"/>
              <a:t>p</a:t>
            </a:r>
            <a:r>
              <a:rPr lang="en-US" dirty="0"/>
              <a:t> </a:t>
            </a:r>
            <a:r>
              <a:rPr lang="el-GR" dirty="0"/>
              <a:t>&lt; λ (αρχικά στάδια) τότε η αύξηση οφείλεται στις </a:t>
            </a:r>
            <a:r>
              <a:rPr lang="el-GR" b="1" dirty="0"/>
              <a:t>τυχαίες μοριακές συγκρούσεις </a:t>
            </a:r>
            <a:r>
              <a:rPr lang="el-GR" dirty="0"/>
              <a:t>μεταξύ του σωματιδίου και των μορίων των υδρατμών.</a:t>
            </a:r>
          </a:p>
          <a:p>
            <a:pPr marL="0" indent="0">
              <a:buNone/>
            </a:pPr>
            <a:endParaRPr lang="el-GR" dirty="0"/>
          </a:p>
          <a:p>
            <a:pPr marL="0" indent="0">
              <a:buNone/>
            </a:pPr>
            <a:r>
              <a:rPr lang="en-US" dirty="0"/>
              <a:t>                 d(d</a:t>
            </a:r>
            <a:r>
              <a:rPr lang="en-US" baseline="-25000" dirty="0"/>
              <a:t>p</a:t>
            </a:r>
            <a:r>
              <a:rPr lang="en-US" dirty="0"/>
              <a:t>) / dt = [2M </a:t>
            </a:r>
            <a:r>
              <a:rPr lang="el-GR" dirty="0"/>
              <a:t>α</a:t>
            </a:r>
            <a:r>
              <a:rPr lang="en-US" baseline="-25000" dirty="0"/>
              <a:t>c</a:t>
            </a:r>
            <a:r>
              <a:rPr lang="en-US" dirty="0"/>
              <a:t> (p</a:t>
            </a:r>
            <a:r>
              <a:rPr lang="en-US" baseline="-25000" dirty="0"/>
              <a:t>∞</a:t>
            </a:r>
            <a:r>
              <a:rPr lang="en-US" dirty="0"/>
              <a:t> - p</a:t>
            </a:r>
            <a:r>
              <a:rPr lang="en-US" baseline="-25000" dirty="0"/>
              <a:t>d</a:t>
            </a:r>
            <a:r>
              <a:rPr lang="en-US" dirty="0"/>
              <a:t>) / </a:t>
            </a:r>
            <a:r>
              <a:rPr lang="el-GR" dirty="0"/>
              <a:t>ρ</a:t>
            </a:r>
            <a:r>
              <a:rPr lang="en-US" baseline="-25000" dirty="0"/>
              <a:t>p</a:t>
            </a:r>
            <a:r>
              <a:rPr lang="en-US" dirty="0"/>
              <a:t> N</a:t>
            </a:r>
            <a:r>
              <a:rPr lang="en-US" baseline="-25000" dirty="0"/>
              <a:t>a</a:t>
            </a:r>
            <a:r>
              <a:rPr lang="en-US" dirty="0"/>
              <a:t> (2</a:t>
            </a:r>
            <a:r>
              <a:rPr lang="el-GR" dirty="0"/>
              <a:t>π</a:t>
            </a:r>
            <a:r>
              <a:rPr lang="en-US" dirty="0"/>
              <a:t> m k T)</a:t>
            </a:r>
            <a:r>
              <a:rPr lang="en-US" baseline="30000" dirty="0"/>
              <a:t>1/2</a:t>
            </a:r>
            <a:r>
              <a:rPr lang="en-US" dirty="0"/>
              <a:t>]</a:t>
            </a:r>
          </a:p>
          <a:p>
            <a:pPr marL="0" indent="0">
              <a:buNone/>
            </a:pPr>
            <a:endParaRPr lang="en-US" dirty="0"/>
          </a:p>
          <a:p>
            <a:pPr marL="0" indent="0">
              <a:buNone/>
            </a:pPr>
            <a:r>
              <a:rPr lang="el-GR" dirty="0"/>
              <a:t>α</a:t>
            </a:r>
            <a:r>
              <a:rPr lang="en-US" baseline="-25000" dirty="0"/>
              <a:t>c</a:t>
            </a:r>
            <a:r>
              <a:rPr lang="en-US" dirty="0"/>
              <a:t>: </a:t>
            </a:r>
            <a:r>
              <a:rPr lang="el-GR" dirty="0"/>
              <a:t>συντελεστής συμπύκνωσης – </a:t>
            </a:r>
            <a:r>
              <a:rPr lang="en-US" dirty="0"/>
              <a:t>accommodation coefficient (</a:t>
            </a:r>
            <a:r>
              <a:rPr lang="el-GR" dirty="0"/>
              <a:t>δείχνει πόσα μόρια ατμού παραμένουν προσκολλημένα μετά την επαφή τους με το σωματίδιο)</a:t>
            </a:r>
          </a:p>
          <a:p>
            <a:pPr marL="0" indent="0">
              <a:buNone/>
            </a:pPr>
            <a:r>
              <a:rPr lang="el-GR" dirty="0"/>
              <a:t>ρ</a:t>
            </a:r>
            <a:r>
              <a:rPr lang="en-US" baseline="-25000" dirty="0"/>
              <a:t>p</a:t>
            </a:r>
            <a:r>
              <a:rPr lang="en-US" dirty="0"/>
              <a:t>:</a:t>
            </a:r>
            <a:r>
              <a:rPr lang="el-GR" dirty="0"/>
              <a:t> υγρή πυκνότητα</a:t>
            </a:r>
          </a:p>
        </p:txBody>
      </p:sp>
    </p:spTree>
    <p:extLst>
      <p:ext uri="{BB962C8B-B14F-4D97-AF65-F5344CB8AC3E}">
        <p14:creationId xmlns:p14="http://schemas.microsoft.com/office/powerpoint/2010/main" val="19045705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F5EFF8-3F9C-4D36-A292-EF39FC29E52F}"/>
              </a:ext>
            </a:extLst>
          </p:cNvPr>
          <p:cNvSpPr>
            <a:spLocks noGrp="1"/>
          </p:cNvSpPr>
          <p:nvPr>
            <p:ph type="title"/>
          </p:nvPr>
        </p:nvSpPr>
        <p:spPr/>
        <p:txBody>
          <a:bodyPr/>
          <a:lstStyle/>
          <a:p>
            <a:r>
              <a:rPr lang="el-GR" dirty="0"/>
              <a:t>Συμπύκνωση σωματιδίων</a:t>
            </a:r>
          </a:p>
        </p:txBody>
      </p:sp>
      <p:sp>
        <p:nvSpPr>
          <p:cNvPr id="3" name="Θέση περιεχομένου 2">
            <a:extLst>
              <a:ext uri="{FF2B5EF4-FFF2-40B4-BE49-F238E27FC236}">
                <a16:creationId xmlns:a16="http://schemas.microsoft.com/office/drawing/2014/main" xmlns="" id="{CB4795AB-9BE2-4EA3-BB9C-1A7EE4410D55}"/>
              </a:ext>
            </a:extLst>
          </p:cNvPr>
          <p:cNvSpPr>
            <a:spLocks noGrp="1"/>
          </p:cNvSpPr>
          <p:nvPr>
            <p:ph idx="1"/>
          </p:nvPr>
        </p:nvSpPr>
        <p:spPr/>
        <p:txBody>
          <a:bodyPr>
            <a:normAutofit/>
          </a:bodyPr>
          <a:lstStyle/>
          <a:p>
            <a:r>
              <a:rPr lang="el-GR" dirty="0"/>
              <a:t>Για μικρές τιμές α</a:t>
            </a:r>
            <a:r>
              <a:rPr lang="en-US" baseline="-25000" dirty="0"/>
              <a:t>c</a:t>
            </a:r>
            <a:r>
              <a:rPr lang="en-US" dirty="0"/>
              <a:t> </a:t>
            </a:r>
            <a:r>
              <a:rPr lang="el-GR" dirty="0"/>
              <a:t>η συμπύκνωση ανάλογη του </a:t>
            </a:r>
            <a:r>
              <a:rPr lang="en-US" dirty="0"/>
              <a:t>dp</a:t>
            </a:r>
            <a:r>
              <a:rPr lang="en-US" baseline="30000" dirty="0"/>
              <a:t>2</a:t>
            </a:r>
          </a:p>
          <a:p>
            <a:r>
              <a:rPr lang="el-GR" dirty="0"/>
              <a:t>Για α</a:t>
            </a:r>
            <a:r>
              <a:rPr lang="en-US" baseline="-25000" dirty="0"/>
              <a:t>c</a:t>
            </a:r>
            <a:r>
              <a:rPr lang="en-US" dirty="0"/>
              <a:t> = 1 </a:t>
            </a:r>
            <a:r>
              <a:rPr lang="el-GR" dirty="0"/>
              <a:t>η συμπύκνωση ανάλογη του </a:t>
            </a:r>
            <a:r>
              <a:rPr lang="en-US" dirty="0"/>
              <a:t>dp</a:t>
            </a:r>
          </a:p>
          <a:p>
            <a:endParaRPr lang="en-US" dirty="0"/>
          </a:p>
          <a:p>
            <a:r>
              <a:rPr lang="el-GR" dirty="0"/>
              <a:t>Όταν </a:t>
            </a:r>
            <a:r>
              <a:rPr lang="en-US" dirty="0"/>
              <a:t>dp</a:t>
            </a:r>
            <a:r>
              <a:rPr lang="el-GR" dirty="0"/>
              <a:t> </a:t>
            </a:r>
            <a:r>
              <a:rPr lang="el-GR" b="1" dirty="0"/>
              <a:t>&lt;&lt;</a:t>
            </a:r>
            <a:r>
              <a:rPr lang="el-GR" dirty="0"/>
              <a:t> λ τότε ο ρυθμός αύξησης είναι συνάρτηση του </a:t>
            </a:r>
            <a:r>
              <a:rPr lang="el-GR" b="1" dirty="0"/>
              <a:t>ρυθμού διάχυσης των μορίων</a:t>
            </a:r>
            <a:r>
              <a:rPr lang="el-GR" dirty="0"/>
              <a:t> στην επιφάνεια των σωματιδίων.</a:t>
            </a:r>
          </a:p>
          <a:p>
            <a:r>
              <a:rPr lang="el-GR" dirty="0"/>
              <a:t>Για </a:t>
            </a:r>
            <a:r>
              <a:rPr lang="en-US" dirty="0"/>
              <a:t>d</a:t>
            </a:r>
            <a:r>
              <a:rPr lang="en-US" baseline="-25000" dirty="0"/>
              <a:t>p</a:t>
            </a:r>
            <a:r>
              <a:rPr lang="en-US" dirty="0"/>
              <a:t> </a:t>
            </a:r>
            <a:r>
              <a:rPr lang="el-GR" dirty="0"/>
              <a:t>&gt; λ</a:t>
            </a:r>
            <a:r>
              <a:rPr lang="en-US" dirty="0"/>
              <a:t> </a:t>
            </a:r>
            <a:r>
              <a:rPr lang="el-GR" dirty="0"/>
              <a:t>τότε</a:t>
            </a:r>
            <a:r>
              <a:rPr lang="en-US" dirty="0"/>
              <a:t>:</a:t>
            </a:r>
            <a:r>
              <a:rPr lang="el-GR" dirty="0"/>
              <a:t>   </a:t>
            </a:r>
            <a:r>
              <a:rPr lang="en-US" dirty="0"/>
              <a:t>d(d</a:t>
            </a:r>
            <a:r>
              <a:rPr lang="en-US" baseline="-25000" dirty="0"/>
              <a:t>p</a:t>
            </a:r>
            <a:r>
              <a:rPr lang="en-US" dirty="0"/>
              <a:t>) / dt = [(</a:t>
            </a:r>
            <a:r>
              <a:rPr lang="el-GR" dirty="0"/>
              <a:t>4</a:t>
            </a:r>
            <a:r>
              <a:rPr lang="en-US" dirty="0"/>
              <a:t>M </a:t>
            </a:r>
            <a:r>
              <a:rPr lang="en-US" dirty="0" err="1"/>
              <a:t>D</a:t>
            </a:r>
            <a:r>
              <a:rPr lang="en-US" baseline="-25000" dirty="0" err="1"/>
              <a:t>v</a:t>
            </a:r>
            <a:r>
              <a:rPr lang="en-US" dirty="0"/>
              <a:t> / R </a:t>
            </a:r>
            <a:r>
              <a:rPr lang="el-GR" dirty="0"/>
              <a:t>ρ</a:t>
            </a:r>
            <a:r>
              <a:rPr lang="en-US" baseline="-25000" dirty="0"/>
              <a:t>p</a:t>
            </a:r>
            <a:r>
              <a:rPr lang="en-US" dirty="0"/>
              <a:t> d</a:t>
            </a:r>
            <a:r>
              <a:rPr lang="en-US" baseline="-25000" dirty="0"/>
              <a:t>p</a:t>
            </a:r>
            <a:r>
              <a:rPr lang="en-US" dirty="0"/>
              <a:t>) (p</a:t>
            </a:r>
            <a:r>
              <a:rPr lang="en-US" baseline="-25000" dirty="0"/>
              <a:t>∞</a:t>
            </a:r>
            <a:r>
              <a:rPr lang="en-US" dirty="0"/>
              <a:t> / T</a:t>
            </a:r>
            <a:r>
              <a:rPr lang="en-US" baseline="-25000" dirty="0"/>
              <a:t> ∞</a:t>
            </a:r>
            <a:r>
              <a:rPr lang="en-US" dirty="0"/>
              <a:t> - p</a:t>
            </a:r>
            <a:r>
              <a:rPr lang="en-US" baseline="-25000" dirty="0"/>
              <a:t>d</a:t>
            </a:r>
            <a:r>
              <a:rPr lang="en-US" dirty="0"/>
              <a:t> / T</a:t>
            </a:r>
            <a:r>
              <a:rPr lang="en-US" baseline="-25000" dirty="0"/>
              <a:t>d</a:t>
            </a:r>
            <a:r>
              <a:rPr lang="en-US" dirty="0"/>
              <a:t>) </a:t>
            </a:r>
            <a:r>
              <a:rPr lang="el-GR" dirty="0"/>
              <a:t>φ</a:t>
            </a:r>
            <a:r>
              <a:rPr lang="en-US" dirty="0"/>
              <a:t>]</a:t>
            </a:r>
          </a:p>
          <a:p>
            <a:pPr marL="0" indent="0">
              <a:buNone/>
            </a:pPr>
            <a:endParaRPr lang="en-US" dirty="0"/>
          </a:p>
          <a:p>
            <a:pPr marL="0" indent="0">
              <a:buNone/>
            </a:pPr>
            <a:r>
              <a:rPr lang="el-GR" dirty="0"/>
              <a:t>όπου φ είναι ο συντελεστής διόρθωσης </a:t>
            </a:r>
            <a:r>
              <a:rPr lang="en-US" dirty="0"/>
              <a:t>Fucks</a:t>
            </a:r>
            <a:r>
              <a:rPr lang="el-GR" dirty="0"/>
              <a:t> (ή συντελεστής διόρθωσης </a:t>
            </a:r>
            <a:r>
              <a:rPr lang="en-US" dirty="0"/>
              <a:t>Knudsen)</a:t>
            </a:r>
            <a:r>
              <a:rPr lang="el-GR" dirty="0"/>
              <a:t>, με φ = </a:t>
            </a:r>
            <a:r>
              <a:rPr lang="en-US" dirty="0"/>
              <a:t>f (</a:t>
            </a:r>
            <a:r>
              <a:rPr lang="el-GR" dirty="0"/>
              <a:t>λ, </a:t>
            </a:r>
            <a:r>
              <a:rPr lang="en-US" dirty="0"/>
              <a:t>d</a:t>
            </a:r>
            <a:r>
              <a:rPr lang="en-US" baseline="-25000" dirty="0"/>
              <a:t>p</a:t>
            </a:r>
            <a:r>
              <a:rPr lang="en-US" dirty="0"/>
              <a:t>)</a:t>
            </a:r>
            <a:r>
              <a:rPr lang="el-GR" dirty="0"/>
              <a:t>   </a:t>
            </a:r>
            <a:r>
              <a:rPr lang="el-GR" sz="1800" dirty="0">
                <a:solidFill>
                  <a:srgbClr val="FF0000"/>
                </a:solidFill>
              </a:rPr>
              <a:t>(σελ. 45 βιβλίου)</a:t>
            </a:r>
            <a:endParaRPr lang="en-US" sz="1800" dirty="0">
              <a:solidFill>
                <a:srgbClr val="FF0000"/>
              </a:solidFill>
            </a:endParaRPr>
          </a:p>
          <a:p>
            <a:pPr marL="0" indent="0">
              <a:buNone/>
            </a:pPr>
            <a:endParaRPr lang="en-US" dirty="0"/>
          </a:p>
          <a:p>
            <a:endParaRPr lang="en-US" dirty="0"/>
          </a:p>
        </p:txBody>
      </p:sp>
    </p:spTree>
    <p:extLst>
      <p:ext uri="{BB962C8B-B14F-4D97-AF65-F5344CB8AC3E}">
        <p14:creationId xmlns:p14="http://schemas.microsoft.com/office/powerpoint/2010/main" val="318366828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Learn Condensation in Water Cycle in 3 minutes.">
            <a:extLst>
              <a:ext uri="{FF2B5EF4-FFF2-40B4-BE49-F238E27FC236}">
                <a16:creationId xmlns:a16="http://schemas.microsoft.com/office/drawing/2014/main" xmlns="" id="{020B7BE7-EF76-4A8A-800C-36D049C97AA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2445" y="170871"/>
            <a:ext cx="8327655" cy="6412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8597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64079" y="2165229"/>
            <a:ext cx="10515600" cy="2683265"/>
          </a:xfrm>
        </p:spPr>
        <p:txBody>
          <a:bodyPr>
            <a:normAutofit/>
          </a:bodyPr>
          <a:lstStyle/>
          <a:p>
            <a:pPr marL="0" indent="0">
              <a:buNone/>
            </a:pPr>
            <a:r>
              <a:rPr lang="en-US" dirty="0">
                <a:hlinkClick r:id="rId2"/>
              </a:rPr>
              <a:t>https://</a:t>
            </a:r>
            <a:r>
              <a:rPr lang="en-US" dirty="0" smtClean="0">
                <a:hlinkClick r:id="rId2"/>
              </a:rPr>
              <a:t>www.youtube.com/watch?v=s4ly6o-VT90</a:t>
            </a:r>
            <a:endParaRPr lang="el-GR" dirty="0" smtClean="0"/>
          </a:p>
          <a:p>
            <a:pPr marL="0" indent="0">
              <a:buNone/>
            </a:pPr>
            <a:endParaRPr lang="el-GR" dirty="0"/>
          </a:p>
          <a:p>
            <a:pPr marL="0" indent="0">
              <a:buNone/>
            </a:pPr>
            <a:endParaRPr lang="en-US" dirty="0"/>
          </a:p>
          <a:p>
            <a:pPr marL="0" indent="0">
              <a:buNone/>
            </a:pPr>
            <a:endParaRPr lang="el-GR" dirty="0"/>
          </a:p>
        </p:txBody>
      </p:sp>
    </p:spTree>
    <p:extLst>
      <p:ext uri="{BB962C8B-B14F-4D97-AF65-F5344CB8AC3E}">
        <p14:creationId xmlns:p14="http://schemas.microsoft.com/office/powerpoint/2010/main" val="41081757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6F5F067-6FEA-498F-B3A3-2AB5975A9966}"/>
              </a:ext>
            </a:extLst>
          </p:cNvPr>
          <p:cNvSpPr>
            <a:spLocks noGrp="1"/>
          </p:cNvSpPr>
          <p:nvPr>
            <p:ph type="title"/>
          </p:nvPr>
        </p:nvSpPr>
        <p:spPr>
          <a:xfrm>
            <a:off x="304800" y="365125"/>
            <a:ext cx="11049000" cy="1325563"/>
          </a:xfrm>
        </p:spPr>
        <p:txBody>
          <a:bodyPr>
            <a:normAutofit/>
          </a:bodyPr>
          <a:lstStyle/>
          <a:p>
            <a:r>
              <a:rPr lang="el-GR" sz="3300" b="1" dirty="0"/>
              <a:t>Συσσωμάτωση (</a:t>
            </a:r>
            <a:r>
              <a:rPr lang="en-US" sz="3300" b="1" dirty="0"/>
              <a:t>coagulation) </a:t>
            </a:r>
            <a:r>
              <a:rPr lang="el-GR" sz="3300" b="1" dirty="0"/>
              <a:t>και συσσώρευση </a:t>
            </a:r>
            <a:r>
              <a:rPr lang="en-US" sz="3300" b="1" dirty="0"/>
              <a:t>(agglomeration)</a:t>
            </a:r>
            <a:endParaRPr lang="el-GR" sz="3300" b="1" dirty="0"/>
          </a:p>
        </p:txBody>
      </p:sp>
      <p:sp>
        <p:nvSpPr>
          <p:cNvPr id="3" name="Θέση περιεχομένου 2">
            <a:extLst>
              <a:ext uri="{FF2B5EF4-FFF2-40B4-BE49-F238E27FC236}">
                <a16:creationId xmlns:a16="http://schemas.microsoft.com/office/drawing/2014/main" xmlns="" id="{1B31ED99-62D8-447F-9D0A-153B7C44F52E}"/>
              </a:ext>
            </a:extLst>
          </p:cNvPr>
          <p:cNvSpPr>
            <a:spLocks noGrp="1"/>
          </p:cNvSpPr>
          <p:nvPr>
            <p:ph idx="1"/>
          </p:nvPr>
        </p:nvSpPr>
        <p:spPr>
          <a:xfrm>
            <a:off x="304800" y="1825625"/>
            <a:ext cx="11049000" cy="4351338"/>
          </a:xfrm>
        </p:spPr>
        <p:txBody>
          <a:bodyPr/>
          <a:lstStyle/>
          <a:p>
            <a:r>
              <a:rPr lang="el-GR" b="1" dirty="0"/>
              <a:t>Συσσωμάτωση</a:t>
            </a:r>
            <a:r>
              <a:rPr lang="el-GR" dirty="0"/>
              <a:t> δύο ή περισσότερων διακριτών, ανεξάρτητων σωματιδίων είναι η διεργασία όπου λόγω της κίνησης </a:t>
            </a:r>
            <a:r>
              <a:rPr lang="en-US" dirty="0"/>
              <a:t>Brown</a:t>
            </a:r>
            <a:r>
              <a:rPr lang="el-GR" dirty="0"/>
              <a:t> ή λόγω υδροδυναμικών, ηλεκτρικών ή </a:t>
            </a:r>
            <a:r>
              <a:rPr lang="el-GR" dirty="0" err="1"/>
              <a:t>βαρυτικών</a:t>
            </a:r>
            <a:r>
              <a:rPr lang="el-GR" dirty="0"/>
              <a:t> δυνάμεων, αυτά έρχονται σε επαφή, συγκρούονται και </a:t>
            </a:r>
            <a:r>
              <a:rPr lang="el-GR" b="1" dirty="0"/>
              <a:t>δημιουργούν ένα νέο σωματίδιο</a:t>
            </a:r>
            <a:r>
              <a:rPr lang="el-GR" dirty="0"/>
              <a:t>.</a:t>
            </a:r>
          </a:p>
          <a:p>
            <a:endParaRPr lang="el-GR" dirty="0"/>
          </a:p>
          <a:p>
            <a:r>
              <a:rPr lang="el-GR" b="1" dirty="0"/>
              <a:t>Συσσώρευση</a:t>
            </a:r>
            <a:r>
              <a:rPr lang="el-GR" dirty="0"/>
              <a:t> έχουμε όταν με τη σύγκρουση τα αρχικά σωματίδια </a:t>
            </a:r>
            <a:r>
              <a:rPr lang="el-GR" b="1" dirty="0"/>
              <a:t>διατηρούν την ανεξαρτησία τους, </a:t>
            </a:r>
            <a:r>
              <a:rPr lang="el-GR" dirty="0"/>
              <a:t>αλλά ενώνονται σε ένα μεγάλο καινούριο σωματίδιο.</a:t>
            </a:r>
          </a:p>
        </p:txBody>
      </p:sp>
    </p:spTree>
    <p:extLst>
      <p:ext uri="{BB962C8B-B14F-4D97-AF65-F5344CB8AC3E}">
        <p14:creationId xmlns:p14="http://schemas.microsoft.com/office/powerpoint/2010/main" val="256152925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471BC80-0064-4F18-80C9-F091CC4CB191}"/>
              </a:ext>
            </a:extLst>
          </p:cNvPr>
          <p:cNvSpPr>
            <a:spLocks noGrp="1"/>
          </p:cNvSpPr>
          <p:nvPr>
            <p:ph type="title"/>
          </p:nvPr>
        </p:nvSpPr>
        <p:spPr>
          <a:xfrm>
            <a:off x="838200" y="365125"/>
            <a:ext cx="10515600" cy="1044575"/>
          </a:xfrm>
        </p:spPr>
        <p:txBody>
          <a:bodyPr/>
          <a:lstStyle/>
          <a:p>
            <a:r>
              <a:rPr lang="el-GR" b="1" dirty="0"/>
              <a:t>Συσσωμάτωση</a:t>
            </a:r>
          </a:p>
        </p:txBody>
      </p:sp>
      <p:sp>
        <p:nvSpPr>
          <p:cNvPr id="3" name="Θέση περιεχομένου 2">
            <a:extLst>
              <a:ext uri="{FF2B5EF4-FFF2-40B4-BE49-F238E27FC236}">
                <a16:creationId xmlns:a16="http://schemas.microsoft.com/office/drawing/2014/main" xmlns="" id="{F5DDEABE-98E0-43E9-981B-D530146728B3}"/>
              </a:ext>
            </a:extLst>
          </p:cNvPr>
          <p:cNvSpPr>
            <a:spLocks noGrp="1"/>
          </p:cNvSpPr>
          <p:nvPr>
            <p:ph idx="1"/>
          </p:nvPr>
        </p:nvSpPr>
        <p:spPr>
          <a:xfrm>
            <a:off x="838200" y="1536700"/>
            <a:ext cx="10515600" cy="4640263"/>
          </a:xfrm>
        </p:spPr>
        <p:txBody>
          <a:bodyPr>
            <a:normAutofit fontScale="92500" lnSpcReduction="20000"/>
          </a:bodyPr>
          <a:lstStyle/>
          <a:p>
            <a:r>
              <a:rPr lang="el-GR" b="1" dirty="0"/>
              <a:t>Οι διεργασίες συσσωμάτωσης, της συσσώρευσης, της </a:t>
            </a:r>
            <a:r>
              <a:rPr lang="el-GR" b="1" dirty="0" err="1"/>
              <a:t>πυρηνοποίησης</a:t>
            </a:r>
            <a:r>
              <a:rPr lang="el-GR" b="1" dirty="0"/>
              <a:t> και της συμπύκνωσης είναι πολύ σημαντικές για την τελική </a:t>
            </a:r>
            <a:r>
              <a:rPr lang="el-GR" b="1" u="sng" dirty="0"/>
              <a:t>δυναμική</a:t>
            </a:r>
            <a:r>
              <a:rPr lang="el-GR" b="1" dirty="0"/>
              <a:t> </a:t>
            </a:r>
            <a:r>
              <a:rPr lang="el-GR" b="1" u="sng" dirty="0"/>
              <a:t>κατανομή</a:t>
            </a:r>
            <a:r>
              <a:rPr lang="el-GR" b="1" dirty="0"/>
              <a:t> μεγέθους των αερολυμάτων στην ατμόσφαιρα.</a:t>
            </a:r>
          </a:p>
          <a:p>
            <a:endParaRPr lang="el-GR" dirty="0"/>
          </a:p>
          <a:p>
            <a:r>
              <a:rPr lang="el-GR" dirty="0"/>
              <a:t>Η εξίσωση της συσσωμάτωσης μπορεί να γραφεί σε </a:t>
            </a:r>
            <a:r>
              <a:rPr lang="el-GR" b="1" dirty="0"/>
              <a:t>συνεχή</a:t>
            </a:r>
            <a:r>
              <a:rPr lang="el-GR" dirty="0"/>
              <a:t> ή </a:t>
            </a:r>
            <a:r>
              <a:rPr lang="el-GR" dirty="0" smtClean="0"/>
              <a:t>σε </a:t>
            </a:r>
            <a:r>
              <a:rPr lang="el-GR" b="1" dirty="0" smtClean="0"/>
              <a:t>διακριτή</a:t>
            </a:r>
            <a:r>
              <a:rPr lang="el-GR" dirty="0" smtClean="0"/>
              <a:t> </a:t>
            </a:r>
            <a:r>
              <a:rPr lang="el-GR" dirty="0"/>
              <a:t>μορφή.</a:t>
            </a:r>
          </a:p>
          <a:p>
            <a:endParaRPr lang="el-GR" dirty="0"/>
          </a:p>
          <a:p>
            <a:r>
              <a:rPr lang="el-GR" dirty="0"/>
              <a:t>Η σύγκρουση σωματιδίων στην ατμόσφαιρα περιγράφεται με όρους συντεταγμένων όγκου του σωματιδίου (εξίσωση </a:t>
            </a:r>
            <a:r>
              <a:rPr lang="en-US" dirty="0" err="1"/>
              <a:t>Smolnchowski</a:t>
            </a:r>
            <a:r>
              <a:rPr lang="en-US" dirty="0"/>
              <a:t>)</a:t>
            </a:r>
          </a:p>
          <a:p>
            <a:endParaRPr lang="en-US" dirty="0"/>
          </a:p>
          <a:p>
            <a:r>
              <a:rPr lang="el-GR" b="1" dirty="0"/>
              <a:t>Αποτέλεσμα της συσσωμάτωσης είναι η μείωση του αριθμού των σωματιδίων και η παράλληλη αύξηση του μεγέθους τους.</a:t>
            </a:r>
          </a:p>
        </p:txBody>
      </p:sp>
    </p:spTree>
    <p:extLst>
      <p:ext uri="{BB962C8B-B14F-4D97-AF65-F5344CB8AC3E}">
        <p14:creationId xmlns:p14="http://schemas.microsoft.com/office/powerpoint/2010/main" val="349336887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6462" y="848562"/>
            <a:ext cx="7062858" cy="5353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782585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471BC80-0064-4F18-80C9-F091CC4CB191}"/>
              </a:ext>
            </a:extLst>
          </p:cNvPr>
          <p:cNvSpPr>
            <a:spLocks noGrp="1"/>
          </p:cNvSpPr>
          <p:nvPr>
            <p:ph type="title"/>
          </p:nvPr>
        </p:nvSpPr>
        <p:spPr>
          <a:xfrm>
            <a:off x="838200" y="365125"/>
            <a:ext cx="10515600" cy="1044575"/>
          </a:xfrm>
        </p:spPr>
        <p:txBody>
          <a:bodyPr/>
          <a:lstStyle/>
          <a:p>
            <a:r>
              <a:rPr lang="el-GR" b="1" dirty="0"/>
              <a:t>Συσσωμάτωση</a:t>
            </a:r>
          </a:p>
        </p:txBody>
      </p:sp>
      <p:sp>
        <p:nvSpPr>
          <p:cNvPr id="3" name="Θέση περιεχομένου 2">
            <a:extLst>
              <a:ext uri="{FF2B5EF4-FFF2-40B4-BE49-F238E27FC236}">
                <a16:creationId xmlns:a16="http://schemas.microsoft.com/office/drawing/2014/main" xmlns="" id="{F5DDEABE-98E0-43E9-981B-D530146728B3}"/>
              </a:ext>
            </a:extLst>
          </p:cNvPr>
          <p:cNvSpPr>
            <a:spLocks noGrp="1"/>
          </p:cNvSpPr>
          <p:nvPr>
            <p:ph idx="1"/>
          </p:nvPr>
        </p:nvSpPr>
        <p:spPr>
          <a:xfrm>
            <a:off x="838200" y="1536700"/>
            <a:ext cx="10515600" cy="4640263"/>
          </a:xfrm>
        </p:spPr>
        <p:txBody>
          <a:bodyPr>
            <a:normAutofit fontScale="77500" lnSpcReduction="20000"/>
          </a:bodyPr>
          <a:lstStyle/>
          <a:p>
            <a:r>
              <a:rPr lang="el-GR" dirty="0"/>
              <a:t>Ονομάζεται η διαδικασία κατά την οποία σωματίδια συγκρούονται μεταξύ τους με αποτέλεσμα την προσκόλληση του ενός στο άλλο.</a:t>
            </a:r>
          </a:p>
          <a:p>
            <a:r>
              <a:rPr lang="el-GR" b="1" dirty="0"/>
              <a:t>Δεν επέρχεται μεταβολή στη συνολική σωματιδιακή </a:t>
            </a:r>
            <a:r>
              <a:rPr lang="el-GR" b="1" dirty="0" smtClean="0"/>
              <a:t>μάζα.</a:t>
            </a:r>
            <a:endParaRPr lang="el-GR" b="1" dirty="0"/>
          </a:p>
          <a:p>
            <a:r>
              <a:rPr lang="el-GR" dirty="0"/>
              <a:t>Μεταβάλλεται η </a:t>
            </a:r>
            <a:r>
              <a:rPr lang="el-GR" b="1" dirty="0"/>
              <a:t>κατανομή</a:t>
            </a:r>
            <a:r>
              <a:rPr lang="el-GR" dirty="0"/>
              <a:t> μεγέθους σωματιδίων προς μεγαλύτερες διαμέτρους.</a:t>
            </a:r>
          </a:p>
          <a:p>
            <a:r>
              <a:rPr lang="el-GR" dirty="0"/>
              <a:t>Συνολικά έχουμε μείωση του συνολικού αριθμού Α.Σ.</a:t>
            </a:r>
            <a:endParaRPr lang="en-US" dirty="0"/>
          </a:p>
          <a:p>
            <a:r>
              <a:rPr lang="el-GR" sz="3100" b="1" u="sng" dirty="0"/>
              <a:t>Είναι ένα 2</a:t>
            </a:r>
            <a:r>
              <a:rPr lang="el-GR" sz="3100" b="1" u="sng" baseline="30000" dirty="0"/>
              <a:t>ης</a:t>
            </a:r>
            <a:r>
              <a:rPr lang="el-GR" sz="3100" b="1" u="sng" dirty="0"/>
              <a:t> τάξης φαινόμενο</a:t>
            </a:r>
            <a:r>
              <a:rPr lang="el-GR" sz="3100" b="1" dirty="0"/>
              <a:t> με ρυθμό που εξαρτάται από το τετράγωνο της συγκέντρωσης των αιωρούμενων σωματιδίων.</a:t>
            </a:r>
          </a:p>
          <a:p>
            <a:r>
              <a:rPr lang="el-GR" sz="3100" b="1" dirty="0">
                <a:solidFill>
                  <a:srgbClr val="0070C0"/>
                </a:solidFill>
              </a:rPr>
              <a:t>Η συσσωμάτωση είναι ιδιαίτερα σημαντική όταν η συγκέντρωση των Α.Σ. έχει υψηλές τιμές.</a:t>
            </a:r>
          </a:p>
          <a:p>
            <a:r>
              <a:rPr lang="el-GR" dirty="0"/>
              <a:t>Ο κύριος μηχανισμός του φαινομένου είναι μέσω της </a:t>
            </a:r>
            <a:r>
              <a:rPr lang="el-GR" b="1" dirty="0"/>
              <a:t>κίνησης </a:t>
            </a:r>
            <a:r>
              <a:rPr lang="en-US" b="1" dirty="0"/>
              <a:t>Brown</a:t>
            </a:r>
            <a:r>
              <a:rPr lang="el-GR" b="1" dirty="0"/>
              <a:t>*</a:t>
            </a:r>
            <a:r>
              <a:rPr lang="en-US" b="1" dirty="0"/>
              <a:t> </a:t>
            </a:r>
            <a:r>
              <a:rPr lang="en-US" dirty="0"/>
              <a:t>(</a:t>
            </a:r>
            <a:r>
              <a:rPr lang="el-GR" dirty="0"/>
              <a:t>διάχυση), οπότε μιλάμε για την </a:t>
            </a:r>
            <a:r>
              <a:rPr lang="el-GR" u="sng" dirty="0"/>
              <a:t>θερμική </a:t>
            </a:r>
            <a:r>
              <a:rPr lang="el-GR" u="sng" dirty="0" smtClean="0"/>
              <a:t>συσσωμάτωση</a:t>
            </a:r>
            <a:r>
              <a:rPr lang="el-GR" dirty="0" smtClean="0"/>
              <a:t>.</a:t>
            </a:r>
            <a:endParaRPr lang="el-GR" dirty="0"/>
          </a:p>
          <a:p>
            <a:endParaRPr lang="el-GR" dirty="0"/>
          </a:p>
          <a:p>
            <a:endParaRPr lang="el-GR" dirty="0"/>
          </a:p>
          <a:p>
            <a:pPr marL="0" indent="0">
              <a:buNone/>
            </a:pPr>
            <a:r>
              <a:rPr lang="el-GR" b="1" dirty="0"/>
              <a:t>* </a:t>
            </a:r>
            <a:r>
              <a:rPr lang="el-GR" dirty="0"/>
              <a:t>Τυχαία κίνηση σωματιδίων λόγω συγκρούσεων με μόρια αέρα</a:t>
            </a:r>
          </a:p>
        </p:txBody>
      </p:sp>
    </p:spTree>
    <p:extLst>
      <p:ext uri="{BB962C8B-B14F-4D97-AF65-F5344CB8AC3E}">
        <p14:creationId xmlns:p14="http://schemas.microsoft.com/office/powerpoint/2010/main" val="181180131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1. μαθημα αεροζόλ 2021 - 2022\prosthikes gia PP gia ta aerolymata\2.JPG"/>
          <p:cNvPicPr>
            <a:picLocks noChangeAspect="1" noChangeArrowheads="1"/>
          </p:cNvPicPr>
          <p:nvPr/>
        </p:nvPicPr>
        <p:blipFill rotWithShape="1">
          <a:blip r:embed="rId2">
            <a:extLst>
              <a:ext uri="{28A0092B-C50C-407E-A947-70E740481C1C}">
                <a14:useLocalDpi xmlns:a14="http://schemas.microsoft.com/office/drawing/2010/main" val="0"/>
              </a:ext>
            </a:extLst>
          </a:blip>
          <a:srcRect l="4181" t="3557" r="1079"/>
          <a:stretch/>
        </p:blipFill>
        <p:spPr bwMode="auto">
          <a:xfrm>
            <a:off x="1285335" y="1552755"/>
            <a:ext cx="9773729" cy="3538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15549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2256" y="5408762"/>
            <a:ext cx="8329044" cy="6987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Τίτλος 1">
            <a:extLst>
              <a:ext uri="{FF2B5EF4-FFF2-40B4-BE49-F238E27FC236}">
                <a16:creationId xmlns:a16="http://schemas.microsoft.com/office/drawing/2014/main" xmlns="" id="{D72E97B0-467A-4872-9446-1D2851AF8383}"/>
              </a:ext>
            </a:extLst>
          </p:cNvPr>
          <p:cNvSpPr>
            <a:spLocks noGrp="1"/>
          </p:cNvSpPr>
          <p:nvPr>
            <p:ph type="title"/>
          </p:nvPr>
        </p:nvSpPr>
        <p:spPr/>
        <p:txBody>
          <a:bodyPr/>
          <a:lstStyle/>
          <a:p>
            <a:r>
              <a:rPr lang="el-GR" b="1" dirty="0"/>
              <a:t>Ενέργεια συσσωμάτωσης μορίων</a:t>
            </a:r>
          </a:p>
        </p:txBody>
      </p:sp>
      <p:sp>
        <p:nvSpPr>
          <p:cNvPr id="3" name="Θέση περιεχομένου 2">
            <a:extLst>
              <a:ext uri="{FF2B5EF4-FFF2-40B4-BE49-F238E27FC236}">
                <a16:creationId xmlns:a16="http://schemas.microsoft.com/office/drawing/2014/main" xmlns="" id="{18022A45-43FC-4E1D-A091-F85A8CE6A6BC}"/>
              </a:ext>
            </a:extLst>
          </p:cNvPr>
          <p:cNvSpPr>
            <a:spLocks noGrp="1"/>
          </p:cNvSpPr>
          <p:nvPr>
            <p:ph idx="1"/>
          </p:nvPr>
        </p:nvSpPr>
        <p:spPr>
          <a:xfrm>
            <a:off x="838200" y="1825625"/>
            <a:ext cx="10515600" cy="4281877"/>
          </a:xfrm>
        </p:spPr>
        <p:txBody>
          <a:bodyPr>
            <a:normAutofit fontScale="92500" lnSpcReduction="10000"/>
          </a:bodyPr>
          <a:lstStyle/>
          <a:p>
            <a:r>
              <a:rPr lang="el-GR" dirty="0"/>
              <a:t>Αποδεικνύεται </a:t>
            </a:r>
            <a:r>
              <a:rPr lang="el-GR" sz="1900" dirty="0">
                <a:solidFill>
                  <a:srgbClr val="FF0000"/>
                </a:solidFill>
              </a:rPr>
              <a:t>(σελ. 78-79) </a:t>
            </a:r>
            <a:r>
              <a:rPr lang="el-GR" dirty="0"/>
              <a:t>ότι η ελάχιστη ενέργεια για τη δημιουργία συσσωματώματος μορίων είναι</a:t>
            </a:r>
            <a:r>
              <a:rPr lang="en-US" dirty="0"/>
              <a:t>:</a:t>
            </a:r>
            <a:endParaRPr lang="el-GR" dirty="0"/>
          </a:p>
          <a:p>
            <a:pPr marL="0" indent="0">
              <a:buNone/>
            </a:pPr>
            <a:endParaRPr lang="el-GR" sz="1300" dirty="0"/>
          </a:p>
          <a:p>
            <a:pPr marL="0" indent="0">
              <a:buNone/>
            </a:pPr>
            <a:r>
              <a:rPr lang="en-US" dirty="0" err="1"/>
              <a:t>W</a:t>
            </a:r>
            <a:r>
              <a:rPr lang="en-US" baseline="-25000" dirty="0" err="1"/>
              <a:t>min</a:t>
            </a:r>
            <a:r>
              <a:rPr lang="en-US" dirty="0"/>
              <a:t> = 16</a:t>
            </a:r>
            <a:r>
              <a:rPr lang="el-GR" dirty="0"/>
              <a:t>π</a:t>
            </a:r>
            <a:r>
              <a:rPr lang="en-US" dirty="0"/>
              <a:t>/3 [</a:t>
            </a:r>
            <a:r>
              <a:rPr lang="el-GR" dirty="0"/>
              <a:t>(υ</a:t>
            </a:r>
            <a:r>
              <a:rPr lang="en-US" dirty="0"/>
              <a:t>’</a:t>
            </a:r>
            <a:r>
              <a:rPr lang="el-GR" dirty="0"/>
              <a:t> σ </a:t>
            </a:r>
            <a:r>
              <a:rPr lang="el-GR" baseline="30000" dirty="0"/>
              <a:t>3/2</a:t>
            </a:r>
            <a:r>
              <a:rPr lang="el-GR" dirty="0"/>
              <a:t>) / (-</a:t>
            </a:r>
            <a:r>
              <a:rPr lang="el-GR" dirty="0" err="1"/>
              <a:t>Δμ</a:t>
            </a:r>
            <a:r>
              <a:rPr lang="el-GR" dirty="0"/>
              <a:t>)]</a:t>
            </a:r>
            <a:r>
              <a:rPr lang="el-GR" baseline="30000" dirty="0"/>
              <a:t>2</a:t>
            </a:r>
          </a:p>
          <a:p>
            <a:pPr marL="0" indent="0">
              <a:buNone/>
            </a:pPr>
            <a:endParaRPr lang="el-GR" baseline="30000" dirty="0"/>
          </a:p>
          <a:p>
            <a:pPr marL="0" indent="0">
              <a:buNone/>
            </a:pPr>
            <a:r>
              <a:rPr lang="el-GR" baseline="30000" dirty="0"/>
              <a:t>όπου</a:t>
            </a:r>
          </a:p>
          <a:p>
            <a:pPr marL="0" indent="0">
              <a:buNone/>
            </a:pPr>
            <a:r>
              <a:rPr lang="el-GR" baseline="30000" dirty="0"/>
              <a:t>υ’ όγκος ανά μόριο στη φάση του συσσωματώματος</a:t>
            </a:r>
          </a:p>
          <a:p>
            <a:pPr marL="0" indent="0">
              <a:buNone/>
            </a:pPr>
            <a:r>
              <a:rPr lang="el-GR" baseline="30000" dirty="0"/>
              <a:t>σ η επιφανειακή τάση</a:t>
            </a:r>
          </a:p>
          <a:p>
            <a:pPr marL="0" indent="0">
              <a:buNone/>
            </a:pPr>
            <a:r>
              <a:rPr lang="el-GR" baseline="30000" dirty="0" err="1"/>
              <a:t>Δμ</a:t>
            </a:r>
            <a:r>
              <a:rPr lang="el-GR" baseline="30000" dirty="0"/>
              <a:t> η διαφορά χημικών δυναμικών στην φάση συσσωμάτωσης και στην αέρια φάση</a:t>
            </a:r>
          </a:p>
          <a:p>
            <a:pPr marL="0" indent="0">
              <a:buNone/>
            </a:pPr>
            <a:endParaRPr lang="el-GR" baseline="30000" dirty="0"/>
          </a:p>
          <a:p>
            <a:pPr marL="0" indent="0">
              <a:buNone/>
            </a:pPr>
            <a:endParaRPr lang="el-GR" baseline="30000" dirty="0"/>
          </a:p>
          <a:p>
            <a:pPr marL="0" indent="0">
              <a:buNone/>
            </a:pPr>
            <a:r>
              <a:rPr lang="el-GR" sz="2200" b="1" dirty="0" smtClean="0"/>
              <a:t>          Επίσης να </a:t>
            </a:r>
            <a:r>
              <a:rPr lang="el-GR" sz="2200" b="1" dirty="0"/>
              <a:t>προσεχθούν ιδιαίτερα οι σελίδες 82-85 του </a:t>
            </a:r>
            <a:r>
              <a:rPr lang="el-GR" sz="2200" b="1" dirty="0" smtClean="0"/>
              <a:t>βιβλίου.</a:t>
            </a:r>
            <a:endParaRPr lang="el-GR" sz="2200" b="1" dirty="0"/>
          </a:p>
        </p:txBody>
      </p:sp>
    </p:spTree>
    <p:extLst>
      <p:ext uri="{BB962C8B-B14F-4D97-AF65-F5344CB8AC3E}">
        <p14:creationId xmlns:p14="http://schemas.microsoft.com/office/powerpoint/2010/main" val="194214433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471BC80-0064-4F18-80C9-F091CC4CB191}"/>
              </a:ext>
            </a:extLst>
          </p:cNvPr>
          <p:cNvSpPr>
            <a:spLocks noGrp="1"/>
          </p:cNvSpPr>
          <p:nvPr>
            <p:ph type="title"/>
          </p:nvPr>
        </p:nvSpPr>
        <p:spPr>
          <a:xfrm>
            <a:off x="838200" y="365125"/>
            <a:ext cx="10515600" cy="1044575"/>
          </a:xfrm>
        </p:spPr>
        <p:txBody>
          <a:bodyPr/>
          <a:lstStyle/>
          <a:p>
            <a:r>
              <a:rPr lang="el-GR" b="1" dirty="0"/>
              <a:t>Συσσωμάτωση</a:t>
            </a:r>
          </a:p>
        </p:txBody>
      </p:sp>
      <p:sp>
        <p:nvSpPr>
          <p:cNvPr id="3" name="Θέση περιεχομένου 2">
            <a:extLst>
              <a:ext uri="{FF2B5EF4-FFF2-40B4-BE49-F238E27FC236}">
                <a16:creationId xmlns:a16="http://schemas.microsoft.com/office/drawing/2014/main" xmlns="" id="{F5DDEABE-98E0-43E9-981B-D530146728B3}"/>
              </a:ext>
            </a:extLst>
          </p:cNvPr>
          <p:cNvSpPr>
            <a:spLocks noGrp="1"/>
          </p:cNvSpPr>
          <p:nvPr>
            <p:ph idx="1"/>
          </p:nvPr>
        </p:nvSpPr>
        <p:spPr>
          <a:xfrm>
            <a:off x="838200" y="1536700"/>
            <a:ext cx="10515600" cy="4640263"/>
          </a:xfrm>
        </p:spPr>
        <p:txBody>
          <a:bodyPr>
            <a:normAutofit/>
          </a:bodyPr>
          <a:lstStyle/>
          <a:p>
            <a:r>
              <a:rPr lang="el-GR" sz="3200" b="1" dirty="0"/>
              <a:t>Παραδοχές</a:t>
            </a:r>
            <a:r>
              <a:rPr lang="el-GR" dirty="0"/>
              <a:t> που συνήθως χρησιμοποιούμε στις ασκήσεις συσσωμάτωσης (και οι οποίες </a:t>
            </a:r>
            <a:r>
              <a:rPr lang="el-GR" b="1" dirty="0"/>
              <a:t>θα πρέπει να αναφέρονται </a:t>
            </a:r>
            <a:r>
              <a:rPr lang="el-GR" dirty="0"/>
              <a:t>αν δεν λαμβάνονται οι παράγοντες αυτοί υπόψη) είναι</a:t>
            </a:r>
            <a:r>
              <a:rPr lang="en-US" dirty="0"/>
              <a:t>:</a:t>
            </a:r>
            <a:endParaRPr lang="el-GR" dirty="0"/>
          </a:p>
          <a:p>
            <a:pPr marL="0" indent="0">
              <a:buNone/>
            </a:pPr>
            <a:r>
              <a:rPr lang="el-GR" dirty="0"/>
              <a:t>Ι) </a:t>
            </a:r>
            <a:r>
              <a:rPr lang="en-US" dirty="0"/>
              <a:t>O </a:t>
            </a:r>
            <a:r>
              <a:rPr lang="el-GR" dirty="0"/>
              <a:t>συντελεστής α που δηλώνει το κλάσμα των συγκρούσεων</a:t>
            </a:r>
            <a:r>
              <a:rPr lang="en-US" dirty="0"/>
              <a:t> </a:t>
            </a:r>
            <a:r>
              <a:rPr lang="el-GR" dirty="0"/>
              <a:t>που </a:t>
            </a:r>
            <a:r>
              <a:rPr lang="en-US" dirty="0"/>
              <a:t>   </a:t>
            </a:r>
          </a:p>
          <a:p>
            <a:pPr marL="0" indent="0">
              <a:buNone/>
            </a:pPr>
            <a:r>
              <a:rPr lang="en-US" dirty="0"/>
              <a:t>   </a:t>
            </a:r>
            <a:r>
              <a:rPr lang="el-GR" dirty="0"/>
              <a:t>οδηγεί σε συσσωμάτωση. Συνήθως θεωρείται </a:t>
            </a:r>
            <a:r>
              <a:rPr lang="en-US" dirty="0"/>
              <a:t>a=1.</a:t>
            </a:r>
            <a:endParaRPr lang="el-GR" dirty="0"/>
          </a:p>
          <a:p>
            <a:pPr marL="0" indent="0">
              <a:buNone/>
            </a:pPr>
            <a:r>
              <a:rPr lang="el-GR" dirty="0"/>
              <a:t>ΙΙ) </a:t>
            </a:r>
            <a:r>
              <a:rPr lang="en-US" dirty="0"/>
              <a:t>H </a:t>
            </a:r>
            <a:r>
              <a:rPr lang="el-GR" dirty="0"/>
              <a:t>συσσωμάτωση λόγω </a:t>
            </a:r>
            <a:r>
              <a:rPr lang="el-GR" dirty="0" err="1"/>
              <a:t>βαρυτικής</a:t>
            </a:r>
            <a:r>
              <a:rPr lang="el-GR" dirty="0"/>
              <a:t> καθίζησης θεωρείται </a:t>
            </a:r>
            <a:r>
              <a:rPr lang="el-GR" dirty="0" smtClean="0"/>
              <a:t>αμελητέα.</a:t>
            </a:r>
            <a:endParaRPr lang="el-GR" dirty="0"/>
          </a:p>
          <a:p>
            <a:pPr marL="0" indent="0">
              <a:buNone/>
            </a:pPr>
            <a:r>
              <a:rPr lang="el-GR" dirty="0"/>
              <a:t>ΙΙΙ) Ο συντελεστής διόρθωσης ολίσθησης </a:t>
            </a:r>
            <a:r>
              <a:rPr lang="en-US" dirty="0" smtClean="0"/>
              <a:t>Cc</a:t>
            </a:r>
            <a:r>
              <a:rPr lang="el-GR" dirty="0" smtClean="0"/>
              <a:t>, </a:t>
            </a:r>
            <a:r>
              <a:rPr lang="el-GR" dirty="0"/>
              <a:t>θεωρείται ίσος με </a:t>
            </a:r>
            <a:r>
              <a:rPr lang="el-GR" dirty="0" smtClean="0"/>
              <a:t>1.</a:t>
            </a:r>
            <a:endParaRPr lang="el-GR" dirty="0"/>
          </a:p>
        </p:txBody>
      </p:sp>
    </p:spTree>
    <p:extLst>
      <p:ext uri="{BB962C8B-B14F-4D97-AF65-F5344CB8AC3E}">
        <p14:creationId xmlns:p14="http://schemas.microsoft.com/office/powerpoint/2010/main" val="171429186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91200" y="1456267"/>
            <a:ext cx="1303867" cy="4402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Rectangle 1"/>
          <p:cNvSpPr/>
          <p:nvPr/>
        </p:nvSpPr>
        <p:spPr>
          <a:xfrm>
            <a:off x="5672667" y="1456267"/>
            <a:ext cx="1490133" cy="499533"/>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l-GR"/>
          </a:p>
        </p:txBody>
      </p:sp>
      <p:pic>
        <p:nvPicPr>
          <p:cNvPr id="5122" name="Picture 2" descr="Aerosol nucleation">
            <a:extLst>
              <a:ext uri="{FF2B5EF4-FFF2-40B4-BE49-F238E27FC236}">
                <a16:creationId xmlns:a16="http://schemas.microsoft.com/office/drawing/2014/main" xmlns="" id="{1B326F4F-804F-4ED2-85F2-01A068038F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238" y="376396"/>
            <a:ext cx="10648708" cy="5989898"/>
          </a:xfrm>
          <a:prstGeom prst="rect">
            <a:avLst/>
          </a:prstGeom>
          <a:extLst/>
        </p:spPr>
        <p:style>
          <a:lnRef idx="2">
            <a:schemeClr val="accent2">
              <a:shade val="50000"/>
            </a:schemeClr>
          </a:lnRef>
          <a:fillRef idx="1">
            <a:schemeClr val="accent2"/>
          </a:fillRef>
          <a:effectRef idx="0">
            <a:schemeClr val="accent2"/>
          </a:effectRef>
          <a:fontRef idx="minor">
            <a:schemeClr val="lt1"/>
          </a:fontRef>
        </p:style>
      </p:pic>
    </p:spTree>
    <p:extLst>
      <p:ext uri="{BB962C8B-B14F-4D97-AF65-F5344CB8AC3E}">
        <p14:creationId xmlns:p14="http://schemas.microsoft.com/office/powerpoint/2010/main" val="15456424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Owner\Desktop\w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1227" y="249418"/>
            <a:ext cx="8131175" cy="580707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Ευθεία γραμμή σύνδεσης 4"/>
          <p:cNvCxnSpPr/>
          <p:nvPr/>
        </p:nvCxnSpPr>
        <p:spPr>
          <a:xfrm>
            <a:off x="3597215" y="6056493"/>
            <a:ext cx="6167887" cy="0"/>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1090814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5422" y="1729725"/>
            <a:ext cx="10515600" cy="4351338"/>
          </a:xfrm>
        </p:spPr>
        <p:txBody>
          <a:bodyPr/>
          <a:lstStyle/>
          <a:p>
            <a:r>
              <a:rPr lang="el-GR" dirty="0" smtClean="0"/>
              <a:t>Το είδος της ροής ενός ρευστού προσδιορίζεται μέσω του </a:t>
            </a:r>
            <a:r>
              <a:rPr lang="el-GR" dirty="0" err="1" smtClean="0"/>
              <a:t>αδιάστατου</a:t>
            </a:r>
            <a:r>
              <a:rPr lang="el-GR" dirty="0" smtClean="0"/>
              <a:t> </a:t>
            </a:r>
            <a:r>
              <a:rPr lang="el-GR" b="1" dirty="0" smtClean="0"/>
              <a:t>αριθμού </a:t>
            </a:r>
            <a:r>
              <a:rPr lang="en-US" b="1" dirty="0" smtClean="0"/>
              <a:t>Reynolds</a:t>
            </a:r>
            <a:r>
              <a:rPr lang="en-US" dirty="0" smtClean="0"/>
              <a:t>.</a:t>
            </a:r>
          </a:p>
          <a:p>
            <a:r>
              <a:rPr lang="el-GR" dirty="0" smtClean="0"/>
              <a:t>Το είδος της ροής μπορεί να είναι </a:t>
            </a:r>
            <a:r>
              <a:rPr lang="el-GR" b="1" dirty="0" smtClean="0"/>
              <a:t>στρωτή ή τυρβώδης</a:t>
            </a:r>
            <a:r>
              <a:rPr lang="el-GR" dirty="0" smtClean="0"/>
              <a:t>.</a:t>
            </a:r>
          </a:p>
          <a:p>
            <a:r>
              <a:rPr lang="el-GR" dirty="0" smtClean="0"/>
              <a:t>Ο αριθμός </a:t>
            </a:r>
            <a:r>
              <a:rPr lang="en-US" dirty="0" smtClean="0"/>
              <a:t>Reynolds</a:t>
            </a:r>
            <a:r>
              <a:rPr lang="el-GR" dirty="0" smtClean="0"/>
              <a:t> ορίζεται από την εξίσωση  </a:t>
            </a:r>
            <a:r>
              <a:rPr lang="en-US" dirty="0"/>
              <a:t>Re = </a:t>
            </a:r>
            <a:r>
              <a:rPr lang="el-GR" dirty="0"/>
              <a:t>ρ </a:t>
            </a:r>
            <a:r>
              <a:rPr lang="en-US" dirty="0"/>
              <a:t>U</a:t>
            </a:r>
            <a:r>
              <a:rPr lang="el-GR" dirty="0"/>
              <a:t> </a:t>
            </a:r>
            <a:r>
              <a:rPr lang="en-US" dirty="0"/>
              <a:t>D </a:t>
            </a:r>
            <a:r>
              <a:rPr lang="el-GR" dirty="0"/>
              <a:t>/ </a:t>
            </a:r>
            <a:r>
              <a:rPr lang="en-US" dirty="0"/>
              <a:t>µ</a:t>
            </a:r>
            <a:endParaRPr lang="el-GR" dirty="0"/>
          </a:p>
        </p:txBody>
      </p:sp>
      <p:pic>
        <p:nvPicPr>
          <p:cNvPr id="3074" name="Picture 2" descr="ΠΕΔΙΟ ΡΟΗΣ ΡΕΥΣΤΟΥ Ροή Λάβας Ροή Νερού - ppt κατέβασμα"/>
          <p:cNvPicPr>
            <a:picLocks noChangeAspect="1" noChangeArrowheads="1"/>
          </p:cNvPicPr>
          <p:nvPr/>
        </p:nvPicPr>
        <p:blipFill rotWithShape="1">
          <a:blip r:embed="rId2">
            <a:extLst>
              <a:ext uri="{28A0092B-C50C-407E-A947-70E740481C1C}">
                <a14:useLocalDpi xmlns:a14="http://schemas.microsoft.com/office/drawing/2010/main" val="0"/>
              </a:ext>
            </a:extLst>
          </a:blip>
          <a:srcRect l="7736" t="29673" r="30127" b="54453"/>
          <a:stretch/>
        </p:blipFill>
        <p:spPr bwMode="auto">
          <a:xfrm>
            <a:off x="838200" y="4325842"/>
            <a:ext cx="5393368" cy="10333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ynolds Number (Re) Calculator"/>
          <p:cNvPicPr>
            <a:picLocks noChangeAspect="1" noChangeArrowheads="1"/>
          </p:cNvPicPr>
          <p:nvPr/>
        </p:nvPicPr>
        <p:blipFill rotWithShape="1">
          <a:blip r:embed="rId3">
            <a:extLst>
              <a:ext uri="{28A0092B-C50C-407E-A947-70E740481C1C}">
                <a14:useLocalDpi xmlns:a14="http://schemas.microsoft.com/office/drawing/2010/main" val="0"/>
              </a:ext>
            </a:extLst>
          </a:blip>
          <a:srcRect l="6962" t="13455" r="34942" b="6766"/>
          <a:stretch/>
        </p:blipFill>
        <p:spPr bwMode="auto">
          <a:xfrm>
            <a:off x="7440377" y="3055347"/>
            <a:ext cx="4278385" cy="3607267"/>
          </a:xfrm>
          <a:prstGeom prst="rect">
            <a:avLst/>
          </a:prstGeom>
          <a:noFill/>
          <a:extLst>
            <a:ext uri="{909E8E84-426E-40DD-AFC4-6F175D3DCCD1}">
              <a14:hiddenFill xmlns:a14="http://schemas.microsoft.com/office/drawing/2010/main">
                <a:solidFill>
                  <a:srgbClr val="FFFFFF"/>
                </a:solidFill>
              </a14:hiddenFill>
            </a:ext>
          </a:extLst>
        </p:spPr>
      </p:pic>
      <p:sp>
        <p:nvSpPr>
          <p:cNvPr id="5"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897458"/>
            <a:ext cx="10515600" cy="423244"/>
          </a:xfrm>
        </p:spPr>
        <p:txBody>
          <a:bodyPr>
            <a:normAutofit fontScale="90000"/>
          </a:bodyPr>
          <a:lstStyle/>
          <a:p>
            <a:r>
              <a:rPr lang="el-GR" b="1" dirty="0"/>
              <a:t>Μηχανισμοί </a:t>
            </a:r>
            <a:r>
              <a:rPr lang="el-GR" b="1" dirty="0" smtClean="0"/>
              <a:t>εναπόθεσης</a:t>
            </a:r>
            <a:r>
              <a:rPr lang="en-US" b="1" dirty="0" smtClean="0"/>
              <a:t/>
            </a:r>
            <a:br>
              <a:rPr lang="en-US" b="1" dirty="0" smtClean="0"/>
            </a:br>
            <a:r>
              <a:rPr lang="el-GR" b="1" dirty="0" smtClean="0"/>
              <a:t/>
            </a:r>
            <a:br>
              <a:rPr lang="el-GR" b="1" dirty="0" smtClean="0"/>
            </a:br>
            <a:r>
              <a:rPr lang="el-GR" sz="3100" b="1" u="sng" dirty="0" smtClean="0"/>
              <a:t>Εισαγωγικά</a:t>
            </a:r>
            <a:endParaRPr lang="el-GR" sz="3100" b="1" u="sng" dirty="0"/>
          </a:p>
        </p:txBody>
      </p:sp>
    </p:spTree>
    <p:extLst>
      <p:ext uri="{BB962C8B-B14F-4D97-AF65-F5344CB8AC3E}">
        <p14:creationId xmlns:p14="http://schemas.microsoft.com/office/powerpoint/2010/main" val="222645303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8419" y="781828"/>
            <a:ext cx="10515600" cy="5213529"/>
          </a:xfrm>
        </p:spPr>
        <p:txBody>
          <a:bodyPr>
            <a:normAutofit fontScale="92500"/>
          </a:bodyPr>
          <a:lstStyle/>
          <a:p>
            <a:r>
              <a:rPr lang="el-GR" dirty="0" smtClean="0"/>
              <a:t>Βάσει </a:t>
            </a:r>
            <a:r>
              <a:rPr lang="el-GR" dirty="0"/>
              <a:t>του αριθμού </a:t>
            </a:r>
            <a:r>
              <a:rPr lang="el-GR" dirty="0" err="1"/>
              <a:t>Reynolds</a:t>
            </a:r>
            <a:r>
              <a:rPr lang="el-GR" dirty="0"/>
              <a:t>, γίνεται εφικτή η κατάταξη των ροών. </a:t>
            </a:r>
            <a:endParaRPr lang="en-US" dirty="0" smtClean="0"/>
          </a:p>
          <a:p>
            <a:r>
              <a:rPr lang="el-GR" dirty="0" smtClean="0"/>
              <a:t>Στην </a:t>
            </a:r>
            <a:r>
              <a:rPr lang="el-GR" dirty="0"/>
              <a:t>περίπτωση χαμηλού αριθμού η ροή είναι στρωτή, ενώ σε υψηλό αριθμό η ροή είναι τυρβώδης. </a:t>
            </a:r>
            <a:endParaRPr lang="en-US" dirty="0" smtClean="0"/>
          </a:p>
          <a:p>
            <a:r>
              <a:rPr lang="el-GR" dirty="0" smtClean="0"/>
              <a:t>Η </a:t>
            </a:r>
            <a:r>
              <a:rPr lang="el-GR" dirty="0"/>
              <a:t>πρώτη παρατήρηση έγινε το 1883 από τον </a:t>
            </a:r>
            <a:r>
              <a:rPr lang="el-GR" dirty="0" err="1"/>
              <a:t>Reynolds</a:t>
            </a:r>
            <a:r>
              <a:rPr lang="el-GR" dirty="0"/>
              <a:t> με την μελέτη ροής εντός σωλήνα. </a:t>
            </a:r>
            <a:endParaRPr lang="en-US" dirty="0" smtClean="0"/>
          </a:p>
          <a:p>
            <a:r>
              <a:rPr lang="el-GR" dirty="0" smtClean="0"/>
              <a:t>Μια </a:t>
            </a:r>
            <a:r>
              <a:rPr lang="el-GR" dirty="0"/>
              <a:t>τυρβώδης ροή χαρακτηρίζεται από την τυχαία και συχνά χαοτική κίνηση των στοιχείων του ρευστού. </a:t>
            </a:r>
            <a:endParaRPr lang="en-US" dirty="0" smtClean="0"/>
          </a:p>
          <a:p>
            <a:r>
              <a:rPr lang="el-GR" dirty="0" smtClean="0"/>
              <a:t>Η </a:t>
            </a:r>
            <a:r>
              <a:rPr lang="el-GR" dirty="0"/>
              <a:t>μετάβαση από στρωτή σε τυρβώδη ροή </a:t>
            </a:r>
            <a:r>
              <a:rPr lang="el-GR" dirty="0" smtClean="0"/>
              <a:t>ενός ρευστού, πραγματοποιείται </a:t>
            </a:r>
            <a:r>
              <a:rPr lang="el-GR" dirty="0"/>
              <a:t>σε συγκεκριμένες τιμές του αριθμού </a:t>
            </a:r>
            <a:r>
              <a:rPr lang="el-GR" dirty="0" err="1"/>
              <a:t>Reynolds</a:t>
            </a:r>
            <a:r>
              <a:rPr lang="el-GR" dirty="0"/>
              <a:t>, ενώ οι αστάθειες οφείλονται στην επίδραση των </a:t>
            </a:r>
            <a:r>
              <a:rPr lang="el-GR" b="1" dirty="0"/>
              <a:t>αδρανειακών δυνάμεων</a:t>
            </a:r>
            <a:r>
              <a:rPr lang="el-GR" dirty="0"/>
              <a:t>. </a:t>
            </a:r>
            <a:endParaRPr lang="en-US" dirty="0" smtClean="0"/>
          </a:p>
          <a:p>
            <a:r>
              <a:rPr lang="el-GR" dirty="0" smtClean="0"/>
              <a:t>Σε </a:t>
            </a:r>
            <a:r>
              <a:rPr lang="el-GR" dirty="0"/>
              <a:t>πεδίο χαμηλού αριθμού, οι αστάθειες αποσβένονται από τις </a:t>
            </a:r>
            <a:r>
              <a:rPr lang="el-GR" b="1" dirty="0"/>
              <a:t>δυνάμεις ιξώδους</a:t>
            </a:r>
            <a:r>
              <a:rPr lang="el-GR" dirty="0"/>
              <a:t>, ενώ σε πεδίο υψηλών τιμών η απόσβεση αυτή είναι ανεπαρκής</a:t>
            </a:r>
            <a:r>
              <a:rPr lang="el-GR" dirty="0" smtClean="0"/>
              <a:t>.</a:t>
            </a:r>
            <a:endParaRPr lang="el-GR" dirty="0"/>
          </a:p>
        </p:txBody>
      </p:sp>
    </p:spTree>
    <p:extLst>
      <p:ext uri="{BB962C8B-B14F-4D97-AF65-F5344CB8AC3E}">
        <p14:creationId xmlns:p14="http://schemas.microsoft.com/office/powerpoint/2010/main" val="332814400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080" y="997490"/>
            <a:ext cx="10515600" cy="4351338"/>
          </a:xfrm>
        </p:spPr>
        <p:txBody>
          <a:bodyPr>
            <a:normAutofit/>
          </a:bodyPr>
          <a:lstStyle/>
          <a:p>
            <a:r>
              <a:rPr lang="el-GR" dirty="0" smtClean="0"/>
              <a:t>Ο </a:t>
            </a:r>
            <a:r>
              <a:rPr lang="el-GR" dirty="0"/>
              <a:t>αριθμός </a:t>
            </a:r>
            <a:r>
              <a:rPr lang="el-GR" dirty="0" err="1"/>
              <a:t>Reynolds</a:t>
            </a:r>
            <a:r>
              <a:rPr lang="el-GR" dirty="0"/>
              <a:t> είναι μια πολύ βασική παράμετρος για την κατάσταση της ροής διότι το μέγεθος του προσδιορίζει την φύση </a:t>
            </a:r>
            <a:r>
              <a:rPr lang="el-GR" dirty="0" smtClean="0"/>
              <a:t>της.</a:t>
            </a:r>
          </a:p>
          <a:p>
            <a:r>
              <a:rPr lang="el-GR" dirty="0" smtClean="0"/>
              <a:t>Όταν </a:t>
            </a:r>
            <a:r>
              <a:rPr lang="el-GR" dirty="0"/>
              <a:t>διαθέτει μικρές τιμές, οι δυνάμεις ιξώδους υπερτερούν των δυνάμεων </a:t>
            </a:r>
            <a:r>
              <a:rPr lang="el-GR" dirty="0" smtClean="0"/>
              <a:t>αδράνειας. </a:t>
            </a:r>
            <a:endParaRPr lang="en-US" dirty="0" smtClean="0"/>
          </a:p>
          <a:p>
            <a:r>
              <a:rPr lang="el-GR" b="1" dirty="0" smtClean="0"/>
              <a:t>Ο </a:t>
            </a:r>
            <a:r>
              <a:rPr lang="el-GR" b="1" dirty="0" err="1" smtClean="0"/>
              <a:t>αριθμος</a:t>
            </a:r>
            <a:r>
              <a:rPr lang="el-GR" b="1" dirty="0" smtClean="0"/>
              <a:t> </a:t>
            </a:r>
            <a:r>
              <a:rPr lang="el-GR" b="1" dirty="0" err="1" smtClean="0"/>
              <a:t>Reynolds</a:t>
            </a:r>
            <a:r>
              <a:rPr lang="el-GR" b="1" dirty="0" smtClean="0"/>
              <a:t> επομένως καθορίζει </a:t>
            </a:r>
            <a:r>
              <a:rPr lang="el-GR" b="1" dirty="0"/>
              <a:t>τη φύση της ροής με βάση την αναλογία δυνάμεων αδράνειας και δυνάμεων </a:t>
            </a:r>
            <a:r>
              <a:rPr lang="el-GR" b="1" dirty="0" smtClean="0"/>
              <a:t>ιξώδους.</a:t>
            </a:r>
            <a:endParaRPr lang="en-US" b="1" dirty="0" smtClean="0"/>
          </a:p>
          <a:p>
            <a:endParaRPr lang="el-GR" dirty="0"/>
          </a:p>
        </p:txBody>
      </p:sp>
      <p:pic>
        <p:nvPicPr>
          <p:cNvPr id="4" name="Picture 2" descr="What is Reynolds Number? - Chemical Engineering Experts"/>
          <p:cNvPicPr>
            <a:picLocks noChangeAspect="1" noChangeArrowheads="1"/>
          </p:cNvPicPr>
          <p:nvPr/>
        </p:nvPicPr>
        <p:blipFill rotWithShape="1">
          <a:blip r:embed="rId2">
            <a:extLst>
              <a:ext uri="{28A0092B-C50C-407E-A947-70E740481C1C}">
                <a14:useLocalDpi xmlns:a14="http://schemas.microsoft.com/office/drawing/2010/main" val="0"/>
              </a:ext>
            </a:extLst>
          </a:blip>
          <a:srcRect l="1530" t="57828" r="1230"/>
          <a:stretch/>
        </p:blipFill>
        <p:spPr bwMode="auto">
          <a:xfrm>
            <a:off x="2474460" y="4183810"/>
            <a:ext cx="7430712" cy="126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70714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530" y="693940"/>
            <a:ext cx="4579189" cy="4284512"/>
          </a:xfrm>
        </p:spPr>
        <p:txBody>
          <a:bodyPr>
            <a:normAutofit/>
          </a:bodyPr>
          <a:lstStyle/>
          <a:p>
            <a:r>
              <a:rPr lang="el-GR" sz="2400" b="1" dirty="0" smtClean="0">
                <a:solidFill>
                  <a:srgbClr val="00B050"/>
                </a:solidFill>
              </a:rPr>
              <a:t>Για </a:t>
            </a:r>
            <a:r>
              <a:rPr lang="el-GR" sz="2400" b="1" dirty="0">
                <a:solidFill>
                  <a:srgbClr val="00B050"/>
                </a:solidFill>
              </a:rPr>
              <a:t>Re&gt;4000, η ροή είναι </a:t>
            </a:r>
            <a:r>
              <a:rPr lang="el-GR" sz="2400" b="1" dirty="0" smtClean="0">
                <a:solidFill>
                  <a:srgbClr val="00B050"/>
                </a:solidFill>
              </a:rPr>
              <a:t>τυρβώδης</a:t>
            </a:r>
            <a:br>
              <a:rPr lang="el-GR" sz="2400" b="1" dirty="0" smtClean="0">
                <a:solidFill>
                  <a:srgbClr val="00B050"/>
                </a:solidFill>
              </a:rPr>
            </a:br>
            <a:r>
              <a:rPr lang="el-GR" sz="2400" b="1" dirty="0">
                <a:solidFill>
                  <a:srgbClr val="00B050"/>
                </a:solidFill>
              </a:rPr>
              <a:t/>
            </a:r>
            <a:br>
              <a:rPr lang="el-GR" sz="2400" b="1" dirty="0">
                <a:solidFill>
                  <a:srgbClr val="00B050"/>
                </a:solidFill>
              </a:rPr>
            </a:br>
            <a:r>
              <a:rPr lang="el-GR" sz="2400" b="1" dirty="0" smtClean="0">
                <a:solidFill>
                  <a:srgbClr val="00B050"/>
                </a:solidFill>
              </a:rPr>
              <a:t>Για </a:t>
            </a:r>
            <a:r>
              <a:rPr lang="el-GR" sz="2400" b="1" dirty="0">
                <a:solidFill>
                  <a:srgbClr val="00B050"/>
                </a:solidFill>
              </a:rPr>
              <a:t>Re~2000-4000, </a:t>
            </a:r>
            <a:r>
              <a:rPr lang="el-GR" sz="2400" b="1" dirty="0" smtClean="0">
                <a:solidFill>
                  <a:srgbClr val="00B050"/>
                </a:solidFill>
              </a:rPr>
              <a:t>µ</a:t>
            </a:r>
            <a:r>
              <a:rPr lang="el-GR" sz="2400" b="1" dirty="0" err="1" smtClean="0">
                <a:solidFill>
                  <a:srgbClr val="00B050"/>
                </a:solidFill>
              </a:rPr>
              <a:t>εταβατική</a:t>
            </a:r>
            <a:r>
              <a:rPr lang="el-GR" sz="2400" b="1" dirty="0" smtClean="0">
                <a:solidFill>
                  <a:srgbClr val="00B050"/>
                </a:solidFill>
              </a:rPr>
              <a:t> κατάσταση (ροή)</a:t>
            </a:r>
            <a:r>
              <a:rPr lang="el-GR" sz="2400" b="1" dirty="0">
                <a:solidFill>
                  <a:srgbClr val="00B050"/>
                </a:solidFill>
              </a:rPr>
              <a:t/>
            </a:r>
            <a:br>
              <a:rPr lang="el-GR" sz="2400" b="1" dirty="0">
                <a:solidFill>
                  <a:srgbClr val="00B050"/>
                </a:solidFill>
              </a:rPr>
            </a:br>
            <a:r>
              <a:rPr lang="el-GR" sz="2400" b="1" dirty="0">
                <a:solidFill>
                  <a:srgbClr val="00B050"/>
                </a:solidFill>
              </a:rPr>
              <a:t/>
            </a:r>
            <a:br>
              <a:rPr lang="el-GR" sz="2400" b="1" dirty="0">
                <a:solidFill>
                  <a:srgbClr val="00B050"/>
                </a:solidFill>
              </a:rPr>
            </a:br>
            <a:r>
              <a:rPr lang="el-GR" sz="2400" b="1" dirty="0">
                <a:solidFill>
                  <a:srgbClr val="00B050"/>
                </a:solidFill>
              </a:rPr>
              <a:t>Για </a:t>
            </a:r>
            <a:r>
              <a:rPr lang="el-GR" sz="2400" b="1" dirty="0" smtClean="0">
                <a:solidFill>
                  <a:srgbClr val="00B050"/>
                </a:solidFill>
              </a:rPr>
              <a:t>Re&lt;2000 στρωτή ροή</a:t>
            </a:r>
            <a:br>
              <a:rPr lang="el-GR" sz="2400" b="1" dirty="0" smtClean="0">
                <a:solidFill>
                  <a:srgbClr val="00B050"/>
                </a:solidFill>
              </a:rPr>
            </a:br>
            <a:r>
              <a:rPr lang="el-GR" sz="2400" b="1" dirty="0">
                <a:solidFill>
                  <a:srgbClr val="00B050"/>
                </a:solidFill>
              </a:rPr>
              <a:t/>
            </a:r>
            <a:br>
              <a:rPr lang="el-GR" sz="2400" b="1" dirty="0">
                <a:solidFill>
                  <a:srgbClr val="00B050"/>
                </a:solidFill>
              </a:rPr>
            </a:br>
            <a:r>
              <a:rPr lang="el-GR" sz="2400" b="1" dirty="0" smtClean="0">
                <a:solidFill>
                  <a:srgbClr val="00B050"/>
                </a:solidFill>
              </a:rPr>
              <a:t>Για </a:t>
            </a:r>
            <a:r>
              <a:rPr lang="el-GR" sz="2400" b="1" dirty="0" err="1">
                <a:solidFill>
                  <a:srgbClr val="00B050"/>
                </a:solidFill>
              </a:rPr>
              <a:t>Re</a:t>
            </a:r>
            <a:r>
              <a:rPr lang="el-GR" sz="2400" b="1" dirty="0">
                <a:solidFill>
                  <a:srgbClr val="00B050"/>
                </a:solidFill>
              </a:rPr>
              <a:t> ῀1 - 150 υπερισχύουν οι αδρανειακές </a:t>
            </a:r>
            <a:r>
              <a:rPr lang="el-GR" sz="2400" b="1" dirty="0" err="1" smtClean="0">
                <a:solidFill>
                  <a:srgbClr val="00B050"/>
                </a:solidFill>
              </a:rPr>
              <a:t>δυνάµεις</a:t>
            </a:r>
            <a:r>
              <a:rPr lang="el-GR" sz="2400" b="1" dirty="0" smtClean="0">
                <a:solidFill>
                  <a:srgbClr val="00B050"/>
                </a:solidFill>
              </a:rPr>
              <a:t/>
            </a:r>
            <a:br>
              <a:rPr lang="el-GR" sz="2400" b="1" dirty="0" smtClean="0">
                <a:solidFill>
                  <a:srgbClr val="00B050"/>
                </a:solidFill>
              </a:rPr>
            </a:br>
            <a:r>
              <a:rPr lang="el-GR" sz="2400" b="1" dirty="0">
                <a:solidFill>
                  <a:srgbClr val="00B050"/>
                </a:solidFill>
              </a:rPr>
              <a:t/>
            </a:r>
            <a:br>
              <a:rPr lang="el-GR" sz="2400" b="1" dirty="0">
                <a:solidFill>
                  <a:srgbClr val="00B050"/>
                </a:solidFill>
              </a:rPr>
            </a:br>
            <a:r>
              <a:rPr lang="el-GR" sz="2400" b="1" dirty="0" smtClean="0">
                <a:solidFill>
                  <a:srgbClr val="00B050"/>
                </a:solidFill>
              </a:rPr>
              <a:t>Για </a:t>
            </a:r>
            <a:r>
              <a:rPr lang="el-GR" sz="2400" b="1" dirty="0">
                <a:solidFill>
                  <a:srgbClr val="00B050"/>
                </a:solidFill>
              </a:rPr>
              <a:t>Re&lt;&lt;1, υπερισχύουν οι ιξώδεις </a:t>
            </a:r>
            <a:r>
              <a:rPr lang="el-GR" sz="2400" b="1" dirty="0" err="1">
                <a:solidFill>
                  <a:srgbClr val="00B050"/>
                </a:solidFill>
              </a:rPr>
              <a:t>δυνάµεις</a:t>
            </a:r>
            <a:endParaRPr lang="el-GR" sz="2400" b="1" dirty="0">
              <a:solidFill>
                <a:srgbClr val="00B050"/>
              </a:solidFill>
            </a:endParaRPr>
          </a:p>
        </p:txBody>
      </p:sp>
      <p:pic>
        <p:nvPicPr>
          <p:cNvPr id="2052" name="Picture 4" descr="Simulation of Flow Past Cylinder at Moderate Reynolds Numbers: 907403 – My  Assignment Help : Samples &amp;amp; Case Study Review Samp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0573" y="194472"/>
            <a:ext cx="6107502" cy="630699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ΠΕΔΙΟ ΡΟΗΣ ΡΕΥΣΤΟΥ Ροή Λάβας Ροή Νερού - ppt κατέβασμα"/>
          <p:cNvPicPr>
            <a:picLocks noChangeAspect="1" noChangeArrowheads="1"/>
          </p:cNvPicPr>
          <p:nvPr/>
        </p:nvPicPr>
        <p:blipFill rotWithShape="1">
          <a:blip r:embed="rId3">
            <a:extLst>
              <a:ext uri="{28A0092B-C50C-407E-A947-70E740481C1C}">
                <a14:useLocalDpi xmlns:a14="http://schemas.microsoft.com/office/drawing/2010/main" val="0"/>
              </a:ext>
            </a:extLst>
          </a:blip>
          <a:srcRect l="7736" t="29673" r="30127" b="54453"/>
          <a:stretch/>
        </p:blipFill>
        <p:spPr bwMode="auto">
          <a:xfrm>
            <a:off x="342530" y="5255724"/>
            <a:ext cx="4342760" cy="832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49314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925513" y="1831022"/>
            <a:ext cx="10120542" cy="374139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53920" tIns="31740" rIns="0" bIns="1587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rgbClr val="202122"/>
                </a:solidFill>
                <a:effectLst/>
                <a:cs typeface="Arial" panose="020B0604020202020204" pitchFamily="34" charset="0"/>
              </a:rPr>
              <a:t>Ο </a:t>
            </a:r>
            <a:r>
              <a:rPr kumimoji="0" lang="el-GR" altLang="el-GR" sz="1600" b="1" i="0" u="none" strike="noStrike" cap="none" normalizeH="0" baseline="0" dirty="0" smtClean="0">
                <a:ln>
                  <a:noFill/>
                </a:ln>
                <a:solidFill>
                  <a:srgbClr val="202122"/>
                </a:solidFill>
                <a:effectLst/>
                <a:cs typeface="Arial" panose="020B0604020202020204" pitchFamily="34" charset="0"/>
              </a:rPr>
              <a:t>αριθμός </a:t>
            </a:r>
            <a:r>
              <a:rPr kumimoji="0" lang="el-GR" altLang="el-GR" sz="1600" b="1" i="0" u="none" strike="noStrike" cap="none" normalizeH="0" baseline="0" dirty="0" err="1" smtClean="0">
                <a:ln>
                  <a:noFill/>
                </a:ln>
                <a:solidFill>
                  <a:srgbClr val="202122"/>
                </a:solidFill>
                <a:effectLst/>
                <a:cs typeface="Arial" panose="020B0604020202020204" pitchFamily="34" charset="0"/>
              </a:rPr>
              <a:t>Stokes</a:t>
            </a:r>
            <a:r>
              <a:rPr kumimoji="0" lang="el-GR" altLang="el-GR" sz="1600" b="0" i="0" u="none" strike="noStrike" cap="none" normalizeH="0" baseline="0" dirty="0" smtClean="0">
                <a:ln>
                  <a:noFill/>
                </a:ln>
                <a:solidFill>
                  <a:srgbClr val="202122"/>
                </a:solidFill>
                <a:effectLst/>
                <a:cs typeface="Arial" panose="020B0604020202020204" pitchFamily="34" charset="0"/>
              </a:rPr>
              <a:t> (</a:t>
            </a:r>
            <a:r>
              <a:rPr kumimoji="0" lang="el-GR" altLang="el-GR" sz="1600" b="1" i="0" u="none" strike="noStrike" cap="none" normalizeH="0" baseline="0" dirty="0" err="1" smtClean="0">
                <a:ln>
                  <a:noFill/>
                </a:ln>
                <a:solidFill>
                  <a:srgbClr val="202122"/>
                </a:solidFill>
                <a:effectLst/>
                <a:cs typeface="Arial" panose="020B0604020202020204" pitchFamily="34" charset="0"/>
              </a:rPr>
              <a:t>Stk</a:t>
            </a:r>
            <a:r>
              <a:rPr kumimoji="0" lang="el-GR" altLang="el-GR" sz="1600" b="0" i="0" u="none" strike="noStrike" cap="none" normalizeH="0" baseline="0" dirty="0" smtClean="0">
                <a:ln>
                  <a:noFill/>
                </a:ln>
                <a:solidFill>
                  <a:srgbClr val="202122"/>
                </a:solidFill>
                <a:effectLst/>
                <a:cs typeface="Arial" panose="020B0604020202020204" pitchFamily="34" charset="0"/>
              </a:rPr>
              <a:t>), </a:t>
            </a:r>
            <a:r>
              <a:rPr kumimoji="0" lang="en-US" altLang="el-GR" sz="1600" b="0" i="0" u="none" strike="noStrike" cap="none" normalizeH="0" baseline="0" dirty="0" smtClean="0">
                <a:ln>
                  <a:noFill/>
                </a:ln>
                <a:solidFill>
                  <a:srgbClr val="202122"/>
                </a:solidFill>
                <a:effectLst/>
                <a:cs typeface="Arial" panose="020B0604020202020204" pitchFamily="34" charset="0"/>
              </a:rPr>
              <a:t> </a:t>
            </a:r>
            <a:r>
              <a:rPr kumimoji="0" lang="el-GR" altLang="el-GR" sz="1600" b="0" i="0" u="none" strike="noStrike" cap="none" normalizeH="0" baseline="0" dirty="0" smtClean="0">
                <a:ln>
                  <a:noFill/>
                </a:ln>
                <a:solidFill>
                  <a:srgbClr val="202122"/>
                </a:solidFill>
                <a:effectLst/>
                <a:cs typeface="Arial" panose="020B0604020202020204" pitchFamily="34" charset="0"/>
              </a:rPr>
              <a:t>είναι ένας </a:t>
            </a:r>
            <a:r>
              <a:rPr kumimoji="0" lang="el-GR" altLang="el-GR" sz="1600" b="0" i="0" u="none" strike="noStrike" cap="none" normalizeH="0" baseline="0" dirty="0" err="1" smtClean="0">
                <a:ln>
                  <a:noFill/>
                </a:ln>
                <a:solidFill>
                  <a:srgbClr val="0645AD"/>
                </a:solidFill>
                <a:effectLst/>
                <a:cs typeface="Arial" panose="020B0604020202020204" pitchFamily="34" charset="0"/>
              </a:rPr>
              <a:t>αδιάστατος</a:t>
            </a:r>
            <a:r>
              <a:rPr kumimoji="0" lang="el-GR" altLang="el-GR" sz="1600" b="0" i="0" u="none" strike="noStrike" cap="none" normalizeH="0" baseline="0" dirty="0" smtClean="0">
                <a:ln>
                  <a:noFill/>
                </a:ln>
                <a:solidFill>
                  <a:srgbClr val="0645AD"/>
                </a:solidFill>
                <a:effectLst/>
                <a:cs typeface="Arial" panose="020B0604020202020204" pitchFamily="34" charset="0"/>
              </a:rPr>
              <a:t> αριθμός</a:t>
            </a:r>
            <a:r>
              <a:rPr kumimoji="0" lang="el-GR" altLang="el-GR" sz="1600" b="0" i="0" u="none" strike="noStrike" cap="none" normalizeH="0" baseline="0" dirty="0" smtClean="0">
                <a:ln>
                  <a:noFill/>
                </a:ln>
                <a:solidFill>
                  <a:srgbClr val="202122"/>
                </a:solidFill>
                <a:effectLst/>
                <a:cs typeface="Arial" panose="020B0604020202020204" pitchFamily="34" charset="0"/>
              </a:rPr>
              <a:t> </a:t>
            </a:r>
            <a:r>
              <a:rPr lang="el-GR" altLang="el-GR" sz="1600" dirty="0" smtClean="0">
                <a:solidFill>
                  <a:srgbClr val="202122"/>
                </a:solidFill>
                <a:cs typeface="Arial" panose="020B0604020202020204" pitchFamily="34" charset="0"/>
              </a:rPr>
              <a:t>που </a:t>
            </a:r>
            <a:r>
              <a:rPr kumimoji="0" lang="el-GR" altLang="el-GR" sz="1600" b="0" i="0" u="none" strike="noStrike" cap="none" normalizeH="0" baseline="0" dirty="0" smtClean="0">
                <a:ln>
                  <a:noFill/>
                </a:ln>
                <a:solidFill>
                  <a:srgbClr val="202122"/>
                </a:solidFill>
                <a:effectLst/>
                <a:cs typeface="Arial" panose="020B0604020202020204" pitchFamily="34" charset="0"/>
              </a:rPr>
              <a:t>χαρακτηρίζει </a:t>
            </a:r>
            <a:r>
              <a:rPr kumimoji="0" lang="el-GR" altLang="el-GR" sz="1600" b="1" i="0" u="sng" strike="noStrike" cap="none" normalizeH="0" baseline="0" dirty="0" smtClean="0">
                <a:ln>
                  <a:noFill/>
                </a:ln>
                <a:solidFill>
                  <a:srgbClr val="202122"/>
                </a:solidFill>
                <a:effectLst/>
                <a:cs typeface="Arial" panose="020B0604020202020204" pitchFamily="34" charset="0"/>
              </a:rPr>
              <a:t>τη συμπεριφορά των σωματιδίων</a:t>
            </a:r>
            <a:r>
              <a:rPr kumimoji="0" lang="el-GR" altLang="el-GR" sz="1600" b="0" i="0" u="sng" strike="noStrike" cap="none" normalizeH="0" baseline="0" dirty="0" smtClean="0">
                <a:ln>
                  <a:noFill/>
                </a:ln>
                <a:solidFill>
                  <a:srgbClr val="202122"/>
                </a:solidFill>
                <a:effectLst/>
                <a:cs typeface="Arial" panose="020B0604020202020204" pitchFamily="34" charset="0"/>
              </a:rPr>
              <a:t> που </a:t>
            </a:r>
            <a:r>
              <a:rPr kumimoji="0" lang="el-GR" altLang="el-GR" sz="1600" b="0" i="0" u="sng" strike="noStrike" cap="none" normalizeH="0" baseline="0" dirty="0" smtClean="0">
                <a:ln>
                  <a:noFill/>
                </a:ln>
                <a:solidFill>
                  <a:srgbClr val="0645AD"/>
                </a:solidFill>
                <a:effectLst/>
                <a:cs typeface="Arial" panose="020B0604020202020204" pitchFamily="34" charset="0"/>
                <a:hlinkClick r:id="rId2" tooltip="Εναιώρημα (χημεία)"/>
              </a:rPr>
              <a:t>αιωρούνται</a:t>
            </a:r>
            <a:r>
              <a:rPr kumimoji="0" lang="el-GR" altLang="el-GR" sz="1600" b="0" i="0" u="sng" strike="noStrike" cap="none" normalizeH="0" baseline="0" dirty="0" smtClean="0">
                <a:ln>
                  <a:noFill/>
                </a:ln>
                <a:solidFill>
                  <a:srgbClr val="202122"/>
                </a:solidFill>
                <a:effectLst/>
                <a:cs typeface="Arial" panose="020B0604020202020204" pitchFamily="34" charset="0"/>
              </a:rPr>
              <a:t> σε μια </a:t>
            </a:r>
            <a:r>
              <a:rPr kumimoji="0" lang="el-GR" altLang="el-GR" sz="1600" b="0" i="0" u="sng" strike="noStrike" cap="none" normalizeH="0" baseline="0" dirty="0" smtClean="0">
                <a:ln>
                  <a:noFill/>
                </a:ln>
                <a:solidFill>
                  <a:srgbClr val="0645AD"/>
                </a:solidFill>
                <a:effectLst/>
                <a:cs typeface="Arial" panose="020B0604020202020204" pitchFamily="34" charset="0"/>
                <a:hlinkClick r:id="rId3" tooltip="Ροή ρευστού"/>
              </a:rPr>
              <a:t>ροή ρευστού</a:t>
            </a:r>
            <a:r>
              <a:rPr kumimoji="0" lang="el-GR" altLang="el-GR" sz="1600" b="0" i="0" u="none" strike="noStrike" cap="none" normalizeH="0" baseline="0" dirty="0" smtClean="0">
                <a:ln>
                  <a:noFill/>
                </a:ln>
                <a:solidFill>
                  <a:srgbClr val="202122"/>
                </a:solidFill>
                <a:effectLst/>
                <a:cs typeface="Arial" panose="020B0604020202020204" pitchFamily="34" charset="0"/>
              </a:rPr>
              <a:t>.</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lang="el-GR" altLang="el-GR" sz="1600" dirty="0">
              <a:solidFill>
                <a:srgbClr val="202122"/>
              </a:solidFill>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0" i="0" u="none" strike="noStrike" cap="none" normalizeH="0" baseline="0" dirty="0" smtClean="0">
                <a:ln>
                  <a:noFill/>
                </a:ln>
                <a:solidFill>
                  <a:srgbClr val="202122"/>
                </a:solidFill>
                <a:effectLst/>
                <a:cs typeface="Arial" panose="020B0604020202020204" pitchFamily="34" charset="0"/>
              </a:rPr>
              <a:t>Ο αριθμός </a:t>
            </a:r>
            <a:r>
              <a:rPr kumimoji="0" lang="el-GR" altLang="el-GR" sz="1600" b="0" i="0" u="none" strike="noStrike" cap="none" normalizeH="0" baseline="0" dirty="0" err="1" smtClean="0">
                <a:ln>
                  <a:noFill/>
                </a:ln>
                <a:solidFill>
                  <a:srgbClr val="202122"/>
                </a:solidFill>
                <a:effectLst/>
                <a:cs typeface="Arial" panose="020B0604020202020204" pitchFamily="34" charset="0"/>
              </a:rPr>
              <a:t>Stokes</a:t>
            </a:r>
            <a:r>
              <a:rPr kumimoji="0" lang="el-GR" altLang="el-GR" sz="1600" b="0" i="0" u="none" strike="noStrike" cap="none" normalizeH="0" baseline="0" dirty="0" smtClean="0">
                <a:ln>
                  <a:noFill/>
                </a:ln>
                <a:solidFill>
                  <a:srgbClr val="202122"/>
                </a:solidFill>
                <a:effectLst/>
                <a:cs typeface="Arial" panose="020B0604020202020204" pitchFamily="34" charset="0"/>
              </a:rPr>
              <a:t> ορίζεται ως ο λόγος του χαρακτηριστικού χρόνου ενός σωματιδίου προς έναν χαρακτηριστικό χρόνο της ροής ή ενός εμποδίου,</a:t>
            </a:r>
            <a:r>
              <a:rPr kumimoji="0" lang="en-US" altLang="el-GR" sz="1600" b="0" i="0" u="none" strike="noStrike" cap="none" normalizeH="0" baseline="0" dirty="0" smtClean="0">
                <a:ln>
                  <a:noFill/>
                </a:ln>
                <a:solidFill>
                  <a:srgbClr val="202122"/>
                </a:solidFill>
                <a:effectLst/>
                <a:cs typeface="Arial" panose="020B0604020202020204" pitchFamily="34" charset="0"/>
              </a:rPr>
              <a:t> </a:t>
            </a:r>
            <a:r>
              <a:rPr lang="el-GR" altLang="el-GR" sz="1600" dirty="0">
                <a:solidFill>
                  <a:srgbClr val="202122"/>
                </a:solidFill>
                <a:cs typeface="Arial" panose="020B0604020202020204" pitchFamily="34" charset="0"/>
              </a:rPr>
              <a:t>δ</a:t>
            </a:r>
            <a:r>
              <a:rPr kumimoji="0" lang="el-GR" altLang="el-GR" sz="1600" b="0" i="0" u="none" strike="noStrike" cap="none" normalizeH="0" dirty="0" smtClean="0">
                <a:ln>
                  <a:noFill/>
                </a:ln>
                <a:solidFill>
                  <a:srgbClr val="202122"/>
                </a:solidFill>
                <a:effectLst/>
                <a:cs typeface="Arial" panose="020B0604020202020204" pitchFamily="34" charset="0"/>
              </a:rPr>
              <a:t>ηλ. </a:t>
            </a:r>
            <a:r>
              <a:rPr kumimoji="0" lang="el-GR" altLang="el-GR" sz="1600" b="0" i="0" u="none" strike="noStrike" cap="none" normalizeH="0" baseline="0" dirty="0" smtClean="0">
                <a:ln>
                  <a:noFill/>
                </a:ln>
                <a:solidFill>
                  <a:srgbClr val="202122"/>
                </a:solidFill>
                <a:effectLst/>
                <a:cs typeface="Arial" panose="020B0604020202020204" pitchFamily="34" charset="0"/>
              </a:rPr>
              <a:t>η </a:t>
            </a:r>
            <a:r>
              <a:rPr kumimoji="0" lang="el-GR" altLang="el-GR" sz="1600" b="1" i="0" u="sng" strike="noStrike" cap="none" normalizeH="0" baseline="0" dirty="0" smtClean="0">
                <a:ln>
                  <a:noFill/>
                </a:ln>
                <a:solidFill>
                  <a:srgbClr val="202122"/>
                </a:solidFill>
                <a:effectLst/>
                <a:cs typeface="Arial" panose="020B0604020202020204" pitchFamily="34" charset="0"/>
              </a:rPr>
              <a:t>ταχύτητα</a:t>
            </a:r>
            <a:r>
              <a:rPr kumimoji="0" lang="el-GR" altLang="el-GR" sz="1600" b="0" i="0" u="none" strike="noStrike" cap="none" normalizeH="0" baseline="0" dirty="0" smtClean="0">
                <a:ln>
                  <a:noFill/>
                </a:ln>
                <a:solidFill>
                  <a:srgbClr val="202122"/>
                </a:solidFill>
                <a:effectLst/>
                <a:cs typeface="Arial" panose="020B0604020202020204" pitchFamily="34" charset="0"/>
              </a:rPr>
              <a:t> του ρευστού της ροής πολύ μακριά από το εμπόδιο προς την χαρακτηριστική διάσταση του εμποδίου (συνήθως η </a:t>
            </a:r>
            <a:r>
              <a:rPr kumimoji="0" lang="el-GR" altLang="el-GR" sz="1600" b="1" i="0" u="sng" strike="noStrike" cap="none" normalizeH="0" baseline="0" dirty="0" smtClean="0">
                <a:ln>
                  <a:noFill/>
                </a:ln>
                <a:solidFill>
                  <a:srgbClr val="202122"/>
                </a:solidFill>
                <a:effectLst/>
                <a:cs typeface="Arial" panose="020B0604020202020204" pitchFamily="34" charset="0"/>
              </a:rPr>
              <a:t>διάμετρός</a:t>
            </a:r>
            <a:r>
              <a:rPr kumimoji="0" lang="el-GR" altLang="el-GR" sz="1600" b="0" i="0" u="none" strike="noStrike" cap="none" normalizeH="0" baseline="0" dirty="0" smtClean="0">
                <a:ln>
                  <a:noFill/>
                </a:ln>
                <a:solidFill>
                  <a:srgbClr val="202122"/>
                </a:solidFill>
                <a:effectLst/>
                <a:cs typeface="Arial" panose="020B0604020202020204" pitchFamily="34" charset="0"/>
              </a:rPr>
              <a:t> του).</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el-GR" altLang="el-GR" sz="1600" b="0" i="0" u="none" strike="noStrike" cap="none" normalizeH="0" baseline="0" dirty="0" smtClean="0">
              <a:ln>
                <a:noFill/>
              </a:ln>
              <a:solidFill>
                <a:srgbClr val="202122"/>
              </a:solidFill>
              <a:effectLst/>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rgbClr val="202122"/>
                </a:solidFill>
                <a:effectLst/>
                <a:cs typeface="Arial" panose="020B0604020202020204" pitchFamily="34" charset="0"/>
              </a:rPr>
              <a:t>Ένα σωματίδιο με χαμηλό αριθμό </a:t>
            </a:r>
            <a:r>
              <a:rPr kumimoji="0" lang="el-GR" altLang="el-GR" sz="1600" b="1" i="0" u="none" strike="noStrike" cap="none" normalizeH="0" baseline="0" dirty="0" err="1" smtClean="0">
                <a:ln>
                  <a:noFill/>
                </a:ln>
                <a:solidFill>
                  <a:srgbClr val="202122"/>
                </a:solidFill>
                <a:effectLst/>
                <a:cs typeface="Arial" panose="020B0604020202020204" pitchFamily="34" charset="0"/>
              </a:rPr>
              <a:t>Stokes</a:t>
            </a:r>
            <a:r>
              <a:rPr kumimoji="0" lang="el-GR" altLang="el-GR" sz="1600" b="1" i="0" u="none" strike="noStrike" cap="none" normalizeH="0" baseline="0" dirty="0" smtClean="0">
                <a:ln>
                  <a:noFill/>
                </a:ln>
                <a:solidFill>
                  <a:srgbClr val="202122"/>
                </a:solidFill>
                <a:effectLst/>
                <a:cs typeface="Arial" panose="020B0604020202020204" pitchFamily="34" charset="0"/>
              </a:rPr>
              <a:t> ακολουθεί τις </a:t>
            </a:r>
            <a:r>
              <a:rPr kumimoji="0" lang="el-GR" altLang="el-GR" sz="1600" b="1" i="0" u="none" strike="noStrike" cap="none" normalizeH="0" baseline="0" dirty="0" err="1" smtClean="0">
                <a:ln>
                  <a:noFill/>
                </a:ln>
                <a:solidFill>
                  <a:srgbClr val="202122"/>
                </a:solidFill>
                <a:effectLst/>
                <a:cs typeface="Arial" panose="020B0604020202020204" pitchFamily="34" charset="0"/>
              </a:rPr>
              <a:t>ροικές</a:t>
            </a:r>
            <a:r>
              <a:rPr kumimoji="0" lang="el-GR" altLang="el-GR" sz="1600" b="1" i="0" u="none" strike="noStrike" cap="none" normalizeH="0" baseline="0" dirty="0" smtClean="0">
                <a:ln>
                  <a:noFill/>
                </a:ln>
                <a:solidFill>
                  <a:srgbClr val="202122"/>
                </a:solidFill>
                <a:effectLst/>
                <a:cs typeface="Arial" panose="020B0604020202020204" pitchFamily="34" charset="0"/>
              </a:rPr>
              <a:t> γραμμές ροής του ρευστού, ενώ ένα σωματίδιο με μεγάλο αριθμό </a:t>
            </a:r>
            <a:r>
              <a:rPr kumimoji="0" lang="el-GR" altLang="el-GR" sz="1600" b="1" i="0" u="none" strike="noStrike" cap="none" normalizeH="0" baseline="0" dirty="0" err="1" smtClean="0">
                <a:ln>
                  <a:noFill/>
                </a:ln>
                <a:solidFill>
                  <a:srgbClr val="202122"/>
                </a:solidFill>
                <a:effectLst/>
                <a:cs typeface="Arial" panose="020B0604020202020204" pitchFamily="34" charset="0"/>
              </a:rPr>
              <a:t>Stokes</a:t>
            </a:r>
            <a:r>
              <a:rPr kumimoji="0" lang="el-GR" altLang="el-GR" sz="1600" b="1" i="0" u="none" strike="noStrike" cap="none" normalizeH="0" baseline="0" dirty="0" smtClean="0">
                <a:ln>
                  <a:noFill/>
                </a:ln>
                <a:solidFill>
                  <a:srgbClr val="202122"/>
                </a:solidFill>
                <a:effectLst/>
                <a:cs typeface="Arial" panose="020B0604020202020204" pitchFamily="34" charset="0"/>
              </a:rPr>
              <a:t> κυριαρχείται από την αδράνειά του και συνεχίζει κατά μήκος της αρχικής του τροχιάς.</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kumimoji="0" lang="el-GR" altLang="el-GR" sz="1600" b="0" i="0" u="none" strike="noStrike" cap="none" normalizeH="0" baseline="0" dirty="0" smtClean="0">
              <a:ln>
                <a:noFill/>
              </a:ln>
              <a:solidFill>
                <a:srgbClr val="202122"/>
              </a:solidFill>
              <a:effectLst/>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600" b="1" i="0" u="none" strike="noStrike" cap="none" normalizeH="0" baseline="0" dirty="0" smtClean="0">
                <a:ln>
                  <a:noFill/>
                </a:ln>
                <a:solidFill>
                  <a:srgbClr val="202122"/>
                </a:solidFill>
                <a:effectLst/>
                <a:cs typeface="Arial" panose="020B0604020202020204" pitchFamily="34" charset="0"/>
              </a:rPr>
              <a:t>Στην περίπτωση της </a:t>
            </a:r>
            <a:r>
              <a:rPr kumimoji="0" lang="el-GR" altLang="el-GR" sz="1600" b="1" i="0" u="none" strike="noStrike" cap="none" normalizeH="0" baseline="0" dirty="0" smtClean="0">
                <a:ln>
                  <a:noFill/>
                </a:ln>
                <a:solidFill>
                  <a:srgbClr val="0645AD"/>
                </a:solidFill>
                <a:effectLst/>
                <a:cs typeface="Arial" panose="020B0604020202020204" pitchFamily="34" charset="0"/>
                <a:hlinkClick r:id="rId4" tooltip="Οι Στόουκς ρέουν"/>
              </a:rPr>
              <a:t>ροής </a:t>
            </a:r>
            <a:r>
              <a:rPr kumimoji="0" lang="el-GR" altLang="el-GR" sz="1600" b="1" i="0" u="none" strike="noStrike" cap="none" normalizeH="0" baseline="0" dirty="0" err="1" smtClean="0">
                <a:ln>
                  <a:noFill/>
                </a:ln>
                <a:solidFill>
                  <a:srgbClr val="0645AD"/>
                </a:solidFill>
                <a:effectLst/>
                <a:cs typeface="Arial" panose="020B0604020202020204" pitchFamily="34" charset="0"/>
                <a:hlinkClick r:id="rId4" tooltip="Οι Στόουκς ρέουν"/>
              </a:rPr>
              <a:t>Stokes</a:t>
            </a:r>
            <a:r>
              <a:rPr kumimoji="0" lang="el-GR" altLang="el-GR" sz="1600" b="1" i="0" u="none" strike="noStrike" cap="none" normalizeH="0" baseline="0" dirty="0" smtClean="0">
                <a:ln>
                  <a:noFill/>
                </a:ln>
                <a:solidFill>
                  <a:srgbClr val="202122"/>
                </a:solidFill>
                <a:effectLst/>
                <a:cs typeface="Arial" panose="020B0604020202020204" pitchFamily="34" charset="0"/>
              </a:rPr>
              <a:t>, που συμβαίνει όταν ο </a:t>
            </a:r>
            <a:r>
              <a:rPr kumimoji="0" lang="el-GR" altLang="el-GR" sz="1600" b="1" i="0" u="none" strike="noStrike" cap="none" normalizeH="0" baseline="0" dirty="0" smtClean="0">
                <a:ln>
                  <a:noFill/>
                </a:ln>
                <a:solidFill>
                  <a:srgbClr val="0645AD"/>
                </a:solidFill>
                <a:effectLst/>
                <a:cs typeface="Arial" panose="020B0604020202020204" pitchFamily="34" charset="0"/>
                <a:hlinkClick r:id="rId5" tooltip="Αριθμός Reynolds"/>
              </a:rPr>
              <a:t>αριθμός </a:t>
            </a:r>
            <a:r>
              <a:rPr kumimoji="0" lang="el-GR" altLang="el-GR" sz="1600" b="1" i="0" u="none" strike="noStrike" cap="none" normalizeH="0" baseline="0" dirty="0" err="1" smtClean="0">
                <a:ln>
                  <a:noFill/>
                </a:ln>
                <a:solidFill>
                  <a:srgbClr val="0645AD"/>
                </a:solidFill>
                <a:effectLst/>
                <a:cs typeface="Arial" panose="020B0604020202020204" pitchFamily="34" charset="0"/>
                <a:hlinkClick r:id="rId5" tooltip="Αριθμός Reynolds"/>
              </a:rPr>
              <a:t>Reynolds</a:t>
            </a:r>
            <a:r>
              <a:rPr kumimoji="0" lang="el-GR" altLang="el-GR" sz="1600" b="1" i="0" u="none" strike="noStrike" cap="none" normalizeH="0" baseline="0" dirty="0" smtClean="0">
                <a:ln>
                  <a:noFill/>
                </a:ln>
                <a:solidFill>
                  <a:srgbClr val="202122"/>
                </a:solidFill>
                <a:effectLst/>
                <a:cs typeface="Arial" panose="020B0604020202020204" pitchFamily="34" charset="0"/>
              </a:rPr>
              <a:t> του σωματιδίου (ή σταγονιδίων) </a:t>
            </a:r>
            <a:r>
              <a:rPr kumimoji="0" lang="el-GR" altLang="el-GR" sz="1600" b="1" i="0" u="none" strike="noStrike" cap="none" normalizeH="0" baseline="0" dirty="0" smtClean="0">
                <a:ln>
                  <a:noFill/>
                </a:ln>
                <a:solidFill>
                  <a:srgbClr val="0070C0"/>
                </a:solidFill>
                <a:effectLst/>
                <a:cs typeface="Arial" panose="020B0604020202020204" pitchFamily="34" charset="0"/>
              </a:rPr>
              <a:t>είναι μικρότερος από τη μονάδα</a:t>
            </a:r>
            <a:r>
              <a:rPr kumimoji="0" lang="el-GR" altLang="el-GR" sz="1600" b="1" i="0" u="none" strike="noStrike" cap="none" normalizeH="0" baseline="0" dirty="0" smtClean="0">
                <a:ln>
                  <a:noFill/>
                </a:ln>
                <a:solidFill>
                  <a:srgbClr val="202122"/>
                </a:solidFill>
                <a:effectLst/>
                <a:cs typeface="Arial" panose="020B0604020202020204" pitchFamily="34" charset="0"/>
              </a:rPr>
              <a:t>, ο </a:t>
            </a:r>
            <a:r>
              <a:rPr kumimoji="0" lang="el-GR" altLang="el-GR" sz="1600" b="1" i="0" u="none" strike="noStrike" cap="none" normalizeH="0" baseline="0" dirty="0" smtClean="0">
                <a:ln>
                  <a:noFill/>
                </a:ln>
                <a:solidFill>
                  <a:srgbClr val="0645AD"/>
                </a:solidFill>
                <a:effectLst/>
                <a:cs typeface="Arial" panose="020B0604020202020204" pitchFamily="34" charset="0"/>
                <a:hlinkClick r:id="rId6" tooltip="Συντελεστής σύρματος"/>
              </a:rPr>
              <a:t>συντελεστής οπισθέλκουσας</a:t>
            </a:r>
            <a:r>
              <a:rPr kumimoji="0" lang="el-GR" altLang="el-GR" sz="1600" b="1" i="0" u="none" strike="noStrike" cap="none" normalizeH="0" baseline="0" dirty="0" smtClean="0">
                <a:ln>
                  <a:noFill/>
                </a:ln>
                <a:solidFill>
                  <a:srgbClr val="202122"/>
                </a:solidFill>
                <a:effectLst/>
                <a:cs typeface="Arial" panose="020B0604020202020204" pitchFamily="34" charset="0"/>
              </a:rPr>
              <a:t> σωματιδίων είναι αντιστρόφως ανάλογος του αριθμού </a:t>
            </a:r>
            <a:r>
              <a:rPr kumimoji="0" lang="el-GR" altLang="el-GR" sz="1600" b="1" i="0" u="none" strike="noStrike" cap="none" normalizeH="0" baseline="0" dirty="0" err="1" smtClean="0">
                <a:ln>
                  <a:noFill/>
                </a:ln>
                <a:solidFill>
                  <a:srgbClr val="202122"/>
                </a:solidFill>
                <a:effectLst/>
                <a:cs typeface="Arial" panose="020B0604020202020204" pitchFamily="34" charset="0"/>
              </a:rPr>
              <a:t>Reynolds</a:t>
            </a:r>
            <a:r>
              <a:rPr kumimoji="0" lang="el-GR" altLang="el-GR" sz="1600" b="1" i="0" u="none" strike="noStrike" cap="none" normalizeH="0" baseline="0" dirty="0" smtClean="0">
                <a:ln>
                  <a:noFill/>
                </a:ln>
                <a:solidFill>
                  <a:srgbClr val="202122"/>
                </a:solidFill>
                <a:effectLst/>
                <a:cs typeface="Arial" panose="020B0604020202020204" pitchFamily="34" charset="0"/>
              </a:rPr>
              <a:t>. </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endParaRPr lang="el-GR" altLang="el-GR" sz="1600" dirty="0">
              <a:solidFill>
                <a:srgbClr val="202122"/>
              </a:solidFill>
              <a:cs typeface="Arial" panose="020B0604020202020204" pitchFamily="34" charset="0"/>
            </a:endParaRPr>
          </a:p>
        </p:txBody>
      </p:sp>
      <p:sp>
        <p:nvSpPr>
          <p:cNvPr id="5" name="AutoShape 3" descr="\mathrm{Stk} = \frac{t_0 \,u_0}{l_0}"/>
          <p:cNvSpPr>
            <a:spLocks noChangeAspect="1" noChangeArrowheads="1"/>
          </p:cNvSpPr>
          <p:nvPr/>
        </p:nvSpPr>
        <p:spPr bwMode="auto">
          <a:xfrm>
            <a:off x="288925" y="-6461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6" name="AutoShape 4" descr="t_0 "/>
          <p:cNvSpPr>
            <a:spLocks noChangeAspect="1" noChangeArrowheads="1"/>
          </p:cNvSpPr>
          <p:nvPr/>
        </p:nvSpPr>
        <p:spPr bwMode="auto">
          <a:xfrm>
            <a:off x="620713" y="-4937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7" name="AutoShape 5" descr="u_{0}"/>
          <p:cNvSpPr>
            <a:spLocks noChangeAspect="1" noChangeArrowheads="1"/>
          </p:cNvSpPr>
          <p:nvPr/>
        </p:nvSpPr>
        <p:spPr bwMode="auto">
          <a:xfrm>
            <a:off x="8916988" y="-4937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8" name="AutoShape 6" descr="l_0"/>
          <p:cNvSpPr>
            <a:spLocks noChangeAspect="1" noChangeArrowheads="1"/>
          </p:cNvSpPr>
          <p:nvPr/>
        </p:nvSpPr>
        <p:spPr bwMode="auto">
          <a:xfrm>
            <a:off x="13096875" y="-4937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9" name="AutoShape 7" descr="{\displaystyle t_{0}={\frac {\rho _{p}d_{p}^{2}}{18\mu _{g}}}}"/>
          <p:cNvSpPr>
            <a:spLocks noChangeAspect="1" noChangeArrowheads="1"/>
          </p:cNvSpPr>
          <p:nvPr/>
        </p:nvSpPr>
        <p:spPr bwMode="auto">
          <a:xfrm>
            <a:off x="288925" y="2524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0" name="AutoShape 8" descr="\rho_p"/>
          <p:cNvSpPr>
            <a:spLocks noChangeAspect="1" noChangeArrowheads="1"/>
          </p:cNvSpPr>
          <p:nvPr/>
        </p:nvSpPr>
        <p:spPr bwMode="auto">
          <a:xfrm>
            <a:off x="620713" y="4048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1" name="AutoShape 9" descr="d_{p}"/>
          <p:cNvSpPr>
            <a:spLocks noChangeAspect="1" noChangeArrowheads="1"/>
          </p:cNvSpPr>
          <p:nvPr/>
        </p:nvSpPr>
        <p:spPr bwMode="auto">
          <a:xfrm>
            <a:off x="2746375" y="4048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2" name="AutoShape 10" descr="\κούπα"/>
          <p:cNvSpPr>
            <a:spLocks noChangeAspect="1" noChangeArrowheads="1"/>
          </p:cNvSpPr>
          <p:nvPr/>
        </p:nvSpPr>
        <p:spPr bwMode="auto">
          <a:xfrm>
            <a:off x="5013325" y="4048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3" name="AutoShape 11" descr="\mathrm{Stk} \gg 1"/>
          <p:cNvSpPr>
            <a:spLocks noChangeAspect="1" noChangeArrowheads="1"/>
          </p:cNvSpPr>
          <p:nvPr/>
        </p:nvSpPr>
        <p:spPr bwMode="auto">
          <a:xfrm>
            <a:off x="15824200" y="846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4" name="AutoShape 12" descr="\mathrm{Stk} \ll1"/>
          <p:cNvSpPr>
            <a:spLocks noChangeAspect="1" noChangeArrowheads="1"/>
          </p:cNvSpPr>
          <p:nvPr/>
        </p:nvSpPr>
        <p:spPr bwMode="auto">
          <a:xfrm>
            <a:off x="2870200" y="11350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5" name="AutoShape 13" descr="{\displaystyle \mathrm {Stk} &lt;0,1}"/>
          <p:cNvSpPr>
            <a:spLocks noChangeAspect="1" noChangeArrowheads="1"/>
          </p:cNvSpPr>
          <p:nvPr/>
        </p:nvSpPr>
        <p:spPr bwMode="auto">
          <a:xfrm>
            <a:off x="6256338" y="11350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16"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3598877" y="193191"/>
            <a:ext cx="7964648" cy="423244"/>
          </a:xfrm>
        </p:spPr>
        <p:txBody>
          <a:bodyPr>
            <a:normAutofit fontScale="90000"/>
          </a:bodyPr>
          <a:lstStyle/>
          <a:p>
            <a:r>
              <a:rPr lang="el-GR" b="1" dirty="0" smtClean="0"/>
              <a:t>Αριθμός </a:t>
            </a:r>
            <a:r>
              <a:rPr lang="en-US" b="1" dirty="0" smtClean="0"/>
              <a:t>Stokes</a:t>
            </a:r>
            <a:endParaRPr lang="el-GR" sz="3100" b="1" u="sng" dirty="0"/>
          </a:p>
        </p:txBody>
      </p:sp>
    </p:spTree>
    <p:extLst>
      <p:ext uri="{BB962C8B-B14F-4D97-AF65-F5344CB8AC3E}">
        <p14:creationId xmlns:p14="http://schemas.microsoft.com/office/powerpoint/2010/main" val="279480178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42123" y="3644721"/>
            <a:ext cx="7153215" cy="2436902"/>
          </a:xfrm>
        </p:spPr>
        <p:txBody>
          <a:bodyPr>
            <a:noAutofit/>
          </a:bodyPr>
          <a:lstStyle/>
          <a:p>
            <a:r>
              <a:rPr lang="el-GR" sz="1900" b="1" dirty="0"/>
              <a:t>Απεικόνιση της επίδρασης της μεταβολής του αριθμού </a:t>
            </a:r>
            <a:r>
              <a:rPr lang="el-GR" sz="1900" b="1" dirty="0" err="1"/>
              <a:t>Stokes</a:t>
            </a:r>
            <a:r>
              <a:rPr lang="el-GR" sz="1900" b="1" dirty="0"/>
              <a:t>. </a:t>
            </a:r>
            <a:endParaRPr lang="el-GR" sz="1900" b="1" dirty="0" smtClean="0"/>
          </a:p>
          <a:p>
            <a:r>
              <a:rPr lang="el-GR" sz="1900" dirty="0" smtClean="0"/>
              <a:t>Οι </a:t>
            </a:r>
            <a:r>
              <a:rPr lang="el-GR" sz="1900" dirty="0"/>
              <a:t>πορτοκαλί και οι πράσινες τροχιές είναι για μικρούς και μεγάλους αριθμούς </a:t>
            </a:r>
            <a:r>
              <a:rPr lang="el-GR" sz="1900" dirty="0" err="1"/>
              <a:t>Stokes</a:t>
            </a:r>
            <a:r>
              <a:rPr lang="el-GR" sz="1900" dirty="0"/>
              <a:t>, </a:t>
            </a:r>
            <a:r>
              <a:rPr lang="el-GR" sz="1900" dirty="0" smtClean="0"/>
              <a:t>αντίστοιχα.</a:t>
            </a:r>
          </a:p>
          <a:p>
            <a:r>
              <a:rPr lang="el-GR" sz="1900" dirty="0" smtClean="0"/>
              <a:t>Η </a:t>
            </a:r>
            <a:r>
              <a:rPr lang="el-GR" sz="1900" dirty="0"/>
              <a:t>πορτοκαλί καμπύλη είναι η τροχιά ενός σωματιδίου με αριθμό </a:t>
            </a:r>
            <a:r>
              <a:rPr lang="el-GR" sz="1900" dirty="0" err="1"/>
              <a:t>Stokes</a:t>
            </a:r>
            <a:r>
              <a:rPr lang="el-GR" sz="1900" dirty="0"/>
              <a:t> μικρότερο από ένα που ακολουθεί τις γραμμές ροής (μπλε), ενώ η πράσινη καμπύλη είναι για έναν αριθμό </a:t>
            </a:r>
            <a:r>
              <a:rPr lang="el-GR" sz="1900" dirty="0" err="1"/>
              <a:t>Stokes</a:t>
            </a:r>
            <a:r>
              <a:rPr lang="el-GR" sz="1900" dirty="0"/>
              <a:t> μεγαλύτερο από ένα, και έτσι το σωματίδιο δεν ακολουθεί τις γραμμές ροής. Αυτό το σωματίδιο συγκρούεται με ένα από τα εμπόδια </a:t>
            </a:r>
            <a:r>
              <a:rPr lang="el-GR" sz="1900" dirty="0" smtClean="0"/>
              <a:t>(κεραμιδί κύκλους</a:t>
            </a:r>
            <a:r>
              <a:rPr lang="el-GR" sz="1900" dirty="0"/>
              <a:t>) στο σημείο που φαίνεται με κίτρινο χρώμα.</a:t>
            </a:r>
          </a:p>
        </p:txBody>
      </p:sp>
      <p:pic>
        <p:nvPicPr>
          <p:cNvPr id="4098" name="Picture 2" descr="A high-efficiency microfluidic device for size-selective trapping and  sorting - Lab on a Chip (RSC Publis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446" y="174537"/>
            <a:ext cx="3307292" cy="1840780"/>
          </a:xfrm>
          <a:prstGeom prst="rect">
            <a:avLst/>
          </a:prstGeom>
          <a:noFill/>
          <a:extLst>
            <a:ext uri="{909E8E84-426E-40DD-AFC4-6F175D3DCCD1}">
              <a14:hiddenFill xmlns:a14="http://schemas.microsoft.com/office/drawing/2010/main">
                <a:solidFill>
                  <a:srgbClr val="FFFFFF"/>
                </a:solidFill>
              </a14:hiddenFill>
            </a:ext>
          </a:extLst>
        </p:spPr>
      </p:pic>
      <p:pic>
        <p:nvPicPr>
          <p:cNvPr id="4124" name="Picture 28" descr="https://upload.wikimedia.org/wikipedia/commons/thumb/7/78/Illustration_of_effect_of_Stokes_number_on_particle_in_flowing_air.png/800px-Illustration_of_effect_of_Stokes_number_on_particle_in_flowing_ai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913" y="2032315"/>
            <a:ext cx="3298825" cy="404930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442122" y="174537"/>
            <a:ext cx="7153215" cy="3170099"/>
          </a:xfrm>
          <a:prstGeom prst="rect">
            <a:avLst/>
          </a:prstGeom>
        </p:spPr>
        <p:txBody>
          <a:bodyPr wrap="square">
            <a:spAutoFit/>
          </a:bodyPr>
          <a:lstStyle/>
          <a:p>
            <a:pPr marL="171450" lvl="0" indent="-171450" eaLnBrk="0" fontAlgn="base" hangingPunct="0">
              <a:spcBef>
                <a:spcPct val="0"/>
              </a:spcBef>
              <a:spcAft>
                <a:spcPct val="0"/>
              </a:spcAft>
              <a:buFont typeface="Wingdings" panose="05000000000000000000" pitchFamily="2" charset="2"/>
              <a:buChar char="v"/>
            </a:pPr>
            <a:r>
              <a:rPr lang="el-GR" altLang="el-GR" sz="2000" dirty="0">
                <a:solidFill>
                  <a:srgbClr val="202122"/>
                </a:solidFill>
                <a:cs typeface="Arial" panose="020B0604020202020204" pitchFamily="34" charset="0"/>
              </a:rPr>
              <a:t>Ο αριθμός </a:t>
            </a:r>
            <a:r>
              <a:rPr lang="en-US" altLang="el-GR" sz="2000" dirty="0">
                <a:solidFill>
                  <a:srgbClr val="202122"/>
                </a:solidFill>
                <a:cs typeface="Arial" panose="020B0604020202020204" pitchFamily="34" charset="0"/>
              </a:rPr>
              <a:t>Stokes</a:t>
            </a:r>
            <a:r>
              <a:rPr lang="el-GR" altLang="el-GR" sz="2000" dirty="0">
                <a:solidFill>
                  <a:srgbClr val="202122"/>
                </a:solidFill>
                <a:cs typeface="Arial" panose="020B0604020202020204" pitchFamily="34" charset="0"/>
              </a:rPr>
              <a:t> είναι ανάλογος </a:t>
            </a:r>
            <a:r>
              <a:rPr lang="el-GR" altLang="el-GR" sz="2000" dirty="0" smtClean="0">
                <a:solidFill>
                  <a:srgbClr val="202122"/>
                </a:solidFill>
                <a:cs typeface="Arial" panose="020B0604020202020204" pitchFamily="34" charset="0"/>
              </a:rPr>
              <a:t>της πυκνότητας των </a:t>
            </a:r>
            <a:r>
              <a:rPr lang="el-GR" altLang="el-GR" sz="2000" dirty="0">
                <a:solidFill>
                  <a:srgbClr val="202122"/>
                </a:solidFill>
                <a:cs typeface="Arial" panose="020B0604020202020204" pitchFamily="34" charset="0"/>
              </a:rPr>
              <a:t>σωματιδίων, της διαμέτρου αυτών και αντιστρόφως ανάλογος </a:t>
            </a:r>
            <a:r>
              <a:rPr lang="el-GR" altLang="el-GR" sz="2000" dirty="0" smtClean="0">
                <a:solidFill>
                  <a:srgbClr val="202122"/>
                </a:solidFill>
                <a:cs typeface="Arial" panose="020B0604020202020204" pitchFamily="34" charset="0"/>
              </a:rPr>
              <a:t>του ιξώδους.</a:t>
            </a:r>
            <a:endParaRPr lang="el-GR" altLang="el-GR" sz="2000" dirty="0">
              <a:solidFill>
                <a:srgbClr val="202122"/>
              </a:solidFill>
              <a:cs typeface="Arial" panose="020B0604020202020204" pitchFamily="34" charset="0"/>
            </a:endParaRPr>
          </a:p>
          <a:p>
            <a:pPr marL="171450" lvl="0" indent="-171450" eaLnBrk="0" fontAlgn="base" hangingPunct="0">
              <a:spcBef>
                <a:spcPct val="0"/>
              </a:spcBef>
              <a:spcAft>
                <a:spcPct val="0"/>
              </a:spcAft>
              <a:buFont typeface="Wingdings" panose="05000000000000000000" pitchFamily="2" charset="2"/>
              <a:buChar char="v"/>
            </a:pPr>
            <a:endParaRPr lang="el-GR" altLang="el-GR" sz="2000" dirty="0">
              <a:solidFill>
                <a:srgbClr val="202122"/>
              </a:solidFill>
              <a:cs typeface="Arial" panose="020B0604020202020204" pitchFamily="34" charset="0"/>
            </a:endParaRPr>
          </a:p>
          <a:p>
            <a:pPr marL="171450" lvl="0" indent="-171450" eaLnBrk="0" fontAlgn="base" hangingPunct="0">
              <a:spcBef>
                <a:spcPct val="0"/>
              </a:spcBef>
              <a:spcAft>
                <a:spcPct val="0"/>
              </a:spcAft>
              <a:buFont typeface="Wingdings" panose="05000000000000000000" pitchFamily="2" charset="2"/>
              <a:buChar char="v"/>
            </a:pPr>
            <a:r>
              <a:rPr lang="el-GR" altLang="el-GR" sz="2000" dirty="0">
                <a:solidFill>
                  <a:srgbClr val="202122"/>
                </a:solidFill>
                <a:cs typeface="Arial" panose="020B0604020202020204" pitchFamily="34" charset="0"/>
              </a:rPr>
              <a:t>Στην πειραματική </a:t>
            </a:r>
            <a:r>
              <a:rPr lang="el-GR" altLang="el-GR" sz="2000" dirty="0" err="1">
                <a:solidFill>
                  <a:srgbClr val="202122"/>
                </a:solidFill>
                <a:cs typeface="Arial" panose="020B0604020202020204" pitchFamily="34" charset="0"/>
              </a:rPr>
              <a:t>ρευστοδυναμική</a:t>
            </a:r>
            <a:r>
              <a:rPr lang="el-GR" altLang="el-GR" sz="2000" dirty="0">
                <a:solidFill>
                  <a:srgbClr val="202122"/>
                </a:solidFill>
                <a:cs typeface="Arial" panose="020B0604020202020204" pitchFamily="34" charset="0"/>
              </a:rPr>
              <a:t>, ο αριθμός </a:t>
            </a:r>
            <a:r>
              <a:rPr lang="el-GR" altLang="el-GR" sz="2000" dirty="0" err="1">
                <a:solidFill>
                  <a:srgbClr val="202122"/>
                </a:solidFill>
                <a:cs typeface="Arial" panose="020B0604020202020204" pitchFamily="34" charset="0"/>
              </a:rPr>
              <a:t>Stokes</a:t>
            </a:r>
            <a:r>
              <a:rPr lang="el-GR" altLang="el-GR" sz="2000" dirty="0">
                <a:solidFill>
                  <a:srgbClr val="202122"/>
                </a:solidFill>
                <a:cs typeface="Arial" panose="020B0604020202020204" pitchFamily="34" charset="0"/>
              </a:rPr>
              <a:t> είναι ένα μέτρο της πιστότητας</a:t>
            </a:r>
            <a:r>
              <a:rPr lang="en-US" altLang="el-GR" sz="2000" dirty="0">
                <a:solidFill>
                  <a:srgbClr val="202122"/>
                </a:solidFill>
                <a:cs typeface="Arial" panose="020B0604020202020204" pitchFamily="34" charset="0"/>
              </a:rPr>
              <a:t> </a:t>
            </a:r>
            <a:r>
              <a:rPr lang="el-GR" altLang="el-GR" sz="2000" dirty="0">
                <a:solidFill>
                  <a:srgbClr val="202122"/>
                </a:solidFill>
                <a:cs typeface="Arial" panose="020B0604020202020204" pitchFamily="34" charset="0"/>
              </a:rPr>
              <a:t>του </a:t>
            </a:r>
            <a:r>
              <a:rPr lang="el-GR" altLang="el-GR" sz="2000" u="sng" dirty="0">
                <a:solidFill>
                  <a:srgbClr val="202122"/>
                </a:solidFill>
                <a:cs typeface="Arial" panose="020B0604020202020204" pitchFamily="34" charset="0"/>
              </a:rPr>
              <a:t>ιχνηθέτη ροής </a:t>
            </a:r>
            <a:r>
              <a:rPr lang="el-GR" altLang="el-GR" sz="2000" dirty="0">
                <a:solidFill>
                  <a:srgbClr val="202122"/>
                </a:solidFill>
                <a:cs typeface="Arial" panose="020B0604020202020204" pitchFamily="34" charset="0"/>
              </a:rPr>
              <a:t>σε πειράματα </a:t>
            </a:r>
            <a:r>
              <a:rPr lang="el-GR" altLang="el-GR" sz="2000" dirty="0" smtClean="0">
                <a:solidFill>
                  <a:srgbClr val="202122"/>
                </a:solidFill>
                <a:cs typeface="Arial" panose="020B0604020202020204" pitchFamily="34" charset="0"/>
              </a:rPr>
              <a:t>«ταχύτητας εικόνας σωματιδίων»,</a:t>
            </a:r>
            <a:r>
              <a:rPr lang="el-GR" altLang="el-GR" sz="2000" dirty="0">
                <a:solidFill>
                  <a:srgbClr val="202122"/>
                </a:solidFill>
                <a:cs typeface="Arial" panose="020B0604020202020204" pitchFamily="34" charset="0"/>
              </a:rPr>
              <a:t> όπου πολύ μικρά σωματίδια παρασύρονται σε τυρβώδεις ροές και παρατηρούνται οπτικά για να προσδιοριστεί η ταχύτητα και η κατεύθυνση της κίνησης του ρευστού.</a:t>
            </a:r>
          </a:p>
        </p:txBody>
      </p:sp>
    </p:spTree>
    <p:extLst>
      <p:ext uri="{BB962C8B-B14F-4D97-AF65-F5344CB8AC3E}">
        <p14:creationId xmlns:p14="http://schemas.microsoft.com/office/powerpoint/2010/main" val="357546052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n-US" dirty="0"/>
          </a:p>
          <a:p>
            <a:r>
              <a:rPr lang="en-US" dirty="0"/>
              <a:t>https://www.youtube.com/watch?v=e6rglsLy1Ys</a:t>
            </a:r>
            <a:endParaRPr lang="el-GR" dirty="0"/>
          </a:p>
        </p:txBody>
      </p:sp>
    </p:spTree>
    <p:extLst>
      <p:ext uri="{BB962C8B-B14F-4D97-AF65-F5344CB8AC3E}">
        <p14:creationId xmlns:p14="http://schemas.microsoft.com/office/powerpoint/2010/main" val="250087793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365125"/>
            <a:ext cx="10515600" cy="676275"/>
          </a:xfrm>
        </p:spPr>
        <p:txBody>
          <a:bodyPr>
            <a:normAutofit fontScale="90000"/>
          </a:bodyPr>
          <a:lstStyle/>
          <a:p>
            <a:r>
              <a:rPr lang="el-GR" b="1" dirty="0"/>
              <a:t>Μηχανισμοί εναπόθεσης</a:t>
            </a:r>
          </a:p>
        </p:txBody>
      </p:sp>
      <p:sp>
        <p:nvSpPr>
          <p:cNvPr id="3" name="Θέση περιεχομένου 2">
            <a:extLst>
              <a:ext uri="{FF2B5EF4-FFF2-40B4-BE49-F238E27FC236}">
                <a16:creationId xmlns:a16="http://schemas.microsoft.com/office/drawing/2014/main" xmlns="" id="{DA7B872E-479E-424F-816D-C679D07CE374}"/>
              </a:ext>
            </a:extLst>
          </p:cNvPr>
          <p:cNvSpPr>
            <a:spLocks noGrp="1"/>
          </p:cNvSpPr>
          <p:nvPr>
            <p:ph idx="1"/>
          </p:nvPr>
        </p:nvSpPr>
        <p:spPr>
          <a:xfrm>
            <a:off x="838200" y="1346200"/>
            <a:ext cx="10515600" cy="4830763"/>
          </a:xfrm>
        </p:spPr>
        <p:txBody>
          <a:bodyPr/>
          <a:lstStyle/>
          <a:p>
            <a:r>
              <a:rPr lang="el-GR" dirty="0"/>
              <a:t>Μεταφορά αερολυμάτων από το ρευστό (αέρας) προς μία επιφάνεια (εναπόθεση στην επιφάνεια ή μεταφορά τους σε κάποια όρια μέσα στο ρευστό</a:t>
            </a:r>
            <a:r>
              <a:rPr lang="el-GR" dirty="0" smtClean="0"/>
              <a:t>).</a:t>
            </a:r>
            <a:endParaRPr lang="el-GR" dirty="0"/>
          </a:p>
          <a:p>
            <a:endParaRPr lang="el-GR" dirty="0"/>
          </a:p>
          <a:p>
            <a:r>
              <a:rPr lang="el-GR" dirty="0" smtClean="0"/>
              <a:t>Η μεταφορά και η εναπόθεση είναι εξωτερικές διεργασίες.</a:t>
            </a:r>
            <a:endParaRPr lang="el-GR" dirty="0"/>
          </a:p>
          <a:p>
            <a:endParaRPr lang="el-GR" dirty="0"/>
          </a:p>
          <a:p>
            <a:r>
              <a:rPr lang="el-GR" u="sng" dirty="0" smtClean="0"/>
              <a:t>Είδη Εναπόθεσης</a:t>
            </a:r>
            <a:r>
              <a:rPr lang="en-US" u="sng" dirty="0" smtClean="0"/>
              <a:t>:</a:t>
            </a:r>
            <a:r>
              <a:rPr lang="el-GR" dirty="0" smtClean="0"/>
              <a:t> </a:t>
            </a:r>
            <a:r>
              <a:rPr lang="el-GR" dirty="0" err="1"/>
              <a:t>βαρυτική</a:t>
            </a:r>
            <a:r>
              <a:rPr lang="el-GR" dirty="0"/>
              <a:t>, διάχυσης, πρόσκρουσης, σε επιφάνειες, ατμοσφαιρική, στο ανθρώπινο αναπνευστικό σύστημα κοκ.</a:t>
            </a:r>
          </a:p>
        </p:txBody>
      </p:sp>
    </p:spTree>
    <p:extLst>
      <p:ext uri="{BB962C8B-B14F-4D97-AF65-F5344CB8AC3E}">
        <p14:creationId xmlns:p14="http://schemas.microsoft.com/office/powerpoint/2010/main" val="307343282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365125"/>
            <a:ext cx="10515600" cy="676275"/>
          </a:xfrm>
        </p:spPr>
        <p:txBody>
          <a:bodyPr>
            <a:normAutofit fontScale="90000"/>
          </a:bodyPr>
          <a:lstStyle/>
          <a:p>
            <a:r>
              <a:rPr lang="el-GR" b="1" dirty="0"/>
              <a:t>Μηχανισμοί εναπόθεσης</a:t>
            </a:r>
          </a:p>
        </p:txBody>
      </p:sp>
      <p:sp>
        <p:nvSpPr>
          <p:cNvPr id="3" name="Θέση περιεχομένου 2">
            <a:extLst>
              <a:ext uri="{FF2B5EF4-FFF2-40B4-BE49-F238E27FC236}">
                <a16:creationId xmlns:a16="http://schemas.microsoft.com/office/drawing/2014/main" xmlns="" id="{DA7B872E-479E-424F-816D-C679D07CE374}"/>
              </a:ext>
            </a:extLst>
          </p:cNvPr>
          <p:cNvSpPr>
            <a:spLocks noGrp="1"/>
          </p:cNvSpPr>
          <p:nvPr>
            <p:ph idx="1"/>
          </p:nvPr>
        </p:nvSpPr>
        <p:spPr>
          <a:xfrm>
            <a:off x="838200" y="1346200"/>
            <a:ext cx="10515600" cy="4830763"/>
          </a:xfrm>
        </p:spPr>
        <p:txBody>
          <a:bodyPr/>
          <a:lstStyle/>
          <a:p>
            <a:r>
              <a:rPr lang="el-GR" dirty="0"/>
              <a:t>Ο </a:t>
            </a:r>
            <a:r>
              <a:rPr lang="el-GR" dirty="0">
                <a:solidFill>
                  <a:srgbClr val="0070C0"/>
                </a:solidFill>
              </a:rPr>
              <a:t>Νόμος του </a:t>
            </a:r>
            <a:r>
              <a:rPr lang="en-US" dirty="0">
                <a:solidFill>
                  <a:srgbClr val="0070C0"/>
                </a:solidFill>
              </a:rPr>
              <a:t>Stokes</a:t>
            </a:r>
            <a:r>
              <a:rPr lang="el-GR" dirty="0">
                <a:solidFill>
                  <a:srgbClr val="0070C0"/>
                </a:solidFill>
              </a:rPr>
              <a:t> </a:t>
            </a:r>
            <a:r>
              <a:rPr lang="el-GR" dirty="0"/>
              <a:t>δίνει την ολική δύναμη αντίστασης που εφαρμόζεται σε </a:t>
            </a:r>
            <a:r>
              <a:rPr lang="el-GR" dirty="0" smtClean="0"/>
              <a:t>σφαιρικά </a:t>
            </a:r>
            <a:r>
              <a:rPr lang="el-GR" dirty="0"/>
              <a:t>σωματίδια που έχουν ταχύτητα </a:t>
            </a:r>
            <a:r>
              <a:rPr lang="en-US" dirty="0"/>
              <a:t>V </a:t>
            </a:r>
            <a:r>
              <a:rPr lang="el-GR" dirty="0"/>
              <a:t> στο ρευστό</a:t>
            </a:r>
            <a:r>
              <a:rPr lang="en-US" dirty="0"/>
              <a:t>:</a:t>
            </a:r>
            <a:endParaRPr lang="el-GR" dirty="0"/>
          </a:p>
          <a:p>
            <a:pPr marL="0" indent="0">
              <a:buNone/>
            </a:pPr>
            <a:r>
              <a:rPr lang="en-US" dirty="0"/>
              <a:t>                                   </a:t>
            </a:r>
            <a:r>
              <a:rPr lang="el-GR" dirty="0"/>
              <a:t>      </a:t>
            </a:r>
            <a:r>
              <a:rPr lang="en-US" dirty="0"/>
              <a:t>F</a:t>
            </a:r>
            <a:r>
              <a:rPr lang="en-US" baseline="-25000" dirty="0"/>
              <a:t>D</a:t>
            </a:r>
            <a:r>
              <a:rPr lang="en-US" dirty="0"/>
              <a:t> = (3 </a:t>
            </a:r>
            <a:r>
              <a:rPr lang="el-GR" dirty="0"/>
              <a:t>π</a:t>
            </a:r>
            <a:r>
              <a:rPr lang="en-US" dirty="0"/>
              <a:t> n V </a:t>
            </a:r>
            <a:r>
              <a:rPr lang="en-US" dirty="0" err="1"/>
              <a:t>dp</a:t>
            </a:r>
            <a:r>
              <a:rPr lang="en-US" dirty="0"/>
              <a:t> / Cc)</a:t>
            </a:r>
          </a:p>
          <a:p>
            <a:pPr marL="0" indent="0">
              <a:buNone/>
            </a:pPr>
            <a:endParaRPr lang="en-US" dirty="0"/>
          </a:p>
          <a:p>
            <a:pPr marL="0" indent="0">
              <a:buNone/>
            </a:pPr>
            <a:r>
              <a:rPr lang="en-US" dirty="0"/>
              <a:t>n</a:t>
            </a:r>
            <a:r>
              <a:rPr lang="el-GR" dirty="0"/>
              <a:t> το ιξώδες του ρευστού</a:t>
            </a:r>
            <a:r>
              <a:rPr lang="en-US" dirty="0"/>
              <a:t>   </a:t>
            </a:r>
            <a:endParaRPr lang="el-GR" dirty="0"/>
          </a:p>
          <a:p>
            <a:pPr marL="0" indent="0">
              <a:buNone/>
            </a:pPr>
            <a:r>
              <a:rPr lang="en-US" dirty="0"/>
              <a:t>Cc o </a:t>
            </a:r>
            <a:r>
              <a:rPr lang="el-GR" dirty="0"/>
              <a:t>συντελεστής διόρθωσης </a:t>
            </a:r>
            <a:r>
              <a:rPr lang="en-US" dirty="0"/>
              <a:t>Cunningham</a:t>
            </a:r>
            <a:endParaRPr lang="el-GR" dirty="0"/>
          </a:p>
          <a:p>
            <a:pPr marL="0" indent="0">
              <a:buNone/>
            </a:pPr>
            <a:r>
              <a:rPr lang="en-US" sz="1800" dirty="0">
                <a:solidFill>
                  <a:srgbClr val="FF0000"/>
                </a:solidFill>
              </a:rPr>
              <a:t>(</a:t>
            </a:r>
            <a:r>
              <a:rPr lang="el-GR" sz="1800" dirty="0">
                <a:solidFill>
                  <a:srgbClr val="FF0000"/>
                </a:solidFill>
              </a:rPr>
              <a:t>σελ. 47)</a:t>
            </a:r>
          </a:p>
          <a:p>
            <a:pPr marL="0" indent="0">
              <a:buNone/>
            </a:pPr>
            <a:endParaRPr lang="el-GR" sz="1800" dirty="0">
              <a:solidFill>
                <a:srgbClr val="FF0000"/>
              </a:solidFill>
            </a:endParaRPr>
          </a:p>
          <a:p>
            <a:pPr marL="0" indent="0">
              <a:buNone/>
            </a:pPr>
            <a:endParaRPr lang="el-GR" dirty="0"/>
          </a:p>
        </p:txBody>
      </p:sp>
    </p:spTree>
    <p:extLst>
      <p:ext uri="{BB962C8B-B14F-4D97-AF65-F5344CB8AC3E}">
        <p14:creationId xmlns:p14="http://schemas.microsoft.com/office/powerpoint/2010/main" val="35896866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365125"/>
            <a:ext cx="10515600" cy="676275"/>
          </a:xfrm>
        </p:spPr>
        <p:txBody>
          <a:bodyPr>
            <a:normAutofit fontScale="90000"/>
          </a:bodyPr>
          <a:lstStyle/>
          <a:p>
            <a:r>
              <a:rPr lang="el-GR" b="1" dirty="0"/>
              <a:t>Μηχανισμοί εναπόθεσης</a:t>
            </a:r>
          </a:p>
        </p:txBody>
      </p:sp>
      <p:sp>
        <p:nvSpPr>
          <p:cNvPr id="3" name="Θέση περιεχομένου 2">
            <a:extLst>
              <a:ext uri="{FF2B5EF4-FFF2-40B4-BE49-F238E27FC236}">
                <a16:creationId xmlns:a16="http://schemas.microsoft.com/office/drawing/2014/main" xmlns="" id="{DA7B872E-479E-424F-816D-C679D07CE374}"/>
              </a:ext>
            </a:extLst>
          </p:cNvPr>
          <p:cNvSpPr>
            <a:spLocks noGrp="1"/>
          </p:cNvSpPr>
          <p:nvPr>
            <p:ph idx="1"/>
          </p:nvPr>
        </p:nvSpPr>
        <p:spPr>
          <a:xfrm>
            <a:off x="838200" y="1346200"/>
            <a:ext cx="10515600" cy="4830763"/>
          </a:xfrm>
        </p:spPr>
        <p:txBody>
          <a:bodyPr>
            <a:normAutofit fontScale="92500" lnSpcReduction="20000"/>
          </a:bodyPr>
          <a:lstStyle/>
          <a:p>
            <a:r>
              <a:rPr lang="el-GR" dirty="0"/>
              <a:t>Ο συντελεστής διόρθωσης </a:t>
            </a:r>
            <a:r>
              <a:rPr lang="en-US" dirty="0"/>
              <a:t>Cunningham </a:t>
            </a:r>
            <a:r>
              <a:rPr lang="el-GR" dirty="0"/>
              <a:t>δίνεται από την σχέση</a:t>
            </a:r>
            <a:r>
              <a:rPr lang="en-US" dirty="0"/>
              <a:t>:</a:t>
            </a:r>
            <a:endParaRPr lang="el-GR" dirty="0"/>
          </a:p>
          <a:p>
            <a:pPr marL="0" indent="0">
              <a:buNone/>
            </a:pPr>
            <a:r>
              <a:rPr lang="en-US" dirty="0"/>
              <a:t>  </a:t>
            </a:r>
            <a:endParaRPr lang="el-GR" dirty="0"/>
          </a:p>
          <a:p>
            <a:pPr marL="0" indent="0">
              <a:buNone/>
            </a:pPr>
            <a:r>
              <a:rPr lang="en-US" b="1" dirty="0"/>
              <a:t>Cc </a:t>
            </a:r>
            <a:r>
              <a:rPr lang="el-GR" b="1" dirty="0"/>
              <a:t>= </a:t>
            </a:r>
            <a:r>
              <a:rPr lang="en-US" b="1" dirty="0"/>
              <a:t>f (</a:t>
            </a:r>
            <a:r>
              <a:rPr lang="en-US" b="1" dirty="0" err="1"/>
              <a:t>dp</a:t>
            </a:r>
            <a:r>
              <a:rPr lang="en-US" b="1" dirty="0"/>
              <a:t>, </a:t>
            </a:r>
            <a:r>
              <a:rPr lang="el-GR" b="1" dirty="0"/>
              <a:t>λ) </a:t>
            </a:r>
            <a:r>
              <a:rPr lang="el-GR" dirty="0">
                <a:sym typeface="Wingdings" panose="05000000000000000000" pitchFamily="2" charset="2"/>
              </a:rPr>
              <a:t> </a:t>
            </a:r>
            <a:r>
              <a:rPr lang="en-US" dirty="0">
                <a:sym typeface="Wingdings" panose="05000000000000000000" pitchFamily="2" charset="2"/>
              </a:rPr>
              <a:t>Cc = 1 + (</a:t>
            </a:r>
            <a:r>
              <a:rPr lang="el-GR" dirty="0">
                <a:sym typeface="Wingdings" panose="05000000000000000000" pitchFamily="2" charset="2"/>
              </a:rPr>
              <a:t>λ / </a:t>
            </a:r>
            <a:r>
              <a:rPr lang="en-US" dirty="0" err="1">
                <a:sym typeface="Wingdings" panose="05000000000000000000" pitchFamily="2" charset="2"/>
              </a:rPr>
              <a:t>dp</a:t>
            </a:r>
            <a:r>
              <a:rPr lang="en-US" dirty="0">
                <a:sym typeface="Wingdings" panose="05000000000000000000" pitchFamily="2" charset="2"/>
              </a:rPr>
              <a:t>) [ 2.34 + 1.05 exp (-0.39dp / </a:t>
            </a:r>
            <a:r>
              <a:rPr lang="el-GR" dirty="0">
                <a:sym typeface="Wingdings" panose="05000000000000000000" pitchFamily="2" charset="2"/>
              </a:rPr>
              <a:t>λ</a:t>
            </a:r>
            <a:r>
              <a:rPr lang="en-US" dirty="0">
                <a:sym typeface="Wingdings" panose="05000000000000000000" pitchFamily="2" charset="2"/>
              </a:rPr>
              <a:t>)]</a:t>
            </a:r>
          </a:p>
          <a:p>
            <a:pPr marL="0" indent="0">
              <a:buNone/>
            </a:pPr>
            <a:endParaRPr lang="el-GR" sz="1800" dirty="0">
              <a:solidFill>
                <a:srgbClr val="FF0000"/>
              </a:solidFill>
            </a:endParaRPr>
          </a:p>
          <a:p>
            <a:pPr marL="0" indent="0">
              <a:buNone/>
            </a:pPr>
            <a:r>
              <a:rPr lang="el-GR" sz="2400" dirty="0"/>
              <a:t>όπου λ το μέσο ελεύθερο μήκος</a:t>
            </a:r>
          </a:p>
          <a:p>
            <a:pPr marL="0" indent="0">
              <a:buNone/>
            </a:pPr>
            <a:endParaRPr lang="el-GR" sz="2400" dirty="0"/>
          </a:p>
          <a:p>
            <a:pPr marL="0" indent="0">
              <a:buNone/>
            </a:pPr>
            <a:endParaRPr lang="el-GR" sz="2400" dirty="0"/>
          </a:p>
          <a:p>
            <a:pPr marL="0" indent="0">
              <a:buNone/>
            </a:pPr>
            <a:r>
              <a:rPr lang="el-GR" sz="2400" dirty="0"/>
              <a:t>Αριθμός </a:t>
            </a:r>
            <a:r>
              <a:rPr lang="en-US" sz="2400" dirty="0"/>
              <a:t>Reynolds</a:t>
            </a:r>
            <a:endParaRPr lang="el-GR" sz="2400" dirty="0"/>
          </a:p>
          <a:p>
            <a:pPr marL="0" indent="0">
              <a:buNone/>
            </a:pPr>
            <a:r>
              <a:rPr lang="en-US" sz="2400" dirty="0"/>
              <a:t>Re = f(V)      </a:t>
            </a:r>
            <a:r>
              <a:rPr lang="en-US" sz="2400" dirty="0">
                <a:sym typeface="Wingdings" panose="05000000000000000000" pitchFamily="2" charset="2"/>
              </a:rPr>
              <a:t>     Re</a:t>
            </a:r>
            <a:r>
              <a:rPr lang="en-US" sz="2400" baseline="-25000" dirty="0">
                <a:sym typeface="Wingdings" panose="05000000000000000000" pitchFamily="2" charset="2"/>
              </a:rPr>
              <a:t>p</a:t>
            </a:r>
            <a:r>
              <a:rPr lang="en-US" sz="2400" dirty="0">
                <a:sym typeface="Wingdings" panose="05000000000000000000" pitchFamily="2" charset="2"/>
              </a:rPr>
              <a:t> = </a:t>
            </a:r>
            <a:r>
              <a:rPr lang="en-US" sz="2400" dirty="0" smtClean="0">
                <a:sym typeface="Wingdings" panose="05000000000000000000" pitchFamily="2" charset="2"/>
              </a:rPr>
              <a:t>d</a:t>
            </a:r>
            <a:r>
              <a:rPr lang="el-GR" sz="2400" dirty="0" smtClean="0">
                <a:sym typeface="Wingdings" panose="05000000000000000000" pitchFamily="2" charset="2"/>
              </a:rPr>
              <a:t> </a:t>
            </a:r>
            <a:r>
              <a:rPr lang="en-US" sz="2400" dirty="0" smtClean="0">
                <a:sym typeface="Wingdings" panose="05000000000000000000" pitchFamily="2" charset="2"/>
              </a:rPr>
              <a:t>p </a:t>
            </a:r>
            <a:r>
              <a:rPr lang="en-US" sz="2400" dirty="0">
                <a:sym typeface="Wingdings" panose="05000000000000000000" pitchFamily="2" charset="2"/>
              </a:rPr>
              <a:t>V / n</a:t>
            </a:r>
          </a:p>
          <a:p>
            <a:pPr marL="0" indent="0">
              <a:buNone/>
            </a:pPr>
            <a:r>
              <a:rPr lang="en-US" sz="2400" dirty="0">
                <a:sym typeface="Wingdings" panose="05000000000000000000" pitchFamily="2" charset="2"/>
              </a:rPr>
              <a:t>n: </a:t>
            </a:r>
            <a:r>
              <a:rPr lang="el-GR" sz="2400" dirty="0">
                <a:sym typeface="Wingdings" panose="05000000000000000000" pitchFamily="2" charset="2"/>
              </a:rPr>
              <a:t>κινηματικό ιξώδες</a:t>
            </a:r>
          </a:p>
          <a:p>
            <a:pPr marL="0" indent="0">
              <a:buNone/>
            </a:pPr>
            <a:r>
              <a:rPr lang="en-US" sz="2400" dirty="0"/>
              <a:t>V: </a:t>
            </a:r>
            <a:r>
              <a:rPr lang="el-GR" sz="2400" dirty="0"/>
              <a:t>μέση ταχύτητα σωματιδίου σε σχέση με το ρευστό</a:t>
            </a:r>
          </a:p>
          <a:p>
            <a:pPr marL="0" indent="0">
              <a:buNone/>
            </a:pPr>
            <a:endParaRPr lang="el-GR" sz="2400" dirty="0"/>
          </a:p>
          <a:p>
            <a:pPr marL="0" indent="0">
              <a:buNone/>
            </a:pPr>
            <a:r>
              <a:rPr lang="el-GR" sz="2400" b="1" dirty="0"/>
              <a:t>Στην περιοχή </a:t>
            </a:r>
            <a:r>
              <a:rPr lang="en-US" sz="2400" b="1" dirty="0"/>
              <a:t>Stokes: </a:t>
            </a:r>
            <a:r>
              <a:rPr lang="en-US" sz="2400" b="1" dirty="0">
                <a:sym typeface="Wingdings" panose="05000000000000000000" pitchFamily="2" charset="2"/>
              </a:rPr>
              <a:t>Re</a:t>
            </a:r>
            <a:r>
              <a:rPr lang="en-US" sz="2400" b="1" baseline="-25000" dirty="0">
                <a:sym typeface="Wingdings" panose="05000000000000000000" pitchFamily="2" charset="2"/>
              </a:rPr>
              <a:t>p </a:t>
            </a:r>
            <a:r>
              <a:rPr lang="el-GR" sz="2400" b="1" dirty="0"/>
              <a:t>&lt; 1</a:t>
            </a:r>
            <a:r>
              <a:rPr lang="en-US" sz="2400" b="1" dirty="0"/>
              <a:t> </a:t>
            </a:r>
            <a:endParaRPr lang="el-GR" sz="2400" b="1" dirty="0"/>
          </a:p>
          <a:p>
            <a:pPr marL="0" indent="0">
              <a:buNone/>
            </a:pPr>
            <a:endParaRPr lang="el-GR" dirty="0"/>
          </a:p>
        </p:txBody>
      </p:sp>
    </p:spTree>
    <p:extLst>
      <p:ext uri="{BB962C8B-B14F-4D97-AF65-F5344CB8AC3E}">
        <p14:creationId xmlns:p14="http://schemas.microsoft.com/office/powerpoint/2010/main" val="4094658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365125"/>
            <a:ext cx="10515600" cy="676275"/>
          </a:xfrm>
        </p:spPr>
        <p:txBody>
          <a:bodyPr>
            <a:normAutofit fontScale="90000"/>
          </a:bodyPr>
          <a:lstStyle/>
          <a:p>
            <a:r>
              <a:rPr lang="el-GR" b="1" dirty="0"/>
              <a:t>Μηχανισμοί εναπόθεσης</a:t>
            </a:r>
          </a:p>
        </p:txBody>
      </p:sp>
      <p:sp>
        <p:nvSpPr>
          <p:cNvPr id="3" name="Θέση περιεχομένου 2">
            <a:extLst>
              <a:ext uri="{FF2B5EF4-FFF2-40B4-BE49-F238E27FC236}">
                <a16:creationId xmlns:a16="http://schemas.microsoft.com/office/drawing/2014/main" xmlns="" id="{DA7B872E-479E-424F-816D-C679D07CE374}"/>
              </a:ext>
            </a:extLst>
          </p:cNvPr>
          <p:cNvSpPr>
            <a:spLocks noGrp="1"/>
          </p:cNvSpPr>
          <p:nvPr>
            <p:ph idx="1"/>
          </p:nvPr>
        </p:nvSpPr>
        <p:spPr>
          <a:xfrm>
            <a:off x="838200" y="1663700"/>
            <a:ext cx="10515600" cy="4513263"/>
          </a:xfrm>
        </p:spPr>
        <p:txBody>
          <a:bodyPr>
            <a:normAutofit/>
          </a:bodyPr>
          <a:lstStyle/>
          <a:p>
            <a:r>
              <a:rPr lang="el-GR" b="1" dirty="0" err="1"/>
              <a:t>Βαρυτική</a:t>
            </a:r>
            <a:r>
              <a:rPr lang="el-GR" b="1" dirty="0"/>
              <a:t> ταχύτητα εναπόθεσης </a:t>
            </a:r>
            <a:r>
              <a:rPr lang="el-GR" dirty="0"/>
              <a:t>για σφαιρικό σωματίδιο σε στάσιμο αέρα.</a:t>
            </a:r>
          </a:p>
          <a:p>
            <a:r>
              <a:rPr lang="el-GR" dirty="0"/>
              <a:t>Με βάση τον νόμο του </a:t>
            </a:r>
            <a:r>
              <a:rPr lang="en-US" dirty="0"/>
              <a:t>Stokes </a:t>
            </a:r>
            <a:r>
              <a:rPr lang="el-GR" dirty="0"/>
              <a:t>ισούται με</a:t>
            </a:r>
            <a:r>
              <a:rPr lang="en-US" dirty="0"/>
              <a:t>:</a:t>
            </a:r>
          </a:p>
          <a:p>
            <a:pPr marL="0" indent="0">
              <a:buNone/>
            </a:pPr>
            <a:r>
              <a:rPr lang="en-US" dirty="0"/>
              <a:t>        </a:t>
            </a:r>
          </a:p>
          <a:p>
            <a:pPr marL="0" indent="0">
              <a:buNone/>
            </a:pPr>
            <a:r>
              <a:rPr lang="en-US" dirty="0"/>
              <a:t>             Vs = (</a:t>
            </a:r>
            <a:r>
              <a:rPr lang="el-GR" dirty="0"/>
              <a:t>ρ</a:t>
            </a:r>
            <a:r>
              <a:rPr lang="en-US" baseline="-25000" dirty="0"/>
              <a:t>p</a:t>
            </a:r>
            <a:r>
              <a:rPr lang="en-US" dirty="0"/>
              <a:t> dp</a:t>
            </a:r>
            <a:r>
              <a:rPr lang="en-US" baseline="30000" dirty="0"/>
              <a:t>2</a:t>
            </a:r>
            <a:r>
              <a:rPr lang="en-US" dirty="0"/>
              <a:t> </a:t>
            </a:r>
            <a:r>
              <a:rPr lang="en-US" b="1" dirty="0"/>
              <a:t>g</a:t>
            </a:r>
            <a:r>
              <a:rPr lang="en-US" dirty="0"/>
              <a:t> Cc / 18 n)     </a:t>
            </a:r>
            <a:r>
              <a:rPr lang="el-GR" dirty="0"/>
              <a:t>για </a:t>
            </a:r>
            <a:r>
              <a:rPr lang="en-US" dirty="0"/>
              <a:t>Re &lt; 1</a:t>
            </a:r>
            <a:endParaRPr lang="el-GR" dirty="0"/>
          </a:p>
        </p:txBody>
      </p:sp>
    </p:spTree>
    <p:extLst>
      <p:ext uri="{BB962C8B-B14F-4D97-AF65-F5344CB8AC3E}">
        <p14:creationId xmlns:p14="http://schemas.microsoft.com/office/powerpoint/2010/main" val="81268390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365125"/>
            <a:ext cx="10515600" cy="676275"/>
          </a:xfrm>
        </p:spPr>
        <p:txBody>
          <a:bodyPr>
            <a:normAutofit fontScale="90000"/>
          </a:bodyPr>
          <a:lstStyle/>
          <a:p>
            <a:r>
              <a:rPr lang="el-GR" b="1" dirty="0"/>
              <a:t>Μηχανισμοί εναπόθεσης</a:t>
            </a:r>
          </a:p>
        </p:txBody>
      </p:sp>
      <p:sp>
        <p:nvSpPr>
          <p:cNvPr id="3" name="Θέση περιεχομένου 2">
            <a:extLst>
              <a:ext uri="{FF2B5EF4-FFF2-40B4-BE49-F238E27FC236}">
                <a16:creationId xmlns:a16="http://schemas.microsoft.com/office/drawing/2014/main" xmlns="" id="{DA7B872E-479E-424F-816D-C679D07CE374}"/>
              </a:ext>
            </a:extLst>
          </p:cNvPr>
          <p:cNvSpPr>
            <a:spLocks noGrp="1"/>
          </p:cNvSpPr>
          <p:nvPr>
            <p:ph idx="1"/>
          </p:nvPr>
        </p:nvSpPr>
        <p:spPr>
          <a:xfrm>
            <a:off x="838200" y="1346200"/>
            <a:ext cx="10515600" cy="4830763"/>
          </a:xfrm>
        </p:spPr>
        <p:txBody>
          <a:bodyPr>
            <a:normAutofit lnSpcReduction="10000"/>
          </a:bodyPr>
          <a:lstStyle/>
          <a:p>
            <a:r>
              <a:rPr lang="el-GR" sz="2400" b="1" dirty="0"/>
              <a:t>Η παράμετρος που περιγράφει την απόκλιση της κίνησης των σωματιδίων μέσα σε ένα ρευστό είναι ο </a:t>
            </a:r>
            <a:r>
              <a:rPr lang="el-GR" sz="2400" b="1" dirty="0" err="1"/>
              <a:t>αδιάστατος</a:t>
            </a:r>
            <a:r>
              <a:rPr lang="el-GR" sz="2400" b="1" dirty="0"/>
              <a:t> αριθμός </a:t>
            </a:r>
            <a:r>
              <a:rPr lang="en-US" sz="2400" b="1" dirty="0"/>
              <a:t>Stokes (</a:t>
            </a:r>
            <a:r>
              <a:rPr lang="en-US" sz="2400" b="1" dirty="0" err="1"/>
              <a:t>Stk</a:t>
            </a:r>
            <a:r>
              <a:rPr lang="en-US" sz="2400" b="1" dirty="0"/>
              <a:t>)</a:t>
            </a:r>
          </a:p>
          <a:p>
            <a:endParaRPr lang="en-US" sz="2400" dirty="0"/>
          </a:p>
          <a:p>
            <a:r>
              <a:rPr lang="en-US" sz="2400" dirty="0"/>
              <a:t>O </a:t>
            </a:r>
            <a:r>
              <a:rPr lang="el-GR" sz="2400" dirty="0"/>
              <a:t>αριθμός </a:t>
            </a:r>
            <a:r>
              <a:rPr lang="en-US" sz="2400" dirty="0"/>
              <a:t>Stokes</a:t>
            </a:r>
            <a:r>
              <a:rPr lang="el-GR" sz="2400" dirty="0"/>
              <a:t> ορίζεται ως το γινόμενο της χαρακτηριστικής ταχύτητας επί τον χαρακτηριστικό χρόνο ισορροπίας (</a:t>
            </a:r>
            <a:r>
              <a:rPr lang="en-US" sz="2400" dirty="0"/>
              <a:t>relaxation time, </a:t>
            </a:r>
            <a:r>
              <a:rPr lang="el-GR" sz="2400" dirty="0"/>
              <a:t>τ</a:t>
            </a:r>
            <a:r>
              <a:rPr lang="en-US" sz="2400" baseline="-25000" dirty="0"/>
              <a:t>v</a:t>
            </a:r>
            <a:r>
              <a:rPr lang="en-US" sz="2400" dirty="0"/>
              <a:t>), </a:t>
            </a:r>
            <a:r>
              <a:rPr lang="el-GR" sz="2400" dirty="0"/>
              <a:t>διαιρεμένος με το χαρακτηριστικό μήκος της ροής </a:t>
            </a:r>
            <a:r>
              <a:rPr lang="en-US" sz="2400" dirty="0"/>
              <a:t>(L)</a:t>
            </a:r>
            <a:r>
              <a:rPr lang="el-GR" sz="2400" dirty="0"/>
              <a:t>.</a:t>
            </a:r>
          </a:p>
          <a:p>
            <a:endParaRPr lang="el-GR" sz="2400" dirty="0"/>
          </a:p>
          <a:p>
            <a:r>
              <a:rPr lang="el-GR" sz="2400" dirty="0"/>
              <a:t>Για </a:t>
            </a:r>
            <a:r>
              <a:rPr lang="el-GR" sz="2400" dirty="0" err="1"/>
              <a:t>προσκρουστές</a:t>
            </a:r>
            <a:r>
              <a:rPr lang="el-GR" sz="2400" dirty="0"/>
              <a:t> (π.χ. </a:t>
            </a:r>
            <a:r>
              <a:rPr lang="en-US" sz="2400" dirty="0"/>
              <a:t>Andersen</a:t>
            </a:r>
            <a:r>
              <a:rPr lang="el-GR" sz="2400" dirty="0"/>
              <a:t>)</a:t>
            </a:r>
            <a:r>
              <a:rPr lang="en-US" sz="2400" dirty="0"/>
              <a:t> </a:t>
            </a:r>
            <a:r>
              <a:rPr lang="el-GR" sz="2400" dirty="0"/>
              <a:t>το χαρακτηριστικό μήκος ορίζεται σε σχέση με την ακτίνα του στομίου.</a:t>
            </a:r>
          </a:p>
          <a:p>
            <a:endParaRPr lang="el-GR" sz="2400" dirty="0"/>
          </a:p>
          <a:p>
            <a:r>
              <a:rPr lang="el-GR" sz="2400" dirty="0"/>
              <a:t>Όταν </a:t>
            </a:r>
            <a:r>
              <a:rPr lang="en-US" sz="2400" dirty="0" err="1"/>
              <a:t>Stk</a:t>
            </a:r>
            <a:r>
              <a:rPr lang="en-US" sz="2400" dirty="0"/>
              <a:t> &lt;&lt; 1 </a:t>
            </a:r>
            <a:r>
              <a:rPr lang="el-GR" sz="2400" dirty="0"/>
              <a:t>τα σωματίδια ακολουθούν τη ροή του ρευστού τέλεια.</a:t>
            </a:r>
          </a:p>
          <a:p>
            <a:r>
              <a:rPr lang="el-GR" sz="2400" dirty="0"/>
              <a:t>Όταν </a:t>
            </a:r>
            <a:r>
              <a:rPr lang="en-US" sz="2400" dirty="0" err="1"/>
              <a:t>Stk</a:t>
            </a:r>
            <a:r>
              <a:rPr lang="en-US" sz="2400" dirty="0"/>
              <a:t> &gt;&gt; </a:t>
            </a:r>
            <a:r>
              <a:rPr lang="el-GR" sz="2400" dirty="0"/>
              <a:t>1 τα σωματίδια συνεχίζουν να κινούνται σε ευθεία γραμμή, όταν το ρευστό αλλάζει κατεύθυνση.</a:t>
            </a:r>
          </a:p>
          <a:p>
            <a:pPr marL="0" indent="0">
              <a:buNone/>
            </a:pPr>
            <a:endParaRPr lang="el-GR" dirty="0"/>
          </a:p>
        </p:txBody>
      </p:sp>
    </p:spTree>
    <p:extLst>
      <p:ext uri="{BB962C8B-B14F-4D97-AF65-F5344CB8AC3E}">
        <p14:creationId xmlns:p14="http://schemas.microsoft.com/office/powerpoint/2010/main" val="145126798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06DC203-AF9D-48FA-A266-F7B0CC8D36F6}"/>
              </a:ext>
            </a:extLst>
          </p:cNvPr>
          <p:cNvSpPr>
            <a:spLocks noGrp="1"/>
          </p:cNvSpPr>
          <p:nvPr>
            <p:ph type="title"/>
          </p:nvPr>
        </p:nvSpPr>
        <p:spPr>
          <a:xfrm>
            <a:off x="838200" y="365125"/>
            <a:ext cx="10515600" cy="676275"/>
          </a:xfrm>
        </p:spPr>
        <p:txBody>
          <a:bodyPr>
            <a:normAutofit fontScale="90000"/>
          </a:bodyPr>
          <a:lstStyle/>
          <a:p>
            <a:r>
              <a:rPr lang="el-GR" b="1" dirty="0"/>
              <a:t>Μηχανισμοί εναπόθεσης</a:t>
            </a:r>
          </a:p>
        </p:txBody>
      </p:sp>
      <p:sp>
        <p:nvSpPr>
          <p:cNvPr id="3" name="Θέση περιεχομένου 2">
            <a:extLst>
              <a:ext uri="{FF2B5EF4-FFF2-40B4-BE49-F238E27FC236}">
                <a16:creationId xmlns:a16="http://schemas.microsoft.com/office/drawing/2014/main" xmlns="" id="{DA7B872E-479E-424F-816D-C679D07CE374}"/>
              </a:ext>
            </a:extLst>
          </p:cNvPr>
          <p:cNvSpPr>
            <a:spLocks noGrp="1"/>
          </p:cNvSpPr>
          <p:nvPr>
            <p:ph idx="1"/>
          </p:nvPr>
        </p:nvSpPr>
        <p:spPr>
          <a:xfrm>
            <a:off x="838200" y="1625600"/>
            <a:ext cx="10515600" cy="4551363"/>
          </a:xfrm>
        </p:spPr>
        <p:txBody>
          <a:bodyPr>
            <a:normAutofit/>
          </a:bodyPr>
          <a:lstStyle/>
          <a:p>
            <a:r>
              <a:rPr lang="el-GR" b="1" dirty="0"/>
              <a:t>Εναπόθεση με πρόσκρουση</a:t>
            </a:r>
          </a:p>
          <a:p>
            <a:pPr marL="0" indent="0">
              <a:lnSpc>
                <a:spcPct val="150000"/>
              </a:lnSpc>
              <a:buNone/>
            </a:pPr>
            <a:endParaRPr lang="el-GR" sz="1200" b="1" dirty="0"/>
          </a:p>
          <a:p>
            <a:pPr marL="0" indent="0">
              <a:lnSpc>
                <a:spcPct val="150000"/>
              </a:lnSpc>
              <a:buNone/>
            </a:pPr>
            <a:r>
              <a:rPr lang="el-GR" dirty="0" smtClean="0"/>
              <a:t>Όταν </a:t>
            </a:r>
            <a:r>
              <a:rPr lang="el-GR" dirty="0"/>
              <a:t>λόγω αδράνειας τα σωματίδια δεν ακολουθούν τη ροή του ρευστού (π.χ. καμπυλόγραμμη κίνηση στο ανθρώπινο αναπνευστικό </a:t>
            </a:r>
            <a:r>
              <a:rPr lang="el-GR" dirty="0" smtClean="0"/>
              <a:t>σύστημα </a:t>
            </a:r>
            <a:r>
              <a:rPr lang="el-GR" dirty="0"/>
              <a:t>ή σε έναν προσκρουστήρα</a:t>
            </a:r>
            <a:r>
              <a:rPr lang="el-GR" dirty="0" smtClean="0"/>
              <a:t>).</a:t>
            </a:r>
            <a:endParaRPr lang="el-GR" dirty="0"/>
          </a:p>
        </p:txBody>
      </p:sp>
    </p:spTree>
    <p:extLst>
      <p:ext uri="{BB962C8B-B14F-4D97-AF65-F5344CB8AC3E}">
        <p14:creationId xmlns:p14="http://schemas.microsoft.com/office/powerpoint/2010/main" val="214681113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3F290F4-5FDB-4E47-A96D-E291D8C37CB9}"/>
              </a:ext>
            </a:extLst>
          </p:cNvPr>
          <p:cNvSpPr>
            <a:spLocks noGrp="1"/>
          </p:cNvSpPr>
          <p:nvPr>
            <p:ph type="title"/>
          </p:nvPr>
        </p:nvSpPr>
        <p:spPr>
          <a:xfrm>
            <a:off x="838200" y="365125"/>
            <a:ext cx="10515600" cy="854075"/>
          </a:xfrm>
        </p:spPr>
        <p:txBody>
          <a:bodyPr/>
          <a:lstStyle/>
          <a:p>
            <a:r>
              <a:rPr lang="el-GR" b="1" dirty="0"/>
              <a:t>Εναπόθεση σε επιφάνειες </a:t>
            </a:r>
          </a:p>
        </p:txBody>
      </p:sp>
      <p:sp>
        <p:nvSpPr>
          <p:cNvPr id="3" name="Θέση περιεχομένου 2">
            <a:extLst>
              <a:ext uri="{FF2B5EF4-FFF2-40B4-BE49-F238E27FC236}">
                <a16:creationId xmlns:a16="http://schemas.microsoft.com/office/drawing/2014/main" xmlns="" id="{438D51C3-0503-4D91-AB43-D56990F0AC70}"/>
              </a:ext>
            </a:extLst>
          </p:cNvPr>
          <p:cNvSpPr>
            <a:spLocks noGrp="1"/>
          </p:cNvSpPr>
          <p:nvPr>
            <p:ph idx="1"/>
          </p:nvPr>
        </p:nvSpPr>
        <p:spPr>
          <a:xfrm>
            <a:off x="838200" y="1346200"/>
            <a:ext cx="10515600" cy="4830763"/>
          </a:xfrm>
        </p:spPr>
        <p:txBody>
          <a:bodyPr>
            <a:normAutofit fontScale="92500" lnSpcReduction="20000"/>
          </a:bodyPr>
          <a:lstStyle/>
          <a:p>
            <a:r>
              <a:rPr lang="el-GR" b="1" dirty="0"/>
              <a:t>Για μικρά σωματίδια </a:t>
            </a:r>
            <a:r>
              <a:rPr lang="el-GR" b="1" dirty="0">
                <a:sym typeface="Wingdings" panose="05000000000000000000" pitchFamily="2" charset="2"/>
              </a:rPr>
              <a:t> Εναπόθεση λόγω διάχυσης (σχέση </a:t>
            </a:r>
            <a:r>
              <a:rPr lang="en-US" b="1" dirty="0">
                <a:sym typeface="Wingdings" panose="05000000000000000000" pitchFamily="2" charset="2"/>
              </a:rPr>
              <a:t>Einstein)</a:t>
            </a:r>
            <a:endParaRPr lang="el-GR" b="1" dirty="0">
              <a:sym typeface="Wingdings" panose="05000000000000000000" pitchFamily="2" charset="2"/>
            </a:endParaRPr>
          </a:p>
          <a:p>
            <a:pPr marL="0" indent="0">
              <a:buNone/>
            </a:pPr>
            <a:r>
              <a:rPr lang="el-GR" dirty="0">
                <a:sym typeface="Wingdings" panose="05000000000000000000" pitchFamily="2" charset="2"/>
              </a:rPr>
              <a:t>     </a:t>
            </a:r>
          </a:p>
          <a:p>
            <a:pPr marL="0" indent="0">
              <a:buNone/>
            </a:pPr>
            <a:r>
              <a:rPr lang="el-GR" dirty="0">
                <a:sym typeface="Wingdings" panose="05000000000000000000" pitchFamily="2" charset="2"/>
              </a:rPr>
              <a:t>   Ο συντελεστής διάχυσης λόγω κίνησης </a:t>
            </a:r>
            <a:r>
              <a:rPr lang="en-US" dirty="0">
                <a:sym typeface="Wingdings" panose="05000000000000000000" pitchFamily="2" charset="2"/>
              </a:rPr>
              <a:t>Brown Di </a:t>
            </a:r>
            <a:r>
              <a:rPr lang="el-GR" dirty="0">
                <a:sym typeface="Wingdings" panose="05000000000000000000" pitchFamily="2" charset="2"/>
              </a:rPr>
              <a:t>είναι</a:t>
            </a:r>
            <a:r>
              <a:rPr lang="en-US" dirty="0">
                <a:sym typeface="Wingdings" panose="05000000000000000000" pitchFamily="2" charset="2"/>
              </a:rPr>
              <a:t>:</a:t>
            </a:r>
            <a:endParaRPr lang="el-GR" dirty="0">
              <a:sym typeface="Wingdings" panose="05000000000000000000" pitchFamily="2" charset="2"/>
            </a:endParaRPr>
          </a:p>
          <a:p>
            <a:pPr marL="0" indent="0">
              <a:buNone/>
            </a:pPr>
            <a:r>
              <a:rPr lang="el-GR" dirty="0">
                <a:sym typeface="Wingdings" panose="05000000000000000000" pitchFamily="2" charset="2"/>
              </a:rPr>
              <a:t>                           </a:t>
            </a:r>
            <a:r>
              <a:rPr lang="en-US" dirty="0">
                <a:sym typeface="Wingdings" panose="05000000000000000000" pitchFamily="2" charset="2"/>
              </a:rPr>
              <a:t>Di = (k T Cc ) / (3 </a:t>
            </a:r>
            <a:r>
              <a:rPr lang="en-US" dirty="0" err="1">
                <a:sym typeface="Wingdings" panose="05000000000000000000" pitchFamily="2" charset="2"/>
              </a:rPr>
              <a:t>dp</a:t>
            </a:r>
            <a:r>
              <a:rPr lang="en-US" dirty="0">
                <a:sym typeface="Wingdings" panose="05000000000000000000" pitchFamily="2" charset="2"/>
              </a:rPr>
              <a:t> </a:t>
            </a:r>
            <a:r>
              <a:rPr lang="el-GR" dirty="0">
                <a:sym typeface="Wingdings" panose="05000000000000000000" pitchFamily="2" charset="2"/>
              </a:rPr>
              <a:t>π</a:t>
            </a:r>
            <a:r>
              <a:rPr lang="en-US" dirty="0">
                <a:sym typeface="Wingdings" panose="05000000000000000000" pitchFamily="2" charset="2"/>
              </a:rPr>
              <a:t> </a:t>
            </a:r>
            <a:r>
              <a:rPr lang="el-GR" dirty="0">
                <a:sym typeface="Wingdings" panose="05000000000000000000" pitchFamily="2" charset="2"/>
              </a:rPr>
              <a:t>μ)</a:t>
            </a:r>
          </a:p>
          <a:p>
            <a:pPr marL="0" indent="0">
              <a:buNone/>
            </a:pPr>
            <a:r>
              <a:rPr lang="el-GR" dirty="0">
                <a:sym typeface="Wingdings" panose="05000000000000000000" pitchFamily="2" charset="2"/>
              </a:rPr>
              <a:t>όπου</a:t>
            </a:r>
          </a:p>
          <a:p>
            <a:pPr marL="0" indent="0">
              <a:buNone/>
            </a:pPr>
            <a:r>
              <a:rPr lang="en-US" dirty="0">
                <a:sym typeface="Wingdings" panose="05000000000000000000" pitchFamily="2" charset="2"/>
              </a:rPr>
              <a:t>k </a:t>
            </a:r>
            <a:r>
              <a:rPr lang="el-GR" dirty="0">
                <a:sym typeface="Wingdings" panose="05000000000000000000" pitchFamily="2" charset="2"/>
              </a:rPr>
              <a:t>σταθερά </a:t>
            </a:r>
            <a:r>
              <a:rPr lang="en-US" dirty="0">
                <a:sym typeface="Wingdings" panose="05000000000000000000" pitchFamily="2" charset="2"/>
              </a:rPr>
              <a:t>Boltzmann</a:t>
            </a:r>
          </a:p>
          <a:p>
            <a:pPr marL="0" indent="0">
              <a:buNone/>
            </a:pPr>
            <a:r>
              <a:rPr lang="en-US" dirty="0">
                <a:sym typeface="Wingdings" panose="05000000000000000000" pitchFamily="2" charset="2"/>
              </a:rPr>
              <a:t>T </a:t>
            </a:r>
            <a:r>
              <a:rPr lang="el-GR" dirty="0">
                <a:sym typeface="Wingdings" panose="05000000000000000000" pitchFamily="2" charset="2"/>
              </a:rPr>
              <a:t>θερμοκρασία αέρα</a:t>
            </a:r>
          </a:p>
          <a:p>
            <a:pPr marL="0" indent="0">
              <a:buNone/>
            </a:pPr>
            <a:r>
              <a:rPr lang="en-US" dirty="0">
                <a:sym typeface="Wingdings" panose="05000000000000000000" pitchFamily="2" charset="2"/>
              </a:rPr>
              <a:t>Cc   </a:t>
            </a:r>
            <a:r>
              <a:rPr lang="el-GR" dirty="0">
                <a:sym typeface="Wingdings" panose="05000000000000000000" pitchFamily="2" charset="2"/>
              </a:rPr>
              <a:t>συντελεστής διόρθωσης ολίσθησης (</a:t>
            </a:r>
            <a:r>
              <a:rPr lang="en-US" dirty="0">
                <a:sym typeface="Wingdings" panose="05000000000000000000" pitchFamily="2" charset="2"/>
              </a:rPr>
              <a:t>slip correction factor), Cc = 1 </a:t>
            </a:r>
            <a:r>
              <a:rPr lang="el-GR" dirty="0">
                <a:sym typeface="Wingdings" panose="05000000000000000000" pitchFamily="2" charset="2"/>
              </a:rPr>
              <a:t>  </a:t>
            </a:r>
          </a:p>
          <a:p>
            <a:pPr marL="0" indent="0">
              <a:buNone/>
            </a:pPr>
            <a:r>
              <a:rPr lang="el-GR" dirty="0">
                <a:sym typeface="Wingdings" panose="05000000000000000000" pitchFamily="2" charset="2"/>
              </a:rPr>
              <a:t>       για αιωρούμενα σωματίδια</a:t>
            </a:r>
          </a:p>
          <a:p>
            <a:pPr marL="0" indent="0">
              <a:buNone/>
            </a:pPr>
            <a:r>
              <a:rPr lang="en-US" dirty="0" err="1"/>
              <a:t>dp</a:t>
            </a:r>
            <a:r>
              <a:rPr lang="en-US" dirty="0"/>
              <a:t> </a:t>
            </a:r>
            <a:r>
              <a:rPr lang="el-GR" dirty="0"/>
              <a:t>αεροδυναμική διάμετρος σωματιδίου</a:t>
            </a:r>
          </a:p>
          <a:p>
            <a:pPr marL="0" indent="0">
              <a:buNone/>
            </a:pPr>
            <a:r>
              <a:rPr lang="el-GR" dirty="0"/>
              <a:t>μ  ιξώδες αέρα</a:t>
            </a:r>
          </a:p>
        </p:txBody>
      </p:sp>
    </p:spTree>
    <p:extLst>
      <p:ext uri="{BB962C8B-B14F-4D97-AF65-F5344CB8AC3E}">
        <p14:creationId xmlns:p14="http://schemas.microsoft.com/office/powerpoint/2010/main" val="373108537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3F290F4-5FDB-4E47-A96D-E291D8C37CB9}"/>
              </a:ext>
            </a:extLst>
          </p:cNvPr>
          <p:cNvSpPr>
            <a:spLocks noGrp="1"/>
          </p:cNvSpPr>
          <p:nvPr>
            <p:ph type="title"/>
          </p:nvPr>
        </p:nvSpPr>
        <p:spPr>
          <a:xfrm>
            <a:off x="838200" y="365125"/>
            <a:ext cx="10515600" cy="854075"/>
          </a:xfrm>
        </p:spPr>
        <p:txBody>
          <a:bodyPr/>
          <a:lstStyle/>
          <a:p>
            <a:r>
              <a:rPr lang="el-GR" b="1" dirty="0"/>
              <a:t>Εναπόθεση σε επιφάνειες </a:t>
            </a:r>
          </a:p>
        </p:txBody>
      </p:sp>
      <p:sp>
        <p:nvSpPr>
          <p:cNvPr id="3" name="Θέση περιεχομένου 2">
            <a:extLst>
              <a:ext uri="{FF2B5EF4-FFF2-40B4-BE49-F238E27FC236}">
                <a16:creationId xmlns:a16="http://schemas.microsoft.com/office/drawing/2014/main" xmlns="" id="{438D51C3-0503-4D91-AB43-D56990F0AC70}"/>
              </a:ext>
            </a:extLst>
          </p:cNvPr>
          <p:cNvSpPr>
            <a:spLocks noGrp="1"/>
          </p:cNvSpPr>
          <p:nvPr>
            <p:ph idx="1"/>
          </p:nvPr>
        </p:nvSpPr>
        <p:spPr>
          <a:xfrm>
            <a:off x="838200" y="1346200"/>
            <a:ext cx="10515600" cy="4830763"/>
          </a:xfrm>
        </p:spPr>
        <p:txBody>
          <a:bodyPr>
            <a:normAutofit fontScale="92500"/>
          </a:bodyPr>
          <a:lstStyle/>
          <a:p>
            <a:r>
              <a:rPr lang="el-GR" b="1" dirty="0"/>
              <a:t>Για μεγάλα σωματίδια </a:t>
            </a:r>
            <a:r>
              <a:rPr lang="el-GR" b="1" dirty="0">
                <a:sym typeface="Wingdings" panose="05000000000000000000" pitchFamily="2" charset="2"/>
              </a:rPr>
              <a:t> Εναπόθεση λόγω βαρύτητας (νόμος </a:t>
            </a:r>
            <a:r>
              <a:rPr lang="en-US" b="1" dirty="0">
                <a:sym typeface="Wingdings" panose="05000000000000000000" pitchFamily="2" charset="2"/>
              </a:rPr>
              <a:t>Stokes)</a:t>
            </a:r>
            <a:endParaRPr lang="el-GR" b="1" dirty="0">
              <a:sym typeface="Wingdings" panose="05000000000000000000" pitchFamily="2" charset="2"/>
            </a:endParaRPr>
          </a:p>
          <a:p>
            <a:pPr marL="0" indent="0">
              <a:buNone/>
            </a:pPr>
            <a:r>
              <a:rPr lang="el-GR" dirty="0">
                <a:sym typeface="Wingdings" panose="05000000000000000000" pitchFamily="2" charset="2"/>
              </a:rPr>
              <a:t>     </a:t>
            </a:r>
          </a:p>
          <a:p>
            <a:pPr marL="0" indent="0">
              <a:buNone/>
            </a:pPr>
            <a:r>
              <a:rPr lang="el-GR" dirty="0">
                <a:sym typeface="Wingdings" panose="05000000000000000000" pitchFamily="2" charset="2"/>
              </a:rPr>
              <a:t>   Η ταχύτητα </a:t>
            </a:r>
            <a:r>
              <a:rPr lang="el-GR" dirty="0" err="1">
                <a:sym typeface="Wingdings" panose="05000000000000000000" pitchFamily="2" charset="2"/>
              </a:rPr>
              <a:t>βαρυτικής</a:t>
            </a:r>
            <a:r>
              <a:rPr lang="el-GR" dirty="0">
                <a:sym typeface="Wingdings" panose="05000000000000000000" pitchFamily="2" charset="2"/>
              </a:rPr>
              <a:t> καθίζησης </a:t>
            </a:r>
            <a:r>
              <a:rPr lang="en-US" dirty="0">
                <a:sym typeface="Wingdings" panose="05000000000000000000" pitchFamily="2" charset="2"/>
              </a:rPr>
              <a:t>Vs </a:t>
            </a:r>
            <a:r>
              <a:rPr lang="el-GR" dirty="0">
                <a:sym typeface="Wingdings" panose="05000000000000000000" pitchFamily="2" charset="2"/>
              </a:rPr>
              <a:t>είναι</a:t>
            </a:r>
            <a:r>
              <a:rPr lang="en-US" dirty="0">
                <a:sym typeface="Wingdings" panose="05000000000000000000" pitchFamily="2" charset="2"/>
              </a:rPr>
              <a:t>:</a:t>
            </a:r>
            <a:endParaRPr lang="el-GR" dirty="0">
              <a:sym typeface="Wingdings" panose="05000000000000000000" pitchFamily="2" charset="2"/>
            </a:endParaRPr>
          </a:p>
          <a:p>
            <a:pPr marL="0" indent="0">
              <a:buNone/>
            </a:pPr>
            <a:r>
              <a:rPr lang="el-GR" dirty="0">
                <a:sym typeface="Wingdings" panose="05000000000000000000" pitchFamily="2" charset="2"/>
              </a:rPr>
              <a:t>                          </a:t>
            </a:r>
            <a:r>
              <a:rPr lang="en-US" dirty="0">
                <a:sym typeface="Wingdings" panose="05000000000000000000" pitchFamily="2" charset="2"/>
              </a:rPr>
              <a:t>Vs = (dp</a:t>
            </a:r>
            <a:r>
              <a:rPr lang="en-US" baseline="30000" dirty="0">
                <a:sym typeface="Wingdings" panose="05000000000000000000" pitchFamily="2" charset="2"/>
              </a:rPr>
              <a:t>2</a:t>
            </a:r>
            <a:r>
              <a:rPr lang="en-US" dirty="0">
                <a:sym typeface="Wingdings" panose="05000000000000000000" pitchFamily="2" charset="2"/>
              </a:rPr>
              <a:t> </a:t>
            </a:r>
            <a:r>
              <a:rPr lang="el-GR" dirty="0">
                <a:sym typeface="Wingdings" panose="05000000000000000000" pitchFamily="2" charset="2"/>
              </a:rPr>
              <a:t>ρ </a:t>
            </a:r>
            <a:r>
              <a:rPr lang="en-US" dirty="0">
                <a:sym typeface="Wingdings" panose="05000000000000000000" pitchFamily="2" charset="2"/>
              </a:rPr>
              <a:t>g Cc ) / (18 </a:t>
            </a:r>
            <a:r>
              <a:rPr lang="el-GR" dirty="0">
                <a:sym typeface="Wingdings" panose="05000000000000000000" pitchFamily="2" charset="2"/>
              </a:rPr>
              <a:t>μ)</a:t>
            </a:r>
          </a:p>
          <a:p>
            <a:pPr marL="0" indent="0">
              <a:buNone/>
            </a:pPr>
            <a:r>
              <a:rPr lang="el-GR" dirty="0">
                <a:sym typeface="Wingdings" panose="05000000000000000000" pitchFamily="2" charset="2"/>
              </a:rPr>
              <a:t>όπου</a:t>
            </a:r>
          </a:p>
          <a:p>
            <a:pPr marL="0" indent="0">
              <a:buNone/>
            </a:pPr>
            <a:r>
              <a:rPr lang="el-GR" dirty="0">
                <a:sym typeface="Wingdings" panose="05000000000000000000" pitchFamily="2" charset="2"/>
              </a:rPr>
              <a:t>ρ η πυκνότητα των σωματιδίων</a:t>
            </a:r>
          </a:p>
          <a:p>
            <a:pPr marL="0" indent="0">
              <a:buNone/>
            </a:pPr>
            <a:r>
              <a:rPr lang="en-US" dirty="0">
                <a:sym typeface="Wingdings" panose="05000000000000000000" pitchFamily="2" charset="2"/>
              </a:rPr>
              <a:t>Cc   </a:t>
            </a:r>
            <a:r>
              <a:rPr lang="el-GR" dirty="0">
                <a:sym typeface="Wingdings" panose="05000000000000000000" pitchFamily="2" charset="2"/>
              </a:rPr>
              <a:t>συντελεστής διόρθωσης ολίσθησης (</a:t>
            </a:r>
            <a:r>
              <a:rPr lang="en-US" dirty="0">
                <a:sym typeface="Wingdings" panose="05000000000000000000" pitchFamily="2" charset="2"/>
              </a:rPr>
              <a:t>slip correction factor), </a:t>
            </a:r>
            <a:endParaRPr lang="el-GR" dirty="0" smtClean="0">
              <a:sym typeface="Wingdings" panose="05000000000000000000" pitchFamily="2" charset="2"/>
            </a:endParaRPr>
          </a:p>
          <a:p>
            <a:pPr marL="0" indent="0">
              <a:buNone/>
            </a:pPr>
            <a:r>
              <a:rPr lang="el-GR" dirty="0">
                <a:sym typeface="Wingdings" panose="05000000000000000000" pitchFamily="2" charset="2"/>
              </a:rPr>
              <a:t> </a:t>
            </a:r>
            <a:r>
              <a:rPr lang="el-GR" dirty="0" smtClean="0">
                <a:sym typeface="Wingdings" panose="05000000000000000000" pitchFamily="2" charset="2"/>
              </a:rPr>
              <a:t>      συνήθως </a:t>
            </a:r>
            <a:r>
              <a:rPr lang="en-US" dirty="0" smtClean="0">
                <a:sym typeface="Wingdings" panose="05000000000000000000" pitchFamily="2" charset="2"/>
              </a:rPr>
              <a:t>Cc </a:t>
            </a:r>
            <a:r>
              <a:rPr lang="en-US" dirty="0">
                <a:sym typeface="Wingdings" panose="05000000000000000000" pitchFamily="2" charset="2"/>
              </a:rPr>
              <a:t>= </a:t>
            </a:r>
            <a:r>
              <a:rPr lang="en-US" dirty="0" smtClean="0">
                <a:sym typeface="Wingdings" panose="05000000000000000000" pitchFamily="2" charset="2"/>
              </a:rPr>
              <a:t>1</a:t>
            </a:r>
            <a:r>
              <a:rPr lang="el-GR" dirty="0" smtClean="0">
                <a:sym typeface="Wingdings" panose="05000000000000000000" pitchFamily="2" charset="2"/>
              </a:rPr>
              <a:t>, για </a:t>
            </a:r>
            <a:r>
              <a:rPr lang="el-GR" dirty="0">
                <a:sym typeface="Wingdings" panose="05000000000000000000" pitchFamily="2" charset="2"/>
              </a:rPr>
              <a:t>αιωρούμενα σωματίδια</a:t>
            </a:r>
          </a:p>
          <a:p>
            <a:pPr marL="0" indent="0">
              <a:buNone/>
            </a:pPr>
            <a:r>
              <a:rPr lang="en-US" dirty="0" err="1"/>
              <a:t>dp</a:t>
            </a:r>
            <a:r>
              <a:rPr lang="en-US" dirty="0"/>
              <a:t> </a:t>
            </a:r>
            <a:r>
              <a:rPr lang="el-GR" dirty="0"/>
              <a:t>αεροδυναμική διάμετρος σωματιδίου</a:t>
            </a:r>
          </a:p>
          <a:p>
            <a:pPr marL="0" indent="0">
              <a:buNone/>
            </a:pPr>
            <a:r>
              <a:rPr lang="el-GR" dirty="0"/>
              <a:t>μ  ιξώδες αέρα</a:t>
            </a:r>
          </a:p>
        </p:txBody>
      </p:sp>
    </p:spTree>
    <p:extLst>
      <p:ext uri="{BB962C8B-B14F-4D97-AF65-F5344CB8AC3E}">
        <p14:creationId xmlns:p14="http://schemas.microsoft.com/office/powerpoint/2010/main" val="205568477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3F290F4-5FDB-4E47-A96D-E291D8C37CB9}"/>
              </a:ext>
            </a:extLst>
          </p:cNvPr>
          <p:cNvSpPr>
            <a:spLocks noGrp="1"/>
          </p:cNvSpPr>
          <p:nvPr>
            <p:ph type="title"/>
          </p:nvPr>
        </p:nvSpPr>
        <p:spPr>
          <a:xfrm>
            <a:off x="838200" y="365125"/>
            <a:ext cx="10515600" cy="854075"/>
          </a:xfrm>
        </p:spPr>
        <p:txBody>
          <a:bodyPr/>
          <a:lstStyle/>
          <a:p>
            <a:r>
              <a:rPr lang="el-GR" b="1" dirty="0"/>
              <a:t>Εναπόθεση σε επιφάνειες </a:t>
            </a:r>
          </a:p>
        </p:txBody>
      </p:sp>
      <p:sp>
        <p:nvSpPr>
          <p:cNvPr id="3" name="Θέση περιεχομένου 2">
            <a:extLst>
              <a:ext uri="{FF2B5EF4-FFF2-40B4-BE49-F238E27FC236}">
                <a16:creationId xmlns:a16="http://schemas.microsoft.com/office/drawing/2014/main" xmlns="" id="{438D51C3-0503-4D91-AB43-D56990F0AC70}"/>
              </a:ext>
            </a:extLst>
          </p:cNvPr>
          <p:cNvSpPr>
            <a:spLocks noGrp="1"/>
          </p:cNvSpPr>
          <p:nvPr>
            <p:ph idx="1"/>
          </p:nvPr>
        </p:nvSpPr>
        <p:spPr>
          <a:xfrm>
            <a:off x="838200" y="1346200"/>
            <a:ext cx="10515600" cy="4830763"/>
          </a:xfrm>
        </p:spPr>
        <p:txBody>
          <a:bodyPr>
            <a:normAutofit lnSpcReduction="10000"/>
          </a:bodyPr>
          <a:lstStyle/>
          <a:p>
            <a:r>
              <a:rPr lang="el-GR" b="1" dirty="0" smtClean="0">
                <a:sym typeface="Wingdings" panose="05000000000000000000" pitchFamily="2" charset="2"/>
              </a:rPr>
              <a:t>Επιπρόσθετες </a:t>
            </a:r>
            <a:r>
              <a:rPr lang="el-GR" b="1" dirty="0">
                <a:sym typeface="Wingdings" panose="05000000000000000000" pitchFamily="2" charset="2"/>
              </a:rPr>
              <a:t>διεργασίες απομάκρυνσης σωματιδίων από την ατμόσφαιρα είναι η υγρή και η ξηρή εναπόθεση.</a:t>
            </a:r>
          </a:p>
          <a:p>
            <a:endParaRPr lang="el-GR" b="1" dirty="0">
              <a:sym typeface="Wingdings" panose="05000000000000000000" pitchFamily="2" charset="2"/>
            </a:endParaRPr>
          </a:p>
          <a:p>
            <a:pPr marL="0" indent="0">
              <a:buNone/>
            </a:pPr>
            <a:r>
              <a:rPr lang="el-GR" b="1" dirty="0">
                <a:sym typeface="Wingdings" panose="05000000000000000000" pitchFamily="2" charset="2"/>
              </a:rPr>
              <a:t>Η εναπόθεση σε επιφάνειες γενικά επηρεάζεται από</a:t>
            </a:r>
            <a:r>
              <a:rPr lang="en-US" b="1" dirty="0">
                <a:sym typeface="Wingdings" panose="05000000000000000000" pitchFamily="2" charset="2"/>
              </a:rPr>
              <a:t>:</a:t>
            </a:r>
            <a:r>
              <a:rPr lang="el-GR" dirty="0">
                <a:sym typeface="Wingdings" panose="05000000000000000000" pitchFamily="2" charset="2"/>
              </a:rPr>
              <a:t>     </a:t>
            </a:r>
          </a:p>
          <a:p>
            <a:pPr>
              <a:buFont typeface="Wingdings" panose="05000000000000000000" pitchFamily="2" charset="2"/>
              <a:buChar char="ü"/>
            </a:pPr>
            <a:r>
              <a:rPr lang="el-GR" dirty="0">
                <a:sym typeface="Wingdings" panose="05000000000000000000" pitchFamily="2" charset="2"/>
              </a:rPr>
              <a:t> Τη χρήση μηχανικών μέσων ανάμειξης του αέρα (π.χ. ανεμιστήρες) ή την ύπαρξη φυσικής τυρβώδους </a:t>
            </a:r>
            <a:r>
              <a:rPr lang="el-GR" u="sng" dirty="0">
                <a:sym typeface="Wingdings" panose="05000000000000000000" pitchFamily="2" charset="2"/>
              </a:rPr>
              <a:t>ροής</a:t>
            </a:r>
          </a:p>
          <a:p>
            <a:pPr>
              <a:buFont typeface="Wingdings" panose="05000000000000000000" pitchFamily="2" charset="2"/>
              <a:buChar char="ü"/>
            </a:pPr>
            <a:r>
              <a:rPr lang="el-GR" dirty="0">
                <a:sym typeface="Wingdings" panose="05000000000000000000" pitchFamily="2" charset="2"/>
              </a:rPr>
              <a:t> Το είδος και τα </a:t>
            </a:r>
            <a:r>
              <a:rPr lang="el-GR" u="sng" dirty="0">
                <a:sym typeface="Wingdings" panose="05000000000000000000" pitchFamily="2" charset="2"/>
              </a:rPr>
              <a:t>χαρακτηριστικά της επιφάνειας </a:t>
            </a:r>
            <a:r>
              <a:rPr lang="el-GR" dirty="0">
                <a:sym typeface="Wingdings" panose="05000000000000000000" pitchFamily="2" charset="2"/>
              </a:rPr>
              <a:t>(υλικό, αδρότητα – στιλπνότητα κτλ.)</a:t>
            </a:r>
          </a:p>
          <a:p>
            <a:pPr>
              <a:buFont typeface="Wingdings" panose="05000000000000000000" pitchFamily="2" charset="2"/>
              <a:buChar char="ü"/>
            </a:pPr>
            <a:r>
              <a:rPr lang="el-GR" dirty="0">
                <a:sym typeface="Wingdings" panose="05000000000000000000" pitchFamily="2" charset="2"/>
              </a:rPr>
              <a:t> Τη βαθμίδα </a:t>
            </a:r>
            <a:r>
              <a:rPr lang="el-GR" u="sng" dirty="0">
                <a:sym typeface="Wingdings" panose="05000000000000000000" pitchFamily="2" charset="2"/>
              </a:rPr>
              <a:t>θερμοκρασίας</a:t>
            </a:r>
            <a:r>
              <a:rPr lang="el-GR" dirty="0">
                <a:sym typeface="Wingdings" panose="05000000000000000000" pitchFamily="2" charset="2"/>
              </a:rPr>
              <a:t> κοντά στην επιφάνεια</a:t>
            </a:r>
          </a:p>
          <a:p>
            <a:pPr>
              <a:buFont typeface="Wingdings" panose="05000000000000000000" pitchFamily="2" charset="2"/>
              <a:buChar char="ü"/>
            </a:pPr>
            <a:r>
              <a:rPr lang="el-GR" dirty="0">
                <a:sym typeface="Wingdings" panose="05000000000000000000" pitchFamily="2" charset="2"/>
              </a:rPr>
              <a:t> Τις ιδιότητες του </a:t>
            </a:r>
            <a:r>
              <a:rPr lang="el-GR" u="sng" dirty="0">
                <a:sym typeface="Wingdings" panose="05000000000000000000" pitchFamily="2" charset="2"/>
              </a:rPr>
              <a:t>λεπτού στρώματος ανάμειξης </a:t>
            </a:r>
            <a:r>
              <a:rPr lang="el-GR" dirty="0">
                <a:sym typeface="Wingdings" panose="05000000000000000000" pitchFamily="2" charset="2"/>
              </a:rPr>
              <a:t>που είναι σε επαφή με την επιφάνεια</a:t>
            </a:r>
          </a:p>
        </p:txBody>
      </p:sp>
    </p:spTree>
    <p:extLst>
      <p:ext uri="{BB962C8B-B14F-4D97-AF65-F5344CB8AC3E}">
        <p14:creationId xmlns:p14="http://schemas.microsoft.com/office/powerpoint/2010/main" val="49537013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Lectures on respiratory physiology Defense Systems of th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4204" y="347729"/>
            <a:ext cx="7681795" cy="5761347"/>
          </a:xfrm>
          <a:prstGeom prst="rect">
            <a:avLst/>
          </a:prstGeom>
          <a:noFill/>
          <a:extLst>
            <a:ext uri="{909E8E84-426E-40DD-AFC4-6F175D3DCCD1}">
              <a14:hiddenFill xmlns:a14="http://schemas.microsoft.com/office/drawing/2010/main">
                <a:solidFill>
                  <a:srgbClr val="FFFFFF"/>
                </a:solidFill>
              </a14:hiddenFill>
            </a:ext>
          </a:extLst>
        </p:spPr>
      </p:pic>
      <p:sp>
        <p:nvSpPr>
          <p:cNvPr id="3" name="Θέση περιεχομένου 2"/>
          <p:cNvSpPr>
            <a:spLocks noGrp="1"/>
          </p:cNvSpPr>
          <p:nvPr>
            <p:ph idx="1"/>
          </p:nvPr>
        </p:nvSpPr>
        <p:spPr>
          <a:xfrm>
            <a:off x="4251101" y="5368947"/>
            <a:ext cx="4841383" cy="1489053"/>
          </a:xfrm>
        </p:spPr>
        <p:txBody>
          <a:bodyPr>
            <a:normAutofit/>
          </a:bodyPr>
          <a:lstStyle/>
          <a:p>
            <a:pPr marL="0" indent="0">
              <a:buNone/>
            </a:pPr>
            <a:r>
              <a:rPr lang="el-GR" sz="2600" dirty="0" smtClean="0"/>
              <a:t> πρόσκρουση  καθίζηση    διάχυση</a:t>
            </a:r>
            <a:endParaRPr lang="el-GR" sz="2600" dirty="0"/>
          </a:p>
        </p:txBody>
      </p:sp>
    </p:spTree>
    <p:extLst>
      <p:ext uri="{BB962C8B-B14F-4D97-AF65-F5344CB8AC3E}">
        <p14:creationId xmlns:p14="http://schemas.microsoft.com/office/powerpoint/2010/main" val="248904891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Εναπόθεση στο ανθρώπινο αναπνευστικό σύστημα (</a:t>
            </a:r>
            <a:r>
              <a:rPr lang="en-US" dirty="0"/>
              <a:t>human respiratory tract, RT</a:t>
            </a:r>
            <a:r>
              <a:rPr lang="el-GR" dirty="0"/>
              <a:t>)</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p:txBody>
          <a:bodyPr/>
          <a:lstStyle/>
          <a:p>
            <a:r>
              <a:rPr lang="el-GR" dirty="0" err="1"/>
              <a:t>Μορφομετρικό</a:t>
            </a:r>
            <a:r>
              <a:rPr lang="el-GR" dirty="0"/>
              <a:t> μοντέλο για το αναπνευστικό </a:t>
            </a:r>
            <a:r>
              <a:rPr lang="en-US" dirty="0"/>
              <a:t>ICRP (1994) </a:t>
            </a:r>
            <a:r>
              <a:rPr lang="el-GR" dirty="0"/>
              <a:t>με δεδομένα 1) μορφής </a:t>
            </a:r>
            <a:r>
              <a:rPr lang="en-US" dirty="0"/>
              <a:t>RT</a:t>
            </a:r>
            <a:r>
              <a:rPr lang="el-GR" dirty="0"/>
              <a:t>-αναπνευστικής οδού και 2) κατανομής </a:t>
            </a:r>
            <a:r>
              <a:rPr lang="el-GR" dirty="0" smtClean="0"/>
              <a:t>σωματιδίων.</a:t>
            </a:r>
            <a:endParaRPr lang="el-GR" dirty="0"/>
          </a:p>
          <a:p>
            <a:r>
              <a:rPr lang="el-GR" dirty="0"/>
              <a:t>Η εναπόθεση στο </a:t>
            </a:r>
            <a:r>
              <a:rPr lang="en-US" dirty="0"/>
              <a:t>RT</a:t>
            </a:r>
            <a:r>
              <a:rPr lang="el-GR" dirty="0"/>
              <a:t> εξαρτάται από</a:t>
            </a:r>
            <a:r>
              <a:rPr lang="en-US" dirty="0"/>
              <a:t>:</a:t>
            </a:r>
            <a:r>
              <a:rPr lang="el-GR" dirty="0"/>
              <a:t> μέγεθος σωματιδίων, φυσικοχημικές τους ιδιότητες, χαρακτηριστικά της φυσιολογίας του ανθρώπου.</a:t>
            </a:r>
          </a:p>
          <a:p>
            <a:r>
              <a:rPr lang="el-GR" dirty="0"/>
              <a:t>Οι σημαντικότεροι μηχανισμοί εναπόθεσης στο </a:t>
            </a:r>
            <a:r>
              <a:rPr lang="en-US" dirty="0"/>
              <a:t>RT</a:t>
            </a:r>
            <a:r>
              <a:rPr lang="el-GR" dirty="0"/>
              <a:t> είναι</a:t>
            </a:r>
            <a:r>
              <a:rPr lang="en-US" dirty="0"/>
              <a:t>:</a:t>
            </a:r>
            <a:r>
              <a:rPr lang="el-GR" dirty="0"/>
              <a:t> πρόσκρουση, </a:t>
            </a:r>
            <a:r>
              <a:rPr lang="el-GR" dirty="0" err="1"/>
              <a:t>βαρυτική</a:t>
            </a:r>
            <a:r>
              <a:rPr lang="el-GR" dirty="0"/>
              <a:t> εναπόθεση, διάχυση </a:t>
            </a:r>
            <a:r>
              <a:rPr lang="en-US" dirty="0"/>
              <a:t>Brown</a:t>
            </a:r>
            <a:r>
              <a:rPr lang="el-GR" dirty="0"/>
              <a:t>, καθίζηση, απόθεση νέφους, αναχαίτιση-ενσφήνωση, ηλεκτροστατική εναπόθεση.</a:t>
            </a:r>
          </a:p>
        </p:txBody>
      </p:sp>
    </p:spTree>
    <p:extLst>
      <p:ext uri="{BB962C8B-B14F-4D97-AF65-F5344CB8AC3E}">
        <p14:creationId xmlns:p14="http://schemas.microsoft.com/office/powerpoint/2010/main" val="3982207836"/>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Εναπόθεση στο ανθρώπινο αναπνευστικό σύστημα (</a:t>
            </a:r>
            <a:r>
              <a:rPr lang="en-US" dirty="0"/>
              <a:t>human respiratory tract, RT</a:t>
            </a:r>
            <a:r>
              <a:rPr lang="el-GR" dirty="0"/>
              <a:t>)</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p:txBody>
          <a:bodyPr/>
          <a:lstStyle/>
          <a:p>
            <a:r>
              <a:rPr lang="el-GR" dirty="0"/>
              <a:t>Η ολική εναπόθεση υπολογίζεται ως επαλληλία των ανεξάρτητων μηχανισμών εναπόθεσης.</a:t>
            </a:r>
          </a:p>
          <a:p>
            <a:r>
              <a:rPr lang="el-GR" dirty="0"/>
              <a:t>Υπολογίζεται η δόση </a:t>
            </a:r>
            <a:r>
              <a:rPr lang="en-US" dirty="0"/>
              <a:t>(dose)</a:t>
            </a:r>
            <a:r>
              <a:rPr lang="el-GR" dirty="0"/>
              <a:t> των σωματιδίων σε κάθε τμήμα του </a:t>
            </a:r>
            <a:r>
              <a:rPr lang="en-US" dirty="0"/>
              <a:t>RT</a:t>
            </a:r>
            <a:r>
              <a:rPr lang="el-GR" dirty="0"/>
              <a:t> </a:t>
            </a:r>
            <a:r>
              <a:rPr lang="el-GR" sz="1400" dirty="0">
                <a:solidFill>
                  <a:srgbClr val="FF0000"/>
                </a:solidFill>
              </a:rPr>
              <a:t>(σχέση 2-60) </a:t>
            </a:r>
            <a:r>
              <a:rPr lang="el-GR" dirty="0"/>
              <a:t>όπου </a:t>
            </a:r>
            <a:endParaRPr lang="en-US" dirty="0"/>
          </a:p>
          <a:p>
            <a:pPr marL="0" indent="0">
              <a:buNone/>
            </a:pPr>
            <a:r>
              <a:rPr lang="en-US" dirty="0"/>
              <a:t> - </a:t>
            </a:r>
            <a:r>
              <a:rPr lang="el-GR" dirty="0"/>
              <a:t>Η είναι ο ρυθμός δόσης (</a:t>
            </a:r>
            <a:r>
              <a:rPr lang="en-US" dirty="0"/>
              <a:t>mg/h)</a:t>
            </a:r>
            <a:r>
              <a:rPr lang="el-GR" dirty="0"/>
              <a:t> </a:t>
            </a:r>
            <a:endParaRPr lang="en-US" dirty="0"/>
          </a:p>
          <a:p>
            <a:pPr marL="0" indent="0">
              <a:buNone/>
            </a:pPr>
            <a:r>
              <a:rPr lang="en-US" dirty="0"/>
              <a:t> - n</a:t>
            </a:r>
            <a:r>
              <a:rPr lang="en-US" baseline="-25000" dirty="0"/>
              <a:t>o</a:t>
            </a:r>
            <a:r>
              <a:rPr lang="en-US" dirty="0"/>
              <a:t> </a:t>
            </a:r>
            <a:r>
              <a:rPr lang="el-GR" dirty="0"/>
              <a:t>ο λόγος </a:t>
            </a:r>
            <a:r>
              <a:rPr lang="el-GR" dirty="0" err="1"/>
              <a:t>εισπνευσιμότητας</a:t>
            </a:r>
            <a:r>
              <a:rPr lang="el-GR" dirty="0"/>
              <a:t> </a:t>
            </a:r>
            <a:r>
              <a:rPr lang="en-US" dirty="0"/>
              <a:t>(</a:t>
            </a:r>
            <a:r>
              <a:rPr lang="en-US" dirty="0" err="1"/>
              <a:t>inhalability</a:t>
            </a:r>
            <a:r>
              <a:rPr lang="en-US" dirty="0"/>
              <a:t> ratio</a:t>
            </a:r>
            <a:r>
              <a:rPr lang="en-US" dirty="0" smtClean="0"/>
              <a:t>), </a:t>
            </a:r>
            <a:r>
              <a:rPr lang="el-GR" dirty="0" smtClean="0"/>
              <a:t>ενώ</a:t>
            </a:r>
            <a:endParaRPr lang="en-US" dirty="0"/>
          </a:p>
          <a:p>
            <a:pPr marL="0" indent="0">
              <a:buNone/>
            </a:pPr>
            <a:r>
              <a:rPr lang="en-US" dirty="0"/>
              <a:t> - </a:t>
            </a:r>
            <a:r>
              <a:rPr lang="el-GR" dirty="0" smtClean="0"/>
              <a:t>λαμβάνεται </a:t>
            </a:r>
            <a:r>
              <a:rPr lang="el-GR" dirty="0"/>
              <a:t>υπόψη η εναπόθεση των </a:t>
            </a:r>
            <a:r>
              <a:rPr lang="en-US" dirty="0"/>
              <a:t>fine</a:t>
            </a:r>
            <a:r>
              <a:rPr lang="el-GR" dirty="0"/>
              <a:t> και </a:t>
            </a:r>
            <a:r>
              <a:rPr lang="en-US" dirty="0"/>
              <a:t>coarse</a:t>
            </a:r>
            <a:r>
              <a:rPr lang="el-GR" dirty="0"/>
              <a:t> σωματιδίων σε κάθε </a:t>
            </a:r>
            <a:r>
              <a:rPr lang="en-US" dirty="0" err="1"/>
              <a:t>i</a:t>
            </a:r>
            <a:r>
              <a:rPr lang="el-GR" dirty="0"/>
              <a:t> περιοχή του πνεύμονα.</a:t>
            </a:r>
          </a:p>
        </p:txBody>
      </p:sp>
    </p:spTree>
    <p:extLst>
      <p:ext uri="{BB962C8B-B14F-4D97-AF65-F5344CB8AC3E}">
        <p14:creationId xmlns:p14="http://schemas.microsoft.com/office/powerpoint/2010/main" val="119129695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err="1"/>
              <a:t>Εισπευσιμότητα</a:t>
            </a:r>
            <a:r>
              <a:rPr lang="el-GR" dirty="0"/>
              <a:t> (</a:t>
            </a:r>
            <a:r>
              <a:rPr lang="en-US" dirty="0" err="1"/>
              <a:t>Inhalability</a:t>
            </a:r>
            <a:r>
              <a:rPr lang="en-US" dirty="0"/>
              <a:t>)</a:t>
            </a:r>
            <a:endParaRPr lang="el-GR" dirty="0"/>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p:txBody>
          <a:bodyPr/>
          <a:lstStyle/>
          <a:p>
            <a:r>
              <a:rPr lang="el-GR" dirty="0"/>
              <a:t>Ορίζουμε ως </a:t>
            </a:r>
            <a:r>
              <a:rPr lang="el-GR" dirty="0" err="1"/>
              <a:t>εισπνευσιμότητα</a:t>
            </a:r>
            <a:r>
              <a:rPr lang="el-GR" dirty="0"/>
              <a:t> </a:t>
            </a:r>
            <a:r>
              <a:rPr lang="en-US" dirty="0"/>
              <a:t>I </a:t>
            </a:r>
            <a:r>
              <a:rPr lang="el-GR" dirty="0"/>
              <a:t>τον παράγοντα εκείνον που καθορίζει την ικανότητα εισαγωγής </a:t>
            </a:r>
            <a:r>
              <a:rPr lang="el-GR" dirty="0" smtClean="0"/>
              <a:t>(εισπνοής) των </a:t>
            </a:r>
            <a:r>
              <a:rPr lang="el-GR" dirty="0"/>
              <a:t>αεροζόλ </a:t>
            </a:r>
            <a:r>
              <a:rPr lang="el-GR" dirty="0" smtClean="0"/>
              <a:t>(από το </a:t>
            </a:r>
            <a:r>
              <a:rPr lang="el-GR" dirty="0"/>
              <a:t>στόμα και την </a:t>
            </a:r>
            <a:r>
              <a:rPr lang="el-GR" dirty="0" smtClean="0"/>
              <a:t>μύτη).</a:t>
            </a:r>
            <a:endParaRPr lang="el-GR" dirty="0"/>
          </a:p>
          <a:p>
            <a:pPr marL="0" indent="0">
              <a:buNone/>
            </a:pPr>
            <a:endParaRPr lang="el-GR" dirty="0"/>
          </a:p>
          <a:p>
            <a:pPr marL="0" indent="0">
              <a:buNone/>
            </a:pPr>
            <a:r>
              <a:rPr lang="el-GR" dirty="0"/>
              <a:t>                            Ι  = Μ</a:t>
            </a:r>
            <a:r>
              <a:rPr lang="el-GR" baseline="-25000" dirty="0"/>
              <a:t>ο</a:t>
            </a:r>
            <a:r>
              <a:rPr lang="el-GR" dirty="0"/>
              <a:t> / Μ</a:t>
            </a:r>
            <a:r>
              <a:rPr lang="el-GR" baseline="-25000" dirty="0"/>
              <a:t>ο,</a:t>
            </a:r>
            <a:r>
              <a:rPr lang="en-US" baseline="-25000" dirty="0" err="1"/>
              <a:t>amb</a:t>
            </a:r>
            <a:endParaRPr lang="en-US" baseline="-25000" dirty="0"/>
          </a:p>
          <a:p>
            <a:pPr marL="0" indent="0">
              <a:buNone/>
            </a:pPr>
            <a:endParaRPr lang="en-US" baseline="-25000" dirty="0"/>
          </a:p>
          <a:p>
            <a:pPr marL="0" indent="0">
              <a:buNone/>
            </a:pPr>
            <a:r>
              <a:rPr lang="el-GR" dirty="0"/>
              <a:t>Μ</a:t>
            </a:r>
            <a:r>
              <a:rPr lang="el-GR" baseline="-25000" dirty="0"/>
              <a:t>ο</a:t>
            </a:r>
            <a:r>
              <a:rPr lang="el-GR" dirty="0"/>
              <a:t> </a:t>
            </a:r>
            <a:r>
              <a:rPr lang="en-US" dirty="0"/>
              <a:t>   </a:t>
            </a:r>
            <a:r>
              <a:rPr lang="el-GR" dirty="0"/>
              <a:t>      η συγκέντρωση μάζας σωματιδίων που εισπνεύσθηκαν</a:t>
            </a:r>
            <a:endParaRPr lang="en-US" dirty="0"/>
          </a:p>
          <a:p>
            <a:pPr marL="0" indent="0">
              <a:buNone/>
            </a:pPr>
            <a:r>
              <a:rPr lang="el-GR" dirty="0"/>
              <a:t>Μ</a:t>
            </a:r>
            <a:r>
              <a:rPr lang="el-GR" baseline="-25000" dirty="0"/>
              <a:t>ο,</a:t>
            </a:r>
            <a:r>
              <a:rPr lang="en-US" baseline="-25000" dirty="0" err="1"/>
              <a:t>amb</a:t>
            </a:r>
            <a:r>
              <a:rPr lang="el-GR" baseline="-25000" dirty="0"/>
              <a:t>      </a:t>
            </a:r>
            <a:r>
              <a:rPr lang="el-GR" dirty="0"/>
              <a:t>η συγκέντρωση των σωματιδίων στον ατμοσφαιρικό αέρα</a:t>
            </a:r>
            <a:endParaRPr lang="en-US" baseline="-25000" dirty="0"/>
          </a:p>
          <a:p>
            <a:pPr marL="0" indent="0">
              <a:buNone/>
            </a:pPr>
            <a:endParaRPr lang="en-US" baseline="-25000" dirty="0"/>
          </a:p>
          <a:p>
            <a:pPr marL="0" indent="0">
              <a:buNone/>
            </a:pPr>
            <a:endParaRPr lang="el-GR" baseline="-25000" dirty="0"/>
          </a:p>
        </p:txBody>
      </p:sp>
    </p:spTree>
    <p:extLst>
      <p:ext uri="{BB962C8B-B14F-4D97-AF65-F5344CB8AC3E}">
        <p14:creationId xmlns:p14="http://schemas.microsoft.com/office/powerpoint/2010/main" val="190669534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Εναπόθεση στο ανθρώπινο αναπνευστικό σύστημα (</a:t>
            </a:r>
            <a:r>
              <a:rPr lang="en-US" dirty="0"/>
              <a:t>human respiratory tract, RT</a:t>
            </a:r>
            <a:r>
              <a:rPr lang="el-GR" dirty="0"/>
              <a:t>)</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838200" y="2158999"/>
            <a:ext cx="10515600" cy="3687763"/>
          </a:xfrm>
        </p:spPr>
        <p:txBody>
          <a:bodyPr>
            <a:normAutofit fontScale="92500"/>
          </a:bodyPr>
          <a:lstStyle/>
          <a:p>
            <a:pPr>
              <a:lnSpc>
                <a:spcPct val="200000"/>
              </a:lnSpc>
            </a:pPr>
            <a:r>
              <a:rPr lang="el-GR" dirty="0"/>
              <a:t>Η εναπόθεση στον πνεύμονα συνήθως δίνεται ως κλάσμα</a:t>
            </a:r>
            <a:r>
              <a:rPr lang="en-US" dirty="0"/>
              <a:t>:</a:t>
            </a:r>
            <a:endParaRPr lang="el-GR" dirty="0"/>
          </a:p>
          <a:p>
            <a:pPr>
              <a:lnSpc>
                <a:spcPct val="200000"/>
              </a:lnSpc>
              <a:buFont typeface="Wingdings" panose="05000000000000000000" pitchFamily="2" charset="2"/>
              <a:buChar char="Ø"/>
            </a:pPr>
            <a:r>
              <a:rPr lang="el-GR" dirty="0"/>
              <a:t>Της εκτός θώρακα περιοχής </a:t>
            </a:r>
            <a:r>
              <a:rPr lang="en-US" dirty="0"/>
              <a:t>(</a:t>
            </a:r>
            <a:r>
              <a:rPr lang="en-US" dirty="0" err="1"/>
              <a:t>extrathoracic</a:t>
            </a:r>
            <a:r>
              <a:rPr lang="en-US" dirty="0"/>
              <a:t> compartment – ET)</a:t>
            </a:r>
          </a:p>
          <a:p>
            <a:pPr>
              <a:lnSpc>
                <a:spcPct val="200000"/>
              </a:lnSpc>
              <a:buFont typeface="Wingdings" panose="05000000000000000000" pitchFamily="2" charset="2"/>
              <a:buChar char="Ø"/>
            </a:pPr>
            <a:r>
              <a:rPr lang="el-GR" dirty="0"/>
              <a:t>Της τραχειοβρογχικής περιοχής </a:t>
            </a:r>
            <a:r>
              <a:rPr lang="en-US" dirty="0"/>
              <a:t>(tracheobronchial region – TB)</a:t>
            </a:r>
          </a:p>
          <a:p>
            <a:pPr>
              <a:lnSpc>
                <a:spcPct val="200000"/>
              </a:lnSpc>
              <a:buFont typeface="Wingdings" panose="05000000000000000000" pitchFamily="2" charset="2"/>
              <a:buChar char="Ø"/>
            </a:pPr>
            <a:r>
              <a:rPr lang="el-GR" dirty="0"/>
              <a:t>Της αναπνευστικής περιοχής </a:t>
            </a:r>
            <a:r>
              <a:rPr lang="en-US" dirty="0"/>
              <a:t>(pulmonary</a:t>
            </a:r>
            <a:r>
              <a:rPr lang="el-GR" dirty="0"/>
              <a:t>-</a:t>
            </a:r>
            <a:r>
              <a:rPr lang="en-US" dirty="0"/>
              <a:t>alveolar region – AL</a:t>
            </a:r>
            <a:r>
              <a:rPr lang="el-GR" dirty="0"/>
              <a:t>)</a:t>
            </a:r>
          </a:p>
        </p:txBody>
      </p:sp>
    </p:spTree>
    <p:extLst>
      <p:ext uri="{BB962C8B-B14F-4D97-AF65-F5344CB8AC3E}">
        <p14:creationId xmlns:p14="http://schemas.microsoft.com/office/powerpoint/2010/main" val="145527047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a:xfrm>
            <a:off x="773806" y="3295135"/>
            <a:ext cx="10515600" cy="1498402"/>
          </a:xfrm>
        </p:spPr>
        <p:txBody>
          <a:bodyPr/>
          <a:lstStyle/>
          <a:p>
            <a:r>
              <a:rPr lang="el-GR" b="1" dirty="0"/>
              <a:t>Έκθεση ατόμου σε ρύπο</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773806" y="1221011"/>
            <a:ext cx="10515600" cy="1682236"/>
          </a:xfrm>
        </p:spPr>
        <p:txBody>
          <a:bodyPr>
            <a:normAutofit fontScale="92500" lnSpcReduction="20000"/>
          </a:bodyPr>
          <a:lstStyle/>
          <a:p>
            <a:r>
              <a:rPr lang="el-GR" dirty="0"/>
              <a:t>Η έκθεση ατόμου σε ένα ρύπο είναι ο συνδυασμός</a:t>
            </a:r>
            <a:r>
              <a:rPr lang="en-US" dirty="0" smtClean="0"/>
              <a:t>:</a:t>
            </a:r>
            <a:endParaRPr lang="el-GR" dirty="0" smtClean="0"/>
          </a:p>
          <a:p>
            <a:pPr marL="0" indent="0">
              <a:buNone/>
            </a:pPr>
            <a:endParaRPr lang="el-GR" dirty="0"/>
          </a:p>
          <a:p>
            <a:pPr>
              <a:buFont typeface="Wingdings" panose="05000000000000000000" pitchFamily="2" charset="2"/>
              <a:buChar char="Ø"/>
            </a:pPr>
            <a:r>
              <a:rPr lang="el-GR" dirty="0"/>
              <a:t>Της συγκέντρωσης του ρύπου στον χώρο και </a:t>
            </a:r>
          </a:p>
          <a:p>
            <a:pPr>
              <a:buFont typeface="Wingdings" panose="05000000000000000000" pitchFamily="2" charset="2"/>
              <a:buChar char="Ø"/>
            </a:pPr>
            <a:r>
              <a:rPr lang="el-GR" dirty="0"/>
              <a:t>Του χρόνου παραμονής του ατόμου σε αυτόν</a:t>
            </a:r>
          </a:p>
          <a:p>
            <a:pPr>
              <a:buFont typeface="Wingdings" panose="05000000000000000000" pitchFamily="2" charset="2"/>
              <a:buChar char="Ø"/>
            </a:pPr>
            <a:endParaRPr lang="el-GR" dirty="0"/>
          </a:p>
          <a:p>
            <a:pPr>
              <a:buFont typeface="Wingdings" panose="05000000000000000000" pitchFamily="2" charset="2"/>
              <a:buChar char="Ø"/>
            </a:pPr>
            <a:endParaRPr lang="el-GR" dirty="0"/>
          </a:p>
        </p:txBody>
      </p:sp>
      <p:sp>
        <p:nvSpPr>
          <p:cNvPr id="4" name="Τίτλος 1">
            <a:extLst>
              <a:ext uri="{FF2B5EF4-FFF2-40B4-BE49-F238E27FC236}">
                <a16:creationId xmlns:a16="http://schemas.microsoft.com/office/drawing/2014/main" xmlns="" id="{62886EC9-9AF5-40C8-A6B9-8D7BDD17E7AE}"/>
              </a:ext>
            </a:extLst>
          </p:cNvPr>
          <p:cNvSpPr txBox="1">
            <a:spLocks/>
          </p:cNvSpPr>
          <p:nvPr/>
        </p:nvSpPr>
        <p:spPr>
          <a:xfrm>
            <a:off x="773806" y="-11354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b="1" dirty="0" smtClean="0"/>
              <a:t>Ολική ανθρώπινη έκθεση</a:t>
            </a:r>
            <a:endParaRPr lang="el-GR" b="1" dirty="0"/>
          </a:p>
        </p:txBody>
      </p:sp>
      <p:sp>
        <p:nvSpPr>
          <p:cNvPr id="5" name="Θέση περιεχομένου 2">
            <a:extLst>
              <a:ext uri="{FF2B5EF4-FFF2-40B4-BE49-F238E27FC236}">
                <a16:creationId xmlns:a16="http://schemas.microsoft.com/office/drawing/2014/main" xmlns="" id="{51A95B0A-1695-41B5-9F92-B8BCEC0BF964}"/>
              </a:ext>
            </a:extLst>
          </p:cNvPr>
          <p:cNvSpPr txBox="1">
            <a:spLocks/>
          </p:cNvSpPr>
          <p:nvPr/>
        </p:nvSpPr>
        <p:spPr>
          <a:xfrm>
            <a:off x="773806" y="4418398"/>
            <a:ext cx="10515600" cy="28990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smtClean="0">
                <a:solidFill>
                  <a:srgbClr val="00B050"/>
                </a:solidFill>
              </a:rPr>
              <a:t>Ατόμου </a:t>
            </a:r>
            <a:r>
              <a:rPr lang="en-US" dirty="0" err="1" smtClean="0">
                <a:solidFill>
                  <a:srgbClr val="00B050"/>
                </a:solidFill>
              </a:rPr>
              <a:t>i</a:t>
            </a:r>
            <a:r>
              <a:rPr lang="el-GR" dirty="0" smtClean="0">
                <a:solidFill>
                  <a:srgbClr val="00B050"/>
                </a:solidFill>
              </a:rPr>
              <a:t> στους χώρους </a:t>
            </a:r>
            <a:r>
              <a:rPr lang="en-US" dirty="0" smtClean="0">
                <a:solidFill>
                  <a:srgbClr val="00B050"/>
                </a:solidFill>
              </a:rPr>
              <a:t>j = (1, n)</a:t>
            </a:r>
            <a:endParaRPr lang="el-GR" dirty="0" smtClean="0">
              <a:solidFill>
                <a:srgbClr val="00B050"/>
              </a:solidFill>
            </a:endParaRPr>
          </a:p>
          <a:p>
            <a:pPr marL="0" indent="0">
              <a:buFont typeface="Arial" panose="020B0604020202020204" pitchFamily="34" charset="0"/>
              <a:buNone/>
            </a:pPr>
            <a:endParaRPr lang="el-GR" dirty="0" smtClean="0"/>
          </a:p>
          <a:p>
            <a:pPr marL="0" indent="0">
              <a:buFont typeface="Arial" panose="020B0604020202020204" pitchFamily="34" charset="0"/>
              <a:buNone/>
            </a:pPr>
            <a:r>
              <a:rPr lang="el-GR" dirty="0" smtClean="0"/>
              <a:t>Ε</a:t>
            </a:r>
            <a:r>
              <a:rPr lang="en-US" dirty="0" err="1" smtClean="0"/>
              <a:t>i</a:t>
            </a:r>
            <a:r>
              <a:rPr lang="en-US" dirty="0" smtClean="0"/>
              <a:t> = </a:t>
            </a:r>
            <a:r>
              <a:rPr lang="el-GR" dirty="0" smtClean="0"/>
              <a:t>Σ</a:t>
            </a:r>
            <a:r>
              <a:rPr lang="en-US" baseline="-25000" dirty="0" smtClean="0"/>
              <a:t>(j:1-n)</a:t>
            </a:r>
            <a:r>
              <a:rPr lang="el-GR" baseline="-25000" dirty="0" smtClean="0"/>
              <a:t> </a:t>
            </a:r>
            <a:r>
              <a:rPr lang="en-US" dirty="0" err="1" smtClean="0"/>
              <a:t>c</a:t>
            </a:r>
            <a:r>
              <a:rPr lang="en-US" baseline="-25000" dirty="0" err="1" smtClean="0"/>
              <a:t>j</a:t>
            </a:r>
            <a:r>
              <a:rPr lang="en-US" dirty="0" smtClean="0"/>
              <a:t> </a:t>
            </a:r>
            <a:r>
              <a:rPr lang="en-US" dirty="0" err="1" smtClean="0"/>
              <a:t>t</a:t>
            </a:r>
            <a:r>
              <a:rPr lang="en-US" baseline="-25000" dirty="0" err="1" smtClean="0"/>
              <a:t>ij</a:t>
            </a:r>
            <a:r>
              <a:rPr lang="en-US" baseline="-25000" dirty="0" smtClean="0"/>
              <a:t>                                                    </a:t>
            </a:r>
            <a:r>
              <a:rPr lang="en-US" baseline="-25000" dirty="0" smtClean="0">
                <a:solidFill>
                  <a:srgbClr val="FF0000"/>
                </a:solidFill>
              </a:rPr>
              <a:t>(</a:t>
            </a:r>
            <a:r>
              <a:rPr lang="el-GR" baseline="-25000" dirty="0" smtClean="0">
                <a:solidFill>
                  <a:srgbClr val="FF0000"/>
                </a:solidFill>
              </a:rPr>
              <a:t>σελ. 198)</a:t>
            </a:r>
            <a:endParaRPr lang="el-GR" baseline="-25000" dirty="0">
              <a:solidFill>
                <a:srgbClr val="FF0000"/>
              </a:solidFill>
            </a:endParaRPr>
          </a:p>
        </p:txBody>
      </p:sp>
    </p:spTree>
    <p:extLst>
      <p:ext uri="{BB962C8B-B14F-4D97-AF65-F5344CB8AC3E}">
        <p14:creationId xmlns:p14="http://schemas.microsoft.com/office/powerpoint/2010/main" val="10458562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Έκθεση ατόμου σε ρύπο</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838200" y="1825625"/>
            <a:ext cx="10769600" cy="4351338"/>
          </a:xfrm>
        </p:spPr>
        <p:txBody>
          <a:bodyPr/>
          <a:lstStyle/>
          <a:p>
            <a:r>
              <a:rPr lang="el-GR" dirty="0"/>
              <a:t>Η δόση διακρίνεται σε </a:t>
            </a:r>
            <a:r>
              <a:rPr lang="el-GR" dirty="0">
                <a:solidFill>
                  <a:srgbClr val="0070C0"/>
                </a:solidFill>
              </a:rPr>
              <a:t>δυνητική</a:t>
            </a:r>
            <a:r>
              <a:rPr lang="el-GR" dirty="0"/>
              <a:t> (</a:t>
            </a:r>
            <a:r>
              <a:rPr lang="en-US" dirty="0"/>
              <a:t>potential</a:t>
            </a:r>
            <a:r>
              <a:rPr lang="el-GR" dirty="0"/>
              <a:t>), </a:t>
            </a:r>
            <a:r>
              <a:rPr lang="el-GR" dirty="0">
                <a:solidFill>
                  <a:srgbClr val="0070C0"/>
                </a:solidFill>
              </a:rPr>
              <a:t>εφαρμοζόμενη</a:t>
            </a:r>
            <a:r>
              <a:rPr lang="el-GR" dirty="0"/>
              <a:t> </a:t>
            </a:r>
            <a:r>
              <a:rPr lang="en-US" dirty="0"/>
              <a:t>(applied) </a:t>
            </a:r>
            <a:r>
              <a:rPr lang="el-GR" dirty="0"/>
              <a:t>και </a:t>
            </a:r>
            <a:r>
              <a:rPr lang="el-GR" dirty="0">
                <a:solidFill>
                  <a:srgbClr val="0070C0"/>
                </a:solidFill>
              </a:rPr>
              <a:t>εσωτερική</a:t>
            </a:r>
            <a:r>
              <a:rPr lang="el-GR" dirty="0"/>
              <a:t> (</a:t>
            </a:r>
            <a:r>
              <a:rPr lang="en-US" dirty="0"/>
              <a:t>interval) </a:t>
            </a:r>
            <a:r>
              <a:rPr lang="el-GR" dirty="0"/>
              <a:t>και εκφράζει αντίστοιχα</a:t>
            </a:r>
            <a:r>
              <a:rPr lang="en-US" dirty="0"/>
              <a:t>:</a:t>
            </a:r>
            <a:endParaRPr lang="el-GR" dirty="0"/>
          </a:p>
          <a:p>
            <a:endParaRPr lang="el-GR" dirty="0"/>
          </a:p>
          <a:p>
            <a:pPr>
              <a:buFontTx/>
              <a:buChar char="-"/>
            </a:pPr>
            <a:r>
              <a:rPr lang="el-GR" dirty="0"/>
              <a:t>Την πραγματική ποσότητα του ρύπου που εισέρχεται στον οργανισμό</a:t>
            </a:r>
          </a:p>
          <a:p>
            <a:pPr>
              <a:buFontTx/>
              <a:buChar char="-"/>
            </a:pPr>
            <a:r>
              <a:rPr lang="el-GR" dirty="0"/>
              <a:t>Την πραγματική ποσότητα του ρύπου που αποτίθεται στους ιστούς</a:t>
            </a:r>
          </a:p>
          <a:p>
            <a:pPr>
              <a:buFontTx/>
              <a:buChar char="-"/>
            </a:pPr>
            <a:r>
              <a:rPr lang="el-GR" dirty="0"/>
              <a:t>Την πραγματική ποσότητα του ρύπου που </a:t>
            </a:r>
            <a:r>
              <a:rPr lang="el-GR" dirty="0" err="1"/>
              <a:t>απορροφάται</a:t>
            </a:r>
            <a:r>
              <a:rPr lang="el-GR" dirty="0"/>
              <a:t>-συγκεντρώνεται στους ιστούς</a:t>
            </a:r>
          </a:p>
          <a:p>
            <a:pPr>
              <a:buFont typeface="Wingdings" panose="05000000000000000000" pitchFamily="2" charset="2"/>
              <a:buChar char="Ø"/>
            </a:pPr>
            <a:endParaRPr lang="el-GR" dirty="0"/>
          </a:p>
        </p:txBody>
      </p:sp>
    </p:spTree>
    <p:extLst>
      <p:ext uri="{BB962C8B-B14F-4D97-AF65-F5344CB8AC3E}">
        <p14:creationId xmlns:p14="http://schemas.microsoft.com/office/powerpoint/2010/main" val="325707797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06B07D6F-3DF1-4F04-B343-17310DF44C03}"/>
              </a:ext>
            </a:extLst>
          </p:cNvPr>
          <p:cNvSpPr/>
          <p:nvPr/>
        </p:nvSpPr>
        <p:spPr>
          <a:xfrm>
            <a:off x="764630" y="1743844"/>
            <a:ext cx="2346870"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Επαφή</a:t>
            </a:r>
          </a:p>
          <a:p>
            <a:pPr algn="ctr"/>
            <a:r>
              <a:rPr lang="el-GR" dirty="0"/>
              <a:t>Έκθεση </a:t>
            </a:r>
            <a:r>
              <a:rPr lang="el-GR" dirty="0" smtClean="0"/>
              <a:t>ανθρώπου στον ρύπο</a:t>
            </a:r>
            <a:endParaRPr lang="el-GR" dirty="0"/>
          </a:p>
        </p:txBody>
      </p:sp>
      <p:sp>
        <p:nvSpPr>
          <p:cNvPr id="5" name="Rectangle 3">
            <a:extLst>
              <a:ext uri="{FF2B5EF4-FFF2-40B4-BE49-F238E27FC236}">
                <a16:creationId xmlns:a16="http://schemas.microsoft.com/office/drawing/2014/main" xmlns="" id="{99038AAF-4A08-498A-AE1B-670C7CA09861}"/>
              </a:ext>
            </a:extLst>
          </p:cNvPr>
          <p:cNvSpPr/>
          <p:nvPr/>
        </p:nvSpPr>
        <p:spPr>
          <a:xfrm>
            <a:off x="4719638" y="1769244"/>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Πιθανή δόση </a:t>
            </a:r>
            <a:r>
              <a:rPr lang="el-GR" dirty="0" smtClean="0"/>
              <a:t>του ρύπου στο </a:t>
            </a:r>
            <a:r>
              <a:rPr lang="el-GR" dirty="0"/>
              <a:t>σώμα</a:t>
            </a:r>
          </a:p>
        </p:txBody>
      </p:sp>
      <p:sp>
        <p:nvSpPr>
          <p:cNvPr id="6" name="Rectangle 4">
            <a:extLst>
              <a:ext uri="{FF2B5EF4-FFF2-40B4-BE49-F238E27FC236}">
                <a16:creationId xmlns:a16="http://schemas.microsoft.com/office/drawing/2014/main" xmlns="" id="{ABB6276F-5CEE-4D93-B001-3DE0570CF7CE}"/>
              </a:ext>
            </a:extLst>
          </p:cNvPr>
          <p:cNvSpPr/>
          <p:nvPr/>
        </p:nvSpPr>
        <p:spPr>
          <a:xfrm>
            <a:off x="8783092" y="1785641"/>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Εσωτερική δόση</a:t>
            </a:r>
          </a:p>
        </p:txBody>
      </p:sp>
      <p:sp>
        <p:nvSpPr>
          <p:cNvPr id="7" name="Rectangle 5">
            <a:extLst>
              <a:ext uri="{FF2B5EF4-FFF2-40B4-BE49-F238E27FC236}">
                <a16:creationId xmlns:a16="http://schemas.microsoft.com/office/drawing/2014/main" xmlns="" id="{377FB5D2-7AC1-4514-9CC3-F1B63AE11B20}"/>
              </a:ext>
            </a:extLst>
          </p:cNvPr>
          <p:cNvSpPr/>
          <p:nvPr/>
        </p:nvSpPr>
        <p:spPr>
          <a:xfrm>
            <a:off x="3373438" y="3508153"/>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Βιολογικά ενεργός δόση</a:t>
            </a:r>
          </a:p>
        </p:txBody>
      </p:sp>
      <p:cxnSp>
        <p:nvCxnSpPr>
          <p:cNvPr id="8" name="Straight Arrow Connector 8">
            <a:extLst>
              <a:ext uri="{FF2B5EF4-FFF2-40B4-BE49-F238E27FC236}">
                <a16:creationId xmlns:a16="http://schemas.microsoft.com/office/drawing/2014/main" xmlns="" id="{1920954A-B5C6-45E6-BBA0-9796B45856B4}"/>
              </a:ext>
            </a:extLst>
          </p:cNvPr>
          <p:cNvCxnSpPr>
            <a:cxnSpLocks/>
          </p:cNvCxnSpPr>
          <p:nvPr/>
        </p:nvCxnSpPr>
        <p:spPr>
          <a:xfrm>
            <a:off x="3373438" y="2273300"/>
            <a:ext cx="1084262"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9">
            <a:extLst>
              <a:ext uri="{FF2B5EF4-FFF2-40B4-BE49-F238E27FC236}">
                <a16:creationId xmlns:a16="http://schemas.microsoft.com/office/drawing/2014/main" xmlns="" id="{9607E14E-FFD1-4736-8969-1EF818C13EB3}"/>
              </a:ext>
            </a:extLst>
          </p:cNvPr>
          <p:cNvCxnSpPr>
            <a:cxnSpLocks/>
          </p:cNvCxnSpPr>
          <p:nvPr/>
        </p:nvCxnSpPr>
        <p:spPr>
          <a:xfrm>
            <a:off x="5655742" y="4025900"/>
            <a:ext cx="936104"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8" descr="φγγφγ">
            <a:extLst>
              <a:ext uri="{FF2B5EF4-FFF2-40B4-BE49-F238E27FC236}">
                <a16:creationId xmlns:a16="http://schemas.microsoft.com/office/drawing/2014/main" xmlns="" id="{36C00962-1850-485C-AFC2-28F5595B1921}"/>
              </a:ext>
            </a:extLst>
          </p:cNvPr>
          <p:cNvCxnSpPr>
            <a:cxnSpLocks/>
          </p:cNvCxnSpPr>
          <p:nvPr/>
        </p:nvCxnSpPr>
        <p:spPr>
          <a:xfrm>
            <a:off x="6865938" y="2273300"/>
            <a:ext cx="1643062"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xmlns="" id="{7E89AB5F-FFE5-49CC-91AA-1F2C761EDE14}"/>
              </a:ext>
            </a:extLst>
          </p:cNvPr>
          <p:cNvSpPr txBox="1">
            <a:spLocks/>
          </p:cNvSpPr>
          <p:nvPr/>
        </p:nvSpPr>
        <p:spPr>
          <a:xfrm>
            <a:off x="1134914" y="3639531"/>
            <a:ext cx="1334046" cy="43204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sz="1200" b="1" i="0" u="none" strike="noStrike" kern="1200" cap="none" spc="0" normalizeH="0" baseline="0" noProof="0" dirty="0">
                <a:ln>
                  <a:noFill/>
                </a:ln>
                <a:solidFill>
                  <a:schemeClr val="tx1"/>
                </a:solidFill>
                <a:effectLst/>
                <a:uLnTx/>
                <a:uFillTx/>
                <a:latin typeface="+mj-lt"/>
                <a:ea typeface="+mj-ea"/>
                <a:cs typeface="+mj-cs"/>
              </a:rPr>
              <a:t>συσσώρευση</a:t>
            </a:r>
          </a:p>
        </p:txBody>
      </p:sp>
      <p:cxnSp>
        <p:nvCxnSpPr>
          <p:cNvPr id="16" name="Straight Arrow Connector 8" descr="φγγφγ">
            <a:extLst>
              <a:ext uri="{FF2B5EF4-FFF2-40B4-BE49-F238E27FC236}">
                <a16:creationId xmlns:a16="http://schemas.microsoft.com/office/drawing/2014/main" xmlns="" id="{79FA3D08-D5FD-4A22-AAFB-DBF91DC999A1}"/>
              </a:ext>
            </a:extLst>
          </p:cNvPr>
          <p:cNvCxnSpPr>
            <a:cxnSpLocks/>
          </p:cNvCxnSpPr>
          <p:nvPr/>
        </p:nvCxnSpPr>
        <p:spPr>
          <a:xfrm flipH="1">
            <a:off x="896938" y="4038600"/>
            <a:ext cx="1608138"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8" descr="φγγφγ">
            <a:extLst>
              <a:ext uri="{FF2B5EF4-FFF2-40B4-BE49-F238E27FC236}">
                <a16:creationId xmlns:a16="http://schemas.microsoft.com/office/drawing/2014/main" xmlns="" id="{1E2A97A2-A7A3-45A2-B6D8-CB41CB3FFC62}"/>
              </a:ext>
            </a:extLst>
          </p:cNvPr>
          <p:cNvCxnSpPr>
            <a:cxnSpLocks/>
          </p:cNvCxnSpPr>
          <p:nvPr/>
        </p:nvCxnSpPr>
        <p:spPr>
          <a:xfrm>
            <a:off x="896938" y="3619500"/>
            <a:ext cx="1643062"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xmlns="" id="{167773C8-3C05-43FA-9D7D-F50F1F5EB833}"/>
              </a:ext>
            </a:extLst>
          </p:cNvPr>
          <p:cNvSpPr txBox="1">
            <a:spLocks/>
          </p:cNvSpPr>
          <p:nvPr/>
        </p:nvSpPr>
        <p:spPr>
          <a:xfrm>
            <a:off x="7020446" y="1810793"/>
            <a:ext cx="1334046" cy="43204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200" b="1" dirty="0">
                <a:latin typeface="+mj-lt"/>
                <a:ea typeface="+mj-ea"/>
                <a:cs typeface="+mj-cs"/>
              </a:rPr>
              <a:t>βιοδιαθεσιμότητα</a:t>
            </a:r>
            <a:endParaRPr kumimoji="0" lang="el-GR" sz="1200" b="1" i="0" u="none" strike="noStrike" kern="1200" cap="none" spc="0" normalizeH="0" baseline="0" noProof="0" dirty="0">
              <a:ln>
                <a:noFill/>
              </a:ln>
              <a:solidFill>
                <a:schemeClr val="tx1"/>
              </a:solidFill>
              <a:effectLst/>
              <a:uLnTx/>
              <a:uFillTx/>
              <a:latin typeface="+mj-lt"/>
              <a:ea typeface="+mj-ea"/>
              <a:cs typeface="+mj-cs"/>
            </a:endParaRPr>
          </a:p>
        </p:txBody>
      </p:sp>
      <p:sp>
        <p:nvSpPr>
          <p:cNvPr id="20" name="Title 1">
            <a:extLst>
              <a:ext uri="{FF2B5EF4-FFF2-40B4-BE49-F238E27FC236}">
                <a16:creationId xmlns:a16="http://schemas.microsoft.com/office/drawing/2014/main" xmlns="" id="{489D6950-41A9-4D54-AC29-E1B6934B2B5E}"/>
              </a:ext>
            </a:extLst>
          </p:cNvPr>
          <p:cNvSpPr txBox="1">
            <a:spLocks/>
          </p:cNvSpPr>
          <p:nvPr/>
        </p:nvSpPr>
        <p:spPr>
          <a:xfrm>
            <a:off x="1029768" y="4084217"/>
            <a:ext cx="1334046" cy="43204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200" b="1" dirty="0">
                <a:latin typeface="+mj-lt"/>
                <a:ea typeface="+mj-ea"/>
                <a:cs typeface="+mj-cs"/>
              </a:rPr>
              <a:t>μετατροπή</a:t>
            </a:r>
            <a:endParaRPr kumimoji="0" lang="el-GR" sz="1200" b="1" i="0" u="none" strike="noStrike" kern="1200" cap="none" spc="0" normalizeH="0" baseline="0" noProof="0" dirty="0">
              <a:ln>
                <a:noFill/>
              </a:ln>
              <a:solidFill>
                <a:schemeClr val="tx1"/>
              </a:solidFill>
              <a:effectLst/>
              <a:uLnTx/>
              <a:uFillTx/>
              <a:latin typeface="+mj-lt"/>
              <a:ea typeface="+mj-ea"/>
              <a:cs typeface="+mj-cs"/>
            </a:endParaRPr>
          </a:p>
        </p:txBody>
      </p:sp>
      <p:sp>
        <p:nvSpPr>
          <p:cNvPr id="21" name="Title 1">
            <a:extLst>
              <a:ext uri="{FF2B5EF4-FFF2-40B4-BE49-F238E27FC236}">
                <a16:creationId xmlns:a16="http://schemas.microsoft.com/office/drawing/2014/main" xmlns="" id="{ECE6FBA0-F870-48C2-9806-610BB8708B5F}"/>
              </a:ext>
            </a:extLst>
          </p:cNvPr>
          <p:cNvSpPr txBox="1">
            <a:spLocks/>
          </p:cNvSpPr>
          <p:nvPr/>
        </p:nvSpPr>
        <p:spPr>
          <a:xfrm>
            <a:off x="1033984" y="3159460"/>
            <a:ext cx="1334046" cy="43204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200" b="1" dirty="0">
                <a:latin typeface="+mj-lt"/>
                <a:ea typeface="+mj-ea"/>
                <a:cs typeface="+mj-cs"/>
              </a:rPr>
              <a:t>απαλοιφή</a:t>
            </a:r>
            <a:endParaRPr kumimoji="0" lang="el-GR" sz="1200" b="1" i="0" u="none" strike="noStrike" kern="1200" cap="none" spc="0" normalizeH="0" baseline="0" noProof="0" dirty="0">
              <a:ln>
                <a:noFill/>
              </a:ln>
              <a:solidFill>
                <a:schemeClr val="tx1"/>
              </a:solidFill>
              <a:effectLst/>
              <a:uLnTx/>
              <a:uFillTx/>
              <a:latin typeface="+mj-lt"/>
              <a:ea typeface="+mj-ea"/>
              <a:cs typeface="+mj-cs"/>
            </a:endParaRPr>
          </a:p>
        </p:txBody>
      </p:sp>
      <p:sp>
        <p:nvSpPr>
          <p:cNvPr id="23" name="Rectangle 5">
            <a:extLst>
              <a:ext uri="{FF2B5EF4-FFF2-40B4-BE49-F238E27FC236}">
                <a16:creationId xmlns:a16="http://schemas.microsoft.com/office/drawing/2014/main" xmlns="" id="{81175AEF-E4DB-4DC7-A921-2234F79BEA8A}"/>
              </a:ext>
            </a:extLst>
          </p:cNvPr>
          <p:cNvSpPr/>
          <p:nvPr/>
        </p:nvSpPr>
        <p:spPr>
          <a:xfrm>
            <a:off x="6751365" y="3567523"/>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Πρώιμη εκδήλωση νόσου</a:t>
            </a:r>
          </a:p>
        </p:txBody>
      </p:sp>
      <p:sp>
        <p:nvSpPr>
          <p:cNvPr id="24" name="Rectangle 5">
            <a:extLst>
              <a:ext uri="{FF2B5EF4-FFF2-40B4-BE49-F238E27FC236}">
                <a16:creationId xmlns:a16="http://schemas.microsoft.com/office/drawing/2014/main" xmlns="" id="{3AEDAFAD-822B-4AB5-BF66-86BCAC8165CD}"/>
              </a:ext>
            </a:extLst>
          </p:cNvPr>
          <p:cNvSpPr/>
          <p:nvPr/>
        </p:nvSpPr>
        <p:spPr>
          <a:xfrm>
            <a:off x="9878714" y="3534543"/>
            <a:ext cx="2000247" cy="10410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Προχωρημένο στάδιο της νόσου. Επίπτωση </a:t>
            </a:r>
            <a:r>
              <a:rPr lang="el-GR" dirty="0"/>
              <a:t>στην υγεία</a:t>
            </a:r>
          </a:p>
        </p:txBody>
      </p:sp>
      <p:cxnSp>
        <p:nvCxnSpPr>
          <p:cNvPr id="25" name="Straight Arrow Connector 9">
            <a:extLst>
              <a:ext uri="{FF2B5EF4-FFF2-40B4-BE49-F238E27FC236}">
                <a16:creationId xmlns:a16="http://schemas.microsoft.com/office/drawing/2014/main" xmlns="" id="{F0429C0F-C91F-49DB-8D50-681908D782F3}"/>
              </a:ext>
            </a:extLst>
          </p:cNvPr>
          <p:cNvCxnSpPr>
            <a:cxnSpLocks/>
          </p:cNvCxnSpPr>
          <p:nvPr/>
        </p:nvCxnSpPr>
        <p:spPr>
          <a:xfrm>
            <a:off x="8783092" y="4038600"/>
            <a:ext cx="936104"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99492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Έκθεση ατόμου σε ρύπο</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838200" y="1825625"/>
            <a:ext cx="10769600" cy="4351338"/>
          </a:xfrm>
        </p:spPr>
        <p:txBody>
          <a:bodyPr/>
          <a:lstStyle/>
          <a:p>
            <a:pPr marL="0" indent="0">
              <a:lnSpc>
                <a:spcPct val="150000"/>
              </a:lnSpc>
              <a:buNone/>
            </a:pPr>
            <a:r>
              <a:rPr lang="el-GR" b="1" dirty="0"/>
              <a:t>Δόση</a:t>
            </a:r>
            <a:r>
              <a:rPr lang="el-GR" dirty="0"/>
              <a:t> = </a:t>
            </a:r>
            <a:r>
              <a:rPr lang="en-US" dirty="0"/>
              <a:t>f </a:t>
            </a:r>
            <a:r>
              <a:rPr lang="el-GR" dirty="0"/>
              <a:t>[συνθήκες έκθεσης (συγκέντρωση, διάρκεια, φυσικά και χημικά χαρακτηριστικά των σωματιδίων), δραστηριότητα ατόμου, μορφολογία αναπνευστικού συστήματος (ηλικία, φύλο, κατάσταση υγείας του ατόμου), ανθρωπολογικά χαρακτηριστικά]</a:t>
            </a:r>
          </a:p>
          <a:p>
            <a:pPr marL="0" indent="0">
              <a:buNone/>
            </a:pPr>
            <a:endParaRPr lang="el-GR" dirty="0"/>
          </a:p>
          <a:p>
            <a:pPr marL="0" indent="0">
              <a:buNone/>
            </a:pPr>
            <a:r>
              <a:rPr lang="en-US" sz="2000" b="1" dirty="0">
                <a:solidFill>
                  <a:srgbClr val="FF0000"/>
                </a:solidFill>
                <a:effectLst>
                  <a:outerShdw blurRad="38100" dist="38100" dir="2700000" algn="tl">
                    <a:srgbClr val="000000">
                      <a:alpha val="43137"/>
                    </a:srgbClr>
                  </a:outerShdw>
                </a:effectLst>
              </a:rPr>
              <a:t>SOS</a:t>
            </a:r>
            <a:r>
              <a:rPr lang="el-GR" sz="2000" b="1" dirty="0">
                <a:solidFill>
                  <a:srgbClr val="FF0000"/>
                </a:solidFill>
                <a:effectLst>
                  <a:outerShdw blurRad="38100" dist="38100" dir="2700000" algn="tl">
                    <a:srgbClr val="000000">
                      <a:alpha val="43137"/>
                    </a:srgbClr>
                  </a:outerShdw>
                </a:effectLst>
              </a:rPr>
              <a:t> σ. 214-215</a:t>
            </a:r>
          </a:p>
        </p:txBody>
      </p:sp>
    </p:spTree>
    <p:extLst>
      <p:ext uri="{BB962C8B-B14F-4D97-AF65-F5344CB8AC3E}">
        <p14:creationId xmlns:p14="http://schemas.microsoft.com/office/powerpoint/2010/main" val="262125774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Έκθεση ατόμου σε ρύπο</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330200" y="1825625"/>
            <a:ext cx="6502400" cy="4351338"/>
          </a:xfrm>
        </p:spPr>
        <p:txBody>
          <a:bodyPr>
            <a:normAutofit lnSpcReduction="10000"/>
          </a:bodyPr>
          <a:lstStyle/>
          <a:p>
            <a:r>
              <a:rPr lang="el-GR" dirty="0"/>
              <a:t>Από ανατομική και λειτουργική άποψη το Α.Σ. </a:t>
            </a:r>
            <a:r>
              <a:rPr lang="el-GR" dirty="0" smtClean="0"/>
              <a:t>διαιρείται</a:t>
            </a:r>
            <a:r>
              <a:rPr lang="en-US" dirty="0"/>
              <a:t>:</a:t>
            </a:r>
            <a:endParaRPr lang="el-GR" dirty="0"/>
          </a:p>
          <a:p>
            <a:pPr>
              <a:buFontTx/>
              <a:buChar char="-"/>
            </a:pPr>
            <a:r>
              <a:rPr lang="el-GR" dirty="0"/>
              <a:t>σ</a:t>
            </a:r>
            <a:r>
              <a:rPr lang="el-GR" dirty="0" smtClean="0"/>
              <a:t>το </a:t>
            </a:r>
            <a:r>
              <a:rPr lang="el-GR" dirty="0"/>
              <a:t>μεταφορικό τμήμα (</a:t>
            </a:r>
            <a:r>
              <a:rPr lang="en-US" dirty="0"/>
              <a:t>conducting airways) (</a:t>
            </a:r>
            <a:r>
              <a:rPr lang="el-GR" dirty="0"/>
              <a:t>ρινικές οδοί, ρινοφάρυγγας, λάρυγγας, τραχεία, βρόγχοι, </a:t>
            </a:r>
            <a:r>
              <a:rPr lang="el-GR" dirty="0" err="1"/>
              <a:t>βρογχιόλια</a:t>
            </a:r>
            <a:r>
              <a:rPr lang="el-GR" dirty="0"/>
              <a:t>)</a:t>
            </a:r>
          </a:p>
          <a:p>
            <a:pPr>
              <a:buFontTx/>
              <a:buChar char="-"/>
            </a:pPr>
            <a:r>
              <a:rPr lang="el-GR" dirty="0"/>
              <a:t>σ</a:t>
            </a:r>
            <a:r>
              <a:rPr lang="el-GR" dirty="0" smtClean="0"/>
              <a:t>το </a:t>
            </a:r>
            <a:r>
              <a:rPr lang="el-GR" dirty="0"/>
              <a:t>αναπνευστικό τμήμα (τελικό κομμάτι του βρογχικού δέντρου, συμπεριλαμβανομένων και των κυψελίδων)</a:t>
            </a:r>
          </a:p>
          <a:p>
            <a:pPr>
              <a:buFontTx/>
              <a:buChar char="-"/>
            </a:pPr>
            <a:endParaRPr lang="el-GR" dirty="0"/>
          </a:p>
          <a:p>
            <a:pPr marL="0" indent="0">
              <a:buNone/>
            </a:pPr>
            <a:r>
              <a:rPr lang="el-GR" sz="2000" dirty="0">
                <a:solidFill>
                  <a:srgbClr val="FF0000"/>
                </a:solidFill>
              </a:rPr>
              <a:t>σ. 199, σχήμα 10.2</a:t>
            </a:r>
          </a:p>
        </p:txBody>
      </p:sp>
      <p:pic>
        <p:nvPicPr>
          <p:cNvPr id="1028" name="Picture 4" descr="αριΣΤη τάξη: ΦΕ1 Η αναπνοή">
            <a:extLst>
              <a:ext uri="{FF2B5EF4-FFF2-40B4-BE49-F238E27FC236}">
                <a16:creationId xmlns:a16="http://schemas.microsoft.com/office/drawing/2014/main" xmlns="" id="{F585429B-2943-4050-B138-74329465C52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519" t="2084" r="1309" b="3125"/>
          <a:stretch/>
        </p:blipFill>
        <p:spPr bwMode="auto">
          <a:xfrm>
            <a:off x="7353300" y="1027906"/>
            <a:ext cx="4000500" cy="462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75998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a:xfrm>
            <a:off x="780535" y="211738"/>
            <a:ext cx="10515600" cy="1325563"/>
          </a:xfrm>
        </p:spPr>
        <p:txBody>
          <a:bodyPr/>
          <a:lstStyle/>
          <a:p>
            <a:r>
              <a:rPr lang="el-GR" dirty="0"/>
              <a:t>Μοντέλο </a:t>
            </a:r>
            <a:r>
              <a:rPr lang="en-US" dirty="0"/>
              <a:t>Weibel</a:t>
            </a:r>
            <a:endParaRPr lang="el-GR" dirty="0"/>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245076" y="1537301"/>
            <a:ext cx="7061886" cy="4351338"/>
          </a:xfrm>
        </p:spPr>
        <p:txBody>
          <a:bodyPr>
            <a:normAutofit fontScale="92500" lnSpcReduction="20000"/>
          </a:bodyPr>
          <a:lstStyle/>
          <a:p>
            <a:r>
              <a:rPr lang="el-GR" dirty="0"/>
              <a:t>Στο μοντέλο </a:t>
            </a:r>
            <a:r>
              <a:rPr lang="en-US" dirty="0"/>
              <a:t>Weibel</a:t>
            </a:r>
            <a:r>
              <a:rPr lang="el-GR" dirty="0"/>
              <a:t> το ΑΑΣ αποτελείται από </a:t>
            </a:r>
            <a:r>
              <a:rPr lang="el-GR" dirty="0">
                <a:solidFill>
                  <a:srgbClr val="00B050"/>
                </a:solidFill>
              </a:rPr>
              <a:t>24 γενιές </a:t>
            </a:r>
            <a:r>
              <a:rPr lang="el-GR" dirty="0"/>
              <a:t>με την τραχεία ως γενιά 0 και τις γενιές 0-15 να παριστάνουν τους αγωγούς μεταφοράς του αέρα.</a:t>
            </a:r>
          </a:p>
          <a:p>
            <a:endParaRPr lang="el-GR" dirty="0"/>
          </a:p>
          <a:p>
            <a:r>
              <a:rPr lang="el-GR" dirty="0"/>
              <a:t>Κάθε αεραγωγός θεωρείται ότι διχοτομείται ώστε σε κάθε γενιά να υπάρχουν 2</a:t>
            </a:r>
            <a:r>
              <a:rPr lang="en-US" baseline="30000" dirty="0"/>
              <a:t>z</a:t>
            </a:r>
            <a:r>
              <a:rPr lang="el-GR" dirty="0"/>
              <a:t> αεραγωγοί και συνολικά 16.777.215 αεραγωγοί στο ΑΑΣ.</a:t>
            </a:r>
          </a:p>
          <a:p>
            <a:endParaRPr lang="el-GR" dirty="0"/>
          </a:p>
          <a:p>
            <a:r>
              <a:rPr lang="el-GR" dirty="0"/>
              <a:t>Στις γενιές 16-23 πραγματοποιείται η αναπνοή και καθεμιά γενιά έχει συγκεκριμένο πλήθος κυψελίδων ανά αεραγωγό.</a:t>
            </a:r>
          </a:p>
        </p:txBody>
      </p:sp>
      <p:pic>
        <p:nvPicPr>
          <p:cNvPr id="4" name="Picture 3"/>
          <p:cNvPicPr>
            <a:picLocks noChangeAspect="1"/>
          </p:cNvPicPr>
          <p:nvPr/>
        </p:nvPicPr>
        <p:blipFill>
          <a:blip r:embed="rId2"/>
          <a:stretch>
            <a:fillRect/>
          </a:stretch>
        </p:blipFill>
        <p:spPr>
          <a:xfrm>
            <a:off x="7361022" y="49428"/>
            <a:ext cx="4781550" cy="6753225"/>
          </a:xfrm>
          <a:prstGeom prst="rect">
            <a:avLst/>
          </a:prstGeom>
        </p:spPr>
      </p:pic>
    </p:spTree>
    <p:extLst>
      <p:ext uri="{BB962C8B-B14F-4D97-AF65-F5344CB8AC3E}">
        <p14:creationId xmlns:p14="http://schemas.microsoft.com/office/powerpoint/2010/main" val="368695635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p:txBody>
          <a:bodyPr/>
          <a:lstStyle/>
          <a:p>
            <a:r>
              <a:rPr lang="el-GR" dirty="0"/>
              <a:t>Μοντέλο </a:t>
            </a:r>
            <a:r>
              <a:rPr lang="en-US" dirty="0"/>
              <a:t>Weibel</a:t>
            </a:r>
            <a:endParaRPr lang="el-GR" dirty="0"/>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711200" y="1600200"/>
            <a:ext cx="10769600" cy="4608514"/>
          </a:xfrm>
        </p:spPr>
        <p:txBody>
          <a:bodyPr>
            <a:normAutofit fontScale="92500" lnSpcReduction="10000"/>
          </a:bodyPr>
          <a:lstStyle/>
          <a:p>
            <a:r>
              <a:rPr lang="el-GR" u="sng" dirty="0"/>
              <a:t>Στο μοντέλο </a:t>
            </a:r>
            <a:r>
              <a:rPr lang="en-US" u="sng" dirty="0"/>
              <a:t>Weibel</a:t>
            </a:r>
            <a:r>
              <a:rPr lang="el-GR" u="sng" dirty="0"/>
              <a:t> οι αεραγωγοί </a:t>
            </a:r>
            <a:r>
              <a:rPr lang="el-GR" b="1" u="sng" dirty="0"/>
              <a:t>θεωρούνται κυλινδρικοί και οι κυψελίδες θεωρούνται σφαίρες</a:t>
            </a:r>
            <a:r>
              <a:rPr lang="el-GR" u="sng" dirty="0"/>
              <a:t>.</a:t>
            </a:r>
          </a:p>
          <a:p>
            <a:r>
              <a:rPr lang="el-GR" dirty="0" smtClean="0"/>
              <a:t>Η </a:t>
            </a:r>
            <a:r>
              <a:rPr lang="el-GR" dirty="0"/>
              <a:t>ταχύτητα ελαττώνεται στις μεγαλύτερες γενιές λόγω της αύξησης της συνολικής επιφάνειας που διαπερνά ο αέρας και έτσι ο χρόνος παραμονής των σωματιδίων σε αυτές αυξάνει.</a:t>
            </a:r>
          </a:p>
          <a:p>
            <a:r>
              <a:rPr lang="el-GR" dirty="0"/>
              <a:t>Στις μεγαλύτερες γενιές υπάρχει αυξημένη εναπόθεση του ρύπου, λόγω της διασποράς και της καθίζησης αυτού σ’ αυτές τις γενιές.</a:t>
            </a:r>
          </a:p>
          <a:p>
            <a:endParaRPr lang="el-GR" dirty="0" smtClean="0"/>
          </a:p>
          <a:p>
            <a:r>
              <a:rPr lang="el-GR" dirty="0" smtClean="0"/>
              <a:t>Εδώ και συνήθως γίνεται </a:t>
            </a:r>
            <a:r>
              <a:rPr lang="el-GR" dirty="0"/>
              <a:t>χρήση συμμετρικών μοντέλων μορφολογίας του ΑΑΣ</a:t>
            </a:r>
            <a:r>
              <a:rPr lang="el-GR" dirty="0" smtClean="0"/>
              <a:t>.</a:t>
            </a:r>
            <a:endParaRPr lang="el-GR" dirty="0"/>
          </a:p>
          <a:p>
            <a:r>
              <a:rPr lang="el-GR" dirty="0"/>
              <a:t>Εκτός από τα συμμετρικά υπάρχουν και τα μοντέλα ασσυμετρίας, καθώς και τα στοχαστικά μοντέλα.</a:t>
            </a:r>
          </a:p>
        </p:txBody>
      </p:sp>
    </p:spTree>
    <p:extLst>
      <p:ext uri="{BB962C8B-B14F-4D97-AF65-F5344CB8AC3E}">
        <p14:creationId xmlns:p14="http://schemas.microsoft.com/office/powerpoint/2010/main" val="57887678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a:xfrm>
            <a:off x="469900" y="365125"/>
            <a:ext cx="11391900" cy="841375"/>
          </a:xfrm>
        </p:spPr>
        <p:txBody>
          <a:bodyPr/>
          <a:lstStyle/>
          <a:p>
            <a:r>
              <a:rPr lang="el-GR" b="1" dirty="0"/>
              <a:t>Σχόλια στους μηχανισμούς εναπόθεσης στο ΑΑΣ</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711200" y="1600200"/>
            <a:ext cx="10769600" cy="4608514"/>
          </a:xfrm>
        </p:spPr>
        <p:txBody>
          <a:bodyPr>
            <a:normAutofit lnSpcReduction="10000"/>
          </a:bodyPr>
          <a:lstStyle/>
          <a:p>
            <a:r>
              <a:rPr lang="el-GR" dirty="0"/>
              <a:t>Η εναπόθεση λόγω πρόσκρουσης εξαρτάται από την ταχύτητα του αέρα, τον ρυθμό αναπνοής, το μέγεθος και την πυκνότητα του </a:t>
            </a:r>
            <a:r>
              <a:rPr lang="el-GR" dirty="0" smtClean="0"/>
              <a:t>σωματιδίου.</a:t>
            </a:r>
            <a:endParaRPr lang="el-GR" dirty="0"/>
          </a:p>
          <a:p>
            <a:r>
              <a:rPr lang="el-GR" dirty="0"/>
              <a:t>«Καθίζηση»</a:t>
            </a:r>
            <a:r>
              <a:rPr lang="en-US" dirty="0"/>
              <a:t>:</a:t>
            </a:r>
            <a:r>
              <a:rPr lang="el-GR" dirty="0"/>
              <a:t> εναπόθεση σωματιδίων στο αναπνευστικό λόγω βαρύτητας [</a:t>
            </a:r>
            <a:r>
              <a:rPr lang="el-GR" dirty="0" smtClean="0"/>
              <a:t>όταν επίδραση βαρύτητας </a:t>
            </a:r>
            <a:r>
              <a:rPr lang="el-GR" dirty="0"/>
              <a:t>&gt; (άνωσης + αντίστασης αέρα)]</a:t>
            </a:r>
          </a:p>
          <a:p>
            <a:r>
              <a:rPr lang="el-GR" dirty="0"/>
              <a:t>Η καθίζηση και η πρόσκρουση είναι σημαντικοί μηχανισμοί απομάκρυνσης για σωματίδια με διαμέτρους μεγαλύτερες των 0,5 μ</a:t>
            </a:r>
            <a:r>
              <a:rPr lang="en-US" dirty="0"/>
              <a:t>m</a:t>
            </a:r>
            <a:endParaRPr lang="el-GR" dirty="0"/>
          </a:p>
          <a:p>
            <a:r>
              <a:rPr lang="el-GR" b="1" dirty="0"/>
              <a:t>Η πιθανότητα να υποστεί ένα σωμάτιο καθίζηση είναι ανάλογη του χρόνου παραμονής αυτού στους αεραγωγούς, ανάλογη του μεγέθους και της πυκνότητας του σωματιδίου και αντιστρόφως ανάλογη του ρυθμού αναπνοής.</a:t>
            </a:r>
          </a:p>
        </p:txBody>
      </p:sp>
    </p:spTree>
    <p:extLst>
      <p:ext uri="{BB962C8B-B14F-4D97-AF65-F5344CB8AC3E}">
        <p14:creationId xmlns:p14="http://schemas.microsoft.com/office/powerpoint/2010/main" val="368520991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a:xfrm>
            <a:off x="469900" y="365125"/>
            <a:ext cx="11391900" cy="841375"/>
          </a:xfrm>
        </p:spPr>
        <p:txBody>
          <a:bodyPr/>
          <a:lstStyle/>
          <a:p>
            <a:r>
              <a:rPr lang="el-GR" b="1" dirty="0"/>
              <a:t>Σχόλια στους μηχανισμούς εναπόθεσης στο ΑΑΣ</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711200" y="1600200"/>
            <a:ext cx="5739027" cy="4608514"/>
          </a:xfrm>
        </p:spPr>
        <p:txBody>
          <a:bodyPr>
            <a:normAutofit fontScale="92500"/>
          </a:bodyPr>
          <a:lstStyle/>
          <a:p>
            <a:r>
              <a:rPr lang="el-GR" dirty="0"/>
              <a:t>Στις αρχικές γενιές πνευμόνων η σχετική συνεισφορά πρόσκρουσης και καθίζησης είναι περίπου ίδια (ίση).</a:t>
            </a:r>
          </a:p>
          <a:p>
            <a:endParaRPr lang="el-GR" dirty="0"/>
          </a:p>
          <a:p>
            <a:r>
              <a:rPr lang="el-GR" dirty="0"/>
              <a:t>Διαφέρουν όμως στην θέση απόθεσης. </a:t>
            </a:r>
          </a:p>
          <a:p>
            <a:endParaRPr lang="el-GR" dirty="0"/>
          </a:p>
          <a:p>
            <a:r>
              <a:rPr lang="el-GR" dirty="0"/>
              <a:t>Τα σωμάτια λόγω πρόσκρουσης εναποτίθενται κυρίως σε διακλαδώσεις, ενώ λόγω καθίζησης καθ’ όλο το μήκος των αεραγωγών.</a:t>
            </a:r>
          </a:p>
          <a:p>
            <a:endParaRPr lang="el-GR" dirty="0"/>
          </a:p>
        </p:txBody>
      </p:sp>
      <p:pic>
        <p:nvPicPr>
          <p:cNvPr id="4" name="Picture 3"/>
          <p:cNvPicPr>
            <a:picLocks noChangeAspect="1"/>
          </p:cNvPicPr>
          <p:nvPr/>
        </p:nvPicPr>
        <p:blipFill>
          <a:blip r:embed="rId2"/>
          <a:stretch>
            <a:fillRect/>
          </a:stretch>
        </p:blipFill>
        <p:spPr>
          <a:xfrm>
            <a:off x="6450227" y="1320628"/>
            <a:ext cx="5281678" cy="4767998"/>
          </a:xfrm>
          <a:prstGeom prst="rect">
            <a:avLst/>
          </a:prstGeom>
        </p:spPr>
      </p:pic>
    </p:spTree>
    <p:extLst>
      <p:ext uri="{BB962C8B-B14F-4D97-AF65-F5344CB8AC3E}">
        <p14:creationId xmlns:p14="http://schemas.microsoft.com/office/powerpoint/2010/main" val="129552750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AAFE37F-04E2-4C09-B148-8C2C99853494}"/>
              </a:ext>
            </a:extLst>
          </p:cNvPr>
          <p:cNvSpPr>
            <a:spLocks noGrp="1"/>
          </p:cNvSpPr>
          <p:nvPr>
            <p:ph type="title"/>
          </p:nvPr>
        </p:nvSpPr>
        <p:spPr>
          <a:xfrm>
            <a:off x="400050" y="117990"/>
            <a:ext cx="11391900" cy="841375"/>
          </a:xfrm>
        </p:spPr>
        <p:txBody>
          <a:bodyPr/>
          <a:lstStyle/>
          <a:p>
            <a:r>
              <a:rPr lang="el-GR" b="1" dirty="0"/>
              <a:t>Σχόλια στους μηχανισμούς εναπόθεσης στο ΑΑΣ</a:t>
            </a:r>
          </a:p>
        </p:txBody>
      </p:sp>
      <p:sp>
        <p:nvSpPr>
          <p:cNvPr id="3" name="Θέση περιεχομένου 2">
            <a:extLst>
              <a:ext uri="{FF2B5EF4-FFF2-40B4-BE49-F238E27FC236}">
                <a16:creationId xmlns:a16="http://schemas.microsoft.com/office/drawing/2014/main" xmlns="" id="{2731E060-76D9-4441-8320-88EBDF488CB2}"/>
              </a:ext>
            </a:extLst>
          </p:cNvPr>
          <p:cNvSpPr>
            <a:spLocks noGrp="1"/>
          </p:cNvSpPr>
          <p:nvPr>
            <p:ph idx="1"/>
          </p:nvPr>
        </p:nvSpPr>
        <p:spPr>
          <a:xfrm>
            <a:off x="698500" y="898996"/>
            <a:ext cx="10769600" cy="3332549"/>
          </a:xfrm>
        </p:spPr>
        <p:txBody>
          <a:bodyPr>
            <a:normAutofit/>
          </a:bodyPr>
          <a:lstStyle/>
          <a:p>
            <a:r>
              <a:rPr lang="el-GR" dirty="0"/>
              <a:t>Σωματίδια διαμέτρου μικρότερα από 0,2 μ</a:t>
            </a:r>
            <a:r>
              <a:rPr lang="en-US" dirty="0"/>
              <a:t>m</a:t>
            </a:r>
            <a:r>
              <a:rPr lang="el-GR" dirty="0"/>
              <a:t> ακολουθούν τυχαίες κατευθύνσεις υπό την επίδραση μορίων αέρα (κρούσεις).</a:t>
            </a:r>
          </a:p>
          <a:p>
            <a:r>
              <a:rPr lang="el-GR" dirty="0"/>
              <a:t>Στην περίπτωση αυτή έχουμε απόθεση σωματιδίων λόγω σύγκρουσης ή διάχυσης στα τοιχώματα των αεραγωγών του ΑΑΣ.</a:t>
            </a:r>
          </a:p>
          <a:p>
            <a:r>
              <a:rPr lang="el-GR" dirty="0" smtClean="0"/>
              <a:t>Σωματίδια </a:t>
            </a:r>
            <a:r>
              <a:rPr lang="el-GR" dirty="0"/>
              <a:t>με διαμέτρους μεταξύ 0,2 και 0,5 μ</a:t>
            </a:r>
            <a:r>
              <a:rPr lang="en-US" dirty="0"/>
              <a:t>m</a:t>
            </a:r>
            <a:r>
              <a:rPr lang="el-GR" dirty="0"/>
              <a:t> εναποτίθενται ΕΛΑΧΙΣΤΑ </a:t>
            </a:r>
            <a:r>
              <a:rPr lang="el-GR" u="sng" dirty="0"/>
              <a:t>μέσω </a:t>
            </a:r>
            <a:r>
              <a:rPr lang="el-GR" u="sng" dirty="0" smtClean="0"/>
              <a:t>καθίζησης </a:t>
            </a:r>
            <a:r>
              <a:rPr lang="el-GR" dirty="0" smtClean="0"/>
              <a:t>στο ΑΑΣ.</a:t>
            </a:r>
            <a:endParaRPr lang="el-GR" dirty="0"/>
          </a:p>
        </p:txBody>
      </p:sp>
      <p:sp>
        <p:nvSpPr>
          <p:cNvPr id="4" name="Τίτλος 1">
            <a:extLst>
              <a:ext uri="{FF2B5EF4-FFF2-40B4-BE49-F238E27FC236}">
                <a16:creationId xmlns:a16="http://schemas.microsoft.com/office/drawing/2014/main" xmlns="" id="{532F62CE-7C63-49D0-8137-BA2DF6C46ADE}"/>
              </a:ext>
            </a:extLst>
          </p:cNvPr>
          <p:cNvSpPr txBox="1">
            <a:spLocks/>
          </p:cNvSpPr>
          <p:nvPr/>
        </p:nvSpPr>
        <p:spPr>
          <a:xfrm>
            <a:off x="838200" y="4231545"/>
            <a:ext cx="10515600" cy="501779"/>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dirty="0" smtClean="0"/>
              <a:t>Πρωτογενή σωματίδια </a:t>
            </a:r>
            <a:endParaRPr lang="el-GR" dirty="0"/>
          </a:p>
        </p:txBody>
      </p:sp>
      <p:sp>
        <p:nvSpPr>
          <p:cNvPr id="5" name="Θέση περιεχομένου 2">
            <a:extLst>
              <a:ext uri="{FF2B5EF4-FFF2-40B4-BE49-F238E27FC236}">
                <a16:creationId xmlns:a16="http://schemas.microsoft.com/office/drawing/2014/main" xmlns="" id="{93AB8A43-CF6D-4FFF-ADC5-34217938EF57}"/>
              </a:ext>
            </a:extLst>
          </p:cNvPr>
          <p:cNvSpPr txBox="1">
            <a:spLocks/>
          </p:cNvSpPr>
          <p:nvPr/>
        </p:nvSpPr>
        <p:spPr>
          <a:xfrm>
            <a:off x="711200" y="4802659"/>
            <a:ext cx="10515600" cy="205534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GR" dirty="0" smtClean="0"/>
              <a:t>Τα πρωτογενή σωματίδια είναι ηλεκτρικά φορτισμένα</a:t>
            </a:r>
          </a:p>
          <a:p>
            <a:r>
              <a:rPr lang="el-GR" dirty="0" smtClean="0"/>
              <a:t>Γρήγορα όμως αποφορτίζονται από τα ιόντα της ατμόσφαιρας.</a:t>
            </a:r>
          </a:p>
          <a:p>
            <a:r>
              <a:rPr lang="el-GR" dirty="0" smtClean="0"/>
              <a:t>Παρουσιάζουν υψηλά ποσοστά εναπόθεσης που οφείλεται σε </a:t>
            </a:r>
            <a:r>
              <a:rPr lang="el-GR" u="sng" dirty="0" smtClean="0">
                <a:solidFill>
                  <a:srgbClr val="00B050"/>
                </a:solidFill>
              </a:rPr>
              <a:t>ηλεκτροστατική καθίζηση</a:t>
            </a:r>
            <a:r>
              <a:rPr lang="el-GR" dirty="0" smtClean="0"/>
              <a:t>.</a:t>
            </a:r>
          </a:p>
          <a:p>
            <a:r>
              <a:rPr lang="el-GR" b="1" dirty="0" smtClean="0"/>
              <a:t>Η ηλεκτροστατική καθίζηση είναι αντιστρόφως ανάλογη του μεγέθους του σωματιδίου και της ροής του αέρα.</a:t>
            </a:r>
            <a:endParaRPr lang="el-GR" b="1" dirty="0"/>
          </a:p>
        </p:txBody>
      </p:sp>
    </p:spTree>
    <p:extLst>
      <p:ext uri="{BB962C8B-B14F-4D97-AF65-F5344CB8AC3E}">
        <p14:creationId xmlns:p14="http://schemas.microsoft.com/office/powerpoint/2010/main" val="45327461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7425CEC-580A-426E-8CB6-4945C33AE102}"/>
              </a:ext>
            </a:extLst>
          </p:cNvPr>
          <p:cNvSpPr>
            <a:spLocks noGrp="1"/>
          </p:cNvSpPr>
          <p:nvPr>
            <p:ph type="title"/>
          </p:nvPr>
        </p:nvSpPr>
        <p:spPr/>
        <p:txBody>
          <a:bodyPr/>
          <a:lstStyle/>
          <a:p>
            <a:r>
              <a:rPr lang="el-GR" dirty="0"/>
              <a:t>Μεταφορά / απομάκρυνση ΑΣ στο ΑΑΣ</a:t>
            </a:r>
            <a:br>
              <a:rPr lang="el-GR" dirty="0"/>
            </a:br>
            <a:r>
              <a:rPr lang="el-GR" sz="2900" dirty="0"/>
              <a:t>Σωματιδιακός καθαρισμός του οργανισμού</a:t>
            </a:r>
          </a:p>
        </p:txBody>
      </p:sp>
      <p:sp>
        <p:nvSpPr>
          <p:cNvPr id="3" name="Θέση περιεχομένου 2">
            <a:extLst>
              <a:ext uri="{FF2B5EF4-FFF2-40B4-BE49-F238E27FC236}">
                <a16:creationId xmlns:a16="http://schemas.microsoft.com/office/drawing/2014/main" xmlns="" id="{6CCAE933-26EF-473E-9CD7-0EAA9E6A00F6}"/>
              </a:ext>
            </a:extLst>
          </p:cNvPr>
          <p:cNvSpPr>
            <a:spLocks noGrp="1"/>
          </p:cNvSpPr>
          <p:nvPr>
            <p:ph idx="1"/>
          </p:nvPr>
        </p:nvSpPr>
        <p:spPr/>
        <p:txBody>
          <a:bodyPr/>
          <a:lstStyle/>
          <a:p>
            <a:r>
              <a:rPr lang="el-GR" dirty="0"/>
              <a:t>Η απομάκρυνση γίνεται με μεταφορά ή απορρόφηση στο αίμα.</a:t>
            </a:r>
          </a:p>
          <a:p>
            <a:r>
              <a:rPr lang="el-GR" dirty="0"/>
              <a:t>Η μεταφορά γίνεται με το στρώμα της βλέννας, τις βλεφαρίδες και τη δράση των φαγοκυττάρων στις κυψελίδες του πνεύμονα ή στους ενδιάμεσους ιστούς, </a:t>
            </a:r>
            <a:r>
              <a:rPr lang="el-GR" dirty="0" smtClean="0"/>
              <a:t>με τον </a:t>
            </a:r>
            <a:r>
              <a:rPr lang="el-GR" dirty="0"/>
              <a:t>βήχα και την απόπτυση προς το γαστρεντερικό σύστημα, </a:t>
            </a:r>
            <a:r>
              <a:rPr lang="el-GR" dirty="0" smtClean="0"/>
              <a:t>με τους </a:t>
            </a:r>
            <a:r>
              <a:rPr lang="el-GR" dirty="0"/>
              <a:t>λεμφαδένες, το αίμα και τις τελικές εκκρίσεις του οργανισμού προς το εξωτερικό περιβάλλον.</a:t>
            </a:r>
          </a:p>
          <a:p>
            <a:r>
              <a:rPr lang="el-GR" dirty="0"/>
              <a:t>Το κάθε τμήμα του ΑΑΣ παρουσιάζει διαφορετικό ρυθμό καθαρισμού από τα σωματίδια</a:t>
            </a:r>
            <a:r>
              <a:rPr lang="en-US" dirty="0"/>
              <a:t>.</a:t>
            </a:r>
            <a:endParaRPr lang="el-GR" dirty="0"/>
          </a:p>
        </p:txBody>
      </p:sp>
    </p:spTree>
    <p:extLst>
      <p:ext uri="{BB962C8B-B14F-4D97-AF65-F5344CB8AC3E}">
        <p14:creationId xmlns:p14="http://schemas.microsoft.com/office/powerpoint/2010/main" val="810365212"/>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7425CEC-580A-426E-8CB6-4945C33AE102}"/>
              </a:ext>
            </a:extLst>
          </p:cNvPr>
          <p:cNvSpPr>
            <a:spLocks noGrp="1"/>
          </p:cNvSpPr>
          <p:nvPr>
            <p:ph type="title"/>
          </p:nvPr>
        </p:nvSpPr>
        <p:spPr>
          <a:xfrm>
            <a:off x="698500" y="1"/>
            <a:ext cx="10960100" cy="1210961"/>
          </a:xfrm>
        </p:spPr>
        <p:txBody>
          <a:bodyPr>
            <a:normAutofit/>
          </a:bodyPr>
          <a:lstStyle/>
          <a:p>
            <a:r>
              <a:rPr lang="el-GR" b="1" dirty="0"/>
              <a:t>Μετρήσεις αιωρούμενων σωματιδίων στο ΑΑΣ</a:t>
            </a:r>
            <a:endParaRPr lang="el-GR" sz="2900" b="1" dirty="0"/>
          </a:p>
        </p:txBody>
      </p:sp>
      <p:sp>
        <p:nvSpPr>
          <p:cNvPr id="3" name="Θέση περιεχομένου 2">
            <a:extLst>
              <a:ext uri="{FF2B5EF4-FFF2-40B4-BE49-F238E27FC236}">
                <a16:creationId xmlns:a16="http://schemas.microsoft.com/office/drawing/2014/main" xmlns="" id="{6CCAE933-26EF-473E-9CD7-0EAA9E6A00F6}"/>
              </a:ext>
            </a:extLst>
          </p:cNvPr>
          <p:cNvSpPr>
            <a:spLocks noGrp="1"/>
          </p:cNvSpPr>
          <p:nvPr>
            <p:ph idx="1"/>
          </p:nvPr>
        </p:nvSpPr>
        <p:spPr>
          <a:xfrm>
            <a:off x="838200" y="1333500"/>
            <a:ext cx="10515600" cy="4843463"/>
          </a:xfrm>
        </p:spPr>
        <p:txBody>
          <a:bodyPr>
            <a:normAutofit fontScale="92500" lnSpcReduction="20000"/>
          </a:bodyPr>
          <a:lstStyle/>
          <a:p>
            <a:pPr marL="0" indent="0">
              <a:buNone/>
            </a:pPr>
            <a:r>
              <a:rPr lang="el-GR" dirty="0">
                <a:solidFill>
                  <a:srgbClr val="00B050"/>
                </a:solidFill>
              </a:rPr>
              <a:t>εισπνεύσιμο κλάσμα &gt; θωρακικό κλάσμα &gt; </a:t>
            </a:r>
            <a:r>
              <a:rPr lang="el-GR" dirty="0" err="1">
                <a:solidFill>
                  <a:srgbClr val="00B050"/>
                </a:solidFill>
              </a:rPr>
              <a:t>αναπνεύσιμο</a:t>
            </a:r>
            <a:r>
              <a:rPr lang="el-GR" dirty="0">
                <a:solidFill>
                  <a:srgbClr val="00B050"/>
                </a:solidFill>
              </a:rPr>
              <a:t> κλάσμα</a:t>
            </a:r>
          </a:p>
          <a:p>
            <a:pPr marL="0" indent="0">
              <a:buNone/>
            </a:pPr>
            <a:endParaRPr lang="el-GR" dirty="0"/>
          </a:p>
          <a:p>
            <a:pPr marL="0" indent="0">
              <a:buNone/>
            </a:pPr>
            <a:r>
              <a:rPr lang="el-GR" u="sng" dirty="0"/>
              <a:t>εισπνεύσιμο κλάσμα</a:t>
            </a:r>
            <a:r>
              <a:rPr lang="el-GR" dirty="0"/>
              <a:t>         </a:t>
            </a:r>
            <a:endParaRPr lang="el-GR" dirty="0" smtClean="0"/>
          </a:p>
          <a:p>
            <a:pPr marL="0" indent="0">
              <a:buNone/>
            </a:pPr>
            <a:r>
              <a:rPr lang="en-US" dirty="0" smtClean="0"/>
              <a:t>SI </a:t>
            </a:r>
            <a:r>
              <a:rPr lang="en-US" dirty="0"/>
              <a:t>(d</a:t>
            </a:r>
            <a:r>
              <a:rPr lang="en-US" baseline="-25000" dirty="0"/>
              <a:t>ae</a:t>
            </a:r>
            <a:r>
              <a:rPr lang="en-US" dirty="0"/>
              <a:t>) = 0.5 (1+ e</a:t>
            </a:r>
            <a:r>
              <a:rPr lang="en-US" baseline="30000" dirty="0"/>
              <a:t>-0.06 dae</a:t>
            </a:r>
            <a:r>
              <a:rPr lang="en-US" dirty="0"/>
              <a:t>),     0 &lt; d</a:t>
            </a:r>
            <a:r>
              <a:rPr lang="en-US" baseline="-25000" dirty="0"/>
              <a:t>ae</a:t>
            </a:r>
            <a:r>
              <a:rPr lang="en-US" dirty="0"/>
              <a:t> &lt; 100 </a:t>
            </a:r>
            <a:r>
              <a:rPr lang="el-GR" dirty="0"/>
              <a:t>μ</a:t>
            </a:r>
            <a:r>
              <a:rPr lang="en-US" dirty="0"/>
              <a:t>m</a:t>
            </a:r>
          </a:p>
          <a:p>
            <a:pPr marL="0" indent="0">
              <a:buNone/>
            </a:pPr>
            <a:endParaRPr lang="en-US" dirty="0"/>
          </a:p>
          <a:p>
            <a:pPr marL="0" indent="0">
              <a:buNone/>
            </a:pPr>
            <a:r>
              <a:rPr lang="el-GR" u="sng" dirty="0"/>
              <a:t>θωρακικό κλάσμα</a:t>
            </a:r>
            <a:r>
              <a:rPr lang="el-GR" dirty="0"/>
              <a:t>  </a:t>
            </a:r>
            <a:endParaRPr lang="el-GR" dirty="0" smtClean="0"/>
          </a:p>
          <a:p>
            <a:pPr marL="0" indent="0">
              <a:buNone/>
            </a:pPr>
            <a:r>
              <a:rPr lang="en-US" dirty="0" smtClean="0"/>
              <a:t>ST </a:t>
            </a:r>
            <a:r>
              <a:rPr lang="en-US" dirty="0"/>
              <a:t>(d</a:t>
            </a:r>
            <a:r>
              <a:rPr lang="en-US" baseline="-25000" dirty="0"/>
              <a:t>ae</a:t>
            </a:r>
            <a:r>
              <a:rPr lang="en-US" dirty="0"/>
              <a:t>) = SI (d</a:t>
            </a:r>
            <a:r>
              <a:rPr lang="en-US" baseline="-25000" dirty="0"/>
              <a:t>ae</a:t>
            </a:r>
            <a:r>
              <a:rPr lang="en-US" dirty="0"/>
              <a:t>) x (1 – F(x)) </a:t>
            </a:r>
            <a:r>
              <a:rPr lang="el-GR" dirty="0"/>
              <a:t>όπου </a:t>
            </a:r>
            <a:r>
              <a:rPr lang="en-US" dirty="0"/>
              <a:t>x = ln(d</a:t>
            </a:r>
            <a:r>
              <a:rPr lang="en-US" baseline="-25000" dirty="0"/>
              <a:t>ae</a:t>
            </a:r>
            <a:r>
              <a:rPr lang="en-US" dirty="0"/>
              <a:t>/</a:t>
            </a:r>
            <a:r>
              <a:rPr lang="el-GR" dirty="0"/>
              <a:t>Γ)/</a:t>
            </a:r>
            <a:r>
              <a:rPr lang="en-US" dirty="0"/>
              <a:t>ln(</a:t>
            </a:r>
            <a:r>
              <a:rPr lang="el-GR" dirty="0"/>
              <a:t>Σ</a:t>
            </a:r>
            <a:r>
              <a:rPr lang="en-US" dirty="0"/>
              <a:t>) </a:t>
            </a:r>
            <a:r>
              <a:rPr lang="el-GR" dirty="0"/>
              <a:t>και </a:t>
            </a:r>
            <a:r>
              <a:rPr lang="en-US" dirty="0"/>
              <a:t>F(x) </a:t>
            </a:r>
            <a:r>
              <a:rPr lang="el-GR" dirty="0"/>
              <a:t>η αθροιστική λογαριθμική κατανομή </a:t>
            </a:r>
            <a:r>
              <a:rPr lang="en-US" dirty="0"/>
              <a:t>(cumulative distribution) </a:t>
            </a:r>
            <a:r>
              <a:rPr lang="el-GR" dirty="0"/>
              <a:t>με μέση αεροδυναμική διάμετρο Γ </a:t>
            </a:r>
            <a:r>
              <a:rPr lang="en-US" dirty="0"/>
              <a:t>= </a:t>
            </a:r>
            <a:r>
              <a:rPr lang="el-GR" dirty="0"/>
              <a:t>11.64 μ</a:t>
            </a:r>
            <a:r>
              <a:rPr lang="en-US" dirty="0"/>
              <a:t>m</a:t>
            </a:r>
            <a:r>
              <a:rPr lang="el-GR" dirty="0"/>
              <a:t> και γεωμετρική σταθερή απόκλιση (Σ) = 1,5</a:t>
            </a:r>
          </a:p>
          <a:p>
            <a:pPr marL="0" indent="0">
              <a:buNone/>
            </a:pPr>
            <a:endParaRPr lang="el-GR" dirty="0"/>
          </a:p>
          <a:p>
            <a:pPr marL="0" indent="0">
              <a:buNone/>
            </a:pPr>
            <a:r>
              <a:rPr lang="el-GR" u="sng" dirty="0" err="1"/>
              <a:t>αναπνεύσιμο</a:t>
            </a:r>
            <a:r>
              <a:rPr lang="el-GR" u="sng" dirty="0"/>
              <a:t> κλάσμα</a:t>
            </a:r>
            <a:r>
              <a:rPr lang="el-GR" dirty="0"/>
              <a:t>    </a:t>
            </a:r>
          </a:p>
          <a:p>
            <a:pPr marL="0" indent="0">
              <a:buNone/>
            </a:pPr>
            <a:r>
              <a:rPr lang="en-US" dirty="0" smtClean="0"/>
              <a:t>SR </a:t>
            </a:r>
            <a:r>
              <a:rPr lang="en-US" dirty="0"/>
              <a:t>(d</a:t>
            </a:r>
            <a:r>
              <a:rPr lang="en-US" baseline="-25000" dirty="0"/>
              <a:t>ae</a:t>
            </a:r>
            <a:r>
              <a:rPr lang="en-US" dirty="0"/>
              <a:t>) = SI (d</a:t>
            </a:r>
            <a:r>
              <a:rPr lang="en-US" baseline="-25000" dirty="0"/>
              <a:t>ae</a:t>
            </a:r>
            <a:r>
              <a:rPr lang="en-US" dirty="0"/>
              <a:t>) x (1-F(x)) </a:t>
            </a:r>
            <a:r>
              <a:rPr lang="el-GR" dirty="0"/>
              <a:t>με </a:t>
            </a:r>
            <a:r>
              <a:rPr lang="en-US" dirty="0"/>
              <a:t>x = ln(d</a:t>
            </a:r>
            <a:r>
              <a:rPr lang="en-US" baseline="-25000" dirty="0"/>
              <a:t>ae</a:t>
            </a:r>
            <a:r>
              <a:rPr lang="en-US" dirty="0"/>
              <a:t>/</a:t>
            </a:r>
            <a:r>
              <a:rPr lang="el-GR" dirty="0"/>
              <a:t>Γ)/</a:t>
            </a:r>
            <a:r>
              <a:rPr lang="en-US" dirty="0"/>
              <a:t>ln(</a:t>
            </a:r>
            <a:r>
              <a:rPr lang="el-GR" dirty="0"/>
              <a:t>Σ</a:t>
            </a:r>
            <a:r>
              <a:rPr lang="en-US" dirty="0"/>
              <a:t>) </a:t>
            </a:r>
            <a:r>
              <a:rPr lang="el-GR" dirty="0"/>
              <a:t>και Γ=4,25 μ</a:t>
            </a:r>
            <a:r>
              <a:rPr lang="en-US" dirty="0"/>
              <a:t>m</a:t>
            </a:r>
            <a:r>
              <a:rPr lang="el-GR" dirty="0"/>
              <a:t>, Σ = 1,5</a:t>
            </a:r>
          </a:p>
        </p:txBody>
      </p:sp>
    </p:spTree>
    <p:extLst>
      <p:ext uri="{BB962C8B-B14F-4D97-AF65-F5344CB8AC3E}">
        <p14:creationId xmlns:p14="http://schemas.microsoft.com/office/powerpoint/2010/main" val="401098829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6CCAE933-26EF-473E-9CD7-0EAA9E6A00F6}"/>
              </a:ext>
            </a:extLst>
          </p:cNvPr>
          <p:cNvSpPr>
            <a:spLocks noGrp="1"/>
          </p:cNvSpPr>
          <p:nvPr>
            <p:ph idx="1"/>
          </p:nvPr>
        </p:nvSpPr>
        <p:spPr>
          <a:xfrm>
            <a:off x="838200" y="1227438"/>
            <a:ext cx="10515600" cy="4949526"/>
          </a:xfrm>
        </p:spPr>
        <p:txBody>
          <a:bodyPr>
            <a:normAutofit/>
          </a:bodyPr>
          <a:lstStyle/>
          <a:p>
            <a:r>
              <a:rPr lang="el-GR" dirty="0"/>
              <a:t>Οι κύριες μεθοδολογίες μέτρησης αιωρούμενων σωματιδίων βασίζονται σε </a:t>
            </a:r>
            <a:r>
              <a:rPr lang="el-GR" u="sng" dirty="0"/>
              <a:t>οπτικές</a:t>
            </a:r>
            <a:r>
              <a:rPr lang="el-GR" dirty="0"/>
              <a:t> και </a:t>
            </a:r>
            <a:r>
              <a:rPr lang="el-GR" u="sng" dirty="0"/>
              <a:t>σταθμικές</a:t>
            </a:r>
            <a:r>
              <a:rPr lang="el-GR" dirty="0"/>
              <a:t> μεθόδους.</a:t>
            </a:r>
          </a:p>
          <a:p>
            <a:endParaRPr lang="el-GR" dirty="0"/>
          </a:p>
          <a:p>
            <a:r>
              <a:rPr lang="el-GR" u="sng" dirty="0"/>
              <a:t>Οπτικές</a:t>
            </a:r>
            <a:r>
              <a:rPr lang="en-US" dirty="0"/>
              <a:t>:</a:t>
            </a:r>
            <a:r>
              <a:rPr lang="el-GR" dirty="0"/>
              <a:t> το δείγμα </a:t>
            </a:r>
            <a:r>
              <a:rPr lang="el-GR" dirty="0" err="1"/>
              <a:t>μετράται</a:t>
            </a:r>
            <a:r>
              <a:rPr lang="el-GR" dirty="0"/>
              <a:t> με βάση το βαθμό που διαχέει ορισμένη ακτίνα φωτός </a:t>
            </a:r>
            <a:r>
              <a:rPr lang="en-US" dirty="0"/>
              <a:t>(laser, </a:t>
            </a:r>
            <a:r>
              <a:rPr lang="el-GR" dirty="0"/>
              <a:t>σωμάτια β)</a:t>
            </a:r>
          </a:p>
          <a:p>
            <a:endParaRPr lang="el-GR" dirty="0"/>
          </a:p>
          <a:p>
            <a:r>
              <a:rPr lang="el-GR" u="sng" dirty="0"/>
              <a:t>Σταθμικές</a:t>
            </a:r>
            <a:r>
              <a:rPr lang="en-US" dirty="0"/>
              <a:t>:</a:t>
            </a:r>
            <a:r>
              <a:rPr lang="el-GR" dirty="0"/>
              <a:t> το δείγμα εισάγεται εντός αδρανούς δειγματολήπτη και διαχωρίζεται σε κλάσματα ανάλογα με το μέγεθος των σωματιδίων (η μάζα του αερολύματος υπολογίζεται με απλή ζύγιση του μέσου συλλογής</a:t>
            </a:r>
            <a:r>
              <a:rPr lang="en-US" dirty="0"/>
              <a:t>, </a:t>
            </a:r>
            <a:r>
              <a:rPr lang="el-GR" dirty="0"/>
              <a:t>πριν και μετά την δειγματοληψία). </a:t>
            </a:r>
          </a:p>
        </p:txBody>
      </p:sp>
      <p:sp>
        <p:nvSpPr>
          <p:cNvPr id="4" name="Τίτλος 1">
            <a:extLst>
              <a:ext uri="{FF2B5EF4-FFF2-40B4-BE49-F238E27FC236}">
                <a16:creationId xmlns:a16="http://schemas.microsoft.com/office/drawing/2014/main" xmlns="" id="{A7425CEC-580A-426E-8CB6-4945C33AE102}"/>
              </a:ext>
            </a:extLst>
          </p:cNvPr>
          <p:cNvSpPr>
            <a:spLocks noGrp="1"/>
          </p:cNvSpPr>
          <p:nvPr>
            <p:ph type="title"/>
          </p:nvPr>
        </p:nvSpPr>
        <p:spPr>
          <a:xfrm>
            <a:off x="706738" y="181234"/>
            <a:ext cx="10960100" cy="1046204"/>
          </a:xfrm>
        </p:spPr>
        <p:txBody>
          <a:bodyPr>
            <a:normAutofit fontScale="90000"/>
          </a:bodyPr>
          <a:lstStyle/>
          <a:p>
            <a:r>
              <a:rPr lang="el-GR" b="1" dirty="0" smtClean="0"/>
              <a:t>Μεθοδολογίες μέτρησης </a:t>
            </a:r>
            <a:r>
              <a:rPr lang="el-GR" b="1" dirty="0"/>
              <a:t>αιωρούμενων </a:t>
            </a:r>
            <a:r>
              <a:rPr lang="el-GR" b="1" dirty="0" smtClean="0"/>
              <a:t>σωματιδίων</a:t>
            </a:r>
            <a:endParaRPr lang="el-GR" sz="2900" b="1" dirty="0"/>
          </a:p>
        </p:txBody>
      </p:sp>
    </p:spTree>
    <p:extLst>
      <p:ext uri="{BB962C8B-B14F-4D97-AF65-F5344CB8AC3E}">
        <p14:creationId xmlns:p14="http://schemas.microsoft.com/office/powerpoint/2010/main" val="3079820480"/>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BD2492A-576D-4FDD-91E6-57B3843FD185}"/>
              </a:ext>
            </a:extLst>
          </p:cNvPr>
          <p:cNvSpPr>
            <a:spLocks noGrp="1"/>
          </p:cNvSpPr>
          <p:nvPr>
            <p:ph type="title"/>
          </p:nvPr>
        </p:nvSpPr>
        <p:spPr/>
        <p:txBody>
          <a:bodyPr/>
          <a:lstStyle/>
          <a:p>
            <a:r>
              <a:rPr lang="el-GR" dirty="0" err="1"/>
              <a:t>Ισοκινητική</a:t>
            </a:r>
            <a:r>
              <a:rPr lang="el-GR" dirty="0"/>
              <a:t> δειγματοληψία</a:t>
            </a:r>
          </a:p>
        </p:txBody>
      </p:sp>
      <p:sp>
        <p:nvSpPr>
          <p:cNvPr id="3" name="Θέση περιεχομένου 2">
            <a:extLst>
              <a:ext uri="{FF2B5EF4-FFF2-40B4-BE49-F238E27FC236}">
                <a16:creationId xmlns:a16="http://schemas.microsoft.com/office/drawing/2014/main" xmlns="" id="{6BD60450-5CCC-49A6-83CD-30FC89249388}"/>
              </a:ext>
            </a:extLst>
          </p:cNvPr>
          <p:cNvSpPr>
            <a:spLocks noGrp="1"/>
          </p:cNvSpPr>
          <p:nvPr>
            <p:ph idx="1"/>
          </p:nvPr>
        </p:nvSpPr>
        <p:spPr/>
        <p:txBody>
          <a:bodyPr>
            <a:normAutofit fontScale="92500"/>
          </a:bodyPr>
          <a:lstStyle/>
          <a:p>
            <a:r>
              <a:rPr lang="el-GR" dirty="0"/>
              <a:t>Χρειαζόμαστε αντιπροσωπευτικό δείγμα της </a:t>
            </a:r>
            <a:r>
              <a:rPr lang="el-GR" dirty="0" smtClean="0"/>
              <a:t>ροής</a:t>
            </a:r>
            <a:r>
              <a:rPr lang="en-US" dirty="0" smtClean="0"/>
              <a:t>.</a:t>
            </a:r>
            <a:endParaRPr lang="el-GR" dirty="0"/>
          </a:p>
          <a:p>
            <a:r>
              <a:rPr lang="el-GR" dirty="0"/>
              <a:t>Σε αυτόν τον στόχο βοηθά η </a:t>
            </a:r>
            <a:r>
              <a:rPr lang="el-GR" dirty="0" smtClean="0"/>
              <a:t>δειγματοληψία</a:t>
            </a:r>
            <a:r>
              <a:rPr lang="en-US" dirty="0" smtClean="0"/>
              <a:t> </a:t>
            </a:r>
            <a:r>
              <a:rPr lang="el-GR" dirty="0" err="1" smtClean="0"/>
              <a:t>ισοκινητικής</a:t>
            </a:r>
            <a:r>
              <a:rPr lang="el-GR" dirty="0" smtClean="0"/>
              <a:t> ροής</a:t>
            </a:r>
            <a:r>
              <a:rPr lang="en-US" dirty="0" smtClean="0"/>
              <a:t>.</a:t>
            </a:r>
            <a:endParaRPr lang="el-GR" dirty="0"/>
          </a:p>
          <a:p>
            <a:endParaRPr lang="el-GR" dirty="0"/>
          </a:p>
          <a:p>
            <a:r>
              <a:rPr lang="el-GR" dirty="0"/>
              <a:t>Μια δειγματοληψία χαρακτηρίζεται ως </a:t>
            </a:r>
            <a:r>
              <a:rPr lang="el-GR" dirty="0" err="1"/>
              <a:t>ισοκινητική</a:t>
            </a:r>
            <a:r>
              <a:rPr lang="el-GR" dirty="0"/>
              <a:t> όταν ο άξονας εισόδου του δειγματολήπτη ευθυγραμμίζεται παράλληλα στις γραμμές ροής του αέρα και η ταχύτητα του αέρα που εισέρχεται στην είσοδο </a:t>
            </a:r>
            <a:r>
              <a:rPr lang="en-US" dirty="0"/>
              <a:t>(u)</a:t>
            </a:r>
            <a:r>
              <a:rPr lang="el-GR" dirty="0"/>
              <a:t> ισούται με την ταχύτητα του αέρα που προσεγγίζει την είσοδο του οργάνου </a:t>
            </a:r>
            <a:r>
              <a:rPr lang="en-US" dirty="0"/>
              <a:t>(u</a:t>
            </a:r>
            <a:r>
              <a:rPr lang="en-US" baseline="-25000" dirty="0"/>
              <a:t>0</a:t>
            </a:r>
            <a:r>
              <a:rPr lang="en-US" dirty="0" smtClean="0"/>
              <a:t>).</a:t>
            </a:r>
            <a:endParaRPr lang="en-US" dirty="0"/>
          </a:p>
          <a:p>
            <a:r>
              <a:rPr lang="el-GR" dirty="0"/>
              <a:t>Αυτό σημαίνει ότι δεν θα υπάρχει παραμόρφωση των </a:t>
            </a:r>
            <a:r>
              <a:rPr lang="el-GR" dirty="0" err="1"/>
              <a:t>ροϊκών</a:t>
            </a:r>
            <a:r>
              <a:rPr lang="el-GR" dirty="0"/>
              <a:t> γραμμών του αέρα, δηλ. δεν θα υπάρχει απώλεια σωματιδίων λόγω μεγέθους / αδράνειας.</a:t>
            </a:r>
          </a:p>
        </p:txBody>
      </p:sp>
    </p:spTree>
    <p:extLst>
      <p:ext uri="{BB962C8B-B14F-4D97-AF65-F5344CB8AC3E}">
        <p14:creationId xmlns:p14="http://schemas.microsoft.com/office/powerpoint/2010/main" val="351013158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0D1B6BA5-D733-43B9-87F9-F13716FC8905}"/>
              </a:ext>
            </a:extLst>
          </p:cNvPr>
          <p:cNvSpPr>
            <a:spLocks noGrp="1"/>
          </p:cNvSpPr>
          <p:nvPr>
            <p:ph idx="1"/>
          </p:nvPr>
        </p:nvSpPr>
        <p:spPr>
          <a:xfrm>
            <a:off x="594713" y="1095375"/>
            <a:ext cx="10515600" cy="4351338"/>
          </a:xfrm>
        </p:spPr>
        <p:txBody>
          <a:bodyPr/>
          <a:lstStyle/>
          <a:p>
            <a:pPr marL="0" indent="0">
              <a:buNone/>
            </a:pPr>
            <a:endParaRPr lang="el-GR" sz="1600" dirty="0">
              <a:solidFill>
                <a:srgbClr val="FF0000"/>
              </a:solidFill>
            </a:endParaRPr>
          </a:p>
          <a:p>
            <a:r>
              <a:rPr lang="el-GR" dirty="0"/>
              <a:t>Ισχύει </a:t>
            </a:r>
            <a:r>
              <a:rPr lang="en-US" dirty="0"/>
              <a:t>u</a:t>
            </a:r>
            <a:r>
              <a:rPr lang="el-GR" dirty="0"/>
              <a:t> = </a:t>
            </a:r>
            <a:r>
              <a:rPr lang="en-US" dirty="0"/>
              <a:t>u</a:t>
            </a:r>
            <a:r>
              <a:rPr lang="en-US" baseline="-25000" dirty="0"/>
              <a:t>0</a:t>
            </a:r>
            <a:endParaRPr lang="en-US" dirty="0"/>
          </a:p>
          <a:p>
            <a:r>
              <a:rPr lang="en-US" dirty="0"/>
              <a:t>Q</a:t>
            </a:r>
            <a:r>
              <a:rPr lang="en-US" baseline="-25000" dirty="0"/>
              <a:t>s</a:t>
            </a:r>
            <a:r>
              <a:rPr lang="en-US" dirty="0"/>
              <a:t>/Q</a:t>
            </a:r>
            <a:r>
              <a:rPr lang="en-US" baseline="-25000" dirty="0"/>
              <a:t>0</a:t>
            </a:r>
            <a:r>
              <a:rPr lang="en-US" dirty="0"/>
              <a:t> = (D</a:t>
            </a:r>
            <a:r>
              <a:rPr lang="en-US" baseline="-25000" dirty="0"/>
              <a:t>s</a:t>
            </a:r>
            <a:r>
              <a:rPr lang="en-US" dirty="0"/>
              <a:t> / D</a:t>
            </a:r>
            <a:r>
              <a:rPr lang="en-US" baseline="-25000" dirty="0"/>
              <a:t>0</a:t>
            </a:r>
            <a:r>
              <a:rPr lang="en-US" dirty="0"/>
              <a:t>)</a:t>
            </a:r>
            <a:r>
              <a:rPr lang="en-US" baseline="30000" dirty="0"/>
              <a:t>2</a:t>
            </a:r>
          </a:p>
          <a:p>
            <a:endParaRPr lang="en-US" baseline="30000" dirty="0"/>
          </a:p>
          <a:p>
            <a:pPr marL="0" indent="0">
              <a:buNone/>
            </a:pPr>
            <a:r>
              <a:rPr lang="el-GR" dirty="0"/>
              <a:t>Για δειγματολήπτη διαμέτρου </a:t>
            </a:r>
            <a:r>
              <a:rPr lang="en-US" dirty="0"/>
              <a:t>Ds</a:t>
            </a:r>
            <a:r>
              <a:rPr lang="el-GR" dirty="0"/>
              <a:t> </a:t>
            </a:r>
          </a:p>
          <a:p>
            <a:pPr marL="0" indent="0">
              <a:buNone/>
            </a:pPr>
            <a:r>
              <a:rPr lang="el-GR" dirty="0"/>
              <a:t>και ροής </a:t>
            </a:r>
            <a:r>
              <a:rPr lang="en-US" dirty="0"/>
              <a:t>Qs</a:t>
            </a:r>
            <a:r>
              <a:rPr lang="el-GR" dirty="0"/>
              <a:t> σε κυκλικό αγωγό με </a:t>
            </a:r>
            <a:endParaRPr lang="en-US" dirty="0"/>
          </a:p>
          <a:p>
            <a:pPr marL="0" indent="0">
              <a:buNone/>
            </a:pPr>
            <a:r>
              <a:rPr lang="el-GR" dirty="0"/>
              <a:t>στοιχεία </a:t>
            </a:r>
            <a:r>
              <a:rPr lang="en-US" dirty="0"/>
              <a:t>D</a:t>
            </a:r>
            <a:r>
              <a:rPr lang="en-US" baseline="-25000" dirty="0"/>
              <a:t>0</a:t>
            </a:r>
            <a:r>
              <a:rPr lang="en-US" dirty="0"/>
              <a:t> </a:t>
            </a:r>
            <a:r>
              <a:rPr lang="el-GR" dirty="0"/>
              <a:t>και </a:t>
            </a:r>
            <a:r>
              <a:rPr lang="en-US" dirty="0"/>
              <a:t>Q</a:t>
            </a:r>
            <a:r>
              <a:rPr lang="el-GR" baseline="-25000" dirty="0" smtClean="0"/>
              <a:t>0</a:t>
            </a:r>
            <a:endParaRPr lang="en-US" baseline="-25000" dirty="0" smtClean="0"/>
          </a:p>
          <a:p>
            <a:pPr marL="0" indent="0">
              <a:buNone/>
            </a:pPr>
            <a:endParaRPr lang="en-US" baseline="-25000" dirty="0"/>
          </a:p>
          <a:p>
            <a:pPr marL="0" indent="0">
              <a:buNone/>
            </a:pPr>
            <a:r>
              <a:rPr lang="el-GR" sz="1400" dirty="0">
                <a:solidFill>
                  <a:srgbClr val="FF0000"/>
                </a:solidFill>
              </a:rPr>
              <a:t>και σχήμα 5.2 σελ. 110</a:t>
            </a:r>
          </a:p>
          <a:p>
            <a:pPr marL="0" indent="0">
              <a:buNone/>
            </a:pPr>
            <a:endParaRPr lang="el-GR" baseline="-25000" dirty="0"/>
          </a:p>
        </p:txBody>
      </p:sp>
      <p:pic>
        <p:nvPicPr>
          <p:cNvPr id="1026" name="Picture 2" descr="Isokinetic and non-isokinetic sampling [17] | Download Scientific Diagram">
            <a:extLst>
              <a:ext uri="{FF2B5EF4-FFF2-40B4-BE49-F238E27FC236}">
                <a16:creationId xmlns:a16="http://schemas.microsoft.com/office/drawing/2014/main" xmlns="" id="{AD3F65AE-BE17-4A0C-9BCA-30DDED2B6C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095375"/>
            <a:ext cx="5972175" cy="466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54552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EFD6BBA-25BB-4841-9E94-889394175673}"/>
              </a:ext>
            </a:extLst>
          </p:cNvPr>
          <p:cNvSpPr>
            <a:spLocks noGrp="1"/>
          </p:cNvSpPr>
          <p:nvPr>
            <p:ph type="title"/>
          </p:nvPr>
        </p:nvSpPr>
        <p:spPr/>
        <p:txBody>
          <a:bodyPr/>
          <a:lstStyle/>
          <a:p>
            <a:r>
              <a:rPr lang="el-GR" dirty="0"/>
              <a:t>Όργανα μέτρησης Α.Σ.</a:t>
            </a:r>
          </a:p>
        </p:txBody>
      </p:sp>
      <p:sp>
        <p:nvSpPr>
          <p:cNvPr id="3" name="Θέση περιεχομένου 2">
            <a:extLst>
              <a:ext uri="{FF2B5EF4-FFF2-40B4-BE49-F238E27FC236}">
                <a16:creationId xmlns:a16="http://schemas.microsoft.com/office/drawing/2014/main" xmlns="" id="{E06E1214-5605-46D5-A1A5-05AE6E058570}"/>
              </a:ext>
            </a:extLst>
          </p:cNvPr>
          <p:cNvSpPr>
            <a:spLocks noGrp="1"/>
          </p:cNvSpPr>
          <p:nvPr>
            <p:ph idx="1"/>
          </p:nvPr>
        </p:nvSpPr>
        <p:spPr/>
        <p:txBody>
          <a:bodyPr/>
          <a:lstStyle/>
          <a:p>
            <a:r>
              <a:rPr lang="el-GR" dirty="0"/>
              <a:t>Όργανα μέτρησης </a:t>
            </a:r>
            <a:r>
              <a:rPr lang="el-GR" dirty="0">
                <a:solidFill>
                  <a:schemeClr val="accent6">
                    <a:lumMod val="75000"/>
                  </a:schemeClr>
                </a:solidFill>
              </a:rPr>
              <a:t>μέσης τιμής </a:t>
            </a:r>
            <a:r>
              <a:rPr lang="el-GR" dirty="0"/>
              <a:t>Α.Σ.</a:t>
            </a:r>
          </a:p>
          <a:p>
            <a:r>
              <a:rPr lang="el-GR" dirty="0"/>
              <a:t>Όργανα μέτρησης </a:t>
            </a:r>
            <a:r>
              <a:rPr lang="el-GR" dirty="0">
                <a:solidFill>
                  <a:schemeClr val="accent6"/>
                </a:solidFill>
              </a:rPr>
              <a:t>στιγμιαίων τιμών </a:t>
            </a:r>
            <a:r>
              <a:rPr lang="el-GR" dirty="0"/>
              <a:t>Α.Σ. (αστικά κέντρα, βιομηχανικοί χώροι κτλ.)</a:t>
            </a:r>
          </a:p>
          <a:p>
            <a:r>
              <a:rPr lang="el-GR" dirty="0"/>
              <a:t>Τα τελευταία λειτουργούν μέσω της αξιοποίησης κάποιας </a:t>
            </a:r>
            <a:r>
              <a:rPr lang="el-GR" u="sng" dirty="0"/>
              <a:t>φυσικής ιδιότητας των σωματιδίων</a:t>
            </a:r>
            <a:r>
              <a:rPr lang="el-GR" dirty="0"/>
              <a:t> οπότε παράγεται ηλεκτρικό σήμα το οποίο μετατρέπεται σε συγκέντρωση Α.Σ.</a:t>
            </a:r>
          </a:p>
          <a:p>
            <a:r>
              <a:rPr lang="el-GR" dirty="0"/>
              <a:t>Ιδιότητες</a:t>
            </a:r>
            <a:r>
              <a:rPr lang="en-US" dirty="0"/>
              <a:t>:</a:t>
            </a:r>
            <a:r>
              <a:rPr lang="el-GR" dirty="0"/>
              <a:t> οπτικές, ηλεκτρικές, μοριακές, πυρηνικές και μηχανικές</a:t>
            </a:r>
          </a:p>
          <a:p>
            <a:r>
              <a:rPr lang="el-GR" dirty="0"/>
              <a:t>Οπτικές</a:t>
            </a:r>
            <a:r>
              <a:rPr lang="en-US" dirty="0"/>
              <a:t>:</a:t>
            </a:r>
            <a:r>
              <a:rPr lang="el-GR" dirty="0"/>
              <a:t> 1) αλληλεπίδραση δέσμης φωτός με σωματίδια ως ενιαίο σύνολο, 2) απόκριση εξαιτίας καθενός επιμέρους σωματιδίου</a:t>
            </a:r>
          </a:p>
        </p:txBody>
      </p:sp>
    </p:spTree>
    <p:extLst>
      <p:ext uri="{BB962C8B-B14F-4D97-AF65-F5344CB8AC3E}">
        <p14:creationId xmlns:p14="http://schemas.microsoft.com/office/powerpoint/2010/main" val="3486331921"/>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p:txBody>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p:txBody>
          <a:bodyPr/>
          <a:lstStyle/>
          <a:p>
            <a:r>
              <a:rPr lang="el-GR" dirty="0"/>
              <a:t>Συνήθως η ροή του αέρα (σωματιδίων) κάθετη προς την δέσμη </a:t>
            </a:r>
            <a:r>
              <a:rPr lang="el-GR" dirty="0" err="1"/>
              <a:t>ακτίνων</a:t>
            </a:r>
            <a:r>
              <a:rPr lang="el-GR" dirty="0"/>
              <a:t> </a:t>
            </a:r>
            <a:r>
              <a:rPr lang="en-US" dirty="0"/>
              <a:t>laser</a:t>
            </a:r>
            <a:r>
              <a:rPr lang="el-GR" dirty="0"/>
              <a:t> (αξιοποίηση του φαινομένου </a:t>
            </a:r>
            <a:r>
              <a:rPr lang="en-US" dirty="0"/>
              <a:t>Doppler </a:t>
            </a:r>
            <a:r>
              <a:rPr lang="el-GR" dirty="0"/>
              <a:t>για την ταχύτητα του φωτός</a:t>
            </a:r>
            <a:r>
              <a:rPr lang="el-GR" dirty="0" smtClean="0"/>
              <a:t>)</a:t>
            </a:r>
            <a:r>
              <a:rPr lang="en-US" dirty="0" smtClean="0"/>
              <a:t>.</a:t>
            </a:r>
            <a:endParaRPr lang="el-GR" dirty="0"/>
          </a:p>
          <a:p>
            <a:r>
              <a:rPr lang="el-GR" dirty="0"/>
              <a:t>Μέτρηση μέσω της αποφόρτισης των σωματιδίων (αξιοποίηση του ηλεκτροστατικού φορτίου των σωματιδίων</a:t>
            </a:r>
            <a:r>
              <a:rPr lang="el-GR" dirty="0" smtClean="0"/>
              <a:t>)</a:t>
            </a:r>
            <a:r>
              <a:rPr lang="en-US" dirty="0" smtClean="0"/>
              <a:t>.</a:t>
            </a:r>
            <a:endParaRPr lang="el-GR" dirty="0"/>
          </a:p>
          <a:p>
            <a:r>
              <a:rPr lang="el-GR" b="1" dirty="0"/>
              <a:t>Η κατανομή ηλεκτρικού φορτίου επηρεάζει το βαθμό εναπόθεσης των </a:t>
            </a:r>
            <a:r>
              <a:rPr lang="el-GR" b="1" dirty="0" err="1"/>
              <a:t>αναπνεύσιμων</a:t>
            </a:r>
            <a:r>
              <a:rPr lang="el-GR" b="1" dirty="0"/>
              <a:t> σωματιδίων στον πνεύμονα.</a:t>
            </a:r>
          </a:p>
          <a:p>
            <a:pPr marL="0" indent="0">
              <a:buNone/>
            </a:pPr>
            <a:endParaRPr lang="el-GR" dirty="0"/>
          </a:p>
        </p:txBody>
      </p:sp>
    </p:spTree>
    <p:extLst>
      <p:ext uri="{BB962C8B-B14F-4D97-AF65-F5344CB8AC3E}">
        <p14:creationId xmlns:p14="http://schemas.microsoft.com/office/powerpoint/2010/main" val="4958495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9028669" y="1141884"/>
            <a:ext cx="2885303" cy="4351338"/>
          </a:xfrm>
        </p:spPr>
        <p:txBody>
          <a:bodyPr/>
          <a:lstStyle/>
          <a:p>
            <a:pPr>
              <a:buFont typeface="Wingdings" panose="05000000000000000000" pitchFamily="2" charset="2"/>
              <a:buChar char="Ø"/>
            </a:pPr>
            <a:r>
              <a:rPr lang="el-GR" dirty="0" smtClean="0"/>
              <a:t>Νοσοκομεία</a:t>
            </a:r>
          </a:p>
          <a:p>
            <a:pPr>
              <a:buFont typeface="Wingdings" panose="05000000000000000000" pitchFamily="2" charset="2"/>
              <a:buChar char="Ø"/>
            </a:pPr>
            <a:r>
              <a:rPr lang="el-GR" dirty="0" smtClean="0"/>
              <a:t>Βιοτεχνίες</a:t>
            </a:r>
          </a:p>
          <a:p>
            <a:pPr>
              <a:buFont typeface="Wingdings" panose="05000000000000000000" pitchFamily="2" charset="2"/>
              <a:buChar char="Ø"/>
            </a:pPr>
            <a:r>
              <a:rPr lang="el-GR" dirty="0" smtClean="0"/>
              <a:t>Σχολικοί χώροι</a:t>
            </a:r>
          </a:p>
          <a:p>
            <a:pPr>
              <a:buFont typeface="Wingdings" panose="05000000000000000000" pitchFamily="2" charset="2"/>
              <a:buChar char="Ø"/>
            </a:pPr>
            <a:r>
              <a:rPr lang="el-GR" dirty="0" smtClean="0"/>
              <a:t>Δημόσιες υπηρεσίες</a:t>
            </a:r>
          </a:p>
          <a:p>
            <a:pPr>
              <a:buFont typeface="Wingdings" panose="05000000000000000000" pitchFamily="2" charset="2"/>
              <a:buChar char="Ø"/>
            </a:pPr>
            <a:r>
              <a:rPr lang="el-GR" dirty="0" smtClean="0"/>
              <a:t>Μέσα μεταφοράς</a:t>
            </a:r>
            <a:endParaRPr lang="el-GR" dirty="0"/>
          </a:p>
        </p:txBody>
      </p:sp>
      <p:sp>
        <p:nvSpPr>
          <p:cNvPr id="4" name="AutoShape 2" descr="Aerosol monitoring device - DustTrak&amp;amp;trade; 8533 - TS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7891" name="Picture 3" descr="C:\Users\Owner-2\Desktop\Στιγμιότυπο οθόνης 2021-10-08 11223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909" y="308922"/>
            <a:ext cx="7726961" cy="5872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037742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p:txBody>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a:xfrm>
            <a:off x="269016" y="1690688"/>
            <a:ext cx="10515600" cy="4351338"/>
          </a:xfrm>
        </p:spPr>
        <p:txBody>
          <a:bodyPr/>
          <a:lstStyle/>
          <a:p>
            <a:r>
              <a:rPr lang="el-GR" dirty="0"/>
              <a:t>Είσοδος σωματιδίων σε αγωγό όπου εφαρμόζεται διαφορά δυναμικού</a:t>
            </a:r>
          </a:p>
          <a:p>
            <a:r>
              <a:rPr lang="el-GR" dirty="0"/>
              <a:t>Ο αριθμός σωματιδίων ανάλογος της εφαρμοζόμενης τάσης</a:t>
            </a:r>
          </a:p>
          <a:p>
            <a:r>
              <a:rPr lang="el-GR" dirty="0"/>
              <a:t>ΕΑΑ </a:t>
            </a:r>
            <a:r>
              <a:rPr lang="en-US" dirty="0"/>
              <a:t>(electrical mobility spectrometry) </a:t>
            </a:r>
            <a:r>
              <a:rPr lang="el-GR" dirty="0"/>
              <a:t>φασματόμετρο ηλεκτρικής κινητικότητας</a:t>
            </a:r>
          </a:p>
          <a:p>
            <a:r>
              <a:rPr lang="en-US" dirty="0"/>
              <a:t>DMA (differential mobility analyzers) </a:t>
            </a:r>
            <a:r>
              <a:rPr lang="el-GR" dirty="0"/>
              <a:t>αναλυτής διαφορικής κινητικότητας</a:t>
            </a:r>
          </a:p>
        </p:txBody>
      </p:sp>
      <p:pic>
        <p:nvPicPr>
          <p:cNvPr id="4" name="Picture 3"/>
          <p:cNvPicPr>
            <a:picLocks noChangeAspect="1"/>
          </p:cNvPicPr>
          <p:nvPr/>
        </p:nvPicPr>
        <p:blipFill>
          <a:blip r:embed="rId2"/>
          <a:stretch>
            <a:fillRect/>
          </a:stretch>
        </p:blipFill>
        <p:spPr>
          <a:xfrm>
            <a:off x="9291638" y="115329"/>
            <a:ext cx="2719586" cy="2040538"/>
          </a:xfrm>
          <a:prstGeom prst="rect">
            <a:avLst/>
          </a:prstGeom>
        </p:spPr>
      </p:pic>
      <p:pic>
        <p:nvPicPr>
          <p:cNvPr id="5" name="Picture 4"/>
          <p:cNvPicPr>
            <a:picLocks noChangeAspect="1"/>
          </p:cNvPicPr>
          <p:nvPr/>
        </p:nvPicPr>
        <p:blipFill>
          <a:blip r:embed="rId3"/>
          <a:stretch>
            <a:fillRect/>
          </a:stretch>
        </p:blipFill>
        <p:spPr>
          <a:xfrm>
            <a:off x="9482242" y="3600382"/>
            <a:ext cx="2528981" cy="3156963"/>
          </a:xfrm>
          <a:prstGeom prst="rect">
            <a:avLst/>
          </a:prstGeom>
        </p:spPr>
      </p:pic>
      <p:pic>
        <p:nvPicPr>
          <p:cNvPr id="6" name="Picture 5"/>
          <p:cNvPicPr>
            <a:picLocks noChangeAspect="1"/>
          </p:cNvPicPr>
          <p:nvPr/>
        </p:nvPicPr>
        <p:blipFill>
          <a:blip r:embed="rId4"/>
          <a:stretch>
            <a:fillRect/>
          </a:stretch>
        </p:blipFill>
        <p:spPr>
          <a:xfrm>
            <a:off x="3491299" y="4654312"/>
            <a:ext cx="3348586" cy="1705299"/>
          </a:xfrm>
          <a:prstGeom prst="rect">
            <a:avLst/>
          </a:prstGeom>
        </p:spPr>
      </p:pic>
    </p:spTree>
    <p:extLst>
      <p:ext uri="{BB962C8B-B14F-4D97-AF65-F5344CB8AC3E}">
        <p14:creationId xmlns:p14="http://schemas.microsoft.com/office/powerpoint/2010/main" val="3442138350"/>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p:txBody>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p:txBody>
          <a:bodyPr/>
          <a:lstStyle/>
          <a:p>
            <a:r>
              <a:rPr lang="el-GR" dirty="0"/>
              <a:t>Για σωματίδια με διάμετρο μικρότερη από 1 μ</a:t>
            </a:r>
            <a:r>
              <a:rPr lang="en-US" dirty="0"/>
              <a:t>m</a:t>
            </a:r>
            <a:r>
              <a:rPr lang="el-GR" dirty="0"/>
              <a:t> γίνεται χρήση </a:t>
            </a:r>
            <a:r>
              <a:rPr lang="en-US" dirty="0"/>
              <a:t>CPC</a:t>
            </a:r>
            <a:r>
              <a:rPr lang="el-GR" dirty="0"/>
              <a:t> (</a:t>
            </a:r>
            <a:r>
              <a:rPr lang="en-US" dirty="0"/>
              <a:t>condensation particle counter – </a:t>
            </a:r>
            <a:r>
              <a:rPr lang="el-GR" dirty="0"/>
              <a:t>μετρητής </a:t>
            </a:r>
            <a:r>
              <a:rPr lang="el-GR" dirty="0" err="1"/>
              <a:t>συμπυκνούμενου</a:t>
            </a:r>
            <a:r>
              <a:rPr lang="el-GR" dirty="0"/>
              <a:t> σωματιδίου)</a:t>
            </a:r>
          </a:p>
          <a:p>
            <a:r>
              <a:rPr lang="el-GR" dirty="0"/>
              <a:t>Χρήση πτητικής ένωσης (π.χ. </a:t>
            </a:r>
            <a:r>
              <a:rPr lang="el-GR" dirty="0" err="1"/>
              <a:t>βουτανόλη</a:t>
            </a:r>
            <a:r>
              <a:rPr lang="el-GR" dirty="0"/>
              <a:t>) </a:t>
            </a:r>
            <a:r>
              <a:rPr lang="el-GR" dirty="0">
                <a:sym typeface="Wingdings" panose="05000000000000000000" pitchFamily="2" charset="2"/>
              </a:rPr>
              <a:t> αύξηση του μεγέθους των σωματιδίων ώστε να ανιχνευθούν από το οπτικό μέρος του οργάνου </a:t>
            </a:r>
            <a:r>
              <a:rPr lang="el-GR" sz="1600" dirty="0">
                <a:solidFill>
                  <a:srgbClr val="FF0000"/>
                </a:solidFill>
                <a:sym typeface="Wingdings" panose="05000000000000000000" pitchFamily="2" charset="2"/>
              </a:rPr>
              <a:t>(σχήμα 5.4 σ. 114)</a:t>
            </a:r>
          </a:p>
          <a:p>
            <a:endParaRPr lang="el-GR" dirty="0">
              <a:sym typeface="Wingdings" panose="05000000000000000000" pitchFamily="2" charset="2"/>
            </a:endParaRPr>
          </a:p>
        </p:txBody>
      </p:sp>
    </p:spTree>
    <p:extLst>
      <p:ext uri="{BB962C8B-B14F-4D97-AF65-F5344CB8AC3E}">
        <p14:creationId xmlns:p14="http://schemas.microsoft.com/office/powerpoint/2010/main" val="1921081852"/>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a:xfrm>
            <a:off x="838200" y="365125"/>
            <a:ext cx="10515600" cy="561975"/>
          </a:xfrm>
        </p:spPr>
        <p:txBody>
          <a:bodyPr>
            <a:normAutofit fontScale="90000"/>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a:xfrm>
            <a:off x="72081" y="989571"/>
            <a:ext cx="9879227" cy="5072063"/>
          </a:xfrm>
        </p:spPr>
        <p:txBody>
          <a:bodyPr>
            <a:normAutofit lnSpcReduction="10000"/>
          </a:bodyPr>
          <a:lstStyle/>
          <a:p>
            <a:r>
              <a:rPr lang="el-GR" dirty="0"/>
              <a:t>Μέτρηση Α.Σ. με σταθμικό προσδιορισμό (προσκρουστήρες)</a:t>
            </a:r>
          </a:p>
          <a:p>
            <a:r>
              <a:rPr lang="el-GR" dirty="0"/>
              <a:t>Η αρχή λειτουργίας τους στηρίζεται στην πρόσκρουση των Α.Σ. σε επιφάνειες</a:t>
            </a:r>
          </a:p>
          <a:p>
            <a:r>
              <a:rPr lang="el-GR" dirty="0"/>
              <a:t>Συλλέγονται στην επιφάνεια (π.χ. φίλτρου) τα σωματίδια που έχουν εσωτερική ενέργεια μεγαλύτερη από μια οριακή τιμή, ενώ τα υπόλοιπα ακολουθούν τη ροή του αέρα που μετατοπίζεται κατά 90</a:t>
            </a:r>
            <a:r>
              <a:rPr lang="el-GR" baseline="30000" dirty="0"/>
              <a:t>0</a:t>
            </a:r>
            <a:r>
              <a:rPr lang="el-GR" dirty="0"/>
              <a:t>.</a:t>
            </a:r>
          </a:p>
          <a:p>
            <a:r>
              <a:rPr lang="el-GR" dirty="0"/>
              <a:t>Μπορούν να χρησιμοποιηθούν προσκρουστήρες με φίλτρα (για την διήθηση και συλλογή των σωματιδίων) ή </a:t>
            </a:r>
            <a:r>
              <a:rPr lang="el-GR" b="1" dirty="0"/>
              <a:t>διαδοχικοί προσκρουστήρες για την εύρεση της κατανομής μάζας</a:t>
            </a:r>
            <a:r>
              <a:rPr lang="el-GR" dirty="0"/>
              <a:t>.</a:t>
            </a:r>
          </a:p>
          <a:p>
            <a:r>
              <a:rPr lang="el-GR" dirty="0"/>
              <a:t>Σε κάθε κατώτερο επίπεδο πρόσκρουσης συλλέγονται μικρότερα σωματίδια (μικρότερης εσωτερικής ενέργειας) (μικραίνει το μέγεθος των οπών, αυξάνεται η ταχύτητα ροής) </a:t>
            </a:r>
            <a:r>
              <a:rPr lang="el-GR" sz="1600" dirty="0">
                <a:solidFill>
                  <a:srgbClr val="FF0000"/>
                </a:solidFill>
              </a:rPr>
              <a:t>(σχήμα 59, σ. 120)</a:t>
            </a:r>
          </a:p>
          <a:p>
            <a:endParaRPr lang="el-GR" dirty="0"/>
          </a:p>
        </p:txBody>
      </p:sp>
      <p:pic>
        <p:nvPicPr>
          <p:cNvPr id="5" name="Picture 4"/>
          <p:cNvPicPr>
            <a:picLocks noChangeAspect="1"/>
          </p:cNvPicPr>
          <p:nvPr/>
        </p:nvPicPr>
        <p:blipFill>
          <a:blip r:embed="rId2">
            <a:duotone>
              <a:prstClr val="black"/>
              <a:schemeClr val="accent5">
                <a:tint val="45000"/>
                <a:satMod val="400000"/>
              </a:schemeClr>
            </a:duotone>
          </a:blip>
          <a:stretch>
            <a:fillRect/>
          </a:stretch>
        </p:blipFill>
        <p:spPr>
          <a:xfrm>
            <a:off x="9868006" y="1519622"/>
            <a:ext cx="2227327" cy="3134756"/>
          </a:xfrm>
          <a:prstGeom prst="rect">
            <a:avLst/>
          </a:prstGeom>
        </p:spPr>
      </p:pic>
    </p:spTree>
    <p:extLst>
      <p:ext uri="{BB962C8B-B14F-4D97-AF65-F5344CB8AC3E}">
        <p14:creationId xmlns:p14="http://schemas.microsoft.com/office/powerpoint/2010/main" val="100927024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186906" y="584885"/>
            <a:ext cx="6370137" cy="5771459"/>
            <a:chOff x="634971" y="169051"/>
            <a:chExt cx="6370137" cy="5771459"/>
          </a:xfrm>
        </p:grpSpPr>
        <p:pic>
          <p:nvPicPr>
            <p:cNvPr id="4" name="Picture 3"/>
            <p:cNvPicPr>
              <a:picLocks noChangeAspect="1"/>
            </p:cNvPicPr>
            <p:nvPr/>
          </p:nvPicPr>
          <p:blipFill>
            <a:blip r:embed="rId2"/>
            <a:stretch>
              <a:fillRect/>
            </a:stretch>
          </p:blipFill>
          <p:spPr>
            <a:xfrm>
              <a:off x="634971" y="420130"/>
              <a:ext cx="4958112" cy="3451655"/>
            </a:xfrm>
            <a:prstGeom prst="rect">
              <a:avLst/>
            </a:prstGeom>
          </p:spPr>
        </p:pic>
        <p:pic>
          <p:nvPicPr>
            <p:cNvPr id="5" name="Picture 4"/>
            <p:cNvPicPr>
              <a:picLocks noChangeAspect="1"/>
            </p:cNvPicPr>
            <p:nvPr/>
          </p:nvPicPr>
          <p:blipFill>
            <a:blip r:embed="rId3"/>
            <a:stretch>
              <a:fillRect/>
            </a:stretch>
          </p:blipFill>
          <p:spPr>
            <a:xfrm>
              <a:off x="2703927" y="1639329"/>
              <a:ext cx="4301181" cy="4301181"/>
            </a:xfrm>
            <a:prstGeom prst="rect">
              <a:avLst/>
            </a:prstGeom>
          </p:spPr>
        </p:pic>
        <p:pic>
          <p:nvPicPr>
            <p:cNvPr id="6" name="Picture 5"/>
            <p:cNvPicPr>
              <a:picLocks noChangeAspect="1"/>
            </p:cNvPicPr>
            <p:nvPr/>
          </p:nvPicPr>
          <p:blipFill>
            <a:blip r:embed="rId4"/>
            <a:stretch>
              <a:fillRect/>
            </a:stretch>
          </p:blipFill>
          <p:spPr>
            <a:xfrm>
              <a:off x="3559119" y="169051"/>
              <a:ext cx="2590799" cy="1470278"/>
            </a:xfrm>
            <a:prstGeom prst="rect">
              <a:avLst/>
            </a:prstGeom>
          </p:spPr>
        </p:pic>
      </p:grpSp>
      <p:pic>
        <p:nvPicPr>
          <p:cNvPr id="8" name="Picture 7"/>
          <p:cNvPicPr>
            <a:picLocks noChangeAspect="1"/>
          </p:cNvPicPr>
          <p:nvPr/>
        </p:nvPicPr>
        <p:blipFill>
          <a:blip r:embed="rId5"/>
          <a:stretch>
            <a:fillRect/>
          </a:stretch>
        </p:blipFill>
        <p:spPr>
          <a:xfrm>
            <a:off x="7818559" y="584885"/>
            <a:ext cx="3329873" cy="5490519"/>
          </a:xfrm>
          <a:prstGeom prst="rect">
            <a:avLst/>
          </a:prstGeom>
        </p:spPr>
      </p:pic>
    </p:spTree>
    <p:extLst>
      <p:ext uri="{BB962C8B-B14F-4D97-AF65-F5344CB8AC3E}">
        <p14:creationId xmlns:p14="http://schemas.microsoft.com/office/powerpoint/2010/main" val="270205730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a:xfrm>
            <a:off x="229716" y="88170"/>
            <a:ext cx="10515600" cy="1325563"/>
          </a:xfrm>
        </p:spPr>
        <p:txBody>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a:xfrm>
            <a:off x="797010" y="1117169"/>
            <a:ext cx="10515600" cy="4351338"/>
          </a:xfrm>
        </p:spPr>
        <p:txBody>
          <a:bodyPr/>
          <a:lstStyle/>
          <a:p>
            <a:pPr marL="0" indent="0">
              <a:buNone/>
            </a:pPr>
            <a:r>
              <a:rPr lang="el-GR" b="1" dirty="0"/>
              <a:t>Διήθηση</a:t>
            </a:r>
            <a:r>
              <a:rPr lang="el-GR" dirty="0"/>
              <a:t> </a:t>
            </a:r>
            <a:r>
              <a:rPr lang="el-GR" sz="1600" dirty="0">
                <a:solidFill>
                  <a:srgbClr val="FF0000"/>
                </a:solidFill>
              </a:rPr>
              <a:t>(σ. 64)</a:t>
            </a:r>
          </a:p>
          <a:p>
            <a:pPr>
              <a:lnSpc>
                <a:spcPct val="150000"/>
              </a:lnSpc>
            </a:pPr>
            <a:r>
              <a:rPr lang="el-GR" dirty="0"/>
              <a:t>Είναι η διεργασία μέσω της οποίας γίνεται διαχωρισμός σωματιδίων από μια ροή αερίου (ατμοσφαιρικός αέρας συνήθως) μέσω της χρήσης πορώδους μέσου (φίλτρου)</a:t>
            </a:r>
          </a:p>
          <a:p>
            <a:endParaRPr lang="el-GR" dirty="0"/>
          </a:p>
        </p:txBody>
      </p:sp>
      <p:pic>
        <p:nvPicPr>
          <p:cNvPr id="36866" name="Picture 2" descr="10 DustTrak (TSI, Aerosol Monitor Model 8520). | Download Scientific Diagra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11993" y="3904434"/>
            <a:ext cx="2619375" cy="252412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Aerosol monitoring device - DustTrak&amp;amp;trade; 8533 - TS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6" name="Picture 2" descr="C:\Users\Owner\Desktop\w10.png"/>
          <p:cNvPicPr>
            <a:picLocks noChangeAspect="1" noChangeArrowheads="1"/>
          </p:cNvPicPr>
          <p:nvPr/>
        </p:nvPicPr>
        <p:blipFill rotWithShape="1">
          <a:blip r:embed="rId3">
            <a:extLst>
              <a:ext uri="{28A0092B-C50C-407E-A947-70E740481C1C}">
                <a14:useLocalDpi xmlns:a14="http://schemas.microsoft.com/office/drawing/2010/main" val="0"/>
              </a:ext>
            </a:extLst>
          </a:blip>
          <a:srcRect l="2073" t="20664" r="3435" b="10234"/>
          <a:stretch/>
        </p:blipFill>
        <p:spPr bwMode="auto">
          <a:xfrm>
            <a:off x="1340879" y="3649787"/>
            <a:ext cx="5503820" cy="3033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442496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p:txBody>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p:txBody>
          <a:bodyPr/>
          <a:lstStyle/>
          <a:p>
            <a:r>
              <a:rPr lang="el-GR" dirty="0"/>
              <a:t>Φίλτρα</a:t>
            </a:r>
          </a:p>
          <a:p>
            <a:r>
              <a:rPr lang="el-GR" dirty="0"/>
              <a:t>Ινώδη  και πορώδη φίλτρα</a:t>
            </a:r>
          </a:p>
        </p:txBody>
      </p:sp>
      <p:graphicFrame>
        <p:nvGraphicFramePr>
          <p:cNvPr id="4" name="Πίνακας 3">
            <a:extLst>
              <a:ext uri="{FF2B5EF4-FFF2-40B4-BE49-F238E27FC236}">
                <a16:creationId xmlns:a16="http://schemas.microsoft.com/office/drawing/2014/main" xmlns="" id="{9D3FED23-58BF-4433-8D7D-8F095DF62F58}"/>
              </a:ext>
            </a:extLst>
          </p:cNvPr>
          <p:cNvGraphicFramePr>
            <a:graphicFrameLocks noGrp="1"/>
          </p:cNvGraphicFramePr>
          <p:nvPr>
            <p:extLst>
              <p:ext uri="{D42A27DB-BD31-4B8C-83A1-F6EECF244321}">
                <p14:modId xmlns:p14="http://schemas.microsoft.com/office/powerpoint/2010/main" val="885014249"/>
              </p:ext>
            </p:extLst>
          </p:nvPr>
        </p:nvGraphicFramePr>
        <p:xfrm>
          <a:off x="1054100" y="3102451"/>
          <a:ext cx="8128000" cy="21082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3860990964"/>
                    </a:ext>
                  </a:extLst>
                </a:gridCol>
                <a:gridCol w="4064000">
                  <a:extLst>
                    <a:ext uri="{9D8B030D-6E8A-4147-A177-3AD203B41FA5}">
                      <a16:colId xmlns:a16="http://schemas.microsoft.com/office/drawing/2014/main" xmlns="" val="2779770215"/>
                    </a:ext>
                  </a:extLst>
                </a:gridCol>
              </a:tblGrid>
              <a:tr h="370840">
                <a:tc>
                  <a:txBody>
                    <a:bodyPr/>
                    <a:lstStyle/>
                    <a:p>
                      <a:r>
                        <a:rPr lang="el-GR" dirty="0"/>
                        <a:t>Ινώδη φίλτρα</a:t>
                      </a:r>
                    </a:p>
                  </a:txBody>
                  <a:tcPr/>
                </a:tc>
                <a:tc>
                  <a:txBody>
                    <a:bodyPr/>
                    <a:lstStyle/>
                    <a:p>
                      <a:r>
                        <a:rPr lang="el-GR" dirty="0"/>
                        <a:t>Πορώδη φίλτρα</a:t>
                      </a:r>
                    </a:p>
                  </a:txBody>
                  <a:tcPr/>
                </a:tc>
                <a:extLst>
                  <a:ext uri="{0D108BD9-81ED-4DB2-BD59-A6C34878D82A}">
                    <a16:rowId xmlns:a16="http://schemas.microsoft.com/office/drawing/2014/main" xmlns="" val="848267819"/>
                  </a:ext>
                </a:extLst>
              </a:tr>
              <a:tr h="370840">
                <a:tc>
                  <a:txBody>
                    <a:bodyPr/>
                    <a:lstStyle/>
                    <a:p>
                      <a:r>
                        <a:rPr lang="el-GR" dirty="0"/>
                        <a:t>Ίνες κυτταρίνης, υάλου, χαλαζία</a:t>
                      </a:r>
                    </a:p>
                    <a:p>
                      <a:r>
                        <a:rPr lang="el-GR" dirty="0"/>
                        <a:t>Πορώδες 70-99%</a:t>
                      </a:r>
                    </a:p>
                    <a:p>
                      <a:r>
                        <a:rPr lang="el-GR" dirty="0"/>
                        <a:t>Μεγέθη πόρων 1-100 μ</a:t>
                      </a:r>
                      <a:r>
                        <a:rPr lang="en-US" dirty="0"/>
                        <a:t>m</a:t>
                      </a:r>
                      <a:endParaRPr lang="el-GR" dirty="0"/>
                    </a:p>
                    <a:p>
                      <a:r>
                        <a:rPr lang="el-GR" dirty="0"/>
                        <a:t>Ροή αέρα ανεμπόδιστη</a:t>
                      </a:r>
                    </a:p>
                    <a:p>
                      <a:r>
                        <a:rPr lang="el-GR" dirty="0"/>
                        <a:t>Υψηλό κλάσμα κενού μεταξύ των ινών σε σχέση με την διάμετρό τους</a:t>
                      </a:r>
                    </a:p>
                  </a:txBody>
                  <a:tcPr/>
                </a:tc>
                <a:tc>
                  <a:txBody>
                    <a:bodyPr/>
                    <a:lstStyle/>
                    <a:p>
                      <a:r>
                        <a:rPr lang="el-GR" dirty="0"/>
                        <a:t>Πολυμερή υλικά πορώδους δομής</a:t>
                      </a:r>
                    </a:p>
                    <a:p>
                      <a:r>
                        <a:rPr lang="el-GR" dirty="0"/>
                        <a:t>Πορώδες 50-90%</a:t>
                      </a:r>
                    </a:p>
                    <a:p>
                      <a:r>
                        <a:rPr lang="el-GR" dirty="0"/>
                        <a:t>Μεγέθη πόρων 0,01-10μ</a:t>
                      </a:r>
                      <a:r>
                        <a:rPr lang="en-US" dirty="0"/>
                        <a:t>m</a:t>
                      </a:r>
                      <a:endParaRPr lang="el-GR" dirty="0"/>
                    </a:p>
                    <a:p>
                      <a:r>
                        <a:rPr lang="el-GR" dirty="0"/>
                        <a:t>Ροή αέρα υπό πίεση</a:t>
                      </a:r>
                    </a:p>
                    <a:p>
                      <a:r>
                        <a:rPr lang="el-GR" dirty="0"/>
                        <a:t>Χαμηλό κλάσμα κενού επί του φίλτρου</a:t>
                      </a:r>
                    </a:p>
                  </a:txBody>
                  <a:tcPr/>
                </a:tc>
                <a:extLst>
                  <a:ext uri="{0D108BD9-81ED-4DB2-BD59-A6C34878D82A}">
                    <a16:rowId xmlns:a16="http://schemas.microsoft.com/office/drawing/2014/main" xmlns="" val="925669085"/>
                  </a:ext>
                </a:extLst>
              </a:tr>
            </a:tbl>
          </a:graphicData>
        </a:graphic>
      </p:graphicFrame>
    </p:spTree>
    <p:extLst>
      <p:ext uri="{BB962C8B-B14F-4D97-AF65-F5344CB8AC3E}">
        <p14:creationId xmlns:p14="http://schemas.microsoft.com/office/powerpoint/2010/main" val="3107233173"/>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a:xfrm>
            <a:off x="838200" y="365125"/>
            <a:ext cx="10515600" cy="447675"/>
          </a:xfrm>
        </p:spPr>
        <p:txBody>
          <a:bodyPr>
            <a:normAutofit fontScale="90000"/>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a:xfrm>
            <a:off x="838200" y="1092200"/>
            <a:ext cx="10515600" cy="5084763"/>
          </a:xfrm>
        </p:spPr>
        <p:txBody>
          <a:bodyPr>
            <a:normAutofit/>
          </a:bodyPr>
          <a:lstStyle/>
          <a:p>
            <a:r>
              <a:rPr lang="el-GR" u="sng" dirty="0"/>
              <a:t>Εκτίμηση απόδοσης φίλτρου</a:t>
            </a:r>
          </a:p>
          <a:p>
            <a:pPr marL="0" indent="0">
              <a:buNone/>
            </a:pPr>
            <a:r>
              <a:rPr lang="el-GR" b="1" dirty="0"/>
              <a:t>Απόδοση συλλογής Ε </a:t>
            </a:r>
            <a:r>
              <a:rPr lang="el-GR" dirty="0"/>
              <a:t>(</a:t>
            </a:r>
            <a:r>
              <a:rPr lang="en-US" dirty="0"/>
              <a:t>collection efficiency) = (N</a:t>
            </a:r>
            <a:r>
              <a:rPr lang="en-US" baseline="-25000" dirty="0"/>
              <a:t>in</a:t>
            </a:r>
            <a:r>
              <a:rPr lang="en-US" dirty="0"/>
              <a:t> – </a:t>
            </a:r>
            <a:r>
              <a:rPr lang="en-US" dirty="0" err="1"/>
              <a:t>N</a:t>
            </a:r>
            <a:r>
              <a:rPr lang="en-US" baseline="-25000" dirty="0" err="1"/>
              <a:t>out</a:t>
            </a:r>
            <a:r>
              <a:rPr lang="en-US" dirty="0"/>
              <a:t>) / N</a:t>
            </a:r>
            <a:r>
              <a:rPr lang="en-US" baseline="-25000" dirty="0"/>
              <a:t>in</a:t>
            </a:r>
          </a:p>
          <a:p>
            <a:pPr marL="0" indent="0">
              <a:buNone/>
            </a:pPr>
            <a:endParaRPr lang="en-US" baseline="-25000" dirty="0"/>
          </a:p>
          <a:p>
            <a:pPr marL="0" indent="0">
              <a:buNone/>
            </a:pPr>
            <a:r>
              <a:rPr lang="en-US" dirty="0"/>
              <a:t>N</a:t>
            </a:r>
            <a:r>
              <a:rPr lang="en-US" baseline="-25000" dirty="0"/>
              <a:t>in</a:t>
            </a:r>
            <a:r>
              <a:rPr lang="en-US" dirty="0"/>
              <a:t> </a:t>
            </a:r>
            <a:r>
              <a:rPr lang="el-GR" dirty="0"/>
              <a:t>     αριθμός σωματιδίων που εισέρχονται</a:t>
            </a:r>
            <a:endParaRPr lang="en-US" dirty="0"/>
          </a:p>
          <a:p>
            <a:pPr marL="0" indent="0">
              <a:buNone/>
            </a:pPr>
            <a:r>
              <a:rPr lang="en-US" dirty="0" err="1"/>
              <a:t>N</a:t>
            </a:r>
            <a:r>
              <a:rPr lang="en-US" baseline="-25000" dirty="0" err="1"/>
              <a:t>out</a:t>
            </a:r>
            <a:r>
              <a:rPr lang="el-GR" baseline="-25000" dirty="0"/>
              <a:t>      </a:t>
            </a:r>
            <a:r>
              <a:rPr lang="el-GR" dirty="0"/>
              <a:t>αριθμός σωματιδίων που εξέρχονται</a:t>
            </a:r>
          </a:p>
          <a:p>
            <a:pPr marL="0" indent="0">
              <a:buNone/>
            </a:pPr>
            <a:endParaRPr lang="el-GR" baseline="-25000" dirty="0"/>
          </a:p>
          <a:p>
            <a:pPr algn="just"/>
            <a:r>
              <a:rPr lang="el-GR" dirty="0"/>
              <a:t>Πρόκειται για το κλάσμα των σωματιδίων που </a:t>
            </a:r>
            <a:r>
              <a:rPr lang="el-GR" dirty="0" err="1"/>
              <a:t>παρακρατούνται</a:t>
            </a:r>
            <a:r>
              <a:rPr lang="el-GR" dirty="0"/>
              <a:t> στο φίλτρο προς τα εισερχόμενα </a:t>
            </a:r>
            <a:r>
              <a:rPr lang="el-GR" dirty="0" smtClean="0"/>
              <a:t>σωμάτια</a:t>
            </a:r>
            <a:r>
              <a:rPr lang="en-US" dirty="0" smtClean="0"/>
              <a:t>.</a:t>
            </a:r>
            <a:endParaRPr lang="el-GR" dirty="0"/>
          </a:p>
          <a:p>
            <a:pPr algn="just"/>
            <a:r>
              <a:rPr lang="el-GR" dirty="0"/>
              <a:t>Χρησιμοποιείται για φίλτρα που ανακτούν σωματίδια που παράγονται από πηγή ή για σωματίδια που συλλέγονται για χημική </a:t>
            </a:r>
            <a:r>
              <a:rPr lang="el-GR" dirty="0" smtClean="0"/>
              <a:t>ανάλυση</a:t>
            </a:r>
            <a:r>
              <a:rPr lang="en-US" dirty="0" smtClean="0"/>
              <a:t>.</a:t>
            </a:r>
            <a:endParaRPr lang="el-GR" dirty="0"/>
          </a:p>
          <a:p>
            <a:endParaRPr lang="el-GR" dirty="0"/>
          </a:p>
        </p:txBody>
      </p:sp>
    </p:spTree>
    <p:extLst>
      <p:ext uri="{BB962C8B-B14F-4D97-AF65-F5344CB8AC3E}">
        <p14:creationId xmlns:p14="http://schemas.microsoft.com/office/powerpoint/2010/main" val="323898036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4CF6FE6-8C40-49F7-A7E9-EC7DEDAEEAC7}"/>
              </a:ext>
            </a:extLst>
          </p:cNvPr>
          <p:cNvSpPr>
            <a:spLocks noGrp="1"/>
          </p:cNvSpPr>
          <p:nvPr>
            <p:ph type="title"/>
          </p:nvPr>
        </p:nvSpPr>
        <p:spPr>
          <a:xfrm>
            <a:off x="838200" y="365125"/>
            <a:ext cx="10515600" cy="447675"/>
          </a:xfrm>
        </p:spPr>
        <p:txBody>
          <a:bodyPr>
            <a:normAutofit fontScale="90000"/>
          </a:bodyPr>
          <a:lstStyle/>
          <a:p>
            <a:r>
              <a:rPr lang="el-GR" dirty="0"/>
              <a:t>Στοιχεία οργάνων μέτρησης</a:t>
            </a:r>
          </a:p>
        </p:txBody>
      </p:sp>
      <p:sp>
        <p:nvSpPr>
          <p:cNvPr id="3" name="Θέση περιεχομένου 2">
            <a:extLst>
              <a:ext uri="{FF2B5EF4-FFF2-40B4-BE49-F238E27FC236}">
                <a16:creationId xmlns:a16="http://schemas.microsoft.com/office/drawing/2014/main" xmlns="" id="{D2A327F8-55BD-4915-9A52-17DE9FA3AFC5}"/>
              </a:ext>
            </a:extLst>
          </p:cNvPr>
          <p:cNvSpPr>
            <a:spLocks noGrp="1"/>
          </p:cNvSpPr>
          <p:nvPr>
            <p:ph idx="1"/>
          </p:nvPr>
        </p:nvSpPr>
        <p:spPr>
          <a:xfrm>
            <a:off x="838200" y="1092200"/>
            <a:ext cx="10515600" cy="5084763"/>
          </a:xfrm>
        </p:spPr>
        <p:txBody>
          <a:bodyPr>
            <a:normAutofit/>
          </a:bodyPr>
          <a:lstStyle/>
          <a:p>
            <a:r>
              <a:rPr lang="el-GR" u="sng" dirty="0"/>
              <a:t>Εκτίμηση απόδοσης </a:t>
            </a:r>
            <a:r>
              <a:rPr lang="el-GR" u="sng" dirty="0" smtClean="0"/>
              <a:t>φίλτρου</a:t>
            </a:r>
            <a:endParaRPr lang="en-US" u="sng" dirty="0" smtClean="0"/>
          </a:p>
          <a:p>
            <a:pPr marL="0" indent="0">
              <a:buNone/>
            </a:pPr>
            <a:endParaRPr lang="el-GR" u="sng" dirty="0"/>
          </a:p>
          <a:p>
            <a:pPr marL="0" indent="0">
              <a:buNone/>
            </a:pPr>
            <a:r>
              <a:rPr lang="el-GR" b="1" dirty="0"/>
              <a:t>Συντελεστής διείσδυσης </a:t>
            </a:r>
            <a:r>
              <a:rPr lang="en-US" b="1" dirty="0"/>
              <a:t>P</a:t>
            </a:r>
            <a:r>
              <a:rPr lang="el-GR" b="1" dirty="0"/>
              <a:t> </a:t>
            </a:r>
            <a:r>
              <a:rPr lang="el-GR" dirty="0"/>
              <a:t>(</a:t>
            </a:r>
            <a:r>
              <a:rPr lang="en-US" dirty="0"/>
              <a:t>penetration) = </a:t>
            </a:r>
            <a:r>
              <a:rPr lang="en-US" dirty="0" err="1"/>
              <a:t>N</a:t>
            </a:r>
            <a:r>
              <a:rPr lang="en-US" baseline="-25000" dirty="0" err="1"/>
              <a:t>out</a:t>
            </a:r>
            <a:r>
              <a:rPr lang="en-US" dirty="0"/>
              <a:t> / N</a:t>
            </a:r>
            <a:r>
              <a:rPr lang="en-US" baseline="-25000" dirty="0"/>
              <a:t>in </a:t>
            </a:r>
            <a:r>
              <a:rPr lang="en-US" dirty="0"/>
              <a:t>= 1 - E</a:t>
            </a:r>
            <a:endParaRPr lang="en-US" baseline="-25000" dirty="0"/>
          </a:p>
          <a:p>
            <a:pPr marL="0" indent="0">
              <a:buNone/>
            </a:pPr>
            <a:endParaRPr lang="en-US" baseline="-25000" dirty="0"/>
          </a:p>
          <a:p>
            <a:pPr marL="0" indent="0">
              <a:buNone/>
            </a:pPr>
            <a:r>
              <a:rPr lang="en-US" dirty="0"/>
              <a:t>N</a:t>
            </a:r>
            <a:r>
              <a:rPr lang="en-US" baseline="-25000" dirty="0"/>
              <a:t>in</a:t>
            </a:r>
            <a:r>
              <a:rPr lang="en-US" dirty="0"/>
              <a:t> </a:t>
            </a:r>
            <a:r>
              <a:rPr lang="el-GR" dirty="0"/>
              <a:t>     αριθμός σωματιδίων που εισέρχονται</a:t>
            </a:r>
            <a:endParaRPr lang="en-US" dirty="0"/>
          </a:p>
          <a:p>
            <a:pPr marL="0" indent="0">
              <a:buNone/>
            </a:pPr>
            <a:r>
              <a:rPr lang="en-US" dirty="0" err="1"/>
              <a:t>N</a:t>
            </a:r>
            <a:r>
              <a:rPr lang="en-US" baseline="-25000" dirty="0" err="1"/>
              <a:t>out</a:t>
            </a:r>
            <a:r>
              <a:rPr lang="el-GR" baseline="-25000" dirty="0"/>
              <a:t>      </a:t>
            </a:r>
            <a:r>
              <a:rPr lang="el-GR" dirty="0"/>
              <a:t>αριθμός σωματιδίων που εξέρχονται</a:t>
            </a:r>
          </a:p>
          <a:p>
            <a:pPr marL="0" indent="0">
              <a:buNone/>
            </a:pPr>
            <a:endParaRPr lang="el-GR" baseline="-25000" dirty="0"/>
          </a:p>
          <a:p>
            <a:r>
              <a:rPr lang="el-GR" dirty="0"/>
              <a:t>Χρησιμοποιείται κυρίως για περιπτώσεις </a:t>
            </a:r>
            <a:endParaRPr lang="en-US" dirty="0" smtClean="0"/>
          </a:p>
          <a:p>
            <a:pPr marL="0" indent="0">
              <a:buNone/>
            </a:pPr>
            <a:r>
              <a:rPr lang="en-US" dirty="0"/>
              <a:t> </a:t>
            </a:r>
            <a:r>
              <a:rPr lang="en-US" dirty="0" smtClean="0"/>
              <a:t> </a:t>
            </a:r>
            <a:r>
              <a:rPr lang="el-GR" dirty="0" smtClean="0"/>
              <a:t>διερεύνησης </a:t>
            </a:r>
            <a:r>
              <a:rPr lang="el-GR" dirty="0"/>
              <a:t>επεισοδίων αέριας ρύπανσης</a:t>
            </a:r>
          </a:p>
          <a:p>
            <a:r>
              <a:rPr lang="el-GR" dirty="0"/>
              <a:t>Ε + </a:t>
            </a:r>
            <a:r>
              <a:rPr lang="en-US" dirty="0"/>
              <a:t>P</a:t>
            </a:r>
            <a:r>
              <a:rPr lang="el-GR" dirty="0"/>
              <a:t> = </a:t>
            </a:r>
            <a:r>
              <a:rPr lang="el-GR" dirty="0" smtClean="0"/>
              <a:t>1</a:t>
            </a:r>
            <a:endParaRPr lang="el-GR" dirty="0"/>
          </a:p>
        </p:txBody>
      </p:sp>
      <p:pic>
        <p:nvPicPr>
          <p:cNvPr id="35842" name="Picture 2" descr="Particle Count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0829" y="1280083"/>
            <a:ext cx="2515630" cy="251563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TSI PARTICLE TECHNOLOG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6" descr="TSI PARTICLE TECHNOLOGY"/>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6" name="AutoShape 8" descr="TSI PARTICLE TECHNOLOGY"/>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5850" name="Picture 10" descr="TSI P-Trak 8525 ultrafine particle coun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8255" y="3917693"/>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63709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Owner\Desktop\w15.png"/>
          <p:cNvPicPr>
            <a:picLocks noChangeAspect="1" noChangeArrowheads="1"/>
          </p:cNvPicPr>
          <p:nvPr/>
        </p:nvPicPr>
        <p:blipFill rotWithShape="1">
          <a:blip r:embed="rId2">
            <a:extLst>
              <a:ext uri="{28A0092B-C50C-407E-A947-70E740481C1C}">
                <a14:useLocalDpi xmlns:a14="http://schemas.microsoft.com/office/drawing/2010/main" val="0"/>
              </a:ext>
            </a:extLst>
          </a:blip>
          <a:srcRect r="650"/>
          <a:stretch/>
        </p:blipFill>
        <p:spPr bwMode="auto">
          <a:xfrm>
            <a:off x="1452763" y="263523"/>
            <a:ext cx="8622114" cy="630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90856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168AEC-E37F-4599-9EF4-694FE8F8B1C7}"/>
              </a:ext>
            </a:extLst>
          </p:cNvPr>
          <p:cNvSpPr>
            <a:spLocks noGrp="1"/>
          </p:cNvSpPr>
          <p:nvPr>
            <p:ph type="title"/>
          </p:nvPr>
        </p:nvSpPr>
        <p:spPr>
          <a:xfrm>
            <a:off x="838200" y="365125"/>
            <a:ext cx="7719204" cy="727075"/>
          </a:xfrm>
        </p:spPr>
        <p:txBody>
          <a:bodyPr/>
          <a:lstStyle/>
          <a:p>
            <a:r>
              <a:rPr lang="el-GR" dirty="0"/>
              <a:t>Ρύποι εσωτερικών χώρων </a:t>
            </a:r>
            <a:r>
              <a:rPr lang="el-GR" sz="1500" dirty="0">
                <a:solidFill>
                  <a:srgbClr val="FF0000"/>
                </a:solidFill>
              </a:rPr>
              <a:t>(κεφ. 7, σ. 137)</a:t>
            </a:r>
          </a:p>
        </p:txBody>
      </p:sp>
      <p:sp>
        <p:nvSpPr>
          <p:cNvPr id="3" name="Θέση περιεχομένου 2">
            <a:extLst>
              <a:ext uri="{FF2B5EF4-FFF2-40B4-BE49-F238E27FC236}">
                <a16:creationId xmlns:a16="http://schemas.microsoft.com/office/drawing/2014/main" xmlns="" id="{F28CEDA4-830E-4A14-AE65-176EB16C5E3A}"/>
              </a:ext>
            </a:extLst>
          </p:cNvPr>
          <p:cNvSpPr>
            <a:spLocks noGrp="1"/>
          </p:cNvSpPr>
          <p:nvPr>
            <p:ph idx="1"/>
          </p:nvPr>
        </p:nvSpPr>
        <p:spPr>
          <a:xfrm>
            <a:off x="838200" y="1524000"/>
            <a:ext cx="10515600" cy="4652963"/>
          </a:xfrm>
        </p:spPr>
        <p:txBody>
          <a:bodyPr/>
          <a:lstStyle/>
          <a:p>
            <a:r>
              <a:rPr lang="el-GR" dirty="0"/>
              <a:t>Καπνός τσιγάρου</a:t>
            </a:r>
          </a:p>
          <a:p>
            <a:r>
              <a:rPr lang="el-GR" dirty="0"/>
              <a:t>Περιέχει αέριους ρύπους και αιωρούμενα σωματίδια</a:t>
            </a:r>
          </a:p>
          <a:p>
            <a:r>
              <a:rPr lang="el-GR" dirty="0"/>
              <a:t>Κύριοι αέριοι ρύποι του τσιγάρου είναι το </a:t>
            </a:r>
            <a:r>
              <a:rPr lang="en-US" dirty="0"/>
              <a:t>CO, </a:t>
            </a:r>
            <a:r>
              <a:rPr lang="el-GR" dirty="0"/>
              <a:t>το </a:t>
            </a:r>
            <a:r>
              <a:rPr lang="en-US" dirty="0"/>
              <a:t>HCl, </a:t>
            </a:r>
            <a:r>
              <a:rPr lang="el-GR" dirty="0"/>
              <a:t>η φορμαλδεΰδη, το ραδιενεργό </a:t>
            </a:r>
            <a:r>
              <a:rPr lang="en-US" dirty="0"/>
              <a:t>Po </a:t>
            </a:r>
            <a:r>
              <a:rPr lang="el-GR" dirty="0"/>
              <a:t>κ.ά.</a:t>
            </a:r>
          </a:p>
          <a:p>
            <a:r>
              <a:rPr lang="el-GR" dirty="0"/>
              <a:t>Σωματίδια είναι η πίσσα, η νικοτίνη και οι οργανικές ενώσεις χαμηλής πτητικότητας</a:t>
            </a:r>
          </a:p>
        </p:txBody>
      </p:sp>
    </p:spTree>
    <p:extLst>
      <p:ext uri="{BB962C8B-B14F-4D97-AF65-F5344CB8AC3E}">
        <p14:creationId xmlns:p14="http://schemas.microsoft.com/office/powerpoint/2010/main" val="2951261518"/>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168AEC-E37F-4599-9EF4-694FE8F8B1C7}"/>
              </a:ext>
            </a:extLst>
          </p:cNvPr>
          <p:cNvSpPr>
            <a:spLocks noGrp="1"/>
          </p:cNvSpPr>
          <p:nvPr>
            <p:ph type="title"/>
          </p:nvPr>
        </p:nvSpPr>
        <p:spPr>
          <a:xfrm>
            <a:off x="838200" y="365125"/>
            <a:ext cx="10515600" cy="727075"/>
          </a:xfrm>
        </p:spPr>
        <p:txBody>
          <a:bodyPr>
            <a:normAutofit fontScale="90000"/>
          </a:bodyPr>
          <a:lstStyle/>
          <a:p>
            <a:r>
              <a:rPr lang="el-GR" dirty="0"/>
              <a:t>Καπνός τσιγάρου</a:t>
            </a:r>
            <a:br>
              <a:rPr lang="el-GR" dirty="0"/>
            </a:br>
            <a:endParaRPr lang="el-GR" sz="1500" dirty="0">
              <a:solidFill>
                <a:srgbClr val="FF0000"/>
              </a:solidFill>
            </a:endParaRPr>
          </a:p>
        </p:txBody>
      </p:sp>
      <p:sp>
        <p:nvSpPr>
          <p:cNvPr id="3" name="Θέση περιεχομένου 2">
            <a:extLst>
              <a:ext uri="{FF2B5EF4-FFF2-40B4-BE49-F238E27FC236}">
                <a16:creationId xmlns:a16="http://schemas.microsoft.com/office/drawing/2014/main" xmlns="" id="{F28CEDA4-830E-4A14-AE65-176EB16C5E3A}"/>
              </a:ext>
            </a:extLst>
          </p:cNvPr>
          <p:cNvSpPr>
            <a:spLocks noGrp="1"/>
          </p:cNvSpPr>
          <p:nvPr>
            <p:ph idx="1"/>
          </p:nvPr>
        </p:nvSpPr>
        <p:spPr>
          <a:xfrm>
            <a:off x="838200" y="1524000"/>
            <a:ext cx="10515600" cy="4652963"/>
          </a:xfrm>
        </p:spPr>
        <p:txBody>
          <a:bodyPr/>
          <a:lstStyle/>
          <a:p>
            <a:r>
              <a:rPr lang="el-GR" dirty="0"/>
              <a:t>Δύο ρεύματα καπνού</a:t>
            </a:r>
          </a:p>
        </p:txBody>
      </p:sp>
      <p:graphicFrame>
        <p:nvGraphicFramePr>
          <p:cNvPr id="4" name="Πίνακας 3">
            <a:extLst>
              <a:ext uri="{FF2B5EF4-FFF2-40B4-BE49-F238E27FC236}">
                <a16:creationId xmlns:a16="http://schemas.microsoft.com/office/drawing/2014/main" xmlns="" id="{B2165E13-B698-47A2-91A8-1E01D5E46F0F}"/>
              </a:ext>
            </a:extLst>
          </p:cNvPr>
          <p:cNvGraphicFramePr>
            <a:graphicFrameLocks noGrp="1"/>
          </p:cNvGraphicFramePr>
          <p:nvPr>
            <p:extLst>
              <p:ext uri="{D42A27DB-BD31-4B8C-83A1-F6EECF244321}">
                <p14:modId xmlns:p14="http://schemas.microsoft.com/office/powerpoint/2010/main" val="2735986008"/>
              </p:ext>
            </p:extLst>
          </p:nvPr>
        </p:nvGraphicFramePr>
        <p:xfrm>
          <a:off x="1358900" y="2321876"/>
          <a:ext cx="8521700" cy="3443923"/>
        </p:xfrm>
        <a:graphic>
          <a:graphicData uri="http://schemas.openxmlformats.org/drawingml/2006/table">
            <a:tbl>
              <a:tblPr firstRow="1" bandRow="1">
                <a:tableStyleId>{5C22544A-7EE6-4342-B048-85BDC9FD1C3A}</a:tableStyleId>
              </a:tblPr>
              <a:tblGrid>
                <a:gridCol w="4260850">
                  <a:extLst>
                    <a:ext uri="{9D8B030D-6E8A-4147-A177-3AD203B41FA5}">
                      <a16:colId xmlns:a16="http://schemas.microsoft.com/office/drawing/2014/main" xmlns="" val="4040808793"/>
                    </a:ext>
                  </a:extLst>
                </a:gridCol>
                <a:gridCol w="4260850">
                  <a:extLst>
                    <a:ext uri="{9D8B030D-6E8A-4147-A177-3AD203B41FA5}">
                      <a16:colId xmlns:a16="http://schemas.microsoft.com/office/drawing/2014/main" xmlns="" val="198484661"/>
                    </a:ext>
                  </a:extLst>
                </a:gridCol>
              </a:tblGrid>
              <a:tr h="4357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Πρωτεύων ή κυρίως ρεύμα καπνού</a:t>
                      </a:r>
                    </a:p>
                  </a:txBody>
                  <a:tcPr/>
                </a:tc>
                <a:tc>
                  <a:txBody>
                    <a:bodyPr/>
                    <a:lstStyle/>
                    <a:p>
                      <a:r>
                        <a:rPr lang="el-GR" dirty="0"/>
                        <a:t>Δευτερεύων ρεύμα καπνού</a:t>
                      </a:r>
                    </a:p>
                  </a:txBody>
                  <a:tcPr/>
                </a:tc>
                <a:extLst>
                  <a:ext uri="{0D108BD9-81ED-4DB2-BD59-A6C34878D82A}">
                    <a16:rowId xmlns:a16="http://schemas.microsoft.com/office/drawing/2014/main" xmlns="" val="1864054019"/>
                  </a:ext>
                </a:extLst>
              </a:tr>
              <a:tr h="3008210">
                <a:tc>
                  <a:txBody>
                    <a:bodyPr/>
                    <a:lstStyle/>
                    <a:p>
                      <a:r>
                        <a:rPr lang="el-GR" dirty="0"/>
                        <a:t>Περνάει μέσα από το άκαυτο τμήμα και το φίλτρο</a:t>
                      </a:r>
                    </a:p>
                    <a:p>
                      <a:r>
                        <a:rPr lang="el-GR" dirty="0"/>
                        <a:t>Κατακράτηση μέρους χημικών ενώσεων</a:t>
                      </a:r>
                    </a:p>
                    <a:p>
                      <a:r>
                        <a:rPr lang="el-GR" dirty="0"/>
                        <a:t>Μεταγενέστερη καύση αυτών</a:t>
                      </a:r>
                    </a:p>
                    <a:p>
                      <a:r>
                        <a:rPr lang="el-GR" dirty="0"/>
                        <a:t>Γρήγορη καύση σε υψηλές θερμοκρασίες</a:t>
                      </a:r>
                    </a:p>
                    <a:p>
                      <a:r>
                        <a:rPr lang="el-GR" dirty="0"/>
                        <a:t>Άμεση είσοδος στο ΑΑΣ</a:t>
                      </a:r>
                    </a:p>
                  </a:txBody>
                  <a:tcPr/>
                </a:tc>
                <a:tc>
                  <a:txBody>
                    <a:bodyPr/>
                    <a:lstStyle/>
                    <a:p>
                      <a:r>
                        <a:rPr lang="el-GR" dirty="0"/>
                        <a:t>Δημιουργείται με αργή καύση του τσιγάρου</a:t>
                      </a:r>
                    </a:p>
                    <a:p>
                      <a:r>
                        <a:rPr lang="el-GR" dirty="0"/>
                        <a:t>Χαμηλότερη θερμοκρασία</a:t>
                      </a:r>
                    </a:p>
                    <a:p>
                      <a:r>
                        <a:rPr lang="el-GR" dirty="0"/>
                        <a:t>Πιο τοξικό μείγμα αερίων</a:t>
                      </a:r>
                    </a:p>
                    <a:p>
                      <a:r>
                        <a:rPr lang="el-GR" dirty="0"/>
                        <a:t>Η χημική του σύσταση δεν μεταβάλλεται σημαντικά μετά την εκπομπή</a:t>
                      </a:r>
                    </a:p>
                    <a:p>
                      <a:r>
                        <a:rPr lang="el-GR" dirty="0"/>
                        <a:t>Διάχυση στον αέρα και μετά είσοδος του στο ΑΑΣ (εξαρτάται από τον εξαερισμό του χώρου)</a:t>
                      </a:r>
                    </a:p>
                  </a:txBody>
                  <a:tcPr/>
                </a:tc>
                <a:extLst>
                  <a:ext uri="{0D108BD9-81ED-4DB2-BD59-A6C34878D82A}">
                    <a16:rowId xmlns:a16="http://schemas.microsoft.com/office/drawing/2014/main" xmlns="" val="4266524806"/>
                  </a:ext>
                </a:extLst>
              </a:tr>
            </a:tbl>
          </a:graphicData>
        </a:graphic>
      </p:graphicFrame>
    </p:spTree>
    <p:extLst>
      <p:ext uri="{BB962C8B-B14F-4D97-AF65-F5344CB8AC3E}">
        <p14:creationId xmlns:p14="http://schemas.microsoft.com/office/powerpoint/2010/main" val="911138411"/>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168AEC-E37F-4599-9EF4-694FE8F8B1C7}"/>
              </a:ext>
            </a:extLst>
          </p:cNvPr>
          <p:cNvSpPr>
            <a:spLocks noGrp="1"/>
          </p:cNvSpPr>
          <p:nvPr>
            <p:ph type="title"/>
          </p:nvPr>
        </p:nvSpPr>
        <p:spPr>
          <a:xfrm>
            <a:off x="838200" y="365125"/>
            <a:ext cx="10515600" cy="727075"/>
          </a:xfrm>
        </p:spPr>
        <p:txBody>
          <a:bodyPr>
            <a:normAutofit fontScale="90000"/>
          </a:bodyPr>
          <a:lstStyle/>
          <a:p>
            <a:r>
              <a:rPr lang="el-GR" dirty="0"/>
              <a:t>Αμίαντος</a:t>
            </a:r>
            <a:br>
              <a:rPr lang="el-GR" dirty="0"/>
            </a:br>
            <a:endParaRPr lang="el-GR" sz="1500" dirty="0">
              <a:solidFill>
                <a:srgbClr val="FF0000"/>
              </a:solidFill>
            </a:endParaRPr>
          </a:p>
        </p:txBody>
      </p:sp>
      <p:sp>
        <p:nvSpPr>
          <p:cNvPr id="3" name="Θέση περιεχομένου 2">
            <a:extLst>
              <a:ext uri="{FF2B5EF4-FFF2-40B4-BE49-F238E27FC236}">
                <a16:creationId xmlns:a16="http://schemas.microsoft.com/office/drawing/2014/main" xmlns="" id="{F28CEDA4-830E-4A14-AE65-176EB16C5E3A}"/>
              </a:ext>
            </a:extLst>
          </p:cNvPr>
          <p:cNvSpPr>
            <a:spLocks noGrp="1"/>
          </p:cNvSpPr>
          <p:nvPr>
            <p:ph idx="1"/>
          </p:nvPr>
        </p:nvSpPr>
        <p:spPr>
          <a:xfrm>
            <a:off x="838200" y="1524000"/>
            <a:ext cx="10515600" cy="4652963"/>
          </a:xfrm>
        </p:spPr>
        <p:txBody>
          <a:bodyPr>
            <a:normAutofit fontScale="92500" lnSpcReduction="10000"/>
          </a:bodyPr>
          <a:lstStyle/>
          <a:p>
            <a:r>
              <a:rPr lang="el-GR" dirty="0"/>
              <a:t>Ορυκτή ίνα</a:t>
            </a:r>
          </a:p>
          <a:p>
            <a:r>
              <a:rPr lang="el-GR" dirty="0"/>
              <a:t>Παραγωγή 3000 προϊόντων </a:t>
            </a:r>
          </a:p>
          <a:p>
            <a:r>
              <a:rPr lang="el-GR" dirty="0"/>
              <a:t>Χρησιμοποιείται σε δομικά υλικά, υλικά δαπέδου, μονωτικά υλικά, προϊόντα ανθεκτικά σε υψηλές θερμοκρασίες (</a:t>
            </a:r>
            <a:r>
              <a:rPr lang="en-US" dirty="0"/>
              <a:t>fire-retardant</a:t>
            </a:r>
            <a:r>
              <a:rPr lang="el-GR" dirty="0"/>
              <a:t>) π.χ. φούρνοι, </a:t>
            </a:r>
            <a:r>
              <a:rPr lang="el-GR" dirty="0" smtClean="0"/>
              <a:t>γάντια</a:t>
            </a:r>
            <a:r>
              <a:rPr lang="en-US" dirty="0" smtClean="0"/>
              <a:t>.</a:t>
            </a:r>
            <a:endParaRPr lang="el-GR" dirty="0"/>
          </a:p>
          <a:p>
            <a:r>
              <a:rPr lang="el-GR" dirty="0"/>
              <a:t>Οι ίνες των διαφόρων τύπων αμιάντου διαφέρουν ως προς την κρυσταλλική δομή τους και την χημική τους </a:t>
            </a:r>
            <a:r>
              <a:rPr lang="el-GR" dirty="0" smtClean="0"/>
              <a:t>σύσταση</a:t>
            </a:r>
            <a:r>
              <a:rPr lang="en-US" dirty="0" smtClean="0"/>
              <a:t>.</a:t>
            </a:r>
            <a:endParaRPr lang="el-GR" dirty="0"/>
          </a:p>
          <a:p>
            <a:r>
              <a:rPr lang="el-GR" dirty="0"/>
              <a:t>Η διαφορετική χημική σύσταση δίνει διαφορετικές φυσικές ιδιότητες, κι αυτές με την σειρά τους διαφοροποιούν τις βλάβες στην ανθρώπινη υγεία.</a:t>
            </a:r>
          </a:p>
          <a:p>
            <a:r>
              <a:rPr lang="el-GR" dirty="0"/>
              <a:t>Η βλάβη αυτή θα είναι συνάρτηση του πόσο μικρή διάμετρο έχουν οι ίνες, αν έχουν ανθεκτική δομή και αν είναι σημαντικό το πλήθος </a:t>
            </a:r>
            <a:r>
              <a:rPr lang="el-GR" dirty="0" smtClean="0"/>
              <a:t>τους</a:t>
            </a:r>
            <a:r>
              <a:rPr lang="en-US" dirty="0" smtClean="0"/>
              <a:t>.</a:t>
            </a:r>
            <a:endParaRPr lang="el-GR" dirty="0"/>
          </a:p>
        </p:txBody>
      </p:sp>
    </p:spTree>
    <p:extLst>
      <p:ext uri="{BB962C8B-B14F-4D97-AF65-F5344CB8AC3E}">
        <p14:creationId xmlns:p14="http://schemas.microsoft.com/office/powerpoint/2010/main" val="277999443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168AEC-E37F-4599-9EF4-694FE8F8B1C7}"/>
              </a:ext>
            </a:extLst>
          </p:cNvPr>
          <p:cNvSpPr>
            <a:spLocks noGrp="1"/>
          </p:cNvSpPr>
          <p:nvPr>
            <p:ph type="title"/>
          </p:nvPr>
        </p:nvSpPr>
        <p:spPr>
          <a:xfrm>
            <a:off x="838200" y="233319"/>
            <a:ext cx="10515600" cy="727075"/>
          </a:xfrm>
        </p:spPr>
        <p:txBody>
          <a:bodyPr>
            <a:normAutofit fontScale="90000"/>
          </a:bodyPr>
          <a:lstStyle/>
          <a:p>
            <a:r>
              <a:rPr lang="el-GR" b="1" dirty="0"/>
              <a:t>Αμίαντος</a:t>
            </a:r>
            <a:br>
              <a:rPr lang="el-GR" b="1" dirty="0"/>
            </a:br>
            <a:endParaRPr lang="el-GR" sz="1500" b="1" dirty="0">
              <a:solidFill>
                <a:srgbClr val="FF0000"/>
              </a:solidFill>
            </a:endParaRPr>
          </a:p>
        </p:txBody>
      </p:sp>
      <p:sp>
        <p:nvSpPr>
          <p:cNvPr id="3" name="Θέση περιεχομένου 2">
            <a:extLst>
              <a:ext uri="{FF2B5EF4-FFF2-40B4-BE49-F238E27FC236}">
                <a16:creationId xmlns:a16="http://schemas.microsoft.com/office/drawing/2014/main" xmlns="" id="{F28CEDA4-830E-4A14-AE65-176EB16C5E3A}"/>
              </a:ext>
            </a:extLst>
          </p:cNvPr>
          <p:cNvSpPr>
            <a:spLocks noGrp="1"/>
          </p:cNvSpPr>
          <p:nvPr>
            <p:ph idx="1"/>
          </p:nvPr>
        </p:nvSpPr>
        <p:spPr>
          <a:xfrm>
            <a:off x="680258" y="784167"/>
            <a:ext cx="10515600" cy="4652963"/>
          </a:xfrm>
        </p:spPr>
        <p:txBody>
          <a:bodyPr>
            <a:normAutofit/>
          </a:bodyPr>
          <a:lstStyle/>
          <a:p>
            <a:r>
              <a:rPr lang="el-GR" dirty="0"/>
              <a:t>Ίνες αμιάντου</a:t>
            </a:r>
            <a:r>
              <a:rPr lang="en-US" dirty="0"/>
              <a:t>:</a:t>
            </a:r>
            <a:r>
              <a:rPr lang="el-GR" dirty="0"/>
              <a:t> μακρόστενα, λεπτά και εύκαμπτα ινίδια</a:t>
            </a:r>
          </a:p>
          <a:p>
            <a:r>
              <a:rPr lang="el-GR" dirty="0"/>
              <a:t>Μήκος 1-12μ</a:t>
            </a:r>
            <a:r>
              <a:rPr lang="en-US" dirty="0"/>
              <a:t>m</a:t>
            </a:r>
            <a:r>
              <a:rPr lang="el-GR" dirty="0"/>
              <a:t>, διατομή 0,1-5μ</a:t>
            </a:r>
            <a:r>
              <a:rPr lang="en-US" dirty="0"/>
              <a:t>m</a:t>
            </a:r>
            <a:endParaRPr lang="el-GR" dirty="0"/>
          </a:p>
          <a:p>
            <a:r>
              <a:rPr lang="el-GR" dirty="0"/>
              <a:t>Οι ίνες αποτελούνται από μικρότερα ινίδια. Για παράδειγμα τα ινίδια στον </a:t>
            </a:r>
            <a:r>
              <a:rPr lang="el-GR" dirty="0" err="1"/>
              <a:t>χρυσοτιλικό</a:t>
            </a:r>
            <a:r>
              <a:rPr lang="el-GR" dirty="0"/>
              <a:t> αμίαντο έχουν διάμετρο 20-25</a:t>
            </a:r>
            <a:r>
              <a:rPr lang="en-US" dirty="0"/>
              <a:t>nm</a:t>
            </a:r>
            <a:r>
              <a:rPr lang="el-GR" dirty="0"/>
              <a:t>.</a:t>
            </a:r>
          </a:p>
          <a:p>
            <a:r>
              <a:rPr lang="el-GR" dirty="0"/>
              <a:t>Η συγκέντρωση αμιάντου σε εσωτερικό ή εξωτερικό χώρο κυμαίνεται από μία ίνα ανά κυβικό μέτρο αέρα έως κάποιες χιλιάδες ίνες ανά κυβικό μέτρο</a:t>
            </a:r>
            <a:r>
              <a:rPr lang="el-GR" dirty="0" smtClean="0"/>
              <a:t>.</a:t>
            </a:r>
            <a:endParaRPr lang="el-GR" dirty="0"/>
          </a:p>
        </p:txBody>
      </p:sp>
      <p:pic>
        <p:nvPicPr>
          <p:cNvPr id="38914" name="Picture 2" descr="Asbestos bodies count and morphometry in bulk lung tissue samples by  non-invasive X-ray micro-tomography | Scientific Report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9850" y="3509319"/>
            <a:ext cx="3292180" cy="3282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68640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168AEC-E37F-4599-9EF4-694FE8F8B1C7}"/>
              </a:ext>
            </a:extLst>
          </p:cNvPr>
          <p:cNvSpPr>
            <a:spLocks noGrp="1"/>
          </p:cNvSpPr>
          <p:nvPr>
            <p:ph type="title"/>
          </p:nvPr>
        </p:nvSpPr>
        <p:spPr>
          <a:xfrm>
            <a:off x="854675" y="167417"/>
            <a:ext cx="10515600" cy="727075"/>
          </a:xfrm>
        </p:spPr>
        <p:txBody>
          <a:bodyPr>
            <a:normAutofit fontScale="90000"/>
          </a:bodyPr>
          <a:lstStyle/>
          <a:p>
            <a:r>
              <a:rPr lang="el-GR" b="1" dirty="0"/>
              <a:t>Αμίαντος</a:t>
            </a:r>
            <a:br>
              <a:rPr lang="el-GR" b="1" dirty="0"/>
            </a:br>
            <a:endParaRPr lang="el-GR" sz="1500" b="1" dirty="0">
              <a:solidFill>
                <a:srgbClr val="FF0000"/>
              </a:solidFill>
            </a:endParaRPr>
          </a:p>
        </p:txBody>
      </p:sp>
      <p:sp>
        <p:nvSpPr>
          <p:cNvPr id="3" name="Θέση περιεχομένου 2">
            <a:extLst>
              <a:ext uri="{FF2B5EF4-FFF2-40B4-BE49-F238E27FC236}">
                <a16:creationId xmlns:a16="http://schemas.microsoft.com/office/drawing/2014/main" xmlns="" id="{F28CEDA4-830E-4A14-AE65-176EB16C5E3A}"/>
              </a:ext>
            </a:extLst>
          </p:cNvPr>
          <p:cNvSpPr>
            <a:spLocks noGrp="1"/>
          </p:cNvSpPr>
          <p:nvPr>
            <p:ph idx="1"/>
          </p:nvPr>
        </p:nvSpPr>
        <p:spPr>
          <a:xfrm>
            <a:off x="689919" y="790832"/>
            <a:ext cx="10515600" cy="4652963"/>
          </a:xfrm>
        </p:spPr>
        <p:txBody>
          <a:bodyPr>
            <a:normAutofit/>
          </a:bodyPr>
          <a:lstStyle/>
          <a:p>
            <a:r>
              <a:rPr lang="el-GR" dirty="0" smtClean="0"/>
              <a:t>Σε </a:t>
            </a:r>
            <a:r>
              <a:rPr lang="el-GR" dirty="0"/>
              <a:t>αγροτικές περιοχές η συγκέντρωση τους είναι κάτω από 100 ίνες / </a:t>
            </a:r>
            <a:r>
              <a:rPr lang="el-GR" dirty="0" err="1"/>
              <a:t>κ.μ</a:t>
            </a:r>
            <a:r>
              <a:rPr lang="el-GR" dirty="0"/>
              <a:t>.</a:t>
            </a:r>
          </a:p>
          <a:p>
            <a:r>
              <a:rPr lang="el-GR" dirty="0"/>
              <a:t>Σε αστικές περιοχές η συγκέντρωση είναι κατά μέσο όρο περίπου 800 ίνες / </a:t>
            </a:r>
            <a:r>
              <a:rPr lang="el-GR" dirty="0" err="1"/>
              <a:t>κ.μ</a:t>
            </a:r>
            <a:r>
              <a:rPr lang="el-GR" dirty="0"/>
              <a:t>.</a:t>
            </a:r>
          </a:p>
          <a:p>
            <a:r>
              <a:rPr lang="el-GR" dirty="0"/>
              <a:t>Για εσωτερικούς χώρους. Σε κτίρια δίχως υλικά από αμίαντο </a:t>
            </a:r>
            <a:r>
              <a:rPr lang="en-US" dirty="0"/>
              <a:t>C ≈ 300 </a:t>
            </a:r>
            <a:r>
              <a:rPr lang="el-GR" dirty="0"/>
              <a:t>ίνες / </a:t>
            </a:r>
            <a:r>
              <a:rPr lang="el-GR" dirty="0" err="1"/>
              <a:t>κ.μ</a:t>
            </a:r>
            <a:r>
              <a:rPr lang="el-GR" dirty="0"/>
              <a:t>., ενώ σε κτίρια παρουσία αμιάντου </a:t>
            </a:r>
            <a:r>
              <a:rPr lang="en-US" dirty="0"/>
              <a:t>C</a:t>
            </a:r>
            <a:r>
              <a:rPr lang="el-GR" dirty="0"/>
              <a:t> </a:t>
            </a:r>
            <a:r>
              <a:rPr lang="en-US" dirty="0"/>
              <a:t>≈ </a:t>
            </a:r>
            <a:r>
              <a:rPr lang="el-GR" dirty="0"/>
              <a:t>5.0</a:t>
            </a:r>
            <a:r>
              <a:rPr lang="en-US" dirty="0"/>
              <a:t>00 </a:t>
            </a:r>
            <a:r>
              <a:rPr lang="el-GR" dirty="0"/>
              <a:t>ίνες / </a:t>
            </a:r>
            <a:r>
              <a:rPr lang="el-GR" dirty="0" err="1"/>
              <a:t>κ.μ</a:t>
            </a:r>
            <a:r>
              <a:rPr lang="el-GR" dirty="0"/>
              <a:t>.</a:t>
            </a:r>
          </a:p>
        </p:txBody>
      </p:sp>
      <p:pic>
        <p:nvPicPr>
          <p:cNvPr id="38914" name="Picture 2" descr="Asbestos bodies count and morphometry in bulk lung tissue samples by  non-invasive X-ray micro-tomography | Scientific Report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30530" y="3356215"/>
            <a:ext cx="3475286" cy="3465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01834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168AEC-E37F-4599-9EF4-694FE8F8B1C7}"/>
              </a:ext>
            </a:extLst>
          </p:cNvPr>
          <p:cNvSpPr>
            <a:spLocks noGrp="1"/>
          </p:cNvSpPr>
          <p:nvPr>
            <p:ph type="title"/>
          </p:nvPr>
        </p:nvSpPr>
        <p:spPr>
          <a:xfrm>
            <a:off x="838200" y="544831"/>
            <a:ext cx="10515600" cy="409575"/>
          </a:xfrm>
        </p:spPr>
        <p:txBody>
          <a:bodyPr>
            <a:normAutofit fontScale="90000"/>
          </a:bodyPr>
          <a:lstStyle/>
          <a:p>
            <a:r>
              <a:rPr lang="el-GR" dirty="0" smtClean="0"/>
              <a:t>Αμίαντος</a:t>
            </a:r>
            <a:r>
              <a:rPr lang="en-US" dirty="0" smtClean="0"/>
              <a:t> (asbestos)</a:t>
            </a:r>
            <a:r>
              <a:rPr lang="el-GR" dirty="0"/>
              <a:t/>
            </a:r>
            <a:br>
              <a:rPr lang="el-GR" dirty="0"/>
            </a:br>
            <a:endParaRPr lang="el-GR" sz="1500" dirty="0">
              <a:solidFill>
                <a:srgbClr val="FF0000"/>
              </a:solidFill>
            </a:endParaRPr>
          </a:p>
        </p:txBody>
      </p:sp>
      <p:sp>
        <p:nvSpPr>
          <p:cNvPr id="3" name="Θέση περιεχομένου 2">
            <a:extLst>
              <a:ext uri="{FF2B5EF4-FFF2-40B4-BE49-F238E27FC236}">
                <a16:creationId xmlns:a16="http://schemas.microsoft.com/office/drawing/2014/main" xmlns="" id="{F28CEDA4-830E-4A14-AE65-176EB16C5E3A}"/>
              </a:ext>
            </a:extLst>
          </p:cNvPr>
          <p:cNvSpPr>
            <a:spLocks noGrp="1"/>
          </p:cNvSpPr>
          <p:nvPr>
            <p:ph idx="1"/>
          </p:nvPr>
        </p:nvSpPr>
        <p:spPr>
          <a:xfrm>
            <a:off x="838200" y="1219201"/>
            <a:ext cx="10515600" cy="2387600"/>
          </a:xfrm>
        </p:spPr>
        <p:txBody>
          <a:bodyPr>
            <a:normAutofit/>
          </a:bodyPr>
          <a:lstStyle/>
          <a:p>
            <a:r>
              <a:rPr lang="el-GR" dirty="0"/>
              <a:t>Προκαλούνται ασθένειες όπως </a:t>
            </a:r>
            <a:r>
              <a:rPr lang="el-GR" dirty="0" err="1"/>
              <a:t>αμιάντωση</a:t>
            </a:r>
            <a:r>
              <a:rPr lang="el-GR" dirty="0"/>
              <a:t>, καρκίνος του πνεύμονα, </a:t>
            </a:r>
            <a:r>
              <a:rPr lang="el-GR" dirty="0" err="1"/>
              <a:t>μεσοθηλίωμα</a:t>
            </a:r>
            <a:r>
              <a:rPr lang="el-GR" dirty="0"/>
              <a:t> κτλ.</a:t>
            </a:r>
          </a:p>
          <a:p>
            <a:r>
              <a:rPr lang="el-GR" dirty="0"/>
              <a:t>Καθώς ο αμίαντος είναι αποδεδειγμένα καρκινογόνος, δεν υπάρχουν ασφαλές κατώφλι συγκέντρωσης</a:t>
            </a:r>
          </a:p>
          <a:p>
            <a:r>
              <a:rPr lang="el-GR" dirty="0"/>
              <a:t>Η έκθεση σε αμίαντο πρέπει να είναι κατά το δυνατόν πιο μικρή</a:t>
            </a:r>
          </a:p>
        </p:txBody>
      </p:sp>
      <p:graphicFrame>
        <p:nvGraphicFramePr>
          <p:cNvPr id="4" name="Πίνακας 3">
            <a:extLst>
              <a:ext uri="{FF2B5EF4-FFF2-40B4-BE49-F238E27FC236}">
                <a16:creationId xmlns:a16="http://schemas.microsoft.com/office/drawing/2014/main" xmlns="" id="{8A40E098-18A9-4EDB-8ED9-EBF995D7FE0C}"/>
              </a:ext>
            </a:extLst>
          </p:cNvPr>
          <p:cNvGraphicFramePr>
            <a:graphicFrameLocks noGrp="1"/>
          </p:cNvGraphicFramePr>
          <p:nvPr>
            <p:extLst>
              <p:ext uri="{D42A27DB-BD31-4B8C-83A1-F6EECF244321}">
                <p14:modId xmlns:p14="http://schemas.microsoft.com/office/powerpoint/2010/main" val="1266253983"/>
              </p:ext>
            </p:extLst>
          </p:nvPr>
        </p:nvGraphicFramePr>
        <p:xfrm>
          <a:off x="1200150" y="3871596"/>
          <a:ext cx="9791700" cy="2387600"/>
        </p:xfrm>
        <a:graphic>
          <a:graphicData uri="http://schemas.openxmlformats.org/drawingml/2006/table">
            <a:tbl>
              <a:tblPr firstRow="1" bandRow="1">
                <a:tableStyleId>{5C22544A-7EE6-4342-B048-85BDC9FD1C3A}</a:tableStyleId>
              </a:tblPr>
              <a:tblGrid>
                <a:gridCol w="9791700">
                  <a:extLst>
                    <a:ext uri="{9D8B030D-6E8A-4147-A177-3AD203B41FA5}">
                      <a16:colId xmlns:a16="http://schemas.microsoft.com/office/drawing/2014/main" xmlns="" val="590625251"/>
                    </a:ext>
                  </a:extLst>
                </a:gridCol>
              </a:tblGrid>
              <a:tr h="596900">
                <a:tc>
                  <a:txBody>
                    <a:bodyPr/>
                    <a:lstStyle/>
                    <a:p>
                      <a:r>
                        <a:rPr lang="el-GR" sz="2200" dirty="0"/>
                        <a:t>Ίνες με μήκος ≈ 5 μ</a:t>
                      </a:r>
                      <a:r>
                        <a:rPr lang="en-US" sz="2200" dirty="0"/>
                        <a:t>m</a:t>
                      </a:r>
                      <a:r>
                        <a:rPr lang="el-GR" sz="2200" dirty="0"/>
                        <a:t> καθαρίζονται/αποβάλλονται από το ανθρώπινο σώμα</a:t>
                      </a:r>
                    </a:p>
                  </a:txBody>
                  <a:tcPr/>
                </a:tc>
                <a:extLst>
                  <a:ext uri="{0D108BD9-81ED-4DB2-BD59-A6C34878D82A}">
                    <a16:rowId xmlns:a16="http://schemas.microsoft.com/office/drawing/2014/main" xmlns="" val="3017689962"/>
                  </a:ext>
                </a:extLst>
              </a:tr>
              <a:tr h="596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200" dirty="0"/>
                        <a:t>Ίνες με μήκος 2-100 μ</a:t>
                      </a:r>
                      <a:r>
                        <a:rPr lang="en-US" sz="2200" dirty="0"/>
                        <a:t>m</a:t>
                      </a:r>
                      <a:r>
                        <a:rPr lang="el-GR" sz="2200" dirty="0"/>
                        <a:t> και διάμετρο 0,15-3 μ</a:t>
                      </a:r>
                      <a:r>
                        <a:rPr lang="en-US" sz="2200" dirty="0"/>
                        <a:t>m</a:t>
                      </a:r>
                      <a:r>
                        <a:rPr lang="el-GR" sz="2200" dirty="0"/>
                        <a:t> προκαλούν </a:t>
                      </a:r>
                      <a:r>
                        <a:rPr lang="el-GR" sz="2200" dirty="0" err="1"/>
                        <a:t>αμιάντωση</a:t>
                      </a:r>
                      <a:endParaRPr lang="el-GR" sz="2200" dirty="0"/>
                    </a:p>
                  </a:txBody>
                  <a:tcPr/>
                </a:tc>
                <a:extLst>
                  <a:ext uri="{0D108BD9-81ED-4DB2-BD59-A6C34878D82A}">
                    <a16:rowId xmlns:a16="http://schemas.microsoft.com/office/drawing/2014/main" xmlns="" val="1446929694"/>
                  </a:ext>
                </a:extLst>
              </a:tr>
              <a:tr h="596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200" dirty="0"/>
                        <a:t>Ίνες με μήκος 5-100 μ</a:t>
                      </a:r>
                      <a:r>
                        <a:rPr lang="en-US" sz="2200" dirty="0"/>
                        <a:t>m</a:t>
                      </a:r>
                      <a:r>
                        <a:rPr lang="el-GR" sz="2200" dirty="0"/>
                        <a:t> και διάμετρο &lt;0,1 μ</a:t>
                      </a:r>
                      <a:r>
                        <a:rPr lang="en-US" sz="2200" dirty="0"/>
                        <a:t>m</a:t>
                      </a:r>
                      <a:r>
                        <a:rPr lang="el-GR" sz="2200" dirty="0"/>
                        <a:t> προκαλούν </a:t>
                      </a:r>
                      <a:r>
                        <a:rPr lang="el-GR" sz="2200" dirty="0" err="1"/>
                        <a:t>μεσοθηλίωμα</a:t>
                      </a:r>
                      <a:endParaRPr lang="el-GR" sz="2200" dirty="0"/>
                    </a:p>
                  </a:txBody>
                  <a:tcPr/>
                </a:tc>
                <a:extLst>
                  <a:ext uri="{0D108BD9-81ED-4DB2-BD59-A6C34878D82A}">
                    <a16:rowId xmlns:a16="http://schemas.microsoft.com/office/drawing/2014/main" xmlns="" val="1444228342"/>
                  </a:ext>
                </a:extLst>
              </a:tr>
              <a:tr h="596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200" dirty="0"/>
                        <a:t>Ίνες με μήκος 10-100 μ</a:t>
                      </a:r>
                      <a:r>
                        <a:rPr lang="en-US" sz="2200" dirty="0"/>
                        <a:t>m</a:t>
                      </a:r>
                      <a:r>
                        <a:rPr lang="el-GR" sz="2200" dirty="0"/>
                        <a:t> και διάμετρο 0,15-3 μ</a:t>
                      </a:r>
                      <a:r>
                        <a:rPr lang="en-US" sz="2200" dirty="0"/>
                        <a:t>m</a:t>
                      </a:r>
                      <a:r>
                        <a:rPr lang="el-GR" sz="2200" dirty="0"/>
                        <a:t> προκαλούν καρκίνο του πνεύμονα</a:t>
                      </a:r>
                    </a:p>
                  </a:txBody>
                  <a:tcPr/>
                </a:tc>
                <a:extLst>
                  <a:ext uri="{0D108BD9-81ED-4DB2-BD59-A6C34878D82A}">
                    <a16:rowId xmlns:a16="http://schemas.microsoft.com/office/drawing/2014/main" xmlns="" val="1942075258"/>
                  </a:ext>
                </a:extLst>
              </a:tr>
            </a:tbl>
          </a:graphicData>
        </a:graphic>
      </p:graphicFrame>
    </p:spTree>
    <p:extLst>
      <p:ext uri="{BB962C8B-B14F-4D97-AF65-F5344CB8AC3E}">
        <p14:creationId xmlns:p14="http://schemas.microsoft.com/office/powerpoint/2010/main" val="340269671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sbestos Exposure Guide: Occupations, Products &amp;amp; Health Ris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844" y="160337"/>
            <a:ext cx="7307907" cy="639548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Effects of Asbestos Exposure - SHEilds Health and Safety Blo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5" name="AutoShape 6" descr="Health risks of asbestos – Tadex Environmenta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Tree>
    <p:extLst>
      <p:ext uri="{BB962C8B-B14F-4D97-AF65-F5344CB8AC3E}">
        <p14:creationId xmlns:p14="http://schemas.microsoft.com/office/powerpoint/2010/main" val="282158243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ealth risks of asbestos – Tadex Environment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41987" name="Picture 3" descr="C:\Users\Owner-2\Desktop\Στιγμιότυπο οθόνης 2021-10-08 1130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821" y="290727"/>
            <a:ext cx="7840663" cy="4276725"/>
          </a:xfrm>
          <a:prstGeom prst="rect">
            <a:avLst/>
          </a:prstGeom>
          <a:noFill/>
          <a:extLst>
            <a:ext uri="{909E8E84-426E-40DD-AFC4-6F175D3DCCD1}">
              <a14:hiddenFill xmlns:a14="http://schemas.microsoft.com/office/drawing/2010/main">
                <a:solidFill>
                  <a:srgbClr val="FFFFFF"/>
                </a:solidFill>
              </a14:hiddenFill>
            </a:ext>
          </a:extLst>
        </p:spPr>
      </p:pic>
      <p:pic>
        <p:nvPicPr>
          <p:cNvPr id="41989" name="Picture 5" descr="http://tadexenv.com/wp-content/uploads/2015/03/asbestos_dang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7484" y="4242486"/>
            <a:ext cx="3339790" cy="24128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691872"/>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p:txBody>
          <a:bodyPr>
            <a:normAutofit fontScale="85000" lnSpcReduction="20000"/>
          </a:bodyPr>
          <a:lstStyle/>
          <a:p>
            <a:r>
              <a:rPr lang="el-GR" dirty="0"/>
              <a:t>ΠΑΥ (</a:t>
            </a:r>
            <a:r>
              <a:rPr lang="en-US" dirty="0"/>
              <a:t>Polycyclic Aromatic Carbons PAHs)</a:t>
            </a:r>
          </a:p>
          <a:p>
            <a:r>
              <a:rPr lang="el-GR" dirty="0" err="1"/>
              <a:t>Ημιπτητικές</a:t>
            </a:r>
            <a:r>
              <a:rPr lang="el-GR" dirty="0"/>
              <a:t> οργανικές ενώσεις</a:t>
            </a:r>
          </a:p>
          <a:p>
            <a:r>
              <a:rPr lang="el-GR" dirty="0"/>
              <a:t>Ομάδα με εκατοντάδες διαφορετικά χημικά είδη (μέλη)</a:t>
            </a:r>
          </a:p>
          <a:p>
            <a:r>
              <a:rPr lang="el-GR" dirty="0"/>
              <a:t>Ανευρίσκονται τόσο στην αέρια όσο και στην σωματιδιακή φάση</a:t>
            </a:r>
          </a:p>
          <a:p>
            <a:r>
              <a:rPr lang="el-GR" dirty="0"/>
              <a:t>Πρόκειται για σταθερά οργανικά μόρια που περιέχουν άνθρακα και υδρογόνο</a:t>
            </a:r>
          </a:p>
          <a:p>
            <a:r>
              <a:rPr lang="el-GR" dirty="0"/>
              <a:t>Άχρωμα, άσπρα ή ελαφρώς υποκίτρινα</a:t>
            </a:r>
          </a:p>
          <a:p>
            <a:r>
              <a:rPr lang="el-GR" dirty="0"/>
              <a:t>Προκαλούν καρκινογενέσεις και μεταλλάξεις στα κύτταρα</a:t>
            </a:r>
          </a:p>
          <a:p>
            <a:r>
              <a:rPr lang="el-GR" dirty="0"/>
              <a:t>Ανευρίσκονται σε κάθε ατμοσφαιρικό περιβάλλον (εσωτερικού ή εξωτερικού χώρου)</a:t>
            </a:r>
          </a:p>
          <a:p>
            <a:r>
              <a:rPr lang="el-GR" dirty="0"/>
              <a:t>Παραμένουν για μήνες ή χρόνια</a:t>
            </a:r>
          </a:p>
          <a:p>
            <a:r>
              <a:rPr lang="el-GR" dirty="0"/>
              <a:t>Έχουν ιδιαίτερη χημική σταθερότητα</a:t>
            </a:r>
          </a:p>
          <a:p>
            <a:endParaRPr lang="el-GR" dirty="0"/>
          </a:p>
        </p:txBody>
      </p:sp>
    </p:spTree>
    <p:extLst>
      <p:ext uri="{BB962C8B-B14F-4D97-AF65-F5344CB8AC3E}">
        <p14:creationId xmlns:p14="http://schemas.microsoft.com/office/powerpoint/2010/main" val="276145600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A review of airborne polycyclic aromatic hydrocarbons (PAHs) and their  human health effects - ScienceDire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549" y="313037"/>
            <a:ext cx="5953125" cy="5724525"/>
          </a:xfrm>
          <a:prstGeom prst="rect">
            <a:avLst/>
          </a:prstGeom>
          <a:noFill/>
          <a:extLst>
            <a:ext uri="{909E8E84-426E-40DD-AFC4-6F175D3DCCD1}">
              <a14:hiddenFill xmlns:a14="http://schemas.microsoft.com/office/drawing/2010/main">
                <a:solidFill>
                  <a:srgbClr val="FFFFFF"/>
                </a:solidFill>
              </a14:hiddenFill>
            </a:ext>
          </a:extLst>
        </p:spPr>
      </p:pic>
      <p:pic>
        <p:nvPicPr>
          <p:cNvPr id="43012" name="Picture 4" descr="PROTECT » Exposure to polycyclic aromatic hydrocarbons (PAHs) among  pregnant women may contribute to adverse birth outco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1427" y="3023285"/>
            <a:ext cx="3391354" cy="2734963"/>
          </a:xfrm>
          <a:prstGeom prst="rect">
            <a:avLst/>
          </a:prstGeom>
          <a:noFill/>
          <a:extLst>
            <a:ext uri="{909E8E84-426E-40DD-AFC4-6F175D3DCCD1}">
              <a14:hiddenFill xmlns:a14="http://schemas.microsoft.com/office/drawing/2010/main">
                <a:solidFill>
                  <a:srgbClr val="FFFFFF"/>
                </a:solidFill>
              </a14:hiddenFill>
            </a:ext>
          </a:extLst>
        </p:spPr>
      </p:pic>
      <p:pic>
        <p:nvPicPr>
          <p:cNvPr id="43014" name="Picture 6" descr="https://xpic.x-mol.com/20180904/10.1016_j.scitotenv.2018.08.15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2079" y="518984"/>
            <a:ext cx="421005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477110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p:txBody>
          <a:bodyPr>
            <a:normAutofit/>
          </a:bodyPr>
          <a:lstStyle/>
          <a:p>
            <a:pPr marL="0" indent="0">
              <a:buNone/>
            </a:pPr>
            <a:r>
              <a:rPr lang="el-GR" u="sng" dirty="0"/>
              <a:t>Προέρχονται</a:t>
            </a:r>
          </a:p>
          <a:p>
            <a:pPr>
              <a:buFontTx/>
              <a:buChar char="-"/>
            </a:pPr>
            <a:r>
              <a:rPr lang="el-GR" dirty="0"/>
              <a:t>από τις εξατμίσεις τροχοφόρων οχημάτων, καθώς και από άλλες πηγές καύσης ή θερμικής επεξεργασίας υλικών (π.χ. τσιγάρο, κρέας κτλ.)</a:t>
            </a:r>
          </a:p>
          <a:p>
            <a:pPr>
              <a:buFontTx/>
              <a:buChar char="-"/>
            </a:pPr>
            <a:r>
              <a:rPr lang="el-GR" dirty="0"/>
              <a:t>Από την ατελή καύση κάρβουνου, πετρελαίου, φυσικού αερίου</a:t>
            </a:r>
          </a:p>
          <a:p>
            <a:pPr>
              <a:buFontTx/>
              <a:buChar char="-"/>
            </a:pPr>
            <a:r>
              <a:rPr lang="el-GR" dirty="0"/>
              <a:t>Από την καύση απορριμμάτων</a:t>
            </a:r>
          </a:p>
          <a:p>
            <a:pPr marL="0" indent="0">
              <a:buNone/>
            </a:pPr>
            <a:endParaRPr lang="el-GR" dirty="0"/>
          </a:p>
          <a:p>
            <a:pPr marL="0" indent="0">
              <a:buNone/>
            </a:pPr>
            <a:r>
              <a:rPr lang="el-GR" dirty="0"/>
              <a:t>Στην φύση βρίσκονται ως μίγμα μελών της ομάδας, προσροφημένα σε σωματίδια σκόνης, αιθάλης κτλ.</a:t>
            </a:r>
          </a:p>
          <a:p>
            <a:endParaRPr lang="el-GR" dirty="0"/>
          </a:p>
        </p:txBody>
      </p:sp>
    </p:spTree>
    <p:extLst>
      <p:ext uri="{BB962C8B-B14F-4D97-AF65-F5344CB8AC3E}">
        <p14:creationId xmlns:p14="http://schemas.microsoft.com/office/powerpoint/2010/main" val="414720150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5584223"/>
            <a:ext cx="10515600" cy="444458"/>
          </a:xfrm>
        </p:spPr>
        <p:txBody>
          <a:bodyPr>
            <a:noAutofit/>
          </a:bodyPr>
          <a:lstStyle/>
          <a:p>
            <a:pPr marL="0" indent="0">
              <a:buNone/>
            </a:pPr>
            <a:r>
              <a:rPr lang="el-GR" sz="1900" dirty="0" smtClean="0"/>
              <a:t>Σχηματική </a:t>
            </a:r>
            <a:r>
              <a:rPr lang="el-GR" sz="1900" dirty="0"/>
              <a:t>αναπαράσταση </a:t>
            </a:r>
            <a:r>
              <a:rPr lang="el-GR" sz="1900" dirty="0" smtClean="0"/>
              <a:t>της τοξικής επίδρασης των PAH</a:t>
            </a:r>
            <a:r>
              <a:rPr lang="en-US" sz="1900" dirty="0" smtClean="0"/>
              <a:t>s</a:t>
            </a:r>
            <a:r>
              <a:rPr lang="el-GR" sz="1900" dirty="0" smtClean="0"/>
              <a:t> στον ανθρώπινο οργανισμό (το </a:t>
            </a:r>
            <a:r>
              <a:rPr lang="el-GR" sz="1900" dirty="0"/>
              <a:t>"E" </a:t>
            </a:r>
            <a:r>
              <a:rPr lang="el-GR" sz="1900" dirty="0" smtClean="0"/>
              <a:t>δηλώνει "επίδραση </a:t>
            </a:r>
            <a:r>
              <a:rPr lang="el-GR" sz="1900" dirty="0"/>
              <a:t>στην υγεία" </a:t>
            </a:r>
            <a:r>
              <a:rPr lang="el-GR" sz="1900" dirty="0" smtClean="0"/>
              <a:t>που επιβεβαιώνεται επιδημιολογικές μελέτες, το </a:t>
            </a:r>
            <a:r>
              <a:rPr lang="el-GR" sz="1900" dirty="0"/>
              <a:t>"I" αντιπροσωπεύει </a:t>
            </a:r>
            <a:r>
              <a:rPr lang="el-GR" sz="1900" dirty="0" smtClean="0"/>
              <a:t>"</a:t>
            </a:r>
            <a:r>
              <a:rPr lang="el-GR" sz="1900" dirty="0"/>
              <a:t>επίδραση στην υγεία" </a:t>
            </a:r>
            <a:r>
              <a:rPr lang="el-GR" sz="1900" dirty="0" smtClean="0"/>
              <a:t>που υποστηρίχθηκε </a:t>
            </a:r>
            <a:r>
              <a:rPr lang="el-GR" sz="1900" dirty="0"/>
              <a:t>από μελέτες in </a:t>
            </a:r>
            <a:r>
              <a:rPr lang="el-GR" sz="1900" dirty="0" err="1" smtClean="0"/>
              <a:t>vitro</a:t>
            </a:r>
            <a:r>
              <a:rPr lang="el-GR" sz="1900" dirty="0" smtClean="0"/>
              <a:t> και το "</a:t>
            </a:r>
            <a:r>
              <a:rPr lang="el-GR" sz="1900" dirty="0"/>
              <a:t>Α" αντιπροσωπεύει </a:t>
            </a:r>
            <a:r>
              <a:rPr lang="el-GR" sz="1900" dirty="0" smtClean="0"/>
              <a:t>"</a:t>
            </a:r>
            <a:r>
              <a:rPr lang="el-GR" sz="1900" dirty="0"/>
              <a:t>επίδραση στην υγεία" </a:t>
            </a:r>
            <a:r>
              <a:rPr lang="el-GR" sz="1900" dirty="0" smtClean="0"/>
              <a:t>από </a:t>
            </a:r>
            <a:r>
              <a:rPr lang="el-GR" sz="1900" dirty="0"/>
              <a:t>in </a:t>
            </a:r>
            <a:r>
              <a:rPr lang="el-GR" sz="1900" dirty="0" err="1"/>
              <a:t>vivo</a:t>
            </a:r>
            <a:r>
              <a:rPr lang="el-GR" sz="1900" dirty="0"/>
              <a:t> (ζωικό μοντέλο) </a:t>
            </a:r>
            <a:r>
              <a:rPr lang="el-GR" sz="1900" dirty="0" smtClean="0"/>
              <a:t>μελέτες (</a:t>
            </a:r>
            <a:r>
              <a:rPr lang="el-GR" sz="1900" dirty="0" err="1" smtClean="0"/>
              <a:t>Zygote</a:t>
            </a:r>
            <a:r>
              <a:rPr lang="el-GR" sz="1900" dirty="0" smtClean="0"/>
              <a:t> </a:t>
            </a:r>
            <a:r>
              <a:rPr lang="el-GR" sz="1900" dirty="0" err="1"/>
              <a:t>Media</a:t>
            </a:r>
            <a:r>
              <a:rPr lang="el-GR" sz="1900" dirty="0"/>
              <a:t> </a:t>
            </a:r>
            <a:r>
              <a:rPr lang="el-GR" sz="1900" dirty="0" err="1"/>
              <a:t>Group</a:t>
            </a:r>
            <a:r>
              <a:rPr lang="el-GR" sz="1900" dirty="0"/>
              <a:t>, Inc</a:t>
            </a:r>
            <a:r>
              <a:rPr lang="el-GR" sz="1900" dirty="0" smtClean="0"/>
              <a:t>.)</a:t>
            </a:r>
            <a:r>
              <a:rPr lang="en-US" sz="1900" dirty="0" smtClean="0"/>
              <a:t>.</a:t>
            </a:r>
            <a:endParaRPr lang="el-GR" sz="1900" dirty="0"/>
          </a:p>
        </p:txBody>
      </p:sp>
      <p:pic>
        <p:nvPicPr>
          <p:cNvPr id="44036" name="Picture 4" descr="10 Schematic representation of various systems targeted by PAHs and the resulting toxic effects. &quot; E &quot; represents that the denoted &quot; health effect &quot; was supported by epidemiology studies; &quot; I &quot; represents that the denoted &quot; health effect &quot; was supported by in vitro studies; &quot; A &quot; represents that the denoted &quot; health effect &quot; was supported by in vivo (animal model) studies. (Images licensed from Zygote Media Group, Inc.)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4861" y="97823"/>
            <a:ext cx="809625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2351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495300" y="1542294"/>
            <a:ext cx="7810500" cy="4351338"/>
          </a:xfrm>
        </p:spPr>
        <p:txBody>
          <a:bodyPr>
            <a:normAutofit fontScale="92500" lnSpcReduction="20000"/>
          </a:bodyPr>
          <a:lstStyle/>
          <a:p>
            <a:r>
              <a:rPr lang="el-GR" dirty="0"/>
              <a:t>Περίπου 600 τόνοι ΠΑΥ εκπέμπονται στην ατμόσφαιρα της γης ετησίως </a:t>
            </a:r>
            <a:r>
              <a:rPr lang="el-GR" dirty="0" smtClean="0"/>
              <a:t>(!)</a:t>
            </a:r>
            <a:r>
              <a:rPr lang="en-US" dirty="0" smtClean="0"/>
              <a:t>.</a:t>
            </a:r>
            <a:endParaRPr lang="el-GR" dirty="0"/>
          </a:p>
          <a:p>
            <a:endParaRPr lang="el-GR" dirty="0"/>
          </a:p>
          <a:p>
            <a:pPr algn="just">
              <a:lnSpc>
                <a:spcPct val="150000"/>
              </a:lnSpc>
            </a:pPr>
            <a:r>
              <a:rPr lang="el-GR" dirty="0"/>
              <a:t>Οι ΠΑΥ αποτελούν υποκατηγορία των </a:t>
            </a:r>
            <a:r>
              <a:rPr lang="el-GR" dirty="0" err="1"/>
              <a:t>Πολυκυκλικών</a:t>
            </a:r>
            <a:r>
              <a:rPr lang="el-GR" dirty="0"/>
              <a:t> Αρωματικών Ενώσεων όπου ανήκουν και τα </a:t>
            </a:r>
            <a:r>
              <a:rPr lang="el-GR" dirty="0" err="1"/>
              <a:t>νιτρο</a:t>
            </a:r>
            <a:r>
              <a:rPr lang="el-GR" dirty="0"/>
              <a:t>-παράγωγα τω ΠΑΥ (πρόκειται για ισχυρά </a:t>
            </a:r>
            <a:r>
              <a:rPr lang="el-GR" dirty="0" err="1"/>
              <a:t>μεταλαξιογόνες</a:t>
            </a:r>
            <a:r>
              <a:rPr lang="el-GR" dirty="0"/>
              <a:t> ενώσεις), τα οξυγονωμένα παράγωγα των ΠΑΥ, τα χλωριωμένα παράγωγα των ΠΑΥ </a:t>
            </a:r>
            <a:r>
              <a:rPr lang="en-US" dirty="0"/>
              <a:t>(PCBs)</a:t>
            </a:r>
            <a:r>
              <a:rPr lang="el-GR" dirty="0"/>
              <a:t> κοκ. </a:t>
            </a:r>
          </a:p>
        </p:txBody>
      </p:sp>
      <p:pic>
        <p:nvPicPr>
          <p:cNvPr id="1026" name="Picture 2" descr="Illustrated Glossary of Organic Chemistry - Polycyclic aromatic hydrocarbon">
            <a:extLst>
              <a:ext uri="{FF2B5EF4-FFF2-40B4-BE49-F238E27FC236}">
                <a16:creationId xmlns:a16="http://schemas.microsoft.com/office/drawing/2014/main" xmlns="" id="{82018E39-9BCA-4CD3-B883-8FF9726C43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59800" y="2247106"/>
            <a:ext cx="2794000" cy="2690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291618"/>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838200" y="365125"/>
            <a:ext cx="10515600" cy="752475"/>
          </a:xfrm>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lnSpcReduction="10000"/>
          </a:bodyPr>
          <a:lstStyle/>
          <a:p>
            <a:r>
              <a:rPr lang="el-GR" dirty="0"/>
              <a:t>Η κατανομή των ΠΑΥ (με Μ.Β. από 152 έως 300) στην αέρια και σωματιδιακή φάση καθορίζει την «τύχη» τους (γίγνεσθαι) στους διάφορους φυσικούς αποδέκτες.</a:t>
            </a:r>
          </a:p>
          <a:p>
            <a:r>
              <a:rPr lang="el-GR" dirty="0"/>
              <a:t>Καθότι, η φάση στην οποία βρίσκονται καθορίζει τον </a:t>
            </a:r>
            <a:r>
              <a:rPr lang="el-GR" u="sng" dirty="0"/>
              <a:t>ρυθμό απόθεσής</a:t>
            </a:r>
            <a:r>
              <a:rPr lang="el-GR" dirty="0"/>
              <a:t> τους και την </a:t>
            </a:r>
            <a:r>
              <a:rPr lang="el-GR" u="sng" dirty="0"/>
              <a:t>δραστικότητά</a:t>
            </a:r>
            <a:r>
              <a:rPr lang="el-GR" dirty="0"/>
              <a:t> τους.</a:t>
            </a:r>
          </a:p>
          <a:p>
            <a:endParaRPr lang="el-GR" dirty="0"/>
          </a:p>
          <a:p>
            <a:r>
              <a:rPr lang="el-GR" u="sng" dirty="0"/>
              <a:t>Η προσρόφηση των ΠΑΥ στα αιωρούμενα σωματίδια εξαρτάται από</a:t>
            </a:r>
            <a:r>
              <a:rPr lang="en-US" dirty="0"/>
              <a:t>:</a:t>
            </a:r>
            <a:endParaRPr lang="el-GR" dirty="0"/>
          </a:p>
          <a:p>
            <a:pPr marL="0" indent="0">
              <a:buNone/>
            </a:pPr>
            <a:r>
              <a:rPr lang="el-GR" dirty="0"/>
              <a:t>την τάση ατμών της ένωσης, την προέλευση του σωματιδίου,</a:t>
            </a:r>
          </a:p>
          <a:p>
            <a:pPr marL="0" indent="0">
              <a:buNone/>
            </a:pPr>
            <a:r>
              <a:rPr lang="el-GR" dirty="0"/>
              <a:t>το μέγεθός του, </a:t>
            </a:r>
          </a:p>
          <a:p>
            <a:pPr marL="0" indent="0">
              <a:buNone/>
            </a:pPr>
            <a:r>
              <a:rPr lang="el-GR" dirty="0"/>
              <a:t>τις φυσικές και χημικές ιδιότητες του σωματιδίου,</a:t>
            </a:r>
          </a:p>
          <a:p>
            <a:pPr marL="0" indent="0">
              <a:buNone/>
            </a:pPr>
            <a:r>
              <a:rPr lang="el-GR" dirty="0"/>
              <a:t>την θερμοκρασία και την σχετική υγρασία του περιβάλλοντος</a:t>
            </a:r>
          </a:p>
        </p:txBody>
      </p:sp>
    </p:spTree>
    <p:extLst>
      <p:ext uri="{BB962C8B-B14F-4D97-AF65-F5344CB8AC3E}">
        <p14:creationId xmlns:p14="http://schemas.microsoft.com/office/powerpoint/2010/main" val="384182541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838200" y="365125"/>
            <a:ext cx="10515600" cy="752475"/>
          </a:xfrm>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r>
              <a:rPr lang="el-GR" dirty="0"/>
              <a:t>Συνήθως στα αστικά αερολύματα</a:t>
            </a:r>
            <a:r>
              <a:rPr lang="en-US" dirty="0"/>
              <a:t>:</a:t>
            </a:r>
            <a:endParaRPr lang="el-GR" dirty="0"/>
          </a:p>
          <a:p>
            <a:pPr>
              <a:buFontTx/>
              <a:buChar char="-"/>
            </a:pPr>
            <a:r>
              <a:rPr lang="el-GR" dirty="0"/>
              <a:t>Ενώσεις με τάση ατμών μεγαλύτερη από 10</a:t>
            </a:r>
            <a:r>
              <a:rPr lang="el-GR" baseline="30000" dirty="0"/>
              <a:t>-5</a:t>
            </a:r>
            <a:r>
              <a:rPr lang="el-GR" dirty="0"/>
              <a:t> </a:t>
            </a:r>
            <a:r>
              <a:rPr lang="en-US" dirty="0"/>
              <a:t>kPa</a:t>
            </a:r>
            <a:r>
              <a:rPr lang="el-GR" dirty="0"/>
              <a:t> βρίσκονται εξ ολοκλήρου στην αέρια φάση</a:t>
            </a:r>
          </a:p>
          <a:p>
            <a:pPr>
              <a:buFontTx/>
              <a:buChar char="-"/>
            </a:pPr>
            <a:r>
              <a:rPr lang="el-GR" dirty="0"/>
              <a:t>Ενώσεις με τάση ατμών μικρότερη από 10</a:t>
            </a:r>
            <a:r>
              <a:rPr lang="el-GR" baseline="30000" dirty="0"/>
              <a:t>-9</a:t>
            </a:r>
            <a:r>
              <a:rPr lang="el-GR" dirty="0"/>
              <a:t> </a:t>
            </a:r>
            <a:r>
              <a:rPr lang="en-US" dirty="0"/>
              <a:t>kPa</a:t>
            </a:r>
            <a:r>
              <a:rPr lang="el-GR" dirty="0"/>
              <a:t> βρίσκονται εξ ολοκλήρου στην σωματιδιακή φάση</a:t>
            </a:r>
          </a:p>
          <a:p>
            <a:pPr>
              <a:buFontTx/>
              <a:buChar char="-"/>
            </a:pPr>
            <a:endParaRPr lang="el-GR" dirty="0"/>
          </a:p>
          <a:p>
            <a:pPr marL="0" indent="0">
              <a:buNone/>
            </a:pPr>
            <a:r>
              <a:rPr lang="el-GR" dirty="0"/>
              <a:t>Τάση ατμών </a:t>
            </a:r>
            <a:r>
              <a:rPr lang="el-GR" dirty="0" err="1"/>
              <a:t>ναφθαλενίου</a:t>
            </a:r>
            <a:r>
              <a:rPr lang="el-GR" dirty="0"/>
              <a:t> 10</a:t>
            </a:r>
            <a:r>
              <a:rPr lang="el-GR" baseline="30000" dirty="0"/>
              <a:t>-2</a:t>
            </a:r>
            <a:r>
              <a:rPr lang="el-GR" dirty="0"/>
              <a:t> </a:t>
            </a:r>
            <a:r>
              <a:rPr lang="en-US" dirty="0"/>
              <a:t>kPa</a:t>
            </a:r>
            <a:r>
              <a:rPr lang="el-GR" dirty="0"/>
              <a:t> </a:t>
            </a:r>
          </a:p>
          <a:p>
            <a:pPr marL="0" indent="0">
              <a:buNone/>
            </a:pPr>
            <a:r>
              <a:rPr lang="el-GR" dirty="0"/>
              <a:t>Τάση ατμών </a:t>
            </a:r>
            <a:r>
              <a:rPr lang="el-GR" dirty="0" err="1"/>
              <a:t>κορωνενίου</a:t>
            </a:r>
            <a:r>
              <a:rPr lang="el-GR" dirty="0"/>
              <a:t> 2 10</a:t>
            </a:r>
            <a:r>
              <a:rPr lang="el-GR" baseline="30000" dirty="0"/>
              <a:t>-13</a:t>
            </a:r>
            <a:r>
              <a:rPr lang="el-GR" dirty="0"/>
              <a:t> </a:t>
            </a:r>
            <a:r>
              <a:rPr lang="en-US" dirty="0"/>
              <a:t>kPa</a:t>
            </a:r>
            <a:r>
              <a:rPr lang="el-GR" dirty="0"/>
              <a:t> </a:t>
            </a:r>
          </a:p>
          <a:p>
            <a:pPr>
              <a:buFontTx/>
              <a:buChar char="-"/>
            </a:pPr>
            <a:endParaRPr lang="el-GR" dirty="0"/>
          </a:p>
        </p:txBody>
      </p:sp>
      <p:pic>
        <p:nvPicPr>
          <p:cNvPr id="2050" name="Picture 2" descr="Mycoremediation of polycyclic aromatic hydrocarbons (PAHs) - microbewiki">
            <a:extLst>
              <a:ext uri="{FF2B5EF4-FFF2-40B4-BE49-F238E27FC236}">
                <a16:creationId xmlns:a16="http://schemas.microsoft.com/office/drawing/2014/main" xmlns="" id="{E60D0FF8-0970-4849-AA0F-79D854C3D6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0063" y="3562350"/>
            <a:ext cx="3602037" cy="2796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98278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p:txBody>
          <a:bodyPr>
            <a:normAutofit/>
          </a:bodyPr>
          <a:lstStyle/>
          <a:p>
            <a:pPr>
              <a:buFont typeface="Wingdings" panose="05000000000000000000" pitchFamily="2" charset="2"/>
              <a:buChar char="ü"/>
            </a:pPr>
            <a:r>
              <a:rPr lang="el-GR" dirty="0"/>
              <a:t> Οι ΠΑΥ είναι κύρια συνδεδεμένοι με τα λεπτά (</a:t>
            </a:r>
            <a:r>
              <a:rPr lang="en-US" dirty="0"/>
              <a:t>fine</a:t>
            </a:r>
            <a:r>
              <a:rPr lang="el-GR" dirty="0"/>
              <a:t>) σωματίδια</a:t>
            </a:r>
          </a:p>
          <a:p>
            <a:pPr>
              <a:buFont typeface="Wingdings" panose="05000000000000000000" pitchFamily="2" charset="2"/>
              <a:buChar char="ü"/>
            </a:pPr>
            <a:r>
              <a:rPr lang="el-GR" dirty="0"/>
              <a:t> Έτσι καταφέρνουν να εισχωρήσουν βαθύτερα στο ΑΑΣ μέχρι το κατώτερο μέρος του (κυψελίδες)</a:t>
            </a:r>
          </a:p>
          <a:p>
            <a:pPr>
              <a:buFont typeface="Wingdings" panose="05000000000000000000" pitchFamily="2" charset="2"/>
              <a:buChar char="ü"/>
            </a:pPr>
            <a:r>
              <a:rPr lang="el-GR" dirty="0"/>
              <a:t> Αλληλεπιδρούν με τα τοιχώματα του πνεύμονα και στη συνέχεια </a:t>
            </a:r>
            <a:r>
              <a:rPr lang="el-GR" dirty="0" err="1"/>
              <a:t>εκροφούνται</a:t>
            </a:r>
            <a:r>
              <a:rPr lang="el-GR" dirty="0"/>
              <a:t> οι ΠΑΥ από τα σωματίδια</a:t>
            </a:r>
          </a:p>
          <a:p>
            <a:pPr>
              <a:buFont typeface="Wingdings" panose="05000000000000000000" pitchFamily="2" charset="2"/>
              <a:buChar char="ü"/>
            </a:pPr>
            <a:r>
              <a:rPr lang="el-GR" dirty="0"/>
              <a:t>Ακολουθεί απορρόφηση των ΠΑΥ από τον πνεύμονα προς το αίμα</a:t>
            </a:r>
          </a:p>
        </p:txBody>
      </p:sp>
    </p:spTree>
    <p:extLst>
      <p:ext uri="{BB962C8B-B14F-4D97-AF65-F5344CB8AC3E}">
        <p14:creationId xmlns:p14="http://schemas.microsoft.com/office/powerpoint/2010/main" val="667795756"/>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254000" y="1690688"/>
            <a:ext cx="8394700" cy="4351338"/>
          </a:xfrm>
        </p:spPr>
        <p:txBody>
          <a:bodyPr>
            <a:normAutofit fontScale="92500" lnSpcReduction="20000"/>
          </a:bodyPr>
          <a:lstStyle/>
          <a:p>
            <a:pPr>
              <a:buFont typeface="Wingdings" panose="05000000000000000000" pitchFamily="2" charset="2"/>
              <a:buChar char="Ø"/>
            </a:pPr>
            <a:r>
              <a:rPr lang="el-GR" dirty="0"/>
              <a:t> Σε σωματίδια μικρότερα των 3 μ</a:t>
            </a:r>
            <a:r>
              <a:rPr lang="en-US" dirty="0"/>
              <a:t>m:</a:t>
            </a:r>
            <a:r>
              <a:rPr lang="el-GR" dirty="0"/>
              <a:t/>
            </a:r>
            <a:br>
              <a:rPr lang="el-GR" dirty="0"/>
            </a:br>
            <a:r>
              <a:rPr lang="el-GR" dirty="0"/>
              <a:t>- το 56-70 % των ΠΑΥ είναι στην σωματιδιακή φάση κατά τη διάρκεια του καλοκαιριού</a:t>
            </a:r>
          </a:p>
          <a:p>
            <a:pPr marL="0" indent="0">
              <a:buNone/>
            </a:pPr>
            <a:r>
              <a:rPr lang="el-GR" dirty="0"/>
              <a:t>   - το 65-75 % των ΠΑΥ είναι στην σωματιδιακή φάση κατά τη διάρκεια του χειμώνα</a:t>
            </a:r>
          </a:p>
          <a:p>
            <a:pPr marL="0" indent="0">
              <a:buNone/>
            </a:pPr>
            <a:endParaRPr lang="el-GR" dirty="0"/>
          </a:p>
          <a:p>
            <a:pPr>
              <a:buFont typeface="Wingdings" panose="05000000000000000000" pitchFamily="2" charset="2"/>
              <a:buChar char="Ø"/>
            </a:pPr>
            <a:r>
              <a:rPr lang="el-GR" dirty="0"/>
              <a:t> Το 75 % του </a:t>
            </a:r>
            <a:r>
              <a:rPr lang="el-GR" dirty="0" err="1"/>
              <a:t>βενζο</a:t>
            </a:r>
            <a:r>
              <a:rPr lang="el-GR" dirty="0"/>
              <a:t>(α)</a:t>
            </a:r>
            <a:r>
              <a:rPr lang="el-GR" dirty="0" err="1"/>
              <a:t>πυρενίου</a:t>
            </a:r>
            <a:r>
              <a:rPr lang="el-GR" dirty="0"/>
              <a:t> και το 85 % του </a:t>
            </a:r>
            <a:r>
              <a:rPr lang="el-GR" dirty="0" err="1"/>
              <a:t>κορωνενίου</a:t>
            </a:r>
            <a:r>
              <a:rPr lang="el-GR" dirty="0"/>
              <a:t> βρίσκονται σε σωματίδια με διάμετρο μικρότερη από 0,26 μ</a:t>
            </a:r>
            <a:r>
              <a:rPr lang="en-US" dirty="0"/>
              <a:t>m</a:t>
            </a:r>
            <a:endParaRPr lang="el-GR" dirty="0"/>
          </a:p>
          <a:p>
            <a:pPr>
              <a:buFont typeface="Wingdings" panose="05000000000000000000" pitchFamily="2" charset="2"/>
              <a:buChar char="Ø"/>
            </a:pPr>
            <a:endParaRPr lang="el-GR" dirty="0"/>
          </a:p>
          <a:p>
            <a:pPr>
              <a:buFont typeface="Wingdings" panose="05000000000000000000" pitchFamily="2" charset="2"/>
              <a:buChar char="Ø"/>
            </a:pPr>
            <a:r>
              <a:rPr lang="el-GR" dirty="0"/>
              <a:t> Το 90 % του </a:t>
            </a:r>
            <a:r>
              <a:rPr lang="el-GR" dirty="0" err="1"/>
              <a:t>βενζο</a:t>
            </a:r>
            <a:r>
              <a:rPr lang="el-GR" dirty="0"/>
              <a:t>(α)</a:t>
            </a:r>
            <a:r>
              <a:rPr lang="el-GR" dirty="0" err="1"/>
              <a:t>πυρενίου</a:t>
            </a:r>
            <a:r>
              <a:rPr lang="el-GR" dirty="0"/>
              <a:t> βρίσκεται στα σωματίδια </a:t>
            </a:r>
            <a:r>
              <a:rPr lang="en-US" dirty="0"/>
              <a:t>PM</a:t>
            </a:r>
            <a:r>
              <a:rPr lang="en-US" baseline="-25000" dirty="0"/>
              <a:t>2.5</a:t>
            </a:r>
            <a:endParaRPr lang="el-GR" baseline="-25000" dirty="0"/>
          </a:p>
        </p:txBody>
      </p:sp>
      <p:pic>
        <p:nvPicPr>
          <p:cNvPr id="3074" name="Picture 2" descr="Extraction and Analysis of PAHs in Olive Oil using Molecularly Imprinted  Polymer SPE and GC-MS | Sigma-Aldrich">
            <a:extLst>
              <a:ext uri="{FF2B5EF4-FFF2-40B4-BE49-F238E27FC236}">
                <a16:creationId xmlns:a16="http://schemas.microsoft.com/office/drawing/2014/main" xmlns="" id="{22217AF4-E37F-45D9-8E39-DECF8D7A7F0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9150" y="2355850"/>
            <a:ext cx="3314700"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7974039"/>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838200" y="365125"/>
            <a:ext cx="10515600" cy="752475"/>
          </a:xfrm>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pPr>
              <a:lnSpc>
                <a:spcPct val="150000"/>
              </a:lnSpc>
            </a:pPr>
            <a:r>
              <a:rPr lang="el-GR" dirty="0"/>
              <a:t>Η θερμοκρασία Τ επηρεάζει ισχυρά την </a:t>
            </a:r>
            <a:r>
              <a:rPr lang="el-GR" u="sng" dirty="0"/>
              <a:t>κατανομή</a:t>
            </a:r>
            <a:r>
              <a:rPr lang="el-GR" dirty="0"/>
              <a:t> αφού επηρεάζει την τάση ατμών των μελών της ομάδας των ΠΑΥ</a:t>
            </a:r>
          </a:p>
          <a:p>
            <a:pPr>
              <a:lnSpc>
                <a:spcPct val="150000"/>
              </a:lnSpc>
            </a:pPr>
            <a:r>
              <a:rPr lang="el-GR" dirty="0"/>
              <a:t>Μεταβολή της θερμοκρασίας κατά 20</a:t>
            </a:r>
            <a:r>
              <a:rPr lang="el-GR" baseline="30000" dirty="0"/>
              <a:t>0</a:t>
            </a:r>
            <a:r>
              <a:rPr lang="en-US" dirty="0"/>
              <a:t>C</a:t>
            </a:r>
            <a:r>
              <a:rPr lang="el-GR" dirty="0"/>
              <a:t> επιφέρει μεταβολή μίας τάξης μεγέθους της τιμής της τάσης ατμών για ενώσεις όπως είναι π.χ. το </a:t>
            </a:r>
            <a:r>
              <a:rPr lang="el-GR" dirty="0" err="1"/>
              <a:t>βενζο</a:t>
            </a:r>
            <a:r>
              <a:rPr lang="el-GR" dirty="0"/>
              <a:t>(α)</a:t>
            </a:r>
            <a:r>
              <a:rPr lang="el-GR" dirty="0" err="1"/>
              <a:t>πυρένιο</a:t>
            </a:r>
            <a:r>
              <a:rPr lang="el-GR" dirty="0"/>
              <a:t> και το </a:t>
            </a:r>
            <a:r>
              <a:rPr lang="el-GR" dirty="0" err="1"/>
              <a:t>κορωνένιο</a:t>
            </a:r>
            <a:endParaRPr lang="el-GR" dirty="0"/>
          </a:p>
        </p:txBody>
      </p:sp>
    </p:spTree>
    <p:extLst>
      <p:ext uri="{BB962C8B-B14F-4D97-AF65-F5344CB8AC3E}">
        <p14:creationId xmlns:p14="http://schemas.microsoft.com/office/powerpoint/2010/main" val="3574095834"/>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838200" y="365125"/>
            <a:ext cx="10515600" cy="752475"/>
          </a:xfrm>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fontScale="92500"/>
          </a:bodyPr>
          <a:lstStyle/>
          <a:p>
            <a:pPr>
              <a:lnSpc>
                <a:spcPct val="150000"/>
              </a:lnSpc>
            </a:pPr>
            <a:r>
              <a:rPr lang="el-GR" dirty="0"/>
              <a:t>Σε ορισμένες περιοχές του πλανήτη παρατηρείται μεγάλη διακύμανση (μεταβολή) της θερμοκρασίας μεταξύ χειμώνα και καλοκαιριού. </a:t>
            </a:r>
            <a:r>
              <a:rPr lang="el-GR" b="1" dirty="0"/>
              <a:t>Αντίστοιχα μεγάλη μεταβολή παρατηρείται και στην κατανομή των ΠΑΥ.</a:t>
            </a:r>
          </a:p>
          <a:p>
            <a:pPr>
              <a:lnSpc>
                <a:spcPct val="150000"/>
              </a:lnSpc>
            </a:pPr>
            <a:endParaRPr lang="el-GR" dirty="0"/>
          </a:p>
          <a:p>
            <a:pPr>
              <a:lnSpc>
                <a:spcPct val="150000"/>
              </a:lnSpc>
            </a:pPr>
            <a:r>
              <a:rPr lang="el-GR" dirty="0" smtClean="0"/>
              <a:t>Αναμένονται</a:t>
            </a:r>
            <a:r>
              <a:rPr lang="en-US" dirty="0" smtClean="0"/>
              <a:t>:</a:t>
            </a:r>
            <a:endParaRPr lang="el-GR" dirty="0"/>
          </a:p>
          <a:p>
            <a:pPr marL="0" indent="0">
              <a:lnSpc>
                <a:spcPct val="150000"/>
              </a:lnSpc>
              <a:buNone/>
            </a:pPr>
            <a:r>
              <a:rPr lang="el-GR" dirty="0" smtClean="0"/>
              <a:t>- περισσότεροι </a:t>
            </a:r>
            <a:r>
              <a:rPr lang="el-GR" dirty="0"/>
              <a:t>ΠΑΥ στη σωματιδιακή φάση το χειμώνα και </a:t>
            </a:r>
          </a:p>
          <a:p>
            <a:pPr marL="0" indent="0">
              <a:lnSpc>
                <a:spcPct val="150000"/>
              </a:lnSpc>
              <a:buNone/>
            </a:pPr>
            <a:r>
              <a:rPr lang="el-GR" dirty="0" smtClean="0"/>
              <a:t>- λιγότεροι </a:t>
            </a:r>
            <a:r>
              <a:rPr lang="el-GR" dirty="0"/>
              <a:t>ΠΑΥ στη σωματιδιακή φάση το καλοκαίρι.</a:t>
            </a:r>
          </a:p>
        </p:txBody>
      </p:sp>
    </p:spTree>
    <p:extLst>
      <p:ext uri="{BB962C8B-B14F-4D97-AF65-F5344CB8AC3E}">
        <p14:creationId xmlns:p14="http://schemas.microsoft.com/office/powerpoint/2010/main" val="383831432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838200" y="365125"/>
            <a:ext cx="10515600" cy="752475"/>
          </a:xfrm>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fontScale="77500" lnSpcReduction="20000"/>
          </a:bodyPr>
          <a:lstStyle/>
          <a:p>
            <a:pPr>
              <a:lnSpc>
                <a:spcPct val="150000"/>
              </a:lnSpc>
            </a:pPr>
            <a:r>
              <a:rPr lang="el-GR" dirty="0"/>
              <a:t>Η κατανομή των οργανικών ενώσεων ανάμεσα στις δύο φάσεις περιγράφεται από την εξίσωση της θεωρίας φυσικής προσρόφησης</a:t>
            </a:r>
            <a:r>
              <a:rPr lang="en-US" dirty="0"/>
              <a:t>:</a:t>
            </a:r>
            <a:endParaRPr lang="el-GR" dirty="0"/>
          </a:p>
          <a:p>
            <a:pPr marL="0" indent="0">
              <a:lnSpc>
                <a:spcPct val="150000"/>
              </a:lnSpc>
              <a:buNone/>
            </a:pPr>
            <a:r>
              <a:rPr lang="el-GR" dirty="0"/>
              <a:t>                                 </a:t>
            </a:r>
            <a:r>
              <a:rPr lang="en-US" dirty="0"/>
              <a:t>          </a:t>
            </a:r>
            <a:r>
              <a:rPr lang="el-GR" dirty="0"/>
              <a:t>   Κ</a:t>
            </a:r>
            <a:r>
              <a:rPr lang="en-US" baseline="-25000" dirty="0"/>
              <a:t>p</a:t>
            </a:r>
            <a:r>
              <a:rPr lang="el-GR" dirty="0"/>
              <a:t> = (</a:t>
            </a:r>
            <a:r>
              <a:rPr lang="en-US" dirty="0"/>
              <a:t>F/TSP) / A</a:t>
            </a:r>
          </a:p>
          <a:p>
            <a:pPr marL="0" indent="0">
              <a:lnSpc>
                <a:spcPct val="150000"/>
              </a:lnSpc>
              <a:buNone/>
            </a:pPr>
            <a:r>
              <a:rPr lang="el-GR" dirty="0"/>
              <a:t>όπου</a:t>
            </a:r>
          </a:p>
          <a:p>
            <a:pPr marL="0" indent="0">
              <a:lnSpc>
                <a:spcPct val="150000"/>
              </a:lnSpc>
              <a:buNone/>
            </a:pPr>
            <a:r>
              <a:rPr lang="el-GR" dirty="0"/>
              <a:t>Κ</a:t>
            </a:r>
            <a:r>
              <a:rPr lang="en-US" baseline="-25000" dirty="0"/>
              <a:t>p </a:t>
            </a:r>
            <a:r>
              <a:rPr lang="el-GR" baseline="-25000" dirty="0"/>
              <a:t> </a:t>
            </a:r>
            <a:r>
              <a:rPr lang="el-GR" dirty="0"/>
              <a:t>ο συντελεστής κατανομής στις δύο φάσεις</a:t>
            </a:r>
          </a:p>
          <a:p>
            <a:pPr marL="0" indent="0">
              <a:lnSpc>
                <a:spcPct val="150000"/>
              </a:lnSpc>
              <a:buNone/>
            </a:pPr>
            <a:r>
              <a:rPr lang="el-GR" dirty="0"/>
              <a:t>Α η συγκέντρωση της οργανικής ένωσης στην αέρια φάση (σε </a:t>
            </a:r>
            <a:r>
              <a:rPr lang="en-US" dirty="0"/>
              <a:t>ng/m</a:t>
            </a:r>
            <a:r>
              <a:rPr lang="en-US" baseline="30000" dirty="0"/>
              <a:t>3</a:t>
            </a:r>
            <a:r>
              <a:rPr lang="en-US" dirty="0"/>
              <a:t>)</a:t>
            </a:r>
          </a:p>
          <a:p>
            <a:pPr marL="0" indent="0">
              <a:lnSpc>
                <a:spcPct val="150000"/>
              </a:lnSpc>
              <a:buNone/>
            </a:pPr>
            <a:r>
              <a:rPr lang="en-US" dirty="0"/>
              <a:t>F</a:t>
            </a:r>
            <a:r>
              <a:rPr lang="el-GR" dirty="0"/>
              <a:t> η συγκέντρωση της οργανικής ένωσης στην σωματιδιακή φάση (σε </a:t>
            </a:r>
            <a:r>
              <a:rPr lang="en-US" dirty="0"/>
              <a:t>ng/m</a:t>
            </a:r>
            <a:r>
              <a:rPr lang="en-US" baseline="30000" dirty="0"/>
              <a:t>3</a:t>
            </a:r>
            <a:r>
              <a:rPr lang="en-US" dirty="0"/>
              <a:t>)</a:t>
            </a:r>
            <a:endParaRPr lang="el-GR" dirty="0"/>
          </a:p>
          <a:p>
            <a:pPr marL="0" indent="0">
              <a:lnSpc>
                <a:spcPct val="150000"/>
              </a:lnSpc>
              <a:buNone/>
            </a:pPr>
            <a:r>
              <a:rPr lang="en-US" dirty="0"/>
              <a:t>TSP </a:t>
            </a:r>
            <a:r>
              <a:rPr lang="el-GR" dirty="0"/>
              <a:t>(</a:t>
            </a:r>
            <a:r>
              <a:rPr lang="en-US" dirty="0"/>
              <a:t>Total Suspended Particles)</a:t>
            </a:r>
            <a:r>
              <a:rPr lang="el-GR" dirty="0"/>
              <a:t> η συγκέντρωση των αιωρούμενων σωματιδίων (σε μ</a:t>
            </a:r>
            <a:r>
              <a:rPr lang="en-US" dirty="0"/>
              <a:t>g/m</a:t>
            </a:r>
            <a:r>
              <a:rPr lang="en-US" baseline="30000" dirty="0"/>
              <a:t>3</a:t>
            </a:r>
            <a:r>
              <a:rPr lang="en-US" dirty="0"/>
              <a:t>)</a:t>
            </a:r>
          </a:p>
          <a:p>
            <a:pPr marL="0" indent="0">
              <a:lnSpc>
                <a:spcPct val="150000"/>
              </a:lnSpc>
              <a:buNone/>
            </a:pPr>
            <a:endParaRPr lang="el-GR" dirty="0"/>
          </a:p>
        </p:txBody>
      </p:sp>
    </p:spTree>
    <p:extLst>
      <p:ext uri="{BB962C8B-B14F-4D97-AF65-F5344CB8AC3E}">
        <p14:creationId xmlns:p14="http://schemas.microsoft.com/office/powerpoint/2010/main" val="3475954713"/>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838200" y="365125"/>
            <a:ext cx="10515600" cy="752475"/>
          </a:xfrm>
        </p:spPr>
        <p:txBody>
          <a:bodyPr/>
          <a:lstStyle/>
          <a:p>
            <a:r>
              <a:rPr lang="el-GR" dirty="0" err="1"/>
              <a:t>Πολυκυκλικοί</a:t>
            </a:r>
            <a:r>
              <a:rPr lang="el-GR" dirty="0"/>
              <a:t> Αρωματικοί Υδρογονάνθρακες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fontScale="92500" lnSpcReduction="20000"/>
          </a:bodyPr>
          <a:lstStyle/>
          <a:p>
            <a:pPr>
              <a:lnSpc>
                <a:spcPct val="150000"/>
              </a:lnSpc>
            </a:pPr>
            <a:r>
              <a:rPr lang="el-GR" dirty="0"/>
              <a:t>Όσο το Κ</a:t>
            </a:r>
            <a:r>
              <a:rPr lang="en-US" baseline="-25000" dirty="0"/>
              <a:t>p </a:t>
            </a:r>
            <a:r>
              <a:rPr lang="el-GR" baseline="-25000" dirty="0"/>
              <a:t> </a:t>
            </a:r>
            <a:r>
              <a:rPr lang="el-GR" dirty="0"/>
              <a:t>αυξάνεται τόσο η κατανομή θα ευνοεί την αύξηση της συγκέντρωσης της σωματιδιακής φάσης.</a:t>
            </a:r>
          </a:p>
          <a:p>
            <a:pPr>
              <a:lnSpc>
                <a:spcPct val="150000"/>
              </a:lnSpc>
            </a:pPr>
            <a:r>
              <a:rPr lang="el-GR" dirty="0"/>
              <a:t>Υπάρχει δυσκολία στην εκτίμηση του Κ</a:t>
            </a:r>
            <a:r>
              <a:rPr lang="en-US" baseline="-25000" dirty="0"/>
              <a:t>p </a:t>
            </a:r>
            <a:r>
              <a:rPr lang="el-GR" baseline="-25000" dirty="0"/>
              <a:t> </a:t>
            </a:r>
            <a:r>
              <a:rPr lang="el-GR" dirty="0"/>
              <a:t>που σχετίζεται με σφάλματα κατά τη δειγματοληψία των δύο φάσεων που οδηγούν στην υποεκτίμηση ή υπερεκτίμηση των συγκεντρώσεων.</a:t>
            </a:r>
          </a:p>
          <a:p>
            <a:pPr>
              <a:lnSpc>
                <a:spcPct val="150000"/>
              </a:lnSpc>
            </a:pPr>
            <a:r>
              <a:rPr lang="el-GR" dirty="0"/>
              <a:t>Επίσης εκτός από την φυσική προσρόφηση (σε στερεό) φαίνεται ότι στην κατανομή των </a:t>
            </a:r>
            <a:r>
              <a:rPr lang="el-GR" dirty="0" err="1"/>
              <a:t>ημιπτητικών</a:t>
            </a:r>
            <a:r>
              <a:rPr lang="el-GR" dirty="0"/>
              <a:t> οργανικών ενώσεων </a:t>
            </a:r>
            <a:r>
              <a:rPr lang="en-US" dirty="0"/>
              <a:t>(</a:t>
            </a:r>
            <a:r>
              <a:rPr lang="en-US" dirty="0" err="1"/>
              <a:t>semivolatile</a:t>
            </a:r>
            <a:r>
              <a:rPr lang="en-US" dirty="0"/>
              <a:t> organic compounds – SOCs)</a:t>
            </a:r>
            <a:r>
              <a:rPr lang="el-GR" dirty="0"/>
              <a:t> σημαντικό ρόλο διαδραματίζουν και διεργασίες απορρόφησης (σε υγρό </a:t>
            </a:r>
            <a:r>
              <a:rPr lang="el-GR" dirty="0" err="1"/>
              <a:t>υμένιο</a:t>
            </a:r>
            <a:r>
              <a:rPr lang="el-GR" dirty="0"/>
              <a:t>)</a:t>
            </a:r>
            <a:endParaRPr lang="en-US" dirty="0"/>
          </a:p>
          <a:p>
            <a:pPr marL="0" indent="0">
              <a:lnSpc>
                <a:spcPct val="150000"/>
              </a:lnSpc>
              <a:buNone/>
            </a:pPr>
            <a:endParaRPr lang="el-GR" dirty="0"/>
          </a:p>
        </p:txBody>
      </p:sp>
    </p:spTree>
    <p:extLst>
      <p:ext uri="{BB962C8B-B14F-4D97-AF65-F5344CB8AC3E}">
        <p14:creationId xmlns:p14="http://schemas.microsoft.com/office/powerpoint/2010/main" val="3946712288"/>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r>
              <a:rPr lang="en-US" dirty="0"/>
              <a:t>https://www.youtube.com/watch?v=QcS3ovdsgNI</a:t>
            </a:r>
            <a:endParaRPr lang="el-GR" dirty="0"/>
          </a:p>
        </p:txBody>
      </p:sp>
    </p:spTree>
    <p:extLst>
      <p:ext uri="{BB962C8B-B14F-4D97-AF65-F5344CB8AC3E}">
        <p14:creationId xmlns:p14="http://schemas.microsoft.com/office/powerpoint/2010/main" val="303268439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552700" y="365125"/>
            <a:ext cx="6731000" cy="752475"/>
          </a:xfrm>
        </p:spPr>
        <p:txBody>
          <a:bodyPr/>
          <a:lstStyle/>
          <a:p>
            <a:r>
              <a:rPr lang="el-GR" dirty="0"/>
              <a:t>Χημική σύσταση 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pPr>
              <a:lnSpc>
                <a:spcPct val="100000"/>
              </a:lnSpc>
            </a:pPr>
            <a:r>
              <a:rPr lang="en-US" dirty="0"/>
              <a:t>H </a:t>
            </a:r>
            <a:r>
              <a:rPr lang="el-GR" dirty="0"/>
              <a:t>χημική σύσταση των αερολυμάτων εξαρτάται από την περιοχή και τις πηγές εκπομπής που επηρεάζουν την περιοχή αυτή.</a:t>
            </a:r>
          </a:p>
          <a:p>
            <a:pPr>
              <a:lnSpc>
                <a:spcPct val="100000"/>
              </a:lnSpc>
            </a:pPr>
            <a:endParaRPr lang="el-GR" dirty="0"/>
          </a:p>
          <a:p>
            <a:pPr>
              <a:lnSpc>
                <a:spcPct val="100000"/>
              </a:lnSpc>
            </a:pPr>
            <a:r>
              <a:rPr lang="el-GR" dirty="0"/>
              <a:t>Στους εσωτερικούς χώρους είναι σημαντικές τόσο οι πηγές εντός αυτών, όσο και η επίδραση που έχει στον χώρο το εξωτερικό περιβάλλον.</a:t>
            </a:r>
          </a:p>
          <a:p>
            <a:pPr>
              <a:lnSpc>
                <a:spcPct val="100000"/>
              </a:lnSpc>
            </a:pPr>
            <a:endParaRPr lang="el-GR" dirty="0"/>
          </a:p>
          <a:p>
            <a:pPr>
              <a:lnSpc>
                <a:spcPct val="100000"/>
              </a:lnSpc>
            </a:pPr>
            <a:r>
              <a:rPr lang="el-GR" dirty="0"/>
              <a:t>Περιβάλλοντα με ανθρωπογενείς (</a:t>
            </a:r>
            <a:r>
              <a:rPr lang="el-GR" dirty="0" err="1"/>
              <a:t>επι</a:t>
            </a:r>
            <a:r>
              <a:rPr lang="el-GR" dirty="0"/>
              <a:t>)δράσεις έχουν υψηλές συγκεντρώσεις θειικών και νιτρικών, ιόντων αμμωνίου και οργανικών ενώσεων.</a:t>
            </a:r>
          </a:p>
        </p:txBody>
      </p:sp>
    </p:spTree>
    <p:extLst>
      <p:ext uri="{BB962C8B-B14F-4D97-AF65-F5344CB8AC3E}">
        <p14:creationId xmlns:p14="http://schemas.microsoft.com/office/powerpoint/2010/main" val="230166507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552700" y="365125"/>
            <a:ext cx="6731000" cy="752475"/>
          </a:xfrm>
        </p:spPr>
        <p:txBody>
          <a:bodyPr/>
          <a:lstStyle/>
          <a:p>
            <a:r>
              <a:rPr lang="el-GR" dirty="0"/>
              <a:t>Χημική σύσταση 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pPr>
              <a:lnSpc>
                <a:spcPct val="100000"/>
              </a:lnSpc>
            </a:pPr>
            <a:r>
              <a:rPr lang="el-GR" dirty="0"/>
              <a:t>Αστικά αερολύματα περιέχουν μεγάλο ποσοστό στοιχειακού άνθρακα</a:t>
            </a:r>
          </a:p>
          <a:p>
            <a:pPr>
              <a:lnSpc>
                <a:spcPct val="100000"/>
              </a:lnSpc>
            </a:pPr>
            <a:r>
              <a:rPr lang="el-GR" dirty="0"/>
              <a:t>Θαλάσσια αερολύματα περιέχουν μεγάλο ποσοστό χλωριούχου νατρίου</a:t>
            </a:r>
          </a:p>
          <a:p>
            <a:pPr>
              <a:lnSpc>
                <a:spcPct val="100000"/>
              </a:lnSpc>
            </a:pPr>
            <a:r>
              <a:rPr lang="el-GR" dirty="0"/>
              <a:t>Ερημικές περιοχές δίνουν υψηλές συγκεντρώσεις θραυσμάτων από τον φλοιό της Γης </a:t>
            </a:r>
            <a:r>
              <a:rPr lang="en-US" dirty="0"/>
              <a:t>(crustal material)</a:t>
            </a:r>
          </a:p>
          <a:p>
            <a:pPr>
              <a:lnSpc>
                <a:spcPct val="100000"/>
              </a:lnSpc>
            </a:pPr>
            <a:r>
              <a:rPr lang="el-GR" dirty="0"/>
              <a:t>Κοντά σε πηγές αμμωνίας (π.χ. φάρμες αγελάδων) παράγονται μεγάλες ποσότητες θειικών αλάτων</a:t>
            </a:r>
          </a:p>
          <a:p>
            <a:pPr marL="0" indent="0">
              <a:lnSpc>
                <a:spcPct val="100000"/>
              </a:lnSpc>
              <a:buNone/>
            </a:pPr>
            <a:r>
              <a:rPr lang="el-GR" dirty="0"/>
              <a:t>  </a:t>
            </a:r>
            <a:r>
              <a:rPr lang="en-US" dirty="0"/>
              <a:t>      </a:t>
            </a:r>
            <a:r>
              <a:rPr lang="el-GR" dirty="0"/>
              <a:t>   ΝΗ</a:t>
            </a:r>
            <a:r>
              <a:rPr lang="en-US" baseline="30000" dirty="0"/>
              <a:t>+</a:t>
            </a:r>
            <a:r>
              <a:rPr lang="el-GR" baseline="-25000" dirty="0"/>
              <a:t>4</a:t>
            </a:r>
            <a:r>
              <a:rPr lang="el-GR" dirty="0">
                <a:sym typeface="Wingdings" panose="05000000000000000000" pitchFamily="2" charset="2"/>
              </a:rPr>
              <a:t> </a:t>
            </a:r>
            <a:r>
              <a:rPr lang="en-US" dirty="0">
                <a:sym typeface="Wingdings" panose="05000000000000000000" pitchFamily="2" charset="2"/>
              </a:rPr>
              <a:t>--------     + </a:t>
            </a:r>
            <a:r>
              <a:rPr lang="el-GR" sz="2200" b="1" dirty="0">
                <a:sym typeface="Wingdings" panose="05000000000000000000" pitchFamily="2" charset="2"/>
              </a:rPr>
              <a:t>Η</a:t>
            </a:r>
            <a:r>
              <a:rPr lang="el-GR" sz="2200" b="1" baseline="-25000" dirty="0">
                <a:sym typeface="Wingdings" panose="05000000000000000000" pitchFamily="2" charset="2"/>
              </a:rPr>
              <a:t>2</a:t>
            </a:r>
            <a:r>
              <a:rPr lang="en-US" sz="2200" b="1" dirty="0">
                <a:sym typeface="Wingdings" panose="05000000000000000000" pitchFamily="2" charset="2"/>
              </a:rPr>
              <a:t>SO</a:t>
            </a:r>
            <a:r>
              <a:rPr lang="en-US" sz="2200" b="1" baseline="-25000" dirty="0">
                <a:sym typeface="Wingdings" panose="05000000000000000000" pitchFamily="2" charset="2"/>
              </a:rPr>
              <a:t>4           </a:t>
            </a:r>
            <a:r>
              <a:rPr lang="el-GR" dirty="0">
                <a:sym typeface="Wingdings" panose="05000000000000000000" pitchFamily="2" charset="2"/>
              </a:rPr>
              <a:t>---------- </a:t>
            </a:r>
            <a:r>
              <a:rPr lang="en-US" dirty="0">
                <a:sym typeface="Wingdings" panose="05000000000000000000" pitchFamily="2" charset="2"/>
              </a:rPr>
              <a:t>NH</a:t>
            </a:r>
            <a:r>
              <a:rPr lang="en-US" baseline="-25000" dirty="0">
                <a:sym typeface="Wingdings" panose="05000000000000000000" pitchFamily="2" charset="2"/>
              </a:rPr>
              <a:t>4</a:t>
            </a:r>
            <a:r>
              <a:rPr lang="en-US" dirty="0">
                <a:sym typeface="Wingdings" panose="05000000000000000000" pitchFamily="2" charset="2"/>
              </a:rPr>
              <a:t>HSO</a:t>
            </a:r>
            <a:r>
              <a:rPr lang="en-US" baseline="-25000" dirty="0">
                <a:sym typeface="Wingdings" panose="05000000000000000000" pitchFamily="2" charset="2"/>
              </a:rPr>
              <a:t>4</a:t>
            </a:r>
            <a:r>
              <a:rPr lang="en-US" dirty="0">
                <a:sym typeface="Wingdings" panose="05000000000000000000" pitchFamily="2" charset="2"/>
              </a:rPr>
              <a:t> + (NH</a:t>
            </a:r>
            <a:r>
              <a:rPr lang="en-US" baseline="-25000" dirty="0">
                <a:sym typeface="Wingdings" panose="05000000000000000000" pitchFamily="2" charset="2"/>
              </a:rPr>
              <a:t>4</a:t>
            </a:r>
            <a:r>
              <a:rPr lang="en-US" dirty="0">
                <a:sym typeface="Wingdings" panose="05000000000000000000" pitchFamily="2" charset="2"/>
              </a:rPr>
              <a:t>)</a:t>
            </a:r>
            <a:r>
              <a:rPr lang="en-US" baseline="-25000" dirty="0">
                <a:sym typeface="Wingdings" panose="05000000000000000000" pitchFamily="2" charset="2"/>
              </a:rPr>
              <a:t>2</a:t>
            </a:r>
            <a:r>
              <a:rPr lang="en-US" dirty="0">
                <a:sym typeface="Wingdings" panose="05000000000000000000" pitchFamily="2" charset="2"/>
              </a:rPr>
              <a:t>SO</a:t>
            </a:r>
            <a:r>
              <a:rPr lang="en-US" baseline="-25000" dirty="0">
                <a:sym typeface="Wingdings" panose="05000000000000000000" pitchFamily="2" charset="2"/>
              </a:rPr>
              <a:t>4</a:t>
            </a:r>
            <a:endParaRPr lang="el-GR" baseline="-25000" dirty="0"/>
          </a:p>
        </p:txBody>
      </p:sp>
    </p:spTree>
    <p:extLst>
      <p:ext uri="{BB962C8B-B14F-4D97-AF65-F5344CB8AC3E}">
        <p14:creationId xmlns:p14="http://schemas.microsoft.com/office/powerpoint/2010/main" val="595199520"/>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552700" y="365125"/>
            <a:ext cx="6731000" cy="752475"/>
          </a:xfrm>
        </p:spPr>
        <p:txBody>
          <a:bodyPr/>
          <a:lstStyle/>
          <a:p>
            <a:r>
              <a:rPr lang="el-GR" dirty="0"/>
              <a:t>Χημική σύσταση 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pPr>
              <a:lnSpc>
                <a:spcPct val="100000"/>
              </a:lnSpc>
            </a:pPr>
            <a:r>
              <a:rPr lang="el-GR" dirty="0"/>
              <a:t>Σημαντικό ποσοστό των αερολυμάτων είναι υγρασία (νερό)</a:t>
            </a:r>
          </a:p>
          <a:p>
            <a:pPr>
              <a:lnSpc>
                <a:spcPct val="100000"/>
              </a:lnSpc>
            </a:pPr>
            <a:r>
              <a:rPr lang="el-GR" dirty="0"/>
              <a:t>Περιέχουν επίσης ιχνοστοιχεία, οξείδια μετάλλων (</a:t>
            </a:r>
            <a:r>
              <a:rPr lang="en-US" dirty="0"/>
              <a:t>Fe, Al</a:t>
            </a:r>
            <a:r>
              <a:rPr lang="el-GR" dirty="0"/>
              <a:t> κτλ.) ή άλλες ενώσεις μετάλλων </a:t>
            </a:r>
            <a:r>
              <a:rPr lang="en-US" dirty="0"/>
              <a:t>(Pb, Cd, Ni, Cu </a:t>
            </a:r>
            <a:r>
              <a:rPr lang="el-GR" dirty="0"/>
              <a:t>κτλ.)</a:t>
            </a:r>
          </a:p>
          <a:p>
            <a:pPr>
              <a:lnSpc>
                <a:spcPct val="100000"/>
              </a:lnSpc>
            </a:pPr>
            <a:r>
              <a:rPr lang="el-GR" dirty="0"/>
              <a:t>Η </a:t>
            </a:r>
            <a:r>
              <a:rPr lang="el-GR" dirty="0" err="1"/>
              <a:t>καπνομίχλη</a:t>
            </a:r>
            <a:r>
              <a:rPr lang="el-GR" dirty="0"/>
              <a:t> περιέχει σημαντικές ποσότητες θειικών αεροζόλ και τέφρας</a:t>
            </a:r>
          </a:p>
          <a:p>
            <a:pPr>
              <a:lnSpc>
                <a:spcPct val="100000"/>
              </a:lnSpc>
            </a:pPr>
            <a:r>
              <a:rPr lang="el-GR" dirty="0"/>
              <a:t>Η φωτοχημική αιθαλομίχλη περιέχει υψηλές συγκεντρώσεις οργανικών και νιτρικών αερολυμάτων </a:t>
            </a:r>
          </a:p>
        </p:txBody>
      </p:sp>
    </p:spTree>
    <p:extLst>
      <p:ext uri="{BB962C8B-B14F-4D97-AF65-F5344CB8AC3E}">
        <p14:creationId xmlns:p14="http://schemas.microsoft.com/office/powerpoint/2010/main" val="3698629460"/>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552700" y="365125"/>
            <a:ext cx="6731000" cy="752475"/>
          </a:xfrm>
        </p:spPr>
        <p:txBody>
          <a:bodyPr/>
          <a:lstStyle/>
          <a:p>
            <a:r>
              <a:rPr lang="el-GR" dirty="0"/>
              <a:t>Χημική σύσταση 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lnSpcReduction="10000"/>
          </a:bodyPr>
          <a:lstStyle/>
          <a:p>
            <a:pPr>
              <a:lnSpc>
                <a:spcPct val="100000"/>
              </a:lnSpc>
            </a:pPr>
            <a:r>
              <a:rPr lang="el-GR" dirty="0"/>
              <a:t>Τα οργανικά αεροζόλ αποτελούν το 30% - 60% των </a:t>
            </a:r>
            <a:r>
              <a:rPr lang="en-US" dirty="0"/>
              <a:t>TSP</a:t>
            </a:r>
            <a:r>
              <a:rPr lang="el-GR" dirty="0"/>
              <a:t> στην ατμόσφαιρα</a:t>
            </a:r>
          </a:p>
          <a:p>
            <a:pPr>
              <a:lnSpc>
                <a:spcPct val="100000"/>
              </a:lnSpc>
            </a:pPr>
            <a:r>
              <a:rPr lang="el-GR" dirty="0"/>
              <a:t>Τα οργανικά αεροζόλ </a:t>
            </a:r>
            <a:r>
              <a:rPr lang="en-US" dirty="0"/>
              <a:t>(carbonaceous)</a:t>
            </a:r>
            <a:r>
              <a:rPr lang="el-GR" dirty="0"/>
              <a:t> αποτελούνται από τον στοιχειακό άνθρακα (</a:t>
            </a:r>
            <a:r>
              <a:rPr lang="en-US" dirty="0"/>
              <a:t>elemental)</a:t>
            </a:r>
            <a:r>
              <a:rPr lang="el-GR" dirty="0"/>
              <a:t>, ο οποίος βρίσκεται στην αιθάλη και απορροφά το ηλιακό φως, και στον οργανικό άνθρακα </a:t>
            </a:r>
            <a:r>
              <a:rPr lang="en-US" dirty="0"/>
              <a:t>(organic)</a:t>
            </a:r>
            <a:r>
              <a:rPr lang="el-GR" dirty="0"/>
              <a:t>.</a:t>
            </a:r>
          </a:p>
          <a:p>
            <a:pPr>
              <a:lnSpc>
                <a:spcPct val="100000"/>
              </a:lnSpc>
            </a:pPr>
            <a:r>
              <a:rPr lang="el-GR" dirty="0"/>
              <a:t>Επιπλέον τα οργανικά αεροζόλ διαχωρίζονται σε πρωτογενή (</a:t>
            </a:r>
            <a:r>
              <a:rPr lang="en-US" dirty="0"/>
              <a:t>Primary Organic Aerosols, POA) </a:t>
            </a:r>
            <a:r>
              <a:rPr lang="el-GR" dirty="0"/>
              <a:t>και δευτερογενή </a:t>
            </a:r>
            <a:r>
              <a:rPr lang="en-US" dirty="0"/>
              <a:t>(Secondary Organic Aerosols, SOA), </a:t>
            </a:r>
            <a:r>
              <a:rPr lang="el-GR" dirty="0"/>
              <a:t>που δημιουργούνται από την οξείδωση οργανικών αερίων ενώσεων με χαμηλή τάση (πίεση) ατμών.</a:t>
            </a:r>
          </a:p>
          <a:p>
            <a:pPr>
              <a:lnSpc>
                <a:spcPct val="100000"/>
              </a:lnSpc>
            </a:pPr>
            <a:r>
              <a:rPr lang="el-GR" dirty="0"/>
              <a:t>Η αιθάλη αποτελείται από διαλυτές οργανικές ενώσεις, οργανικούς διαλύτες και αδιάλυτο μέρος (στοιχειακός άνθρακας)</a:t>
            </a:r>
          </a:p>
        </p:txBody>
      </p:sp>
    </p:spTree>
    <p:extLst>
      <p:ext uri="{BB962C8B-B14F-4D97-AF65-F5344CB8AC3E}">
        <p14:creationId xmlns:p14="http://schemas.microsoft.com/office/powerpoint/2010/main" val="2901642124"/>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Owner\Desktop\w11.png"/>
          <p:cNvPicPr>
            <a:picLocks noChangeAspect="1" noChangeArrowheads="1"/>
          </p:cNvPicPr>
          <p:nvPr/>
        </p:nvPicPr>
        <p:blipFill rotWithShape="1">
          <a:blip r:embed="rId2">
            <a:extLst>
              <a:ext uri="{28A0092B-C50C-407E-A947-70E740481C1C}">
                <a14:useLocalDpi xmlns:a14="http://schemas.microsoft.com/office/drawing/2010/main" val="0"/>
              </a:ext>
            </a:extLst>
          </a:blip>
          <a:srcRect l="8409" t="2137" r="15995" b="16881"/>
          <a:stretch/>
        </p:blipFill>
        <p:spPr bwMode="auto">
          <a:xfrm>
            <a:off x="2092411" y="757881"/>
            <a:ext cx="7471719" cy="5090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0010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2\Desktop\1.png"/>
          <p:cNvPicPr>
            <a:picLocks noChangeAspect="1" noChangeArrowheads="1"/>
          </p:cNvPicPr>
          <p:nvPr/>
        </p:nvPicPr>
        <p:blipFill rotWithShape="1">
          <a:blip r:embed="rId2">
            <a:extLst>
              <a:ext uri="{28A0092B-C50C-407E-A947-70E740481C1C}">
                <a14:useLocalDpi xmlns:a14="http://schemas.microsoft.com/office/drawing/2010/main" val="0"/>
              </a:ext>
            </a:extLst>
          </a:blip>
          <a:srcRect l="8777" t="35192" r="12424" b="26133"/>
          <a:stretch/>
        </p:blipFill>
        <p:spPr bwMode="auto">
          <a:xfrm>
            <a:off x="6211330" y="2294576"/>
            <a:ext cx="5840627" cy="20924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Owner-2\Desktop\3.png"/>
          <p:cNvPicPr>
            <a:picLocks noChangeAspect="1" noChangeArrowheads="1"/>
          </p:cNvPicPr>
          <p:nvPr/>
        </p:nvPicPr>
        <p:blipFill rotWithShape="1">
          <a:blip r:embed="rId3">
            <a:extLst>
              <a:ext uri="{28A0092B-C50C-407E-A947-70E740481C1C}">
                <a14:useLocalDpi xmlns:a14="http://schemas.microsoft.com/office/drawing/2010/main" val="0"/>
              </a:ext>
            </a:extLst>
          </a:blip>
          <a:srcRect l="1660" r="2619" b="1619"/>
          <a:stretch/>
        </p:blipFill>
        <p:spPr bwMode="auto">
          <a:xfrm>
            <a:off x="1128583" y="429045"/>
            <a:ext cx="3990593" cy="5823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14968"/>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CP - Relations - Aerosol chemical composition at Cabauw, The Netherlands  as observed in two intensive periods in May 2008 and March 2009">
            <a:extLst>
              <a:ext uri="{FF2B5EF4-FFF2-40B4-BE49-F238E27FC236}">
                <a16:creationId xmlns:a16="http://schemas.microsoft.com/office/drawing/2014/main" xmlns="" id="{648566A4-0D9D-4B02-85F7-96B9397DC18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0057" y="1254704"/>
            <a:ext cx="5715000" cy="229552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hemical composition, sources and evolution processes of aerosol at an  urban site in Yangtze River Delta, China during wintertime - ScienceDirect">
            <a:extLst>
              <a:ext uri="{FF2B5EF4-FFF2-40B4-BE49-F238E27FC236}">
                <a16:creationId xmlns:a16="http://schemas.microsoft.com/office/drawing/2014/main" xmlns="" id="{CEC400C7-4446-475D-8270-DDACF1576A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1349" y="2903537"/>
            <a:ext cx="5076565" cy="3294063"/>
          </a:xfrm>
          <a:prstGeom prst="rect">
            <a:avLst/>
          </a:prstGeom>
          <a:noFill/>
          <a:extLst>
            <a:ext uri="{909E8E84-426E-40DD-AFC4-6F175D3DCCD1}">
              <a14:hiddenFill xmlns:a14="http://schemas.microsoft.com/office/drawing/2010/main">
                <a:solidFill>
                  <a:srgbClr val="FFFFFF"/>
                </a:solidFill>
              </a14:hiddenFill>
            </a:ext>
          </a:extLst>
        </p:spPr>
      </p:pic>
      <p:sp>
        <p:nvSpPr>
          <p:cNvPr id="6" name="Τίτλος 1">
            <a:extLst>
              <a:ext uri="{FF2B5EF4-FFF2-40B4-BE49-F238E27FC236}">
                <a16:creationId xmlns:a16="http://schemas.microsoft.com/office/drawing/2014/main" xmlns="" id="{45045E58-1A98-45F5-B76F-C642EC9F8C86}"/>
              </a:ext>
            </a:extLst>
          </p:cNvPr>
          <p:cNvSpPr>
            <a:spLocks noGrp="1"/>
          </p:cNvSpPr>
          <p:nvPr>
            <p:ph type="title"/>
          </p:nvPr>
        </p:nvSpPr>
        <p:spPr>
          <a:xfrm>
            <a:off x="2569176" y="251672"/>
            <a:ext cx="6731000" cy="752475"/>
          </a:xfrm>
        </p:spPr>
        <p:txBody>
          <a:bodyPr/>
          <a:lstStyle/>
          <a:p>
            <a:r>
              <a:rPr lang="el-GR" dirty="0"/>
              <a:t>Χημική σύσταση αεροζόλ</a:t>
            </a:r>
          </a:p>
        </p:txBody>
      </p:sp>
      <p:pic>
        <p:nvPicPr>
          <p:cNvPr id="2" name="Picture 1"/>
          <p:cNvPicPr>
            <a:picLocks noChangeAspect="1"/>
          </p:cNvPicPr>
          <p:nvPr/>
        </p:nvPicPr>
        <p:blipFill>
          <a:blip r:embed="rId4"/>
          <a:stretch>
            <a:fillRect/>
          </a:stretch>
        </p:blipFill>
        <p:spPr>
          <a:xfrm>
            <a:off x="1499606" y="4051343"/>
            <a:ext cx="4035902" cy="2511770"/>
          </a:xfrm>
          <a:prstGeom prst="rect">
            <a:avLst/>
          </a:prstGeom>
        </p:spPr>
      </p:pic>
      <p:sp>
        <p:nvSpPr>
          <p:cNvPr id="4" name="Right Arrow 3"/>
          <p:cNvSpPr/>
          <p:nvPr/>
        </p:nvSpPr>
        <p:spPr>
          <a:xfrm>
            <a:off x="189470" y="6301947"/>
            <a:ext cx="1252152" cy="38717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l-GR" dirty="0"/>
          </a:p>
        </p:txBody>
      </p:sp>
    </p:spTree>
    <p:extLst>
      <p:ext uri="{BB962C8B-B14F-4D97-AF65-F5344CB8AC3E}">
        <p14:creationId xmlns:p14="http://schemas.microsoft.com/office/powerpoint/2010/main" val="355730448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Owner\Desktop\w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8269" y="151970"/>
            <a:ext cx="8252963" cy="628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674174"/>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Owner\Desktop\w1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7893" y="194724"/>
            <a:ext cx="8592298" cy="6338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19942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Owner\Desktop\w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0131" y="209317"/>
            <a:ext cx="8449694" cy="6287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87523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Owner\Desktop\w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973" y="177441"/>
            <a:ext cx="8379153" cy="6276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2174355"/>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673100" y="365125"/>
            <a:ext cx="11125200" cy="752475"/>
          </a:xfrm>
        </p:spPr>
        <p:txBody>
          <a:bodyPr>
            <a:normAutofit fontScale="90000"/>
          </a:bodyPr>
          <a:lstStyle/>
          <a:p>
            <a:r>
              <a:rPr lang="el-GR" dirty="0"/>
              <a:t>Η γενική δυναμική εξίσωση για εσωτερικούς χώρους</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5603789" cy="5057775"/>
          </a:xfrm>
        </p:spPr>
        <p:txBody>
          <a:bodyPr>
            <a:normAutofit fontScale="85000" lnSpcReduction="20000"/>
          </a:bodyPr>
          <a:lstStyle/>
          <a:p>
            <a:pPr>
              <a:lnSpc>
                <a:spcPct val="100000"/>
              </a:lnSpc>
            </a:pPr>
            <a:r>
              <a:rPr lang="el-GR" dirty="0"/>
              <a:t>Περιγράφει την συμβολή των παραμέτρων που καθορίζουν το ρυθμό μεταβολής της συγκέντρωσης ή το μέγεθος του σωματιδίου.</a:t>
            </a:r>
          </a:p>
          <a:p>
            <a:pPr>
              <a:lnSpc>
                <a:spcPct val="100000"/>
              </a:lnSpc>
            </a:pPr>
            <a:endParaRPr lang="el-GR" dirty="0"/>
          </a:p>
          <a:p>
            <a:pPr>
              <a:lnSpc>
                <a:spcPct val="100000"/>
              </a:lnSpc>
            </a:pPr>
            <a:r>
              <a:rPr lang="el-GR" dirty="0"/>
              <a:t>Εξαρτάται από την θερμοκρασία, την σχετική υγρασία, την </a:t>
            </a:r>
            <a:r>
              <a:rPr lang="el-GR" b="1" dirty="0"/>
              <a:t>εναλλαγή του αέρα με το εξωτερικό περιβάλλον</a:t>
            </a:r>
            <a:r>
              <a:rPr lang="el-GR" dirty="0"/>
              <a:t>, την χημικές αντιδράσεις, την συμπύκνωση, την εξάτμιση, την συσσωμάτωση, την </a:t>
            </a:r>
            <a:r>
              <a:rPr lang="el-GR" dirty="0" err="1"/>
              <a:t>πυρηνοποίηση</a:t>
            </a:r>
            <a:r>
              <a:rPr lang="el-GR" dirty="0"/>
              <a:t>, τις </a:t>
            </a:r>
            <a:r>
              <a:rPr lang="el-GR" b="1" dirty="0"/>
              <a:t>εκπομπές από εσωτερικές πηγές</a:t>
            </a:r>
            <a:r>
              <a:rPr lang="el-GR" dirty="0"/>
              <a:t>, την </a:t>
            </a:r>
            <a:r>
              <a:rPr lang="el-GR" dirty="0" err="1"/>
              <a:t>βαρυτική</a:t>
            </a:r>
            <a:r>
              <a:rPr lang="el-GR" dirty="0"/>
              <a:t> καθίζηση, την εναπόθεση, την </a:t>
            </a:r>
            <a:r>
              <a:rPr lang="el-GR" dirty="0" err="1"/>
              <a:t>επαναιώρηση</a:t>
            </a:r>
            <a:r>
              <a:rPr lang="el-GR" dirty="0"/>
              <a:t> και την </a:t>
            </a:r>
            <a:r>
              <a:rPr lang="el-GR" b="1" dirty="0"/>
              <a:t>αλληλεπίδραση των σωματιδίων με τις επιφάνειες του χώρου</a:t>
            </a:r>
            <a:r>
              <a:rPr lang="el-GR" dirty="0"/>
              <a:t>.</a:t>
            </a:r>
          </a:p>
        </p:txBody>
      </p:sp>
      <p:pic>
        <p:nvPicPr>
          <p:cNvPr id="4" name="Picture 3"/>
          <p:cNvPicPr>
            <a:picLocks noChangeAspect="1"/>
          </p:cNvPicPr>
          <p:nvPr/>
        </p:nvPicPr>
        <p:blipFill>
          <a:blip r:embed="rId2"/>
          <a:stretch>
            <a:fillRect/>
          </a:stretch>
        </p:blipFill>
        <p:spPr>
          <a:xfrm>
            <a:off x="6530143" y="1911178"/>
            <a:ext cx="5268157" cy="3971903"/>
          </a:xfrm>
          <a:prstGeom prst="rect">
            <a:avLst/>
          </a:prstGeom>
        </p:spPr>
      </p:pic>
    </p:spTree>
    <p:extLst>
      <p:ext uri="{BB962C8B-B14F-4D97-AF65-F5344CB8AC3E}">
        <p14:creationId xmlns:p14="http://schemas.microsoft.com/office/powerpoint/2010/main" val="3458066908"/>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6844"/>
            <a:ext cx="10515600" cy="1325563"/>
          </a:xfrm>
        </p:spPr>
        <p:txBody>
          <a:bodyPr/>
          <a:lstStyle/>
          <a:p>
            <a:r>
              <a:rPr lang="el-GR" b="1" dirty="0" smtClean="0"/>
              <a:t>Διάχυση, σκέδαση και απορρόφηση του φωτός – Επίδραση των σωματιδίων</a:t>
            </a:r>
            <a:endParaRPr lang="el-GR" b="1" dirty="0"/>
          </a:p>
        </p:txBody>
      </p:sp>
      <p:sp>
        <p:nvSpPr>
          <p:cNvPr id="3" name="Content Placeholder 2"/>
          <p:cNvSpPr>
            <a:spLocks noGrp="1"/>
          </p:cNvSpPr>
          <p:nvPr>
            <p:ph idx="1"/>
          </p:nvPr>
        </p:nvSpPr>
        <p:spPr/>
        <p:txBody>
          <a:bodyPr>
            <a:normAutofit fontScale="92500" lnSpcReduction="20000"/>
          </a:bodyPr>
          <a:lstStyle/>
          <a:p>
            <a:r>
              <a:rPr lang="el-GR" dirty="0" smtClean="0"/>
              <a:t>Η ηλιακή ακτινοβολία που διέρχεται μέσα από την ατμόσφαιρα προς την γήινη επιφάνεια, σκεδάζεται και </a:t>
            </a:r>
            <a:r>
              <a:rPr lang="el-GR" dirty="0" err="1" smtClean="0"/>
              <a:t>απορροφάται</a:t>
            </a:r>
            <a:r>
              <a:rPr lang="el-GR" dirty="0" smtClean="0"/>
              <a:t> τόσο από τα αέρια της ατμόσφαιρας όσο και από τα σωματίδια που αιωρούνται σ’ αυτήν. </a:t>
            </a:r>
          </a:p>
          <a:p>
            <a:r>
              <a:rPr lang="el-GR" dirty="0" smtClean="0"/>
              <a:t>Υπολογισμοί έδειξαν ότι το μεγαλύτερο ποσοστό της μείωσης του φωτός οφείλεται στην σκέδαση από τα λεπτά σωματίδια, ενώ σημαντική συνεισφορά έχει και η απορρόφηση από τα σωματίδια. </a:t>
            </a:r>
          </a:p>
          <a:p>
            <a:r>
              <a:rPr lang="el-GR" dirty="0"/>
              <a:t>Η σκέδαση του φωτός από τα σωματίδια μπορεί να διαιρεθεί σε τρεις περιοχές ανάλογα με το μέγεθος του σωματιδίου σε σχέση με το μήκος κύματος λ του φωτός. Έτσι έχουμε:</a:t>
            </a:r>
          </a:p>
          <a:p>
            <a:pPr marL="0" indent="0">
              <a:buNone/>
            </a:pPr>
            <a:r>
              <a:rPr lang="el-GR" dirty="0"/>
              <a:t>1.	σκέδαση </a:t>
            </a:r>
            <a:r>
              <a:rPr lang="el-GR" dirty="0" err="1"/>
              <a:t>Rayleigh</a:t>
            </a:r>
            <a:r>
              <a:rPr lang="el-GR" dirty="0"/>
              <a:t>, για διάμετρο σωματιδίου D &lt;&lt; λ</a:t>
            </a:r>
          </a:p>
          <a:p>
            <a:pPr marL="0" indent="0">
              <a:buNone/>
            </a:pPr>
            <a:r>
              <a:rPr lang="el-GR" dirty="0"/>
              <a:t>2.	σκέδαση </a:t>
            </a:r>
            <a:r>
              <a:rPr lang="el-GR" dirty="0" err="1"/>
              <a:t>Mie</a:t>
            </a:r>
            <a:r>
              <a:rPr lang="el-GR" dirty="0"/>
              <a:t>, για διάμετρο D ~ λ</a:t>
            </a:r>
          </a:p>
          <a:p>
            <a:pPr marL="514350" indent="-514350">
              <a:buAutoNum type="arabicPeriod" startAt="3"/>
            </a:pPr>
            <a:r>
              <a:rPr lang="el-GR" dirty="0" smtClean="0"/>
              <a:t>     σκέδαση </a:t>
            </a:r>
            <a:r>
              <a:rPr lang="el-GR" dirty="0"/>
              <a:t>για σωματίδια με διάμετρο D &gt;&gt; λ</a:t>
            </a:r>
          </a:p>
          <a:p>
            <a:endParaRPr lang="el-GR" dirty="0" smtClean="0"/>
          </a:p>
          <a:p>
            <a:endParaRPr lang="el-GR" dirty="0"/>
          </a:p>
        </p:txBody>
      </p:sp>
    </p:spTree>
    <p:extLst>
      <p:ext uri="{BB962C8B-B14F-4D97-AF65-F5344CB8AC3E}">
        <p14:creationId xmlns:p14="http://schemas.microsoft.com/office/powerpoint/2010/main" val="306828218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smtClean="0"/>
              <a:t>Σκέδαση του φωτός</a:t>
            </a:r>
            <a:endParaRPr lang="el-GR" b="1" dirty="0"/>
          </a:p>
        </p:txBody>
      </p:sp>
      <p:sp>
        <p:nvSpPr>
          <p:cNvPr id="3" name="Content Placeholder 2"/>
          <p:cNvSpPr>
            <a:spLocks noGrp="1"/>
          </p:cNvSpPr>
          <p:nvPr>
            <p:ph idx="1"/>
          </p:nvPr>
        </p:nvSpPr>
        <p:spPr/>
        <p:txBody>
          <a:bodyPr>
            <a:normAutofit fontScale="85000" lnSpcReduction="20000"/>
          </a:bodyPr>
          <a:lstStyle/>
          <a:p>
            <a:r>
              <a:rPr lang="el-GR" dirty="0"/>
              <a:t>Η σκέδαση του φωτός συνήθως </a:t>
            </a:r>
            <a:r>
              <a:rPr lang="el-GR" dirty="0" err="1"/>
              <a:t>μετράται</a:t>
            </a:r>
            <a:r>
              <a:rPr lang="el-GR" dirty="0"/>
              <a:t> με τη χρήση ενός </a:t>
            </a:r>
            <a:r>
              <a:rPr lang="el-GR" dirty="0" err="1"/>
              <a:t>νεφελομέτρου</a:t>
            </a:r>
            <a:r>
              <a:rPr lang="el-GR" dirty="0"/>
              <a:t>.</a:t>
            </a:r>
          </a:p>
          <a:p>
            <a:r>
              <a:rPr lang="el-GR" dirty="0" smtClean="0"/>
              <a:t>Το </a:t>
            </a:r>
            <a:r>
              <a:rPr lang="el-GR" dirty="0"/>
              <a:t>1908 ο </a:t>
            </a:r>
            <a:r>
              <a:rPr lang="el-GR" dirty="0" err="1"/>
              <a:t>Mie</a:t>
            </a:r>
            <a:r>
              <a:rPr lang="el-GR" dirty="0"/>
              <a:t> ανέπτυξε μια εξίσωση που δίνει την σκέδαση που προκαλεί σε ακτίνα φωτός με μήκος κύματος λ, μια ομογενής σφαίρα διαμέτρου D όταν σ’ αυτήν φτάσει το φως υπό </a:t>
            </a:r>
            <a:r>
              <a:rPr lang="el-GR" dirty="0" smtClean="0"/>
              <a:t>γωνία.</a:t>
            </a:r>
            <a:endParaRPr lang="el-GR" dirty="0"/>
          </a:p>
          <a:p>
            <a:r>
              <a:rPr lang="el-GR" dirty="0" smtClean="0"/>
              <a:t>Αν </a:t>
            </a:r>
            <a:r>
              <a:rPr lang="el-GR" dirty="0"/>
              <a:t>και η συσκευή μετράει τη συνολική σκέδαση που οφείλεται στα σωματίδια και στα αέρια της </a:t>
            </a:r>
            <a:r>
              <a:rPr lang="el-GR" dirty="0" smtClean="0"/>
              <a:t>ατμόσφαιρας.</a:t>
            </a:r>
          </a:p>
          <a:p>
            <a:r>
              <a:rPr lang="el-GR" dirty="0"/>
              <a:t>Σ</a:t>
            </a:r>
            <a:r>
              <a:rPr lang="el-GR" dirty="0" smtClean="0"/>
              <a:t>τις </a:t>
            </a:r>
            <a:r>
              <a:rPr lang="el-GR" dirty="0"/>
              <a:t>περισσότερες περιπτώσεις οι ατμοσφαιρικές συνθήκες είναι τέτοιες ώστε η σκέδαση η οφειλόμενη στα σωματίδια να είναι πολύ μεγαλύτερη αυτής που οφείλεται στα αέρια της ατμόσφαιρας. Έτσι ένα </a:t>
            </a:r>
            <a:r>
              <a:rPr lang="el-GR" dirty="0" err="1"/>
              <a:t>νεφελόμετρο</a:t>
            </a:r>
            <a:r>
              <a:rPr lang="el-GR" dirty="0"/>
              <a:t> μπορεί να χρησιμοποιηθεί ώστε να μετρήσει με καλή </a:t>
            </a:r>
            <a:r>
              <a:rPr lang="el-GR" dirty="0" smtClean="0"/>
              <a:t>προσέγγιση την </a:t>
            </a:r>
            <a:r>
              <a:rPr lang="el-GR" dirty="0"/>
              <a:t>σκέδαση του φωτός από τα σωματίδια. </a:t>
            </a:r>
            <a:endParaRPr lang="el-GR" dirty="0" smtClean="0"/>
          </a:p>
          <a:p>
            <a:r>
              <a:rPr lang="el-GR" dirty="0"/>
              <a:t>Όσον αφορά τις αστικές περιοχές, τα σωματίδια με διάμετρο στην περιοχή από 0,1  μέχρι 1 </a:t>
            </a:r>
            <a:r>
              <a:rPr lang="el-GR" dirty="0" err="1"/>
              <a:t>μm</a:t>
            </a:r>
            <a:r>
              <a:rPr lang="el-GR" dirty="0"/>
              <a:t> φαίνεται να συμμετέχουν πιο έντονα στη σκέδαση του φωτός.</a:t>
            </a:r>
          </a:p>
          <a:p>
            <a:endParaRPr lang="el-GR" dirty="0"/>
          </a:p>
          <a:p>
            <a:endParaRPr lang="el-GR" dirty="0"/>
          </a:p>
        </p:txBody>
      </p:sp>
    </p:spTree>
    <p:extLst>
      <p:ext uri="{BB962C8B-B14F-4D97-AF65-F5344CB8AC3E}">
        <p14:creationId xmlns:p14="http://schemas.microsoft.com/office/powerpoint/2010/main" val="49049116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Επίδραση των σωματιδίων στην ορατότητα </a:t>
            </a:r>
          </a:p>
        </p:txBody>
      </p:sp>
      <p:sp>
        <p:nvSpPr>
          <p:cNvPr id="3" name="Content Placeholder 2"/>
          <p:cNvSpPr>
            <a:spLocks noGrp="1"/>
          </p:cNvSpPr>
          <p:nvPr>
            <p:ph idx="1"/>
          </p:nvPr>
        </p:nvSpPr>
        <p:spPr/>
        <p:txBody>
          <a:bodyPr>
            <a:normAutofit fontScale="77500" lnSpcReduction="20000"/>
          </a:bodyPr>
          <a:lstStyle/>
          <a:p>
            <a:r>
              <a:rPr lang="el-GR" dirty="0" smtClean="0"/>
              <a:t>Μία </a:t>
            </a:r>
            <a:r>
              <a:rPr lang="el-GR" dirty="0"/>
              <a:t>από τις πιο σημαντικές συνέπειες της ανθρωπογενούς αέριας ρύπανσης είναι η παραγωγή της λεγόμενης «αιθαλομίχλης» (</a:t>
            </a:r>
            <a:r>
              <a:rPr lang="el-GR" dirty="0" err="1"/>
              <a:t>haze</a:t>
            </a:r>
            <a:r>
              <a:rPr lang="el-GR" dirty="0"/>
              <a:t>), που προκαλεί μείωση στην ορατότητα, δηλαδή μείωση του οπτικού βάθους. </a:t>
            </a:r>
            <a:endParaRPr lang="el-GR" dirty="0" smtClean="0"/>
          </a:p>
          <a:p>
            <a:r>
              <a:rPr lang="el-GR" dirty="0" smtClean="0"/>
              <a:t>Το </a:t>
            </a:r>
            <a:r>
              <a:rPr lang="el-GR" dirty="0"/>
              <a:t>οπτικό βάθος ή οπτικό βεληνεκές αντικειμένου ορίζεται ως η απόσταση στην οποία ένα μαύρο αντικείμενο μπορεί να διακριθεί όταν προβληθεί στον ορίζοντα. Δύο παράγοντες συμμετέχουν στον υπολογισμό του οπτικού βάθους: η οπτική οξύτητα και η αντιπαραβολή (</a:t>
            </a:r>
            <a:r>
              <a:rPr lang="el-GR" dirty="0" err="1"/>
              <a:t>contrast</a:t>
            </a:r>
            <a:r>
              <a:rPr lang="el-GR" dirty="0" smtClean="0"/>
              <a:t>).</a:t>
            </a:r>
            <a:r>
              <a:rPr lang="el-GR" dirty="0"/>
              <a:t> </a:t>
            </a:r>
            <a:endParaRPr lang="el-GR" dirty="0" smtClean="0"/>
          </a:p>
          <a:p>
            <a:r>
              <a:rPr lang="el-GR" dirty="0" smtClean="0"/>
              <a:t>Η </a:t>
            </a:r>
            <a:r>
              <a:rPr lang="el-GR" dirty="0"/>
              <a:t>αντιπαραβολή και το οπτικό βάθος εξαρτώνται από το συντελεστή απορρόφησης και σκέδασης.</a:t>
            </a:r>
          </a:p>
          <a:p>
            <a:r>
              <a:rPr lang="el-GR" dirty="0" smtClean="0"/>
              <a:t>Η </a:t>
            </a:r>
            <a:r>
              <a:rPr lang="el-GR" dirty="0"/>
              <a:t>αντιπαραβολή ορίζεται ως ο λόγος της φωτεινότητας του αντικειμένου </a:t>
            </a:r>
            <a:r>
              <a:rPr lang="el-GR" dirty="0" smtClean="0"/>
              <a:t>B1  </a:t>
            </a:r>
            <a:r>
              <a:rPr lang="el-GR" dirty="0"/>
              <a:t>προς εκείνη που έχει στον ορίζοντα </a:t>
            </a:r>
            <a:r>
              <a:rPr lang="el-GR" dirty="0" smtClean="0"/>
              <a:t>B2 </a:t>
            </a:r>
            <a:r>
              <a:rPr lang="el-GR" dirty="0"/>
              <a:t>, μειωμένος κατά μία μονάδα. Δηλαδή: C = (</a:t>
            </a:r>
            <a:r>
              <a:rPr lang="el-GR" dirty="0" smtClean="0"/>
              <a:t>B1 </a:t>
            </a:r>
            <a:r>
              <a:rPr lang="el-GR" dirty="0"/>
              <a:t>/</a:t>
            </a:r>
            <a:r>
              <a:rPr lang="el-GR" dirty="0" smtClean="0"/>
              <a:t>B2 </a:t>
            </a:r>
            <a:r>
              <a:rPr lang="el-GR" dirty="0"/>
              <a:t>) – 1. </a:t>
            </a:r>
            <a:endParaRPr lang="el-GR" dirty="0" smtClean="0"/>
          </a:p>
          <a:p>
            <a:r>
              <a:rPr lang="el-GR" dirty="0" smtClean="0"/>
              <a:t>Το </a:t>
            </a:r>
            <a:r>
              <a:rPr lang="el-GR" dirty="0"/>
              <a:t>οπτικό βάθος κυμαίνεται συνήθως από εκατοντάδες μέτρα ή ορισμένα χιλιόμετρα για αστικές περιοχές μέχρι κάποιες εκατοντάδες χιλιόμετρα σε απομακρυσμένες, καθαρές περιοχές. </a:t>
            </a:r>
            <a:endParaRPr lang="el-GR" dirty="0" smtClean="0"/>
          </a:p>
          <a:p>
            <a:endParaRPr lang="el-GR" dirty="0"/>
          </a:p>
        </p:txBody>
      </p:sp>
    </p:spTree>
    <p:extLst>
      <p:ext uri="{BB962C8B-B14F-4D97-AF65-F5344CB8AC3E}">
        <p14:creationId xmlns:p14="http://schemas.microsoft.com/office/powerpoint/2010/main" val="60608758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l-GR" dirty="0"/>
              <a:t>Έρευνες όσον αφορά το συντελεστή σκέδασης από τα σωματίδια b  σε σχέση με τον όγκο των σωματιδίων στην περιοχή 0,1-1μm </a:t>
            </a:r>
            <a:r>
              <a:rPr lang="el-GR" dirty="0" smtClean="0"/>
              <a:t>έδειξαν </a:t>
            </a:r>
            <a:r>
              <a:rPr lang="el-GR" dirty="0"/>
              <a:t>καλή συσχέτιση μεταξύ </a:t>
            </a:r>
            <a:r>
              <a:rPr lang="el-GR" dirty="0" smtClean="0"/>
              <a:t>τους.</a:t>
            </a:r>
          </a:p>
          <a:p>
            <a:r>
              <a:rPr lang="el-GR" dirty="0" smtClean="0"/>
              <a:t>Η </a:t>
            </a:r>
            <a:r>
              <a:rPr lang="el-GR" dirty="0"/>
              <a:t>συσχέτιση εξαρτάται σημαντικά και από τη φύση και το ιστορικό των αερίων μαζών</a:t>
            </a:r>
            <a:r>
              <a:rPr lang="el-GR" dirty="0" smtClean="0"/>
              <a:t>.</a:t>
            </a:r>
          </a:p>
          <a:p>
            <a:r>
              <a:rPr lang="el-GR" dirty="0" smtClean="0"/>
              <a:t>Στα </a:t>
            </a:r>
            <a:r>
              <a:rPr lang="el-GR" dirty="0" err="1"/>
              <a:t>χονδρόκοκκα</a:t>
            </a:r>
            <a:r>
              <a:rPr lang="el-GR" dirty="0"/>
              <a:t> </a:t>
            </a:r>
            <a:r>
              <a:rPr lang="el-GR" dirty="0" smtClean="0"/>
              <a:t>σωματίδια δεν </a:t>
            </a:r>
            <a:r>
              <a:rPr lang="el-GR" dirty="0"/>
              <a:t>παρουσιάζεται καλή συσχέτιση μεταξύ του μεγέθους τους και του συντελεστή </a:t>
            </a:r>
            <a:r>
              <a:rPr lang="el-GR" dirty="0" smtClean="0"/>
              <a:t>b.</a:t>
            </a:r>
          </a:p>
          <a:p>
            <a:r>
              <a:rPr lang="el-GR" dirty="0"/>
              <a:t>Τελευταία έχουν αναπτυχθεί με αρκετή επιτυχία μοντέλα που χρησιμοποιούν φωτογραφικά δεδομένα ή δορυφορικά στιγμιότυπα της περιοχής για την εύρεση της μείωσης της ορατότητας από τα αιωρούμενα σωματίδια.</a:t>
            </a:r>
          </a:p>
          <a:p>
            <a:endParaRPr lang="el-GR" dirty="0"/>
          </a:p>
          <a:p>
            <a:endParaRPr lang="el-GR" dirty="0"/>
          </a:p>
        </p:txBody>
      </p:sp>
      <p:sp>
        <p:nvSpPr>
          <p:cNvPr id="4" name="Title 1"/>
          <p:cNvSpPr txBox="1">
            <a:spLocks/>
          </p:cNvSpPr>
          <p:nvPr/>
        </p:nvSpPr>
        <p:spPr>
          <a:xfrm>
            <a:off x="838200" y="3033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dirty="0" smtClean="0"/>
              <a:t>Επίδραση των σωματιδίων στην ορατότητα </a:t>
            </a:r>
            <a:endParaRPr lang="el-GR" dirty="0"/>
          </a:p>
        </p:txBody>
      </p:sp>
    </p:spTree>
    <p:extLst>
      <p:ext uri="{BB962C8B-B14F-4D97-AF65-F5344CB8AC3E}">
        <p14:creationId xmlns:p14="http://schemas.microsoft.com/office/powerpoint/2010/main" val="348797694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b="1" dirty="0" smtClean="0"/>
              <a:t>Επίδραση της </a:t>
            </a:r>
            <a:r>
              <a:rPr lang="el-GR" sz="3600" b="1" dirty="0" err="1" smtClean="0"/>
              <a:t>υγροσκοπικότητας</a:t>
            </a:r>
            <a:r>
              <a:rPr lang="el-GR" sz="3600" b="1" dirty="0" smtClean="0"/>
              <a:t> σωματιδίων </a:t>
            </a:r>
            <a:r>
              <a:rPr lang="el-GR" sz="3600" b="1" dirty="0"/>
              <a:t>στην μείωση της </a:t>
            </a:r>
            <a:r>
              <a:rPr lang="el-GR" sz="3600" b="1" dirty="0" smtClean="0"/>
              <a:t>ορατότητας</a:t>
            </a:r>
            <a:endParaRPr lang="el-GR" sz="3600" b="1" dirty="0"/>
          </a:p>
        </p:txBody>
      </p:sp>
      <p:sp>
        <p:nvSpPr>
          <p:cNvPr id="3" name="Content Placeholder 2"/>
          <p:cNvSpPr>
            <a:spLocks noGrp="1"/>
          </p:cNvSpPr>
          <p:nvPr>
            <p:ph idx="1"/>
          </p:nvPr>
        </p:nvSpPr>
        <p:spPr/>
        <p:txBody>
          <a:bodyPr>
            <a:normAutofit fontScale="62500" lnSpcReduction="20000"/>
          </a:bodyPr>
          <a:lstStyle/>
          <a:p>
            <a:r>
              <a:rPr lang="el-GR" dirty="0" smtClean="0"/>
              <a:t>Αναλόγως </a:t>
            </a:r>
            <a:r>
              <a:rPr lang="el-GR" dirty="0"/>
              <a:t>του μεγέθους και της χημικής τους σύστασης, σωματίδια μπορούν να ενεργήσουν ως πυρήνες συμπύκνωσης </a:t>
            </a:r>
            <a:r>
              <a:rPr lang="el-GR" dirty="0" err="1"/>
              <a:t>συννέφων</a:t>
            </a:r>
            <a:r>
              <a:rPr lang="el-GR" dirty="0"/>
              <a:t> προσλαμβάνοντας μεγάλες ποσότητες νερού ώστε να σχηματιστούν σταγονίδια βροχής. </a:t>
            </a:r>
          </a:p>
          <a:p>
            <a:r>
              <a:rPr lang="el-GR" dirty="0" smtClean="0"/>
              <a:t>Με </a:t>
            </a:r>
            <a:r>
              <a:rPr lang="el-GR" dirty="0"/>
              <a:t>δεδομένο ότι η πρόσληψη νερού επιφέρει αύξηση στο μέγεθος (τόσο στη μάζα, όσο και στον όγκο) των σωματιδίων και μείωση στον δείκτη διάθλασης είναι λογικό να αναμένεται μεταβολή και στη σκέδαση του φωτός. </a:t>
            </a:r>
            <a:endParaRPr lang="el-GR" dirty="0" smtClean="0"/>
          </a:p>
          <a:p>
            <a:r>
              <a:rPr lang="el-GR" dirty="0" smtClean="0"/>
              <a:t>Η </a:t>
            </a:r>
            <a:r>
              <a:rPr lang="el-GR" dirty="0"/>
              <a:t>μεταβολή αυτή έχει βρεθεί </a:t>
            </a:r>
            <a:r>
              <a:rPr lang="el-GR" dirty="0" smtClean="0"/>
              <a:t>με </a:t>
            </a:r>
            <a:r>
              <a:rPr lang="el-GR" dirty="0"/>
              <a:t>χρήση </a:t>
            </a:r>
            <a:r>
              <a:rPr lang="el-GR" dirty="0" err="1"/>
              <a:t>νεφελομέτρου</a:t>
            </a:r>
            <a:r>
              <a:rPr lang="el-GR" dirty="0"/>
              <a:t> </a:t>
            </a:r>
            <a:r>
              <a:rPr lang="el-GR" dirty="0" smtClean="0"/>
              <a:t>ότι είναι θετική.</a:t>
            </a:r>
            <a:endParaRPr lang="el-GR" dirty="0"/>
          </a:p>
          <a:p>
            <a:r>
              <a:rPr lang="el-GR" dirty="0" smtClean="0"/>
              <a:t>Το </a:t>
            </a:r>
            <a:r>
              <a:rPr lang="el-GR" dirty="0"/>
              <a:t>αποτέλεσμα της πρόσληψης νερού από τα σωματίδια συνήθως εκφράζεται με το συντελεστή υγροσκοπικής </a:t>
            </a:r>
            <a:r>
              <a:rPr lang="el-GR" dirty="0" smtClean="0"/>
              <a:t>μεγέθυνσης </a:t>
            </a:r>
            <a:r>
              <a:rPr lang="el-GR" dirty="0"/>
              <a:t>(</a:t>
            </a:r>
            <a:r>
              <a:rPr lang="el-GR" dirty="0" err="1"/>
              <a:t>hygroscopic</a:t>
            </a:r>
            <a:r>
              <a:rPr lang="el-GR" dirty="0"/>
              <a:t> </a:t>
            </a:r>
            <a:r>
              <a:rPr lang="el-GR" dirty="0" err="1"/>
              <a:t>growth</a:t>
            </a:r>
            <a:r>
              <a:rPr lang="el-GR" dirty="0"/>
              <a:t> </a:t>
            </a:r>
            <a:r>
              <a:rPr lang="el-GR" dirty="0" err="1"/>
              <a:t>factor</a:t>
            </a:r>
            <a:r>
              <a:rPr lang="el-GR" dirty="0"/>
              <a:t>), που ορίζεται ως ο λόγος του συντελεστή b  σε σχετική υγρασία (</a:t>
            </a:r>
            <a:r>
              <a:rPr lang="el-GR" dirty="0" err="1"/>
              <a:t>relative</a:t>
            </a:r>
            <a:r>
              <a:rPr lang="el-GR" dirty="0"/>
              <a:t> </a:t>
            </a:r>
            <a:r>
              <a:rPr lang="el-GR" dirty="0" err="1"/>
              <a:t>humidity</a:t>
            </a:r>
            <a:r>
              <a:rPr lang="el-GR" dirty="0"/>
              <a:t>) 80% RΗ προς την τιμή του συντελεστή σε χαμηλότερη </a:t>
            </a:r>
            <a:r>
              <a:rPr lang="el-GR" dirty="0" smtClean="0"/>
              <a:t>υγρασία αναφοράς.</a:t>
            </a:r>
            <a:endParaRPr lang="el-GR" dirty="0"/>
          </a:p>
          <a:p>
            <a:r>
              <a:rPr lang="el-GR" dirty="0" smtClean="0"/>
              <a:t>Έχει </a:t>
            </a:r>
            <a:r>
              <a:rPr lang="el-GR" dirty="0"/>
              <a:t>βρεθεί ότι σωματίδια αστικής περιοχής έχουν μικρότερο συντελεστή υγροσκοπικής </a:t>
            </a:r>
            <a:r>
              <a:rPr lang="el-GR" dirty="0" smtClean="0"/>
              <a:t>μεγέθυνσης </a:t>
            </a:r>
            <a:r>
              <a:rPr lang="el-GR" dirty="0"/>
              <a:t>από ότι σωματίδια που βρίσκονται σε απομακρυσμένες </a:t>
            </a:r>
            <a:r>
              <a:rPr lang="el-GR" dirty="0" smtClean="0"/>
              <a:t>περιοχές. </a:t>
            </a:r>
          </a:p>
          <a:p>
            <a:r>
              <a:rPr lang="el-GR" dirty="0" smtClean="0"/>
              <a:t>Αυτό </a:t>
            </a:r>
            <a:r>
              <a:rPr lang="el-GR" dirty="0"/>
              <a:t>εξηγείται καθώς σε αστικό περιβάλλον ήδη υπάρχουν μεγάλες συγκεντρώσεις σωματιδίων που προκαλούν σκέδαση </a:t>
            </a:r>
            <a:r>
              <a:rPr lang="el-GR" dirty="0" err="1"/>
              <a:t>Mie</a:t>
            </a:r>
            <a:r>
              <a:rPr lang="el-GR" dirty="0"/>
              <a:t>, σε αντίθεση με απομακρυσμένες (π.χ. ωκεάνιες) περιοχές στις οποίες κυριαρχούν τα </a:t>
            </a:r>
            <a:r>
              <a:rPr lang="el-GR" dirty="0" err="1"/>
              <a:t>υπόμικρα</a:t>
            </a:r>
            <a:r>
              <a:rPr lang="el-GR" dirty="0"/>
              <a:t> και τα </a:t>
            </a:r>
            <a:r>
              <a:rPr lang="el-GR" dirty="0" err="1"/>
              <a:t>χονρόκοκκα</a:t>
            </a:r>
            <a:r>
              <a:rPr lang="el-GR" dirty="0"/>
              <a:t> σωματίδια. Αυτό σημαίνει ότι υπάρχει μεγαλύτερη ευχέρεια από τα πολυπληθή </a:t>
            </a:r>
            <a:r>
              <a:rPr lang="el-GR" dirty="0" err="1"/>
              <a:t>υπόμικρα</a:t>
            </a:r>
            <a:r>
              <a:rPr lang="el-GR" dirty="0"/>
              <a:t> σωματίδια να προσλάβουν υγρασία και επομένως να εμφανίσουν υψηλότερο δείκτη υγροσκοπικής </a:t>
            </a:r>
            <a:r>
              <a:rPr lang="el-GR" dirty="0" smtClean="0"/>
              <a:t>μεγέθυνσης.</a:t>
            </a:r>
            <a:endParaRPr lang="el-GR" dirty="0"/>
          </a:p>
          <a:p>
            <a:endParaRPr lang="el-GR" dirty="0"/>
          </a:p>
        </p:txBody>
      </p:sp>
    </p:spTree>
    <p:extLst>
      <p:ext uri="{BB962C8B-B14F-4D97-AF65-F5344CB8AC3E}">
        <p14:creationId xmlns:p14="http://schemas.microsoft.com/office/powerpoint/2010/main" val="275568813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9839"/>
            <a:ext cx="10818341" cy="1325563"/>
          </a:xfrm>
        </p:spPr>
        <p:txBody>
          <a:bodyPr/>
          <a:lstStyle/>
          <a:p>
            <a:r>
              <a:rPr lang="el-GR" b="1" dirty="0" smtClean="0"/>
              <a:t>Απορρόφηση του φωτός και μαύρος άνθρακας</a:t>
            </a:r>
            <a:endParaRPr lang="el-GR" b="1" dirty="0"/>
          </a:p>
        </p:txBody>
      </p:sp>
      <p:sp>
        <p:nvSpPr>
          <p:cNvPr id="3" name="Content Placeholder 2"/>
          <p:cNvSpPr>
            <a:spLocks noGrp="1"/>
          </p:cNvSpPr>
          <p:nvPr>
            <p:ph idx="1"/>
          </p:nvPr>
        </p:nvSpPr>
        <p:spPr/>
        <p:txBody>
          <a:bodyPr>
            <a:normAutofit/>
          </a:bodyPr>
          <a:lstStyle/>
          <a:p>
            <a:r>
              <a:rPr lang="el-GR" dirty="0" smtClean="0"/>
              <a:t>Όσον </a:t>
            </a:r>
            <a:r>
              <a:rPr lang="el-GR" dirty="0"/>
              <a:t>αφορά δε την απορρόφηση του φωτός από τα σωματίδια, αυτή κατά το μεγαλύτερο μέρος της συμβαίνει από τον μαύρο άνθρακα (</a:t>
            </a:r>
            <a:r>
              <a:rPr lang="el-GR" dirty="0" err="1"/>
              <a:t>black</a:t>
            </a:r>
            <a:r>
              <a:rPr lang="el-GR" dirty="0"/>
              <a:t> </a:t>
            </a:r>
            <a:r>
              <a:rPr lang="el-GR" dirty="0" err="1"/>
              <a:t>carbon</a:t>
            </a:r>
            <a:r>
              <a:rPr lang="el-GR" dirty="0"/>
              <a:t>) που συχνά αναφέρεται και ως στοιχειακός άνθρακας και πρακτικά ορίζεται ως το κλάσμα του αερολύματος το οποίο είναι αδιάλυτο σε οργανικούς διαλύτες και δεν οξειδώνεται σε θερμοκρασίες κάτω των 400 </a:t>
            </a:r>
            <a:r>
              <a:rPr lang="el-GR" baseline="30000" dirty="0" smtClean="0"/>
              <a:t>0</a:t>
            </a:r>
            <a:r>
              <a:rPr lang="el-GR" dirty="0" smtClean="0"/>
              <a:t>C. </a:t>
            </a:r>
          </a:p>
          <a:p>
            <a:r>
              <a:rPr lang="el-GR" dirty="0" smtClean="0"/>
              <a:t>Ωστόσο </a:t>
            </a:r>
            <a:r>
              <a:rPr lang="el-GR" dirty="0"/>
              <a:t>στην ατμόσφαιρα ο μαύρος άνθρακας δεν υπάρχει καθαρός, αλλά συνυπάρχει στα σωματίδια με άλλες ενώσεις ή στοιχεία. </a:t>
            </a:r>
          </a:p>
          <a:p>
            <a:endParaRPr lang="el-GR" dirty="0"/>
          </a:p>
        </p:txBody>
      </p:sp>
    </p:spTree>
    <p:extLst>
      <p:ext uri="{BB962C8B-B14F-4D97-AF65-F5344CB8AC3E}">
        <p14:creationId xmlns:p14="http://schemas.microsoft.com/office/powerpoint/2010/main" val="220455663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3E2D1A-E380-4B4F-B8DC-6DC1F9FDF580}"/>
              </a:ext>
            </a:extLst>
          </p:cNvPr>
          <p:cNvSpPr>
            <a:spLocks noGrp="1"/>
          </p:cNvSpPr>
          <p:nvPr>
            <p:ph type="title"/>
          </p:nvPr>
        </p:nvSpPr>
        <p:spPr>
          <a:xfrm>
            <a:off x="753534" y="273711"/>
            <a:ext cx="10515600" cy="1073945"/>
          </a:xfrm>
        </p:spPr>
        <p:txBody>
          <a:bodyPr>
            <a:normAutofit/>
          </a:bodyPr>
          <a:lstStyle/>
          <a:p>
            <a:pPr algn="ctr"/>
            <a:r>
              <a:rPr lang="el-GR" sz="3600" b="1" dirty="0" smtClean="0"/>
              <a:t>Οπτικές ιδιότητες των αεροζόλ</a:t>
            </a:r>
            <a:endParaRPr lang="el-GR" sz="3600" b="1" dirty="0"/>
          </a:p>
        </p:txBody>
      </p:sp>
      <p:sp>
        <p:nvSpPr>
          <p:cNvPr id="3" name="Θέση περιεχομένου 2">
            <a:extLst>
              <a:ext uri="{FF2B5EF4-FFF2-40B4-BE49-F238E27FC236}">
                <a16:creationId xmlns:a16="http://schemas.microsoft.com/office/drawing/2014/main" xmlns="" id="{E2CB4CD1-2F11-4028-AE22-0B4D468CB809}"/>
              </a:ext>
            </a:extLst>
          </p:cNvPr>
          <p:cNvSpPr>
            <a:spLocks noGrp="1"/>
          </p:cNvSpPr>
          <p:nvPr>
            <p:ph idx="1"/>
          </p:nvPr>
        </p:nvSpPr>
        <p:spPr>
          <a:xfrm>
            <a:off x="753534" y="1236134"/>
            <a:ext cx="10515600" cy="4805363"/>
          </a:xfrm>
        </p:spPr>
        <p:txBody>
          <a:bodyPr>
            <a:normAutofit/>
          </a:bodyPr>
          <a:lstStyle/>
          <a:p>
            <a:r>
              <a:rPr lang="el-GR" dirty="0" smtClean="0"/>
              <a:t>Η ηλιακή ακτινοβολία φθάνει στην επιφάνεια της Γης εξασθενημένη εξαιτίας της </a:t>
            </a:r>
            <a:r>
              <a:rPr lang="el-GR" u="sng" dirty="0" smtClean="0"/>
              <a:t>απορρόφησης</a:t>
            </a:r>
            <a:r>
              <a:rPr lang="el-GR" dirty="0" smtClean="0"/>
              <a:t> και </a:t>
            </a:r>
            <a:r>
              <a:rPr lang="el-GR" u="sng" dirty="0" smtClean="0"/>
              <a:t>σκέδασης</a:t>
            </a:r>
            <a:r>
              <a:rPr lang="el-GR" dirty="0" smtClean="0"/>
              <a:t> που υφίσταται κατά την διέλευση της δέσμης </a:t>
            </a:r>
            <a:r>
              <a:rPr lang="el-GR" dirty="0" err="1" smtClean="0"/>
              <a:t>ακτίνων</a:t>
            </a:r>
            <a:r>
              <a:rPr lang="el-GR" dirty="0" smtClean="0"/>
              <a:t> της από τα διάφορα ατμοσφαιρικά στρώματα της ατμόσφαιρας της Γης.</a:t>
            </a:r>
            <a:endParaRPr lang="el-GR" baseline="-25000" dirty="0"/>
          </a:p>
        </p:txBody>
      </p:sp>
      <p:pic>
        <p:nvPicPr>
          <p:cNvPr id="1026" name="Picture 2" descr="Solar Radiation: How Sunlight Heats the Planet - Earth Ho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442" y="2976561"/>
            <a:ext cx="6457950" cy="36004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apan Meteorological Agency|Advanced Knowled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9575" y="2976561"/>
            <a:ext cx="5286118" cy="36004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355540"/>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3E2D1A-E380-4B4F-B8DC-6DC1F9FDF580}"/>
              </a:ext>
            </a:extLst>
          </p:cNvPr>
          <p:cNvSpPr>
            <a:spLocks noGrp="1"/>
          </p:cNvSpPr>
          <p:nvPr>
            <p:ph type="title"/>
          </p:nvPr>
        </p:nvSpPr>
        <p:spPr>
          <a:xfrm>
            <a:off x="838200" y="18255"/>
            <a:ext cx="10515600" cy="1073945"/>
          </a:xfrm>
        </p:spPr>
        <p:txBody>
          <a:bodyPr>
            <a:normAutofit/>
          </a:bodyPr>
          <a:lstStyle/>
          <a:p>
            <a:pPr algn="ctr"/>
            <a:r>
              <a:rPr lang="el-GR" sz="3600" b="1" dirty="0" smtClean="0"/>
              <a:t>Οπτικές ιδιότητες των αεροζόλ</a:t>
            </a:r>
            <a:endParaRPr lang="el-GR" sz="3600" b="1" dirty="0"/>
          </a:p>
        </p:txBody>
      </p:sp>
      <p:sp>
        <p:nvSpPr>
          <p:cNvPr id="3" name="Θέση περιεχομένου 2">
            <a:extLst>
              <a:ext uri="{FF2B5EF4-FFF2-40B4-BE49-F238E27FC236}">
                <a16:creationId xmlns:a16="http://schemas.microsoft.com/office/drawing/2014/main" xmlns="" id="{E2CB4CD1-2F11-4028-AE22-0B4D468CB809}"/>
              </a:ext>
            </a:extLst>
          </p:cNvPr>
          <p:cNvSpPr>
            <a:spLocks noGrp="1"/>
          </p:cNvSpPr>
          <p:nvPr>
            <p:ph idx="1"/>
          </p:nvPr>
        </p:nvSpPr>
        <p:spPr>
          <a:xfrm>
            <a:off x="838200" y="1371600"/>
            <a:ext cx="10515600" cy="4805363"/>
          </a:xfrm>
        </p:spPr>
        <p:txBody>
          <a:bodyPr>
            <a:normAutofit/>
          </a:bodyPr>
          <a:lstStyle/>
          <a:p>
            <a:r>
              <a:rPr lang="el-GR" dirty="0" smtClean="0"/>
              <a:t>Ο δείκτης διάθλασης </a:t>
            </a:r>
            <a:r>
              <a:rPr lang="en-US" dirty="0" smtClean="0"/>
              <a:t>m</a:t>
            </a:r>
            <a:r>
              <a:rPr lang="el-GR" dirty="0" smtClean="0"/>
              <a:t> χρησιμοποιείται για την μελέτη των οπτικών ιδιοτήτων των αεροζόλ (και όχι μόνο).</a:t>
            </a:r>
          </a:p>
          <a:p>
            <a:r>
              <a:rPr lang="el-GR" dirty="0" smtClean="0"/>
              <a:t>Ορίζεται ως ο λόγος της ταχύτητας του φωτός στο κενό </a:t>
            </a:r>
            <a:r>
              <a:rPr lang="en-US" dirty="0" smtClean="0"/>
              <a:t>c </a:t>
            </a:r>
            <a:r>
              <a:rPr lang="el-GR" dirty="0" smtClean="0"/>
              <a:t>προς την ταχύτητα του φωτός στο μέσο αυτό που εξετάζουμε</a:t>
            </a:r>
            <a:r>
              <a:rPr lang="en-US" dirty="0" smtClean="0"/>
              <a:t> V</a:t>
            </a:r>
            <a:r>
              <a:rPr lang="en-US" baseline="-25000" dirty="0" smtClean="0"/>
              <a:t>p </a:t>
            </a:r>
            <a:r>
              <a:rPr lang="el-GR" dirty="0" smtClean="0"/>
              <a:t>.</a:t>
            </a:r>
          </a:p>
          <a:p>
            <a:r>
              <a:rPr lang="el-GR" dirty="0" smtClean="0"/>
              <a:t>Γνωρίζουμε ότι το μήκος κύματος λ μιας ακτινοβολίας με τη συχνότητα ν και την ταχύτητα του φωτός </a:t>
            </a:r>
            <a:r>
              <a:rPr lang="en-US" dirty="0" smtClean="0"/>
              <a:t>c</a:t>
            </a:r>
            <a:r>
              <a:rPr lang="el-GR" dirty="0" smtClean="0"/>
              <a:t> (</a:t>
            </a:r>
            <a:r>
              <a:rPr lang="en-US" dirty="0" smtClean="0"/>
              <a:t>c = 2,9997 * 10</a:t>
            </a:r>
            <a:r>
              <a:rPr lang="en-US" baseline="30000" dirty="0" smtClean="0"/>
              <a:t>8</a:t>
            </a:r>
            <a:r>
              <a:rPr lang="en-US" dirty="0" smtClean="0"/>
              <a:t> m</a:t>
            </a:r>
            <a:r>
              <a:rPr lang="el-GR" dirty="0" smtClean="0"/>
              <a:t> </a:t>
            </a:r>
            <a:r>
              <a:rPr lang="en-US" dirty="0" smtClean="0"/>
              <a:t>s</a:t>
            </a:r>
            <a:r>
              <a:rPr lang="el-GR" baseline="30000" dirty="0" smtClean="0"/>
              <a:t>-1</a:t>
            </a:r>
            <a:r>
              <a:rPr lang="el-GR" dirty="0" smtClean="0"/>
              <a:t>)</a:t>
            </a:r>
            <a:r>
              <a:rPr lang="en-US" dirty="0" smtClean="0"/>
              <a:t> </a:t>
            </a:r>
            <a:r>
              <a:rPr lang="el-GR" dirty="0" smtClean="0"/>
              <a:t>είναι  λ  =  </a:t>
            </a:r>
            <a:r>
              <a:rPr lang="en-US" dirty="0" smtClean="0"/>
              <a:t>c / v.</a:t>
            </a:r>
          </a:p>
          <a:p>
            <a:r>
              <a:rPr lang="el-GR" dirty="0" smtClean="0"/>
              <a:t>Για μη απορροφητικά υλικά ακτινοβολιών ο δείκτης διάθλασης </a:t>
            </a:r>
            <a:r>
              <a:rPr lang="en-US" dirty="0" smtClean="0"/>
              <a:t>m</a:t>
            </a:r>
            <a:r>
              <a:rPr lang="el-GR" dirty="0" smtClean="0"/>
              <a:t> είναι πάντα μεγαλύτερος της μονάδας.</a:t>
            </a:r>
          </a:p>
          <a:p>
            <a:r>
              <a:rPr lang="el-GR" dirty="0" smtClean="0"/>
              <a:t>Η σχέση που δίνει τον δείκτη διάθλασης είναι </a:t>
            </a:r>
            <a:r>
              <a:rPr lang="en-US" dirty="0" smtClean="0"/>
              <a:t>m = c / V</a:t>
            </a:r>
            <a:r>
              <a:rPr lang="en-US" baseline="-25000" dirty="0" smtClean="0"/>
              <a:t>p</a:t>
            </a:r>
            <a:r>
              <a:rPr lang="en-US" dirty="0" smtClean="0"/>
              <a:t> </a:t>
            </a:r>
            <a:r>
              <a:rPr lang="el-GR" dirty="0" smtClean="0"/>
              <a:t>.</a:t>
            </a:r>
            <a:endParaRPr lang="el-GR" baseline="-25000" dirty="0"/>
          </a:p>
        </p:txBody>
      </p:sp>
    </p:spTree>
    <p:extLst>
      <p:ext uri="{BB962C8B-B14F-4D97-AF65-F5344CB8AC3E}">
        <p14:creationId xmlns:p14="http://schemas.microsoft.com/office/powerpoint/2010/main" val="3835845780"/>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3E2D1A-E380-4B4F-B8DC-6DC1F9FDF580}"/>
              </a:ext>
            </a:extLst>
          </p:cNvPr>
          <p:cNvSpPr>
            <a:spLocks noGrp="1"/>
          </p:cNvSpPr>
          <p:nvPr>
            <p:ph type="title"/>
          </p:nvPr>
        </p:nvSpPr>
        <p:spPr>
          <a:xfrm>
            <a:off x="626534" y="229922"/>
            <a:ext cx="10515600" cy="1073945"/>
          </a:xfrm>
        </p:spPr>
        <p:txBody>
          <a:bodyPr>
            <a:normAutofit/>
          </a:bodyPr>
          <a:lstStyle/>
          <a:p>
            <a:pPr algn="ctr"/>
            <a:r>
              <a:rPr lang="el-GR" sz="3600" b="1" dirty="0" smtClean="0"/>
              <a:t>Οπτικές ιδιότητες των αεροζόλ</a:t>
            </a:r>
            <a:endParaRPr lang="el-GR" sz="3600" b="1" dirty="0"/>
          </a:p>
        </p:txBody>
      </p:sp>
      <p:sp>
        <p:nvSpPr>
          <p:cNvPr id="3" name="Θέση περιεχομένου 2">
            <a:extLst>
              <a:ext uri="{FF2B5EF4-FFF2-40B4-BE49-F238E27FC236}">
                <a16:creationId xmlns:a16="http://schemas.microsoft.com/office/drawing/2014/main" xmlns="" id="{E2CB4CD1-2F11-4028-AE22-0B4D468CB809}"/>
              </a:ext>
            </a:extLst>
          </p:cNvPr>
          <p:cNvSpPr>
            <a:spLocks noGrp="1"/>
          </p:cNvSpPr>
          <p:nvPr>
            <p:ph idx="1"/>
          </p:nvPr>
        </p:nvSpPr>
        <p:spPr>
          <a:xfrm>
            <a:off x="838200" y="1371600"/>
            <a:ext cx="10515600" cy="4805363"/>
          </a:xfrm>
        </p:spPr>
        <p:txBody>
          <a:bodyPr>
            <a:normAutofit/>
          </a:bodyPr>
          <a:lstStyle/>
          <a:p>
            <a:r>
              <a:rPr lang="el-GR" dirty="0" smtClean="0"/>
              <a:t>Για σωματίδια σε ένα σύστημα με δύο φάσεις χρησιμοποιείται ο σχετικός δείκτης διάθλασης.</a:t>
            </a:r>
          </a:p>
          <a:p>
            <a:r>
              <a:rPr lang="el-GR" dirty="0" smtClean="0"/>
              <a:t>Ο σχετικός δείκτης διάθλασης ορίζεται ως ο λόγος της ταχύτητας του φωτός στο μέσο προς την ταχύτητα του φωτός μέσα στο σωματίδιο.</a:t>
            </a:r>
          </a:p>
          <a:p>
            <a:r>
              <a:rPr lang="el-GR" dirty="0" smtClean="0"/>
              <a:t>Ο αέρας (Πίνακας 6.1, σελ. 127) έχει περίπου τον ίδιο συντελεστή διάθλασης με το κενό </a:t>
            </a:r>
            <a:r>
              <a:rPr lang="el-GR" dirty="0" smtClean="0">
                <a:sym typeface="Wingdings" panose="05000000000000000000" pitchFamily="2" charset="2"/>
              </a:rPr>
              <a:t> έτσι ό σχετικός και ο απόλυτος συν</a:t>
            </a:r>
            <a:r>
              <a:rPr lang="el-GR" dirty="0">
                <a:sym typeface="Wingdings" panose="05000000000000000000" pitchFamily="2" charset="2"/>
              </a:rPr>
              <a:t>τ</a:t>
            </a:r>
            <a:r>
              <a:rPr lang="el-GR" dirty="0" smtClean="0">
                <a:sym typeface="Wingdings" panose="05000000000000000000" pitchFamily="2" charset="2"/>
              </a:rPr>
              <a:t>ελεστής διάθλασης ταυτίζονται για τα </a:t>
            </a:r>
            <a:r>
              <a:rPr lang="en-US" dirty="0" smtClean="0">
                <a:sym typeface="Wingdings" panose="05000000000000000000" pitchFamily="2" charset="2"/>
              </a:rPr>
              <a:t>aerosols / </a:t>
            </a:r>
            <a:r>
              <a:rPr lang="el-GR" dirty="0" smtClean="0">
                <a:sym typeface="Wingdings" panose="05000000000000000000" pitchFamily="2" charset="2"/>
              </a:rPr>
              <a:t>σωματίδια (</a:t>
            </a:r>
            <a:r>
              <a:rPr lang="en-US" dirty="0" smtClean="0">
                <a:sym typeface="Wingdings" panose="05000000000000000000" pitchFamily="2" charset="2"/>
              </a:rPr>
              <a:t>Hinds, 1999).</a:t>
            </a:r>
            <a:endParaRPr lang="en-US" dirty="0" smtClean="0"/>
          </a:p>
          <a:p>
            <a:r>
              <a:rPr lang="el-GR" dirty="0" smtClean="0"/>
              <a:t>Οι αρχές διάθλασης αναφέρονται σε κάθε μέσο και για διαφορετικά μήκη κύματος της ακτινοβολίας.</a:t>
            </a:r>
          </a:p>
        </p:txBody>
      </p:sp>
    </p:spTree>
    <p:extLst>
      <p:ext uri="{BB962C8B-B14F-4D97-AF65-F5344CB8AC3E}">
        <p14:creationId xmlns:p14="http://schemas.microsoft.com/office/powerpoint/2010/main" val="2811390905"/>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3E2D1A-E380-4B4F-B8DC-6DC1F9FDF580}"/>
              </a:ext>
            </a:extLst>
          </p:cNvPr>
          <p:cNvSpPr>
            <a:spLocks noGrp="1"/>
          </p:cNvSpPr>
          <p:nvPr>
            <p:ph type="title"/>
          </p:nvPr>
        </p:nvSpPr>
        <p:spPr>
          <a:xfrm>
            <a:off x="635000" y="297655"/>
            <a:ext cx="10515600" cy="1073945"/>
          </a:xfrm>
        </p:spPr>
        <p:txBody>
          <a:bodyPr>
            <a:normAutofit/>
          </a:bodyPr>
          <a:lstStyle/>
          <a:p>
            <a:pPr algn="ctr"/>
            <a:r>
              <a:rPr lang="el-GR" sz="3600" b="1" dirty="0" smtClean="0"/>
              <a:t>Οπτικές ιδιότητες των αεροζόλ</a:t>
            </a:r>
            <a:endParaRPr lang="el-GR" sz="3600" b="1" dirty="0"/>
          </a:p>
        </p:txBody>
      </p:sp>
      <p:sp>
        <p:nvSpPr>
          <p:cNvPr id="3" name="Θέση περιεχομένου 2">
            <a:extLst>
              <a:ext uri="{FF2B5EF4-FFF2-40B4-BE49-F238E27FC236}">
                <a16:creationId xmlns:a16="http://schemas.microsoft.com/office/drawing/2014/main" xmlns="" id="{E2CB4CD1-2F11-4028-AE22-0B4D468CB809}"/>
              </a:ext>
            </a:extLst>
          </p:cNvPr>
          <p:cNvSpPr>
            <a:spLocks noGrp="1"/>
          </p:cNvSpPr>
          <p:nvPr>
            <p:ph idx="1"/>
          </p:nvPr>
        </p:nvSpPr>
        <p:spPr>
          <a:xfrm>
            <a:off x="838200" y="1371600"/>
            <a:ext cx="10515600" cy="4805363"/>
          </a:xfrm>
        </p:spPr>
        <p:txBody>
          <a:bodyPr>
            <a:normAutofit/>
          </a:bodyPr>
          <a:lstStyle/>
          <a:p>
            <a:r>
              <a:rPr lang="el-GR" dirty="0" smtClean="0"/>
              <a:t>Η διάθλαση περιγράφεται από τον </a:t>
            </a:r>
            <a:r>
              <a:rPr lang="el-GR" b="1" dirty="0" err="1" smtClean="0"/>
              <a:t>αδιάστατο</a:t>
            </a:r>
            <a:r>
              <a:rPr lang="el-GR" dirty="0" smtClean="0"/>
              <a:t> συντελεστή </a:t>
            </a:r>
            <a:r>
              <a:rPr lang="el-GR" b="1" dirty="0" smtClean="0"/>
              <a:t>α</a:t>
            </a:r>
            <a:r>
              <a:rPr lang="el-GR" dirty="0" smtClean="0"/>
              <a:t> που ονομάζεται παράμετρος μεγέθους ή </a:t>
            </a:r>
            <a:r>
              <a:rPr lang="el-GR" u="sng" dirty="0" smtClean="0"/>
              <a:t>οπτική παράμετρος μεγέθους</a:t>
            </a:r>
            <a:r>
              <a:rPr lang="el-GR" dirty="0" smtClean="0"/>
              <a:t>.</a:t>
            </a:r>
          </a:p>
          <a:p>
            <a:r>
              <a:rPr lang="el-GR" dirty="0" smtClean="0"/>
              <a:t>Η Οπτική </a:t>
            </a:r>
            <a:r>
              <a:rPr lang="el-GR" dirty="0"/>
              <a:t>παράμετρος </a:t>
            </a:r>
            <a:r>
              <a:rPr lang="el-GR" dirty="0" smtClean="0"/>
              <a:t>μεγέθους ορίζεται από την σχέση</a:t>
            </a:r>
            <a:r>
              <a:rPr lang="en-US" dirty="0" smtClean="0"/>
              <a:t>:</a:t>
            </a:r>
            <a:endParaRPr lang="el-GR" dirty="0"/>
          </a:p>
          <a:p>
            <a:pPr marL="0" indent="0">
              <a:buNone/>
            </a:pPr>
            <a:r>
              <a:rPr lang="el-GR" dirty="0"/>
              <a:t>                                           α = (π </a:t>
            </a:r>
            <a:r>
              <a:rPr lang="en-US" dirty="0"/>
              <a:t>d</a:t>
            </a:r>
            <a:r>
              <a:rPr lang="el-GR" dirty="0"/>
              <a:t> / λ)</a:t>
            </a:r>
          </a:p>
          <a:p>
            <a:r>
              <a:rPr lang="el-GR" dirty="0" smtClean="0"/>
              <a:t>Δηλαδή ο α είναι ο λόγος του μεγέθους του σωματιδίου (μήκος περιφέρειας) προς το μήκος κύματος λ της ακτινοβολίας.</a:t>
            </a:r>
          </a:p>
          <a:p>
            <a:r>
              <a:rPr lang="el-GR" dirty="0" smtClean="0"/>
              <a:t>Η χρήση του π γίνεται, ώστε να έχουμε στον αριθμητή του κλάσματος το μήκος της περιφέρειας του σωματιδίου (στην περίπτωση που αναφερόμαστε σε σφαιρικό σωματίδιο).</a:t>
            </a:r>
            <a:endParaRPr lang="en-US" dirty="0"/>
          </a:p>
        </p:txBody>
      </p:sp>
    </p:spTree>
    <p:extLst>
      <p:ext uri="{BB962C8B-B14F-4D97-AF65-F5344CB8AC3E}">
        <p14:creationId xmlns:p14="http://schemas.microsoft.com/office/powerpoint/2010/main" val="377861710"/>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dirty="0"/>
          </a:p>
        </p:txBody>
      </p:sp>
      <p:pic>
        <p:nvPicPr>
          <p:cNvPr id="19458" name="Picture 2" descr="C:\Users\Owner\Desktop\w20.png"/>
          <p:cNvPicPr>
            <a:picLocks noChangeAspect="1" noChangeArrowheads="1"/>
          </p:cNvPicPr>
          <p:nvPr/>
        </p:nvPicPr>
        <p:blipFill rotWithShape="1">
          <a:blip r:embed="rId2">
            <a:extLst>
              <a:ext uri="{28A0092B-C50C-407E-A947-70E740481C1C}">
                <a14:useLocalDpi xmlns:a14="http://schemas.microsoft.com/office/drawing/2010/main" val="0"/>
              </a:ext>
            </a:extLst>
          </a:blip>
          <a:srcRect b="5405"/>
          <a:stretch/>
        </p:blipFill>
        <p:spPr bwMode="auto">
          <a:xfrm>
            <a:off x="1704406" y="105285"/>
            <a:ext cx="8466137" cy="6010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981571"/>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endParaRPr lang="el-GR"/>
          </a:p>
        </p:txBody>
      </p:sp>
      <p:pic>
        <p:nvPicPr>
          <p:cNvPr id="20482" name="Picture 2" descr="C:\Users\Owner\Desktop\w21.png"/>
          <p:cNvPicPr>
            <a:picLocks noChangeAspect="1" noChangeArrowheads="1"/>
          </p:cNvPicPr>
          <p:nvPr/>
        </p:nvPicPr>
        <p:blipFill rotWithShape="1">
          <a:blip r:embed="rId2">
            <a:extLst>
              <a:ext uri="{28A0092B-C50C-407E-A947-70E740481C1C}">
                <a14:useLocalDpi xmlns:a14="http://schemas.microsoft.com/office/drawing/2010/main" val="0"/>
              </a:ext>
            </a:extLst>
          </a:blip>
          <a:srcRect b="4418"/>
          <a:stretch/>
        </p:blipFill>
        <p:spPr bwMode="auto">
          <a:xfrm>
            <a:off x="974756" y="0"/>
            <a:ext cx="10006670" cy="6383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1021787"/>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8BFA67E2-AF09-4485-A755-7E05AE5D2F2D}"/>
              </a:ext>
            </a:extLst>
          </p:cNvPr>
          <p:cNvSpPr>
            <a:spLocks noGrp="1"/>
          </p:cNvSpPr>
          <p:nvPr>
            <p:ph idx="1"/>
          </p:nvPr>
        </p:nvSpPr>
        <p:spPr>
          <a:xfrm>
            <a:off x="838200" y="1253331"/>
            <a:ext cx="10515600" cy="4351338"/>
          </a:xfrm>
        </p:spPr>
        <p:txBody>
          <a:bodyPr/>
          <a:lstStyle/>
          <a:p>
            <a:r>
              <a:rPr lang="el-GR" dirty="0"/>
              <a:t>Η εξασθένιση της δέσμης του φωτός, λόγω απορρόφησης και διάχυσής του από τα σωματίδια, περιγράφεται από την εξίσωση </a:t>
            </a:r>
            <a:endParaRPr lang="en-US" dirty="0"/>
          </a:p>
          <a:p>
            <a:pPr marL="0" indent="0">
              <a:buNone/>
            </a:pPr>
            <a:r>
              <a:rPr lang="en-US" b="1" dirty="0"/>
              <a:t>                                              I / I</a:t>
            </a:r>
            <a:r>
              <a:rPr lang="en-US" b="1" baseline="-25000" dirty="0"/>
              <a:t>0</a:t>
            </a:r>
            <a:r>
              <a:rPr lang="en-US" b="1" dirty="0"/>
              <a:t> = e </a:t>
            </a:r>
            <a:r>
              <a:rPr lang="en-US" b="1" baseline="30000" dirty="0"/>
              <a:t>(-cp Q x</a:t>
            </a:r>
            <a:r>
              <a:rPr lang="en-US" b="1" baseline="30000" dirty="0" smtClean="0"/>
              <a:t>)</a:t>
            </a:r>
            <a:endParaRPr lang="el-GR" b="1" baseline="30000" dirty="0" smtClean="0"/>
          </a:p>
          <a:p>
            <a:pPr marL="0" indent="0">
              <a:buNone/>
            </a:pPr>
            <a:endParaRPr lang="en-US" b="1" baseline="30000" dirty="0"/>
          </a:p>
          <a:p>
            <a:pPr marL="0" indent="0">
              <a:buNone/>
            </a:pPr>
            <a:r>
              <a:rPr lang="en-US" dirty="0"/>
              <a:t>I   </a:t>
            </a:r>
            <a:r>
              <a:rPr lang="el-GR" dirty="0"/>
              <a:t>   δευτερεύουσα δέσμη φωτός</a:t>
            </a:r>
            <a:endParaRPr lang="en-US" dirty="0"/>
          </a:p>
          <a:p>
            <a:pPr marL="0" indent="0">
              <a:buNone/>
            </a:pPr>
            <a:r>
              <a:rPr lang="en-US" dirty="0"/>
              <a:t>I</a:t>
            </a:r>
            <a:r>
              <a:rPr lang="en-US" baseline="-25000" dirty="0"/>
              <a:t>0</a:t>
            </a:r>
            <a:r>
              <a:rPr lang="el-GR" baseline="-25000" dirty="0"/>
              <a:t>       </a:t>
            </a:r>
            <a:r>
              <a:rPr lang="el-GR" dirty="0"/>
              <a:t>εκπεμπόμενη δέσμη φωτός</a:t>
            </a:r>
          </a:p>
          <a:p>
            <a:pPr marL="0" indent="0">
              <a:buNone/>
            </a:pPr>
            <a:r>
              <a:rPr lang="en-US" dirty="0"/>
              <a:t>c</a:t>
            </a:r>
            <a:r>
              <a:rPr lang="en-US" baseline="-25000" dirty="0"/>
              <a:t>p</a:t>
            </a:r>
            <a:r>
              <a:rPr lang="el-GR" dirty="0"/>
              <a:t>   προτεινόμενη τιμή Α.Σ. για την εν λόγω περιοχή μέτρησης</a:t>
            </a:r>
          </a:p>
          <a:p>
            <a:pPr marL="0" indent="0">
              <a:buNone/>
            </a:pPr>
            <a:r>
              <a:rPr lang="en-US" dirty="0"/>
              <a:t>Q </a:t>
            </a:r>
            <a:r>
              <a:rPr lang="el-GR" dirty="0"/>
              <a:t>   συντελεστής σωματιδιακής εξασθένισης</a:t>
            </a:r>
          </a:p>
          <a:p>
            <a:pPr marL="0" indent="0">
              <a:buNone/>
            </a:pPr>
            <a:r>
              <a:rPr lang="en-US" dirty="0"/>
              <a:t>x</a:t>
            </a:r>
            <a:r>
              <a:rPr lang="el-GR" dirty="0"/>
              <a:t>     μήκος οπτικής τροχιάς διαμέσου του αερολύματος </a:t>
            </a:r>
          </a:p>
        </p:txBody>
      </p:sp>
      <p:sp>
        <p:nvSpPr>
          <p:cNvPr id="4" name="Τίτλος 1">
            <a:extLst>
              <a:ext uri="{FF2B5EF4-FFF2-40B4-BE49-F238E27FC236}">
                <a16:creationId xmlns:a16="http://schemas.microsoft.com/office/drawing/2014/main" xmlns="" id="{A93E2D1A-E380-4B4F-B8DC-6DC1F9FDF580}"/>
              </a:ext>
            </a:extLst>
          </p:cNvPr>
          <p:cNvSpPr>
            <a:spLocks noGrp="1"/>
          </p:cNvSpPr>
          <p:nvPr>
            <p:ph type="title"/>
          </p:nvPr>
        </p:nvSpPr>
        <p:spPr>
          <a:xfrm>
            <a:off x="702733" y="255322"/>
            <a:ext cx="10515600" cy="1073945"/>
          </a:xfrm>
        </p:spPr>
        <p:txBody>
          <a:bodyPr>
            <a:normAutofit/>
          </a:bodyPr>
          <a:lstStyle/>
          <a:p>
            <a:pPr algn="ctr"/>
            <a:r>
              <a:rPr lang="el-GR" sz="3600" b="1" dirty="0" smtClean="0"/>
              <a:t>Οπτικές ιδιότητες των αεροζόλ</a:t>
            </a:r>
            <a:endParaRPr lang="el-GR" sz="3600" b="1" dirty="0"/>
          </a:p>
        </p:txBody>
      </p:sp>
    </p:spTree>
    <p:extLst>
      <p:ext uri="{BB962C8B-B14F-4D97-AF65-F5344CB8AC3E}">
        <p14:creationId xmlns:p14="http://schemas.microsoft.com/office/powerpoint/2010/main" val="3808031626"/>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AF4A1AA-C9D5-46EB-BF1B-4D0273DE3842}"/>
              </a:ext>
            </a:extLst>
          </p:cNvPr>
          <p:cNvSpPr>
            <a:spLocks noGrp="1"/>
          </p:cNvSpPr>
          <p:nvPr>
            <p:ph type="title"/>
          </p:nvPr>
        </p:nvSpPr>
        <p:spPr/>
        <p:txBody>
          <a:bodyPr/>
          <a:lstStyle/>
          <a:p>
            <a:r>
              <a:rPr lang="el-GR" dirty="0"/>
              <a:t>Οπτική εμβέλεια</a:t>
            </a:r>
          </a:p>
        </p:txBody>
      </p:sp>
      <p:sp>
        <p:nvSpPr>
          <p:cNvPr id="3" name="Θέση περιεχομένου 2">
            <a:extLst>
              <a:ext uri="{FF2B5EF4-FFF2-40B4-BE49-F238E27FC236}">
                <a16:creationId xmlns:a16="http://schemas.microsoft.com/office/drawing/2014/main" xmlns="" id="{35D0E3FD-3CF5-4CB3-AB65-104254E2D6C6}"/>
              </a:ext>
            </a:extLst>
          </p:cNvPr>
          <p:cNvSpPr>
            <a:spLocks noGrp="1"/>
          </p:cNvSpPr>
          <p:nvPr>
            <p:ph idx="1"/>
          </p:nvPr>
        </p:nvSpPr>
        <p:spPr/>
        <p:txBody>
          <a:bodyPr>
            <a:normAutofit/>
          </a:bodyPr>
          <a:lstStyle/>
          <a:p>
            <a:r>
              <a:rPr lang="el-GR" dirty="0"/>
              <a:t>Η εξασθένιση ακτινοβολίας από αεροζόλ στην ατμόσφαιρα δίνεται από τον τύπο </a:t>
            </a:r>
            <a:r>
              <a:rPr lang="el-GR" sz="1400" dirty="0">
                <a:solidFill>
                  <a:srgbClr val="FF0000"/>
                </a:solidFill>
              </a:rPr>
              <a:t>(σ. 128)</a:t>
            </a:r>
            <a:r>
              <a:rPr lang="en-US" dirty="0"/>
              <a:t>:</a:t>
            </a:r>
            <a:endParaRPr lang="el-GR" dirty="0"/>
          </a:p>
          <a:p>
            <a:pPr marL="0" indent="0">
              <a:buNone/>
            </a:pPr>
            <a:r>
              <a:rPr lang="el-GR" dirty="0"/>
              <a:t>                                           </a:t>
            </a:r>
            <a:r>
              <a:rPr lang="en-US" dirty="0" err="1"/>
              <a:t>dI</a:t>
            </a:r>
            <a:r>
              <a:rPr lang="el-GR" baseline="-25000" dirty="0"/>
              <a:t>λ</a:t>
            </a:r>
            <a:r>
              <a:rPr lang="en-US" dirty="0"/>
              <a:t> / I</a:t>
            </a:r>
            <a:r>
              <a:rPr lang="el-GR" baseline="-25000" dirty="0"/>
              <a:t> λ</a:t>
            </a:r>
            <a:r>
              <a:rPr lang="en-US" dirty="0"/>
              <a:t> = -</a:t>
            </a:r>
            <a:r>
              <a:rPr lang="el-GR" dirty="0"/>
              <a:t> σ</a:t>
            </a:r>
            <a:r>
              <a:rPr lang="en-US" baseline="-25000" dirty="0"/>
              <a:t>e </a:t>
            </a:r>
            <a:r>
              <a:rPr lang="en-US" dirty="0"/>
              <a:t>L</a:t>
            </a:r>
          </a:p>
          <a:p>
            <a:pPr marL="0" indent="0">
              <a:buNone/>
            </a:pPr>
            <a:r>
              <a:rPr lang="el-GR" dirty="0"/>
              <a:t>όπου </a:t>
            </a:r>
            <a:r>
              <a:rPr lang="en-US" dirty="0"/>
              <a:t>L </a:t>
            </a:r>
            <a:r>
              <a:rPr lang="el-GR" dirty="0"/>
              <a:t>είναι το μήκος που διανύει το φως μέσα στο </a:t>
            </a:r>
            <a:r>
              <a:rPr lang="el-GR" dirty="0" smtClean="0"/>
              <a:t>αεροζόλ </a:t>
            </a:r>
            <a:r>
              <a:rPr lang="el-GR" dirty="0"/>
              <a:t>και σ</a:t>
            </a:r>
            <a:r>
              <a:rPr lang="en-US" baseline="-25000" dirty="0"/>
              <a:t>e </a:t>
            </a:r>
            <a:r>
              <a:rPr lang="el-GR" dirty="0" smtClean="0"/>
              <a:t>ο συντελεστής εξασθένησης της ακτινοβολίας λόγω της παρουσίας των αερολυμάτων στην ατμόσφαιρα.</a:t>
            </a:r>
            <a:endParaRPr lang="el-GR" dirty="0"/>
          </a:p>
          <a:p>
            <a:pPr marL="0" indent="0">
              <a:buNone/>
            </a:pPr>
            <a:endParaRPr lang="el-GR" dirty="0"/>
          </a:p>
        </p:txBody>
      </p:sp>
    </p:spTree>
    <p:extLst>
      <p:ext uri="{BB962C8B-B14F-4D97-AF65-F5344CB8AC3E}">
        <p14:creationId xmlns:p14="http://schemas.microsoft.com/office/powerpoint/2010/main" val="3963526468"/>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93E2D1A-E380-4B4F-B8DC-6DC1F9FDF580}"/>
              </a:ext>
            </a:extLst>
          </p:cNvPr>
          <p:cNvSpPr>
            <a:spLocks noGrp="1"/>
          </p:cNvSpPr>
          <p:nvPr>
            <p:ph type="title"/>
          </p:nvPr>
        </p:nvSpPr>
        <p:spPr>
          <a:xfrm>
            <a:off x="838200" y="18255"/>
            <a:ext cx="10515600" cy="1073945"/>
          </a:xfrm>
        </p:spPr>
        <p:txBody>
          <a:bodyPr>
            <a:normAutofit/>
          </a:bodyPr>
          <a:lstStyle/>
          <a:p>
            <a:r>
              <a:rPr lang="el-GR" sz="3600" b="1" dirty="0"/>
              <a:t>Συντελεστής εξασθένισης ακτινοβολίας από αεροζόλ</a:t>
            </a:r>
          </a:p>
        </p:txBody>
      </p:sp>
      <p:sp>
        <p:nvSpPr>
          <p:cNvPr id="3" name="Θέση περιεχομένου 2">
            <a:extLst>
              <a:ext uri="{FF2B5EF4-FFF2-40B4-BE49-F238E27FC236}">
                <a16:creationId xmlns:a16="http://schemas.microsoft.com/office/drawing/2014/main" xmlns="" id="{E2CB4CD1-2F11-4028-AE22-0B4D468CB809}"/>
              </a:ext>
            </a:extLst>
          </p:cNvPr>
          <p:cNvSpPr>
            <a:spLocks noGrp="1"/>
          </p:cNvSpPr>
          <p:nvPr>
            <p:ph idx="1"/>
          </p:nvPr>
        </p:nvSpPr>
        <p:spPr>
          <a:xfrm>
            <a:off x="838200" y="1371600"/>
            <a:ext cx="10515600" cy="5054600"/>
          </a:xfrm>
        </p:spPr>
        <p:txBody>
          <a:bodyPr>
            <a:normAutofit fontScale="92500" lnSpcReduction="20000"/>
          </a:bodyPr>
          <a:lstStyle/>
          <a:p>
            <a:pPr marL="0" indent="0">
              <a:buNone/>
            </a:pPr>
            <a:r>
              <a:rPr lang="el-GR" sz="3000" b="1" dirty="0"/>
              <a:t>                                         </a:t>
            </a:r>
            <a:r>
              <a:rPr lang="el-GR" sz="3000" b="1" dirty="0" smtClean="0"/>
              <a:t>   </a:t>
            </a:r>
            <a:r>
              <a:rPr lang="el-GR" sz="3000" b="1" dirty="0"/>
              <a:t>σ</a:t>
            </a:r>
            <a:r>
              <a:rPr lang="en-US" sz="3000" b="1" baseline="-25000" dirty="0"/>
              <a:t>e</a:t>
            </a:r>
            <a:r>
              <a:rPr lang="el-GR" sz="3000" b="1" baseline="-25000" dirty="0"/>
              <a:t> </a:t>
            </a:r>
            <a:r>
              <a:rPr lang="el-GR" sz="3000" b="1" dirty="0"/>
              <a:t>= (π Ν </a:t>
            </a:r>
            <a:r>
              <a:rPr lang="en-US" sz="3000" b="1" dirty="0" smtClean="0"/>
              <a:t>d</a:t>
            </a:r>
            <a:r>
              <a:rPr lang="el-GR" sz="3000" b="1" baseline="30000" dirty="0" smtClean="0"/>
              <a:t>2</a:t>
            </a:r>
            <a:r>
              <a:rPr lang="en-US" sz="3000" b="1" dirty="0" smtClean="0"/>
              <a:t> </a:t>
            </a:r>
            <a:r>
              <a:rPr lang="en-US" sz="3000" b="1" dirty="0"/>
              <a:t>Q</a:t>
            </a:r>
            <a:r>
              <a:rPr lang="en-US" sz="3000" b="1" baseline="-25000" dirty="0"/>
              <a:t>e</a:t>
            </a:r>
            <a:r>
              <a:rPr lang="en-US" sz="3000" b="1" dirty="0"/>
              <a:t>) / </a:t>
            </a:r>
            <a:r>
              <a:rPr lang="en-US" sz="3000" b="1" dirty="0" smtClean="0"/>
              <a:t>4</a:t>
            </a:r>
            <a:endParaRPr lang="el-GR" sz="3000" b="1" dirty="0" smtClean="0"/>
          </a:p>
          <a:p>
            <a:pPr marL="0" indent="0">
              <a:buNone/>
            </a:pPr>
            <a:endParaRPr lang="el-GR" dirty="0"/>
          </a:p>
          <a:p>
            <a:pPr marL="0" indent="0">
              <a:buNone/>
            </a:pPr>
            <a:r>
              <a:rPr lang="el-GR" dirty="0"/>
              <a:t>με το </a:t>
            </a:r>
            <a:r>
              <a:rPr lang="en-US" dirty="0"/>
              <a:t>Q</a:t>
            </a:r>
            <a:r>
              <a:rPr lang="en-US" baseline="-25000" dirty="0"/>
              <a:t>e </a:t>
            </a:r>
            <a:r>
              <a:rPr lang="en-US" dirty="0" smtClean="0"/>
              <a:t>:</a:t>
            </a:r>
            <a:endParaRPr lang="el-GR" dirty="0" smtClean="0"/>
          </a:p>
          <a:p>
            <a:pPr marL="0" indent="0">
              <a:buNone/>
            </a:pPr>
            <a:r>
              <a:rPr lang="en-US" b="1" dirty="0" smtClean="0"/>
              <a:t>Q</a:t>
            </a:r>
            <a:r>
              <a:rPr lang="en-US" b="1" baseline="-25000" dirty="0" smtClean="0"/>
              <a:t>e</a:t>
            </a:r>
            <a:r>
              <a:rPr lang="el-GR" b="1" dirty="0" smtClean="0"/>
              <a:t> = (</a:t>
            </a:r>
            <a:r>
              <a:rPr lang="el-GR" b="1" dirty="0"/>
              <a:t>ενέργεια που σκεδάζεται και </a:t>
            </a:r>
            <a:r>
              <a:rPr lang="el-GR" b="1" dirty="0" err="1"/>
              <a:t>απορροφάται</a:t>
            </a:r>
            <a:r>
              <a:rPr lang="el-GR" b="1" dirty="0"/>
              <a:t> από το σωματίδιο / </a:t>
            </a:r>
            <a:endParaRPr lang="el-GR" b="1" dirty="0" smtClean="0"/>
          </a:p>
          <a:p>
            <a:pPr marL="0" indent="0">
              <a:buNone/>
            </a:pPr>
            <a:r>
              <a:rPr lang="el-GR" b="1" dirty="0"/>
              <a:t> </a:t>
            </a:r>
            <a:r>
              <a:rPr lang="el-GR" b="1" dirty="0" smtClean="0"/>
              <a:t>                 ενέργεια </a:t>
            </a:r>
            <a:r>
              <a:rPr lang="el-GR" b="1" dirty="0"/>
              <a:t>που γεωμετρικά προσπίπτει στο σωματίδιο)</a:t>
            </a:r>
          </a:p>
          <a:p>
            <a:pPr marL="0" indent="0">
              <a:buNone/>
            </a:pPr>
            <a:endParaRPr lang="en-US" baseline="-25000" dirty="0"/>
          </a:p>
          <a:p>
            <a:r>
              <a:rPr lang="el-GR" dirty="0" smtClean="0"/>
              <a:t>Το </a:t>
            </a:r>
            <a:r>
              <a:rPr lang="en-US" dirty="0"/>
              <a:t>Q</a:t>
            </a:r>
            <a:r>
              <a:rPr lang="en-US" baseline="-25000" dirty="0"/>
              <a:t>e </a:t>
            </a:r>
            <a:r>
              <a:rPr lang="el-GR" dirty="0" smtClean="0"/>
              <a:t>κυμαίνεται μεταξύ 0 και 5 </a:t>
            </a:r>
            <a:r>
              <a:rPr lang="el-GR" sz="1700" dirty="0" smtClean="0">
                <a:solidFill>
                  <a:srgbClr val="FF0000"/>
                </a:solidFill>
              </a:rPr>
              <a:t>(Σχήμα 6.1, σελ. 129)</a:t>
            </a:r>
          </a:p>
          <a:p>
            <a:r>
              <a:rPr lang="el-GR" dirty="0" smtClean="0"/>
              <a:t>για </a:t>
            </a:r>
            <a:r>
              <a:rPr lang="el-GR" dirty="0"/>
              <a:t>σωματίδια διαμέτρου &gt; 4 μ</a:t>
            </a:r>
            <a:r>
              <a:rPr lang="en-US" dirty="0"/>
              <a:t>m</a:t>
            </a:r>
            <a:r>
              <a:rPr lang="el-GR" dirty="0"/>
              <a:t> τότε το </a:t>
            </a:r>
            <a:r>
              <a:rPr lang="en-US" dirty="0"/>
              <a:t>Q</a:t>
            </a:r>
            <a:r>
              <a:rPr lang="en-US" baseline="-25000" dirty="0"/>
              <a:t>e </a:t>
            </a:r>
            <a:r>
              <a:rPr lang="el-GR" dirty="0"/>
              <a:t>= 2</a:t>
            </a:r>
          </a:p>
          <a:p>
            <a:pPr marL="0" indent="0">
              <a:buNone/>
            </a:pPr>
            <a:r>
              <a:rPr lang="el-GR" dirty="0" smtClean="0"/>
              <a:t>  (</a:t>
            </a:r>
            <a:r>
              <a:rPr lang="el-GR" dirty="0"/>
              <a:t>αυτό σημαίνει ότι το σωματίδιο αφαιρεί διπλάσια ποσότητα φωτός </a:t>
            </a:r>
            <a:r>
              <a:rPr lang="el-GR" dirty="0" smtClean="0"/>
              <a:t>   </a:t>
            </a:r>
          </a:p>
          <a:p>
            <a:pPr marL="0" indent="0">
              <a:buNone/>
            </a:pPr>
            <a:r>
              <a:rPr lang="el-GR" dirty="0"/>
              <a:t> </a:t>
            </a:r>
            <a:r>
              <a:rPr lang="el-GR" dirty="0" smtClean="0"/>
              <a:t> σε </a:t>
            </a:r>
            <a:r>
              <a:rPr lang="el-GR" dirty="0"/>
              <a:t>σχέση με τον απλό αποκλεισμό φωτός που γίνεται από την </a:t>
            </a:r>
            <a:r>
              <a:rPr lang="el-GR" dirty="0" smtClean="0"/>
              <a:t>  </a:t>
            </a:r>
          </a:p>
          <a:p>
            <a:pPr marL="0" indent="0">
              <a:buNone/>
            </a:pPr>
            <a:r>
              <a:rPr lang="el-GR" dirty="0"/>
              <a:t> </a:t>
            </a:r>
            <a:r>
              <a:rPr lang="el-GR" dirty="0" smtClean="0"/>
              <a:t> επιφάνεια </a:t>
            </a:r>
            <a:r>
              <a:rPr lang="el-GR" dirty="0"/>
              <a:t>του σωματιδίου)</a:t>
            </a:r>
          </a:p>
          <a:p>
            <a:r>
              <a:rPr lang="el-GR" dirty="0"/>
              <a:t>για σωματίδια διαμέτρου</a:t>
            </a:r>
            <a:r>
              <a:rPr lang="en-US" dirty="0"/>
              <a:t> 0,05 </a:t>
            </a:r>
            <a:r>
              <a:rPr lang="el-GR" dirty="0"/>
              <a:t>μ</a:t>
            </a:r>
            <a:r>
              <a:rPr lang="en-US" dirty="0"/>
              <a:t>m &lt;</a:t>
            </a:r>
            <a:r>
              <a:rPr lang="el-GR" dirty="0"/>
              <a:t> </a:t>
            </a:r>
            <a:r>
              <a:rPr lang="en-US" dirty="0"/>
              <a:t>d &lt;</a:t>
            </a:r>
            <a:r>
              <a:rPr lang="el-GR" dirty="0"/>
              <a:t> 4 μ</a:t>
            </a:r>
            <a:r>
              <a:rPr lang="en-US" dirty="0"/>
              <a:t>m</a:t>
            </a:r>
            <a:r>
              <a:rPr lang="el-GR" dirty="0"/>
              <a:t> τότε το </a:t>
            </a:r>
            <a:r>
              <a:rPr lang="en-US" dirty="0"/>
              <a:t>Q</a:t>
            </a:r>
            <a:r>
              <a:rPr lang="en-US" baseline="-25000" dirty="0"/>
              <a:t>e </a:t>
            </a:r>
            <a:r>
              <a:rPr lang="el-GR" dirty="0"/>
              <a:t>παρουσιάζει αυξομειώσεις από το μηδέν έως το πέντε</a:t>
            </a:r>
          </a:p>
          <a:p>
            <a:endParaRPr lang="el-GR" dirty="0"/>
          </a:p>
        </p:txBody>
      </p:sp>
    </p:spTree>
    <p:extLst>
      <p:ext uri="{BB962C8B-B14F-4D97-AF65-F5344CB8AC3E}">
        <p14:creationId xmlns:p14="http://schemas.microsoft.com/office/powerpoint/2010/main" val="810099169"/>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AF4A1AA-C9D5-46EB-BF1B-4D0273DE3842}"/>
              </a:ext>
            </a:extLst>
          </p:cNvPr>
          <p:cNvSpPr>
            <a:spLocks noGrp="1"/>
          </p:cNvSpPr>
          <p:nvPr>
            <p:ph type="title"/>
          </p:nvPr>
        </p:nvSpPr>
        <p:spPr/>
        <p:txBody>
          <a:bodyPr/>
          <a:lstStyle/>
          <a:p>
            <a:r>
              <a:rPr lang="el-GR" dirty="0"/>
              <a:t>Οπτική εμβέλεια</a:t>
            </a:r>
          </a:p>
        </p:txBody>
      </p:sp>
      <p:sp>
        <p:nvSpPr>
          <p:cNvPr id="3" name="Θέση περιεχομένου 2">
            <a:extLst>
              <a:ext uri="{FF2B5EF4-FFF2-40B4-BE49-F238E27FC236}">
                <a16:creationId xmlns:a16="http://schemas.microsoft.com/office/drawing/2014/main" xmlns="" id="{35D0E3FD-3CF5-4CB3-AB65-104254E2D6C6}"/>
              </a:ext>
            </a:extLst>
          </p:cNvPr>
          <p:cNvSpPr>
            <a:spLocks noGrp="1"/>
          </p:cNvSpPr>
          <p:nvPr>
            <p:ph idx="1"/>
          </p:nvPr>
        </p:nvSpPr>
        <p:spPr/>
        <p:txBody>
          <a:bodyPr/>
          <a:lstStyle/>
          <a:p>
            <a:r>
              <a:rPr lang="el-GR" dirty="0"/>
              <a:t>Μια σημαντική παράμετρος που σχετίζεται με την ατμοσφαιρική ορατότητα είναι η οπτική εμβέλεια </a:t>
            </a:r>
            <a:r>
              <a:rPr lang="en-US" dirty="0"/>
              <a:t>L</a:t>
            </a:r>
            <a:r>
              <a:rPr lang="en-US" baseline="-25000" dirty="0"/>
              <a:t>v</a:t>
            </a:r>
            <a:r>
              <a:rPr lang="el-GR" dirty="0"/>
              <a:t>.</a:t>
            </a:r>
          </a:p>
          <a:p>
            <a:r>
              <a:rPr lang="el-GR" dirty="0"/>
              <a:t>Δηλώνει την απόσταση στην οποία είναι ορατά τα αντικείμενα στην ατμόσφαιρα.</a:t>
            </a:r>
          </a:p>
          <a:p>
            <a:r>
              <a:rPr lang="el-GR" dirty="0"/>
              <a:t>Η οπτική εμβέλεια </a:t>
            </a:r>
            <a:r>
              <a:rPr lang="en-US" dirty="0"/>
              <a:t>L</a:t>
            </a:r>
            <a:r>
              <a:rPr lang="en-US" baseline="-25000" dirty="0"/>
              <a:t>v</a:t>
            </a:r>
            <a:r>
              <a:rPr lang="el-GR" baseline="-25000" dirty="0"/>
              <a:t> </a:t>
            </a:r>
            <a:r>
              <a:rPr lang="el-GR" dirty="0"/>
              <a:t>σκούρου αντικειμένου στον ορίζοντα ισούται</a:t>
            </a:r>
            <a:r>
              <a:rPr lang="en-US" dirty="0"/>
              <a:t>:</a:t>
            </a:r>
            <a:endParaRPr lang="el-GR" dirty="0"/>
          </a:p>
          <a:p>
            <a:pPr marL="0" indent="0">
              <a:buNone/>
            </a:pPr>
            <a:r>
              <a:rPr lang="el-GR" dirty="0"/>
              <a:t>                                                  </a:t>
            </a:r>
            <a:r>
              <a:rPr lang="en-US" dirty="0"/>
              <a:t>L</a:t>
            </a:r>
            <a:r>
              <a:rPr lang="en-US" baseline="-25000" dirty="0"/>
              <a:t>v</a:t>
            </a:r>
            <a:r>
              <a:rPr lang="el-GR" dirty="0"/>
              <a:t> = 3,91 / σ</a:t>
            </a:r>
            <a:r>
              <a:rPr lang="en-US" baseline="-25000" dirty="0"/>
              <a:t>e</a:t>
            </a:r>
            <a:endParaRPr lang="el-GR" baseline="-25000" dirty="0"/>
          </a:p>
          <a:p>
            <a:pPr marL="0" indent="0">
              <a:buNone/>
            </a:pPr>
            <a:r>
              <a:rPr lang="el-GR" dirty="0"/>
              <a:t>Όπου σ</a:t>
            </a:r>
            <a:r>
              <a:rPr lang="en-US" baseline="-25000" dirty="0"/>
              <a:t>e</a:t>
            </a:r>
            <a:r>
              <a:rPr lang="el-GR" baseline="-25000" dirty="0"/>
              <a:t> </a:t>
            </a:r>
            <a:r>
              <a:rPr lang="el-GR" dirty="0"/>
              <a:t>είναι ο συντελεστής εξασθένισης ακτινοβολίας από το αεροζόλ</a:t>
            </a:r>
          </a:p>
        </p:txBody>
      </p:sp>
    </p:spTree>
    <p:extLst>
      <p:ext uri="{BB962C8B-B14F-4D97-AF65-F5344CB8AC3E}">
        <p14:creationId xmlns:p14="http://schemas.microsoft.com/office/powerpoint/2010/main" val="923445475"/>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Owner\Desktop\w9.png"/>
          <p:cNvPicPr>
            <a:picLocks noChangeAspect="1" noChangeArrowheads="1"/>
          </p:cNvPicPr>
          <p:nvPr/>
        </p:nvPicPr>
        <p:blipFill rotWithShape="1">
          <a:blip r:embed="rId2">
            <a:extLst>
              <a:ext uri="{28A0092B-C50C-407E-A947-70E740481C1C}">
                <a14:useLocalDpi xmlns:a14="http://schemas.microsoft.com/office/drawing/2010/main" val="0"/>
              </a:ext>
            </a:extLst>
          </a:blip>
          <a:srcRect l="1101" t="17806" r="2755" b="1643"/>
          <a:stretch/>
        </p:blipFill>
        <p:spPr bwMode="auto">
          <a:xfrm>
            <a:off x="222423" y="189470"/>
            <a:ext cx="5988008" cy="356389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6326660" y="3452613"/>
            <a:ext cx="5456186" cy="3028452"/>
          </a:xfrm>
          <a:prstGeom prst="rect">
            <a:avLst/>
          </a:prstGeom>
        </p:spPr>
      </p:pic>
    </p:spTree>
    <p:extLst>
      <p:ext uri="{BB962C8B-B14F-4D97-AF65-F5344CB8AC3E}">
        <p14:creationId xmlns:p14="http://schemas.microsoft.com/office/powerpoint/2010/main" val="4156240538"/>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Owner\Desktop\w14.png"/>
          <p:cNvPicPr>
            <a:picLocks noChangeAspect="1" noChangeArrowheads="1"/>
          </p:cNvPicPr>
          <p:nvPr/>
        </p:nvPicPr>
        <p:blipFill rotWithShape="1">
          <a:blip r:embed="rId2">
            <a:extLst>
              <a:ext uri="{28A0092B-C50C-407E-A947-70E740481C1C}">
                <a14:useLocalDpi xmlns:a14="http://schemas.microsoft.com/office/drawing/2010/main" val="0"/>
              </a:ext>
            </a:extLst>
          </a:blip>
          <a:srcRect l="11653" t="3179"/>
          <a:stretch/>
        </p:blipFill>
        <p:spPr bwMode="auto">
          <a:xfrm>
            <a:off x="121679" y="251690"/>
            <a:ext cx="7403042" cy="61363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Owner\Desktop\w1.png"/>
          <p:cNvPicPr>
            <a:picLocks noChangeAspect="1" noChangeArrowheads="1"/>
          </p:cNvPicPr>
          <p:nvPr/>
        </p:nvPicPr>
        <p:blipFill rotWithShape="1">
          <a:blip r:embed="rId3">
            <a:extLst>
              <a:ext uri="{28A0092B-C50C-407E-A947-70E740481C1C}">
                <a14:useLocalDpi xmlns:a14="http://schemas.microsoft.com/office/drawing/2010/main" val="0"/>
              </a:ext>
            </a:extLst>
          </a:blip>
          <a:srcRect l="53009" t="18003" r="7541" b="18317"/>
          <a:stretch/>
        </p:blipFill>
        <p:spPr bwMode="auto">
          <a:xfrm>
            <a:off x="7776519" y="2825577"/>
            <a:ext cx="4316627" cy="2578444"/>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περιεχομένου 2"/>
          <p:cNvSpPr>
            <a:spLocks noGrp="1"/>
          </p:cNvSpPr>
          <p:nvPr>
            <p:ph idx="1"/>
          </p:nvPr>
        </p:nvSpPr>
        <p:spPr>
          <a:xfrm>
            <a:off x="6614982" y="251690"/>
            <a:ext cx="5344107" cy="1535921"/>
          </a:xfrm>
        </p:spPr>
        <p:txBody>
          <a:bodyPr>
            <a:normAutofit fontScale="92500"/>
          </a:bodyPr>
          <a:lstStyle/>
          <a:p>
            <a:pPr marL="0" indent="0">
              <a:buNone/>
            </a:pPr>
            <a:r>
              <a:rPr lang="en-US" sz="2100" b="1" dirty="0" smtClean="0"/>
              <a:t>Radiative forcing </a:t>
            </a:r>
            <a:r>
              <a:rPr lang="el-GR" sz="2100" b="1" dirty="0" smtClean="0"/>
              <a:t>-</a:t>
            </a:r>
            <a:r>
              <a:rPr lang="en-US" sz="2100" b="1" dirty="0" smtClean="0"/>
              <a:t> </a:t>
            </a:r>
            <a:r>
              <a:rPr lang="el-GR" sz="2100" b="1" dirty="0" smtClean="0"/>
              <a:t>Η </a:t>
            </a:r>
            <a:r>
              <a:rPr lang="el-GR" sz="2100" b="1" dirty="0"/>
              <a:t>μεταβολή της ενεργειακής ροής στην ατμόσφαιρα που προκαλείται από φυσικούς ή ανθρωπογενείς παράγοντες της κλιματικής </a:t>
            </a:r>
            <a:r>
              <a:rPr lang="el-GR" sz="2100" b="1" dirty="0" smtClean="0"/>
              <a:t>αλλαγής</a:t>
            </a:r>
            <a:r>
              <a:rPr lang="en-US" sz="2100" b="1" dirty="0" smtClean="0"/>
              <a:t> (</a:t>
            </a:r>
            <a:r>
              <a:rPr lang="el-GR" sz="2100" b="1" dirty="0" smtClean="0"/>
              <a:t>σε </a:t>
            </a:r>
            <a:r>
              <a:rPr lang="el-GR" sz="2100" b="1" dirty="0" err="1"/>
              <a:t>watt</a:t>
            </a:r>
            <a:r>
              <a:rPr lang="el-GR" sz="2100" b="1" dirty="0"/>
              <a:t> / </a:t>
            </a:r>
            <a:r>
              <a:rPr lang="el-GR" sz="2100" b="1" dirty="0" smtClean="0"/>
              <a:t>m²</a:t>
            </a:r>
            <a:r>
              <a:rPr lang="en-US" sz="2100" b="1" dirty="0" smtClean="0"/>
              <a:t>).</a:t>
            </a:r>
            <a:r>
              <a:rPr lang="el-GR" dirty="0"/>
              <a:t/>
            </a:r>
            <a:br>
              <a:rPr lang="el-GR" dirty="0"/>
            </a:br>
            <a:endParaRPr lang="el-GR" dirty="0"/>
          </a:p>
        </p:txBody>
      </p:sp>
    </p:spTree>
    <p:extLst>
      <p:ext uri="{BB962C8B-B14F-4D97-AF65-F5344CB8AC3E}">
        <p14:creationId xmlns:p14="http://schemas.microsoft.com/office/powerpoint/2010/main" val="3619190322"/>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Owner\Desktop\w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0571" y="118683"/>
            <a:ext cx="7900204" cy="58477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Owner\Desktop\Στιγμιότυπο οθόνης 2021-10-30 0927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6778" y="5867529"/>
            <a:ext cx="9807790" cy="89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2596874"/>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pPr>
              <a:lnSpc>
                <a:spcPct val="100000"/>
              </a:lnSpc>
            </a:pPr>
            <a:r>
              <a:rPr lang="el-GR" dirty="0"/>
              <a:t>Πρόκειται για τα αιωρούμενα σωματίδια της ατμόσφαιρας που </a:t>
            </a:r>
            <a:r>
              <a:rPr lang="el-GR" b="1" dirty="0"/>
              <a:t>έχουν βιολογική προέλευση</a:t>
            </a:r>
            <a:r>
              <a:rPr lang="el-GR" dirty="0"/>
              <a:t>.</a:t>
            </a:r>
          </a:p>
          <a:p>
            <a:pPr>
              <a:lnSpc>
                <a:spcPct val="100000"/>
              </a:lnSpc>
            </a:pPr>
            <a:endParaRPr lang="el-GR" dirty="0"/>
          </a:p>
          <a:p>
            <a:pPr>
              <a:lnSpc>
                <a:spcPct val="100000"/>
              </a:lnSpc>
            </a:pPr>
            <a:r>
              <a:rPr lang="el-GR" dirty="0"/>
              <a:t>Στα </a:t>
            </a:r>
            <a:r>
              <a:rPr lang="el-GR" dirty="0" err="1"/>
              <a:t>βιοαεροζόλ</a:t>
            </a:r>
            <a:r>
              <a:rPr lang="el-GR" dirty="0"/>
              <a:t> εντάσσονται και τα μεγάλα μόρια, καθώς και οι πτητικές ενώσεις που έχουν ζωή ή προέρχονται από ζώντες οργανισμούς π.χ. ιοί, βακτήρια, μύκητες, γύρη </a:t>
            </a:r>
            <a:r>
              <a:rPr lang="el-GR" dirty="0" err="1"/>
              <a:t>ανθέων</a:t>
            </a:r>
            <a:r>
              <a:rPr lang="el-GR" dirty="0"/>
              <a:t>, τμήματα από μικροβιακά κύτταρα ή έντομα, προϊόντα μεταβολισμού διαφόρων ζώντων οργανισμών (π.χ. </a:t>
            </a:r>
            <a:r>
              <a:rPr lang="el-GR" dirty="0" err="1"/>
              <a:t>μυκοτοξίνες</a:t>
            </a:r>
            <a:r>
              <a:rPr lang="el-GR" dirty="0"/>
              <a:t>, </a:t>
            </a:r>
            <a:r>
              <a:rPr lang="el-GR" dirty="0" err="1"/>
              <a:t>βακτηριακές</a:t>
            </a:r>
            <a:r>
              <a:rPr lang="el-GR" dirty="0"/>
              <a:t> </a:t>
            </a:r>
            <a:r>
              <a:rPr lang="el-GR" dirty="0" err="1"/>
              <a:t>ενδοτοξίνες</a:t>
            </a:r>
            <a:r>
              <a:rPr lang="el-GR" dirty="0"/>
              <a:t>, περιττώματα εντόμων) κ.ά.  </a:t>
            </a:r>
          </a:p>
        </p:txBody>
      </p:sp>
    </p:spTree>
    <p:extLst>
      <p:ext uri="{BB962C8B-B14F-4D97-AF65-F5344CB8AC3E}">
        <p14:creationId xmlns:p14="http://schemas.microsoft.com/office/powerpoint/2010/main" val="2534461904"/>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35100"/>
            <a:ext cx="10515600" cy="5057775"/>
          </a:xfrm>
        </p:spPr>
        <p:txBody>
          <a:bodyPr>
            <a:normAutofit/>
          </a:bodyPr>
          <a:lstStyle/>
          <a:p>
            <a:pPr>
              <a:lnSpc>
                <a:spcPct val="100000"/>
              </a:lnSpc>
            </a:pPr>
            <a:r>
              <a:rPr lang="el-GR" dirty="0"/>
              <a:t>Σε κάθε κυβικό μέτρο αέρα (εσωτερικού ή εξωτερικού χώρου) υπάρχουν χιλιάδες ή και εκατομμύρια μικροοργανισμοί / βιολογικά μόρια</a:t>
            </a:r>
          </a:p>
          <a:p>
            <a:pPr>
              <a:lnSpc>
                <a:spcPct val="100000"/>
              </a:lnSpc>
            </a:pPr>
            <a:endParaRPr lang="el-GR" dirty="0"/>
          </a:p>
          <a:p>
            <a:pPr>
              <a:lnSpc>
                <a:spcPct val="100000"/>
              </a:lnSpc>
            </a:pPr>
            <a:r>
              <a:rPr lang="el-GR" dirty="0"/>
              <a:t>Το γίγνεσθαι των </a:t>
            </a:r>
            <a:r>
              <a:rPr lang="el-GR" dirty="0" err="1"/>
              <a:t>βιοαεροζόλ</a:t>
            </a:r>
            <a:r>
              <a:rPr lang="el-GR" dirty="0"/>
              <a:t> (αιώρηση, διασπορά, εναπόθεση κτλ.) εξαρτάται από το μέγεθός τους, την διάχυση </a:t>
            </a:r>
            <a:r>
              <a:rPr lang="en-US" dirty="0"/>
              <a:t>Brown</a:t>
            </a:r>
            <a:r>
              <a:rPr lang="el-GR" dirty="0"/>
              <a:t>, την βαρύτητα, την τυρβώδη ροή και τον ηλεκτρομαγνητισμό)</a:t>
            </a:r>
          </a:p>
        </p:txBody>
      </p:sp>
    </p:spTree>
    <p:extLst>
      <p:ext uri="{BB962C8B-B14F-4D97-AF65-F5344CB8AC3E}">
        <p14:creationId xmlns:p14="http://schemas.microsoft.com/office/powerpoint/2010/main" val="4083184718"/>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graphicFrame>
        <p:nvGraphicFramePr>
          <p:cNvPr id="6" name="Πίνακας 5">
            <a:extLst>
              <a:ext uri="{FF2B5EF4-FFF2-40B4-BE49-F238E27FC236}">
                <a16:creationId xmlns:a16="http://schemas.microsoft.com/office/drawing/2014/main" xmlns="" id="{898D99E3-27BF-48D6-AEAF-D1739C35337F}"/>
              </a:ext>
            </a:extLst>
          </p:cNvPr>
          <p:cNvGraphicFramePr>
            <a:graphicFrameLocks noGrp="1"/>
          </p:cNvGraphicFramePr>
          <p:nvPr>
            <p:extLst>
              <p:ext uri="{D42A27DB-BD31-4B8C-83A1-F6EECF244321}">
                <p14:modId xmlns:p14="http://schemas.microsoft.com/office/powerpoint/2010/main" val="1476535408"/>
              </p:ext>
            </p:extLst>
          </p:nvPr>
        </p:nvGraphicFramePr>
        <p:xfrm>
          <a:off x="1587500" y="1574800"/>
          <a:ext cx="8127999" cy="18542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xmlns="" val="545388958"/>
                    </a:ext>
                  </a:extLst>
                </a:gridCol>
                <a:gridCol w="2709333">
                  <a:extLst>
                    <a:ext uri="{9D8B030D-6E8A-4147-A177-3AD203B41FA5}">
                      <a16:colId xmlns:a16="http://schemas.microsoft.com/office/drawing/2014/main" xmlns="" val="4068705137"/>
                    </a:ext>
                  </a:extLst>
                </a:gridCol>
                <a:gridCol w="2709333">
                  <a:extLst>
                    <a:ext uri="{9D8B030D-6E8A-4147-A177-3AD203B41FA5}">
                      <a16:colId xmlns:a16="http://schemas.microsoft.com/office/drawing/2014/main" xmlns="" val="965174472"/>
                    </a:ext>
                  </a:extLst>
                </a:gridCol>
              </a:tblGrid>
              <a:tr h="370840">
                <a:tc>
                  <a:txBody>
                    <a:bodyPr/>
                    <a:lstStyle/>
                    <a:p>
                      <a:r>
                        <a:rPr lang="el-GR" dirty="0"/>
                        <a:t>Τύπος </a:t>
                      </a:r>
                      <a:r>
                        <a:rPr lang="el-GR" dirty="0" err="1"/>
                        <a:t>βιοαεροζόλ</a:t>
                      </a:r>
                      <a:endParaRPr lang="el-GR" dirty="0"/>
                    </a:p>
                  </a:txBody>
                  <a:tcPr/>
                </a:tc>
                <a:tc>
                  <a:txBody>
                    <a:bodyPr/>
                    <a:lstStyle/>
                    <a:p>
                      <a:r>
                        <a:rPr lang="el-GR" dirty="0"/>
                        <a:t>Μέγεθος (μ</a:t>
                      </a:r>
                      <a:r>
                        <a:rPr lang="en-US" dirty="0"/>
                        <a:t>m</a:t>
                      </a:r>
                      <a:r>
                        <a:rPr lang="el-GR" dirty="0"/>
                        <a:t>)</a:t>
                      </a:r>
                    </a:p>
                  </a:txBody>
                  <a:tcPr/>
                </a:tc>
                <a:tc>
                  <a:txBody>
                    <a:bodyPr/>
                    <a:lstStyle/>
                    <a:p>
                      <a:r>
                        <a:rPr lang="el-GR" dirty="0"/>
                        <a:t>Συγκέντρωση </a:t>
                      </a:r>
                      <a:r>
                        <a:rPr lang="en-US" dirty="0"/>
                        <a:t>(cfu/m</a:t>
                      </a:r>
                      <a:r>
                        <a:rPr lang="en-US" baseline="30000" dirty="0"/>
                        <a:t>3</a:t>
                      </a:r>
                      <a:r>
                        <a:rPr lang="en-US" dirty="0"/>
                        <a:t>)</a:t>
                      </a:r>
                      <a:endParaRPr lang="el-GR" dirty="0"/>
                    </a:p>
                  </a:txBody>
                  <a:tcPr/>
                </a:tc>
                <a:extLst>
                  <a:ext uri="{0D108BD9-81ED-4DB2-BD59-A6C34878D82A}">
                    <a16:rowId xmlns:a16="http://schemas.microsoft.com/office/drawing/2014/main" xmlns="" val="525344533"/>
                  </a:ext>
                </a:extLst>
              </a:tr>
              <a:tr h="370840">
                <a:tc>
                  <a:txBody>
                    <a:bodyPr/>
                    <a:lstStyle/>
                    <a:p>
                      <a:r>
                        <a:rPr lang="el-GR" dirty="0"/>
                        <a:t>Ιοί</a:t>
                      </a:r>
                    </a:p>
                  </a:txBody>
                  <a:tcPr/>
                </a:tc>
                <a:tc>
                  <a:txBody>
                    <a:bodyPr/>
                    <a:lstStyle/>
                    <a:p>
                      <a:r>
                        <a:rPr lang="el-GR" dirty="0"/>
                        <a:t>0,02-0,3</a:t>
                      </a:r>
                    </a:p>
                  </a:txBody>
                  <a:tcPr/>
                </a:tc>
                <a:tc>
                  <a:txBody>
                    <a:bodyPr/>
                    <a:lstStyle/>
                    <a:p>
                      <a:r>
                        <a:rPr lang="en-US" dirty="0"/>
                        <a:t>-</a:t>
                      </a:r>
                      <a:endParaRPr lang="el-GR" dirty="0"/>
                    </a:p>
                  </a:txBody>
                  <a:tcPr/>
                </a:tc>
                <a:extLst>
                  <a:ext uri="{0D108BD9-81ED-4DB2-BD59-A6C34878D82A}">
                    <a16:rowId xmlns:a16="http://schemas.microsoft.com/office/drawing/2014/main" xmlns="" val="530126089"/>
                  </a:ext>
                </a:extLst>
              </a:tr>
              <a:tr h="370840">
                <a:tc>
                  <a:txBody>
                    <a:bodyPr/>
                    <a:lstStyle/>
                    <a:p>
                      <a:r>
                        <a:rPr lang="el-GR" dirty="0"/>
                        <a:t>Βακτήρια</a:t>
                      </a:r>
                    </a:p>
                  </a:txBody>
                  <a:tcPr/>
                </a:tc>
                <a:tc>
                  <a:txBody>
                    <a:bodyPr/>
                    <a:lstStyle/>
                    <a:p>
                      <a:r>
                        <a:rPr lang="el-GR" dirty="0"/>
                        <a:t>0,3-10</a:t>
                      </a:r>
                    </a:p>
                  </a:txBody>
                  <a:tcPr/>
                </a:tc>
                <a:tc>
                  <a:txBody>
                    <a:bodyPr/>
                    <a:lstStyle/>
                    <a:p>
                      <a:r>
                        <a:rPr lang="en-US" dirty="0"/>
                        <a:t>0,5-1.000</a:t>
                      </a:r>
                      <a:endParaRPr lang="el-GR" dirty="0"/>
                    </a:p>
                  </a:txBody>
                  <a:tcPr/>
                </a:tc>
                <a:extLst>
                  <a:ext uri="{0D108BD9-81ED-4DB2-BD59-A6C34878D82A}">
                    <a16:rowId xmlns:a16="http://schemas.microsoft.com/office/drawing/2014/main" xmlns="" val="3497090463"/>
                  </a:ext>
                </a:extLst>
              </a:tr>
              <a:tr h="370840">
                <a:tc>
                  <a:txBody>
                    <a:bodyPr/>
                    <a:lstStyle/>
                    <a:p>
                      <a:r>
                        <a:rPr lang="el-GR" dirty="0"/>
                        <a:t>Σπόρια μυκήτων</a:t>
                      </a:r>
                    </a:p>
                  </a:txBody>
                  <a:tcPr/>
                </a:tc>
                <a:tc>
                  <a:txBody>
                    <a:bodyPr/>
                    <a:lstStyle/>
                    <a:p>
                      <a:r>
                        <a:rPr lang="el-GR" dirty="0"/>
                        <a:t>0,5-30</a:t>
                      </a:r>
                    </a:p>
                  </a:txBody>
                  <a:tcPr/>
                </a:tc>
                <a:tc>
                  <a:txBody>
                    <a:bodyPr/>
                    <a:lstStyle/>
                    <a:p>
                      <a:r>
                        <a:rPr lang="en-US" dirty="0"/>
                        <a:t>0-10.000</a:t>
                      </a:r>
                      <a:endParaRPr lang="el-GR" dirty="0"/>
                    </a:p>
                  </a:txBody>
                  <a:tcPr/>
                </a:tc>
                <a:extLst>
                  <a:ext uri="{0D108BD9-81ED-4DB2-BD59-A6C34878D82A}">
                    <a16:rowId xmlns:a16="http://schemas.microsoft.com/office/drawing/2014/main" xmlns="" val="1583193106"/>
                  </a:ext>
                </a:extLst>
              </a:tr>
              <a:tr h="370840">
                <a:tc>
                  <a:txBody>
                    <a:bodyPr/>
                    <a:lstStyle/>
                    <a:p>
                      <a:r>
                        <a:rPr lang="el-GR" dirty="0"/>
                        <a:t>Γύρη</a:t>
                      </a:r>
                    </a:p>
                  </a:txBody>
                  <a:tcPr/>
                </a:tc>
                <a:tc>
                  <a:txBody>
                    <a:bodyPr/>
                    <a:lstStyle/>
                    <a:p>
                      <a:r>
                        <a:rPr lang="el-GR" dirty="0"/>
                        <a:t>10-100</a:t>
                      </a:r>
                    </a:p>
                  </a:txBody>
                  <a:tcPr/>
                </a:tc>
                <a:tc>
                  <a:txBody>
                    <a:bodyPr/>
                    <a:lstStyle/>
                    <a:p>
                      <a:r>
                        <a:rPr lang="en-US" dirty="0"/>
                        <a:t>0-1.000</a:t>
                      </a:r>
                      <a:endParaRPr lang="el-GR" dirty="0"/>
                    </a:p>
                  </a:txBody>
                  <a:tcPr/>
                </a:tc>
                <a:extLst>
                  <a:ext uri="{0D108BD9-81ED-4DB2-BD59-A6C34878D82A}">
                    <a16:rowId xmlns:a16="http://schemas.microsoft.com/office/drawing/2014/main" xmlns="" val="3160088740"/>
                  </a:ext>
                </a:extLst>
              </a:tr>
            </a:tbl>
          </a:graphicData>
        </a:graphic>
      </p:graphicFrame>
      <p:sp>
        <p:nvSpPr>
          <p:cNvPr id="7" name="Θέση περιεχομένου 2">
            <a:extLst>
              <a:ext uri="{FF2B5EF4-FFF2-40B4-BE49-F238E27FC236}">
                <a16:creationId xmlns:a16="http://schemas.microsoft.com/office/drawing/2014/main" xmlns="" id="{DFBC44EB-5F54-4529-A229-B9647ADCB0DB}"/>
              </a:ext>
            </a:extLst>
          </p:cNvPr>
          <p:cNvSpPr>
            <a:spLocks noGrp="1"/>
          </p:cNvSpPr>
          <p:nvPr>
            <p:ph idx="1"/>
          </p:nvPr>
        </p:nvSpPr>
        <p:spPr>
          <a:xfrm>
            <a:off x="2882900" y="4152900"/>
            <a:ext cx="5930900" cy="1336675"/>
          </a:xfrm>
        </p:spPr>
        <p:txBody>
          <a:bodyPr>
            <a:normAutofit lnSpcReduction="10000"/>
          </a:bodyPr>
          <a:lstStyle/>
          <a:p>
            <a:pPr>
              <a:lnSpc>
                <a:spcPct val="100000"/>
              </a:lnSpc>
            </a:pPr>
            <a:r>
              <a:rPr lang="en-US" dirty="0"/>
              <a:t>cfu/m</a:t>
            </a:r>
            <a:r>
              <a:rPr lang="en-US" baseline="30000" dirty="0"/>
              <a:t>3</a:t>
            </a:r>
            <a:r>
              <a:rPr lang="en-US" dirty="0"/>
              <a:t>: cfu, colony forming unit, </a:t>
            </a:r>
            <a:r>
              <a:rPr lang="el-GR" dirty="0"/>
              <a:t>Μονάδες αποικιών ανά κυβικό μέτρο αέρα</a:t>
            </a:r>
          </a:p>
          <a:p>
            <a:pPr>
              <a:lnSpc>
                <a:spcPct val="100000"/>
              </a:lnSpc>
            </a:pPr>
            <a:endParaRPr lang="el-GR" dirty="0"/>
          </a:p>
        </p:txBody>
      </p:sp>
    </p:spTree>
    <p:extLst>
      <p:ext uri="{BB962C8B-B14F-4D97-AF65-F5344CB8AC3E}">
        <p14:creationId xmlns:p14="http://schemas.microsoft.com/office/powerpoint/2010/main" val="753466429"/>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803400"/>
            <a:ext cx="10515600" cy="4689475"/>
          </a:xfrm>
        </p:spPr>
        <p:txBody>
          <a:bodyPr>
            <a:normAutofit/>
          </a:bodyPr>
          <a:lstStyle/>
          <a:p>
            <a:pPr>
              <a:lnSpc>
                <a:spcPct val="100000"/>
              </a:lnSpc>
            </a:pPr>
            <a:r>
              <a:rPr lang="el-GR" dirty="0"/>
              <a:t>Πηγές εκπομπής </a:t>
            </a:r>
            <a:r>
              <a:rPr lang="el-GR" dirty="0" err="1"/>
              <a:t>βιοαεροζόλ</a:t>
            </a:r>
            <a:endParaRPr lang="el-GR" dirty="0"/>
          </a:p>
          <a:p>
            <a:pPr>
              <a:lnSpc>
                <a:spcPct val="100000"/>
              </a:lnSpc>
            </a:pPr>
            <a:r>
              <a:rPr lang="el-GR" dirty="0"/>
              <a:t>Φυσικές και ανθρωπογενείς</a:t>
            </a:r>
          </a:p>
          <a:p>
            <a:pPr>
              <a:lnSpc>
                <a:spcPct val="100000"/>
              </a:lnSpc>
            </a:pPr>
            <a:r>
              <a:rPr lang="el-GR" dirty="0"/>
              <a:t>Η συγκέντρωσή τους κυμαίνεται από μικρότερη των 100</a:t>
            </a:r>
            <a:r>
              <a:rPr lang="en-US" dirty="0"/>
              <a:t> cfu/m</a:t>
            </a:r>
            <a:r>
              <a:rPr lang="en-US" baseline="30000" dirty="0"/>
              <a:t>3</a:t>
            </a:r>
            <a:r>
              <a:rPr lang="el-GR" baseline="30000" dirty="0"/>
              <a:t> </a:t>
            </a:r>
            <a:r>
              <a:rPr lang="el-GR" dirty="0"/>
              <a:t>σε καθαρά δωμάτια ή χειρουργεία νοσοκομείων έως 10</a:t>
            </a:r>
            <a:r>
              <a:rPr lang="el-GR" baseline="30000" dirty="0"/>
              <a:t>5</a:t>
            </a:r>
            <a:r>
              <a:rPr lang="el-GR" dirty="0"/>
              <a:t>-10</a:t>
            </a:r>
            <a:r>
              <a:rPr lang="el-GR" baseline="30000" dirty="0"/>
              <a:t>10</a:t>
            </a:r>
            <a:r>
              <a:rPr lang="el-GR" dirty="0"/>
              <a:t> </a:t>
            </a:r>
            <a:r>
              <a:rPr lang="en-US" dirty="0"/>
              <a:t>cfu/m</a:t>
            </a:r>
            <a:r>
              <a:rPr lang="en-US" baseline="30000" dirty="0"/>
              <a:t>3</a:t>
            </a:r>
            <a:r>
              <a:rPr lang="el-GR" baseline="30000" dirty="0"/>
              <a:t> </a:t>
            </a:r>
            <a:r>
              <a:rPr lang="el-GR" dirty="0"/>
              <a:t>σε βιομηχανικές και γεωργικές δραστηριότητες. </a:t>
            </a:r>
          </a:p>
          <a:p>
            <a:pPr>
              <a:lnSpc>
                <a:spcPct val="100000"/>
              </a:lnSpc>
            </a:pPr>
            <a:endParaRPr lang="el-GR" dirty="0"/>
          </a:p>
        </p:txBody>
      </p:sp>
    </p:spTree>
    <p:extLst>
      <p:ext uri="{BB962C8B-B14F-4D97-AF65-F5344CB8AC3E}">
        <p14:creationId xmlns:p14="http://schemas.microsoft.com/office/powerpoint/2010/main" val="1800076775"/>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11300"/>
            <a:ext cx="10515600" cy="4689475"/>
          </a:xfrm>
        </p:spPr>
        <p:txBody>
          <a:bodyPr>
            <a:normAutofit/>
          </a:bodyPr>
          <a:lstStyle/>
          <a:p>
            <a:pPr>
              <a:lnSpc>
                <a:spcPct val="100000"/>
              </a:lnSpc>
            </a:pPr>
            <a:r>
              <a:rPr lang="el-GR" b="1" dirty="0"/>
              <a:t>Πηγές εκπομπής </a:t>
            </a:r>
            <a:r>
              <a:rPr lang="el-GR" b="1" dirty="0" err="1"/>
              <a:t>βιοαεροζόλ</a:t>
            </a:r>
            <a:endParaRPr lang="el-GR" b="1" dirty="0"/>
          </a:p>
          <a:p>
            <a:pPr>
              <a:lnSpc>
                <a:spcPct val="100000"/>
              </a:lnSpc>
            </a:pPr>
            <a:r>
              <a:rPr lang="el-GR" dirty="0"/>
              <a:t>Γεωργία (</a:t>
            </a:r>
            <a:r>
              <a:rPr lang="el-GR" dirty="0" err="1"/>
              <a:t>κομποστοποίηση</a:t>
            </a:r>
            <a:r>
              <a:rPr lang="el-GR" dirty="0"/>
              <a:t>, συγκομιδή, αποθήκευση)</a:t>
            </a:r>
          </a:p>
          <a:p>
            <a:pPr>
              <a:lnSpc>
                <a:spcPct val="100000"/>
              </a:lnSpc>
            </a:pPr>
            <a:r>
              <a:rPr lang="el-GR" dirty="0"/>
              <a:t>Κτηνοτροφία</a:t>
            </a:r>
          </a:p>
          <a:p>
            <a:pPr>
              <a:lnSpc>
                <a:spcPct val="100000"/>
              </a:lnSpc>
            </a:pPr>
            <a:r>
              <a:rPr lang="el-GR" dirty="0"/>
              <a:t>Κλιματισμός</a:t>
            </a:r>
          </a:p>
          <a:p>
            <a:pPr>
              <a:lnSpc>
                <a:spcPct val="100000"/>
              </a:lnSpc>
            </a:pPr>
            <a:r>
              <a:rPr lang="el-GR" dirty="0"/>
              <a:t>Εσωτερικοί χώροι (τοίχοι, χαλιά, φυτά, δωμάτιο εργασίας)</a:t>
            </a:r>
          </a:p>
          <a:p>
            <a:pPr>
              <a:lnSpc>
                <a:spcPct val="100000"/>
              </a:lnSpc>
            </a:pPr>
            <a:r>
              <a:rPr lang="el-GR" dirty="0"/>
              <a:t>Βιομηχανία (τροφίμων, φαρμάκων, κατασκευών, ποτών)</a:t>
            </a:r>
          </a:p>
          <a:p>
            <a:pPr>
              <a:lnSpc>
                <a:spcPct val="100000"/>
              </a:lnSpc>
            </a:pPr>
            <a:r>
              <a:rPr lang="el-GR" dirty="0"/>
              <a:t>Επεξεργασία υγρών αποβλήτων (δεξαμενές αερισμού, ενεργός ιλύς)</a:t>
            </a:r>
          </a:p>
        </p:txBody>
      </p:sp>
    </p:spTree>
    <p:extLst>
      <p:ext uri="{BB962C8B-B14F-4D97-AF65-F5344CB8AC3E}">
        <p14:creationId xmlns:p14="http://schemas.microsoft.com/office/powerpoint/2010/main" val="200311228"/>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358900"/>
            <a:ext cx="10515600" cy="4841875"/>
          </a:xfrm>
        </p:spPr>
        <p:txBody>
          <a:bodyPr>
            <a:normAutofit/>
          </a:bodyPr>
          <a:lstStyle/>
          <a:p>
            <a:pPr>
              <a:lnSpc>
                <a:spcPct val="100000"/>
              </a:lnSpc>
            </a:pPr>
            <a:r>
              <a:rPr lang="el-GR" b="1" dirty="0"/>
              <a:t>Κύκλος των </a:t>
            </a:r>
            <a:r>
              <a:rPr lang="el-GR" b="1" dirty="0" err="1"/>
              <a:t>βιοαεροζόλ</a:t>
            </a:r>
            <a:endParaRPr lang="el-GR" b="1" dirty="0"/>
          </a:p>
          <a:p>
            <a:pPr>
              <a:lnSpc>
                <a:spcPct val="100000"/>
              </a:lnSpc>
            </a:pPr>
            <a:r>
              <a:rPr lang="el-GR" dirty="0"/>
              <a:t>Εκπομπή</a:t>
            </a:r>
          </a:p>
          <a:p>
            <a:pPr>
              <a:lnSpc>
                <a:spcPct val="100000"/>
              </a:lnSpc>
            </a:pPr>
            <a:r>
              <a:rPr lang="el-GR" dirty="0"/>
              <a:t>Συμμετοχή σε ποικίλες φυσικοχημικές διεργασίες (χημικές αντιδράσεις στην επιφάνειά τους, συσσωμάτωση κ.ά.) ή στο να λειτουργήσουν ως πυρήνες συμπύκνωσης νεφών</a:t>
            </a:r>
          </a:p>
          <a:p>
            <a:pPr>
              <a:lnSpc>
                <a:spcPct val="100000"/>
              </a:lnSpc>
            </a:pPr>
            <a:r>
              <a:rPr lang="el-GR" dirty="0"/>
              <a:t>Εναπόθεσή τους μέσω ξηρής ή υγρής εναπόθεσης </a:t>
            </a:r>
          </a:p>
          <a:p>
            <a:pPr>
              <a:lnSpc>
                <a:spcPct val="100000"/>
              </a:lnSpc>
            </a:pPr>
            <a:r>
              <a:rPr lang="el-GR" dirty="0"/>
              <a:t>Αλληλεπίδρασή τους με τα χερσαία οικοσυστήματα κι </a:t>
            </a:r>
            <a:r>
              <a:rPr lang="el-GR" dirty="0" err="1"/>
              <a:t>επανεκπομπή</a:t>
            </a:r>
            <a:r>
              <a:rPr lang="el-GR" dirty="0"/>
              <a:t> μέρους αυτών</a:t>
            </a:r>
          </a:p>
        </p:txBody>
      </p:sp>
    </p:spTree>
    <p:extLst>
      <p:ext uri="{BB962C8B-B14F-4D97-AF65-F5344CB8AC3E}">
        <p14:creationId xmlns:p14="http://schemas.microsoft.com/office/powerpoint/2010/main" val="1688659959"/>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3683000" y="3651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358900"/>
            <a:ext cx="10515600" cy="4841875"/>
          </a:xfrm>
        </p:spPr>
        <p:txBody>
          <a:bodyPr>
            <a:normAutofit/>
          </a:bodyPr>
          <a:lstStyle/>
          <a:p>
            <a:pPr>
              <a:lnSpc>
                <a:spcPct val="100000"/>
              </a:lnSpc>
            </a:pPr>
            <a:r>
              <a:rPr lang="el-GR" b="1" dirty="0"/>
              <a:t>Επικινδυνότητα των </a:t>
            </a:r>
            <a:r>
              <a:rPr lang="el-GR" b="1" dirty="0" err="1"/>
              <a:t>βιοαεροζόλ</a:t>
            </a:r>
            <a:endParaRPr lang="el-GR" b="1" dirty="0"/>
          </a:p>
          <a:p>
            <a:pPr marL="0" indent="0">
              <a:lnSpc>
                <a:spcPct val="100000"/>
              </a:lnSpc>
              <a:buNone/>
            </a:pPr>
            <a:endParaRPr lang="el-GR" b="1" dirty="0"/>
          </a:p>
          <a:p>
            <a:pPr>
              <a:lnSpc>
                <a:spcPct val="100000"/>
              </a:lnSpc>
            </a:pPr>
            <a:r>
              <a:rPr lang="el-GR" dirty="0"/>
              <a:t>Σχετίζεται με το μέγεθός τους και το μέγεθος των κυττάρων των μικροοργανισμών σε αυτά</a:t>
            </a:r>
          </a:p>
          <a:p>
            <a:pPr>
              <a:lnSpc>
                <a:spcPct val="100000"/>
              </a:lnSpc>
            </a:pPr>
            <a:endParaRPr lang="el-GR" dirty="0"/>
          </a:p>
          <a:p>
            <a:pPr>
              <a:lnSpc>
                <a:spcPct val="100000"/>
              </a:lnSpc>
            </a:pPr>
            <a:r>
              <a:rPr lang="el-GR" dirty="0"/>
              <a:t>Προκαλούνται μικροβιακές μολύνσεις, πονοκέφαλοι, ερεθισμός στα μάτια, αερομεταφερόμενες ασθένειες, φαρυγγίτιδα, ιγμορίτιδα, ρινίτιδα κ.ά.</a:t>
            </a:r>
          </a:p>
        </p:txBody>
      </p:sp>
    </p:spTree>
    <p:extLst>
      <p:ext uri="{BB962C8B-B14F-4D97-AF65-F5344CB8AC3E}">
        <p14:creationId xmlns:p14="http://schemas.microsoft.com/office/powerpoint/2010/main" val="1012230334"/>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a:bodyPr>
          <a:lstStyle/>
          <a:p>
            <a:pPr>
              <a:lnSpc>
                <a:spcPct val="100000"/>
              </a:lnSpc>
            </a:pPr>
            <a:r>
              <a:rPr lang="el-GR" dirty="0"/>
              <a:t>Ανθρώπινη έκθεση μέσω της αναπνοής, της κατάποσης και της επαφής με το δέρμα.</a:t>
            </a:r>
          </a:p>
          <a:p>
            <a:pPr>
              <a:lnSpc>
                <a:spcPct val="100000"/>
              </a:lnSpc>
            </a:pPr>
            <a:r>
              <a:rPr lang="el-GR" dirty="0"/>
              <a:t>Κατά την εκπνοή ο άνθρωπος παράγει </a:t>
            </a:r>
            <a:r>
              <a:rPr lang="el-GR" dirty="0" err="1"/>
              <a:t>βιοαεροζόλ</a:t>
            </a:r>
            <a:r>
              <a:rPr lang="el-GR" dirty="0"/>
              <a:t> διαμέτρου 0,3-8 μ</a:t>
            </a:r>
            <a:r>
              <a:rPr lang="en-US" dirty="0"/>
              <a:t>m</a:t>
            </a:r>
            <a:r>
              <a:rPr lang="el-GR" dirty="0"/>
              <a:t> και μικρότερα των 5μ</a:t>
            </a:r>
            <a:r>
              <a:rPr lang="en-US" dirty="0"/>
              <a:t>m</a:t>
            </a:r>
            <a:r>
              <a:rPr lang="el-GR" dirty="0"/>
              <a:t> κατά την ομιλία, φτάρνισμα, φύσημα σφύριγμα κτλ.</a:t>
            </a:r>
          </a:p>
          <a:p>
            <a:pPr>
              <a:lnSpc>
                <a:spcPct val="100000"/>
              </a:lnSpc>
            </a:pPr>
            <a:r>
              <a:rPr lang="el-GR" dirty="0"/>
              <a:t>Από αυτά τα μικρότερα του 1 μ</a:t>
            </a:r>
            <a:r>
              <a:rPr lang="en-US" dirty="0"/>
              <a:t>m</a:t>
            </a:r>
            <a:r>
              <a:rPr lang="el-GR" dirty="0"/>
              <a:t> έχουν τυπικές συγκεντρώσεις της τάξης των 10</a:t>
            </a:r>
            <a:r>
              <a:rPr lang="el-GR" baseline="30000" dirty="0"/>
              <a:t>5</a:t>
            </a:r>
            <a:r>
              <a:rPr lang="el-GR" dirty="0"/>
              <a:t> σωματιδίων ανά κυβικό μέτρο, ενώ τα </a:t>
            </a:r>
            <a:r>
              <a:rPr lang="el-GR" dirty="0" err="1"/>
              <a:t>βιοαερολύματα</a:t>
            </a:r>
            <a:r>
              <a:rPr lang="el-GR" dirty="0"/>
              <a:t> με διαμέτρους πάνω από 1 μ</a:t>
            </a:r>
            <a:r>
              <a:rPr lang="en-US" dirty="0"/>
              <a:t>m</a:t>
            </a:r>
            <a:r>
              <a:rPr lang="el-GR" dirty="0"/>
              <a:t> έχουν συγκεντρώσεις 10</a:t>
            </a:r>
            <a:r>
              <a:rPr lang="el-GR" baseline="30000" dirty="0"/>
              <a:t>4</a:t>
            </a:r>
            <a:r>
              <a:rPr lang="el-GR" dirty="0"/>
              <a:t> σ./</a:t>
            </a:r>
            <a:r>
              <a:rPr lang="el-GR" dirty="0" err="1"/>
              <a:t>κ.μ</a:t>
            </a:r>
            <a:r>
              <a:rPr lang="el-GR" dirty="0"/>
              <a:t>.</a:t>
            </a:r>
          </a:p>
          <a:p>
            <a:pPr>
              <a:lnSpc>
                <a:spcPct val="100000"/>
              </a:lnSpc>
            </a:pPr>
            <a:endParaRPr lang="el-GR" dirty="0"/>
          </a:p>
        </p:txBody>
      </p:sp>
    </p:spTree>
    <p:extLst>
      <p:ext uri="{BB962C8B-B14F-4D97-AF65-F5344CB8AC3E}">
        <p14:creationId xmlns:p14="http://schemas.microsoft.com/office/powerpoint/2010/main" val="2772943104"/>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a:bodyPr>
          <a:lstStyle/>
          <a:p>
            <a:pPr>
              <a:lnSpc>
                <a:spcPct val="100000"/>
              </a:lnSpc>
            </a:pPr>
            <a:r>
              <a:rPr lang="el-GR" dirty="0"/>
              <a:t>Στα εσωτερικά περιβάλλοντα βρίσκουν ευνοϊκές συνθήκες ανάπτυξης</a:t>
            </a:r>
          </a:p>
          <a:p>
            <a:pPr>
              <a:lnSpc>
                <a:spcPct val="100000"/>
              </a:lnSpc>
            </a:pPr>
            <a:r>
              <a:rPr lang="el-GR" dirty="0"/>
              <a:t>Προστασία από την ηλιακή ακτινοβολία, διαθέσιμη δεξαμενή ξενιστών, παρουσία υγρασίας από εσωτερικές πηγές, μηχανισμοί διασποράς π.χ. συστήματα εξαερισμού κτλ.</a:t>
            </a:r>
          </a:p>
          <a:p>
            <a:pPr>
              <a:lnSpc>
                <a:spcPct val="100000"/>
              </a:lnSpc>
            </a:pPr>
            <a:endParaRPr lang="el-GR" dirty="0"/>
          </a:p>
          <a:p>
            <a:pPr>
              <a:lnSpc>
                <a:spcPct val="100000"/>
              </a:lnSpc>
            </a:pPr>
            <a:endParaRPr lang="el-GR" dirty="0"/>
          </a:p>
        </p:txBody>
      </p:sp>
    </p:spTree>
    <p:extLst>
      <p:ext uri="{BB962C8B-B14F-4D97-AF65-F5344CB8AC3E}">
        <p14:creationId xmlns:p14="http://schemas.microsoft.com/office/powerpoint/2010/main" val="3059642500"/>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fontScale="92500" lnSpcReduction="20000"/>
          </a:bodyPr>
          <a:lstStyle/>
          <a:p>
            <a:pPr>
              <a:lnSpc>
                <a:spcPct val="100000"/>
              </a:lnSpc>
            </a:pPr>
            <a:r>
              <a:rPr lang="el-GR" b="1" dirty="0"/>
              <a:t>Προστασία εσωτερικών χώρων από επιβλαβείς βιολογικούς παράγοντες</a:t>
            </a:r>
          </a:p>
          <a:p>
            <a:pPr marL="514350" indent="-514350">
              <a:lnSpc>
                <a:spcPct val="100000"/>
              </a:lnSpc>
              <a:buAutoNum type="arabicParenR"/>
            </a:pPr>
            <a:r>
              <a:rPr lang="el-GR" dirty="0"/>
              <a:t>Χρήση φίλτρων </a:t>
            </a:r>
            <a:r>
              <a:rPr lang="en-US" dirty="0"/>
              <a:t>HEPA (High Particulate Air Filters)</a:t>
            </a:r>
            <a:r>
              <a:rPr lang="el-GR" dirty="0"/>
              <a:t> με πολύ μικρή διάμετρο πόρων</a:t>
            </a:r>
          </a:p>
          <a:p>
            <a:pPr marL="514350" indent="-514350">
              <a:lnSpc>
                <a:spcPct val="100000"/>
              </a:lnSpc>
              <a:buAutoNum type="arabicParenR"/>
            </a:pPr>
            <a:r>
              <a:rPr lang="el-GR" dirty="0"/>
              <a:t>Αποστείρωση αέρα (χρήση υπεριώδους ακτινοβολίας)</a:t>
            </a:r>
          </a:p>
          <a:p>
            <a:pPr marL="514350" indent="-514350">
              <a:lnSpc>
                <a:spcPct val="100000"/>
              </a:lnSpc>
              <a:buAutoNum type="arabicParenR"/>
            </a:pPr>
            <a:endParaRPr lang="el-GR" dirty="0"/>
          </a:p>
          <a:p>
            <a:pPr>
              <a:lnSpc>
                <a:spcPct val="100000"/>
              </a:lnSpc>
              <a:buFont typeface="Wingdings" panose="05000000000000000000" pitchFamily="2" charset="2"/>
              <a:buChar char="ü"/>
            </a:pPr>
            <a:r>
              <a:rPr lang="el-GR" dirty="0"/>
              <a:t>Οι δύο αυτές τεχνικές πρέπει να έχουν αποτελεσματικότητα α≈100% καθώς διαφορετικά μπορούν να επιτύχουν αντίθετα από το αναμενόμενο αποτελέσματα. </a:t>
            </a:r>
            <a:r>
              <a:rPr lang="el-GR" b="1" dirty="0"/>
              <a:t>Πώς</a:t>
            </a:r>
            <a:r>
              <a:rPr lang="en-US" b="1" dirty="0"/>
              <a:t>;</a:t>
            </a:r>
            <a:endParaRPr lang="el-GR" b="1" dirty="0"/>
          </a:p>
          <a:p>
            <a:pPr>
              <a:lnSpc>
                <a:spcPct val="100000"/>
              </a:lnSpc>
              <a:buFont typeface="Wingdings" panose="05000000000000000000" pitchFamily="2" charset="2"/>
              <a:buChar char="ü"/>
            </a:pPr>
            <a:r>
              <a:rPr lang="el-GR" dirty="0"/>
              <a:t>Μέσω της δημιουργίας εκλεκτικών πιέσεων εμπλουτισμού, ανθεκτικών στις νέες συνθήκες μικροοργανισμών στους εσωτερικούς χώρους (αύξηση συγκέντρωσης ανθεκτικών, μικρού μεγέθους και μεγάλης παθογένειας μικροοργανισμών)</a:t>
            </a:r>
          </a:p>
          <a:p>
            <a:pPr>
              <a:lnSpc>
                <a:spcPct val="100000"/>
              </a:lnSpc>
            </a:pPr>
            <a:endParaRPr lang="el-GR" dirty="0"/>
          </a:p>
        </p:txBody>
      </p:sp>
    </p:spTree>
    <p:extLst>
      <p:ext uri="{BB962C8B-B14F-4D97-AF65-F5344CB8AC3E}">
        <p14:creationId xmlns:p14="http://schemas.microsoft.com/office/powerpoint/2010/main" val="4177380144"/>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lnSpcReduction="10000"/>
          </a:bodyPr>
          <a:lstStyle/>
          <a:p>
            <a:pPr>
              <a:lnSpc>
                <a:spcPct val="100000"/>
              </a:lnSpc>
            </a:pPr>
            <a:r>
              <a:rPr lang="el-GR" b="1" dirty="0"/>
              <a:t>Σύνδρομο «άρρωστου κτιρίου» </a:t>
            </a:r>
            <a:r>
              <a:rPr lang="en-US" b="1" dirty="0"/>
              <a:t>(Sick Building Syndrome)</a:t>
            </a:r>
            <a:endParaRPr lang="el-GR" b="1" dirty="0"/>
          </a:p>
          <a:p>
            <a:pPr>
              <a:lnSpc>
                <a:spcPct val="100000"/>
              </a:lnSpc>
            </a:pPr>
            <a:r>
              <a:rPr lang="el-GR" dirty="0"/>
              <a:t>Εκδήλωση συμπτωμάτων σε εργαζομένους (πονοκέφαλος, μυϊκοί πόνοι, ερεθισμός μύτης, βήχας, δερματικά συμπτώματα, καταρροή, ξηρότητα λαιμού).</a:t>
            </a:r>
          </a:p>
          <a:p>
            <a:pPr>
              <a:lnSpc>
                <a:spcPct val="100000"/>
              </a:lnSpc>
            </a:pPr>
            <a:r>
              <a:rPr lang="el-GR" dirty="0"/>
              <a:t>Αιτία είναι η ανεπαρκής συντήρηση των συστημάτων εξαερισμού και κλιματισμού, καθώς και η έλλειψη καθαρισμού των αεραγωγών και του κτιρίου εν γένει.</a:t>
            </a:r>
          </a:p>
          <a:p>
            <a:pPr>
              <a:lnSpc>
                <a:spcPct val="100000"/>
              </a:lnSpc>
            </a:pPr>
            <a:r>
              <a:rPr lang="el-GR" dirty="0"/>
              <a:t>Έτσι το σύστημα εξαερισμού-κλιματισμού, από σύστημα δημιουργίας άνεσης και ευεξίας μετατρέπεται σε πηγή συμπτωμάτων και παθογόνων μικροοργανισμών.</a:t>
            </a:r>
          </a:p>
          <a:p>
            <a:pPr>
              <a:lnSpc>
                <a:spcPct val="100000"/>
              </a:lnSpc>
            </a:pPr>
            <a:endParaRPr lang="el-GR" dirty="0"/>
          </a:p>
        </p:txBody>
      </p:sp>
    </p:spTree>
    <p:extLst>
      <p:ext uri="{BB962C8B-B14F-4D97-AF65-F5344CB8AC3E}">
        <p14:creationId xmlns:p14="http://schemas.microsoft.com/office/powerpoint/2010/main" val="3416500050"/>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a:bodyPr>
          <a:lstStyle/>
          <a:p>
            <a:pPr>
              <a:lnSpc>
                <a:spcPct val="100000"/>
              </a:lnSpc>
            </a:pPr>
            <a:r>
              <a:rPr lang="el-GR" b="1" dirty="0"/>
              <a:t>Σύνδρομο «άρρωστου κτιρίου» </a:t>
            </a:r>
            <a:r>
              <a:rPr lang="en-US" b="1" dirty="0"/>
              <a:t>(Sick Building Syndrome)</a:t>
            </a:r>
            <a:endParaRPr lang="el-GR" b="1" dirty="0"/>
          </a:p>
          <a:p>
            <a:pPr>
              <a:lnSpc>
                <a:spcPct val="100000"/>
              </a:lnSpc>
            </a:pPr>
            <a:r>
              <a:rPr lang="el-GR" dirty="0"/>
              <a:t>Τα πρώτα κρούσματα εμφανίστηκαν το 1970 (ενεργειακή κρίση) όπου Παγκόσμιοι Οργανισμοί, προκειμένου να επιτευχθεί εξοικονόμηση ενέργειας, τροποποίησαν κανονισμούς θέρμανσης-ψύξης-εξαερισμού βιαστικά και χωρίς να μελετηθούν οι επιπτώσεις που θα είχαν στην ανθρώπινη υγεία.</a:t>
            </a:r>
            <a:endParaRPr lang="en-US" dirty="0"/>
          </a:p>
          <a:p>
            <a:pPr>
              <a:lnSpc>
                <a:spcPct val="100000"/>
              </a:lnSpc>
            </a:pPr>
            <a:r>
              <a:rPr lang="en-US" dirty="0"/>
              <a:t>To 20-30% </a:t>
            </a:r>
            <a:r>
              <a:rPr lang="el-GR" dirty="0"/>
              <a:t>των κτιρίων σε ΗΠΑ και Χονγκ Κονγκ «άρρωστα», εξαιτίας των λίγων ανοιγμάτων στο κέλυφος, την εκτεταμένη χρήση υαλοπινάκων επί του κελύφους και την χρήση νέων υλικών.</a:t>
            </a:r>
          </a:p>
          <a:p>
            <a:pPr>
              <a:lnSpc>
                <a:spcPct val="100000"/>
              </a:lnSpc>
            </a:pPr>
            <a:endParaRPr lang="el-GR" dirty="0"/>
          </a:p>
        </p:txBody>
      </p:sp>
    </p:spTree>
    <p:extLst>
      <p:ext uri="{BB962C8B-B14F-4D97-AF65-F5344CB8AC3E}">
        <p14:creationId xmlns:p14="http://schemas.microsoft.com/office/powerpoint/2010/main" val="3963256366"/>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a:bodyPr>
          <a:lstStyle/>
          <a:p>
            <a:pPr>
              <a:lnSpc>
                <a:spcPct val="100000"/>
              </a:lnSpc>
            </a:pPr>
            <a:r>
              <a:rPr lang="el-GR" b="1" dirty="0"/>
              <a:t>Σύνδρομο «άρρωστου κτιρίου» </a:t>
            </a:r>
            <a:r>
              <a:rPr lang="en-US" b="1" dirty="0"/>
              <a:t>(Sick Building Syndrome)</a:t>
            </a:r>
            <a:endParaRPr lang="el-GR" b="1" dirty="0"/>
          </a:p>
          <a:p>
            <a:pPr>
              <a:lnSpc>
                <a:spcPct val="100000"/>
              </a:lnSpc>
            </a:pPr>
            <a:r>
              <a:rPr lang="el-GR" dirty="0"/>
              <a:t>Οι παράγοντες που ευνοούν την ανάπτυξη του συνδρόμου είναι</a:t>
            </a:r>
            <a:r>
              <a:rPr lang="en-US" dirty="0"/>
              <a:t>:</a:t>
            </a:r>
            <a:endParaRPr lang="el-GR" dirty="0"/>
          </a:p>
          <a:p>
            <a:pPr marL="571500" indent="-571500">
              <a:lnSpc>
                <a:spcPct val="100000"/>
              </a:lnSpc>
              <a:buFont typeface="+mj-lt"/>
              <a:buAutoNum type="romanUcPeriod"/>
            </a:pPr>
            <a:r>
              <a:rPr lang="el-GR" dirty="0"/>
              <a:t>Φυσικοί (ανεπαρκής αερισμός, ακραίες θερμοκρασίες, ακραίες τιμές σχετικής υγρασίας, χαμηλός φωτισμός)</a:t>
            </a:r>
          </a:p>
          <a:p>
            <a:pPr marL="571500" indent="-571500">
              <a:lnSpc>
                <a:spcPct val="100000"/>
              </a:lnSpc>
              <a:buFont typeface="+mj-lt"/>
              <a:buAutoNum type="romanUcPeriod"/>
            </a:pPr>
            <a:r>
              <a:rPr lang="el-GR" dirty="0"/>
              <a:t>Χημικοί (</a:t>
            </a:r>
            <a:r>
              <a:rPr lang="en-US" dirty="0"/>
              <a:t>VOCs</a:t>
            </a:r>
            <a:r>
              <a:rPr lang="el-GR" dirty="0"/>
              <a:t>, καπνός τσιγάρου, </a:t>
            </a:r>
            <a:r>
              <a:rPr lang="en-US" dirty="0"/>
              <a:t>PM</a:t>
            </a:r>
            <a:r>
              <a:rPr lang="el-GR" dirty="0"/>
              <a:t>, σκόνη κ.ά.)</a:t>
            </a:r>
          </a:p>
          <a:p>
            <a:pPr marL="571500" indent="-571500">
              <a:lnSpc>
                <a:spcPct val="100000"/>
              </a:lnSpc>
              <a:buFont typeface="+mj-lt"/>
              <a:buAutoNum type="romanUcPeriod"/>
            </a:pPr>
            <a:r>
              <a:rPr lang="el-GR" dirty="0"/>
              <a:t>Βιολογικοί (βακτήρια, μύκητες κ.ά.)</a:t>
            </a:r>
          </a:p>
          <a:p>
            <a:pPr marL="571500" indent="-571500">
              <a:lnSpc>
                <a:spcPct val="100000"/>
              </a:lnSpc>
              <a:buFont typeface="+mj-lt"/>
              <a:buAutoNum type="romanUcPeriod"/>
            </a:pPr>
            <a:r>
              <a:rPr lang="el-GR" dirty="0"/>
              <a:t>Ψυχολογικοί (στρες, απουσία προγραμματισμού, ανεπαρκής διαχείριση προσωπικών δεδομένων)</a:t>
            </a:r>
          </a:p>
          <a:p>
            <a:pPr>
              <a:lnSpc>
                <a:spcPct val="100000"/>
              </a:lnSpc>
            </a:pPr>
            <a:endParaRPr lang="el-GR" dirty="0"/>
          </a:p>
        </p:txBody>
      </p:sp>
    </p:spTree>
    <p:extLst>
      <p:ext uri="{BB962C8B-B14F-4D97-AF65-F5344CB8AC3E}">
        <p14:creationId xmlns:p14="http://schemas.microsoft.com/office/powerpoint/2010/main" val="1538287608"/>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8EF4E2ED-B569-479A-9B71-8E318A922CC8}"/>
              </a:ext>
            </a:extLst>
          </p:cNvPr>
          <p:cNvSpPr>
            <a:spLocks noGrp="1"/>
          </p:cNvSpPr>
          <p:nvPr>
            <p:ph idx="1"/>
          </p:nvPr>
        </p:nvSpPr>
        <p:spPr/>
        <p:txBody>
          <a:bodyPr/>
          <a:lstStyle/>
          <a:p>
            <a:endParaRPr lang="el-GR" dirty="0">
              <a:highlight>
                <a:srgbClr val="FFFF00"/>
              </a:highlight>
            </a:endParaRPr>
          </a:p>
          <a:p>
            <a:endParaRPr lang="en-US" dirty="0" smtClean="0">
              <a:highlight>
                <a:srgbClr val="FFFF00"/>
              </a:highlight>
            </a:endParaRPr>
          </a:p>
          <a:p>
            <a:r>
              <a:rPr lang="en-US" dirty="0">
                <a:highlight>
                  <a:srgbClr val="FFFF00"/>
                </a:highlight>
              </a:rPr>
              <a:t>https://www.youtube.com/watch?v=wl3BkTE4TEc</a:t>
            </a:r>
          </a:p>
          <a:p>
            <a:endParaRPr lang="el-GR" dirty="0">
              <a:highlight>
                <a:srgbClr val="FFFF00"/>
              </a:highlight>
            </a:endParaRPr>
          </a:p>
          <a:p>
            <a:endParaRPr lang="el-GR" dirty="0">
              <a:highlight>
                <a:srgbClr val="FFFF00"/>
              </a:highlight>
            </a:endParaRPr>
          </a:p>
          <a:p>
            <a:endParaRPr lang="el-GR" dirty="0">
              <a:highlight>
                <a:srgbClr val="FFFF00"/>
              </a:highlight>
            </a:endParaRPr>
          </a:p>
        </p:txBody>
      </p:sp>
    </p:spTree>
    <p:extLst>
      <p:ext uri="{BB962C8B-B14F-4D97-AF65-F5344CB8AC3E}">
        <p14:creationId xmlns:p14="http://schemas.microsoft.com/office/powerpoint/2010/main" val="3915152998"/>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fontScale="92500" lnSpcReduction="20000"/>
          </a:bodyPr>
          <a:lstStyle/>
          <a:p>
            <a:pPr>
              <a:lnSpc>
                <a:spcPct val="100000"/>
              </a:lnSpc>
            </a:pPr>
            <a:r>
              <a:rPr lang="el-GR" b="1" dirty="0" err="1"/>
              <a:t>Βιοαεροζόλ</a:t>
            </a:r>
            <a:r>
              <a:rPr lang="en-US" b="1" dirty="0"/>
              <a:t>:</a:t>
            </a:r>
            <a:r>
              <a:rPr lang="el-GR" b="1" dirty="0"/>
              <a:t> συστατικά της ατμόσφαιρας</a:t>
            </a:r>
          </a:p>
          <a:p>
            <a:pPr>
              <a:lnSpc>
                <a:spcPct val="100000"/>
              </a:lnSpc>
            </a:pPr>
            <a:r>
              <a:rPr lang="el-GR" dirty="0"/>
              <a:t>Δεν προκαλούν βλάβες σε μικρές συγκεντρώσεις</a:t>
            </a:r>
          </a:p>
          <a:p>
            <a:pPr>
              <a:lnSpc>
                <a:spcPct val="100000"/>
              </a:lnSpc>
            </a:pPr>
            <a:r>
              <a:rPr lang="el-GR" dirty="0"/>
              <a:t>Προβλήματα προκαλούνται από λίγες κατηγορίες </a:t>
            </a:r>
            <a:r>
              <a:rPr lang="el-GR" dirty="0" err="1"/>
              <a:t>βιοαεροζόλ</a:t>
            </a:r>
            <a:r>
              <a:rPr lang="el-GR" dirty="0"/>
              <a:t> που περιέχουν παθογόνους μικροοργανισμούς ή προϊόντα μεταβολισμού τους.</a:t>
            </a:r>
          </a:p>
          <a:p>
            <a:pPr>
              <a:lnSpc>
                <a:spcPct val="100000"/>
              </a:lnSpc>
            </a:pPr>
            <a:r>
              <a:rPr lang="el-GR" dirty="0"/>
              <a:t>Στους εσωτερικούς χώρους συνήθως ανευρίσκονται υψηλές συγκεντρώσεις βακτηρίων και μυκήτων.</a:t>
            </a:r>
          </a:p>
          <a:p>
            <a:pPr>
              <a:lnSpc>
                <a:spcPct val="100000"/>
              </a:lnSpc>
            </a:pPr>
            <a:r>
              <a:rPr lang="el-GR" dirty="0"/>
              <a:t>Οι μύκητες δημιουργούν σπόρια που διασπείρονται με τον αέρα, καθώς και </a:t>
            </a:r>
            <a:r>
              <a:rPr lang="el-GR" b="1" dirty="0" err="1"/>
              <a:t>μυκοτοξίνες</a:t>
            </a:r>
            <a:r>
              <a:rPr lang="el-GR" b="1" dirty="0"/>
              <a:t> και </a:t>
            </a:r>
            <a:r>
              <a:rPr lang="en-US" b="1" dirty="0"/>
              <a:t>VOCs</a:t>
            </a:r>
            <a:r>
              <a:rPr lang="el-GR" b="1" dirty="0"/>
              <a:t>.</a:t>
            </a:r>
          </a:p>
          <a:p>
            <a:pPr>
              <a:lnSpc>
                <a:spcPct val="100000"/>
              </a:lnSpc>
            </a:pPr>
            <a:r>
              <a:rPr lang="el-GR" dirty="0"/>
              <a:t>Επικίνδυνα σπόρια είναι στελέχη των γενών </a:t>
            </a:r>
            <a:r>
              <a:rPr lang="en-US" dirty="0"/>
              <a:t>Penicillium, Aspergillus, Alternaria.</a:t>
            </a:r>
          </a:p>
          <a:p>
            <a:pPr>
              <a:lnSpc>
                <a:spcPct val="100000"/>
              </a:lnSpc>
            </a:pPr>
            <a:r>
              <a:rPr lang="el-GR" dirty="0"/>
              <a:t>Τα βακτήρια παράγουν τοξικές </a:t>
            </a:r>
            <a:r>
              <a:rPr lang="el-GR" b="1" dirty="0" err="1"/>
              <a:t>ενδοτοξίνες</a:t>
            </a:r>
            <a:r>
              <a:rPr lang="el-GR" b="1" dirty="0"/>
              <a:t> και πτητικές οργανικές ενώσεις.</a:t>
            </a:r>
          </a:p>
          <a:p>
            <a:pPr>
              <a:lnSpc>
                <a:spcPct val="100000"/>
              </a:lnSpc>
            </a:pPr>
            <a:endParaRPr lang="el-GR" dirty="0"/>
          </a:p>
        </p:txBody>
      </p:sp>
    </p:spTree>
    <p:extLst>
      <p:ext uri="{BB962C8B-B14F-4D97-AF65-F5344CB8AC3E}">
        <p14:creationId xmlns:p14="http://schemas.microsoft.com/office/powerpoint/2010/main" val="3060617765"/>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58800"/>
          </a:xfrm>
        </p:spPr>
        <p:txBody>
          <a:bodyPr>
            <a:normAutofit/>
          </a:bodyPr>
          <a:lstStyle/>
          <a:p>
            <a:pPr>
              <a:lnSpc>
                <a:spcPct val="100000"/>
              </a:lnSpc>
            </a:pPr>
            <a:r>
              <a:rPr lang="el-GR" b="1" dirty="0"/>
              <a:t>Αερομεταφερόμενες ασθένειες</a:t>
            </a:r>
            <a:endParaRPr lang="el-GR" dirty="0"/>
          </a:p>
          <a:p>
            <a:pPr>
              <a:lnSpc>
                <a:spcPct val="100000"/>
              </a:lnSpc>
            </a:pPr>
            <a:endParaRPr lang="el-GR" dirty="0"/>
          </a:p>
        </p:txBody>
      </p:sp>
      <p:graphicFrame>
        <p:nvGraphicFramePr>
          <p:cNvPr id="4" name="Πίνακας 3">
            <a:extLst>
              <a:ext uri="{FF2B5EF4-FFF2-40B4-BE49-F238E27FC236}">
                <a16:creationId xmlns:a16="http://schemas.microsoft.com/office/drawing/2014/main" xmlns="" id="{620B4094-F75D-4E4F-BFEF-B34A6EF04EE8}"/>
              </a:ext>
            </a:extLst>
          </p:cNvPr>
          <p:cNvGraphicFramePr>
            <a:graphicFrameLocks noGrp="1"/>
          </p:cNvGraphicFramePr>
          <p:nvPr>
            <p:extLst>
              <p:ext uri="{D42A27DB-BD31-4B8C-83A1-F6EECF244321}">
                <p14:modId xmlns:p14="http://schemas.microsoft.com/office/powerpoint/2010/main" val="1470095288"/>
              </p:ext>
            </p:extLst>
          </p:nvPr>
        </p:nvGraphicFramePr>
        <p:xfrm>
          <a:off x="190500" y="1689100"/>
          <a:ext cx="8128000" cy="45872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xmlns="" val="3685788828"/>
                    </a:ext>
                  </a:extLst>
                </a:gridCol>
                <a:gridCol w="4064000">
                  <a:extLst>
                    <a:ext uri="{9D8B030D-6E8A-4147-A177-3AD203B41FA5}">
                      <a16:colId xmlns:a16="http://schemas.microsoft.com/office/drawing/2014/main" xmlns="" val="48966238"/>
                    </a:ext>
                  </a:extLst>
                </a:gridCol>
              </a:tblGrid>
              <a:tr h="0">
                <a:tc>
                  <a:txBody>
                    <a:bodyPr/>
                    <a:lstStyle/>
                    <a:p>
                      <a:r>
                        <a:rPr lang="el-GR" dirty="0"/>
                        <a:t>Ασθένειες υπερευαισθησίας (αλλεργίες)</a:t>
                      </a:r>
                    </a:p>
                  </a:txBody>
                  <a:tcPr/>
                </a:tc>
                <a:tc>
                  <a:txBody>
                    <a:bodyPr/>
                    <a:lstStyle/>
                    <a:p>
                      <a:r>
                        <a:rPr lang="el-GR" dirty="0"/>
                        <a:t>Μολυσματικές ασθένειες</a:t>
                      </a:r>
                    </a:p>
                  </a:txBody>
                  <a:tcPr/>
                </a:tc>
                <a:extLst>
                  <a:ext uri="{0D108BD9-81ED-4DB2-BD59-A6C34878D82A}">
                    <a16:rowId xmlns:a16="http://schemas.microsoft.com/office/drawing/2014/main" xmlns="" val="3911751454"/>
                  </a:ext>
                </a:extLst>
              </a:tr>
              <a:tr h="370840">
                <a:tc>
                  <a:txBody>
                    <a:bodyPr/>
                    <a:lstStyle/>
                    <a:p>
                      <a:r>
                        <a:rPr lang="el-GR" dirty="0"/>
                        <a:t>Τα </a:t>
                      </a:r>
                      <a:r>
                        <a:rPr lang="el-GR" dirty="0" err="1"/>
                        <a:t>βιοαεροζόλ</a:t>
                      </a:r>
                      <a:r>
                        <a:rPr lang="el-GR" dirty="0"/>
                        <a:t> δρουν σαν αντιγόνα (ξένο σώμα στον οργανισμό) και προκαλούν αλλεργική αντίδραση στο ανοσοποιητικό σύστημα</a:t>
                      </a:r>
                    </a:p>
                  </a:txBody>
                  <a:tcPr/>
                </a:tc>
                <a:tc>
                  <a:txBody>
                    <a:bodyPr/>
                    <a:lstStyle/>
                    <a:p>
                      <a:r>
                        <a:rPr lang="el-GR" dirty="0"/>
                        <a:t>Προσβολή του σώματος από παθογόνους μικροοργανισμούς</a:t>
                      </a:r>
                    </a:p>
                  </a:txBody>
                  <a:tcPr/>
                </a:tc>
                <a:extLst>
                  <a:ext uri="{0D108BD9-81ED-4DB2-BD59-A6C34878D82A}">
                    <a16:rowId xmlns:a16="http://schemas.microsoft.com/office/drawing/2014/main" xmlns="" val="243766495"/>
                  </a:ext>
                </a:extLst>
              </a:tr>
              <a:tr h="370840">
                <a:tc>
                  <a:txBody>
                    <a:bodyPr/>
                    <a:lstStyle/>
                    <a:p>
                      <a:r>
                        <a:rPr lang="el-GR" dirty="0"/>
                        <a:t>Άσθμα του άρρωστου κτιρίου</a:t>
                      </a:r>
                    </a:p>
                  </a:txBody>
                  <a:tcPr/>
                </a:tc>
                <a:tc>
                  <a:txBody>
                    <a:bodyPr/>
                    <a:lstStyle/>
                    <a:p>
                      <a:r>
                        <a:rPr lang="el-GR" dirty="0"/>
                        <a:t>Γρίπη (ιός </a:t>
                      </a:r>
                      <a:r>
                        <a:rPr lang="en-US" dirty="0"/>
                        <a:t>influenza)</a:t>
                      </a:r>
                      <a:endParaRPr lang="el-GR" dirty="0"/>
                    </a:p>
                  </a:txBody>
                  <a:tcPr/>
                </a:tc>
                <a:extLst>
                  <a:ext uri="{0D108BD9-81ED-4DB2-BD59-A6C34878D82A}">
                    <a16:rowId xmlns:a16="http://schemas.microsoft.com/office/drawing/2014/main" xmlns="" val="50105830"/>
                  </a:ext>
                </a:extLst>
              </a:tr>
              <a:tr h="370840">
                <a:tc>
                  <a:txBody>
                    <a:bodyPr/>
                    <a:lstStyle/>
                    <a:p>
                      <a:r>
                        <a:rPr lang="el-GR" dirty="0"/>
                        <a:t>Αλλεργική ρινίτιδα</a:t>
                      </a:r>
                    </a:p>
                  </a:txBody>
                  <a:tcPr/>
                </a:tc>
                <a:tc>
                  <a:txBody>
                    <a:bodyPr/>
                    <a:lstStyle/>
                    <a:p>
                      <a:r>
                        <a:rPr lang="el-GR" dirty="0"/>
                        <a:t>Φαρυγγίτιδα (βακτήριο </a:t>
                      </a:r>
                      <a:r>
                        <a:rPr lang="en-US" dirty="0"/>
                        <a:t>Chlamydia </a:t>
                      </a:r>
                      <a:r>
                        <a:rPr lang="en-US" dirty="0" err="1"/>
                        <a:t>pneumonide</a:t>
                      </a:r>
                      <a:r>
                        <a:rPr lang="en-US" dirty="0"/>
                        <a:t>)</a:t>
                      </a:r>
                      <a:endParaRPr lang="el-GR" dirty="0"/>
                    </a:p>
                  </a:txBody>
                  <a:tcPr/>
                </a:tc>
                <a:extLst>
                  <a:ext uri="{0D108BD9-81ED-4DB2-BD59-A6C34878D82A}">
                    <a16:rowId xmlns:a16="http://schemas.microsoft.com/office/drawing/2014/main" xmlns="" val="2093645150"/>
                  </a:ext>
                </a:extLst>
              </a:tr>
              <a:tr h="370840">
                <a:tc>
                  <a:txBody>
                    <a:bodyPr/>
                    <a:lstStyle/>
                    <a:p>
                      <a:r>
                        <a:rPr lang="el-GR" dirty="0"/>
                        <a:t>Αλλεργική </a:t>
                      </a:r>
                      <a:r>
                        <a:rPr lang="el-GR" dirty="0" err="1"/>
                        <a:t>πνευμονίτιδα</a:t>
                      </a:r>
                      <a:endParaRPr lang="el-GR" dirty="0"/>
                    </a:p>
                  </a:txBody>
                  <a:tcPr/>
                </a:tc>
                <a:tc>
                  <a:txBody>
                    <a:bodyPr/>
                    <a:lstStyle/>
                    <a:p>
                      <a:r>
                        <a:rPr lang="el-GR" dirty="0"/>
                        <a:t>Φυματίωση (βακτήριο </a:t>
                      </a:r>
                      <a:r>
                        <a:rPr lang="en-US" dirty="0"/>
                        <a:t>Mycobacterium tuberculosis)</a:t>
                      </a:r>
                      <a:endParaRPr lang="el-GR" dirty="0"/>
                    </a:p>
                  </a:txBody>
                  <a:tcPr/>
                </a:tc>
                <a:extLst>
                  <a:ext uri="{0D108BD9-81ED-4DB2-BD59-A6C34878D82A}">
                    <a16:rowId xmlns:a16="http://schemas.microsoft.com/office/drawing/2014/main" xmlns="" val="3844392478"/>
                  </a:ext>
                </a:extLst>
              </a:tr>
              <a:tr h="370840">
                <a:tc>
                  <a:txBody>
                    <a:bodyPr/>
                    <a:lstStyle/>
                    <a:p>
                      <a:r>
                        <a:rPr lang="el-GR" dirty="0"/>
                        <a:t>Πυρετός υγραντήρων </a:t>
                      </a:r>
                      <a:r>
                        <a:rPr lang="en-US" dirty="0"/>
                        <a:t>(humidifier fever)</a:t>
                      </a:r>
                      <a:endParaRPr lang="el-GR" dirty="0"/>
                    </a:p>
                  </a:txBody>
                  <a:tcPr/>
                </a:tc>
                <a:tc>
                  <a:txBody>
                    <a:bodyPr/>
                    <a:lstStyle/>
                    <a:p>
                      <a:r>
                        <a:rPr lang="el-GR" dirty="0"/>
                        <a:t>Ασθένεια λεγεωνάριων (βακτήριο</a:t>
                      </a:r>
                      <a:r>
                        <a:rPr lang="en-US" dirty="0"/>
                        <a:t> Legionella pneumophila)</a:t>
                      </a:r>
                      <a:endParaRPr lang="el-GR" dirty="0"/>
                    </a:p>
                  </a:txBody>
                  <a:tcPr/>
                </a:tc>
                <a:extLst>
                  <a:ext uri="{0D108BD9-81ED-4DB2-BD59-A6C34878D82A}">
                    <a16:rowId xmlns:a16="http://schemas.microsoft.com/office/drawing/2014/main" xmlns="" val="2706972048"/>
                  </a:ext>
                </a:extLst>
              </a:tr>
              <a:tr h="370840">
                <a:tc>
                  <a:txBody>
                    <a:bodyPr/>
                    <a:lstStyle/>
                    <a:p>
                      <a:endParaRPr lang="el-GR" dirty="0"/>
                    </a:p>
                  </a:txBody>
                  <a:tcPr/>
                </a:tc>
                <a:tc>
                  <a:txBody>
                    <a:bodyPr/>
                    <a:lstStyle/>
                    <a:p>
                      <a:r>
                        <a:rPr lang="el-GR" dirty="0"/>
                        <a:t>Πυρετός </a:t>
                      </a:r>
                      <a:r>
                        <a:rPr lang="en-US" dirty="0"/>
                        <a:t>Pontiac</a:t>
                      </a:r>
                      <a:endParaRPr lang="el-GR" dirty="0"/>
                    </a:p>
                  </a:txBody>
                  <a:tcPr/>
                </a:tc>
                <a:extLst>
                  <a:ext uri="{0D108BD9-81ED-4DB2-BD59-A6C34878D82A}">
                    <a16:rowId xmlns:a16="http://schemas.microsoft.com/office/drawing/2014/main" xmlns="" val="3904113803"/>
                  </a:ext>
                </a:extLst>
              </a:tr>
              <a:tr h="370840">
                <a:tc>
                  <a:txBody>
                    <a:bodyPr/>
                    <a:lstStyle/>
                    <a:p>
                      <a:endParaRPr lang="el-GR"/>
                    </a:p>
                  </a:txBody>
                  <a:tcPr/>
                </a:tc>
                <a:tc>
                  <a:txBody>
                    <a:bodyPr/>
                    <a:lstStyle/>
                    <a:p>
                      <a:r>
                        <a:rPr lang="el-GR" dirty="0"/>
                        <a:t>Πνευμονία                                    συν.         </a:t>
                      </a:r>
                    </a:p>
                  </a:txBody>
                  <a:tcPr/>
                </a:tc>
                <a:extLst>
                  <a:ext uri="{0D108BD9-81ED-4DB2-BD59-A6C34878D82A}">
                    <a16:rowId xmlns:a16="http://schemas.microsoft.com/office/drawing/2014/main" xmlns="" val="2571430135"/>
                  </a:ext>
                </a:extLst>
              </a:tr>
            </a:tbl>
          </a:graphicData>
        </a:graphic>
      </p:graphicFrame>
      <p:graphicFrame>
        <p:nvGraphicFramePr>
          <p:cNvPr id="5" name="Πίνακας 4">
            <a:extLst>
              <a:ext uri="{FF2B5EF4-FFF2-40B4-BE49-F238E27FC236}">
                <a16:creationId xmlns:a16="http://schemas.microsoft.com/office/drawing/2014/main" xmlns="" id="{B3DB639D-E659-4E2E-AB21-9B9000C41A89}"/>
              </a:ext>
            </a:extLst>
          </p:cNvPr>
          <p:cNvGraphicFramePr>
            <a:graphicFrameLocks noGrp="1"/>
          </p:cNvGraphicFramePr>
          <p:nvPr>
            <p:extLst>
              <p:ext uri="{D42A27DB-BD31-4B8C-83A1-F6EECF244321}">
                <p14:modId xmlns:p14="http://schemas.microsoft.com/office/powerpoint/2010/main" val="2685871267"/>
              </p:ext>
            </p:extLst>
          </p:nvPr>
        </p:nvGraphicFramePr>
        <p:xfrm>
          <a:off x="8318500" y="2776220"/>
          <a:ext cx="3683000" cy="3500120"/>
        </p:xfrm>
        <a:graphic>
          <a:graphicData uri="http://schemas.openxmlformats.org/drawingml/2006/table">
            <a:tbl>
              <a:tblPr firstRow="1" bandRow="1">
                <a:tableStyleId>{5C22544A-7EE6-4342-B048-85BDC9FD1C3A}</a:tableStyleId>
              </a:tblPr>
              <a:tblGrid>
                <a:gridCol w="3683000">
                  <a:extLst>
                    <a:ext uri="{9D8B030D-6E8A-4147-A177-3AD203B41FA5}">
                      <a16:colId xmlns:a16="http://schemas.microsoft.com/office/drawing/2014/main" xmlns="" val="1678266248"/>
                    </a:ext>
                  </a:extLst>
                </a:gridCol>
              </a:tblGrid>
              <a:tr h="0">
                <a:tc>
                  <a:txBody>
                    <a:bodyPr/>
                    <a:lstStyle/>
                    <a:p>
                      <a:r>
                        <a:rPr lang="el-GR" dirty="0"/>
                        <a:t>Μολυσματικές ασθένειες</a:t>
                      </a:r>
                      <a:r>
                        <a:rPr lang="en-US" dirty="0"/>
                        <a:t> (</a:t>
                      </a:r>
                      <a:r>
                        <a:rPr lang="el-GR" dirty="0"/>
                        <a:t>συν.)</a:t>
                      </a:r>
                    </a:p>
                  </a:txBody>
                  <a:tcPr/>
                </a:tc>
                <a:extLst>
                  <a:ext uri="{0D108BD9-81ED-4DB2-BD59-A6C34878D82A}">
                    <a16:rowId xmlns:a16="http://schemas.microsoft.com/office/drawing/2014/main" xmlns="" val="1543412070"/>
                  </a:ext>
                </a:extLst>
              </a:tr>
              <a:tr h="370840">
                <a:tc>
                  <a:txBody>
                    <a:bodyPr/>
                    <a:lstStyle/>
                    <a:p>
                      <a:r>
                        <a:rPr lang="el-GR" dirty="0"/>
                        <a:t>Διφθερίτιδα, Μηνιγγίτιδα, Ιλαρά</a:t>
                      </a:r>
                    </a:p>
                  </a:txBody>
                  <a:tcPr/>
                </a:tc>
                <a:extLst>
                  <a:ext uri="{0D108BD9-81ED-4DB2-BD59-A6C34878D82A}">
                    <a16:rowId xmlns:a16="http://schemas.microsoft.com/office/drawing/2014/main" xmlns="" val="1324354644"/>
                  </a:ext>
                </a:extLst>
              </a:tr>
              <a:tr h="370840">
                <a:tc>
                  <a:txBody>
                    <a:bodyPr/>
                    <a:lstStyle/>
                    <a:p>
                      <a:r>
                        <a:rPr lang="el-GR" dirty="0" err="1"/>
                        <a:t>Παρωτίτιδα</a:t>
                      </a:r>
                      <a:r>
                        <a:rPr lang="el-GR" dirty="0"/>
                        <a:t> (μαγουλάδες</a:t>
                      </a:r>
                      <a:r>
                        <a:rPr lang="en-US" dirty="0"/>
                        <a:t>)</a:t>
                      </a:r>
                      <a:r>
                        <a:rPr lang="el-GR" dirty="0"/>
                        <a:t> από το ιό </a:t>
                      </a:r>
                      <a:r>
                        <a:rPr lang="en-US" dirty="0"/>
                        <a:t>Paramyxovirus)</a:t>
                      </a:r>
                      <a:endParaRPr lang="el-GR" dirty="0"/>
                    </a:p>
                  </a:txBody>
                  <a:tcPr/>
                </a:tc>
                <a:extLst>
                  <a:ext uri="{0D108BD9-81ED-4DB2-BD59-A6C34878D82A}">
                    <a16:rowId xmlns:a16="http://schemas.microsoft.com/office/drawing/2014/main" xmlns="" val="4273968344"/>
                  </a:ext>
                </a:extLst>
              </a:tr>
              <a:tr h="370840">
                <a:tc>
                  <a:txBody>
                    <a:bodyPr/>
                    <a:lstStyle/>
                    <a:p>
                      <a:r>
                        <a:rPr lang="el-GR" dirty="0"/>
                        <a:t>Ανεμοβλογιά, </a:t>
                      </a:r>
                      <a:r>
                        <a:rPr lang="el-GR" dirty="0" err="1"/>
                        <a:t>Ιστοπλάσμωση</a:t>
                      </a:r>
                      <a:endParaRPr lang="el-GR" dirty="0"/>
                    </a:p>
                  </a:txBody>
                  <a:tcPr/>
                </a:tc>
                <a:extLst>
                  <a:ext uri="{0D108BD9-81ED-4DB2-BD59-A6C34878D82A}">
                    <a16:rowId xmlns:a16="http://schemas.microsoft.com/office/drawing/2014/main" xmlns="" val="3347547852"/>
                  </a:ext>
                </a:extLst>
              </a:tr>
              <a:tr h="370840">
                <a:tc>
                  <a:txBody>
                    <a:bodyPr/>
                    <a:lstStyle/>
                    <a:p>
                      <a:r>
                        <a:rPr lang="el-GR" dirty="0" err="1"/>
                        <a:t>Κρυπτοκοκκικές</a:t>
                      </a:r>
                      <a:r>
                        <a:rPr lang="el-GR" dirty="0"/>
                        <a:t> λοιμώξεις</a:t>
                      </a:r>
                    </a:p>
                  </a:txBody>
                  <a:tcPr/>
                </a:tc>
                <a:extLst>
                  <a:ext uri="{0D108BD9-81ED-4DB2-BD59-A6C34878D82A}">
                    <a16:rowId xmlns:a16="http://schemas.microsoft.com/office/drawing/2014/main" xmlns="" val="3450206304"/>
                  </a:ext>
                </a:extLst>
              </a:tr>
              <a:tr h="370840">
                <a:tc>
                  <a:txBody>
                    <a:bodyPr/>
                    <a:lstStyle/>
                    <a:p>
                      <a:r>
                        <a:rPr lang="el-GR" dirty="0" err="1"/>
                        <a:t>Ακτινομυκητίαση</a:t>
                      </a:r>
                      <a:endParaRPr lang="el-GR" dirty="0"/>
                    </a:p>
                  </a:txBody>
                  <a:tcPr/>
                </a:tc>
                <a:extLst>
                  <a:ext uri="{0D108BD9-81ED-4DB2-BD59-A6C34878D82A}">
                    <a16:rowId xmlns:a16="http://schemas.microsoft.com/office/drawing/2014/main" xmlns="" val="342011073"/>
                  </a:ext>
                </a:extLst>
              </a:tr>
              <a:tr h="370840">
                <a:tc>
                  <a:txBody>
                    <a:bodyPr/>
                    <a:lstStyle/>
                    <a:p>
                      <a:r>
                        <a:rPr lang="el-GR" dirty="0"/>
                        <a:t>Πνευμονικό σύνδρομο</a:t>
                      </a:r>
                    </a:p>
                  </a:txBody>
                  <a:tcPr/>
                </a:tc>
                <a:extLst>
                  <a:ext uri="{0D108BD9-81ED-4DB2-BD59-A6C34878D82A}">
                    <a16:rowId xmlns:a16="http://schemas.microsoft.com/office/drawing/2014/main" xmlns="" val="2948191837"/>
                  </a:ext>
                </a:extLst>
              </a:tr>
              <a:tr h="370840">
                <a:tc>
                  <a:txBody>
                    <a:bodyPr/>
                    <a:lstStyle/>
                    <a:p>
                      <a:r>
                        <a:rPr lang="el-GR" dirty="0"/>
                        <a:t>Πανώλη (πανούκλα) από το βακτήριο </a:t>
                      </a:r>
                      <a:r>
                        <a:rPr lang="en-US" dirty="0"/>
                        <a:t>Yersinia pestis</a:t>
                      </a:r>
                    </a:p>
                  </a:txBody>
                  <a:tcPr/>
                </a:tc>
                <a:extLst>
                  <a:ext uri="{0D108BD9-81ED-4DB2-BD59-A6C34878D82A}">
                    <a16:rowId xmlns:a16="http://schemas.microsoft.com/office/drawing/2014/main" xmlns="" val="2494358554"/>
                  </a:ext>
                </a:extLst>
              </a:tr>
            </a:tbl>
          </a:graphicData>
        </a:graphic>
      </p:graphicFrame>
      <p:cxnSp>
        <p:nvCxnSpPr>
          <p:cNvPr id="7" name="Γραμμή σύνδεσης: Γωνιώδης 6">
            <a:extLst>
              <a:ext uri="{FF2B5EF4-FFF2-40B4-BE49-F238E27FC236}">
                <a16:creationId xmlns:a16="http://schemas.microsoft.com/office/drawing/2014/main" xmlns="" id="{CB409E0E-8FD1-49B0-A27D-8244A7D0EBBC}"/>
              </a:ext>
            </a:extLst>
          </p:cNvPr>
          <p:cNvCxnSpPr/>
          <p:nvPr/>
        </p:nvCxnSpPr>
        <p:spPr>
          <a:xfrm>
            <a:off x="7099300" y="6019800"/>
            <a:ext cx="1092200" cy="1143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651733"/>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377825"/>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536700"/>
            <a:ext cx="10515600" cy="4689475"/>
          </a:xfrm>
        </p:spPr>
        <p:txBody>
          <a:bodyPr>
            <a:normAutofit fontScale="85000" lnSpcReduction="10000"/>
          </a:bodyPr>
          <a:lstStyle/>
          <a:p>
            <a:pPr>
              <a:lnSpc>
                <a:spcPct val="100000"/>
              </a:lnSpc>
            </a:pPr>
            <a:r>
              <a:rPr lang="el-GR" b="1" dirty="0"/>
              <a:t>Ασθένεια λεγεωνάριων</a:t>
            </a:r>
          </a:p>
          <a:p>
            <a:pPr>
              <a:lnSpc>
                <a:spcPct val="100000"/>
              </a:lnSpc>
            </a:pPr>
            <a:r>
              <a:rPr lang="el-GR" dirty="0"/>
              <a:t>Προκαλείται από την ανάπτυξη του βακτηρίου σε στάσιμα ύδατα στους 20-40</a:t>
            </a:r>
            <a:r>
              <a:rPr lang="el-GR" baseline="30000" dirty="0"/>
              <a:t>0</a:t>
            </a:r>
            <a:r>
              <a:rPr lang="en-US" dirty="0"/>
              <a:t>C</a:t>
            </a:r>
            <a:r>
              <a:rPr lang="el-GR" dirty="0"/>
              <a:t> εντός συστημάτων κλιματισμού.</a:t>
            </a:r>
          </a:p>
          <a:p>
            <a:pPr>
              <a:lnSpc>
                <a:spcPct val="100000"/>
              </a:lnSpc>
            </a:pPr>
            <a:r>
              <a:rPr lang="el-GR" dirty="0"/>
              <a:t>Εμφανίζεται είτε σαν ασθένεια των λεγεωνάριων είτε σαν πυρετός </a:t>
            </a:r>
            <a:r>
              <a:rPr lang="en-US" dirty="0"/>
              <a:t>Pontiac</a:t>
            </a:r>
            <a:r>
              <a:rPr lang="el-GR" dirty="0"/>
              <a:t>.</a:t>
            </a:r>
          </a:p>
          <a:p>
            <a:pPr>
              <a:lnSpc>
                <a:spcPct val="100000"/>
              </a:lnSpc>
            </a:pPr>
            <a:r>
              <a:rPr lang="el-GR" dirty="0"/>
              <a:t>Η νόσος των λεγεωνάριων είναι είδος πνευμονίας με προσβολή των πνευμόνων ή του στομάχου, εντέρων, νεφρών, κεντρικού νευρικού συστήματος.</a:t>
            </a:r>
          </a:p>
          <a:p>
            <a:pPr>
              <a:lnSpc>
                <a:spcPct val="100000"/>
              </a:lnSpc>
            </a:pPr>
            <a:r>
              <a:rPr lang="el-GR" dirty="0"/>
              <a:t>Ο πυρετός </a:t>
            </a:r>
            <a:r>
              <a:rPr lang="en-US" dirty="0"/>
              <a:t>Pontiac</a:t>
            </a:r>
            <a:r>
              <a:rPr lang="el-GR" dirty="0"/>
              <a:t> είναι γρίπη με πυρετό, ρίγη, μυαλγίες, πονοκέφαλο, βήχα και ναυτία.</a:t>
            </a:r>
          </a:p>
          <a:p>
            <a:pPr>
              <a:lnSpc>
                <a:spcPct val="100000"/>
              </a:lnSpc>
            </a:pPr>
            <a:r>
              <a:rPr lang="el-GR" dirty="0"/>
              <a:t>Το 3 % περίπου των πνευμονιών στον δυτικό κόσμο οφείλονται στο βακτήριο της </a:t>
            </a:r>
            <a:r>
              <a:rPr lang="el-GR" dirty="0" err="1"/>
              <a:t>λεγιωνέλλας</a:t>
            </a:r>
            <a:r>
              <a:rPr lang="el-GR" dirty="0"/>
              <a:t>, ενώ στην Ελλάδα περίπου 15 θάνατοι τον χρόνο αποδίδονται στο εν λόγω βακτήριο.</a:t>
            </a:r>
          </a:p>
          <a:p>
            <a:pPr>
              <a:lnSpc>
                <a:spcPct val="100000"/>
              </a:lnSpc>
            </a:pPr>
            <a:endParaRPr lang="el-GR" dirty="0"/>
          </a:p>
        </p:txBody>
      </p:sp>
    </p:spTree>
    <p:extLst>
      <p:ext uri="{BB962C8B-B14F-4D97-AF65-F5344CB8AC3E}">
        <p14:creationId xmlns:p14="http://schemas.microsoft.com/office/powerpoint/2010/main" val="1372409082"/>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a:bodyPr>
          <a:lstStyle/>
          <a:p>
            <a:pPr>
              <a:lnSpc>
                <a:spcPct val="100000"/>
              </a:lnSpc>
            </a:pPr>
            <a:r>
              <a:rPr lang="el-GR" b="1" dirty="0"/>
              <a:t>Μέθοδοι προσδιορισμού των </a:t>
            </a:r>
            <a:r>
              <a:rPr lang="el-GR" b="1" dirty="0" err="1"/>
              <a:t>βιοαεροζόλ</a:t>
            </a:r>
            <a:endParaRPr lang="el-GR" b="1" dirty="0"/>
          </a:p>
          <a:p>
            <a:pPr>
              <a:lnSpc>
                <a:spcPct val="100000"/>
              </a:lnSpc>
            </a:pPr>
            <a:endParaRPr lang="el-GR" sz="1600" b="1" dirty="0"/>
          </a:p>
          <a:p>
            <a:pPr>
              <a:lnSpc>
                <a:spcPct val="100000"/>
              </a:lnSpc>
            </a:pPr>
            <a:r>
              <a:rPr lang="el-GR" b="1" dirty="0"/>
              <a:t>Ζητούμενα είναι</a:t>
            </a:r>
            <a:r>
              <a:rPr lang="en-US" b="1" dirty="0"/>
              <a:t>:</a:t>
            </a:r>
            <a:endParaRPr lang="el-GR" b="1" dirty="0"/>
          </a:p>
          <a:p>
            <a:pPr>
              <a:lnSpc>
                <a:spcPct val="100000"/>
              </a:lnSpc>
            </a:pPr>
            <a:r>
              <a:rPr lang="el-GR" dirty="0"/>
              <a:t>Η αναλογία ζώντων και νεκρών μικροοργανισμών (ποσοτικός προσδιορισμός)</a:t>
            </a:r>
          </a:p>
          <a:p>
            <a:pPr>
              <a:lnSpc>
                <a:spcPct val="100000"/>
              </a:lnSpc>
            </a:pPr>
            <a:r>
              <a:rPr lang="el-GR" dirty="0"/>
              <a:t>Η ταυτοποίησή τους (ποιοτική εκτίμηση)</a:t>
            </a:r>
          </a:p>
          <a:p>
            <a:pPr>
              <a:lnSpc>
                <a:spcPct val="100000"/>
              </a:lnSpc>
            </a:pPr>
            <a:r>
              <a:rPr lang="el-GR" dirty="0"/>
              <a:t>Οι διαφορές στο μέγεθος και τη μορφή των κυττάρων</a:t>
            </a:r>
          </a:p>
          <a:p>
            <a:pPr>
              <a:lnSpc>
                <a:spcPct val="100000"/>
              </a:lnSpc>
            </a:pPr>
            <a:r>
              <a:rPr lang="el-GR" dirty="0"/>
              <a:t>Οι χρονικές και χωρικές διαφοροποιήσεις</a:t>
            </a:r>
          </a:p>
          <a:p>
            <a:pPr>
              <a:lnSpc>
                <a:spcPct val="100000"/>
              </a:lnSpc>
            </a:pPr>
            <a:r>
              <a:rPr lang="el-GR" dirty="0"/>
              <a:t>Η συχνότητα της ανίχνευσης</a:t>
            </a:r>
          </a:p>
        </p:txBody>
      </p:sp>
    </p:spTree>
    <p:extLst>
      <p:ext uri="{BB962C8B-B14F-4D97-AF65-F5344CB8AC3E}">
        <p14:creationId xmlns:p14="http://schemas.microsoft.com/office/powerpoint/2010/main" val="182614697"/>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a:bodyPr>
          <a:lstStyle/>
          <a:p>
            <a:pPr>
              <a:lnSpc>
                <a:spcPct val="100000"/>
              </a:lnSpc>
            </a:pPr>
            <a:r>
              <a:rPr lang="el-GR" b="1" dirty="0"/>
              <a:t>Μέθοδοι προσδιορισμού των </a:t>
            </a:r>
            <a:r>
              <a:rPr lang="el-GR" b="1" dirty="0" err="1"/>
              <a:t>βιοαεροζόλ</a:t>
            </a:r>
            <a:endParaRPr lang="el-GR" b="1" dirty="0"/>
          </a:p>
          <a:p>
            <a:pPr>
              <a:lnSpc>
                <a:spcPct val="100000"/>
              </a:lnSpc>
            </a:pPr>
            <a:endParaRPr lang="el-GR" sz="1600" b="1" dirty="0"/>
          </a:p>
          <a:p>
            <a:pPr>
              <a:lnSpc>
                <a:spcPct val="100000"/>
              </a:lnSpc>
            </a:pPr>
            <a:r>
              <a:rPr lang="el-GR" b="1" dirty="0"/>
              <a:t>Προβλήματα – παράμετροι. Θα πρέπει να δίδεται ιδιαίτερη μέριμνα στην επιλογή</a:t>
            </a:r>
            <a:r>
              <a:rPr lang="en-US" b="1" dirty="0"/>
              <a:t>:</a:t>
            </a:r>
            <a:endParaRPr lang="el-GR" b="1" dirty="0"/>
          </a:p>
          <a:p>
            <a:pPr>
              <a:lnSpc>
                <a:spcPct val="100000"/>
              </a:lnSpc>
            </a:pPr>
            <a:r>
              <a:rPr lang="el-GR" dirty="0"/>
              <a:t>των όγκων αέρα για τις δειγματοληψίες, του τύπου της δειγματοληπτικής συσκευής, της θέσης των δειγμάτων αναφοράς, των περιβαλλοντικών συνθηκών, τη χρήση διήθησης από τον υπαίθριο αέρα για δειγματοληψίες εσωτερικού χώρου κοκ.</a:t>
            </a:r>
          </a:p>
        </p:txBody>
      </p:sp>
    </p:spTree>
    <p:extLst>
      <p:ext uri="{BB962C8B-B14F-4D97-AF65-F5344CB8AC3E}">
        <p14:creationId xmlns:p14="http://schemas.microsoft.com/office/powerpoint/2010/main" val="697718692"/>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a:bodyPr>
          <a:lstStyle/>
          <a:p>
            <a:pPr>
              <a:lnSpc>
                <a:spcPct val="100000"/>
              </a:lnSpc>
            </a:pPr>
            <a:r>
              <a:rPr lang="el-GR" b="1" dirty="0"/>
              <a:t>Μέθοδοι προσδιορισμού των </a:t>
            </a:r>
            <a:r>
              <a:rPr lang="el-GR" b="1" dirty="0" err="1"/>
              <a:t>βιοαεροζόλ</a:t>
            </a:r>
            <a:endParaRPr lang="el-GR" b="1" dirty="0"/>
          </a:p>
          <a:p>
            <a:pPr>
              <a:lnSpc>
                <a:spcPct val="100000"/>
              </a:lnSpc>
            </a:pPr>
            <a:endParaRPr lang="el-GR" sz="1600" b="1" dirty="0"/>
          </a:p>
          <a:p>
            <a:pPr>
              <a:lnSpc>
                <a:spcPct val="100000"/>
              </a:lnSpc>
            </a:pPr>
            <a:r>
              <a:rPr lang="el-GR" dirty="0"/>
              <a:t>Κατά τη δειγματοληψία </a:t>
            </a:r>
            <a:r>
              <a:rPr lang="el-GR" dirty="0" err="1"/>
              <a:t>βιοαεροζόλ</a:t>
            </a:r>
            <a:r>
              <a:rPr lang="el-GR" dirty="0"/>
              <a:t> πάντοτε κάνουμε παραδοχές</a:t>
            </a:r>
          </a:p>
          <a:p>
            <a:pPr>
              <a:lnSpc>
                <a:spcPct val="100000"/>
              </a:lnSpc>
            </a:pPr>
            <a:r>
              <a:rPr lang="el-GR" b="1" dirty="0"/>
              <a:t>Τα αποτελέσματα αντιπροσωπεύουν μόνο ένα στιγμιότυπο μιας συγκεκριμένης σημειακής δειγματοληψίας</a:t>
            </a:r>
          </a:p>
          <a:p>
            <a:pPr>
              <a:lnSpc>
                <a:spcPct val="100000"/>
              </a:lnSpc>
            </a:pPr>
            <a:r>
              <a:rPr lang="el-GR" b="1" dirty="0"/>
              <a:t>Μια συνεχής και απ’ ευθείας παρακολούθηση (</a:t>
            </a:r>
            <a:r>
              <a:rPr lang="en-US" b="1" dirty="0"/>
              <a:t>on-line monitoring)</a:t>
            </a:r>
            <a:r>
              <a:rPr lang="el-GR" b="1" dirty="0"/>
              <a:t> δεν είναι ακόμα εφικτή</a:t>
            </a:r>
          </a:p>
        </p:txBody>
      </p:sp>
    </p:spTree>
    <p:extLst>
      <p:ext uri="{BB962C8B-B14F-4D97-AF65-F5344CB8AC3E}">
        <p14:creationId xmlns:p14="http://schemas.microsoft.com/office/powerpoint/2010/main" val="1931371028"/>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a:bodyPr>
          <a:lstStyle/>
          <a:p>
            <a:pPr>
              <a:lnSpc>
                <a:spcPct val="100000"/>
              </a:lnSpc>
            </a:pPr>
            <a:r>
              <a:rPr lang="el-GR" b="1" dirty="0"/>
              <a:t>Μέθοδοι δειγματοληψίας των </a:t>
            </a:r>
            <a:r>
              <a:rPr lang="el-GR" b="1" dirty="0" err="1"/>
              <a:t>βιοαεροζόλ</a:t>
            </a:r>
            <a:endParaRPr lang="el-GR" b="1" dirty="0"/>
          </a:p>
          <a:p>
            <a:pPr>
              <a:lnSpc>
                <a:spcPct val="100000"/>
              </a:lnSpc>
            </a:pPr>
            <a:endParaRPr lang="el-GR" b="1" dirty="0"/>
          </a:p>
          <a:p>
            <a:pPr marL="514350" indent="-514350">
              <a:lnSpc>
                <a:spcPct val="100000"/>
              </a:lnSpc>
              <a:buAutoNum type="arabicParenR"/>
            </a:pPr>
            <a:r>
              <a:rPr lang="el-GR" b="1" dirty="0"/>
              <a:t>Δειγματοληψία αέρα (</a:t>
            </a:r>
            <a:r>
              <a:rPr lang="en-US" b="1" dirty="0"/>
              <a:t>impaction)</a:t>
            </a:r>
            <a:endParaRPr lang="el-GR" b="1" dirty="0"/>
          </a:p>
          <a:p>
            <a:pPr marL="514350" indent="-514350">
              <a:lnSpc>
                <a:spcPct val="100000"/>
              </a:lnSpc>
              <a:buAutoNum type="arabicParenR"/>
            </a:pPr>
            <a:r>
              <a:rPr lang="el-GR" b="1" dirty="0"/>
              <a:t>Υγρή δειγματοληψία (</a:t>
            </a:r>
            <a:r>
              <a:rPr lang="en-US" b="1" dirty="0"/>
              <a:t>liquid impingement)</a:t>
            </a:r>
          </a:p>
          <a:p>
            <a:pPr marL="514350" indent="-514350">
              <a:lnSpc>
                <a:spcPct val="100000"/>
              </a:lnSpc>
              <a:buAutoNum type="arabicParenR"/>
            </a:pPr>
            <a:r>
              <a:rPr lang="el-GR" b="1" dirty="0"/>
              <a:t>Δειγματοληψία με διήθηση </a:t>
            </a:r>
            <a:r>
              <a:rPr lang="en-US" b="1" dirty="0"/>
              <a:t>(filtration)</a:t>
            </a:r>
          </a:p>
          <a:p>
            <a:pPr marL="514350" indent="-514350">
              <a:lnSpc>
                <a:spcPct val="100000"/>
              </a:lnSpc>
              <a:buAutoNum type="arabicParenR"/>
            </a:pPr>
            <a:r>
              <a:rPr lang="el-GR" b="1" dirty="0"/>
              <a:t>Δειγματοληψία με βαρύτητα </a:t>
            </a:r>
            <a:r>
              <a:rPr lang="en-US" b="1" dirty="0"/>
              <a:t>(gravity)</a:t>
            </a:r>
            <a:endParaRPr lang="el-GR" b="1" dirty="0"/>
          </a:p>
          <a:p>
            <a:pPr marL="0" indent="0">
              <a:lnSpc>
                <a:spcPct val="100000"/>
              </a:lnSpc>
              <a:buNone/>
            </a:pPr>
            <a:endParaRPr lang="el-GR" sz="1600" b="1" dirty="0"/>
          </a:p>
          <a:p>
            <a:pPr marL="0" indent="0">
              <a:lnSpc>
                <a:spcPct val="100000"/>
              </a:lnSpc>
              <a:buNone/>
            </a:pPr>
            <a:r>
              <a:rPr lang="el-GR" sz="2000" b="1" dirty="0"/>
              <a:t>Στις 3 πρώτες αναρροφάται μέσω αντλίας συγκεκριμένος όγκος αέρα που διοχετεύεται σε θρεπτικό υπόστρωμα (</a:t>
            </a:r>
            <a:r>
              <a:rPr lang="el-GR" sz="2000" b="1" dirty="0" err="1"/>
              <a:t>άγαρ</a:t>
            </a:r>
            <a:r>
              <a:rPr lang="el-GR" sz="2000" b="1" dirty="0"/>
              <a:t>) ή φίλτρο (στερεό ή υγρό).</a:t>
            </a:r>
          </a:p>
        </p:txBody>
      </p:sp>
    </p:spTree>
    <p:extLst>
      <p:ext uri="{BB962C8B-B14F-4D97-AF65-F5344CB8AC3E}">
        <p14:creationId xmlns:p14="http://schemas.microsoft.com/office/powerpoint/2010/main" val="4179471671"/>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Airborne bioaerosols and their impact on human health. - Abstract - Europe  P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071" y="375550"/>
            <a:ext cx="5810250" cy="5629276"/>
          </a:xfrm>
          <a:prstGeom prst="rect">
            <a:avLst/>
          </a:prstGeom>
          <a:noFill/>
          <a:extLst>
            <a:ext uri="{909E8E84-426E-40DD-AFC4-6F175D3DCCD1}">
              <a14:hiddenFill xmlns:a14="http://schemas.microsoft.com/office/drawing/2010/main">
                <a:solidFill>
                  <a:srgbClr val="FFFFFF"/>
                </a:solidFill>
              </a14:hiddenFill>
            </a:ext>
          </a:extLst>
        </p:spPr>
      </p:pic>
      <p:pic>
        <p:nvPicPr>
          <p:cNvPr id="46084" name="Picture 4" descr="Bioaerosols – Cantium Scientif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7424" y="1888524"/>
            <a:ext cx="31813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3687739"/>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fontScale="92500" lnSpcReduction="10000"/>
          </a:bodyPr>
          <a:lstStyle/>
          <a:p>
            <a:pPr>
              <a:lnSpc>
                <a:spcPct val="100000"/>
              </a:lnSpc>
            </a:pPr>
            <a:r>
              <a:rPr lang="el-GR" b="1" dirty="0"/>
              <a:t>Μέθοδοι δειγματοληψίας των </a:t>
            </a:r>
            <a:r>
              <a:rPr lang="el-GR" b="1" dirty="0" err="1"/>
              <a:t>βιοαεροζόλ</a:t>
            </a:r>
            <a:endParaRPr lang="el-GR" b="1" dirty="0"/>
          </a:p>
          <a:p>
            <a:pPr>
              <a:lnSpc>
                <a:spcPct val="100000"/>
              </a:lnSpc>
            </a:pPr>
            <a:endParaRPr lang="el-GR" b="1" dirty="0"/>
          </a:p>
          <a:p>
            <a:pPr>
              <a:lnSpc>
                <a:spcPct val="100000"/>
              </a:lnSpc>
            </a:pPr>
            <a:r>
              <a:rPr lang="el-GR" dirty="0"/>
              <a:t>Θα πρέπει να διατηρούνται ασηπτικές συνθήκες για να αποφευχθεί επιμόλυνση των δειγμάτων</a:t>
            </a:r>
          </a:p>
          <a:p>
            <a:pPr marL="0" indent="0">
              <a:lnSpc>
                <a:spcPct val="100000"/>
              </a:lnSpc>
              <a:buNone/>
            </a:pPr>
            <a:endParaRPr lang="el-GR" dirty="0"/>
          </a:p>
          <a:p>
            <a:pPr>
              <a:lnSpc>
                <a:spcPct val="100000"/>
              </a:lnSpc>
            </a:pPr>
            <a:r>
              <a:rPr lang="el-GR" dirty="0"/>
              <a:t>Η ανάλυση των αποτελεσμάτων γίνεται</a:t>
            </a:r>
            <a:r>
              <a:rPr lang="en-US" dirty="0"/>
              <a:t>:</a:t>
            </a:r>
            <a:endParaRPr lang="el-GR" dirty="0"/>
          </a:p>
          <a:p>
            <a:pPr>
              <a:lnSpc>
                <a:spcPct val="100000"/>
              </a:lnSpc>
              <a:buFont typeface="Wingdings" panose="05000000000000000000" pitchFamily="2" charset="2"/>
              <a:buChar char="ü"/>
            </a:pPr>
            <a:r>
              <a:rPr lang="el-GR" dirty="0"/>
              <a:t>Μέσω της ανάπτυξης καλλιέργειας κυττάρων ή σπορίων (για βιώσιμα σωματίδια)</a:t>
            </a:r>
          </a:p>
          <a:p>
            <a:pPr>
              <a:lnSpc>
                <a:spcPct val="100000"/>
              </a:lnSpc>
              <a:buFont typeface="Wingdings" panose="05000000000000000000" pitchFamily="2" charset="2"/>
              <a:buChar char="ü"/>
            </a:pPr>
            <a:r>
              <a:rPr lang="el-GR" dirty="0"/>
              <a:t>Μέσω ανοσοποίησης (για αλλεργιογόνα)</a:t>
            </a:r>
          </a:p>
          <a:p>
            <a:pPr>
              <a:lnSpc>
                <a:spcPct val="100000"/>
              </a:lnSpc>
              <a:buFont typeface="Wingdings" panose="05000000000000000000" pitchFamily="2" charset="2"/>
              <a:buChar char="ü"/>
            </a:pPr>
            <a:r>
              <a:rPr lang="el-GR" dirty="0"/>
              <a:t>Μέσω παρατήρησής τους με μικροσκόπιο (για καταμέτρηση του πλήθους των σπορίων)</a:t>
            </a:r>
          </a:p>
        </p:txBody>
      </p:sp>
    </p:spTree>
    <p:extLst>
      <p:ext uri="{BB962C8B-B14F-4D97-AF65-F5344CB8AC3E}">
        <p14:creationId xmlns:p14="http://schemas.microsoft.com/office/powerpoint/2010/main" val="2373550454"/>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omposition, dispersion, and health risks of bioaerosols in wastewater  treatment plants: A review | SpringerLin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86" y="677862"/>
            <a:ext cx="6524625" cy="4943476"/>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descr="Comparison of the Compressed Air Microbial Testing Unit to a Standard  Method of Bioaerosol Sampling | Compressed Air Best Practi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0246" y="996950"/>
            <a:ext cx="4171950" cy="2152650"/>
          </a:xfrm>
          <a:prstGeom prst="rect">
            <a:avLst/>
          </a:prstGeom>
          <a:noFill/>
          <a:extLst>
            <a:ext uri="{909E8E84-426E-40DD-AFC4-6F175D3DCCD1}">
              <a14:hiddenFill xmlns:a14="http://schemas.microsoft.com/office/drawing/2010/main">
                <a:solidFill>
                  <a:srgbClr val="FFFFFF"/>
                </a:solidFill>
              </a14:hiddenFill>
            </a:ext>
          </a:extLst>
        </p:spPr>
      </p:pic>
      <p:pic>
        <p:nvPicPr>
          <p:cNvPr id="47110" name="Picture 6" descr="Andersen Cascade Impactor 6 Stage Viable | TCR Teco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9198" y="3164902"/>
            <a:ext cx="4366998" cy="2456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5056091"/>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a:bodyPr>
          <a:lstStyle/>
          <a:p>
            <a:pPr>
              <a:lnSpc>
                <a:spcPct val="100000"/>
              </a:lnSpc>
            </a:pPr>
            <a:r>
              <a:rPr lang="el-GR" b="1" dirty="0"/>
              <a:t>Ερμηνεία των αποτελεσμάτων (1/2)</a:t>
            </a:r>
          </a:p>
          <a:p>
            <a:pPr>
              <a:lnSpc>
                <a:spcPct val="100000"/>
              </a:lnSpc>
            </a:pPr>
            <a:endParaRPr lang="el-GR" b="1" dirty="0"/>
          </a:p>
          <a:p>
            <a:pPr>
              <a:lnSpc>
                <a:spcPct val="100000"/>
              </a:lnSpc>
            </a:pPr>
            <a:r>
              <a:rPr lang="el-GR" dirty="0"/>
              <a:t>Οι μονάδες αποικιών ανά κυβικό μέτρο (</a:t>
            </a:r>
            <a:r>
              <a:rPr lang="en-US" dirty="0"/>
              <a:t>cfu/m</a:t>
            </a:r>
            <a:r>
              <a:rPr lang="en-US" baseline="30000" dirty="0"/>
              <a:t>3</a:t>
            </a:r>
            <a:r>
              <a:rPr lang="en-US" dirty="0"/>
              <a:t>)</a:t>
            </a:r>
            <a:r>
              <a:rPr lang="el-GR" dirty="0"/>
              <a:t> αναφέρονται στον προσδιορισμό μόνο ζώντων μικροοργανισμών. Έτσι υποεκτιμάται ο συνολικός αριθμός κυττάρων / σπορίων.</a:t>
            </a:r>
          </a:p>
          <a:p>
            <a:pPr>
              <a:lnSpc>
                <a:spcPct val="100000"/>
              </a:lnSpc>
            </a:pPr>
            <a:r>
              <a:rPr lang="el-GR" b="1" dirty="0"/>
              <a:t>Δεν υπάρχουν οριακές τιμές για τα </a:t>
            </a:r>
            <a:r>
              <a:rPr lang="el-GR" b="1" dirty="0" err="1"/>
              <a:t>βιοαεροζόλ</a:t>
            </a:r>
            <a:endParaRPr lang="el-GR" b="1" dirty="0"/>
          </a:p>
          <a:p>
            <a:pPr>
              <a:lnSpc>
                <a:spcPct val="100000"/>
              </a:lnSpc>
            </a:pPr>
            <a:r>
              <a:rPr lang="el-GR" dirty="0"/>
              <a:t>Κοινή πρακτική αποτελεί η σύγκριση της συγκέντρωσής τους στον εσωτερικό χώρο σε σχέση με τις τιμές συγκέντρωσης στο εξωτερικό περιβάλλον.</a:t>
            </a:r>
          </a:p>
          <a:p>
            <a:pPr>
              <a:lnSpc>
                <a:spcPct val="100000"/>
              </a:lnSpc>
            </a:pPr>
            <a:endParaRPr lang="el-GR" dirty="0"/>
          </a:p>
        </p:txBody>
      </p:sp>
    </p:spTree>
    <p:extLst>
      <p:ext uri="{BB962C8B-B14F-4D97-AF65-F5344CB8AC3E}">
        <p14:creationId xmlns:p14="http://schemas.microsoft.com/office/powerpoint/2010/main" val="2117512604"/>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4114800" y="255587"/>
            <a:ext cx="5600700" cy="752475"/>
          </a:xfrm>
        </p:spPr>
        <p:txBody>
          <a:bodyPr/>
          <a:lstStyle/>
          <a:p>
            <a:r>
              <a:rPr lang="el-GR" dirty="0" err="1"/>
              <a:t>Βιο</a:t>
            </a:r>
            <a:r>
              <a:rPr lang="el-GR" dirty="0"/>
              <a:t>-αεροζόλ</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lnSpcReduction="10000"/>
          </a:bodyPr>
          <a:lstStyle/>
          <a:p>
            <a:pPr>
              <a:lnSpc>
                <a:spcPct val="100000"/>
              </a:lnSpc>
            </a:pPr>
            <a:r>
              <a:rPr lang="el-GR" b="1" dirty="0"/>
              <a:t>Ερμηνεία των αποτελεσμάτων (2/2)</a:t>
            </a:r>
          </a:p>
          <a:p>
            <a:pPr>
              <a:lnSpc>
                <a:spcPct val="100000"/>
              </a:lnSpc>
            </a:pPr>
            <a:endParaRPr lang="el-GR" b="1" dirty="0"/>
          </a:p>
          <a:p>
            <a:pPr>
              <a:lnSpc>
                <a:spcPct val="100000"/>
              </a:lnSpc>
            </a:pPr>
            <a:r>
              <a:rPr lang="el-GR" dirty="0"/>
              <a:t>Θα πρέπει οι συγκεντρώσεις του εσωτερικού χώρου να μην είναι πολύ μεγαλύτερες από τις συγκεντρώσεις του εξωτερικού χώρου.</a:t>
            </a:r>
          </a:p>
          <a:p>
            <a:pPr>
              <a:lnSpc>
                <a:spcPct val="100000"/>
              </a:lnSpc>
            </a:pPr>
            <a:r>
              <a:rPr lang="el-GR" dirty="0"/>
              <a:t>Όταν οι συγκεντρώσεις εσωτερικά είναι πολύ μεγαλύτερες του εξ. περιβάλλοντος αυτό σημαίνει ότι υπάρχει εσωτερική πηγή και η πιθανότητα μικροβιακής μόλυνσης είναι αυξημένη.</a:t>
            </a:r>
          </a:p>
          <a:p>
            <a:pPr>
              <a:lnSpc>
                <a:spcPct val="100000"/>
              </a:lnSpc>
            </a:pPr>
            <a:r>
              <a:rPr lang="el-GR" dirty="0"/>
              <a:t>Ωστόσο αρκετά συχνά, πολύ υψηλές συγκεντρώσεις ενός μικροβίου αντιπροσωπεύουν χαμηλό κίνδυνο, ενώ πολύ χαμηλές συγκεντρώσεις αυτού ενδέχεται να ενέχουν υψηλό κίνδυνο για την δημόσια υγεία.</a:t>
            </a:r>
          </a:p>
          <a:p>
            <a:pPr>
              <a:lnSpc>
                <a:spcPct val="100000"/>
              </a:lnSpc>
            </a:pPr>
            <a:endParaRPr lang="el-GR" dirty="0"/>
          </a:p>
        </p:txBody>
      </p:sp>
    </p:spTree>
    <p:extLst>
      <p:ext uri="{BB962C8B-B14F-4D97-AF65-F5344CB8AC3E}">
        <p14:creationId xmlns:p14="http://schemas.microsoft.com/office/powerpoint/2010/main" val="1117177917"/>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september 2020\αεροζολ και γαβριλης\Untitled.png"/>
          <p:cNvPicPr>
            <a:picLocks noChangeAspect="1" noChangeArrowheads="1"/>
          </p:cNvPicPr>
          <p:nvPr/>
        </p:nvPicPr>
        <p:blipFill rotWithShape="1">
          <a:blip r:embed="rId2" cstate="print"/>
          <a:srcRect l="725" t="660" r="636" b="11570"/>
          <a:stretch/>
        </p:blipFill>
        <p:spPr bwMode="auto">
          <a:xfrm>
            <a:off x="1911179" y="518983"/>
            <a:ext cx="8138984" cy="5486400"/>
          </a:xfrm>
          <a:prstGeom prst="rect">
            <a:avLst/>
          </a:prstGeom>
          <a:noFill/>
        </p:spPr>
      </p:pic>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september 2020\αεροζολ και γαβριλης\Untitled2.png"/>
          <p:cNvPicPr>
            <a:picLocks noChangeAspect="1" noChangeArrowheads="1"/>
          </p:cNvPicPr>
          <p:nvPr/>
        </p:nvPicPr>
        <p:blipFill>
          <a:blip r:embed="rId2" cstate="print"/>
          <a:srcRect/>
          <a:stretch>
            <a:fillRect/>
          </a:stretch>
        </p:blipFill>
        <p:spPr bwMode="auto">
          <a:xfrm>
            <a:off x="1644650" y="82550"/>
            <a:ext cx="8902700" cy="6692900"/>
          </a:xfrm>
          <a:prstGeom prst="rect">
            <a:avLst/>
          </a:prstGeom>
          <a:noFill/>
        </p:spPr>
      </p:pic>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B7A844F-5573-4C42-853C-034B6A7ABCCF}"/>
              </a:ext>
            </a:extLst>
          </p:cNvPr>
          <p:cNvSpPr>
            <a:spLocks noGrp="1"/>
          </p:cNvSpPr>
          <p:nvPr>
            <p:ph type="title"/>
          </p:nvPr>
        </p:nvSpPr>
        <p:spPr>
          <a:xfrm>
            <a:off x="330200" y="108743"/>
            <a:ext cx="10515600" cy="1120776"/>
          </a:xfrm>
        </p:spPr>
        <p:txBody>
          <a:bodyPr/>
          <a:lstStyle/>
          <a:p>
            <a:r>
              <a:rPr lang="en-US" b="1" dirty="0"/>
              <a:t>Salmonella / E. coli</a:t>
            </a:r>
            <a:endParaRPr lang="el-GR" b="1" dirty="0"/>
          </a:p>
        </p:txBody>
      </p:sp>
      <p:pic>
        <p:nvPicPr>
          <p:cNvPr id="2050" name="Picture 2" descr="https://www.nsilabsolutions.com/wp-content/uploads/2019/03/C_petridish-red-and-blue-600x601.jpg">
            <a:extLst>
              <a:ext uri="{FF2B5EF4-FFF2-40B4-BE49-F238E27FC236}">
                <a16:creationId xmlns:a16="http://schemas.microsoft.com/office/drawing/2014/main" xmlns="" id="{78032B67-C31D-449F-98CE-A636B2DDE7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6600" y="464344"/>
            <a:ext cx="5715000" cy="572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534942"/>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old culture plate (C) Daniel Friedman">
            <a:extLst>
              <a:ext uri="{FF2B5EF4-FFF2-40B4-BE49-F238E27FC236}">
                <a16:creationId xmlns:a16="http://schemas.microsoft.com/office/drawing/2014/main" xmlns="" id="{FABE7D41-C25F-4D83-982F-EE31E632CF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1906" y="232079"/>
            <a:ext cx="3315494" cy="31196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etri dish after being exposed to common household air. Includes  Aspergillum, penicillium, green &amp; black rhyso… | Petri dish, Growth and  decay, Black mold symptoms">
            <a:extLst>
              <a:ext uri="{FF2B5EF4-FFF2-40B4-BE49-F238E27FC236}">
                <a16:creationId xmlns:a16="http://schemas.microsoft.com/office/drawing/2014/main" xmlns="" id="{039A1C10-3162-45D1-866E-EF179CB48A3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97287" y="156368"/>
            <a:ext cx="2639779" cy="253603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Mold Test Kits - Air Quality Consultants">
            <a:extLst>
              <a:ext uri="{FF2B5EF4-FFF2-40B4-BE49-F238E27FC236}">
                <a16:creationId xmlns:a16="http://schemas.microsoft.com/office/drawing/2014/main" xmlns="" id="{0ADA5E55-1CAA-4E2C-BF31-EBCE0A335B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093" y="378618"/>
            <a:ext cx="3143013" cy="209153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olonies Mould On Petri Dish Agar Stock Photo (Edit Now) 431235691">
            <a:extLst>
              <a:ext uri="{FF2B5EF4-FFF2-40B4-BE49-F238E27FC236}">
                <a16:creationId xmlns:a16="http://schemas.microsoft.com/office/drawing/2014/main" xmlns="" id="{6745392C-1C6D-4B0F-BD95-275939BA9D6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7452"/>
          <a:stretch/>
        </p:blipFill>
        <p:spPr bwMode="auto">
          <a:xfrm>
            <a:off x="3451106" y="2923875"/>
            <a:ext cx="3260581" cy="3197525"/>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10 Reasons Why Do-It-Yourself (DIY) Mold Test Kits Are Not Accurate or  Advised | IndoorDoctor">
            <a:extLst>
              <a:ext uri="{FF2B5EF4-FFF2-40B4-BE49-F238E27FC236}">
                <a16:creationId xmlns:a16="http://schemas.microsoft.com/office/drawing/2014/main" xmlns="" id="{9C919554-80A6-4923-8AAB-609BBDC473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613" y="2906713"/>
            <a:ext cx="2407912" cy="3214687"/>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Mold Archives - Hayward Score">
            <a:extLst>
              <a:ext uri="{FF2B5EF4-FFF2-40B4-BE49-F238E27FC236}">
                <a16:creationId xmlns:a16="http://schemas.microsoft.com/office/drawing/2014/main" xmlns="" id="{99684E1C-1443-4890-823E-159736A316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06481" y="3827463"/>
            <a:ext cx="3748952" cy="2494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182006"/>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efore' and 'after' agar plates for pupil 10">
            <a:extLst>
              <a:ext uri="{FF2B5EF4-FFF2-40B4-BE49-F238E27FC236}">
                <a16:creationId xmlns:a16="http://schemas.microsoft.com/office/drawing/2014/main" xmlns="" id="{6902B32B-B6FD-4050-BC1A-0E5A4A6407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7338" y="3644900"/>
            <a:ext cx="6034662" cy="3213100"/>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a:extLst>
              <a:ext uri="{FF2B5EF4-FFF2-40B4-BE49-F238E27FC236}">
                <a16:creationId xmlns:a16="http://schemas.microsoft.com/office/drawing/2014/main" xmlns="" id="{06F9ED4F-3B24-4045-A5BC-3E25E84AB1F3}"/>
              </a:ext>
            </a:extLst>
          </p:cNvPr>
          <p:cNvSpPr/>
          <p:nvPr/>
        </p:nvSpPr>
        <p:spPr>
          <a:xfrm>
            <a:off x="61338" y="5413973"/>
            <a:ext cx="6096000" cy="923330"/>
          </a:xfrm>
          <a:prstGeom prst="rect">
            <a:avLst/>
          </a:prstGeom>
        </p:spPr>
        <p:txBody>
          <a:bodyPr>
            <a:spAutoFit/>
          </a:bodyPr>
          <a:lstStyle/>
          <a:p>
            <a:r>
              <a:rPr lang="el-GR" b="1" dirty="0">
                <a:solidFill>
                  <a:srgbClr val="999999"/>
                </a:solidFill>
                <a:latin typeface="TitilliumWeb"/>
              </a:rPr>
              <a:t>Πλάκες </a:t>
            </a:r>
            <a:r>
              <a:rPr lang="el-GR" b="1" dirty="0" err="1">
                <a:solidFill>
                  <a:srgbClr val="999999"/>
                </a:solidFill>
                <a:latin typeface="TitilliumWeb"/>
              </a:rPr>
              <a:t>άγαρ</a:t>
            </a:r>
            <a:r>
              <a:rPr lang="el-GR" b="1" dirty="0">
                <a:solidFill>
                  <a:srgbClr val="999999"/>
                </a:solidFill>
                <a:latin typeface="TitilliumWeb"/>
              </a:rPr>
              <a:t> "πριν" (αριστερά) και "μετά" (δεξιά</a:t>
            </a:r>
            <a:r>
              <a:rPr lang="el-GR" b="1" dirty="0" smtClean="0">
                <a:solidFill>
                  <a:srgbClr val="999999"/>
                </a:solidFill>
                <a:latin typeface="TitilliumWeb"/>
              </a:rPr>
              <a:t>), </a:t>
            </a:r>
            <a:r>
              <a:rPr lang="el-GR" b="1" dirty="0">
                <a:solidFill>
                  <a:srgbClr val="999999"/>
                </a:solidFill>
                <a:latin typeface="TitilliumWeb"/>
              </a:rPr>
              <a:t>που παρουσιάζουν μείωση στα βακτήρια μετά από πλύσιμο των χεριών</a:t>
            </a:r>
            <a:endParaRPr lang="el-GR" dirty="0"/>
          </a:p>
        </p:txBody>
      </p:sp>
      <p:pic>
        <p:nvPicPr>
          <p:cNvPr id="1028" name="Picture 4" descr="Pupils press their fingers onto agar">
            <a:extLst>
              <a:ext uri="{FF2B5EF4-FFF2-40B4-BE49-F238E27FC236}">
                <a16:creationId xmlns:a16="http://schemas.microsoft.com/office/drawing/2014/main" xmlns="" id="{2C384F7C-E34D-48B1-AF7B-2716BFC70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290279" cy="4229100"/>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4">
            <a:extLst>
              <a:ext uri="{FF2B5EF4-FFF2-40B4-BE49-F238E27FC236}">
                <a16:creationId xmlns:a16="http://schemas.microsoft.com/office/drawing/2014/main" xmlns="" id="{92CFAFC0-CC66-4DDE-BBA1-980C114877A7}"/>
              </a:ext>
            </a:extLst>
          </p:cNvPr>
          <p:cNvSpPr/>
          <p:nvPr/>
        </p:nvSpPr>
        <p:spPr>
          <a:xfrm>
            <a:off x="3606800" y="412561"/>
            <a:ext cx="6096000" cy="646331"/>
          </a:xfrm>
          <a:prstGeom prst="rect">
            <a:avLst/>
          </a:prstGeom>
        </p:spPr>
        <p:txBody>
          <a:bodyPr>
            <a:spAutoFit/>
          </a:bodyPr>
          <a:lstStyle/>
          <a:p>
            <a:r>
              <a:rPr lang="en-US" b="1" dirty="0" smtClean="0">
                <a:solidFill>
                  <a:srgbClr val="999999"/>
                </a:solidFill>
                <a:latin typeface="TitilliumWeb"/>
              </a:rPr>
              <a:t>…</a:t>
            </a:r>
            <a:r>
              <a:rPr lang="el-GR" b="1" dirty="0" smtClean="0">
                <a:solidFill>
                  <a:srgbClr val="999999"/>
                </a:solidFill>
                <a:latin typeface="TitilliumWeb"/>
              </a:rPr>
              <a:t>τα δάχτυλ</a:t>
            </a:r>
            <a:r>
              <a:rPr lang="el-GR" b="1" dirty="0" smtClean="0">
                <a:solidFill>
                  <a:srgbClr val="999999"/>
                </a:solidFill>
                <a:latin typeface="TitilliumWeb"/>
              </a:rPr>
              <a:t>α μεταφέρουν </a:t>
            </a:r>
            <a:r>
              <a:rPr lang="el-GR" b="1" dirty="0">
                <a:solidFill>
                  <a:srgbClr val="999999"/>
                </a:solidFill>
                <a:latin typeface="TitilliumWeb"/>
              </a:rPr>
              <a:t>βακτήρια</a:t>
            </a:r>
            <a:r>
              <a:rPr lang="el-GR" b="1" dirty="0">
                <a:solidFill>
                  <a:srgbClr val="999999"/>
                </a:solidFill>
                <a:latin typeface="TitilliumWeb"/>
              </a:rPr>
              <a:t/>
            </a:r>
            <a:br>
              <a:rPr lang="el-GR" b="1" dirty="0">
                <a:solidFill>
                  <a:srgbClr val="999999"/>
                </a:solidFill>
                <a:latin typeface="TitilliumWeb"/>
              </a:rPr>
            </a:br>
            <a:r>
              <a:rPr lang="el-GR" b="1" dirty="0" smtClean="0">
                <a:solidFill>
                  <a:srgbClr val="999999"/>
                </a:solidFill>
                <a:latin typeface="TitilliumWeb"/>
              </a:rPr>
              <a:t>στο </a:t>
            </a:r>
            <a:r>
              <a:rPr lang="el-GR" b="1" dirty="0" err="1">
                <a:solidFill>
                  <a:srgbClr val="999999"/>
                </a:solidFill>
                <a:latin typeface="TitilliumWeb"/>
              </a:rPr>
              <a:t>τρυβλίο</a:t>
            </a:r>
            <a:r>
              <a:rPr lang="el-GR" b="1" dirty="0">
                <a:solidFill>
                  <a:srgbClr val="999999"/>
                </a:solidFill>
                <a:latin typeface="TitilliumWeb"/>
              </a:rPr>
              <a:t> με το </a:t>
            </a:r>
            <a:r>
              <a:rPr lang="el-GR" b="1" dirty="0" err="1" smtClean="0">
                <a:solidFill>
                  <a:srgbClr val="999999"/>
                </a:solidFill>
                <a:latin typeface="TitilliumWeb"/>
              </a:rPr>
              <a:t>άγαρ</a:t>
            </a:r>
            <a:endParaRPr lang="el-GR" dirty="0"/>
          </a:p>
        </p:txBody>
      </p:sp>
    </p:spTree>
    <p:extLst>
      <p:ext uri="{BB962C8B-B14F-4D97-AF65-F5344CB8AC3E}">
        <p14:creationId xmlns:p14="http://schemas.microsoft.com/office/powerpoint/2010/main" val="3689211946"/>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130300"/>
            <a:ext cx="10515600" cy="5095875"/>
          </a:xfrm>
        </p:spPr>
        <p:txBody>
          <a:bodyPr>
            <a:normAutofit/>
          </a:bodyPr>
          <a:lstStyle/>
          <a:p>
            <a:pPr>
              <a:lnSpc>
                <a:spcPct val="100000"/>
              </a:lnSpc>
            </a:pPr>
            <a:r>
              <a:rPr lang="el-GR" b="1" dirty="0"/>
              <a:t>Ονομάζονται τα αεροζόλ που περιέχουν ραδιοϊσότοπα</a:t>
            </a:r>
          </a:p>
          <a:p>
            <a:pPr>
              <a:lnSpc>
                <a:spcPct val="100000"/>
              </a:lnSpc>
            </a:pPr>
            <a:endParaRPr lang="el-GR" b="1" dirty="0"/>
          </a:p>
          <a:p>
            <a:pPr>
              <a:lnSpc>
                <a:spcPct val="100000"/>
              </a:lnSpc>
            </a:pPr>
            <a:r>
              <a:rPr lang="el-GR" dirty="0"/>
              <a:t>Υπάρχουν σημαντικές ποσότητες αυτών στην ατμόσφαιρα εξ αιτίας στρατιωτικών κυρίως σκοπών</a:t>
            </a:r>
            <a:r>
              <a:rPr lang="en-US" dirty="0"/>
              <a:t>:</a:t>
            </a:r>
            <a:endParaRPr lang="el-GR" dirty="0"/>
          </a:p>
          <a:p>
            <a:pPr>
              <a:lnSpc>
                <a:spcPct val="100000"/>
              </a:lnSpc>
              <a:buFontTx/>
              <a:buChar char="-"/>
            </a:pPr>
            <a:r>
              <a:rPr lang="el-GR" dirty="0"/>
              <a:t>Της χρήσης τους στα οπλικά συστήματα</a:t>
            </a:r>
          </a:p>
          <a:p>
            <a:pPr>
              <a:lnSpc>
                <a:spcPct val="100000"/>
              </a:lnSpc>
              <a:buFontTx/>
              <a:buChar char="-"/>
            </a:pPr>
            <a:r>
              <a:rPr lang="el-GR" dirty="0"/>
              <a:t>Των πυρηνικών ατυχημάτων</a:t>
            </a:r>
          </a:p>
          <a:p>
            <a:pPr>
              <a:lnSpc>
                <a:spcPct val="100000"/>
              </a:lnSpc>
              <a:buFontTx/>
              <a:buChar char="-"/>
            </a:pPr>
            <a:r>
              <a:rPr lang="el-GR" dirty="0"/>
              <a:t>Των δοκιμών πυρηνικών όπλων</a:t>
            </a:r>
          </a:p>
        </p:txBody>
      </p:sp>
    </p:spTree>
    <p:extLst>
      <p:ext uri="{BB962C8B-B14F-4D97-AF65-F5344CB8AC3E}">
        <p14:creationId xmlns:p14="http://schemas.microsoft.com/office/powerpoint/2010/main" val="101248523"/>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b="1" dirty="0"/>
              <a:t>Υπάρχουν φυσικά και ανθρωπογενή ραδιενεργά αεροζόλ</a:t>
            </a:r>
          </a:p>
          <a:p>
            <a:pPr>
              <a:lnSpc>
                <a:spcPct val="100000"/>
              </a:lnSpc>
            </a:pPr>
            <a:endParaRPr lang="el-GR" b="1" dirty="0"/>
          </a:p>
          <a:p>
            <a:pPr>
              <a:lnSpc>
                <a:spcPct val="100000"/>
              </a:lnSpc>
            </a:pPr>
            <a:r>
              <a:rPr lang="el-GR" dirty="0"/>
              <a:t>Τα </a:t>
            </a:r>
            <a:r>
              <a:rPr lang="el-GR" u="sng" dirty="0"/>
              <a:t>φυσικά ραδιενεργά αεροζόλ </a:t>
            </a:r>
            <a:r>
              <a:rPr lang="el-GR" dirty="0"/>
              <a:t>είναι </a:t>
            </a:r>
            <a:r>
              <a:rPr lang="el-GR" dirty="0" err="1"/>
              <a:t>νουκλεϊδια</a:t>
            </a:r>
            <a:r>
              <a:rPr lang="el-GR" dirty="0"/>
              <a:t> κοσμογονικής προέλευσης (ραδόνιο, θόριο σε εσωτερικούς χώρους, υλικά φλοιού της Γης </a:t>
            </a:r>
            <a:r>
              <a:rPr lang="el-GR" baseline="30000" dirty="0"/>
              <a:t>40</a:t>
            </a:r>
            <a:r>
              <a:rPr lang="el-GR" dirty="0"/>
              <a:t>Κ, ουράνιο</a:t>
            </a:r>
            <a:r>
              <a:rPr lang="el-GR" dirty="0" smtClean="0"/>
              <a:t>).</a:t>
            </a:r>
            <a:endParaRPr lang="el-GR" dirty="0"/>
          </a:p>
          <a:p>
            <a:pPr>
              <a:lnSpc>
                <a:spcPct val="100000"/>
              </a:lnSpc>
            </a:pPr>
            <a:r>
              <a:rPr lang="el-GR" dirty="0"/>
              <a:t>Τα </a:t>
            </a:r>
            <a:r>
              <a:rPr lang="el-GR" u="sng" dirty="0"/>
              <a:t>ανθρωπογενή ραδιενεργά αεροζόλ </a:t>
            </a:r>
            <a:r>
              <a:rPr lang="el-GR" dirty="0"/>
              <a:t>είναι προϊόντα σχάσης </a:t>
            </a:r>
            <a:r>
              <a:rPr lang="en-US" dirty="0"/>
              <a:t>(Cs, Sr, I) </a:t>
            </a:r>
            <a:r>
              <a:rPr lang="el-GR" dirty="0"/>
              <a:t>ή ραδιενεργά στοιχεία (πλουτώνιο – </a:t>
            </a:r>
            <a:r>
              <a:rPr lang="en-US" dirty="0"/>
              <a:t>Pu</a:t>
            </a:r>
            <a:r>
              <a:rPr lang="en-US" dirty="0" smtClean="0"/>
              <a:t>)</a:t>
            </a:r>
            <a:r>
              <a:rPr lang="el-GR" dirty="0" smtClean="0"/>
              <a:t>.</a:t>
            </a:r>
            <a:endParaRPr lang="el-GR" dirty="0"/>
          </a:p>
          <a:p>
            <a:pPr>
              <a:lnSpc>
                <a:spcPct val="100000"/>
              </a:lnSpc>
            </a:pPr>
            <a:endParaRPr lang="el-GR" dirty="0"/>
          </a:p>
          <a:p>
            <a:pPr>
              <a:lnSpc>
                <a:spcPct val="100000"/>
              </a:lnSpc>
            </a:pPr>
            <a:endParaRPr lang="el-GR" dirty="0"/>
          </a:p>
        </p:txBody>
      </p:sp>
    </p:spTree>
    <p:extLst>
      <p:ext uri="{BB962C8B-B14F-4D97-AF65-F5344CB8AC3E}">
        <p14:creationId xmlns:p14="http://schemas.microsoft.com/office/powerpoint/2010/main" val="1985365436"/>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b="1" dirty="0"/>
              <a:t>Γίγνεσθαι </a:t>
            </a:r>
            <a:r>
              <a:rPr lang="el-GR" b="1" dirty="0" err="1"/>
              <a:t>ραδιονουκλιδίων</a:t>
            </a:r>
            <a:endParaRPr lang="el-GR" b="1" dirty="0"/>
          </a:p>
          <a:p>
            <a:pPr>
              <a:lnSpc>
                <a:spcPct val="100000"/>
              </a:lnSpc>
            </a:pPr>
            <a:endParaRPr lang="el-GR" b="1" dirty="0"/>
          </a:p>
          <a:p>
            <a:pPr>
              <a:lnSpc>
                <a:spcPct val="100000"/>
              </a:lnSpc>
            </a:pPr>
            <a:r>
              <a:rPr lang="el-GR" dirty="0"/>
              <a:t>Απομακρύνονται από την ατμόσφαιρα μέσω υγρής και ξηρής εναπόθεσης, ενώ εισάγονται νέες ποσότητες αυτών μέσω της </a:t>
            </a:r>
            <a:r>
              <a:rPr lang="el-GR" dirty="0" err="1"/>
              <a:t>επαναιώρησης</a:t>
            </a:r>
            <a:r>
              <a:rPr lang="el-GR" dirty="0"/>
              <a:t>.</a:t>
            </a:r>
          </a:p>
          <a:p>
            <a:pPr>
              <a:lnSpc>
                <a:spcPct val="100000"/>
              </a:lnSpc>
            </a:pPr>
            <a:endParaRPr lang="el-GR" dirty="0"/>
          </a:p>
          <a:p>
            <a:pPr>
              <a:lnSpc>
                <a:spcPct val="100000"/>
              </a:lnSpc>
            </a:pPr>
            <a:endParaRPr lang="el-GR" dirty="0"/>
          </a:p>
        </p:txBody>
      </p:sp>
    </p:spTree>
    <p:extLst>
      <p:ext uri="{BB962C8B-B14F-4D97-AF65-F5344CB8AC3E}">
        <p14:creationId xmlns:p14="http://schemas.microsoft.com/office/powerpoint/2010/main" val="433518847"/>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b="1" dirty="0"/>
              <a:t>Ραδόνιο - </a:t>
            </a:r>
            <a:r>
              <a:rPr lang="en-US" b="1" dirty="0"/>
              <a:t>Rn</a:t>
            </a:r>
            <a:endParaRPr lang="el-GR" b="1" dirty="0"/>
          </a:p>
          <a:p>
            <a:pPr>
              <a:lnSpc>
                <a:spcPct val="100000"/>
              </a:lnSpc>
            </a:pPr>
            <a:endParaRPr lang="el-GR" b="1" dirty="0"/>
          </a:p>
          <a:p>
            <a:pPr>
              <a:lnSpc>
                <a:spcPct val="100000"/>
              </a:lnSpc>
            </a:pPr>
            <a:r>
              <a:rPr lang="el-GR" dirty="0"/>
              <a:t>Πρόκειται για φυσικό ραδιενεργό στοιχείο, άχρωμο, άοσμο.</a:t>
            </a:r>
          </a:p>
          <a:p>
            <a:pPr>
              <a:lnSpc>
                <a:spcPct val="100000"/>
              </a:lnSpc>
            </a:pPr>
            <a:r>
              <a:rPr lang="el-GR" dirty="0"/>
              <a:t>Το ραδόνιο και τα θυγατρικά του αποτελούν σημαντικό παράγοντα επικινδυνότητας για την υγεία σε εσωτερικούς χώρους.</a:t>
            </a:r>
          </a:p>
          <a:p>
            <a:pPr>
              <a:lnSpc>
                <a:spcPct val="100000"/>
              </a:lnSpc>
            </a:pPr>
            <a:r>
              <a:rPr lang="el-GR" dirty="0"/>
              <a:t>Το ραδόνιο εκλύεται από το έδαφος, διαπερνά τα πετρώματα, εισχωρεί από τις χαραμάδες και το νερό των βρυσών στα κτίρια και συσσωρεύεται εντός τους, αν αυτά δεν αερίζονται επαρκώς.</a:t>
            </a:r>
          </a:p>
          <a:p>
            <a:pPr>
              <a:lnSpc>
                <a:spcPct val="100000"/>
              </a:lnSpc>
            </a:pPr>
            <a:r>
              <a:rPr lang="el-GR" dirty="0"/>
              <a:t>Υπάρχει περίπτωση και τα δομικά υλικά κατασκευής ενός κτιρίου να περιέχουν ποσότητες ραδονίου.</a:t>
            </a:r>
          </a:p>
          <a:p>
            <a:pPr>
              <a:lnSpc>
                <a:spcPct val="100000"/>
              </a:lnSpc>
            </a:pPr>
            <a:endParaRPr lang="el-GR" dirty="0"/>
          </a:p>
          <a:p>
            <a:pPr>
              <a:lnSpc>
                <a:spcPct val="100000"/>
              </a:lnSpc>
            </a:pPr>
            <a:endParaRPr lang="el-GR" dirty="0"/>
          </a:p>
        </p:txBody>
      </p:sp>
    </p:spTree>
    <p:extLst>
      <p:ext uri="{BB962C8B-B14F-4D97-AF65-F5344CB8AC3E}">
        <p14:creationId xmlns:p14="http://schemas.microsoft.com/office/powerpoint/2010/main" val="3436186327"/>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1"/>
            <a:ext cx="10515600" cy="2019300"/>
          </a:xfrm>
        </p:spPr>
        <p:txBody>
          <a:bodyPr>
            <a:normAutofit lnSpcReduction="10000"/>
          </a:bodyPr>
          <a:lstStyle/>
          <a:p>
            <a:pPr>
              <a:lnSpc>
                <a:spcPct val="100000"/>
              </a:lnSpc>
            </a:pPr>
            <a:r>
              <a:rPr lang="el-GR" b="1" dirty="0"/>
              <a:t>Ραδόνιο - </a:t>
            </a:r>
            <a:r>
              <a:rPr lang="en-US" b="1" dirty="0"/>
              <a:t>Rn</a:t>
            </a:r>
            <a:endParaRPr lang="el-GR" b="1" dirty="0"/>
          </a:p>
          <a:p>
            <a:pPr>
              <a:lnSpc>
                <a:spcPct val="100000"/>
              </a:lnSpc>
            </a:pPr>
            <a:endParaRPr lang="el-GR" b="1" dirty="0"/>
          </a:p>
          <a:p>
            <a:pPr>
              <a:lnSpc>
                <a:spcPct val="100000"/>
              </a:lnSpc>
            </a:pPr>
            <a:r>
              <a:rPr lang="el-GR" dirty="0"/>
              <a:t>Το ραδόνιο εκλύεται από την ραδιενεργή διάσπαση του ουρανίου </a:t>
            </a:r>
            <a:r>
              <a:rPr lang="en-US" dirty="0"/>
              <a:t>U</a:t>
            </a:r>
            <a:r>
              <a:rPr lang="el-GR" dirty="0"/>
              <a:t>, του θορίου </a:t>
            </a:r>
            <a:r>
              <a:rPr lang="en-US" dirty="0"/>
              <a:t>Th</a:t>
            </a:r>
            <a:r>
              <a:rPr lang="el-GR" dirty="0"/>
              <a:t> και του </a:t>
            </a:r>
            <a:r>
              <a:rPr lang="el-GR" dirty="0" err="1"/>
              <a:t>ραδίου</a:t>
            </a:r>
            <a:r>
              <a:rPr lang="el-GR" dirty="0"/>
              <a:t> </a:t>
            </a:r>
            <a:r>
              <a:rPr lang="en-US" dirty="0"/>
              <a:t>Ra</a:t>
            </a:r>
            <a:r>
              <a:rPr lang="el-GR" dirty="0"/>
              <a:t>.</a:t>
            </a:r>
          </a:p>
          <a:p>
            <a:pPr>
              <a:lnSpc>
                <a:spcPct val="100000"/>
              </a:lnSpc>
            </a:pPr>
            <a:endParaRPr lang="el-GR" dirty="0"/>
          </a:p>
          <a:p>
            <a:pPr>
              <a:lnSpc>
                <a:spcPct val="100000"/>
              </a:lnSpc>
            </a:pPr>
            <a:endParaRPr lang="el-GR" dirty="0"/>
          </a:p>
        </p:txBody>
      </p:sp>
      <p:sp>
        <p:nvSpPr>
          <p:cNvPr id="4" name="Rectangle 3">
            <a:extLst>
              <a:ext uri="{FF2B5EF4-FFF2-40B4-BE49-F238E27FC236}">
                <a16:creationId xmlns:a16="http://schemas.microsoft.com/office/drawing/2014/main" xmlns="" id="{BD763295-0298-4B2E-8A04-863E8EEEEBF0}"/>
              </a:ext>
            </a:extLst>
          </p:cNvPr>
          <p:cNvSpPr/>
          <p:nvPr/>
        </p:nvSpPr>
        <p:spPr>
          <a:xfrm>
            <a:off x="510134" y="3686944"/>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aseline="30000" dirty="0"/>
              <a:t>238</a:t>
            </a:r>
            <a:r>
              <a:rPr lang="en-US" sz="3200" dirty="0"/>
              <a:t>U</a:t>
            </a:r>
            <a:endParaRPr lang="el-GR" sz="3200" dirty="0"/>
          </a:p>
        </p:txBody>
      </p:sp>
      <p:sp>
        <p:nvSpPr>
          <p:cNvPr id="5" name="Rectangle 4">
            <a:extLst>
              <a:ext uri="{FF2B5EF4-FFF2-40B4-BE49-F238E27FC236}">
                <a16:creationId xmlns:a16="http://schemas.microsoft.com/office/drawing/2014/main" xmlns="" id="{625DC259-254C-48FD-913C-6047DE7A5895}"/>
              </a:ext>
            </a:extLst>
          </p:cNvPr>
          <p:cNvSpPr/>
          <p:nvPr/>
        </p:nvSpPr>
        <p:spPr>
          <a:xfrm>
            <a:off x="5196409" y="3686944"/>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aseline="30000" dirty="0"/>
              <a:t>2</a:t>
            </a:r>
            <a:r>
              <a:rPr lang="el-GR" sz="3200" baseline="30000" dirty="0"/>
              <a:t>26</a:t>
            </a:r>
            <a:r>
              <a:rPr lang="en-US" sz="3200" dirty="0"/>
              <a:t>Ra</a:t>
            </a:r>
            <a:endParaRPr lang="el-GR" sz="3200" dirty="0"/>
          </a:p>
        </p:txBody>
      </p:sp>
      <p:cxnSp>
        <p:nvCxnSpPr>
          <p:cNvPr id="6" name="Straight Arrow Connector 8" descr="φγγφγ">
            <a:extLst>
              <a:ext uri="{FF2B5EF4-FFF2-40B4-BE49-F238E27FC236}">
                <a16:creationId xmlns:a16="http://schemas.microsoft.com/office/drawing/2014/main" xmlns="" id="{BE498B62-24C2-40C1-AC97-34E8B70437E8}"/>
              </a:ext>
            </a:extLst>
          </p:cNvPr>
          <p:cNvCxnSpPr>
            <a:cxnSpLocks/>
          </p:cNvCxnSpPr>
          <p:nvPr/>
        </p:nvCxnSpPr>
        <p:spPr>
          <a:xfrm>
            <a:off x="2625751" y="4262688"/>
            <a:ext cx="2327249"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xmlns="" id="{43BC93E6-7AC1-457F-9CF5-2B96F36721BC}"/>
              </a:ext>
            </a:extLst>
          </p:cNvPr>
          <p:cNvSpPr txBox="1">
            <a:spLocks/>
          </p:cNvSpPr>
          <p:nvPr/>
        </p:nvSpPr>
        <p:spPr>
          <a:xfrm>
            <a:off x="2780258" y="3830640"/>
            <a:ext cx="1872207" cy="43204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b="1" dirty="0">
                <a:latin typeface="+mj-lt"/>
                <a:ea typeface="+mj-ea"/>
                <a:cs typeface="+mj-cs"/>
              </a:rPr>
              <a:t>t</a:t>
            </a:r>
            <a:r>
              <a:rPr lang="en-US" sz="1600" b="1" baseline="-25000" dirty="0">
                <a:latin typeface="+mj-lt"/>
                <a:ea typeface="+mj-ea"/>
                <a:cs typeface="+mj-cs"/>
              </a:rPr>
              <a:t>1/2</a:t>
            </a:r>
            <a:r>
              <a:rPr lang="en-US" sz="1600" b="1" dirty="0">
                <a:latin typeface="+mj-lt"/>
                <a:ea typeface="+mj-ea"/>
                <a:cs typeface="+mj-cs"/>
              </a:rPr>
              <a:t> – 4,5 </a:t>
            </a:r>
            <a:r>
              <a:rPr lang="el-GR" sz="1600" b="1" dirty="0">
                <a:latin typeface="+mj-lt"/>
                <a:ea typeface="+mj-ea"/>
                <a:cs typeface="+mj-cs"/>
              </a:rPr>
              <a:t>δις χρόνια</a:t>
            </a:r>
            <a:endParaRPr kumimoji="0" lang="el-GR" sz="1600" b="1" i="0" u="none" strike="noStrike" kern="1200" cap="none" spc="0" normalizeH="0" baseline="0" noProof="0" dirty="0">
              <a:ln>
                <a:noFill/>
              </a:ln>
              <a:solidFill>
                <a:schemeClr val="tx1"/>
              </a:solidFill>
              <a:effectLst/>
              <a:uLnTx/>
              <a:uFillTx/>
              <a:latin typeface="+mj-lt"/>
              <a:ea typeface="+mj-ea"/>
              <a:cs typeface="+mj-cs"/>
            </a:endParaRPr>
          </a:p>
        </p:txBody>
      </p:sp>
      <p:sp>
        <p:nvSpPr>
          <p:cNvPr id="9" name="Rectangle 4">
            <a:extLst>
              <a:ext uri="{FF2B5EF4-FFF2-40B4-BE49-F238E27FC236}">
                <a16:creationId xmlns:a16="http://schemas.microsoft.com/office/drawing/2014/main" xmlns="" id="{41A15815-8AF8-40B1-8EEA-32AC89BF2EA9}"/>
              </a:ext>
            </a:extLst>
          </p:cNvPr>
          <p:cNvSpPr/>
          <p:nvPr/>
        </p:nvSpPr>
        <p:spPr>
          <a:xfrm>
            <a:off x="9728177" y="3830640"/>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aseline="30000" dirty="0"/>
              <a:t>2</a:t>
            </a:r>
            <a:r>
              <a:rPr lang="el-GR" sz="3200" baseline="30000" dirty="0"/>
              <a:t>2</a:t>
            </a:r>
            <a:r>
              <a:rPr lang="en-US" sz="3200" baseline="30000" dirty="0"/>
              <a:t>2</a:t>
            </a:r>
            <a:r>
              <a:rPr lang="en-US" sz="3200" dirty="0"/>
              <a:t>Rn</a:t>
            </a:r>
            <a:endParaRPr lang="el-GR" sz="3200" dirty="0"/>
          </a:p>
        </p:txBody>
      </p:sp>
      <p:cxnSp>
        <p:nvCxnSpPr>
          <p:cNvPr id="10" name="Straight Arrow Connector 8" descr="φγγφγ">
            <a:extLst>
              <a:ext uri="{FF2B5EF4-FFF2-40B4-BE49-F238E27FC236}">
                <a16:creationId xmlns:a16="http://schemas.microsoft.com/office/drawing/2014/main" xmlns="" id="{7CC47924-CCBE-4578-8533-F9447D29CC2C}"/>
              </a:ext>
            </a:extLst>
          </p:cNvPr>
          <p:cNvCxnSpPr>
            <a:cxnSpLocks/>
          </p:cNvCxnSpPr>
          <p:nvPr/>
        </p:nvCxnSpPr>
        <p:spPr>
          <a:xfrm>
            <a:off x="7157519" y="4406384"/>
            <a:ext cx="2327249"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xmlns="" id="{E5BB940B-82D1-4E68-AF42-753F828882C4}"/>
              </a:ext>
            </a:extLst>
          </p:cNvPr>
          <p:cNvSpPr txBox="1">
            <a:spLocks/>
          </p:cNvSpPr>
          <p:nvPr/>
        </p:nvSpPr>
        <p:spPr>
          <a:xfrm>
            <a:off x="7312026" y="3974336"/>
            <a:ext cx="1872207" cy="43204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600" b="1" dirty="0">
                <a:latin typeface="+mj-lt"/>
                <a:ea typeface="+mj-ea"/>
                <a:cs typeface="+mj-cs"/>
              </a:rPr>
              <a:t>t</a:t>
            </a:r>
            <a:r>
              <a:rPr lang="en-US" sz="1600" b="1" baseline="-25000" dirty="0">
                <a:latin typeface="+mj-lt"/>
                <a:ea typeface="+mj-ea"/>
                <a:cs typeface="+mj-cs"/>
              </a:rPr>
              <a:t>1/2</a:t>
            </a:r>
            <a:r>
              <a:rPr lang="en-US" sz="1600" b="1" dirty="0">
                <a:latin typeface="+mj-lt"/>
                <a:ea typeface="+mj-ea"/>
                <a:cs typeface="+mj-cs"/>
              </a:rPr>
              <a:t> – 1622</a:t>
            </a:r>
            <a:r>
              <a:rPr lang="el-GR" sz="1600" b="1" dirty="0">
                <a:latin typeface="+mj-lt"/>
                <a:ea typeface="+mj-ea"/>
                <a:cs typeface="+mj-cs"/>
              </a:rPr>
              <a:t> χρόνια</a:t>
            </a:r>
            <a:endParaRPr kumimoji="0" lang="el-GR" sz="1600" b="1" i="0" u="none" strike="noStrike" kern="1200" cap="none" spc="0" normalizeH="0" baseline="0" noProof="0" dirty="0">
              <a:ln>
                <a:noFill/>
              </a:ln>
              <a:solidFill>
                <a:schemeClr val="tx1"/>
              </a:solidFill>
              <a:effectLst/>
              <a:uLnTx/>
              <a:uFillTx/>
              <a:latin typeface="+mj-lt"/>
              <a:ea typeface="+mj-ea"/>
              <a:cs typeface="+mj-cs"/>
            </a:endParaRPr>
          </a:p>
        </p:txBody>
      </p:sp>
      <p:cxnSp>
        <p:nvCxnSpPr>
          <p:cNvPr id="12" name="Straight Arrow Connector 8" descr="φγγφγ">
            <a:extLst>
              <a:ext uri="{FF2B5EF4-FFF2-40B4-BE49-F238E27FC236}">
                <a16:creationId xmlns:a16="http://schemas.microsoft.com/office/drawing/2014/main" xmlns="" id="{F25D671C-2E04-4D0E-BDA6-050834D801E4}"/>
              </a:ext>
            </a:extLst>
          </p:cNvPr>
          <p:cNvCxnSpPr>
            <a:cxnSpLocks/>
          </p:cNvCxnSpPr>
          <p:nvPr/>
        </p:nvCxnSpPr>
        <p:spPr>
          <a:xfrm>
            <a:off x="1030861" y="5668444"/>
            <a:ext cx="696339"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8" descr="φγγφγ">
            <a:extLst>
              <a:ext uri="{FF2B5EF4-FFF2-40B4-BE49-F238E27FC236}">
                <a16:creationId xmlns:a16="http://schemas.microsoft.com/office/drawing/2014/main" xmlns="" id="{09DAE35C-3491-453D-A7CA-85421BDE8231}"/>
              </a:ext>
            </a:extLst>
          </p:cNvPr>
          <p:cNvCxnSpPr>
            <a:cxnSpLocks/>
          </p:cNvCxnSpPr>
          <p:nvPr/>
        </p:nvCxnSpPr>
        <p:spPr>
          <a:xfrm>
            <a:off x="11696700" y="4249472"/>
            <a:ext cx="403199"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6" name="Rectangle 4">
            <a:extLst>
              <a:ext uri="{FF2B5EF4-FFF2-40B4-BE49-F238E27FC236}">
                <a16:creationId xmlns:a16="http://schemas.microsoft.com/office/drawing/2014/main" xmlns="" id="{419AB654-00C0-4D75-B0DB-8A3A49F1CAD3}"/>
              </a:ext>
            </a:extLst>
          </p:cNvPr>
          <p:cNvSpPr/>
          <p:nvPr/>
        </p:nvSpPr>
        <p:spPr>
          <a:xfrm>
            <a:off x="4908603" y="5164388"/>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aseline="30000" dirty="0"/>
              <a:t>2</a:t>
            </a:r>
            <a:r>
              <a:rPr lang="el-GR" sz="3200" baseline="30000" dirty="0"/>
              <a:t>2</a:t>
            </a:r>
            <a:r>
              <a:rPr lang="en-US" sz="3200" baseline="30000" dirty="0"/>
              <a:t>4</a:t>
            </a:r>
            <a:r>
              <a:rPr lang="en-US" sz="3200" dirty="0"/>
              <a:t>Ra</a:t>
            </a:r>
            <a:endParaRPr lang="el-GR" sz="3200" dirty="0"/>
          </a:p>
        </p:txBody>
      </p:sp>
      <p:sp>
        <p:nvSpPr>
          <p:cNvPr id="17" name="Rectangle 4">
            <a:extLst>
              <a:ext uri="{FF2B5EF4-FFF2-40B4-BE49-F238E27FC236}">
                <a16:creationId xmlns:a16="http://schemas.microsoft.com/office/drawing/2014/main" xmlns="" id="{1657315D-F875-4E5C-8D3A-08C4033560A1}"/>
              </a:ext>
            </a:extLst>
          </p:cNvPr>
          <p:cNvSpPr/>
          <p:nvPr/>
        </p:nvSpPr>
        <p:spPr>
          <a:xfrm>
            <a:off x="1879600" y="5152203"/>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aseline="30000" dirty="0"/>
              <a:t>23</a:t>
            </a:r>
            <a:r>
              <a:rPr lang="el-GR" sz="3200" baseline="30000" dirty="0"/>
              <a:t>2</a:t>
            </a:r>
            <a:r>
              <a:rPr lang="en-US" sz="3200" dirty="0"/>
              <a:t>Th</a:t>
            </a:r>
            <a:endParaRPr lang="el-GR" sz="3200" dirty="0"/>
          </a:p>
        </p:txBody>
      </p:sp>
      <p:cxnSp>
        <p:nvCxnSpPr>
          <p:cNvPr id="18" name="Straight Arrow Connector 8" descr="φγγφγ">
            <a:extLst>
              <a:ext uri="{FF2B5EF4-FFF2-40B4-BE49-F238E27FC236}">
                <a16:creationId xmlns:a16="http://schemas.microsoft.com/office/drawing/2014/main" xmlns="" id="{B39A150A-975D-455F-9FB3-47B5567D295A}"/>
              </a:ext>
            </a:extLst>
          </p:cNvPr>
          <p:cNvCxnSpPr>
            <a:cxnSpLocks/>
          </p:cNvCxnSpPr>
          <p:nvPr/>
        </p:nvCxnSpPr>
        <p:spPr>
          <a:xfrm>
            <a:off x="3982036" y="5630343"/>
            <a:ext cx="696339"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9" name="Rectangle 4">
            <a:extLst>
              <a:ext uri="{FF2B5EF4-FFF2-40B4-BE49-F238E27FC236}">
                <a16:creationId xmlns:a16="http://schemas.microsoft.com/office/drawing/2014/main" xmlns="" id="{A2FAA09D-C9D5-4780-8EED-6ED1AEC4FEAE}"/>
              </a:ext>
            </a:extLst>
          </p:cNvPr>
          <p:cNvSpPr/>
          <p:nvPr/>
        </p:nvSpPr>
        <p:spPr>
          <a:xfrm>
            <a:off x="8000117" y="5168383"/>
            <a:ext cx="1872208"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aseline="30000" dirty="0"/>
              <a:t>2</a:t>
            </a:r>
            <a:r>
              <a:rPr lang="el-GR" sz="3200" baseline="30000" dirty="0"/>
              <a:t>2</a:t>
            </a:r>
            <a:r>
              <a:rPr lang="en-US" sz="3200" baseline="30000" dirty="0"/>
              <a:t>0</a:t>
            </a:r>
            <a:r>
              <a:rPr lang="en-US" sz="3200" dirty="0"/>
              <a:t>Rn</a:t>
            </a:r>
            <a:endParaRPr lang="el-GR" sz="3200" dirty="0"/>
          </a:p>
        </p:txBody>
      </p:sp>
      <p:cxnSp>
        <p:nvCxnSpPr>
          <p:cNvPr id="20" name="Straight Arrow Connector 8" descr="φγγφγ">
            <a:extLst>
              <a:ext uri="{FF2B5EF4-FFF2-40B4-BE49-F238E27FC236}">
                <a16:creationId xmlns:a16="http://schemas.microsoft.com/office/drawing/2014/main" xmlns="" id="{00E8EAF7-DEED-47ED-A659-C367071AF1DF}"/>
              </a:ext>
            </a:extLst>
          </p:cNvPr>
          <p:cNvCxnSpPr>
            <a:cxnSpLocks/>
          </p:cNvCxnSpPr>
          <p:nvPr/>
        </p:nvCxnSpPr>
        <p:spPr>
          <a:xfrm>
            <a:off x="7073550" y="5634338"/>
            <a:ext cx="696339" cy="0"/>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741792"/>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b="1" dirty="0"/>
              <a:t>Ραδόνιο - </a:t>
            </a:r>
            <a:r>
              <a:rPr lang="en-US" b="1" dirty="0"/>
              <a:t>Rn</a:t>
            </a:r>
            <a:endParaRPr lang="el-GR" b="1" dirty="0"/>
          </a:p>
          <a:p>
            <a:pPr>
              <a:lnSpc>
                <a:spcPct val="100000"/>
              </a:lnSpc>
            </a:pPr>
            <a:endParaRPr lang="el-GR" b="1" dirty="0"/>
          </a:p>
          <a:p>
            <a:pPr>
              <a:lnSpc>
                <a:spcPct val="100000"/>
              </a:lnSpc>
            </a:pPr>
            <a:r>
              <a:rPr lang="el-GR" dirty="0"/>
              <a:t>Έχει αναφερθεί ιδιαίτερη επικινδυνότητα για την υγεία εργαζομένων σε ορυχεία, καθώς στα πετρώματα υπάρχει συσσώρευση των προϊόντων διάσπασης.</a:t>
            </a:r>
          </a:p>
          <a:p>
            <a:pPr>
              <a:lnSpc>
                <a:spcPct val="100000"/>
              </a:lnSpc>
            </a:pPr>
            <a:r>
              <a:rPr lang="el-GR" b="1" dirty="0"/>
              <a:t>Η εισπνοή ραδονίου σε εσωτερικούς χώρους αποτελεί την κύρια οδό έκθεσης και λήψης του ανθρώπου στη φυσική ραδιενέργεια.</a:t>
            </a:r>
          </a:p>
          <a:p>
            <a:pPr>
              <a:lnSpc>
                <a:spcPct val="100000"/>
              </a:lnSpc>
            </a:pPr>
            <a:r>
              <a:rPr lang="el-GR" dirty="0"/>
              <a:t>Η επικινδυνότητά του έγκειται στο ότι το ραδόνιο διασπάται σε άλλα ραδιενεργά στοιχεία με μικρότερο χρόνο </a:t>
            </a:r>
            <a:r>
              <a:rPr lang="el-GR" dirty="0" err="1"/>
              <a:t>ημιζωής</a:t>
            </a:r>
            <a:r>
              <a:rPr lang="el-GR" dirty="0"/>
              <a:t> </a:t>
            </a:r>
            <a:r>
              <a:rPr lang="en-US" dirty="0"/>
              <a:t>t</a:t>
            </a:r>
            <a:r>
              <a:rPr lang="el-GR" baseline="-25000" dirty="0"/>
              <a:t>1/2</a:t>
            </a:r>
            <a:r>
              <a:rPr lang="el-GR" dirty="0"/>
              <a:t> και τα οποία προσκολλώνται στα αεροζόλ.</a:t>
            </a:r>
          </a:p>
          <a:p>
            <a:pPr>
              <a:lnSpc>
                <a:spcPct val="100000"/>
              </a:lnSpc>
            </a:pPr>
            <a:endParaRPr lang="el-GR" dirty="0"/>
          </a:p>
          <a:p>
            <a:pPr>
              <a:lnSpc>
                <a:spcPct val="100000"/>
              </a:lnSpc>
            </a:pPr>
            <a:endParaRPr lang="el-GR" dirty="0"/>
          </a:p>
        </p:txBody>
      </p:sp>
    </p:spTree>
    <p:extLst>
      <p:ext uri="{BB962C8B-B14F-4D97-AF65-F5344CB8AC3E}">
        <p14:creationId xmlns:p14="http://schemas.microsoft.com/office/powerpoint/2010/main" val="1258307868"/>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dirty="0"/>
              <a:t>Ραδιενέργεια είναι η απελευθέρωση μεγάλης ποσότητας ενέργειας από την διάσπαση ενός ασταθούς ραδιενεργού πυρήνα.</a:t>
            </a:r>
          </a:p>
          <a:p>
            <a:pPr>
              <a:lnSpc>
                <a:spcPct val="100000"/>
              </a:lnSpc>
            </a:pPr>
            <a:r>
              <a:rPr lang="el-GR" dirty="0"/>
              <a:t>Σταθερά άτομα στη φύση είναι εκείνα που έχουν 84 ή λιγότερα πρωτόνια.</a:t>
            </a:r>
          </a:p>
          <a:p>
            <a:pPr>
              <a:lnSpc>
                <a:spcPct val="100000"/>
              </a:lnSpc>
            </a:pPr>
            <a:r>
              <a:rPr lang="el-GR" dirty="0"/>
              <a:t>Η </a:t>
            </a:r>
            <a:r>
              <a:rPr lang="el-GR" u="sng" dirty="0"/>
              <a:t>κύρια</a:t>
            </a:r>
            <a:r>
              <a:rPr lang="el-GR" dirty="0"/>
              <a:t> αλυσίδα διασπάσεων του </a:t>
            </a:r>
            <a:r>
              <a:rPr lang="en-US" baseline="30000" dirty="0"/>
              <a:t>222</a:t>
            </a:r>
            <a:r>
              <a:rPr lang="en-US" dirty="0"/>
              <a:t>Rn </a:t>
            </a:r>
            <a:r>
              <a:rPr lang="el-GR" dirty="0"/>
              <a:t>είναι</a:t>
            </a:r>
            <a:r>
              <a:rPr lang="en-US" dirty="0"/>
              <a:t>:</a:t>
            </a:r>
            <a:r>
              <a:rPr lang="el-GR" dirty="0"/>
              <a:t> </a:t>
            </a:r>
            <a:r>
              <a:rPr lang="el-GR" sz="1500" dirty="0">
                <a:solidFill>
                  <a:srgbClr val="FF0000"/>
                </a:solidFill>
              </a:rPr>
              <a:t>(σχήμα 11.2, σελ. 240)</a:t>
            </a:r>
          </a:p>
          <a:p>
            <a:pPr>
              <a:lnSpc>
                <a:spcPct val="100000"/>
              </a:lnSpc>
            </a:pPr>
            <a:endParaRPr lang="en-US" sz="1500" dirty="0">
              <a:solidFill>
                <a:srgbClr val="FF0000"/>
              </a:solidFill>
            </a:endParaRPr>
          </a:p>
          <a:p>
            <a:pPr marL="0" indent="0">
              <a:lnSpc>
                <a:spcPct val="100000"/>
              </a:lnSpc>
              <a:buNone/>
            </a:pPr>
            <a:r>
              <a:rPr lang="en-US" baseline="30000" dirty="0"/>
              <a:t>238</a:t>
            </a:r>
            <a:r>
              <a:rPr lang="en-US" dirty="0"/>
              <a:t>U(</a:t>
            </a:r>
            <a:r>
              <a:rPr lang="el-GR" dirty="0"/>
              <a:t>εδαφικό ορυκτό) </a:t>
            </a:r>
            <a:r>
              <a:rPr lang="en-US" dirty="0"/>
              <a:t>+</a:t>
            </a:r>
            <a:r>
              <a:rPr lang="el-GR" dirty="0"/>
              <a:t>σωμάτια α, β</a:t>
            </a:r>
            <a:r>
              <a:rPr lang="en-US" dirty="0"/>
              <a:t> </a:t>
            </a:r>
            <a:r>
              <a:rPr lang="el-GR" dirty="0">
                <a:sym typeface="Wingdings" panose="05000000000000000000" pitchFamily="2" charset="2"/>
              </a:rPr>
              <a:t> </a:t>
            </a:r>
            <a:r>
              <a:rPr lang="en-US" baseline="30000" dirty="0"/>
              <a:t>22</a:t>
            </a:r>
            <a:r>
              <a:rPr lang="el-GR" baseline="30000" dirty="0"/>
              <a:t>8</a:t>
            </a:r>
            <a:r>
              <a:rPr lang="en-US" dirty="0"/>
              <a:t>Ra +</a:t>
            </a:r>
            <a:r>
              <a:rPr lang="el-GR" dirty="0"/>
              <a:t> α </a:t>
            </a:r>
            <a:r>
              <a:rPr lang="en-US" dirty="0">
                <a:sym typeface="Wingdings" panose="05000000000000000000" pitchFamily="2" charset="2"/>
              </a:rPr>
              <a:t></a:t>
            </a:r>
          </a:p>
          <a:p>
            <a:pPr marL="0" indent="0">
              <a:lnSpc>
                <a:spcPct val="100000"/>
              </a:lnSpc>
              <a:buNone/>
            </a:pPr>
            <a:r>
              <a:rPr lang="el-GR" b="1" dirty="0">
                <a:sym typeface="Wingdings" panose="05000000000000000000" pitchFamily="2" charset="2"/>
              </a:rPr>
              <a:t> </a:t>
            </a:r>
            <a:r>
              <a:rPr lang="en-US" b="1" baseline="30000" dirty="0"/>
              <a:t>222</a:t>
            </a:r>
            <a:r>
              <a:rPr lang="en-US" b="1" dirty="0"/>
              <a:t>Rn(</a:t>
            </a:r>
            <a:r>
              <a:rPr lang="el-GR" b="1" dirty="0"/>
              <a:t>αέριο) </a:t>
            </a:r>
            <a:r>
              <a:rPr lang="en-US" b="1" dirty="0"/>
              <a:t>+</a:t>
            </a:r>
            <a:r>
              <a:rPr lang="el-GR" b="1" dirty="0"/>
              <a:t> α</a:t>
            </a:r>
            <a:r>
              <a:rPr lang="en-US" b="1" dirty="0"/>
              <a:t> </a:t>
            </a:r>
            <a:r>
              <a:rPr lang="el-GR" b="1" dirty="0">
                <a:sym typeface="Wingdings" panose="05000000000000000000" pitchFamily="2" charset="2"/>
              </a:rPr>
              <a:t> </a:t>
            </a:r>
            <a:r>
              <a:rPr lang="en-US" b="1" baseline="30000" dirty="0"/>
              <a:t>218</a:t>
            </a:r>
            <a:r>
              <a:rPr lang="en-US" b="1" dirty="0">
                <a:sym typeface="Wingdings" panose="05000000000000000000" pitchFamily="2" charset="2"/>
              </a:rPr>
              <a:t>Po </a:t>
            </a:r>
            <a:r>
              <a:rPr lang="el-GR" b="1" dirty="0">
                <a:sym typeface="Wingdings" panose="05000000000000000000" pitchFamily="2" charset="2"/>
              </a:rPr>
              <a:t>+ α </a:t>
            </a:r>
            <a:r>
              <a:rPr lang="en-US" b="1" dirty="0">
                <a:sym typeface="Wingdings" panose="05000000000000000000" pitchFamily="2" charset="2"/>
              </a:rPr>
              <a:t> </a:t>
            </a:r>
            <a:r>
              <a:rPr lang="en-US" b="1" baseline="30000" dirty="0"/>
              <a:t>2</a:t>
            </a:r>
            <a:r>
              <a:rPr lang="el-GR" b="1" baseline="30000" dirty="0"/>
              <a:t>14</a:t>
            </a:r>
            <a:r>
              <a:rPr lang="en-US" b="1" dirty="0"/>
              <a:t>Pb +</a:t>
            </a:r>
            <a:r>
              <a:rPr lang="el-GR" b="1" dirty="0"/>
              <a:t> β </a:t>
            </a:r>
            <a:r>
              <a:rPr lang="en-US" b="1" dirty="0">
                <a:sym typeface="Wingdings" panose="05000000000000000000" pitchFamily="2" charset="2"/>
              </a:rPr>
              <a:t></a:t>
            </a:r>
            <a:r>
              <a:rPr lang="en-US" b="1" baseline="30000" dirty="0"/>
              <a:t> 2</a:t>
            </a:r>
            <a:r>
              <a:rPr lang="el-GR" b="1" baseline="30000" dirty="0"/>
              <a:t>14</a:t>
            </a:r>
            <a:r>
              <a:rPr lang="en-US" b="1" dirty="0"/>
              <a:t>Bi +</a:t>
            </a:r>
            <a:r>
              <a:rPr lang="el-GR" b="1" dirty="0"/>
              <a:t> β</a:t>
            </a:r>
            <a:r>
              <a:rPr lang="en-US" b="1" dirty="0"/>
              <a:t> </a:t>
            </a:r>
            <a:r>
              <a:rPr lang="en-US" b="1" dirty="0">
                <a:sym typeface="Wingdings" panose="05000000000000000000" pitchFamily="2" charset="2"/>
              </a:rPr>
              <a:t></a:t>
            </a:r>
            <a:r>
              <a:rPr lang="en-US" b="1" baseline="30000" dirty="0"/>
              <a:t> 214</a:t>
            </a:r>
            <a:r>
              <a:rPr lang="en-US" b="1" dirty="0"/>
              <a:t>Po + </a:t>
            </a:r>
            <a:r>
              <a:rPr lang="el-GR" b="1" dirty="0"/>
              <a:t>α</a:t>
            </a:r>
            <a:r>
              <a:rPr lang="en-US" b="1" dirty="0"/>
              <a:t> </a:t>
            </a:r>
            <a:r>
              <a:rPr lang="en-US" b="1" dirty="0">
                <a:sym typeface="Wingdings" panose="05000000000000000000" pitchFamily="2" charset="2"/>
              </a:rPr>
              <a:t></a:t>
            </a:r>
            <a:r>
              <a:rPr lang="en-US" b="1" baseline="30000" dirty="0"/>
              <a:t> 210</a:t>
            </a:r>
            <a:r>
              <a:rPr lang="en-US" b="1" dirty="0"/>
              <a:t>Pb +</a:t>
            </a:r>
            <a:r>
              <a:rPr lang="el-GR" b="1" dirty="0"/>
              <a:t> β </a:t>
            </a:r>
            <a:r>
              <a:rPr lang="en-US" b="1" dirty="0">
                <a:sym typeface="Wingdings" panose="05000000000000000000" pitchFamily="2" charset="2"/>
              </a:rPr>
              <a:t></a:t>
            </a:r>
            <a:r>
              <a:rPr lang="en-US" b="1" baseline="30000" dirty="0"/>
              <a:t> 2</a:t>
            </a:r>
            <a:r>
              <a:rPr lang="el-GR" b="1" baseline="30000" dirty="0"/>
              <a:t>10</a:t>
            </a:r>
            <a:r>
              <a:rPr lang="en-US" b="1" dirty="0"/>
              <a:t>Bi </a:t>
            </a:r>
            <a:r>
              <a:rPr lang="el-GR" b="1" dirty="0"/>
              <a:t>+ β</a:t>
            </a:r>
            <a:r>
              <a:rPr lang="en-US" b="1" dirty="0"/>
              <a:t> </a:t>
            </a:r>
            <a:r>
              <a:rPr lang="en-US" b="1" dirty="0">
                <a:sym typeface="Wingdings" panose="05000000000000000000" pitchFamily="2" charset="2"/>
              </a:rPr>
              <a:t> </a:t>
            </a:r>
            <a:r>
              <a:rPr lang="en-US" b="1" baseline="30000" dirty="0"/>
              <a:t>2</a:t>
            </a:r>
            <a:r>
              <a:rPr lang="el-GR" b="1" baseline="30000" dirty="0"/>
              <a:t>10</a:t>
            </a:r>
            <a:r>
              <a:rPr lang="en-US" b="1" dirty="0"/>
              <a:t>Po </a:t>
            </a:r>
            <a:r>
              <a:rPr lang="el-GR" b="1" dirty="0"/>
              <a:t>+ α</a:t>
            </a:r>
            <a:r>
              <a:rPr lang="en-US" b="1" dirty="0"/>
              <a:t> </a:t>
            </a:r>
            <a:r>
              <a:rPr lang="en-US" b="1" dirty="0">
                <a:sym typeface="Wingdings" panose="05000000000000000000" pitchFamily="2" charset="2"/>
              </a:rPr>
              <a:t> </a:t>
            </a:r>
            <a:r>
              <a:rPr lang="en-US" b="1" baseline="30000" dirty="0"/>
              <a:t>206</a:t>
            </a:r>
            <a:r>
              <a:rPr lang="en-US" b="1" dirty="0"/>
              <a:t>Pb (</a:t>
            </a:r>
            <a:r>
              <a:rPr lang="el-GR" b="1" dirty="0"/>
              <a:t>σταθερό άτομο)</a:t>
            </a:r>
          </a:p>
        </p:txBody>
      </p:sp>
    </p:spTree>
    <p:extLst>
      <p:ext uri="{BB962C8B-B14F-4D97-AF65-F5344CB8AC3E}">
        <p14:creationId xmlns:p14="http://schemas.microsoft.com/office/powerpoint/2010/main" val="2350368672"/>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dirty="0"/>
              <a:t>Από τις διαδοχικές διασπάσεις εκπέμπονται σωμάτια άλφα α (πυρήνες </a:t>
            </a:r>
            <a:r>
              <a:rPr lang="en-US" dirty="0"/>
              <a:t>He</a:t>
            </a:r>
            <a:r>
              <a:rPr lang="en-US" dirty="0" smtClean="0"/>
              <a:t>)</a:t>
            </a:r>
            <a:r>
              <a:rPr lang="el-GR" dirty="0" smtClean="0"/>
              <a:t>.</a:t>
            </a:r>
            <a:endParaRPr lang="el-GR" dirty="0"/>
          </a:p>
          <a:p>
            <a:pPr>
              <a:lnSpc>
                <a:spcPct val="100000"/>
              </a:lnSpc>
            </a:pPr>
            <a:r>
              <a:rPr lang="el-GR" dirty="0"/>
              <a:t>Τα σωμάτια α έχουν μικρή διαπεραστική ικανότητα στο δέρμα, προσβάλλουν μόνο τοπικά τους </a:t>
            </a:r>
            <a:r>
              <a:rPr lang="el-GR" dirty="0" smtClean="0"/>
              <a:t>ιστούς.</a:t>
            </a:r>
            <a:endParaRPr lang="el-GR" dirty="0"/>
          </a:p>
          <a:p>
            <a:pPr marL="0" indent="0">
              <a:lnSpc>
                <a:spcPct val="100000"/>
              </a:lnSpc>
              <a:buNone/>
            </a:pPr>
            <a:endParaRPr lang="el-GR" dirty="0"/>
          </a:p>
          <a:p>
            <a:pPr>
              <a:lnSpc>
                <a:spcPct val="100000"/>
              </a:lnSpc>
            </a:pPr>
            <a:r>
              <a:rPr lang="el-GR" dirty="0"/>
              <a:t>Επίσης εκπέμπονται σωμάτια β (ηλεκτρόνια μεγάλης ταχύτητας</a:t>
            </a:r>
            <a:r>
              <a:rPr lang="el-GR" dirty="0" smtClean="0"/>
              <a:t>).</a:t>
            </a:r>
            <a:endParaRPr lang="el-GR" dirty="0"/>
          </a:p>
          <a:p>
            <a:pPr>
              <a:lnSpc>
                <a:spcPct val="100000"/>
              </a:lnSpc>
            </a:pPr>
            <a:r>
              <a:rPr lang="el-GR" dirty="0"/>
              <a:t>Τα σωμάτια β έχουν μεγάλη διαπεραστική ικανότητα και προκαλούν μεγαλύτερης έντασης βλάβη στους </a:t>
            </a:r>
            <a:r>
              <a:rPr lang="el-GR" dirty="0" smtClean="0"/>
              <a:t>ιστούς.</a:t>
            </a:r>
            <a:endParaRPr lang="el-GR" dirty="0"/>
          </a:p>
        </p:txBody>
      </p:sp>
    </p:spTree>
    <p:extLst>
      <p:ext uri="{BB962C8B-B14F-4D97-AF65-F5344CB8AC3E}">
        <p14:creationId xmlns:p14="http://schemas.microsoft.com/office/powerpoint/2010/main" val="829067178"/>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b="1" dirty="0"/>
              <a:t>Τα </a:t>
            </a:r>
            <a:r>
              <a:rPr lang="el-GR" b="1" dirty="0" err="1"/>
              <a:t>εισπνεύσιμα</a:t>
            </a:r>
            <a:r>
              <a:rPr lang="el-GR" b="1" dirty="0"/>
              <a:t> ραδιενεργά αεροζόλ </a:t>
            </a:r>
            <a:r>
              <a:rPr lang="el-GR" dirty="0"/>
              <a:t>όταν εισπνέονται επικάθονται στον πνεύμονα, διασπώνται και εκπέμπουν σωμάτια α και β, προκαλώντας γενετικές βλάβες (φθορά ή μετάλλαξη στο </a:t>
            </a:r>
            <a:r>
              <a:rPr lang="en-US" dirty="0"/>
              <a:t>DNA</a:t>
            </a:r>
            <a:r>
              <a:rPr lang="el-GR" dirty="0"/>
              <a:t>) και καταστροφή του ιστού των πνευμόνων.</a:t>
            </a:r>
          </a:p>
          <a:p>
            <a:pPr>
              <a:lnSpc>
                <a:spcPct val="100000"/>
              </a:lnSpc>
            </a:pPr>
            <a:r>
              <a:rPr lang="el-GR" dirty="0"/>
              <a:t>Σταδιακά μέρος των αεροζόλ αυτών (</a:t>
            </a:r>
            <a:r>
              <a:rPr lang="el-GR" dirty="0" err="1"/>
              <a:t>νουκλιδίων</a:t>
            </a:r>
            <a:r>
              <a:rPr lang="el-GR" dirty="0"/>
              <a:t>) διασπείρονται προς το αίμα ή άλλα όργανα (στομάχι, πάγκρεας).</a:t>
            </a:r>
          </a:p>
        </p:txBody>
      </p:sp>
    </p:spTree>
    <p:extLst>
      <p:ext uri="{BB962C8B-B14F-4D97-AF65-F5344CB8AC3E}">
        <p14:creationId xmlns:p14="http://schemas.microsoft.com/office/powerpoint/2010/main" val="1914560370"/>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697EDF8-37C6-42E0-B897-335AFDFB82FE}"/>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xmlns="" id="{5D962A1C-BC65-4656-9E04-20CFB7CC5EA4}"/>
              </a:ext>
            </a:extLst>
          </p:cNvPr>
          <p:cNvSpPr>
            <a:spLocks noGrp="1"/>
          </p:cNvSpPr>
          <p:nvPr>
            <p:ph idx="1"/>
          </p:nvPr>
        </p:nvSpPr>
        <p:spPr/>
        <p:txBody>
          <a:bodyPr/>
          <a:lstStyle/>
          <a:p>
            <a:endParaRPr lang="el-GR"/>
          </a:p>
        </p:txBody>
      </p:sp>
      <p:pic>
        <p:nvPicPr>
          <p:cNvPr id="4098" name="Picture 2" descr="Indoor Particle Alpha Radioactivity Origins in Occupied Homes">
            <a:extLst>
              <a:ext uri="{FF2B5EF4-FFF2-40B4-BE49-F238E27FC236}">
                <a16:creationId xmlns:a16="http://schemas.microsoft.com/office/drawing/2014/main" xmlns="" id="{5243D31D-BE71-4448-9DD2-4C7917583B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4" y="261937"/>
            <a:ext cx="11423385" cy="6230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740523"/>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l-GR" dirty="0"/>
              <a:t>Το ραδόνιο ως </a:t>
            </a:r>
            <a:r>
              <a:rPr lang="el-GR" u="sng" dirty="0"/>
              <a:t>αδρανές αέριο </a:t>
            </a:r>
            <a:r>
              <a:rPr lang="el-GR" dirty="0"/>
              <a:t>διαφεύγει από τα πετρώματα της Γης και εμφανίζει υψηλές συγκεντρώσεις στα υπόγεια σπιτιών.</a:t>
            </a:r>
          </a:p>
          <a:p>
            <a:pPr>
              <a:lnSpc>
                <a:spcPct val="100000"/>
              </a:lnSpc>
            </a:pPr>
            <a:r>
              <a:rPr lang="el-GR" u="sng" dirty="0"/>
              <a:t>Αποτελεί σημαντικό παράγοντα υγιεινής ο καλός και τακτικός αερισμός του χώρου.</a:t>
            </a:r>
          </a:p>
          <a:p>
            <a:pPr>
              <a:lnSpc>
                <a:spcPct val="100000"/>
              </a:lnSpc>
            </a:pPr>
            <a:r>
              <a:rPr lang="el-GR" dirty="0"/>
              <a:t>Αντίθετα το </a:t>
            </a:r>
            <a:r>
              <a:rPr lang="el-GR" u="sng" dirty="0"/>
              <a:t>ουράνιο και το ράδιο </a:t>
            </a:r>
            <a:r>
              <a:rPr lang="el-GR" dirty="0"/>
              <a:t>βρίσκονται σε </a:t>
            </a:r>
            <a:r>
              <a:rPr lang="el-GR" b="1" dirty="0"/>
              <a:t>μορφή ορυκτών </a:t>
            </a:r>
            <a:r>
              <a:rPr lang="el-GR" dirty="0"/>
              <a:t>και μόνο μετά από τον θρυμματισμό τους ενδέχεται να βρεθούν στην ατμόσφαιρα.</a:t>
            </a:r>
          </a:p>
        </p:txBody>
      </p:sp>
    </p:spTree>
    <p:extLst>
      <p:ext uri="{BB962C8B-B14F-4D97-AF65-F5344CB8AC3E}">
        <p14:creationId xmlns:p14="http://schemas.microsoft.com/office/powerpoint/2010/main" val="2404168035"/>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lnSpcReduction="10000"/>
          </a:bodyPr>
          <a:lstStyle/>
          <a:p>
            <a:pPr>
              <a:lnSpc>
                <a:spcPct val="100000"/>
              </a:lnSpc>
            </a:pPr>
            <a:r>
              <a:rPr lang="el-GR" dirty="0"/>
              <a:t>Έχουν αναπτυχθεί μοντέλα για εσωτερικούς χώρους που υπολογίζουν την έκθεση ενός ανθρώπου σε ραδόνιο, λαμβάνοντας υπόψη τις πηγές και τις καταβόθρες ραδονίου στον χώρο.</a:t>
            </a:r>
          </a:p>
          <a:p>
            <a:pPr>
              <a:lnSpc>
                <a:spcPct val="100000"/>
              </a:lnSpc>
            </a:pPr>
            <a:r>
              <a:rPr lang="el-GR" dirty="0"/>
              <a:t>Μπορεί να γίνει άμεσος προσδιορισμός του με την μέτρηση της ραδιενέργειας του αέρα.</a:t>
            </a:r>
          </a:p>
          <a:p>
            <a:pPr>
              <a:lnSpc>
                <a:spcPct val="100000"/>
              </a:lnSpc>
            </a:pPr>
            <a:r>
              <a:rPr lang="el-GR" dirty="0"/>
              <a:t>Μονάδα ραδιενέργειας είναι το </a:t>
            </a:r>
            <a:r>
              <a:rPr lang="en-US" dirty="0"/>
              <a:t>Curie (Ci) </a:t>
            </a:r>
            <a:r>
              <a:rPr lang="el-GR" dirty="0"/>
              <a:t>που ορίζεται ως ο αριθμός ραδιενεργών διασπάσεων στη μονάδα του χρόνου.</a:t>
            </a:r>
          </a:p>
          <a:p>
            <a:pPr>
              <a:lnSpc>
                <a:spcPct val="100000"/>
              </a:lnSpc>
            </a:pPr>
            <a:r>
              <a:rPr lang="el-GR" dirty="0"/>
              <a:t>Ο αριθμός αυτός είναι 37 δις ατομικές διασπάσεις ανά δευτερόλεπτο ή 3,7 10</a:t>
            </a:r>
            <a:r>
              <a:rPr lang="el-GR" baseline="30000" dirty="0"/>
              <a:t>10</a:t>
            </a:r>
            <a:r>
              <a:rPr lang="el-GR" dirty="0"/>
              <a:t> διασπάσεις / </a:t>
            </a:r>
            <a:r>
              <a:rPr lang="en-US" dirty="0"/>
              <a:t>s</a:t>
            </a:r>
            <a:r>
              <a:rPr lang="el-GR" dirty="0"/>
              <a:t>.</a:t>
            </a:r>
          </a:p>
          <a:p>
            <a:pPr>
              <a:lnSpc>
                <a:spcPct val="100000"/>
              </a:lnSpc>
            </a:pPr>
            <a:r>
              <a:rPr lang="el-GR" dirty="0"/>
              <a:t>1 </a:t>
            </a:r>
            <a:r>
              <a:rPr lang="en-US" dirty="0"/>
              <a:t>pCi = 10</a:t>
            </a:r>
            <a:r>
              <a:rPr lang="el-GR" baseline="30000" dirty="0"/>
              <a:t>-1</a:t>
            </a:r>
            <a:r>
              <a:rPr lang="en-US" baseline="30000" dirty="0"/>
              <a:t>2</a:t>
            </a:r>
            <a:r>
              <a:rPr lang="en-US" dirty="0"/>
              <a:t> Ci</a:t>
            </a:r>
          </a:p>
          <a:p>
            <a:pPr>
              <a:lnSpc>
                <a:spcPct val="100000"/>
              </a:lnSpc>
            </a:pPr>
            <a:r>
              <a:rPr lang="en-US" dirty="0"/>
              <a:t>1 Ci = 3,7 10</a:t>
            </a:r>
            <a:r>
              <a:rPr lang="en-US" baseline="30000" dirty="0"/>
              <a:t>10</a:t>
            </a:r>
            <a:r>
              <a:rPr lang="en-US" dirty="0"/>
              <a:t> </a:t>
            </a:r>
            <a:r>
              <a:rPr lang="en-US" dirty="0" err="1"/>
              <a:t>Bq</a:t>
            </a:r>
            <a:r>
              <a:rPr lang="en-US" dirty="0"/>
              <a:t> (Becquerel, SI)</a:t>
            </a:r>
            <a:endParaRPr lang="el-GR" dirty="0"/>
          </a:p>
        </p:txBody>
      </p:sp>
    </p:spTree>
    <p:extLst>
      <p:ext uri="{BB962C8B-B14F-4D97-AF65-F5344CB8AC3E}">
        <p14:creationId xmlns:p14="http://schemas.microsoft.com/office/powerpoint/2010/main" val="4252804068"/>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2762250" y="255587"/>
            <a:ext cx="6667500" cy="752475"/>
          </a:xfrm>
        </p:spPr>
        <p:txBody>
          <a:bodyPr>
            <a:normAutofit fontScale="90000"/>
          </a:bodyPr>
          <a:lstStyle/>
          <a:p>
            <a:r>
              <a:rPr lang="el-GR" dirty="0"/>
              <a:t>Ραδιενεργά αεροζόλ - Ραδόνιο</a:t>
            </a: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838200" y="1409700"/>
            <a:ext cx="10515600" cy="5095875"/>
          </a:xfrm>
        </p:spPr>
        <p:txBody>
          <a:bodyPr>
            <a:normAutofit/>
          </a:bodyPr>
          <a:lstStyle/>
          <a:p>
            <a:pPr>
              <a:lnSpc>
                <a:spcPct val="100000"/>
              </a:lnSpc>
            </a:pPr>
            <a:r>
              <a:rPr lang="en-US" dirty="0"/>
              <a:t>H </a:t>
            </a:r>
            <a:r>
              <a:rPr lang="el-GR" dirty="0"/>
              <a:t>συγκέντρωση ραδονίου εκφράζεται σε </a:t>
            </a:r>
            <a:r>
              <a:rPr lang="en-US" dirty="0"/>
              <a:t>pCi </a:t>
            </a:r>
            <a:r>
              <a:rPr lang="el-GR" dirty="0"/>
              <a:t>ανά λίτρο (</a:t>
            </a:r>
            <a:r>
              <a:rPr lang="en-US" dirty="0"/>
              <a:t>pCi / L) </a:t>
            </a:r>
            <a:r>
              <a:rPr lang="el-GR" dirty="0"/>
              <a:t>και η εκπομπή του σε </a:t>
            </a:r>
            <a:r>
              <a:rPr lang="en-US" dirty="0"/>
              <a:t>pCi </a:t>
            </a:r>
            <a:r>
              <a:rPr lang="el-GR" dirty="0"/>
              <a:t>ανά λίτρο και ανά ώρα (</a:t>
            </a:r>
            <a:r>
              <a:rPr lang="en-US" dirty="0"/>
              <a:t>pCi / (L h).</a:t>
            </a:r>
          </a:p>
          <a:p>
            <a:pPr>
              <a:lnSpc>
                <a:spcPct val="100000"/>
              </a:lnSpc>
            </a:pPr>
            <a:endParaRPr lang="en-US" dirty="0"/>
          </a:p>
          <a:p>
            <a:pPr>
              <a:lnSpc>
                <a:spcPct val="100000"/>
              </a:lnSpc>
            </a:pPr>
            <a:r>
              <a:rPr lang="el-GR" dirty="0"/>
              <a:t>Τυπικές τιμές εκπομπής </a:t>
            </a:r>
            <a:r>
              <a:rPr lang="en-US" dirty="0"/>
              <a:t>Rn </a:t>
            </a:r>
            <a:r>
              <a:rPr lang="el-GR" dirty="0"/>
              <a:t>στον αέρα σπιτιών</a:t>
            </a:r>
            <a:r>
              <a:rPr lang="en-US" dirty="0"/>
              <a:t>:</a:t>
            </a:r>
            <a:r>
              <a:rPr lang="el-GR" dirty="0"/>
              <a:t> 0,01 – 10 </a:t>
            </a:r>
            <a:r>
              <a:rPr lang="en-US" dirty="0"/>
              <a:t>pCi / (L h)</a:t>
            </a:r>
          </a:p>
          <a:p>
            <a:pPr>
              <a:lnSpc>
                <a:spcPct val="100000"/>
              </a:lnSpc>
            </a:pPr>
            <a:r>
              <a:rPr lang="el-GR" b="1" dirty="0"/>
              <a:t>Μέση συγκέντρωση ραδονίου στο εσωτερικό περιβάλλον σπιτιών</a:t>
            </a:r>
            <a:r>
              <a:rPr lang="en-US" b="1" dirty="0"/>
              <a:t>:</a:t>
            </a:r>
            <a:r>
              <a:rPr lang="el-GR" b="1" dirty="0"/>
              <a:t> 1 </a:t>
            </a:r>
            <a:r>
              <a:rPr lang="en-US" b="1" dirty="0"/>
              <a:t>pCi / (L h)</a:t>
            </a:r>
            <a:endParaRPr lang="el-GR" b="1" dirty="0"/>
          </a:p>
          <a:p>
            <a:pPr>
              <a:lnSpc>
                <a:spcPct val="100000"/>
              </a:lnSpc>
            </a:pPr>
            <a:r>
              <a:rPr lang="el-GR" b="1" dirty="0"/>
              <a:t>Μέση συγκέντρωση ραδονίου στο εξωτερικό περιβάλλον σπιτιών</a:t>
            </a:r>
            <a:r>
              <a:rPr lang="en-US" b="1" dirty="0"/>
              <a:t>:</a:t>
            </a:r>
            <a:r>
              <a:rPr lang="el-GR" b="1" dirty="0"/>
              <a:t> 0,2 </a:t>
            </a:r>
            <a:r>
              <a:rPr lang="en-US" b="1" dirty="0"/>
              <a:t>pCi / (L h)</a:t>
            </a:r>
            <a:endParaRPr lang="el-GR" b="1" dirty="0"/>
          </a:p>
          <a:p>
            <a:pPr>
              <a:lnSpc>
                <a:spcPct val="100000"/>
              </a:lnSpc>
            </a:pPr>
            <a:endParaRPr lang="el-GR" dirty="0"/>
          </a:p>
        </p:txBody>
      </p:sp>
    </p:spTree>
    <p:extLst>
      <p:ext uri="{BB962C8B-B14F-4D97-AF65-F5344CB8AC3E}">
        <p14:creationId xmlns:p14="http://schemas.microsoft.com/office/powerpoint/2010/main" val="4176993212"/>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DFA8FF1-C72A-41A3-9FA7-A0F1B69CBC2D}"/>
              </a:ext>
            </a:extLst>
          </p:cNvPr>
          <p:cNvSpPr>
            <a:spLocks noGrp="1"/>
          </p:cNvSpPr>
          <p:nvPr>
            <p:ph type="title"/>
          </p:nvPr>
        </p:nvSpPr>
        <p:spPr>
          <a:xfrm>
            <a:off x="539405" y="1017180"/>
            <a:ext cx="11410682" cy="752475"/>
          </a:xfrm>
        </p:spPr>
        <p:txBody>
          <a:bodyPr>
            <a:normAutofit fontScale="90000"/>
          </a:bodyPr>
          <a:lstStyle/>
          <a:p>
            <a:r>
              <a:rPr lang="el-GR" dirty="0"/>
              <a:t>Ραδιενεργά αεροζόλ – Ραδόνιο</a:t>
            </a:r>
            <a:br>
              <a:rPr lang="el-GR" dirty="0"/>
            </a:br>
            <a:endParaRPr lang="el-GR" b="1" dirty="0">
              <a:highlight>
                <a:srgbClr val="FFFF00"/>
              </a:highlight>
            </a:endParaRPr>
          </a:p>
        </p:txBody>
      </p:sp>
      <p:sp>
        <p:nvSpPr>
          <p:cNvPr id="3" name="Θέση περιεχομένου 2">
            <a:extLst>
              <a:ext uri="{FF2B5EF4-FFF2-40B4-BE49-F238E27FC236}">
                <a16:creationId xmlns:a16="http://schemas.microsoft.com/office/drawing/2014/main" xmlns="" id="{61B2A5D7-10EE-41AB-B611-03F752222312}"/>
              </a:ext>
            </a:extLst>
          </p:cNvPr>
          <p:cNvSpPr>
            <a:spLocks noGrp="1"/>
          </p:cNvSpPr>
          <p:nvPr>
            <p:ph idx="1"/>
          </p:nvPr>
        </p:nvSpPr>
        <p:spPr>
          <a:xfrm>
            <a:off x="768350" y="2388973"/>
            <a:ext cx="10655300" cy="4342027"/>
          </a:xfrm>
          <a:noFill/>
          <a:ln>
            <a:solidFill>
              <a:srgbClr val="FFFFFF"/>
            </a:solidFill>
          </a:ln>
        </p:spPr>
        <p:txBody>
          <a:bodyPr>
            <a:normAutofit/>
          </a:bodyPr>
          <a:lstStyle/>
          <a:p>
            <a:pPr>
              <a:lnSpc>
                <a:spcPct val="100000"/>
              </a:lnSpc>
            </a:pPr>
            <a:r>
              <a:rPr lang="el-GR" dirty="0"/>
              <a:t>Υψηλές συγκεντρώσεις ραδονίου προκαλούν καρκίνο των πνευμόνων.</a:t>
            </a:r>
            <a:endParaRPr lang="en-US" dirty="0"/>
          </a:p>
          <a:p>
            <a:pPr>
              <a:lnSpc>
                <a:spcPct val="100000"/>
              </a:lnSpc>
            </a:pPr>
            <a:r>
              <a:rPr lang="el-GR" dirty="0"/>
              <a:t>Σε δείγμα 1000 μη-καπνιστών με φυσιολογική ζωή βρέθηκε ότι 10-20 άτομα θα νοσήσουν με καρκίνο των πνευμόνων που εν μέρει οφείλεται και στο ραδόνιο εσωτερικών χώρων όπου εγκαταβιούν.</a:t>
            </a:r>
          </a:p>
          <a:p>
            <a:pPr>
              <a:lnSpc>
                <a:spcPct val="100000"/>
              </a:lnSpc>
            </a:pPr>
            <a:r>
              <a:rPr lang="el-GR" dirty="0"/>
              <a:t>Χαρακτηρίζονται ως εξαιρετικά επικίνδυνοι οι εσωτερικοί χώροι όπου η συγκέντρωση του ραδονίου είναι υψηλότερη από 4 </a:t>
            </a:r>
            <a:r>
              <a:rPr lang="en-US" dirty="0"/>
              <a:t>pCi / (L h</a:t>
            </a:r>
            <a:r>
              <a:rPr lang="el-GR" dirty="0" smtClean="0"/>
              <a:t>).</a:t>
            </a:r>
          </a:p>
          <a:p>
            <a:pPr>
              <a:lnSpc>
                <a:spcPct val="100000"/>
              </a:lnSpc>
            </a:pPr>
            <a:r>
              <a:rPr lang="el-GR" dirty="0" smtClean="0">
                <a:solidFill>
                  <a:srgbClr val="00B0F0"/>
                </a:solidFill>
                <a:highlight>
                  <a:srgbClr val="FFFF00"/>
                </a:highlight>
              </a:rPr>
              <a:t>Τρεις </a:t>
            </a:r>
            <a:r>
              <a:rPr lang="el-GR" dirty="0">
                <a:solidFill>
                  <a:srgbClr val="00B0F0"/>
                </a:solidFill>
                <a:highlight>
                  <a:srgbClr val="FFFF00"/>
                </a:highlight>
              </a:rPr>
              <a:t>λόγοι καρκίνου μη καπνιστών (παθητικός καπνιστής, ραδόνιο, αμίαντος</a:t>
            </a:r>
            <a:r>
              <a:rPr lang="el-GR" dirty="0" smtClean="0">
                <a:solidFill>
                  <a:srgbClr val="00B0F0"/>
                </a:solidFill>
                <a:highlight>
                  <a:srgbClr val="FFFF00"/>
                </a:highlight>
              </a:rPr>
              <a:t>).</a:t>
            </a:r>
            <a:endParaRPr lang="el-GR" dirty="0">
              <a:solidFill>
                <a:srgbClr val="00B0F0"/>
              </a:solidFill>
            </a:endParaRPr>
          </a:p>
          <a:p>
            <a:pPr>
              <a:lnSpc>
                <a:spcPct val="100000"/>
              </a:lnSpc>
            </a:pPr>
            <a:endParaRPr lang="el-GR" dirty="0"/>
          </a:p>
        </p:txBody>
      </p:sp>
      <p:pic>
        <p:nvPicPr>
          <p:cNvPr id="5122" name="Picture 2" descr="Слайд 1">
            <a:extLst>
              <a:ext uri="{FF2B5EF4-FFF2-40B4-BE49-F238E27FC236}">
                <a16:creationId xmlns:a16="http://schemas.microsoft.com/office/drawing/2014/main" xmlns="" id="{24DAC6A7-15D9-466E-A284-BCA32E4B4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4516" y="107541"/>
            <a:ext cx="4094721" cy="2187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358337"/>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54868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buFont typeface="Wingdings" pitchFamily="2" charset="2"/>
              <a:buChar char="ü"/>
            </a:pPr>
            <a:r>
              <a:rPr lang="el-GR" sz="2650" dirty="0"/>
              <a:t>Τα σημαντικότερα που εξετάζονται είναι ο μόλυβδος (</a:t>
            </a:r>
            <a:r>
              <a:rPr lang="en-US" sz="2650" dirty="0" err="1"/>
              <a:t>Pb</a:t>
            </a:r>
            <a:r>
              <a:rPr lang="en-US" sz="2650" dirty="0"/>
              <a:t>)</a:t>
            </a:r>
            <a:r>
              <a:rPr lang="el-GR" sz="2650" dirty="0"/>
              <a:t>, το κάδμιο (</a:t>
            </a:r>
            <a:r>
              <a:rPr lang="en-US" sz="2650" dirty="0" err="1"/>
              <a:t>Cd</a:t>
            </a:r>
            <a:r>
              <a:rPr lang="en-US" sz="2650" dirty="0"/>
              <a:t>)</a:t>
            </a:r>
            <a:r>
              <a:rPr lang="el-GR" sz="2650" dirty="0"/>
              <a:t> και ο υδράργυρος (</a:t>
            </a:r>
            <a:r>
              <a:rPr lang="en-US" sz="2650" dirty="0"/>
              <a:t>Hg</a:t>
            </a:r>
            <a:r>
              <a:rPr lang="el-GR" sz="2650" dirty="0"/>
              <a:t>).</a:t>
            </a:r>
          </a:p>
          <a:p>
            <a:pPr marL="514350" indent="-514350" algn="l">
              <a:buFont typeface="Wingdings" pitchFamily="2" charset="2"/>
              <a:buChar char="ü"/>
            </a:pPr>
            <a:r>
              <a:rPr lang="el-GR" sz="2650" dirty="0"/>
              <a:t>Βρίσκονται στα αιωρούμενα σωματίδια της ατμόσφαιρας, τα οποία προσλαμβάνονται διά της εισπνοής, την κατάποση τροφών και νερού (αφού επικάθονται στο έδαφος και τους υγρούς αποδέκτες) και της δερματικής επαφής.</a:t>
            </a:r>
          </a:p>
          <a:p>
            <a:pPr marL="514350" indent="-514350" algn="l">
              <a:buFont typeface="Wingdings" pitchFamily="2" charset="2"/>
              <a:buChar char="ü"/>
            </a:pPr>
            <a:r>
              <a:rPr lang="el-GR" sz="2650" dirty="0">
                <a:solidFill>
                  <a:schemeClr val="tx1">
                    <a:lumMod val="85000"/>
                    <a:lumOff val="15000"/>
                  </a:schemeClr>
                </a:solidFill>
              </a:rPr>
              <a:t>Ο ευκολότερος τρόπος εισόδου είναι η εισπνοή. Παρόλα αυτά η τροφή και το νερό αποτελούν επίσης σημαντικές πορείες εισόδου του μολύβδου στον οργανισμό.</a:t>
            </a:r>
          </a:p>
          <a:p>
            <a:pPr marL="514350" indent="-514350" algn="l">
              <a:buFont typeface="Wingdings" pitchFamily="2" charset="2"/>
              <a:buChar char="ü"/>
            </a:pPr>
            <a:endParaRPr lang="el-GR" sz="2800" dirty="0"/>
          </a:p>
        </p:txBody>
      </p:sp>
      <p:sp>
        <p:nvSpPr>
          <p:cNvPr id="5" name="Slide Number Placeholder 4"/>
          <p:cNvSpPr>
            <a:spLocks noGrp="1"/>
          </p:cNvSpPr>
          <p:nvPr>
            <p:ph type="sldNum" sz="quarter" idx="12"/>
          </p:nvPr>
        </p:nvSpPr>
        <p:spPr/>
        <p:txBody>
          <a:bodyPr/>
          <a:lstStyle/>
          <a:p>
            <a:fld id="{9C4D5285-1047-4246-8BA2-2EF451C64884}" type="slidenum">
              <a:rPr lang="el-GR" smtClean="0"/>
              <a:pPr/>
              <a:t>227</a:t>
            </a:fld>
            <a:endParaRPr lang="el-GR" dirty="0"/>
          </a:p>
        </p:txBody>
      </p:sp>
    </p:spTree>
    <p:extLst>
      <p:ext uri="{BB962C8B-B14F-4D97-AF65-F5344CB8AC3E}">
        <p14:creationId xmlns:p14="http://schemas.microsoft.com/office/powerpoint/2010/main" val="3202368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Μόλυβδος</a:t>
            </a:r>
          </a:p>
          <a:p>
            <a:pPr marL="514350" indent="-514350" algn="l">
              <a:buFont typeface="Wingdings" pitchFamily="2" charset="2"/>
              <a:buChar char="Ø"/>
            </a:pPr>
            <a:r>
              <a:rPr lang="el-GR" sz="2300" dirty="0">
                <a:solidFill>
                  <a:schemeClr val="tx2"/>
                </a:solidFill>
              </a:rPr>
              <a:t>Έχει τοξική επίδραση στην υγεία του ανθρώπου</a:t>
            </a:r>
          </a:p>
          <a:p>
            <a:pPr marL="514350" indent="-514350" algn="l">
              <a:buFont typeface="Wingdings" pitchFamily="2" charset="2"/>
              <a:buChar char="Ø"/>
            </a:pPr>
            <a:r>
              <a:rPr lang="el-GR" sz="2300" dirty="0">
                <a:solidFill>
                  <a:schemeClr val="tx2"/>
                </a:solidFill>
              </a:rPr>
              <a:t>Προέρχεται κυρίως από την χρήση του στην βενζίνη ως αντικροτικό (μολυβδούχες ενώσεις </a:t>
            </a:r>
            <a:r>
              <a:rPr lang="en-US" sz="2300" dirty="0">
                <a:solidFill>
                  <a:schemeClr val="tx2"/>
                </a:solidFill>
              </a:rPr>
              <a:t>PbCl</a:t>
            </a:r>
            <a:r>
              <a:rPr lang="en-US" sz="2300" baseline="-25000" dirty="0">
                <a:solidFill>
                  <a:schemeClr val="tx2"/>
                </a:solidFill>
              </a:rPr>
              <a:t>2</a:t>
            </a:r>
            <a:r>
              <a:rPr lang="en-US" sz="2300" dirty="0">
                <a:solidFill>
                  <a:schemeClr val="tx2"/>
                </a:solidFill>
              </a:rPr>
              <a:t>, </a:t>
            </a:r>
            <a:r>
              <a:rPr lang="en-US" sz="2300" dirty="0" err="1">
                <a:solidFill>
                  <a:schemeClr val="tx2"/>
                </a:solidFill>
              </a:rPr>
              <a:t>PbBrCl</a:t>
            </a:r>
            <a:r>
              <a:rPr lang="en-US" sz="2300" dirty="0">
                <a:solidFill>
                  <a:schemeClr val="tx2"/>
                </a:solidFill>
              </a:rPr>
              <a:t>, </a:t>
            </a:r>
            <a:r>
              <a:rPr lang="el-GR" sz="2300" dirty="0" err="1">
                <a:solidFill>
                  <a:schemeClr val="tx2"/>
                </a:solidFill>
              </a:rPr>
              <a:t>τετρααιθυλιούχος</a:t>
            </a:r>
            <a:r>
              <a:rPr lang="el-GR" sz="2300" dirty="0">
                <a:solidFill>
                  <a:schemeClr val="tx2"/>
                </a:solidFill>
              </a:rPr>
              <a:t> μόλυβδος)</a:t>
            </a:r>
          </a:p>
          <a:p>
            <a:pPr marL="514350" indent="-514350" algn="l">
              <a:buFont typeface="Wingdings" pitchFamily="2" charset="2"/>
              <a:buChar char="Ø"/>
            </a:pPr>
            <a:r>
              <a:rPr lang="el-GR" sz="2300" dirty="0">
                <a:solidFill>
                  <a:schemeClr val="tx2"/>
                </a:solidFill>
              </a:rPr>
              <a:t>Τα αντικροτικά χρησιμοποιούνται στα μη-καταλυτικά αυτοκίνητα για την ανύψωση του αριθμού των οκτανίων</a:t>
            </a:r>
          </a:p>
          <a:p>
            <a:pPr marL="514350" indent="-514350" algn="l">
              <a:buFont typeface="Wingdings" pitchFamily="2" charset="2"/>
              <a:buChar char="Ø"/>
            </a:pPr>
            <a:r>
              <a:rPr lang="el-GR" sz="2300" dirty="0">
                <a:solidFill>
                  <a:schemeClr val="tx2"/>
                </a:solidFill>
              </a:rPr>
              <a:t>Μέσω </a:t>
            </a:r>
            <a:r>
              <a:rPr lang="el-GR" sz="2300" dirty="0" err="1">
                <a:solidFill>
                  <a:schemeClr val="tx2"/>
                </a:solidFill>
              </a:rPr>
              <a:t>τηε</a:t>
            </a:r>
            <a:r>
              <a:rPr lang="el-GR" sz="2300" dirty="0">
                <a:solidFill>
                  <a:schemeClr val="tx2"/>
                </a:solidFill>
              </a:rPr>
              <a:t> καύσης της βενζίνης προστίθεται στην ατμόσφαιρα το 80% του ολικού </a:t>
            </a:r>
            <a:r>
              <a:rPr lang="en-US" sz="2300" dirty="0" err="1">
                <a:solidFill>
                  <a:schemeClr val="tx2"/>
                </a:solidFill>
              </a:rPr>
              <a:t>Pb</a:t>
            </a:r>
            <a:r>
              <a:rPr lang="el-GR" sz="2300" dirty="0">
                <a:solidFill>
                  <a:schemeClr val="tx2"/>
                </a:solidFill>
              </a:rPr>
              <a:t> που είναι 4</a:t>
            </a:r>
            <a:r>
              <a:rPr lang="en-US" sz="2300" dirty="0">
                <a:solidFill>
                  <a:schemeClr val="tx2"/>
                </a:solidFill>
              </a:rPr>
              <a:t>x</a:t>
            </a:r>
            <a:r>
              <a:rPr lang="el-GR" sz="2300" dirty="0">
                <a:solidFill>
                  <a:schemeClr val="tx2"/>
                </a:solidFill>
              </a:rPr>
              <a:t>10</a:t>
            </a:r>
            <a:r>
              <a:rPr lang="el-GR" sz="2300" baseline="30000" dirty="0">
                <a:solidFill>
                  <a:schemeClr val="tx2"/>
                </a:solidFill>
              </a:rPr>
              <a:t>6</a:t>
            </a:r>
            <a:r>
              <a:rPr lang="el-GR" sz="2300" dirty="0">
                <a:solidFill>
                  <a:schemeClr val="tx2"/>
                </a:solidFill>
              </a:rPr>
              <a:t> τόνοι / έτος.</a:t>
            </a:r>
          </a:p>
          <a:p>
            <a:pPr marL="514350" indent="-514350" algn="l">
              <a:buFont typeface="Wingdings" pitchFamily="2" charset="2"/>
              <a:buChar char="Ø"/>
            </a:pPr>
            <a:r>
              <a:rPr lang="el-GR" sz="2300" dirty="0">
                <a:solidFill>
                  <a:schemeClr val="tx2"/>
                </a:solidFill>
              </a:rPr>
              <a:t>Το 6% της ολικής έκλυσης του μολύβδου προέρχεται από φυσικές πηγές</a:t>
            </a:r>
          </a:p>
          <a:p>
            <a:pPr marL="514350" indent="-514350" algn="l">
              <a:buFont typeface="Wingdings" pitchFamily="2" charset="2"/>
              <a:buChar char="Ø"/>
            </a:pPr>
            <a:r>
              <a:rPr lang="el-GR" sz="2300" dirty="0">
                <a:solidFill>
                  <a:schemeClr val="tx2"/>
                </a:solidFill>
              </a:rPr>
              <a:t>Η καθιέρωση της αμόλυβδης βενζίνης μείωσε τις εκπομπές μολύβδου στην ατμόσφαιρα της γης κατά 87%</a:t>
            </a:r>
          </a:p>
        </p:txBody>
      </p:sp>
      <p:sp>
        <p:nvSpPr>
          <p:cNvPr id="5" name="Slide Number Placeholder 4"/>
          <p:cNvSpPr>
            <a:spLocks noGrp="1"/>
          </p:cNvSpPr>
          <p:nvPr>
            <p:ph type="sldNum" sz="quarter" idx="12"/>
          </p:nvPr>
        </p:nvSpPr>
        <p:spPr/>
        <p:txBody>
          <a:bodyPr/>
          <a:lstStyle/>
          <a:p>
            <a:fld id="{9C4D5285-1047-4246-8BA2-2EF451C64884}" type="slidenum">
              <a:rPr lang="el-GR" smtClean="0"/>
              <a:pPr/>
              <a:t>228</a:t>
            </a:fld>
            <a:endParaRPr lang="el-GR" dirty="0"/>
          </a:p>
        </p:txBody>
      </p:sp>
    </p:spTree>
    <p:extLst>
      <p:ext uri="{BB962C8B-B14F-4D97-AF65-F5344CB8AC3E}">
        <p14:creationId xmlns:p14="http://schemas.microsoft.com/office/powerpoint/2010/main" val="8988105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Μόλυβδος</a:t>
            </a:r>
          </a:p>
          <a:p>
            <a:pPr marL="514350" indent="-514350" algn="l">
              <a:buFont typeface="Wingdings" pitchFamily="2" charset="2"/>
              <a:buChar char="Ø"/>
            </a:pPr>
            <a:r>
              <a:rPr lang="el-GR" sz="2300" dirty="0">
                <a:solidFill>
                  <a:schemeClr val="tx2"/>
                </a:solidFill>
              </a:rPr>
              <a:t>Έχει τοξική επίδραση στην υγεία του ανθρώπου</a:t>
            </a:r>
          </a:p>
          <a:p>
            <a:pPr marL="514350" indent="-514350" algn="l">
              <a:buFont typeface="Wingdings" pitchFamily="2" charset="2"/>
              <a:buChar char="Ø"/>
            </a:pPr>
            <a:r>
              <a:rPr lang="el-GR" sz="2300" dirty="0">
                <a:solidFill>
                  <a:schemeClr val="tx2"/>
                </a:solidFill>
              </a:rPr>
              <a:t>Αρχικά δημιουργεί περιφερειακή νεφροπάθεια</a:t>
            </a:r>
          </a:p>
          <a:p>
            <a:pPr marL="514350" indent="-514350" algn="l">
              <a:buFont typeface="Wingdings" pitchFamily="2" charset="2"/>
              <a:buChar char="Ø"/>
            </a:pPr>
            <a:r>
              <a:rPr lang="el-GR" sz="2300" dirty="0">
                <a:solidFill>
                  <a:schemeClr val="tx2"/>
                </a:solidFill>
              </a:rPr>
              <a:t>Επιδρά στο νευρικό σύστημα του ανθρώπου</a:t>
            </a:r>
          </a:p>
          <a:p>
            <a:pPr marL="514350" indent="-514350" algn="l">
              <a:buFont typeface="Wingdings" pitchFamily="2" charset="2"/>
              <a:buChar char="Ø"/>
            </a:pPr>
            <a:r>
              <a:rPr lang="el-GR" sz="2300" dirty="0">
                <a:solidFill>
                  <a:schemeClr val="tx2"/>
                </a:solidFill>
              </a:rPr>
              <a:t>Επιδρά στο αιμοποιητικό σύστημα του ανθρώπινου οργανισμού</a:t>
            </a:r>
          </a:p>
          <a:p>
            <a:pPr marL="514350" indent="-514350" algn="l">
              <a:buFont typeface="Wingdings" pitchFamily="2" charset="2"/>
              <a:buChar char="Ø"/>
            </a:pPr>
            <a:r>
              <a:rPr lang="el-GR" sz="2300" dirty="0">
                <a:solidFill>
                  <a:schemeClr val="tx2"/>
                </a:solidFill>
              </a:rPr>
              <a:t>Προκαλεί χρόνια νεφρίτιδα</a:t>
            </a:r>
          </a:p>
          <a:p>
            <a:pPr marL="514350" indent="-514350" algn="l">
              <a:buFont typeface="Wingdings" pitchFamily="2" charset="2"/>
              <a:buChar char="Ø"/>
            </a:pPr>
            <a:r>
              <a:rPr lang="el-GR" sz="2300" dirty="0">
                <a:solidFill>
                  <a:schemeClr val="tx2"/>
                </a:solidFill>
              </a:rPr>
              <a:t>Προκαλεί παράλυση των κάτω άκρων</a:t>
            </a:r>
          </a:p>
          <a:p>
            <a:pPr marL="514350" indent="-514350" algn="l">
              <a:buFont typeface="Wingdings" pitchFamily="2" charset="2"/>
              <a:buChar char="Ø"/>
            </a:pPr>
            <a:r>
              <a:rPr lang="el-GR" sz="2300" dirty="0">
                <a:solidFill>
                  <a:schemeClr val="tx2"/>
                </a:solidFill>
              </a:rPr>
              <a:t>Έχει πιθανή καρκινογόνο δράση (αποδεδειγμένα μόνο σε πειραματόζωα)</a:t>
            </a:r>
          </a:p>
          <a:p>
            <a:pPr marL="514350" indent="-514350" algn="l">
              <a:buFont typeface="Wingdings" pitchFamily="2" charset="2"/>
              <a:buChar char="Ø"/>
            </a:pPr>
            <a:r>
              <a:rPr lang="el-GR" sz="2300" dirty="0">
                <a:solidFill>
                  <a:schemeClr val="tx2"/>
                </a:solidFill>
              </a:rPr>
              <a:t>Ενώνεται με την αιμοσφαιρίνη του αίματος</a:t>
            </a:r>
          </a:p>
          <a:p>
            <a:pPr marL="514350" indent="-514350" algn="l">
              <a:buFont typeface="Wingdings" pitchFamily="2" charset="2"/>
              <a:buChar char="Ø"/>
            </a:pPr>
            <a:r>
              <a:rPr lang="el-GR" sz="2300" dirty="0">
                <a:solidFill>
                  <a:schemeClr val="tx2"/>
                </a:solidFill>
              </a:rPr>
              <a:t>Στα κύτταρα εντοπίζεται </a:t>
            </a:r>
            <a:r>
              <a:rPr lang="el-GR" sz="2300" dirty="0" err="1">
                <a:solidFill>
                  <a:schemeClr val="tx2"/>
                </a:solidFill>
              </a:rPr>
              <a:t>προσδεδεμένος</a:t>
            </a:r>
            <a:r>
              <a:rPr lang="el-GR" sz="2300" dirty="0">
                <a:solidFill>
                  <a:schemeClr val="tx2"/>
                </a:solidFill>
              </a:rPr>
              <a:t> με πρωτεΐνες</a:t>
            </a:r>
          </a:p>
        </p:txBody>
      </p:sp>
      <p:sp>
        <p:nvSpPr>
          <p:cNvPr id="5" name="Slide Number Placeholder 4"/>
          <p:cNvSpPr>
            <a:spLocks noGrp="1"/>
          </p:cNvSpPr>
          <p:nvPr>
            <p:ph type="sldNum" sz="quarter" idx="12"/>
          </p:nvPr>
        </p:nvSpPr>
        <p:spPr/>
        <p:txBody>
          <a:bodyPr/>
          <a:lstStyle/>
          <a:p>
            <a:fld id="{9C4D5285-1047-4246-8BA2-2EF451C64884}" type="slidenum">
              <a:rPr lang="el-GR" smtClean="0"/>
              <a:pPr/>
              <a:t>229</a:t>
            </a:fld>
            <a:endParaRPr lang="el-GR" dirty="0"/>
          </a:p>
        </p:txBody>
      </p:sp>
    </p:spTree>
    <p:extLst>
      <p:ext uri="{BB962C8B-B14F-4D97-AF65-F5344CB8AC3E}">
        <p14:creationId xmlns:p14="http://schemas.microsoft.com/office/powerpoint/2010/main" val="35830236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404664"/>
            <a:ext cx="7776864" cy="518457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Μόλυβδος</a:t>
            </a:r>
          </a:p>
          <a:p>
            <a:pPr marL="514350" indent="-514350" algn="l">
              <a:buFont typeface="Wingdings" pitchFamily="2" charset="2"/>
              <a:buChar char="Ø"/>
            </a:pPr>
            <a:r>
              <a:rPr lang="el-GR" sz="2300" dirty="0">
                <a:solidFill>
                  <a:schemeClr val="tx2"/>
                </a:solidFill>
              </a:rPr>
              <a:t>Ο μη-</a:t>
            </a:r>
            <a:r>
              <a:rPr lang="el-GR" sz="2300" dirty="0" err="1">
                <a:solidFill>
                  <a:schemeClr val="tx2"/>
                </a:solidFill>
              </a:rPr>
              <a:t>προσδεδεμένος </a:t>
            </a:r>
            <a:r>
              <a:rPr lang="el-GR" sz="2300" dirty="0">
                <a:solidFill>
                  <a:schemeClr val="tx2"/>
                </a:solidFill>
              </a:rPr>
              <a:t>μόλυβδος σε πρωτεΐνες, καταλήγει στον εγκέφαλο όπου προκαλεί αλλοιώσεις</a:t>
            </a:r>
          </a:p>
          <a:p>
            <a:pPr marL="514350" indent="-514350" algn="l">
              <a:buFont typeface="Wingdings" pitchFamily="2" charset="2"/>
              <a:buChar char="Ø"/>
            </a:pPr>
            <a:r>
              <a:rPr lang="el-GR" sz="2300" dirty="0">
                <a:solidFill>
                  <a:schemeClr val="tx2"/>
                </a:solidFill>
              </a:rPr>
              <a:t>Σημαντική ποσότητα μολύβδου συσσωρεύεται στο σώμα, το 90% του οποίου στον σκελετό των οστών</a:t>
            </a:r>
          </a:p>
          <a:p>
            <a:pPr marL="514350" indent="-514350" algn="l">
              <a:buFont typeface="Wingdings" pitchFamily="2" charset="2"/>
              <a:buChar char="Ø"/>
            </a:pPr>
            <a:r>
              <a:rPr lang="el-GR" sz="2300" dirty="0">
                <a:solidFill>
                  <a:schemeClr val="tx2"/>
                </a:solidFill>
              </a:rPr>
              <a:t>Ένα μεγάλο μέρος απεκκρίνεται από το σώμα μέσω των ούρων και της χολής</a:t>
            </a:r>
          </a:p>
          <a:p>
            <a:pPr marL="514350" indent="-514350" algn="l">
              <a:buFont typeface="Wingdings" pitchFamily="2" charset="2"/>
              <a:buChar char="Ø"/>
            </a:pPr>
            <a:r>
              <a:rPr lang="el-GR" sz="2300" dirty="0">
                <a:solidFill>
                  <a:schemeClr val="tx2"/>
                </a:solidFill>
              </a:rPr>
              <a:t>Στα παιδιά προκαλεί αναιμία, πνευματική καθυστέρηση και διαταραχές της συμπεριφοράς</a:t>
            </a:r>
          </a:p>
        </p:txBody>
      </p:sp>
      <p:sp>
        <p:nvSpPr>
          <p:cNvPr id="5" name="Slide Number Placeholder 4"/>
          <p:cNvSpPr>
            <a:spLocks noGrp="1"/>
          </p:cNvSpPr>
          <p:nvPr>
            <p:ph type="sldNum" sz="quarter" idx="12"/>
          </p:nvPr>
        </p:nvSpPr>
        <p:spPr/>
        <p:txBody>
          <a:bodyPr/>
          <a:lstStyle/>
          <a:p>
            <a:fld id="{9C4D5285-1047-4246-8BA2-2EF451C64884}" type="slidenum">
              <a:rPr lang="el-GR" smtClean="0"/>
              <a:pPr/>
              <a:t>230</a:t>
            </a:fld>
            <a:endParaRPr lang="el-GR" dirty="0"/>
          </a:p>
        </p:txBody>
      </p:sp>
    </p:spTree>
    <p:extLst>
      <p:ext uri="{BB962C8B-B14F-4D97-AF65-F5344CB8AC3E}">
        <p14:creationId xmlns:p14="http://schemas.microsoft.com/office/powerpoint/2010/main" val="1138164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476672"/>
            <a:ext cx="7776864" cy="446449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b="1" dirty="0">
                <a:solidFill>
                  <a:schemeClr val="tx2"/>
                </a:solidFill>
              </a:rPr>
              <a:t>Μόλυβδος</a:t>
            </a:r>
          </a:p>
          <a:p>
            <a:pPr marL="514350" indent="-514350" algn="l">
              <a:buFont typeface="Wingdings" pitchFamily="2" charset="2"/>
              <a:buChar char="Ø"/>
            </a:pPr>
            <a:r>
              <a:rPr lang="el-GR" sz="2300" dirty="0">
                <a:solidFill>
                  <a:srgbClr val="FF0000"/>
                </a:solidFill>
              </a:rPr>
              <a:t>Έκθεση σε αέρα με επίπεδα μολύβδου κάτω των 5μ</a:t>
            </a:r>
            <a:r>
              <a:rPr lang="en-US" sz="2300" dirty="0">
                <a:solidFill>
                  <a:srgbClr val="FF0000"/>
                </a:solidFill>
              </a:rPr>
              <a:t>g/dl (1 dl = 100 ml) </a:t>
            </a:r>
            <a:r>
              <a:rPr lang="el-GR" sz="2300" dirty="0">
                <a:solidFill>
                  <a:srgbClr val="FF0000"/>
                </a:solidFill>
              </a:rPr>
              <a:t>είναι ακίνδυνη        </a:t>
            </a:r>
            <a:r>
              <a:rPr lang="el-GR" sz="2300" b="1" dirty="0">
                <a:solidFill>
                  <a:schemeClr val="tx1">
                    <a:lumMod val="85000"/>
                    <a:lumOff val="15000"/>
                  </a:schemeClr>
                </a:solidFill>
              </a:rPr>
              <a:t>???</a:t>
            </a:r>
          </a:p>
          <a:p>
            <a:pPr marL="514350" indent="-514350" algn="l">
              <a:buFont typeface="Wingdings" pitchFamily="2" charset="2"/>
              <a:buChar char="Ø"/>
            </a:pPr>
            <a:r>
              <a:rPr lang="el-GR" sz="2300" dirty="0">
                <a:solidFill>
                  <a:srgbClr val="FF0000"/>
                </a:solidFill>
              </a:rPr>
              <a:t>Ατμοσφαιρικός αέρας με περιεκτικότητα σε </a:t>
            </a:r>
            <a:r>
              <a:rPr lang="en-US" sz="2300" dirty="0" err="1">
                <a:solidFill>
                  <a:srgbClr val="FF0000"/>
                </a:solidFill>
              </a:rPr>
              <a:t>Pb</a:t>
            </a:r>
            <a:r>
              <a:rPr lang="el-GR" sz="2300" dirty="0">
                <a:solidFill>
                  <a:srgbClr val="FF0000"/>
                </a:solidFill>
              </a:rPr>
              <a:t> ≈ 0,7μ</a:t>
            </a:r>
            <a:r>
              <a:rPr lang="en-US" sz="2300" dirty="0">
                <a:solidFill>
                  <a:srgbClr val="FF0000"/>
                </a:solidFill>
              </a:rPr>
              <a:t>g</a:t>
            </a:r>
            <a:r>
              <a:rPr lang="el-GR" sz="2300" dirty="0">
                <a:solidFill>
                  <a:srgbClr val="FF0000"/>
                </a:solidFill>
              </a:rPr>
              <a:t>/</a:t>
            </a:r>
            <a:r>
              <a:rPr lang="en-US" sz="2300" dirty="0">
                <a:solidFill>
                  <a:srgbClr val="FF0000"/>
                </a:solidFill>
              </a:rPr>
              <a:t>m</a:t>
            </a:r>
            <a:r>
              <a:rPr lang="el-GR" sz="2300" baseline="30000" dirty="0">
                <a:solidFill>
                  <a:srgbClr val="FF0000"/>
                </a:solidFill>
              </a:rPr>
              <a:t>3</a:t>
            </a:r>
            <a:r>
              <a:rPr lang="en-US" sz="2300" dirty="0">
                <a:solidFill>
                  <a:srgbClr val="FF0000"/>
                </a:solidFill>
              </a:rPr>
              <a:t> </a:t>
            </a:r>
            <a:r>
              <a:rPr lang="el-GR" sz="2300" dirty="0">
                <a:solidFill>
                  <a:srgbClr val="FF0000"/>
                </a:solidFill>
              </a:rPr>
              <a:t>είναι επικίνδυνος για κάθε οργανισμό που τον εισπνέει</a:t>
            </a:r>
          </a:p>
          <a:p>
            <a:pPr marL="514350" indent="-514350" algn="l">
              <a:buFont typeface="Wingdings" pitchFamily="2" charset="2"/>
              <a:buChar char="Ø"/>
            </a:pPr>
            <a:r>
              <a:rPr lang="el-GR" sz="2300" dirty="0">
                <a:solidFill>
                  <a:srgbClr val="FF0000"/>
                </a:solidFill>
              </a:rPr>
              <a:t>Οριακή τιμή ΕΕ </a:t>
            </a:r>
            <a:r>
              <a:rPr lang="en-US" sz="2300" dirty="0">
                <a:solidFill>
                  <a:srgbClr val="FF0000"/>
                </a:solidFill>
              </a:rPr>
              <a:t>:</a:t>
            </a:r>
            <a:r>
              <a:rPr lang="el-GR" sz="2300" dirty="0">
                <a:solidFill>
                  <a:srgbClr val="FF0000"/>
                </a:solidFill>
              </a:rPr>
              <a:t> 2μ</a:t>
            </a:r>
            <a:r>
              <a:rPr lang="en-US" sz="2300" dirty="0">
                <a:solidFill>
                  <a:srgbClr val="FF0000"/>
                </a:solidFill>
              </a:rPr>
              <a:t>g</a:t>
            </a:r>
            <a:r>
              <a:rPr lang="el-GR" sz="2300" dirty="0">
                <a:solidFill>
                  <a:srgbClr val="FF0000"/>
                </a:solidFill>
              </a:rPr>
              <a:t>/</a:t>
            </a:r>
            <a:r>
              <a:rPr lang="en-US" sz="2300" dirty="0">
                <a:solidFill>
                  <a:srgbClr val="FF0000"/>
                </a:solidFill>
              </a:rPr>
              <a:t>m</a:t>
            </a:r>
            <a:r>
              <a:rPr lang="el-GR" sz="2300" baseline="30000" dirty="0">
                <a:solidFill>
                  <a:srgbClr val="FF0000"/>
                </a:solidFill>
              </a:rPr>
              <a:t>3</a:t>
            </a:r>
            <a:r>
              <a:rPr lang="en-US" sz="2300" dirty="0">
                <a:solidFill>
                  <a:srgbClr val="FF0000"/>
                </a:solidFill>
              </a:rPr>
              <a:t> </a:t>
            </a:r>
            <a:r>
              <a:rPr lang="el-GR" sz="2300" dirty="0">
                <a:solidFill>
                  <a:srgbClr val="FF0000"/>
                </a:solidFill>
              </a:rPr>
              <a:t>(μέση ετήσια τιμή)</a:t>
            </a:r>
          </a:p>
          <a:p>
            <a:pPr marL="514350" indent="-514350" algn="l">
              <a:buFont typeface="Wingdings" pitchFamily="2" charset="2"/>
              <a:buChar char="Ø"/>
            </a:pPr>
            <a:r>
              <a:rPr lang="el-GR" sz="2300" dirty="0">
                <a:solidFill>
                  <a:srgbClr val="FF0000"/>
                </a:solidFill>
              </a:rPr>
              <a:t>Οριακή τιμή ΠΟΥ </a:t>
            </a:r>
            <a:r>
              <a:rPr lang="en-US" sz="2300" dirty="0">
                <a:solidFill>
                  <a:srgbClr val="FF0000"/>
                </a:solidFill>
              </a:rPr>
              <a:t>:</a:t>
            </a:r>
            <a:r>
              <a:rPr lang="el-GR" sz="2300" dirty="0">
                <a:solidFill>
                  <a:srgbClr val="FF0000"/>
                </a:solidFill>
              </a:rPr>
              <a:t> 0,5 – 1μ</a:t>
            </a:r>
            <a:r>
              <a:rPr lang="en-US" sz="2300" dirty="0">
                <a:solidFill>
                  <a:srgbClr val="FF0000"/>
                </a:solidFill>
              </a:rPr>
              <a:t>g</a:t>
            </a:r>
            <a:r>
              <a:rPr lang="el-GR" sz="2300" dirty="0">
                <a:solidFill>
                  <a:srgbClr val="FF0000"/>
                </a:solidFill>
              </a:rPr>
              <a:t>/</a:t>
            </a:r>
            <a:r>
              <a:rPr lang="en-US" sz="2300" dirty="0">
                <a:solidFill>
                  <a:srgbClr val="FF0000"/>
                </a:solidFill>
              </a:rPr>
              <a:t>m</a:t>
            </a:r>
            <a:r>
              <a:rPr lang="el-GR" sz="2300" baseline="30000" dirty="0">
                <a:solidFill>
                  <a:srgbClr val="FF0000"/>
                </a:solidFill>
              </a:rPr>
              <a:t>3</a:t>
            </a:r>
            <a:r>
              <a:rPr lang="en-US" sz="2300" dirty="0">
                <a:solidFill>
                  <a:srgbClr val="FF0000"/>
                </a:solidFill>
              </a:rPr>
              <a:t> </a:t>
            </a:r>
            <a:r>
              <a:rPr lang="el-GR" sz="2300" dirty="0">
                <a:solidFill>
                  <a:srgbClr val="FF0000"/>
                </a:solidFill>
              </a:rPr>
              <a:t>(μέση ετήσια τιμή)</a:t>
            </a:r>
          </a:p>
          <a:p>
            <a:pPr marL="514350" indent="-514350" algn="l">
              <a:buFont typeface="Wingdings" pitchFamily="2" charset="2"/>
              <a:buChar char="Ø"/>
            </a:pPr>
            <a:endParaRPr lang="el-GR" sz="2300" dirty="0">
              <a:solidFill>
                <a:srgbClr val="FF0000"/>
              </a:solidFill>
            </a:endParaRPr>
          </a:p>
          <a:p>
            <a:pPr marL="514350" indent="-514350" algn="l">
              <a:buFont typeface="Wingdings" pitchFamily="2" charset="2"/>
              <a:buChar char="Ø"/>
            </a:pPr>
            <a:r>
              <a:rPr lang="el-GR" dirty="0">
                <a:solidFill>
                  <a:schemeClr val="accent6">
                    <a:lumMod val="75000"/>
                  </a:schemeClr>
                </a:solidFill>
              </a:rPr>
              <a:t>200.000.000 </a:t>
            </a:r>
            <a:r>
              <a:rPr lang="en-US" dirty="0">
                <a:solidFill>
                  <a:schemeClr val="accent6">
                    <a:lumMod val="75000"/>
                  </a:schemeClr>
                </a:solidFill>
              </a:rPr>
              <a:t>kg</a:t>
            </a:r>
            <a:r>
              <a:rPr lang="el-GR" dirty="0">
                <a:solidFill>
                  <a:schemeClr val="accent6">
                    <a:lumMod val="75000"/>
                  </a:schemeClr>
                </a:solidFill>
              </a:rPr>
              <a:t> </a:t>
            </a:r>
            <a:r>
              <a:rPr lang="en-US" dirty="0" err="1">
                <a:solidFill>
                  <a:schemeClr val="accent6">
                    <a:lumMod val="75000"/>
                  </a:schemeClr>
                </a:solidFill>
              </a:rPr>
              <a:t>Pb</a:t>
            </a:r>
            <a:r>
              <a:rPr lang="el-GR" dirty="0">
                <a:solidFill>
                  <a:schemeClr val="accent6">
                    <a:lumMod val="75000"/>
                  </a:schemeClr>
                </a:solidFill>
              </a:rPr>
              <a:t> παράγονταν ετησίως μόνο στις ΗΠΑ από την κίνηση των αυτοκινήτων πριν την χρήση αμόλυβδης βενζίνης</a:t>
            </a:r>
            <a:endParaRPr lang="el-GR" sz="2300" dirty="0">
              <a:solidFill>
                <a:srgbClr val="FF0000"/>
              </a:solidFill>
            </a:endParaRPr>
          </a:p>
          <a:p>
            <a:pPr marL="514350" indent="-514350" algn="l">
              <a:buFont typeface="Wingdings" pitchFamily="2" charset="2"/>
              <a:buChar char="Ø"/>
            </a:pPr>
            <a:endParaRPr lang="el-GR" sz="2300" dirty="0">
              <a:solidFill>
                <a:srgbClr val="FF0000"/>
              </a:solidFill>
            </a:endParaRPr>
          </a:p>
          <a:p>
            <a:pPr marL="514350" indent="-514350" algn="l">
              <a:buFont typeface="Wingdings" pitchFamily="2" charset="2"/>
              <a:buChar char="Ø"/>
            </a:pPr>
            <a:endParaRPr lang="en-US" sz="2300" dirty="0">
              <a:solidFill>
                <a:srgbClr val="FF0000"/>
              </a:solidFill>
            </a:endParaRPr>
          </a:p>
          <a:p>
            <a:pPr marL="514350" indent="-514350" algn="l">
              <a:buFont typeface="Wingdings" pitchFamily="2" charset="2"/>
              <a:buChar char="Ø"/>
            </a:pPr>
            <a:endParaRPr lang="el-GR" sz="2300" dirty="0">
              <a:solidFill>
                <a:schemeClr val="tx2"/>
              </a:solidFill>
            </a:endParaRPr>
          </a:p>
        </p:txBody>
      </p:sp>
      <p:sp>
        <p:nvSpPr>
          <p:cNvPr id="5" name="Slide Number Placeholder 4"/>
          <p:cNvSpPr>
            <a:spLocks noGrp="1"/>
          </p:cNvSpPr>
          <p:nvPr>
            <p:ph type="sldNum" sz="quarter" idx="12"/>
          </p:nvPr>
        </p:nvSpPr>
        <p:spPr/>
        <p:txBody>
          <a:bodyPr/>
          <a:lstStyle/>
          <a:p>
            <a:fld id="{9C4D5285-1047-4246-8BA2-2EF451C64884}" type="slidenum">
              <a:rPr lang="el-GR" smtClean="0"/>
              <a:pPr/>
              <a:t>231</a:t>
            </a:fld>
            <a:endParaRPr lang="el-GR" dirty="0"/>
          </a:p>
        </p:txBody>
      </p:sp>
    </p:spTree>
    <p:extLst>
      <p:ext uri="{BB962C8B-B14F-4D97-AF65-F5344CB8AC3E}">
        <p14:creationId xmlns:p14="http://schemas.microsoft.com/office/powerpoint/2010/main" val="2807762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Κάδμιο (</a:t>
            </a:r>
            <a:r>
              <a:rPr lang="en-US" dirty="0" err="1">
                <a:solidFill>
                  <a:schemeClr val="tx2"/>
                </a:solidFill>
              </a:rPr>
              <a:t>Cd</a:t>
            </a:r>
            <a:r>
              <a:rPr lang="en-US" dirty="0">
                <a:solidFill>
                  <a:schemeClr val="tx2"/>
                </a:solidFill>
              </a:rPr>
              <a:t>)</a:t>
            </a:r>
            <a:endParaRPr lang="el-GR" dirty="0">
              <a:solidFill>
                <a:schemeClr val="tx2"/>
              </a:solidFill>
            </a:endParaRPr>
          </a:p>
          <a:p>
            <a:pPr marL="514350" indent="-514350" algn="l">
              <a:buFont typeface="Wingdings" pitchFamily="2" charset="2"/>
              <a:buChar char="Ø"/>
            </a:pPr>
            <a:r>
              <a:rPr lang="el-GR" sz="2200" dirty="0">
                <a:solidFill>
                  <a:schemeClr val="tx2"/>
                </a:solidFill>
              </a:rPr>
              <a:t>Έχει τοξική επίδραση στην υγεία του ανθρώπου και είναι περισσότερο τοξικό απ’ όσο είναι ο μόλυβδος.</a:t>
            </a:r>
          </a:p>
          <a:p>
            <a:pPr marL="514350" indent="-514350" algn="l">
              <a:buFont typeface="Wingdings" pitchFamily="2" charset="2"/>
              <a:buChar char="Ø"/>
            </a:pPr>
            <a:r>
              <a:rPr lang="el-GR" sz="2200" dirty="0">
                <a:solidFill>
                  <a:schemeClr val="tx2"/>
                </a:solidFill>
              </a:rPr>
              <a:t>Το 2004 βρέθηκε στο 70% του νερού από </a:t>
            </a:r>
            <a:r>
              <a:rPr lang="el-GR" sz="2200" dirty="0" err="1">
                <a:solidFill>
                  <a:schemeClr val="tx2"/>
                </a:solidFill>
              </a:rPr>
              <a:t>ψύκτες</a:t>
            </a:r>
            <a:r>
              <a:rPr lang="el-GR" sz="2200" dirty="0">
                <a:solidFill>
                  <a:schemeClr val="tx2"/>
                </a:solidFill>
              </a:rPr>
              <a:t> σε σχολεία, υπηρεσίες, δημόσια κτίρια κ.ά.</a:t>
            </a:r>
          </a:p>
          <a:p>
            <a:pPr marL="514350" indent="-514350" algn="l">
              <a:buFont typeface="Wingdings" pitchFamily="2" charset="2"/>
              <a:buChar char="Ø"/>
            </a:pPr>
            <a:r>
              <a:rPr lang="el-GR" sz="2200" dirty="0">
                <a:solidFill>
                  <a:schemeClr val="tx2"/>
                </a:solidFill>
              </a:rPr>
              <a:t>Εισέρχεται στην ατμόσφαιρα σαν πρόσμιξη σε μικροποσότητες με τον ψευδάργυρο, ο οποίος χρησιμοποιείται σαν κατασκευαστικό υλικό σε πολλές χρήσεις</a:t>
            </a:r>
          </a:p>
          <a:p>
            <a:pPr marL="514350" indent="-514350" algn="l">
              <a:buFont typeface="Wingdings" pitchFamily="2" charset="2"/>
              <a:buChar char="Ø"/>
            </a:pPr>
            <a:r>
              <a:rPr lang="el-GR" sz="2200" dirty="0">
                <a:solidFill>
                  <a:schemeClr val="tx2"/>
                </a:solidFill>
              </a:rPr>
              <a:t>Το </a:t>
            </a:r>
            <a:r>
              <a:rPr lang="en-US" sz="2200" dirty="0" err="1">
                <a:solidFill>
                  <a:schemeClr val="tx2"/>
                </a:solidFill>
              </a:rPr>
              <a:t>Cd</a:t>
            </a:r>
            <a:r>
              <a:rPr lang="en-US" sz="2200" dirty="0">
                <a:solidFill>
                  <a:schemeClr val="tx2"/>
                </a:solidFill>
              </a:rPr>
              <a:t> </a:t>
            </a:r>
            <a:r>
              <a:rPr lang="el-GR" sz="2200" dirty="0">
                <a:solidFill>
                  <a:schemeClr val="tx2"/>
                </a:solidFill>
              </a:rPr>
              <a:t>χρησιμοποιείται στις επιμεταλλώσεις (&gt;50%), τη βιομηχανία χρωμάτων, κραμάτων και πλαστικών</a:t>
            </a:r>
          </a:p>
          <a:p>
            <a:pPr marL="514350" indent="-514350" algn="l">
              <a:buFont typeface="Wingdings" pitchFamily="2" charset="2"/>
              <a:buChar char="Ø"/>
            </a:pPr>
            <a:r>
              <a:rPr lang="el-GR" sz="2200" dirty="0">
                <a:solidFill>
                  <a:schemeClr val="tx2"/>
                </a:solidFill>
              </a:rPr>
              <a:t>Επίσης βρίσκεται στον καπνό του τσιγάρου. Ένα τσιγάρο </a:t>
            </a:r>
            <a:r>
              <a:rPr lang="el-GR" sz="2200" dirty="0">
                <a:solidFill>
                  <a:srgbClr val="FF0000"/>
                </a:solidFill>
              </a:rPr>
              <a:t>πακέτο</a:t>
            </a:r>
            <a:r>
              <a:rPr lang="el-GR" sz="2200" dirty="0">
                <a:solidFill>
                  <a:schemeClr val="tx2"/>
                </a:solidFill>
              </a:rPr>
              <a:t> περιέχει ≈ 3μ</a:t>
            </a:r>
            <a:r>
              <a:rPr lang="en-US" sz="2200" dirty="0">
                <a:solidFill>
                  <a:schemeClr val="tx2"/>
                </a:solidFill>
              </a:rPr>
              <a:t>g</a:t>
            </a:r>
            <a:r>
              <a:rPr lang="el-GR" sz="2200" dirty="0">
                <a:solidFill>
                  <a:schemeClr val="tx2"/>
                </a:solidFill>
              </a:rPr>
              <a:t> </a:t>
            </a:r>
            <a:r>
              <a:rPr lang="en-US" sz="2200" dirty="0" err="1">
                <a:solidFill>
                  <a:schemeClr val="tx2"/>
                </a:solidFill>
              </a:rPr>
              <a:t>Cd</a:t>
            </a:r>
            <a:r>
              <a:rPr lang="el-GR" sz="2200" dirty="0">
                <a:solidFill>
                  <a:schemeClr val="tx2"/>
                </a:solidFill>
              </a:rPr>
              <a:t>, ενώ ένας καπνιστής 1 πακέτου ημερησίως προσλαμβάνει στους πνεύμονές του ≈ 50μ</a:t>
            </a:r>
            <a:r>
              <a:rPr lang="en-US" sz="2200" dirty="0">
                <a:solidFill>
                  <a:schemeClr val="tx2"/>
                </a:solidFill>
              </a:rPr>
              <a:t>g</a:t>
            </a:r>
            <a:r>
              <a:rPr lang="el-GR" sz="2200" dirty="0">
                <a:solidFill>
                  <a:schemeClr val="tx2"/>
                </a:solidFill>
              </a:rPr>
              <a:t> </a:t>
            </a:r>
            <a:r>
              <a:rPr lang="en-US" sz="2200" dirty="0" err="1">
                <a:solidFill>
                  <a:schemeClr val="tx2"/>
                </a:solidFill>
              </a:rPr>
              <a:t>Cd</a:t>
            </a:r>
            <a:endParaRPr lang="el-GR" sz="2200" dirty="0">
              <a:solidFill>
                <a:schemeClr val="tx2"/>
              </a:solidFill>
            </a:endParaRPr>
          </a:p>
        </p:txBody>
      </p:sp>
      <p:sp>
        <p:nvSpPr>
          <p:cNvPr id="5" name="Slide Number Placeholder 4"/>
          <p:cNvSpPr>
            <a:spLocks noGrp="1"/>
          </p:cNvSpPr>
          <p:nvPr>
            <p:ph type="sldNum" sz="quarter" idx="12"/>
          </p:nvPr>
        </p:nvSpPr>
        <p:spPr/>
        <p:txBody>
          <a:bodyPr/>
          <a:lstStyle/>
          <a:p>
            <a:fld id="{9C4D5285-1047-4246-8BA2-2EF451C64884}" type="slidenum">
              <a:rPr lang="el-GR" smtClean="0"/>
              <a:pPr/>
              <a:t>232</a:t>
            </a:fld>
            <a:endParaRPr lang="el-GR" dirty="0"/>
          </a:p>
        </p:txBody>
      </p:sp>
    </p:spTree>
    <p:extLst>
      <p:ext uri="{BB962C8B-B14F-4D97-AF65-F5344CB8AC3E}">
        <p14:creationId xmlns:p14="http://schemas.microsoft.com/office/powerpoint/2010/main" val="1725161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Κάδμιο (</a:t>
            </a:r>
            <a:r>
              <a:rPr lang="en-US" dirty="0" err="1">
                <a:solidFill>
                  <a:schemeClr val="tx2"/>
                </a:solidFill>
              </a:rPr>
              <a:t>Cd</a:t>
            </a:r>
            <a:r>
              <a:rPr lang="en-US" dirty="0">
                <a:solidFill>
                  <a:schemeClr val="tx2"/>
                </a:solidFill>
              </a:rPr>
              <a:t>)</a:t>
            </a:r>
            <a:endParaRPr lang="el-GR" dirty="0">
              <a:solidFill>
                <a:schemeClr val="tx2"/>
              </a:solidFill>
            </a:endParaRPr>
          </a:p>
          <a:p>
            <a:pPr marL="514350" indent="-514350" algn="l">
              <a:buFont typeface="Wingdings" pitchFamily="2" charset="2"/>
              <a:buChar char="Ø"/>
            </a:pPr>
            <a:r>
              <a:rPr lang="el-GR" sz="2200" dirty="0">
                <a:solidFill>
                  <a:schemeClr val="tx2"/>
                </a:solidFill>
              </a:rPr>
              <a:t>Προσλαμβάνεται επίσης μέσω της κατάποσης τροφών</a:t>
            </a:r>
          </a:p>
          <a:p>
            <a:pPr marL="514350" indent="-514350" algn="l">
              <a:buFont typeface="Wingdings" pitchFamily="2" charset="2"/>
              <a:buChar char="Ø"/>
            </a:pPr>
            <a:r>
              <a:rPr lang="el-GR" sz="2200" dirty="0">
                <a:solidFill>
                  <a:schemeClr val="tx2"/>
                </a:solidFill>
              </a:rPr>
              <a:t>Συσσωρεύεται στο συκώτι και στα νεφρά, όπου με την πάροδο του χρόνου καταστρέφει αυτά τα δύο όργανα του ανθρώπινου σώματος</a:t>
            </a:r>
          </a:p>
          <a:p>
            <a:pPr marL="514350" indent="-514350" algn="l">
              <a:buFont typeface="Wingdings" pitchFamily="2" charset="2"/>
              <a:buChar char="Ø"/>
            </a:pPr>
            <a:r>
              <a:rPr lang="el-GR" sz="2200" dirty="0">
                <a:solidFill>
                  <a:schemeClr val="tx2"/>
                </a:solidFill>
              </a:rPr>
              <a:t>Έλλειψη ασβεστίου κάνει πιο έντονο το πρόβλημα. Το ασβέστιο </a:t>
            </a:r>
            <a:r>
              <a:rPr lang="en-US" sz="2200" dirty="0">
                <a:solidFill>
                  <a:schemeClr val="tx2"/>
                </a:solidFill>
              </a:rPr>
              <a:t>(Ca)</a:t>
            </a:r>
            <a:r>
              <a:rPr lang="el-GR" sz="2200" dirty="0">
                <a:solidFill>
                  <a:schemeClr val="tx2"/>
                </a:solidFill>
              </a:rPr>
              <a:t> και ο </a:t>
            </a:r>
            <a:r>
              <a:rPr lang="el-GR" sz="2200" dirty="0" err="1">
                <a:solidFill>
                  <a:schemeClr val="tx2"/>
                </a:solidFill>
              </a:rPr>
              <a:t>ψευδάργυορος</a:t>
            </a:r>
            <a:r>
              <a:rPr lang="el-GR" sz="2200" dirty="0">
                <a:solidFill>
                  <a:schemeClr val="tx2"/>
                </a:solidFill>
              </a:rPr>
              <a:t> </a:t>
            </a:r>
            <a:r>
              <a:rPr lang="en-US" sz="2200" dirty="0">
                <a:solidFill>
                  <a:schemeClr val="tx2"/>
                </a:solidFill>
              </a:rPr>
              <a:t>(Zn)</a:t>
            </a:r>
            <a:r>
              <a:rPr lang="el-GR" sz="2200" dirty="0">
                <a:solidFill>
                  <a:schemeClr val="tx2"/>
                </a:solidFill>
              </a:rPr>
              <a:t> βοηθούν στην απομάκρυνση του καδμίου από τον οργανισμό</a:t>
            </a:r>
          </a:p>
          <a:p>
            <a:pPr marL="514350" indent="-514350" algn="l">
              <a:buFont typeface="Wingdings" pitchFamily="2" charset="2"/>
              <a:buChar char="Ø"/>
            </a:pPr>
            <a:r>
              <a:rPr lang="el-GR" sz="2200" dirty="0">
                <a:solidFill>
                  <a:schemeClr val="tx2"/>
                </a:solidFill>
              </a:rPr>
              <a:t>Δόση καδμίου </a:t>
            </a:r>
            <a:r>
              <a:rPr lang="en-US" sz="2200" dirty="0" err="1">
                <a:solidFill>
                  <a:schemeClr val="tx2"/>
                </a:solidFill>
              </a:rPr>
              <a:t>Cd</a:t>
            </a:r>
            <a:r>
              <a:rPr lang="en-US" sz="2200" dirty="0">
                <a:solidFill>
                  <a:schemeClr val="tx2"/>
                </a:solidFill>
              </a:rPr>
              <a:t> </a:t>
            </a:r>
            <a:r>
              <a:rPr lang="el-GR" sz="2200" dirty="0">
                <a:solidFill>
                  <a:schemeClr val="tx2"/>
                </a:solidFill>
              </a:rPr>
              <a:t>&gt; 350 </a:t>
            </a:r>
            <a:r>
              <a:rPr lang="en-US" sz="2200" dirty="0">
                <a:solidFill>
                  <a:schemeClr val="tx2"/>
                </a:solidFill>
              </a:rPr>
              <a:t>mg</a:t>
            </a:r>
            <a:r>
              <a:rPr lang="el-GR" sz="2200" dirty="0">
                <a:solidFill>
                  <a:schemeClr val="tx2"/>
                </a:solidFill>
              </a:rPr>
              <a:t> είναι θανατηφόρος</a:t>
            </a:r>
          </a:p>
        </p:txBody>
      </p:sp>
      <p:sp>
        <p:nvSpPr>
          <p:cNvPr id="5" name="Slide Number Placeholder 4"/>
          <p:cNvSpPr>
            <a:spLocks noGrp="1"/>
          </p:cNvSpPr>
          <p:nvPr>
            <p:ph type="sldNum" sz="quarter" idx="12"/>
          </p:nvPr>
        </p:nvSpPr>
        <p:spPr/>
        <p:txBody>
          <a:bodyPr/>
          <a:lstStyle/>
          <a:p>
            <a:fld id="{9C4D5285-1047-4246-8BA2-2EF451C64884}" type="slidenum">
              <a:rPr lang="el-GR" smtClean="0"/>
              <a:pPr/>
              <a:t>233</a:t>
            </a:fld>
            <a:endParaRPr lang="el-GR" dirty="0"/>
          </a:p>
        </p:txBody>
      </p:sp>
    </p:spTree>
    <p:extLst>
      <p:ext uri="{BB962C8B-B14F-4D97-AF65-F5344CB8AC3E}">
        <p14:creationId xmlns:p14="http://schemas.microsoft.com/office/powerpoint/2010/main" val="29644091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Υδράργυρος (</a:t>
            </a:r>
            <a:r>
              <a:rPr lang="en-US" dirty="0">
                <a:solidFill>
                  <a:schemeClr val="tx2"/>
                </a:solidFill>
              </a:rPr>
              <a:t>Hg)</a:t>
            </a:r>
            <a:endParaRPr lang="el-GR" dirty="0">
              <a:solidFill>
                <a:schemeClr val="tx2"/>
              </a:solidFill>
            </a:endParaRPr>
          </a:p>
          <a:p>
            <a:pPr marL="514350" indent="-514350" algn="l">
              <a:buFont typeface="Wingdings" pitchFamily="2" charset="2"/>
              <a:buChar char="Ø"/>
            </a:pPr>
            <a:r>
              <a:rPr lang="el-GR" sz="2200" dirty="0">
                <a:solidFill>
                  <a:schemeClr val="tx2"/>
                </a:solidFill>
              </a:rPr>
              <a:t>Είναι το πλέον τοξικό από τα βαρέα μέταλλα</a:t>
            </a:r>
          </a:p>
          <a:p>
            <a:pPr marL="514350" indent="-514350" algn="l">
              <a:buFont typeface="Wingdings" pitchFamily="2" charset="2"/>
              <a:buChar char="Ø"/>
            </a:pPr>
            <a:r>
              <a:rPr lang="el-GR" sz="2200" dirty="0">
                <a:solidFill>
                  <a:schemeClr val="tx2"/>
                </a:solidFill>
              </a:rPr>
              <a:t>Σε θερμοκρασία δωματίου βρίσκεται σε υγρή μορφή (συστατικό των θερμομέτρων, πλέον έχουν καταργηθεί αυτού του τύπου τα θερμόμετρα)</a:t>
            </a:r>
          </a:p>
          <a:p>
            <a:pPr marL="514350" indent="-514350" algn="l">
              <a:buFont typeface="Wingdings" pitchFamily="2" charset="2"/>
              <a:buChar char="Ø"/>
            </a:pPr>
            <a:r>
              <a:rPr lang="el-GR" sz="2200" dirty="0">
                <a:solidFill>
                  <a:schemeClr val="tx2"/>
                </a:solidFill>
              </a:rPr>
              <a:t>Είναι πτητικός και ο ατμός του επίσης πολύ τοξικός</a:t>
            </a:r>
          </a:p>
          <a:p>
            <a:pPr marL="514350" indent="-514350" algn="l">
              <a:buFont typeface="Wingdings" pitchFamily="2" charset="2"/>
              <a:buChar char="Ø"/>
            </a:pPr>
            <a:r>
              <a:rPr lang="el-GR" sz="2200" dirty="0">
                <a:solidFill>
                  <a:schemeClr val="tx2"/>
                </a:solidFill>
              </a:rPr>
              <a:t>Οι ατμοί του μέσω των πνευμόνων εισέρχονται στο αίμα και τον εγκέφαλο και προσβάλουν το νευρικό σύστημα</a:t>
            </a:r>
          </a:p>
          <a:p>
            <a:pPr marL="514350" indent="-514350" algn="l">
              <a:buFont typeface="Wingdings" pitchFamily="2" charset="2"/>
              <a:buChar char="Ø"/>
            </a:pPr>
            <a:r>
              <a:rPr lang="el-GR" sz="2200" dirty="0">
                <a:solidFill>
                  <a:schemeClr val="tx2"/>
                </a:solidFill>
              </a:rPr>
              <a:t>Στο περιβάλλον ελευθερώνεται με την καύση του άνθρακα και του πετρελαίου που περιέχουν </a:t>
            </a:r>
            <a:r>
              <a:rPr lang="el-GR" sz="2200" dirty="0" err="1">
                <a:solidFill>
                  <a:schemeClr val="tx2"/>
                </a:solidFill>
              </a:rPr>
              <a:t>ιχνοποσότητες</a:t>
            </a:r>
            <a:r>
              <a:rPr lang="el-GR" sz="2200" dirty="0">
                <a:solidFill>
                  <a:schemeClr val="tx2"/>
                </a:solidFill>
              </a:rPr>
              <a:t> του στοιχείου</a:t>
            </a:r>
          </a:p>
          <a:p>
            <a:pPr marL="514350" indent="-514350" algn="l">
              <a:buFont typeface="Wingdings" pitchFamily="2" charset="2"/>
              <a:buChar char="Ø"/>
            </a:pPr>
            <a:r>
              <a:rPr lang="el-GR" sz="2200" dirty="0">
                <a:solidFill>
                  <a:schemeClr val="tx2"/>
                </a:solidFill>
              </a:rPr>
              <a:t>Επίσης εκπέμπεται από την καύση στερεών απορριμμάτων που περιέχουν προϊόντα με υδράργυρο όπως π.χ. μπαταρίες</a:t>
            </a:r>
          </a:p>
        </p:txBody>
      </p:sp>
      <p:sp>
        <p:nvSpPr>
          <p:cNvPr id="5" name="Slide Number Placeholder 4"/>
          <p:cNvSpPr>
            <a:spLocks noGrp="1"/>
          </p:cNvSpPr>
          <p:nvPr>
            <p:ph type="sldNum" sz="quarter" idx="12"/>
          </p:nvPr>
        </p:nvSpPr>
        <p:spPr/>
        <p:txBody>
          <a:bodyPr/>
          <a:lstStyle/>
          <a:p>
            <a:fld id="{9C4D5285-1047-4246-8BA2-2EF451C64884}" type="slidenum">
              <a:rPr lang="el-GR" smtClean="0"/>
              <a:pPr/>
              <a:t>234</a:t>
            </a:fld>
            <a:endParaRPr lang="el-GR" dirty="0"/>
          </a:p>
        </p:txBody>
      </p:sp>
    </p:spTree>
    <p:extLst>
      <p:ext uri="{BB962C8B-B14F-4D97-AF65-F5344CB8AC3E}">
        <p14:creationId xmlns:p14="http://schemas.microsoft.com/office/powerpoint/2010/main" val="29004018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Υδράργυρος (</a:t>
            </a:r>
            <a:r>
              <a:rPr lang="en-US" dirty="0">
                <a:solidFill>
                  <a:schemeClr val="tx2"/>
                </a:solidFill>
              </a:rPr>
              <a:t>Hg)</a:t>
            </a:r>
            <a:endParaRPr lang="el-GR" dirty="0">
              <a:solidFill>
                <a:schemeClr val="tx2"/>
              </a:solidFill>
            </a:endParaRPr>
          </a:p>
          <a:p>
            <a:pPr marL="514350" indent="-514350" algn="l">
              <a:buFont typeface="Wingdings" pitchFamily="2" charset="2"/>
              <a:buChar char="Ø"/>
            </a:pPr>
            <a:r>
              <a:rPr lang="el-GR" sz="2200" dirty="0">
                <a:solidFill>
                  <a:schemeClr val="tx2"/>
                </a:solidFill>
              </a:rPr>
              <a:t>Επίσης ελευθερώνεται σε ηφαιστειακές εκρήξεις</a:t>
            </a:r>
          </a:p>
          <a:p>
            <a:pPr marL="514350" indent="-514350" algn="l">
              <a:buFont typeface="Wingdings" pitchFamily="2" charset="2"/>
              <a:buChar char="Ø"/>
            </a:pPr>
            <a:r>
              <a:rPr lang="el-GR" sz="2200" dirty="0">
                <a:solidFill>
                  <a:schemeClr val="tx2"/>
                </a:solidFill>
              </a:rPr>
              <a:t>Βρίσκεται σε αέρια μορφή και λιγότερο προσροφημένο σε αιωρούμενα σωματίδια</a:t>
            </a:r>
          </a:p>
          <a:p>
            <a:pPr marL="514350" indent="-514350" algn="l">
              <a:buFont typeface="Wingdings" pitchFamily="2" charset="2"/>
              <a:buChar char="Ø"/>
            </a:pPr>
            <a:r>
              <a:rPr lang="el-GR" sz="2200" dirty="0">
                <a:solidFill>
                  <a:schemeClr val="tx2"/>
                </a:solidFill>
              </a:rPr>
              <a:t>Αμαλγάματα υδραργύρου </a:t>
            </a:r>
            <a:r>
              <a:rPr lang="en-US" sz="2200" dirty="0">
                <a:solidFill>
                  <a:schemeClr val="tx2"/>
                </a:solidFill>
              </a:rPr>
              <a:t>(Hg</a:t>
            </a:r>
            <a:r>
              <a:rPr lang="el-GR" sz="2200" dirty="0">
                <a:solidFill>
                  <a:schemeClr val="tx2"/>
                </a:solidFill>
              </a:rPr>
              <a:t>) με νάτριο (</a:t>
            </a:r>
            <a:r>
              <a:rPr lang="en-US" sz="2200" dirty="0">
                <a:solidFill>
                  <a:schemeClr val="tx2"/>
                </a:solidFill>
              </a:rPr>
              <a:t>Na)</a:t>
            </a:r>
            <a:r>
              <a:rPr lang="el-GR" sz="2200" dirty="0">
                <a:solidFill>
                  <a:schemeClr val="tx2"/>
                </a:solidFill>
              </a:rPr>
              <a:t> χρησιμοποιούνται σε ορισμένες βιομηχανικές εγκαταστάσεις </a:t>
            </a:r>
            <a:r>
              <a:rPr lang="el-GR" sz="2200" dirty="0" err="1">
                <a:solidFill>
                  <a:schemeClr val="tx2"/>
                </a:solidFill>
              </a:rPr>
              <a:t>χλωρο</a:t>
            </a:r>
            <a:r>
              <a:rPr lang="el-GR" sz="2200" dirty="0">
                <a:solidFill>
                  <a:schemeClr val="tx2"/>
                </a:solidFill>
              </a:rPr>
              <a:t>-</a:t>
            </a:r>
            <a:r>
              <a:rPr lang="el-GR" sz="2200" dirty="0" err="1">
                <a:solidFill>
                  <a:schemeClr val="tx2"/>
                </a:solidFill>
              </a:rPr>
              <a:t>αλκάλεως</a:t>
            </a:r>
            <a:r>
              <a:rPr lang="el-GR" sz="2200" dirty="0">
                <a:solidFill>
                  <a:schemeClr val="tx2"/>
                </a:solidFill>
              </a:rPr>
              <a:t> στη διεργασία μετατροπής υδατικού </a:t>
            </a:r>
            <a:r>
              <a:rPr lang="en-US" sz="2200" dirty="0" err="1">
                <a:solidFill>
                  <a:schemeClr val="tx2"/>
                </a:solidFill>
              </a:rPr>
              <a:t>NaCl</a:t>
            </a:r>
            <a:r>
              <a:rPr lang="en-US" sz="2200" dirty="0">
                <a:solidFill>
                  <a:schemeClr val="tx2"/>
                </a:solidFill>
              </a:rPr>
              <a:t> </a:t>
            </a:r>
            <a:r>
              <a:rPr lang="el-GR" sz="2200" dirty="0">
                <a:solidFill>
                  <a:schemeClr val="tx2"/>
                </a:solidFill>
              </a:rPr>
              <a:t>σε </a:t>
            </a:r>
            <a:r>
              <a:rPr lang="en-US" sz="2200" dirty="0" err="1">
                <a:solidFill>
                  <a:schemeClr val="tx2"/>
                </a:solidFill>
              </a:rPr>
              <a:t>Cl</a:t>
            </a:r>
            <a:r>
              <a:rPr lang="en-US" sz="2200" dirty="0">
                <a:solidFill>
                  <a:schemeClr val="tx2"/>
                </a:solidFill>
              </a:rPr>
              <a:t> </a:t>
            </a:r>
            <a:r>
              <a:rPr lang="el-GR" sz="2200" dirty="0">
                <a:solidFill>
                  <a:schemeClr val="tx2"/>
                </a:solidFill>
              </a:rPr>
              <a:t>και </a:t>
            </a:r>
            <a:r>
              <a:rPr lang="en-US" sz="2200" dirty="0" err="1">
                <a:solidFill>
                  <a:schemeClr val="tx2"/>
                </a:solidFill>
              </a:rPr>
              <a:t>NaOH</a:t>
            </a:r>
            <a:r>
              <a:rPr lang="en-US" sz="2200" dirty="0">
                <a:solidFill>
                  <a:schemeClr val="tx2"/>
                </a:solidFill>
              </a:rPr>
              <a:t> (</a:t>
            </a:r>
            <a:r>
              <a:rPr lang="el-GR" sz="2200" dirty="0">
                <a:solidFill>
                  <a:schemeClr val="tx2"/>
                </a:solidFill>
              </a:rPr>
              <a:t>τα απόβλητα αυτών των βιομηχανιών περιέχουν </a:t>
            </a:r>
            <a:r>
              <a:rPr lang="en-US" sz="2200" dirty="0">
                <a:solidFill>
                  <a:schemeClr val="tx2"/>
                </a:solidFill>
              </a:rPr>
              <a:t>Hg)</a:t>
            </a:r>
          </a:p>
          <a:p>
            <a:pPr marL="514350" indent="-514350" algn="l">
              <a:buFont typeface="Wingdings" pitchFamily="2" charset="2"/>
              <a:buChar char="Ø"/>
            </a:pPr>
            <a:r>
              <a:rPr lang="el-GR" sz="2200" dirty="0">
                <a:solidFill>
                  <a:schemeClr val="tx2"/>
                </a:solidFill>
              </a:rPr>
              <a:t>Οργανικές ενώσεις </a:t>
            </a:r>
            <a:r>
              <a:rPr lang="en-US" sz="2200" dirty="0">
                <a:solidFill>
                  <a:schemeClr val="tx2"/>
                </a:solidFill>
              </a:rPr>
              <a:t>Hg</a:t>
            </a:r>
            <a:r>
              <a:rPr lang="el-GR" sz="2200" dirty="0">
                <a:solidFill>
                  <a:schemeClr val="tx2"/>
                </a:solidFill>
              </a:rPr>
              <a:t> χρησιμοποιούνται σαν μυκητοκτόνα με αποτέλεσμα να έχουν προκληθεί πολλοί θάνατοι από την μεταφορά του </a:t>
            </a:r>
            <a:r>
              <a:rPr lang="en-US" sz="2200" dirty="0">
                <a:solidFill>
                  <a:schemeClr val="tx2"/>
                </a:solidFill>
              </a:rPr>
              <a:t>CH</a:t>
            </a:r>
            <a:r>
              <a:rPr lang="en-US" sz="2200" baseline="-25000" dirty="0">
                <a:solidFill>
                  <a:schemeClr val="tx2"/>
                </a:solidFill>
              </a:rPr>
              <a:t>3</a:t>
            </a:r>
            <a:r>
              <a:rPr lang="en-US" sz="2200" dirty="0">
                <a:solidFill>
                  <a:schemeClr val="tx2"/>
                </a:solidFill>
              </a:rPr>
              <a:t>Hg</a:t>
            </a:r>
            <a:r>
              <a:rPr lang="en-US" sz="2200" baseline="30000" dirty="0">
                <a:solidFill>
                  <a:schemeClr val="tx2"/>
                </a:solidFill>
              </a:rPr>
              <a:t>+ </a:t>
            </a:r>
            <a:r>
              <a:rPr lang="el-GR" sz="2200" dirty="0">
                <a:solidFill>
                  <a:schemeClr val="tx2"/>
                </a:solidFill>
              </a:rPr>
              <a:t>σε καρπούς και βρώσιμους σπόρους</a:t>
            </a:r>
          </a:p>
          <a:p>
            <a:pPr marL="514350" indent="-514350" algn="l">
              <a:buFont typeface="Wingdings" pitchFamily="2" charset="2"/>
              <a:buChar char="Ø"/>
            </a:pPr>
            <a:r>
              <a:rPr lang="el-GR" sz="2200" dirty="0">
                <a:solidFill>
                  <a:schemeClr val="tx2"/>
                </a:solidFill>
              </a:rPr>
              <a:t>Επίσης άλατα </a:t>
            </a:r>
            <a:r>
              <a:rPr lang="el-GR" sz="2200" dirty="0" err="1">
                <a:solidFill>
                  <a:schemeClr val="tx2"/>
                </a:solidFill>
              </a:rPr>
              <a:t>φαινυλο</a:t>
            </a:r>
            <a:r>
              <a:rPr lang="el-GR" sz="2200" dirty="0">
                <a:solidFill>
                  <a:schemeClr val="tx2"/>
                </a:solidFill>
              </a:rPr>
              <a:t>-υδραργυρικού ιόντος </a:t>
            </a:r>
            <a:r>
              <a:rPr lang="en-US" sz="2200" dirty="0">
                <a:solidFill>
                  <a:schemeClr val="tx2"/>
                </a:solidFill>
              </a:rPr>
              <a:t>C</a:t>
            </a:r>
            <a:r>
              <a:rPr lang="en-US" sz="2200" baseline="-25000" dirty="0">
                <a:solidFill>
                  <a:schemeClr val="tx2"/>
                </a:solidFill>
              </a:rPr>
              <a:t>6</a:t>
            </a:r>
            <a:r>
              <a:rPr lang="en-US" sz="2200" dirty="0">
                <a:solidFill>
                  <a:schemeClr val="tx2"/>
                </a:solidFill>
              </a:rPr>
              <a:t>H</a:t>
            </a:r>
            <a:r>
              <a:rPr lang="en-US" sz="2200" baseline="-25000" dirty="0">
                <a:solidFill>
                  <a:schemeClr val="tx2"/>
                </a:solidFill>
              </a:rPr>
              <a:t>6</a:t>
            </a:r>
            <a:r>
              <a:rPr lang="en-US" sz="2200" dirty="0">
                <a:solidFill>
                  <a:schemeClr val="tx2"/>
                </a:solidFill>
              </a:rPr>
              <a:t>Hg</a:t>
            </a:r>
            <a:r>
              <a:rPr lang="en-US" sz="2200" baseline="30000" dirty="0">
                <a:solidFill>
                  <a:schemeClr val="tx2"/>
                </a:solidFill>
              </a:rPr>
              <a:t>-1</a:t>
            </a:r>
            <a:r>
              <a:rPr lang="el-GR" sz="2200" dirty="0">
                <a:solidFill>
                  <a:schemeClr val="tx2"/>
                </a:solidFill>
              </a:rPr>
              <a:t> έχουν χρησιμοποιηθεί σαν προσθετικό χρωμάτων</a:t>
            </a:r>
            <a:endParaRPr lang="el-GR" sz="2200" baseline="30000" dirty="0">
              <a:solidFill>
                <a:schemeClr val="tx2"/>
              </a:solidFill>
            </a:endParaRPr>
          </a:p>
        </p:txBody>
      </p:sp>
      <p:sp>
        <p:nvSpPr>
          <p:cNvPr id="5" name="Slide Number Placeholder 4"/>
          <p:cNvSpPr>
            <a:spLocks noGrp="1"/>
          </p:cNvSpPr>
          <p:nvPr>
            <p:ph type="sldNum" sz="quarter" idx="12"/>
          </p:nvPr>
        </p:nvSpPr>
        <p:spPr/>
        <p:txBody>
          <a:bodyPr/>
          <a:lstStyle/>
          <a:p>
            <a:fld id="{9C4D5285-1047-4246-8BA2-2EF451C64884}" type="slidenum">
              <a:rPr lang="el-GR" smtClean="0"/>
              <a:pPr/>
              <a:t>235</a:t>
            </a:fld>
            <a:endParaRPr lang="el-GR" dirty="0"/>
          </a:p>
        </p:txBody>
      </p:sp>
      <p:pic>
        <p:nvPicPr>
          <p:cNvPr id="1026" name="Picture 2" descr="https://upload.wikimedia.org/wikipedia/commons/a/a4/Phenyl-group.png"/>
          <p:cNvPicPr>
            <a:picLocks noChangeAspect="1" noChangeArrowheads="1"/>
          </p:cNvPicPr>
          <p:nvPr/>
        </p:nvPicPr>
        <p:blipFill>
          <a:blip r:embed="rId2" cstate="print"/>
          <a:srcRect/>
          <a:stretch>
            <a:fillRect/>
          </a:stretch>
        </p:blipFill>
        <p:spPr bwMode="auto">
          <a:xfrm>
            <a:off x="4583833" y="6237312"/>
            <a:ext cx="707101" cy="432048"/>
          </a:xfrm>
          <a:prstGeom prst="rect">
            <a:avLst/>
          </a:prstGeom>
          <a:noFill/>
        </p:spPr>
      </p:pic>
    </p:spTree>
    <p:extLst>
      <p:ext uri="{BB962C8B-B14F-4D97-AF65-F5344CB8AC3E}">
        <p14:creationId xmlns:p14="http://schemas.microsoft.com/office/powerpoint/2010/main" val="2291732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07568" y="188640"/>
            <a:ext cx="7776864" cy="5904656"/>
          </a:xfrm>
        </p:spPr>
        <p:txBody>
          <a:bodyPr>
            <a:noAutofit/>
          </a:bodyPr>
          <a:lstStyle/>
          <a:p>
            <a:pPr marL="514350" indent="-514350" algn="l">
              <a:buFont typeface="Wingdings" pitchFamily="2" charset="2"/>
              <a:buChar char="§"/>
            </a:pPr>
            <a:r>
              <a:rPr lang="el-GR" sz="4000" b="1" u="sng" dirty="0">
                <a:solidFill>
                  <a:schemeClr val="accent6">
                    <a:lumMod val="75000"/>
                  </a:schemeClr>
                </a:solidFill>
              </a:rPr>
              <a:t>ΒΑΡΕΑ ΜΕΤΑΛΛΑ</a:t>
            </a:r>
            <a:endParaRPr lang="el-GR" sz="4000" dirty="0">
              <a:solidFill>
                <a:schemeClr val="accent6">
                  <a:lumMod val="75000"/>
                </a:schemeClr>
              </a:solidFill>
            </a:endParaRPr>
          </a:p>
          <a:p>
            <a:pPr marL="514350" indent="-514350" algn="l">
              <a:buFont typeface="Wingdings" pitchFamily="2" charset="2"/>
              <a:buChar char="§"/>
            </a:pPr>
            <a:endParaRPr lang="el-GR" sz="1200" b="1" u="sng" dirty="0">
              <a:solidFill>
                <a:schemeClr val="accent6">
                  <a:lumMod val="75000"/>
                </a:schemeClr>
              </a:solidFill>
            </a:endParaRPr>
          </a:p>
          <a:p>
            <a:pPr marL="514350" indent="-514350" algn="l"/>
            <a:r>
              <a:rPr lang="el-GR" dirty="0">
                <a:solidFill>
                  <a:schemeClr val="tx2"/>
                </a:solidFill>
              </a:rPr>
              <a:t>Υδράργυρος (</a:t>
            </a:r>
            <a:r>
              <a:rPr lang="en-US" dirty="0">
                <a:solidFill>
                  <a:schemeClr val="tx2"/>
                </a:solidFill>
              </a:rPr>
              <a:t>Hg)</a:t>
            </a:r>
            <a:endParaRPr lang="el-GR" dirty="0">
              <a:solidFill>
                <a:schemeClr val="tx2"/>
              </a:solidFill>
            </a:endParaRPr>
          </a:p>
          <a:p>
            <a:pPr marL="514350" indent="-514350" algn="l">
              <a:buFont typeface="Wingdings" pitchFamily="2" charset="2"/>
              <a:buChar char="Ø"/>
            </a:pPr>
            <a:r>
              <a:rPr lang="el-GR" sz="2100" dirty="0">
                <a:solidFill>
                  <a:schemeClr val="tx2"/>
                </a:solidFill>
              </a:rPr>
              <a:t>Οι πιο τοξικές μορφές του </a:t>
            </a:r>
            <a:r>
              <a:rPr lang="en-US" sz="2100" dirty="0">
                <a:solidFill>
                  <a:schemeClr val="tx2"/>
                </a:solidFill>
              </a:rPr>
              <a:t>Hg</a:t>
            </a:r>
            <a:r>
              <a:rPr lang="el-GR" sz="2100" dirty="0">
                <a:solidFill>
                  <a:schemeClr val="tx2"/>
                </a:solidFill>
              </a:rPr>
              <a:t> είναι</a:t>
            </a:r>
            <a:r>
              <a:rPr lang="en-US" sz="2100" dirty="0">
                <a:solidFill>
                  <a:schemeClr val="tx2"/>
                </a:solidFill>
              </a:rPr>
              <a:t>:</a:t>
            </a:r>
            <a:r>
              <a:rPr lang="el-GR" sz="2100" dirty="0">
                <a:solidFill>
                  <a:schemeClr val="tx2"/>
                </a:solidFill>
              </a:rPr>
              <a:t> </a:t>
            </a:r>
            <a:r>
              <a:rPr lang="en-US" sz="2100" dirty="0">
                <a:solidFill>
                  <a:schemeClr val="tx2"/>
                </a:solidFill>
              </a:rPr>
              <a:t>Hg</a:t>
            </a:r>
            <a:r>
              <a:rPr lang="en-US" sz="2100" baseline="-25000" dirty="0">
                <a:solidFill>
                  <a:schemeClr val="tx2"/>
                </a:solidFill>
              </a:rPr>
              <a:t>2</a:t>
            </a:r>
            <a:r>
              <a:rPr lang="en-US" sz="2100" dirty="0">
                <a:solidFill>
                  <a:schemeClr val="tx2"/>
                </a:solidFill>
              </a:rPr>
              <a:t>Cl</a:t>
            </a:r>
            <a:r>
              <a:rPr lang="en-US" sz="2100" baseline="-25000" dirty="0">
                <a:solidFill>
                  <a:schemeClr val="tx2"/>
                </a:solidFill>
              </a:rPr>
              <a:t>2</a:t>
            </a:r>
            <a:r>
              <a:rPr lang="en-US" sz="2100" dirty="0">
                <a:solidFill>
                  <a:schemeClr val="tx2"/>
                </a:solidFill>
              </a:rPr>
              <a:t>, CH</a:t>
            </a:r>
            <a:r>
              <a:rPr lang="en-US" sz="2100" baseline="-25000" dirty="0">
                <a:solidFill>
                  <a:schemeClr val="tx2"/>
                </a:solidFill>
              </a:rPr>
              <a:t>3</a:t>
            </a:r>
            <a:r>
              <a:rPr lang="en-US" sz="2100" dirty="0">
                <a:solidFill>
                  <a:schemeClr val="tx2"/>
                </a:solidFill>
              </a:rPr>
              <a:t>Hg</a:t>
            </a:r>
            <a:r>
              <a:rPr lang="en-US" sz="2100" baseline="30000" dirty="0">
                <a:solidFill>
                  <a:schemeClr val="tx2"/>
                </a:solidFill>
              </a:rPr>
              <a:t>+1</a:t>
            </a:r>
            <a:r>
              <a:rPr lang="en-US" sz="2100" dirty="0">
                <a:solidFill>
                  <a:schemeClr val="tx2"/>
                </a:solidFill>
              </a:rPr>
              <a:t>, (CH</a:t>
            </a:r>
            <a:r>
              <a:rPr lang="en-US" sz="2100" baseline="-25000" dirty="0">
                <a:solidFill>
                  <a:schemeClr val="tx2"/>
                </a:solidFill>
              </a:rPr>
              <a:t>3</a:t>
            </a:r>
            <a:r>
              <a:rPr lang="en-US" sz="2100" dirty="0">
                <a:solidFill>
                  <a:schemeClr val="tx2"/>
                </a:solidFill>
              </a:rPr>
              <a:t>)</a:t>
            </a:r>
            <a:r>
              <a:rPr lang="en-US" sz="2100" baseline="-25000" dirty="0">
                <a:solidFill>
                  <a:schemeClr val="tx2"/>
                </a:solidFill>
              </a:rPr>
              <a:t>2</a:t>
            </a:r>
            <a:r>
              <a:rPr lang="en-US" sz="2100" dirty="0">
                <a:solidFill>
                  <a:schemeClr val="tx2"/>
                </a:solidFill>
              </a:rPr>
              <a:t>Hg</a:t>
            </a:r>
            <a:r>
              <a:rPr lang="en-US" sz="2100" baseline="30000" dirty="0">
                <a:solidFill>
                  <a:schemeClr val="tx2"/>
                </a:solidFill>
              </a:rPr>
              <a:t>+1</a:t>
            </a:r>
          </a:p>
          <a:p>
            <a:pPr marL="514350" indent="-514350" algn="l">
              <a:buFont typeface="Wingdings" pitchFamily="2" charset="2"/>
              <a:buChar char="Ø"/>
            </a:pPr>
            <a:r>
              <a:rPr lang="el-GR" sz="2100" dirty="0">
                <a:solidFill>
                  <a:schemeClr val="tx2"/>
                </a:solidFill>
              </a:rPr>
              <a:t>Από τις ενώσεις </a:t>
            </a:r>
            <a:r>
              <a:rPr lang="en-US" sz="2100" dirty="0">
                <a:solidFill>
                  <a:schemeClr val="tx2"/>
                </a:solidFill>
              </a:rPr>
              <a:t>CH</a:t>
            </a:r>
            <a:r>
              <a:rPr lang="en-US" sz="2100" baseline="-25000" dirty="0">
                <a:solidFill>
                  <a:schemeClr val="tx2"/>
                </a:solidFill>
              </a:rPr>
              <a:t>3</a:t>
            </a:r>
            <a:r>
              <a:rPr lang="en-US" sz="2100" dirty="0">
                <a:solidFill>
                  <a:schemeClr val="tx2"/>
                </a:solidFill>
              </a:rPr>
              <a:t>Hg</a:t>
            </a:r>
            <a:r>
              <a:rPr lang="en-US" sz="2100" baseline="30000" dirty="0">
                <a:solidFill>
                  <a:schemeClr val="tx2"/>
                </a:solidFill>
              </a:rPr>
              <a:t>+1</a:t>
            </a:r>
            <a:r>
              <a:rPr lang="en-US" sz="2100" dirty="0">
                <a:solidFill>
                  <a:schemeClr val="tx2"/>
                </a:solidFill>
              </a:rPr>
              <a:t>, (CH</a:t>
            </a:r>
            <a:r>
              <a:rPr lang="en-US" sz="2100" baseline="-25000" dirty="0">
                <a:solidFill>
                  <a:schemeClr val="tx2"/>
                </a:solidFill>
              </a:rPr>
              <a:t>3</a:t>
            </a:r>
            <a:r>
              <a:rPr lang="en-US" sz="2100" dirty="0">
                <a:solidFill>
                  <a:schemeClr val="tx2"/>
                </a:solidFill>
              </a:rPr>
              <a:t>)</a:t>
            </a:r>
            <a:r>
              <a:rPr lang="en-US" sz="2100" baseline="-25000" dirty="0">
                <a:solidFill>
                  <a:schemeClr val="tx2"/>
                </a:solidFill>
              </a:rPr>
              <a:t>2</a:t>
            </a:r>
            <a:r>
              <a:rPr lang="en-US" sz="2100" dirty="0">
                <a:solidFill>
                  <a:schemeClr val="tx2"/>
                </a:solidFill>
              </a:rPr>
              <a:t>Hg</a:t>
            </a:r>
            <a:r>
              <a:rPr lang="en-US" sz="2100" baseline="30000" dirty="0">
                <a:solidFill>
                  <a:schemeClr val="tx2"/>
                </a:solidFill>
              </a:rPr>
              <a:t>+1</a:t>
            </a:r>
            <a:r>
              <a:rPr lang="el-GR" sz="2100" baseline="30000" dirty="0">
                <a:solidFill>
                  <a:schemeClr val="tx2"/>
                </a:solidFill>
              </a:rPr>
              <a:t> </a:t>
            </a:r>
            <a:r>
              <a:rPr lang="el-GR" sz="2100" dirty="0">
                <a:solidFill>
                  <a:schemeClr val="tx2"/>
                </a:solidFill>
              </a:rPr>
              <a:t>προκλήθηκαν πολλοί θάνατοι μετά από δηλητηρίαση στην </a:t>
            </a:r>
            <a:r>
              <a:rPr lang="en-US" sz="2100" dirty="0" err="1">
                <a:solidFill>
                  <a:schemeClr val="tx2"/>
                </a:solidFill>
              </a:rPr>
              <a:t>Minakata</a:t>
            </a:r>
            <a:r>
              <a:rPr lang="en-US" sz="2100" dirty="0">
                <a:solidFill>
                  <a:schemeClr val="tx2"/>
                </a:solidFill>
              </a:rPr>
              <a:t> </a:t>
            </a:r>
            <a:r>
              <a:rPr lang="el-GR" sz="2100" dirty="0">
                <a:solidFill>
                  <a:schemeClr val="tx2"/>
                </a:solidFill>
              </a:rPr>
              <a:t>της Ιαπωνίας, που προκλήθηκε από τα απόβλητα ενός εργοστασίου παραγωγής πλαστικών. Ο </a:t>
            </a:r>
            <a:r>
              <a:rPr lang="en-US" sz="2100" dirty="0">
                <a:solidFill>
                  <a:schemeClr val="tx2"/>
                </a:solidFill>
              </a:rPr>
              <a:t>Hg</a:t>
            </a:r>
            <a:r>
              <a:rPr lang="el-GR" sz="2100" dirty="0">
                <a:solidFill>
                  <a:schemeClr val="tx2"/>
                </a:solidFill>
              </a:rPr>
              <a:t> </a:t>
            </a:r>
            <a:r>
              <a:rPr lang="el-GR" sz="2100" dirty="0" err="1">
                <a:solidFill>
                  <a:schemeClr val="tx2"/>
                </a:solidFill>
              </a:rPr>
              <a:t>βιο</a:t>
            </a:r>
            <a:r>
              <a:rPr lang="el-GR" sz="2100" dirty="0">
                <a:solidFill>
                  <a:schemeClr val="tx2"/>
                </a:solidFill>
              </a:rPr>
              <a:t>-συσσωρεύτηκε στα ψάρια της λίμνης, από τα οποία τρέφονται οι χωρικοί της γύρω περιοχής.</a:t>
            </a:r>
          </a:p>
          <a:p>
            <a:pPr marL="514350" indent="-514350" algn="l">
              <a:buFont typeface="Wingdings" pitchFamily="2" charset="2"/>
              <a:buChar char="Ø"/>
            </a:pPr>
            <a:r>
              <a:rPr lang="el-GR" sz="2100" dirty="0">
                <a:solidFill>
                  <a:schemeClr val="tx2"/>
                </a:solidFill>
              </a:rPr>
              <a:t>Ο υδράργυρος καταστρέφει το συκώτι και τα νεφρά</a:t>
            </a:r>
          </a:p>
          <a:p>
            <a:pPr marL="514350" indent="-514350" algn="l">
              <a:buFont typeface="Wingdings" pitchFamily="2" charset="2"/>
              <a:buChar char="Ø"/>
            </a:pPr>
            <a:r>
              <a:rPr lang="el-GR" sz="2100" dirty="0">
                <a:solidFill>
                  <a:schemeClr val="tx2"/>
                </a:solidFill>
              </a:rPr>
              <a:t>Τα άλατα του </a:t>
            </a:r>
            <a:r>
              <a:rPr lang="en-US" sz="2100" dirty="0">
                <a:solidFill>
                  <a:schemeClr val="tx2"/>
                </a:solidFill>
              </a:rPr>
              <a:t>Hg</a:t>
            </a:r>
            <a:r>
              <a:rPr lang="el-GR" sz="2100" dirty="0">
                <a:solidFill>
                  <a:schemeClr val="tx2"/>
                </a:solidFill>
              </a:rPr>
              <a:t> </a:t>
            </a:r>
            <a:r>
              <a:rPr lang="el-GR" sz="2100" dirty="0" err="1">
                <a:solidFill>
                  <a:schemeClr val="tx2"/>
                </a:solidFill>
              </a:rPr>
              <a:t>αλκυλιώνονται</a:t>
            </a:r>
            <a:r>
              <a:rPr lang="el-GR" sz="2100" dirty="0">
                <a:solidFill>
                  <a:schemeClr val="tx2"/>
                </a:solidFill>
              </a:rPr>
              <a:t> από </a:t>
            </a:r>
            <a:r>
              <a:rPr lang="en-US" sz="2100" dirty="0">
                <a:solidFill>
                  <a:schemeClr val="tx2"/>
                </a:solidFill>
              </a:rPr>
              <a:t>CH</a:t>
            </a:r>
            <a:r>
              <a:rPr lang="en-US" sz="2100" baseline="-25000" dirty="0">
                <a:solidFill>
                  <a:schemeClr val="tx2"/>
                </a:solidFill>
              </a:rPr>
              <a:t>3</a:t>
            </a:r>
            <a:r>
              <a:rPr lang="en-US" sz="2100" dirty="0">
                <a:solidFill>
                  <a:schemeClr val="tx2"/>
                </a:solidFill>
              </a:rPr>
              <a:t>Hg</a:t>
            </a:r>
            <a:r>
              <a:rPr lang="en-US" sz="2100" baseline="30000" dirty="0">
                <a:solidFill>
                  <a:schemeClr val="tx2"/>
                </a:solidFill>
              </a:rPr>
              <a:t>+1</a:t>
            </a:r>
            <a:r>
              <a:rPr lang="el-GR" sz="2100" dirty="0">
                <a:solidFill>
                  <a:schemeClr val="tx2"/>
                </a:solidFill>
              </a:rPr>
              <a:t> και εισέρχονται στο οικοσύστημα μέσω </a:t>
            </a:r>
            <a:r>
              <a:rPr lang="el-GR" sz="2100" dirty="0" err="1">
                <a:solidFill>
                  <a:schemeClr val="tx2"/>
                </a:solidFill>
              </a:rPr>
              <a:t>βιο</a:t>
            </a:r>
            <a:r>
              <a:rPr lang="el-GR" sz="2100" dirty="0">
                <a:solidFill>
                  <a:schemeClr val="tx2"/>
                </a:solidFill>
              </a:rPr>
              <a:t>-συσσώρευσης</a:t>
            </a:r>
          </a:p>
          <a:p>
            <a:pPr marL="514350" indent="-514350" algn="l">
              <a:buFont typeface="Wingdings" pitchFamily="2" charset="2"/>
              <a:buChar char="Ø"/>
            </a:pPr>
            <a:r>
              <a:rPr lang="el-GR" sz="2100" dirty="0">
                <a:solidFill>
                  <a:schemeClr val="tx2"/>
                </a:solidFill>
              </a:rPr>
              <a:t>Στην ατμόσφαιρα ο </a:t>
            </a:r>
            <a:r>
              <a:rPr lang="en-US" sz="2100" dirty="0">
                <a:solidFill>
                  <a:schemeClr val="tx2"/>
                </a:solidFill>
              </a:rPr>
              <a:t>g</a:t>
            </a:r>
            <a:r>
              <a:rPr lang="el-GR" sz="2100" dirty="0">
                <a:solidFill>
                  <a:schemeClr val="tx2"/>
                </a:solidFill>
              </a:rPr>
              <a:t> βρίσκεται σε μέση συγκέντρωση περίπου 50</a:t>
            </a:r>
            <a:r>
              <a:rPr lang="en-US" sz="2100" dirty="0">
                <a:solidFill>
                  <a:schemeClr val="tx2"/>
                </a:solidFill>
              </a:rPr>
              <a:t>mg/m</a:t>
            </a:r>
            <a:r>
              <a:rPr lang="en-US" sz="2100" baseline="30000" dirty="0">
                <a:solidFill>
                  <a:schemeClr val="tx2"/>
                </a:solidFill>
              </a:rPr>
              <a:t>3</a:t>
            </a:r>
            <a:r>
              <a:rPr lang="en-US" sz="2100" dirty="0">
                <a:solidFill>
                  <a:schemeClr val="tx2"/>
                </a:solidFill>
              </a:rPr>
              <a:t>, </a:t>
            </a:r>
            <a:r>
              <a:rPr lang="el-GR" sz="2100" dirty="0">
                <a:solidFill>
                  <a:schemeClr val="tx2"/>
                </a:solidFill>
              </a:rPr>
              <a:t>ενώ κάθε άτομο εισπνέει καθημερινά περίπου 1μ</a:t>
            </a:r>
            <a:r>
              <a:rPr lang="en-US" sz="2100" dirty="0">
                <a:solidFill>
                  <a:schemeClr val="tx2"/>
                </a:solidFill>
              </a:rPr>
              <a:t>g Hg</a:t>
            </a:r>
            <a:endParaRPr lang="el-GR" sz="2100" dirty="0">
              <a:solidFill>
                <a:schemeClr val="tx2"/>
              </a:solidFill>
            </a:endParaRPr>
          </a:p>
          <a:p>
            <a:pPr marL="514350" indent="-514350" algn="l">
              <a:buFont typeface="Wingdings" pitchFamily="2" charset="2"/>
              <a:buChar char="Ø"/>
            </a:pPr>
            <a:r>
              <a:rPr lang="el-GR" sz="2100" dirty="0">
                <a:solidFill>
                  <a:schemeClr val="tx2"/>
                </a:solidFill>
              </a:rPr>
              <a:t>Ο Π.Ο.Υ. έχει καθορίσει σαν οριακή τιμή τα 40μ</a:t>
            </a:r>
            <a:r>
              <a:rPr lang="en-US" sz="2100" dirty="0">
                <a:solidFill>
                  <a:schemeClr val="tx2"/>
                </a:solidFill>
              </a:rPr>
              <a:t>g</a:t>
            </a:r>
            <a:r>
              <a:rPr lang="el-GR" sz="2100" dirty="0">
                <a:solidFill>
                  <a:schemeClr val="tx2"/>
                </a:solidFill>
              </a:rPr>
              <a:t> / ημέρα</a:t>
            </a:r>
          </a:p>
        </p:txBody>
      </p:sp>
      <p:sp>
        <p:nvSpPr>
          <p:cNvPr id="5" name="Slide Number Placeholder 4"/>
          <p:cNvSpPr>
            <a:spLocks noGrp="1"/>
          </p:cNvSpPr>
          <p:nvPr>
            <p:ph type="sldNum" sz="quarter" idx="12"/>
          </p:nvPr>
        </p:nvSpPr>
        <p:spPr/>
        <p:txBody>
          <a:bodyPr/>
          <a:lstStyle/>
          <a:p>
            <a:fld id="{9C4D5285-1047-4246-8BA2-2EF451C64884}" type="slidenum">
              <a:rPr lang="el-GR" smtClean="0"/>
              <a:pPr/>
              <a:t>236</a:t>
            </a:fld>
            <a:endParaRPr lang="el-GR" dirty="0"/>
          </a:p>
        </p:txBody>
      </p:sp>
    </p:spTree>
    <p:extLst>
      <p:ext uri="{BB962C8B-B14F-4D97-AF65-F5344CB8AC3E}">
        <p14:creationId xmlns:p14="http://schemas.microsoft.com/office/powerpoint/2010/main" val="41794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8EF4E2ED-B569-479A-9B71-8E318A922CC8}"/>
              </a:ext>
            </a:extLst>
          </p:cNvPr>
          <p:cNvSpPr>
            <a:spLocks noGrp="1"/>
          </p:cNvSpPr>
          <p:nvPr>
            <p:ph idx="1"/>
          </p:nvPr>
        </p:nvSpPr>
        <p:spPr/>
        <p:txBody>
          <a:bodyPr/>
          <a:lstStyle/>
          <a:p>
            <a:r>
              <a:rPr lang="en-US" dirty="0">
                <a:highlight>
                  <a:srgbClr val="FFFF00"/>
                </a:highlight>
              </a:rPr>
              <a:t>Power point </a:t>
            </a:r>
            <a:r>
              <a:rPr lang="en-US" dirty="0" err="1">
                <a:highlight>
                  <a:srgbClr val="FFFF00"/>
                </a:highlight>
              </a:rPr>
              <a:t>Phd</a:t>
            </a:r>
            <a:endParaRPr lang="el-GR" dirty="0">
              <a:highlight>
                <a:srgbClr val="FFFF00"/>
              </a:highlight>
            </a:endParaRPr>
          </a:p>
          <a:p>
            <a:endParaRPr lang="el-GR" dirty="0">
              <a:highlight>
                <a:srgbClr val="FFFF00"/>
              </a:highlight>
            </a:endParaRPr>
          </a:p>
          <a:p>
            <a:r>
              <a:rPr lang="en-US" dirty="0">
                <a:highlight>
                  <a:srgbClr val="FFFF00"/>
                </a:highlight>
              </a:rPr>
              <a:t>Power point </a:t>
            </a:r>
            <a:r>
              <a:rPr lang="en-US" dirty="0" smtClean="0">
                <a:highlight>
                  <a:srgbClr val="FFFF00"/>
                </a:highlight>
              </a:rPr>
              <a:t>master</a:t>
            </a:r>
            <a:endParaRPr lang="el-GR" dirty="0" smtClean="0">
              <a:highlight>
                <a:srgbClr val="FFFF00"/>
              </a:highlight>
            </a:endParaRPr>
          </a:p>
          <a:p>
            <a:endParaRPr lang="en-US" dirty="0" smtClean="0">
              <a:highlight>
                <a:srgbClr val="FFFF00"/>
              </a:highlight>
            </a:endParaRPr>
          </a:p>
          <a:p>
            <a:endParaRPr lang="en-US" dirty="0">
              <a:highlight>
                <a:srgbClr val="FFFF00"/>
              </a:highlight>
            </a:endParaRPr>
          </a:p>
          <a:p>
            <a:endParaRPr lang="el-GR" dirty="0">
              <a:highlight>
                <a:srgbClr val="FFFF00"/>
              </a:highlight>
            </a:endParaRPr>
          </a:p>
        </p:txBody>
      </p:sp>
    </p:spTree>
    <p:extLst>
      <p:ext uri="{BB962C8B-B14F-4D97-AF65-F5344CB8AC3E}">
        <p14:creationId xmlns:p14="http://schemas.microsoft.com/office/powerpoint/2010/main" val="21204899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4406</TotalTime>
  <Words>11860</Words>
  <Application>Microsoft Office PowerPoint</Application>
  <PresentationFormat>Widescreen</PresentationFormat>
  <Paragraphs>1170</Paragraphs>
  <Slides>237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237</vt:i4>
      </vt:variant>
    </vt:vector>
  </HeadingPairs>
  <TitlesOfParts>
    <vt:vector size="243" baseType="lpstr">
      <vt:lpstr>Arial</vt:lpstr>
      <vt:lpstr>Calibri</vt:lpstr>
      <vt:lpstr>Calibri Light</vt:lpstr>
      <vt:lpstr>TitilliumWeb</vt:lpstr>
      <vt:lpstr>Wingdings</vt:lpstr>
      <vt:lpstr>Θέμα του Office</vt:lpstr>
      <vt:lpstr>Σημειώσεις για το μάθημα   ΒΑΣΙΚΕΣ ΑΡΧΕΣ ΚΑΙ ΕΦΑΡΜΟΓΕΣ ΤΗΣ ΕΠΙΣΤΗΜΗΣ ΤΩΝ ΑΕΡΟΖΟΛ  9Ο ΕΞΑΜΗΝΟ  ΣΧΟΛΗ ΧΗΜΙΚΩΝ ΜΗΧΑΝΙΚΩΝ  ΚΑΙ ΜΗΧΑΝΙΚΩΝ ΠΕΡΙΒΑΛΛΟΝΤΟΣ  ΠΟΛΥΤΕΧΝΕΙΟ ΚΡΗΤΗΣ  2022  </vt:lpstr>
      <vt:lpstr>PowerPoint Presentation</vt:lpstr>
      <vt:lpstr>           Πυρήνες  &lt;  σωμάτια Aitken &lt;  περιοχή συμπύκνωσης  &lt; περιοχή συσσώρευσης &lt;  σταγονίδια &lt;   σωματίδια                                             Μόρια αερίων έως 1nm    μόρια σωματιδίων &gt; 3nm      1-3nm (clusters) ΑΛΛΑΓΗ ΦΑΣΗΣ  (!!!)</vt:lpstr>
      <vt:lpstr>Βασικός μηχανισμός διαχωρισμού στα 1-2μm</vt:lpstr>
      <vt:lpstr>Η κατανομή μεγέθους σωματιδίων σχετίζεται με:</vt:lpstr>
      <vt:lpstr>Διαγραμματική απεικόνιση </vt:lpstr>
      <vt:lpstr>Κέντρο (πλάτος) της κατανομής</vt:lpstr>
      <vt:lpstr>Βασικές αρχές επιστήμης αερολυμάτων</vt:lpstr>
      <vt:lpstr>Μέγεθος σωματιδίων  Σημαντικό για:</vt:lpstr>
      <vt:lpstr>PowerPoint Presentation</vt:lpstr>
      <vt:lpstr>PowerPoint Presentation</vt:lpstr>
      <vt:lpstr>PowerPoint Presentation</vt:lpstr>
      <vt:lpstr>PowerPoint Presentation</vt:lpstr>
      <vt:lpstr>PowerPoint Presentation</vt:lpstr>
      <vt:lpstr>PowerPoint Presentation</vt:lpstr>
      <vt:lpstr>Χημική σύσταση ατμοσφαιρικών αεροζόλ</vt:lpstr>
      <vt:lpstr>Επιπτώσεις</vt:lpstr>
      <vt:lpstr>PowerPoint Presentation</vt:lpstr>
      <vt:lpstr>PowerPoint Presentation</vt:lpstr>
      <vt:lpstr>Σημαντική επίδραση – εφαρμογές των αεροζόλ </vt:lpstr>
      <vt:lpstr>PowerPoint Presentation</vt:lpstr>
      <vt:lpstr>Πρόδρομες ενώσεις</vt:lpstr>
      <vt:lpstr>Χρησιμοποιείται η λογαριθμική κατανομή για να περιγράψει τα σωματίδια στην ατμόσφαιρα (ΓΙΑΤΙ;) </vt:lpstr>
      <vt:lpstr>Λογαριθμική κατανομή</vt:lpstr>
      <vt:lpstr>PowerPoint Presentation</vt:lpstr>
      <vt:lpstr>PowerPoint Presentation</vt:lpstr>
      <vt:lpstr>«Δυναμική» αεροζόλ</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Γενική εξίσωση δυναμικής αεροζόλ (μη-γραμμική, διαφορική εξίσωση) GDE (General Dynamic Equation)</vt:lpstr>
      <vt:lpstr>PowerPoint Presentation</vt:lpstr>
      <vt:lpstr>Δυνάμεις σε αιωρούμενα σωματίδια</vt:lpstr>
      <vt:lpstr>Οπισθέλκουσα δύναμη (ή δύναμη αντίστασης) σε σωματίδια</vt:lpstr>
      <vt:lpstr>PowerPoint Presentation</vt:lpstr>
      <vt:lpstr>Πυρηνοποίηση</vt:lpstr>
      <vt:lpstr>PowerPoint Presentation</vt:lpstr>
      <vt:lpstr>Πυρηνοποίηση</vt:lpstr>
      <vt:lpstr>Hans Haacke Condensation Cube 1963  https://www.youtube.com/watch?v=Jbb6QDiE9dI </vt:lpstr>
      <vt:lpstr>Πυρηνοποίηση</vt:lpstr>
      <vt:lpstr>Πυρηνοποίηση</vt:lpstr>
      <vt:lpstr>PowerPoint Presentation</vt:lpstr>
      <vt:lpstr>Tα σύννεφα είναι υπό μια έννοια συνένωση μορίων</vt:lpstr>
      <vt:lpstr>Κινητική πυρηνοποίησης</vt:lpstr>
      <vt:lpstr>PowerPoint Presentation</vt:lpstr>
      <vt:lpstr>PowerPoint Presentation</vt:lpstr>
      <vt:lpstr>PowerPoint Presentation</vt:lpstr>
      <vt:lpstr>Ρυθμός μεταβολής πυρήνων</vt:lpstr>
      <vt:lpstr>PowerPoint Presentation</vt:lpstr>
      <vt:lpstr>Διαγράμματα απεικόνισης φαινομένων πυρηνοποίησης (SMPS)</vt:lpstr>
      <vt:lpstr>PowerPoint Presentation</vt:lpstr>
      <vt:lpstr>PowerPoint Presentation</vt:lpstr>
      <vt:lpstr>Συμπύκνωση σωματιδίων</vt:lpstr>
      <vt:lpstr>Συμπύκνωση σωματιδίων</vt:lpstr>
      <vt:lpstr>Συμπύκνωση σωματιδίων</vt:lpstr>
      <vt:lpstr>PowerPoint Presentation</vt:lpstr>
      <vt:lpstr>Συμπύκνωση σωματιδίων</vt:lpstr>
      <vt:lpstr>Συμπύκνωση σωματιδίων</vt:lpstr>
      <vt:lpstr>PowerPoint Presentation</vt:lpstr>
      <vt:lpstr>PowerPoint Presentation</vt:lpstr>
      <vt:lpstr>Συμπύκνωση σωματιδίων</vt:lpstr>
      <vt:lpstr>Συμπύκνωση σωματιδίων</vt:lpstr>
      <vt:lpstr>PowerPoint Presentation</vt:lpstr>
      <vt:lpstr>PowerPoint Presentation</vt:lpstr>
      <vt:lpstr>Συσσωμάτωση (coagulation) και συσσώρευση (agglomeration)</vt:lpstr>
      <vt:lpstr>Συσσωμάτωση</vt:lpstr>
      <vt:lpstr>PowerPoint Presentation</vt:lpstr>
      <vt:lpstr>Συσσωμάτωση</vt:lpstr>
      <vt:lpstr>PowerPoint Presentation</vt:lpstr>
      <vt:lpstr>Ενέργεια συσσωμάτωσης μορίων</vt:lpstr>
      <vt:lpstr>Συσσωμάτωση</vt:lpstr>
      <vt:lpstr>PowerPoint Presentation</vt:lpstr>
      <vt:lpstr>PowerPoint Presentation</vt:lpstr>
      <vt:lpstr>Μηχανισμοί εναπόθεσης  Εισαγωγικά</vt:lpstr>
      <vt:lpstr>PowerPoint Presentation</vt:lpstr>
      <vt:lpstr>PowerPoint Presentation</vt:lpstr>
      <vt:lpstr>Για Re&gt;4000, η ροή είναι τυρβώδης  Για Re~2000-4000, µεταβατική κατάσταση (ροή)  Για Re&lt;2000 στρωτή ροή  Για Re ῀1 - 150 υπερισχύουν οι αδρανειακές δυνάµεις  Για Re&lt;&lt;1, υπερισχύουν οι ιξώδεις δυνάµεις</vt:lpstr>
      <vt:lpstr>Αριθμός Stokes</vt:lpstr>
      <vt:lpstr>PowerPoint Presentation</vt:lpstr>
      <vt:lpstr>PowerPoint Presentation</vt:lpstr>
      <vt:lpstr>Μηχανισμοί εναπόθεσης</vt:lpstr>
      <vt:lpstr>Μηχανισμοί εναπόθεσης</vt:lpstr>
      <vt:lpstr>Μηχανισμοί εναπόθεσης</vt:lpstr>
      <vt:lpstr>Μηχανισμοί εναπόθεσης</vt:lpstr>
      <vt:lpstr>Μηχανισμοί εναπόθεσης</vt:lpstr>
      <vt:lpstr>Μηχανισμοί εναπόθεσης</vt:lpstr>
      <vt:lpstr>Εναπόθεση σε επιφάνειες </vt:lpstr>
      <vt:lpstr>Εναπόθεση σε επιφάνειες </vt:lpstr>
      <vt:lpstr>Εναπόθεση σε επιφάνειες </vt:lpstr>
      <vt:lpstr>PowerPoint Presentation</vt:lpstr>
      <vt:lpstr>Εναπόθεση στο ανθρώπινο αναπνευστικό σύστημα (human respiratory tract, RT)</vt:lpstr>
      <vt:lpstr>Εναπόθεση στο ανθρώπινο αναπνευστικό σύστημα (human respiratory tract, RT)</vt:lpstr>
      <vt:lpstr>Εισπευσιμότητα (Inhalability)</vt:lpstr>
      <vt:lpstr>Εναπόθεση στο ανθρώπινο αναπνευστικό σύστημα (human respiratory tract, RT)</vt:lpstr>
      <vt:lpstr>Έκθεση ατόμου σε ρύπο</vt:lpstr>
      <vt:lpstr>Έκθεση ατόμου σε ρύπο</vt:lpstr>
      <vt:lpstr>PowerPoint Presentation</vt:lpstr>
      <vt:lpstr>Έκθεση ατόμου σε ρύπο</vt:lpstr>
      <vt:lpstr>Έκθεση ατόμου σε ρύπο</vt:lpstr>
      <vt:lpstr>Μοντέλο Weibel</vt:lpstr>
      <vt:lpstr>Μοντέλο Weibel</vt:lpstr>
      <vt:lpstr>Σχόλια στους μηχανισμούς εναπόθεσης στο ΑΑΣ</vt:lpstr>
      <vt:lpstr>Σχόλια στους μηχανισμούς εναπόθεσης στο ΑΑΣ</vt:lpstr>
      <vt:lpstr>Σχόλια στους μηχανισμούς εναπόθεσης στο ΑΑΣ</vt:lpstr>
      <vt:lpstr>Μεταφορά / απομάκρυνση ΑΣ στο ΑΑΣ Σωματιδιακός καθαρισμός του οργανισμού</vt:lpstr>
      <vt:lpstr>Μετρήσεις αιωρούμενων σωματιδίων στο ΑΑΣ</vt:lpstr>
      <vt:lpstr>Μεθοδολογίες μέτρησης αιωρούμενων σωματιδίων</vt:lpstr>
      <vt:lpstr>Ισοκινητική δειγματοληψία</vt:lpstr>
      <vt:lpstr>PowerPoint Presentation</vt:lpstr>
      <vt:lpstr>Όργανα μέτρησης Α.Σ.</vt:lpstr>
      <vt:lpstr>Στοιχεία οργάνων μέτρησης</vt:lpstr>
      <vt:lpstr>PowerPoint Presentation</vt:lpstr>
      <vt:lpstr>Στοιχεία οργάνων μέτρησης</vt:lpstr>
      <vt:lpstr>Στοιχεία οργάνων μέτρησης</vt:lpstr>
      <vt:lpstr>Στοιχεία οργάνων μέτρησης</vt:lpstr>
      <vt:lpstr>PowerPoint Presentation</vt:lpstr>
      <vt:lpstr>Στοιχεία οργάνων μέτρησης</vt:lpstr>
      <vt:lpstr>Στοιχεία οργάνων μέτρησης</vt:lpstr>
      <vt:lpstr>Στοιχεία οργάνων μέτρησης</vt:lpstr>
      <vt:lpstr>Στοιχεία οργάνων μέτρησης</vt:lpstr>
      <vt:lpstr>PowerPoint Presentation</vt:lpstr>
      <vt:lpstr>Ρύποι εσωτερικών χώρων (κεφ. 7, σ. 137)</vt:lpstr>
      <vt:lpstr>Καπνός τσιγάρου </vt:lpstr>
      <vt:lpstr>Αμίαντος </vt:lpstr>
      <vt:lpstr>Αμίαντος </vt:lpstr>
      <vt:lpstr>Αμίαντος </vt:lpstr>
      <vt:lpstr>Αμίαντος (asbestos) </vt:lpstr>
      <vt:lpstr>PowerPoint Presentation</vt:lpstr>
      <vt:lpstr>PowerPoint Presentation</vt:lpstr>
      <vt:lpstr>Πολυκυκλικοί Αρωματικοί Υδρογονάνθρακες</vt:lpstr>
      <vt:lpstr>PowerPoint Presentation</vt:lpstr>
      <vt:lpstr>Πολυκυκλικοί Αρωματικοί Υδρογονάνθρακες</vt:lpstr>
      <vt:lpstr>PowerPoint Presentation</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Πολυκυκλικοί Αρωματικοί Υδρογονάνθρακες</vt:lpstr>
      <vt:lpstr>PowerPoint Presentation</vt:lpstr>
      <vt:lpstr>Χημική σύσταση αεροζόλ</vt:lpstr>
      <vt:lpstr>Χημική σύσταση αεροζόλ</vt:lpstr>
      <vt:lpstr>Χημική σύσταση αεροζόλ</vt:lpstr>
      <vt:lpstr>Χημική σύσταση αεροζόλ</vt:lpstr>
      <vt:lpstr>PowerPoint Presentation</vt:lpstr>
      <vt:lpstr>PowerPoint Presentation</vt:lpstr>
      <vt:lpstr>Χημική σύσταση αεροζόλ</vt:lpstr>
      <vt:lpstr>PowerPoint Presentation</vt:lpstr>
      <vt:lpstr>PowerPoint Presentation</vt:lpstr>
      <vt:lpstr>PowerPoint Presentation</vt:lpstr>
      <vt:lpstr>PowerPoint Presentation</vt:lpstr>
      <vt:lpstr>Η γενική δυναμική εξίσωση για εσωτερικούς χώρους</vt:lpstr>
      <vt:lpstr>Διάχυση, σκέδαση και απορρόφηση του φωτός – Επίδραση των σωματιδίων</vt:lpstr>
      <vt:lpstr>Σκέδαση του φωτός</vt:lpstr>
      <vt:lpstr>Επίδραση των σωματιδίων στην ορατότητα </vt:lpstr>
      <vt:lpstr>PowerPoint Presentation</vt:lpstr>
      <vt:lpstr>Επίδραση της υγροσκοπικότητας σωματιδίων στην μείωση της ορατότητας</vt:lpstr>
      <vt:lpstr>Απορρόφηση του φωτός και μαύρος άνθρακας</vt:lpstr>
      <vt:lpstr>Οπτικές ιδιότητες των αεροζόλ</vt:lpstr>
      <vt:lpstr>Οπτικές ιδιότητες των αεροζόλ</vt:lpstr>
      <vt:lpstr>Οπτικές ιδιότητες των αεροζόλ</vt:lpstr>
      <vt:lpstr>Οπτικές ιδιότητες των αεροζόλ</vt:lpstr>
      <vt:lpstr>PowerPoint Presentation</vt:lpstr>
      <vt:lpstr>PowerPoint Presentation</vt:lpstr>
      <vt:lpstr>Οπτικές ιδιότητες των αεροζόλ</vt:lpstr>
      <vt:lpstr>Οπτική εμβέλεια</vt:lpstr>
      <vt:lpstr>Συντελεστής εξασθένισης ακτινοβολίας από αεροζόλ</vt:lpstr>
      <vt:lpstr>Οπτική εμβέλεια</vt:lpstr>
      <vt:lpstr>PowerPoint Presentation</vt:lpstr>
      <vt:lpstr>PowerPoint Presentation</vt:lpstr>
      <vt:lpstr>PowerPoint Presentation</vt:lpstr>
      <vt:lpstr>Βιο-αεροζόλ</vt:lpstr>
      <vt:lpstr>Βιο-αεροζόλ</vt:lpstr>
      <vt:lpstr>Βιο-αεροζόλ</vt:lpstr>
      <vt:lpstr>Βιο-αεροζόλ</vt:lpstr>
      <vt:lpstr>Βιο-αεροζόλ</vt:lpstr>
      <vt:lpstr>Βιο-αεροζόλ</vt:lpstr>
      <vt:lpstr>Βιο-αεροζόλ</vt:lpstr>
      <vt:lpstr>Βιο-αεροζόλ</vt:lpstr>
      <vt:lpstr>Βιο-αεροζόλ</vt:lpstr>
      <vt:lpstr>Βιο-αεροζόλ</vt:lpstr>
      <vt:lpstr>Βιο-αεροζόλ</vt:lpstr>
      <vt:lpstr>Βιο-αεροζόλ</vt:lpstr>
      <vt:lpstr>Βιο-αεροζόλ</vt:lpstr>
      <vt:lpstr>PowerPoint Presentation</vt:lpstr>
      <vt:lpstr>Βιο-αεροζόλ</vt:lpstr>
      <vt:lpstr>Βιο-αεροζόλ</vt:lpstr>
      <vt:lpstr>Βιο-αεροζόλ</vt:lpstr>
      <vt:lpstr>Βιο-αεροζόλ</vt:lpstr>
      <vt:lpstr>Βιο-αεροζόλ</vt:lpstr>
      <vt:lpstr>Βιο-αεροζόλ</vt:lpstr>
      <vt:lpstr>Βιο-αεροζόλ</vt:lpstr>
      <vt:lpstr>PowerPoint Presentation</vt:lpstr>
      <vt:lpstr>Βιο-αεροζόλ</vt:lpstr>
      <vt:lpstr>PowerPoint Presentation</vt:lpstr>
      <vt:lpstr>Βιο-αεροζόλ</vt:lpstr>
      <vt:lpstr>Βιο-αεροζόλ</vt:lpstr>
      <vt:lpstr>PowerPoint Presentation</vt:lpstr>
      <vt:lpstr>PowerPoint Presentation</vt:lpstr>
      <vt:lpstr>Salmonella / E. coli</vt:lpstr>
      <vt:lpstr>PowerPoint Presentation</vt:lpstr>
      <vt:lpstr>PowerPoint Presentation</vt:lpstr>
      <vt:lpstr>Ραδιενεργά αεροζόλ - Ραδόνιο</vt:lpstr>
      <vt:lpstr>Ραδιενεργά αεροζόλ - Ραδόνιο</vt:lpstr>
      <vt:lpstr>Ραδιενεργά αεροζόλ - Ραδόνιο</vt:lpstr>
      <vt:lpstr>Ραδιενεργά αεροζόλ - Ραδόνιο</vt:lpstr>
      <vt:lpstr>Ραδιενεργά αεροζόλ - Ραδόνιο</vt:lpstr>
      <vt:lpstr>Ραδιενεργά αεροζόλ - Ραδόνιο</vt:lpstr>
      <vt:lpstr>Ραδιενεργά αεροζόλ - Ραδόνιο</vt:lpstr>
      <vt:lpstr>Ραδιενεργά αεροζόλ - Ραδόνιο</vt:lpstr>
      <vt:lpstr>Ραδιενεργά αεροζόλ - Ραδόνιο</vt:lpstr>
      <vt:lpstr>PowerPoint Presentation</vt:lpstr>
      <vt:lpstr>Ραδιενεργά αεροζόλ - Ραδόνιο</vt:lpstr>
      <vt:lpstr>Ραδιενεργά αεροζόλ - Ραδόνιο</vt:lpstr>
      <vt:lpstr>Ραδιενεργά αεροζόλ - Ραδόνιο</vt:lpstr>
      <vt:lpstr>Ραδιενεργά αεροζόλ – Ραδόνιο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Σημειώσεις για το μάθημα    ΒΑΣΙΚΕΣ ΑΡΧΕΣ ΚΑΙ ΕΦΑΡΜΟΓΕΣ ΤΗΣ ΕΠΙΣΤΗΜΗΣ ΤΩΝ ΑΕΡΟΖΟΛ  ΣΧΟΛΗ ΜΗΧΑΝΙΚΩΝ ΠΕΡΙΒΑΛΛΟΝΤΟΣ ΠΟΛΥΤΕΧΝΕΙΟ ΚΡΗΤΗΣ  9Ο ΕΞΑΜΗΝΟ</dc:title>
  <dc:creator>Ηλίας Κοπανάκης</dc:creator>
  <cp:lastModifiedBy>Ilias Kopanakis</cp:lastModifiedBy>
  <cp:revision>282</cp:revision>
  <dcterms:created xsi:type="dcterms:W3CDTF">2020-10-05T12:32:23Z</dcterms:created>
  <dcterms:modified xsi:type="dcterms:W3CDTF">2022-11-30T06:43:26Z</dcterms:modified>
</cp:coreProperties>
</file>