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17"/>
  </p:notesMasterIdLst>
  <p:sldIdLst>
    <p:sldId id="278" r:id="rId2"/>
    <p:sldId id="321" r:id="rId3"/>
    <p:sldId id="324" r:id="rId4"/>
    <p:sldId id="338" r:id="rId5"/>
    <p:sldId id="342" r:id="rId6"/>
    <p:sldId id="343" r:id="rId7"/>
    <p:sldId id="340" r:id="rId8"/>
    <p:sldId id="344" r:id="rId9"/>
    <p:sldId id="346" r:id="rId10"/>
    <p:sldId id="348" r:id="rId11"/>
    <p:sldId id="349" r:id="rId12"/>
    <p:sldId id="341" r:id="rId13"/>
    <p:sldId id="325" r:id="rId14"/>
    <p:sldId id="425" r:id="rId15"/>
    <p:sldId id="428" r:id="rId16"/>
    <p:sldId id="464" r:id="rId17"/>
    <p:sldId id="429" r:id="rId18"/>
    <p:sldId id="430" r:id="rId19"/>
    <p:sldId id="326" r:id="rId20"/>
    <p:sldId id="355" r:id="rId21"/>
    <p:sldId id="360" r:id="rId22"/>
    <p:sldId id="361" r:id="rId23"/>
    <p:sldId id="350" r:id="rId24"/>
    <p:sldId id="362" r:id="rId25"/>
    <p:sldId id="364" r:id="rId26"/>
    <p:sldId id="356" r:id="rId27"/>
    <p:sldId id="357" r:id="rId28"/>
    <p:sldId id="351" r:id="rId29"/>
    <p:sldId id="352" r:id="rId30"/>
    <p:sldId id="353" r:id="rId31"/>
    <p:sldId id="354" r:id="rId32"/>
    <p:sldId id="359" r:id="rId33"/>
    <p:sldId id="366" r:id="rId34"/>
    <p:sldId id="369" r:id="rId35"/>
    <p:sldId id="370" r:id="rId36"/>
    <p:sldId id="371" r:id="rId37"/>
    <p:sldId id="474" r:id="rId38"/>
    <p:sldId id="475" r:id="rId39"/>
    <p:sldId id="374" r:id="rId40"/>
    <p:sldId id="375" r:id="rId41"/>
    <p:sldId id="327" r:id="rId42"/>
    <p:sldId id="376" r:id="rId43"/>
    <p:sldId id="440" r:id="rId44"/>
    <p:sldId id="377" r:id="rId45"/>
    <p:sldId id="378" r:id="rId46"/>
    <p:sldId id="380" r:id="rId47"/>
    <p:sldId id="382" r:id="rId48"/>
    <p:sldId id="383" r:id="rId49"/>
    <p:sldId id="444" r:id="rId50"/>
    <p:sldId id="385" r:id="rId51"/>
    <p:sldId id="386" r:id="rId52"/>
    <p:sldId id="387" r:id="rId53"/>
    <p:sldId id="391" r:id="rId54"/>
    <p:sldId id="389" r:id="rId55"/>
    <p:sldId id="392" r:id="rId56"/>
    <p:sldId id="393" r:id="rId57"/>
    <p:sldId id="394" r:id="rId58"/>
    <p:sldId id="396" r:id="rId59"/>
    <p:sldId id="400" r:id="rId60"/>
    <p:sldId id="446" r:id="rId61"/>
    <p:sldId id="439" r:id="rId62"/>
    <p:sldId id="328" r:id="rId63"/>
    <p:sldId id="406" r:id="rId64"/>
    <p:sldId id="407" r:id="rId65"/>
    <p:sldId id="408" r:id="rId66"/>
    <p:sldId id="448" r:id="rId67"/>
    <p:sldId id="412" r:id="rId68"/>
    <p:sldId id="449" r:id="rId69"/>
    <p:sldId id="452" r:id="rId70"/>
    <p:sldId id="409" r:id="rId71"/>
    <p:sldId id="410" r:id="rId72"/>
    <p:sldId id="469" r:id="rId73"/>
    <p:sldId id="413" r:id="rId74"/>
    <p:sldId id="478" r:id="rId75"/>
    <p:sldId id="455" r:id="rId76"/>
    <p:sldId id="456" r:id="rId77"/>
    <p:sldId id="457" r:id="rId78"/>
    <p:sldId id="415" r:id="rId79"/>
    <p:sldId id="490" r:id="rId80"/>
    <p:sldId id="489" r:id="rId81"/>
    <p:sldId id="458" r:id="rId82"/>
    <p:sldId id="416" r:id="rId83"/>
    <p:sldId id="417" r:id="rId84"/>
    <p:sldId id="418" r:id="rId85"/>
    <p:sldId id="491" r:id="rId86"/>
    <p:sldId id="420" r:id="rId87"/>
    <p:sldId id="421" r:id="rId88"/>
    <p:sldId id="479" r:id="rId89"/>
    <p:sldId id="480" r:id="rId90"/>
    <p:sldId id="424" r:id="rId91"/>
    <p:sldId id="329" r:id="rId92"/>
    <p:sldId id="481" r:id="rId93"/>
    <p:sldId id="497" r:id="rId94"/>
    <p:sldId id="492" r:id="rId95"/>
    <p:sldId id="461" r:id="rId96"/>
    <p:sldId id="337" r:id="rId97"/>
    <p:sldId id="333" r:id="rId98"/>
    <p:sldId id="483" r:id="rId99"/>
    <p:sldId id="493" r:id="rId100"/>
    <p:sldId id="484" r:id="rId101"/>
    <p:sldId id="485" r:id="rId102"/>
    <p:sldId id="494" r:id="rId103"/>
    <p:sldId id="495" r:id="rId104"/>
    <p:sldId id="486" r:id="rId105"/>
    <p:sldId id="487" r:id="rId106"/>
    <p:sldId id="473" r:id="rId107"/>
    <p:sldId id="488" r:id="rId108"/>
    <p:sldId id="498" r:id="rId109"/>
    <p:sldId id="476" r:id="rId110"/>
    <p:sldId id="477" r:id="rId111"/>
    <p:sldId id="482" r:id="rId112"/>
    <p:sldId id="496" r:id="rId113"/>
    <p:sldId id="499" r:id="rId114"/>
    <p:sldId id="500" r:id="rId115"/>
    <p:sldId id="501" r:id="rId1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2" autoAdjust="0"/>
    <p:restoredTop sz="94636" autoAdjust="0"/>
  </p:normalViewPr>
  <p:slideViewPr>
    <p:cSldViewPr>
      <p:cViewPr varScale="1">
        <p:scale>
          <a:sx n="67" d="100"/>
          <a:sy n="67" d="100"/>
        </p:scale>
        <p:origin x="141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911C15-A106-4FBA-95B2-6B83E2EF2F5A}" type="datetimeFigureOut">
              <a:rPr lang="el-GR" smtClean="0"/>
              <a:t>14/12/2016</a:t>
            </a:fld>
            <a:endParaRPr 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2A20FD-E502-4943-AD86-A6FD2573F8C1}" type="slidenum">
              <a:rPr lang="el-GR" smtClean="0"/>
              <a:t>‹#›</a:t>
            </a:fld>
            <a:endParaRPr lang="el-GR"/>
          </a:p>
        </p:txBody>
      </p:sp>
    </p:spTree>
    <p:extLst>
      <p:ext uri="{BB962C8B-B14F-4D97-AF65-F5344CB8AC3E}">
        <p14:creationId xmlns:p14="http://schemas.microsoft.com/office/powerpoint/2010/main" val="3337092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812A20FD-E502-4943-AD86-A6FD2573F8C1}" type="slidenum">
              <a:rPr lang="el-GR" smtClean="0"/>
              <a:t>23</a:t>
            </a:fld>
            <a:endParaRPr lang="el-GR"/>
          </a:p>
        </p:txBody>
      </p:sp>
    </p:spTree>
    <p:extLst>
      <p:ext uri="{BB962C8B-B14F-4D97-AF65-F5344CB8AC3E}">
        <p14:creationId xmlns:p14="http://schemas.microsoft.com/office/powerpoint/2010/main" val="1827127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812A20FD-E502-4943-AD86-A6FD2573F8C1}" type="slidenum">
              <a:rPr lang="el-GR" smtClean="0"/>
              <a:t>35</a:t>
            </a:fld>
            <a:endParaRPr lang="el-GR"/>
          </a:p>
        </p:txBody>
      </p:sp>
    </p:spTree>
    <p:extLst>
      <p:ext uri="{BB962C8B-B14F-4D97-AF65-F5344CB8AC3E}">
        <p14:creationId xmlns:p14="http://schemas.microsoft.com/office/powerpoint/2010/main" val="548364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812A20FD-E502-4943-AD86-A6FD2573F8C1}" type="slidenum">
              <a:rPr lang="el-GR" smtClean="0"/>
              <a:t>57</a:t>
            </a:fld>
            <a:endParaRPr lang="el-GR"/>
          </a:p>
        </p:txBody>
      </p:sp>
    </p:spTree>
    <p:extLst>
      <p:ext uri="{BB962C8B-B14F-4D97-AF65-F5344CB8AC3E}">
        <p14:creationId xmlns:p14="http://schemas.microsoft.com/office/powerpoint/2010/main" val="2038781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812A20FD-E502-4943-AD86-A6FD2573F8C1}" type="slidenum">
              <a:rPr lang="el-GR" smtClean="0"/>
              <a:t>81</a:t>
            </a:fld>
            <a:endParaRPr lang="el-GR"/>
          </a:p>
        </p:txBody>
      </p:sp>
    </p:spTree>
    <p:extLst>
      <p:ext uri="{BB962C8B-B14F-4D97-AF65-F5344CB8AC3E}">
        <p14:creationId xmlns:p14="http://schemas.microsoft.com/office/powerpoint/2010/main" val="3589874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12/14/2016</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12/14/2016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12/14/2016</a:t>
            </a:fld>
            <a:endParaRPr lang="en-US"/>
          </a:p>
        </p:txBody>
      </p:sp>
      <p:sp>
        <p:nvSpPr>
          <p:cNvPr id="8" name="Slide Number Placeholder 7"/>
          <p:cNvSpPr>
            <a:spLocks noGrp="1"/>
          </p:cNvSpPr>
          <p:nvPr>
            <p:ph type="sldNum" sz="quarter" idx="11"/>
          </p:nvPr>
        </p:nvSpPr>
        <p:spPr/>
        <p:txBody>
          <a:bodyPr/>
          <a:lstStyle/>
          <a:p>
            <a:fld id="{B6F15528-21DE-4FAA-801E-634DDDAF4B2B}"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12/14/2016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12/14/2016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B6F15528-21DE-4FAA-801E-634DDDAF4B2B}" type="slidenum">
              <a:rPr lang="en-US" smtClean="0"/>
              <a:pPr/>
              <a:t>‹#›</a:t>
            </a:fld>
            <a:endParaRPr lang="en-US"/>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smtClean="0"/>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1D8BD707-D9CF-40AE-B4C6-C98DA3205C09}" type="datetimeFigureOut">
              <a:rPr lang="en-US" smtClean="0"/>
              <a:pPr/>
              <a:t>12/14/2016</a:t>
            </a:fld>
            <a:endParaRPr lang="en-US"/>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B6F15528-21DE-4FAA-801E-634DDDAF4B2B}" type="slidenum">
              <a:rPr lang="en-US" smtClean="0"/>
              <a:pPr/>
              <a:t>‹#›</a:t>
            </a:fld>
            <a:endParaRPr lang="en-US"/>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3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9.tif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 Id="rId5" Type="http://schemas.openxmlformats.org/officeDocument/2006/relationships/image" Target="../media/image100.png"/><Relationship Id="rId4" Type="http://schemas.openxmlformats.org/officeDocument/2006/relationships/image" Target="../media/image99.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09.jpeg"/><Relationship Id="rId5" Type="http://schemas.openxmlformats.org/officeDocument/2006/relationships/image" Target="../media/image108.png"/><Relationship Id="rId4" Type="http://schemas.openxmlformats.org/officeDocument/2006/relationships/image" Target="../media/image4.png"/></Relationships>
</file>

<file path=ppt/slides/_rels/slide98.xml.rels><?xml version="1.0" encoding="UTF-8" standalone="yes"?>
<Relationships xmlns="http://schemas.openxmlformats.org/package/2006/relationships"><Relationship Id="rId2" Type="http://schemas.openxmlformats.org/officeDocument/2006/relationships/image" Target="../media/image110.emf"/><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11.emf"/><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12.emf"/><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23494"/>
            <a:ext cx="8915400" cy="1200329"/>
          </a:xfrm>
          <a:prstGeom prst="rect">
            <a:avLst/>
          </a:prstGeom>
          <a:noFill/>
        </p:spPr>
        <p:txBody>
          <a:bodyPr wrap="square" rtlCol="0">
            <a:spAutoFit/>
          </a:bodyPr>
          <a:lstStyle/>
          <a:p>
            <a:pPr algn="ctr">
              <a:spcAft>
                <a:spcPts val="1200"/>
              </a:spcAft>
            </a:pPr>
            <a:r>
              <a:rPr lang="el-GR" sz="2200" dirty="0" smtClean="0"/>
              <a:t>Υποστήριξη Διδακτορικής Διατριβής με τίτλο</a:t>
            </a:r>
            <a:endParaRPr lang="en-US" sz="2200" dirty="0" smtClean="0"/>
          </a:p>
          <a:p>
            <a:pPr algn="ctr"/>
            <a:r>
              <a:rPr lang="en-GB" sz="2000" dirty="0"/>
              <a:t>«</a:t>
            </a:r>
            <a:r>
              <a:rPr lang="en-GB" sz="2000" dirty="0" err="1"/>
              <a:t>Ολοκληρωμένο</a:t>
            </a:r>
            <a:r>
              <a:rPr lang="en-GB" sz="2000" dirty="0"/>
              <a:t> πλα</a:t>
            </a:r>
            <a:r>
              <a:rPr lang="en-GB" sz="2000" dirty="0" err="1"/>
              <a:t>ίσιο</a:t>
            </a:r>
            <a:r>
              <a:rPr lang="en-GB" sz="2000" dirty="0"/>
              <a:t> </a:t>
            </a:r>
            <a:r>
              <a:rPr lang="en-GB" sz="2000" dirty="0" err="1"/>
              <a:t>μοντελο</a:t>
            </a:r>
            <a:r>
              <a:rPr lang="en-GB" sz="2000" dirty="0"/>
              <a:t>ποίησης υδρολογίας, ποιότητας νερών και στερεοπαροχής σε λεκάνες απορροής ποταμών διαλείπουσας ροής»</a:t>
            </a:r>
            <a:endParaRPr lang="el-GR" sz="2000" b="1" dirty="0" smtClean="0"/>
          </a:p>
        </p:txBody>
      </p:sp>
      <p:sp>
        <p:nvSpPr>
          <p:cNvPr id="3" name="TextBox 2"/>
          <p:cNvSpPr txBox="1"/>
          <p:nvPr/>
        </p:nvSpPr>
        <p:spPr>
          <a:xfrm>
            <a:off x="2271110" y="3059668"/>
            <a:ext cx="4432111" cy="369332"/>
          </a:xfrm>
          <a:prstGeom prst="rect">
            <a:avLst/>
          </a:prstGeom>
          <a:noFill/>
        </p:spPr>
        <p:txBody>
          <a:bodyPr wrap="none" rtlCol="0">
            <a:spAutoFit/>
          </a:bodyPr>
          <a:lstStyle/>
          <a:p>
            <a:pPr algn="ctr"/>
            <a:r>
              <a:rPr lang="el-GR" b="1" i="1" dirty="0" smtClean="0"/>
              <a:t>Υπ. Διδάκτωρ </a:t>
            </a:r>
            <a:r>
              <a:rPr lang="el-GR" b="1" i="1" dirty="0" err="1" smtClean="0"/>
              <a:t>Γαμβρούδης</a:t>
            </a:r>
            <a:r>
              <a:rPr lang="el-GR" b="1" i="1" dirty="0"/>
              <a:t> </a:t>
            </a:r>
            <a:r>
              <a:rPr lang="el-GR" b="1" i="1" dirty="0" smtClean="0"/>
              <a:t>Χ. Χρήστος</a:t>
            </a:r>
            <a:endParaRPr lang="el-GR" i="1" dirty="0"/>
          </a:p>
        </p:txBody>
      </p:sp>
      <p:sp>
        <p:nvSpPr>
          <p:cNvPr id="4" name="Rectangle 3"/>
          <p:cNvSpPr/>
          <p:nvPr/>
        </p:nvSpPr>
        <p:spPr>
          <a:xfrm>
            <a:off x="372366" y="3810000"/>
            <a:ext cx="8229600" cy="2308324"/>
          </a:xfrm>
          <a:prstGeom prst="rect">
            <a:avLst/>
          </a:prstGeom>
        </p:spPr>
        <p:txBody>
          <a:bodyPr wrap="square">
            <a:spAutoFit/>
          </a:bodyPr>
          <a:lstStyle/>
          <a:p>
            <a:pPr algn="ctr"/>
            <a:r>
              <a:rPr lang="el-GR" sz="1600" u="sng" dirty="0"/>
              <a:t>Επταμελής Εξεταστική </a:t>
            </a:r>
            <a:r>
              <a:rPr lang="el-GR" sz="1600" u="sng" dirty="0" smtClean="0"/>
              <a:t>Επιτροπή</a:t>
            </a:r>
          </a:p>
          <a:p>
            <a:pPr algn="ctr"/>
            <a:endParaRPr lang="el-GR" sz="1600" u="sng" dirty="0"/>
          </a:p>
          <a:p>
            <a:pPr algn="ctr"/>
            <a:r>
              <a:rPr lang="el-GR" sz="1600" dirty="0" err="1" smtClean="0"/>
              <a:t>Καθ</a:t>
            </a:r>
            <a:r>
              <a:rPr lang="el-GR" sz="1600" dirty="0" smtClean="0"/>
              <a:t>. </a:t>
            </a:r>
            <a:r>
              <a:rPr lang="el-GR" sz="1600" dirty="0"/>
              <a:t>Νικολαΐδης Νικόλαος (Επιβλέπων)</a:t>
            </a:r>
          </a:p>
          <a:p>
            <a:pPr algn="ctr"/>
            <a:r>
              <a:rPr lang="el-GR" sz="1600" dirty="0" err="1" smtClean="0"/>
              <a:t>Καθ</a:t>
            </a:r>
            <a:r>
              <a:rPr lang="el-GR" sz="1600" dirty="0" smtClean="0"/>
              <a:t>. </a:t>
            </a:r>
            <a:r>
              <a:rPr lang="el-GR" sz="1600" dirty="0"/>
              <a:t>Καρατζάς Γεώργιος (Μέλος Τριμελούς Συμβουλευτικής Επιτροπής)</a:t>
            </a:r>
          </a:p>
          <a:p>
            <a:pPr algn="ctr"/>
            <a:r>
              <a:rPr lang="el-GR" sz="1600" dirty="0"/>
              <a:t>Δρ. </a:t>
            </a:r>
            <a:r>
              <a:rPr lang="el-GR" sz="1600" dirty="0" err="1"/>
              <a:t>Σκουλικίδης</a:t>
            </a:r>
            <a:r>
              <a:rPr lang="el-GR" sz="1600" dirty="0"/>
              <a:t> Νικόλαος (Μέλος Τριμελούς Συμβουλευτικής Επιτροπής)</a:t>
            </a:r>
          </a:p>
          <a:p>
            <a:pPr algn="ctr"/>
            <a:r>
              <a:rPr lang="el-GR" sz="1600" dirty="0" err="1" smtClean="0"/>
              <a:t>Καθ</a:t>
            </a:r>
            <a:r>
              <a:rPr lang="el-GR" sz="1600" dirty="0" smtClean="0"/>
              <a:t>. </a:t>
            </a:r>
            <a:r>
              <a:rPr lang="el-GR" sz="1600" dirty="0"/>
              <a:t>Λουκάς Αθανάσιος</a:t>
            </a:r>
          </a:p>
          <a:p>
            <a:pPr algn="ctr"/>
            <a:r>
              <a:rPr lang="el-GR" sz="1600" dirty="0" err="1" smtClean="0"/>
              <a:t>Επίκ</a:t>
            </a:r>
            <a:r>
              <a:rPr lang="el-GR" sz="1600" dirty="0" smtClean="0"/>
              <a:t>. </a:t>
            </a:r>
            <a:r>
              <a:rPr lang="el-GR" sz="1600" dirty="0" err="1" smtClean="0"/>
              <a:t>Καθ</a:t>
            </a:r>
            <a:r>
              <a:rPr lang="el-GR" sz="1600" dirty="0" smtClean="0"/>
              <a:t>. </a:t>
            </a:r>
            <a:r>
              <a:rPr lang="el-GR" sz="1600" dirty="0" err="1"/>
              <a:t>Παρανυχιανάκης</a:t>
            </a:r>
            <a:r>
              <a:rPr lang="el-GR" sz="1600" dirty="0"/>
              <a:t> Νικόλαος</a:t>
            </a:r>
          </a:p>
          <a:p>
            <a:pPr algn="ctr"/>
            <a:r>
              <a:rPr lang="el-GR" sz="1600" dirty="0" err="1" smtClean="0"/>
              <a:t>Καθ</a:t>
            </a:r>
            <a:r>
              <a:rPr lang="el-GR" sz="1600" dirty="0" smtClean="0"/>
              <a:t>. </a:t>
            </a:r>
            <a:r>
              <a:rPr lang="el-GR" sz="1600" dirty="0" err="1"/>
              <a:t>Τσάνης</a:t>
            </a:r>
            <a:r>
              <a:rPr lang="el-GR" sz="1600" dirty="0"/>
              <a:t> Ιωάννης</a:t>
            </a:r>
          </a:p>
          <a:p>
            <a:pPr algn="ctr"/>
            <a:r>
              <a:rPr lang="el-GR" sz="1600" dirty="0" err="1" smtClean="0"/>
              <a:t>Καθ</a:t>
            </a:r>
            <a:r>
              <a:rPr lang="el-GR" sz="1600" dirty="0" smtClean="0"/>
              <a:t>. </a:t>
            </a:r>
            <a:r>
              <a:rPr lang="el-GR" sz="1600" dirty="0" err="1"/>
              <a:t>Συνολάκης</a:t>
            </a:r>
            <a:r>
              <a:rPr lang="el-GR" sz="1600" dirty="0"/>
              <a:t> Κωνσταντίνος	</a:t>
            </a:r>
          </a:p>
        </p:txBody>
      </p:sp>
      <p:sp>
        <p:nvSpPr>
          <p:cNvPr id="5" name="TextBox 4"/>
          <p:cNvSpPr txBox="1"/>
          <p:nvPr/>
        </p:nvSpPr>
        <p:spPr>
          <a:xfrm>
            <a:off x="2938233" y="6324600"/>
            <a:ext cx="2962734" cy="369332"/>
          </a:xfrm>
          <a:prstGeom prst="rect">
            <a:avLst/>
          </a:prstGeom>
          <a:noFill/>
        </p:spPr>
        <p:txBody>
          <a:bodyPr wrap="none" rtlCol="0">
            <a:spAutoFit/>
          </a:bodyPr>
          <a:lstStyle/>
          <a:p>
            <a:r>
              <a:rPr lang="el-GR" dirty="0" smtClean="0"/>
              <a:t>Χανιά, 14 Δεκεμβρίου 2016</a:t>
            </a:r>
            <a:endParaRPr lang="el-GR" dirty="0"/>
          </a:p>
        </p:txBody>
      </p:sp>
      <p:sp>
        <p:nvSpPr>
          <p:cNvPr id="13" name="TextBox 12"/>
          <p:cNvSpPr txBox="1"/>
          <p:nvPr/>
        </p:nvSpPr>
        <p:spPr>
          <a:xfrm>
            <a:off x="1304034" y="286401"/>
            <a:ext cx="3754489" cy="923330"/>
          </a:xfrm>
          <a:prstGeom prst="rect">
            <a:avLst/>
          </a:prstGeom>
          <a:noFill/>
        </p:spPr>
        <p:txBody>
          <a:bodyPr wrap="none" rtlCol="0">
            <a:spAutoFit/>
          </a:bodyPr>
          <a:lstStyle/>
          <a:p>
            <a:r>
              <a:rPr lang="el-GR" dirty="0" smtClean="0"/>
              <a:t>Πολυτεχνείο Κρήτης</a:t>
            </a:r>
          </a:p>
          <a:p>
            <a:r>
              <a:rPr lang="el-GR" dirty="0" smtClean="0"/>
              <a:t>Σχολή Μηχανικών Περιβάλλοντος</a:t>
            </a:r>
            <a:endParaRPr lang="en-US" dirty="0" smtClean="0"/>
          </a:p>
          <a:p>
            <a:r>
              <a:rPr lang="el-GR" dirty="0"/>
              <a:t>Π.Μ.Σ «Περιβαλλοντική Μηχανική»</a:t>
            </a:r>
          </a:p>
        </p:txBody>
      </p:sp>
      <p:pic>
        <p:nvPicPr>
          <p:cNvPr id="8" name="Picture 7"/>
          <p:cNvPicPr>
            <a:picLocks noChangeAspect="1"/>
          </p:cNvPicPr>
          <p:nvPr/>
        </p:nvPicPr>
        <p:blipFill rotWithShape="1">
          <a:blip r:embed="rId2"/>
          <a:srcRect l="309" t="3647" r="76297" b="404"/>
          <a:stretch/>
        </p:blipFill>
        <p:spPr>
          <a:xfrm>
            <a:off x="502569" y="266770"/>
            <a:ext cx="815461" cy="925094"/>
          </a:xfrm>
          <a:prstGeom prst="rect">
            <a:avLst/>
          </a:prstGeom>
        </p:spPr>
      </p:pic>
    </p:spTree>
    <p:extLst>
      <p:ext uri="{BB962C8B-B14F-4D97-AF65-F5344CB8AC3E}">
        <p14:creationId xmlns:p14="http://schemas.microsoft.com/office/powerpoint/2010/main" val="2203446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23494"/>
            <a:ext cx="8915400" cy="1200329"/>
          </a:xfrm>
          <a:prstGeom prst="rect">
            <a:avLst/>
          </a:prstGeom>
          <a:noFill/>
        </p:spPr>
        <p:txBody>
          <a:bodyPr wrap="square" rtlCol="0">
            <a:spAutoFit/>
          </a:bodyPr>
          <a:lstStyle/>
          <a:p>
            <a:pPr algn="ctr">
              <a:spcAft>
                <a:spcPts val="1200"/>
              </a:spcAft>
            </a:pPr>
            <a:r>
              <a:rPr lang="el-GR" sz="2200" dirty="0" smtClean="0"/>
              <a:t>Υποστήριξη Διδακτορικής Διατριβής με τίτλο</a:t>
            </a:r>
            <a:endParaRPr lang="en-US" sz="2200" dirty="0" smtClean="0"/>
          </a:p>
          <a:p>
            <a:pPr algn="ctr"/>
            <a:r>
              <a:rPr lang="en-GB" sz="2000" dirty="0"/>
              <a:t>«</a:t>
            </a:r>
            <a:r>
              <a:rPr lang="en-GB" sz="2000" dirty="0" err="1"/>
              <a:t>Ολοκληρωμένο</a:t>
            </a:r>
            <a:r>
              <a:rPr lang="en-GB" sz="2000" dirty="0"/>
              <a:t> πλα</a:t>
            </a:r>
            <a:r>
              <a:rPr lang="en-GB" sz="2000" dirty="0" err="1"/>
              <a:t>ίσιο</a:t>
            </a:r>
            <a:r>
              <a:rPr lang="en-GB" sz="2000" dirty="0"/>
              <a:t> </a:t>
            </a:r>
            <a:r>
              <a:rPr lang="en-GB" sz="2000" dirty="0" err="1"/>
              <a:t>μοντελο</a:t>
            </a:r>
            <a:r>
              <a:rPr lang="en-GB" sz="2000" dirty="0"/>
              <a:t>ποίησης υδρολογίας, ποιότητας νερών και στερεοπαροχής σε λεκάνες απορροής ποταμών διαλείπουσας ροής»</a:t>
            </a:r>
            <a:endParaRPr lang="el-GR" sz="2000" b="1" dirty="0"/>
          </a:p>
        </p:txBody>
      </p:sp>
      <p:sp>
        <p:nvSpPr>
          <p:cNvPr id="3" name="TextBox 2"/>
          <p:cNvSpPr txBox="1"/>
          <p:nvPr/>
        </p:nvSpPr>
        <p:spPr>
          <a:xfrm>
            <a:off x="2271110" y="3281809"/>
            <a:ext cx="4432111" cy="369332"/>
          </a:xfrm>
          <a:prstGeom prst="rect">
            <a:avLst/>
          </a:prstGeom>
          <a:noFill/>
        </p:spPr>
        <p:txBody>
          <a:bodyPr wrap="none" rtlCol="0">
            <a:spAutoFit/>
          </a:bodyPr>
          <a:lstStyle/>
          <a:p>
            <a:pPr algn="ctr"/>
            <a:r>
              <a:rPr lang="el-GR" b="1" i="1" dirty="0" smtClean="0"/>
              <a:t>Υπ. Διδάκτωρ </a:t>
            </a:r>
            <a:r>
              <a:rPr lang="el-GR" b="1" i="1" dirty="0" err="1" smtClean="0"/>
              <a:t>Γαμβρούδης</a:t>
            </a:r>
            <a:r>
              <a:rPr lang="el-GR" b="1" i="1" dirty="0"/>
              <a:t> </a:t>
            </a:r>
            <a:r>
              <a:rPr lang="el-GR" b="1" i="1" dirty="0" smtClean="0"/>
              <a:t>Χ. Χρήστος</a:t>
            </a:r>
            <a:endParaRPr lang="el-GR" i="1" dirty="0"/>
          </a:p>
        </p:txBody>
      </p:sp>
      <p:sp>
        <p:nvSpPr>
          <p:cNvPr id="5" name="TextBox 4"/>
          <p:cNvSpPr txBox="1"/>
          <p:nvPr/>
        </p:nvSpPr>
        <p:spPr>
          <a:xfrm>
            <a:off x="2938233" y="6324600"/>
            <a:ext cx="2962734" cy="369332"/>
          </a:xfrm>
          <a:prstGeom prst="rect">
            <a:avLst/>
          </a:prstGeom>
          <a:noFill/>
        </p:spPr>
        <p:txBody>
          <a:bodyPr wrap="none" rtlCol="0">
            <a:spAutoFit/>
          </a:bodyPr>
          <a:lstStyle/>
          <a:p>
            <a:r>
              <a:rPr lang="el-GR" dirty="0" smtClean="0"/>
              <a:t>Χανιά, 14 Δεκεμβρίου 2016</a:t>
            </a:r>
            <a:endParaRPr lang="el-GR" dirty="0"/>
          </a:p>
        </p:txBody>
      </p:sp>
      <p:sp>
        <p:nvSpPr>
          <p:cNvPr id="13" name="TextBox 12"/>
          <p:cNvSpPr txBox="1"/>
          <p:nvPr/>
        </p:nvSpPr>
        <p:spPr>
          <a:xfrm>
            <a:off x="1304034" y="286401"/>
            <a:ext cx="3754489" cy="923330"/>
          </a:xfrm>
          <a:prstGeom prst="rect">
            <a:avLst/>
          </a:prstGeom>
          <a:noFill/>
        </p:spPr>
        <p:txBody>
          <a:bodyPr wrap="none" rtlCol="0">
            <a:spAutoFit/>
          </a:bodyPr>
          <a:lstStyle/>
          <a:p>
            <a:r>
              <a:rPr lang="el-GR" dirty="0" smtClean="0"/>
              <a:t>Πολυτεχνείο Κρήτης</a:t>
            </a:r>
          </a:p>
          <a:p>
            <a:r>
              <a:rPr lang="el-GR" dirty="0" smtClean="0"/>
              <a:t>Σχολή Μηχανικών Περιβάλλοντος</a:t>
            </a:r>
            <a:endParaRPr lang="en-US" dirty="0" smtClean="0"/>
          </a:p>
          <a:p>
            <a:r>
              <a:rPr lang="el-GR" dirty="0"/>
              <a:t>Π.Μ.Σ «Περιβαλλοντική Μηχανική»</a:t>
            </a:r>
          </a:p>
        </p:txBody>
      </p:sp>
      <p:sp>
        <p:nvSpPr>
          <p:cNvPr id="7" name="TextBox 6"/>
          <p:cNvSpPr txBox="1"/>
          <p:nvPr/>
        </p:nvSpPr>
        <p:spPr>
          <a:xfrm>
            <a:off x="152400" y="3962400"/>
            <a:ext cx="8686800" cy="1754326"/>
          </a:xfrm>
          <a:prstGeom prst="rect">
            <a:avLst/>
          </a:prstGeom>
          <a:noFill/>
        </p:spPr>
        <p:txBody>
          <a:bodyPr wrap="square" rtlCol="0">
            <a:spAutoFit/>
          </a:bodyPr>
          <a:lstStyle/>
          <a:p>
            <a:pPr marL="285750" indent="-285750" algn="just">
              <a:buFont typeface="Wingdings" panose="05000000000000000000" pitchFamily="2" charset="2"/>
              <a:buChar char="Ø"/>
            </a:pPr>
            <a:r>
              <a:rPr lang="el-GR" dirty="0" smtClean="0"/>
              <a:t>Εργαστήριο </a:t>
            </a:r>
            <a:r>
              <a:rPr lang="el-GR" dirty="0" err="1" smtClean="0"/>
              <a:t>Υδρογεωχημικής</a:t>
            </a:r>
            <a:r>
              <a:rPr lang="el-GR" dirty="0" smtClean="0"/>
              <a:t> Μηχανικής και </a:t>
            </a:r>
            <a:r>
              <a:rPr lang="el-GR" dirty="0"/>
              <a:t>Αποκατάστασης εδαφών της Σχολής Μηχανικών Περιβάλλοντος του Πολυτεχνείου </a:t>
            </a:r>
            <a:r>
              <a:rPr lang="el-GR" dirty="0" smtClean="0"/>
              <a:t>Κρήτης</a:t>
            </a:r>
          </a:p>
          <a:p>
            <a:pPr marL="285750" indent="-285750" algn="just">
              <a:buFont typeface="Wingdings" panose="05000000000000000000" pitchFamily="2" charset="2"/>
              <a:buChar char="Ø"/>
            </a:pPr>
            <a:endParaRPr lang="el-GR" dirty="0"/>
          </a:p>
          <a:p>
            <a:pPr marL="285750" indent="-285750" algn="just">
              <a:buFont typeface="Wingdings" panose="05000000000000000000" pitchFamily="2" charset="2"/>
              <a:buChar char="Ø"/>
            </a:pPr>
            <a:r>
              <a:rPr lang="el-GR" dirty="0" smtClean="0"/>
              <a:t>Χρηματοδοτήθηκε </a:t>
            </a:r>
            <a:r>
              <a:rPr lang="el-GR" dirty="0"/>
              <a:t>στα πλαίσια του 7ου κοινοτικού προγράμματος-πλαισίου της Ευρωπαϊκής </a:t>
            </a:r>
            <a:r>
              <a:rPr lang="el-GR" dirty="0" smtClean="0"/>
              <a:t>Ένωσης </a:t>
            </a:r>
            <a:r>
              <a:rPr lang="el-GR" dirty="0"/>
              <a:t>(FP7/2007-2011) μέσω του προγράμματος MIRAGE (211732</a:t>
            </a:r>
            <a:r>
              <a:rPr lang="el-GR" dirty="0" smtClean="0"/>
              <a:t>)</a:t>
            </a:r>
            <a:endParaRPr lang="el-GR" dirty="0"/>
          </a:p>
        </p:txBody>
      </p:sp>
      <p:pic>
        <p:nvPicPr>
          <p:cNvPr id="12" name="Picture 11"/>
          <p:cNvPicPr>
            <a:picLocks noChangeAspect="1"/>
          </p:cNvPicPr>
          <p:nvPr/>
        </p:nvPicPr>
        <p:blipFill rotWithShape="1">
          <a:blip r:embed="rId2"/>
          <a:srcRect l="309" t="3647" r="76297" b="404"/>
          <a:stretch/>
        </p:blipFill>
        <p:spPr>
          <a:xfrm>
            <a:off x="502569" y="266770"/>
            <a:ext cx="815461" cy="925094"/>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6096000"/>
            <a:ext cx="1392204" cy="532314"/>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5878" y="6172200"/>
            <a:ext cx="1981477" cy="447737"/>
          </a:xfrm>
          <a:prstGeom prst="rect">
            <a:avLst/>
          </a:prstGeom>
        </p:spPr>
      </p:pic>
    </p:spTree>
    <p:extLst>
      <p:ext uri="{BB962C8B-B14F-4D97-AF65-F5344CB8AC3E}">
        <p14:creationId xmlns:p14="http://schemas.microsoft.com/office/powerpoint/2010/main" val="37369558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988228" y="762000"/>
            <a:ext cx="6878515" cy="4724400"/>
            <a:chOff x="988228" y="990600"/>
            <a:chExt cx="6878515" cy="4724400"/>
          </a:xfrm>
        </p:grpSpPr>
        <p:sp>
          <p:nvSpPr>
            <p:cNvPr id="24" name="Rounded Rectangle 23"/>
            <p:cNvSpPr/>
            <p:nvPr/>
          </p:nvSpPr>
          <p:spPr>
            <a:xfrm>
              <a:off x="1008743" y="990600"/>
              <a:ext cx="6858000" cy="6096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Τοποθέτηση του προβλήματος – Σκοπός της Δ.Δ</a:t>
              </a:r>
            </a:p>
          </p:txBody>
        </p:sp>
        <p:sp>
          <p:nvSpPr>
            <p:cNvPr id="25" name="Rounded Rectangle 24"/>
            <p:cNvSpPr/>
            <p:nvPr/>
          </p:nvSpPr>
          <p:spPr>
            <a:xfrm>
              <a:off x="994229" y="16764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Μεθοδολογία</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26" name="Rounded Rectangle 25"/>
            <p:cNvSpPr/>
            <p:nvPr/>
          </p:nvSpPr>
          <p:spPr>
            <a:xfrm>
              <a:off x="988228" y="2362200"/>
              <a:ext cx="6864001"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Περιοχή μελέτης – Δίκτυο παρακολούθησης</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27" name="Rounded Rectangle 26"/>
            <p:cNvSpPr/>
            <p:nvPr/>
          </p:nvSpPr>
          <p:spPr>
            <a:xfrm>
              <a:off x="988228" y="3733800"/>
              <a:ext cx="6878515"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Προσομοίωση </a:t>
              </a:r>
              <a:r>
                <a:rPr lang="el-GR" sz="2000" dirty="0" smtClean="0">
                  <a:ln w="0"/>
                  <a:solidFill>
                    <a:schemeClr val="tx1"/>
                  </a:solidFill>
                  <a:effectLst>
                    <a:outerShdw blurRad="38100" dist="19050" dir="2700000" algn="tl" rotWithShape="0">
                      <a:schemeClr val="dk1">
                        <a:alpha val="40000"/>
                      </a:schemeClr>
                    </a:outerShdw>
                  </a:effectLst>
                </a:rPr>
                <a:t>της αλληλεπίδραση επιφανειακών και υπογείων υδάτων</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28" name="Rounded Rectangle 27"/>
            <p:cNvSpPr/>
            <p:nvPr/>
          </p:nvSpPr>
          <p:spPr>
            <a:xfrm>
              <a:off x="990600" y="51054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Συμπεράσματα </a:t>
              </a:r>
              <a:r>
                <a:rPr lang="el-GR" sz="2000" dirty="0" smtClean="0">
                  <a:ln w="0"/>
                  <a:solidFill>
                    <a:schemeClr val="tx1"/>
                  </a:solidFill>
                  <a:effectLst>
                    <a:outerShdw blurRad="38100" dist="19050" dir="2700000" algn="tl" rotWithShape="0">
                      <a:schemeClr val="dk1">
                        <a:alpha val="40000"/>
                      </a:schemeClr>
                    </a:outerShdw>
                  </a:effectLst>
                </a:rPr>
                <a:t>και </a:t>
              </a:r>
              <a:r>
                <a:rPr lang="el-GR" sz="2000" dirty="0">
                  <a:ln w="0"/>
                  <a:solidFill>
                    <a:schemeClr val="tx1"/>
                  </a:solidFill>
                  <a:effectLst>
                    <a:outerShdw blurRad="38100" dist="19050" dir="2700000" algn="tl" rotWithShape="0">
                      <a:schemeClr val="dk1">
                        <a:alpha val="40000"/>
                      </a:schemeClr>
                    </a:outerShdw>
                  </a:effectLst>
                </a:rPr>
                <a:t>Μελλοντικές </a:t>
              </a:r>
              <a:r>
                <a:rPr lang="el-GR" sz="2000" dirty="0" smtClean="0">
                  <a:ln w="0"/>
                  <a:solidFill>
                    <a:schemeClr val="tx1"/>
                  </a:solidFill>
                  <a:effectLst>
                    <a:outerShdw blurRad="38100" dist="19050" dir="2700000" algn="tl" rotWithShape="0">
                      <a:schemeClr val="dk1">
                        <a:alpha val="40000"/>
                      </a:schemeClr>
                    </a:outerShdw>
                  </a:effectLst>
                </a:rPr>
                <a:t>προτάσεις</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30" name="Rounded Rectangle 29"/>
            <p:cNvSpPr/>
            <p:nvPr/>
          </p:nvSpPr>
          <p:spPr>
            <a:xfrm>
              <a:off x="988228" y="3048000"/>
              <a:ext cx="6878515"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Προσομοίωση υδρολογίας, μεταφοράς ιζημάτων</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31" name="Rounded Rectangle 30"/>
            <p:cNvSpPr/>
            <p:nvPr/>
          </p:nvSpPr>
          <p:spPr>
            <a:xfrm>
              <a:off x="988228" y="44196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Σενάρια Κλιματικής Αλλαγής </a:t>
              </a:r>
              <a:endParaRPr lang="el-GR" sz="2000" dirty="0">
                <a:ln w="0"/>
                <a:solidFill>
                  <a:schemeClr val="tx1"/>
                </a:solidFill>
                <a:effectLst>
                  <a:outerShdw blurRad="38100" dist="19050" dir="2700000" algn="tl" rotWithShape="0">
                    <a:schemeClr val="dk1">
                      <a:alpha val="40000"/>
                    </a:schemeClr>
                  </a:outerShdw>
                </a:effectLst>
              </a:endParaRPr>
            </a:p>
          </p:txBody>
        </p:sp>
      </p:grpSp>
    </p:spTree>
    <p:extLst>
      <p:ext uri="{BB962C8B-B14F-4D97-AF65-F5344CB8AC3E}">
        <p14:creationId xmlns:p14="http://schemas.microsoft.com/office/powerpoint/2010/main" val="31248866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686118"/>
          </a:xfrm>
        </p:spPr>
        <p:txBody>
          <a:bodyPr/>
          <a:lstStyle/>
          <a:p>
            <a:r>
              <a:rPr lang="el-GR" cap="none" dirty="0">
                <a:solidFill>
                  <a:schemeClr val="tx1"/>
                </a:solidFill>
                <a:latin typeface="Calibri" panose="020F0502020204030204" pitchFamily="34" charset="0"/>
                <a:cs typeface="Calibri" panose="020F0502020204030204" pitchFamily="34" charset="0"/>
              </a:rPr>
              <a:t>Τοποθέτηση του προβλήματος</a:t>
            </a:r>
          </a:p>
        </p:txBody>
      </p:sp>
      <p:sp>
        <p:nvSpPr>
          <p:cNvPr id="3" name="Content Placeholder 2"/>
          <p:cNvSpPr>
            <a:spLocks noGrp="1"/>
          </p:cNvSpPr>
          <p:nvPr>
            <p:ph idx="1"/>
          </p:nvPr>
        </p:nvSpPr>
        <p:spPr>
          <a:xfrm>
            <a:off x="457200" y="914400"/>
            <a:ext cx="8229600" cy="4373563"/>
          </a:xfrm>
        </p:spPr>
        <p:txBody>
          <a:bodyPr>
            <a:normAutofit/>
          </a:bodyPr>
          <a:lstStyle/>
          <a:p>
            <a:pPr marL="342900" indent="-342900" algn="just">
              <a:buFont typeface="Courier New" panose="02070309020205020404" pitchFamily="49" charset="0"/>
              <a:buChar char="o"/>
            </a:pPr>
            <a:r>
              <a:rPr lang="el-GR" sz="1800" dirty="0"/>
              <a:t>Η</a:t>
            </a:r>
            <a:r>
              <a:rPr lang="el-GR" sz="1800" b="0" dirty="0"/>
              <a:t> </a:t>
            </a:r>
            <a:r>
              <a:rPr lang="el-GR" sz="1800" dirty="0"/>
              <a:t>έλλειψη του νερού</a:t>
            </a:r>
            <a:r>
              <a:rPr lang="el-GR" sz="1800" b="0" dirty="0"/>
              <a:t> </a:t>
            </a:r>
            <a:r>
              <a:rPr lang="en-US" sz="1800" b="0" dirty="0" smtClean="0">
                <a:sym typeface="Wingdings" panose="05000000000000000000" pitchFamily="2" charset="2"/>
              </a:rPr>
              <a:t> </a:t>
            </a:r>
            <a:r>
              <a:rPr lang="el-GR" sz="1800" b="0" dirty="0" smtClean="0"/>
              <a:t>μείζον </a:t>
            </a:r>
            <a:r>
              <a:rPr lang="el-GR" sz="1800" b="0" dirty="0"/>
              <a:t>παγκόσμιο πρόβλημα </a:t>
            </a:r>
            <a:endParaRPr lang="en-US" sz="1800" b="0" dirty="0" smtClean="0"/>
          </a:p>
          <a:p>
            <a:pPr marL="342900" indent="-342900" algn="just">
              <a:buFont typeface="Courier New" panose="02070309020205020404" pitchFamily="49" charset="0"/>
              <a:buChar char="o"/>
            </a:pPr>
            <a:r>
              <a:rPr lang="el-GR" sz="1800" dirty="0"/>
              <a:t>Β</a:t>
            </a:r>
            <a:r>
              <a:rPr lang="el-GR" sz="1800" dirty="0" smtClean="0"/>
              <a:t>ιωσιμότητα </a:t>
            </a:r>
            <a:r>
              <a:rPr lang="el-GR" sz="1800" dirty="0"/>
              <a:t>των </a:t>
            </a:r>
            <a:r>
              <a:rPr lang="el-GR" sz="1800" dirty="0" smtClean="0"/>
              <a:t>Υ.Π.</a:t>
            </a:r>
            <a:r>
              <a:rPr lang="en-US" sz="1800" b="0" dirty="0" smtClean="0">
                <a:sym typeface="Wingdings" panose="05000000000000000000" pitchFamily="2" charset="2"/>
              </a:rPr>
              <a:t> </a:t>
            </a:r>
            <a:r>
              <a:rPr lang="el-GR" sz="1800" b="0" dirty="0" smtClean="0"/>
              <a:t>σημαντικότερος </a:t>
            </a:r>
            <a:r>
              <a:rPr lang="el-GR" sz="1800" b="0" dirty="0"/>
              <a:t>στόχος της διαχείρισης των υδάτων. </a:t>
            </a:r>
          </a:p>
          <a:p>
            <a:pPr marL="342900" indent="-342900" algn="just">
              <a:buFont typeface="Courier New" panose="02070309020205020404" pitchFamily="49" charset="0"/>
              <a:buChar char="o"/>
            </a:pPr>
            <a:r>
              <a:rPr lang="el-GR" sz="1800" b="0" dirty="0" smtClean="0"/>
              <a:t>Η </a:t>
            </a:r>
            <a:r>
              <a:rPr lang="el-GR" sz="1800" b="0" dirty="0"/>
              <a:t>αλλαγή του κλίματος έχει ήδη ισχυρές επιδράσεις στα οικοσυστήματα, στους υδάτινους πόρους και στις παράκτιες περιοχές της κεντρικής και νότιας </a:t>
            </a:r>
            <a:r>
              <a:rPr lang="el-GR" sz="1800" b="0" dirty="0" smtClean="0"/>
              <a:t>Ευρώπης</a:t>
            </a:r>
            <a:r>
              <a:rPr lang="en-US" sz="1800" b="0" dirty="0" smtClean="0"/>
              <a:t>.</a:t>
            </a:r>
          </a:p>
          <a:p>
            <a:pPr marL="342900" indent="-342900" algn="just">
              <a:buFont typeface="Courier New" panose="02070309020205020404" pitchFamily="49" charset="0"/>
              <a:buChar char="o"/>
            </a:pPr>
            <a:r>
              <a:rPr lang="el-GR" sz="1800" dirty="0" smtClean="0"/>
              <a:t>Μεσόγειος</a:t>
            </a:r>
            <a:r>
              <a:rPr lang="el-GR" sz="1800" b="0" dirty="0" smtClean="0"/>
              <a:t> </a:t>
            </a:r>
            <a:r>
              <a:rPr lang="en-US" sz="1800" b="0" dirty="0" smtClean="0">
                <a:sym typeface="Wingdings" panose="05000000000000000000" pitchFamily="2" charset="2"/>
              </a:rPr>
              <a:t> </a:t>
            </a:r>
            <a:r>
              <a:rPr lang="el-GR" sz="1800" b="0" dirty="0" smtClean="0"/>
              <a:t>υπόκειται </a:t>
            </a:r>
            <a:r>
              <a:rPr lang="el-GR" sz="1800" b="0" dirty="0"/>
              <a:t>σε δραματικές αλλαγές λόγω της ταχείας αύξησης του πληθυσμού, </a:t>
            </a:r>
            <a:r>
              <a:rPr lang="el-GR" sz="1800" b="0" dirty="0" smtClean="0"/>
              <a:t>αστικοποίησης </a:t>
            </a:r>
            <a:r>
              <a:rPr lang="el-GR" sz="1800" b="0" dirty="0"/>
              <a:t>και </a:t>
            </a:r>
            <a:r>
              <a:rPr lang="el-GR" sz="1800" b="0" dirty="0" smtClean="0"/>
              <a:t>οικονομικής ανάπτυξης</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3643075"/>
            <a:ext cx="3962400" cy="2860291"/>
          </a:xfrm>
          <a:prstGeom prst="rect">
            <a:avLst/>
          </a:prstGeom>
        </p:spPr>
      </p:pic>
    </p:spTree>
    <p:extLst>
      <p:ext uri="{BB962C8B-B14F-4D97-AF65-F5344CB8AC3E}">
        <p14:creationId xmlns:p14="http://schemas.microsoft.com/office/powerpoint/2010/main" val="23364076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686118"/>
          </a:xfrm>
        </p:spPr>
        <p:txBody>
          <a:bodyPr/>
          <a:lstStyle/>
          <a:p>
            <a:r>
              <a:rPr lang="el-GR" cap="none" dirty="0">
                <a:solidFill>
                  <a:schemeClr val="tx1"/>
                </a:solidFill>
                <a:latin typeface="Calibri" panose="020F0502020204030204" pitchFamily="34" charset="0"/>
                <a:cs typeface="Calibri" panose="020F0502020204030204" pitchFamily="34" charset="0"/>
              </a:rPr>
              <a:t>Τοποθέτηση του προβλήματος</a:t>
            </a:r>
          </a:p>
        </p:txBody>
      </p:sp>
      <p:sp>
        <p:nvSpPr>
          <p:cNvPr id="3" name="Content Placeholder 2"/>
          <p:cNvSpPr>
            <a:spLocks noGrp="1"/>
          </p:cNvSpPr>
          <p:nvPr>
            <p:ph idx="1"/>
          </p:nvPr>
        </p:nvSpPr>
        <p:spPr>
          <a:xfrm>
            <a:off x="457200" y="884237"/>
            <a:ext cx="8229600" cy="4373563"/>
          </a:xfrm>
        </p:spPr>
        <p:txBody>
          <a:bodyPr>
            <a:normAutofit/>
          </a:bodyPr>
          <a:lstStyle/>
          <a:p>
            <a:pPr marL="342900" indent="-342900" algn="just">
              <a:buFont typeface="Courier New" panose="02070309020205020404" pitchFamily="49" charset="0"/>
              <a:buChar char="o"/>
            </a:pPr>
            <a:r>
              <a:rPr lang="el-GR" sz="1800" b="0" dirty="0"/>
              <a:t>Κύριο χαρακτηριστικό των ξηρών και ημίξηρων περιοχών </a:t>
            </a:r>
            <a:r>
              <a:rPr lang="el-GR" sz="1800" b="0" dirty="0" smtClean="0"/>
              <a:t>(Μεσόγειος) </a:t>
            </a:r>
            <a:r>
              <a:rPr lang="el-GR" sz="1800" b="0" dirty="0"/>
              <a:t>είναι οι </a:t>
            </a:r>
            <a:r>
              <a:rPr lang="el-GR" sz="1800" dirty="0"/>
              <a:t>ποταμοί διαλείπουσας ροής </a:t>
            </a:r>
            <a:r>
              <a:rPr lang="el-GR" sz="1800" dirty="0" smtClean="0"/>
              <a:t>(</a:t>
            </a:r>
            <a:r>
              <a:rPr lang="en-US" sz="1800" dirty="0" smtClean="0"/>
              <a:t>Intermittent</a:t>
            </a:r>
            <a:r>
              <a:rPr lang="el-GR" sz="1800" dirty="0" smtClean="0"/>
              <a:t>) </a:t>
            </a:r>
            <a:r>
              <a:rPr lang="el-GR" sz="1800" b="0" dirty="0" smtClean="0"/>
              <a:t>στην </a:t>
            </a:r>
            <a:r>
              <a:rPr lang="el-GR" sz="1800" b="0" dirty="0"/>
              <a:t>πλειονότητα των οποίων </a:t>
            </a:r>
            <a:endParaRPr lang="el-GR" sz="1800" b="0" dirty="0" smtClean="0"/>
          </a:p>
          <a:p>
            <a:pPr marL="742950" lvl="1" indent="-285750" algn="just">
              <a:spcAft>
                <a:spcPts val="600"/>
              </a:spcAft>
              <a:buFont typeface="Wingdings" panose="05000000000000000000" pitchFamily="2" charset="2"/>
              <a:buChar char="Ø"/>
            </a:pPr>
            <a:r>
              <a:rPr lang="el-GR" sz="1800" b="1" dirty="0" smtClean="0"/>
              <a:t>δεν </a:t>
            </a:r>
            <a:r>
              <a:rPr lang="el-GR" sz="1800" b="1" dirty="0"/>
              <a:t>υπάρχουν δεδομένα επαρκή και ικανά </a:t>
            </a:r>
            <a:r>
              <a:rPr lang="el-GR" sz="1800" b="0" dirty="0"/>
              <a:t>να περιγράψουν τις υδρολογικές, γεωχημικές και οικολογικές συνθήκες που επικρατούν στα περιβάλλοντα </a:t>
            </a:r>
            <a:r>
              <a:rPr lang="el-GR" sz="1800" b="0" dirty="0" smtClean="0"/>
              <a:t>αυτά</a:t>
            </a:r>
          </a:p>
          <a:p>
            <a:pPr marL="742950" lvl="1" indent="-285750" algn="just">
              <a:buFont typeface="Wingdings" panose="05000000000000000000" pitchFamily="2" charset="2"/>
              <a:buChar char="Ø"/>
            </a:pPr>
            <a:r>
              <a:rPr lang="el-GR" sz="1800" dirty="0"/>
              <a:t>η</a:t>
            </a:r>
            <a:r>
              <a:rPr lang="el-GR" sz="1800" dirty="0" smtClean="0"/>
              <a:t> </a:t>
            </a:r>
            <a:r>
              <a:rPr lang="el-GR" sz="1800" b="0" dirty="0" smtClean="0"/>
              <a:t>έντονη </a:t>
            </a:r>
            <a:r>
              <a:rPr lang="el-GR" sz="1800" b="0" dirty="0"/>
              <a:t>γεωμορφολογία των ποταμών αυτών </a:t>
            </a:r>
            <a:r>
              <a:rPr lang="el-GR" sz="1800" b="1" dirty="0"/>
              <a:t>δε δύναται να ενταχθεί </a:t>
            </a:r>
            <a:r>
              <a:rPr lang="el-GR" sz="1800" b="0" dirty="0"/>
              <a:t>στις παραδοσιακές γεωλογικές συνθήκες, σύμφωνα με τις οποίες έχουν αναπτυχθεί και κωδικοποιηθεί τα διάφορα </a:t>
            </a:r>
            <a:r>
              <a:rPr lang="el-GR" sz="1800" b="0" dirty="0" smtClean="0"/>
              <a:t>μοντέλα </a:t>
            </a:r>
            <a:r>
              <a:rPr lang="el-GR" sz="1800" b="0" dirty="0"/>
              <a:t>σήμερα </a:t>
            </a:r>
          </a:p>
        </p:txBody>
      </p:sp>
      <p:grpSp>
        <p:nvGrpSpPr>
          <p:cNvPr id="7" name="Group 6"/>
          <p:cNvGrpSpPr/>
          <p:nvPr/>
        </p:nvGrpSpPr>
        <p:grpSpPr>
          <a:xfrm>
            <a:off x="838200" y="3810000"/>
            <a:ext cx="7543800" cy="2724150"/>
            <a:chOff x="914400" y="4286250"/>
            <a:chExt cx="7247262" cy="257175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4286250"/>
              <a:ext cx="3429000" cy="2571750"/>
            </a:xfrm>
            <a:prstGeom prst="rect">
              <a:avLst/>
            </a:prstGeom>
            <a:ln>
              <a:noFill/>
            </a:ln>
            <a:effectLst>
              <a:softEdge rad="112500"/>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1162" y="4286250"/>
              <a:ext cx="3850500" cy="2554165"/>
            </a:xfrm>
            <a:prstGeom prst="rect">
              <a:avLst/>
            </a:prstGeom>
            <a:ln>
              <a:noFill/>
            </a:ln>
            <a:effectLst>
              <a:softEdge rad="112500"/>
            </a:effectLst>
          </p:spPr>
        </p:pic>
      </p:grpSp>
    </p:spTree>
    <p:extLst>
      <p:ext uri="{BB962C8B-B14F-4D97-AF65-F5344CB8AC3E}">
        <p14:creationId xmlns:p14="http://schemas.microsoft.com/office/powerpoint/2010/main" val="40579004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686118"/>
          </a:xfrm>
        </p:spPr>
        <p:txBody>
          <a:bodyPr/>
          <a:lstStyle/>
          <a:p>
            <a:r>
              <a:rPr lang="el-GR" cap="none" dirty="0">
                <a:solidFill>
                  <a:schemeClr val="tx1"/>
                </a:solidFill>
                <a:latin typeface="Calibri" panose="020F0502020204030204" pitchFamily="34" charset="0"/>
                <a:cs typeface="Calibri" panose="020F0502020204030204" pitchFamily="34" charset="0"/>
              </a:rPr>
              <a:t>Τοποθέτηση του προβλήματος</a:t>
            </a:r>
          </a:p>
        </p:txBody>
      </p:sp>
      <p:sp>
        <p:nvSpPr>
          <p:cNvPr id="3" name="Content Placeholder 2"/>
          <p:cNvSpPr>
            <a:spLocks noGrp="1"/>
          </p:cNvSpPr>
          <p:nvPr>
            <p:ph idx="1"/>
          </p:nvPr>
        </p:nvSpPr>
        <p:spPr>
          <a:xfrm>
            <a:off x="304800" y="990600"/>
            <a:ext cx="8305800" cy="4953000"/>
          </a:xfrm>
        </p:spPr>
        <p:txBody>
          <a:bodyPr>
            <a:normAutofit/>
          </a:bodyPr>
          <a:lstStyle/>
          <a:p>
            <a:pPr marL="342900" indent="-342900" algn="just">
              <a:buFont typeface="Courier New" panose="02070309020205020404" pitchFamily="49" charset="0"/>
              <a:buChar char="o"/>
            </a:pPr>
            <a:r>
              <a:rPr lang="el-GR" sz="1800" b="0" dirty="0"/>
              <a:t>Τα ποτάμια διαλείπουσας ροής </a:t>
            </a:r>
            <a:r>
              <a:rPr lang="el-GR" sz="1800" b="0" dirty="0" smtClean="0"/>
              <a:t>υποφέρουν από επαναλαμβανόμενες διακοπές της ροής ή την πλήρη ξήρανση της κοίτης τους</a:t>
            </a:r>
          </a:p>
          <a:p>
            <a:pPr marL="342900" indent="-342900" algn="just">
              <a:buFont typeface="Courier New" panose="02070309020205020404" pitchFamily="49" charset="0"/>
              <a:buChar char="o"/>
            </a:pPr>
            <a:r>
              <a:rPr lang="el-GR" sz="1800" dirty="0" smtClean="0"/>
              <a:t>Είναι </a:t>
            </a:r>
            <a:r>
              <a:rPr lang="el-GR" sz="1800" dirty="0"/>
              <a:t>μοναδικά συστήματα </a:t>
            </a:r>
            <a:r>
              <a:rPr lang="el-GR" sz="1800" b="0" dirty="0" smtClean="0"/>
              <a:t>καθώς παρέχουν </a:t>
            </a:r>
          </a:p>
          <a:p>
            <a:pPr marL="342900" indent="-342900" algn="just">
              <a:buFont typeface="Courier New" panose="02070309020205020404" pitchFamily="49" charset="0"/>
              <a:buChar char="o"/>
            </a:pPr>
            <a:endParaRPr lang="en-US" sz="1800" b="0" dirty="0" smtClean="0"/>
          </a:p>
          <a:p>
            <a:pPr marL="800100" lvl="1" indent="-342900" algn="just">
              <a:buFont typeface="Wingdings" panose="05000000000000000000" pitchFamily="2" charset="2"/>
              <a:buChar char="ü"/>
            </a:pPr>
            <a:r>
              <a:rPr lang="el-GR" sz="1800" b="0" dirty="0" smtClean="0"/>
              <a:t>υδρολογική </a:t>
            </a:r>
            <a:r>
              <a:rPr lang="el-GR" sz="1800" b="0" dirty="0"/>
              <a:t>διασύνδεση μεταξύ </a:t>
            </a:r>
            <a:r>
              <a:rPr lang="el-GR" sz="1800" b="0" dirty="0" smtClean="0"/>
              <a:t>περιοχών</a:t>
            </a:r>
            <a:endParaRPr lang="en-US" sz="1800" b="0" dirty="0" smtClean="0"/>
          </a:p>
          <a:p>
            <a:pPr marL="800100" lvl="1" indent="-342900" algn="just">
              <a:buFont typeface="Wingdings" panose="05000000000000000000" pitchFamily="2" charset="2"/>
              <a:buChar char="ü"/>
            </a:pPr>
            <a:r>
              <a:rPr lang="el-GR" sz="1800" b="0" dirty="0" smtClean="0"/>
              <a:t>ανταλλαγή </a:t>
            </a:r>
            <a:r>
              <a:rPr lang="el-GR" sz="1800" b="0" dirty="0"/>
              <a:t>μεταξύ επιφανειακών και υπογείων υδάτων, </a:t>
            </a:r>
            <a:endParaRPr lang="en-US" sz="1800" b="0" dirty="0" smtClean="0"/>
          </a:p>
          <a:p>
            <a:pPr marL="800100" lvl="1" indent="-342900" algn="just">
              <a:buFont typeface="Wingdings" panose="05000000000000000000" pitchFamily="2" charset="2"/>
              <a:buChar char="ü"/>
            </a:pPr>
            <a:r>
              <a:rPr lang="el-GR" sz="1800" b="0" dirty="0" smtClean="0"/>
              <a:t>μεταφορά </a:t>
            </a:r>
            <a:r>
              <a:rPr lang="el-GR" sz="1800" b="0" dirty="0"/>
              <a:t>και εναπόθεση φερτών υλικών, </a:t>
            </a:r>
            <a:endParaRPr lang="en-US" sz="1800" b="0" dirty="0" smtClean="0"/>
          </a:p>
          <a:p>
            <a:pPr marL="800100" lvl="1" indent="-342900" algn="just">
              <a:buFont typeface="Wingdings" panose="05000000000000000000" pitchFamily="2" charset="2"/>
              <a:buChar char="ü"/>
            </a:pPr>
            <a:r>
              <a:rPr lang="el-GR" sz="1800" b="0" dirty="0" smtClean="0"/>
              <a:t>αποθήκευση </a:t>
            </a:r>
            <a:r>
              <a:rPr lang="el-GR" sz="1800" b="0" dirty="0"/>
              <a:t>θρεπτικών συστατικών, </a:t>
            </a:r>
            <a:endParaRPr lang="en-US" sz="1800" b="0" dirty="0" smtClean="0"/>
          </a:p>
          <a:p>
            <a:pPr marL="800100" lvl="1" indent="-342900" algn="just">
              <a:buFont typeface="Wingdings" panose="05000000000000000000" pitchFamily="2" charset="2"/>
              <a:buChar char="ü"/>
            </a:pPr>
            <a:r>
              <a:rPr lang="el-GR" sz="1800" b="0" dirty="0" smtClean="0"/>
              <a:t>δίοδο </a:t>
            </a:r>
            <a:r>
              <a:rPr lang="el-GR" sz="1800" b="0" dirty="0"/>
              <a:t>μεταφοράς των ενδιαιτημάτων καθώς και </a:t>
            </a:r>
            <a:endParaRPr lang="en-US" sz="1800" b="0" dirty="0" smtClean="0"/>
          </a:p>
          <a:p>
            <a:pPr marL="800100" lvl="1" indent="-342900" algn="just">
              <a:buFont typeface="Wingdings" panose="05000000000000000000" pitchFamily="2" charset="2"/>
              <a:buChar char="ü"/>
            </a:pPr>
            <a:r>
              <a:rPr lang="el-GR" sz="1800" b="0" dirty="0" smtClean="0"/>
              <a:t>υποστήριξη </a:t>
            </a:r>
            <a:r>
              <a:rPr lang="el-GR" sz="1800" b="0" dirty="0"/>
              <a:t>της παρόχθιας βλάστησης στην σταθεροποίηση των πρανών</a:t>
            </a:r>
            <a:r>
              <a:rPr lang="el-GR" sz="1800" b="0" dirty="0" smtClean="0"/>
              <a:t>.</a:t>
            </a:r>
            <a:endParaRPr lang="en-US" sz="1800" b="0" dirty="0" smtClean="0"/>
          </a:p>
          <a:p>
            <a:pPr marL="800100" lvl="1" indent="-342900" algn="just">
              <a:buFont typeface="Wingdings" panose="05000000000000000000" pitchFamily="2" charset="2"/>
              <a:buChar char="ü"/>
            </a:pPr>
            <a:endParaRPr lang="el-GR" sz="1800" b="0" dirty="0" smtClean="0"/>
          </a:p>
          <a:p>
            <a:pPr lvl="1" indent="0" algn="just">
              <a:buNone/>
            </a:pPr>
            <a:endParaRPr lang="el-GR" sz="1800" dirty="0" smtClean="0"/>
          </a:p>
        </p:txBody>
      </p:sp>
    </p:spTree>
    <p:extLst>
      <p:ext uri="{BB962C8B-B14F-4D97-AF65-F5344CB8AC3E}">
        <p14:creationId xmlns:p14="http://schemas.microsoft.com/office/powerpoint/2010/main" val="40278111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686118"/>
          </a:xfrm>
        </p:spPr>
        <p:txBody>
          <a:bodyPr/>
          <a:lstStyle/>
          <a:p>
            <a:r>
              <a:rPr lang="el-GR" cap="none" dirty="0">
                <a:solidFill>
                  <a:schemeClr val="tx1"/>
                </a:solidFill>
                <a:latin typeface="Calibri" panose="020F0502020204030204" pitchFamily="34" charset="0"/>
                <a:cs typeface="Calibri" panose="020F0502020204030204" pitchFamily="34" charset="0"/>
              </a:rPr>
              <a:t>Τοποθέτηση του προβλήματος</a:t>
            </a:r>
          </a:p>
        </p:txBody>
      </p:sp>
      <p:sp>
        <p:nvSpPr>
          <p:cNvPr id="3" name="Content Placeholder 2"/>
          <p:cNvSpPr>
            <a:spLocks noGrp="1"/>
          </p:cNvSpPr>
          <p:nvPr>
            <p:ph idx="1"/>
          </p:nvPr>
        </p:nvSpPr>
        <p:spPr>
          <a:xfrm>
            <a:off x="457200" y="914400"/>
            <a:ext cx="8229600" cy="4373563"/>
          </a:xfrm>
        </p:spPr>
        <p:txBody>
          <a:bodyPr>
            <a:normAutofit/>
          </a:bodyPr>
          <a:lstStyle/>
          <a:p>
            <a:pPr marL="342900" indent="-342900" algn="just">
              <a:buFont typeface="Courier New" panose="02070309020205020404" pitchFamily="49" charset="0"/>
              <a:buChar char="o"/>
            </a:pPr>
            <a:r>
              <a:rPr lang="en-US" sz="1800" dirty="0" smtClean="0"/>
              <a:t>H </a:t>
            </a:r>
            <a:r>
              <a:rPr lang="el-GR" sz="1800" dirty="0" smtClean="0"/>
              <a:t>διάβρωση</a:t>
            </a:r>
            <a:r>
              <a:rPr lang="el-GR" sz="1800" b="0" dirty="0" smtClean="0"/>
              <a:t> </a:t>
            </a:r>
            <a:r>
              <a:rPr lang="el-GR" sz="1800" b="0" dirty="0"/>
              <a:t>έχει γίνει μια από τις πιο επικίνδυνες μορφές υποβάθμισης του εδάφους που οδηγεί σε σημαντική μείωση της γονιμότητας </a:t>
            </a:r>
            <a:r>
              <a:rPr lang="el-GR" sz="1800" b="0" dirty="0" smtClean="0"/>
              <a:t>του</a:t>
            </a:r>
          </a:p>
          <a:p>
            <a:pPr marL="342900" indent="-342900" algn="just">
              <a:buFont typeface="Courier New" panose="02070309020205020404" pitchFamily="49" charset="0"/>
              <a:buChar char="o"/>
            </a:pPr>
            <a:r>
              <a:rPr lang="el-GR" sz="1800" b="0" dirty="0"/>
              <a:t>Η Ελλάδα με έντονη τοπογραφία (μεγάλες υψομετρικές διακυμάνσεις σε μικρές αποστάσεις) </a:t>
            </a:r>
            <a:r>
              <a:rPr lang="el-GR" sz="1800" b="0" dirty="0" smtClean="0">
                <a:sym typeface="Wingdings" panose="05000000000000000000" pitchFamily="2" charset="2"/>
              </a:rPr>
              <a:t> </a:t>
            </a:r>
            <a:r>
              <a:rPr lang="el-GR" sz="1800" dirty="0" smtClean="0"/>
              <a:t>έντονα</a:t>
            </a:r>
            <a:r>
              <a:rPr lang="el-GR" sz="1800" b="0" dirty="0" smtClean="0"/>
              <a:t> </a:t>
            </a:r>
            <a:r>
              <a:rPr lang="el-GR" sz="1800" b="0" dirty="0"/>
              <a:t>φαινόμενα διάβρωσης. </a:t>
            </a:r>
          </a:p>
          <a:p>
            <a:pPr marL="342900" indent="-342900" algn="just">
              <a:buFont typeface="Courier New" panose="02070309020205020404" pitchFamily="49" charset="0"/>
              <a:buChar char="o"/>
            </a:pPr>
            <a:r>
              <a:rPr lang="el-GR" sz="1800" dirty="0" smtClean="0"/>
              <a:t>Υπάρχει μια </a:t>
            </a:r>
            <a:r>
              <a:rPr lang="el-GR" sz="1800" dirty="0"/>
              <a:t>αυξανόμενη </a:t>
            </a:r>
            <a:r>
              <a:rPr lang="el-GR" sz="1800" b="0" dirty="0"/>
              <a:t>συνειδητοποίηση στη σημασία των προβλημάτων που σχετίζονται με τη διάβρωση στη Μεσόγειο </a:t>
            </a:r>
            <a:endParaRPr lang="el-GR" sz="1800" b="0" dirty="0" smtClean="0"/>
          </a:p>
          <a:p>
            <a:pPr marL="342900" indent="-342900" algn="just">
              <a:buFont typeface="Courier New" panose="02070309020205020404" pitchFamily="49" charset="0"/>
              <a:buChar char="o"/>
            </a:pPr>
            <a:r>
              <a:rPr lang="el-GR" sz="1800" dirty="0" smtClean="0"/>
              <a:t>Υπάρχει</a:t>
            </a:r>
            <a:r>
              <a:rPr lang="el-GR" sz="1800" b="0" dirty="0" smtClean="0"/>
              <a:t> </a:t>
            </a:r>
            <a:r>
              <a:rPr lang="el-GR" sz="1800" dirty="0"/>
              <a:t>περιορισμένος αριθμός </a:t>
            </a:r>
            <a:r>
              <a:rPr lang="el-GR" sz="1800" b="0" dirty="0"/>
              <a:t>μελετών </a:t>
            </a:r>
            <a:r>
              <a:rPr lang="el-GR" sz="1800" b="0" dirty="0" err="1"/>
              <a:t>στερεομεταφοράς</a:t>
            </a:r>
            <a:r>
              <a:rPr lang="el-GR" sz="1800" b="0" dirty="0"/>
              <a:t> </a:t>
            </a:r>
            <a:r>
              <a:rPr lang="el-GR" sz="1800" b="0" dirty="0" smtClean="0"/>
              <a:t>το οποίο δημιουργεί </a:t>
            </a:r>
            <a:r>
              <a:rPr lang="el-GR" sz="1800" b="0" dirty="0"/>
              <a:t>ένα σημαντικό κενό στην κατανόηση των διεργασιών διάβρωσης του εδάφους, καθώς και στις επιπτώσεις αυτής </a:t>
            </a:r>
            <a:endParaRPr lang="el-GR" sz="1800" b="0" dirty="0" smtClean="0"/>
          </a:p>
        </p:txBody>
      </p:sp>
      <p:grpSp>
        <p:nvGrpSpPr>
          <p:cNvPr id="7" name="Group 6"/>
          <p:cNvGrpSpPr/>
          <p:nvPr/>
        </p:nvGrpSpPr>
        <p:grpSpPr>
          <a:xfrm>
            <a:off x="1519334" y="4038600"/>
            <a:ext cx="6481666" cy="2667000"/>
            <a:chOff x="838200" y="4114800"/>
            <a:chExt cx="7460773" cy="2424113"/>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4114800"/>
              <a:ext cx="3693886" cy="2424113"/>
            </a:xfrm>
            <a:prstGeom prst="rect">
              <a:avLst/>
            </a:prstGeom>
            <a:ln>
              <a:noFill/>
            </a:ln>
            <a:effectLst>
              <a:softEdge rad="112500"/>
            </a:effec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8200" y="4114800"/>
              <a:ext cx="3650773" cy="2424113"/>
            </a:xfrm>
            <a:prstGeom prst="rect">
              <a:avLst/>
            </a:prstGeom>
            <a:ln>
              <a:noFill/>
            </a:ln>
            <a:effectLst>
              <a:softEdge rad="112500"/>
            </a:effectLst>
          </p:spPr>
        </p:pic>
      </p:grpSp>
    </p:spTree>
    <p:extLst>
      <p:ext uri="{BB962C8B-B14F-4D97-AF65-F5344CB8AC3E}">
        <p14:creationId xmlns:p14="http://schemas.microsoft.com/office/powerpoint/2010/main" val="36634951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686118"/>
          </a:xfrm>
        </p:spPr>
        <p:txBody>
          <a:bodyPr/>
          <a:lstStyle/>
          <a:p>
            <a:r>
              <a:rPr lang="el-GR" cap="none" dirty="0">
                <a:solidFill>
                  <a:schemeClr val="tx1"/>
                </a:solidFill>
                <a:latin typeface="Calibri" panose="020F0502020204030204" pitchFamily="34" charset="0"/>
                <a:cs typeface="Calibri" panose="020F0502020204030204" pitchFamily="34" charset="0"/>
              </a:rPr>
              <a:t>Τοποθέτηση του προβλήματος</a:t>
            </a:r>
          </a:p>
        </p:txBody>
      </p:sp>
      <p:sp>
        <p:nvSpPr>
          <p:cNvPr id="3" name="Content Placeholder 2"/>
          <p:cNvSpPr>
            <a:spLocks noGrp="1"/>
          </p:cNvSpPr>
          <p:nvPr>
            <p:ph idx="1"/>
          </p:nvPr>
        </p:nvSpPr>
        <p:spPr>
          <a:xfrm>
            <a:off x="304800" y="914400"/>
            <a:ext cx="8382000" cy="5105400"/>
          </a:xfrm>
        </p:spPr>
        <p:txBody>
          <a:bodyPr>
            <a:noAutofit/>
          </a:bodyPr>
          <a:lstStyle/>
          <a:p>
            <a:pPr marL="342900" indent="-342900" algn="just">
              <a:buFont typeface="Courier New" panose="02070309020205020404" pitchFamily="49" charset="0"/>
              <a:buChar char="o"/>
            </a:pPr>
            <a:r>
              <a:rPr lang="el-GR" sz="1800" b="0" dirty="0" smtClean="0"/>
              <a:t>Οι </a:t>
            </a:r>
            <a:r>
              <a:rPr lang="el-GR" sz="1800" b="0" dirty="0"/>
              <a:t>ορεινές περιοχές με γεωλογικούς </a:t>
            </a:r>
            <a:r>
              <a:rPr lang="el-GR" sz="1800" b="0" dirty="0" smtClean="0"/>
              <a:t>σχ. μεγάλης </a:t>
            </a:r>
            <a:r>
              <a:rPr lang="el-GR" sz="1800" b="0" dirty="0"/>
              <a:t>διαπερατότητας (π.χ. </a:t>
            </a:r>
            <a:r>
              <a:rPr lang="el-GR" sz="1800" b="0" dirty="0" err="1"/>
              <a:t>καρστικές</a:t>
            </a:r>
            <a:r>
              <a:rPr lang="el-GR" sz="1800" b="0" dirty="0"/>
              <a:t> </a:t>
            </a:r>
            <a:r>
              <a:rPr lang="el-GR" sz="1800" b="0" dirty="0" smtClean="0"/>
              <a:t>περιοχές) </a:t>
            </a:r>
            <a:r>
              <a:rPr lang="el-GR" sz="1800" b="0" dirty="0" smtClean="0">
                <a:sym typeface="Wingdings" panose="05000000000000000000" pitchFamily="2" charset="2"/>
              </a:rPr>
              <a:t> </a:t>
            </a:r>
            <a:r>
              <a:rPr lang="el-GR" sz="1800" b="0" dirty="0" err="1" smtClean="0"/>
              <a:t>υδατορέματα</a:t>
            </a:r>
            <a:r>
              <a:rPr lang="el-GR" sz="1800" b="0" dirty="0" smtClean="0"/>
              <a:t> </a:t>
            </a:r>
            <a:r>
              <a:rPr lang="el-GR" sz="1800" dirty="0" smtClean="0"/>
              <a:t>ρέουν </a:t>
            </a:r>
            <a:r>
              <a:rPr lang="el-GR" sz="1800" dirty="0"/>
              <a:t>μόνο </a:t>
            </a:r>
            <a:r>
              <a:rPr lang="el-GR" sz="1800" b="0" dirty="0" smtClean="0"/>
              <a:t>όταν η </a:t>
            </a:r>
            <a:r>
              <a:rPr lang="el-GR" sz="1800" b="0" dirty="0"/>
              <a:t>ένταση της βροχόπτωσης υπερβαίνει την ικανότητα απορρόφησης νερού από το </a:t>
            </a:r>
            <a:r>
              <a:rPr lang="el-GR" sz="1800" b="0" dirty="0" smtClean="0"/>
              <a:t>σύστημα. </a:t>
            </a:r>
          </a:p>
          <a:p>
            <a:pPr marL="342900" indent="-342900" algn="just">
              <a:buFont typeface="Courier New" panose="02070309020205020404" pitchFamily="49" charset="0"/>
              <a:buChar char="o"/>
            </a:pPr>
            <a:r>
              <a:rPr lang="el-GR" sz="1800" b="0" dirty="0" smtClean="0"/>
              <a:t>Οι </a:t>
            </a:r>
            <a:r>
              <a:rPr lang="el-GR" sz="1800" b="0" dirty="0"/>
              <a:t>περιοχές </a:t>
            </a:r>
            <a:r>
              <a:rPr lang="el-GR" sz="1800" dirty="0"/>
              <a:t>χρίζουν ιδιαίτερης προσοχής </a:t>
            </a:r>
            <a:r>
              <a:rPr lang="el-GR" sz="1800" b="0" dirty="0" smtClean="0">
                <a:sym typeface="Wingdings" panose="05000000000000000000" pitchFamily="2" charset="2"/>
              </a:rPr>
              <a:t> </a:t>
            </a:r>
            <a:r>
              <a:rPr lang="el-GR" sz="1800" dirty="0" smtClean="0"/>
              <a:t>ευαίσθητα </a:t>
            </a:r>
            <a:r>
              <a:rPr lang="el-GR" sz="1800" dirty="0"/>
              <a:t>οικοσυστήματα </a:t>
            </a:r>
            <a:r>
              <a:rPr lang="el-GR" sz="1800" b="0" dirty="0"/>
              <a:t>λόγω της μικρής περιεκτικότητας σε θρεπτικά στοιχεία, της εύκολης </a:t>
            </a:r>
            <a:r>
              <a:rPr lang="el-GR" sz="1800" b="0" dirty="0" err="1"/>
              <a:t>διαβρωσιμότητας</a:t>
            </a:r>
            <a:r>
              <a:rPr lang="el-GR" sz="1800" b="0" dirty="0"/>
              <a:t> </a:t>
            </a:r>
            <a:r>
              <a:rPr lang="el-GR" sz="1800" b="0" dirty="0" smtClean="0">
                <a:sym typeface="Wingdings" panose="05000000000000000000" pitchFamily="2" charset="2"/>
              </a:rPr>
              <a:t> </a:t>
            </a:r>
            <a:r>
              <a:rPr lang="el-GR" sz="1800" b="0" dirty="0" smtClean="0"/>
              <a:t>ερημοποίηση</a:t>
            </a:r>
            <a:endParaRPr lang="el-GR" sz="1800" b="0" dirty="0" smtClean="0"/>
          </a:p>
        </p:txBody>
      </p:sp>
      <p:grpSp>
        <p:nvGrpSpPr>
          <p:cNvPr id="6" name="Group 5"/>
          <p:cNvGrpSpPr/>
          <p:nvPr/>
        </p:nvGrpSpPr>
        <p:grpSpPr>
          <a:xfrm>
            <a:off x="1219200" y="3352800"/>
            <a:ext cx="6629400" cy="3200400"/>
            <a:chOff x="1295400" y="3968496"/>
            <a:chExt cx="5791200" cy="274320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5400" y="4114800"/>
              <a:ext cx="3462528" cy="2596896"/>
            </a:xfrm>
            <a:prstGeom prst="rect">
              <a:avLst/>
            </a:prstGeom>
            <a:ln>
              <a:noFill/>
            </a:ln>
            <a:effectLst>
              <a:softEdge rad="112500"/>
            </a:effec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9200" y="3968496"/>
              <a:ext cx="2057400" cy="2743200"/>
            </a:xfrm>
            <a:prstGeom prst="rect">
              <a:avLst/>
            </a:prstGeom>
            <a:ln>
              <a:noFill/>
            </a:ln>
            <a:effectLst>
              <a:softEdge rad="112500"/>
            </a:effectLst>
          </p:spPr>
        </p:pic>
      </p:grpSp>
    </p:spTree>
    <p:extLst>
      <p:ext uri="{BB962C8B-B14F-4D97-AF65-F5344CB8AC3E}">
        <p14:creationId xmlns:p14="http://schemas.microsoft.com/office/powerpoint/2010/main" val="36414222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686118"/>
          </a:xfrm>
        </p:spPr>
        <p:txBody>
          <a:bodyPr/>
          <a:lstStyle/>
          <a:p>
            <a:r>
              <a:rPr lang="el-GR" cap="none" dirty="0">
                <a:solidFill>
                  <a:schemeClr val="tx1"/>
                </a:solidFill>
                <a:latin typeface="Calibri" panose="020F0502020204030204" pitchFamily="34" charset="0"/>
                <a:cs typeface="Calibri" panose="020F0502020204030204" pitchFamily="34" charset="0"/>
              </a:rPr>
              <a:t>Τοποθέτηση του προβλήματος</a:t>
            </a:r>
          </a:p>
        </p:txBody>
      </p:sp>
      <p:sp>
        <p:nvSpPr>
          <p:cNvPr id="3" name="Content Placeholder 2"/>
          <p:cNvSpPr>
            <a:spLocks noGrp="1"/>
          </p:cNvSpPr>
          <p:nvPr>
            <p:ph idx="1"/>
          </p:nvPr>
        </p:nvSpPr>
        <p:spPr>
          <a:xfrm>
            <a:off x="457200" y="1371600"/>
            <a:ext cx="8229600" cy="3429000"/>
          </a:xfrm>
        </p:spPr>
        <p:txBody>
          <a:bodyPr>
            <a:noAutofit/>
          </a:bodyPr>
          <a:lstStyle/>
          <a:p>
            <a:pPr marL="342900" indent="-342900" algn="just">
              <a:buFont typeface="Courier New" panose="02070309020205020404" pitchFamily="49" charset="0"/>
              <a:buChar char="o"/>
            </a:pPr>
            <a:r>
              <a:rPr lang="el-GR" sz="1800" b="0" dirty="0" smtClean="0"/>
              <a:t>Η </a:t>
            </a:r>
            <a:r>
              <a:rPr lang="el-GR" sz="1800" b="0" dirty="0"/>
              <a:t>κατανόηση της </a:t>
            </a:r>
            <a:r>
              <a:rPr lang="el-GR" sz="1800" dirty="0"/>
              <a:t>σύνθετης συμπεριφοράς </a:t>
            </a:r>
            <a:r>
              <a:rPr lang="el-GR" sz="1800" b="0" dirty="0"/>
              <a:t>του συστήματος αλληλεπίδρασης </a:t>
            </a:r>
            <a:r>
              <a:rPr lang="el-GR" sz="1800" b="0" dirty="0" err="1" smtClean="0"/>
              <a:t>επ</a:t>
            </a:r>
            <a:r>
              <a:rPr lang="el-GR" sz="1800" b="0" dirty="0" smtClean="0"/>
              <a:t>. </a:t>
            </a:r>
            <a:r>
              <a:rPr lang="el-GR" sz="1800" b="0" dirty="0"/>
              <a:t>και </a:t>
            </a:r>
            <a:r>
              <a:rPr lang="el-GR" sz="1800" b="0" dirty="0" smtClean="0"/>
              <a:t>υπ. </a:t>
            </a:r>
            <a:r>
              <a:rPr lang="el-GR" sz="1800" b="0" dirty="0"/>
              <a:t>υδάτων είναι πολύ σημαντική για τη διαχείριση των </a:t>
            </a:r>
            <a:r>
              <a:rPr lang="el-GR" sz="1800" b="0" dirty="0" smtClean="0"/>
              <a:t>πόρων </a:t>
            </a:r>
            <a:r>
              <a:rPr lang="el-GR" sz="1800" b="0" dirty="0"/>
              <a:t>και απαιτεί μια </a:t>
            </a:r>
            <a:r>
              <a:rPr lang="el-GR" sz="1800" dirty="0"/>
              <a:t>ολοκληρωμένη προσέγγιση </a:t>
            </a:r>
            <a:r>
              <a:rPr lang="el-GR" sz="1800" dirty="0" err="1"/>
              <a:t>μοντελοποίησης</a:t>
            </a:r>
            <a:r>
              <a:rPr lang="el-GR" sz="1800" b="0" dirty="0"/>
              <a:t>. </a:t>
            </a:r>
            <a:endParaRPr lang="el-GR" sz="1800" b="0" dirty="0" smtClean="0"/>
          </a:p>
          <a:p>
            <a:pPr marL="342900" indent="-342900" algn="just">
              <a:buFont typeface="Courier New" panose="02070309020205020404" pitchFamily="49" charset="0"/>
              <a:buChar char="o"/>
            </a:pPr>
            <a:r>
              <a:rPr lang="el-GR" sz="1800" b="0" dirty="0" smtClean="0"/>
              <a:t>Διάφορες </a:t>
            </a:r>
            <a:r>
              <a:rPr lang="el-GR" sz="1800" b="0" dirty="0"/>
              <a:t>προσεγγίσεις </a:t>
            </a:r>
            <a:r>
              <a:rPr lang="el-GR" sz="1800" b="0" dirty="0" err="1"/>
              <a:t>μοντελοποίησης</a:t>
            </a:r>
            <a:r>
              <a:rPr lang="el-GR" sz="1800" b="0" dirty="0"/>
              <a:t> έχουν χρησιμοποιηθεί ευρέως </a:t>
            </a:r>
            <a:r>
              <a:rPr lang="el-GR" sz="1800" b="0" dirty="0" smtClean="0"/>
              <a:t>με τα </a:t>
            </a:r>
            <a:r>
              <a:rPr lang="el-GR" sz="1800" b="0" dirty="0"/>
              <a:t>περισσότερα μοντέλα  έχουν σχεδιαστεί για την προσομοίωση της μέσης και υψηλής ροής </a:t>
            </a:r>
            <a:r>
              <a:rPr lang="el-GR" sz="1800" b="0" dirty="0" smtClean="0"/>
              <a:t>δίνοντας καλά </a:t>
            </a:r>
            <a:r>
              <a:rPr lang="el-GR" sz="1800" b="0" dirty="0"/>
              <a:t>αποτελέσματα. </a:t>
            </a:r>
            <a:endParaRPr lang="el-GR" sz="1800" b="0" dirty="0" smtClean="0"/>
          </a:p>
          <a:p>
            <a:pPr marL="342900" indent="-342900" algn="just">
              <a:buFont typeface="Courier New" panose="02070309020205020404" pitchFamily="49" charset="0"/>
              <a:buChar char="o"/>
            </a:pPr>
            <a:r>
              <a:rPr lang="el-GR" sz="1800" b="0" dirty="0" smtClean="0"/>
              <a:t>Σε περιπτώσεις </a:t>
            </a:r>
            <a:r>
              <a:rPr lang="el-GR" sz="1800" dirty="0"/>
              <a:t>χαμηλών </a:t>
            </a:r>
            <a:r>
              <a:rPr lang="el-GR" sz="1800" dirty="0" smtClean="0"/>
              <a:t>ροών </a:t>
            </a:r>
            <a:r>
              <a:rPr lang="el-GR" sz="1800" b="0" dirty="0" smtClean="0"/>
              <a:t>συχνά </a:t>
            </a:r>
            <a:r>
              <a:rPr lang="el-GR" sz="1800" b="0" dirty="0"/>
              <a:t>τα αποτελέσματα </a:t>
            </a:r>
            <a:r>
              <a:rPr lang="el-GR" sz="1800" dirty="0"/>
              <a:t>δεν είναι ικανοποιητικά </a:t>
            </a:r>
            <a:r>
              <a:rPr lang="el-GR" sz="1800" b="0" dirty="0" smtClean="0"/>
              <a:t>κυρίως γιατί συνήθως δεν </a:t>
            </a:r>
            <a:r>
              <a:rPr lang="el-GR" sz="1800" b="0" dirty="0"/>
              <a:t>αντικατοπτρίζουν τις πραγματικές συνθήκες.</a:t>
            </a:r>
            <a:endParaRPr lang="el-GR" sz="1800" b="0" dirty="0" smtClean="0"/>
          </a:p>
        </p:txBody>
      </p:sp>
    </p:spTree>
    <p:extLst>
      <p:ext uri="{BB962C8B-B14F-4D97-AF65-F5344CB8AC3E}">
        <p14:creationId xmlns:p14="http://schemas.microsoft.com/office/powerpoint/2010/main" val="3993439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686118"/>
          </a:xfrm>
        </p:spPr>
        <p:txBody>
          <a:bodyPr/>
          <a:lstStyle/>
          <a:p>
            <a:r>
              <a:rPr lang="el-GR" cap="none" dirty="0" smtClean="0">
                <a:solidFill>
                  <a:schemeClr val="tx1"/>
                </a:solidFill>
                <a:latin typeface="Calibri" panose="020F0502020204030204" pitchFamily="34" charset="0"/>
                <a:cs typeface="Calibri" panose="020F0502020204030204" pitchFamily="34" charset="0"/>
              </a:rPr>
              <a:t>Σκοπός διδακτορικής διατριβής</a:t>
            </a:r>
            <a:endParaRPr lang="el-GR"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304800" y="1219200"/>
            <a:ext cx="8153400" cy="5105400"/>
          </a:xfrm>
        </p:spPr>
        <p:txBody>
          <a:bodyPr>
            <a:normAutofit fontScale="77500" lnSpcReduction="20000"/>
          </a:bodyPr>
          <a:lstStyle/>
          <a:p>
            <a:pPr marL="342900" indent="-342900" algn="just">
              <a:buFont typeface="Courier New" panose="02070309020205020404" pitchFamily="49" charset="0"/>
              <a:buChar char="o"/>
            </a:pPr>
            <a:r>
              <a:rPr lang="el-GR" sz="2900" b="0" dirty="0"/>
              <a:t>Η περιοχή μελέτης </a:t>
            </a:r>
            <a:r>
              <a:rPr lang="el-GR" sz="2900" b="0" dirty="0" smtClean="0"/>
              <a:t>η λεκάνη </a:t>
            </a:r>
            <a:r>
              <a:rPr lang="el-GR" sz="2900" b="0" dirty="0"/>
              <a:t>απορροής του ποταμού </a:t>
            </a:r>
            <a:r>
              <a:rPr lang="el-GR" sz="2900" b="0" dirty="0" smtClean="0"/>
              <a:t>Ευρώτα</a:t>
            </a:r>
          </a:p>
          <a:p>
            <a:pPr marL="342900" indent="-342900" algn="just">
              <a:buFont typeface="Courier New" panose="02070309020205020404" pitchFamily="49" charset="0"/>
              <a:buChar char="o"/>
            </a:pPr>
            <a:endParaRPr lang="el-GR" sz="2900" b="0" dirty="0" smtClean="0"/>
          </a:p>
          <a:p>
            <a:pPr marL="800100" lvl="1" indent="-342900" algn="just">
              <a:spcAft>
                <a:spcPts val="1200"/>
              </a:spcAft>
              <a:buFont typeface="Courier New" panose="02070309020205020404" pitchFamily="49" charset="0"/>
              <a:buChar char="o"/>
            </a:pPr>
            <a:r>
              <a:rPr lang="el-GR" sz="2300" b="0" dirty="0" smtClean="0"/>
              <a:t>Αποτελεί </a:t>
            </a:r>
            <a:r>
              <a:rPr lang="el-GR" sz="2300" b="0" dirty="0"/>
              <a:t>ένα </a:t>
            </a:r>
            <a:r>
              <a:rPr lang="el-GR" sz="2300" b="1" dirty="0"/>
              <a:t>σύνθετο υδρολογικό και υδρογεωλογικό σύστημα </a:t>
            </a:r>
            <a:r>
              <a:rPr lang="el-GR" sz="2300" b="0" dirty="0"/>
              <a:t>αποτελούμενο κυρίως από ποταμούς διαλείπουσας ροής σε </a:t>
            </a:r>
            <a:r>
              <a:rPr lang="el-GR" sz="2300" b="0" dirty="0" err="1"/>
              <a:t>καρστικούς</a:t>
            </a:r>
            <a:r>
              <a:rPr lang="el-GR" sz="2300" b="0" dirty="0"/>
              <a:t> </a:t>
            </a:r>
            <a:r>
              <a:rPr lang="el-GR" sz="2300" b="0" dirty="0" smtClean="0"/>
              <a:t>και </a:t>
            </a:r>
            <a:r>
              <a:rPr lang="el-GR" sz="2300" b="0" dirty="0" err="1" smtClean="0"/>
              <a:t>αλλούβιους</a:t>
            </a:r>
            <a:r>
              <a:rPr lang="el-GR" sz="2300" b="0" dirty="0" smtClean="0"/>
              <a:t> σχηματισμούς </a:t>
            </a:r>
            <a:r>
              <a:rPr lang="el-GR" sz="2300" b="0" dirty="0"/>
              <a:t>και </a:t>
            </a:r>
            <a:r>
              <a:rPr lang="el-GR" sz="2300" b="0" dirty="0" smtClean="0"/>
              <a:t>πηγές</a:t>
            </a:r>
          </a:p>
          <a:p>
            <a:pPr marL="800100" lvl="1" indent="-342900" algn="just">
              <a:spcAft>
                <a:spcPts val="1200"/>
              </a:spcAft>
              <a:buFont typeface="Courier New" panose="02070309020205020404" pitchFamily="49" charset="0"/>
              <a:buChar char="o"/>
            </a:pPr>
            <a:r>
              <a:rPr lang="el-GR" sz="2300" b="0" dirty="0" smtClean="0"/>
              <a:t>Τα </a:t>
            </a:r>
            <a:r>
              <a:rPr lang="el-GR" sz="2300" b="0" dirty="0"/>
              <a:t>επιφανειακά νερά </a:t>
            </a:r>
            <a:r>
              <a:rPr lang="el-GR" sz="2300" b="0" dirty="0" smtClean="0"/>
              <a:t>παρουσιάζουν </a:t>
            </a:r>
            <a:r>
              <a:rPr lang="el-GR" sz="2300" b="1" dirty="0"/>
              <a:t>έντονη εποχικότητα </a:t>
            </a:r>
            <a:r>
              <a:rPr lang="el-GR" sz="2300" b="0" dirty="0"/>
              <a:t>ενώ ταυτόχρονα υπάρχει μια έντονη ζήτηση του νερού </a:t>
            </a:r>
            <a:r>
              <a:rPr lang="el-GR" sz="2300" b="0" dirty="0" smtClean="0"/>
              <a:t>με </a:t>
            </a:r>
            <a:r>
              <a:rPr lang="el-GR" sz="2300" b="0" dirty="0"/>
              <a:t>τη μέγιστη κατανάλωση της να γίνεται κατά τους θερινούς μήνες. </a:t>
            </a:r>
            <a:endParaRPr lang="el-GR" sz="2300" dirty="0"/>
          </a:p>
          <a:p>
            <a:pPr marL="800100" lvl="1" indent="-342900" algn="just">
              <a:spcAft>
                <a:spcPts val="1200"/>
              </a:spcAft>
              <a:buFont typeface="Courier New" panose="02070309020205020404" pitchFamily="49" charset="0"/>
              <a:buChar char="o"/>
            </a:pPr>
            <a:r>
              <a:rPr lang="el-GR" sz="2300" b="0" dirty="0" smtClean="0"/>
              <a:t>Οι </a:t>
            </a:r>
            <a:r>
              <a:rPr lang="el-GR" sz="2300" b="1" dirty="0"/>
              <a:t>πλημμύρες</a:t>
            </a:r>
            <a:r>
              <a:rPr lang="el-GR" sz="2300" b="0" dirty="0"/>
              <a:t>, η </a:t>
            </a:r>
            <a:r>
              <a:rPr lang="el-GR" sz="2300" b="1" dirty="0" smtClean="0"/>
              <a:t>ρύπανση</a:t>
            </a:r>
            <a:r>
              <a:rPr lang="el-GR" sz="2300" b="0" dirty="0" smtClean="0"/>
              <a:t>, </a:t>
            </a:r>
            <a:r>
              <a:rPr lang="el-GR" sz="2300" b="1" dirty="0" smtClean="0"/>
              <a:t>διάβρωση</a:t>
            </a:r>
            <a:r>
              <a:rPr lang="el-GR" sz="2300" b="0" dirty="0" smtClean="0"/>
              <a:t> και οι </a:t>
            </a:r>
            <a:r>
              <a:rPr lang="el-GR" sz="2300" b="1" dirty="0" smtClean="0"/>
              <a:t>ανθρωπογενής δραστηριότητες</a:t>
            </a:r>
            <a:r>
              <a:rPr lang="el-GR" sz="2300" b="0" dirty="0" smtClean="0"/>
              <a:t> </a:t>
            </a:r>
            <a:r>
              <a:rPr lang="el-GR" sz="2300" b="0" dirty="0"/>
              <a:t>αποτελούν επίσης σημαντικές </a:t>
            </a:r>
            <a:r>
              <a:rPr lang="el-GR" sz="2300" b="0" dirty="0" smtClean="0"/>
              <a:t>πιέσεις</a:t>
            </a:r>
          </a:p>
          <a:p>
            <a:pPr marL="800100" lvl="1" indent="-342900" algn="just">
              <a:spcAft>
                <a:spcPts val="1200"/>
              </a:spcAft>
              <a:buFont typeface="Courier New" panose="02070309020205020404" pitchFamily="49" charset="0"/>
              <a:buChar char="o"/>
            </a:pPr>
            <a:r>
              <a:rPr lang="el-GR" sz="2300" b="0" dirty="0" smtClean="0"/>
              <a:t>Ο </a:t>
            </a:r>
            <a:r>
              <a:rPr lang="el-GR" sz="2300" b="0" dirty="0"/>
              <a:t>μεγάλος αριθμός γεωτρήσεων </a:t>
            </a:r>
            <a:r>
              <a:rPr lang="el-GR" sz="2300" b="0" dirty="0" smtClean="0"/>
              <a:t>και </a:t>
            </a:r>
            <a:r>
              <a:rPr lang="el-GR" sz="2300" b="0" dirty="0"/>
              <a:t>υδροληψιών μέσα από την κοίτη έχουν ως αποτέλεσμα την </a:t>
            </a:r>
            <a:r>
              <a:rPr lang="el-GR" sz="2300" b="1" dirty="0"/>
              <a:t>μείωση της στάθμης </a:t>
            </a:r>
            <a:r>
              <a:rPr lang="el-GR" sz="2300" b="0" dirty="0"/>
              <a:t>των υδάτων </a:t>
            </a:r>
            <a:endParaRPr lang="el-GR" sz="2300" b="0" dirty="0" smtClean="0"/>
          </a:p>
          <a:p>
            <a:pPr marL="800100" lvl="1" indent="-342900" algn="just">
              <a:spcAft>
                <a:spcPts val="1200"/>
              </a:spcAft>
              <a:buFont typeface="Courier New" panose="02070309020205020404" pitchFamily="49" charset="0"/>
              <a:buChar char="o"/>
            </a:pPr>
            <a:r>
              <a:rPr lang="el-GR" sz="2300" b="0" dirty="0" smtClean="0"/>
              <a:t>Η </a:t>
            </a:r>
            <a:r>
              <a:rPr lang="el-GR" sz="2300" b="1" dirty="0" err="1"/>
              <a:t>υπερεκμετάλλευση</a:t>
            </a:r>
            <a:r>
              <a:rPr lang="el-GR" sz="2300" b="0" dirty="0"/>
              <a:t> των πόρων απειλεί σημαντικά τα φυσικά ενδιαιτήματα της περιοχής και επηρεάζει αρνητικά την υδρόβια πανίδα και χλωρίδα. </a:t>
            </a:r>
          </a:p>
          <a:p>
            <a:pPr marL="342900" indent="-342900" algn="just">
              <a:buFont typeface="Courier New" panose="02070309020205020404" pitchFamily="49" charset="0"/>
              <a:buChar char="o"/>
            </a:pPr>
            <a:endParaRPr lang="el-GR" sz="1800" b="0" i="1" dirty="0" smtClean="0"/>
          </a:p>
        </p:txBody>
      </p:sp>
    </p:spTree>
    <p:extLst>
      <p:ext uri="{BB962C8B-B14F-4D97-AF65-F5344CB8AC3E}">
        <p14:creationId xmlns:p14="http://schemas.microsoft.com/office/powerpoint/2010/main" val="40770802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686118"/>
          </a:xfrm>
        </p:spPr>
        <p:txBody>
          <a:bodyPr/>
          <a:lstStyle/>
          <a:p>
            <a:r>
              <a:rPr lang="el-GR" cap="none" dirty="0" smtClean="0">
                <a:solidFill>
                  <a:schemeClr val="tx1"/>
                </a:solidFill>
                <a:latin typeface="Calibri" panose="020F0502020204030204" pitchFamily="34" charset="0"/>
                <a:cs typeface="Calibri" panose="020F0502020204030204" pitchFamily="34" charset="0"/>
              </a:rPr>
              <a:t>Σκοπός διδακτορικής διατριβής</a:t>
            </a:r>
            <a:endParaRPr lang="el-GR"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457200" y="1066800"/>
            <a:ext cx="8153400" cy="5029200"/>
          </a:xfrm>
        </p:spPr>
        <p:txBody>
          <a:bodyPr>
            <a:normAutofit/>
          </a:bodyPr>
          <a:lstStyle/>
          <a:p>
            <a:pPr marL="342900" indent="-342900" algn="just">
              <a:spcAft>
                <a:spcPts val="1200"/>
              </a:spcAft>
              <a:buFont typeface="Courier New" panose="02070309020205020404" pitchFamily="49" charset="0"/>
              <a:buChar char="o"/>
            </a:pPr>
            <a:r>
              <a:rPr lang="el-GR" sz="1800" b="0" dirty="0"/>
              <a:t>Τα ιδιαίτερα χαρακτηριστικά </a:t>
            </a:r>
            <a:r>
              <a:rPr lang="el-GR" sz="1800" b="0" dirty="0" smtClean="0"/>
              <a:t>της </a:t>
            </a:r>
            <a:r>
              <a:rPr lang="el-GR" sz="1800" b="0" dirty="0"/>
              <a:t>περιοχής </a:t>
            </a:r>
            <a:r>
              <a:rPr lang="el-GR" sz="1800" b="0" dirty="0" smtClean="0">
                <a:sym typeface="Wingdings" panose="05000000000000000000" pitchFamily="2" charset="2"/>
              </a:rPr>
              <a:t> </a:t>
            </a:r>
            <a:r>
              <a:rPr lang="el-GR" sz="1800" dirty="0" smtClean="0"/>
              <a:t>εγείρουν </a:t>
            </a:r>
            <a:r>
              <a:rPr lang="el-GR" sz="1800" dirty="0"/>
              <a:t>το επιστημονικό ενδιαφέρον </a:t>
            </a:r>
            <a:r>
              <a:rPr lang="el-GR" sz="1800" b="0" dirty="0"/>
              <a:t>εδώ και αρκετά </a:t>
            </a:r>
            <a:r>
              <a:rPr lang="el-GR" sz="1800" b="0" dirty="0" smtClean="0"/>
              <a:t>χρόνια (</a:t>
            </a:r>
            <a:r>
              <a:rPr lang="en-US" sz="1800" b="0" dirty="0" err="1"/>
              <a:t>envifriendly</a:t>
            </a:r>
            <a:r>
              <a:rPr lang="en-US" sz="1800" b="0" dirty="0" smtClean="0"/>
              <a:t>, mirage </a:t>
            </a:r>
            <a:r>
              <a:rPr lang="el-GR" sz="1800" b="0" dirty="0" err="1" smtClean="0"/>
              <a:t>κ.α</a:t>
            </a:r>
            <a:r>
              <a:rPr lang="el-GR" sz="1800" b="0" dirty="0" smtClean="0"/>
              <a:t>). </a:t>
            </a:r>
            <a:endParaRPr lang="el-GR" sz="1800" b="0" dirty="0"/>
          </a:p>
          <a:p>
            <a:pPr marL="342900" indent="-342900" algn="just">
              <a:buFont typeface="Courier New" panose="02070309020205020404" pitchFamily="49" charset="0"/>
              <a:buChar char="o"/>
            </a:pPr>
            <a:r>
              <a:rPr lang="el-GR" sz="1800" b="0" dirty="0" smtClean="0"/>
              <a:t>Η πολυπλοκότητα κάνει </a:t>
            </a:r>
            <a:r>
              <a:rPr lang="el-GR" sz="1800" b="0" dirty="0"/>
              <a:t>δύσκολη διαδικασία τη λήψη αποφάσεων. </a:t>
            </a:r>
            <a:endParaRPr lang="en-US" sz="1800" b="0" dirty="0" smtClean="0"/>
          </a:p>
          <a:p>
            <a:pPr marL="800100" lvl="1" indent="-342900" algn="just">
              <a:buFont typeface="Courier New" panose="02070309020205020404" pitchFamily="49" charset="0"/>
              <a:buChar char="o"/>
            </a:pPr>
            <a:r>
              <a:rPr lang="el-GR" sz="1800" b="0" dirty="0" smtClean="0"/>
              <a:t>Η </a:t>
            </a:r>
            <a:r>
              <a:rPr lang="el-GR" sz="1800" b="1" dirty="0"/>
              <a:t>γνώση του υδρολογικού ισοζυγίου </a:t>
            </a:r>
            <a:r>
              <a:rPr lang="el-GR" sz="1800" b="0" dirty="0"/>
              <a:t>και της </a:t>
            </a:r>
            <a:r>
              <a:rPr lang="el-GR" sz="1800" b="1" dirty="0" smtClean="0"/>
              <a:t>αλληλεπίδρασης </a:t>
            </a:r>
            <a:r>
              <a:rPr lang="el-GR" sz="1800" b="1" dirty="0"/>
              <a:t>μεταξύ των </a:t>
            </a:r>
            <a:r>
              <a:rPr lang="el-GR" sz="1800" b="1" dirty="0" smtClean="0"/>
              <a:t>αποθεμάτων </a:t>
            </a:r>
            <a:r>
              <a:rPr lang="el-GR" sz="1800" b="0" dirty="0" smtClean="0"/>
              <a:t>αποτελεί </a:t>
            </a:r>
            <a:r>
              <a:rPr lang="el-GR" sz="1800" b="0" dirty="0"/>
              <a:t>πρωταρχικής σημασίας παράμετρο η οποία θα είναι σε θέση να οδηγήσει στην ορθολογικότερη αξιοποίηση του υδατικού δυναμικού της και την αντιμετώπιση των υφιστάμενων και μελλοντικών κλιματικών πιέσεων</a:t>
            </a:r>
            <a:r>
              <a:rPr lang="el-GR" sz="1800" b="0" dirty="0" smtClean="0"/>
              <a:t>.</a:t>
            </a:r>
          </a:p>
          <a:p>
            <a:pPr lvl="1" indent="0" algn="just">
              <a:buNone/>
            </a:pPr>
            <a:endParaRPr lang="el-GR" sz="1800" b="0" dirty="0" smtClean="0"/>
          </a:p>
          <a:p>
            <a:pPr marL="342900" indent="-342900" algn="just">
              <a:buFont typeface="Courier New" panose="02070309020205020404" pitchFamily="49" charset="0"/>
              <a:buChar char="o"/>
            </a:pPr>
            <a:r>
              <a:rPr lang="el-GR" sz="1800" b="0" dirty="0" smtClean="0"/>
              <a:t>Η </a:t>
            </a:r>
            <a:r>
              <a:rPr lang="el-GR" sz="1800" b="0" dirty="0"/>
              <a:t>μελέτη του </a:t>
            </a:r>
            <a:r>
              <a:rPr lang="el-GR" sz="1800" b="0" dirty="0" smtClean="0"/>
              <a:t>συστήματος </a:t>
            </a:r>
            <a:r>
              <a:rPr lang="el-GR" sz="1800" b="0" dirty="0"/>
              <a:t>του Ευρώτα απαιτεί μια σύνθετη και σύγχρονη διεπιστημονική μεθοδολογική προσέγγιση, και ως εκ τούτου </a:t>
            </a:r>
            <a:r>
              <a:rPr lang="el-GR" sz="1800" b="0" dirty="0" smtClean="0"/>
              <a:t>την </a:t>
            </a:r>
            <a:r>
              <a:rPr lang="el-GR" sz="1800" b="0" dirty="0"/>
              <a:t>εύρεση των κατάλληλων εργαλείων και μοντέλων που να μπορούν να προσομοιώσουν αποτελεσματικά ένα τέτοιο </a:t>
            </a:r>
            <a:r>
              <a:rPr lang="el-GR" sz="1800" b="0" dirty="0" smtClean="0"/>
              <a:t>οικοσύστημα</a:t>
            </a:r>
            <a:endParaRPr lang="el-GR" sz="1800" b="0" i="1" dirty="0" smtClean="0"/>
          </a:p>
        </p:txBody>
      </p:sp>
    </p:spTree>
    <p:extLst>
      <p:ext uri="{BB962C8B-B14F-4D97-AF65-F5344CB8AC3E}">
        <p14:creationId xmlns:p14="http://schemas.microsoft.com/office/powerpoint/2010/main" val="29577780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686118"/>
          </a:xfrm>
        </p:spPr>
        <p:txBody>
          <a:bodyPr/>
          <a:lstStyle/>
          <a:p>
            <a:r>
              <a:rPr lang="el-GR" cap="none" dirty="0" smtClean="0">
                <a:solidFill>
                  <a:schemeClr val="tx1"/>
                </a:solidFill>
                <a:latin typeface="Calibri" panose="020F0502020204030204" pitchFamily="34" charset="0"/>
                <a:cs typeface="Calibri" panose="020F0502020204030204" pitchFamily="34" charset="0"/>
              </a:rPr>
              <a:t>Σκοπός διδακτορικής διατριβής</a:t>
            </a:r>
            <a:endParaRPr lang="el-GR"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457200" y="990600"/>
            <a:ext cx="8229600" cy="5410200"/>
          </a:xfrm>
        </p:spPr>
        <p:txBody>
          <a:bodyPr>
            <a:normAutofit fontScale="92500" lnSpcReduction="10000"/>
          </a:bodyPr>
          <a:lstStyle/>
          <a:p>
            <a:pPr marL="342900" indent="-342900" algn="just">
              <a:buFont typeface="Courier New" panose="02070309020205020404" pitchFamily="49" charset="0"/>
              <a:buChar char="o"/>
            </a:pPr>
            <a:r>
              <a:rPr lang="el-GR" b="0" dirty="0"/>
              <a:t>Δημιουργία </a:t>
            </a:r>
            <a:r>
              <a:rPr lang="el-GR" b="0" dirty="0" smtClean="0"/>
              <a:t>ολοκληρωμένου </a:t>
            </a:r>
            <a:r>
              <a:rPr lang="el-GR" b="0" dirty="0" smtClean="0"/>
              <a:t>πλαισίου </a:t>
            </a:r>
            <a:r>
              <a:rPr lang="el-GR" b="0" dirty="0" err="1"/>
              <a:t>μοντελοποίησης</a:t>
            </a:r>
            <a:r>
              <a:rPr lang="el-GR" b="0" dirty="0"/>
              <a:t> </a:t>
            </a:r>
            <a:r>
              <a:rPr lang="el-GR" b="0" dirty="0" smtClean="0"/>
              <a:t>της υδρολογίας</a:t>
            </a:r>
            <a:r>
              <a:rPr lang="el-GR" b="0" dirty="0"/>
              <a:t>, </a:t>
            </a:r>
            <a:r>
              <a:rPr lang="el-GR" b="0" dirty="0" smtClean="0"/>
              <a:t>της ποιότητας </a:t>
            </a:r>
            <a:r>
              <a:rPr lang="el-GR" b="0" dirty="0"/>
              <a:t>νερών και </a:t>
            </a:r>
            <a:r>
              <a:rPr lang="el-GR" b="0" dirty="0" smtClean="0"/>
              <a:t>της </a:t>
            </a:r>
            <a:r>
              <a:rPr lang="el-GR" b="0" dirty="0" err="1" smtClean="0"/>
              <a:t>στερεοπαροχής</a:t>
            </a:r>
            <a:r>
              <a:rPr lang="el-GR" b="0" dirty="0" smtClean="0"/>
              <a:t> </a:t>
            </a:r>
            <a:r>
              <a:rPr lang="el-GR" b="0" dirty="0"/>
              <a:t>σε λεκάνες απορροής ποταμών διαλείπουσας </a:t>
            </a:r>
            <a:r>
              <a:rPr lang="el-GR" b="0" dirty="0" smtClean="0"/>
              <a:t>ροής</a:t>
            </a:r>
            <a:r>
              <a:rPr lang="en-US" b="0" dirty="0" smtClean="0"/>
              <a:t> </a:t>
            </a:r>
            <a:r>
              <a:rPr lang="el-GR" b="0" dirty="0" smtClean="0"/>
              <a:t>στην Μεσόγειο</a:t>
            </a:r>
          </a:p>
          <a:p>
            <a:pPr marL="342900" indent="-342900" algn="just">
              <a:buFont typeface="Courier New" panose="02070309020205020404" pitchFamily="49" charset="0"/>
              <a:buChar char="o"/>
            </a:pPr>
            <a:endParaRPr lang="el-GR" b="0" dirty="0"/>
          </a:p>
          <a:p>
            <a:pPr marL="800100" lvl="1" indent="-342900" algn="just">
              <a:spcAft>
                <a:spcPts val="1200"/>
              </a:spcAft>
              <a:buFont typeface="Wingdings" panose="05000000000000000000" pitchFamily="2" charset="2"/>
              <a:buChar char="Ø"/>
            </a:pPr>
            <a:r>
              <a:rPr lang="el-GR" b="0" dirty="0" smtClean="0"/>
              <a:t>Μελετώντας την χωρική </a:t>
            </a:r>
            <a:r>
              <a:rPr lang="el-GR" b="0" dirty="0"/>
              <a:t>και </a:t>
            </a:r>
            <a:r>
              <a:rPr lang="el-GR" b="0" dirty="0" smtClean="0"/>
              <a:t>χρονική κατανομή </a:t>
            </a:r>
            <a:r>
              <a:rPr lang="el-GR" b="0" dirty="0"/>
              <a:t>των επιφανειακών υδάτων και της </a:t>
            </a:r>
            <a:r>
              <a:rPr lang="el-GR" b="0" dirty="0" err="1"/>
              <a:t>στερεομεταφοράς</a:t>
            </a:r>
            <a:r>
              <a:rPr lang="el-GR" b="0" dirty="0"/>
              <a:t> </a:t>
            </a:r>
            <a:endParaRPr lang="el-GR" b="0" dirty="0" smtClean="0"/>
          </a:p>
          <a:p>
            <a:pPr marL="800100" lvl="1" indent="-342900" algn="just">
              <a:buFont typeface="Wingdings" panose="05000000000000000000" pitchFamily="2" charset="2"/>
              <a:buChar char="Ø"/>
            </a:pPr>
            <a:r>
              <a:rPr lang="el-GR" dirty="0" smtClean="0"/>
              <a:t>Κ</a:t>
            </a:r>
            <a:r>
              <a:rPr lang="el-GR" dirty="0" smtClean="0"/>
              <a:t>ατανοώντας την αλληλεπίδραση </a:t>
            </a:r>
            <a:r>
              <a:rPr lang="el-GR" dirty="0"/>
              <a:t>μεταξύ των επιφανειακών και υπόγειων νερών της περιοχής μελέτης και </a:t>
            </a:r>
            <a:r>
              <a:rPr lang="el-GR" dirty="0" smtClean="0"/>
              <a:t>την </a:t>
            </a:r>
            <a:r>
              <a:rPr lang="el-GR" dirty="0"/>
              <a:t>απόκριση τους σε </a:t>
            </a:r>
            <a:r>
              <a:rPr lang="el-GR" dirty="0" smtClean="0"/>
              <a:t>σενάρια </a:t>
            </a:r>
            <a:r>
              <a:rPr lang="el-GR" dirty="0"/>
              <a:t>κλιματικής </a:t>
            </a:r>
            <a:r>
              <a:rPr lang="el-GR" dirty="0" smtClean="0"/>
              <a:t>αλλαγής</a:t>
            </a:r>
            <a:endParaRPr lang="el-GR" dirty="0"/>
          </a:p>
          <a:p>
            <a:pPr marL="800100" lvl="1" indent="-342900" algn="just">
              <a:buFont typeface="Wingdings" panose="05000000000000000000" pitchFamily="2" charset="2"/>
              <a:buChar char="Ø"/>
            </a:pPr>
            <a:endParaRPr lang="el-GR" b="0" dirty="0" smtClean="0"/>
          </a:p>
          <a:p>
            <a:pPr marL="800100" lvl="1" indent="-342900" algn="just">
              <a:buFont typeface="Wingdings" panose="05000000000000000000" pitchFamily="2" charset="2"/>
              <a:buChar char="Ø"/>
            </a:pPr>
            <a:endParaRPr lang="el-GR" b="0" dirty="0" smtClean="0"/>
          </a:p>
          <a:p>
            <a:pPr marL="285750" indent="-285750" algn="just">
              <a:buFont typeface="Wingdings" panose="05000000000000000000" pitchFamily="2" charset="2"/>
              <a:buChar char="q"/>
            </a:pPr>
            <a:r>
              <a:rPr lang="el-GR" sz="1800" b="0" i="1" dirty="0"/>
              <a:t>Βασική καινοτομία θεωρείται η μεθοδολογία στο σύνολό της που παρουσιάζει ένα ολοκληρωμένο πλαίσιο προσομοίωσης των φυσικών διεργασιών και </a:t>
            </a:r>
            <a:r>
              <a:rPr lang="el-GR" sz="1800" b="0" i="1" dirty="0" smtClean="0"/>
              <a:t>αντιμετώπισης </a:t>
            </a:r>
            <a:r>
              <a:rPr lang="el-GR" sz="1800" b="0" i="1" dirty="0"/>
              <a:t>των δυσκολιών παραμετροποίησης και βαθμονόμησης μιας σύνθετης υδρολογικής και υδρογεωλογικής λεκάνης στη </a:t>
            </a:r>
            <a:r>
              <a:rPr lang="el-GR" sz="1800" b="0" i="1" dirty="0" smtClean="0"/>
              <a:t>Μεσόγειο.</a:t>
            </a:r>
          </a:p>
          <a:p>
            <a:pPr marL="285750" indent="-285750" algn="just">
              <a:buFont typeface="Wingdings" panose="05000000000000000000" pitchFamily="2" charset="2"/>
              <a:buChar char="ü"/>
            </a:pPr>
            <a:r>
              <a:rPr lang="el-GR" sz="1800" b="0" i="1" dirty="0" smtClean="0"/>
              <a:t>Λαμβάνοντας υπόψη τις ιδιαιτερότητες της περιοχής </a:t>
            </a:r>
            <a:r>
              <a:rPr lang="el-GR" sz="1800" b="0" i="1" dirty="0" smtClean="0"/>
              <a:t>και </a:t>
            </a:r>
            <a:r>
              <a:rPr lang="el-GR" sz="1800" b="0" i="1" dirty="0" smtClean="0"/>
              <a:t>εστιάζοντας </a:t>
            </a:r>
            <a:r>
              <a:rPr lang="el-GR" sz="1800" b="0" i="1" dirty="0"/>
              <a:t>στη </a:t>
            </a:r>
            <a:r>
              <a:rPr lang="el-GR" sz="1800" b="0" i="1" dirty="0" smtClean="0"/>
              <a:t>συλλογή </a:t>
            </a:r>
            <a:r>
              <a:rPr lang="el-GR" sz="1800" b="0" i="1" dirty="0"/>
              <a:t>δεδομένων σε διάφορες κλίμακες για την ελαχιστοποίηση της αβεβαιότητας που προκύπτει από υφιστάμενους </a:t>
            </a:r>
            <a:r>
              <a:rPr lang="el-GR" sz="1800" b="0" i="1" dirty="0" smtClean="0"/>
              <a:t>περιορισμούς</a:t>
            </a:r>
            <a:endParaRPr lang="el-GR" sz="1800" b="0" i="1" dirty="0" smtClean="0"/>
          </a:p>
        </p:txBody>
      </p:sp>
    </p:spTree>
    <p:extLst>
      <p:ext uri="{BB962C8B-B14F-4D97-AF65-F5344CB8AC3E}">
        <p14:creationId xmlns:p14="http://schemas.microsoft.com/office/powerpoint/2010/main" val="10971055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988228" y="990600"/>
            <a:ext cx="6878515" cy="4724400"/>
            <a:chOff x="988228" y="990600"/>
            <a:chExt cx="6878515" cy="4724400"/>
          </a:xfrm>
        </p:grpSpPr>
        <p:sp>
          <p:nvSpPr>
            <p:cNvPr id="24" name="Rounded Rectangle 23"/>
            <p:cNvSpPr/>
            <p:nvPr/>
          </p:nvSpPr>
          <p:spPr>
            <a:xfrm>
              <a:off x="1008743" y="9906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Τοποθέτηση του προβλήματος – Σκοπός της Δ.Δ</a:t>
              </a:r>
            </a:p>
          </p:txBody>
        </p:sp>
        <p:sp>
          <p:nvSpPr>
            <p:cNvPr id="25" name="Rounded Rectangle 24"/>
            <p:cNvSpPr/>
            <p:nvPr/>
          </p:nvSpPr>
          <p:spPr>
            <a:xfrm>
              <a:off x="994229" y="1676400"/>
              <a:ext cx="6858000" cy="6096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Μεθοδολογία</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26" name="Rounded Rectangle 25"/>
            <p:cNvSpPr/>
            <p:nvPr/>
          </p:nvSpPr>
          <p:spPr>
            <a:xfrm>
              <a:off x="988228" y="2362200"/>
              <a:ext cx="6864001"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Περιοχή μελέτης – Δίκτυο παρακολούθησης</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27" name="Rounded Rectangle 26"/>
            <p:cNvSpPr/>
            <p:nvPr/>
          </p:nvSpPr>
          <p:spPr>
            <a:xfrm>
              <a:off x="988228" y="3733800"/>
              <a:ext cx="6878515"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Προσομοίωση </a:t>
              </a:r>
              <a:r>
                <a:rPr lang="el-GR" sz="2000" dirty="0" smtClean="0">
                  <a:ln w="0"/>
                  <a:solidFill>
                    <a:schemeClr val="tx1"/>
                  </a:solidFill>
                  <a:effectLst>
                    <a:outerShdw blurRad="38100" dist="19050" dir="2700000" algn="tl" rotWithShape="0">
                      <a:schemeClr val="dk1">
                        <a:alpha val="40000"/>
                      </a:schemeClr>
                    </a:outerShdw>
                  </a:effectLst>
                </a:rPr>
                <a:t>της αλληλεπίδραση επιφανειακών και υπογείων υδάτων</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28" name="Rounded Rectangle 27"/>
            <p:cNvSpPr/>
            <p:nvPr/>
          </p:nvSpPr>
          <p:spPr>
            <a:xfrm>
              <a:off x="990600" y="51054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Συμπεράσματα </a:t>
              </a:r>
              <a:r>
                <a:rPr lang="el-GR" sz="2000" dirty="0" smtClean="0">
                  <a:ln w="0"/>
                  <a:solidFill>
                    <a:schemeClr val="tx1"/>
                  </a:solidFill>
                  <a:effectLst>
                    <a:outerShdw blurRad="38100" dist="19050" dir="2700000" algn="tl" rotWithShape="0">
                      <a:schemeClr val="dk1">
                        <a:alpha val="40000"/>
                      </a:schemeClr>
                    </a:outerShdw>
                  </a:effectLst>
                </a:rPr>
                <a:t>και </a:t>
              </a:r>
              <a:r>
                <a:rPr lang="el-GR" sz="2000" dirty="0">
                  <a:ln w="0"/>
                  <a:solidFill>
                    <a:schemeClr val="tx1"/>
                  </a:solidFill>
                  <a:effectLst>
                    <a:outerShdw blurRad="38100" dist="19050" dir="2700000" algn="tl" rotWithShape="0">
                      <a:schemeClr val="dk1">
                        <a:alpha val="40000"/>
                      </a:schemeClr>
                    </a:outerShdw>
                  </a:effectLst>
                </a:rPr>
                <a:t>Μελλοντικές </a:t>
              </a:r>
              <a:r>
                <a:rPr lang="el-GR" sz="2000" dirty="0" smtClean="0">
                  <a:ln w="0"/>
                  <a:solidFill>
                    <a:schemeClr val="tx1"/>
                  </a:solidFill>
                  <a:effectLst>
                    <a:outerShdw blurRad="38100" dist="19050" dir="2700000" algn="tl" rotWithShape="0">
                      <a:schemeClr val="dk1">
                        <a:alpha val="40000"/>
                      </a:schemeClr>
                    </a:outerShdw>
                  </a:effectLst>
                </a:rPr>
                <a:t>προτάσεις</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30" name="Rounded Rectangle 29"/>
            <p:cNvSpPr/>
            <p:nvPr/>
          </p:nvSpPr>
          <p:spPr>
            <a:xfrm>
              <a:off x="988228" y="3048000"/>
              <a:ext cx="6878515"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Προσομοίωση υδρολογίας, μεταφοράς ιζημάτων</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31" name="Rounded Rectangle 30"/>
            <p:cNvSpPr/>
            <p:nvPr/>
          </p:nvSpPr>
          <p:spPr>
            <a:xfrm>
              <a:off x="988228" y="44196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Σενάρια Κλιματικής Αλλαγής </a:t>
              </a:r>
              <a:endParaRPr lang="el-GR" sz="2000" dirty="0">
                <a:ln w="0"/>
                <a:solidFill>
                  <a:schemeClr val="tx1"/>
                </a:solidFill>
                <a:effectLst>
                  <a:outerShdw blurRad="38100" dist="19050" dir="2700000" algn="tl" rotWithShape="0">
                    <a:schemeClr val="dk1">
                      <a:alpha val="40000"/>
                    </a:schemeClr>
                  </a:outerShdw>
                </a:effectLst>
              </a:endParaRPr>
            </a:p>
          </p:txBody>
        </p:sp>
      </p:grpSp>
    </p:spTree>
    <p:extLst>
      <p:ext uri="{BB962C8B-B14F-4D97-AF65-F5344CB8AC3E}">
        <p14:creationId xmlns:p14="http://schemas.microsoft.com/office/powerpoint/2010/main" val="9292638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239000" cy="686118"/>
          </a:xfrm>
        </p:spPr>
        <p:txBody>
          <a:bodyPr/>
          <a:lstStyle/>
          <a:p>
            <a:r>
              <a:rPr lang="el-GR" cap="none" dirty="0" smtClean="0">
                <a:solidFill>
                  <a:schemeClr val="tx1"/>
                </a:solidFill>
                <a:latin typeface="Calibri" panose="020F0502020204030204" pitchFamily="34" charset="0"/>
                <a:cs typeface="Calibri" panose="020F0502020204030204" pitchFamily="34" charset="0"/>
              </a:rPr>
              <a:t>Μεθοδολογία</a:t>
            </a:r>
            <a:endParaRPr lang="el-GR" cap="none" dirty="0">
              <a:solidFill>
                <a:schemeClr val="tx1"/>
              </a:solidFill>
              <a:latin typeface="Calibri" panose="020F0502020204030204" pitchFamily="34" charset="0"/>
              <a:cs typeface="Calibri" panose="020F0502020204030204" pitchFamily="34" charset="0"/>
            </a:endParaRPr>
          </a:p>
        </p:txBody>
      </p:sp>
      <p:sp>
        <p:nvSpPr>
          <p:cNvPr id="4" name="Content Placeholder 3"/>
          <p:cNvSpPr>
            <a:spLocks noGrp="1"/>
          </p:cNvSpPr>
          <p:nvPr>
            <p:ph idx="1"/>
          </p:nvPr>
        </p:nvSpPr>
        <p:spPr>
          <a:xfrm>
            <a:off x="457200" y="914400"/>
            <a:ext cx="8001000" cy="4373563"/>
          </a:xfrm>
        </p:spPr>
        <p:txBody>
          <a:bodyPr>
            <a:normAutofit/>
          </a:bodyPr>
          <a:lstStyle/>
          <a:p>
            <a:pPr marL="285750" indent="-285750" algn="just">
              <a:buFont typeface="Wingdings" panose="05000000000000000000" pitchFamily="2" charset="2"/>
              <a:buChar char="Ø"/>
            </a:pPr>
            <a:r>
              <a:rPr lang="el-GR" sz="1800" b="0" dirty="0" smtClean="0"/>
              <a:t>Η </a:t>
            </a:r>
            <a:r>
              <a:rPr lang="el-GR" sz="1800" b="0" dirty="0"/>
              <a:t>ραγδαία ανάπτυξη των υπολογιστικών συστημάτων τα τελευταία χρόνια κατέστησε δυνατή τη σχεδίαση και δημιουργία δεκάδων </a:t>
            </a:r>
            <a:r>
              <a:rPr lang="el-GR" sz="1800" b="0" dirty="0" smtClean="0"/>
              <a:t>μοντέλων</a:t>
            </a:r>
          </a:p>
          <a:p>
            <a:pPr marL="742950" lvl="1" indent="-285750" algn="just">
              <a:buFont typeface="Wingdings" panose="05000000000000000000" pitchFamily="2" charset="2"/>
              <a:buChar char="ü"/>
            </a:pPr>
            <a:r>
              <a:rPr lang="el-GR" sz="1800" b="0" dirty="0" smtClean="0"/>
              <a:t>εργαλείο </a:t>
            </a:r>
            <a:r>
              <a:rPr lang="el-GR" sz="1800" b="0" dirty="0"/>
              <a:t>διαχείρισης φυσικών και τεχνητών συστημάτων, πρόγνωσης της συμπεριφοράς τους και πρόληψης τυχόν επικίνδυνων καταστάσεων.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5000" y="3200400"/>
            <a:ext cx="2693788" cy="156818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498" y="3393434"/>
            <a:ext cx="2014902" cy="948189"/>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67200" y="5473300"/>
            <a:ext cx="1787659" cy="852990"/>
          </a:xfrm>
          <a:prstGeom prst="rect">
            <a:avLst/>
          </a:prstGeom>
        </p:spPr>
      </p:pic>
      <p:sp>
        <p:nvSpPr>
          <p:cNvPr id="7" name="Rectangle 6"/>
          <p:cNvSpPr/>
          <p:nvPr/>
        </p:nvSpPr>
        <p:spPr>
          <a:xfrm>
            <a:off x="3307900" y="4047673"/>
            <a:ext cx="1537600" cy="400110"/>
          </a:xfrm>
          <a:prstGeom prst="rect">
            <a:avLst/>
          </a:prstGeom>
        </p:spPr>
        <p:style>
          <a:lnRef idx="2">
            <a:schemeClr val="accent4"/>
          </a:lnRef>
          <a:fillRef idx="1">
            <a:schemeClr val="lt1"/>
          </a:fillRef>
          <a:effectRef idx="0">
            <a:schemeClr val="accent4"/>
          </a:effectRef>
          <a:fontRef idx="minor">
            <a:schemeClr val="dk1"/>
          </a:fontRef>
        </p:style>
        <p:txBody>
          <a:bodyPr wrap="none" lIns="91440" tIns="45720" rIns="91440" bIns="45720">
            <a:spAutoFit/>
          </a:bodyPr>
          <a:lstStyle/>
          <a:p>
            <a:pPr algn="ctr"/>
            <a:r>
              <a:rPr lang="en-US" sz="20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MODFLOW</a:t>
            </a:r>
            <a:endParaRPr lang="en-US" sz="2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64082" y="4867521"/>
            <a:ext cx="1676400" cy="1288256"/>
          </a:xfrm>
          <a:prstGeom prst="rect">
            <a:avLst/>
          </a:prstGeom>
        </p:spPr>
      </p:pic>
      <p:sp>
        <p:nvSpPr>
          <p:cNvPr id="9" name="Rectangle 8"/>
          <p:cNvSpPr/>
          <p:nvPr/>
        </p:nvSpPr>
        <p:spPr>
          <a:xfrm>
            <a:off x="6626162" y="5149799"/>
            <a:ext cx="1451038" cy="461665"/>
          </a:xfrm>
          <a:prstGeom prst="rect">
            <a:avLst/>
          </a:prstGeom>
          <a:noFill/>
        </p:spPr>
        <p:txBody>
          <a:bodyPr wrap="none" lIns="91440" tIns="45720" rIns="91440" bIns="45720">
            <a:spAutoFit/>
          </a:bodyPr>
          <a:lstStyle/>
          <a:p>
            <a:pPr algn="ctr"/>
            <a:r>
              <a:rPr lang="en-US" sz="2400" b="1" dirty="0" smtClean="0">
                <a:ln w="22225">
                  <a:solidFill>
                    <a:schemeClr val="accent2"/>
                  </a:solidFill>
                  <a:prstDash val="solid"/>
                </a:ln>
                <a:solidFill>
                  <a:schemeClr val="accent2">
                    <a:lumMod val="40000"/>
                    <a:lumOff val="60000"/>
                  </a:schemeClr>
                </a:solidFill>
              </a:rPr>
              <a:t>PESERA</a:t>
            </a:r>
            <a:endParaRPr lang="en-US" sz="2400" b="1" dirty="0">
              <a:ln w="22225">
                <a:solidFill>
                  <a:schemeClr val="accent2"/>
                </a:solidFill>
                <a:prstDash val="solid"/>
              </a:ln>
              <a:solidFill>
                <a:schemeClr val="accent2">
                  <a:lumMod val="40000"/>
                  <a:lumOff val="60000"/>
                </a:schemeClr>
              </a:solidFill>
            </a:endParaRPr>
          </a:p>
        </p:txBody>
      </p:sp>
      <p:sp>
        <p:nvSpPr>
          <p:cNvPr id="10" name="Rectangle 9"/>
          <p:cNvSpPr/>
          <p:nvPr/>
        </p:nvSpPr>
        <p:spPr>
          <a:xfrm>
            <a:off x="3962400" y="2516406"/>
            <a:ext cx="1561887" cy="584775"/>
          </a:xfrm>
          <a:prstGeom prst="rect">
            <a:avLst/>
          </a:prstGeom>
        </p:spPr>
        <p:style>
          <a:lnRef idx="3">
            <a:schemeClr val="lt1"/>
          </a:lnRef>
          <a:fillRef idx="1">
            <a:schemeClr val="accent1"/>
          </a:fillRef>
          <a:effectRef idx="1">
            <a:schemeClr val="accent1"/>
          </a:effectRef>
          <a:fontRef idx="minor">
            <a:schemeClr val="lt1"/>
          </a:fontRef>
        </p:style>
        <p:txBody>
          <a:bodyPr wrap="square" lIns="91440" tIns="45720" rIns="91440" bIns="45720">
            <a:spAutoFit/>
          </a:bodyPr>
          <a:lstStyle/>
          <a:p>
            <a:pPr algn="ctr"/>
            <a:r>
              <a:rPr lang="en-US" sz="32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HSPF</a:t>
            </a:r>
            <a:endParaRPr lang="en-US" sz="3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22398535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686118"/>
          </a:xfrm>
        </p:spPr>
        <p:txBody>
          <a:bodyPr/>
          <a:lstStyle/>
          <a:p>
            <a:r>
              <a:rPr lang="el-GR" cap="none" dirty="0" smtClean="0">
                <a:solidFill>
                  <a:schemeClr val="tx1"/>
                </a:solidFill>
                <a:latin typeface="Calibri" panose="020F0502020204030204" pitchFamily="34" charset="0"/>
                <a:cs typeface="Calibri" panose="020F0502020204030204" pitchFamily="34" charset="0"/>
              </a:rPr>
              <a:t>Μεθοδολογία</a:t>
            </a:r>
            <a:endParaRPr lang="el-GR" cap="none" dirty="0">
              <a:solidFill>
                <a:schemeClr val="tx1"/>
              </a:solidFill>
              <a:latin typeface="Calibri" panose="020F0502020204030204" pitchFamily="34" charset="0"/>
              <a:cs typeface="Calibri" panose="020F0502020204030204" pitchFamily="34" charset="0"/>
            </a:endParaRPr>
          </a:p>
        </p:txBody>
      </p:sp>
      <p:sp>
        <p:nvSpPr>
          <p:cNvPr id="4" name="Content Placeholder 3"/>
          <p:cNvSpPr>
            <a:spLocks noGrp="1"/>
          </p:cNvSpPr>
          <p:nvPr>
            <p:ph idx="1"/>
          </p:nvPr>
        </p:nvSpPr>
        <p:spPr>
          <a:xfrm>
            <a:off x="457200" y="838200"/>
            <a:ext cx="7620000" cy="4373563"/>
          </a:xfrm>
        </p:spPr>
        <p:txBody>
          <a:bodyPr>
            <a:normAutofit/>
          </a:bodyPr>
          <a:lstStyle/>
          <a:p>
            <a:pPr marL="285750" indent="-285750" algn="just">
              <a:buFont typeface="Wingdings" panose="05000000000000000000" pitchFamily="2" charset="2"/>
              <a:buChar char="ü"/>
            </a:pPr>
            <a:r>
              <a:rPr lang="el-GR" sz="1800" b="0" dirty="0" smtClean="0"/>
              <a:t>η </a:t>
            </a:r>
            <a:r>
              <a:rPr lang="el-GR" sz="1800" b="0" dirty="0"/>
              <a:t>δημιουργία ενός ολοκληρωμένου πλαισίου </a:t>
            </a:r>
            <a:r>
              <a:rPr lang="el-GR" sz="1800" b="0" dirty="0" err="1"/>
              <a:t>μοντελοποίησης</a:t>
            </a:r>
            <a:r>
              <a:rPr lang="el-GR" sz="1800" b="0" dirty="0"/>
              <a:t> των υδατικών πόρων </a:t>
            </a:r>
            <a:r>
              <a:rPr lang="el-GR" sz="1800" b="0" dirty="0" smtClean="0"/>
              <a:t>συνδυάζοντας </a:t>
            </a:r>
            <a:r>
              <a:rPr lang="el-GR" sz="1800" b="0" dirty="0"/>
              <a:t>το υδρολογικό μοντέλο SWAT (</a:t>
            </a:r>
            <a:r>
              <a:rPr lang="el-GR" sz="1800" b="0" dirty="0" err="1"/>
              <a:t>Soil</a:t>
            </a:r>
            <a:r>
              <a:rPr lang="el-GR" sz="1800" b="0" dirty="0"/>
              <a:t> </a:t>
            </a:r>
            <a:r>
              <a:rPr lang="el-GR" sz="1800" b="0" dirty="0" err="1"/>
              <a:t>Water</a:t>
            </a:r>
            <a:r>
              <a:rPr lang="el-GR" sz="1800" b="0" dirty="0"/>
              <a:t> </a:t>
            </a:r>
            <a:r>
              <a:rPr lang="el-GR" sz="1800" b="0" dirty="0" err="1"/>
              <a:t>Assessment</a:t>
            </a:r>
            <a:r>
              <a:rPr lang="el-GR" sz="1800" b="0" dirty="0"/>
              <a:t> </a:t>
            </a:r>
            <a:r>
              <a:rPr lang="el-GR" sz="1800" b="0" dirty="0" err="1"/>
              <a:t>Tool</a:t>
            </a:r>
            <a:r>
              <a:rPr lang="el-GR" sz="1800" b="0" dirty="0"/>
              <a:t>) με </a:t>
            </a:r>
            <a:r>
              <a:rPr lang="el-GR" sz="1800" b="0" dirty="0" smtClean="0"/>
              <a:t>τον </a:t>
            </a:r>
            <a:r>
              <a:rPr lang="fr-FR" sz="1800" b="0" dirty="0" err="1"/>
              <a:t>κώδικ</a:t>
            </a:r>
            <a:r>
              <a:rPr lang="fr-FR" sz="1800" b="0" dirty="0"/>
              <a:t>α PTC (Princeton Transport Code) </a:t>
            </a:r>
            <a:r>
              <a:rPr lang="el-GR" sz="1800" b="0" dirty="0"/>
              <a:t>που προσομοιώνει την υπόγεια </a:t>
            </a:r>
            <a:r>
              <a:rPr lang="el-GR" sz="1800" b="0" dirty="0" smtClean="0"/>
              <a:t>ροή.</a:t>
            </a:r>
          </a:p>
          <a:p>
            <a:pPr algn="just"/>
            <a:endParaRPr lang="el-GR" sz="1800" b="0" dirty="0"/>
          </a:p>
          <a:p>
            <a:pPr algn="just"/>
            <a:endParaRPr lang="el-GR" sz="1800" b="0" dirty="0" smtClean="0"/>
          </a:p>
        </p:txBody>
      </p:sp>
      <p:pic>
        <p:nvPicPr>
          <p:cNvPr id="5" name="Picture 4"/>
          <p:cNvPicPr>
            <a:picLocks noChangeAspect="1"/>
          </p:cNvPicPr>
          <p:nvPr/>
        </p:nvPicPr>
        <p:blipFill>
          <a:blip r:embed="rId2"/>
          <a:stretch>
            <a:fillRect/>
          </a:stretch>
        </p:blipFill>
        <p:spPr>
          <a:xfrm>
            <a:off x="842379" y="2209800"/>
            <a:ext cx="6853821" cy="3740699"/>
          </a:xfrm>
          <a:prstGeom prst="rect">
            <a:avLst/>
          </a:prstGeom>
        </p:spPr>
      </p:pic>
      <p:sp>
        <p:nvSpPr>
          <p:cNvPr id="3" name="Rectangle 2"/>
          <p:cNvSpPr/>
          <p:nvPr/>
        </p:nvSpPr>
        <p:spPr>
          <a:xfrm>
            <a:off x="2133600" y="6123801"/>
            <a:ext cx="5029200" cy="276999"/>
          </a:xfrm>
          <a:prstGeom prst="rect">
            <a:avLst/>
          </a:prstGeom>
        </p:spPr>
        <p:txBody>
          <a:bodyPr wrap="square">
            <a:spAutoFit/>
          </a:bodyPr>
          <a:lstStyle/>
          <a:p>
            <a:r>
              <a:rPr lang="el-GR" sz="1200" i="1" dirty="0"/>
              <a:t>Σχηματική μεθοδολογία συνδυασμού των μοντέλων SWAT και PTC</a:t>
            </a:r>
          </a:p>
        </p:txBody>
      </p:sp>
    </p:spTree>
    <p:extLst>
      <p:ext uri="{BB962C8B-B14F-4D97-AF65-F5344CB8AC3E}">
        <p14:creationId xmlns:p14="http://schemas.microsoft.com/office/powerpoint/2010/main" val="29563665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686118"/>
          </a:xfrm>
        </p:spPr>
        <p:txBody>
          <a:bodyPr/>
          <a:lstStyle/>
          <a:p>
            <a:r>
              <a:rPr lang="el-GR" cap="none" dirty="0" smtClean="0">
                <a:solidFill>
                  <a:schemeClr val="tx1"/>
                </a:solidFill>
                <a:latin typeface="Calibri" panose="020F0502020204030204" pitchFamily="34" charset="0"/>
                <a:cs typeface="Calibri" panose="020F0502020204030204" pitchFamily="34" charset="0"/>
              </a:rPr>
              <a:t>Μεθοδολογία</a:t>
            </a:r>
            <a:endParaRPr lang="el-GR" cap="none" dirty="0">
              <a:solidFill>
                <a:schemeClr val="tx1"/>
              </a:solidFill>
              <a:latin typeface="Calibri" panose="020F0502020204030204" pitchFamily="34" charset="0"/>
              <a:cs typeface="Calibri" panose="020F0502020204030204" pitchFamily="34" charset="0"/>
            </a:endParaRPr>
          </a:p>
        </p:txBody>
      </p:sp>
      <p:sp>
        <p:nvSpPr>
          <p:cNvPr id="4" name="Content Placeholder 3"/>
          <p:cNvSpPr>
            <a:spLocks noGrp="1"/>
          </p:cNvSpPr>
          <p:nvPr>
            <p:ph idx="1"/>
          </p:nvPr>
        </p:nvSpPr>
        <p:spPr>
          <a:xfrm>
            <a:off x="533400" y="914400"/>
            <a:ext cx="7772400" cy="5715000"/>
          </a:xfrm>
        </p:spPr>
        <p:txBody>
          <a:bodyPr>
            <a:normAutofit fontScale="92500"/>
          </a:bodyPr>
          <a:lstStyle/>
          <a:p>
            <a:pPr marL="285750" indent="-285750" algn="just">
              <a:buFont typeface="Wingdings" panose="05000000000000000000" pitchFamily="2" charset="2"/>
              <a:buChar char="Ø"/>
            </a:pPr>
            <a:r>
              <a:rPr lang="el-GR" sz="1800" b="0" dirty="0" smtClean="0"/>
              <a:t>Το </a:t>
            </a:r>
            <a:r>
              <a:rPr lang="el-GR" sz="1800" b="0" dirty="0"/>
              <a:t>SWAT είναι ένα </a:t>
            </a:r>
            <a:r>
              <a:rPr lang="el-GR" sz="1800" b="0" dirty="0" smtClean="0"/>
              <a:t>φυσικό, </a:t>
            </a:r>
            <a:r>
              <a:rPr lang="el-GR" sz="1800" b="0" dirty="0"/>
              <a:t>μακράς προσομοίωσης, ημερήσιου βήματος, </a:t>
            </a:r>
            <a:r>
              <a:rPr lang="el-GR" sz="1800" b="0" dirty="0" err="1"/>
              <a:t>ημι</a:t>
            </a:r>
            <a:r>
              <a:rPr lang="el-GR" sz="1800" b="0" dirty="0"/>
              <a:t>-κατανεμημένο υδρολογικό μοντέλο. </a:t>
            </a:r>
          </a:p>
          <a:p>
            <a:pPr marL="285750" indent="-285750" algn="just">
              <a:buFont typeface="Wingdings" panose="05000000000000000000" pitchFamily="2" charset="2"/>
              <a:buChar char="Ø"/>
            </a:pPr>
            <a:r>
              <a:rPr lang="el-GR" sz="1800" b="0" dirty="0" smtClean="0"/>
              <a:t>Αναπτύχθηκε </a:t>
            </a:r>
            <a:r>
              <a:rPr lang="el-GR" sz="1800" b="0" dirty="0"/>
              <a:t>από το Υπουργείο Αγροτικής Ανάπτυξης των ΗΠΑ - Υπηρεσία Αγροτικών Έρευνών (USDA-ARS) στο Ερευνητικό Εργαστήριο στο Τέξας </a:t>
            </a:r>
            <a:endParaRPr lang="el-GR" sz="1800" b="0" dirty="0" smtClean="0"/>
          </a:p>
          <a:p>
            <a:pPr marL="285750" indent="-285750" algn="just">
              <a:buFont typeface="Wingdings" panose="05000000000000000000" pitchFamily="2" charset="2"/>
              <a:buChar char="Ø"/>
            </a:pPr>
            <a:r>
              <a:rPr lang="el-GR" sz="1800" b="0" dirty="0" smtClean="0"/>
              <a:t>Στη </a:t>
            </a:r>
            <a:r>
              <a:rPr lang="el-GR" sz="1800" b="0" dirty="0"/>
              <a:t>βιβλιογραφία έχουν δημοσιεύθηκαν πάρα πολλές υδρολογικές μελέτες με το μοντέλο  </a:t>
            </a:r>
            <a:r>
              <a:rPr lang="el-GR" sz="1800" b="0" dirty="0" smtClean="0"/>
              <a:t>SWAT.</a:t>
            </a:r>
            <a:endParaRPr lang="el-GR" sz="1800" b="0" dirty="0"/>
          </a:p>
          <a:p>
            <a:pPr marL="285750" indent="-285750" algn="just">
              <a:buFont typeface="Wingdings" panose="05000000000000000000" pitchFamily="2" charset="2"/>
              <a:buChar char="Ø"/>
            </a:pPr>
            <a:r>
              <a:rPr lang="el-GR" sz="1800" b="0" dirty="0"/>
              <a:t>Στην Ελλάδα </a:t>
            </a:r>
            <a:r>
              <a:rPr lang="el-GR" sz="1800" b="0" dirty="0" smtClean="0"/>
              <a:t>(</a:t>
            </a:r>
            <a:r>
              <a:rPr lang="en-US" sz="1800" b="0" dirty="0"/>
              <a:t>Gamvroudis et al., 2015; </a:t>
            </a:r>
            <a:r>
              <a:rPr lang="en-US" sz="1800" b="0" dirty="0" err="1"/>
              <a:t>Nikolaidis</a:t>
            </a:r>
            <a:r>
              <a:rPr lang="en-US" sz="1800" b="0" dirty="0"/>
              <a:t> et al., 2013; </a:t>
            </a:r>
            <a:r>
              <a:rPr lang="en-US" sz="1800" b="0" dirty="0" err="1"/>
              <a:t>Sibetheros</a:t>
            </a:r>
            <a:r>
              <a:rPr lang="en-US" sz="1800" b="0" dirty="0"/>
              <a:t> et al., 2013; </a:t>
            </a:r>
            <a:r>
              <a:rPr lang="en-US" sz="1800" b="0" dirty="0" err="1"/>
              <a:t>Malago</a:t>
            </a:r>
            <a:r>
              <a:rPr lang="en-US" sz="1800" b="0" dirty="0"/>
              <a:t> et al., 2016; </a:t>
            </a:r>
            <a:r>
              <a:rPr lang="en-US" sz="1800" b="0" dirty="0" err="1"/>
              <a:t>Nerantzaki</a:t>
            </a:r>
            <a:r>
              <a:rPr lang="en-US" sz="1800" b="0" dirty="0"/>
              <a:t> et al., 2015; </a:t>
            </a:r>
            <a:r>
              <a:rPr lang="en-US" sz="1800" b="0" dirty="0" err="1"/>
              <a:t>Nerantzaki</a:t>
            </a:r>
            <a:r>
              <a:rPr lang="en-US" sz="1800" b="0" dirty="0"/>
              <a:t> et al., 2016; Panagopoulos et al., 2014; </a:t>
            </a:r>
            <a:r>
              <a:rPr lang="en-US" sz="1800" b="0" dirty="0" err="1"/>
              <a:t>Pisinaras</a:t>
            </a:r>
            <a:r>
              <a:rPr lang="en-US" sz="1800" b="0" dirty="0"/>
              <a:t> et al., 2010</a:t>
            </a:r>
            <a:r>
              <a:rPr lang="en-US" sz="1800" b="0" dirty="0" smtClean="0"/>
              <a:t>;). </a:t>
            </a:r>
            <a:endParaRPr lang="el-GR" sz="1800" b="0" dirty="0" smtClean="0"/>
          </a:p>
          <a:p>
            <a:pPr marL="742950" lvl="1" indent="-285750" algn="just">
              <a:buFont typeface="Wingdings" panose="05000000000000000000" pitchFamily="2" charset="2"/>
              <a:buChar char="Ø"/>
            </a:pPr>
            <a:r>
              <a:rPr lang="el-GR" sz="1800" b="0" dirty="0" err="1" smtClean="0"/>
              <a:t>αποδεικνύωντας</a:t>
            </a:r>
            <a:r>
              <a:rPr lang="el-GR" sz="1800" b="0" dirty="0" smtClean="0"/>
              <a:t> </a:t>
            </a:r>
            <a:r>
              <a:rPr lang="el-GR" sz="1800" b="0" dirty="0"/>
              <a:t>ουσιαστικά, ότι </a:t>
            </a:r>
            <a:r>
              <a:rPr lang="el-GR" sz="1800" b="0" dirty="0" smtClean="0"/>
              <a:t>είναι </a:t>
            </a:r>
            <a:r>
              <a:rPr lang="el-GR" sz="1800" b="0" dirty="0"/>
              <a:t>ένα σημαντικό εργαλείο για την ολοκληρωμένη διαχείριση λεκανών απορροής </a:t>
            </a:r>
            <a:r>
              <a:rPr lang="el-GR" sz="1800" b="0" dirty="0" smtClean="0"/>
              <a:t>ευρύτερη περιοχή της Μεσογείου.</a:t>
            </a:r>
            <a:endParaRPr lang="el-GR" sz="1800" b="0" dirty="0"/>
          </a:p>
          <a:p>
            <a:pPr marL="285750" indent="-285750" algn="just">
              <a:buFont typeface="Wingdings" panose="05000000000000000000" pitchFamily="2" charset="2"/>
              <a:buChar char="Ø"/>
            </a:pPr>
            <a:endParaRPr lang="en-US" sz="1800" b="0" dirty="0"/>
          </a:p>
          <a:p>
            <a:pPr algn="just"/>
            <a:r>
              <a:rPr lang="el-GR" sz="1800" b="0" dirty="0" smtClean="0"/>
              <a:t>Το </a:t>
            </a:r>
            <a:r>
              <a:rPr lang="el-GR" sz="1800" b="0" dirty="0"/>
              <a:t>SWAT έχει την δυνατότητα να διαιρεί την λεκάνη απορροής σε </a:t>
            </a:r>
            <a:r>
              <a:rPr lang="el-GR" sz="1800" b="0" dirty="0" err="1" smtClean="0"/>
              <a:t>υπολεκάνες</a:t>
            </a:r>
            <a:r>
              <a:rPr lang="el-GR" sz="1800" b="0" dirty="0" smtClean="0"/>
              <a:t> </a:t>
            </a:r>
            <a:r>
              <a:rPr lang="el-GR" sz="1800" b="0" dirty="0"/>
              <a:t>οι οποίες στην συνέχεια μπορούν να υποδιαιρεθούν σε πολλαπλές υδρολογικές μονάδες απόκρισης (</a:t>
            </a:r>
            <a:r>
              <a:rPr lang="el-GR" sz="1800" b="0" dirty="0" smtClean="0"/>
              <a:t>HRU).</a:t>
            </a:r>
          </a:p>
          <a:p>
            <a:pPr algn="ctr"/>
            <a:r>
              <a:rPr lang="el-GR" sz="1800" i="1" u="sng" dirty="0" smtClean="0"/>
              <a:t>Οι </a:t>
            </a:r>
            <a:r>
              <a:rPr lang="el-GR" sz="1800" i="1" u="sng" dirty="0"/>
              <a:t>υδρολογικές μονάδες απόκρισης (HRU) έχουν ίδια χαρακτηριστικά χρήσεων γης, εδάφους και κλίσεων. </a:t>
            </a:r>
          </a:p>
        </p:txBody>
      </p:sp>
    </p:spTree>
    <p:extLst>
      <p:ext uri="{BB962C8B-B14F-4D97-AF65-F5344CB8AC3E}">
        <p14:creationId xmlns:p14="http://schemas.microsoft.com/office/powerpoint/2010/main" val="23478585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686118"/>
          </a:xfrm>
        </p:spPr>
        <p:txBody>
          <a:bodyPr/>
          <a:lstStyle/>
          <a:p>
            <a:r>
              <a:rPr lang="el-GR" cap="none" dirty="0" smtClean="0">
                <a:solidFill>
                  <a:schemeClr val="tx1"/>
                </a:solidFill>
                <a:latin typeface="Calibri" panose="020F0502020204030204" pitchFamily="34" charset="0"/>
                <a:cs typeface="Calibri" panose="020F0502020204030204" pitchFamily="34" charset="0"/>
              </a:rPr>
              <a:t>Μεθοδολογία</a:t>
            </a:r>
            <a:endParaRPr lang="el-GR" cap="none" dirty="0">
              <a:solidFill>
                <a:schemeClr val="tx1"/>
              </a:solidFill>
              <a:latin typeface="Calibri" panose="020F0502020204030204" pitchFamily="34" charset="0"/>
              <a:cs typeface="Calibri" panose="020F0502020204030204" pitchFamily="34" charset="0"/>
            </a:endParaRPr>
          </a:p>
        </p:txBody>
      </p:sp>
      <p:sp>
        <p:nvSpPr>
          <p:cNvPr id="4" name="Content Placeholder 3"/>
          <p:cNvSpPr>
            <a:spLocks noGrp="1"/>
          </p:cNvSpPr>
          <p:nvPr>
            <p:ph idx="1"/>
          </p:nvPr>
        </p:nvSpPr>
        <p:spPr>
          <a:xfrm>
            <a:off x="533400" y="914400"/>
            <a:ext cx="7924800" cy="4373563"/>
          </a:xfrm>
        </p:spPr>
        <p:txBody>
          <a:bodyPr>
            <a:normAutofit/>
          </a:bodyPr>
          <a:lstStyle/>
          <a:p>
            <a:pPr algn="just"/>
            <a:r>
              <a:rPr lang="el-GR" sz="1800" b="0" dirty="0"/>
              <a:t>Τα κυριότερα στοιχεία που απαρτίζουν το μοντέλο, αφορούν τον καιρό, την υδρολογία, τη θερμοκρασία του εδάφους, την ανάπτυξη των φυτών, τα θρεπτικά </a:t>
            </a:r>
            <a:r>
              <a:rPr lang="el-GR" sz="1800" b="0" dirty="0" smtClean="0"/>
              <a:t>συστατικά, τη </a:t>
            </a:r>
            <a:r>
              <a:rPr lang="el-GR" sz="1800" b="0" dirty="0"/>
              <a:t>διαχείριση της </a:t>
            </a:r>
            <a:r>
              <a:rPr lang="el-GR" sz="1800" b="0" dirty="0" smtClean="0"/>
              <a:t>γης </a:t>
            </a:r>
            <a:r>
              <a:rPr lang="el-GR" sz="1800" b="0" dirty="0" err="1" smtClean="0"/>
              <a:t>κ.α</a:t>
            </a:r>
            <a:endParaRPr lang="en-US" sz="1800" b="0" dirty="0" smtClean="0"/>
          </a:p>
          <a:p>
            <a:pPr algn="just"/>
            <a:endParaRPr lang="el-GR" sz="1800" b="0" dirty="0"/>
          </a:p>
        </p:txBody>
      </p:sp>
      <p:pic>
        <p:nvPicPr>
          <p:cNvPr id="3" name="Picture 2"/>
          <p:cNvPicPr>
            <a:picLocks noChangeAspect="1"/>
          </p:cNvPicPr>
          <p:nvPr/>
        </p:nvPicPr>
        <p:blipFill>
          <a:blip r:embed="rId2"/>
          <a:stretch>
            <a:fillRect/>
          </a:stretch>
        </p:blipFill>
        <p:spPr>
          <a:xfrm>
            <a:off x="1676400" y="1981200"/>
            <a:ext cx="6160222" cy="4368788"/>
          </a:xfrm>
          <a:prstGeom prst="rect">
            <a:avLst/>
          </a:prstGeom>
        </p:spPr>
      </p:pic>
      <p:sp>
        <p:nvSpPr>
          <p:cNvPr id="5" name="Rectangle 4"/>
          <p:cNvSpPr/>
          <p:nvPr/>
        </p:nvSpPr>
        <p:spPr>
          <a:xfrm>
            <a:off x="1905000" y="6349988"/>
            <a:ext cx="5486400" cy="307777"/>
          </a:xfrm>
          <a:prstGeom prst="rect">
            <a:avLst/>
          </a:prstGeom>
        </p:spPr>
        <p:txBody>
          <a:bodyPr wrap="square">
            <a:spAutoFit/>
          </a:bodyPr>
          <a:lstStyle/>
          <a:p>
            <a:r>
              <a:rPr lang="el-GR" sz="1400" i="1" dirty="0"/>
              <a:t>Σχηματική απεικόνιση υδρολογικού κύκλου στο μοντέλο SWAT</a:t>
            </a:r>
          </a:p>
        </p:txBody>
      </p:sp>
    </p:spTree>
    <p:extLst>
      <p:ext uri="{BB962C8B-B14F-4D97-AF65-F5344CB8AC3E}">
        <p14:creationId xmlns:p14="http://schemas.microsoft.com/office/powerpoint/2010/main" val="35366243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686118"/>
          </a:xfrm>
        </p:spPr>
        <p:txBody>
          <a:bodyPr/>
          <a:lstStyle/>
          <a:p>
            <a:r>
              <a:rPr lang="el-GR" cap="none" dirty="0" smtClean="0">
                <a:solidFill>
                  <a:schemeClr val="tx1"/>
                </a:solidFill>
                <a:latin typeface="Calibri" panose="020F0502020204030204" pitchFamily="34" charset="0"/>
                <a:cs typeface="Calibri" panose="020F0502020204030204" pitchFamily="34" charset="0"/>
              </a:rPr>
              <a:t>Μεθοδολογία</a:t>
            </a:r>
            <a:endParaRPr lang="el-GR" cap="none" dirty="0">
              <a:solidFill>
                <a:schemeClr val="tx1"/>
              </a:solidFill>
              <a:latin typeface="Calibri" panose="020F0502020204030204" pitchFamily="34" charset="0"/>
              <a:cs typeface="Calibri" panose="020F0502020204030204" pitchFamily="34" charset="0"/>
            </a:endParaRPr>
          </a:p>
        </p:txBody>
      </p:sp>
      <p:sp>
        <p:nvSpPr>
          <p:cNvPr id="4" name="Content Placeholder 3"/>
          <p:cNvSpPr>
            <a:spLocks noGrp="1"/>
          </p:cNvSpPr>
          <p:nvPr>
            <p:ph idx="1"/>
          </p:nvPr>
        </p:nvSpPr>
        <p:spPr>
          <a:xfrm>
            <a:off x="457200" y="1016318"/>
            <a:ext cx="8305800" cy="5536882"/>
          </a:xfrm>
        </p:spPr>
        <p:txBody>
          <a:bodyPr>
            <a:normAutofit/>
          </a:bodyPr>
          <a:lstStyle/>
          <a:p>
            <a:pPr marL="342900" indent="-342900" algn="just">
              <a:buFont typeface="Wingdings" panose="05000000000000000000" pitchFamily="2" charset="2"/>
              <a:buChar char="Ø"/>
            </a:pPr>
            <a:r>
              <a:rPr lang="el-GR" sz="1800" b="0" dirty="0" smtClean="0"/>
              <a:t>Ο κώδικας PTC </a:t>
            </a:r>
            <a:r>
              <a:rPr lang="el-GR" sz="1800" b="0" dirty="0"/>
              <a:t>(</a:t>
            </a:r>
            <a:r>
              <a:rPr lang="el-GR" sz="1800" b="0" dirty="0" err="1"/>
              <a:t>Princeton</a:t>
            </a:r>
            <a:r>
              <a:rPr lang="el-GR" sz="1800" b="0" dirty="0"/>
              <a:t> Transport </a:t>
            </a:r>
            <a:r>
              <a:rPr lang="el-GR" sz="1800" b="0" dirty="0" err="1"/>
              <a:t>Code</a:t>
            </a:r>
            <a:r>
              <a:rPr lang="el-GR" sz="1800" b="0" dirty="0"/>
              <a:t>), </a:t>
            </a:r>
            <a:r>
              <a:rPr lang="el-GR" sz="1800" b="0" dirty="0" smtClean="0"/>
              <a:t>ένα ένας προηγμένος τρισδιάστατος κώδικας πεπερασμένων </a:t>
            </a:r>
            <a:r>
              <a:rPr lang="el-GR" sz="1800" b="0" dirty="0"/>
              <a:t>στοιχείων και πεπερασμένων διαφορών, που προσομοιώνει την υπόγεια ροή και </a:t>
            </a:r>
            <a:r>
              <a:rPr lang="el-GR" sz="1800" b="0" dirty="0" smtClean="0"/>
              <a:t>μεταφορά μέσω του λογισμικού </a:t>
            </a:r>
            <a:r>
              <a:rPr lang="el-GR" sz="1800" b="0" dirty="0" err="1"/>
              <a:t>Argus</a:t>
            </a:r>
            <a:r>
              <a:rPr lang="el-GR" sz="1800" b="0" dirty="0"/>
              <a:t> </a:t>
            </a:r>
            <a:r>
              <a:rPr lang="el-GR" sz="1800" b="0" dirty="0" err="1"/>
              <a:t>One</a:t>
            </a:r>
            <a:r>
              <a:rPr lang="el-GR" sz="1800" b="0" dirty="0"/>
              <a:t> </a:t>
            </a:r>
            <a:endParaRPr lang="el-GR" sz="1800" b="0" dirty="0" smtClean="0"/>
          </a:p>
          <a:p>
            <a:pPr marL="342900" indent="-342900" algn="just">
              <a:buFont typeface="Wingdings" panose="05000000000000000000" pitchFamily="2" charset="2"/>
              <a:buChar char="Ø"/>
            </a:pPr>
            <a:r>
              <a:rPr lang="el-GR" sz="1800" b="0" dirty="0" smtClean="0"/>
              <a:t>Ο </a:t>
            </a:r>
            <a:r>
              <a:rPr lang="el-GR" sz="1800" b="0" dirty="0"/>
              <a:t>κώδικας PTC είναι αποτέλεσμα συνεισφορών πολλών ατόμων στο πανεπιστήμιο του </a:t>
            </a:r>
            <a:r>
              <a:rPr lang="el-GR" sz="1800" b="0" dirty="0" err="1"/>
              <a:t>Princeton</a:t>
            </a:r>
            <a:r>
              <a:rPr lang="el-GR" sz="1800" b="0" dirty="0"/>
              <a:t>. </a:t>
            </a:r>
            <a:endParaRPr lang="el-GR" sz="1800" b="0" dirty="0" smtClean="0"/>
          </a:p>
          <a:p>
            <a:pPr marL="342900" indent="-342900" algn="just">
              <a:buFont typeface="Wingdings" panose="05000000000000000000" pitchFamily="2" charset="2"/>
              <a:buChar char="Ø"/>
            </a:pPr>
            <a:r>
              <a:rPr lang="el-GR" sz="1800" b="0" dirty="0" smtClean="0"/>
              <a:t>Αρχικά </a:t>
            </a:r>
            <a:r>
              <a:rPr lang="el-GR" sz="1800" b="0" dirty="0"/>
              <a:t>αναπτύχθηκε σε δύο διαστάσεις, από τους </a:t>
            </a:r>
            <a:r>
              <a:rPr lang="el-GR" sz="1800" b="0" dirty="0" err="1"/>
              <a:t>Pinder</a:t>
            </a:r>
            <a:r>
              <a:rPr lang="el-GR" sz="1800" b="0" dirty="0"/>
              <a:t> &amp; </a:t>
            </a:r>
            <a:r>
              <a:rPr lang="el-GR" sz="1800" b="0" dirty="0" err="1"/>
              <a:t>Gray</a:t>
            </a:r>
            <a:r>
              <a:rPr lang="el-GR" sz="1800" b="0" dirty="0"/>
              <a:t> και αργότερα ο κώδικας επεκτάθηκε στον τρισδιάστατο χώρο από τον </a:t>
            </a:r>
            <a:r>
              <a:rPr lang="el-GR" sz="1800" b="0" dirty="0" err="1" smtClean="0"/>
              <a:t>Babu</a:t>
            </a:r>
            <a:r>
              <a:rPr lang="el-GR" sz="1800" b="0" dirty="0" smtClean="0"/>
              <a:t>. </a:t>
            </a:r>
          </a:p>
          <a:p>
            <a:pPr marL="342900" indent="-342900" algn="just">
              <a:buFont typeface="Wingdings" panose="05000000000000000000" pitchFamily="2" charset="2"/>
              <a:buChar char="Ø"/>
            </a:pPr>
            <a:r>
              <a:rPr lang="el-GR" sz="1800" b="0" dirty="0" smtClean="0"/>
              <a:t>Ο </a:t>
            </a:r>
            <a:r>
              <a:rPr lang="el-GR" sz="1800" b="0" dirty="0"/>
              <a:t>κώδικας PTC γραμμένος σε γλώσσα FORTRAN, επιλύει χωρικές διαφορικές εξισώσεις που περιγράφουν την ροή των υπογείων υδάτων και την μεταφορά ρύπων. </a:t>
            </a:r>
            <a:endParaRPr lang="el-GR" sz="1800" b="0" dirty="0" smtClean="0"/>
          </a:p>
          <a:p>
            <a:pPr marL="342900" indent="-342900" algn="just">
              <a:buFont typeface="Wingdings" panose="05000000000000000000" pitchFamily="2" charset="2"/>
              <a:buChar char="Ø"/>
            </a:pPr>
            <a:r>
              <a:rPr lang="el-GR" sz="1800" b="0" dirty="0" smtClean="0"/>
              <a:t>Έχει </a:t>
            </a:r>
            <a:r>
              <a:rPr lang="el-GR" sz="1800" b="0" dirty="0"/>
              <a:t>σχεδιαστεί κατά βάση για πρακτικούς σκοπούς παρά για θεωρητικούς και επικεντρώνεται στις αριθμητικές μεθόδους επίλυσης και στην βιβλιογραφία όσον αφορά πηγές υδάτων. </a:t>
            </a:r>
          </a:p>
        </p:txBody>
      </p:sp>
    </p:spTree>
    <p:extLst>
      <p:ext uri="{BB962C8B-B14F-4D97-AF65-F5344CB8AC3E}">
        <p14:creationId xmlns:p14="http://schemas.microsoft.com/office/powerpoint/2010/main" val="29462826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988228" y="990600"/>
            <a:ext cx="6878515" cy="4724400"/>
            <a:chOff x="988228" y="990600"/>
            <a:chExt cx="6878515" cy="4724400"/>
          </a:xfrm>
        </p:grpSpPr>
        <p:sp>
          <p:nvSpPr>
            <p:cNvPr id="24" name="Rounded Rectangle 23"/>
            <p:cNvSpPr/>
            <p:nvPr/>
          </p:nvSpPr>
          <p:spPr>
            <a:xfrm>
              <a:off x="1008743" y="9906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Τοποθέτηση του προβλήματος – Σκοπός της Δ.Δ</a:t>
              </a:r>
            </a:p>
          </p:txBody>
        </p:sp>
        <p:sp>
          <p:nvSpPr>
            <p:cNvPr id="25" name="Rounded Rectangle 24"/>
            <p:cNvSpPr/>
            <p:nvPr/>
          </p:nvSpPr>
          <p:spPr>
            <a:xfrm>
              <a:off x="994229" y="16764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Μεθοδολογία</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26" name="Rounded Rectangle 25"/>
            <p:cNvSpPr/>
            <p:nvPr/>
          </p:nvSpPr>
          <p:spPr>
            <a:xfrm>
              <a:off x="988228" y="2362200"/>
              <a:ext cx="6864001" cy="6096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Περιοχή μελέτης – Δίκτυο παρακολούθησης</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27" name="Rounded Rectangle 26"/>
            <p:cNvSpPr/>
            <p:nvPr/>
          </p:nvSpPr>
          <p:spPr>
            <a:xfrm>
              <a:off x="988228" y="3733800"/>
              <a:ext cx="6878515"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Προσομοίωση </a:t>
              </a:r>
              <a:r>
                <a:rPr lang="el-GR" sz="2000" dirty="0" smtClean="0">
                  <a:ln w="0"/>
                  <a:solidFill>
                    <a:schemeClr val="tx1"/>
                  </a:solidFill>
                  <a:effectLst>
                    <a:outerShdw blurRad="38100" dist="19050" dir="2700000" algn="tl" rotWithShape="0">
                      <a:schemeClr val="dk1">
                        <a:alpha val="40000"/>
                      </a:schemeClr>
                    </a:outerShdw>
                  </a:effectLst>
                </a:rPr>
                <a:t>της αλληλεπίδραση επιφανειακών και υπογείων υδάτων</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28" name="Rounded Rectangle 27"/>
            <p:cNvSpPr/>
            <p:nvPr/>
          </p:nvSpPr>
          <p:spPr>
            <a:xfrm>
              <a:off x="990600" y="51054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Συμπεράσματα </a:t>
              </a:r>
              <a:r>
                <a:rPr lang="el-GR" sz="2000" dirty="0" smtClean="0">
                  <a:ln w="0"/>
                  <a:solidFill>
                    <a:schemeClr val="tx1"/>
                  </a:solidFill>
                  <a:effectLst>
                    <a:outerShdw blurRad="38100" dist="19050" dir="2700000" algn="tl" rotWithShape="0">
                      <a:schemeClr val="dk1">
                        <a:alpha val="40000"/>
                      </a:schemeClr>
                    </a:outerShdw>
                  </a:effectLst>
                </a:rPr>
                <a:t>και </a:t>
              </a:r>
              <a:r>
                <a:rPr lang="el-GR" sz="2000" dirty="0">
                  <a:ln w="0"/>
                  <a:solidFill>
                    <a:schemeClr val="tx1"/>
                  </a:solidFill>
                  <a:effectLst>
                    <a:outerShdw blurRad="38100" dist="19050" dir="2700000" algn="tl" rotWithShape="0">
                      <a:schemeClr val="dk1">
                        <a:alpha val="40000"/>
                      </a:schemeClr>
                    </a:outerShdw>
                  </a:effectLst>
                </a:rPr>
                <a:t>Μελλοντικές </a:t>
              </a:r>
              <a:r>
                <a:rPr lang="el-GR" sz="2000" dirty="0" smtClean="0">
                  <a:ln w="0"/>
                  <a:solidFill>
                    <a:schemeClr val="tx1"/>
                  </a:solidFill>
                  <a:effectLst>
                    <a:outerShdw blurRad="38100" dist="19050" dir="2700000" algn="tl" rotWithShape="0">
                      <a:schemeClr val="dk1">
                        <a:alpha val="40000"/>
                      </a:schemeClr>
                    </a:outerShdw>
                  </a:effectLst>
                </a:rPr>
                <a:t>προτάσεις</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30" name="Rounded Rectangle 29"/>
            <p:cNvSpPr/>
            <p:nvPr/>
          </p:nvSpPr>
          <p:spPr>
            <a:xfrm>
              <a:off x="988228" y="3048000"/>
              <a:ext cx="6878515"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Προσομοίωση υδρολογίας, μεταφοράς ιζημάτων</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31" name="Rounded Rectangle 30"/>
            <p:cNvSpPr/>
            <p:nvPr/>
          </p:nvSpPr>
          <p:spPr>
            <a:xfrm>
              <a:off x="988228" y="44196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Σενάρια Κλιματικής Αλλαγής </a:t>
              </a:r>
              <a:endParaRPr lang="el-GR" sz="2000" dirty="0">
                <a:ln w="0"/>
                <a:solidFill>
                  <a:schemeClr val="tx1"/>
                </a:solidFill>
                <a:effectLst>
                  <a:outerShdw blurRad="38100" dist="19050" dir="2700000" algn="tl" rotWithShape="0">
                    <a:schemeClr val="dk1">
                      <a:alpha val="40000"/>
                    </a:schemeClr>
                  </a:outerShdw>
                </a:effectLst>
              </a:endParaRPr>
            </a:p>
          </p:txBody>
        </p:sp>
      </p:grpSp>
    </p:spTree>
    <p:extLst>
      <p:ext uri="{BB962C8B-B14F-4D97-AF65-F5344CB8AC3E}">
        <p14:creationId xmlns:p14="http://schemas.microsoft.com/office/powerpoint/2010/main" val="36472358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9769"/>
            <a:ext cx="8382000" cy="686118"/>
          </a:xfrm>
        </p:spPr>
        <p:txBody>
          <a:bodyPr>
            <a:normAutofit/>
          </a:bodyPr>
          <a:lstStyle/>
          <a:p>
            <a:pPr algn="just"/>
            <a:r>
              <a:rPr lang="el-GR" cap="none" dirty="0">
                <a:solidFill>
                  <a:schemeClr val="tx1"/>
                </a:solidFill>
                <a:latin typeface="Calibri" panose="020F0502020204030204" pitchFamily="34" charset="0"/>
                <a:cs typeface="Calibri" panose="020F0502020204030204" pitchFamily="34" charset="0"/>
              </a:rPr>
              <a:t>Περιοχή </a:t>
            </a:r>
            <a:r>
              <a:rPr lang="el-GR" cap="none" dirty="0" smtClean="0">
                <a:solidFill>
                  <a:schemeClr val="tx1"/>
                </a:solidFill>
                <a:latin typeface="Calibri" panose="020F0502020204030204" pitchFamily="34" charset="0"/>
                <a:cs typeface="Calibri" panose="020F0502020204030204" pitchFamily="34" charset="0"/>
              </a:rPr>
              <a:t>Μελέτης</a:t>
            </a:r>
            <a:endParaRPr lang="el-GR"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228600" y="838200"/>
            <a:ext cx="8534400" cy="5744930"/>
          </a:xfrm>
        </p:spPr>
        <p:txBody>
          <a:bodyPr>
            <a:normAutofit/>
          </a:bodyPr>
          <a:lstStyle/>
          <a:p>
            <a:pPr marL="342900" indent="-342900" algn="just">
              <a:buFont typeface="Courier New" panose="02070309020205020404" pitchFamily="49" charset="0"/>
              <a:buChar char="o"/>
            </a:pPr>
            <a:r>
              <a:rPr lang="el-GR" sz="1800" b="0" dirty="0" smtClean="0"/>
              <a:t>Η </a:t>
            </a:r>
            <a:r>
              <a:rPr lang="el-GR" sz="1800" b="0" dirty="0"/>
              <a:t>Λεκάνη Απορροής του ποταμού Ευρώτα (Κωδικός GR33) ανήκει στο Υδατικό Διαμέρισμα Ανατολικής Πελοποννήσου (ΠΛΑΠ 03) και βρίσκεται στο νοτιοανατολικό τμήμα της Πελοποννήσου</a:t>
            </a:r>
            <a:r>
              <a:rPr lang="el-GR" sz="1800" b="0" dirty="0" smtClean="0"/>
              <a:t>.</a:t>
            </a:r>
            <a:endParaRPr lang="en-US" sz="1800" b="0" dirty="0" smtClean="0"/>
          </a:p>
          <a:p>
            <a:pPr marL="342900" indent="-342900" algn="just">
              <a:buFont typeface="Courier New" panose="02070309020205020404" pitchFamily="49" charset="0"/>
              <a:buChar char="o"/>
            </a:pPr>
            <a:r>
              <a:rPr lang="el-GR" sz="1800" b="0" dirty="0" smtClean="0"/>
              <a:t>Γεωγραφικά </a:t>
            </a:r>
            <a:r>
              <a:rPr lang="el-GR" sz="1800" b="0" dirty="0"/>
              <a:t>Όρια (</a:t>
            </a:r>
            <a:r>
              <a:rPr lang="el-GR" sz="1800" b="0" dirty="0" err="1"/>
              <a:t>Ταϋγετος</a:t>
            </a:r>
            <a:r>
              <a:rPr lang="el-GR" sz="1800" b="0" dirty="0"/>
              <a:t> - Οι ορεινές περιοχές της Δημοτικής Ενότητας </a:t>
            </a:r>
            <a:r>
              <a:rPr lang="el-GR" sz="1800" b="0" dirty="0" err="1"/>
              <a:t>Σκιρίτιδας</a:t>
            </a:r>
            <a:r>
              <a:rPr lang="el-GR" sz="1800" b="0" dirty="0"/>
              <a:t> – Πάρνωνας - Λακωνικός Κόλπος). </a:t>
            </a:r>
          </a:p>
          <a:p>
            <a:pPr marL="342900" indent="-342900" algn="just">
              <a:buFont typeface="Courier New" panose="02070309020205020404" pitchFamily="49" charset="0"/>
              <a:buChar char="o"/>
            </a:pPr>
            <a:r>
              <a:rPr lang="el-GR" sz="1800" b="0" dirty="0" smtClean="0"/>
              <a:t>Έκταση </a:t>
            </a:r>
            <a:r>
              <a:rPr lang="en-US" sz="1800" b="0" dirty="0" smtClean="0"/>
              <a:t>: </a:t>
            </a:r>
            <a:r>
              <a:rPr lang="el-GR" sz="1800" b="0" dirty="0" smtClean="0"/>
              <a:t>2.239 km</a:t>
            </a:r>
            <a:r>
              <a:rPr lang="el-GR" sz="1800" b="0" baseline="30000" dirty="0" smtClean="0"/>
              <a:t>2</a:t>
            </a:r>
            <a:r>
              <a:rPr lang="el-GR" sz="1800" b="0" dirty="0" smtClean="0"/>
              <a:t>. </a:t>
            </a:r>
          </a:p>
          <a:p>
            <a:pPr marL="342900" indent="-342900" algn="just">
              <a:buFont typeface="Courier New" panose="02070309020205020404" pitchFamily="49" charset="0"/>
              <a:buChar char="o"/>
            </a:pPr>
            <a:r>
              <a:rPr lang="el-GR" sz="1800" b="0" dirty="0" smtClean="0"/>
              <a:t>Πληθυσμός </a:t>
            </a:r>
            <a:r>
              <a:rPr lang="en-US" sz="1800" b="0" dirty="0" smtClean="0"/>
              <a:t>: 63.000 </a:t>
            </a:r>
            <a:r>
              <a:rPr lang="el-GR" sz="1800" b="0" dirty="0" smtClean="0"/>
              <a:t>κάτοικοι (95 </a:t>
            </a:r>
            <a:r>
              <a:rPr lang="el-GR" sz="1800" b="0" dirty="0" err="1" smtClean="0"/>
              <a:t>Δημ</a:t>
            </a:r>
            <a:r>
              <a:rPr lang="en-US" sz="1800" b="0" dirty="0" smtClean="0"/>
              <a:t>o</a:t>
            </a:r>
            <a:r>
              <a:rPr lang="el-GR" sz="1800" b="0" dirty="0" err="1" smtClean="0"/>
              <a:t>τικά</a:t>
            </a:r>
            <a:r>
              <a:rPr lang="el-GR" sz="1800" b="0" dirty="0" smtClean="0"/>
              <a:t> Διαμερίσματα)</a:t>
            </a:r>
          </a:p>
          <a:p>
            <a:pPr marL="342900" indent="-342900" algn="just">
              <a:buFont typeface="Courier New" panose="02070309020205020404" pitchFamily="49" charset="0"/>
              <a:buChar char="o"/>
            </a:pPr>
            <a:r>
              <a:rPr lang="el-GR" sz="1800" b="0" dirty="0" smtClean="0"/>
              <a:t>Μεγαλύτερο </a:t>
            </a:r>
            <a:r>
              <a:rPr lang="el-GR" sz="1800" b="0" dirty="0"/>
              <a:t>αστικό </a:t>
            </a:r>
            <a:r>
              <a:rPr lang="el-GR" sz="1800" b="0" dirty="0" smtClean="0"/>
              <a:t>κέντρο </a:t>
            </a:r>
            <a:r>
              <a:rPr lang="el-GR" sz="1800" b="0" dirty="0" smtClean="0">
                <a:sym typeface="Wingdings" panose="05000000000000000000" pitchFamily="2" charset="2"/>
              </a:rPr>
              <a:t> Σπάρτη (15.000)</a:t>
            </a:r>
            <a:endParaRPr lang="el-GR" sz="1800" b="0" dirty="0" smtClean="0"/>
          </a:p>
          <a:p>
            <a:pPr marL="342900" indent="-342900" algn="just">
              <a:buFont typeface="Courier New" panose="02070309020205020404" pitchFamily="49" charset="0"/>
              <a:buChar char="o"/>
            </a:pPr>
            <a:endParaRPr lang="el-GR" sz="1800" b="0" i="1" dirty="0" smtClean="0"/>
          </a:p>
        </p:txBody>
      </p:sp>
      <p:pic>
        <p:nvPicPr>
          <p:cNvPr id="8" name="Picture 7"/>
          <p:cNvPicPr>
            <a:picLocks noChangeAspect="1"/>
          </p:cNvPicPr>
          <p:nvPr/>
        </p:nvPicPr>
        <p:blipFill rotWithShape="1">
          <a:blip r:embed="rId2"/>
          <a:srcRect l="31429" t="6572" b="3524"/>
          <a:stretch/>
        </p:blipFill>
        <p:spPr>
          <a:xfrm>
            <a:off x="2783031" y="3710665"/>
            <a:ext cx="3425537" cy="2807037"/>
          </a:xfrm>
          <a:prstGeom prst="rect">
            <a:avLst/>
          </a:prstGeom>
          <a:ln>
            <a:noFill/>
          </a:ln>
          <a:effectLst>
            <a:softEdge rad="112500"/>
          </a:effectLst>
        </p:spPr>
      </p:pic>
      <p:sp>
        <p:nvSpPr>
          <p:cNvPr id="4" name="Rectangle 3"/>
          <p:cNvSpPr/>
          <p:nvPr/>
        </p:nvSpPr>
        <p:spPr>
          <a:xfrm>
            <a:off x="2402232" y="6485039"/>
            <a:ext cx="4491935" cy="261610"/>
          </a:xfrm>
          <a:prstGeom prst="rect">
            <a:avLst/>
          </a:prstGeom>
        </p:spPr>
        <p:txBody>
          <a:bodyPr wrap="none">
            <a:spAutoFit/>
          </a:bodyPr>
          <a:lstStyle/>
          <a:p>
            <a:r>
              <a:rPr lang="el-GR" sz="1100" i="1" dirty="0"/>
              <a:t>Λεκάνη Απορροής Ποταμού </a:t>
            </a:r>
            <a:r>
              <a:rPr lang="el-GR" sz="1100" i="1" dirty="0" smtClean="0"/>
              <a:t>Ευρώτα</a:t>
            </a:r>
            <a:r>
              <a:rPr lang="en-US" sz="1100" i="1" dirty="0" smtClean="0"/>
              <a:t> (</a:t>
            </a:r>
            <a:r>
              <a:rPr lang="el-GR" sz="1100" i="1" dirty="0" smtClean="0"/>
              <a:t>Έως τον </a:t>
            </a:r>
            <a:r>
              <a:rPr lang="el-GR" sz="1100" i="1" dirty="0" err="1" smtClean="0"/>
              <a:t>Βρονταμά</a:t>
            </a:r>
            <a:r>
              <a:rPr lang="en-US" sz="1100" i="1" dirty="0" smtClean="0"/>
              <a:t>)</a:t>
            </a:r>
            <a:r>
              <a:rPr lang="el-GR" sz="1100" i="1" dirty="0" smtClean="0"/>
              <a:t> </a:t>
            </a:r>
            <a:r>
              <a:rPr lang="en-US" sz="1100" dirty="0"/>
              <a:t>(1348 km</a:t>
            </a:r>
            <a:r>
              <a:rPr lang="en-US" sz="1100" baseline="30000" dirty="0"/>
              <a:t>2</a:t>
            </a:r>
            <a:r>
              <a:rPr lang="en-US" sz="1100" dirty="0"/>
              <a:t>)</a:t>
            </a:r>
            <a:endParaRPr lang="el-GR" sz="1100" i="1" dirty="0"/>
          </a:p>
        </p:txBody>
      </p:sp>
    </p:spTree>
    <p:extLst>
      <p:ext uri="{BB962C8B-B14F-4D97-AF65-F5344CB8AC3E}">
        <p14:creationId xmlns:p14="http://schemas.microsoft.com/office/powerpoint/2010/main" val="29974221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280"/>
            <a:ext cx="8056431" cy="686118"/>
          </a:xfrm>
        </p:spPr>
        <p:txBody>
          <a:bodyPr>
            <a:normAutofit fontScale="90000"/>
          </a:bodyPr>
          <a:lstStyle/>
          <a:p>
            <a:r>
              <a:rPr lang="el-GR" cap="none" dirty="0" smtClean="0">
                <a:solidFill>
                  <a:schemeClr val="tx1"/>
                </a:solidFill>
                <a:latin typeface="Calibri" panose="020F0502020204030204" pitchFamily="34" charset="0"/>
                <a:cs typeface="Calibri" panose="020F0502020204030204" pitchFamily="34" charset="0"/>
              </a:rPr>
              <a:t>Περιοχή Μελέτης-Γεωμορφολογικά στοιχεία</a:t>
            </a:r>
            <a:endParaRPr lang="el-GR"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152400" y="827320"/>
            <a:ext cx="5791200" cy="4373563"/>
          </a:xfrm>
        </p:spPr>
        <p:txBody>
          <a:bodyPr>
            <a:normAutofit/>
          </a:bodyPr>
          <a:lstStyle/>
          <a:p>
            <a:pPr marL="342900" indent="-342900" algn="just">
              <a:buFont typeface="Courier New" panose="02070309020205020404" pitchFamily="49" charset="0"/>
              <a:buChar char="o"/>
            </a:pPr>
            <a:r>
              <a:rPr lang="el-GR" sz="1600" b="0" dirty="0" smtClean="0"/>
              <a:t>Στην υπό μελέτη περιοχή βρίσκονται δύο κύριες πεδιάδες, η κοιλάδα της Σπάρτης και το δυτικό τμήμα της πεδιάδας της Σκάλας.</a:t>
            </a:r>
          </a:p>
          <a:p>
            <a:pPr marL="342900" indent="-342900" algn="just">
              <a:buFont typeface="Courier New" panose="02070309020205020404" pitchFamily="49" charset="0"/>
              <a:buChar char="o"/>
            </a:pPr>
            <a:r>
              <a:rPr lang="el-GR" sz="1600" b="0" dirty="0" smtClean="0"/>
              <a:t>Κεντρικά </a:t>
            </a:r>
            <a:r>
              <a:rPr lang="el-GR" sz="1600" b="0" dirty="0" smtClean="0">
                <a:sym typeface="Wingdings" panose="05000000000000000000" pitchFamily="2" charset="2"/>
              </a:rPr>
              <a:t> </a:t>
            </a:r>
            <a:r>
              <a:rPr lang="el-GR" sz="1600" b="0" dirty="0" smtClean="0"/>
              <a:t>λοφώδεις </a:t>
            </a:r>
            <a:r>
              <a:rPr lang="el-GR" sz="1600" b="0" dirty="0"/>
              <a:t>εξάρσεις, οι οποίες κατανέμονται γραμμικά, παράλληλα με τη γενική διεύθυνση της κοιλάδας. </a:t>
            </a:r>
            <a:endParaRPr lang="el-GR" sz="1600" b="0" dirty="0" smtClean="0"/>
          </a:p>
          <a:p>
            <a:pPr marL="342900" indent="-342900" algn="just">
              <a:buFont typeface="Courier New" panose="02070309020205020404" pitchFamily="49" charset="0"/>
              <a:buChar char="o"/>
            </a:pPr>
            <a:r>
              <a:rPr lang="el-GR" sz="1600" b="0" dirty="0" smtClean="0"/>
              <a:t>Η </a:t>
            </a:r>
            <a:r>
              <a:rPr lang="el-GR" sz="1600" b="0" dirty="0"/>
              <a:t>κοιλάδα διατρέχεται κατά μήκος από τον ποταμό Ευρώτα και κατά πλάτος από μια σειρά δευτερευόντων </a:t>
            </a:r>
            <a:r>
              <a:rPr lang="el-GR" sz="1600" b="0" dirty="0" err="1"/>
              <a:t>υδρορεμάτων</a:t>
            </a:r>
            <a:r>
              <a:rPr lang="el-GR" sz="1600" b="0" dirty="0"/>
              <a:t>, διαλείπουσας και μόνιμης ροής, με γενική διεύθυνση κάθετη προς τον Ευρώτα, στον οποίο και εκβάλλουν. </a:t>
            </a:r>
            <a:endParaRPr lang="el-GR" sz="1600" b="0" dirty="0" smtClean="0"/>
          </a:p>
          <a:p>
            <a:pPr marL="342900" indent="-342900" algn="just">
              <a:buFont typeface="Courier New" panose="02070309020205020404" pitchFamily="49" charset="0"/>
              <a:buChar char="o"/>
            </a:pPr>
            <a:endParaRPr lang="el-GR" sz="1800" b="0" i="1" dirty="0" smtClean="0"/>
          </a:p>
        </p:txBody>
      </p:sp>
      <p:pic>
        <p:nvPicPr>
          <p:cNvPr id="4" name="Picture 3"/>
          <p:cNvPicPr>
            <a:picLocks noChangeAspect="1"/>
          </p:cNvPicPr>
          <p:nvPr/>
        </p:nvPicPr>
        <p:blipFill>
          <a:blip r:embed="rId2"/>
          <a:stretch>
            <a:fillRect/>
          </a:stretch>
        </p:blipFill>
        <p:spPr>
          <a:xfrm>
            <a:off x="6176962" y="789220"/>
            <a:ext cx="2711190" cy="3135022"/>
          </a:xfrm>
          <a:prstGeom prst="rect">
            <a:avLst/>
          </a:prstGeom>
        </p:spPr>
      </p:pic>
      <p:pic>
        <p:nvPicPr>
          <p:cNvPr id="5" name="Picture 4"/>
          <p:cNvPicPr>
            <a:picLocks noChangeAspect="1"/>
          </p:cNvPicPr>
          <p:nvPr/>
        </p:nvPicPr>
        <p:blipFill>
          <a:blip r:embed="rId3"/>
          <a:stretch>
            <a:fillRect/>
          </a:stretch>
        </p:blipFill>
        <p:spPr>
          <a:xfrm>
            <a:off x="346293" y="4087856"/>
            <a:ext cx="4763522" cy="2226053"/>
          </a:xfrm>
          <a:prstGeom prst="rect">
            <a:avLst/>
          </a:prstGeom>
          <a:ln>
            <a:noFill/>
          </a:ln>
          <a:effectLst>
            <a:softEdge rad="112500"/>
          </a:effectLst>
        </p:spPr>
      </p:pic>
      <p:pic>
        <p:nvPicPr>
          <p:cNvPr id="6" name="Picture 5"/>
          <p:cNvPicPr>
            <a:picLocks noChangeAspect="1"/>
          </p:cNvPicPr>
          <p:nvPr/>
        </p:nvPicPr>
        <p:blipFill>
          <a:blip r:embed="rId4"/>
          <a:stretch>
            <a:fillRect/>
          </a:stretch>
        </p:blipFill>
        <p:spPr>
          <a:xfrm>
            <a:off x="5211292" y="4617659"/>
            <a:ext cx="3625457" cy="2195513"/>
          </a:xfrm>
          <a:prstGeom prst="rect">
            <a:avLst/>
          </a:prstGeom>
          <a:ln>
            <a:noFill/>
          </a:ln>
          <a:effectLst>
            <a:softEdge rad="112500"/>
          </a:effectLst>
        </p:spPr>
      </p:pic>
      <p:sp>
        <p:nvSpPr>
          <p:cNvPr id="8" name="Rectangle 7"/>
          <p:cNvSpPr/>
          <p:nvPr/>
        </p:nvSpPr>
        <p:spPr>
          <a:xfrm>
            <a:off x="6228364" y="3849469"/>
            <a:ext cx="2608385" cy="646331"/>
          </a:xfrm>
          <a:prstGeom prst="rect">
            <a:avLst/>
          </a:prstGeom>
        </p:spPr>
        <p:txBody>
          <a:bodyPr wrap="square">
            <a:spAutoFit/>
          </a:bodyPr>
          <a:lstStyle/>
          <a:p>
            <a:pPr algn="ctr"/>
            <a:r>
              <a:rPr lang="el-GR" sz="1200" i="1" dirty="0"/>
              <a:t>25.6% είναι πεδινό (0-150 m)</a:t>
            </a:r>
          </a:p>
          <a:p>
            <a:pPr algn="ctr"/>
            <a:r>
              <a:rPr lang="el-GR" sz="1200" i="1" dirty="0"/>
              <a:t>37.8% ημιορεινό (150-600 m) </a:t>
            </a:r>
          </a:p>
          <a:p>
            <a:pPr algn="ctr"/>
            <a:r>
              <a:rPr lang="el-GR" sz="1200" i="1" dirty="0"/>
              <a:t>36.6% ορεινό (&gt;600 m). </a:t>
            </a:r>
          </a:p>
        </p:txBody>
      </p:sp>
    </p:spTree>
    <p:extLst>
      <p:ext uri="{BB962C8B-B14F-4D97-AF65-F5344CB8AC3E}">
        <p14:creationId xmlns:p14="http://schemas.microsoft.com/office/powerpoint/2010/main" val="25278343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686118"/>
          </a:xfrm>
        </p:spPr>
        <p:txBody>
          <a:bodyPr/>
          <a:lstStyle/>
          <a:p>
            <a:r>
              <a:rPr lang="el-GR" cap="none" dirty="0">
                <a:solidFill>
                  <a:schemeClr val="tx1"/>
                </a:solidFill>
                <a:latin typeface="Calibri" panose="020F0502020204030204" pitchFamily="34" charset="0"/>
                <a:cs typeface="Calibri" panose="020F0502020204030204" pitchFamily="34" charset="0"/>
              </a:rPr>
              <a:t>Περιοχή Μελέτης - Γεωλογία</a:t>
            </a:r>
          </a:p>
        </p:txBody>
      </p:sp>
      <p:sp>
        <p:nvSpPr>
          <p:cNvPr id="3" name="Content Placeholder 2"/>
          <p:cNvSpPr>
            <a:spLocks noGrp="1"/>
          </p:cNvSpPr>
          <p:nvPr>
            <p:ph idx="1"/>
          </p:nvPr>
        </p:nvSpPr>
        <p:spPr>
          <a:xfrm>
            <a:off x="457200" y="849313"/>
            <a:ext cx="8229600" cy="4373563"/>
          </a:xfrm>
        </p:spPr>
        <p:txBody>
          <a:bodyPr>
            <a:normAutofit/>
          </a:bodyPr>
          <a:lstStyle/>
          <a:p>
            <a:pPr marL="342900" indent="-342900" algn="just">
              <a:buFont typeface="Courier New" panose="02070309020205020404" pitchFamily="49" charset="0"/>
              <a:buChar char="o"/>
            </a:pPr>
            <a:endParaRPr lang="en-US" sz="1800" b="0" i="1" dirty="0" smtClean="0"/>
          </a:p>
          <a:p>
            <a:pPr marL="342900" indent="-342900" algn="just">
              <a:buFont typeface="Courier New" panose="02070309020205020404" pitchFamily="49" charset="0"/>
              <a:buChar char="o"/>
            </a:pPr>
            <a:endParaRPr lang="el-GR" sz="1800" b="0" i="1" dirty="0"/>
          </a:p>
          <a:p>
            <a:pPr marL="342900" indent="-342900" algn="just">
              <a:buFont typeface="Courier New" panose="02070309020205020404" pitchFamily="49" charset="0"/>
              <a:buChar char="o"/>
            </a:pPr>
            <a:endParaRPr lang="el-GR" sz="1800" b="0" i="1" dirty="0" smtClean="0"/>
          </a:p>
          <a:p>
            <a:pPr marL="342900" indent="-342900" algn="just">
              <a:buFont typeface="Courier New" panose="02070309020205020404" pitchFamily="49" charset="0"/>
              <a:buChar char="o"/>
            </a:pPr>
            <a:endParaRPr lang="el-GR" sz="1800" b="0" i="1" dirty="0" smtClean="0"/>
          </a:p>
        </p:txBody>
      </p:sp>
      <p:pic>
        <p:nvPicPr>
          <p:cNvPr id="6" name="Picture 5"/>
          <p:cNvPicPr>
            <a:picLocks noChangeAspect="1"/>
          </p:cNvPicPr>
          <p:nvPr/>
        </p:nvPicPr>
        <p:blipFill>
          <a:blip r:embed="rId2"/>
          <a:stretch>
            <a:fillRect/>
          </a:stretch>
        </p:blipFill>
        <p:spPr>
          <a:xfrm>
            <a:off x="5231061" y="914400"/>
            <a:ext cx="3684339" cy="5159222"/>
          </a:xfrm>
          <a:prstGeom prst="rect">
            <a:avLst/>
          </a:prstGeom>
        </p:spPr>
      </p:pic>
      <p:sp>
        <p:nvSpPr>
          <p:cNvPr id="4" name="Rectangle 3"/>
          <p:cNvSpPr/>
          <p:nvPr/>
        </p:nvSpPr>
        <p:spPr>
          <a:xfrm>
            <a:off x="135177" y="1643658"/>
            <a:ext cx="5046423" cy="3170099"/>
          </a:xfrm>
          <a:prstGeom prst="rect">
            <a:avLst/>
          </a:prstGeom>
        </p:spPr>
        <p:txBody>
          <a:bodyPr wrap="square">
            <a:spAutoFit/>
          </a:bodyPr>
          <a:lstStyle/>
          <a:p>
            <a:pPr algn="just"/>
            <a:r>
              <a:rPr lang="el-GR" sz="1600" dirty="0"/>
              <a:t>Το υπόβαθρο της περιοχής δομείται </a:t>
            </a:r>
            <a:r>
              <a:rPr lang="en-US" sz="1600" dirty="0" smtClean="0"/>
              <a:t>:</a:t>
            </a:r>
          </a:p>
          <a:p>
            <a:pPr algn="just"/>
            <a:endParaRPr lang="en-US" sz="1600" dirty="0" smtClean="0"/>
          </a:p>
          <a:p>
            <a:pPr marL="285750" indent="-285750" algn="just">
              <a:buFont typeface="Wingdings" panose="05000000000000000000" pitchFamily="2" charset="2"/>
              <a:buChar char="Ø"/>
            </a:pPr>
            <a:r>
              <a:rPr lang="el-GR" sz="1400" dirty="0" smtClean="0"/>
              <a:t>ανθρακικούς </a:t>
            </a:r>
            <a:r>
              <a:rPr lang="el-GR" sz="1400" dirty="0" err="1"/>
              <a:t>φυλλίτες</a:t>
            </a:r>
            <a:r>
              <a:rPr lang="el-GR" sz="1400" dirty="0"/>
              <a:t> και </a:t>
            </a:r>
            <a:r>
              <a:rPr lang="el-GR" sz="1400" dirty="0" err="1"/>
              <a:t>κρυσταλικούς</a:t>
            </a:r>
            <a:r>
              <a:rPr lang="el-GR" sz="1400" dirty="0"/>
              <a:t> ασβεστόλιθους </a:t>
            </a:r>
            <a:r>
              <a:rPr lang="el-GR" sz="1400" dirty="0" smtClean="0"/>
              <a:t>καθώς </a:t>
            </a:r>
            <a:r>
              <a:rPr lang="el-GR" sz="1400" dirty="0"/>
              <a:t>και από τους σχιστόλιθους και </a:t>
            </a:r>
            <a:r>
              <a:rPr lang="el-GR" sz="1400" dirty="0" smtClean="0"/>
              <a:t>χαλαζίτες</a:t>
            </a:r>
          </a:p>
          <a:p>
            <a:pPr algn="just"/>
            <a:endParaRPr lang="en-US" sz="1400" dirty="0" smtClean="0"/>
          </a:p>
          <a:p>
            <a:pPr marL="285750" indent="-285750" algn="just">
              <a:buFont typeface="Wingdings" panose="05000000000000000000" pitchFamily="2" charset="2"/>
              <a:buChar char="Ø"/>
            </a:pPr>
            <a:r>
              <a:rPr lang="el-GR" sz="1400" dirty="0" smtClean="0"/>
              <a:t>Τα </a:t>
            </a:r>
            <a:r>
              <a:rPr lang="el-GR" sz="1400" dirty="0" err="1"/>
              <a:t>Πλειο-πλειστοκαινικά</a:t>
            </a:r>
            <a:r>
              <a:rPr lang="el-GR" sz="1400" dirty="0"/>
              <a:t> ιζήματα της περιοχής έρευνας αποτελούνται από κροκαλοπαγή, αργιλούχες και </a:t>
            </a:r>
            <a:r>
              <a:rPr lang="el-GR" sz="1400" dirty="0" err="1"/>
              <a:t>πηλούχες</a:t>
            </a:r>
            <a:r>
              <a:rPr lang="el-GR" sz="1400" dirty="0"/>
              <a:t> άμμους αλλά και μάργες. Η απόθεσή τους έλαβε χώρα σε διαδοχικά ποτάμια και λιμναία περιβάλλοντα. </a:t>
            </a:r>
            <a:endParaRPr lang="en-US" sz="1400" dirty="0" smtClean="0"/>
          </a:p>
          <a:p>
            <a:pPr marL="285750" indent="-285750" algn="just">
              <a:buFont typeface="Wingdings" panose="05000000000000000000" pitchFamily="2" charset="2"/>
              <a:buChar char="Ø"/>
            </a:pPr>
            <a:endParaRPr lang="en-US" sz="1400" dirty="0" smtClean="0"/>
          </a:p>
          <a:p>
            <a:pPr marL="285750" indent="-285750" algn="just">
              <a:buFont typeface="Wingdings" panose="05000000000000000000" pitchFamily="2" charset="2"/>
              <a:buChar char="Ø"/>
            </a:pPr>
            <a:r>
              <a:rPr lang="el-GR" sz="1400" dirty="0" smtClean="0"/>
              <a:t>Αντίστοιχα</a:t>
            </a:r>
            <a:r>
              <a:rPr lang="el-GR" sz="1400" dirty="0"/>
              <a:t>, τα </a:t>
            </a:r>
            <a:r>
              <a:rPr lang="el-GR" sz="1400" dirty="0" err="1"/>
              <a:t>ολοκαινικά</a:t>
            </a:r>
            <a:r>
              <a:rPr lang="el-GR" sz="1400" dirty="0"/>
              <a:t> ιζήματα της περιοχής δομούνται από </a:t>
            </a:r>
            <a:r>
              <a:rPr lang="el-GR" sz="1400" dirty="0" err="1"/>
              <a:t>αλλουβιακά</a:t>
            </a:r>
            <a:r>
              <a:rPr lang="el-GR" sz="1400" dirty="0"/>
              <a:t> ριπίδια στα δυτικά και αποθέσεις πεδιάδας πλημμύρας ποταμού στα ανατολικά. </a:t>
            </a:r>
          </a:p>
        </p:txBody>
      </p:sp>
    </p:spTree>
    <p:extLst>
      <p:ext uri="{BB962C8B-B14F-4D97-AF65-F5344CB8AC3E}">
        <p14:creationId xmlns:p14="http://schemas.microsoft.com/office/powerpoint/2010/main" val="26795430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5882"/>
            <a:ext cx="7239000" cy="686118"/>
          </a:xfrm>
        </p:spPr>
        <p:txBody>
          <a:bodyPr/>
          <a:lstStyle/>
          <a:p>
            <a:r>
              <a:rPr lang="el-GR" cap="none" dirty="0" smtClean="0">
                <a:solidFill>
                  <a:schemeClr val="tx1"/>
                </a:solidFill>
                <a:latin typeface="Calibri" panose="020F0502020204030204" pitchFamily="34" charset="0"/>
                <a:cs typeface="Calibri" panose="020F0502020204030204" pitchFamily="34" charset="0"/>
              </a:rPr>
              <a:t>Περιοχή Μελέτης</a:t>
            </a:r>
            <a:endParaRPr lang="el-GR"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445477" y="914400"/>
            <a:ext cx="8229600" cy="4373563"/>
          </a:xfrm>
        </p:spPr>
        <p:txBody>
          <a:bodyPr>
            <a:normAutofit/>
          </a:bodyPr>
          <a:lstStyle/>
          <a:p>
            <a:pPr algn="just"/>
            <a:r>
              <a:rPr lang="el-GR" sz="1800" b="0" dirty="0"/>
              <a:t>Επιφανειακά υδρολογικά </a:t>
            </a:r>
            <a:r>
              <a:rPr lang="el-GR" sz="1800" b="0" dirty="0" smtClean="0"/>
              <a:t>συστήματα</a:t>
            </a:r>
          </a:p>
          <a:p>
            <a:pPr algn="just"/>
            <a:r>
              <a:rPr lang="el-GR" sz="1800" dirty="0" err="1" smtClean="0"/>
              <a:t>Κελεφίνα</a:t>
            </a:r>
            <a:r>
              <a:rPr lang="el-GR" sz="1800" dirty="0" smtClean="0"/>
              <a:t> </a:t>
            </a:r>
            <a:r>
              <a:rPr lang="el-GR" sz="1800" dirty="0"/>
              <a:t>ή </a:t>
            </a:r>
            <a:r>
              <a:rPr lang="el-GR" sz="1800" dirty="0" err="1"/>
              <a:t>Οινούς</a:t>
            </a:r>
            <a:r>
              <a:rPr lang="el-GR" sz="1800" dirty="0"/>
              <a:t> ποταμός</a:t>
            </a:r>
          </a:p>
          <a:p>
            <a:pPr algn="just"/>
            <a:r>
              <a:rPr lang="el-GR" sz="1200" b="0" i="1" dirty="0"/>
              <a:t>Ο σημαντικότερος παραπόταμος του Ευρώτα από την πλευρά του Πάρνωνα. Παλαιά είχε ροή όλο το χρόνο, αλλά τώρα διατηρεί νερό μόνο το τελευταίο τμήμα του. Σε περιόδους ξηρασίας στερεύει σε όλο το μήκος </a:t>
            </a:r>
            <a:r>
              <a:rPr lang="el-GR" sz="1200" b="0" i="1" dirty="0" smtClean="0"/>
              <a:t>του</a:t>
            </a:r>
          </a:p>
        </p:txBody>
      </p:sp>
      <p:grpSp>
        <p:nvGrpSpPr>
          <p:cNvPr id="6" name="Group 5"/>
          <p:cNvGrpSpPr/>
          <p:nvPr/>
        </p:nvGrpSpPr>
        <p:grpSpPr>
          <a:xfrm>
            <a:off x="838200" y="2514600"/>
            <a:ext cx="7532077" cy="3733800"/>
            <a:chOff x="1219200" y="4114800"/>
            <a:chExt cx="6465277" cy="2490787"/>
          </a:xfrm>
        </p:grpSpPr>
        <p:pic>
          <p:nvPicPr>
            <p:cNvPr id="4" name="Picture 3"/>
            <p:cNvPicPr>
              <a:picLocks noChangeAspect="1"/>
            </p:cNvPicPr>
            <p:nvPr/>
          </p:nvPicPr>
          <p:blipFill>
            <a:blip r:embed="rId3"/>
            <a:stretch>
              <a:fillRect/>
            </a:stretch>
          </p:blipFill>
          <p:spPr>
            <a:xfrm>
              <a:off x="1219200" y="4114800"/>
              <a:ext cx="3276600" cy="2490787"/>
            </a:xfrm>
            <a:prstGeom prst="rect">
              <a:avLst/>
            </a:prstGeom>
            <a:ln>
              <a:noFill/>
            </a:ln>
            <a:effectLst>
              <a:softEdge rad="112500"/>
            </a:effec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45977" y="4176712"/>
              <a:ext cx="3238500" cy="2428875"/>
            </a:xfrm>
            <a:prstGeom prst="rect">
              <a:avLst/>
            </a:prstGeom>
            <a:ln>
              <a:noFill/>
            </a:ln>
            <a:effectLst>
              <a:softEdge rad="112500"/>
            </a:effectLst>
          </p:spPr>
        </p:pic>
      </p:grpSp>
    </p:spTree>
    <p:extLst>
      <p:ext uri="{BB962C8B-B14F-4D97-AF65-F5344CB8AC3E}">
        <p14:creationId xmlns:p14="http://schemas.microsoft.com/office/powerpoint/2010/main" val="964153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686118"/>
          </a:xfrm>
        </p:spPr>
        <p:txBody>
          <a:bodyPr/>
          <a:lstStyle/>
          <a:p>
            <a:r>
              <a:rPr lang="el-GR" cap="none" dirty="0" smtClean="0">
                <a:solidFill>
                  <a:schemeClr val="tx1"/>
                </a:solidFill>
                <a:latin typeface="Calibri" panose="020F0502020204030204" pitchFamily="34" charset="0"/>
                <a:cs typeface="Calibri" panose="020F0502020204030204" pitchFamily="34" charset="0"/>
              </a:rPr>
              <a:t>Περιοχή Μελέτης</a:t>
            </a:r>
            <a:endParaRPr lang="el-GR"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533400" y="609600"/>
            <a:ext cx="8229600" cy="5715000"/>
          </a:xfrm>
        </p:spPr>
        <p:txBody>
          <a:bodyPr>
            <a:normAutofit/>
          </a:bodyPr>
          <a:lstStyle/>
          <a:p>
            <a:r>
              <a:rPr lang="el-GR" sz="1800" u="sng" dirty="0" err="1" smtClean="0"/>
              <a:t>Μαγουλίτσα</a:t>
            </a:r>
            <a:endParaRPr lang="el-GR" sz="1800" dirty="0"/>
          </a:p>
          <a:p>
            <a:pPr algn="just"/>
            <a:r>
              <a:rPr lang="el-GR" sz="1200" b="0" i="1" dirty="0"/>
              <a:t>Μικρό σε μήκος, αλλά σημαντικό από πλευράς παροχής ρέμα, που κινείται παράλληλα στο δρόμο Σπάρτης - Καλαμάτας. Τροφοδοτείται από σημαντικές πηγές, όπως αυτή της </a:t>
            </a:r>
            <a:r>
              <a:rPr lang="el-GR" sz="1200" b="0" i="1" dirty="0" err="1"/>
              <a:t>Τρύπης</a:t>
            </a:r>
            <a:r>
              <a:rPr lang="el-GR" sz="1200" b="0" i="1" dirty="0"/>
              <a:t>. Λόγω δέσμευσης νερού για την άρδευση και ύδρευση της Σπάρτης, το νερό δεν φθάνει στον </a:t>
            </a:r>
            <a:r>
              <a:rPr lang="el-GR" sz="1200" b="0" i="1" dirty="0" smtClean="0"/>
              <a:t>Ευρώτα. </a:t>
            </a:r>
            <a:endParaRPr lang="el-GR" sz="1200" b="0" i="1" dirty="0"/>
          </a:p>
          <a:p>
            <a:pPr algn="just"/>
            <a:endParaRPr lang="el-GR" sz="1800" u="sng" dirty="0" smtClean="0"/>
          </a:p>
          <a:p>
            <a:pPr algn="just"/>
            <a:endParaRPr lang="el-GR" sz="1800" u="sng" dirty="0"/>
          </a:p>
          <a:p>
            <a:pPr algn="just"/>
            <a:endParaRPr lang="el-GR" sz="1800" u="sng" dirty="0" smtClean="0"/>
          </a:p>
          <a:p>
            <a:pPr algn="just"/>
            <a:endParaRPr lang="el-GR" sz="1800" u="sng" dirty="0"/>
          </a:p>
          <a:p>
            <a:pPr algn="just"/>
            <a:endParaRPr lang="el-GR" sz="1800" u="sng" dirty="0" smtClean="0"/>
          </a:p>
          <a:p>
            <a:pPr algn="just"/>
            <a:r>
              <a:rPr lang="el-GR" sz="1800" u="sng" dirty="0" err="1" smtClean="0"/>
              <a:t>Ρασίνα</a:t>
            </a:r>
            <a:endParaRPr lang="el-GR" sz="1800" u="sng" dirty="0" smtClean="0"/>
          </a:p>
          <a:p>
            <a:pPr algn="just"/>
            <a:r>
              <a:rPr lang="el-GR" sz="1200" b="0" i="1" dirty="0" smtClean="0"/>
              <a:t>Διατηρεί </a:t>
            </a:r>
            <a:r>
              <a:rPr lang="el-GR" sz="1200" b="0" i="1" dirty="0"/>
              <a:t>ροή στα ψηλότερα τμήματά </a:t>
            </a:r>
            <a:r>
              <a:rPr lang="el-GR" sz="1200" b="0" i="1" dirty="0" smtClean="0"/>
              <a:t>της, </a:t>
            </a:r>
            <a:r>
              <a:rPr lang="el-GR" sz="1200" b="0" i="1" dirty="0"/>
              <a:t>αλλά λόγω αρδεύσεων το νερό δεν φθάνει στον Ευρώτα.</a:t>
            </a:r>
          </a:p>
        </p:txBody>
      </p:sp>
      <p:pic>
        <p:nvPicPr>
          <p:cNvPr id="5" name="Picture 4"/>
          <p:cNvPicPr>
            <a:picLocks noChangeAspect="1"/>
          </p:cNvPicPr>
          <p:nvPr/>
        </p:nvPicPr>
        <p:blipFill>
          <a:blip r:embed="rId2"/>
          <a:stretch>
            <a:fillRect/>
          </a:stretch>
        </p:blipFill>
        <p:spPr>
          <a:xfrm>
            <a:off x="1600200" y="1676400"/>
            <a:ext cx="2743200" cy="2089019"/>
          </a:xfrm>
          <a:prstGeom prst="rect">
            <a:avLst/>
          </a:prstGeom>
          <a:ln>
            <a:noFill/>
          </a:ln>
          <a:effectLst>
            <a:softEdge rad="112500"/>
          </a:effectLst>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77441" y="1676400"/>
            <a:ext cx="2785359" cy="2089019"/>
          </a:xfrm>
          <a:prstGeom prst="rect">
            <a:avLst/>
          </a:prstGeom>
          <a:ln>
            <a:noFill/>
          </a:ln>
          <a:effectLst>
            <a:softEdge rad="112500"/>
          </a:effec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08949" y="4419600"/>
            <a:ext cx="2915451" cy="2186588"/>
          </a:xfrm>
          <a:prstGeom prst="rect">
            <a:avLst/>
          </a:prstGeom>
          <a:ln>
            <a:noFill/>
          </a:ln>
          <a:effectLst>
            <a:softEdge rad="112500"/>
          </a:effec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18585" y="4394968"/>
            <a:ext cx="1658415" cy="2211220"/>
          </a:xfrm>
          <a:prstGeom prst="rect">
            <a:avLst/>
          </a:prstGeom>
          <a:ln>
            <a:noFill/>
          </a:ln>
          <a:effectLst>
            <a:softEdge rad="112500"/>
          </a:effectLst>
        </p:spPr>
      </p:pic>
    </p:spTree>
    <p:extLst>
      <p:ext uri="{BB962C8B-B14F-4D97-AF65-F5344CB8AC3E}">
        <p14:creationId xmlns:p14="http://schemas.microsoft.com/office/powerpoint/2010/main" val="29833264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533400"/>
          </a:xfrm>
        </p:spPr>
        <p:txBody>
          <a:bodyPr>
            <a:normAutofit fontScale="90000"/>
          </a:bodyPr>
          <a:lstStyle/>
          <a:p>
            <a:r>
              <a:rPr lang="el-GR" cap="none" dirty="0" smtClean="0">
                <a:solidFill>
                  <a:schemeClr val="tx1"/>
                </a:solidFill>
                <a:latin typeface="Calibri" panose="020F0502020204030204" pitchFamily="34" charset="0"/>
                <a:cs typeface="Calibri" panose="020F0502020204030204" pitchFamily="34" charset="0"/>
              </a:rPr>
              <a:t>Περιοχή Μελέτης</a:t>
            </a:r>
            <a:endParaRPr lang="el-GR" cap="none" dirty="0">
              <a:solidFill>
                <a:schemeClr val="tx1"/>
              </a:solidFill>
              <a:latin typeface="Calibri" panose="020F0502020204030204" pitchFamily="34" charset="0"/>
              <a:cs typeface="Calibri" panose="020F0502020204030204" pitchFamily="34" charset="0"/>
            </a:endParaRPr>
          </a:p>
        </p:txBody>
      </p:sp>
      <p:sp>
        <p:nvSpPr>
          <p:cNvPr id="4" name="Rectangle 3"/>
          <p:cNvSpPr/>
          <p:nvPr/>
        </p:nvSpPr>
        <p:spPr>
          <a:xfrm>
            <a:off x="245537" y="6096000"/>
            <a:ext cx="8382000" cy="461665"/>
          </a:xfrm>
          <a:prstGeom prst="rect">
            <a:avLst/>
          </a:prstGeom>
        </p:spPr>
        <p:txBody>
          <a:bodyPr wrap="square">
            <a:spAutoFit/>
          </a:bodyPr>
          <a:lstStyle/>
          <a:p>
            <a:pPr algn="ctr"/>
            <a:r>
              <a:rPr lang="el-GR" sz="1200" i="1" dirty="0"/>
              <a:t>Κυριότερες πηγές που βρίσκονται στη λεκάνη απορροής του ποταμού Ευρώτα, οι μηχανισμοί λειτουργίας τους και τα χαρακτηριστικά τους </a:t>
            </a:r>
          </a:p>
        </p:txBody>
      </p:sp>
      <p:graphicFrame>
        <p:nvGraphicFramePr>
          <p:cNvPr id="6" name="Table 5"/>
          <p:cNvGraphicFramePr>
            <a:graphicFrameLocks noGrp="1"/>
          </p:cNvGraphicFramePr>
          <p:nvPr>
            <p:extLst>
              <p:ext uri="{D42A27DB-BD31-4B8C-83A1-F6EECF244321}">
                <p14:modId xmlns:p14="http://schemas.microsoft.com/office/powerpoint/2010/main" val="4212453271"/>
              </p:ext>
            </p:extLst>
          </p:nvPr>
        </p:nvGraphicFramePr>
        <p:xfrm>
          <a:off x="245537" y="1752600"/>
          <a:ext cx="5206210" cy="4287310"/>
        </p:xfrm>
        <a:graphic>
          <a:graphicData uri="http://schemas.openxmlformats.org/drawingml/2006/table">
            <a:tbl>
              <a:tblPr firstRow="1" firstCol="1" bandRow="1"/>
              <a:tblGrid>
                <a:gridCol w="893922"/>
                <a:gridCol w="747872"/>
                <a:gridCol w="1865472"/>
                <a:gridCol w="593884"/>
                <a:gridCol w="1105060"/>
              </a:tblGrid>
              <a:tr h="437356">
                <a:tc>
                  <a:txBody>
                    <a:bodyPr/>
                    <a:lstStyle/>
                    <a:p>
                      <a:pPr marL="0" marR="0" algn="ctr">
                        <a:lnSpc>
                          <a:spcPct val="150000"/>
                        </a:lnSpc>
                        <a:spcBef>
                          <a:spcPts val="0"/>
                        </a:spcBef>
                        <a:spcAft>
                          <a:spcPts val="0"/>
                        </a:spcAft>
                      </a:pPr>
                      <a:r>
                        <a:rPr lang="el-GR" sz="1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Πηγή</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36" marR="43736"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50000"/>
                        </a:lnSpc>
                        <a:spcBef>
                          <a:spcPts val="0"/>
                        </a:spcBef>
                        <a:spcAft>
                          <a:spcPts val="0"/>
                        </a:spcAft>
                      </a:pPr>
                      <a:r>
                        <a:rPr lang="el-GR" sz="10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Τοποθεσία</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50000"/>
                        </a:lnSpc>
                        <a:spcBef>
                          <a:spcPts val="0"/>
                        </a:spcBef>
                        <a:spcAft>
                          <a:spcPts val="0"/>
                        </a:spcAft>
                      </a:pPr>
                      <a:r>
                        <a:rPr lang="el-GR" sz="10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Τύπος</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50000"/>
                        </a:lnSpc>
                        <a:spcBef>
                          <a:spcPts val="0"/>
                        </a:spcBef>
                        <a:spcAft>
                          <a:spcPts val="0"/>
                        </a:spcAft>
                      </a:pPr>
                      <a:r>
                        <a:rPr lang="el-GR" sz="10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Εκτίμηση</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50000"/>
                        </a:lnSpc>
                        <a:spcBef>
                          <a:spcPts val="0"/>
                        </a:spcBef>
                        <a:spcAft>
                          <a:spcPts val="0"/>
                        </a:spcAft>
                      </a:pPr>
                      <a:r>
                        <a:rPr lang="el-GR" sz="10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παροχής</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50000"/>
                        </a:lnSpc>
                        <a:spcBef>
                          <a:spcPts val="0"/>
                        </a:spcBef>
                        <a:spcAft>
                          <a:spcPts val="0"/>
                        </a:spcAft>
                      </a:pPr>
                      <a:r>
                        <a:rPr lang="el-GR" sz="10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t>
                      </a:r>
                      <a:r>
                        <a:rPr lang="en-GB" sz="10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m</a:t>
                      </a:r>
                      <a:r>
                        <a:rPr lang="el-GR" sz="1000" baseline="300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3</a:t>
                      </a:r>
                      <a:r>
                        <a:rPr lang="el-GR" sz="10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t>
                      </a:r>
                      <a:r>
                        <a:rPr lang="en-GB" sz="10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h</a:t>
                      </a:r>
                      <a:r>
                        <a:rPr lang="el-GR" sz="10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50000"/>
                        </a:lnSpc>
                        <a:spcBef>
                          <a:spcPts val="0"/>
                        </a:spcBef>
                        <a:spcAft>
                          <a:spcPts val="0"/>
                        </a:spcAft>
                      </a:pPr>
                      <a:r>
                        <a:rPr lang="el-GR" sz="1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Χρήση</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36" marR="43736"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r>
              <a:tr h="291571">
                <a:tc>
                  <a:txBody>
                    <a:bodyPr/>
                    <a:lstStyle/>
                    <a:p>
                      <a:pPr marL="0" marR="0" algn="ctr">
                        <a:lnSpc>
                          <a:spcPct val="150000"/>
                        </a:lnSpc>
                        <a:spcBef>
                          <a:spcPts val="0"/>
                        </a:spcBef>
                        <a:spcAft>
                          <a:spcPts val="0"/>
                        </a:spcAft>
                      </a:pPr>
                      <a:r>
                        <a:rPr lang="el-GR" sz="1000" dirty="0">
                          <a:effectLst/>
                          <a:latin typeface="Calibri" panose="020F0502020204030204" pitchFamily="34" charset="0"/>
                          <a:ea typeface="Calibri" panose="020F0502020204030204" pitchFamily="34" charset="0"/>
                          <a:cs typeface="Times New Roman" panose="02020603050405020304" pitchFamily="18" charset="0"/>
                        </a:rPr>
                        <a:t>Σκάλας</a:t>
                      </a:r>
                    </a:p>
                  </a:txBody>
                  <a:tcPr marL="43736" marR="43736"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dirty="0">
                          <a:effectLst/>
                          <a:latin typeface="Calibri" panose="020F0502020204030204" pitchFamily="34" charset="0"/>
                          <a:ea typeface="Calibri" panose="020F0502020204030204" pitchFamily="34" charset="0"/>
                          <a:cs typeface="Times New Roman" panose="02020603050405020304" pitchFamily="18" charset="0"/>
                        </a:rPr>
                        <a:t>Σκάλα</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Καρστική επαφής-υπερπλήρωσης</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l-GR" sz="1000" dirty="0">
                          <a:effectLst/>
                          <a:latin typeface="Calibri" panose="020F0502020204030204" pitchFamily="34" charset="0"/>
                          <a:ea typeface="Calibri" panose="020F0502020204030204" pitchFamily="34" charset="0"/>
                          <a:cs typeface="Times New Roman" panose="02020603050405020304" pitchFamily="18" charset="0"/>
                        </a:rPr>
                        <a:t> </a:t>
                      </a:r>
                      <a:r>
                        <a:rPr lang="el-GR" sz="1000" dirty="0" smtClean="0">
                          <a:effectLst/>
                          <a:latin typeface="Calibri" panose="020F0502020204030204" pitchFamily="34" charset="0"/>
                          <a:ea typeface="Calibri" panose="020F0502020204030204" pitchFamily="34" charset="0"/>
                          <a:cs typeface="Times New Roman" panose="02020603050405020304" pitchFamily="18" charset="0"/>
                        </a:rPr>
                        <a:t>7393</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Ύδρευση- Άρδευση</a:t>
                      </a:r>
                    </a:p>
                  </a:txBody>
                  <a:tcPr marL="43736" marR="43736"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91571">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Αγ. Μαρίνα</a:t>
                      </a:r>
                    </a:p>
                  </a:txBody>
                  <a:tcPr marL="43736" marR="43736"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dirty="0" err="1">
                          <a:effectLst/>
                          <a:latin typeface="Calibri" panose="020F0502020204030204" pitchFamily="34" charset="0"/>
                          <a:ea typeface="Calibri" panose="020F0502020204030204" pitchFamily="34" charset="0"/>
                          <a:cs typeface="Times New Roman" panose="02020603050405020304" pitchFamily="18" charset="0"/>
                        </a:rPr>
                        <a:t>Άρνα</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Καρστική επαφής-υπερπλήρωσης</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475</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Ύδρευση- Άρδευση</a:t>
                      </a:r>
                    </a:p>
                  </a:txBody>
                  <a:tcPr marL="43736" marR="43736"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91571">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Αγ. Μαμά</a:t>
                      </a:r>
                    </a:p>
                  </a:txBody>
                  <a:tcPr marL="43736" marR="43736"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dirty="0" err="1">
                          <a:effectLst/>
                          <a:latin typeface="Calibri" panose="020F0502020204030204" pitchFamily="34" charset="0"/>
                          <a:ea typeface="Calibri" panose="020F0502020204030204" pitchFamily="34" charset="0"/>
                          <a:cs typeface="Times New Roman" panose="02020603050405020304" pitchFamily="18" charset="0"/>
                        </a:rPr>
                        <a:t>Καστόριο</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Καρστική επαφής-υπερπλήρωσης</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133</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Ύδρευση- Άρδευση</a:t>
                      </a:r>
                    </a:p>
                  </a:txBody>
                  <a:tcPr marL="43736" marR="43736"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91571">
                <a:tc>
                  <a:txBody>
                    <a:bodyPr/>
                    <a:lstStyle/>
                    <a:p>
                      <a:pPr marL="0" marR="0" algn="ctr">
                        <a:lnSpc>
                          <a:spcPct val="150000"/>
                        </a:lnSpc>
                        <a:spcBef>
                          <a:spcPts val="0"/>
                        </a:spcBef>
                        <a:spcAft>
                          <a:spcPts val="0"/>
                        </a:spcAft>
                      </a:pPr>
                      <a:r>
                        <a:rPr lang="el-GR" sz="1000" dirty="0" err="1">
                          <a:effectLst/>
                          <a:latin typeface="Calibri" panose="020F0502020204030204" pitchFamily="34" charset="0"/>
                          <a:ea typeface="Calibri" panose="020F0502020204030204" pitchFamily="34" charset="0"/>
                          <a:cs typeface="Times New Roman" panose="02020603050405020304" pitchFamily="18" charset="0"/>
                        </a:rPr>
                        <a:t>Πελλάνα</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36" marR="43736"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Πελλάνα</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Καρστική επαφής-υπερπλήρωσης</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dirty="0">
                          <a:effectLst/>
                          <a:latin typeface="Calibri" panose="020F0502020204030204" pitchFamily="34" charset="0"/>
                          <a:ea typeface="Calibri" panose="020F0502020204030204" pitchFamily="34" charset="0"/>
                          <a:cs typeface="Times New Roman" panose="02020603050405020304" pitchFamily="18" charset="0"/>
                        </a:rPr>
                        <a:t>Ύδρευση- Άρδευση</a:t>
                      </a:r>
                    </a:p>
                  </a:txBody>
                  <a:tcPr marL="43736" marR="43736"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91571">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Ζορός</a:t>
                      </a:r>
                    </a:p>
                  </a:txBody>
                  <a:tcPr marL="43736" marR="43736"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Κονιδίτσα</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Καρστική επαφής-υπερπλήρωσης</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 </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Ύδρευση- Άρδευση</a:t>
                      </a:r>
                    </a:p>
                  </a:txBody>
                  <a:tcPr marL="43736" marR="43736"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45785">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Στερνάκλες</a:t>
                      </a:r>
                    </a:p>
                  </a:txBody>
                  <a:tcPr marL="43736" marR="43736"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Γύθειο</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Καρστική παράκτια</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146</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Ανεκμετάλλευτη</a:t>
                      </a:r>
                    </a:p>
                  </a:txBody>
                  <a:tcPr marL="43736" marR="43736"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45785">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Λακωνίς</a:t>
                      </a:r>
                    </a:p>
                  </a:txBody>
                  <a:tcPr marL="43736" marR="43736"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Γύθειο</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Καρστική παράκτια</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50</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Ανεκμετάλλευτη</a:t>
                      </a:r>
                    </a:p>
                  </a:txBody>
                  <a:tcPr marL="43736" marR="43736"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45785">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Ελαία Μολάων</a:t>
                      </a:r>
                    </a:p>
                  </a:txBody>
                  <a:tcPr marL="43736" marR="43736"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Ελαία</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Καρστική παράκτια</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5400</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Ανεκμετάλλευτη</a:t>
                      </a:r>
                    </a:p>
                  </a:txBody>
                  <a:tcPr marL="43736" marR="43736"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91571">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Βιβαρίου</a:t>
                      </a:r>
                    </a:p>
                  </a:txBody>
                  <a:tcPr marL="43736" marR="43736"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Σελλασία</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Καρστική επαφής-υπερπλήρωσης</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l-GR" sz="1000" dirty="0">
                          <a:effectLst/>
                          <a:latin typeface="Calibri" panose="020F0502020204030204" pitchFamily="34" charset="0"/>
                          <a:ea typeface="Calibri" panose="020F0502020204030204" pitchFamily="34" charset="0"/>
                          <a:cs typeface="Times New Roman" panose="02020603050405020304" pitchFamily="18" charset="0"/>
                        </a:rPr>
                        <a:t> </a:t>
                      </a:r>
                      <a:r>
                        <a:rPr lang="el-GR" sz="1000" dirty="0" smtClean="0">
                          <a:effectLst/>
                          <a:latin typeface="Calibri" panose="020F0502020204030204" pitchFamily="34" charset="0"/>
                          <a:ea typeface="Calibri" panose="020F0502020204030204" pitchFamily="34" charset="0"/>
                          <a:cs typeface="Times New Roman" panose="02020603050405020304" pitchFamily="18" charset="0"/>
                        </a:rPr>
                        <a:t>3825</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Ύδρευση- Άρδευση</a:t>
                      </a:r>
                    </a:p>
                  </a:txBody>
                  <a:tcPr marL="43736" marR="43736"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91571">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Δημαρά</a:t>
                      </a:r>
                    </a:p>
                  </a:txBody>
                  <a:tcPr marL="43736" marR="43736"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Βρέσθενα</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Καρστική επαφής-υπερπλήρωσης</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126</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Ύδρευση- Άρδευση</a:t>
                      </a:r>
                    </a:p>
                  </a:txBody>
                  <a:tcPr marL="43736" marR="43736"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91571">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Τρύπης</a:t>
                      </a:r>
                    </a:p>
                  </a:txBody>
                  <a:tcPr marL="43736" marR="43736"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Τρύπη</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Καρστική επαφής-υπερπλήρωσης</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&gt;150</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Ύδρευση- Άρδευση</a:t>
                      </a:r>
                    </a:p>
                  </a:txBody>
                  <a:tcPr marL="43736" marR="43736"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91571">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Παρορείου</a:t>
                      </a:r>
                    </a:p>
                  </a:txBody>
                  <a:tcPr marL="43736" marR="43736"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Παρόρειο</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Καρστική επαφής-υπερπλήρωσης</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108</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dirty="0">
                          <a:effectLst/>
                          <a:latin typeface="Calibri" panose="020F0502020204030204" pitchFamily="34" charset="0"/>
                          <a:ea typeface="Calibri" panose="020F0502020204030204" pitchFamily="34" charset="0"/>
                          <a:cs typeface="Times New Roman" panose="02020603050405020304" pitchFamily="18" charset="0"/>
                        </a:rPr>
                        <a:t>Ύδρευση- Άρδευση</a:t>
                      </a:r>
                    </a:p>
                  </a:txBody>
                  <a:tcPr marL="43736" marR="43736"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91571">
                <a:tc>
                  <a:txBody>
                    <a:bodyPr/>
                    <a:lstStyle/>
                    <a:p>
                      <a:pPr marL="0" marR="0" algn="ctr">
                        <a:lnSpc>
                          <a:spcPct val="150000"/>
                        </a:lnSpc>
                        <a:spcBef>
                          <a:spcPts val="0"/>
                        </a:spcBef>
                        <a:spcAft>
                          <a:spcPts val="0"/>
                        </a:spcAft>
                      </a:pPr>
                      <a:r>
                        <a:rPr lang="el-GR" sz="1000" dirty="0" err="1">
                          <a:effectLst/>
                          <a:latin typeface="Calibri" panose="020F0502020204030204" pitchFamily="34" charset="0"/>
                          <a:ea typeface="Calibri" panose="020F0502020204030204" pitchFamily="34" charset="0"/>
                          <a:cs typeface="Times New Roman" panose="02020603050405020304" pitchFamily="18" charset="0"/>
                        </a:rPr>
                        <a:t>Σωτήρος</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36" marR="43736"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Ανώγεια</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Καρστική επαφής-υπερπλήρωσης</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a:effectLst/>
                          <a:latin typeface="Calibri" panose="020F0502020204030204" pitchFamily="34" charset="0"/>
                          <a:ea typeface="Calibri" panose="020F0502020204030204" pitchFamily="34" charset="0"/>
                          <a:cs typeface="Times New Roman" panose="02020603050405020304" pitchFamily="18" charset="0"/>
                        </a:rPr>
                        <a:t>707</a:t>
                      </a:r>
                    </a:p>
                  </a:txBody>
                  <a:tcPr marL="43736" marR="43736"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l-GR" sz="1000" dirty="0">
                          <a:effectLst/>
                          <a:latin typeface="Calibri" panose="020F0502020204030204" pitchFamily="34" charset="0"/>
                          <a:ea typeface="Calibri" panose="020F0502020204030204" pitchFamily="34" charset="0"/>
                          <a:cs typeface="Times New Roman" panose="02020603050405020304" pitchFamily="18" charset="0"/>
                        </a:rPr>
                        <a:t>Ύδρευση- Άρδευση</a:t>
                      </a:r>
                    </a:p>
                  </a:txBody>
                  <a:tcPr marL="43736" marR="43736"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7" name="Rectangle 6"/>
          <p:cNvSpPr/>
          <p:nvPr/>
        </p:nvSpPr>
        <p:spPr>
          <a:xfrm>
            <a:off x="417566" y="609600"/>
            <a:ext cx="8345433" cy="923330"/>
          </a:xfrm>
          <a:prstGeom prst="rect">
            <a:avLst/>
          </a:prstGeom>
        </p:spPr>
        <p:txBody>
          <a:bodyPr wrap="square">
            <a:spAutoFit/>
          </a:bodyPr>
          <a:lstStyle/>
          <a:p>
            <a:pPr marL="342900" indent="-342900" algn="just">
              <a:buFont typeface="Wingdings" panose="05000000000000000000" pitchFamily="2" charset="2"/>
              <a:buChar char="Ø"/>
            </a:pPr>
            <a:r>
              <a:rPr lang="el-GR" dirty="0"/>
              <a:t>Σε όλες τις γεωλογικές ενότητες που εμφανίζονται στην ορεινή </a:t>
            </a:r>
            <a:r>
              <a:rPr lang="el-GR" dirty="0" smtClean="0"/>
              <a:t>περιοχή παρουσιάζονται </a:t>
            </a:r>
            <a:r>
              <a:rPr lang="el-GR" dirty="0"/>
              <a:t>τμήματα ανθρακικών πετρωμάτων τα οποία είναι έντονα </a:t>
            </a:r>
            <a:r>
              <a:rPr lang="el-GR" dirty="0" err="1"/>
              <a:t>καρστικοποιημένα</a:t>
            </a:r>
            <a:r>
              <a:rPr lang="el-GR" dirty="0"/>
              <a:t>. </a:t>
            </a:r>
          </a:p>
        </p:txBody>
      </p:sp>
      <p:pic>
        <p:nvPicPr>
          <p:cNvPr id="8" name="Picture 7"/>
          <p:cNvPicPr>
            <a:picLocks noChangeAspect="1"/>
          </p:cNvPicPr>
          <p:nvPr/>
        </p:nvPicPr>
        <p:blipFill>
          <a:blip r:embed="rId2"/>
          <a:stretch>
            <a:fillRect/>
          </a:stretch>
        </p:blipFill>
        <p:spPr>
          <a:xfrm>
            <a:off x="5638800" y="2667000"/>
            <a:ext cx="3211697" cy="2447651"/>
          </a:xfrm>
          <a:prstGeom prst="rect">
            <a:avLst/>
          </a:prstGeom>
        </p:spPr>
      </p:pic>
      <p:sp>
        <p:nvSpPr>
          <p:cNvPr id="9" name="TextBox 8"/>
          <p:cNvSpPr txBox="1"/>
          <p:nvPr/>
        </p:nvSpPr>
        <p:spPr>
          <a:xfrm>
            <a:off x="6659039" y="5029200"/>
            <a:ext cx="1171218" cy="276999"/>
          </a:xfrm>
          <a:prstGeom prst="rect">
            <a:avLst/>
          </a:prstGeom>
          <a:noFill/>
        </p:spPr>
        <p:txBody>
          <a:bodyPr wrap="none" rtlCol="0">
            <a:spAutoFit/>
          </a:bodyPr>
          <a:lstStyle/>
          <a:p>
            <a:r>
              <a:rPr lang="el-GR" sz="1200" i="1" dirty="0" smtClean="0"/>
              <a:t>Πηγές </a:t>
            </a:r>
            <a:r>
              <a:rPr lang="el-GR" sz="1200" i="1" dirty="0" err="1" smtClean="0"/>
              <a:t>Τρύπης</a:t>
            </a:r>
            <a:endParaRPr lang="el-GR" sz="1200" i="1" dirty="0"/>
          </a:p>
        </p:txBody>
      </p:sp>
    </p:spTree>
    <p:extLst>
      <p:ext uri="{BB962C8B-B14F-4D97-AF65-F5344CB8AC3E}">
        <p14:creationId xmlns:p14="http://schemas.microsoft.com/office/powerpoint/2010/main" val="14644118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533718"/>
          </a:xfrm>
        </p:spPr>
        <p:txBody>
          <a:bodyPr>
            <a:normAutofit fontScale="90000"/>
          </a:bodyPr>
          <a:lstStyle/>
          <a:p>
            <a:r>
              <a:rPr lang="el-GR" cap="none" dirty="0" smtClean="0">
                <a:solidFill>
                  <a:schemeClr val="tx1"/>
                </a:solidFill>
                <a:latin typeface="Calibri" panose="020F0502020204030204" pitchFamily="34" charset="0"/>
                <a:cs typeface="Calibri" panose="020F0502020204030204" pitchFamily="34" charset="0"/>
              </a:rPr>
              <a:t>Περιοχή Μελέτης</a:t>
            </a:r>
            <a:endParaRPr lang="el-GR"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38100" y="1714659"/>
            <a:ext cx="4038600" cy="3810000"/>
          </a:xfrm>
        </p:spPr>
        <p:txBody>
          <a:bodyPr>
            <a:normAutofit/>
          </a:bodyPr>
          <a:lstStyle/>
          <a:p>
            <a:pPr marL="342900" indent="-342900" algn="just">
              <a:buFont typeface="Courier New" panose="02070309020205020404" pitchFamily="49" charset="0"/>
              <a:buChar char="o"/>
            </a:pPr>
            <a:r>
              <a:rPr lang="el-GR" sz="1800" b="0" dirty="0" err="1" smtClean="0"/>
              <a:t>Εδαφοκάλυψη</a:t>
            </a:r>
            <a:r>
              <a:rPr lang="el-GR" sz="1800" b="0" dirty="0" smtClean="0"/>
              <a:t> </a:t>
            </a:r>
          </a:p>
          <a:p>
            <a:pPr marL="800100" lvl="1" indent="-342900" algn="just">
              <a:buFont typeface="Wingdings" panose="05000000000000000000" pitchFamily="2" charset="2"/>
              <a:buChar char="Ø"/>
            </a:pPr>
            <a:r>
              <a:rPr lang="el-GR" sz="1800" b="0" dirty="0" smtClean="0"/>
              <a:t>διάφορα </a:t>
            </a:r>
            <a:r>
              <a:rPr lang="el-GR" sz="1800" b="0" dirty="0"/>
              <a:t>είδη θάμνων </a:t>
            </a:r>
            <a:r>
              <a:rPr lang="el-GR" sz="1800" b="0" dirty="0" smtClean="0"/>
              <a:t>36.26%</a:t>
            </a:r>
          </a:p>
          <a:p>
            <a:pPr marL="800100" lvl="1" indent="-342900" algn="just">
              <a:buFont typeface="Wingdings" panose="05000000000000000000" pitchFamily="2" charset="2"/>
              <a:buChar char="Ø"/>
            </a:pPr>
            <a:r>
              <a:rPr lang="el-GR" sz="1800" b="0" dirty="0" smtClean="0"/>
              <a:t>δάση </a:t>
            </a:r>
            <a:r>
              <a:rPr lang="el-GR" sz="1800" b="0" dirty="0"/>
              <a:t>κωνοφόρων </a:t>
            </a:r>
            <a:r>
              <a:rPr lang="el-GR" sz="1800" b="0" dirty="0" smtClean="0"/>
              <a:t>14.75%</a:t>
            </a:r>
          </a:p>
          <a:p>
            <a:pPr marL="800100" lvl="1" indent="-342900" algn="just">
              <a:buFont typeface="Wingdings" panose="05000000000000000000" pitchFamily="2" charset="2"/>
              <a:buChar char="Ø"/>
            </a:pPr>
            <a:r>
              <a:rPr lang="el-GR" sz="1800" b="0" dirty="0" smtClean="0"/>
              <a:t>Ελαιώνες </a:t>
            </a:r>
            <a:r>
              <a:rPr lang="el-GR" sz="1800" b="0" dirty="0"/>
              <a:t>14.46% και </a:t>
            </a:r>
            <a:endParaRPr lang="el-GR" sz="1800" b="0" dirty="0" smtClean="0"/>
          </a:p>
          <a:p>
            <a:pPr marL="800100" lvl="1" indent="-342900" algn="just">
              <a:buFont typeface="Wingdings" panose="05000000000000000000" pitchFamily="2" charset="2"/>
              <a:buChar char="Ø"/>
            </a:pPr>
            <a:r>
              <a:rPr lang="el-GR" sz="1800" b="0" dirty="0" smtClean="0"/>
              <a:t>εκτάσεις </a:t>
            </a:r>
            <a:r>
              <a:rPr lang="el-GR" sz="1800" b="0" dirty="0"/>
              <a:t>που καλλιεργούνται την άνοιξη 12.53%.</a:t>
            </a:r>
          </a:p>
          <a:p>
            <a:pPr marL="342900" indent="-342900" algn="just">
              <a:buFont typeface="Courier New" panose="02070309020205020404" pitchFamily="49" charset="0"/>
              <a:buChar char="o"/>
            </a:pPr>
            <a:endParaRPr lang="el-GR" sz="1800" b="0" dirty="0" smtClean="0"/>
          </a:p>
          <a:p>
            <a:pPr marL="342900" indent="-342900" algn="just">
              <a:buFont typeface="Courier New" panose="02070309020205020404" pitchFamily="49" charset="0"/>
              <a:buChar char="o"/>
            </a:pPr>
            <a:endParaRPr lang="el-GR" sz="1800" b="0" i="1" dirty="0" smtClean="0"/>
          </a:p>
        </p:txBody>
      </p:sp>
      <p:pic>
        <p:nvPicPr>
          <p:cNvPr id="4" name="Picture 3"/>
          <p:cNvPicPr>
            <a:picLocks noChangeAspect="1"/>
          </p:cNvPicPr>
          <p:nvPr/>
        </p:nvPicPr>
        <p:blipFill>
          <a:blip r:embed="rId2"/>
          <a:stretch>
            <a:fillRect/>
          </a:stretch>
        </p:blipFill>
        <p:spPr>
          <a:xfrm>
            <a:off x="4076700" y="411312"/>
            <a:ext cx="4630240" cy="6218088"/>
          </a:xfrm>
          <a:prstGeom prst="rect">
            <a:avLst/>
          </a:prstGeom>
        </p:spPr>
      </p:pic>
    </p:spTree>
    <p:extLst>
      <p:ext uri="{BB962C8B-B14F-4D97-AF65-F5344CB8AC3E}">
        <p14:creationId xmlns:p14="http://schemas.microsoft.com/office/powerpoint/2010/main" val="17684061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533718"/>
          </a:xfrm>
        </p:spPr>
        <p:txBody>
          <a:bodyPr>
            <a:normAutofit fontScale="90000"/>
          </a:bodyPr>
          <a:lstStyle/>
          <a:p>
            <a:r>
              <a:rPr lang="el-GR" cap="none" dirty="0" smtClean="0">
                <a:solidFill>
                  <a:schemeClr val="tx1"/>
                </a:solidFill>
                <a:latin typeface="Calibri" panose="020F0502020204030204" pitchFamily="34" charset="0"/>
                <a:cs typeface="Calibri" panose="020F0502020204030204" pitchFamily="34" charset="0"/>
              </a:rPr>
              <a:t>Περιοχή Μελέτης</a:t>
            </a:r>
            <a:endParaRPr lang="el-GR"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381000" y="1066800"/>
            <a:ext cx="8229600" cy="4648200"/>
          </a:xfrm>
        </p:spPr>
        <p:txBody>
          <a:bodyPr>
            <a:normAutofit/>
          </a:bodyPr>
          <a:lstStyle/>
          <a:p>
            <a:pPr algn="just"/>
            <a:r>
              <a:rPr lang="el-GR" sz="1800" b="0" dirty="0" smtClean="0"/>
              <a:t>Ανάγκες </a:t>
            </a:r>
            <a:r>
              <a:rPr lang="el-GR" sz="1800" b="0" dirty="0"/>
              <a:t>και απολήψεις </a:t>
            </a:r>
            <a:r>
              <a:rPr lang="el-GR" sz="1800" b="0" dirty="0"/>
              <a:t>νερού (Ειδική Γραμματεία Υδάτων, 2013</a:t>
            </a:r>
            <a:r>
              <a:rPr lang="el-GR" sz="1800" b="0" dirty="0" smtClean="0"/>
              <a:t>)</a:t>
            </a:r>
          </a:p>
          <a:p>
            <a:pPr algn="just"/>
            <a:endParaRPr lang="el-GR" sz="1800" b="0" dirty="0"/>
          </a:p>
          <a:p>
            <a:pPr marL="342900" indent="-342900" algn="just">
              <a:buFont typeface="Wingdings" panose="05000000000000000000" pitchFamily="2" charset="2"/>
              <a:buChar char="Ø"/>
            </a:pPr>
            <a:r>
              <a:rPr lang="el-GR" sz="1800" b="0" dirty="0"/>
              <a:t>Οι συνολικές ετήσιες ανάγκες νερού για όλες τις δραστηριότητες και χρήσεις ανέρχονται σε 92 εκ. m</a:t>
            </a:r>
            <a:r>
              <a:rPr lang="el-GR" sz="1800" b="0" baseline="30000" dirty="0"/>
              <a:t>3</a:t>
            </a:r>
            <a:r>
              <a:rPr lang="el-GR" sz="1800" b="0" dirty="0"/>
              <a:t> . </a:t>
            </a:r>
            <a:endParaRPr lang="el-GR" sz="1800" b="0" dirty="0" smtClean="0"/>
          </a:p>
          <a:p>
            <a:pPr marL="800100" lvl="1" indent="-342900" algn="just">
              <a:buFont typeface="Courier New" panose="02070309020205020404" pitchFamily="49" charset="0"/>
              <a:buChar char="o"/>
            </a:pPr>
            <a:r>
              <a:rPr lang="el-GR" sz="1800" b="0" dirty="0" smtClean="0"/>
              <a:t>Στη </a:t>
            </a:r>
            <a:r>
              <a:rPr lang="el-GR" sz="1800" b="0" dirty="0"/>
              <a:t>γεωργία </a:t>
            </a:r>
            <a:r>
              <a:rPr lang="el-GR" sz="1800" b="0" dirty="0" smtClean="0"/>
              <a:t>(90%), </a:t>
            </a:r>
          </a:p>
          <a:p>
            <a:pPr marL="800100" lvl="1" indent="-342900" algn="just">
              <a:buFont typeface="Courier New" panose="02070309020205020404" pitchFamily="49" charset="0"/>
              <a:buChar char="o"/>
            </a:pPr>
            <a:r>
              <a:rPr lang="el-GR" sz="1800" dirty="0"/>
              <a:t>Β</a:t>
            </a:r>
            <a:r>
              <a:rPr lang="el-GR" sz="1800" b="0" dirty="0" smtClean="0"/>
              <a:t>ιομηχανία</a:t>
            </a:r>
            <a:r>
              <a:rPr lang="el-GR" sz="1800" b="0" dirty="0"/>
              <a:t>, </a:t>
            </a:r>
            <a:r>
              <a:rPr lang="el-GR" sz="1800" b="0" dirty="0" smtClean="0"/>
              <a:t>ύδρευση </a:t>
            </a:r>
            <a:r>
              <a:rPr lang="el-GR" sz="1800" b="0" dirty="0"/>
              <a:t>και στην κτηνοτροφία το υπόλοιπο 10</a:t>
            </a:r>
            <a:r>
              <a:rPr lang="el-GR" sz="1800" b="0" dirty="0" smtClean="0"/>
              <a:t>%.</a:t>
            </a:r>
          </a:p>
          <a:p>
            <a:pPr marL="800100" lvl="1" indent="-342900" algn="just">
              <a:buFont typeface="Courier New" panose="02070309020205020404" pitchFamily="49" charset="0"/>
              <a:buChar char="o"/>
            </a:pPr>
            <a:endParaRPr lang="el-GR" sz="1800" b="0" dirty="0"/>
          </a:p>
          <a:p>
            <a:pPr marL="342900" indent="-342900" algn="just">
              <a:buFont typeface="Wingdings" panose="05000000000000000000" pitchFamily="2" charset="2"/>
              <a:buChar char="Ø"/>
            </a:pPr>
            <a:r>
              <a:rPr lang="el-GR" sz="1800" b="0" dirty="0"/>
              <a:t>Οι συνολικές ετήσιες απολήψεις νερού, για όλες τις δραστηριότητες χρήσεις ανέρχονται σε 148,5 εκ m</a:t>
            </a:r>
            <a:r>
              <a:rPr lang="el-GR" sz="1800" b="0" baseline="30000" dirty="0"/>
              <a:t>3</a:t>
            </a:r>
            <a:r>
              <a:rPr lang="el-GR" sz="1800" b="0" dirty="0"/>
              <a:t>. </a:t>
            </a:r>
            <a:endParaRPr lang="el-GR" sz="1800" b="0" dirty="0" smtClean="0"/>
          </a:p>
          <a:p>
            <a:pPr marL="342900" indent="-342900" algn="just">
              <a:buFont typeface="Wingdings" panose="05000000000000000000" pitchFamily="2" charset="2"/>
              <a:buChar char="Ø"/>
            </a:pPr>
            <a:r>
              <a:rPr lang="el-GR" sz="1800" b="0" dirty="0" smtClean="0"/>
              <a:t>Η </a:t>
            </a:r>
            <a:r>
              <a:rPr lang="el-GR" sz="1800" b="0" dirty="0" err="1"/>
              <a:t>υπεράντληση</a:t>
            </a:r>
            <a:r>
              <a:rPr lang="el-GR" sz="1800" b="0" dirty="0"/>
              <a:t> από τις γεωτρήσεις (160% των αναγκών) έχει σαν αποτέλεσμα τη μεγάλη ταπείνωση των </a:t>
            </a:r>
            <a:r>
              <a:rPr lang="el-GR" sz="1800" b="0" dirty="0" err="1"/>
              <a:t>υδροφορέων</a:t>
            </a:r>
            <a:r>
              <a:rPr lang="el-GR" sz="1800" b="0" dirty="0"/>
              <a:t>.</a:t>
            </a:r>
          </a:p>
          <a:p>
            <a:pPr algn="just"/>
            <a:endParaRPr lang="el-GR" sz="1800" b="0" dirty="0" smtClean="0"/>
          </a:p>
          <a:p>
            <a:pPr algn="just"/>
            <a:endParaRPr lang="el-GR" sz="1800" b="0" dirty="0" smtClean="0"/>
          </a:p>
          <a:p>
            <a:pPr marL="342900" indent="-342900" algn="just">
              <a:buFont typeface="Courier New" panose="02070309020205020404" pitchFamily="49" charset="0"/>
              <a:buChar char="o"/>
            </a:pPr>
            <a:endParaRPr lang="el-GR" sz="1800" b="0" i="1" dirty="0" smtClean="0"/>
          </a:p>
        </p:txBody>
      </p:sp>
    </p:spTree>
    <p:extLst>
      <p:ext uri="{BB962C8B-B14F-4D97-AF65-F5344CB8AC3E}">
        <p14:creationId xmlns:p14="http://schemas.microsoft.com/office/powerpoint/2010/main" val="1370589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239000" cy="686118"/>
          </a:xfrm>
        </p:spPr>
        <p:txBody>
          <a:bodyPr/>
          <a:lstStyle/>
          <a:p>
            <a:r>
              <a:rPr lang="el-GR" cap="none" dirty="0" smtClean="0">
                <a:solidFill>
                  <a:schemeClr val="tx1"/>
                </a:solidFill>
                <a:latin typeface="Calibri" panose="020F0502020204030204" pitchFamily="34" charset="0"/>
                <a:cs typeface="Calibri" panose="020F0502020204030204" pitchFamily="34" charset="0"/>
              </a:rPr>
              <a:t>Περιοχή Μελέτης</a:t>
            </a:r>
            <a:endParaRPr lang="el-GR" cap="none" dirty="0">
              <a:solidFill>
                <a:schemeClr val="tx1"/>
              </a:solidFill>
              <a:latin typeface="Calibri" panose="020F0502020204030204" pitchFamily="34" charset="0"/>
              <a:cs typeface="Calibri" panose="020F0502020204030204"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1752600"/>
            <a:ext cx="8565166" cy="3889936"/>
          </a:xfrm>
          <a:prstGeom prst="rect">
            <a:avLst/>
          </a:prstGeom>
          <a:ln>
            <a:noFill/>
          </a:ln>
          <a:effectLst>
            <a:softEdge rad="112500"/>
          </a:effectLst>
        </p:spPr>
      </p:pic>
      <p:sp>
        <p:nvSpPr>
          <p:cNvPr id="5" name="TextBox 4"/>
          <p:cNvSpPr txBox="1"/>
          <p:nvPr/>
        </p:nvSpPr>
        <p:spPr>
          <a:xfrm>
            <a:off x="609599" y="1066800"/>
            <a:ext cx="7688387" cy="646331"/>
          </a:xfrm>
          <a:prstGeom prst="rect">
            <a:avLst/>
          </a:prstGeom>
          <a:noFill/>
        </p:spPr>
        <p:txBody>
          <a:bodyPr wrap="none" rtlCol="0">
            <a:spAutoFit/>
          </a:bodyPr>
          <a:lstStyle/>
          <a:p>
            <a:pPr algn="ctr"/>
            <a:r>
              <a:rPr lang="el-GR" dirty="0" smtClean="0"/>
              <a:t>Η περιοχή αντιμετωπίζει σημαντικές προκλήσεις στην αειφόρο διαχείριση </a:t>
            </a:r>
          </a:p>
          <a:p>
            <a:pPr algn="ctr"/>
            <a:r>
              <a:rPr lang="el-GR" dirty="0" smtClean="0"/>
              <a:t>των υδάτινων πόρων και του περιβάλλοντος</a:t>
            </a:r>
            <a:endParaRPr lang="el-GR" dirty="0"/>
          </a:p>
        </p:txBody>
      </p:sp>
    </p:spTree>
    <p:extLst>
      <p:ext uri="{BB962C8B-B14F-4D97-AF65-F5344CB8AC3E}">
        <p14:creationId xmlns:p14="http://schemas.microsoft.com/office/powerpoint/2010/main" val="5524926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686118"/>
          </a:xfrm>
        </p:spPr>
        <p:txBody>
          <a:bodyPr/>
          <a:lstStyle/>
          <a:p>
            <a:r>
              <a:rPr lang="el-GR" cap="none" dirty="0" smtClean="0">
                <a:solidFill>
                  <a:schemeClr val="tx1"/>
                </a:solidFill>
                <a:latin typeface="Calibri" panose="020F0502020204030204" pitchFamily="34" charset="0"/>
                <a:cs typeface="Calibri" panose="020F0502020204030204" pitchFamily="34" charset="0"/>
              </a:rPr>
              <a:t>Περιοχή Μελέτης</a:t>
            </a:r>
            <a:endParaRPr lang="el-GR"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457200" y="838200"/>
            <a:ext cx="7620000" cy="4373563"/>
          </a:xfrm>
        </p:spPr>
        <p:txBody>
          <a:bodyPr>
            <a:normAutofit/>
          </a:bodyPr>
          <a:lstStyle/>
          <a:p>
            <a:pPr marL="342900" indent="-342900">
              <a:buFont typeface="Wingdings" panose="05000000000000000000" pitchFamily="2" charset="2"/>
              <a:buChar char="Ø"/>
            </a:pPr>
            <a:r>
              <a:rPr lang="el-GR" sz="1800" b="0" dirty="0" smtClean="0"/>
              <a:t>Απολήψεις νερού – Δέσεις κυρίως για άρδευση</a:t>
            </a:r>
          </a:p>
          <a:p>
            <a:pPr marL="342900" indent="-342900">
              <a:buFont typeface="Wingdings" panose="05000000000000000000" pitchFamily="2" charset="2"/>
              <a:buChar char="Ø"/>
            </a:pPr>
            <a:r>
              <a:rPr lang="el-GR" sz="1800" b="0" dirty="0" smtClean="0"/>
              <a:t>Αμμοληψίες, </a:t>
            </a:r>
            <a:r>
              <a:rPr lang="el-GR" sz="1800" b="0" dirty="0" err="1" smtClean="0"/>
              <a:t>χαλικοληψίες</a:t>
            </a:r>
            <a:endParaRPr lang="el-GR" sz="1800" b="0" dirty="0" smtClean="0"/>
          </a:p>
          <a:p>
            <a:pPr marL="342900" indent="-342900">
              <a:buFont typeface="Wingdings" panose="05000000000000000000" pitchFamily="2" charset="2"/>
              <a:buChar char="Ø"/>
            </a:pPr>
            <a:r>
              <a:rPr lang="el-GR" sz="1800" b="0" dirty="0" smtClean="0"/>
              <a:t>Τροποποιήσεις στην κοίτη και όχθη</a:t>
            </a:r>
          </a:p>
          <a:p>
            <a:pPr marL="342900" indent="-342900">
              <a:buFont typeface="Wingdings" panose="05000000000000000000" pitchFamily="2" charset="2"/>
              <a:buChar char="Ø"/>
            </a:pPr>
            <a:r>
              <a:rPr lang="el-GR" sz="1800" b="0" dirty="0" smtClean="0"/>
              <a:t>Ρίψη αστικών λυμάτων, αποβλήτων ελαιουργείων/</a:t>
            </a:r>
            <a:r>
              <a:rPr lang="el-GR" sz="1800" b="0" dirty="0" err="1" smtClean="0"/>
              <a:t>χυμοποιείων</a:t>
            </a:r>
            <a:r>
              <a:rPr lang="el-GR" sz="1800" b="0" dirty="0" smtClean="0"/>
              <a:t> και απορριμμάτων</a:t>
            </a:r>
          </a:p>
          <a:p>
            <a:pPr marL="342900" indent="-342900">
              <a:buFont typeface="Wingdings" panose="05000000000000000000" pitchFamily="2" charset="2"/>
              <a:buChar char="Ø"/>
            </a:pPr>
            <a:r>
              <a:rPr lang="el-GR" sz="1800" b="0" dirty="0" smtClean="0"/>
              <a:t>Υποβάθμιση και αποψίλωση παρόχθιας βλάστησης</a:t>
            </a:r>
            <a:endParaRPr lang="el-GR" sz="1800" b="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3429000"/>
            <a:ext cx="8478433" cy="2429214"/>
          </a:xfrm>
          <a:prstGeom prst="rect">
            <a:avLst/>
          </a:prstGeom>
          <a:ln>
            <a:noFill/>
          </a:ln>
          <a:effectLst>
            <a:softEdge rad="112500"/>
          </a:effectLst>
        </p:spPr>
      </p:pic>
    </p:spTree>
    <p:extLst>
      <p:ext uri="{BB962C8B-B14F-4D97-AF65-F5344CB8AC3E}">
        <p14:creationId xmlns:p14="http://schemas.microsoft.com/office/powerpoint/2010/main" val="33396484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5882"/>
            <a:ext cx="7239000" cy="686118"/>
          </a:xfrm>
        </p:spPr>
        <p:txBody>
          <a:bodyPr/>
          <a:lstStyle/>
          <a:p>
            <a:r>
              <a:rPr lang="el-GR" cap="none" dirty="0" smtClean="0">
                <a:solidFill>
                  <a:schemeClr val="tx1"/>
                </a:solidFill>
                <a:latin typeface="Calibri" panose="020F0502020204030204" pitchFamily="34" charset="0"/>
                <a:cs typeface="Calibri" panose="020F0502020204030204" pitchFamily="34" charset="0"/>
              </a:rPr>
              <a:t>Περιοχή Μελέτης</a:t>
            </a:r>
            <a:endParaRPr lang="el-GR"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461960" y="808037"/>
            <a:ext cx="7620000" cy="4373563"/>
          </a:xfrm>
        </p:spPr>
        <p:txBody>
          <a:bodyPr/>
          <a:lstStyle/>
          <a:p>
            <a:r>
              <a:rPr lang="el-GR" b="0" dirty="0" err="1" smtClean="0"/>
              <a:t>Πλημμυρικά</a:t>
            </a:r>
            <a:r>
              <a:rPr lang="el-GR" b="0" dirty="0" smtClean="0"/>
              <a:t> φαινόμενα</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4999" y="1295400"/>
            <a:ext cx="4955931" cy="2573570"/>
          </a:xfrm>
          <a:prstGeom prst="rect">
            <a:avLst/>
          </a:prstGeom>
          <a:ln>
            <a:noFill/>
          </a:ln>
          <a:effectLst>
            <a:softEdge rad="112500"/>
          </a:effectLst>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r="13549"/>
          <a:stretch/>
        </p:blipFill>
        <p:spPr>
          <a:xfrm>
            <a:off x="454269" y="3962400"/>
            <a:ext cx="3810000" cy="2388358"/>
          </a:xfrm>
          <a:prstGeom prst="rect">
            <a:avLst/>
          </a:prstGeom>
          <a:ln>
            <a:noFill/>
          </a:ln>
          <a:effectLst>
            <a:softEdge rad="112500"/>
          </a:effec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2964" y="3970757"/>
            <a:ext cx="4343400" cy="2353843"/>
          </a:xfrm>
          <a:prstGeom prst="rect">
            <a:avLst/>
          </a:prstGeom>
          <a:ln>
            <a:noFill/>
          </a:ln>
          <a:effectLst>
            <a:softEdge rad="112500"/>
          </a:effectLst>
        </p:spPr>
      </p:pic>
      <p:sp>
        <p:nvSpPr>
          <p:cNvPr id="8" name="TextBox 7"/>
          <p:cNvSpPr txBox="1"/>
          <p:nvPr/>
        </p:nvSpPr>
        <p:spPr>
          <a:xfrm>
            <a:off x="1854964" y="6248400"/>
            <a:ext cx="1008609" cy="261610"/>
          </a:xfrm>
          <a:prstGeom prst="rect">
            <a:avLst/>
          </a:prstGeom>
          <a:noFill/>
        </p:spPr>
        <p:txBody>
          <a:bodyPr wrap="none" rtlCol="0">
            <a:spAutoFit/>
          </a:bodyPr>
          <a:lstStyle/>
          <a:p>
            <a:r>
              <a:rPr lang="el-GR" sz="1100" i="1" dirty="0" smtClean="0"/>
              <a:t>Σπάρτη 2016</a:t>
            </a:r>
            <a:endParaRPr lang="el-GR" sz="1100" i="1" dirty="0"/>
          </a:p>
        </p:txBody>
      </p:sp>
      <p:sp>
        <p:nvSpPr>
          <p:cNvPr id="9" name="TextBox 8"/>
          <p:cNvSpPr txBox="1"/>
          <p:nvPr/>
        </p:nvSpPr>
        <p:spPr>
          <a:xfrm>
            <a:off x="6050359" y="6248400"/>
            <a:ext cx="1008609" cy="261610"/>
          </a:xfrm>
          <a:prstGeom prst="rect">
            <a:avLst/>
          </a:prstGeom>
          <a:noFill/>
        </p:spPr>
        <p:txBody>
          <a:bodyPr wrap="none" rtlCol="0">
            <a:spAutoFit/>
          </a:bodyPr>
          <a:lstStyle/>
          <a:p>
            <a:r>
              <a:rPr lang="el-GR" sz="1100" i="1" dirty="0" smtClean="0"/>
              <a:t>Σπάρτη 2016</a:t>
            </a:r>
            <a:endParaRPr lang="el-GR" sz="1100" i="1" dirty="0"/>
          </a:p>
        </p:txBody>
      </p:sp>
    </p:spTree>
    <p:extLst>
      <p:ext uri="{BB962C8B-B14F-4D97-AF65-F5344CB8AC3E}">
        <p14:creationId xmlns:p14="http://schemas.microsoft.com/office/powerpoint/2010/main" val="387809291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7984"/>
            <a:ext cx="7239000" cy="686118"/>
          </a:xfrm>
        </p:spPr>
        <p:txBody>
          <a:bodyPr/>
          <a:lstStyle/>
          <a:p>
            <a:r>
              <a:rPr lang="el-GR" cap="none" dirty="0" smtClean="0">
                <a:solidFill>
                  <a:schemeClr val="tx1"/>
                </a:solidFill>
                <a:latin typeface="Calibri" panose="020F0502020204030204" pitchFamily="34" charset="0"/>
                <a:cs typeface="Calibri" panose="020F0502020204030204" pitchFamily="34" charset="0"/>
              </a:rPr>
              <a:t>Περιοχή Μελέτης</a:t>
            </a:r>
            <a:endParaRPr lang="el-GR"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460131" y="764102"/>
            <a:ext cx="7620000" cy="4373563"/>
          </a:xfrm>
        </p:spPr>
        <p:txBody>
          <a:bodyPr/>
          <a:lstStyle/>
          <a:p>
            <a:r>
              <a:rPr lang="el-GR" b="0" dirty="0" smtClean="0"/>
              <a:t>Διάβρωση/εναπόθεση</a:t>
            </a:r>
          </a:p>
          <a:p>
            <a:pPr marL="342900" indent="-342900">
              <a:spcAft>
                <a:spcPts val="0"/>
              </a:spcAft>
              <a:buFont typeface="Wingdings" panose="05000000000000000000" pitchFamily="2" charset="2"/>
              <a:buChar char="Ø"/>
            </a:pPr>
            <a:r>
              <a:rPr lang="el-GR" sz="1600" b="0" dirty="0" smtClean="0"/>
              <a:t>Γεωλογικών σχηματισμών</a:t>
            </a:r>
          </a:p>
          <a:p>
            <a:pPr marL="342900" indent="-342900">
              <a:spcAft>
                <a:spcPts val="0"/>
              </a:spcAft>
              <a:buFont typeface="Wingdings" panose="05000000000000000000" pitchFamily="2" charset="2"/>
              <a:buChar char="Ø"/>
            </a:pPr>
            <a:r>
              <a:rPr lang="el-GR" sz="1600" b="0" dirty="0" smtClean="0"/>
              <a:t>Έντονες κλίσεις</a:t>
            </a:r>
          </a:p>
          <a:p>
            <a:pPr marL="342900" indent="-342900">
              <a:spcAft>
                <a:spcPts val="0"/>
              </a:spcAft>
              <a:buFont typeface="Wingdings" panose="05000000000000000000" pitchFamily="2" charset="2"/>
              <a:buChar char="Ø"/>
            </a:pPr>
            <a:r>
              <a:rPr lang="el-GR" sz="1600" b="0" dirty="0" smtClean="0"/>
              <a:t>Καλλιεργητικές πρακτικές</a:t>
            </a:r>
          </a:p>
          <a:p>
            <a:pPr marL="342900" indent="-342900">
              <a:spcAft>
                <a:spcPts val="0"/>
              </a:spcAft>
              <a:buFont typeface="Wingdings" panose="05000000000000000000" pitchFamily="2" charset="2"/>
              <a:buChar char="Ø"/>
            </a:pPr>
            <a:r>
              <a:rPr lang="el-GR" sz="1600" b="0" dirty="0" smtClean="0"/>
              <a:t>Έντονες βροχοπτώσεις</a:t>
            </a:r>
          </a:p>
          <a:p>
            <a:endParaRPr lang="el-GR" b="0" dirty="0" smtClean="0"/>
          </a:p>
        </p:txBody>
      </p:sp>
      <p:grpSp>
        <p:nvGrpSpPr>
          <p:cNvPr id="7" name="Group 6"/>
          <p:cNvGrpSpPr/>
          <p:nvPr/>
        </p:nvGrpSpPr>
        <p:grpSpPr>
          <a:xfrm>
            <a:off x="1176216" y="2514600"/>
            <a:ext cx="6519984" cy="4038600"/>
            <a:chOff x="1295400" y="3020083"/>
            <a:chExt cx="6187829" cy="3726908"/>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3020084"/>
              <a:ext cx="6187829" cy="3726907"/>
            </a:xfrm>
            <a:prstGeom prst="rect">
              <a:avLst/>
            </a:prstGeom>
            <a:ln>
              <a:noFill/>
            </a:ln>
            <a:effectLst>
              <a:softEdge rad="112500"/>
            </a:effec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0131" y="3020083"/>
              <a:ext cx="3213098" cy="1780516"/>
            </a:xfrm>
            <a:prstGeom prst="rect">
              <a:avLst/>
            </a:prstGeom>
            <a:ln>
              <a:noFill/>
            </a:ln>
            <a:effectLst>
              <a:softEdge rad="112500"/>
            </a:effectLst>
          </p:spPr>
        </p:pic>
        <p:pic>
          <p:nvPicPr>
            <p:cNvPr id="4" name="Picture 3"/>
            <p:cNvPicPr>
              <a:picLocks noChangeAspect="1"/>
            </p:cNvPicPr>
            <p:nvPr/>
          </p:nvPicPr>
          <p:blipFill>
            <a:blip r:embed="rId4"/>
            <a:stretch>
              <a:fillRect/>
            </a:stretch>
          </p:blipFill>
          <p:spPr>
            <a:xfrm>
              <a:off x="1295400" y="3020084"/>
              <a:ext cx="3200399" cy="1780515"/>
            </a:xfrm>
            <a:prstGeom prst="rect">
              <a:avLst/>
            </a:prstGeom>
            <a:ln>
              <a:noFill/>
            </a:ln>
            <a:effectLst>
              <a:softEdge rad="112500"/>
            </a:effectLst>
          </p:spPr>
        </p:pic>
      </p:grpSp>
    </p:spTree>
    <p:extLst>
      <p:ext uri="{BB962C8B-B14F-4D97-AF65-F5344CB8AC3E}">
        <p14:creationId xmlns:p14="http://schemas.microsoft.com/office/powerpoint/2010/main" val="38301074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609918"/>
          </a:xfrm>
        </p:spPr>
        <p:txBody>
          <a:bodyPr>
            <a:normAutofit fontScale="90000"/>
          </a:bodyPr>
          <a:lstStyle/>
          <a:p>
            <a:r>
              <a:rPr lang="el-GR" cap="none" dirty="0">
                <a:solidFill>
                  <a:schemeClr val="tx1"/>
                </a:solidFill>
                <a:latin typeface="Calibri" panose="020F0502020204030204" pitchFamily="34" charset="0"/>
                <a:cs typeface="Calibri" panose="020F0502020204030204" pitchFamily="34" charset="0"/>
              </a:rPr>
              <a:t>Δίκτυο Παρακολούθησης</a:t>
            </a:r>
          </a:p>
        </p:txBody>
      </p:sp>
      <p:sp>
        <p:nvSpPr>
          <p:cNvPr id="3" name="Content Placeholder 2"/>
          <p:cNvSpPr>
            <a:spLocks noGrp="1"/>
          </p:cNvSpPr>
          <p:nvPr>
            <p:ph idx="1"/>
          </p:nvPr>
        </p:nvSpPr>
        <p:spPr>
          <a:xfrm>
            <a:off x="457200" y="955844"/>
            <a:ext cx="8153400" cy="5140156"/>
          </a:xfrm>
        </p:spPr>
        <p:txBody>
          <a:bodyPr>
            <a:normAutofit/>
          </a:bodyPr>
          <a:lstStyle/>
          <a:p>
            <a:pPr marL="285750" indent="-285750" algn="just">
              <a:buFont typeface="Wingdings" panose="05000000000000000000" pitchFamily="2" charset="2"/>
              <a:buChar char="Ø"/>
            </a:pPr>
            <a:r>
              <a:rPr lang="el-GR" sz="1800" dirty="0" smtClean="0"/>
              <a:t>Ο </a:t>
            </a:r>
            <a:r>
              <a:rPr lang="el-GR" sz="1800" dirty="0"/>
              <a:t>σχεδιασμός της δειγματοληψίας της υδρολογίας και της μεταφοράς ιζημάτων της λεκάνης </a:t>
            </a:r>
            <a:r>
              <a:rPr lang="el-GR" sz="1800" dirty="0" smtClean="0"/>
              <a:t>απορροής επικεντρώθηκε </a:t>
            </a:r>
            <a:r>
              <a:rPr lang="el-GR" sz="1800" dirty="0"/>
              <a:t>στη συλλογή δεδομένων σε διάφορες κλίμακες</a:t>
            </a:r>
            <a:r>
              <a:rPr lang="el-GR" sz="1800" dirty="0" smtClean="0"/>
              <a:t>.</a:t>
            </a:r>
          </a:p>
          <a:p>
            <a:pPr algn="just"/>
            <a:endParaRPr lang="el-GR" sz="1800" dirty="0"/>
          </a:p>
          <a:p>
            <a:pPr algn="just"/>
            <a:r>
              <a:rPr lang="el-GR" sz="1800" b="0" dirty="0"/>
              <a:t>Τα δεδομένα αυτά σε συνδυασμό με τα δεδομένα του υφιστάμενου δικτύου </a:t>
            </a:r>
            <a:r>
              <a:rPr lang="el-GR" sz="1800" b="0" dirty="0" smtClean="0"/>
              <a:t>από </a:t>
            </a:r>
            <a:r>
              <a:rPr lang="el-GR" sz="1800" b="0" dirty="0"/>
              <a:t>το </a:t>
            </a:r>
            <a:r>
              <a:rPr lang="el-GR" sz="1800" dirty="0"/>
              <a:t>Τμήμα Περιβάλλοντος και Υδρολογίας της Περιφέρειας Πελοποννήσου</a:t>
            </a:r>
            <a:r>
              <a:rPr lang="el-GR" sz="1800" b="0" dirty="0"/>
              <a:t>, </a:t>
            </a:r>
            <a:r>
              <a:rPr lang="el-GR" sz="1800" dirty="0"/>
              <a:t>της Περιφερειακής Ενότητας Λακωνίας </a:t>
            </a:r>
            <a:r>
              <a:rPr lang="el-GR" sz="1800" b="0" dirty="0"/>
              <a:t>καθώς και δεδομένα από το δίκτυο δειγματοληψίας επιφανειακών και υπογείων υδάτων </a:t>
            </a:r>
            <a:r>
              <a:rPr lang="el-GR" sz="1800" b="0" dirty="0" smtClean="0"/>
              <a:t>για </a:t>
            </a:r>
            <a:r>
              <a:rPr lang="el-GR" sz="1800" b="0" dirty="0"/>
              <a:t>τη μελέτη βιοτικών και αβιοτικών παραμέτρων και την παρακολούθηση τεχνολογιών του </a:t>
            </a:r>
            <a:r>
              <a:rPr lang="el-GR" sz="1800" dirty="0" smtClean="0"/>
              <a:t>Πολυτεχνείου </a:t>
            </a:r>
            <a:r>
              <a:rPr lang="el-GR" sz="1800" dirty="0"/>
              <a:t>Κρήτης</a:t>
            </a:r>
            <a:r>
              <a:rPr lang="el-GR" sz="1800" b="0" dirty="0"/>
              <a:t> και του </a:t>
            </a:r>
            <a:r>
              <a:rPr lang="el-GR" sz="1800" dirty="0"/>
              <a:t>Ελληνικού Κέντρου Θαλάσσιων Ερευνών (ΕΛΚΕΘΕ)</a:t>
            </a:r>
            <a:r>
              <a:rPr lang="el-GR" sz="1800" b="0" dirty="0"/>
              <a:t>, </a:t>
            </a:r>
            <a:endParaRPr lang="el-GR" sz="1800" b="0" dirty="0" smtClean="0"/>
          </a:p>
          <a:p>
            <a:pPr algn="just"/>
            <a:endParaRPr lang="el-GR" sz="1800" b="0" dirty="0" smtClean="0"/>
          </a:p>
          <a:p>
            <a:pPr marL="285750" indent="-285750" algn="just">
              <a:buFont typeface="Wingdings" panose="05000000000000000000" pitchFamily="2" charset="2"/>
              <a:buChar char="ü"/>
            </a:pPr>
            <a:r>
              <a:rPr lang="el-GR" sz="1800" b="0" dirty="0" smtClean="0"/>
              <a:t>συνέβαλλαν </a:t>
            </a:r>
            <a:r>
              <a:rPr lang="el-GR" sz="1800" b="0" dirty="0"/>
              <a:t>στην βελτίωση της προγνωστικής ικανότητα του μοντέλου και την ελαχιστοποίηση της </a:t>
            </a:r>
            <a:r>
              <a:rPr lang="el-GR" sz="1800" b="0" dirty="0" smtClean="0"/>
              <a:t>αβεβαιότητας</a:t>
            </a:r>
            <a:endParaRPr lang="el-GR" b="0" dirty="0" smtClean="0"/>
          </a:p>
        </p:txBody>
      </p:sp>
    </p:spTree>
    <p:extLst>
      <p:ext uri="{BB962C8B-B14F-4D97-AF65-F5344CB8AC3E}">
        <p14:creationId xmlns:p14="http://schemas.microsoft.com/office/powerpoint/2010/main" val="410854784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785" y="76200"/>
            <a:ext cx="7239000" cy="498914"/>
          </a:xfrm>
        </p:spPr>
        <p:txBody>
          <a:bodyPr>
            <a:normAutofit fontScale="90000"/>
          </a:bodyPr>
          <a:lstStyle/>
          <a:p>
            <a:r>
              <a:rPr lang="el-GR" cap="none" dirty="0" smtClean="0">
                <a:solidFill>
                  <a:schemeClr val="tx1"/>
                </a:solidFill>
                <a:latin typeface="Calibri" panose="020F0502020204030204" pitchFamily="34" charset="0"/>
                <a:cs typeface="Calibri" panose="020F0502020204030204" pitchFamily="34" charset="0"/>
              </a:rPr>
              <a:t>Περιοχή Μελέτης</a:t>
            </a:r>
            <a:endParaRPr lang="el-GR"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0" y="2057400"/>
            <a:ext cx="8610600" cy="2233916"/>
          </a:xfrm>
        </p:spPr>
        <p:txBody>
          <a:bodyPr>
            <a:normAutofit/>
          </a:bodyPr>
          <a:lstStyle/>
          <a:p>
            <a:pPr algn="just"/>
            <a:r>
              <a:rPr lang="el-GR" sz="2400" dirty="0" smtClean="0"/>
              <a:t>Δειγματοληψίες</a:t>
            </a:r>
          </a:p>
          <a:p>
            <a:pPr algn="just"/>
            <a:r>
              <a:rPr lang="el-GR" sz="2400" dirty="0" smtClean="0"/>
              <a:t>Ιαν</a:t>
            </a:r>
            <a:r>
              <a:rPr lang="el-GR" sz="2400" dirty="0" smtClean="0"/>
              <a:t>. 2009 </a:t>
            </a:r>
            <a:r>
              <a:rPr lang="el-GR" sz="2400" dirty="0"/>
              <a:t>έως </a:t>
            </a:r>
            <a:r>
              <a:rPr lang="el-GR" sz="2400" dirty="0" smtClean="0"/>
              <a:t>Οκτ. 2011</a:t>
            </a:r>
          </a:p>
          <a:p>
            <a:pPr marL="285750" indent="-285750" algn="just">
              <a:buFont typeface="Wingdings" panose="05000000000000000000" pitchFamily="2" charset="2"/>
              <a:buChar char="Ø"/>
            </a:pPr>
            <a:r>
              <a:rPr lang="el-GR" dirty="0"/>
              <a:t>Μηνιαία</a:t>
            </a:r>
            <a:endParaRPr lang="el-GR" b="0" dirty="0"/>
          </a:p>
          <a:p>
            <a:pPr marL="742950" lvl="1" indent="-285750" algn="just">
              <a:buFont typeface="Wingdings" panose="05000000000000000000" pitchFamily="2" charset="2"/>
              <a:buChar char="Ø"/>
            </a:pPr>
            <a:r>
              <a:rPr lang="el-GR" b="0" dirty="0" smtClean="0"/>
              <a:t>12 </a:t>
            </a:r>
            <a:r>
              <a:rPr lang="el-GR" b="0" dirty="0"/>
              <a:t>σημεία </a:t>
            </a:r>
            <a:r>
              <a:rPr lang="el-GR" b="0" dirty="0" smtClean="0"/>
              <a:t>(επιφανειακό)</a:t>
            </a:r>
          </a:p>
          <a:p>
            <a:pPr marL="742950" lvl="1" indent="-285750" algn="just">
              <a:buFont typeface="Wingdings" panose="05000000000000000000" pitchFamily="2" charset="2"/>
              <a:buChar char="Ø"/>
            </a:pPr>
            <a:r>
              <a:rPr lang="el-GR" b="0" dirty="0" smtClean="0"/>
              <a:t>5 </a:t>
            </a:r>
            <a:r>
              <a:rPr lang="el-GR" b="0" dirty="0"/>
              <a:t>θέσεις </a:t>
            </a:r>
            <a:r>
              <a:rPr lang="el-GR" b="0" dirty="0" smtClean="0"/>
              <a:t>(</a:t>
            </a:r>
            <a:r>
              <a:rPr lang="el-GR" b="0" dirty="0" err="1" smtClean="0"/>
              <a:t>υπογείο</a:t>
            </a:r>
            <a:r>
              <a:rPr lang="el-GR" b="0" dirty="0" smtClean="0"/>
              <a:t>)</a:t>
            </a:r>
          </a:p>
          <a:p>
            <a:endParaRPr lang="el-GR" sz="1800" b="0" dirty="0" smtClean="0"/>
          </a:p>
          <a:p>
            <a:endParaRPr lang="el-GR" sz="1800" b="0" dirty="0"/>
          </a:p>
          <a:p>
            <a:endParaRPr lang="el-GR" sz="1800" b="0" dirty="0"/>
          </a:p>
        </p:txBody>
      </p:sp>
      <p:pic>
        <p:nvPicPr>
          <p:cNvPr id="4" name="Picture 3"/>
          <p:cNvPicPr>
            <a:picLocks noChangeAspect="1"/>
          </p:cNvPicPr>
          <p:nvPr/>
        </p:nvPicPr>
        <p:blipFill>
          <a:blip r:embed="rId2"/>
          <a:stretch>
            <a:fillRect/>
          </a:stretch>
        </p:blipFill>
        <p:spPr>
          <a:xfrm>
            <a:off x="3886200" y="239135"/>
            <a:ext cx="5067300" cy="6475687"/>
          </a:xfrm>
          <a:prstGeom prst="rect">
            <a:avLst/>
          </a:prstGeom>
        </p:spPr>
      </p:pic>
    </p:spTree>
    <p:extLst>
      <p:ext uri="{BB962C8B-B14F-4D97-AF65-F5344CB8AC3E}">
        <p14:creationId xmlns:p14="http://schemas.microsoft.com/office/powerpoint/2010/main" val="12293061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5882"/>
            <a:ext cx="7239000" cy="686118"/>
          </a:xfrm>
        </p:spPr>
        <p:txBody>
          <a:bodyPr>
            <a:normAutofit/>
          </a:bodyPr>
          <a:lstStyle/>
          <a:p>
            <a:r>
              <a:rPr lang="el-GR" cap="none" dirty="0" smtClean="0">
                <a:solidFill>
                  <a:schemeClr val="tx1"/>
                </a:solidFill>
                <a:latin typeface="Calibri" panose="020F0502020204030204" pitchFamily="34" charset="0"/>
                <a:cs typeface="Calibri" panose="020F0502020204030204" pitchFamily="34" charset="0"/>
              </a:rPr>
              <a:t>Περιοχή Μελέτης</a:t>
            </a:r>
            <a:endParaRPr lang="el-GR"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457200" y="2255837"/>
            <a:ext cx="8077200" cy="4373563"/>
          </a:xfrm>
        </p:spPr>
        <p:txBody>
          <a:bodyPr>
            <a:normAutofit/>
          </a:bodyPr>
          <a:lstStyle/>
          <a:p>
            <a:pPr algn="just"/>
            <a:r>
              <a:rPr lang="el-GR" sz="1800" b="0" dirty="0" smtClean="0"/>
              <a:t>Αιωρούμενα </a:t>
            </a:r>
            <a:r>
              <a:rPr lang="el-GR" sz="1800" b="0" dirty="0"/>
              <a:t>στερεά (Φεβρουάριος </a:t>
            </a:r>
            <a:r>
              <a:rPr lang="el-GR" sz="1800" b="0" dirty="0" smtClean="0"/>
              <a:t>2010) </a:t>
            </a:r>
            <a:r>
              <a:rPr lang="el-GR" sz="1800" b="0" dirty="0" smtClean="0">
                <a:sym typeface="Wingdings" panose="05000000000000000000" pitchFamily="2" charset="2"/>
              </a:rPr>
              <a:t> </a:t>
            </a:r>
            <a:r>
              <a:rPr lang="el-GR" sz="1800" b="0" dirty="0" smtClean="0"/>
              <a:t>Μεθοδολογία EPA </a:t>
            </a:r>
            <a:r>
              <a:rPr lang="el-GR" sz="1800" b="0" dirty="0"/>
              <a:t>160.2 </a:t>
            </a:r>
            <a:r>
              <a:rPr lang="el-GR" sz="1800" b="0" dirty="0" err="1"/>
              <a:t>Residue</a:t>
            </a:r>
            <a:r>
              <a:rPr lang="el-GR" sz="1800" b="0" dirty="0"/>
              <a:t>, Non-</a:t>
            </a:r>
            <a:r>
              <a:rPr lang="el-GR" sz="1800" b="0" dirty="0" err="1"/>
              <a:t>Filterable</a:t>
            </a:r>
            <a:r>
              <a:rPr lang="el-GR" sz="1800" b="0" dirty="0"/>
              <a:t> </a:t>
            </a:r>
            <a:r>
              <a:rPr lang="el-GR" sz="1800" b="0" dirty="0" err="1" smtClean="0"/>
              <a:t>method</a:t>
            </a:r>
            <a:r>
              <a:rPr lang="el-GR" sz="1800" b="0" dirty="0" smtClean="0"/>
              <a:t>.</a:t>
            </a:r>
            <a:endParaRPr lang="el-GR" sz="1800" b="0" dirty="0"/>
          </a:p>
          <a:p>
            <a:endParaRPr lang="el-GR" b="0" dirty="0"/>
          </a:p>
        </p:txBody>
      </p:sp>
      <p:pic>
        <p:nvPicPr>
          <p:cNvPr id="5" name="Picture 4"/>
          <p:cNvPicPr>
            <a:picLocks noChangeAspect="1"/>
          </p:cNvPicPr>
          <p:nvPr/>
        </p:nvPicPr>
        <p:blipFill>
          <a:blip r:embed="rId2"/>
          <a:stretch>
            <a:fillRect/>
          </a:stretch>
        </p:blipFill>
        <p:spPr>
          <a:xfrm>
            <a:off x="1910872" y="2965426"/>
            <a:ext cx="5169856" cy="3206774"/>
          </a:xfrm>
          <a:prstGeom prst="rect">
            <a:avLst/>
          </a:prstGeom>
        </p:spPr>
      </p:pic>
      <p:sp>
        <p:nvSpPr>
          <p:cNvPr id="4" name="TextBox 3"/>
          <p:cNvSpPr txBox="1"/>
          <p:nvPr/>
        </p:nvSpPr>
        <p:spPr>
          <a:xfrm>
            <a:off x="1341539" y="6245423"/>
            <a:ext cx="6308522" cy="307777"/>
          </a:xfrm>
          <a:prstGeom prst="rect">
            <a:avLst/>
          </a:prstGeom>
          <a:noFill/>
        </p:spPr>
        <p:txBody>
          <a:bodyPr wrap="none" rtlCol="0">
            <a:spAutoFit/>
          </a:bodyPr>
          <a:lstStyle/>
          <a:p>
            <a:r>
              <a:rPr lang="el-GR" sz="1400" i="1" dirty="0"/>
              <a:t>Η μέγιστη τιμή παρουσιάζεται στην θέση Γέφυρα Σπάρτης με τιμή 127.2 </a:t>
            </a:r>
            <a:r>
              <a:rPr lang="el-GR" sz="1400" i="1" dirty="0" err="1"/>
              <a:t>mg</a:t>
            </a:r>
            <a:r>
              <a:rPr lang="el-GR" sz="1400" i="1" dirty="0"/>
              <a:t>/L</a:t>
            </a:r>
          </a:p>
        </p:txBody>
      </p:sp>
      <p:sp>
        <p:nvSpPr>
          <p:cNvPr id="6" name="Rectangle 5"/>
          <p:cNvSpPr/>
          <p:nvPr/>
        </p:nvSpPr>
        <p:spPr>
          <a:xfrm>
            <a:off x="457200" y="790575"/>
            <a:ext cx="8382000" cy="1200329"/>
          </a:xfrm>
          <a:prstGeom prst="rect">
            <a:avLst/>
          </a:prstGeom>
        </p:spPr>
        <p:txBody>
          <a:bodyPr wrap="square">
            <a:spAutoFit/>
          </a:bodyPr>
          <a:lstStyle/>
          <a:p>
            <a:pPr algn="just"/>
            <a:r>
              <a:rPr lang="el-GR" dirty="0" smtClean="0"/>
              <a:t>Οι παράμετροι που μετρήθηκαν για όλα τα δείγματα είναι: </a:t>
            </a:r>
            <a:r>
              <a:rPr lang="el-GR" dirty="0" err="1" smtClean="0"/>
              <a:t>pH</a:t>
            </a:r>
            <a:r>
              <a:rPr lang="el-GR" dirty="0" smtClean="0"/>
              <a:t>, ηλεκτρική αγωγιμότητα (</a:t>
            </a:r>
            <a:r>
              <a:rPr lang="el-GR" dirty="0" err="1" smtClean="0"/>
              <a:t>conductivity</a:t>
            </a:r>
            <a:r>
              <a:rPr lang="el-GR" dirty="0" smtClean="0"/>
              <a:t>), διαλυμένο οξυγόνο (DO), χημικά απαιτούμενο οξυγόνο (Chemical </a:t>
            </a:r>
            <a:r>
              <a:rPr lang="el-GR" dirty="0" err="1" smtClean="0"/>
              <a:t>Oxygen</a:t>
            </a:r>
            <a:r>
              <a:rPr lang="el-GR" dirty="0" smtClean="0"/>
              <a:t> </a:t>
            </a:r>
            <a:r>
              <a:rPr lang="el-GR" dirty="0" err="1" smtClean="0"/>
              <a:t>Demand</a:t>
            </a:r>
            <a:r>
              <a:rPr lang="el-GR" dirty="0" smtClean="0"/>
              <a:t>, COD), νιτρικό άζωτο (ΝΟ3-Ν), νιτρώδες άζωτο (ΝΟ2-Ν), αμμωνιακό άζωτο (ΝΗ3-Ν), ο φωσφορικός φώσφορος (ΡΟ4-P)</a:t>
            </a:r>
            <a:endParaRPr lang="el-GR" dirty="0"/>
          </a:p>
        </p:txBody>
      </p:sp>
    </p:spTree>
    <p:extLst>
      <p:ext uri="{BB962C8B-B14F-4D97-AF65-F5344CB8AC3E}">
        <p14:creationId xmlns:p14="http://schemas.microsoft.com/office/powerpoint/2010/main" val="61260004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686118"/>
          </a:xfrm>
        </p:spPr>
        <p:txBody>
          <a:bodyPr>
            <a:normAutofit/>
          </a:bodyPr>
          <a:lstStyle/>
          <a:p>
            <a:r>
              <a:rPr lang="el-GR" cap="none" dirty="0" smtClean="0">
                <a:solidFill>
                  <a:schemeClr val="tx1"/>
                </a:solidFill>
                <a:latin typeface="Calibri" panose="020F0502020204030204" pitchFamily="34" charset="0"/>
                <a:cs typeface="Calibri" panose="020F0502020204030204" pitchFamily="34" charset="0"/>
              </a:rPr>
              <a:t>Περιοχή Μελέτης</a:t>
            </a:r>
            <a:endParaRPr lang="el-GR"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152400" y="609600"/>
            <a:ext cx="8686800" cy="5715000"/>
          </a:xfrm>
        </p:spPr>
        <p:txBody>
          <a:bodyPr>
            <a:normAutofit/>
          </a:bodyPr>
          <a:lstStyle/>
          <a:p>
            <a:pPr marL="285750" indent="-285750" algn="just">
              <a:buFont typeface="Wingdings" panose="05000000000000000000" pitchFamily="2" charset="2"/>
              <a:buChar char="Ø"/>
            </a:pPr>
            <a:r>
              <a:rPr lang="el-GR" sz="1600" b="0" dirty="0"/>
              <a:t>Στο δίκτυο υπαρχόντων εγκατεστημένων αυτόματων </a:t>
            </a:r>
            <a:r>
              <a:rPr lang="el-GR" sz="1600" b="0" dirty="0" err="1"/>
              <a:t>καταγραφέων</a:t>
            </a:r>
            <a:r>
              <a:rPr lang="el-GR" sz="1600" b="0" dirty="0"/>
              <a:t> στάθμης προστέθηκαν επιπλέον θέσεις εκτός του κύριου ρου για την καλύτερη ομοιογένεια των θέσεων </a:t>
            </a:r>
            <a:r>
              <a:rPr lang="el-GR" sz="1600" b="0" dirty="0" smtClean="0"/>
              <a:t>μέτρησης</a:t>
            </a:r>
          </a:p>
          <a:p>
            <a:pPr marL="285750" indent="-285750" algn="just">
              <a:buFont typeface="Wingdings" panose="05000000000000000000" pitchFamily="2" charset="2"/>
              <a:buChar char="Ø"/>
            </a:pPr>
            <a:r>
              <a:rPr lang="el-GR" sz="1600" b="0" dirty="0" smtClean="0"/>
              <a:t>Μέτρηση </a:t>
            </a:r>
            <a:r>
              <a:rPr lang="el-GR" sz="1600" b="0" dirty="0"/>
              <a:t>της στάθμης με </a:t>
            </a:r>
            <a:r>
              <a:rPr lang="el-GR" sz="1600" b="0" dirty="0" err="1"/>
              <a:t>σταθμήμερα</a:t>
            </a:r>
            <a:r>
              <a:rPr lang="el-GR" sz="1600" b="0" dirty="0"/>
              <a:t> και </a:t>
            </a:r>
            <a:r>
              <a:rPr lang="el-GR" sz="1600" b="0" dirty="0" smtClean="0"/>
              <a:t>όργανα </a:t>
            </a:r>
            <a:r>
              <a:rPr lang="el-GR" sz="1600" b="0" dirty="0"/>
              <a:t>αυτόματης καταγραφής στάθμης </a:t>
            </a:r>
            <a:r>
              <a:rPr lang="el-GR" sz="1600" b="0" dirty="0" smtClean="0"/>
              <a:t>+ μετρήσεις </a:t>
            </a:r>
            <a:r>
              <a:rPr lang="el-GR" sz="1600" b="0" dirty="0"/>
              <a:t>ταχύτητας ροής </a:t>
            </a:r>
            <a:r>
              <a:rPr lang="el-GR" sz="1600" b="0" dirty="0" smtClean="0"/>
              <a:t>με </a:t>
            </a:r>
            <a:r>
              <a:rPr lang="el-GR" sz="1600" b="0" dirty="0" err="1" smtClean="0"/>
              <a:t>μυλίσκο</a:t>
            </a:r>
            <a:endParaRPr lang="el-GR" sz="1600" b="0" dirty="0"/>
          </a:p>
          <a:p>
            <a:pPr indent="400050"/>
            <a:endParaRPr lang="el-GR" sz="1800" b="0" dirty="0"/>
          </a:p>
          <a:p>
            <a:pPr indent="400050"/>
            <a:r>
              <a:rPr lang="el-GR" sz="1800" dirty="0" smtClean="0"/>
              <a:t>2009</a:t>
            </a:r>
            <a:r>
              <a:rPr lang="el-GR" sz="1800" b="0" dirty="0" smtClean="0"/>
              <a:t> </a:t>
            </a:r>
            <a:endParaRPr lang="el-GR" sz="1800" b="0" dirty="0" smtClean="0"/>
          </a:p>
          <a:p>
            <a:pPr marL="285750" indent="-285750">
              <a:buFont typeface="Wingdings" panose="05000000000000000000" pitchFamily="2" charset="2"/>
              <a:buChar char="Ø"/>
            </a:pPr>
            <a:r>
              <a:rPr lang="el-GR" sz="1900" b="0" dirty="0" smtClean="0"/>
              <a:t>3 </a:t>
            </a:r>
            <a:r>
              <a:rPr lang="el-GR" sz="1900" b="0" dirty="0" err="1" smtClean="0"/>
              <a:t>υπολεκάνες</a:t>
            </a:r>
            <a:endParaRPr lang="el-GR" sz="1900" b="0" dirty="0" smtClean="0"/>
          </a:p>
          <a:p>
            <a:pPr marL="742950" lvl="1" indent="-285750">
              <a:buFont typeface="Wingdings" panose="05000000000000000000" pitchFamily="2" charset="2"/>
              <a:buChar char="Ø"/>
            </a:pPr>
            <a:r>
              <a:rPr lang="el-GR" sz="1900" b="0" dirty="0" err="1" smtClean="0"/>
              <a:t>Μαγουλίτσα</a:t>
            </a:r>
            <a:endParaRPr lang="el-GR" sz="1900" b="0" dirty="0" smtClean="0"/>
          </a:p>
          <a:p>
            <a:pPr marL="742950" lvl="1" indent="-285750">
              <a:buFont typeface="Wingdings" panose="05000000000000000000" pitchFamily="2" charset="2"/>
              <a:buChar char="Ø"/>
            </a:pPr>
            <a:r>
              <a:rPr lang="el-GR" sz="1900" b="0" dirty="0" err="1" smtClean="0"/>
              <a:t>Κελεφίνα</a:t>
            </a:r>
            <a:endParaRPr lang="el-GR" sz="1900" b="0" dirty="0" smtClean="0"/>
          </a:p>
          <a:p>
            <a:pPr marL="742950" lvl="1" indent="-285750">
              <a:buFont typeface="Wingdings" panose="05000000000000000000" pitchFamily="2" charset="2"/>
              <a:buChar char="Ø"/>
            </a:pPr>
            <a:r>
              <a:rPr lang="el-GR" sz="1900" dirty="0" err="1" smtClean="0"/>
              <a:t>Ρσίνα</a:t>
            </a:r>
            <a:endParaRPr lang="el-GR" sz="1900" dirty="0" smtClean="0"/>
          </a:p>
          <a:p>
            <a:pPr marL="742950" lvl="1" indent="-285750">
              <a:buFont typeface="Wingdings" panose="05000000000000000000" pitchFamily="2" charset="2"/>
              <a:buChar char="Ø"/>
            </a:pPr>
            <a:endParaRPr lang="el-GR" sz="1900" dirty="0" smtClean="0"/>
          </a:p>
          <a:p>
            <a:pPr marL="0" lvl="1" indent="0">
              <a:buFont typeface="Wingdings" panose="05000000000000000000" pitchFamily="2" charset="2"/>
              <a:buChar char="Ø"/>
            </a:pPr>
            <a:r>
              <a:rPr lang="el-GR" sz="1900" dirty="0" smtClean="0"/>
              <a:t>5 </a:t>
            </a:r>
            <a:r>
              <a:rPr lang="el-GR" sz="1900" dirty="0"/>
              <a:t>σταθμοί μετρήσεων </a:t>
            </a:r>
            <a:r>
              <a:rPr lang="el-GR" sz="1900" b="0" dirty="0" smtClean="0"/>
              <a:t>για </a:t>
            </a:r>
            <a:r>
              <a:rPr lang="el-GR" sz="1900" b="0" dirty="0"/>
              <a:t>τη </a:t>
            </a:r>
            <a:r>
              <a:rPr lang="el-GR" sz="1900" b="0" dirty="0" smtClean="0"/>
              <a:t>συνεχή </a:t>
            </a:r>
            <a:endParaRPr lang="el-GR" sz="1900" b="0" dirty="0" smtClean="0"/>
          </a:p>
          <a:p>
            <a:pPr marL="0" lvl="1" indent="0">
              <a:buNone/>
            </a:pPr>
            <a:r>
              <a:rPr lang="el-GR" sz="1900" b="0" dirty="0" smtClean="0"/>
              <a:t>παρακολούθηση της </a:t>
            </a:r>
            <a:r>
              <a:rPr lang="el-GR" sz="1900" b="0" dirty="0"/>
              <a:t>στάθμης </a:t>
            </a:r>
            <a:r>
              <a:rPr lang="el-GR" sz="1900" b="0" dirty="0" smtClean="0"/>
              <a:t>του</a:t>
            </a:r>
          </a:p>
          <a:p>
            <a:pPr marL="0" lvl="1" indent="0">
              <a:buNone/>
            </a:pPr>
            <a:r>
              <a:rPr lang="el-GR" sz="1900" b="0" dirty="0" smtClean="0"/>
              <a:t>νερού </a:t>
            </a:r>
            <a:r>
              <a:rPr lang="el-GR" sz="1900" b="0" dirty="0"/>
              <a:t>κάθε 10-15 </a:t>
            </a:r>
            <a:r>
              <a:rPr lang="el-GR" sz="1900" b="0" dirty="0" err="1" smtClean="0"/>
              <a:t>min</a:t>
            </a:r>
            <a:r>
              <a:rPr lang="el-GR" sz="1900" b="0" dirty="0" smtClean="0"/>
              <a:t>. </a:t>
            </a:r>
            <a:endParaRPr lang="el-GR" sz="1900" b="0" dirty="0"/>
          </a:p>
          <a:p>
            <a:endParaRPr lang="el-GR" b="0" dirty="0"/>
          </a:p>
          <a:p>
            <a:endParaRPr lang="el-GR" b="0" dirty="0"/>
          </a:p>
          <a:p>
            <a:endParaRPr lang="el-GR" b="0" dirty="0"/>
          </a:p>
        </p:txBody>
      </p:sp>
      <p:pic>
        <p:nvPicPr>
          <p:cNvPr id="4" name="Picture 3"/>
          <p:cNvPicPr>
            <a:picLocks noChangeAspect="1"/>
          </p:cNvPicPr>
          <p:nvPr/>
        </p:nvPicPr>
        <p:blipFill>
          <a:blip r:embed="rId3"/>
          <a:stretch>
            <a:fillRect/>
          </a:stretch>
        </p:blipFill>
        <p:spPr>
          <a:xfrm>
            <a:off x="3352800" y="5525808"/>
            <a:ext cx="914400" cy="1189317"/>
          </a:xfrm>
          <a:prstGeom prst="rect">
            <a:avLst/>
          </a:prstGeom>
        </p:spPr>
      </p:pic>
      <p:pic>
        <p:nvPicPr>
          <p:cNvPr id="6" name="Picture 5"/>
          <p:cNvPicPr>
            <a:picLocks noChangeAspect="1"/>
          </p:cNvPicPr>
          <p:nvPr/>
        </p:nvPicPr>
        <p:blipFill>
          <a:blip r:embed="rId4"/>
          <a:stretch>
            <a:fillRect/>
          </a:stretch>
        </p:blipFill>
        <p:spPr>
          <a:xfrm>
            <a:off x="4800600" y="1685286"/>
            <a:ext cx="4038600" cy="5020314"/>
          </a:xfrm>
          <a:prstGeom prst="rect">
            <a:avLst/>
          </a:prstGeom>
        </p:spPr>
      </p:pic>
      <p:cxnSp>
        <p:nvCxnSpPr>
          <p:cNvPr id="7" name="Straight Connector 6"/>
          <p:cNvCxnSpPr>
            <a:endCxn id="4" idx="3"/>
          </p:cNvCxnSpPr>
          <p:nvPr/>
        </p:nvCxnSpPr>
        <p:spPr>
          <a:xfrm flipH="1">
            <a:off x="4267200" y="4495800"/>
            <a:ext cx="2743200" cy="162466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56084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7763"/>
            <a:ext cx="7239000" cy="686118"/>
          </a:xfrm>
        </p:spPr>
        <p:txBody>
          <a:bodyPr>
            <a:normAutofit/>
          </a:bodyPr>
          <a:lstStyle/>
          <a:p>
            <a:r>
              <a:rPr lang="el-GR" cap="none" dirty="0" smtClean="0">
                <a:solidFill>
                  <a:schemeClr val="tx1"/>
                </a:solidFill>
                <a:latin typeface="Calibri" panose="020F0502020204030204" pitchFamily="34" charset="0"/>
                <a:cs typeface="Calibri" panose="020F0502020204030204" pitchFamily="34" charset="0"/>
              </a:rPr>
              <a:t>Περιοχή Μελέτης</a:t>
            </a:r>
            <a:endParaRPr lang="el-GR" cap="none" dirty="0">
              <a:solidFill>
                <a:schemeClr val="tx1"/>
              </a:solidFill>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a:blip r:embed="rId2"/>
          <a:stretch>
            <a:fillRect/>
          </a:stretch>
        </p:blipFill>
        <p:spPr>
          <a:xfrm>
            <a:off x="202040" y="762000"/>
            <a:ext cx="3836560" cy="2530497"/>
          </a:xfrm>
          <a:prstGeom prst="rect">
            <a:avLst/>
          </a:prstGeom>
        </p:spPr>
      </p:pic>
      <p:pic>
        <p:nvPicPr>
          <p:cNvPr id="6" name="Picture 5"/>
          <p:cNvPicPr>
            <a:picLocks noChangeAspect="1"/>
          </p:cNvPicPr>
          <p:nvPr/>
        </p:nvPicPr>
        <p:blipFill>
          <a:blip r:embed="rId3"/>
          <a:stretch>
            <a:fillRect/>
          </a:stretch>
        </p:blipFill>
        <p:spPr>
          <a:xfrm>
            <a:off x="4419600" y="685800"/>
            <a:ext cx="3858985" cy="2549011"/>
          </a:xfrm>
          <a:prstGeom prst="rect">
            <a:avLst/>
          </a:prstGeom>
        </p:spPr>
      </p:pic>
      <p:sp>
        <p:nvSpPr>
          <p:cNvPr id="4" name="Rectangle 3"/>
          <p:cNvSpPr/>
          <p:nvPr/>
        </p:nvSpPr>
        <p:spPr>
          <a:xfrm>
            <a:off x="381000" y="3200400"/>
            <a:ext cx="3429000" cy="276999"/>
          </a:xfrm>
          <a:prstGeom prst="rect">
            <a:avLst/>
          </a:prstGeom>
        </p:spPr>
        <p:txBody>
          <a:bodyPr wrap="square">
            <a:spAutoFit/>
          </a:bodyPr>
          <a:lstStyle/>
          <a:p>
            <a:pPr algn="ctr"/>
            <a:r>
              <a:rPr lang="el-GR" sz="1200" dirty="0"/>
              <a:t>Λογαριθμικό διάγραμμα Η-Q </a:t>
            </a:r>
            <a:r>
              <a:rPr lang="el-GR" sz="1200" dirty="0" smtClean="0"/>
              <a:t>(</a:t>
            </a:r>
            <a:r>
              <a:rPr lang="el-GR" sz="1200" dirty="0" err="1" smtClean="0"/>
              <a:t>Κελεφίνα</a:t>
            </a:r>
            <a:r>
              <a:rPr lang="el-GR" sz="1200" dirty="0" smtClean="0"/>
              <a:t> </a:t>
            </a:r>
            <a:r>
              <a:rPr lang="el-GR" sz="1200" dirty="0" err="1" smtClean="0"/>
              <a:t>Κλαδάς</a:t>
            </a:r>
            <a:r>
              <a:rPr lang="el-GR" sz="1200" dirty="0" smtClean="0"/>
              <a:t>) </a:t>
            </a:r>
            <a:endParaRPr lang="el-GR" sz="1200" dirty="0"/>
          </a:p>
        </p:txBody>
      </p:sp>
      <p:sp>
        <p:nvSpPr>
          <p:cNvPr id="7" name="Rectangle 6"/>
          <p:cNvSpPr/>
          <p:nvPr/>
        </p:nvSpPr>
        <p:spPr>
          <a:xfrm>
            <a:off x="4114798" y="3200400"/>
            <a:ext cx="4572000" cy="461665"/>
          </a:xfrm>
          <a:prstGeom prst="rect">
            <a:avLst/>
          </a:prstGeom>
        </p:spPr>
        <p:txBody>
          <a:bodyPr>
            <a:spAutoFit/>
          </a:bodyPr>
          <a:lstStyle/>
          <a:p>
            <a:pPr algn="ctr"/>
            <a:r>
              <a:rPr lang="el-GR" sz="1200" dirty="0"/>
              <a:t>Ημερήσια παροχή για το χρονικό διάστημα από 1/01/2009 έως 22/09/2011 </a:t>
            </a:r>
            <a:r>
              <a:rPr lang="el-GR" sz="1200" dirty="0" smtClean="0"/>
              <a:t>(</a:t>
            </a:r>
            <a:r>
              <a:rPr lang="el-GR" sz="1200" dirty="0" err="1" smtClean="0"/>
              <a:t>Κελεφίνα</a:t>
            </a:r>
            <a:r>
              <a:rPr lang="el-GR" sz="1200" dirty="0" smtClean="0"/>
              <a:t> </a:t>
            </a:r>
            <a:r>
              <a:rPr lang="el-GR" sz="1200" dirty="0" err="1" smtClean="0"/>
              <a:t>Κλαδάς</a:t>
            </a:r>
            <a:r>
              <a:rPr lang="el-GR" sz="1200" dirty="0" smtClean="0"/>
              <a:t>)</a:t>
            </a:r>
            <a:endParaRPr lang="el-GR" sz="1200" dirty="0"/>
          </a:p>
        </p:txBody>
      </p:sp>
      <p:pic>
        <p:nvPicPr>
          <p:cNvPr id="8" name="Picture 7"/>
          <p:cNvPicPr>
            <a:picLocks noChangeAspect="1"/>
          </p:cNvPicPr>
          <p:nvPr/>
        </p:nvPicPr>
        <p:blipFill>
          <a:blip r:embed="rId4"/>
          <a:stretch>
            <a:fillRect/>
          </a:stretch>
        </p:blipFill>
        <p:spPr>
          <a:xfrm>
            <a:off x="202042" y="3886200"/>
            <a:ext cx="3836558" cy="2528641"/>
          </a:xfrm>
          <a:prstGeom prst="rect">
            <a:avLst/>
          </a:prstGeom>
        </p:spPr>
      </p:pic>
      <p:pic>
        <p:nvPicPr>
          <p:cNvPr id="9" name="Picture 8"/>
          <p:cNvPicPr>
            <a:picLocks noChangeAspect="1"/>
          </p:cNvPicPr>
          <p:nvPr/>
        </p:nvPicPr>
        <p:blipFill>
          <a:blip r:embed="rId5"/>
          <a:stretch>
            <a:fillRect/>
          </a:stretch>
        </p:blipFill>
        <p:spPr>
          <a:xfrm>
            <a:off x="4444092" y="3841781"/>
            <a:ext cx="3809999" cy="2559019"/>
          </a:xfrm>
          <a:prstGeom prst="rect">
            <a:avLst/>
          </a:prstGeom>
        </p:spPr>
      </p:pic>
      <p:sp>
        <p:nvSpPr>
          <p:cNvPr id="10" name="Rectangle 9"/>
          <p:cNvSpPr/>
          <p:nvPr/>
        </p:nvSpPr>
        <p:spPr>
          <a:xfrm>
            <a:off x="280634" y="6324600"/>
            <a:ext cx="3681766" cy="276999"/>
          </a:xfrm>
          <a:prstGeom prst="rect">
            <a:avLst/>
          </a:prstGeom>
        </p:spPr>
        <p:txBody>
          <a:bodyPr wrap="square">
            <a:spAutoFit/>
          </a:bodyPr>
          <a:lstStyle/>
          <a:p>
            <a:pPr algn="ctr"/>
            <a:r>
              <a:rPr lang="el-GR" sz="1200" dirty="0"/>
              <a:t>Λογαριθμικό διάγραμμα Η-Q </a:t>
            </a:r>
            <a:r>
              <a:rPr lang="el-GR" sz="1200" dirty="0" smtClean="0"/>
              <a:t>(</a:t>
            </a:r>
            <a:r>
              <a:rPr lang="el-GR" sz="1200" dirty="0" err="1" smtClean="0"/>
              <a:t>Κελεφίνα</a:t>
            </a:r>
            <a:r>
              <a:rPr lang="el-GR" sz="1200" dirty="0" smtClean="0"/>
              <a:t> </a:t>
            </a:r>
            <a:r>
              <a:rPr lang="el-GR" sz="1200" dirty="0" err="1" smtClean="0"/>
              <a:t>Βασσαράς</a:t>
            </a:r>
            <a:r>
              <a:rPr lang="el-GR" sz="1200" dirty="0" smtClean="0"/>
              <a:t>) </a:t>
            </a:r>
            <a:endParaRPr lang="el-GR" sz="1200" dirty="0"/>
          </a:p>
        </p:txBody>
      </p:sp>
      <p:sp>
        <p:nvSpPr>
          <p:cNvPr id="11" name="Rectangle 10"/>
          <p:cNvSpPr/>
          <p:nvPr/>
        </p:nvSpPr>
        <p:spPr>
          <a:xfrm>
            <a:off x="4063091" y="6400800"/>
            <a:ext cx="4572000" cy="461665"/>
          </a:xfrm>
          <a:prstGeom prst="rect">
            <a:avLst/>
          </a:prstGeom>
        </p:spPr>
        <p:txBody>
          <a:bodyPr>
            <a:spAutoFit/>
          </a:bodyPr>
          <a:lstStyle/>
          <a:p>
            <a:pPr algn="ctr"/>
            <a:r>
              <a:rPr lang="el-GR" sz="1200" dirty="0"/>
              <a:t>Ημερήσια παροχή για το χρονικό διάστημα από 1/01/2009 έως 22/09/2011 (</a:t>
            </a:r>
            <a:r>
              <a:rPr lang="el-GR" sz="1200" dirty="0" err="1"/>
              <a:t>Κελεφίνα</a:t>
            </a:r>
            <a:r>
              <a:rPr lang="el-GR" sz="1200" dirty="0"/>
              <a:t> </a:t>
            </a:r>
            <a:r>
              <a:rPr lang="el-GR" sz="1200" dirty="0" err="1"/>
              <a:t>Βασσαράς</a:t>
            </a:r>
            <a:r>
              <a:rPr lang="el-GR" sz="1200" dirty="0"/>
              <a:t>) </a:t>
            </a:r>
          </a:p>
        </p:txBody>
      </p:sp>
    </p:spTree>
    <p:extLst>
      <p:ext uri="{BB962C8B-B14F-4D97-AF65-F5344CB8AC3E}">
        <p14:creationId xmlns:p14="http://schemas.microsoft.com/office/powerpoint/2010/main" val="374077565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7763"/>
            <a:ext cx="7239000" cy="686118"/>
          </a:xfrm>
        </p:spPr>
        <p:txBody>
          <a:bodyPr>
            <a:normAutofit/>
          </a:bodyPr>
          <a:lstStyle/>
          <a:p>
            <a:r>
              <a:rPr lang="el-GR" cap="none" dirty="0" smtClean="0">
                <a:solidFill>
                  <a:schemeClr val="tx1"/>
                </a:solidFill>
                <a:latin typeface="Calibri" panose="020F0502020204030204" pitchFamily="34" charset="0"/>
                <a:cs typeface="Calibri" panose="020F0502020204030204" pitchFamily="34" charset="0"/>
              </a:rPr>
              <a:t>Περιοχή Μελέτης</a:t>
            </a:r>
            <a:endParaRPr lang="el-GR" cap="none" dirty="0">
              <a:solidFill>
                <a:schemeClr val="tx1"/>
              </a:solidFill>
              <a:latin typeface="Calibri" panose="020F0502020204030204" pitchFamily="34" charset="0"/>
              <a:cs typeface="Calibri" panose="020F0502020204030204" pitchFamily="34" charset="0"/>
            </a:endParaRPr>
          </a:p>
        </p:txBody>
      </p:sp>
      <p:sp>
        <p:nvSpPr>
          <p:cNvPr id="4" name="Rectangle 3"/>
          <p:cNvSpPr/>
          <p:nvPr/>
        </p:nvSpPr>
        <p:spPr>
          <a:xfrm>
            <a:off x="204438" y="3200400"/>
            <a:ext cx="3834162" cy="276999"/>
          </a:xfrm>
          <a:prstGeom prst="rect">
            <a:avLst/>
          </a:prstGeom>
        </p:spPr>
        <p:txBody>
          <a:bodyPr wrap="square">
            <a:spAutoFit/>
          </a:bodyPr>
          <a:lstStyle/>
          <a:p>
            <a:pPr algn="ctr"/>
            <a:r>
              <a:rPr lang="el-GR" sz="1200" dirty="0"/>
              <a:t>Λογαριθμικό διάγραμμα Η-Q (</a:t>
            </a:r>
            <a:r>
              <a:rPr lang="el-GR" sz="1200" dirty="0" err="1"/>
              <a:t>Μαγουλίτσα</a:t>
            </a:r>
            <a:r>
              <a:rPr lang="el-GR" sz="1200" dirty="0"/>
              <a:t> Αγ. </a:t>
            </a:r>
            <a:r>
              <a:rPr lang="el-GR" sz="1200" dirty="0" smtClean="0"/>
              <a:t>Ειρήνη) </a:t>
            </a:r>
            <a:endParaRPr lang="el-GR" sz="1200" dirty="0"/>
          </a:p>
        </p:txBody>
      </p:sp>
      <p:sp>
        <p:nvSpPr>
          <p:cNvPr id="7" name="Rectangle 6"/>
          <p:cNvSpPr/>
          <p:nvPr/>
        </p:nvSpPr>
        <p:spPr>
          <a:xfrm>
            <a:off x="4114798" y="3200400"/>
            <a:ext cx="4572000" cy="461665"/>
          </a:xfrm>
          <a:prstGeom prst="rect">
            <a:avLst/>
          </a:prstGeom>
        </p:spPr>
        <p:txBody>
          <a:bodyPr>
            <a:spAutoFit/>
          </a:bodyPr>
          <a:lstStyle/>
          <a:p>
            <a:pPr algn="ctr"/>
            <a:r>
              <a:rPr lang="el-GR" sz="1200" dirty="0"/>
              <a:t>Ημερήσια παροχή για το χρονικό διάστημα από 08/07/2009 έως 24/10/2011  (</a:t>
            </a:r>
            <a:r>
              <a:rPr lang="el-GR" sz="1200" dirty="0" err="1"/>
              <a:t>Μαγουλίτσα</a:t>
            </a:r>
            <a:r>
              <a:rPr lang="el-GR" sz="1200" dirty="0"/>
              <a:t> Αγ. Ειρήνη) </a:t>
            </a:r>
          </a:p>
        </p:txBody>
      </p:sp>
      <p:sp>
        <p:nvSpPr>
          <p:cNvPr id="10" name="Rectangle 9"/>
          <p:cNvSpPr/>
          <p:nvPr/>
        </p:nvSpPr>
        <p:spPr>
          <a:xfrm>
            <a:off x="280634" y="6324600"/>
            <a:ext cx="3681766" cy="276999"/>
          </a:xfrm>
          <a:prstGeom prst="rect">
            <a:avLst/>
          </a:prstGeom>
        </p:spPr>
        <p:txBody>
          <a:bodyPr wrap="square">
            <a:spAutoFit/>
          </a:bodyPr>
          <a:lstStyle/>
          <a:p>
            <a:pPr algn="ctr"/>
            <a:r>
              <a:rPr lang="el-GR" sz="1200" dirty="0"/>
              <a:t>Λογαριθμικό διάγραμμα Η-Q (</a:t>
            </a:r>
            <a:r>
              <a:rPr lang="el-GR" sz="1200" dirty="0" err="1"/>
              <a:t>Ρασίνα</a:t>
            </a:r>
            <a:r>
              <a:rPr lang="el-GR" sz="1200" dirty="0"/>
              <a:t> </a:t>
            </a:r>
            <a:r>
              <a:rPr lang="el-GR" sz="1200" dirty="0" err="1" smtClean="0"/>
              <a:t>Κουμουστά</a:t>
            </a:r>
            <a:r>
              <a:rPr lang="el-GR" sz="1200" dirty="0" smtClean="0"/>
              <a:t>) </a:t>
            </a:r>
            <a:endParaRPr lang="el-GR" sz="1200" dirty="0"/>
          </a:p>
        </p:txBody>
      </p:sp>
      <p:sp>
        <p:nvSpPr>
          <p:cNvPr id="11" name="Rectangle 10"/>
          <p:cNvSpPr/>
          <p:nvPr/>
        </p:nvSpPr>
        <p:spPr>
          <a:xfrm>
            <a:off x="4063091" y="6400800"/>
            <a:ext cx="4572000" cy="461665"/>
          </a:xfrm>
          <a:prstGeom prst="rect">
            <a:avLst/>
          </a:prstGeom>
        </p:spPr>
        <p:txBody>
          <a:bodyPr>
            <a:spAutoFit/>
          </a:bodyPr>
          <a:lstStyle/>
          <a:p>
            <a:pPr algn="ctr"/>
            <a:r>
              <a:rPr lang="el-GR" sz="1200" dirty="0"/>
              <a:t>Ημερήσια παροχή για το χρονικό διάστημα από 21/07/2009 έως 24/10/2011  (</a:t>
            </a:r>
            <a:r>
              <a:rPr lang="el-GR" sz="1200" dirty="0" err="1"/>
              <a:t>Ρασίνα</a:t>
            </a:r>
            <a:r>
              <a:rPr lang="el-GR" sz="1200" dirty="0"/>
              <a:t> </a:t>
            </a:r>
            <a:r>
              <a:rPr lang="el-GR" sz="1200" dirty="0" err="1"/>
              <a:t>Κουμουστά</a:t>
            </a:r>
            <a:r>
              <a:rPr lang="el-GR" sz="1200" dirty="0"/>
              <a:t>) </a:t>
            </a:r>
          </a:p>
        </p:txBody>
      </p:sp>
      <p:pic>
        <p:nvPicPr>
          <p:cNvPr id="12" name="Picture 11"/>
          <p:cNvPicPr>
            <a:picLocks noChangeAspect="1"/>
          </p:cNvPicPr>
          <p:nvPr/>
        </p:nvPicPr>
        <p:blipFill>
          <a:blip r:embed="rId2"/>
          <a:stretch>
            <a:fillRect/>
          </a:stretch>
        </p:blipFill>
        <p:spPr>
          <a:xfrm>
            <a:off x="274484" y="809280"/>
            <a:ext cx="3764116" cy="2483217"/>
          </a:xfrm>
          <a:prstGeom prst="rect">
            <a:avLst/>
          </a:prstGeom>
        </p:spPr>
      </p:pic>
      <p:pic>
        <p:nvPicPr>
          <p:cNvPr id="13" name="Picture 12"/>
          <p:cNvPicPr>
            <a:picLocks noChangeAspect="1"/>
          </p:cNvPicPr>
          <p:nvPr/>
        </p:nvPicPr>
        <p:blipFill>
          <a:blip r:embed="rId3"/>
          <a:stretch>
            <a:fillRect/>
          </a:stretch>
        </p:blipFill>
        <p:spPr>
          <a:xfrm>
            <a:off x="4444093" y="680316"/>
            <a:ext cx="3809998" cy="2520084"/>
          </a:xfrm>
          <a:prstGeom prst="rect">
            <a:avLst/>
          </a:prstGeom>
        </p:spPr>
      </p:pic>
      <p:pic>
        <p:nvPicPr>
          <p:cNvPr id="14" name="Picture 13"/>
          <p:cNvPicPr>
            <a:picLocks noChangeAspect="1"/>
          </p:cNvPicPr>
          <p:nvPr/>
        </p:nvPicPr>
        <p:blipFill>
          <a:blip r:embed="rId4"/>
          <a:stretch>
            <a:fillRect/>
          </a:stretch>
        </p:blipFill>
        <p:spPr>
          <a:xfrm>
            <a:off x="232435" y="3886200"/>
            <a:ext cx="3806165" cy="2514600"/>
          </a:xfrm>
          <a:prstGeom prst="rect">
            <a:avLst/>
          </a:prstGeom>
        </p:spPr>
      </p:pic>
      <p:pic>
        <p:nvPicPr>
          <p:cNvPr id="3" name="Picture 2"/>
          <p:cNvPicPr>
            <a:picLocks noChangeAspect="1"/>
          </p:cNvPicPr>
          <p:nvPr/>
        </p:nvPicPr>
        <p:blipFill>
          <a:blip r:embed="rId5"/>
          <a:stretch>
            <a:fillRect/>
          </a:stretch>
        </p:blipFill>
        <p:spPr>
          <a:xfrm>
            <a:off x="4444091" y="3841781"/>
            <a:ext cx="3809999" cy="2559019"/>
          </a:xfrm>
          <a:prstGeom prst="rect">
            <a:avLst/>
          </a:prstGeom>
        </p:spPr>
      </p:pic>
    </p:spTree>
    <p:extLst>
      <p:ext uri="{BB962C8B-B14F-4D97-AF65-F5344CB8AC3E}">
        <p14:creationId xmlns:p14="http://schemas.microsoft.com/office/powerpoint/2010/main" val="26291767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7763"/>
            <a:ext cx="7239000" cy="686118"/>
          </a:xfrm>
        </p:spPr>
        <p:txBody>
          <a:bodyPr>
            <a:normAutofit/>
          </a:bodyPr>
          <a:lstStyle/>
          <a:p>
            <a:r>
              <a:rPr lang="el-GR" cap="none" dirty="0" smtClean="0">
                <a:solidFill>
                  <a:schemeClr val="tx1"/>
                </a:solidFill>
                <a:latin typeface="Calibri" panose="020F0502020204030204" pitchFamily="34" charset="0"/>
                <a:cs typeface="Calibri" panose="020F0502020204030204" pitchFamily="34" charset="0"/>
              </a:rPr>
              <a:t>Περιοχή Μελέτης</a:t>
            </a:r>
            <a:endParaRPr lang="el-GR" cap="none" dirty="0">
              <a:solidFill>
                <a:schemeClr val="tx1"/>
              </a:solidFill>
              <a:latin typeface="Calibri" panose="020F0502020204030204" pitchFamily="34" charset="0"/>
              <a:cs typeface="Calibri" panose="020F0502020204030204" pitchFamily="34" charset="0"/>
            </a:endParaRPr>
          </a:p>
        </p:txBody>
      </p:sp>
      <p:grpSp>
        <p:nvGrpSpPr>
          <p:cNvPr id="5" name="Group 4"/>
          <p:cNvGrpSpPr/>
          <p:nvPr/>
        </p:nvGrpSpPr>
        <p:grpSpPr>
          <a:xfrm>
            <a:off x="152400" y="1676400"/>
            <a:ext cx="8610598" cy="2981748"/>
            <a:chOff x="76200" y="680317"/>
            <a:chExt cx="8610598" cy="2981748"/>
          </a:xfrm>
        </p:grpSpPr>
        <p:sp>
          <p:nvSpPr>
            <p:cNvPr id="4" name="Rectangle 3"/>
            <p:cNvSpPr/>
            <p:nvPr/>
          </p:nvSpPr>
          <p:spPr>
            <a:xfrm>
              <a:off x="76200" y="3200400"/>
              <a:ext cx="3834162" cy="276999"/>
            </a:xfrm>
            <a:prstGeom prst="rect">
              <a:avLst/>
            </a:prstGeom>
          </p:spPr>
          <p:txBody>
            <a:bodyPr wrap="square">
              <a:spAutoFit/>
            </a:bodyPr>
            <a:lstStyle/>
            <a:p>
              <a:pPr algn="ctr"/>
              <a:r>
                <a:rPr lang="el-GR" sz="1200" dirty="0"/>
                <a:t>Λογαριθμικό διάγραμμα Η-Q </a:t>
              </a:r>
              <a:r>
                <a:rPr lang="el-GR" sz="1200" dirty="0" smtClean="0"/>
                <a:t>(</a:t>
              </a:r>
              <a:r>
                <a:rPr lang="el-GR" sz="1200" dirty="0" err="1"/>
                <a:t>Ρασίνα</a:t>
              </a:r>
              <a:r>
                <a:rPr lang="el-GR" sz="1200" dirty="0"/>
                <a:t> </a:t>
              </a:r>
              <a:r>
                <a:rPr lang="el-GR" sz="1200" dirty="0" smtClean="0"/>
                <a:t>Αεροδρόμιο) </a:t>
              </a:r>
              <a:endParaRPr lang="el-GR" sz="1200" dirty="0"/>
            </a:p>
          </p:txBody>
        </p:sp>
        <p:sp>
          <p:nvSpPr>
            <p:cNvPr id="7" name="Rectangle 6"/>
            <p:cNvSpPr/>
            <p:nvPr/>
          </p:nvSpPr>
          <p:spPr>
            <a:xfrm>
              <a:off x="4114798" y="3200400"/>
              <a:ext cx="4572000" cy="461665"/>
            </a:xfrm>
            <a:prstGeom prst="rect">
              <a:avLst/>
            </a:prstGeom>
          </p:spPr>
          <p:txBody>
            <a:bodyPr>
              <a:spAutoFit/>
            </a:bodyPr>
            <a:lstStyle/>
            <a:p>
              <a:pPr algn="ctr"/>
              <a:r>
                <a:rPr lang="el-GR" sz="1200" dirty="0"/>
                <a:t>Ημερήσια παροχή για το χρονικό διάστημα από 08/07/2009 έως 13/10/2011 (</a:t>
              </a:r>
              <a:r>
                <a:rPr lang="el-GR" sz="1200" dirty="0" err="1"/>
                <a:t>Ρασίνα</a:t>
              </a:r>
              <a:r>
                <a:rPr lang="el-GR" sz="1200" dirty="0"/>
                <a:t> </a:t>
              </a:r>
              <a:r>
                <a:rPr lang="el-GR" sz="1200" dirty="0" smtClean="0"/>
                <a:t>Αεροδρόμιο)</a:t>
              </a:r>
              <a:endParaRPr lang="el-GR" sz="1200" dirty="0"/>
            </a:p>
          </p:txBody>
        </p:sp>
        <p:pic>
          <p:nvPicPr>
            <p:cNvPr id="15" name="Picture 14"/>
            <p:cNvPicPr>
              <a:picLocks noChangeAspect="1"/>
            </p:cNvPicPr>
            <p:nvPr/>
          </p:nvPicPr>
          <p:blipFill>
            <a:blip r:embed="rId2"/>
            <a:stretch>
              <a:fillRect/>
            </a:stretch>
          </p:blipFill>
          <p:spPr>
            <a:xfrm>
              <a:off x="136022" y="809281"/>
              <a:ext cx="3774339" cy="2473620"/>
            </a:xfrm>
            <a:prstGeom prst="rect">
              <a:avLst/>
            </a:prstGeom>
          </p:spPr>
        </p:pic>
        <p:pic>
          <p:nvPicPr>
            <p:cNvPr id="16" name="Picture 15"/>
            <p:cNvPicPr>
              <a:picLocks noChangeAspect="1"/>
            </p:cNvPicPr>
            <p:nvPr/>
          </p:nvPicPr>
          <p:blipFill>
            <a:blip r:embed="rId3"/>
            <a:stretch>
              <a:fillRect/>
            </a:stretch>
          </p:blipFill>
          <p:spPr>
            <a:xfrm>
              <a:off x="4444092" y="680317"/>
              <a:ext cx="4090307" cy="2520084"/>
            </a:xfrm>
            <a:prstGeom prst="rect">
              <a:avLst/>
            </a:prstGeom>
          </p:spPr>
        </p:pic>
      </p:grpSp>
    </p:spTree>
    <p:extLst>
      <p:ext uri="{BB962C8B-B14F-4D97-AF65-F5344CB8AC3E}">
        <p14:creationId xmlns:p14="http://schemas.microsoft.com/office/powerpoint/2010/main" val="244536447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342"/>
            <a:ext cx="7239000" cy="686118"/>
          </a:xfrm>
        </p:spPr>
        <p:txBody>
          <a:bodyPr>
            <a:normAutofit/>
          </a:bodyPr>
          <a:lstStyle/>
          <a:p>
            <a:r>
              <a:rPr lang="el-GR" cap="none" dirty="0" smtClean="0">
                <a:solidFill>
                  <a:schemeClr val="tx1"/>
                </a:solidFill>
                <a:latin typeface="Calibri" panose="020F0502020204030204" pitchFamily="34" charset="0"/>
                <a:cs typeface="Calibri" panose="020F0502020204030204" pitchFamily="34" charset="0"/>
              </a:rPr>
              <a:t>Περιοχή Μελέτης</a:t>
            </a:r>
            <a:endParaRPr lang="el-GR"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152400" y="762000"/>
            <a:ext cx="8458200" cy="4373563"/>
          </a:xfrm>
        </p:spPr>
        <p:txBody>
          <a:bodyPr>
            <a:normAutofit/>
          </a:bodyPr>
          <a:lstStyle/>
          <a:p>
            <a:pPr marL="285750" indent="-285750" algn="just">
              <a:buFont typeface="Wingdings" panose="05000000000000000000" pitchFamily="2" charset="2"/>
              <a:buChar char="Ø"/>
            </a:pPr>
            <a:r>
              <a:rPr lang="el-GR" sz="1600" b="0" dirty="0" smtClean="0"/>
              <a:t>Προκειμένου </a:t>
            </a:r>
            <a:r>
              <a:rPr lang="el-GR" sz="1600" b="0" dirty="0"/>
              <a:t>να περιοριστεί περαιτέρω η αβεβαιότητα στην προσομοίωση των ιζημάτων μελετήθηκαν και αποτυπώθηκαν τοπογραφικά σε ετήσια βάση (συνολικά τρεις έρευνες πεδίου) κατά τη διάρκεια της περιόδου 2009-2011 </a:t>
            </a:r>
            <a:r>
              <a:rPr lang="el-GR" sz="1600" b="0" dirty="0" smtClean="0"/>
              <a:t>δύο </a:t>
            </a:r>
            <a:r>
              <a:rPr lang="el-GR" sz="1600" b="0" dirty="0"/>
              <a:t>τμήματα του ποταμού </a:t>
            </a:r>
            <a:endParaRPr lang="el-GR" sz="1600" b="0" dirty="0" smtClean="0"/>
          </a:p>
          <a:p>
            <a:pPr marL="285750" indent="-285750" algn="just">
              <a:buFont typeface="Wingdings" panose="05000000000000000000" pitchFamily="2" charset="2"/>
              <a:buChar char="Ø"/>
            </a:pPr>
            <a:r>
              <a:rPr lang="el-GR" sz="1600" b="0" dirty="0" smtClean="0"/>
              <a:t>Θέσεις </a:t>
            </a:r>
            <a:r>
              <a:rPr lang="el-GR" sz="1600" b="0" dirty="0" err="1"/>
              <a:t>Μαγουλίτσα</a:t>
            </a:r>
            <a:r>
              <a:rPr lang="el-GR" sz="1600" b="0" dirty="0"/>
              <a:t> Αγ. Ειρήνη (1000 </a:t>
            </a:r>
            <a:r>
              <a:rPr lang="el-GR" sz="1600" b="0" dirty="0" smtClean="0"/>
              <a:t>m</a:t>
            </a:r>
            <a:r>
              <a:rPr lang="el-GR" sz="1600" b="0" baseline="30000" dirty="0" smtClean="0"/>
              <a:t>2</a:t>
            </a:r>
            <a:r>
              <a:rPr lang="el-GR" sz="1600" b="0" dirty="0" smtClean="0"/>
              <a:t>) </a:t>
            </a:r>
            <a:r>
              <a:rPr lang="el-GR" sz="1600" b="0" dirty="0" smtClean="0"/>
              <a:t>και </a:t>
            </a:r>
            <a:r>
              <a:rPr lang="el-GR" sz="1600" b="0" dirty="0" err="1" smtClean="0"/>
              <a:t>Ρασίνα</a:t>
            </a:r>
            <a:r>
              <a:rPr lang="el-GR" sz="1600" b="0" dirty="0"/>
              <a:t> </a:t>
            </a:r>
            <a:r>
              <a:rPr lang="el-GR" sz="1600" b="0" dirty="0" smtClean="0"/>
              <a:t>(</a:t>
            </a:r>
            <a:r>
              <a:rPr lang="el-GR" sz="1600" b="0" dirty="0"/>
              <a:t>2500 </a:t>
            </a:r>
            <a:r>
              <a:rPr lang="el-GR" sz="1600" b="0" dirty="0" smtClean="0"/>
              <a:t>m</a:t>
            </a:r>
            <a:r>
              <a:rPr lang="el-GR" sz="1600" b="0" baseline="30000" dirty="0" smtClean="0"/>
              <a:t>2</a:t>
            </a:r>
            <a:r>
              <a:rPr lang="el-GR" sz="1600" b="0" dirty="0" smtClean="0"/>
              <a:t>)</a:t>
            </a:r>
          </a:p>
          <a:p>
            <a:pPr marL="285750" indent="-285750" algn="just">
              <a:buFont typeface="Wingdings" panose="05000000000000000000" pitchFamily="2" charset="2"/>
              <a:buChar char="Ø"/>
            </a:pPr>
            <a:r>
              <a:rPr lang="el-GR" sz="1600" b="0" dirty="0" smtClean="0"/>
              <a:t>Οι </a:t>
            </a:r>
            <a:r>
              <a:rPr lang="el-GR" sz="1600" b="0" dirty="0"/>
              <a:t>υπό εξέταση περιοχές χωρίστηκαν σε 10 διατομές με σταθερά </a:t>
            </a:r>
            <a:r>
              <a:rPr lang="el-GR" sz="1600" b="0" dirty="0" smtClean="0"/>
              <a:t>σημεία με στόχο την μέτρηση της διαφοροποίησης </a:t>
            </a:r>
            <a:r>
              <a:rPr lang="el-GR" sz="1600" b="0" dirty="0"/>
              <a:t>του όγκου λόγω μεταφοράς ιζημάτων ή της διάβρωση της κοίτης. </a:t>
            </a:r>
            <a:endParaRPr lang="el-GR" sz="1600" b="0" dirty="0" smtClean="0"/>
          </a:p>
          <a:p>
            <a:endParaRPr lang="el-GR" b="0" dirty="0"/>
          </a:p>
        </p:txBody>
      </p:sp>
      <p:grpSp>
        <p:nvGrpSpPr>
          <p:cNvPr id="7" name="Group 6"/>
          <p:cNvGrpSpPr/>
          <p:nvPr/>
        </p:nvGrpSpPr>
        <p:grpSpPr>
          <a:xfrm>
            <a:off x="171450" y="3809067"/>
            <a:ext cx="5453179" cy="2059365"/>
            <a:chOff x="1639596" y="4608447"/>
            <a:chExt cx="5269194" cy="1983165"/>
          </a:xfrm>
        </p:grpSpPr>
        <p:pic>
          <p:nvPicPr>
            <p:cNvPr id="4" name="Picture 3"/>
            <p:cNvPicPr>
              <a:picLocks noChangeAspect="1"/>
            </p:cNvPicPr>
            <p:nvPr/>
          </p:nvPicPr>
          <p:blipFill>
            <a:blip r:embed="rId2"/>
            <a:stretch>
              <a:fillRect/>
            </a:stretch>
          </p:blipFill>
          <p:spPr>
            <a:xfrm>
              <a:off x="1639596" y="4608447"/>
              <a:ext cx="2627604" cy="1981372"/>
            </a:xfrm>
            <a:prstGeom prst="rect">
              <a:avLst/>
            </a:prstGeom>
            <a:ln>
              <a:noFill/>
            </a:ln>
            <a:effectLst>
              <a:softEdge rad="112500"/>
            </a:effectLst>
          </p:spPr>
        </p:pic>
        <p:pic>
          <p:nvPicPr>
            <p:cNvPr id="6" name="Picture 5"/>
            <p:cNvPicPr>
              <a:picLocks noChangeAspect="1"/>
            </p:cNvPicPr>
            <p:nvPr/>
          </p:nvPicPr>
          <p:blipFill>
            <a:blip r:embed="rId3"/>
            <a:stretch>
              <a:fillRect/>
            </a:stretch>
          </p:blipFill>
          <p:spPr>
            <a:xfrm>
              <a:off x="4268993" y="4608447"/>
              <a:ext cx="2639797" cy="1983165"/>
            </a:xfrm>
            <a:prstGeom prst="rect">
              <a:avLst/>
            </a:prstGeom>
            <a:ln>
              <a:noFill/>
            </a:ln>
            <a:effectLst>
              <a:softEdge rad="112500"/>
            </a:effectLst>
          </p:spPr>
        </p:pic>
      </p:grpSp>
      <p:pic>
        <p:nvPicPr>
          <p:cNvPr id="5" name="Picture 4"/>
          <p:cNvPicPr>
            <a:picLocks noChangeAspect="1"/>
          </p:cNvPicPr>
          <p:nvPr/>
        </p:nvPicPr>
        <p:blipFill>
          <a:blip r:embed="rId4"/>
          <a:stretch>
            <a:fillRect/>
          </a:stretch>
        </p:blipFill>
        <p:spPr>
          <a:xfrm>
            <a:off x="5914733" y="3466288"/>
            <a:ext cx="2574282" cy="2744925"/>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1739685" y="5924953"/>
            <a:ext cx="1948354" cy="338554"/>
          </a:xfrm>
          <a:prstGeom prst="rect">
            <a:avLst/>
          </a:prstGeom>
          <a:noFill/>
        </p:spPr>
        <p:txBody>
          <a:bodyPr wrap="none" rtlCol="0">
            <a:spAutoFit/>
          </a:bodyPr>
          <a:lstStyle/>
          <a:p>
            <a:r>
              <a:rPr lang="el-GR" sz="1600" i="1" dirty="0" err="1" smtClean="0"/>
              <a:t>Ρασίνα</a:t>
            </a:r>
            <a:r>
              <a:rPr lang="el-GR" sz="1600" i="1" dirty="0" smtClean="0"/>
              <a:t> Αεροδρόμιο</a:t>
            </a:r>
            <a:endParaRPr lang="el-GR" sz="1600" i="1" dirty="0"/>
          </a:p>
        </p:txBody>
      </p:sp>
      <p:sp>
        <p:nvSpPr>
          <p:cNvPr id="9" name="Rectangle 8"/>
          <p:cNvSpPr/>
          <p:nvPr/>
        </p:nvSpPr>
        <p:spPr>
          <a:xfrm>
            <a:off x="1122231" y="3508008"/>
            <a:ext cx="697627" cy="369332"/>
          </a:xfrm>
          <a:prstGeom prst="rect">
            <a:avLst/>
          </a:prstGeom>
        </p:spPr>
        <p:txBody>
          <a:bodyPr wrap="none">
            <a:spAutoFit/>
          </a:bodyPr>
          <a:lstStyle/>
          <a:p>
            <a:r>
              <a:rPr lang="el-GR" i="1" dirty="0" smtClean="0"/>
              <a:t>2010</a:t>
            </a:r>
            <a:endParaRPr lang="el-GR" i="1" dirty="0"/>
          </a:p>
        </p:txBody>
      </p:sp>
      <p:sp>
        <p:nvSpPr>
          <p:cNvPr id="10" name="Rectangle 9"/>
          <p:cNvSpPr/>
          <p:nvPr/>
        </p:nvSpPr>
        <p:spPr>
          <a:xfrm>
            <a:off x="3902749" y="3508008"/>
            <a:ext cx="680507" cy="369332"/>
          </a:xfrm>
          <a:prstGeom prst="rect">
            <a:avLst/>
          </a:prstGeom>
        </p:spPr>
        <p:txBody>
          <a:bodyPr wrap="none">
            <a:spAutoFit/>
          </a:bodyPr>
          <a:lstStyle/>
          <a:p>
            <a:r>
              <a:rPr lang="el-GR" i="1" dirty="0" smtClean="0"/>
              <a:t>2011</a:t>
            </a:r>
            <a:endParaRPr lang="el-GR" i="1" dirty="0"/>
          </a:p>
        </p:txBody>
      </p:sp>
    </p:spTree>
    <p:extLst>
      <p:ext uri="{BB962C8B-B14F-4D97-AF65-F5344CB8AC3E}">
        <p14:creationId xmlns:p14="http://schemas.microsoft.com/office/powerpoint/2010/main" val="353920084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686118"/>
          </a:xfrm>
        </p:spPr>
        <p:txBody>
          <a:bodyPr>
            <a:normAutofit/>
          </a:bodyPr>
          <a:lstStyle/>
          <a:p>
            <a:r>
              <a:rPr lang="el-GR" cap="none" dirty="0" smtClean="0">
                <a:solidFill>
                  <a:schemeClr val="tx1"/>
                </a:solidFill>
                <a:latin typeface="Calibri" panose="020F0502020204030204" pitchFamily="34" charset="0"/>
                <a:cs typeface="Calibri" panose="020F0502020204030204" pitchFamily="34" charset="0"/>
              </a:rPr>
              <a:t>Περιοχή Μελέτης</a:t>
            </a:r>
            <a:endParaRPr lang="el-GR"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152400" y="762000"/>
            <a:ext cx="8610600" cy="4373563"/>
          </a:xfrm>
        </p:spPr>
        <p:txBody>
          <a:bodyPr>
            <a:normAutofit/>
          </a:bodyPr>
          <a:lstStyle/>
          <a:p>
            <a:pPr algn="just"/>
            <a:r>
              <a:rPr lang="el-GR" sz="1600" b="0" dirty="0" smtClean="0"/>
              <a:t>Χρησιμοποιώντας </a:t>
            </a:r>
            <a:r>
              <a:rPr lang="el-GR" sz="1600" b="0" dirty="0"/>
              <a:t>το </a:t>
            </a:r>
            <a:r>
              <a:rPr lang="el-GR" sz="1600" b="0" dirty="0" smtClean="0"/>
              <a:t>(3-</a:t>
            </a:r>
            <a:r>
              <a:rPr lang="en-US" sz="1600" b="0" dirty="0" smtClean="0"/>
              <a:t>D</a:t>
            </a:r>
            <a:r>
              <a:rPr lang="el-GR" sz="1600" b="0" dirty="0" smtClean="0"/>
              <a:t>) λογισμικό </a:t>
            </a:r>
            <a:r>
              <a:rPr lang="el-GR" sz="1600" b="0" dirty="0"/>
              <a:t>διαμόρφωσης τρισδιάστατης αναπαράστασης (</a:t>
            </a:r>
            <a:r>
              <a:rPr lang="el-GR" sz="1600" b="0" dirty="0" err="1"/>
              <a:t>Surfer</a:t>
            </a:r>
            <a:r>
              <a:rPr lang="el-GR" sz="1600" b="0" dirty="0"/>
              <a:t>) τα δεδομένα των τοπογραφικών διατομών χρησιμοποιήθηκαν για την εκτίμηση των αλλαγών του όγκου της κάθε περιοχής. </a:t>
            </a:r>
          </a:p>
        </p:txBody>
      </p:sp>
      <p:pic>
        <p:nvPicPr>
          <p:cNvPr id="5" name="Picture 4"/>
          <p:cNvPicPr>
            <a:picLocks noChangeAspect="1"/>
          </p:cNvPicPr>
          <p:nvPr/>
        </p:nvPicPr>
        <p:blipFill>
          <a:blip r:embed="rId2"/>
          <a:stretch>
            <a:fillRect/>
          </a:stretch>
        </p:blipFill>
        <p:spPr>
          <a:xfrm>
            <a:off x="1371600" y="1729261"/>
            <a:ext cx="6463812" cy="4898650"/>
          </a:xfrm>
          <a:prstGeom prst="rect">
            <a:avLst/>
          </a:prstGeom>
        </p:spPr>
      </p:pic>
      <p:sp>
        <p:nvSpPr>
          <p:cNvPr id="6" name="TextBox 5"/>
          <p:cNvSpPr txBox="1"/>
          <p:nvPr/>
        </p:nvSpPr>
        <p:spPr>
          <a:xfrm>
            <a:off x="2698109" y="6474023"/>
            <a:ext cx="1137491" cy="307777"/>
          </a:xfrm>
          <a:prstGeom prst="rect">
            <a:avLst/>
          </a:prstGeom>
          <a:noFill/>
        </p:spPr>
        <p:txBody>
          <a:bodyPr wrap="none" rtlCol="0">
            <a:spAutoFit/>
          </a:bodyPr>
          <a:lstStyle/>
          <a:p>
            <a:r>
              <a:rPr lang="el-GR" sz="1400" i="1" dirty="0" err="1" smtClean="0"/>
              <a:t>Μαγουλίτσα</a:t>
            </a:r>
            <a:endParaRPr lang="el-GR" sz="1400" i="1" dirty="0"/>
          </a:p>
        </p:txBody>
      </p:sp>
      <p:sp>
        <p:nvSpPr>
          <p:cNvPr id="7" name="TextBox 6"/>
          <p:cNvSpPr txBox="1"/>
          <p:nvPr/>
        </p:nvSpPr>
        <p:spPr>
          <a:xfrm>
            <a:off x="4445977" y="6474023"/>
            <a:ext cx="1731308" cy="307777"/>
          </a:xfrm>
          <a:prstGeom prst="rect">
            <a:avLst/>
          </a:prstGeom>
          <a:noFill/>
        </p:spPr>
        <p:txBody>
          <a:bodyPr wrap="none" rtlCol="0">
            <a:spAutoFit/>
          </a:bodyPr>
          <a:lstStyle/>
          <a:p>
            <a:r>
              <a:rPr lang="el-GR" sz="1400" i="1" dirty="0" err="1" smtClean="0"/>
              <a:t>Ρασίνα</a:t>
            </a:r>
            <a:r>
              <a:rPr lang="el-GR" sz="1400" i="1" dirty="0" smtClean="0"/>
              <a:t> Αεροδρόμιο</a:t>
            </a:r>
            <a:endParaRPr lang="el-GR" sz="1400" i="1" dirty="0"/>
          </a:p>
        </p:txBody>
      </p:sp>
    </p:spTree>
    <p:extLst>
      <p:ext uri="{BB962C8B-B14F-4D97-AF65-F5344CB8AC3E}">
        <p14:creationId xmlns:p14="http://schemas.microsoft.com/office/powerpoint/2010/main" val="19612633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988228" y="990600"/>
            <a:ext cx="6878515" cy="4724400"/>
            <a:chOff x="988228" y="990600"/>
            <a:chExt cx="6878515" cy="4724400"/>
          </a:xfrm>
        </p:grpSpPr>
        <p:sp>
          <p:nvSpPr>
            <p:cNvPr id="24" name="Rounded Rectangle 23"/>
            <p:cNvSpPr/>
            <p:nvPr/>
          </p:nvSpPr>
          <p:spPr>
            <a:xfrm>
              <a:off x="1008743" y="9906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Τοποθέτηση του προβλήματος – Σκοπός της Δ.Δ</a:t>
              </a:r>
            </a:p>
          </p:txBody>
        </p:sp>
        <p:sp>
          <p:nvSpPr>
            <p:cNvPr id="25" name="Rounded Rectangle 24"/>
            <p:cNvSpPr/>
            <p:nvPr/>
          </p:nvSpPr>
          <p:spPr>
            <a:xfrm>
              <a:off x="994229" y="16764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Μεθοδολογία</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26" name="Rounded Rectangle 25"/>
            <p:cNvSpPr/>
            <p:nvPr/>
          </p:nvSpPr>
          <p:spPr>
            <a:xfrm>
              <a:off x="988228" y="2362200"/>
              <a:ext cx="6864001"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Περιοχή μελέτης – Δίκτυο παρακολούθησης</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27" name="Rounded Rectangle 26"/>
            <p:cNvSpPr/>
            <p:nvPr/>
          </p:nvSpPr>
          <p:spPr>
            <a:xfrm>
              <a:off x="988228" y="3733800"/>
              <a:ext cx="6878515"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Προσομοίωση </a:t>
              </a:r>
              <a:r>
                <a:rPr lang="el-GR" sz="2000" dirty="0" smtClean="0">
                  <a:ln w="0"/>
                  <a:solidFill>
                    <a:schemeClr val="tx1"/>
                  </a:solidFill>
                  <a:effectLst>
                    <a:outerShdw blurRad="38100" dist="19050" dir="2700000" algn="tl" rotWithShape="0">
                      <a:schemeClr val="dk1">
                        <a:alpha val="40000"/>
                      </a:schemeClr>
                    </a:outerShdw>
                  </a:effectLst>
                </a:rPr>
                <a:t>της αλληλεπίδραση επιφανειακών και υπογείων υδάτων</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28" name="Rounded Rectangle 27"/>
            <p:cNvSpPr/>
            <p:nvPr/>
          </p:nvSpPr>
          <p:spPr>
            <a:xfrm>
              <a:off x="990600" y="51054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Συμπεράσματα </a:t>
              </a:r>
              <a:r>
                <a:rPr lang="el-GR" sz="2000" dirty="0" smtClean="0">
                  <a:ln w="0"/>
                  <a:solidFill>
                    <a:schemeClr val="tx1"/>
                  </a:solidFill>
                  <a:effectLst>
                    <a:outerShdw blurRad="38100" dist="19050" dir="2700000" algn="tl" rotWithShape="0">
                      <a:schemeClr val="dk1">
                        <a:alpha val="40000"/>
                      </a:schemeClr>
                    </a:outerShdw>
                  </a:effectLst>
                </a:rPr>
                <a:t>και </a:t>
              </a:r>
              <a:r>
                <a:rPr lang="el-GR" sz="2000" dirty="0">
                  <a:ln w="0"/>
                  <a:solidFill>
                    <a:schemeClr val="tx1"/>
                  </a:solidFill>
                  <a:effectLst>
                    <a:outerShdw blurRad="38100" dist="19050" dir="2700000" algn="tl" rotWithShape="0">
                      <a:schemeClr val="dk1">
                        <a:alpha val="40000"/>
                      </a:schemeClr>
                    </a:outerShdw>
                  </a:effectLst>
                </a:rPr>
                <a:t>Μελλοντικές </a:t>
              </a:r>
              <a:r>
                <a:rPr lang="el-GR" sz="2000" dirty="0" smtClean="0">
                  <a:ln w="0"/>
                  <a:solidFill>
                    <a:schemeClr val="tx1"/>
                  </a:solidFill>
                  <a:effectLst>
                    <a:outerShdw blurRad="38100" dist="19050" dir="2700000" algn="tl" rotWithShape="0">
                      <a:schemeClr val="dk1">
                        <a:alpha val="40000"/>
                      </a:schemeClr>
                    </a:outerShdw>
                  </a:effectLst>
                </a:rPr>
                <a:t>προτάσεις</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30" name="Rounded Rectangle 29"/>
            <p:cNvSpPr/>
            <p:nvPr/>
          </p:nvSpPr>
          <p:spPr>
            <a:xfrm>
              <a:off x="988228" y="3048000"/>
              <a:ext cx="6878515" cy="6096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Προσομοίωση υδρολογίας, μεταφοράς ιζημάτων</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31" name="Rounded Rectangle 30"/>
            <p:cNvSpPr/>
            <p:nvPr/>
          </p:nvSpPr>
          <p:spPr>
            <a:xfrm>
              <a:off x="988228" y="44196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Σενάρια Κλιματικής Αλλαγής </a:t>
              </a:r>
              <a:endParaRPr lang="el-GR" sz="2000" dirty="0">
                <a:ln w="0"/>
                <a:solidFill>
                  <a:schemeClr val="tx1"/>
                </a:solidFill>
                <a:effectLst>
                  <a:outerShdw blurRad="38100" dist="19050" dir="2700000" algn="tl" rotWithShape="0">
                    <a:schemeClr val="dk1">
                      <a:alpha val="40000"/>
                    </a:schemeClr>
                  </a:outerShdw>
                </a:effectLst>
              </a:endParaRPr>
            </a:p>
          </p:txBody>
        </p:sp>
      </p:grpSp>
    </p:spTree>
    <p:extLst>
      <p:ext uri="{BB962C8B-B14F-4D97-AF65-F5344CB8AC3E}">
        <p14:creationId xmlns:p14="http://schemas.microsoft.com/office/powerpoint/2010/main" val="8315629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4654"/>
            <a:ext cx="82296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υδρολογίας, μεταφοράς ιζημάτων</a:t>
            </a:r>
          </a:p>
        </p:txBody>
      </p:sp>
      <p:sp>
        <p:nvSpPr>
          <p:cNvPr id="3" name="Content Placeholder 2"/>
          <p:cNvSpPr>
            <a:spLocks noGrp="1"/>
          </p:cNvSpPr>
          <p:nvPr>
            <p:ph idx="1"/>
          </p:nvPr>
        </p:nvSpPr>
        <p:spPr>
          <a:xfrm>
            <a:off x="381000" y="1066800"/>
            <a:ext cx="8229600" cy="5029200"/>
          </a:xfrm>
        </p:spPr>
        <p:txBody>
          <a:bodyPr>
            <a:normAutofit/>
          </a:bodyPr>
          <a:lstStyle/>
          <a:p>
            <a:pPr marL="342900" indent="-342900" algn="just">
              <a:buFont typeface="Wingdings" panose="05000000000000000000" pitchFamily="2" charset="2"/>
              <a:buChar char="q"/>
            </a:pPr>
            <a:r>
              <a:rPr lang="el-GR" b="0" dirty="0"/>
              <a:t>Η προσομοίωση του υδρολογικού και ποιοτικού καθεστώτος της λεκάνης και της μεταφοράς ιζημάτων στα επιφανειακά νερά έγινε μέσω του μοντέλου SWAT. </a:t>
            </a:r>
            <a:endParaRPr lang="el-GR" b="0" dirty="0" smtClean="0"/>
          </a:p>
          <a:p>
            <a:pPr marL="342900" indent="-342900" algn="just">
              <a:buFont typeface="Wingdings" panose="05000000000000000000" pitchFamily="2" charset="2"/>
              <a:buChar char="q"/>
            </a:pPr>
            <a:r>
              <a:rPr lang="el-GR" b="0" dirty="0"/>
              <a:t>Στην εργασία αυτή χρησιμοποιήθηκε η έκδοση SWAT2009 με περιβάλλον εργασίας το "ARCSWAT", ενσωματωμένο στο πρόγραμμα "ARCGIS 10</a:t>
            </a:r>
            <a:r>
              <a:rPr lang="el-GR" b="0" dirty="0" smtClean="0"/>
              <a:t>".</a:t>
            </a:r>
          </a:p>
          <a:p>
            <a:pPr marL="342900" indent="-342900" algn="just">
              <a:buFont typeface="Wingdings" panose="05000000000000000000" pitchFamily="2" charset="2"/>
              <a:buChar char="q"/>
            </a:pPr>
            <a:r>
              <a:rPr lang="el-GR" b="0" dirty="0"/>
              <a:t>Η προσομοίωση της περιοχής μελέτης μέσω του μοντέλου SWAT απαιτεί τον καθορισμό μεγάλου αριθμού παραμέτρων στα αρχεία εισόδου του. </a:t>
            </a:r>
            <a:endParaRPr lang="el-GR" b="0" dirty="0" smtClean="0"/>
          </a:p>
          <a:p>
            <a:pPr marL="342900" indent="-342900" algn="just">
              <a:buFont typeface="Wingdings" panose="05000000000000000000" pitchFamily="2" charset="2"/>
              <a:buChar char="q"/>
            </a:pPr>
            <a:r>
              <a:rPr lang="el-GR" b="0" dirty="0"/>
              <a:t>Η σχηματοποίηση της λεκάνης ξεκινά με την εισαγωγή του ψηφιακού μοντέλου εδάφους (</a:t>
            </a:r>
            <a:r>
              <a:rPr lang="el-GR" b="0" dirty="0" err="1"/>
              <a:t>Digital</a:t>
            </a:r>
            <a:r>
              <a:rPr lang="el-GR" b="0" dirty="0"/>
              <a:t> </a:t>
            </a:r>
            <a:r>
              <a:rPr lang="el-GR" b="0" dirty="0" err="1"/>
              <a:t>Elevation</a:t>
            </a:r>
            <a:r>
              <a:rPr lang="el-GR" b="0" dirty="0"/>
              <a:t> </a:t>
            </a:r>
            <a:r>
              <a:rPr lang="el-GR" b="0" dirty="0" err="1"/>
              <a:t>Model</a:t>
            </a:r>
            <a:r>
              <a:rPr lang="el-GR" b="0" dirty="0"/>
              <a:t> – DEM), που αποτελεί το υπόβαθρο με βάση το οποίο </a:t>
            </a:r>
            <a:r>
              <a:rPr lang="el-GR" b="0" dirty="0" smtClean="0"/>
              <a:t>θα σχεδιαστεί </a:t>
            </a:r>
            <a:r>
              <a:rPr lang="el-GR" b="0" dirty="0"/>
              <a:t>το υδρογραφικό δίκτυο της λεκάνης. </a:t>
            </a:r>
          </a:p>
          <a:p>
            <a:pPr marL="342900" indent="-342900" algn="just">
              <a:buFont typeface="Wingdings" panose="05000000000000000000" pitchFamily="2" charset="2"/>
              <a:buChar char="q"/>
            </a:pPr>
            <a:endParaRPr lang="el-GR" b="0" dirty="0" smtClean="0"/>
          </a:p>
        </p:txBody>
      </p:sp>
    </p:spTree>
    <p:extLst>
      <p:ext uri="{BB962C8B-B14F-4D97-AF65-F5344CB8AC3E}">
        <p14:creationId xmlns:p14="http://schemas.microsoft.com/office/powerpoint/2010/main" val="94311822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υδρολογίας, μεταφοράς ιζημάτων</a:t>
            </a:r>
          </a:p>
        </p:txBody>
      </p:sp>
      <p:sp>
        <p:nvSpPr>
          <p:cNvPr id="3" name="Content Placeholder 2"/>
          <p:cNvSpPr>
            <a:spLocks noGrp="1"/>
          </p:cNvSpPr>
          <p:nvPr>
            <p:ph idx="1"/>
          </p:nvPr>
        </p:nvSpPr>
        <p:spPr>
          <a:xfrm>
            <a:off x="237472" y="686118"/>
            <a:ext cx="8525527" cy="5029200"/>
          </a:xfrm>
        </p:spPr>
        <p:txBody>
          <a:bodyPr>
            <a:normAutofit/>
          </a:bodyPr>
          <a:lstStyle/>
          <a:p>
            <a:pPr marL="342900" indent="-342900" algn="just">
              <a:buFont typeface="Wingdings" panose="05000000000000000000" pitchFamily="2" charset="2"/>
              <a:buChar char="q"/>
            </a:pPr>
            <a:r>
              <a:rPr lang="el-GR" sz="1800" b="0" dirty="0"/>
              <a:t>Σ</a:t>
            </a:r>
            <a:r>
              <a:rPr lang="el-GR" sz="1800" b="0" dirty="0" smtClean="0"/>
              <a:t>το </a:t>
            </a:r>
            <a:r>
              <a:rPr lang="el-GR" sz="1800" b="0" dirty="0"/>
              <a:t>πρόγραμμα ορίζεται η τιμή κατωφλίου η οποία αντιπροσωπεύει την ελάχιστη έκταση σε </a:t>
            </a:r>
            <a:r>
              <a:rPr lang="el-GR" sz="1800" b="0" dirty="0" err="1"/>
              <a:t>ha</a:t>
            </a:r>
            <a:r>
              <a:rPr lang="el-GR" sz="1800" b="0" dirty="0"/>
              <a:t>, που απαιτείται για τη δημιουργία </a:t>
            </a:r>
            <a:r>
              <a:rPr lang="el-GR" sz="1800" b="0" dirty="0" smtClean="0"/>
              <a:t>τμήματος </a:t>
            </a:r>
            <a:r>
              <a:rPr lang="el-GR" sz="1800" b="0" dirty="0"/>
              <a:t>ποταμού. </a:t>
            </a:r>
            <a:endParaRPr lang="el-GR" sz="1800" b="0" dirty="0" smtClean="0"/>
          </a:p>
          <a:p>
            <a:pPr marL="342900" indent="-342900" algn="just">
              <a:buFont typeface="Wingdings" panose="05000000000000000000" pitchFamily="2" charset="2"/>
              <a:buChar char="q"/>
            </a:pPr>
            <a:r>
              <a:rPr lang="el-GR" sz="1800" b="0" dirty="0" smtClean="0"/>
              <a:t>Όσο </a:t>
            </a:r>
            <a:r>
              <a:rPr lang="el-GR" sz="1800" b="0" dirty="0"/>
              <a:t>μικρότερη </a:t>
            </a:r>
            <a:r>
              <a:rPr lang="en-US" sz="1800" b="0" dirty="0" smtClean="0">
                <a:sym typeface="Wingdings" panose="05000000000000000000" pitchFamily="2" charset="2"/>
              </a:rPr>
              <a:t> </a:t>
            </a:r>
            <a:r>
              <a:rPr lang="el-GR" sz="1800" b="0" dirty="0" smtClean="0"/>
              <a:t>πιο </a:t>
            </a:r>
            <a:r>
              <a:rPr lang="el-GR" sz="1800" b="0" dirty="0"/>
              <a:t>πυκνό </a:t>
            </a:r>
            <a:r>
              <a:rPr lang="el-GR" sz="1800" b="0" dirty="0" smtClean="0"/>
              <a:t>το </a:t>
            </a:r>
            <a:r>
              <a:rPr lang="el-GR" sz="1800" b="0" dirty="0"/>
              <a:t>υδρογραφικό δίκτυο που σχεδιάζεται. </a:t>
            </a:r>
            <a:endParaRPr lang="el-GR" sz="1800" b="0" dirty="0" smtClean="0"/>
          </a:p>
        </p:txBody>
      </p:sp>
      <p:pic>
        <p:nvPicPr>
          <p:cNvPr id="6" name="Picture 5"/>
          <p:cNvPicPr>
            <a:picLocks noChangeAspect="1"/>
          </p:cNvPicPr>
          <p:nvPr/>
        </p:nvPicPr>
        <p:blipFill>
          <a:blip r:embed="rId2"/>
          <a:stretch>
            <a:fillRect/>
          </a:stretch>
        </p:blipFill>
        <p:spPr>
          <a:xfrm>
            <a:off x="2448657" y="1752600"/>
            <a:ext cx="4246685" cy="4959952"/>
          </a:xfrm>
          <a:prstGeom prst="rect">
            <a:avLst/>
          </a:prstGeom>
        </p:spPr>
      </p:pic>
      <p:sp>
        <p:nvSpPr>
          <p:cNvPr id="4" name="TextBox 3"/>
          <p:cNvSpPr txBox="1"/>
          <p:nvPr/>
        </p:nvSpPr>
        <p:spPr>
          <a:xfrm>
            <a:off x="0" y="3810000"/>
            <a:ext cx="2525371" cy="584775"/>
          </a:xfrm>
          <a:prstGeom prst="rect">
            <a:avLst/>
          </a:prstGeom>
          <a:noFill/>
        </p:spPr>
        <p:txBody>
          <a:bodyPr wrap="none" rtlCol="0">
            <a:spAutoFit/>
          </a:bodyPr>
          <a:lstStyle/>
          <a:p>
            <a:r>
              <a:rPr lang="el-GR" sz="1600" b="1" dirty="0"/>
              <a:t>500ha</a:t>
            </a:r>
          </a:p>
          <a:p>
            <a:r>
              <a:rPr lang="en-US" sz="1600" b="1" i="1" dirty="0" smtClean="0"/>
              <a:t>150 </a:t>
            </a:r>
            <a:r>
              <a:rPr lang="el-GR" sz="1600" b="1" i="1" dirty="0" err="1" smtClean="0"/>
              <a:t>Υπολεκάνες</a:t>
            </a:r>
            <a:r>
              <a:rPr lang="el-GR" sz="1600" b="1" i="1" dirty="0" smtClean="0"/>
              <a:t> (</a:t>
            </a:r>
            <a:r>
              <a:rPr lang="en-US" sz="1600" b="1" i="1" dirty="0" smtClean="0"/>
              <a:t>SWAT</a:t>
            </a:r>
            <a:r>
              <a:rPr lang="el-GR" sz="1600" b="1" i="1" dirty="0" smtClean="0"/>
              <a:t>)</a:t>
            </a:r>
            <a:endParaRPr lang="el-GR" sz="1600" b="1" i="1" dirty="0"/>
          </a:p>
        </p:txBody>
      </p:sp>
    </p:spTree>
    <p:extLst>
      <p:ext uri="{BB962C8B-B14F-4D97-AF65-F5344CB8AC3E}">
        <p14:creationId xmlns:p14="http://schemas.microsoft.com/office/powerpoint/2010/main" val="101653369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862"/>
            <a:ext cx="82296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υδρολογίας, μεταφοράς ιζημάτων</a:t>
            </a:r>
          </a:p>
        </p:txBody>
      </p:sp>
      <p:pic>
        <p:nvPicPr>
          <p:cNvPr id="4" name="Picture 3"/>
          <p:cNvPicPr>
            <a:picLocks noChangeAspect="1"/>
          </p:cNvPicPr>
          <p:nvPr/>
        </p:nvPicPr>
        <p:blipFill>
          <a:blip r:embed="rId2"/>
          <a:stretch>
            <a:fillRect/>
          </a:stretch>
        </p:blipFill>
        <p:spPr>
          <a:xfrm>
            <a:off x="990600" y="2057400"/>
            <a:ext cx="3352800" cy="4582794"/>
          </a:xfrm>
          <a:prstGeom prst="rect">
            <a:avLst/>
          </a:prstGeom>
        </p:spPr>
      </p:pic>
      <p:pic>
        <p:nvPicPr>
          <p:cNvPr id="6" name="Picture 5"/>
          <p:cNvPicPr>
            <a:picLocks noChangeAspect="1"/>
          </p:cNvPicPr>
          <p:nvPr/>
        </p:nvPicPr>
        <p:blipFill>
          <a:blip r:embed="rId3"/>
          <a:stretch>
            <a:fillRect/>
          </a:stretch>
        </p:blipFill>
        <p:spPr>
          <a:xfrm>
            <a:off x="4419600" y="2057400"/>
            <a:ext cx="3352800" cy="4572000"/>
          </a:xfrm>
          <a:prstGeom prst="rect">
            <a:avLst/>
          </a:prstGeom>
        </p:spPr>
      </p:pic>
      <p:sp>
        <p:nvSpPr>
          <p:cNvPr id="3" name="Rectangle 2"/>
          <p:cNvSpPr/>
          <p:nvPr/>
        </p:nvSpPr>
        <p:spPr>
          <a:xfrm>
            <a:off x="228600" y="663476"/>
            <a:ext cx="8610600" cy="1354217"/>
          </a:xfrm>
          <a:prstGeom prst="rect">
            <a:avLst/>
          </a:prstGeom>
        </p:spPr>
        <p:txBody>
          <a:bodyPr wrap="square">
            <a:spAutoFit/>
          </a:bodyPr>
          <a:lstStyle/>
          <a:p>
            <a:r>
              <a:rPr lang="el-GR" dirty="0"/>
              <a:t>Απεικόνιση χρήσεων γης και </a:t>
            </a:r>
            <a:r>
              <a:rPr lang="el-GR" dirty="0" smtClean="0"/>
              <a:t>εδάφους</a:t>
            </a:r>
          </a:p>
          <a:p>
            <a:pPr marL="285750" indent="-285750">
              <a:buFont typeface="Wingdings" panose="05000000000000000000" pitchFamily="2" charset="2"/>
              <a:buChar char="Ø"/>
            </a:pPr>
            <a:r>
              <a:rPr lang="el-GR" sz="1600" dirty="0" smtClean="0"/>
              <a:t>CORINE </a:t>
            </a:r>
            <a:r>
              <a:rPr lang="el-GR" sz="1600" dirty="0"/>
              <a:t>LAND COVER (CLC2000</a:t>
            </a:r>
            <a:r>
              <a:rPr lang="el-GR" sz="1600" dirty="0" smtClean="0"/>
              <a:t>), κλίμακας 1:100</a:t>
            </a:r>
            <a:r>
              <a:rPr lang="en-US" sz="1600" dirty="0" smtClean="0"/>
              <a:t>.</a:t>
            </a:r>
            <a:r>
              <a:rPr lang="el-GR" sz="1600" dirty="0" smtClean="0"/>
              <a:t>000</a:t>
            </a:r>
            <a:endParaRPr lang="en-US" sz="1600" dirty="0" smtClean="0"/>
          </a:p>
          <a:p>
            <a:pPr marL="285750" indent="-285750">
              <a:buFont typeface="Wingdings" panose="05000000000000000000" pitchFamily="2" charset="2"/>
              <a:buChar char="Ø"/>
            </a:pPr>
            <a:r>
              <a:rPr lang="el-GR" sz="1600" dirty="0" smtClean="0"/>
              <a:t>Ευρωπαϊκής </a:t>
            </a:r>
            <a:r>
              <a:rPr lang="el-GR" sz="1600" dirty="0"/>
              <a:t>Βάσης </a:t>
            </a:r>
            <a:r>
              <a:rPr lang="el-GR" sz="1600" dirty="0" smtClean="0"/>
              <a:t>Δεδομένων Εδάφους 1:1.000.000 </a:t>
            </a:r>
            <a:r>
              <a:rPr lang="el-GR" sz="1600" dirty="0"/>
              <a:t>(v4.0 </a:t>
            </a:r>
            <a:r>
              <a:rPr lang="el-GR" sz="1600" dirty="0" err="1"/>
              <a:t>beta</a:t>
            </a:r>
            <a:r>
              <a:rPr lang="el-GR" sz="1600" dirty="0"/>
              <a:t>) και την βάση δεδομένων </a:t>
            </a:r>
            <a:r>
              <a:rPr lang="el-GR" sz="1600" dirty="0" smtClean="0"/>
              <a:t>πρόβλεψης </a:t>
            </a:r>
            <a:r>
              <a:rPr lang="el-GR" sz="1600" dirty="0"/>
              <a:t>των ιδιοτήτων του εδάφους χρησιμοποιώντας δεδομένα από έρευνες στο πεδίο (</a:t>
            </a:r>
            <a:r>
              <a:rPr lang="el-GR" sz="1600" dirty="0" err="1"/>
              <a:t>PedoTransfer</a:t>
            </a:r>
            <a:r>
              <a:rPr lang="el-GR" sz="1600" dirty="0"/>
              <a:t> v2.0). </a:t>
            </a:r>
          </a:p>
        </p:txBody>
      </p:sp>
    </p:spTree>
    <p:extLst>
      <p:ext uri="{BB962C8B-B14F-4D97-AF65-F5344CB8AC3E}">
        <p14:creationId xmlns:p14="http://schemas.microsoft.com/office/powerpoint/2010/main" val="13934842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υδρολογίας, μεταφοράς ιζημάτων</a:t>
            </a:r>
          </a:p>
        </p:txBody>
      </p:sp>
      <p:graphicFrame>
        <p:nvGraphicFramePr>
          <p:cNvPr id="3" name="Table 2"/>
          <p:cNvGraphicFramePr>
            <a:graphicFrameLocks noGrp="1"/>
          </p:cNvGraphicFramePr>
          <p:nvPr>
            <p:extLst>
              <p:ext uri="{D42A27DB-BD31-4B8C-83A1-F6EECF244321}">
                <p14:modId xmlns:p14="http://schemas.microsoft.com/office/powerpoint/2010/main" val="584125202"/>
              </p:ext>
            </p:extLst>
          </p:nvPr>
        </p:nvGraphicFramePr>
        <p:xfrm>
          <a:off x="2027555" y="3195429"/>
          <a:ext cx="4784090" cy="1828800"/>
        </p:xfrm>
        <a:graphic>
          <a:graphicData uri="http://schemas.openxmlformats.org/drawingml/2006/table">
            <a:tbl>
              <a:tblPr firstRow="1" firstCol="1" bandRow="1"/>
              <a:tblGrid>
                <a:gridCol w="991133"/>
                <a:gridCol w="1100384"/>
                <a:gridCol w="1471118"/>
                <a:gridCol w="1221455"/>
              </a:tblGrid>
              <a:tr h="457200">
                <a:tc>
                  <a:txBody>
                    <a:bodyPr/>
                    <a:lstStyle/>
                    <a:p>
                      <a:pPr marL="0" marR="0" algn="ctr">
                        <a:lnSpc>
                          <a:spcPct val="115000"/>
                        </a:lnSpc>
                        <a:spcBef>
                          <a:spcPts val="0"/>
                        </a:spcBef>
                        <a:spcAft>
                          <a:spcPts val="0"/>
                        </a:spcAft>
                      </a:pPr>
                      <a:r>
                        <a:rPr lang="el-GR"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Σταθμός</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15000"/>
                        </a:lnSpc>
                        <a:spcBef>
                          <a:spcPts val="0"/>
                        </a:spcBef>
                        <a:spcAft>
                          <a:spcPts val="0"/>
                        </a:spcAft>
                      </a:pPr>
                      <a:r>
                        <a:rPr lang="el-GR"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Υψόμετρο</a:t>
                      </a:r>
                      <a:r>
                        <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(m)</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15000"/>
                        </a:lnSpc>
                        <a:spcBef>
                          <a:spcPts val="0"/>
                        </a:spcBef>
                        <a:spcAft>
                          <a:spcPts val="0"/>
                        </a:spcAft>
                      </a:pPr>
                      <a:r>
                        <a:rPr lang="el-GR" sz="12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Γεωγραφικό πλάτος</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15000"/>
                        </a:lnSpc>
                        <a:spcBef>
                          <a:spcPts val="0"/>
                        </a:spcBef>
                        <a:spcAft>
                          <a:spcPts val="0"/>
                        </a:spcAft>
                      </a:pPr>
                      <a:r>
                        <a:rPr lang="el-GR" sz="12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Γεωγραφικό μήκος</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r>
              <a:tr h="228600">
                <a:tc>
                  <a:txBody>
                    <a:bodyPr/>
                    <a:lstStyle/>
                    <a:p>
                      <a:pPr marL="0" marR="0" algn="ctr">
                        <a:lnSpc>
                          <a:spcPct val="115000"/>
                        </a:lnSpc>
                        <a:spcBef>
                          <a:spcPts val="0"/>
                        </a:spcBef>
                        <a:spcAft>
                          <a:spcPts val="0"/>
                        </a:spcAft>
                      </a:pPr>
                      <a:r>
                        <a:rPr lang="el-GR" sz="1200" dirty="0">
                          <a:effectLst/>
                          <a:latin typeface="Calibri" panose="020F0502020204030204" pitchFamily="34" charset="0"/>
                          <a:ea typeface="Calibri" panose="020F0502020204030204" pitchFamily="34" charset="0"/>
                          <a:cs typeface="Times New Roman" panose="02020603050405020304" pitchFamily="18" charset="0"/>
                        </a:rPr>
                        <a:t>Περιβόλια</a:t>
                      </a: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490</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37</a:t>
                      </a:r>
                      <a:r>
                        <a:rPr lang="en-US" sz="1200" baseline="30000">
                          <a:effectLst/>
                          <a:latin typeface="Calibri" panose="020F0502020204030204" pitchFamily="34" charset="0"/>
                          <a:ea typeface="Calibri" panose="020F0502020204030204" pitchFamily="34" charset="0"/>
                          <a:cs typeface="Times New Roman" panose="02020603050405020304" pitchFamily="18" charset="0"/>
                        </a:rPr>
                        <a:t>o</a:t>
                      </a:r>
                      <a:r>
                        <a:rPr lang="en-US" sz="1200">
                          <a:effectLst/>
                          <a:latin typeface="Calibri" panose="020F0502020204030204" pitchFamily="34" charset="0"/>
                          <a:ea typeface="Calibri" panose="020F0502020204030204" pitchFamily="34" charset="0"/>
                          <a:cs typeface="Times New Roman" panose="02020603050405020304" pitchFamily="18" charset="0"/>
                        </a:rPr>
                        <a:t>10’54.88’’ N</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22</a:t>
                      </a:r>
                      <a:r>
                        <a:rPr lang="en-US" sz="1200" baseline="30000">
                          <a:effectLst/>
                          <a:latin typeface="Calibri" panose="020F0502020204030204" pitchFamily="34" charset="0"/>
                          <a:ea typeface="Calibri" panose="020F0502020204030204" pitchFamily="34" charset="0"/>
                          <a:cs typeface="Times New Roman" panose="02020603050405020304" pitchFamily="18" charset="0"/>
                        </a:rPr>
                        <a:t>o</a:t>
                      </a:r>
                      <a:r>
                        <a:rPr lang="en-US" sz="1200">
                          <a:effectLst/>
                          <a:latin typeface="Calibri" panose="020F0502020204030204" pitchFamily="34" charset="0"/>
                          <a:ea typeface="Calibri" panose="020F0502020204030204" pitchFamily="34" charset="0"/>
                          <a:cs typeface="Times New Roman" panose="02020603050405020304" pitchFamily="18" charset="0"/>
                        </a:rPr>
                        <a:t>18’35.25’’ E</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28600">
                <a:tc>
                  <a:txBody>
                    <a:bodyPr/>
                    <a:lstStyle/>
                    <a:p>
                      <a:pPr marL="0" marR="0" algn="ctr">
                        <a:lnSpc>
                          <a:spcPct val="115000"/>
                        </a:lnSpc>
                        <a:spcBef>
                          <a:spcPts val="0"/>
                        </a:spcBef>
                        <a:spcAft>
                          <a:spcPts val="0"/>
                        </a:spcAft>
                      </a:pPr>
                      <a:r>
                        <a:rPr lang="el-GR" sz="1200" dirty="0" err="1">
                          <a:effectLst/>
                          <a:latin typeface="Calibri" panose="020F0502020204030204" pitchFamily="34" charset="0"/>
                          <a:ea typeface="Calibri" panose="020F0502020204030204" pitchFamily="34" charset="0"/>
                          <a:cs typeface="Times New Roman" panose="02020603050405020304" pitchFamily="18" charset="0"/>
                        </a:rPr>
                        <a:t>Βασσαράς</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650</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37</a:t>
                      </a:r>
                      <a:r>
                        <a:rPr lang="en-US" sz="1200" baseline="30000" dirty="0">
                          <a:effectLst/>
                          <a:latin typeface="Calibri" panose="020F0502020204030204" pitchFamily="34" charset="0"/>
                          <a:ea typeface="Calibri" panose="020F0502020204030204" pitchFamily="34" charset="0"/>
                          <a:cs typeface="Times New Roman" panose="02020603050405020304" pitchFamily="18" charset="0"/>
                        </a:rPr>
                        <a:t>o</a:t>
                      </a:r>
                      <a:r>
                        <a:rPr lang="en-US" sz="1200" dirty="0">
                          <a:effectLst/>
                          <a:latin typeface="Calibri" panose="020F0502020204030204" pitchFamily="34" charset="0"/>
                          <a:ea typeface="Calibri" panose="020F0502020204030204" pitchFamily="34" charset="0"/>
                          <a:cs typeface="Times New Roman" panose="02020603050405020304" pitchFamily="18" charset="0"/>
                        </a:rPr>
                        <a:t>10’02.69’’ N</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22</a:t>
                      </a:r>
                      <a:r>
                        <a:rPr lang="en-US" sz="1200" baseline="30000">
                          <a:effectLst/>
                          <a:latin typeface="Calibri" panose="020F0502020204030204" pitchFamily="34" charset="0"/>
                          <a:ea typeface="Calibri" panose="020F0502020204030204" pitchFamily="34" charset="0"/>
                          <a:cs typeface="Times New Roman" panose="02020603050405020304" pitchFamily="18" charset="0"/>
                        </a:rPr>
                        <a:t>o</a:t>
                      </a:r>
                      <a:r>
                        <a:rPr lang="en-US" sz="1200">
                          <a:effectLst/>
                          <a:latin typeface="Calibri" panose="020F0502020204030204" pitchFamily="34" charset="0"/>
                          <a:ea typeface="Calibri" panose="020F0502020204030204" pitchFamily="34" charset="0"/>
                          <a:cs typeface="Times New Roman" panose="02020603050405020304" pitchFamily="18" charset="0"/>
                        </a:rPr>
                        <a:t>30’31.92’’ E</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28600">
                <a:tc>
                  <a:txBody>
                    <a:bodyPr/>
                    <a:lstStyle/>
                    <a:p>
                      <a:pPr marL="0" marR="0" algn="ctr">
                        <a:lnSpc>
                          <a:spcPct val="115000"/>
                        </a:lnSpc>
                        <a:spcBef>
                          <a:spcPts val="0"/>
                        </a:spcBef>
                        <a:spcAft>
                          <a:spcPts val="0"/>
                        </a:spcAft>
                      </a:pPr>
                      <a:r>
                        <a:rPr lang="el-GR" sz="1200" dirty="0" smtClean="0">
                          <a:effectLst/>
                          <a:latin typeface="Calibri" panose="020F0502020204030204" pitchFamily="34" charset="0"/>
                          <a:ea typeface="Calibri" panose="020F0502020204030204" pitchFamily="34" charset="0"/>
                          <a:cs typeface="Times New Roman" panose="02020603050405020304" pitchFamily="18" charset="0"/>
                        </a:rPr>
                        <a:t>Σελλασία*</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610</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37</a:t>
                      </a:r>
                      <a:r>
                        <a:rPr lang="en-US" sz="1200" baseline="30000" dirty="0">
                          <a:effectLst/>
                          <a:latin typeface="Calibri" panose="020F0502020204030204" pitchFamily="34" charset="0"/>
                          <a:ea typeface="Calibri" panose="020F0502020204030204" pitchFamily="34" charset="0"/>
                          <a:cs typeface="Times New Roman" panose="02020603050405020304" pitchFamily="18" charset="0"/>
                        </a:rPr>
                        <a:t>o</a:t>
                      </a:r>
                      <a:r>
                        <a:rPr lang="en-US" sz="1200" dirty="0">
                          <a:effectLst/>
                          <a:latin typeface="Calibri" panose="020F0502020204030204" pitchFamily="34" charset="0"/>
                          <a:ea typeface="Calibri" panose="020F0502020204030204" pitchFamily="34" charset="0"/>
                          <a:cs typeface="Times New Roman" panose="02020603050405020304" pitchFamily="18" charset="0"/>
                        </a:rPr>
                        <a:t>10’06.39’’ N</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22</a:t>
                      </a:r>
                      <a:r>
                        <a:rPr lang="en-US" sz="1200" baseline="30000">
                          <a:effectLst/>
                          <a:latin typeface="Calibri" panose="020F0502020204030204" pitchFamily="34" charset="0"/>
                          <a:ea typeface="Calibri" panose="020F0502020204030204" pitchFamily="34" charset="0"/>
                          <a:cs typeface="Times New Roman" panose="02020603050405020304" pitchFamily="18" charset="0"/>
                        </a:rPr>
                        <a:t>o</a:t>
                      </a:r>
                      <a:r>
                        <a:rPr lang="en-US" sz="1200">
                          <a:effectLst/>
                          <a:latin typeface="Calibri" panose="020F0502020204030204" pitchFamily="34" charset="0"/>
                          <a:ea typeface="Calibri" panose="020F0502020204030204" pitchFamily="34" charset="0"/>
                          <a:cs typeface="Times New Roman" panose="02020603050405020304" pitchFamily="18" charset="0"/>
                        </a:rPr>
                        <a:t>25’03.10’’ E</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28600">
                <a:tc>
                  <a:txBody>
                    <a:bodyPr/>
                    <a:lstStyle/>
                    <a:p>
                      <a:pPr marL="0" marR="0" algn="ctr">
                        <a:lnSpc>
                          <a:spcPct val="115000"/>
                        </a:lnSpc>
                        <a:spcBef>
                          <a:spcPts val="0"/>
                        </a:spcBef>
                        <a:spcAft>
                          <a:spcPts val="0"/>
                        </a:spcAft>
                      </a:pPr>
                      <a:r>
                        <a:rPr lang="el-GR" sz="1200" dirty="0" err="1" smtClean="0">
                          <a:effectLst/>
                          <a:latin typeface="Calibri" panose="020F0502020204030204" pitchFamily="34" charset="0"/>
                          <a:ea typeface="Calibri" panose="020F0502020204030204" pitchFamily="34" charset="0"/>
                          <a:cs typeface="Times New Roman" panose="02020603050405020304" pitchFamily="18" charset="0"/>
                        </a:rPr>
                        <a:t>Ριβιώτισσα</a:t>
                      </a:r>
                      <a:r>
                        <a:rPr lang="el-GR" sz="1200" dirty="0" smtClean="0">
                          <a:effectLst/>
                          <a:latin typeface="Calibri" panose="020F0502020204030204" pitchFamily="34" charset="0"/>
                          <a:ea typeface="Calibri" panose="020F0502020204030204" pitchFamily="34" charset="0"/>
                          <a:cs typeface="Times New Roman" panose="02020603050405020304" pitchFamily="18" charset="0"/>
                        </a:rPr>
                        <a:t>*</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16</a:t>
                      </a:r>
                      <a:r>
                        <a:rPr lang="el-GR" sz="1200" dirty="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37</a:t>
                      </a:r>
                      <a:r>
                        <a:rPr lang="en-US" sz="1200" baseline="30000" dirty="0">
                          <a:effectLst/>
                          <a:latin typeface="Calibri" panose="020F0502020204030204" pitchFamily="34" charset="0"/>
                          <a:ea typeface="Calibri" panose="020F0502020204030204" pitchFamily="34" charset="0"/>
                          <a:cs typeface="Times New Roman" panose="02020603050405020304" pitchFamily="18" charset="0"/>
                        </a:rPr>
                        <a:t>o</a:t>
                      </a:r>
                      <a:r>
                        <a:rPr lang="en-US" sz="1200" dirty="0">
                          <a:effectLst/>
                          <a:latin typeface="Calibri" panose="020F0502020204030204" pitchFamily="34" charset="0"/>
                          <a:ea typeface="Calibri" panose="020F0502020204030204" pitchFamily="34" charset="0"/>
                          <a:cs typeface="Times New Roman" panose="02020603050405020304" pitchFamily="18" charset="0"/>
                        </a:rPr>
                        <a:t>2’56.98’’ N</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22</a:t>
                      </a:r>
                      <a:r>
                        <a:rPr lang="en-US" sz="1200" baseline="30000" dirty="0">
                          <a:effectLst/>
                          <a:latin typeface="Calibri" panose="020F0502020204030204" pitchFamily="34" charset="0"/>
                          <a:ea typeface="Calibri" panose="020F0502020204030204" pitchFamily="34" charset="0"/>
                          <a:cs typeface="Times New Roman" panose="02020603050405020304" pitchFamily="18" charset="0"/>
                        </a:rPr>
                        <a:t>o</a:t>
                      </a:r>
                      <a:r>
                        <a:rPr lang="en-US" sz="1200" dirty="0">
                          <a:effectLst/>
                          <a:latin typeface="Calibri" panose="020F0502020204030204" pitchFamily="34" charset="0"/>
                          <a:ea typeface="Calibri" panose="020F0502020204030204" pitchFamily="34" charset="0"/>
                          <a:cs typeface="Times New Roman" panose="02020603050405020304" pitchFamily="18" charset="0"/>
                        </a:rPr>
                        <a:t>27’06.56’’ E</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28600">
                <a:tc>
                  <a:txBody>
                    <a:bodyPr/>
                    <a:lstStyle/>
                    <a:p>
                      <a:pPr marL="0" marR="0" algn="ctr">
                        <a:lnSpc>
                          <a:spcPct val="115000"/>
                        </a:lnSpc>
                        <a:spcBef>
                          <a:spcPts val="0"/>
                        </a:spcBef>
                        <a:spcAft>
                          <a:spcPts val="0"/>
                        </a:spcAft>
                      </a:pPr>
                      <a:r>
                        <a:rPr lang="el-GR" sz="1200">
                          <a:effectLst/>
                          <a:latin typeface="Calibri" panose="020F0502020204030204" pitchFamily="34" charset="0"/>
                          <a:ea typeface="Calibri" panose="020F0502020204030204" pitchFamily="34" charset="0"/>
                          <a:cs typeface="Times New Roman" panose="02020603050405020304" pitchFamily="18" charset="0"/>
                        </a:rPr>
                        <a:t>Βρονταμάς</a:t>
                      </a: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140</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36</a:t>
                      </a:r>
                      <a:r>
                        <a:rPr lang="en-US" sz="1200" baseline="30000">
                          <a:effectLst/>
                          <a:latin typeface="Calibri" panose="020F0502020204030204" pitchFamily="34" charset="0"/>
                          <a:ea typeface="Calibri" panose="020F0502020204030204" pitchFamily="34" charset="0"/>
                          <a:cs typeface="Times New Roman" panose="02020603050405020304" pitchFamily="18" charset="0"/>
                        </a:rPr>
                        <a:t>o</a:t>
                      </a:r>
                      <a:r>
                        <a:rPr lang="en-US" sz="1200">
                          <a:effectLst/>
                          <a:latin typeface="Calibri" panose="020F0502020204030204" pitchFamily="34" charset="0"/>
                          <a:ea typeface="Calibri" panose="020F0502020204030204" pitchFamily="34" charset="0"/>
                          <a:cs typeface="Times New Roman" panose="02020603050405020304" pitchFamily="18" charset="0"/>
                        </a:rPr>
                        <a:t>57’43.37’’ N</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22</a:t>
                      </a:r>
                      <a:r>
                        <a:rPr lang="en-US" sz="1200" baseline="30000" dirty="0">
                          <a:effectLst/>
                          <a:latin typeface="Calibri" panose="020F0502020204030204" pitchFamily="34" charset="0"/>
                          <a:ea typeface="Calibri" panose="020F0502020204030204" pitchFamily="34" charset="0"/>
                          <a:cs typeface="Times New Roman" panose="02020603050405020304" pitchFamily="18" charset="0"/>
                        </a:rPr>
                        <a:t>o</a:t>
                      </a:r>
                      <a:r>
                        <a:rPr lang="en-US" sz="1200" dirty="0">
                          <a:effectLst/>
                          <a:latin typeface="Calibri" panose="020F0502020204030204" pitchFamily="34" charset="0"/>
                          <a:ea typeface="Calibri" panose="020F0502020204030204" pitchFamily="34" charset="0"/>
                          <a:cs typeface="Times New Roman" panose="02020603050405020304" pitchFamily="18" charset="0"/>
                        </a:rPr>
                        <a:t>39’10.74’’ E</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28600">
                <a:tc>
                  <a:txBody>
                    <a:bodyPr/>
                    <a:lstStyle/>
                    <a:p>
                      <a:pPr marL="0" marR="0" algn="ctr">
                        <a:lnSpc>
                          <a:spcPct val="115000"/>
                        </a:lnSpc>
                        <a:spcBef>
                          <a:spcPts val="0"/>
                        </a:spcBef>
                        <a:spcAft>
                          <a:spcPts val="0"/>
                        </a:spcAft>
                      </a:pPr>
                      <a:r>
                        <a:rPr lang="el-GR" sz="1200" dirty="0" smtClean="0">
                          <a:effectLst/>
                          <a:latin typeface="Calibri" panose="020F0502020204030204" pitchFamily="34" charset="0"/>
                          <a:ea typeface="Calibri" panose="020F0502020204030204" pitchFamily="34" charset="0"/>
                          <a:cs typeface="Times New Roman" panose="02020603050405020304" pitchFamily="18" charset="0"/>
                        </a:rPr>
                        <a:t>Έλος*</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dirty="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36</a:t>
                      </a:r>
                      <a:r>
                        <a:rPr lang="en-US" sz="1200" baseline="30000" dirty="0">
                          <a:effectLst/>
                          <a:latin typeface="Calibri" panose="020F0502020204030204" pitchFamily="34" charset="0"/>
                          <a:ea typeface="Calibri" panose="020F0502020204030204" pitchFamily="34" charset="0"/>
                          <a:cs typeface="Times New Roman" panose="02020603050405020304" pitchFamily="18" charset="0"/>
                        </a:rPr>
                        <a:t>o</a:t>
                      </a:r>
                      <a:r>
                        <a:rPr lang="en-US" sz="1200" dirty="0">
                          <a:effectLst/>
                          <a:latin typeface="Calibri" panose="020F0502020204030204" pitchFamily="34" charset="0"/>
                          <a:ea typeface="Calibri" panose="020F0502020204030204" pitchFamily="34" charset="0"/>
                          <a:cs typeface="Times New Roman" panose="02020603050405020304" pitchFamily="18" charset="0"/>
                        </a:rPr>
                        <a:t>49’59.32’’ N</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22</a:t>
                      </a:r>
                      <a:r>
                        <a:rPr lang="en-US" sz="1200" baseline="30000" dirty="0">
                          <a:effectLst/>
                          <a:latin typeface="Calibri" panose="020F0502020204030204" pitchFamily="34" charset="0"/>
                          <a:ea typeface="Calibri" panose="020F0502020204030204" pitchFamily="34" charset="0"/>
                          <a:cs typeface="Times New Roman" panose="02020603050405020304" pitchFamily="18" charset="0"/>
                        </a:rPr>
                        <a:t>o</a:t>
                      </a:r>
                      <a:r>
                        <a:rPr lang="en-US" sz="1200" dirty="0">
                          <a:effectLst/>
                          <a:latin typeface="Calibri" panose="020F0502020204030204" pitchFamily="34" charset="0"/>
                          <a:ea typeface="Calibri" panose="020F0502020204030204" pitchFamily="34" charset="0"/>
                          <a:cs typeface="Times New Roman" panose="02020603050405020304" pitchFamily="18" charset="0"/>
                        </a:rPr>
                        <a:t>41’52.25’’ E</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4" name="Rectangle 3"/>
          <p:cNvSpPr/>
          <p:nvPr/>
        </p:nvSpPr>
        <p:spPr>
          <a:xfrm>
            <a:off x="76200" y="838200"/>
            <a:ext cx="8686800" cy="2123658"/>
          </a:xfrm>
          <a:prstGeom prst="rect">
            <a:avLst/>
          </a:prstGeom>
        </p:spPr>
        <p:txBody>
          <a:bodyPr wrap="square">
            <a:spAutoFit/>
          </a:bodyPr>
          <a:lstStyle/>
          <a:p>
            <a:r>
              <a:rPr lang="el-GR" dirty="0"/>
              <a:t>Μετεωρολογικά </a:t>
            </a:r>
            <a:r>
              <a:rPr lang="el-GR" dirty="0" smtClean="0"/>
              <a:t>δεδομένα</a:t>
            </a:r>
          </a:p>
          <a:p>
            <a:endParaRPr lang="el-GR" dirty="0" smtClean="0"/>
          </a:p>
          <a:p>
            <a:pPr marL="285750" indent="-285750" algn="just">
              <a:buFont typeface="Wingdings" panose="05000000000000000000" pitchFamily="2" charset="2"/>
              <a:buChar char="Ø"/>
            </a:pPr>
            <a:r>
              <a:rPr lang="en-US" sz="1600" dirty="0" smtClean="0"/>
              <a:t>5</a:t>
            </a:r>
            <a:r>
              <a:rPr lang="el-GR" sz="1600" dirty="0" smtClean="0"/>
              <a:t> </a:t>
            </a:r>
            <a:r>
              <a:rPr lang="el-GR" sz="1600" dirty="0" err="1"/>
              <a:t>βροχομετρικοί</a:t>
            </a:r>
            <a:r>
              <a:rPr lang="el-GR" sz="1600" dirty="0"/>
              <a:t> σταθμοί </a:t>
            </a:r>
            <a:r>
              <a:rPr lang="el-GR" sz="1600" dirty="0" smtClean="0"/>
              <a:t>και </a:t>
            </a:r>
            <a:r>
              <a:rPr lang="el-GR" sz="1600" dirty="0"/>
              <a:t>3 σταθμοί μέτρησης της θερμοκρασίας </a:t>
            </a:r>
            <a:r>
              <a:rPr lang="el-GR" sz="1600" dirty="0" smtClean="0"/>
              <a:t>με ημερήσιο βήμα</a:t>
            </a:r>
            <a:endParaRPr lang="en-US" sz="1600" dirty="0"/>
          </a:p>
          <a:p>
            <a:pPr marL="285750" indent="-285750" algn="just">
              <a:buFont typeface="Wingdings" panose="05000000000000000000" pitchFamily="2" charset="2"/>
              <a:buChar char="Ø"/>
            </a:pPr>
            <a:r>
              <a:rPr lang="el-GR" sz="1600" dirty="0"/>
              <a:t>Επιπλέον 5 </a:t>
            </a:r>
            <a:r>
              <a:rPr lang="el-GR" sz="1600" dirty="0" smtClean="0"/>
              <a:t>σταθμο</a:t>
            </a:r>
            <a:r>
              <a:rPr lang="el-GR" sz="1600" dirty="0"/>
              <a:t>ί</a:t>
            </a:r>
            <a:r>
              <a:rPr lang="el-GR" sz="1600" dirty="0" smtClean="0"/>
              <a:t> με </a:t>
            </a:r>
            <a:r>
              <a:rPr lang="el-GR" sz="1600" dirty="0"/>
              <a:t>μηνιαία δεδομένα βροχόπτωσης </a:t>
            </a:r>
            <a:r>
              <a:rPr lang="el-GR" sz="1600" dirty="0" smtClean="0"/>
              <a:t>(</a:t>
            </a:r>
            <a:r>
              <a:rPr lang="el-GR" sz="1600" dirty="0" err="1"/>
              <a:t>Άρνα</a:t>
            </a:r>
            <a:r>
              <a:rPr lang="el-GR" sz="1600" dirty="0"/>
              <a:t>, Καστόρι, </a:t>
            </a:r>
            <a:r>
              <a:rPr lang="el-GR" sz="1600" dirty="0" err="1"/>
              <a:t>Πετρίνα</a:t>
            </a:r>
            <a:r>
              <a:rPr lang="el-GR" sz="1600" dirty="0"/>
              <a:t>, Σπάρτη και Καρυές</a:t>
            </a:r>
            <a:r>
              <a:rPr lang="el-GR" sz="1600" dirty="0" smtClean="0"/>
              <a:t>) </a:t>
            </a:r>
            <a:endParaRPr lang="en-US" sz="1600" dirty="0" smtClean="0"/>
          </a:p>
          <a:p>
            <a:pPr marL="285750" indent="-285750" algn="just">
              <a:buFont typeface="Wingdings" panose="05000000000000000000" pitchFamily="2" charset="2"/>
              <a:buChar char="Ø"/>
            </a:pPr>
            <a:r>
              <a:rPr lang="el-GR" sz="1600" dirty="0" smtClean="0"/>
              <a:t>Όλοι </a:t>
            </a:r>
            <a:r>
              <a:rPr lang="el-GR" sz="1600" dirty="0"/>
              <a:t>οι σταθμοί χρησιμοποιήθηκαν </a:t>
            </a:r>
            <a:r>
              <a:rPr lang="el-GR" sz="1600" dirty="0" smtClean="0"/>
              <a:t>για </a:t>
            </a:r>
            <a:r>
              <a:rPr lang="el-GR" sz="1600" dirty="0"/>
              <a:t>την ανάπτυξη των </a:t>
            </a:r>
            <a:r>
              <a:rPr lang="el-GR" sz="1600" dirty="0" err="1"/>
              <a:t>βροχοβαθμίδων</a:t>
            </a:r>
            <a:r>
              <a:rPr lang="el-GR" sz="1600" dirty="0"/>
              <a:t> </a:t>
            </a:r>
            <a:r>
              <a:rPr lang="el-GR" sz="1600" dirty="0" smtClean="0"/>
              <a:t>και θερμοβαθμίδων </a:t>
            </a:r>
            <a:r>
              <a:rPr lang="el-GR" sz="1600" dirty="0"/>
              <a:t>ενώ ελλιπή δεδομένα </a:t>
            </a:r>
            <a:r>
              <a:rPr lang="el-GR" sz="1600" dirty="0" smtClean="0"/>
              <a:t>συμπληρώθηκαν </a:t>
            </a:r>
            <a:r>
              <a:rPr lang="el-GR" sz="1600" dirty="0"/>
              <a:t>χρησιμοποιώντας γραμμικές </a:t>
            </a:r>
            <a:r>
              <a:rPr lang="el-GR" sz="1600" dirty="0" smtClean="0"/>
              <a:t>μεθόδους</a:t>
            </a:r>
            <a:r>
              <a:rPr lang="el-GR" sz="1600" dirty="0"/>
              <a:t> </a:t>
            </a:r>
            <a:r>
              <a:rPr lang="el-GR" sz="1600" dirty="0" smtClean="0"/>
              <a:t>παλινδρόμησης</a:t>
            </a:r>
            <a:r>
              <a:rPr lang="el-GR" sz="1600" dirty="0"/>
              <a:t>.</a:t>
            </a:r>
          </a:p>
        </p:txBody>
      </p:sp>
      <p:sp>
        <p:nvSpPr>
          <p:cNvPr id="6" name="Rectangle 5"/>
          <p:cNvSpPr/>
          <p:nvPr/>
        </p:nvSpPr>
        <p:spPr>
          <a:xfrm>
            <a:off x="266700" y="5257800"/>
            <a:ext cx="8305800" cy="1077218"/>
          </a:xfrm>
          <a:prstGeom prst="rect">
            <a:avLst/>
          </a:prstGeom>
        </p:spPr>
        <p:txBody>
          <a:bodyPr wrap="square">
            <a:spAutoFit/>
          </a:bodyPr>
          <a:lstStyle/>
          <a:p>
            <a:pPr marL="285750" indent="-285750">
              <a:buFont typeface="Wingdings" panose="05000000000000000000" pitchFamily="2" charset="2"/>
              <a:buChar char="ü"/>
            </a:pPr>
            <a:r>
              <a:rPr lang="el-GR" sz="1600" dirty="0"/>
              <a:t>Η λεκάνη απορροής του ποταμού Ευρώτα παρουσιάζει μεσογειακού τύπου κλίμα, με θερμά καλοκαίρια και υγρούς χειμώνες. </a:t>
            </a:r>
          </a:p>
          <a:p>
            <a:pPr marL="285750" indent="-285750">
              <a:buFont typeface="Wingdings" panose="05000000000000000000" pitchFamily="2" charset="2"/>
              <a:buChar char="ü"/>
            </a:pPr>
            <a:r>
              <a:rPr lang="el-GR" sz="1600" dirty="0"/>
              <a:t>Η μέση ετήσια θερμοκρασία κυμαίνεται από 4-11</a:t>
            </a:r>
            <a:r>
              <a:rPr lang="el-GR" sz="1600" baseline="30000" dirty="0"/>
              <a:t>ο</a:t>
            </a:r>
            <a:r>
              <a:rPr lang="el-GR" sz="1600" dirty="0"/>
              <a:t>C τον χειμώνα και μεταξύ 22-29 </a:t>
            </a:r>
            <a:r>
              <a:rPr lang="el-GR" sz="1600" baseline="30000" dirty="0" err="1"/>
              <a:t>ο</a:t>
            </a:r>
            <a:r>
              <a:rPr lang="el-GR" sz="1600" dirty="0" err="1"/>
              <a:t>C</a:t>
            </a:r>
            <a:r>
              <a:rPr lang="el-GR" sz="1600" dirty="0"/>
              <a:t> το καλοκαίρι. </a:t>
            </a:r>
          </a:p>
        </p:txBody>
      </p:sp>
    </p:spTree>
    <p:extLst>
      <p:ext uri="{BB962C8B-B14F-4D97-AF65-F5344CB8AC3E}">
        <p14:creationId xmlns:p14="http://schemas.microsoft.com/office/powerpoint/2010/main" val="350988163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υδρολογίας, μεταφοράς ιζημάτων</a:t>
            </a:r>
          </a:p>
        </p:txBody>
      </p:sp>
      <p:sp>
        <p:nvSpPr>
          <p:cNvPr id="4" name="TextBox 3"/>
          <p:cNvSpPr txBox="1"/>
          <p:nvPr/>
        </p:nvSpPr>
        <p:spPr>
          <a:xfrm>
            <a:off x="304800" y="609600"/>
            <a:ext cx="8534400" cy="1323439"/>
          </a:xfrm>
          <a:prstGeom prst="rect">
            <a:avLst/>
          </a:prstGeom>
          <a:noFill/>
        </p:spPr>
        <p:txBody>
          <a:bodyPr wrap="square" rtlCol="0">
            <a:spAutoFit/>
          </a:bodyPr>
          <a:lstStyle/>
          <a:p>
            <a:r>
              <a:rPr lang="el-GR" sz="1600" dirty="0" smtClean="0"/>
              <a:t>Η </a:t>
            </a:r>
            <a:r>
              <a:rPr lang="el-GR" sz="1600" dirty="0"/>
              <a:t>περίοδος προσομοίωσης </a:t>
            </a:r>
            <a:r>
              <a:rPr lang="el-GR" sz="1600" dirty="0" smtClean="0">
                <a:sym typeface="Wingdings" panose="05000000000000000000" pitchFamily="2" charset="2"/>
              </a:rPr>
              <a:t> </a:t>
            </a:r>
            <a:r>
              <a:rPr lang="el-GR" sz="1600" dirty="0" smtClean="0"/>
              <a:t>Ιανουάριο </a:t>
            </a:r>
            <a:r>
              <a:rPr lang="el-GR" sz="1600" dirty="0"/>
              <a:t>του 2000 έως τον Σεπτέμβριο του </a:t>
            </a:r>
            <a:r>
              <a:rPr lang="el-GR" sz="1600" dirty="0" smtClean="0"/>
              <a:t>2011</a:t>
            </a:r>
          </a:p>
          <a:p>
            <a:endParaRPr lang="el-GR" sz="1600" dirty="0" smtClean="0"/>
          </a:p>
          <a:p>
            <a:r>
              <a:rPr lang="el-GR" sz="1600" dirty="0" smtClean="0"/>
              <a:t>Πριν την βαθμονόμηση του μοντέλου έγινε </a:t>
            </a:r>
            <a:r>
              <a:rPr lang="el-GR" sz="1600" b="1" dirty="0" smtClean="0"/>
              <a:t>Ανάλυση </a:t>
            </a:r>
            <a:r>
              <a:rPr lang="el-GR" sz="1600" b="1" dirty="0"/>
              <a:t>ευαισθησίας</a:t>
            </a:r>
          </a:p>
          <a:p>
            <a:pPr marL="285750" indent="-285750">
              <a:buFont typeface="Wingdings" panose="05000000000000000000" pitchFamily="2" charset="2"/>
              <a:buChar char="Ø"/>
            </a:pPr>
            <a:r>
              <a:rPr lang="el-GR" sz="1600" dirty="0" smtClean="0"/>
              <a:t>Προσδιορισμό των σημαντικότερων παραγόντων </a:t>
            </a:r>
            <a:r>
              <a:rPr lang="el-GR" sz="1600" dirty="0"/>
              <a:t>που πρέπει να ληφθούν υπόψη κατά την διάρκεια της </a:t>
            </a:r>
            <a:r>
              <a:rPr lang="el-GR" sz="1600" dirty="0" smtClean="0"/>
              <a:t>βαθμονόμησης</a:t>
            </a:r>
            <a:endParaRPr lang="el-GR" sz="1600" dirty="0"/>
          </a:p>
        </p:txBody>
      </p:sp>
      <p:graphicFrame>
        <p:nvGraphicFramePr>
          <p:cNvPr id="6" name="Table 5"/>
          <p:cNvGraphicFramePr>
            <a:graphicFrameLocks noGrp="1"/>
          </p:cNvGraphicFramePr>
          <p:nvPr>
            <p:extLst>
              <p:ext uri="{D42A27DB-BD31-4B8C-83A1-F6EECF244321}">
                <p14:modId xmlns:p14="http://schemas.microsoft.com/office/powerpoint/2010/main" val="147376976"/>
              </p:ext>
            </p:extLst>
          </p:nvPr>
        </p:nvGraphicFramePr>
        <p:xfrm>
          <a:off x="1216631" y="2057400"/>
          <a:ext cx="6874111" cy="3855720"/>
        </p:xfrm>
        <a:graphic>
          <a:graphicData uri="http://schemas.openxmlformats.org/drawingml/2006/table">
            <a:tbl>
              <a:tblPr firstRow="1" firstCol="1" bandRow="1"/>
              <a:tblGrid>
                <a:gridCol w="393298"/>
                <a:gridCol w="680636"/>
                <a:gridCol w="1980669"/>
                <a:gridCol w="669524"/>
                <a:gridCol w="680636"/>
                <a:gridCol w="1799824"/>
                <a:gridCol w="669524"/>
              </a:tblGrid>
              <a:tr h="354613">
                <a:tc>
                  <a:txBody>
                    <a:bodyPr/>
                    <a:lstStyle/>
                    <a:p>
                      <a:pPr marL="0" marR="0" algn="ctr">
                        <a:lnSpc>
                          <a:spcPct val="115000"/>
                        </a:lnSpc>
                        <a:spcBef>
                          <a:spcPts val="0"/>
                        </a:spcBef>
                        <a:spcAft>
                          <a:spcPts val="0"/>
                        </a:spcAft>
                      </a:pPr>
                      <a:r>
                        <a:rPr lang="en-US" sz="1000" b="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Rank</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15000"/>
                        </a:lnSpc>
                        <a:spcBef>
                          <a:spcPts val="0"/>
                        </a:spcBef>
                        <a:spcAft>
                          <a:spcPts val="0"/>
                        </a:spcAft>
                      </a:pPr>
                      <a:r>
                        <a:rPr lang="en-US" sz="1000" b="1">
                          <a:solidFill>
                            <a:srgbClr val="FFFFFF"/>
                          </a:solidFill>
                          <a:effectLst/>
                          <a:latin typeface="Calibri" panose="020F0502020204030204" pitchFamily="34" charset="0"/>
                          <a:ea typeface="Calibri" panose="020F0502020204030204" pitchFamily="34" charset="0"/>
                          <a:cs typeface="Calibri" panose="020F0502020204030204" pitchFamily="34" charset="0"/>
                        </a:rPr>
                        <a:t>Name</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15000"/>
                        </a:lnSpc>
                        <a:spcBef>
                          <a:spcPts val="0"/>
                        </a:spcBef>
                        <a:spcAft>
                          <a:spcPts val="0"/>
                        </a:spcAft>
                      </a:pPr>
                      <a:r>
                        <a:rPr lang="en-US" sz="1000" b="1">
                          <a:solidFill>
                            <a:srgbClr val="FFFFFF"/>
                          </a:solidFill>
                          <a:effectLst/>
                          <a:latin typeface="Calibri" panose="020F0502020204030204" pitchFamily="34" charset="0"/>
                          <a:ea typeface="Calibri" panose="020F0502020204030204" pitchFamily="34" charset="0"/>
                          <a:cs typeface="Calibri" panose="020F0502020204030204" pitchFamily="34" charset="0"/>
                        </a:rPr>
                        <a:t>Description</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15000"/>
                        </a:lnSpc>
                        <a:spcBef>
                          <a:spcPts val="0"/>
                        </a:spcBef>
                        <a:spcAft>
                          <a:spcPts val="0"/>
                        </a:spcAft>
                      </a:pPr>
                      <a:r>
                        <a:rPr lang="en-US" sz="1000" b="1">
                          <a:solidFill>
                            <a:srgbClr val="FFFFFF"/>
                          </a:solidFill>
                          <a:effectLst/>
                          <a:latin typeface="Calibri" panose="020F0502020204030204" pitchFamily="34" charset="0"/>
                          <a:ea typeface="Calibri" panose="020F0502020204030204" pitchFamily="34" charset="0"/>
                          <a:cs typeface="Calibri" panose="020F0502020204030204" pitchFamily="34" charset="0"/>
                        </a:rPr>
                        <a:t>Mean</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000" b="1">
                          <a:solidFill>
                            <a:srgbClr val="FFFFFF"/>
                          </a:solidFill>
                          <a:effectLst/>
                          <a:latin typeface="Calibri" panose="020F0502020204030204" pitchFamily="34" charset="0"/>
                          <a:ea typeface="Calibri" panose="020F0502020204030204" pitchFamily="34" charset="0"/>
                          <a:cs typeface="Calibri" panose="020F0502020204030204" pitchFamily="34" charset="0"/>
                        </a:rPr>
                        <a:t>sensitivity</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000" b="1">
                          <a:solidFill>
                            <a:srgbClr val="FFFFFF"/>
                          </a:solidFill>
                          <a:effectLst/>
                          <a:latin typeface="Calibri" panose="020F0502020204030204" pitchFamily="34" charset="0"/>
                          <a:ea typeface="Calibri" panose="020F0502020204030204" pitchFamily="34" charset="0"/>
                          <a:cs typeface="Calibri" panose="020F0502020204030204" pitchFamily="34" charset="0"/>
                        </a:rPr>
                        <a:t>Index[-]</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15000"/>
                        </a:lnSpc>
                        <a:spcBef>
                          <a:spcPts val="0"/>
                        </a:spcBef>
                        <a:spcAft>
                          <a:spcPts val="0"/>
                        </a:spcAft>
                      </a:pPr>
                      <a:r>
                        <a:rPr lang="en-US" sz="1000" b="1">
                          <a:solidFill>
                            <a:srgbClr val="FFFFFF"/>
                          </a:solidFill>
                          <a:effectLst/>
                          <a:latin typeface="Calibri" panose="020F0502020204030204" pitchFamily="34" charset="0"/>
                          <a:ea typeface="Calibri" panose="020F0502020204030204" pitchFamily="34" charset="0"/>
                          <a:cs typeface="Calibri" panose="020F0502020204030204" pitchFamily="34" charset="0"/>
                        </a:rPr>
                        <a:t>Name</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15000"/>
                        </a:lnSpc>
                        <a:spcBef>
                          <a:spcPts val="0"/>
                        </a:spcBef>
                        <a:spcAft>
                          <a:spcPts val="0"/>
                        </a:spcAft>
                      </a:pPr>
                      <a:r>
                        <a:rPr lang="en-US" sz="1000" b="1">
                          <a:solidFill>
                            <a:srgbClr val="FFFFFF"/>
                          </a:solidFill>
                          <a:effectLst/>
                          <a:latin typeface="Calibri" panose="020F0502020204030204" pitchFamily="34" charset="0"/>
                          <a:ea typeface="Calibri" panose="020F0502020204030204" pitchFamily="34" charset="0"/>
                          <a:cs typeface="Calibri" panose="020F0502020204030204" pitchFamily="34" charset="0"/>
                        </a:rPr>
                        <a:t>Description</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15000"/>
                        </a:lnSpc>
                        <a:spcBef>
                          <a:spcPts val="0"/>
                        </a:spcBef>
                        <a:spcAft>
                          <a:spcPts val="0"/>
                        </a:spcAft>
                      </a:pPr>
                      <a:r>
                        <a:rPr lang="en-US" sz="1000" b="1">
                          <a:solidFill>
                            <a:srgbClr val="FFFFFF"/>
                          </a:solidFill>
                          <a:effectLst/>
                          <a:latin typeface="Calibri" panose="020F0502020204030204" pitchFamily="34" charset="0"/>
                          <a:ea typeface="Calibri" panose="020F0502020204030204" pitchFamily="34" charset="0"/>
                          <a:cs typeface="Calibri" panose="020F0502020204030204" pitchFamily="34" charset="0"/>
                        </a:rPr>
                        <a:t>Mean</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000" b="1">
                          <a:solidFill>
                            <a:srgbClr val="FFFFFF"/>
                          </a:solidFill>
                          <a:effectLst/>
                          <a:latin typeface="Calibri" panose="020F0502020204030204" pitchFamily="34" charset="0"/>
                          <a:ea typeface="Calibri" panose="020F0502020204030204" pitchFamily="34" charset="0"/>
                          <a:cs typeface="Calibri" panose="020F0502020204030204" pitchFamily="34" charset="0"/>
                        </a:rPr>
                        <a:t>sensitivity</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000" b="1">
                          <a:solidFill>
                            <a:srgbClr val="FFFFFF"/>
                          </a:solidFill>
                          <a:effectLst/>
                          <a:latin typeface="Calibri" panose="020F0502020204030204" pitchFamily="34" charset="0"/>
                          <a:ea typeface="Calibri" panose="020F0502020204030204" pitchFamily="34" charset="0"/>
                          <a:cs typeface="Calibri" panose="020F0502020204030204" pitchFamily="34" charset="0"/>
                        </a:rPr>
                        <a:t>Index[-]</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r>
              <a:tr h="236409">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Calibri" panose="020F0502020204030204" pitchFamily="34" charset="0"/>
                        </a:rPr>
                        <a:t>1</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err="1">
                          <a:effectLst/>
                          <a:latin typeface="Calibri" panose="020F0502020204030204" pitchFamily="34" charset="0"/>
                          <a:ea typeface="Calibri" panose="020F0502020204030204" pitchFamily="34" charset="0"/>
                          <a:cs typeface="Calibri" panose="020F0502020204030204" pitchFamily="34" charset="0"/>
                        </a:rPr>
                        <a:t>Sol_Awc</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Available water capacity</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0.132</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Spcon</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Coefficient in sediment</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transport equation</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7.480</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36409">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Calibri" panose="020F0502020204030204" pitchFamily="34" charset="0"/>
                        </a:rPr>
                        <a:t>2</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err="1">
                          <a:effectLst/>
                          <a:latin typeface="Calibri" panose="020F0502020204030204" pitchFamily="34" charset="0"/>
                          <a:ea typeface="Calibri" panose="020F0502020204030204" pitchFamily="34" charset="0"/>
                          <a:cs typeface="Calibri" panose="020F0502020204030204" pitchFamily="34" charset="0"/>
                        </a:rPr>
                        <a:t>Gwqmn</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Threshold water depth in the shallow aquifer for flow</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0.091</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Alpha_Bf</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Baseflow alpha factor</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7.300</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36409">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Calibri" panose="020F0502020204030204" pitchFamily="34" charset="0"/>
                        </a:rPr>
                        <a:t>3</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Gw_Revap</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Groundwater “</a:t>
                      </a:r>
                      <a:r>
                        <a:rPr lang="en-US" sz="1000" dirty="0" err="1">
                          <a:effectLst/>
                          <a:latin typeface="Calibri" panose="020F0502020204030204" pitchFamily="34" charset="0"/>
                          <a:ea typeface="Calibri" panose="020F0502020204030204" pitchFamily="34" charset="0"/>
                          <a:cs typeface="Calibri" panose="020F0502020204030204" pitchFamily="34" charset="0"/>
                        </a:rPr>
                        <a:t>revap</a:t>
                      </a:r>
                      <a:r>
                        <a:rPr lang="en-US" sz="1000" dirty="0">
                          <a:effectLst/>
                          <a:latin typeface="Calibri" panose="020F0502020204030204" pitchFamily="34" charset="0"/>
                          <a:ea typeface="Calibri" panose="020F0502020204030204" pitchFamily="34" charset="0"/>
                          <a:cs typeface="Calibri" panose="020F0502020204030204" pitchFamily="34" charset="0"/>
                        </a:rPr>
                        <a:t>”</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coefficient</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0.067</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Tlaps</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Temperature lapse rate</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6.500</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36409">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Calibri" panose="020F0502020204030204" pitchFamily="34" charset="0"/>
                        </a:rPr>
                        <a:t>4</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Tlaps</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Temperature lapse rate</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0.049</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Spexp</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Exponent in sediment</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transport equation</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4.870</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36409">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Calibri" panose="020F0502020204030204" pitchFamily="34" charset="0"/>
                        </a:rPr>
                        <a:t>5</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Cn_K2</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Channel effective hydraulic conductivity</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0.042</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Ch_N2</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Manning’s n value for</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main channel</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4.670</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36409">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Calibri" panose="020F0502020204030204" pitchFamily="34" charset="0"/>
                        </a:rPr>
                        <a:t>6</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Esco</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Soil evaporation</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compensation factor</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0.041</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err="1">
                          <a:effectLst/>
                          <a:latin typeface="Calibri" panose="020F0502020204030204" pitchFamily="34" charset="0"/>
                          <a:ea typeface="Calibri" panose="020F0502020204030204" pitchFamily="34" charset="0"/>
                          <a:cs typeface="Calibri" panose="020F0502020204030204" pitchFamily="34" charset="0"/>
                        </a:rPr>
                        <a:t>Usle_P</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USLE support practice factor</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2.870</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18204">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Calibri" panose="020F0502020204030204" pitchFamily="34" charset="0"/>
                        </a:rPr>
                        <a:t>7</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Alpha_Bf</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Baseflow alpha factor</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0.037</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err="1">
                          <a:effectLst/>
                          <a:latin typeface="Calibri" panose="020F0502020204030204" pitchFamily="34" charset="0"/>
                          <a:ea typeface="Calibri" panose="020F0502020204030204" pitchFamily="34" charset="0"/>
                          <a:cs typeface="Calibri" panose="020F0502020204030204" pitchFamily="34" charset="0"/>
                        </a:rPr>
                        <a:t>Esco</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Soil evaporation</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2.710</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36409">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Calibri" panose="020F0502020204030204" pitchFamily="34" charset="0"/>
                        </a:rPr>
                        <a:t>8</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Sol_Z</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Soil depth</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0.028</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Ch_K2</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Channel effective</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hydraulic conductivity</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2.370</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36409">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Calibri" panose="020F0502020204030204" pitchFamily="34" charset="0"/>
                        </a:rPr>
                        <a:t>9</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Sol_K</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Saturated hydraulic</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conductivity</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0.019</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Gwqmn</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Threshold water depth in the</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shallow aquifer for “</a:t>
                      </a:r>
                      <a:r>
                        <a:rPr lang="en-US" sz="1000" dirty="0" err="1">
                          <a:effectLst/>
                          <a:latin typeface="Calibri" panose="020F0502020204030204" pitchFamily="34" charset="0"/>
                          <a:ea typeface="Calibri" panose="020F0502020204030204" pitchFamily="34" charset="0"/>
                          <a:cs typeface="Calibri" panose="020F0502020204030204" pitchFamily="34" charset="0"/>
                        </a:rPr>
                        <a:t>revap</a:t>
                      </a:r>
                      <a:r>
                        <a:rPr lang="en-US" sz="1000" dirty="0">
                          <a:effectLst/>
                          <a:latin typeface="Calibri" panose="020F0502020204030204" pitchFamily="34" charset="0"/>
                          <a:ea typeface="Calibri" panose="020F0502020204030204" pitchFamily="34" charset="0"/>
                          <a:cs typeface="Calibri" panose="020F0502020204030204" pitchFamily="34" charset="0"/>
                        </a:rPr>
                        <a:t>”</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1.860</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18204">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Calibri" panose="020F0502020204030204" pitchFamily="34" charset="0"/>
                        </a:rPr>
                        <a:t>10</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Cn2</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SCS runoff curve number</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0.019</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Cn2</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SCS runoff curve number</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1.710</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18204">
                <a:tc>
                  <a:txBody>
                    <a:bodyPr/>
                    <a:lstStyle/>
                    <a:p>
                      <a:pPr marL="0" marR="0" algn="ctr">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Calibri" panose="020F0502020204030204" pitchFamily="34" charset="0"/>
                        </a:rPr>
                        <a:t>11</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Slope</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Average slope steepness</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0.018</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Gw_Revap</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Groundwater “revap”</a:t>
                      </a:r>
                      <a:endParaRPr lang="el-GR" sz="100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1.690</a:t>
                      </a:r>
                      <a:endParaRPr lang="el-G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393" marR="51393"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3" name="Rectangle 2"/>
          <p:cNvSpPr/>
          <p:nvPr/>
        </p:nvSpPr>
        <p:spPr>
          <a:xfrm>
            <a:off x="538886" y="5944898"/>
            <a:ext cx="8229600" cy="584775"/>
          </a:xfrm>
          <a:prstGeom prst="rect">
            <a:avLst/>
          </a:prstGeom>
        </p:spPr>
        <p:txBody>
          <a:bodyPr wrap="square">
            <a:spAutoFit/>
          </a:bodyPr>
          <a:lstStyle/>
          <a:p>
            <a:pPr algn="ctr"/>
            <a:r>
              <a:rPr lang="el-GR" sz="1600" i="1" dirty="0"/>
              <a:t>Οι σημαντικές παράμετροι δείχνουν ότι η ροή του νερού στην περιοχή κυριαρχείται από την διήθηση και την βασική απορροή λόγω του αβαθούς </a:t>
            </a:r>
            <a:r>
              <a:rPr lang="el-GR" sz="1600" i="1" dirty="0" err="1"/>
              <a:t>υδροφορέα</a:t>
            </a:r>
            <a:r>
              <a:rPr lang="el-GR" sz="1600" i="1" dirty="0"/>
              <a:t>. </a:t>
            </a:r>
          </a:p>
        </p:txBody>
      </p:sp>
    </p:spTree>
    <p:extLst>
      <p:ext uri="{BB962C8B-B14F-4D97-AF65-F5344CB8AC3E}">
        <p14:creationId xmlns:p14="http://schemas.microsoft.com/office/powerpoint/2010/main" val="422665643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6118"/>
          </a:xfrm>
        </p:spPr>
        <p:txBody>
          <a:bodyPr>
            <a:normAutofit fontScale="90000"/>
          </a:bodyPr>
          <a:lstStyle/>
          <a:p>
            <a:pPr algn="ctr"/>
            <a:r>
              <a:rPr lang="el-GR" b="1" cap="none" dirty="0">
                <a:solidFill>
                  <a:schemeClr val="tx1"/>
                </a:solidFill>
                <a:latin typeface="Calibri" panose="020F0502020204030204" pitchFamily="34" charset="0"/>
                <a:cs typeface="Calibri" panose="020F0502020204030204" pitchFamily="34" charset="0"/>
              </a:rPr>
              <a:t>Προσομοίωση υδρολογίας, μεταφοράς ιζημάτων</a:t>
            </a:r>
          </a:p>
        </p:txBody>
      </p:sp>
      <p:sp>
        <p:nvSpPr>
          <p:cNvPr id="4" name="TextBox 3"/>
          <p:cNvSpPr txBox="1"/>
          <p:nvPr/>
        </p:nvSpPr>
        <p:spPr>
          <a:xfrm>
            <a:off x="152400" y="685800"/>
            <a:ext cx="8839200" cy="5109091"/>
          </a:xfrm>
          <a:prstGeom prst="rect">
            <a:avLst/>
          </a:prstGeom>
          <a:noFill/>
        </p:spPr>
        <p:txBody>
          <a:bodyPr wrap="square" rtlCol="0">
            <a:spAutoFit/>
          </a:bodyPr>
          <a:lstStyle/>
          <a:p>
            <a:r>
              <a:rPr lang="el-GR" dirty="0"/>
              <a:t>Βαθμονόμηση του </a:t>
            </a:r>
            <a:r>
              <a:rPr lang="el-GR" dirty="0" smtClean="0"/>
              <a:t>μοντέλου</a:t>
            </a:r>
          </a:p>
          <a:p>
            <a:pPr marL="285750" indent="-285750" algn="just">
              <a:buFont typeface="Wingdings" panose="05000000000000000000" pitchFamily="2" charset="2"/>
              <a:buChar char="Ø"/>
            </a:pPr>
            <a:r>
              <a:rPr lang="el-GR" sz="1600" dirty="0"/>
              <a:t>Η βαθμονόμηση ή ρύθμιση (</a:t>
            </a:r>
            <a:r>
              <a:rPr lang="el-GR" sz="1600" dirty="0" err="1"/>
              <a:t>calibration</a:t>
            </a:r>
            <a:r>
              <a:rPr lang="el-GR" sz="1600" dirty="0"/>
              <a:t>) του μοντέλου επιτυγχάνεται με μεταβολή των τιμών των παραμέτρων του ώστε να υπάρχει ικανοποιητική σύγκλιση μεταξύ των προβλέψεων του μοντέλου και των αντίστοιχων παρατηρήσεων. </a:t>
            </a:r>
            <a:endParaRPr lang="el-GR" sz="1600" dirty="0" smtClean="0"/>
          </a:p>
          <a:p>
            <a:endParaRPr lang="el-GR" sz="1600" dirty="0" smtClean="0"/>
          </a:p>
          <a:p>
            <a:endParaRPr lang="el-GR" sz="1600" dirty="0" smtClean="0"/>
          </a:p>
          <a:p>
            <a:pPr marL="342900"/>
            <a:endParaRPr lang="el-GR" dirty="0" smtClean="0"/>
          </a:p>
          <a:p>
            <a:pPr marL="571500"/>
            <a:r>
              <a:rPr lang="el-GR" dirty="0" smtClean="0"/>
              <a:t>Βαθμονόμηση</a:t>
            </a:r>
          </a:p>
          <a:p>
            <a:pPr marL="571500"/>
            <a:endParaRPr lang="el-GR" b="1" i="1" dirty="0" smtClean="0"/>
          </a:p>
          <a:p>
            <a:pPr marL="571500">
              <a:buFont typeface="+mj-lt"/>
              <a:buAutoNum type="arabicPeriod"/>
            </a:pPr>
            <a:r>
              <a:rPr lang="el-GR" dirty="0" smtClean="0"/>
              <a:t>Βιβάρι,</a:t>
            </a:r>
          </a:p>
          <a:p>
            <a:pPr marL="571500">
              <a:buFont typeface="+mj-lt"/>
              <a:buAutoNum type="arabicPeriod"/>
            </a:pPr>
            <a:r>
              <a:rPr lang="el-GR" dirty="0" err="1" smtClean="0"/>
              <a:t>Βρονταμάς</a:t>
            </a:r>
            <a:r>
              <a:rPr lang="el-GR" dirty="0"/>
              <a:t>, </a:t>
            </a:r>
            <a:endParaRPr lang="el-GR" dirty="0" smtClean="0"/>
          </a:p>
          <a:p>
            <a:pPr marL="571500">
              <a:buFont typeface="+mj-lt"/>
              <a:buAutoNum type="arabicPeriod"/>
            </a:pPr>
            <a:r>
              <a:rPr lang="el-GR" dirty="0" err="1" smtClean="0"/>
              <a:t>Κελεφίνα</a:t>
            </a:r>
            <a:r>
              <a:rPr lang="el-GR" dirty="0" smtClean="0"/>
              <a:t> </a:t>
            </a:r>
            <a:r>
              <a:rPr lang="el-GR" dirty="0" err="1"/>
              <a:t>Βασσαράς</a:t>
            </a:r>
            <a:r>
              <a:rPr lang="el-GR" dirty="0"/>
              <a:t>, </a:t>
            </a:r>
            <a:endParaRPr lang="el-GR" dirty="0" smtClean="0"/>
          </a:p>
          <a:p>
            <a:pPr marL="571500">
              <a:buFont typeface="+mj-lt"/>
              <a:buAutoNum type="arabicPeriod"/>
            </a:pPr>
            <a:r>
              <a:rPr lang="el-GR" dirty="0" err="1" smtClean="0"/>
              <a:t>Κελεφίνα</a:t>
            </a:r>
            <a:r>
              <a:rPr lang="el-GR" dirty="0" smtClean="0"/>
              <a:t> </a:t>
            </a:r>
            <a:r>
              <a:rPr lang="el-GR" dirty="0" err="1"/>
              <a:t>Κλαδάς</a:t>
            </a:r>
            <a:r>
              <a:rPr lang="el-GR" dirty="0"/>
              <a:t>, </a:t>
            </a:r>
            <a:endParaRPr lang="el-GR" dirty="0" smtClean="0"/>
          </a:p>
          <a:p>
            <a:pPr marL="571500">
              <a:buFont typeface="+mj-lt"/>
              <a:buAutoNum type="arabicPeriod"/>
            </a:pPr>
            <a:r>
              <a:rPr lang="el-GR" dirty="0" err="1" smtClean="0"/>
              <a:t>Μαγουλίτσα</a:t>
            </a:r>
            <a:r>
              <a:rPr lang="el-GR" dirty="0" smtClean="0"/>
              <a:t> </a:t>
            </a:r>
            <a:r>
              <a:rPr lang="el-GR" dirty="0"/>
              <a:t>Αγ. Ειρήνη, </a:t>
            </a:r>
            <a:endParaRPr lang="el-GR" dirty="0" smtClean="0"/>
          </a:p>
          <a:p>
            <a:pPr marL="571500">
              <a:buFont typeface="+mj-lt"/>
              <a:buAutoNum type="arabicPeriod"/>
            </a:pPr>
            <a:r>
              <a:rPr lang="el-GR" dirty="0" err="1" smtClean="0"/>
              <a:t>Ρασίνα</a:t>
            </a:r>
            <a:r>
              <a:rPr lang="el-GR" dirty="0" smtClean="0"/>
              <a:t> </a:t>
            </a:r>
            <a:r>
              <a:rPr lang="el-GR" dirty="0" err="1"/>
              <a:t>Κουμουστά</a:t>
            </a:r>
            <a:r>
              <a:rPr lang="el-GR" dirty="0"/>
              <a:t>, </a:t>
            </a:r>
            <a:endParaRPr lang="el-GR" dirty="0" smtClean="0"/>
          </a:p>
          <a:p>
            <a:pPr marL="571500">
              <a:buFont typeface="+mj-lt"/>
              <a:buAutoNum type="arabicPeriod"/>
            </a:pPr>
            <a:r>
              <a:rPr lang="el-GR" dirty="0" err="1" smtClean="0"/>
              <a:t>Ρασίνα</a:t>
            </a:r>
            <a:r>
              <a:rPr lang="el-GR" dirty="0" smtClean="0"/>
              <a:t> </a:t>
            </a:r>
            <a:r>
              <a:rPr lang="el-GR" dirty="0"/>
              <a:t>Αεροδρόμιο </a:t>
            </a:r>
            <a:endParaRPr lang="el-GR" dirty="0" smtClean="0"/>
          </a:p>
          <a:p>
            <a:pPr algn="just"/>
            <a:endParaRPr lang="el-GR" sz="1600" dirty="0"/>
          </a:p>
          <a:p>
            <a:endParaRPr lang="el-GR" sz="1600" dirty="0"/>
          </a:p>
          <a:p>
            <a:endParaRPr lang="el-GR" sz="1600" dirty="0" smtClean="0"/>
          </a:p>
        </p:txBody>
      </p:sp>
      <p:pic>
        <p:nvPicPr>
          <p:cNvPr id="3" name="Picture 2"/>
          <p:cNvPicPr>
            <a:picLocks noChangeAspect="1"/>
          </p:cNvPicPr>
          <p:nvPr/>
        </p:nvPicPr>
        <p:blipFill>
          <a:blip r:embed="rId2"/>
          <a:stretch>
            <a:fillRect/>
          </a:stretch>
        </p:blipFill>
        <p:spPr>
          <a:xfrm>
            <a:off x="4437520" y="1752600"/>
            <a:ext cx="4249280" cy="4962574"/>
          </a:xfrm>
          <a:prstGeom prst="rect">
            <a:avLst/>
          </a:prstGeom>
        </p:spPr>
      </p:pic>
      <p:sp>
        <p:nvSpPr>
          <p:cNvPr id="5" name="TextBox 4"/>
          <p:cNvSpPr txBox="1"/>
          <p:nvPr/>
        </p:nvSpPr>
        <p:spPr>
          <a:xfrm>
            <a:off x="5867400" y="3657600"/>
            <a:ext cx="312906" cy="369332"/>
          </a:xfrm>
          <a:prstGeom prst="rect">
            <a:avLst/>
          </a:prstGeom>
          <a:noFill/>
        </p:spPr>
        <p:txBody>
          <a:bodyPr wrap="none" rtlCol="0">
            <a:spAutoFit/>
          </a:bodyPr>
          <a:lstStyle/>
          <a:p>
            <a:r>
              <a:rPr lang="el-GR" b="1" dirty="0" smtClean="0"/>
              <a:t>1</a:t>
            </a:r>
            <a:endParaRPr lang="el-GR" b="1" dirty="0"/>
          </a:p>
        </p:txBody>
      </p:sp>
      <p:sp>
        <p:nvSpPr>
          <p:cNvPr id="7" name="TextBox 6"/>
          <p:cNvSpPr txBox="1"/>
          <p:nvPr/>
        </p:nvSpPr>
        <p:spPr>
          <a:xfrm>
            <a:off x="7543800" y="5056227"/>
            <a:ext cx="312906" cy="369332"/>
          </a:xfrm>
          <a:prstGeom prst="rect">
            <a:avLst/>
          </a:prstGeom>
          <a:noFill/>
        </p:spPr>
        <p:txBody>
          <a:bodyPr wrap="none" rtlCol="0">
            <a:spAutoFit/>
          </a:bodyPr>
          <a:lstStyle/>
          <a:p>
            <a:r>
              <a:rPr lang="el-GR" b="1" dirty="0" smtClean="0"/>
              <a:t>2</a:t>
            </a:r>
            <a:endParaRPr lang="el-GR" b="1" dirty="0"/>
          </a:p>
        </p:txBody>
      </p:sp>
      <p:sp>
        <p:nvSpPr>
          <p:cNvPr id="8" name="TextBox 7"/>
          <p:cNvSpPr txBox="1"/>
          <p:nvPr/>
        </p:nvSpPr>
        <p:spPr>
          <a:xfrm>
            <a:off x="6557253" y="4015859"/>
            <a:ext cx="312906" cy="369332"/>
          </a:xfrm>
          <a:prstGeom prst="rect">
            <a:avLst/>
          </a:prstGeom>
          <a:noFill/>
        </p:spPr>
        <p:txBody>
          <a:bodyPr wrap="none" rtlCol="0">
            <a:spAutoFit/>
          </a:bodyPr>
          <a:lstStyle/>
          <a:p>
            <a:r>
              <a:rPr lang="el-GR" b="1" dirty="0" smtClean="0"/>
              <a:t>4</a:t>
            </a:r>
            <a:endParaRPr lang="el-GR" b="1" dirty="0"/>
          </a:p>
        </p:txBody>
      </p:sp>
      <p:sp>
        <p:nvSpPr>
          <p:cNvPr id="9" name="TextBox 8"/>
          <p:cNvSpPr txBox="1"/>
          <p:nvPr/>
        </p:nvSpPr>
        <p:spPr>
          <a:xfrm>
            <a:off x="5827208" y="4385191"/>
            <a:ext cx="312906" cy="369332"/>
          </a:xfrm>
          <a:prstGeom prst="rect">
            <a:avLst/>
          </a:prstGeom>
          <a:noFill/>
        </p:spPr>
        <p:txBody>
          <a:bodyPr wrap="none" rtlCol="0">
            <a:spAutoFit/>
          </a:bodyPr>
          <a:lstStyle/>
          <a:p>
            <a:r>
              <a:rPr lang="el-GR" b="1" dirty="0" smtClean="0"/>
              <a:t>5</a:t>
            </a:r>
            <a:endParaRPr lang="el-GR" b="1" dirty="0"/>
          </a:p>
        </p:txBody>
      </p:sp>
      <p:sp>
        <p:nvSpPr>
          <p:cNvPr id="10" name="TextBox 9"/>
          <p:cNvSpPr txBox="1"/>
          <p:nvPr/>
        </p:nvSpPr>
        <p:spPr>
          <a:xfrm>
            <a:off x="6406416" y="3200400"/>
            <a:ext cx="312906" cy="369332"/>
          </a:xfrm>
          <a:prstGeom prst="rect">
            <a:avLst/>
          </a:prstGeom>
          <a:noFill/>
        </p:spPr>
        <p:txBody>
          <a:bodyPr wrap="none" rtlCol="0">
            <a:spAutoFit/>
          </a:bodyPr>
          <a:lstStyle/>
          <a:p>
            <a:r>
              <a:rPr lang="el-GR" b="1" dirty="0" smtClean="0"/>
              <a:t>3</a:t>
            </a:r>
            <a:endParaRPr lang="el-GR" b="1" dirty="0"/>
          </a:p>
        </p:txBody>
      </p:sp>
      <p:sp>
        <p:nvSpPr>
          <p:cNvPr id="11" name="TextBox 10"/>
          <p:cNvSpPr txBox="1"/>
          <p:nvPr/>
        </p:nvSpPr>
        <p:spPr>
          <a:xfrm>
            <a:off x="6713706" y="5359527"/>
            <a:ext cx="312906" cy="369332"/>
          </a:xfrm>
          <a:prstGeom prst="rect">
            <a:avLst/>
          </a:prstGeom>
          <a:noFill/>
        </p:spPr>
        <p:txBody>
          <a:bodyPr wrap="none" rtlCol="0">
            <a:spAutoFit/>
          </a:bodyPr>
          <a:lstStyle/>
          <a:p>
            <a:r>
              <a:rPr lang="el-GR" b="1" dirty="0" smtClean="0"/>
              <a:t>6</a:t>
            </a:r>
            <a:endParaRPr lang="el-GR" b="1" dirty="0"/>
          </a:p>
        </p:txBody>
      </p:sp>
      <p:sp>
        <p:nvSpPr>
          <p:cNvPr id="12" name="TextBox 11"/>
          <p:cNvSpPr txBox="1"/>
          <p:nvPr/>
        </p:nvSpPr>
        <p:spPr>
          <a:xfrm>
            <a:off x="7529801" y="4705945"/>
            <a:ext cx="312906" cy="369332"/>
          </a:xfrm>
          <a:prstGeom prst="rect">
            <a:avLst/>
          </a:prstGeom>
          <a:noFill/>
        </p:spPr>
        <p:txBody>
          <a:bodyPr wrap="none" rtlCol="0">
            <a:spAutoFit/>
          </a:bodyPr>
          <a:lstStyle/>
          <a:p>
            <a:r>
              <a:rPr lang="el-GR" b="1" dirty="0" smtClean="0"/>
              <a:t>7</a:t>
            </a:r>
            <a:endParaRPr lang="el-GR" b="1" dirty="0"/>
          </a:p>
        </p:txBody>
      </p:sp>
    </p:spTree>
    <p:extLst>
      <p:ext uri="{BB962C8B-B14F-4D97-AF65-F5344CB8AC3E}">
        <p14:creationId xmlns:p14="http://schemas.microsoft.com/office/powerpoint/2010/main" val="350768009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394" y="5862"/>
            <a:ext cx="82296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υδρολογίας, μεταφοράς ιζημάτων</a:t>
            </a:r>
          </a:p>
        </p:txBody>
      </p:sp>
      <p:graphicFrame>
        <p:nvGraphicFramePr>
          <p:cNvPr id="3" name="Table 2"/>
          <p:cNvGraphicFramePr>
            <a:graphicFrameLocks noGrp="1"/>
          </p:cNvGraphicFramePr>
          <p:nvPr>
            <p:extLst>
              <p:ext uri="{D42A27DB-BD31-4B8C-83A1-F6EECF244321}">
                <p14:modId xmlns:p14="http://schemas.microsoft.com/office/powerpoint/2010/main" val="2865040165"/>
              </p:ext>
            </p:extLst>
          </p:nvPr>
        </p:nvGraphicFramePr>
        <p:xfrm>
          <a:off x="536511" y="1160630"/>
          <a:ext cx="3944683" cy="2103120"/>
        </p:xfrm>
        <a:graphic>
          <a:graphicData uri="http://schemas.openxmlformats.org/drawingml/2006/table">
            <a:tbl>
              <a:tblPr firstRow="1" firstCol="1" bandRow="1"/>
              <a:tblGrid>
                <a:gridCol w="487997"/>
                <a:gridCol w="971296"/>
                <a:gridCol w="1583690"/>
                <a:gridCol w="901700"/>
              </a:tblGrid>
              <a:tr h="284480">
                <a:tc>
                  <a:txBody>
                    <a:bodyPr/>
                    <a:lstStyle/>
                    <a:p>
                      <a:pPr marL="0" marR="0" algn="ctr">
                        <a:lnSpc>
                          <a:spcPct val="115000"/>
                        </a:lnSpc>
                        <a:spcBef>
                          <a:spcPts val="0"/>
                        </a:spcBef>
                        <a:spcAft>
                          <a:spcPts val="0"/>
                        </a:spcAft>
                      </a:pPr>
                      <a:r>
                        <a:rPr lang="en-US" sz="1200" b="1" dirty="0">
                          <a:solidFill>
                            <a:srgbClr val="FFFFFF"/>
                          </a:solidFill>
                          <a:effectLst/>
                          <a:latin typeface="Calibri" panose="020F0502020204030204" pitchFamily="34" charset="0"/>
                          <a:ea typeface="SimSun" panose="02010600030101010101" pitchFamily="2" charset="-122"/>
                          <a:cs typeface="Times New Roman" panose="02020603050405020304" pitchFamily="18" charset="0"/>
                        </a:rPr>
                        <a:t>Rank</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15000"/>
                        </a:lnSpc>
                        <a:spcBef>
                          <a:spcPts val="0"/>
                        </a:spcBef>
                        <a:spcAft>
                          <a:spcPts val="0"/>
                        </a:spcAft>
                      </a:pPr>
                      <a:r>
                        <a:rPr lang="el-GR" sz="1200" b="1">
                          <a:solidFill>
                            <a:srgbClr val="FFFFFF"/>
                          </a:solidFill>
                          <a:effectLst/>
                          <a:latin typeface="Calibri" panose="020F0502020204030204" pitchFamily="34" charset="0"/>
                          <a:ea typeface="SimSun" panose="02010600030101010101" pitchFamily="2" charset="-122"/>
                          <a:cs typeface="Times New Roman" panose="02020603050405020304" pitchFamily="18" charset="0"/>
                        </a:rPr>
                        <a:t>Παράμετρος</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15000"/>
                        </a:lnSpc>
                        <a:spcBef>
                          <a:spcPts val="0"/>
                        </a:spcBef>
                        <a:spcAft>
                          <a:spcPts val="0"/>
                        </a:spcAft>
                      </a:pPr>
                      <a:r>
                        <a:rPr lang="el-GR" sz="1200" b="1">
                          <a:solidFill>
                            <a:srgbClr val="FFFFFF"/>
                          </a:solidFill>
                          <a:effectLst/>
                          <a:latin typeface="Calibri" panose="020F0502020204030204" pitchFamily="34" charset="0"/>
                          <a:ea typeface="SimSun" panose="02010600030101010101" pitchFamily="2" charset="-122"/>
                          <a:cs typeface="Times New Roman" panose="02020603050405020304" pitchFamily="18" charset="0"/>
                        </a:rPr>
                        <a:t>Τυπικό εύρος μοντέλου</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15000"/>
                        </a:lnSpc>
                        <a:spcBef>
                          <a:spcPts val="0"/>
                        </a:spcBef>
                        <a:spcAft>
                          <a:spcPts val="0"/>
                        </a:spcAft>
                      </a:pPr>
                      <a:r>
                        <a:rPr lang="el-GR" sz="1200" b="1">
                          <a:solidFill>
                            <a:srgbClr val="FFFFFF"/>
                          </a:solidFill>
                          <a:effectLst/>
                          <a:latin typeface="Calibri" panose="020F0502020204030204" pitchFamily="34" charset="0"/>
                          <a:ea typeface="SimSun" panose="02010600030101010101" pitchFamily="2" charset="-122"/>
                          <a:cs typeface="Times New Roman" panose="02020603050405020304" pitchFamily="18" charset="0"/>
                        </a:rPr>
                        <a:t>Τελική τιμή</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r>
              <a:tr h="0">
                <a:tc>
                  <a:txBody>
                    <a:bodyPr/>
                    <a:lstStyle/>
                    <a:p>
                      <a:pPr marL="0" marR="0" algn="ctr">
                        <a:lnSpc>
                          <a:spcPct val="115000"/>
                        </a:lnSpc>
                        <a:spcBef>
                          <a:spcPts val="0"/>
                        </a:spcBef>
                        <a:spcAft>
                          <a:spcPts val="0"/>
                        </a:spcAft>
                      </a:pPr>
                      <a:r>
                        <a:rPr lang="en-US" sz="1200" b="1">
                          <a:effectLst/>
                          <a:latin typeface="Calibri" panose="020F0502020204030204" pitchFamily="34" charset="0"/>
                          <a:ea typeface="SimSun" panose="02010600030101010101" pitchFamily="2" charset="-122"/>
                          <a:cs typeface="Times New Roman" panose="02020603050405020304" pitchFamily="18" charset="0"/>
                        </a:rPr>
                        <a:t>1</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SimSun" panose="02010600030101010101" pitchFamily="2" charset="-122"/>
                          <a:cs typeface="Times New Roman" panose="02020603050405020304" pitchFamily="18" charset="0"/>
                        </a:rPr>
                        <a:t>SOL_AWC</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SimSun" panose="02010600030101010101" pitchFamily="2" charset="-122"/>
                          <a:cs typeface="Times New Roman" panose="02020603050405020304" pitchFamily="18" charset="0"/>
                        </a:rPr>
                        <a:t>0.0 - 1.0</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SimSun" panose="02010600030101010101" pitchFamily="2" charset="-122"/>
                          <a:cs typeface="Times New Roman" panose="02020603050405020304" pitchFamily="18" charset="0"/>
                        </a:rPr>
                        <a:t>0.22 - 0.85</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a:effectLst/>
                          <a:latin typeface="Calibri" panose="020F0502020204030204" pitchFamily="34" charset="0"/>
                          <a:ea typeface="SimSun" panose="02010600030101010101" pitchFamily="2" charset="-122"/>
                          <a:cs typeface="Times New Roman" panose="02020603050405020304" pitchFamily="18" charset="0"/>
                        </a:rPr>
                        <a:t>2</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SimSun" panose="02010600030101010101" pitchFamily="2" charset="-122"/>
                          <a:cs typeface="Times New Roman" panose="02020603050405020304" pitchFamily="18" charset="0"/>
                        </a:rPr>
                        <a:t>GWQMN</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SimSun" panose="02010600030101010101" pitchFamily="2" charset="-122"/>
                          <a:cs typeface="Times New Roman" panose="02020603050405020304" pitchFamily="18" charset="0"/>
                        </a:rPr>
                        <a:t>0 - 5000</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SimSun" panose="02010600030101010101" pitchFamily="2" charset="-122"/>
                          <a:cs typeface="Times New Roman" panose="02020603050405020304" pitchFamily="18" charset="0"/>
                        </a:rPr>
                        <a:t>100 - 5000</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a:effectLst/>
                          <a:latin typeface="Calibri" panose="020F0502020204030204" pitchFamily="34" charset="0"/>
                          <a:ea typeface="SimSun" panose="02010600030101010101" pitchFamily="2" charset="-122"/>
                          <a:cs typeface="Times New Roman" panose="02020603050405020304" pitchFamily="18" charset="0"/>
                        </a:rPr>
                        <a:t>3</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SimSun" panose="02010600030101010101" pitchFamily="2" charset="-122"/>
                          <a:cs typeface="Times New Roman" panose="02020603050405020304" pitchFamily="18" charset="0"/>
                        </a:rPr>
                        <a:t>GW_REVAP</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SimSun" panose="02010600030101010101" pitchFamily="2" charset="-122"/>
                          <a:cs typeface="Times New Roman" panose="02020603050405020304" pitchFamily="18" charset="0"/>
                        </a:rPr>
                        <a:t>0.02 - 0.2</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SimSun" panose="02010600030101010101" pitchFamily="2" charset="-122"/>
                          <a:cs typeface="Times New Roman" panose="02020603050405020304" pitchFamily="18" charset="0"/>
                        </a:rPr>
                        <a:t>0.02 - 0.2</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a:effectLst/>
                          <a:latin typeface="Calibri" panose="020F0502020204030204" pitchFamily="34" charset="0"/>
                          <a:ea typeface="SimSun" panose="02010600030101010101" pitchFamily="2" charset="-122"/>
                          <a:cs typeface="Times New Roman" panose="02020603050405020304" pitchFamily="18" charset="0"/>
                        </a:rPr>
                        <a:t>4</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SimSun" panose="02010600030101010101" pitchFamily="2" charset="-122"/>
                          <a:cs typeface="Times New Roman" panose="02020603050405020304" pitchFamily="18" charset="0"/>
                        </a:rPr>
                        <a:t>ESCO</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SimSun" panose="02010600030101010101" pitchFamily="2" charset="-122"/>
                          <a:cs typeface="Times New Roman" panose="02020603050405020304" pitchFamily="18" charset="0"/>
                        </a:rPr>
                        <a:t>0.01 - 1.0</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SimSun" panose="02010600030101010101" pitchFamily="2" charset="-122"/>
                          <a:cs typeface="Times New Roman" panose="02020603050405020304" pitchFamily="18" charset="0"/>
                        </a:rPr>
                        <a:t>0.6 - 0.8</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a:effectLst/>
                          <a:latin typeface="Calibri" panose="020F0502020204030204" pitchFamily="34" charset="0"/>
                          <a:ea typeface="SimSun" panose="02010600030101010101" pitchFamily="2" charset="-122"/>
                          <a:cs typeface="Times New Roman" panose="02020603050405020304" pitchFamily="18" charset="0"/>
                        </a:rPr>
                        <a:t>5</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SimSun" panose="02010600030101010101" pitchFamily="2" charset="-122"/>
                          <a:cs typeface="Times New Roman" panose="02020603050405020304" pitchFamily="18" charset="0"/>
                        </a:rPr>
                        <a:t>ALPHA_BF</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SimSun" panose="02010600030101010101" pitchFamily="2" charset="-122"/>
                          <a:cs typeface="Times New Roman" panose="02020603050405020304" pitchFamily="18" charset="0"/>
                        </a:rPr>
                        <a:t>0.0 - 1.0</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SimSun" panose="02010600030101010101" pitchFamily="2" charset="-122"/>
                          <a:cs typeface="Times New Roman" panose="02020603050405020304" pitchFamily="18" charset="0"/>
                        </a:rPr>
                        <a:t>0.005 - 0.9</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a:effectLst/>
                          <a:latin typeface="Calibri" panose="020F0502020204030204" pitchFamily="34" charset="0"/>
                          <a:ea typeface="SimSun" panose="02010600030101010101" pitchFamily="2" charset="-122"/>
                          <a:cs typeface="Times New Roman" panose="02020603050405020304" pitchFamily="18" charset="0"/>
                        </a:rPr>
                        <a:t>6</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SimSun" panose="02010600030101010101" pitchFamily="2" charset="-122"/>
                          <a:cs typeface="Times New Roman" panose="02020603050405020304" pitchFamily="18" charset="0"/>
                        </a:rPr>
                        <a:t>CN2</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SimSun" panose="02010600030101010101" pitchFamily="2" charset="-122"/>
                          <a:cs typeface="Times New Roman" panose="02020603050405020304" pitchFamily="18" charset="0"/>
                        </a:rPr>
                        <a:t>35 - 98</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SimSun" panose="02010600030101010101" pitchFamily="2" charset="-122"/>
                          <a:cs typeface="Times New Roman" panose="02020603050405020304" pitchFamily="18" charset="0"/>
                        </a:rPr>
                        <a:t>35 - 60</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a:effectLst/>
                          <a:latin typeface="Calibri" panose="020F0502020204030204" pitchFamily="34" charset="0"/>
                          <a:ea typeface="SimSun" panose="02010600030101010101" pitchFamily="2" charset="-122"/>
                          <a:cs typeface="Times New Roman" panose="02020603050405020304" pitchFamily="18" charset="0"/>
                        </a:rPr>
                        <a:t>7</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SimSun" panose="02010600030101010101" pitchFamily="2" charset="-122"/>
                          <a:cs typeface="Times New Roman" panose="02020603050405020304" pitchFamily="18" charset="0"/>
                        </a:rPr>
                        <a:t>GW_DELAY</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SimSun" panose="02010600030101010101" pitchFamily="2" charset="-122"/>
                          <a:cs typeface="Times New Roman" panose="02020603050405020304" pitchFamily="18" charset="0"/>
                        </a:rPr>
                        <a:t>0 - 500</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SimSun" panose="02010600030101010101" pitchFamily="2" charset="-122"/>
                          <a:cs typeface="Times New Roman" panose="02020603050405020304" pitchFamily="18" charset="0"/>
                        </a:rPr>
                        <a:t>1.0 - 50</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SimSun" panose="02010600030101010101" pitchFamily="2" charset="-122"/>
                          <a:cs typeface="Times New Roman" panose="02020603050405020304" pitchFamily="18" charset="0"/>
                        </a:rPr>
                        <a:t>8</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SimSun" panose="02010600030101010101" pitchFamily="2" charset="-122"/>
                          <a:cs typeface="Times New Roman" panose="02020603050405020304" pitchFamily="18" charset="0"/>
                        </a:rPr>
                        <a:t>RCHRG_DP</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SimSun" panose="02010600030101010101" pitchFamily="2" charset="-122"/>
                          <a:cs typeface="Times New Roman" panose="02020603050405020304" pitchFamily="18" charset="0"/>
                        </a:rPr>
                        <a:t>0.0 - 1.0</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SimSun" panose="02010600030101010101" pitchFamily="2" charset="-122"/>
                          <a:cs typeface="Times New Roman" panose="02020603050405020304" pitchFamily="18" charset="0"/>
                        </a:rPr>
                        <a:t>0.0 - 1.0</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4107761453"/>
              </p:ext>
            </p:extLst>
          </p:nvPr>
        </p:nvGraphicFramePr>
        <p:xfrm>
          <a:off x="4560301" y="1448728"/>
          <a:ext cx="3996055" cy="1472184"/>
        </p:xfrm>
        <a:graphic>
          <a:graphicData uri="http://schemas.openxmlformats.org/drawingml/2006/table">
            <a:tbl>
              <a:tblPr firstRow="1" firstCol="1" bandRow="1"/>
              <a:tblGrid>
                <a:gridCol w="529590"/>
                <a:gridCol w="1010285"/>
                <a:gridCol w="1583690"/>
                <a:gridCol w="872490"/>
              </a:tblGrid>
              <a:tr h="290195">
                <a:tc>
                  <a:txBody>
                    <a:bodyPr/>
                    <a:lstStyle/>
                    <a:p>
                      <a:pPr marL="0" marR="0" algn="ctr">
                        <a:lnSpc>
                          <a:spcPct val="115000"/>
                        </a:lnSpc>
                        <a:spcBef>
                          <a:spcPts val="0"/>
                        </a:spcBef>
                        <a:spcAft>
                          <a:spcPts val="0"/>
                        </a:spcAft>
                      </a:pPr>
                      <a:r>
                        <a:rPr lang="en-US" sz="1200" b="1" dirty="0">
                          <a:solidFill>
                            <a:srgbClr val="FFFFFF"/>
                          </a:solidFill>
                          <a:effectLst/>
                          <a:latin typeface="Calibri" panose="020F0502020204030204" pitchFamily="34" charset="0"/>
                          <a:ea typeface="SimSun" panose="02010600030101010101" pitchFamily="2" charset="-122"/>
                          <a:cs typeface="Times New Roman" panose="02020603050405020304" pitchFamily="18" charset="0"/>
                        </a:rPr>
                        <a:t>Rank</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15000"/>
                        </a:lnSpc>
                        <a:spcBef>
                          <a:spcPts val="0"/>
                        </a:spcBef>
                        <a:spcAft>
                          <a:spcPts val="0"/>
                        </a:spcAft>
                      </a:pPr>
                      <a:r>
                        <a:rPr lang="el-GR" sz="1200" b="1">
                          <a:solidFill>
                            <a:srgbClr val="FFFFFF"/>
                          </a:solidFill>
                          <a:effectLst/>
                          <a:latin typeface="Calibri" panose="020F0502020204030204" pitchFamily="34" charset="0"/>
                          <a:ea typeface="SimSun" panose="02010600030101010101" pitchFamily="2" charset="-122"/>
                          <a:cs typeface="Times New Roman" panose="02020603050405020304" pitchFamily="18" charset="0"/>
                        </a:rPr>
                        <a:t>Παράμετρος</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15000"/>
                        </a:lnSpc>
                        <a:spcBef>
                          <a:spcPts val="0"/>
                        </a:spcBef>
                        <a:spcAft>
                          <a:spcPts val="0"/>
                        </a:spcAft>
                      </a:pPr>
                      <a:r>
                        <a:rPr lang="el-GR" sz="1200" b="1">
                          <a:solidFill>
                            <a:srgbClr val="FFFFFF"/>
                          </a:solidFill>
                          <a:effectLst/>
                          <a:latin typeface="Calibri" panose="020F0502020204030204" pitchFamily="34" charset="0"/>
                          <a:ea typeface="SimSun" panose="02010600030101010101" pitchFamily="2" charset="-122"/>
                          <a:cs typeface="Times New Roman" panose="02020603050405020304" pitchFamily="18" charset="0"/>
                        </a:rPr>
                        <a:t>Τυπικό εύρος μοντέλου</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15000"/>
                        </a:lnSpc>
                        <a:spcBef>
                          <a:spcPts val="0"/>
                        </a:spcBef>
                        <a:spcAft>
                          <a:spcPts val="0"/>
                        </a:spcAft>
                      </a:pPr>
                      <a:r>
                        <a:rPr lang="el-GR" sz="1200" b="1">
                          <a:solidFill>
                            <a:srgbClr val="FFFFFF"/>
                          </a:solidFill>
                          <a:effectLst/>
                          <a:latin typeface="Calibri" panose="020F0502020204030204" pitchFamily="34" charset="0"/>
                          <a:ea typeface="SimSun" panose="02010600030101010101" pitchFamily="2" charset="-122"/>
                          <a:cs typeface="Times New Roman" panose="02020603050405020304" pitchFamily="18" charset="0"/>
                        </a:rPr>
                        <a:t>Τελική τιμή</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r>
              <a:tr h="0">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SimSun" panose="02010600030101010101" pitchFamily="2" charset="-122"/>
                          <a:cs typeface="Times New Roman" panose="02020603050405020304" pitchFamily="18" charset="0"/>
                        </a:rPr>
                        <a:t>1</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err="1">
                          <a:effectLst/>
                          <a:latin typeface="Calibri" panose="020F0502020204030204" pitchFamily="34" charset="0"/>
                          <a:ea typeface="Calibri" panose="020F0502020204030204" pitchFamily="34" charset="0"/>
                          <a:cs typeface="Calibri" panose="020F0502020204030204" pitchFamily="34" charset="0"/>
                        </a:rPr>
                        <a:t>Spcon</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SimSun" panose="02010600030101010101" pitchFamily="2" charset="-122"/>
                          <a:cs typeface="Times New Roman" panose="02020603050405020304" pitchFamily="18" charset="0"/>
                        </a:rPr>
                        <a:t>0.0001 - 0.01</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SimSun" panose="02010600030101010101" pitchFamily="2" charset="-122"/>
                          <a:cs typeface="Times New Roman" panose="02020603050405020304" pitchFamily="18" charset="0"/>
                        </a:rPr>
                        <a:t>0.00025</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a:effectLst/>
                          <a:latin typeface="Calibri" panose="020F0502020204030204" pitchFamily="34" charset="0"/>
                          <a:ea typeface="SimSun" panose="02010600030101010101" pitchFamily="2" charset="-122"/>
                          <a:cs typeface="Times New Roman" panose="02020603050405020304" pitchFamily="18" charset="0"/>
                        </a:rPr>
                        <a:t>2</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Calibri" panose="020F0502020204030204" pitchFamily="34" charset="0"/>
                        </a:rPr>
                        <a:t>Spexp</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SimSun" panose="02010600030101010101" pitchFamily="2" charset="-122"/>
                          <a:cs typeface="Times New Roman" panose="02020603050405020304" pitchFamily="18" charset="0"/>
                        </a:rPr>
                        <a:t>1.0 - 1.5</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SimSun" panose="02010600030101010101" pitchFamily="2" charset="-122"/>
                          <a:cs typeface="Times New Roman" panose="02020603050405020304" pitchFamily="18" charset="0"/>
                        </a:rPr>
                        <a:t>1.5</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a:effectLst/>
                          <a:latin typeface="Calibri" panose="020F0502020204030204" pitchFamily="34" charset="0"/>
                          <a:ea typeface="SimSun" panose="02010600030101010101" pitchFamily="2" charset="-122"/>
                          <a:cs typeface="Times New Roman" panose="02020603050405020304" pitchFamily="18" charset="0"/>
                        </a:rPr>
                        <a:t>3</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Calibri" panose="020F0502020204030204" pitchFamily="34" charset="0"/>
                        </a:rPr>
                        <a:t>Ch_N2</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SimSun" panose="02010600030101010101" pitchFamily="2" charset="-122"/>
                          <a:cs typeface="Times New Roman" panose="02020603050405020304" pitchFamily="18" charset="0"/>
                        </a:rPr>
                        <a:t>-0.01 - 0.3</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SimSun" panose="02010600030101010101" pitchFamily="2" charset="-122"/>
                          <a:cs typeface="Times New Roman" panose="02020603050405020304" pitchFamily="18" charset="0"/>
                        </a:rPr>
                        <a:t>0.14</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a:effectLst/>
                          <a:latin typeface="Calibri" panose="020F0502020204030204" pitchFamily="34" charset="0"/>
                          <a:ea typeface="SimSun" panose="02010600030101010101" pitchFamily="2" charset="-122"/>
                          <a:cs typeface="Times New Roman" panose="02020603050405020304" pitchFamily="18" charset="0"/>
                        </a:rPr>
                        <a:t>4</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Calibri" panose="020F0502020204030204" pitchFamily="34" charset="0"/>
                        </a:rPr>
                        <a:t>Usle_P</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SimSun" panose="02010600030101010101" pitchFamily="2" charset="-122"/>
                          <a:cs typeface="Times New Roman" panose="02020603050405020304" pitchFamily="18" charset="0"/>
                        </a:rPr>
                        <a:t>0.0 - 1.0</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SimSun" panose="02010600030101010101" pitchFamily="2" charset="-122"/>
                          <a:cs typeface="Times New Roman" panose="02020603050405020304" pitchFamily="18" charset="0"/>
                        </a:rPr>
                        <a:t>0.9</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SimSun" panose="02010600030101010101" pitchFamily="2" charset="-122"/>
                          <a:cs typeface="Times New Roman" panose="02020603050405020304" pitchFamily="18" charset="0"/>
                        </a:rPr>
                        <a:t>5</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Calibri" panose="020F0502020204030204" pitchFamily="34" charset="0"/>
                        </a:rPr>
                        <a:t>Ch_Cov</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SimSun" panose="02010600030101010101" pitchFamily="2" charset="-122"/>
                          <a:cs typeface="Times New Roman" panose="02020603050405020304" pitchFamily="18" charset="0"/>
                        </a:rPr>
                        <a:t>-0.001 - 1.0</a:t>
                      </a:r>
                      <a:endParaRPr lang="el-G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SimSun" panose="02010600030101010101" pitchFamily="2" charset="-122"/>
                          <a:cs typeface="Times New Roman" panose="02020603050405020304" pitchFamily="18" charset="0"/>
                        </a:rPr>
                        <a:t>0.0</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6" name="Rectangle 5"/>
          <p:cNvSpPr/>
          <p:nvPr/>
        </p:nvSpPr>
        <p:spPr>
          <a:xfrm>
            <a:off x="331225" y="3617655"/>
            <a:ext cx="8458152" cy="2554545"/>
          </a:xfrm>
          <a:prstGeom prst="rect">
            <a:avLst/>
          </a:prstGeom>
        </p:spPr>
        <p:txBody>
          <a:bodyPr wrap="square">
            <a:spAutoFit/>
          </a:bodyPr>
          <a:lstStyle/>
          <a:p>
            <a:pPr algn="just"/>
            <a:r>
              <a:rPr lang="el-GR" sz="1600" dirty="0"/>
              <a:t>Η επιτυχία προσομοίωσης του SWAT ελέγχθηκε με </a:t>
            </a:r>
            <a:r>
              <a:rPr lang="el-GR" sz="1600" b="1" dirty="0"/>
              <a:t>γραφική</a:t>
            </a:r>
            <a:r>
              <a:rPr lang="el-GR" sz="1600" dirty="0"/>
              <a:t> και </a:t>
            </a:r>
            <a:r>
              <a:rPr lang="el-GR" sz="1600" b="1" dirty="0" smtClean="0"/>
              <a:t>στατιστική</a:t>
            </a:r>
            <a:r>
              <a:rPr lang="en-US" sz="1600" b="1" dirty="0" smtClean="0"/>
              <a:t> </a:t>
            </a:r>
            <a:r>
              <a:rPr lang="el-GR" sz="1600" b="1" dirty="0" smtClean="0"/>
              <a:t>σύγκριση </a:t>
            </a:r>
            <a:r>
              <a:rPr lang="el-GR" sz="1600" dirty="0"/>
              <a:t>των διαθέσιμων μετρήσεων παροχής και </a:t>
            </a:r>
            <a:r>
              <a:rPr lang="el-GR" sz="1600" dirty="0" err="1"/>
              <a:t>στερεοπαροχής</a:t>
            </a:r>
            <a:r>
              <a:rPr lang="el-GR" sz="1600" dirty="0"/>
              <a:t> με τα αντίστοιχα αποτελέσματα του μοντέλου</a:t>
            </a:r>
            <a:r>
              <a:rPr lang="el-GR" sz="1600" dirty="0" smtClean="0"/>
              <a:t>.</a:t>
            </a:r>
            <a:endParaRPr lang="en-US" sz="1600" dirty="0" smtClean="0"/>
          </a:p>
          <a:p>
            <a:pPr algn="just"/>
            <a:endParaRPr lang="en-US" sz="1600" dirty="0" smtClean="0"/>
          </a:p>
          <a:p>
            <a:pPr marL="285750" indent="-285750" algn="just">
              <a:buFont typeface="Wingdings" panose="05000000000000000000" pitchFamily="2" charset="2"/>
              <a:buChar char="ü"/>
            </a:pPr>
            <a:r>
              <a:rPr lang="el-GR" sz="1600" dirty="0" smtClean="0"/>
              <a:t>δείκτης </a:t>
            </a:r>
            <a:r>
              <a:rPr lang="el-GR" sz="1600" dirty="0"/>
              <a:t>αποδοτικότητας </a:t>
            </a:r>
            <a:r>
              <a:rPr lang="el-GR" sz="1600" dirty="0" smtClean="0"/>
              <a:t>NSE</a:t>
            </a:r>
            <a:r>
              <a:rPr lang="en-US" sz="1600" dirty="0" smtClean="0"/>
              <a:t> </a:t>
            </a:r>
            <a:r>
              <a:rPr lang="el-GR" sz="1600" dirty="0" smtClean="0"/>
              <a:t>(</a:t>
            </a:r>
            <a:r>
              <a:rPr lang="el-GR" sz="1600" dirty="0" err="1"/>
              <a:t>Nash</a:t>
            </a:r>
            <a:r>
              <a:rPr lang="el-GR" sz="1600" dirty="0"/>
              <a:t> </a:t>
            </a:r>
            <a:r>
              <a:rPr lang="el-GR" sz="1600" dirty="0" err="1"/>
              <a:t>Sutcliffe</a:t>
            </a:r>
            <a:r>
              <a:rPr lang="el-GR" sz="1600" dirty="0"/>
              <a:t> </a:t>
            </a:r>
            <a:r>
              <a:rPr lang="el-GR" sz="1600" dirty="0" err="1" smtClean="0"/>
              <a:t>Efficiency</a:t>
            </a:r>
            <a:r>
              <a:rPr lang="en-US" sz="1600" dirty="0" smtClean="0"/>
              <a:t>)</a:t>
            </a:r>
            <a:r>
              <a:rPr lang="en-US" sz="1600" dirty="0"/>
              <a:t>,</a:t>
            </a:r>
            <a:endParaRPr lang="en-US" sz="1600" dirty="0" smtClean="0"/>
          </a:p>
          <a:p>
            <a:pPr marL="285750" indent="-285750" algn="just">
              <a:buFont typeface="Wingdings" panose="05000000000000000000" pitchFamily="2" charset="2"/>
              <a:buChar char="ü"/>
            </a:pPr>
            <a:r>
              <a:rPr lang="el-GR" sz="1600" dirty="0" smtClean="0"/>
              <a:t>ο </a:t>
            </a:r>
            <a:r>
              <a:rPr lang="el-GR" sz="1600" dirty="0"/>
              <a:t>συντελεστής προσδιορισμού </a:t>
            </a:r>
            <a:r>
              <a:rPr lang="el-GR" sz="1600" dirty="0"/>
              <a:t>R2 (</a:t>
            </a:r>
            <a:r>
              <a:rPr lang="el-GR" sz="1600" dirty="0" err="1"/>
              <a:t>coefficient</a:t>
            </a:r>
            <a:r>
              <a:rPr lang="el-GR" sz="1600" dirty="0"/>
              <a:t> of </a:t>
            </a:r>
            <a:r>
              <a:rPr lang="el-GR" sz="1600" dirty="0" err="1" smtClean="0"/>
              <a:t>determination</a:t>
            </a:r>
            <a:r>
              <a:rPr lang="el-GR" sz="1600" dirty="0" smtClean="0"/>
              <a:t>), </a:t>
            </a:r>
            <a:endParaRPr lang="en-US" sz="1600" dirty="0" smtClean="0"/>
          </a:p>
          <a:p>
            <a:pPr marL="285750" indent="-285750" algn="just">
              <a:buFont typeface="Wingdings" panose="05000000000000000000" pitchFamily="2" charset="2"/>
              <a:buChar char="ü"/>
            </a:pPr>
            <a:r>
              <a:rPr lang="el-GR" sz="1600" dirty="0" smtClean="0"/>
              <a:t>η </a:t>
            </a:r>
            <a:r>
              <a:rPr lang="el-GR" sz="1600" dirty="0"/>
              <a:t>ποσοστιαία απόκλιση </a:t>
            </a:r>
            <a:r>
              <a:rPr lang="el-GR" sz="1600" dirty="0"/>
              <a:t>PBIAS (</a:t>
            </a:r>
            <a:r>
              <a:rPr lang="el-GR" sz="1600" dirty="0" err="1"/>
              <a:t>Percent</a:t>
            </a:r>
            <a:r>
              <a:rPr lang="el-GR" sz="1600" dirty="0"/>
              <a:t> </a:t>
            </a:r>
            <a:r>
              <a:rPr lang="el-GR" sz="1600" dirty="0" smtClean="0"/>
              <a:t>BIAS) </a:t>
            </a:r>
            <a:r>
              <a:rPr lang="el-GR" sz="1600" dirty="0"/>
              <a:t>και </a:t>
            </a:r>
            <a:endParaRPr lang="en-US" sz="1600" dirty="0" smtClean="0"/>
          </a:p>
          <a:p>
            <a:pPr marL="285750" indent="-285750" algn="just">
              <a:buFont typeface="Wingdings" panose="05000000000000000000" pitchFamily="2" charset="2"/>
              <a:buChar char="ü"/>
            </a:pPr>
            <a:r>
              <a:rPr lang="el-GR" sz="1600" dirty="0" smtClean="0"/>
              <a:t>ο </a:t>
            </a:r>
            <a:r>
              <a:rPr lang="el-GR" sz="1600" dirty="0"/>
              <a:t>λόγος του μέσου τετραγωνικού σφάλματος προς την τυπική απόκλιση των μετρήσεων (</a:t>
            </a:r>
            <a:r>
              <a:rPr lang="el-GR" sz="1600" dirty="0" err="1"/>
              <a:t>Root</a:t>
            </a:r>
            <a:r>
              <a:rPr lang="el-GR" sz="1600" dirty="0"/>
              <a:t> </a:t>
            </a:r>
            <a:r>
              <a:rPr lang="el-GR" sz="1600" dirty="0" err="1"/>
              <a:t>mean</a:t>
            </a:r>
            <a:r>
              <a:rPr lang="el-GR" sz="1600" dirty="0"/>
              <a:t> </a:t>
            </a:r>
            <a:r>
              <a:rPr lang="el-GR" sz="1600" dirty="0" err="1"/>
              <a:t>square</a:t>
            </a:r>
            <a:r>
              <a:rPr lang="el-GR" sz="1600" dirty="0"/>
              <a:t> </a:t>
            </a:r>
            <a:r>
              <a:rPr lang="el-GR" sz="1600" dirty="0" err="1"/>
              <a:t>error</a:t>
            </a:r>
            <a:r>
              <a:rPr lang="el-GR" sz="1600" dirty="0"/>
              <a:t> – Standard </a:t>
            </a:r>
            <a:r>
              <a:rPr lang="el-GR" sz="1600" dirty="0" err="1"/>
              <a:t>deviation</a:t>
            </a:r>
            <a:r>
              <a:rPr lang="el-GR" sz="1600" dirty="0"/>
              <a:t> of </a:t>
            </a:r>
            <a:r>
              <a:rPr lang="el-GR" sz="1600" dirty="0" err="1"/>
              <a:t>measured</a:t>
            </a:r>
            <a:r>
              <a:rPr lang="el-GR" sz="1600" dirty="0"/>
              <a:t> </a:t>
            </a:r>
            <a:r>
              <a:rPr lang="el-GR" sz="1600" dirty="0" err="1"/>
              <a:t>data</a:t>
            </a:r>
            <a:r>
              <a:rPr lang="el-GR" sz="1600" dirty="0"/>
              <a:t> </a:t>
            </a:r>
            <a:r>
              <a:rPr lang="el-GR" sz="1600" dirty="0" err="1"/>
              <a:t>Ratio</a:t>
            </a:r>
            <a:r>
              <a:rPr lang="el-GR" sz="1600" dirty="0"/>
              <a:t> - RSR). </a:t>
            </a:r>
            <a:endParaRPr lang="en-US" sz="1600" dirty="0" smtClean="0"/>
          </a:p>
          <a:p>
            <a:pPr algn="just"/>
            <a:endParaRPr lang="el-GR" sz="1600" dirty="0"/>
          </a:p>
        </p:txBody>
      </p:sp>
      <p:sp>
        <p:nvSpPr>
          <p:cNvPr id="8" name="Rectangle 7"/>
          <p:cNvSpPr/>
          <p:nvPr/>
        </p:nvSpPr>
        <p:spPr>
          <a:xfrm>
            <a:off x="682918" y="738108"/>
            <a:ext cx="8291146" cy="307777"/>
          </a:xfrm>
          <a:prstGeom prst="rect">
            <a:avLst/>
          </a:prstGeom>
        </p:spPr>
        <p:txBody>
          <a:bodyPr wrap="square">
            <a:spAutoFit/>
          </a:bodyPr>
          <a:lstStyle/>
          <a:p>
            <a:pPr algn="ctr"/>
            <a:r>
              <a:rPr lang="el-GR" sz="1400" i="1" dirty="0"/>
              <a:t>τιμές </a:t>
            </a:r>
            <a:r>
              <a:rPr lang="el-GR" sz="1400" i="1" dirty="0" smtClean="0"/>
              <a:t>παραμέτρων </a:t>
            </a:r>
            <a:r>
              <a:rPr lang="el-GR" sz="1400" i="1" dirty="0"/>
              <a:t>βαθμονόμησης </a:t>
            </a:r>
            <a:r>
              <a:rPr lang="el-GR" sz="1400" i="1" dirty="0" smtClean="0"/>
              <a:t>στις διάφορες θέσεις </a:t>
            </a:r>
            <a:r>
              <a:rPr lang="el-GR" sz="1400" i="1" dirty="0"/>
              <a:t>παρατήρησης </a:t>
            </a:r>
          </a:p>
        </p:txBody>
      </p:sp>
    </p:spTree>
    <p:extLst>
      <p:ext uri="{BB962C8B-B14F-4D97-AF65-F5344CB8AC3E}">
        <p14:creationId xmlns:p14="http://schemas.microsoft.com/office/powerpoint/2010/main" val="120515027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271" y="69889"/>
            <a:ext cx="82296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υδρολογίας, μεταφοράς ιζημάτων</a:t>
            </a:r>
          </a:p>
        </p:txBody>
      </p:sp>
      <p:graphicFrame>
        <p:nvGraphicFramePr>
          <p:cNvPr id="6" name="Table 5"/>
          <p:cNvGraphicFramePr>
            <a:graphicFrameLocks noGrp="1"/>
          </p:cNvGraphicFramePr>
          <p:nvPr>
            <p:extLst>
              <p:ext uri="{D42A27DB-BD31-4B8C-83A1-F6EECF244321}">
                <p14:modId xmlns:p14="http://schemas.microsoft.com/office/powerpoint/2010/main" val="4001621948"/>
              </p:ext>
            </p:extLst>
          </p:nvPr>
        </p:nvGraphicFramePr>
        <p:xfrm>
          <a:off x="609600" y="1950720"/>
          <a:ext cx="4767580" cy="3688080"/>
        </p:xfrm>
        <a:graphic>
          <a:graphicData uri="http://schemas.openxmlformats.org/drawingml/2006/table">
            <a:tbl>
              <a:tblPr firstRow="1" firstCol="1" bandRow="1"/>
              <a:tblGrid>
                <a:gridCol w="1658620"/>
                <a:gridCol w="494030"/>
                <a:gridCol w="567055"/>
                <a:gridCol w="494030"/>
                <a:gridCol w="494030"/>
                <a:gridCol w="565785"/>
                <a:gridCol w="494030"/>
              </a:tblGrid>
              <a:tr h="0">
                <a:tc>
                  <a:txBody>
                    <a:bodyPr/>
                    <a:lstStyle/>
                    <a:p>
                      <a:pPr marL="0" marR="0" algn="ctr">
                        <a:lnSpc>
                          <a:spcPct val="200000"/>
                        </a:lnSpc>
                        <a:spcBef>
                          <a:spcPts val="0"/>
                        </a:spcBef>
                        <a:spcAft>
                          <a:spcPts val="0"/>
                        </a:spcAft>
                      </a:pPr>
                      <a:r>
                        <a:rPr lang="el-GR" sz="1100" b="1" dirty="0">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gridSpan="3">
                  <a:txBody>
                    <a:bodyPr/>
                    <a:lstStyle/>
                    <a:p>
                      <a:pPr marL="0" marR="0" algn="ctr">
                        <a:lnSpc>
                          <a:spcPct val="200000"/>
                        </a:lnSpc>
                        <a:spcBef>
                          <a:spcPts val="0"/>
                        </a:spcBef>
                        <a:spcAft>
                          <a:spcPts val="0"/>
                        </a:spcAft>
                      </a:pPr>
                      <a:r>
                        <a:rPr lang="el-GR" sz="1100" b="1">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Παροχή</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el-GR"/>
                    </a:p>
                  </a:txBody>
                  <a:tcPr/>
                </a:tc>
                <a:tc hMerge="1">
                  <a:txBody>
                    <a:bodyPr/>
                    <a:lstStyle/>
                    <a:p>
                      <a:endParaRPr lang="el-GR"/>
                    </a:p>
                  </a:txBody>
                  <a:tcPr/>
                </a:tc>
                <a:tc gridSpan="3">
                  <a:txBody>
                    <a:bodyPr/>
                    <a:lstStyle/>
                    <a:p>
                      <a:pPr marL="0" marR="0" algn="ctr">
                        <a:lnSpc>
                          <a:spcPct val="200000"/>
                        </a:lnSpc>
                        <a:spcBef>
                          <a:spcPts val="0"/>
                        </a:spcBef>
                        <a:spcAft>
                          <a:spcPts val="0"/>
                        </a:spcAft>
                      </a:pPr>
                      <a:r>
                        <a:rPr lang="el-GR" sz="1100" b="1" dirty="0" err="1">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Στερεοπαροχή</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el-GR"/>
                    </a:p>
                  </a:txBody>
                  <a:tcPr/>
                </a:tc>
                <a:tc hMerge="1">
                  <a:txBody>
                    <a:bodyPr/>
                    <a:lstStyle/>
                    <a:p>
                      <a:endParaRPr lang="el-GR"/>
                    </a:p>
                  </a:txBody>
                  <a:tcPr/>
                </a:tc>
              </a:tr>
              <a:tr h="0">
                <a:tc>
                  <a:txBody>
                    <a:bodyPr/>
                    <a:lstStyle/>
                    <a:p>
                      <a:pPr marL="0" marR="0" algn="ctr">
                        <a:lnSpc>
                          <a:spcPct val="200000"/>
                        </a:lnSpc>
                        <a:spcBef>
                          <a:spcPts val="0"/>
                        </a:spcBef>
                        <a:spcAft>
                          <a:spcPts val="0"/>
                        </a:spcAft>
                      </a:pPr>
                      <a:r>
                        <a:rPr lang="el-GR" sz="1100" b="1" dirty="0">
                          <a:effectLst/>
                          <a:latin typeface="Times New Roman" panose="02020603050405020304" pitchFamily="18" charset="0"/>
                          <a:ea typeface="Calibri" panose="020F0502020204030204" pitchFamily="34" charset="0"/>
                          <a:cs typeface="Times New Roman" panose="02020603050405020304" pitchFamily="18" charset="0"/>
                        </a:rPr>
                        <a:t>Θέση</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NSE</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PBIAS</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dirty="0" smtClean="0">
                          <a:effectLst/>
                          <a:latin typeface="Times New Roman" panose="02020603050405020304" pitchFamily="18" charset="0"/>
                          <a:ea typeface="Calibri" panose="020F0502020204030204" pitchFamily="34" charset="0"/>
                          <a:cs typeface="Times New Roman" panose="02020603050405020304" pitchFamily="18" charset="0"/>
                        </a:rPr>
                        <a:t>RSR</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smtClean="0">
                          <a:effectLst/>
                          <a:latin typeface="Times New Roman" panose="02020603050405020304" pitchFamily="18" charset="0"/>
                          <a:ea typeface="Calibri" panose="020F0502020204030204" pitchFamily="34" charset="0"/>
                          <a:cs typeface="Times New Roman" panose="02020603050405020304" pitchFamily="18" charset="0"/>
                        </a:rPr>
                        <a:t>NSE</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PBIAS</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RSR</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200000"/>
                        </a:lnSpc>
                        <a:spcBef>
                          <a:spcPts val="0"/>
                        </a:spcBef>
                        <a:spcAft>
                          <a:spcPts val="0"/>
                        </a:spcAft>
                      </a:pPr>
                      <a:r>
                        <a:rPr lang="el-GR" sz="1100" b="1">
                          <a:effectLst/>
                          <a:latin typeface="Times New Roman" panose="02020603050405020304" pitchFamily="18" charset="0"/>
                          <a:ea typeface="Calibri" panose="020F0502020204030204" pitchFamily="34" charset="0"/>
                          <a:cs typeface="Times New Roman" panose="02020603050405020304" pitchFamily="18" charset="0"/>
                        </a:rPr>
                        <a:t>Γέφυρα Βρονταμά</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0.80</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-11.4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0.45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0.77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33.4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0.48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200000"/>
                        </a:lnSpc>
                        <a:spcBef>
                          <a:spcPts val="0"/>
                        </a:spcBef>
                        <a:spcAft>
                          <a:spcPts val="0"/>
                        </a:spcAft>
                      </a:pPr>
                      <a:r>
                        <a:rPr lang="el-GR" sz="1100" b="1" dirty="0">
                          <a:effectLst/>
                          <a:latin typeface="Times New Roman" panose="02020603050405020304" pitchFamily="18" charset="0"/>
                          <a:ea typeface="Calibri" panose="020F0502020204030204" pitchFamily="34" charset="0"/>
                          <a:cs typeface="Times New Roman" panose="02020603050405020304" pitchFamily="18" charset="0"/>
                        </a:rPr>
                        <a:t>Βιβάρι</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0.59</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17.0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0.64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0.75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13.4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0.50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200000"/>
                        </a:lnSpc>
                        <a:spcBef>
                          <a:spcPts val="0"/>
                        </a:spcBef>
                        <a:spcAft>
                          <a:spcPts val="0"/>
                        </a:spcAft>
                      </a:pPr>
                      <a:r>
                        <a:rPr lang="el-GR" sz="1100" b="1">
                          <a:effectLst/>
                          <a:latin typeface="Times New Roman" panose="02020603050405020304" pitchFamily="18" charset="0"/>
                          <a:ea typeface="Calibri" panose="020F0502020204030204" pitchFamily="34" charset="0"/>
                          <a:cs typeface="Times New Roman" panose="02020603050405020304" pitchFamily="18" charset="0"/>
                        </a:rPr>
                        <a:t>Κελεφίνα Βασσαράς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0.58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-18.5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0.65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0.58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14.6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0.65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200000"/>
                        </a:lnSpc>
                        <a:spcBef>
                          <a:spcPts val="0"/>
                        </a:spcBef>
                        <a:spcAft>
                          <a:spcPts val="0"/>
                        </a:spcAft>
                      </a:pPr>
                      <a:r>
                        <a:rPr lang="el-GR" sz="1100" b="1">
                          <a:effectLst/>
                          <a:latin typeface="Times New Roman" panose="02020603050405020304" pitchFamily="18" charset="0"/>
                          <a:ea typeface="Calibri" panose="020F0502020204030204" pitchFamily="34" charset="0"/>
                          <a:cs typeface="Times New Roman" panose="02020603050405020304" pitchFamily="18" charset="0"/>
                        </a:rPr>
                        <a:t>Κελεφίνα Κλαδάς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0.56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-23.8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0.67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0.69</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26.3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0.56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200000"/>
                        </a:lnSpc>
                        <a:spcBef>
                          <a:spcPts val="0"/>
                        </a:spcBef>
                        <a:spcAft>
                          <a:spcPts val="0"/>
                        </a:spcAft>
                      </a:pPr>
                      <a:r>
                        <a:rPr lang="el-GR" sz="1100" b="1">
                          <a:effectLst/>
                          <a:latin typeface="Times New Roman" panose="02020603050405020304" pitchFamily="18" charset="0"/>
                          <a:ea typeface="Calibri" panose="020F0502020204030204" pitchFamily="34" charset="0"/>
                          <a:cs typeface="Times New Roman" panose="02020603050405020304" pitchFamily="18" charset="0"/>
                        </a:rPr>
                        <a:t>Μαγουλίτσα Αγ</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r>
                        <a:rPr lang="el-GR" sz="1100" b="1">
                          <a:effectLst/>
                          <a:latin typeface="Times New Roman" panose="02020603050405020304" pitchFamily="18" charset="0"/>
                          <a:ea typeface="Calibri" panose="020F0502020204030204" pitchFamily="34" charset="0"/>
                          <a:cs typeface="Times New Roman" panose="02020603050405020304" pitchFamily="18" charset="0"/>
                        </a:rPr>
                        <a:t>Ειρήνη</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0.54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-10.5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0.68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0.58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-3.9</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0.65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200000"/>
                        </a:lnSpc>
                        <a:spcBef>
                          <a:spcPts val="0"/>
                        </a:spcBef>
                        <a:spcAft>
                          <a:spcPts val="0"/>
                        </a:spcAft>
                      </a:pPr>
                      <a:r>
                        <a:rPr lang="el-GR" sz="1100" b="1">
                          <a:effectLst/>
                          <a:latin typeface="Times New Roman" panose="02020603050405020304" pitchFamily="18" charset="0"/>
                          <a:ea typeface="Calibri" panose="020F0502020204030204" pitchFamily="34" charset="0"/>
                          <a:cs typeface="Times New Roman" panose="02020603050405020304" pitchFamily="18" charset="0"/>
                        </a:rPr>
                        <a:t>Ρασίνα Κουμουστά</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0.60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-18.1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0.63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0.58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17.9</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0.65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200000"/>
                        </a:lnSpc>
                        <a:spcBef>
                          <a:spcPts val="0"/>
                        </a:spcBef>
                        <a:spcAft>
                          <a:spcPts val="0"/>
                        </a:spcAft>
                      </a:pPr>
                      <a:r>
                        <a:rPr lang="el-GR" sz="1100" b="1">
                          <a:effectLst/>
                          <a:latin typeface="Times New Roman" panose="02020603050405020304" pitchFamily="18" charset="0"/>
                          <a:ea typeface="Calibri" panose="020F0502020204030204" pitchFamily="34" charset="0"/>
                          <a:cs typeface="Times New Roman" panose="02020603050405020304" pitchFamily="18" charset="0"/>
                        </a:rPr>
                        <a:t>Ρασίνα Αεροδρόμιο</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0.73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-24.2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0.52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0.76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-4.2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0.49</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200000"/>
                        </a:lnSpc>
                        <a:spcBef>
                          <a:spcPts val="0"/>
                        </a:spcBef>
                        <a:spcAft>
                          <a:spcPts val="0"/>
                        </a:spcAft>
                      </a:pPr>
                      <a:r>
                        <a:rPr lang="el-GR" sz="1100" b="1">
                          <a:effectLst/>
                          <a:latin typeface="Times New Roman" panose="02020603050405020304" pitchFamily="18" charset="0"/>
                          <a:ea typeface="Calibri" panose="020F0502020204030204" pitchFamily="34" charset="0"/>
                          <a:cs typeface="Times New Roman" panose="02020603050405020304" pitchFamily="18" charset="0"/>
                        </a:rPr>
                        <a:t>Ψυχικό</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l-GR" sz="1100">
                          <a:effectLst/>
                          <a:latin typeface="Times New Roman" panose="02020603050405020304" pitchFamily="18" charset="0"/>
                          <a:ea typeface="Calibri" panose="020F0502020204030204" pitchFamily="34" charset="0"/>
                          <a:cs typeface="Times New Roman" panose="02020603050405020304" pitchFamily="18" charset="0"/>
                        </a:rPr>
                        <a:t>-</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l-GR" sz="1100">
                          <a:effectLst/>
                          <a:latin typeface="Times New Roman" panose="02020603050405020304" pitchFamily="18" charset="0"/>
                          <a:ea typeface="Calibri" panose="020F0502020204030204" pitchFamily="34" charset="0"/>
                          <a:cs typeface="Times New Roman" panose="02020603050405020304" pitchFamily="18" charset="0"/>
                        </a:rPr>
                        <a:t>-</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l-GR" sz="1100">
                          <a:effectLst/>
                          <a:latin typeface="Times New Roman" panose="02020603050405020304" pitchFamily="18" charset="0"/>
                          <a:ea typeface="Calibri" panose="020F0502020204030204" pitchFamily="34" charset="0"/>
                          <a:cs typeface="Times New Roman" panose="02020603050405020304" pitchFamily="18" charset="0"/>
                        </a:rPr>
                        <a:t>-</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0.84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0.9</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0.40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200000"/>
                        </a:lnSpc>
                        <a:spcBef>
                          <a:spcPts val="0"/>
                        </a:spcBef>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Goodness of fit criteria</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&gt;0.5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±25%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&lt;0.7</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&gt;0.5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Times New Roman" panose="02020603050405020304" pitchFamily="18" charset="0"/>
                          <a:ea typeface="Calibri" panose="020F0502020204030204" pitchFamily="34" charset="0"/>
                          <a:cs typeface="Times New Roman" panose="02020603050405020304" pitchFamily="18" charset="0"/>
                        </a:rPr>
                        <a:t>±55%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&lt;0.7</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761144569"/>
              </p:ext>
            </p:extLst>
          </p:nvPr>
        </p:nvGraphicFramePr>
        <p:xfrm>
          <a:off x="5491213" y="3048000"/>
          <a:ext cx="3162935" cy="1676400"/>
        </p:xfrm>
        <a:graphic>
          <a:graphicData uri="http://schemas.openxmlformats.org/drawingml/2006/table">
            <a:tbl>
              <a:tblPr firstRow="1" firstCol="1" bandRow="1"/>
              <a:tblGrid>
                <a:gridCol w="1600200"/>
                <a:gridCol w="497205"/>
                <a:gridCol w="568325"/>
                <a:gridCol w="497205"/>
              </a:tblGrid>
              <a:tr h="0">
                <a:tc>
                  <a:txBody>
                    <a:bodyPr/>
                    <a:lstStyle/>
                    <a:p>
                      <a:pPr marL="0" marR="0" algn="ctr">
                        <a:lnSpc>
                          <a:spcPct val="200000"/>
                        </a:lnSpc>
                        <a:spcBef>
                          <a:spcPts val="0"/>
                        </a:spcBef>
                        <a:spcAft>
                          <a:spcPts val="0"/>
                        </a:spcAft>
                      </a:pPr>
                      <a:r>
                        <a:rPr lang="el-GR" sz="1100" b="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gridSpan="3">
                  <a:txBody>
                    <a:bodyPr/>
                    <a:lstStyle/>
                    <a:p>
                      <a:pPr marL="0" marR="0" algn="ctr">
                        <a:lnSpc>
                          <a:spcPct val="200000"/>
                        </a:lnSpc>
                        <a:spcBef>
                          <a:spcPts val="0"/>
                        </a:spcBef>
                        <a:spcAft>
                          <a:spcPts val="0"/>
                        </a:spcAft>
                      </a:pPr>
                      <a:r>
                        <a:rPr lang="el-GR" sz="1100" b="1">
                          <a:solidFill>
                            <a:srgbClr val="FFFFFF"/>
                          </a:solidFill>
                          <a:effectLst/>
                          <a:latin typeface="Calibri" panose="020F0502020204030204" pitchFamily="34" charset="0"/>
                          <a:ea typeface="Calibri" panose="020F0502020204030204" pitchFamily="34" charset="0"/>
                          <a:cs typeface="Calibri" panose="020F0502020204030204" pitchFamily="34" charset="0"/>
                        </a:rPr>
                        <a:t>Δείκτης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el-GR"/>
                    </a:p>
                  </a:txBody>
                  <a:tcPr/>
                </a:tc>
                <a:tc hMerge="1">
                  <a:txBody>
                    <a:bodyPr/>
                    <a:lstStyle/>
                    <a:p>
                      <a:endParaRPr lang="el-GR"/>
                    </a:p>
                  </a:txBody>
                  <a:tcPr/>
                </a:tc>
              </a:tr>
              <a:tr h="0">
                <a:tc>
                  <a:txBody>
                    <a:bodyPr/>
                    <a:lstStyle/>
                    <a:p>
                      <a:pPr marL="0" marR="0" algn="ctr">
                        <a:lnSpc>
                          <a:spcPct val="200000"/>
                        </a:lnSpc>
                        <a:spcBef>
                          <a:spcPts val="0"/>
                        </a:spcBef>
                        <a:spcAft>
                          <a:spcPts val="0"/>
                        </a:spcAft>
                      </a:pPr>
                      <a:r>
                        <a:rPr lang="el-GR" sz="1100" b="1">
                          <a:effectLst/>
                          <a:latin typeface="Calibri" panose="020F0502020204030204" pitchFamily="34" charset="0"/>
                          <a:ea typeface="Calibri" panose="020F0502020204030204" pitchFamily="34" charset="0"/>
                          <a:cs typeface="Calibri" panose="020F0502020204030204" pitchFamily="34" charset="0"/>
                        </a:rPr>
                        <a:t>Θέση</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Calibri" panose="020F0502020204030204" pitchFamily="34" charset="0"/>
                          <a:ea typeface="Calibri" panose="020F0502020204030204" pitchFamily="34" charset="0"/>
                          <a:cs typeface="Calibri" panose="020F0502020204030204" pitchFamily="34" charset="0"/>
                        </a:rPr>
                        <a:t>NSE</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Calibri" panose="020F0502020204030204" pitchFamily="34" charset="0"/>
                          <a:ea typeface="Calibri" panose="020F0502020204030204" pitchFamily="34" charset="0"/>
                          <a:cs typeface="Calibri" panose="020F0502020204030204" pitchFamily="34" charset="0"/>
                        </a:rPr>
                        <a:t>PBIAS</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Calibri" panose="020F0502020204030204" pitchFamily="34" charset="0"/>
                          <a:ea typeface="Calibri" panose="020F0502020204030204" pitchFamily="34" charset="0"/>
                          <a:cs typeface="Calibri" panose="020F0502020204030204" pitchFamily="34" charset="0"/>
                        </a:rPr>
                        <a:t>RSR</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200000"/>
                        </a:lnSpc>
                        <a:spcBef>
                          <a:spcPts val="0"/>
                        </a:spcBef>
                        <a:spcAft>
                          <a:spcPts val="0"/>
                        </a:spcAft>
                      </a:pPr>
                      <a:r>
                        <a:rPr lang="el-GR" sz="1100" b="1">
                          <a:effectLst/>
                          <a:latin typeface="Calibri" panose="020F0502020204030204" pitchFamily="34" charset="0"/>
                          <a:ea typeface="Calibri" panose="020F0502020204030204" pitchFamily="34" charset="0"/>
                          <a:cs typeface="Calibri" panose="020F0502020204030204" pitchFamily="34" charset="0"/>
                        </a:rPr>
                        <a:t>Γέφυρα Βρονταμά</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l-GR" sz="1100">
                          <a:effectLst/>
                          <a:latin typeface="Calibri" panose="020F0502020204030204" pitchFamily="34" charset="0"/>
                          <a:ea typeface="Calibri" panose="020F0502020204030204" pitchFamily="34" charset="0"/>
                          <a:cs typeface="Calibri" panose="020F0502020204030204" pitchFamily="34" charset="0"/>
                        </a:rPr>
                        <a:t>0.80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l-GR" sz="1100">
                          <a:effectLst/>
                          <a:latin typeface="Calibri" panose="020F0502020204030204" pitchFamily="34" charset="0"/>
                          <a:ea typeface="Calibri" panose="020F0502020204030204" pitchFamily="34" charset="0"/>
                          <a:cs typeface="Calibri" panose="020F0502020204030204" pitchFamily="34" charset="0"/>
                        </a:rPr>
                        <a:t>-18.9</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l-GR" sz="1100">
                          <a:effectLst/>
                          <a:latin typeface="Calibri" panose="020F0502020204030204" pitchFamily="34" charset="0"/>
                          <a:ea typeface="Calibri" panose="020F0502020204030204" pitchFamily="34" charset="0"/>
                          <a:cs typeface="Calibri" panose="020F0502020204030204" pitchFamily="34" charset="0"/>
                        </a:rPr>
                        <a:t>0.45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200000"/>
                        </a:lnSpc>
                        <a:spcBef>
                          <a:spcPts val="0"/>
                        </a:spcBef>
                        <a:spcAft>
                          <a:spcPts val="0"/>
                        </a:spcAft>
                      </a:pPr>
                      <a:r>
                        <a:rPr lang="el-GR" sz="1100" b="1">
                          <a:effectLst/>
                          <a:latin typeface="Calibri" panose="020F0502020204030204" pitchFamily="34" charset="0"/>
                          <a:ea typeface="Calibri" panose="020F0502020204030204" pitchFamily="34" charset="0"/>
                          <a:cs typeface="Calibri" panose="020F0502020204030204" pitchFamily="34" charset="0"/>
                        </a:rPr>
                        <a:t>Βιβάρι</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l-GR" sz="1100">
                          <a:effectLst/>
                          <a:latin typeface="Calibri" panose="020F0502020204030204" pitchFamily="34" charset="0"/>
                          <a:ea typeface="Calibri" panose="020F0502020204030204" pitchFamily="34" charset="0"/>
                          <a:cs typeface="Calibri" panose="020F0502020204030204" pitchFamily="34" charset="0"/>
                        </a:rPr>
                        <a:t>0.54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l-GR" sz="1100">
                          <a:effectLst/>
                          <a:latin typeface="Calibri" panose="020F0502020204030204" pitchFamily="34" charset="0"/>
                          <a:ea typeface="Calibri" panose="020F0502020204030204" pitchFamily="34" charset="0"/>
                          <a:cs typeface="Calibri" panose="020F0502020204030204" pitchFamily="34" charset="0"/>
                        </a:rPr>
                        <a:t>23.6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l-GR" sz="1100">
                          <a:effectLst/>
                          <a:latin typeface="Calibri" panose="020F0502020204030204" pitchFamily="34" charset="0"/>
                          <a:ea typeface="Calibri" panose="020F0502020204030204" pitchFamily="34" charset="0"/>
                          <a:cs typeface="Calibri" panose="020F0502020204030204" pitchFamily="34" charset="0"/>
                        </a:rPr>
                        <a:t>0.68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200000"/>
                        </a:lnSpc>
                        <a:spcBef>
                          <a:spcPts val="0"/>
                        </a:spcBef>
                        <a:spcAft>
                          <a:spcPts val="0"/>
                        </a:spcAft>
                      </a:pPr>
                      <a:r>
                        <a:rPr lang="en-US" sz="1100" b="1">
                          <a:effectLst/>
                          <a:latin typeface="Calibri" panose="020F0502020204030204" pitchFamily="34" charset="0"/>
                          <a:ea typeface="Calibri" panose="020F0502020204030204" pitchFamily="34" charset="0"/>
                          <a:cs typeface="Calibri" panose="020F0502020204030204" pitchFamily="34" charset="0"/>
                        </a:rPr>
                        <a:t>Goodness of fit criteria</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Calibri" panose="020F0502020204030204" pitchFamily="34" charset="0"/>
                          <a:ea typeface="Calibri" panose="020F0502020204030204" pitchFamily="34" charset="0"/>
                          <a:cs typeface="Calibri" panose="020F0502020204030204" pitchFamily="34" charset="0"/>
                        </a:rPr>
                        <a:t>&gt;0.5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a:effectLst/>
                          <a:latin typeface="Calibri" panose="020F0502020204030204" pitchFamily="34" charset="0"/>
                          <a:ea typeface="Calibri" panose="020F0502020204030204" pitchFamily="34" charset="0"/>
                          <a:cs typeface="Calibri" panose="020F0502020204030204" pitchFamily="34" charset="0"/>
                        </a:rPr>
                        <a:t>±25%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100" dirty="0">
                          <a:effectLst/>
                          <a:latin typeface="Calibri" panose="020F0502020204030204" pitchFamily="34" charset="0"/>
                          <a:ea typeface="Calibri" panose="020F0502020204030204" pitchFamily="34" charset="0"/>
                          <a:cs typeface="Calibri" panose="020F0502020204030204" pitchFamily="34" charset="0"/>
                        </a:rPr>
                        <a:t>&lt;0.7</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8" name="Rectangle 7"/>
          <p:cNvSpPr/>
          <p:nvPr/>
        </p:nvSpPr>
        <p:spPr>
          <a:xfrm>
            <a:off x="789038" y="1070689"/>
            <a:ext cx="7827010" cy="523220"/>
          </a:xfrm>
          <a:prstGeom prst="rect">
            <a:avLst/>
          </a:prstGeom>
        </p:spPr>
        <p:txBody>
          <a:bodyPr wrap="square">
            <a:spAutoFit/>
          </a:bodyPr>
          <a:lstStyle/>
          <a:p>
            <a:pPr algn="ctr"/>
            <a:r>
              <a:rPr lang="el-GR" sz="1400" i="1" dirty="0"/>
              <a:t>Στατιστικά κριτήρια σύγκρισης </a:t>
            </a:r>
            <a:r>
              <a:rPr lang="el-GR" sz="1400" i="1" dirty="0" err="1"/>
              <a:t>παρατηρημένων</a:t>
            </a:r>
            <a:r>
              <a:rPr lang="el-GR" sz="1400" i="1" dirty="0"/>
              <a:t> και προσομοιωμένων ημερήσιων </a:t>
            </a:r>
            <a:r>
              <a:rPr lang="el-GR" sz="1400" i="1" dirty="0" err="1"/>
              <a:t>χρονοσειρών</a:t>
            </a:r>
            <a:r>
              <a:rPr lang="el-GR" sz="1400" i="1" dirty="0"/>
              <a:t> παροχής και </a:t>
            </a:r>
            <a:r>
              <a:rPr lang="el-GR" sz="1400" i="1" dirty="0" err="1" smtClean="0"/>
              <a:t>στερεοπαροχής</a:t>
            </a:r>
            <a:endParaRPr lang="el-GR" sz="1400" i="1" dirty="0"/>
          </a:p>
        </p:txBody>
      </p:sp>
      <p:sp>
        <p:nvSpPr>
          <p:cNvPr id="9" name="Rectangle 8"/>
          <p:cNvSpPr/>
          <p:nvPr/>
        </p:nvSpPr>
        <p:spPr>
          <a:xfrm>
            <a:off x="580292" y="5892225"/>
            <a:ext cx="8073856" cy="584775"/>
          </a:xfrm>
          <a:prstGeom prst="rect">
            <a:avLst/>
          </a:prstGeom>
        </p:spPr>
        <p:txBody>
          <a:bodyPr wrap="square">
            <a:spAutoFit/>
          </a:bodyPr>
          <a:lstStyle/>
          <a:p>
            <a:pPr marL="285750" indent="-285750" algn="ctr">
              <a:buFont typeface="Wingdings" panose="05000000000000000000" pitchFamily="2" charset="2"/>
              <a:buChar char="ü"/>
            </a:pPr>
            <a:r>
              <a:rPr lang="el-GR" sz="1600" i="1" dirty="0"/>
              <a:t>Οι δείκτες βρίσκονται εντός των καθορισμένων ορίων υποδηλώνοντας ότι τα αποτελέσματα είναι ιδιαίτερα ικανοποιητικά</a:t>
            </a:r>
          </a:p>
        </p:txBody>
      </p:sp>
      <p:sp>
        <p:nvSpPr>
          <p:cNvPr id="3" name="TextBox 2"/>
          <p:cNvSpPr txBox="1"/>
          <p:nvPr/>
        </p:nvSpPr>
        <p:spPr>
          <a:xfrm>
            <a:off x="2412141" y="1612166"/>
            <a:ext cx="1162498" cy="338554"/>
          </a:xfrm>
          <a:prstGeom prst="rect">
            <a:avLst/>
          </a:prstGeom>
          <a:noFill/>
        </p:spPr>
        <p:txBody>
          <a:bodyPr wrap="none" rtlCol="0">
            <a:spAutoFit/>
          </a:bodyPr>
          <a:lstStyle/>
          <a:p>
            <a:r>
              <a:rPr lang="en-US" sz="1600" dirty="0" smtClean="0"/>
              <a:t>Calibration</a:t>
            </a:r>
            <a:endParaRPr lang="el-GR" sz="1600" dirty="0"/>
          </a:p>
        </p:txBody>
      </p:sp>
      <p:sp>
        <p:nvSpPr>
          <p:cNvPr id="10" name="TextBox 9"/>
          <p:cNvSpPr txBox="1"/>
          <p:nvPr/>
        </p:nvSpPr>
        <p:spPr>
          <a:xfrm>
            <a:off x="6491431" y="2709446"/>
            <a:ext cx="1186415" cy="338554"/>
          </a:xfrm>
          <a:prstGeom prst="rect">
            <a:avLst/>
          </a:prstGeom>
          <a:noFill/>
        </p:spPr>
        <p:txBody>
          <a:bodyPr wrap="none" rtlCol="0">
            <a:spAutoFit/>
          </a:bodyPr>
          <a:lstStyle/>
          <a:p>
            <a:r>
              <a:rPr lang="en-US" sz="1600" dirty="0" smtClean="0"/>
              <a:t>Verification</a:t>
            </a:r>
            <a:endParaRPr lang="el-GR" sz="1600" dirty="0"/>
          </a:p>
        </p:txBody>
      </p:sp>
    </p:spTree>
    <p:extLst>
      <p:ext uri="{BB962C8B-B14F-4D97-AF65-F5344CB8AC3E}">
        <p14:creationId xmlns:p14="http://schemas.microsoft.com/office/powerpoint/2010/main" val="334491451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8615"/>
            <a:ext cx="82296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υδρολογίας, μεταφοράς ιζημάτων</a:t>
            </a:r>
          </a:p>
        </p:txBody>
      </p:sp>
      <p:pic>
        <p:nvPicPr>
          <p:cNvPr id="3" name="Picture 2"/>
          <p:cNvPicPr>
            <a:picLocks noChangeAspect="1"/>
          </p:cNvPicPr>
          <p:nvPr/>
        </p:nvPicPr>
        <p:blipFill>
          <a:blip r:embed="rId2"/>
          <a:stretch>
            <a:fillRect/>
          </a:stretch>
        </p:blipFill>
        <p:spPr>
          <a:xfrm>
            <a:off x="156211" y="1371600"/>
            <a:ext cx="4353874" cy="4787199"/>
          </a:xfrm>
          <a:prstGeom prst="rect">
            <a:avLst/>
          </a:prstGeom>
        </p:spPr>
      </p:pic>
      <p:pic>
        <p:nvPicPr>
          <p:cNvPr id="6" name="Picture 5"/>
          <p:cNvPicPr>
            <a:picLocks noChangeAspect="1"/>
          </p:cNvPicPr>
          <p:nvPr/>
        </p:nvPicPr>
        <p:blipFill>
          <a:blip r:embed="rId3"/>
          <a:stretch>
            <a:fillRect/>
          </a:stretch>
        </p:blipFill>
        <p:spPr>
          <a:xfrm>
            <a:off x="4510085" y="1376362"/>
            <a:ext cx="4364451" cy="4798922"/>
          </a:xfrm>
          <a:prstGeom prst="rect">
            <a:avLst/>
          </a:prstGeom>
        </p:spPr>
      </p:pic>
      <p:sp>
        <p:nvSpPr>
          <p:cNvPr id="4" name="Rectangle 3"/>
          <p:cNvSpPr/>
          <p:nvPr/>
        </p:nvSpPr>
        <p:spPr>
          <a:xfrm>
            <a:off x="2362199" y="6137184"/>
            <a:ext cx="4419601" cy="338554"/>
          </a:xfrm>
          <a:prstGeom prst="rect">
            <a:avLst/>
          </a:prstGeom>
        </p:spPr>
        <p:txBody>
          <a:bodyPr wrap="square">
            <a:spAutoFit/>
          </a:bodyPr>
          <a:lstStyle/>
          <a:p>
            <a:r>
              <a:rPr lang="el-GR" sz="1600" i="1" dirty="0"/>
              <a:t>Προσομοιωμένες και παρατηρούμενες </a:t>
            </a:r>
            <a:r>
              <a:rPr lang="el-GR" sz="1600" i="1" dirty="0" smtClean="0"/>
              <a:t>παροχές</a:t>
            </a:r>
            <a:endParaRPr lang="el-GR" sz="1600" i="1" dirty="0"/>
          </a:p>
        </p:txBody>
      </p:sp>
    </p:spTree>
    <p:extLst>
      <p:ext uri="{BB962C8B-B14F-4D97-AF65-F5344CB8AC3E}">
        <p14:creationId xmlns:p14="http://schemas.microsoft.com/office/powerpoint/2010/main" val="192034249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6118"/>
          </a:xfrm>
        </p:spPr>
        <p:txBody>
          <a:bodyPr>
            <a:normAutofit fontScale="90000"/>
          </a:bodyPr>
          <a:lstStyle/>
          <a:p>
            <a:pPr algn="ctr"/>
            <a:r>
              <a:rPr lang="el-GR" b="1" cap="none" dirty="0">
                <a:solidFill>
                  <a:schemeClr val="tx1"/>
                </a:solidFill>
                <a:latin typeface="Calibri" panose="020F0502020204030204" pitchFamily="34" charset="0"/>
                <a:cs typeface="Calibri" panose="020F0502020204030204" pitchFamily="34" charset="0"/>
              </a:rPr>
              <a:t>Προσομοίωση υδρολογίας, μεταφοράς ιζημάτων</a:t>
            </a:r>
          </a:p>
        </p:txBody>
      </p:sp>
      <p:pic>
        <p:nvPicPr>
          <p:cNvPr id="4" name="Picture 3"/>
          <p:cNvPicPr>
            <a:picLocks noChangeAspect="1"/>
          </p:cNvPicPr>
          <p:nvPr/>
        </p:nvPicPr>
        <p:blipFill>
          <a:blip r:embed="rId2"/>
          <a:stretch>
            <a:fillRect/>
          </a:stretch>
        </p:blipFill>
        <p:spPr>
          <a:xfrm>
            <a:off x="228600" y="1143000"/>
            <a:ext cx="4295896" cy="4718931"/>
          </a:xfrm>
          <a:prstGeom prst="rect">
            <a:avLst/>
          </a:prstGeom>
        </p:spPr>
      </p:pic>
      <p:pic>
        <p:nvPicPr>
          <p:cNvPr id="3" name="Picture 2"/>
          <p:cNvPicPr>
            <a:picLocks noChangeAspect="1"/>
          </p:cNvPicPr>
          <p:nvPr/>
        </p:nvPicPr>
        <p:blipFill>
          <a:blip r:embed="rId3"/>
          <a:stretch>
            <a:fillRect/>
          </a:stretch>
        </p:blipFill>
        <p:spPr>
          <a:xfrm>
            <a:off x="4512773" y="1143000"/>
            <a:ext cx="4314090" cy="4718931"/>
          </a:xfrm>
          <a:prstGeom prst="rect">
            <a:avLst/>
          </a:prstGeom>
        </p:spPr>
      </p:pic>
      <p:sp>
        <p:nvSpPr>
          <p:cNvPr id="6" name="Rectangle 5"/>
          <p:cNvSpPr/>
          <p:nvPr/>
        </p:nvSpPr>
        <p:spPr>
          <a:xfrm>
            <a:off x="2256078" y="5861931"/>
            <a:ext cx="4419601" cy="338554"/>
          </a:xfrm>
          <a:prstGeom prst="rect">
            <a:avLst/>
          </a:prstGeom>
        </p:spPr>
        <p:txBody>
          <a:bodyPr wrap="square">
            <a:spAutoFit/>
          </a:bodyPr>
          <a:lstStyle/>
          <a:p>
            <a:r>
              <a:rPr lang="el-GR" sz="1600" i="1" dirty="0"/>
              <a:t>Προσομοιωμένες και παρατηρούμενες </a:t>
            </a:r>
            <a:r>
              <a:rPr lang="el-GR" sz="1600" i="1" dirty="0" smtClean="0"/>
              <a:t>παροχές</a:t>
            </a:r>
            <a:endParaRPr lang="el-GR" sz="1600" i="1" dirty="0"/>
          </a:p>
        </p:txBody>
      </p:sp>
    </p:spTree>
    <p:extLst>
      <p:ext uri="{BB962C8B-B14F-4D97-AF65-F5344CB8AC3E}">
        <p14:creationId xmlns:p14="http://schemas.microsoft.com/office/powerpoint/2010/main" val="216626642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6118"/>
          </a:xfrm>
        </p:spPr>
        <p:txBody>
          <a:bodyPr>
            <a:normAutofit fontScale="90000"/>
          </a:bodyPr>
          <a:lstStyle/>
          <a:p>
            <a:pPr algn="ctr"/>
            <a:r>
              <a:rPr lang="el-GR" b="1" cap="none" dirty="0">
                <a:solidFill>
                  <a:schemeClr val="tx1"/>
                </a:solidFill>
                <a:latin typeface="Calibri" panose="020F0502020204030204" pitchFamily="34" charset="0"/>
                <a:cs typeface="Calibri" panose="020F0502020204030204" pitchFamily="34" charset="0"/>
              </a:rPr>
              <a:t>Προσομοίωση υδρολογίας, μεταφοράς ιζημάτων</a:t>
            </a:r>
          </a:p>
        </p:txBody>
      </p:sp>
      <p:pic>
        <p:nvPicPr>
          <p:cNvPr id="3" name="Picture 2"/>
          <p:cNvPicPr>
            <a:picLocks noChangeAspect="1"/>
          </p:cNvPicPr>
          <p:nvPr/>
        </p:nvPicPr>
        <p:blipFill>
          <a:blip r:embed="rId2"/>
          <a:stretch>
            <a:fillRect/>
          </a:stretch>
        </p:blipFill>
        <p:spPr>
          <a:xfrm>
            <a:off x="232150" y="1273692"/>
            <a:ext cx="4339850" cy="4746107"/>
          </a:xfrm>
          <a:prstGeom prst="rect">
            <a:avLst/>
          </a:prstGeom>
        </p:spPr>
      </p:pic>
      <p:pic>
        <p:nvPicPr>
          <p:cNvPr id="5" name="Picture 4"/>
          <p:cNvPicPr>
            <a:picLocks noChangeAspect="1"/>
          </p:cNvPicPr>
          <p:nvPr/>
        </p:nvPicPr>
        <p:blipFill>
          <a:blip r:embed="rId3"/>
          <a:stretch>
            <a:fillRect/>
          </a:stretch>
        </p:blipFill>
        <p:spPr>
          <a:xfrm>
            <a:off x="4495800" y="1264901"/>
            <a:ext cx="4343400" cy="4757915"/>
          </a:xfrm>
          <a:prstGeom prst="rect">
            <a:avLst/>
          </a:prstGeom>
        </p:spPr>
      </p:pic>
      <p:sp>
        <p:nvSpPr>
          <p:cNvPr id="6" name="Rectangle 5"/>
          <p:cNvSpPr/>
          <p:nvPr/>
        </p:nvSpPr>
        <p:spPr>
          <a:xfrm>
            <a:off x="2362199" y="6019800"/>
            <a:ext cx="4419601" cy="338554"/>
          </a:xfrm>
          <a:prstGeom prst="rect">
            <a:avLst/>
          </a:prstGeom>
        </p:spPr>
        <p:txBody>
          <a:bodyPr wrap="square">
            <a:spAutoFit/>
          </a:bodyPr>
          <a:lstStyle/>
          <a:p>
            <a:r>
              <a:rPr lang="el-GR" sz="1600" i="1" dirty="0"/>
              <a:t>Προσομοιωμένες και παρατηρούμενες </a:t>
            </a:r>
            <a:r>
              <a:rPr lang="el-GR" sz="1600" i="1" dirty="0" smtClean="0"/>
              <a:t>παροχές</a:t>
            </a:r>
            <a:endParaRPr lang="el-GR" sz="1600" i="1" dirty="0"/>
          </a:p>
        </p:txBody>
      </p:sp>
    </p:spTree>
    <p:extLst>
      <p:ext uri="{BB962C8B-B14F-4D97-AF65-F5344CB8AC3E}">
        <p14:creationId xmlns:p14="http://schemas.microsoft.com/office/powerpoint/2010/main" val="209519166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4654"/>
            <a:ext cx="82296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υδρολογίας, μεταφοράς ιζημάτων</a:t>
            </a:r>
          </a:p>
        </p:txBody>
      </p:sp>
      <p:pic>
        <p:nvPicPr>
          <p:cNvPr id="5" name="Picture 4"/>
          <p:cNvPicPr>
            <a:picLocks noChangeAspect="1"/>
          </p:cNvPicPr>
          <p:nvPr/>
        </p:nvPicPr>
        <p:blipFill>
          <a:blip r:embed="rId2"/>
          <a:stretch>
            <a:fillRect/>
          </a:stretch>
        </p:blipFill>
        <p:spPr>
          <a:xfrm>
            <a:off x="2133600" y="838200"/>
            <a:ext cx="4514896" cy="4953000"/>
          </a:xfrm>
          <a:prstGeom prst="rect">
            <a:avLst/>
          </a:prstGeom>
        </p:spPr>
      </p:pic>
      <p:sp>
        <p:nvSpPr>
          <p:cNvPr id="4" name="Rectangle 3"/>
          <p:cNvSpPr/>
          <p:nvPr/>
        </p:nvSpPr>
        <p:spPr>
          <a:xfrm>
            <a:off x="2209800" y="5791200"/>
            <a:ext cx="4419601" cy="338554"/>
          </a:xfrm>
          <a:prstGeom prst="rect">
            <a:avLst/>
          </a:prstGeom>
        </p:spPr>
        <p:txBody>
          <a:bodyPr wrap="square">
            <a:spAutoFit/>
          </a:bodyPr>
          <a:lstStyle/>
          <a:p>
            <a:r>
              <a:rPr lang="el-GR" sz="1600" i="1" dirty="0"/>
              <a:t>Προσομοιωμένες και παρατηρούμενες </a:t>
            </a:r>
            <a:r>
              <a:rPr lang="el-GR" sz="1600" i="1" dirty="0" smtClean="0"/>
              <a:t>παροχές</a:t>
            </a:r>
            <a:endParaRPr lang="el-GR" sz="1600" i="1" dirty="0"/>
          </a:p>
        </p:txBody>
      </p:sp>
    </p:spTree>
    <p:extLst>
      <p:ext uri="{BB962C8B-B14F-4D97-AF65-F5344CB8AC3E}">
        <p14:creationId xmlns:p14="http://schemas.microsoft.com/office/powerpoint/2010/main" val="138279949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546" y="0"/>
            <a:ext cx="82296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υδρολογίας, μεταφοράς ιζημάτων</a:t>
            </a:r>
          </a:p>
        </p:txBody>
      </p:sp>
      <p:pic>
        <p:nvPicPr>
          <p:cNvPr id="6" name="Picture 5"/>
          <p:cNvPicPr>
            <a:picLocks noChangeAspect="1"/>
          </p:cNvPicPr>
          <p:nvPr/>
        </p:nvPicPr>
        <p:blipFill>
          <a:blip r:embed="rId2"/>
          <a:stretch>
            <a:fillRect/>
          </a:stretch>
        </p:blipFill>
        <p:spPr>
          <a:xfrm>
            <a:off x="4606381" y="685800"/>
            <a:ext cx="4232819" cy="1524001"/>
          </a:xfrm>
          <a:prstGeom prst="rect">
            <a:avLst/>
          </a:prstGeom>
        </p:spPr>
      </p:pic>
      <p:pic>
        <p:nvPicPr>
          <p:cNvPr id="5" name="Picture 4"/>
          <p:cNvPicPr>
            <a:picLocks noChangeAspect="1"/>
          </p:cNvPicPr>
          <p:nvPr/>
        </p:nvPicPr>
        <p:blipFill>
          <a:blip r:embed="rId3"/>
          <a:stretch>
            <a:fillRect/>
          </a:stretch>
        </p:blipFill>
        <p:spPr>
          <a:xfrm>
            <a:off x="211335" y="685801"/>
            <a:ext cx="4208265" cy="1524000"/>
          </a:xfrm>
          <a:prstGeom prst="rect">
            <a:avLst/>
          </a:prstGeom>
        </p:spPr>
      </p:pic>
      <p:pic>
        <p:nvPicPr>
          <p:cNvPr id="7" name="Picture 6"/>
          <p:cNvPicPr>
            <a:picLocks noChangeAspect="1"/>
          </p:cNvPicPr>
          <p:nvPr/>
        </p:nvPicPr>
        <p:blipFill>
          <a:blip r:embed="rId4"/>
          <a:stretch>
            <a:fillRect/>
          </a:stretch>
        </p:blipFill>
        <p:spPr>
          <a:xfrm>
            <a:off x="211633" y="2286001"/>
            <a:ext cx="4207967" cy="1521342"/>
          </a:xfrm>
          <a:prstGeom prst="rect">
            <a:avLst/>
          </a:prstGeom>
        </p:spPr>
      </p:pic>
      <p:pic>
        <p:nvPicPr>
          <p:cNvPr id="3" name="Picture 2"/>
          <p:cNvPicPr>
            <a:picLocks noChangeAspect="1"/>
          </p:cNvPicPr>
          <p:nvPr/>
        </p:nvPicPr>
        <p:blipFill>
          <a:blip r:embed="rId5"/>
          <a:stretch>
            <a:fillRect/>
          </a:stretch>
        </p:blipFill>
        <p:spPr>
          <a:xfrm>
            <a:off x="4600519" y="2293502"/>
            <a:ext cx="4238681" cy="1519546"/>
          </a:xfrm>
          <a:prstGeom prst="rect">
            <a:avLst/>
          </a:prstGeom>
        </p:spPr>
      </p:pic>
      <p:pic>
        <p:nvPicPr>
          <p:cNvPr id="8" name="Picture 7"/>
          <p:cNvPicPr>
            <a:picLocks noChangeAspect="1"/>
          </p:cNvPicPr>
          <p:nvPr/>
        </p:nvPicPr>
        <p:blipFill>
          <a:blip r:embed="rId6"/>
          <a:stretch>
            <a:fillRect/>
          </a:stretch>
        </p:blipFill>
        <p:spPr>
          <a:xfrm>
            <a:off x="211335" y="3875768"/>
            <a:ext cx="4208265" cy="1512345"/>
          </a:xfrm>
          <a:prstGeom prst="rect">
            <a:avLst/>
          </a:prstGeom>
        </p:spPr>
      </p:pic>
      <p:pic>
        <p:nvPicPr>
          <p:cNvPr id="9" name="Picture 8"/>
          <p:cNvPicPr>
            <a:picLocks noChangeAspect="1"/>
          </p:cNvPicPr>
          <p:nvPr/>
        </p:nvPicPr>
        <p:blipFill>
          <a:blip r:embed="rId7"/>
          <a:stretch>
            <a:fillRect/>
          </a:stretch>
        </p:blipFill>
        <p:spPr>
          <a:xfrm>
            <a:off x="4600519" y="3875769"/>
            <a:ext cx="4238681" cy="1524824"/>
          </a:xfrm>
          <a:prstGeom prst="rect">
            <a:avLst/>
          </a:prstGeom>
        </p:spPr>
      </p:pic>
      <p:pic>
        <p:nvPicPr>
          <p:cNvPr id="10" name="Picture 9"/>
          <p:cNvPicPr>
            <a:picLocks noChangeAspect="1"/>
          </p:cNvPicPr>
          <p:nvPr/>
        </p:nvPicPr>
        <p:blipFill>
          <a:blip r:embed="rId8"/>
          <a:stretch>
            <a:fillRect/>
          </a:stretch>
        </p:blipFill>
        <p:spPr>
          <a:xfrm>
            <a:off x="2286000" y="5388114"/>
            <a:ext cx="4238681" cy="1530924"/>
          </a:xfrm>
          <a:prstGeom prst="rect">
            <a:avLst/>
          </a:prstGeom>
        </p:spPr>
      </p:pic>
    </p:spTree>
    <p:extLst>
      <p:ext uri="{BB962C8B-B14F-4D97-AF65-F5344CB8AC3E}">
        <p14:creationId xmlns:p14="http://schemas.microsoft.com/office/powerpoint/2010/main" val="343547946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446"/>
            <a:ext cx="82296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υδρολογίας, μεταφοράς ιζημάτων</a:t>
            </a:r>
          </a:p>
        </p:txBody>
      </p:sp>
      <p:sp>
        <p:nvSpPr>
          <p:cNvPr id="3" name="Rectangle 2"/>
          <p:cNvSpPr/>
          <p:nvPr/>
        </p:nvSpPr>
        <p:spPr>
          <a:xfrm>
            <a:off x="228600" y="838200"/>
            <a:ext cx="8382000" cy="5570756"/>
          </a:xfrm>
          <a:prstGeom prst="rect">
            <a:avLst/>
          </a:prstGeom>
        </p:spPr>
        <p:txBody>
          <a:bodyPr wrap="square">
            <a:spAutoFit/>
          </a:bodyPr>
          <a:lstStyle/>
          <a:p>
            <a:r>
              <a:rPr lang="el-GR" b="1" dirty="0" smtClean="0"/>
              <a:t>Υδατικό </a:t>
            </a:r>
            <a:r>
              <a:rPr lang="el-GR" b="1" dirty="0"/>
              <a:t>ισοζύγιο </a:t>
            </a:r>
            <a:endParaRPr lang="el-GR" b="1" dirty="0" smtClean="0"/>
          </a:p>
          <a:p>
            <a:endParaRPr lang="el-GR" dirty="0" smtClean="0"/>
          </a:p>
          <a:p>
            <a:pPr marL="285750" indent="-285750" algn="just">
              <a:spcAft>
                <a:spcPts val="1200"/>
              </a:spcAft>
              <a:buFont typeface="Wingdings" panose="05000000000000000000" pitchFamily="2" charset="2"/>
              <a:buChar char="Ø"/>
            </a:pPr>
            <a:r>
              <a:rPr lang="el-GR" sz="1600" dirty="0" smtClean="0"/>
              <a:t>Η </a:t>
            </a:r>
            <a:r>
              <a:rPr lang="el-GR" sz="1600" dirty="0"/>
              <a:t>μέση ετήσια τιμή </a:t>
            </a:r>
            <a:r>
              <a:rPr lang="el-GR" sz="1600" b="1" dirty="0"/>
              <a:t>βροχόπτωσης </a:t>
            </a:r>
            <a:r>
              <a:rPr lang="el-GR" sz="1600" b="1" dirty="0" smtClean="0"/>
              <a:t>903 </a:t>
            </a:r>
            <a:r>
              <a:rPr lang="el-GR" sz="1600" b="1" dirty="0" err="1"/>
              <a:t>mm</a:t>
            </a:r>
            <a:r>
              <a:rPr lang="el-GR" sz="1600" dirty="0"/>
              <a:t>, η </a:t>
            </a:r>
            <a:r>
              <a:rPr lang="el-GR" sz="1600" b="1" dirty="0" err="1"/>
              <a:t>εξατμισοδιαπνοή</a:t>
            </a:r>
            <a:r>
              <a:rPr lang="el-GR" sz="1600" b="1" dirty="0"/>
              <a:t> 424 </a:t>
            </a:r>
            <a:r>
              <a:rPr lang="el-GR" sz="1600" b="1" dirty="0" err="1"/>
              <a:t>mm</a:t>
            </a:r>
            <a:r>
              <a:rPr lang="el-GR" sz="1600" b="1" dirty="0"/>
              <a:t> </a:t>
            </a:r>
            <a:r>
              <a:rPr lang="el-GR" sz="1600" dirty="0"/>
              <a:t>(46.9%) ενώ το </a:t>
            </a:r>
            <a:r>
              <a:rPr lang="el-GR" sz="1600" b="1" dirty="0"/>
              <a:t>δυναμικό νερού </a:t>
            </a:r>
            <a:r>
              <a:rPr lang="el-GR" sz="1600" dirty="0"/>
              <a:t>(</a:t>
            </a:r>
            <a:r>
              <a:rPr lang="el-GR" sz="1600" dirty="0" err="1"/>
              <a:t>water</a:t>
            </a:r>
            <a:r>
              <a:rPr lang="el-GR" sz="1600" dirty="0"/>
              <a:t> </a:t>
            </a:r>
            <a:r>
              <a:rPr lang="el-GR" sz="1600" dirty="0" err="1"/>
              <a:t>yield</a:t>
            </a:r>
            <a:r>
              <a:rPr lang="el-GR" sz="1600" dirty="0"/>
              <a:t>) ίσο με </a:t>
            </a:r>
            <a:r>
              <a:rPr lang="el-GR" sz="1600" b="1" dirty="0"/>
              <a:t>121 </a:t>
            </a:r>
            <a:r>
              <a:rPr lang="el-GR" sz="1600" b="1" dirty="0" err="1"/>
              <a:t>mm</a:t>
            </a:r>
            <a:r>
              <a:rPr lang="el-GR" sz="1600" b="1" dirty="0"/>
              <a:t> </a:t>
            </a:r>
            <a:r>
              <a:rPr lang="el-GR" sz="1600" dirty="0"/>
              <a:t>(13.4%). </a:t>
            </a:r>
            <a:r>
              <a:rPr lang="el-GR" sz="1600" dirty="0" smtClean="0"/>
              <a:t>Το υπόλοιπο 3</a:t>
            </a:r>
            <a:r>
              <a:rPr lang="en-US" sz="1600" dirty="0" smtClean="0"/>
              <a:t>9</a:t>
            </a:r>
            <a:r>
              <a:rPr lang="el-GR" sz="1600" dirty="0" smtClean="0"/>
              <a:t>.</a:t>
            </a:r>
            <a:r>
              <a:rPr lang="en-US" sz="1600" dirty="0" smtClean="0"/>
              <a:t>7</a:t>
            </a:r>
            <a:r>
              <a:rPr lang="el-GR" sz="1600" dirty="0" smtClean="0"/>
              <a:t>% ισοδυναμεί </a:t>
            </a:r>
            <a:r>
              <a:rPr lang="el-GR" sz="1600" dirty="0"/>
              <a:t>με ποσότητες νερού που χάνονται εκτός λεκάνης </a:t>
            </a:r>
            <a:r>
              <a:rPr lang="el-GR" sz="1600" dirty="0" smtClean="0"/>
              <a:t>και για άρδευση-ύδρευση.</a:t>
            </a:r>
          </a:p>
          <a:p>
            <a:pPr marL="285750" indent="-285750" algn="just">
              <a:spcAft>
                <a:spcPts val="1200"/>
              </a:spcAft>
              <a:buFont typeface="Wingdings" panose="05000000000000000000" pitchFamily="2" charset="2"/>
              <a:buChar char="Ø"/>
            </a:pPr>
            <a:r>
              <a:rPr lang="el-GR" sz="1600" dirty="0" smtClean="0"/>
              <a:t>Το </a:t>
            </a:r>
            <a:r>
              <a:rPr lang="el-GR" sz="1600" b="1" dirty="0"/>
              <a:t>ανατολικό τμήμ</a:t>
            </a:r>
            <a:r>
              <a:rPr lang="el-GR" sz="1600" dirty="0"/>
              <a:t>α της περιοχής (Πάρνωνας) </a:t>
            </a:r>
            <a:r>
              <a:rPr lang="el-GR" sz="1600" b="1" dirty="0"/>
              <a:t>υποφέρει</a:t>
            </a:r>
            <a:r>
              <a:rPr lang="el-GR" sz="1600" dirty="0"/>
              <a:t> από έλλειψη νερού που προκαλείται από την γεωμορφολογία της </a:t>
            </a:r>
            <a:r>
              <a:rPr lang="el-GR" sz="1600" dirty="0" smtClean="0"/>
              <a:t>περιοχής.</a:t>
            </a:r>
          </a:p>
          <a:p>
            <a:pPr marL="285750" indent="-285750" algn="just">
              <a:spcAft>
                <a:spcPts val="1200"/>
              </a:spcAft>
              <a:buFont typeface="Wingdings" panose="05000000000000000000" pitchFamily="2" charset="2"/>
              <a:buChar char="Ø"/>
            </a:pPr>
            <a:r>
              <a:rPr lang="el-GR" sz="1600" dirty="0"/>
              <a:t>Σ</a:t>
            </a:r>
            <a:r>
              <a:rPr lang="el-GR" sz="1600" dirty="0" smtClean="0"/>
              <a:t>το </a:t>
            </a:r>
            <a:r>
              <a:rPr lang="el-GR" sz="1600" b="1" dirty="0"/>
              <a:t>Βόρειο</a:t>
            </a:r>
            <a:r>
              <a:rPr lang="el-GR" sz="1600" dirty="0"/>
              <a:t> και </a:t>
            </a:r>
            <a:r>
              <a:rPr lang="el-GR" sz="1600" b="1" dirty="0"/>
              <a:t>Βορειοδυτικό</a:t>
            </a:r>
            <a:r>
              <a:rPr lang="el-GR" sz="1600" dirty="0"/>
              <a:t> τμήμα της περιοχής (</a:t>
            </a:r>
            <a:r>
              <a:rPr lang="el-GR" sz="1600" dirty="0" err="1"/>
              <a:t>Ταύγετος</a:t>
            </a:r>
            <a:r>
              <a:rPr lang="el-GR" sz="1600" dirty="0"/>
              <a:t>) οι υδάτινοι πόροι είναι πιο </a:t>
            </a:r>
            <a:r>
              <a:rPr lang="el-GR" sz="1600" b="1" dirty="0"/>
              <a:t>άφθονοι</a:t>
            </a:r>
            <a:r>
              <a:rPr lang="el-GR" sz="1600" dirty="0"/>
              <a:t> κυρίως λόγω του μεγάλου αριθμού πηγών που </a:t>
            </a:r>
            <a:r>
              <a:rPr lang="el-GR" sz="1600" dirty="0" err="1"/>
              <a:t>εκφωρτίζουν</a:t>
            </a:r>
            <a:r>
              <a:rPr lang="el-GR" sz="1600" dirty="0"/>
              <a:t> </a:t>
            </a:r>
            <a:r>
              <a:rPr lang="el-GR" sz="1600" dirty="0" err="1"/>
              <a:t>καρστικούς</a:t>
            </a:r>
            <a:r>
              <a:rPr lang="el-GR" sz="1600" dirty="0"/>
              <a:t> </a:t>
            </a:r>
            <a:r>
              <a:rPr lang="el-GR" sz="1600" dirty="0" err="1"/>
              <a:t>υδροφορείς</a:t>
            </a:r>
            <a:r>
              <a:rPr lang="el-GR" sz="1600" dirty="0"/>
              <a:t>. </a:t>
            </a:r>
            <a:endParaRPr lang="el-GR" sz="1600" dirty="0" smtClean="0"/>
          </a:p>
          <a:p>
            <a:pPr marL="285750" indent="-285750" algn="just">
              <a:spcAft>
                <a:spcPts val="1200"/>
              </a:spcAft>
              <a:buFont typeface="Wingdings" panose="05000000000000000000" pitchFamily="2" charset="2"/>
              <a:buChar char="Ø"/>
            </a:pPr>
            <a:r>
              <a:rPr lang="el-GR" sz="1600" dirty="0" smtClean="0"/>
              <a:t>Η </a:t>
            </a:r>
            <a:r>
              <a:rPr lang="el-GR" sz="1600" dirty="0"/>
              <a:t>μεταβλητότητα των βροχοπτώσεων κατά τη διάρκεια της περιόδου 2000-2011 είναι σημαντική και κυμαίνεται από 1474 </a:t>
            </a:r>
            <a:r>
              <a:rPr lang="el-GR" sz="1600" dirty="0" err="1"/>
              <a:t>mm</a:t>
            </a:r>
            <a:r>
              <a:rPr lang="el-GR" sz="1600" dirty="0"/>
              <a:t> το 2003 (υγρό έτος) σε 647 </a:t>
            </a:r>
            <a:r>
              <a:rPr lang="el-GR" sz="1600" dirty="0" err="1"/>
              <a:t>mm</a:t>
            </a:r>
            <a:r>
              <a:rPr lang="el-GR" sz="1600" dirty="0"/>
              <a:t> το 2007 (ξηρό έτος). </a:t>
            </a:r>
            <a:endParaRPr lang="el-GR" sz="1600" dirty="0" smtClean="0"/>
          </a:p>
          <a:p>
            <a:pPr marL="285750" indent="-285750" algn="just">
              <a:spcAft>
                <a:spcPts val="1200"/>
              </a:spcAft>
              <a:buFont typeface="Wingdings" panose="05000000000000000000" pitchFamily="2" charset="2"/>
              <a:buChar char="Ø"/>
            </a:pPr>
            <a:r>
              <a:rPr lang="el-GR" sz="1600" dirty="0" smtClean="0"/>
              <a:t>Σε </a:t>
            </a:r>
            <a:r>
              <a:rPr lang="el-GR" sz="1600" dirty="0"/>
              <a:t>γενικές γραμμές οι βροχοπτώσεις στην περιοχή εμφανίζεται κυρίως κατά τη διάρκεια του φθινοπώρου-χειμώνα (70%) και μόνο το 30% την άνοιξη. </a:t>
            </a:r>
            <a:endParaRPr lang="el-GR" sz="1600" dirty="0" smtClean="0"/>
          </a:p>
          <a:p>
            <a:pPr marL="285750" indent="-285750" algn="just">
              <a:spcAft>
                <a:spcPts val="1200"/>
              </a:spcAft>
              <a:buFont typeface="Wingdings" panose="05000000000000000000" pitchFamily="2" charset="2"/>
              <a:buChar char="Ø"/>
            </a:pPr>
            <a:r>
              <a:rPr lang="el-GR" sz="1600" dirty="0"/>
              <a:t>Η συχνότητα των πλημμυρών στον κεντρικό ρου του ποταμού εκτιμάται ότι είναι μεταξύ 5% και 7%. </a:t>
            </a:r>
          </a:p>
          <a:p>
            <a:pPr marL="285750" indent="-285750" algn="just">
              <a:spcAft>
                <a:spcPts val="1200"/>
              </a:spcAft>
              <a:buFont typeface="Wingdings" panose="05000000000000000000" pitchFamily="2" charset="2"/>
              <a:buChar char="Ø"/>
            </a:pPr>
            <a:endParaRPr lang="el-GR" sz="1600" dirty="0" smtClean="0"/>
          </a:p>
        </p:txBody>
      </p:sp>
    </p:spTree>
    <p:extLst>
      <p:ext uri="{BB962C8B-B14F-4D97-AF65-F5344CB8AC3E}">
        <p14:creationId xmlns:p14="http://schemas.microsoft.com/office/powerpoint/2010/main" val="348477076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244"/>
            <a:ext cx="82296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υδρολογίας, μεταφοράς ιζημάτων</a:t>
            </a:r>
          </a:p>
        </p:txBody>
      </p:sp>
      <p:sp>
        <p:nvSpPr>
          <p:cNvPr id="4" name="Rectangle 3"/>
          <p:cNvSpPr/>
          <p:nvPr/>
        </p:nvSpPr>
        <p:spPr>
          <a:xfrm>
            <a:off x="304800" y="761937"/>
            <a:ext cx="8534400" cy="1231106"/>
          </a:xfrm>
          <a:prstGeom prst="rect">
            <a:avLst/>
          </a:prstGeom>
        </p:spPr>
        <p:txBody>
          <a:bodyPr wrap="square">
            <a:spAutoFit/>
          </a:bodyPr>
          <a:lstStyle/>
          <a:p>
            <a:pPr marL="285750" indent="-285750" algn="just">
              <a:spcAft>
                <a:spcPts val="1200"/>
              </a:spcAft>
              <a:buFont typeface="Wingdings" panose="05000000000000000000" pitchFamily="2" charset="2"/>
              <a:buChar char="Ø"/>
            </a:pPr>
            <a:r>
              <a:rPr lang="el-GR" sz="1600" dirty="0"/>
              <a:t>Για την περαιτέρω επαλήθευση των αποτελεσμάτων </a:t>
            </a:r>
            <a:r>
              <a:rPr lang="el-GR" sz="1600" dirty="0" smtClean="0"/>
              <a:t>η </a:t>
            </a:r>
            <a:r>
              <a:rPr lang="el-GR" sz="1600" dirty="0"/>
              <a:t>χρονική διάρκεια της επαλήθευσης διευρύνθηκε έως το </a:t>
            </a:r>
            <a:r>
              <a:rPr lang="el-GR" sz="1600" dirty="0" smtClean="0"/>
              <a:t>1970.</a:t>
            </a:r>
          </a:p>
          <a:p>
            <a:pPr marL="285750" indent="-285750" algn="just">
              <a:buFont typeface="Wingdings" panose="05000000000000000000" pitchFamily="2" charset="2"/>
              <a:buChar char="Ø"/>
            </a:pPr>
            <a:r>
              <a:rPr lang="el-GR" sz="1600" dirty="0" smtClean="0"/>
              <a:t>Υπήρξε </a:t>
            </a:r>
            <a:r>
              <a:rPr lang="el-GR" sz="1600" dirty="0"/>
              <a:t>μια σημαντική μείωση του δυναμικού νερού μετά την ξηρασία του 1989, γεγονός που υποδηλώνει κλιματολογική μεταβολή του υδρολογικού καθεστώτος της περιοχής.</a:t>
            </a:r>
          </a:p>
        </p:txBody>
      </p:sp>
      <p:pic>
        <p:nvPicPr>
          <p:cNvPr id="5" name="Picture 4"/>
          <p:cNvPicPr>
            <a:picLocks noChangeAspect="1"/>
          </p:cNvPicPr>
          <p:nvPr/>
        </p:nvPicPr>
        <p:blipFill>
          <a:blip r:embed="rId2"/>
          <a:stretch>
            <a:fillRect/>
          </a:stretch>
        </p:blipFill>
        <p:spPr>
          <a:xfrm>
            <a:off x="142441" y="2149028"/>
            <a:ext cx="6334559" cy="4431352"/>
          </a:xfrm>
          <a:prstGeom prst="rect">
            <a:avLst/>
          </a:prstGeom>
        </p:spPr>
      </p:pic>
      <p:sp>
        <p:nvSpPr>
          <p:cNvPr id="3" name="Rectangle 2"/>
          <p:cNvSpPr/>
          <p:nvPr/>
        </p:nvSpPr>
        <p:spPr>
          <a:xfrm>
            <a:off x="6477000" y="3794924"/>
            <a:ext cx="2209800" cy="1200329"/>
          </a:xfrm>
          <a:prstGeom prst="rect">
            <a:avLst/>
          </a:prstGeom>
        </p:spPr>
        <p:txBody>
          <a:bodyPr wrap="square">
            <a:spAutoFit/>
          </a:bodyPr>
          <a:lstStyle/>
          <a:p>
            <a:pPr algn="ctr"/>
            <a:r>
              <a:rPr lang="el-GR" sz="1200" dirty="0" smtClean="0"/>
              <a:t>Οι </a:t>
            </a:r>
            <a:r>
              <a:rPr lang="el-GR" sz="1200" dirty="0"/>
              <a:t>δείκτες </a:t>
            </a:r>
            <a:r>
              <a:rPr lang="el-GR" sz="1200" dirty="0"/>
              <a:t>(NSE, RSR and PBIAS) βρίσκονται </a:t>
            </a:r>
            <a:r>
              <a:rPr lang="el-GR" sz="1200" dirty="0"/>
              <a:t>εντός των καθορισμένων ορίων υποδηλώνοντας ότι τα αποτελέσματα είναι ιδιαίτερα ικανοποιητικά.</a:t>
            </a:r>
          </a:p>
        </p:txBody>
      </p:sp>
    </p:spTree>
    <p:extLst>
      <p:ext uri="{BB962C8B-B14F-4D97-AF65-F5344CB8AC3E}">
        <p14:creationId xmlns:p14="http://schemas.microsoft.com/office/powerpoint/2010/main" val="151261583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579894"/>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υδρολογίας, μεταφοράς ιζημάτων</a:t>
            </a:r>
          </a:p>
        </p:txBody>
      </p:sp>
      <p:sp>
        <p:nvSpPr>
          <p:cNvPr id="3" name="Rectangle 2"/>
          <p:cNvSpPr/>
          <p:nvPr/>
        </p:nvSpPr>
        <p:spPr>
          <a:xfrm>
            <a:off x="304800" y="609600"/>
            <a:ext cx="8305800" cy="584775"/>
          </a:xfrm>
          <a:prstGeom prst="rect">
            <a:avLst/>
          </a:prstGeom>
        </p:spPr>
        <p:txBody>
          <a:bodyPr wrap="square">
            <a:spAutoFit/>
          </a:bodyPr>
          <a:lstStyle/>
          <a:p>
            <a:pPr marL="285750" indent="-285750" algn="just">
              <a:buFont typeface="Wingdings" panose="05000000000000000000" pitchFamily="2" charset="2"/>
              <a:buChar char="Ø"/>
            </a:pPr>
            <a:r>
              <a:rPr lang="el-GR" sz="1600" b="1" dirty="0" smtClean="0"/>
              <a:t>Σχεδόν </a:t>
            </a:r>
            <a:r>
              <a:rPr lang="el-GR" sz="1600" b="1" dirty="0"/>
              <a:t>το 90%</a:t>
            </a:r>
            <a:r>
              <a:rPr lang="el-GR" sz="1600" dirty="0"/>
              <a:t> του υδρογραφικού δικτύου του Ευρώτα ποταμού αποτελείται από τμήματα διαλείπουσας ροής και μόνο το 10% αποτελείται από τμήματα συνεχούς ροής. </a:t>
            </a:r>
            <a:endParaRPr lang="el-GR" sz="1600" dirty="0" smtClean="0"/>
          </a:p>
        </p:txBody>
      </p:sp>
      <p:pic>
        <p:nvPicPr>
          <p:cNvPr id="6" name="Picture 5"/>
          <p:cNvPicPr>
            <a:picLocks noChangeAspect="1"/>
          </p:cNvPicPr>
          <p:nvPr/>
        </p:nvPicPr>
        <p:blipFill>
          <a:blip r:embed="rId3"/>
          <a:stretch>
            <a:fillRect/>
          </a:stretch>
        </p:blipFill>
        <p:spPr>
          <a:xfrm>
            <a:off x="1676400" y="1266562"/>
            <a:ext cx="5638800" cy="2964323"/>
          </a:xfrm>
          <a:prstGeom prst="rect">
            <a:avLst/>
          </a:prstGeom>
        </p:spPr>
      </p:pic>
      <p:sp>
        <p:nvSpPr>
          <p:cNvPr id="4" name="Rectangle 3"/>
          <p:cNvSpPr/>
          <p:nvPr/>
        </p:nvSpPr>
        <p:spPr>
          <a:xfrm>
            <a:off x="304800" y="4264223"/>
            <a:ext cx="8686800" cy="307777"/>
          </a:xfrm>
          <a:prstGeom prst="rect">
            <a:avLst/>
          </a:prstGeom>
        </p:spPr>
        <p:txBody>
          <a:bodyPr wrap="square">
            <a:spAutoFit/>
          </a:bodyPr>
          <a:lstStyle/>
          <a:p>
            <a:pPr algn="ctr"/>
            <a:r>
              <a:rPr lang="el-GR" sz="1400" i="1" dirty="0" smtClean="0"/>
              <a:t>Εξέλιξη </a:t>
            </a:r>
            <a:r>
              <a:rPr lang="el-GR" sz="1400" i="1" dirty="0"/>
              <a:t>της προσομοιωμένης αποξήρανσης του ποταμού (% ξηρό μήκος) κατά τη διάρκεια του </a:t>
            </a:r>
            <a:r>
              <a:rPr lang="el-GR" sz="1400" i="1" dirty="0" smtClean="0"/>
              <a:t>2007</a:t>
            </a:r>
            <a:endParaRPr lang="el-GR" sz="1400" i="1" dirty="0"/>
          </a:p>
        </p:txBody>
      </p:sp>
      <p:sp>
        <p:nvSpPr>
          <p:cNvPr id="5" name="Rectangle 4"/>
          <p:cNvSpPr/>
          <p:nvPr/>
        </p:nvSpPr>
        <p:spPr>
          <a:xfrm>
            <a:off x="381000" y="4848761"/>
            <a:ext cx="8229600" cy="1646605"/>
          </a:xfrm>
          <a:prstGeom prst="rect">
            <a:avLst/>
          </a:prstGeom>
        </p:spPr>
        <p:txBody>
          <a:bodyPr wrap="square">
            <a:spAutoFit/>
          </a:bodyPr>
          <a:lstStyle/>
          <a:p>
            <a:pPr marL="285750" indent="-285750" algn="just">
              <a:spcAft>
                <a:spcPts val="600"/>
              </a:spcAft>
              <a:buFont typeface="Wingdings" panose="05000000000000000000" pitchFamily="2" charset="2"/>
              <a:buChar char="q"/>
            </a:pPr>
            <a:r>
              <a:rPr lang="el-GR" sz="1600" dirty="0"/>
              <a:t>Για την περαιτέρω εξέταση και επαλήθευση της υδρολογικής προσομοίωσης της λεκάνης απορροής του ποταμού Ευρώτα μέσω του μοντέλου SWAT </a:t>
            </a:r>
            <a:endParaRPr lang="el-GR" sz="1600" dirty="0" smtClean="0"/>
          </a:p>
          <a:p>
            <a:pPr marL="742950" lvl="1" indent="-285750" algn="just">
              <a:buFont typeface="Wingdings" panose="05000000000000000000" pitchFamily="2" charset="2"/>
              <a:buChar char="ü"/>
            </a:pPr>
            <a:r>
              <a:rPr lang="el-GR" sz="1600" b="1" dirty="0" smtClean="0"/>
              <a:t>δημιουργήθηκαν </a:t>
            </a:r>
            <a:r>
              <a:rPr lang="el-GR" sz="1600" b="1" dirty="0"/>
              <a:t>χάρτες απορροής </a:t>
            </a:r>
            <a:r>
              <a:rPr lang="el-GR" sz="1600" dirty="0"/>
              <a:t>προσδιορίζοντας τα τμήματα του ποταμού με επιφανειακή ροή ή όχι, χάρτες οι οποίοι στην συνέχεια συγκρίθηκαν με πραγματικούς χάρτες απορροής (</a:t>
            </a:r>
            <a:r>
              <a:rPr lang="el-GR" sz="1600" dirty="0" err="1"/>
              <a:t>Skoulikidis</a:t>
            </a:r>
            <a:r>
              <a:rPr lang="el-GR" sz="1600" dirty="0"/>
              <a:t> </a:t>
            </a:r>
            <a:r>
              <a:rPr lang="el-GR" sz="1600" dirty="0" err="1"/>
              <a:t>et</a:t>
            </a:r>
            <a:r>
              <a:rPr lang="el-GR" sz="1600" dirty="0"/>
              <a:t> </a:t>
            </a:r>
            <a:r>
              <a:rPr lang="el-GR" sz="1600" dirty="0" err="1"/>
              <a:t>al</a:t>
            </a:r>
            <a:r>
              <a:rPr lang="el-GR" sz="1600" dirty="0"/>
              <a:t>., 2011) της ίδιας περιοχής για το ξηρό έτος 2007. </a:t>
            </a:r>
          </a:p>
        </p:txBody>
      </p:sp>
    </p:spTree>
    <p:extLst>
      <p:ext uri="{BB962C8B-B14F-4D97-AF65-F5344CB8AC3E}">
        <p14:creationId xmlns:p14="http://schemas.microsoft.com/office/powerpoint/2010/main" val="330778759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υδρολογίας, μεταφοράς ιζημάτων</a:t>
            </a:r>
          </a:p>
        </p:txBody>
      </p:sp>
      <p:pic>
        <p:nvPicPr>
          <p:cNvPr id="3" name="Picture 2"/>
          <p:cNvPicPr>
            <a:picLocks noChangeAspect="1"/>
          </p:cNvPicPr>
          <p:nvPr/>
        </p:nvPicPr>
        <p:blipFill>
          <a:blip r:embed="rId2"/>
          <a:stretch>
            <a:fillRect/>
          </a:stretch>
        </p:blipFill>
        <p:spPr>
          <a:xfrm>
            <a:off x="471487" y="533400"/>
            <a:ext cx="4724400" cy="3301059"/>
          </a:xfrm>
          <a:prstGeom prst="rect">
            <a:avLst/>
          </a:prstGeom>
        </p:spPr>
      </p:pic>
      <p:pic>
        <p:nvPicPr>
          <p:cNvPr id="5" name="Picture 4"/>
          <p:cNvPicPr>
            <a:picLocks noChangeAspect="1"/>
          </p:cNvPicPr>
          <p:nvPr/>
        </p:nvPicPr>
        <p:blipFill>
          <a:blip r:embed="rId3"/>
          <a:stretch>
            <a:fillRect/>
          </a:stretch>
        </p:blipFill>
        <p:spPr>
          <a:xfrm>
            <a:off x="490537" y="3810000"/>
            <a:ext cx="4705350" cy="2910848"/>
          </a:xfrm>
          <a:prstGeom prst="rect">
            <a:avLst/>
          </a:prstGeom>
        </p:spPr>
      </p:pic>
      <p:sp>
        <p:nvSpPr>
          <p:cNvPr id="4" name="Rectangle 3"/>
          <p:cNvSpPr/>
          <p:nvPr/>
        </p:nvSpPr>
        <p:spPr>
          <a:xfrm>
            <a:off x="5210174" y="1905000"/>
            <a:ext cx="3447318" cy="3139321"/>
          </a:xfrm>
          <a:prstGeom prst="rect">
            <a:avLst/>
          </a:prstGeom>
        </p:spPr>
        <p:txBody>
          <a:bodyPr wrap="square">
            <a:spAutoFit/>
          </a:bodyPr>
          <a:lstStyle/>
          <a:p>
            <a:pPr algn="just"/>
            <a:r>
              <a:rPr lang="el-GR" dirty="0" smtClean="0"/>
              <a:t>&gt;85</a:t>
            </a:r>
            <a:r>
              <a:rPr lang="el-GR" dirty="0"/>
              <a:t>% των τμημάτων του ποταμού αντιπροσωπεύουν ίδια χαρακτηριστικά ροής με αυτά των πραγματικών </a:t>
            </a:r>
            <a:r>
              <a:rPr lang="el-GR" dirty="0" smtClean="0"/>
              <a:t>χαρτών</a:t>
            </a:r>
          </a:p>
          <a:p>
            <a:pPr algn="just"/>
            <a:endParaRPr lang="el-GR" dirty="0"/>
          </a:p>
          <a:p>
            <a:pPr marL="285750" indent="-285750" algn="just">
              <a:buFont typeface="Wingdings" panose="05000000000000000000" pitchFamily="2" charset="2"/>
              <a:buChar char="ü"/>
            </a:pPr>
            <a:r>
              <a:rPr lang="el-GR" dirty="0" smtClean="0"/>
              <a:t>παρέχοντας </a:t>
            </a:r>
            <a:r>
              <a:rPr lang="el-GR" dirty="0"/>
              <a:t>επιπλέον ενδείξεις ότι το μοντέλο μπορεί να απεικονίσει συστηματικά συνθήκες χαμηλής ή μηδενικής ροής στη λεκάνη.</a:t>
            </a:r>
          </a:p>
        </p:txBody>
      </p:sp>
      <p:sp>
        <p:nvSpPr>
          <p:cNvPr id="6" name="Rectangle 5"/>
          <p:cNvSpPr/>
          <p:nvPr/>
        </p:nvSpPr>
        <p:spPr>
          <a:xfrm>
            <a:off x="5096756" y="6351516"/>
            <a:ext cx="1827552" cy="369332"/>
          </a:xfrm>
          <a:prstGeom prst="rect">
            <a:avLst/>
          </a:prstGeom>
        </p:spPr>
        <p:txBody>
          <a:bodyPr wrap="none">
            <a:spAutoFit/>
          </a:bodyPr>
          <a:lstStyle/>
          <a:p>
            <a:r>
              <a:rPr lang="en-US" sz="1200" dirty="0" smtClean="0"/>
              <a:t>(</a:t>
            </a:r>
            <a:r>
              <a:rPr lang="en-US" sz="1200" dirty="0" err="1" smtClean="0"/>
              <a:t>Skoulikidis</a:t>
            </a:r>
            <a:r>
              <a:rPr lang="en-US" sz="1200" dirty="0" smtClean="0"/>
              <a:t> </a:t>
            </a:r>
            <a:r>
              <a:rPr lang="en-US" sz="1200" dirty="0"/>
              <a:t>et al., 2011</a:t>
            </a:r>
            <a:r>
              <a:rPr lang="en-US" dirty="0"/>
              <a:t>)</a:t>
            </a:r>
            <a:endParaRPr lang="el-GR" dirty="0"/>
          </a:p>
        </p:txBody>
      </p:sp>
    </p:spTree>
    <p:extLst>
      <p:ext uri="{BB962C8B-B14F-4D97-AF65-F5344CB8AC3E}">
        <p14:creationId xmlns:p14="http://schemas.microsoft.com/office/powerpoint/2010/main" val="152140415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υδρολογίας, μεταφοράς ιζημάτων</a:t>
            </a:r>
          </a:p>
        </p:txBody>
      </p:sp>
      <p:pic>
        <p:nvPicPr>
          <p:cNvPr id="5" name="Picture 4" descr="C:\Users\Christos\Desktop\Sediment Paper 2014\FIGURES\FIGURE7.tif"/>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0800" y="1623599"/>
            <a:ext cx="3281045" cy="4552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1258411" y="6321451"/>
            <a:ext cx="6627178" cy="307777"/>
          </a:xfrm>
          <a:prstGeom prst="rect">
            <a:avLst/>
          </a:prstGeom>
        </p:spPr>
        <p:txBody>
          <a:bodyPr wrap="square">
            <a:spAutoFit/>
          </a:bodyPr>
          <a:lstStyle/>
          <a:p>
            <a:r>
              <a:rPr lang="el-GR" sz="1400" dirty="0" smtClean="0"/>
              <a:t>Μέσο </a:t>
            </a:r>
            <a:r>
              <a:rPr lang="el-GR" sz="1400" dirty="0"/>
              <a:t>ετήσιο δυναμικό ιζημάτων για κάθε </a:t>
            </a:r>
            <a:r>
              <a:rPr lang="el-GR" sz="1400" dirty="0" err="1"/>
              <a:t>υπολεκάνη</a:t>
            </a:r>
            <a:r>
              <a:rPr lang="el-GR" sz="1400" dirty="0"/>
              <a:t> για την περίοδο 2000-2011</a:t>
            </a:r>
          </a:p>
        </p:txBody>
      </p:sp>
      <p:sp>
        <p:nvSpPr>
          <p:cNvPr id="6" name="Rectangle 5"/>
          <p:cNvSpPr/>
          <p:nvPr/>
        </p:nvSpPr>
        <p:spPr>
          <a:xfrm>
            <a:off x="304800" y="685800"/>
            <a:ext cx="8534400" cy="907941"/>
          </a:xfrm>
          <a:prstGeom prst="rect">
            <a:avLst/>
          </a:prstGeom>
        </p:spPr>
        <p:txBody>
          <a:bodyPr wrap="square">
            <a:spAutoFit/>
          </a:bodyPr>
          <a:lstStyle/>
          <a:p>
            <a:pPr marL="285750" indent="-285750" algn="just">
              <a:spcAft>
                <a:spcPts val="600"/>
              </a:spcAft>
              <a:buFont typeface="Wingdings" panose="05000000000000000000" pitchFamily="2" charset="2"/>
              <a:buChar char="Ø"/>
            </a:pPr>
            <a:r>
              <a:rPr lang="el-GR" sz="1600" dirty="0"/>
              <a:t>Η μέση ετήσια τιμή του δυναμικό ιζημάτων για το σύνολο της λεκάνης </a:t>
            </a:r>
            <a:r>
              <a:rPr lang="el-GR" sz="1600" dirty="0" smtClean="0"/>
              <a:t>είναι 0.85 </a:t>
            </a:r>
            <a:r>
              <a:rPr lang="el-GR" sz="1600" dirty="0"/>
              <a:t>t/</a:t>
            </a:r>
            <a:r>
              <a:rPr lang="el-GR" sz="1600" dirty="0" err="1"/>
              <a:t>ha</a:t>
            </a:r>
            <a:r>
              <a:rPr lang="el-GR" sz="1600" dirty="0"/>
              <a:t>. </a:t>
            </a:r>
            <a:endParaRPr lang="el-GR" sz="1600" dirty="0" smtClean="0"/>
          </a:p>
          <a:p>
            <a:pPr marL="285750" indent="-285750" algn="just">
              <a:buFont typeface="Wingdings" panose="05000000000000000000" pitchFamily="2" charset="2"/>
              <a:buChar char="Ø"/>
            </a:pPr>
            <a:r>
              <a:rPr lang="el-GR" sz="1600" dirty="0" smtClean="0"/>
              <a:t>Η </a:t>
            </a:r>
            <a:r>
              <a:rPr lang="el-GR" sz="1600" dirty="0"/>
              <a:t>υψηλότερη ετήσια τιμή </a:t>
            </a:r>
            <a:r>
              <a:rPr lang="el-GR" sz="1600" dirty="0" smtClean="0"/>
              <a:t>δημιουργείται </a:t>
            </a:r>
            <a:r>
              <a:rPr lang="el-GR" sz="1600" dirty="0"/>
              <a:t>στο δυτικό τμήμα της λεκάνης απορροής (3,5 t/</a:t>
            </a:r>
            <a:r>
              <a:rPr lang="el-GR" sz="1600" dirty="0" err="1"/>
              <a:t>ha</a:t>
            </a:r>
            <a:r>
              <a:rPr lang="el-GR" sz="1600" dirty="0"/>
              <a:t>) και δεν υπερβαίνει τα εκτιμώμενα όρια ανοχής (2 </a:t>
            </a:r>
            <a:r>
              <a:rPr lang="el-GR" sz="1600" dirty="0" smtClean="0"/>
              <a:t>έως </a:t>
            </a:r>
            <a:r>
              <a:rPr lang="el-GR" sz="1600" dirty="0"/>
              <a:t>12 t ha</a:t>
            </a:r>
            <a:r>
              <a:rPr lang="el-GR" sz="1600" baseline="30000" dirty="0"/>
              <a:t>-1</a:t>
            </a:r>
            <a:r>
              <a:rPr lang="el-GR" sz="1600" dirty="0"/>
              <a:t> </a:t>
            </a:r>
            <a:r>
              <a:rPr lang="el-GR" sz="1600" dirty="0" smtClean="0"/>
              <a:t>yr</a:t>
            </a:r>
            <a:r>
              <a:rPr lang="el-GR" sz="1600" baseline="30000" dirty="0" smtClean="0"/>
              <a:t>-1</a:t>
            </a:r>
            <a:r>
              <a:rPr lang="el-GR" sz="1600" dirty="0" smtClean="0"/>
              <a:t>).</a:t>
            </a:r>
            <a:endParaRPr lang="el-GR" sz="1600" dirty="0"/>
          </a:p>
        </p:txBody>
      </p:sp>
    </p:spTree>
    <p:extLst>
      <p:ext uri="{BB962C8B-B14F-4D97-AF65-F5344CB8AC3E}">
        <p14:creationId xmlns:p14="http://schemas.microsoft.com/office/powerpoint/2010/main" val="187297627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0"/>
            <a:ext cx="82296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υδρολογίας, μεταφοράς ιζημάτων</a:t>
            </a:r>
          </a:p>
        </p:txBody>
      </p:sp>
      <p:pic>
        <p:nvPicPr>
          <p:cNvPr id="6" name="Picture 5"/>
          <p:cNvPicPr>
            <a:picLocks noChangeAspect="1"/>
          </p:cNvPicPr>
          <p:nvPr/>
        </p:nvPicPr>
        <p:blipFill>
          <a:blip r:embed="rId2"/>
          <a:stretch>
            <a:fillRect/>
          </a:stretch>
        </p:blipFill>
        <p:spPr>
          <a:xfrm>
            <a:off x="457198" y="1636613"/>
            <a:ext cx="8244275" cy="4306987"/>
          </a:xfrm>
          <a:prstGeom prst="rect">
            <a:avLst/>
          </a:prstGeom>
        </p:spPr>
      </p:pic>
      <p:sp>
        <p:nvSpPr>
          <p:cNvPr id="7" name="Rectangle 6"/>
          <p:cNvSpPr/>
          <p:nvPr/>
        </p:nvSpPr>
        <p:spPr>
          <a:xfrm>
            <a:off x="304800" y="838200"/>
            <a:ext cx="8534400" cy="646331"/>
          </a:xfrm>
          <a:prstGeom prst="rect">
            <a:avLst/>
          </a:prstGeom>
        </p:spPr>
        <p:txBody>
          <a:bodyPr wrap="square">
            <a:spAutoFit/>
          </a:bodyPr>
          <a:lstStyle/>
          <a:p>
            <a:pPr marL="285750" indent="-285750">
              <a:buFont typeface="Wingdings" panose="05000000000000000000" pitchFamily="2" charset="2"/>
              <a:buChar char="Ø"/>
            </a:pPr>
            <a:r>
              <a:rPr lang="el-GR" dirty="0"/>
              <a:t>Υπάρχει μεγάλη </a:t>
            </a:r>
            <a:r>
              <a:rPr lang="el-GR" dirty="0" smtClean="0"/>
              <a:t>διακύμανση (χωρική και χρονική) </a:t>
            </a:r>
            <a:r>
              <a:rPr lang="el-GR" dirty="0"/>
              <a:t>στις τιμές </a:t>
            </a:r>
            <a:r>
              <a:rPr lang="el-GR" dirty="0" err="1"/>
              <a:t>στερεομεταφοράς</a:t>
            </a:r>
            <a:r>
              <a:rPr lang="el-GR" dirty="0"/>
              <a:t> εντός της λεκάνης. </a:t>
            </a:r>
            <a:endParaRPr lang="el-GR" dirty="0" smtClean="0"/>
          </a:p>
        </p:txBody>
      </p:sp>
      <p:sp>
        <p:nvSpPr>
          <p:cNvPr id="3" name="Rectangle 2"/>
          <p:cNvSpPr/>
          <p:nvPr/>
        </p:nvSpPr>
        <p:spPr>
          <a:xfrm>
            <a:off x="990599" y="5943600"/>
            <a:ext cx="7162800" cy="523220"/>
          </a:xfrm>
          <a:prstGeom prst="rect">
            <a:avLst/>
          </a:prstGeom>
        </p:spPr>
        <p:txBody>
          <a:bodyPr wrap="square">
            <a:spAutoFit/>
          </a:bodyPr>
          <a:lstStyle/>
          <a:p>
            <a:pPr algn="ctr"/>
            <a:r>
              <a:rPr lang="el-GR" sz="1400" dirty="0"/>
              <a:t>Η χρονική και χωρική κατανομή της προσομοιωμένης </a:t>
            </a:r>
            <a:r>
              <a:rPr lang="el-GR" sz="1400" dirty="0" err="1"/>
              <a:t>στερεοπαροχής</a:t>
            </a:r>
            <a:r>
              <a:rPr lang="el-GR" sz="1400" dirty="0"/>
              <a:t> του Ευρώτα για ένα υγρό (2003-2004), ξηρό (2006-2007) και τυπικό (2008-2009) έτος</a:t>
            </a:r>
          </a:p>
        </p:txBody>
      </p:sp>
    </p:spTree>
    <p:extLst>
      <p:ext uri="{BB962C8B-B14F-4D97-AF65-F5344CB8AC3E}">
        <p14:creationId xmlns:p14="http://schemas.microsoft.com/office/powerpoint/2010/main" val="267024937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 y="0"/>
            <a:ext cx="8839200" cy="686118"/>
          </a:xfrm>
        </p:spPr>
        <p:txBody>
          <a:bodyPr>
            <a:normAutofit/>
          </a:bodyPr>
          <a:lstStyle/>
          <a:p>
            <a:r>
              <a:rPr lang="el-GR" sz="3200" cap="none" dirty="0">
                <a:solidFill>
                  <a:schemeClr val="tx1"/>
                </a:solidFill>
                <a:latin typeface="Calibri" panose="020F0502020204030204" pitchFamily="34" charset="0"/>
                <a:cs typeface="Calibri" panose="020F0502020204030204" pitchFamily="34" charset="0"/>
              </a:rPr>
              <a:t>Προσομοίωση υδρολογίας, μεταφοράς ιζημάτων</a:t>
            </a:r>
          </a:p>
        </p:txBody>
      </p:sp>
      <p:graphicFrame>
        <p:nvGraphicFramePr>
          <p:cNvPr id="5" name="Table 4"/>
          <p:cNvGraphicFramePr>
            <a:graphicFrameLocks noGrp="1"/>
          </p:cNvGraphicFramePr>
          <p:nvPr>
            <p:extLst>
              <p:ext uri="{D42A27DB-BD31-4B8C-83A1-F6EECF244321}">
                <p14:modId xmlns:p14="http://schemas.microsoft.com/office/powerpoint/2010/main" val="1070588589"/>
              </p:ext>
            </p:extLst>
          </p:nvPr>
        </p:nvGraphicFramePr>
        <p:xfrm>
          <a:off x="830596" y="1613295"/>
          <a:ext cx="7341934" cy="2560320"/>
        </p:xfrm>
        <a:graphic>
          <a:graphicData uri="http://schemas.openxmlformats.org/drawingml/2006/table">
            <a:tbl>
              <a:tblPr firstRow="1" firstCol="1" bandRow="1"/>
              <a:tblGrid>
                <a:gridCol w="1576393"/>
                <a:gridCol w="2289620"/>
                <a:gridCol w="1797292"/>
                <a:gridCol w="754513"/>
                <a:gridCol w="924116"/>
              </a:tblGrid>
              <a:tr h="0">
                <a:tc>
                  <a:txBody>
                    <a:bodyPr/>
                    <a:lstStyle/>
                    <a:p>
                      <a:pPr marL="0" marR="0" algn="ctr">
                        <a:lnSpc>
                          <a:spcPct val="200000"/>
                        </a:lnSpc>
                        <a:spcBef>
                          <a:spcPts val="0"/>
                        </a:spcBef>
                        <a:spcAft>
                          <a:spcPts val="0"/>
                        </a:spcAft>
                      </a:pPr>
                      <a:r>
                        <a:rPr lang="el-GR" sz="1400" b="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200000"/>
                        </a:lnSpc>
                        <a:spcBef>
                          <a:spcPts val="0"/>
                        </a:spcBef>
                        <a:spcAft>
                          <a:spcPts val="0"/>
                        </a:spcAft>
                      </a:pPr>
                      <a:r>
                        <a:rPr lang="el-GR" sz="1400" b="1">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gridSpan="3">
                  <a:txBody>
                    <a:bodyPr/>
                    <a:lstStyle/>
                    <a:p>
                      <a:pPr marL="0" marR="0" algn="ctr">
                        <a:lnSpc>
                          <a:spcPct val="200000"/>
                        </a:lnSpc>
                        <a:spcBef>
                          <a:spcPts val="0"/>
                        </a:spcBef>
                        <a:spcAft>
                          <a:spcPts val="0"/>
                        </a:spcAft>
                      </a:pPr>
                      <a:r>
                        <a:rPr lang="el-GR" sz="1400" b="1">
                          <a:solidFill>
                            <a:srgbClr val="FFFFFF"/>
                          </a:solidFill>
                          <a:effectLst/>
                          <a:latin typeface="Calibri" panose="020F0502020204030204" pitchFamily="34" charset="0"/>
                          <a:ea typeface="Calibri" panose="020F0502020204030204" pitchFamily="34" charset="0"/>
                          <a:cs typeface="Calibri" panose="020F0502020204030204" pitchFamily="34" charset="0"/>
                        </a:rPr>
                        <a:t>Ποσότητες διάβρωσης/Εναπόθεσης (</a:t>
                      </a:r>
                      <a:r>
                        <a:rPr lang="en-US" sz="1400" b="1">
                          <a:solidFill>
                            <a:srgbClr val="FFFFFF"/>
                          </a:solidFill>
                          <a:effectLst/>
                          <a:latin typeface="Calibri" panose="020F0502020204030204" pitchFamily="34" charset="0"/>
                          <a:ea typeface="Calibri" panose="020F0502020204030204" pitchFamily="34" charset="0"/>
                          <a:cs typeface="Calibri" panose="020F0502020204030204" pitchFamily="34" charset="0"/>
                        </a:rPr>
                        <a:t>tons)</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el-GR"/>
                    </a:p>
                  </a:txBody>
                  <a:tcPr/>
                </a:tc>
                <a:tc hMerge="1">
                  <a:txBody>
                    <a:bodyPr/>
                    <a:lstStyle/>
                    <a:p>
                      <a:endParaRPr lang="el-GR"/>
                    </a:p>
                  </a:txBody>
                  <a:tcPr/>
                </a:tc>
              </a:tr>
              <a:tr h="0">
                <a:tc>
                  <a:txBody>
                    <a:bodyPr/>
                    <a:lstStyle/>
                    <a:p>
                      <a:pPr marL="0" marR="0" algn="ctr">
                        <a:lnSpc>
                          <a:spcPct val="200000"/>
                        </a:lnSpc>
                        <a:spcBef>
                          <a:spcPts val="0"/>
                        </a:spcBef>
                        <a:spcAft>
                          <a:spcPts val="0"/>
                        </a:spcAft>
                      </a:pPr>
                      <a:r>
                        <a:rPr lang="el-GR" sz="1400" b="1">
                          <a:effectLst/>
                          <a:latin typeface="Calibri" panose="020F0502020204030204" pitchFamily="34" charset="0"/>
                          <a:ea typeface="Calibri" panose="020F0502020204030204" pitchFamily="34" charset="0"/>
                          <a:cs typeface="Calibri" panose="020F0502020204030204" pitchFamily="34" charset="0"/>
                        </a:rPr>
                        <a:t>Περιοχή</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l-GR" sz="1400">
                          <a:effectLst/>
                          <a:latin typeface="Calibri" panose="020F0502020204030204" pitchFamily="34" charset="0"/>
                          <a:ea typeface="Calibri" panose="020F0502020204030204" pitchFamily="34" charset="0"/>
                          <a:cs typeface="Calibri" panose="020F0502020204030204" pitchFamily="34" charset="0"/>
                        </a:rPr>
                        <a:t>Περίοδος</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400">
                          <a:effectLst/>
                          <a:latin typeface="Calibri" panose="020F0502020204030204" pitchFamily="34" charset="0"/>
                          <a:ea typeface="Calibri" panose="020F0502020204030204" pitchFamily="34" charset="0"/>
                          <a:cs typeface="Calibri" panose="020F0502020204030204" pitchFamily="34" charset="0"/>
                        </a:rPr>
                        <a:t>Cross Sections</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400">
                          <a:effectLst/>
                          <a:latin typeface="Calibri" panose="020F0502020204030204" pitchFamily="34" charset="0"/>
                          <a:ea typeface="Calibri" panose="020F0502020204030204" pitchFamily="34" charset="0"/>
                          <a:cs typeface="Calibri" panose="020F0502020204030204" pitchFamily="34" charset="0"/>
                        </a:rPr>
                        <a:t>SWAT</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l-GR" sz="1400">
                          <a:effectLst/>
                          <a:latin typeface="Calibri" panose="020F0502020204030204" pitchFamily="34" charset="0"/>
                          <a:ea typeface="Calibri" panose="020F0502020204030204" pitchFamily="34" charset="0"/>
                          <a:cs typeface="Calibri" panose="020F0502020204030204" pitchFamily="34" charset="0"/>
                        </a:rPr>
                        <a:t>Σφάλμα</a:t>
                      </a:r>
                      <a:r>
                        <a:rPr lang="en-US" sz="1400">
                          <a:effectLst/>
                          <a:latin typeface="Calibri" panose="020F0502020204030204" pitchFamily="34" charset="0"/>
                          <a:ea typeface="Calibri" panose="020F0502020204030204" pitchFamily="34" charset="0"/>
                          <a:cs typeface="Calibri" panose="020F0502020204030204" pitchFamily="34" charset="0"/>
                        </a:rPr>
                        <a:t> %</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rowSpan="2">
                  <a:txBody>
                    <a:bodyPr/>
                    <a:lstStyle/>
                    <a:p>
                      <a:pPr marL="0" marR="0" algn="ctr">
                        <a:lnSpc>
                          <a:spcPct val="200000"/>
                        </a:lnSpc>
                        <a:spcBef>
                          <a:spcPts val="0"/>
                        </a:spcBef>
                        <a:spcAft>
                          <a:spcPts val="0"/>
                        </a:spcAft>
                      </a:pPr>
                      <a:r>
                        <a:rPr lang="el-GR" sz="1400" b="1">
                          <a:effectLst/>
                          <a:latin typeface="Calibri" panose="020F0502020204030204" pitchFamily="34" charset="0"/>
                          <a:ea typeface="Calibri" panose="020F0502020204030204" pitchFamily="34" charset="0"/>
                          <a:cs typeface="Calibri" panose="020F0502020204030204" pitchFamily="34" charset="0"/>
                        </a:rPr>
                        <a:t>Ρασίνα</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l-GR" sz="1400">
                          <a:effectLst/>
                          <a:latin typeface="Calibri" panose="020F0502020204030204" pitchFamily="34" charset="0"/>
                          <a:ea typeface="Calibri" panose="020F0502020204030204" pitchFamily="34" charset="0"/>
                          <a:cs typeface="Calibri" panose="020F0502020204030204" pitchFamily="34" charset="0"/>
                        </a:rPr>
                        <a:t>Μάρτιος</a:t>
                      </a:r>
                      <a:r>
                        <a:rPr lang="en-US" sz="1400">
                          <a:effectLst/>
                          <a:latin typeface="Calibri" panose="020F0502020204030204" pitchFamily="34" charset="0"/>
                          <a:ea typeface="Calibri" panose="020F0502020204030204" pitchFamily="34" charset="0"/>
                          <a:cs typeface="Calibri" panose="020F0502020204030204" pitchFamily="34" charset="0"/>
                        </a:rPr>
                        <a:t> 2009-</a:t>
                      </a:r>
                      <a:r>
                        <a:rPr lang="el-GR" sz="1400">
                          <a:effectLst/>
                          <a:latin typeface="Calibri" panose="020F0502020204030204" pitchFamily="34" charset="0"/>
                          <a:ea typeface="Calibri" panose="020F0502020204030204" pitchFamily="34" charset="0"/>
                          <a:cs typeface="Calibri" panose="020F0502020204030204" pitchFamily="34" charset="0"/>
                        </a:rPr>
                        <a:t>Μάρτιος</a:t>
                      </a:r>
                      <a:r>
                        <a:rPr lang="en-US" sz="1400">
                          <a:effectLst/>
                          <a:latin typeface="Calibri" panose="020F0502020204030204" pitchFamily="34" charset="0"/>
                          <a:ea typeface="Calibri" panose="020F0502020204030204" pitchFamily="34" charset="0"/>
                          <a:cs typeface="Calibri" panose="020F0502020204030204" pitchFamily="34" charset="0"/>
                        </a:rPr>
                        <a:t> 2010</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400">
                          <a:effectLst/>
                          <a:latin typeface="Calibri" panose="020F0502020204030204" pitchFamily="34" charset="0"/>
                          <a:ea typeface="Calibri" panose="020F0502020204030204" pitchFamily="34" charset="0"/>
                          <a:cs typeface="Calibri" panose="020F0502020204030204" pitchFamily="34" charset="0"/>
                        </a:rPr>
                        <a:t>80.7</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400">
                          <a:effectLst/>
                          <a:latin typeface="Calibri" panose="020F0502020204030204" pitchFamily="34" charset="0"/>
                          <a:ea typeface="Calibri" panose="020F0502020204030204" pitchFamily="34" charset="0"/>
                          <a:cs typeface="Calibri" panose="020F0502020204030204" pitchFamily="34" charset="0"/>
                        </a:rPr>
                        <a:t>60.6</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400">
                          <a:effectLst/>
                          <a:latin typeface="Calibri" panose="020F0502020204030204" pitchFamily="34" charset="0"/>
                          <a:ea typeface="Calibri" panose="020F0502020204030204" pitchFamily="34" charset="0"/>
                          <a:cs typeface="Calibri" panose="020F0502020204030204" pitchFamily="34" charset="0"/>
                        </a:rPr>
                        <a:t>-24.9</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vMerge="1">
                  <a:txBody>
                    <a:bodyPr/>
                    <a:lstStyle/>
                    <a:p>
                      <a:endParaRPr lang="el-GR"/>
                    </a:p>
                  </a:txBody>
                  <a:tcPr/>
                </a:tc>
                <a:tc>
                  <a:txBody>
                    <a:bodyPr/>
                    <a:lstStyle/>
                    <a:p>
                      <a:pPr marL="0" marR="0" algn="ctr">
                        <a:lnSpc>
                          <a:spcPct val="200000"/>
                        </a:lnSpc>
                        <a:spcBef>
                          <a:spcPts val="0"/>
                        </a:spcBef>
                        <a:spcAft>
                          <a:spcPts val="0"/>
                        </a:spcAft>
                      </a:pPr>
                      <a:r>
                        <a:rPr lang="el-GR" sz="1400">
                          <a:effectLst/>
                          <a:latin typeface="Calibri" panose="020F0502020204030204" pitchFamily="34" charset="0"/>
                          <a:ea typeface="Calibri" panose="020F0502020204030204" pitchFamily="34" charset="0"/>
                          <a:cs typeface="Calibri" panose="020F0502020204030204" pitchFamily="34" charset="0"/>
                        </a:rPr>
                        <a:t>Μάρτιος</a:t>
                      </a:r>
                      <a:r>
                        <a:rPr lang="en-US" sz="1400">
                          <a:effectLst/>
                          <a:latin typeface="Calibri" panose="020F0502020204030204" pitchFamily="34" charset="0"/>
                          <a:ea typeface="Calibri" panose="020F0502020204030204" pitchFamily="34" charset="0"/>
                          <a:cs typeface="Calibri" panose="020F0502020204030204" pitchFamily="34" charset="0"/>
                        </a:rPr>
                        <a:t> 2010-</a:t>
                      </a:r>
                      <a:r>
                        <a:rPr lang="el-GR" sz="1400">
                          <a:effectLst/>
                          <a:latin typeface="Calibri" panose="020F0502020204030204" pitchFamily="34" charset="0"/>
                          <a:ea typeface="Calibri" panose="020F0502020204030204" pitchFamily="34" charset="0"/>
                          <a:cs typeface="Calibri" panose="020F0502020204030204" pitchFamily="34" charset="0"/>
                        </a:rPr>
                        <a:t>Ιούλιος</a:t>
                      </a:r>
                      <a:r>
                        <a:rPr lang="en-US" sz="1400">
                          <a:effectLst/>
                          <a:latin typeface="Calibri" panose="020F0502020204030204" pitchFamily="34" charset="0"/>
                          <a:ea typeface="Calibri" panose="020F0502020204030204" pitchFamily="34" charset="0"/>
                          <a:cs typeface="Calibri" panose="020F0502020204030204" pitchFamily="34" charset="0"/>
                        </a:rPr>
                        <a:t> 2011</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400">
                          <a:effectLst/>
                          <a:latin typeface="Calibri" panose="020F0502020204030204" pitchFamily="34" charset="0"/>
                          <a:ea typeface="Calibri" panose="020F0502020204030204" pitchFamily="34" charset="0"/>
                          <a:cs typeface="Calibri" panose="020F0502020204030204" pitchFamily="34" charset="0"/>
                        </a:rPr>
                        <a:t>72.4</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400">
                          <a:effectLst/>
                          <a:latin typeface="Calibri" panose="020F0502020204030204" pitchFamily="34" charset="0"/>
                          <a:ea typeface="Calibri" panose="020F0502020204030204" pitchFamily="34" charset="0"/>
                          <a:cs typeface="Calibri" panose="020F0502020204030204" pitchFamily="34" charset="0"/>
                        </a:rPr>
                        <a:t>73.3</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400">
                          <a:effectLst/>
                          <a:latin typeface="Calibri" panose="020F0502020204030204" pitchFamily="34" charset="0"/>
                          <a:ea typeface="Calibri" panose="020F0502020204030204" pitchFamily="34" charset="0"/>
                          <a:cs typeface="Calibri" panose="020F0502020204030204" pitchFamily="34" charset="0"/>
                        </a:rPr>
                        <a:t>1.2</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rowSpan="2">
                  <a:txBody>
                    <a:bodyPr/>
                    <a:lstStyle/>
                    <a:p>
                      <a:pPr marL="0" marR="0" algn="ctr">
                        <a:lnSpc>
                          <a:spcPct val="200000"/>
                        </a:lnSpc>
                        <a:spcBef>
                          <a:spcPts val="0"/>
                        </a:spcBef>
                        <a:spcAft>
                          <a:spcPts val="0"/>
                        </a:spcAft>
                      </a:pPr>
                      <a:r>
                        <a:rPr lang="el-GR" sz="1400" b="1" dirty="0" err="1">
                          <a:effectLst/>
                          <a:latin typeface="Calibri" panose="020F0502020204030204" pitchFamily="34" charset="0"/>
                          <a:ea typeface="Calibri" panose="020F0502020204030204" pitchFamily="34" charset="0"/>
                          <a:cs typeface="Calibri" panose="020F0502020204030204" pitchFamily="34" charset="0"/>
                        </a:rPr>
                        <a:t>Μαγουλίτσα</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l-GR" sz="1400">
                          <a:effectLst/>
                          <a:latin typeface="Calibri" panose="020F0502020204030204" pitchFamily="34" charset="0"/>
                          <a:ea typeface="Calibri" panose="020F0502020204030204" pitchFamily="34" charset="0"/>
                          <a:cs typeface="Calibri" panose="020F0502020204030204" pitchFamily="34" charset="0"/>
                        </a:rPr>
                        <a:t>Μάρτιος</a:t>
                      </a:r>
                      <a:r>
                        <a:rPr lang="en-US" sz="1400">
                          <a:effectLst/>
                          <a:latin typeface="Calibri" panose="020F0502020204030204" pitchFamily="34" charset="0"/>
                          <a:ea typeface="Calibri" panose="020F0502020204030204" pitchFamily="34" charset="0"/>
                          <a:cs typeface="Calibri" panose="020F0502020204030204" pitchFamily="34" charset="0"/>
                        </a:rPr>
                        <a:t> 2009-</a:t>
                      </a:r>
                      <a:r>
                        <a:rPr lang="el-GR" sz="1400">
                          <a:effectLst/>
                          <a:latin typeface="Calibri" panose="020F0502020204030204" pitchFamily="34" charset="0"/>
                          <a:ea typeface="Calibri" panose="020F0502020204030204" pitchFamily="34" charset="0"/>
                          <a:cs typeface="Calibri" panose="020F0502020204030204" pitchFamily="34" charset="0"/>
                        </a:rPr>
                        <a:t>Μάρτιος</a:t>
                      </a:r>
                      <a:r>
                        <a:rPr lang="en-US" sz="1400">
                          <a:effectLst/>
                          <a:latin typeface="Calibri" panose="020F0502020204030204" pitchFamily="34" charset="0"/>
                          <a:ea typeface="Calibri" panose="020F0502020204030204" pitchFamily="34" charset="0"/>
                          <a:cs typeface="Calibri" panose="020F0502020204030204" pitchFamily="34" charset="0"/>
                        </a:rPr>
                        <a:t> 2010</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400">
                          <a:effectLst/>
                          <a:latin typeface="Calibri" panose="020F0502020204030204" pitchFamily="34" charset="0"/>
                          <a:ea typeface="Calibri" panose="020F0502020204030204" pitchFamily="34" charset="0"/>
                          <a:cs typeface="Calibri" panose="020F0502020204030204" pitchFamily="34" charset="0"/>
                        </a:rPr>
                        <a:t>7.8</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400">
                          <a:effectLst/>
                          <a:latin typeface="Calibri" panose="020F0502020204030204" pitchFamily="34" charset="0"/>
                          <a:ea typeface="Calibri" panose="020F0502020204030204" pitchFamily="34" charset="0"/>
                          <a:cs typeface="Calibri" panose="020F0502020204030204" pitchFamily="34" charset="0"/>
                        </a:rPr>
                        <a:t>4.1</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400">
                          <a:effectLst/>
                          <a:latin typeface="Calibri" panose="020F0502020204030204" pitchFamily="34" charset="0"/>
                          <a:ea typeface="Calibri" panose="020F0502020204030204" pitchFamily="34" charset="0"/>
                          <a:cs typeface="Calibri" panose="020F0502020204030204" pitchFamily="34" charset="0"/>
                        </a:rPr>
                        <a:t>-47.4</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vMerge="1">
                  <a:txBody>
                    <a:bodyPr/>
                    <a:lstStyle/>
                    <a:p>
                      <a:endParaRPr lang="el-GR"/>
                    </a:p>
                  </a:txBody>
                  <a:tcPr/>
                </a:tc>
                <a:tc>
                  <a:txBody>
                    <a:bodyPr/>
                    <a:lstStyle/>
                    <a:p>
                      <a:pPr marL="0" marR="0" algn="ctr">
                        <a:lnSpc>
                          <a:spcPct val="200000"/>
                        </a:lnSpc>
                        <a:spcBef>
                          <a:spcPts val="0"/>
                        </a:spcBef>
                        <a:spcAft>
                          <a:spcPts val="0"/>
                        </a:spcAft>
                      </a:pPr>
                      <a:r>
                        <a:rPr lang="el-GR" sz="1400">
                          <a:effectLst/>
                          <a:latin typeface="Calibri" panose="020F0502020204030204" pitchFamily="34" charset="0"/>
                          <a:ea typeface="Calibri" panose="020F0502020204030204" pitchFamily="34" charset="0"/>
                          <a:cs typeface="Calibri" panose="020F0502020204030204" pitchFamily="34" charset="0"/>
                        </a:rPr>
                        <a:t>Μάρτιος</a:t>
                      </a:r>
                      <a:r>
                        <a:rPr lang="en-US" sz="1400">
                          <a:effectLst/>
                          <a:latin typeface="Calibri" panose="020F0502020204030204" pitchFamily="34" charset="0"/>
                          <a:ea typeface="Calibri" panose="020F0502020204030204" pitchFamily="34" charset="0"/>
                          <a:cs typeface="Calibri" panose="020F0502020204030204" pitchFamily="34" charset="0"/>
                        </a:rPr>
                        <a:t> 2010-</a:t>
                      </a:r>
                      <a:r>
                        <a:rPr lang="el-GR" sz="1400">
                          <a:effectLst/>
                          <a:latin typeface="Calibri" panose="020F0502020204030204" pitchFamily="34" charset="0"/>
                          <a:ea typeface="Calibri" panose="020F0502020204030204" pitchFamily="34" charset="0"/>
                          <a:cs typeface="Calibri" panose="020F0502020204030204" pitchFamily="34" charset="0"/>
                        </a:rPr>
                        <a:t>Ιούλιος</a:t>
                      </a:r>
                      <a:r>
                        <a:rPr lang="en-US" sz="1400">
                          <a:effectLst/>
                          <a:latin typeface="Calibri" panose="020F0502020204030204" pitchFamily="34" charset="0"/>
                          <a:ea typeface="Calibri" panose="020F0502020204030204" pitchFamily="34" charset="0"/>
                          <a:cs typeface="Calibri" panose="020F0502020204030204" pitchFamily="34" charset="0"/>
                        </a:rPr>
                        <a:t> 2011</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400">
                          <a:effectLst/>
                          <a:latin typeface="Calibri" panose="020F0502020204030204" pitchFamily="34" charset="0"/>
                          <a:ea typeface="Calibri" panose="020F0502020204030204" pitchFamily="34" charset="0"/>
                          <a:cs typeface="Calibri" panose="020F0502020204030204" pitchFamily="34" charset="0"/>
                        </a:rPr>
                        <a:t>23.1</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400">
                          <a:effectLst/>
                          <a:latin typeface="Calibri" panose="020F0502020204030204" pitchFamily="34" charset="0"/>
                          <a:ea typeface="Calibri" panose="020F0502020204030204" pitchFamily="34" charset="0"/>
                          <a:cs typeface="Calibri" panose="020F0502020204030204" pitchFamily="34" charset="0"/>
                        </a:rPr>
                        <a:t>27.6</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19.4</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6" name="Rectangle 5"/>
          <p:cNvSpPr/>
          <p:nvPr/>
        </p:nvSpPr>
        <p:spPr>
          <a:xfrm>
            <a:off x="287020" y="4495800"/>
            <a:ext cx="8001000" cy="584775"/>
          </a:xfrm>
          <a:prstGeom prst="rect">
            <a:avLst/>
          </a:prstGeom>
        </p:spPr>
        <p:txBody>
          <a:bodyPr wrap="square">
            <a:spAutoFit/>
          </a:bodyPr>
          <a:lstStyle/>
          <a:p>
            <a:pPr marL="285750" indent="-285750" algn="ctr">
              <a:buFont typeface="Wingdings" panose="05000000000000000000" pitchFamily="2" charset="2"/>
              <a:buChar char="ü"/>
            </a:pPr>
            <a:r>
              <a:rPr lang="el-GR" sz="1600" i="1" dirty="0" smtClean="0"/>
              <a:t>Τα </a:t>
            </a:r>
            <a:r>
              <a:rPr lang="el-GR" sz="1600" i="1" dirty="0"/>
              <a:t>αποτελέσματα δείχνουν ότι το μοντέλο παρέχει ικανοποιητική προσομοίωση της διάβρωσης/εναπόθεσης ιζημάτων εντός της κοίτης</a:t>
            </a:r>
            <a:r>
              <a:rPr lang="el-GR" sz="1600" i="1" dirty="0" smtClean="0"/>
              <a:t>. </a:t>
            </a:r>
            <a:endParaRPr lang="el-GR" sz="1600" i="1" dirty="0"/>
          </a:p>
        </p:txBody>
      </p:sp>
      <p:sp>
        <p:nvSpPr>
          <p:cNvPr id="2" name="Rectangle 1"/>
          <p:cNvSpPr/>
          <p:nvPr/>
        </p:nvSpPr>
        <p:spPr>
          <a:xfrm>
            <a:off x="738553" y="995818"/>
            <a:ext cx="7526020" cy="307777"/>
          </a:xfrm>
          <a:prstGeom prst="rect">
            <a:avLst/>
          </a:prstGeom>
        </p:spPr>
        <p:txBody>
          <a:bodyPr wrap="square">
            <a:spAutoFit/>
          </a:bodyPr>
          <a:lstStyle/>
          <a:p>
            <a:pPr algn="ctr"/>
            <a:r>
              <a:rPr lang="el-GR" sz="1400" i="1" dirty="0"/>
              <a:t>Αποτελέσματα προσομοιωμένων και μετρούμενων τιμών διάβρωσης/εναπόθεσης ιζημάτων</a:t>
            </a:r>
          </a:p>
        </p:txBody>
      </p:sp>
    </p:spTree>
    <p:extLst>
      <p:ext uri="{BB962C8B-B14F-4D97-AF65-F5344CB8AC3E}">
        <p14:creationId xmlns:p14="http://schemas.microsoft.com/office/powerpoint/2010/main" val="364872018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988228" y="990600"/>
            <a:ext cx="6878515" cy="4724400"/>
            <a:chOff x="988228" y="990600"/>
            <a:chExt cx="6878515" cy="4724400"/>
          </a:xfrm>
        </p:grpSpPr>
        <p:sp>
          <p:nvSpPr>
            <p:cNvPr id="24" name="Rounded Rectangle 23"/>
            <p:cNvSpPr/>
            <p:nvPr/>
          </p:nvSpPr>
          <p:spPr>
            <a:xfrm>
              <a:off x="1008743" y="9906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Τοποθέτηση του προβλήματος – Σκοπός της Δ.Δ</a:t>
              </a:r>
            </a:p>
          </p:txBody>
        </p:sp>
        <p:sp>
          <p:nvSpPr>
            <p:cNvPr id="25" name="Rounded Rectangle 24"/>
            <p:cNvSpPr/>
            <p:nvPr/>
          </p:nvSpPr>
          <p:spPr>
            <a:xfrm>
              <a:off x="994229" y="16764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Μεθοδολογία</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26" name="Rounded Rectangle 25"/>
            <p:cNvSpPr/>
            <p:nvPr/>
          </p:nvSpPr>
          <p:spPr>
            <a:xfrm>
              <a:off x="988228" y="2362200"/>
              <a:ext cx="6864001"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Περιοχή μελέτης – Δίκτυο παρακολούθησης</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27" name="Rounded Rectangle 26"/>
            <p:cNvSpPr/>
            <p:nvPr/>
          </p:nvSpPr>
          <p:spPr>
            <a:xfrm>
              <a:off x="988228" y="3733800"/>
              <a:ext cx="6878515" cy="6096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Προσομοίωση </a:t>
              </a:r>
              <a:r>
                <a:rPr lang="el-GR" sz="2000" dirty="0" smtClean="0">
                  <a:ln w="0"/>
                  <a:solidFill>
                    <a:schemeClr val="tx1"/>
                  </a:solidFill>
                  <a:effectLst>
                    <a:outerShdw blurRad="38100" dist="19050" dir="2700000" algn="tl" rotWithShape="0">
                      <a:schemeClr val="dk1">
                        <a:alpha val="40000"/>
                      </a:schemeClr>
                    </a:outerShdw>
                  </a:effectLst>
                </a:rPr>
                <a:t>της αλληλεπίδραση επιφανειακών και υπογείων υδάτων</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28" name="Rounded Rectangle 27"/>
            <p:cNvSpPr/>
            <p:nvPr/>
          </p:nvSpPr>
          <p:spPr>
            <a:xfrm>
              <a:off x="990600" y="51054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Συμπεράσματα </a:t>
              </a:r>
              <a:r>
                <a:rPr lang="el-GR" sz="2000" dirty="0" smtClean="0">
                  <a:ln w="0"/>
                  <a:solidFill>
                    <a:schemeClr val="tx1"/>
                  </a:solidFill>
                  <a:effectLst>
                    <a:outerShdw blurRad="38100" dist="19050" dir="2700000" algn="tl" rotWithShape="0">
                      <a:schemeClr val="dk1">
                        <a:alpha val="40000"/>
                      </a:schemeClr>
                    </a:outerShdw>
                  </a:effectLst>
                </a:rPr>
                <a:t>και </a:t>
              </a:r>
              <a:r>
                <a:rPr lang="el-GR" sz="2000" dirty="0">
                  <a:ln w="0"/>
                  <a:solidFill>
                    <a:schemeClr val="tx1"/>
                  </a:solidFill>
                  <a:effectLst>
                    <a:outerShdw blurRad="38100" dist="19050" dir="2700000" algn="tl" rotWithShape="0">
                      <a:schemeClr val="dk1">
                        <a:alpha val="40000"/>
                      </a:schemeClr>
                    </a:outerShdw>
                  </a:effectLst>
                </a:rPr>
                <a:t>Μελλοντικές </a:t>
              </a:r>
              <a:r>
                <a:rPr lang="el-GR" sz="2000" dirty="0" smtClean="0">
                  <a:ln w="0"/>
                  <a:solidFill>
                    <a:schemeClr val="tx1"/>
                  </a:solidFill>
                  <a:effectLst>
                    <a:outerShdw blurRad="38100" dist="19050" dir="2700000" algn="tl" rotWithShape="0">
                      <a:schemeClr val="dk1">
                        <a:alpha val="40000"/>
                      </a:schemeClr>
                    </a:outerShdw>
                  </a:effectLst>
                </a:rPr>
                <a:t>προτάσεις</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30" name="Rounded Rectangle 29"/>
            <p:cNvSpPr/>
            <p:nvPr/>
          </p:nvSpPr>
          <p:spPr>
            <a:xfrm>
              <a:off x="988228" y="3048000"/>
              <a:ext cx="6878515"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Προσομοίωση υδρολογίας, μεταφοράς ιζημάτων</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31" name="Rounded Rectangle 30"/>
            <p:cNvSpPr/>
            <p:nvPr/>
          </p:nvSpPr>
          <p:spPr>
            <a:xfrm>
              <a:off x="988228" y="44196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Σενάρια Κλιματικής Αλλαγής </a:t>
              </a:r>
              <a:endParaRPr lang="el-GR" sz="2000" dirty="0">
                <a:ln w="0"/>
                <a:solidFill>
                  <a:schemeClr val="tx1"/>
                </a:solidFill>
                <a:effectLst>
                  <a:outerShdw blurRad="38100" dist="19050" dir="2700000" algn="tl" rotWithShape="0">
                    <a:schemeClr val="dk1">
                      <a:alpha val="40000"/>
                    </a:schemeClr>
                  </a:outerShdw>
                </a:effectLst>
              </a:endParaRPr>
            </a:p>
          </p:txBody>
        </p:sp>
      </p:grpSp>
    </p:spTree>
    <p:extLst>
      <p:ext uri="{BB962C8B-B14F-4D97-AF65-F5344CB8AC3E}">
        <p14:creationId xmlns:p14="http://schemas.microsoft.com/office/powerpoint/2010/main" val="314386085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5344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της αλληλεπίδρασης επιφανειακών και υπόγειων νερών του ποταμού Ευρώτα</a:t>
            </a:r>
          </a:p>
        </p:txBody>
      </p:sp>
      <p:sp>
        <p:nvSpPr>
          <p:cNvPr id="5" name="Rectangle 4"/>
          <p:cNvSpPr/>
          <p:nvPr/>
        </p:nvSpPr>
        <p:spPr>
          <a:xfrm>
            <a:off x="304800" y="1076585"/>
            <a:ext cx="8305800" cy="5469190"/>
          </a:xfrm>
          <a:prstGeom prst="rect">
            <a:avLst/>
          </a:prstGeom>
        </p:spPr>
        <p:txBody>
          <a:bodyPr wrap="square">
            <a:spAutoFit/>
          </a:bodyPr>
          <a:lstStyle/>
          <a:p>
            <a:pPr marL="171450" indent="-171450" algn="just">
              <a:lnSpc>
                <a:spcPct val="115000"/>
              </a:lnSpc>
              <a:spcAft>
                <a:spcPts val="600"/>
              </a:spcAft>
              <a:buFont typeface="Wingdings" panose="05000000000000000000" pitchFamily="2" charset="2"/>
              <a:buChar char="Ø"/>
            </a:pPr>
            <a:r>
              <a:rPr lang="el-GR" sz="1600" dirty="0" smtClean="0">
                <a:ea typeface="Calibri" panose="020F0502020204030204" pitchFamily="34" charset="0"/>
                <a:cs typeface="Calibri" panose="020F0502020204030204" pitchFamily="34" charset="0"/>
              </a:rPr>
              <a:t>Το μοντέλο </a:t>
            </a:r>
            <a:r>
              <a:rPr lang="el-GR" sz="1600" dirty="0">
                <a:ea typeface="Calibri" panose="020F0502020204030204" pitchFamily="34" charset="0"/>
                <a:cs typeface="Calibri" panose="020F0502020204030204" pitchFamily="34" charset="0"/>
              </a:rPr>
              <a:t>PTC απαιτεί την εισαγωγή μίας σειράς </a:t>
            </a:r>
            <a:r>
              <a:rPr lang="el-GR" sz="1600" dirty="0" smtClean="0">
                <a:ea typeface="Calibri" panose="020F0502020204030204" pitchFamily="34" charset="0"/>
                <a:cs typeface="Calibri" panose="020F0502020204030204" pitchFamily="34" charset="0"/>
              </a:rPr>
              <a:t>στοιχείων της περιοχής </a:t>
            </a:r>
            <a:r>
              <a:rPr lang="el-GR" sz="1600" dirty="0" smtClean="0">
                <a:ea typeface="Calibri" panose="020F0502020204030204" pitchFamily="34" charset="0"/>
                <a:cs typeface="Calibri" panose="020F0502020204030204" pitchFamily="34" charset="0"/>
              </a:rPr>
              <a:t>μελέτης (υδραυλικές </a:t>
            </a:r>
            <a:r>
              <a:rPr lang="el-GR" sz="1600" dirty="0">
                <a:ea typeface="Calibri" panose="020F0502020204030204" pitchFamily="34" charset="0"/>
                <a:cs typeface="Calibri" panose="020F0502020204030204" pitchFamily="34" charset="0"/>
              </a:rPr>
              <a:t>αγωγιμότητες, </a:t>
            </a:r>
            <a:r>
              <a:rPr lang="el-GR" sz="1600" dirty="0" smtClean="0">
                <a:ea typeface="Calibri" panose="020F0502020204030204" pitchFamily="34" charset="0"/>
                <a:cs typeface="Calibri" panose="020F0502020204030204" pitchFamily="34" charset="0"/>
              </a:rPr>
              <a:t>υψόμετρα, αρχικές και οριακές συνθήκες, δεδομένα </a:t>
            </a:r>
            <a:r>
              <a:rPr lang="el-GR" sz="1600" dirty="0">
                <a:ea typeface="Calibri" panose="020F0502020204030204" pitchFamily="34" charset="0"/>
                <a:cs typeface="Calibri" panose="020F0502020204030204" pitchFamily="34" charset="0"/>
              </a:rPr>
              <a:t>βροχόπτωσης, </a:t>
            </a:r>
            <a:r>
              <a:rPr lang="el-GR" sz="1600" dirty="0" smtClean="0">
                <a:ea typeface="Calibri" panose="020F0502020204030204" pitchFamily="34" charset="0"/>
                <a:cs typeface="Calibri" panose="020F0502020204030204" pitchFamily="34" charset="0"/>
              </a:rPr>
              <a:t>θέσεις </a:t>
            </a:r>
            <a:r>
              <a:rPr lang="el-GR" sz="1600" dirty="0">
                <a:ea typeface="Calibri" panose="020F0502020204030204" pitchFamily="34" charset="0"/>
                <a:cs typeface="Calibri" panose="020F0502020204030204" pitchFamily="34" charset="0"/>
              </a:rPr>
              <a:t>των πηγαδιών άντλησης και τους ρυθμούς </a:t>
            </a:r>
            <a:r>
              <a:rPr lang="el-GR" sz="1600" dirty="0" smtClean="0">
                <a:ea typeface="Calibri" panose="020F0502020204030204" pitchFamily="34" charset="0"/>
                <a:cs typeface="Calibri" panose="020F0502020204030204" pitchFamily="34" charset="0"/>
              </a:rPr>
              <a:t>άντλησης </a:t>
            </a:r>
            <a:r>
              <a:rPr lang="el-GR" sz="1600" dirty="0" err="1" smtClean="0">
                <a:ea typeface="Calibri" panose="020F0502020204030204" pitchFamily="34" charset="0"/>
                <a:cs typeface="Calibri" panose="020F0502020204030204" pitchFamily="34" charset="0"/>
              </a:rPr>
              <a:t>κ.α</a:t>
            </a:r>
            <a:r>
              <a:rPr lang="el-GR" sz="1600" dirty="0" smtClean="0">
                <a:ea typeface="Calibri" panose="020F0502020204030204" pitchFamily="34" charset="0"/>
                <a:cs typeface="Calibri" panose="020F0502020204030204" pitchFamily="34" charset="0"/>
              </a:rPr>
              <a:t>)</a:t>
            </a:r>
          </a:p>
          <a:p>
            <a:pPr marL="171450" indent="-171450" algn="just">
              <a:lnSpc>
                <a:spcPct val="115000"/>
              </a:lnSpc>
              <a:spcAft>
                <a:spcPts val="600"/>
              </a:spcAft>
              <a:buFont typeface="Wingdings" panose="05000000000000000000" pitchFamily="2" charset="2"/>
              <a:buChar char="Ø"/>
            </a:pPr>
            <a:endParaRPr lang="el-GR" sz="1600" dirty="0" smtClean="0">
              <a:ea typeface="Calibri" panose="020F0502020204030204" pitchFamily="34" charset="0"/>
              <a:cs typeface="Calibri" panose="020F0502020204030204" pitchFamily="34" charset="0"/>
            </a:endParaRPr>
          </a:p>
          <a:p>
            <a:pPr marL="171450" indent="-171450" algn="just">
              <a:lnSpc>
                <a:spcPct val="115000"/>
              </a:lnSpc>
              <a:spcAft>
                <a:spcPts val="600"/>
              </a:spcAft>
              <a:buFont typeface="Wingdings" panose="05000000000000000000" pitchFamily="2" charset="2"/>
              <a:buChar char="Ø"/>
            </a:pPr>
            <a:endParaRPr lang="el-GR" sz="1600" dirty="0">
              <a:ea typeface="Calibri" panose="020F0502020204030204" pitchFamily="34" charset="0"/>
              <a:cs typeface="Calibri" panose="020F0502020204030204" pitchFamily="34" charset="0"/>
            </a:endParaRPr>
          </a:p>
          <a:p>
            <a:pPr marL="171450" indent="-171450" algn="just">
              <a:lnSpc>
                <a:spcPct val="115000"/>
              </a:lnSpc>
              <a:spcAft>
                <a:spcPts val="600"/>
              </a:spcAft>
              <a:buFont typeface="Wingdings" panose="05000000000000000000" pitchFamily="2" charset="2"/>
              <a:buChar char="Ø"/>
            </a:pPr>
            <a:endParaRPr lang="el-GR" sz="1600" dirty="0" smtClean="0">
              <a:ea typeface="Calibri" panose="020F0502020204030204" pitchFamily="34" charset="0"/>
              <a:cs typeface="Calibri" panose="020F0502020204030204" pitchFamily="34" charset="0"/>
            </a:endParaRPr>
          </a:p>
          <a:p>
            <a:pPr marL="171450" indent="-171450" algn="just">
              <a:lnSpc>
                <a:spcPct val="115000"/>
              </a:lnSpc>
              <a:spcAft>
                <a:spcPts val="600"/>
              </a:spcAft>
              <a:buFont typeface="Wingdings" panose="05000000000000000000" pitchFamily="2" charset="2"/>
              <a:buChar char="Ø"/>
            </a:pPr>
            <a:endParaRPr lang="el-GR" sz="1600" dirty="0">
              <a:ea typeface="Calibri" panose="020F0502020204030204" pitchFamily="34" charset="0"/>
              <a:cs typeface="Calibri" panose="020F0502020204030204" pitchFamily="34" charset="0"/>
            </a:endParaRPr>
          </a:p>
          <a:p>
            <a:pPr marL="171450" indent="-171450" algn="just">
              <a:lnSpc>
                <a:spcPct val="115000"/>
              </a:lnSpc>
              <a:spcAft>
                <a:spcPts val="600"/>
              </a:spcAft>
              <a:buFont typeface="Wingdings" panose="05000000000000000000" pitchFamily="2" charset="2"/>
              <a:buChar char="Ø"/>
            </a:pPr>
            <a:endParaRPr lang="el-GR" sz="1600" dirty="0" smtClean="0">
              <a:ea typeface="Calibri" panose="020F0502020204030204" pitchFamily="34" charset="0"/>
              <a:cs typeface="Calibri" panose="020F0502020204030204" pitchFamily="34" charset="0"/>
            </a:endParaRPr>
          </a:p>
          <a:p>
            <a:pPr marL="171450" indent="-171450" algn="just">
              <a:lnSpc>
                <a:spcPct val="115000"/>
              </a:lnSpc>
              <a:spcAft>
                <a:spcPts val="600"/>
              </a:spcAft>
              <a:buFont typeface="Wingdings" panose="05000000000000000000" pitchFamily="2" charset="2"/>
              <a:buChar char="Ø"/>
            </a:pPr>
            <a:endParaRPr lang="el-GR" sz="1600" dirty="0">
              <a:ea typeface="Calibri" panose="020F0502020204030204" pitchFamily="34" charset="0"/>
              <a:cs typeface="Calibri" panose="020F0502020204030204" pitchFamily="34" charset="0"/>
            </a:endParaRPr>
          </a:p>
          <a:p>
            <a:pPr marL="171450" indent="-171450" algn="just">
              <a:lnSpc>
                <a:spcPct val="115000"/>
              </a:lnSpc>
              <a:spcAft>
                <a:spcPts val="600"/>
              </a:spcAft>
              <a:buFont typeface="Wingdings" panose="05000000000000000000" pitchFamily="2" charset="2"/>
              <a:buChar char="Ø"/>
            </a:pPr>
            <a:endParaRPr lang="el-GR" sz="1600" dirty="0" smtClean="0">
              <a:ea typeface="Calibri" panose="020F0502020204030204" pitchFamily="34" charset="0"/>
              <a:cs typeface="Calibri" panose="020F0502020204030204" pitchFamily="34" charset="0"/>
            </a:endParaRPr>
          </a:p>
          <a:p>
            <a:pPr marL="171450" indent="-171450" algn="just">
              <a:lnSpc>
                <a:spcPct val="115000"/>
              </a:lnSpc>
              <a:spcAft>
                <a:spcPts val="600"/>
              </a:spcAft>
              <a:buFont typeface="Wingdings" panose="05000000000000000000" pitchFamily="2" charset="2"/>
              <a:buChar char="Ø"/>
            </a:pPr>
            <a:endParaRPr lang="el-GR" sz="1600" dirty="0">
              <a:ea typeface="Calibri" panose="020F0502020204030204" pitchFamily="34" charset="0"/>
              <a:cs typeface="Calibri" panose="020F0502020204030204" pitchFamily="34" charset="0"/>
            </a:endParaRPr>
          </a:p>
          <a:p>
            <a:pPr marL="171450" indent="-171450" algn="just">
              <a:lnSpc>
                <a:spcPct val="115000"/>
              </a:lnSpc>
              <a:spcAft>
                <a:spcPts val="600"/>
              </a:spcAft>
              <a:buFont typeface="Wingdings" panose="05000000000000000000" pitchFamily="2" charset="2"/>
              <a:buChar char="Ø"/>
            </a:pPr>
            <a:endParaRPr lang="el-GR" sz="1600" dirty="0" smtClean="0">
              <a:ea typeface="Calibri" panose="020F0502020204030204" pitchFamily="34" charset="0"/>
              <a:cs typeface="Calibri" panose="020F0502020204030204" pitchFamily="34" charset="0"/>
            </a:endParaRPr>
          </a:p>
          <a:p>
            <a:pPr marL="171450" indent="-171450" algn="just">
              <a:lnSpc>
                <a:spcPct val="115000"/>
              </a:lnSpc>
              <a:spcAft>
                <a:spcPts val="600"/>
              </a:spcAft>
              <a:buFont typeface="Wingdings" panose="05000000000000000000" pitchFamily="2" charset="2"/>
              <a:buChar char="Ø"/>
            </a:pPr>
            <a:endParaRPr lang="el-GR" sz="1600" dirty="0">
              <a:ea typeface="Calibri" panose="020F0502020204030204" pitchFamily="34" charset="0"/>
              <a:cs typeface="Calibri" panose="020F0502020204030204" pitchFamily="34" charset="0"/>
            </a:endParaRPr>
          </a:p>
          <a:p>
            <a:pPr marL="171450" indent="-171450" algn="just">
              <a:lnSpc>
                <a:spcPct val="115000"/>
              </a:lnSpc>
              <a:spcAft>
                <a:spcPts val="600"/>
              </a:spcAft>
              <a:buFont typeface="Wingdings" panose="05000000000000000000" pitchFamily="2" charset="2"/>
              <a:buChar char="Ø"/>
            </a:pPr>
            <a:r>
              <a:rPr lang="el-GR" sz="1600" dirty="0" smtClean="0">
                <a:ea typeface="Calibri" panose="020F0502020204030204" pitchFamily="34" charset="0"/>
                <a:cs typeface="Calibri" panose="020F0502020204030204" pitchFamily="34" charset="0"/>
              </a:rPr>
              <a:t>Κοιλάδα </a:t>
            </a:r>
            <a:r>
              <a:rPr lang="el-GR" sz="1600" dirty="0">
                <a:ea typeface="Calibri" panose="020F0502020204030204" pitchFamily="34" charset="0"/>
                <a:cs typeface="Calibri" panose="020F0502020204030204" pitchFamily="34" charset="0"/>
              </a:rPr>
              <a:t>της Σπάρτης </a:t>
            </a:r>
            <a:r>
              <a:rPr lang="el-GR" sz="1600" dirty="0" smtClean="0">
                <a:ea typeface="Calibri" panose="020F0502020204030204" pitchFamily="34" charset="0"/>
                <a:cs typeface="Calibri" panose="020F0502020204030204" pitchFamily="34" charset="0"/>
              </a:rPr>
              <a:t>χαρακτηρίζεται </a:t>
            </a:r>
            <a:r>
              <a:rPr lang="el-GR" sz="1600" dirty="0">
                <a:ea typeface="Calibri" panose="020F0502020204030204" pitchFamily="34" charset="0"/>
                <a:cs typeface="Calibri" panose="020F0502020204030204" pitchFamily="34" charset="0"/>
              </a:rPr>
              <a:t>από μια σειρά επάλληλων, ελεύθερων-</a:t>
            </a:r>
            <a:r>
              <a:rPr lang="el-GR" sz="1600" dirty="0" err="1">
                <a:ea typeface="Calibri" panose="020F0502020204030204" pitchFamily="34" charset="0"/>
                <a:cs typeface="Calibri" panose="020F0502020204030204" pitchFamily="34" charset="0"/>
              </a:rPr>
              <a:t>ημιαρτεσιανών</a:t>
            </a:r>
            <a:r>
              <a:rPr lang="el-GR" sz="1600" dirty="0">
                <a:ea typeface="Calibri" panose="020F0502020204030204" pitchFamily="34" charset="0"/>
                <a:cs typeface="Calibri" panose="020F0502020204030204" pitchFamily="34" charset="0"/>
              </a:rPr>
              <a:t> και αρτεσιανών </a:t>
            </a:r>
            <a:r>
              <a:rPr lang="el-GR" sz="1600" dirty="0" err="1">
                <a:ea typeface="Calibri" panose="020F0502020204030204" pitchFamily="34" charset="0"/>
                <a:cs typeface="Calibri" panose="020F0502020204030204" pitchFamily="34" charset="0"/>
              </a:rPr>
              <a:t>υδροφορέων</a:t>
            </a:r>
            <a:r>
              <a:rPr lang="el-GR" sz="1600" dirty="0">
                <a:ea typeface="Calibri" panose="020F0502020204030204" pitchFamily="34" charset="0"/>
                <a:cs typeface="Calibri" panose="020F0502020204030204" pitchFamily="34" charset="0"/>
              </a:rPr>
              <a:t> στις αποθέσεις του </a:t>
            </a:r>
            <a:r>
              <a:rPr lang="el-GR" sz="1600" dirty="0" err="1">
                <a:ea typeface="Calibri" panose="020F0502020204030204" pitchFamily="34" charset="0"/>
                <a:cs typeface="Calibri" panose="020F0502020204030204" pitchFamily="34" charset="0"/>
              </a:rPr>
              <a:t>ολοκαίνου</a:t>
            </a:r>
            <a:r>
              <a:rPr lang="el-GR" sz="1600" dirty="0">
                <a:ea typeface="Calibri" panose="020F0502020204030204" pitchFamily="34" charset="0"/>
                <a:cs typeface="Calibri" panose="020F0502020204030204" pitchFamily="34" charset="0"/>
              </a:rPr>
              <a:t> και πλειστοκαίνου με τον ελεύθερο </a:t>
            </a:r>
            <a:r>
              <a:rPr lang="el-GR" sz="1600" dirty="0" err="1">
                <a:ea typeface="Calibri" panose="020F0502020204030204" pitchFamily="34" charset="0"/>
                <a:cs typeface="Calibri" panose="020F0502020204030204" pitchFamily="34" charset="0"/>
              </a:rPr>
              <a:t>υδροφορέα</a:t>
            </a:r>
            <a:r>
              <a:rPr lang="el-GR" sz="1600" dirty="0">
                <a:ea typeface="Calibri" panose="020F0502020204030204" pitchFamily="34" charset="0"/>
                <a:cs typeface="Calibri" panose="020F0502020204030204" pitchFamily="34" charset="0"/>
              </a:rPr>
              <a:t> να παρουσιάζεται ενιαίος. </a:t>
            </a:r>
            <a:endParaRPr lang="el-GR" sz="1600" dirty="0">
              <a:effectLst/>
              <a:ea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2"/>
          <a:stretch>
            <a:fillRect/>
          </a:stretch>
        </p:blipFill>
        <p:spPr>
          <a:xfrm>
            <a:off x="1600200" y="2086054"/>
            <a:ext cx="5479048" cy="3233874"/>
          </a:xfrm>
          <a:prstGeom prst="rect">
            <a:avLst/>
          </a:prstGeom>
        </p:spPr>
      </p:pic>
      <p:sp>
        <p:nvSpPr>
          <p:cNvPr id="3" name="Rectangle 2"/>
          <p:cNvSpPr/>
          <p:nvPr/>
        </p:nvSpPr>
        <p:spPr>
          <a:xfrm>
            <a:off x="1447800" y="5253410"/>
            <a:ext cx="6553200" cy="307777"/>
          </a:xfrm>
          <a:prstGeom prst="rect">
            <a:avLst/>
          </a:prstGeom>
        </p:spPr>
        <p:txBody>
          <a:bodyPr wrap="square">
            <a:spAutoFit/>
          </a:bodyPr>
          <a:lstStyle/>
          <a:p>
            <a:r>
              <a:rPr lang="el-GR" sz="1400" i="1" dirty="0"/>
              <a:t>Περιοχή μελέτης συνδυαστικού μοντέλου SWAT-PTC (Κοιλάδα της Σπάρτης)</a:t>
            </a:r>
          </a:p>
        </p:txBody>
      </p:sp>
    </p:spTree>
    <p:extLst>
      <p:ext uri="{BB962C8B-B14F-4D97-AF65-F5344CB8AC3E}">
        <p14:creationId xmlns:p14="http://schemas.microsoft.com/office/powerpoint/2010/main" val="406552101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5344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της αλληλεπίδρασης επιφανειακών και υπόγειων νερών του ποταμού Ευρώτα</a:t>
            </a:r>
          </a:p>
        </p:txBody>
      </p:sp>
      <p:sp>
        <p:nvSpPr>
          <p:cNvPr id="4" name="Rectangle 3"/>
          <p:cNvSpPr/>
          <p:nvPr/>
        </p:nvSpPr>
        <p:spPr>
          <a:xfrm>
            <a:off x="457200" y="990918"/>
            <a:ext cx="8153400" cy="1301895"/>
          </a:xfrm>
          <a:prstGeom prst="rect">
            <a:avLst/>
          </a:prstGeom>
        </p:spPr>
        <p:txBody>
          <a:bodyPr wrap="square">
            <a:spAutoFit/>
          </a:bodyPr>
          <a:lstStyle/>
          <a:p>
            <a:pPr algn="just">
              <a:lnSpc>
                <a:spcPct val="115000"/>
              </a:lnSpc>
              <a:spcAft>
                <a:spcPts val="600"/>
              </a:spcAft>
            </a:pPr>
            <a:r>
              <a:rPr lang="el-GR" sz="1600" b="1" dirty="0" smtClean="0">
                <a:ea typeface="Calibri" panose="020F0502020204030204" pitchFamily="34" charset="0"/>
                <a:cs typeface="Times New Roman" panose="02020603050405020304" pitchFamily="18" charset="0"/>
              </a:rPr>
              <a:t>Προσομοίωση </a:t>
            </a:r>
            <a:r>
              <a:rPr lang="el-GR" sz="1600" b="1" dirty="0" smtClean="0">
                <a:ea typeface="Calibri" panose="020F0502020204030204" pitchFamily="34" charset="0"/>
                <a:cs typeface="Times New Roman" panose="02020603050405020304" pitchFamily="18" charset="0"/>
                <a:sym typeface="Wingdings" panose="05000000000000000000" pitchFamily="2" charset="2"/>
              </a:rPr>
              <a:t> </a:t>
            </a:r>
            <a:r>
              <a:rPr lang="el-GR" sz="1600" b="1" dirty="0" smtClean="0">
                <a:ea typeface="Calibri" panose="020F0502020204030204" pitchFamily="34" charset="0"/>
                <a:cs typeface="Times New Roman" panose="02020603050405020304" pitchFamily="18" charset="0"/>
              </a:rPr>
              <a:t>Οκτώβριος </a:t>
            </a:r>
            <a:r>
              <a:rPr lang="el-GR" sz="1600" b="1" dirty="0">
                <a:ea typeface="Calibri" panose="020F0502020204030204" pitchFamily="34" charset="0"/>
                <a:cs typeface="Times New Roman" panose="02020603050405020304" pitchFamily="18" charset="0"/>
              </a:rPr>
              <a:t>2007 - Σεπτέμβριος 2011 </a:t>
            </a:r>
            <a:r>
              <a:rPr lang="el-GR" sz="1600" b="1" dirty="0" smtClean="0">
                <a:ea typeface="Calibri" panose="020F0502020204030204" pitchFamily="34" charset="0"/>
                <a:cs typeface="Times New Roman" panose="02020603050405020304" pitchFamily="18" charset="0"/>
              </a:rPr>
              <a:t>(μηνιαίο βήμα)</a:t>
            </a:r>
          </a:p>
          <a:p>
            <a:pPr marL="285750" indent="-285750" algn="just">
              <a:lnSpc>
                <a:spcPct val="115000"/>
              </a:lnSpc>
              <a:spcAft>
                <a:spcPts val="600"/>
              </a:spcAft>
              <a:buFont typeface="Wingdings" panose="05000000000000000000" pitchFamily="2" charset="2"/>
              <a:buChar char="Ø"/>
            </a:pPr>
            <a:r>
              <a:rPr lang="el-GR" sz="1600" dirty="0" smtClean="0">
                <a:ea typeface="Calibri" panose="020F0502020204030204" pitchFamily="34" charset="0"/>
                <a:cs typeface="Times New Roman" panose="02020603050405020304" pitchFamily="18" charset="0"/>
              </a:rPr>
              <a:t>Για </a:t>
            </a:r>
            <a:r>
              <a:rPr lang="el-GR" sz="1600" dirty="0">
                <a:ea typeface="Calibri" panose="020F0502020204030204" pitchFamily="34" charset="0"/>
                <a:cs typeface="Times New Roman" panose="02020603050405020304" pitchFamily="18" charset="0"/>
              </a:rPr>
              <a:t>τον καθορισμό της περιοχής μελέτης έγινε αρχικά εισαγωγή του γεωλογικού χάρτη της περιοχής ενώ στην συνέχεια έγινε εισαγωγή άλλων απαραίτητων δεδομένων όπως των ισοϋψών, των γεωτρήσεων </a:t>
            </a:r>
            <a:r>
              <a:rPr lang="el-GR" sz="1600" dirty="0" smtClean="0">
                <a:ea typeface="Calibri" panose="020F0502020204030204" pitchFamily="34" charset="0"/>
                <a:cs typeface="Times New Roman" panose="02020603050405020304" pitchFamily="18" charset="0"/>
              </a:rPr>
              <a:t>και </a:t>
            </a:r>
            <a:r>
              <a:rPr lang="el-GR" sz="1600" dirty="0">
                <a:ea typeface="Calibri" panose="020F0502020204030204" pitchFamily="34" charset="0"/>
                <a:cs typeface="Times New Roman" panose="02020603050405020304" pitchFamily="18" charset="0"/>
              </a:rPr>
              <a:t>των πηγών. </a:t>
            </a:r>
          </a:p>
        </p:txBody>
      </p:sp>
      <p:pic>
        <p:nvPicPr>
          <p:cNvPr id="3" name="Picture 2"/>
          <p:cNvPicPr>
            <a:picLocks noChangeAspect="1"/>
          </p:cNvPicPr>
          <p:nvPr/>
        </p:nvPicPr>
        <p:blipFill>
          <a:blip r:embed="rId2"/>
          <a:stretch>
            <a:fillRect/>
          </a:stretch>
        </p:blipFill>
        <p:spPr>
          <a:xfrm>
            <a:off x="1248118" y="2438400"/>
            <a:ext cx="6952563" cy="4256163"/>
          </a:xfrm>
          <a:prstGeom prst="rect">
            <a:avLst/>
          </a:prstGeom>
        </p:spPr>
      </p:pic>
    </p:spTree>
    <p:extLst>
      <p:ext uri="{BB962C8B-B14F-4D97-AF65-F5344CB8AC3E}">
        <p14:creationId xmlns:p14="http://schemas.microsoft.com/office/powerpoint/2010/main" val="139649600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5344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της αλληλεπίδρασης επιφανειακών και υπόγειων νερών του ποταμού Ευρώτα</a:t>
            </a:r>
          </a:p>
        </p:txBody>
      </p:sp>
      <p:pic>
        <p:nvPicPr>
          <p:cNvPr id="4" name="Picture 3"/>
          <p:cNvPicPr>
            <a:picLocks noChangeAspect="1"/>
          </p:cNvPicPr>
          <p:nvPr/>
        </p:nvPicPr>
        <p:blipFill>
          <a:blip r:embed="rId2"/>
          <a:stretch>
            <a:fillRect/>
          </a:stretch>
        </p:blipFill>
        <p:spPr>
          <a:xfrm>
            <a:off x="716747" y="1447800"/>
            <a:ext cx="8051015" cy="4953000"/>
          </a:xfrm>
          <a:prstGeom prst="rect">
            <a:avLst/>
          </a:prstGeom>
        </p:spPr>
      </p:pic>
      <p:sp>
        <p:nvSpPr>
          <p:cNvPr id="5" name="Rectangle 4"/>
          <p:cNvSpPr/>
          <p:nvPr/>
        </p:nvSpPr>
        <p:spPr>
          <a:xfrm>
            <a:off x="468548" y="953869"/>
            <a:ext cx="8294452" cy="369332"/>
          </a:xfrm>
          <a:prstGeom prst="rect">
            <a:avLst/>
          </a:prstGeom>
        </p:spPr>
        <p:txBody>
          <a:bodyPr wrap="square">
            <a:spAutoFit/>
          </a:bodyPr>
          <a:lstStyle/>
          <a:p>
            <a:r>
              <a:rPr lang="el-GR" dirty="0"/>
              <a:t>Για κάθε στρώμα ορίζεται η υδραυλική αγωγιμότητα στις τρεις διευθύνσεις </a:t>
            </a:r>
          </a:p>
        </p:txBody>
      </p:sp>
    </p:spTree>
    <p:extLst>
      <p:ext uri="{BB962C8B-B14F-4D97-AF65-F5344CB8AC3E}">
        <p14:creationId xmlns:p14="http://schemas.microsoft.com/office/powerpoint/2010/main" val="56229485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5344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της αλληλεπίδρασης επιφανειακών και υπόγειων νερών του ποταμού Ευρώτα</a:t>
            </a:r>
          </a:p>
        </p:txBody>
      </p:sp>
      <p:pic>
        <p:nvPicPr>
          <p:cNvPr id="7" name="Picture 6"/>
          <p:cNvPicPr>
            <a:picLocks noChangeAspect="1"/>
          </p:cNvPicPr>
          <p:nvPr/>
        </p:nvPicPr>
        <p:blipFill rotWithShape="1">
          <a:blip r:embed="rId2"/>
          <a:srcRect b="7547"/>
          <a:stretch/>
        </p:blipFill>
        <p:spPr>
          <a:xfrm>
            <a:off x="830487" y="1905000"/>
            <a:ext cx="7787825" cy="4572000"/>
          </a:xfrm>
          <a:prstGeom prst="rect">
            <a:avLst/>
          </a:prstGeom>
        </p:spPr>
      </p:pic>
      <p:sp>
        <p:nvSpPr>
          <p:cNvPr id="5" name="Rectangle 4"/>
          <p:cNvSpPr/>
          <p:nvPr/>
        </p:nvSpPr>
        <p:spPr>
          <a:xfrm>
            <a:off x="228600" y="953869"/>
            <a:ext cx="8610600" cy="830997"/>
          </a:xfrm>
          <a:prstGeom prst="rect">
            <a:avLst/>
          </a:prstGeom>
        </p:spPr>
        <p:txBody>
          <a:bodyPr wrap="square">
            <a:spAutoFit/>
          </a:bodyPr>
          <a:lstStyle/>
          <a:p>
            <a:pPr marL="285750" indent="-285750" algn="just">
              <a:buFont typeface="Wingdings" panose="05000000000000000000" pitchFamily="2" charset="2"/>
              <a:buChar char="Ø"/>
            </a:pPr>
            <a:r>
              <a:rPr lang="el-GR" sz="1600" dirty="0" smtClean="0"/>
              <a:t>Οι </a:t>
            </a:r>
            <a:r>
              <a:rPr lang="el-GR" sz="1600" dirty="0"/>
              <a:t>ποσότητες ύδατος που διηθούνται στον υπόγειο </a:t>
            </a:r>
            <a:r>
              <a:rPr lang="el-GR" sz="1600" dirty="0" err="1"/>
              <a:t>υδροφορέα</a:t>
            </a:r>
            <a:r>
              <a:rPr lang="el-GR" sz="1600" dirty="0"/>
              <a:t> (παράμετρος GW_RCHG) ανά </a:t>
            </a:r>
            <a:r>
              <a:rPr lang="el-GR" sz="1600" dirty="0" err="1"/>
              <a:t>υπολεκάνη</a:t>
            </a:r>
            <a:r>
              <a:rPr lang="el-GR" sz="1600" dirty="0"/>
              <a:t> οι οποίες υπολογίστηκαν </a:t>
            </a:r>
            <a:r>
              <a:rPr lang="el-GR" sz="1600" dirty="0" smtClean="0"/>
              <a:t>μέσω </a:t>
            </a:r>
            <a:r>
              <a:rPr lang="el-GR" sz="1600" dirty="0"/>
              <a:t>του μοντέλου SWAT, χρησιμοποιήθηκαν ως δεδομένα εισόδου (διήθησης) στο μοντέλο των υπογείων υδάτων </a:t>
            </a:r>
            <a:r>
              <a:rPr lang="el-GR" sz="1600" dirty="0" smtClean="0"/>
              <a:t>PTC</a:t>
            </a:r>
            <a:endParaRPr lang="el-GR" sz="1600" dirty="0"/>
          </a:p>
        </p:txBody>
      </p:sp>
    </p:spTree>
    <p:extLst>
      <p:ext uri="{BB962C8B-B14F-4D97-AF65-F5344CB8AC3E}">
        <p14:creationId xmlns:p14="http://schemas.microsoft.com/office/powerpoint/2010/main" val="101881007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5344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της αλληλεπίδρασης επιφανειακών και υπόγειων νερών του ποταμού Ευρώτα</a:t>
            </a:r>
          </a:p>
        </p:txBody>
      </p:sp>
      <p:pic>
        <p:nvPicPr>
          <p:cNvPr id="3" name="Picture 2"/>
          <p:cNvPicPr>
            <a:picLocks noChangeAspect="1"/>
          </p:cNvPicPr>
          <p:nvPr/>
        </p:nvPicPr>
        <p:blipFill>
          <a:blip r:embed="rId2"/>
          <a:stretch>
            <a:fillRect/>
          </a:stretch>
        </p:blipFill>
        <p:spPr>
          <a:xfrm>
            <a:off x="954984" y="2090023"/>
            <a:ext cx="7538832" cy="4599819"/>
          </a:xfrm>
          <a:prstGeom prst="rect">
            <a:avLst/>
          </a:prstGeom>
        </p:spPr>
      </p:pic>
      <p:sp>
        <p:nvSpPr>
          <p:cNvPr id="5" name="Rectangle 4"/>
          <p:cNvSpPr/>
          <p:nvPr/>
        </p:nvSpPr>
        <p:spPr>
          <a:xfrm>
            <a:off x="152400" y="975479"/>
            <a:ext cx="8763000" cy="1077218"/>
          </a:xfrm>
          <a:prstGeom prst="rect">
            <a:avLst/>
          </a:prstGeom>
        </p:spPr>
        <p:txBody>
          <a:bodyPr wrap="square">
            <a:spAutoFit/>
          </a:bodyPr>
          <a:lstStyle/>
          <a:p>
            <a:pPr marL="285750" indent="-285750" algn="just">
              <a:buFont typeface="Wingdings" panose="05000000000000000000" pitchFamily="2" charset="2"/>
              <a:buChar char="Ø"/>
            </a:pPr>
            <a:r>
              <a:rPr lang="el-GR" sz="1600" dirty="0" smtClean="0"/>
              <a:t>Οι </a:t>
            </a:r>
            <a:r>
              <a:rPr lang="el-GR" sz="1600" dirty="0"/>
              <a:t>ποσότητες ύδατος που μέσω των ρεμάτων τροφοδοτούνται (GW_Q-</a:t>
            </a:r>
            <a:r>
              <a:rPr lang="el-GR" sz="1600" dirty="0" err="1"/>
              <a:t>Groundwater</a:t>
            </a:r>
            <a:r>
              <a:rPr lang="el-GR" sz="1600" dirty="0"/>
              <a:t> </a:t>
            </a:r>
            <a:r>
              <a:rPr lang="el-GR" sz="1600" dirty="0" err="1"/>
              <a:t>contribution</a:t>
            </a:r>
            <a:r>
              <a:rPr lang="el-GR" sz="1600" dirty="0"/>
              <a:t> </a:t>
            </a:r>
            <a:r>
              <a:rPr lang="el-GR" sz="1600" dirty="0" err="1"/>
              <a:t>to</a:t>
            </a:r>
            <a:r>
              <a:rPr lang="el-GR" sz="1600" dirty="0"/>
              <a:t> </a:t>
            </a:r>
            <a:r>
              <a:rPr lang="el-GR" sz="1600" dirty="0" err="1"/>
              <a:t>streamflow</a:t>
            </a:r>
            <a:r>
              <a:rPr lang="el-GR" sz="1600" dirty="0"/>
              <a:t>) ή τροφοδοτούν (TLOSS-</a:t>
            </a:r>
            <a:r>
              <a:rPr lang="el-GR" sz="1600" dirty="0" err="1"/>
              <a:t>Transmission</a:t>
            </a:r>
            <a:r>
              <a:rPr lang="el-GR" sz="1600" dirty="0"/>
              <a:t> </a:t>
            </a:r>
            <a:r>
              <a:rPr lang="el-GR" sz="1600" dirty="0" err="1"/>
              <a:t>losses</a:t>
            </a:r>
            <a:r>
              <a:rPr lang="el-GR" sz="1600" dirty="0"/>
              <a:t>) τους υπόγειους </a:t>
            </a:r>
            <a:r>
              <a:rPr lang="el-GR" sz="1600" dirty="0" err="1"/>
              <a:t>υδροφορείς</a:t>
            </a:r>
            <a:r>
              <a:rPr lang="el-GR" sz="1600" dirty="0"/>
              <a:t> και υπολογίστηκαν μέσω του μοντέλου SWAT </a:t>
            </a:r>
            <a:r>
              <a:rPr lang="el-GR" sz="1600" dirty="0" smtClean="0"/>
              <a:t>χρησιμοποιήθηκαν ως </a:t>
            </a:r>
            <a:r>
              <a:rPr lang="el-GR" sz="1600" dirty="0"/>
              <a:t>οριακές </a:t>
            </a:r>
            <a:r>
              <a:rPr lang="el-GR" sz="1600" dirty="0" smtClean="0"/>
              <a:t>συνθήκες</a:t>
            </a:r>
            <a:endParaRPr lang="el-GR" sz="1600" dirty="0"/>
          </a:p>
        </p:txBody>
      </p:sp>
    </p:spTree>
    <p:extLst>
      <p:ext uri="{BB962C8B-B14F-4D97-AF65-F5344CB8AC3E}">
        <p14:creationId xmlns:p14="http://schemas.microsoft.com/office/powerpoint/2010/main" val="166472444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5344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της αλληλεπίδρασης επιφανειακών και υπόγειων νερών του ποταμού Ευρώτα</a:t>
            </a:r>
          </a:p>
        </p:txBody>
      </p:sp>
      <p:sp>
        <p:nvSpPr>
          <p:cNvPr id="5" name="Rectangle 4"/>
          <p:cNvSpPr/>
          <p:nvPr/>
        </p:nvSpPr>
        <p:spPr>
          <a:xfrm>
            <a:off x="304800" y="1066800"/>
            <a:ext cx="8305800" cy="1569660"/>
          </a:xfrm>
          <a:prstGeom prst="rect">
            <a:avLst/>
          </a:prstGeom>
        </p:spPr>
        <p:txBody>
          <a:bodyPr wrap="square">
            <a:spAutoFit/>
          </a:bodyPr>
          <a:lstStyle/>
          <a:p>
            <a:pPr marL="285750" indent="-285750" algn="just">
              <a:buFont typeface="Wingdings" panose="05000000000000000000" pitchFamily="2" charset="2"/>
              <a:buChar char="Ø"/>
            </a:pPr>
            <a:r>
              <a:rPr lang="el-GR" sz="1600" dirty="0"/>
              <a:t>Εισάγονται </a:t>
            </a:r>
            <a:r>
              <a:rPr lang="el-GR" sz="1600" dirty="0" smtClean="0"/>
              <a:t>στο </a:t>
            </a:r>
            <a:r>
              <a:rPr lang="el-GR" sz="1600" dirty="0"/>
              <a:t>χάρτη οι γεωτρήσεις που αντιστοιχούν σε κάθε στρώμα, ανάλογα με το βάθος και προσδιορίζονται ως οριακές </a:t>
            </a:r>
            <a:r>
              <a:rPr lang="el-GR" sz="1600" dirty="0" smtClean="0"/>
              <a:t>συνθήκες</a:t>
            </a:r>
          </a:p>
          <a:p>
            <a:pPr marL="285750" indent="-285750" algn="just">
              <a:buFont typeface="Wingdings" panose="05000000000000000000" pitchFamily="2" charset="2"/>
              <a:buChar char="Ø"/>
            </a:pPr>
            <a:endParaRPr lang="el-GR" sz="1600" dirty="0" smtClean="0"/>
          </a:p>
          <a:p>
            <a:pPr marL="285750" indent="-285750" algn="just">
              <a:buFont typeface="Wingdings" panose="05000000000000000000" pitchFamily="2" charset="2"/>
              <a:buChar char="Ø"/>
            </a:pPr>
            <a:r>
              <a:rPr lang="el-GR" sz="1600" dirty="0" smtClean="0"/>
              <a:t>Για </a:t>
            </a:r>
            <a:r>
              <a:rPr lang="el-GR" sz="1600" dirty="0"/>
              <a:t>την καλύτερη </a:t>
            </a:r>
            <a:r>
              <a:rPr lang="el-GR" sz="1600" dirty="0" err="1"/>
              <a:t>διακριτοποίηση</a:t>
            </a:r>
            <a:r>
              <a:rPr lang="el-GR" sz="1600" dirty="0"/>
              <a:t> της περιοχής </a:t>
            </a:r>
            <a:r>
              <a:rPr lang="el-GR" sz="1600" dirty="0" smtClean="0"/>
              <a:t>μελέτης </a:t>
            </a:r>
            <a:r>
              <a:rPr lang="el-GR" sz="1600" dirty="0" smtClean="0"/>
              <a:t>πραγματοποιήθηκε </a:t>
            </a:r>
            <a:r>
              <a:rPr lang="el-GR" sz="1600" dirty="0"/>
              <a:t>ομαδοποίηση-συγχώνευση των παροχών των </a:t>
            </a:r>
            <a:r>
              <a:rPr lang="el-GR" sz="1600" dirty="0" smtClean="0"/>
              <a:t>γεωτρήσεων σε </a:t>
            </a:r>
            <a:r>
              <a:rPr lang="el-GR" sz="1600" dirty="0"/>
              <a:t>περιοχές όπου απαιτήθηκε .</a:t>
            </a:r>
            <a:endParaRPr lang="el-GR" sz="1600" dirty="0"/>
          </a:p>
        </p:txBody>
      </p:sp>
      <p:pic>
        <p:nvPicPr>
          <p:cNvPr id="3" name="Picture 2"/>
          <p:cNvPicPr>
            <a:picLocks noChangeAspect="1"/>
          </p:cNvPicPr>
          <p:nvPr/>
        </p:nvPicPr>
        <p:blipFill>
          <a:blip r:embed="rId2"/>
          <a:stretch>
            <a:fillRect/>
          </a:stretch>
        </p:blipFill>
        <p:spPr>
          <a:xfrm>
            <a:off x="1413281" y="2698054"/>
            <a:ext cx="6622238" cy="4049461"/>
          </a:xfrm>
          <a:prstGeom prst="rect">
            <a:avLst/>
          </a:prstGeom>
        </p:spPr>
      </p:pic>
    </p:spTree>
    <p:extLst>
      <p:ext uri="{BB962C8B-B14F-4D97-AF65-F5344CB8AC3E}">
        <p14:creationId xmlns:p14="http://schemas.microsoft.com/office/powerpoint/2010/main" val="298486792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5344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της αλληλεπίδρασης επιφανειακών και υπόγειων νερών του ποταμού Ευρώτα</a:t>
            </a:r>
          </a:p>
        </p:txBody>
      </p:sp>
      <p:sp>
        <p:nvSpPr>
          <p:cNvPr id="3" name="Rectangle 2"/>
          <p:cNvSpPr/>
          <p:nvPr/>
        </p:nvSpPr>
        <p:spPr>
          <a:xfrm>
            <a:off x="457200" y="1295400"/>
            <a:ext cx="8077200" cy="3139321"/>
          </a:xfrm>
          <a:prstGeom prst="rect">
            <a:avLst/>
          </a:prstGeom>
        </p:spPr>
        <p:txBody>
          <a:bodyPr wrap="square">
            <a:spAutoFit/>
          </a:bodyPr>
          <a:lstStyle/>
          <a:p>
            <a:pPr marL="285750" indent="-285750" algn="just">
              <a:buFont typeface="Wingdings" panose="05000000000000000000" pitchFamily="2" charset="2"/>
              <a:buChar char="Ø"/>
            </a:pPr>
            <a:r>
              <a:rPr lang="el-GR" dirty="0"/>
              <a:t>Η βαθμονόμηση του μοντέλου πραγματοποιήθηκε δίνοντας τιμές παροχής (συνθήκη δεύτερου είδους) στους ορεινούς όγκους που </a:t>
            </a:r>
            <a:r>
              <a:rPr lang="el-GR" dirty="0" smtClean="0"/>
              <a:t>σχεδιάστηκαν</a:t>
            </a:r>
          </a:p>
          <a:p>
            <a:pPr algn="just"/>
            <a:endParaRPr lang="el-GR" dirty="0" smtClean="0"/>
          </a:p>
          <a:p>
            <a:pPr marL="285750" indent="-285750" algn="just">
              <a:buFont typeface="Wingdings" panose="05000000000000000000" pitchFamily="2" charset="2"/>
              <a:buChar char="Ø"/>
            </a:pPr>
            <a:r>
              <a:rPr lang="el-GR" dirty="0" smtClean="0"/>
              <a:t>Κατά </a:t>
            </a:r>
            <a:r>
              <a:rPr lang="el-GR" dirty="0"/>
              <a:t>τη διαδικασία της βαθμονόμησης συγκρίνονται οι τιμές των υδραυλικών υψών που εξάγει το μοντέλο, κατά την εκτέλεση του PTC, στους κόμβους </a:t>
            </a:r>
            <a:r>
              <a:rPr lang="el-GR" dirty="0" smtClean="0"/>
              <a:t>(γεωτρήσεις) όπου </a:t>
            </a:r>
            <a:r>
              <a:rPr lang="el-GR" dirty="0"/>
              <a:t>υπάρχουν δεδομένα πεδίου για τη βελτιστοποίηση του συστήματος πετυχαίνοντας όσο το δυνατόν μικρότερη απόκλιση ανάμεσα σε αυτές τις </a:t>
            </a:r>
            <a:r>
              <a:rPr lang="el-GR" dirty="0" smtClean="0"/>
              <a:t>τιμές.</a:t>
            </a:r>
          </a:p>
          <a:p>
            <a:pPr marL="285750" indent="-285750" algn="just">
              <a:buFont typeface="Wingdings" panose="05000000000000000000" pitchFamily="2" charset="2"/>
              <a:buChar char="Ø"/>
            </a:pPr>
            <a:endParaRPr lang="el-GR" dirty="0" smtClean="0"/>
          </a:p>
          <a:p>
            <a:pPr marL="285750" indent="-285750" algn="just">
              <a:buFont typeface="Wingdings" panose="05000000000000000000" pitchFamily="2" charset="2"/>
              <a:buChar char="Ø"/>
            </a:pPr>
            <a:r>
              <a:rPr lang="el-GR" dirty="0" smtClean="0"/>
              <a:t>Οι </a:t>
            </a:r>
            <a:r>
              <a:rPr lang="el-GR" dirty="0"/>
              <a:t>τιμές του μοντέλου έχουν συγκριθεί με τις τιμές του Σεπτεμβρίου του 2011. </a:t>
            </a:r>
          </a:p>
        </p:txBody>
      </p:sp>
    </p:spTree>
    <p:extLst>
      <p:ext uri="{BB962C8B-B14F-4D97-AF65-F5344CB8AC3E}">
        <p14:creationId xmlns:p14="http://schemas.microsoft.com/office/powerpoint/2010/main" val="315316770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5344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της αλληλεπίδρασης επιφανειακών και υπόγειων νερών του ποταμού Ευρώτα</a:t>
            </a:r>
          </a:p>
        </p:txBody>
      </p:sp>
      <p:graphicFrame>
        <p:nvGraphicFramePr>
          <p:cNvPr id="5" name="Table 4"/>
          <p:cNvGraphicFramePr>
            <a:graphicFrameLocks noGrp="1"/>
          </p:cNvGraphicFramePr>
          <p:nvPr>
            <p:extLst>
              <p:ext uri="{D42A27DB-BD31-4B8C-83A1-F6EECF244321}">
                <p14:modId xmlns:p14="http://schemas.microsoft.com/office/powerpoint/2010/main" val="2647801011"/>
              </p:ext>
            </p:extLst>
          </p:nvPr>
        </p:nvGraphicFramePr>
        <p:xfrm>
          <a:off x="252046" y="1447800"/>
          <a:ext cx="5573078" cy="4048506"/>
        </p:xfrm>
        <a:graphic>
          <a:graphicData uri="http://schemas.openxmlformats.org/drawingml/2006/table">
            <a:tbl>
              <a:tblPr firstRow="1" firstCol="1" bandRow="1"/>
              <a:tblGrid>
                <a:gridCol w="325755"/>
                <a:gridCol w="989648"/>
                <a:gridCol w="615315"/>
                <a:gridCol w="829945"/>
                <a:gridCol w="911225"/>
                <a:gridCol w="989965"/>
                <a:gridCol w="911225"/>
              </a:tblGrid>
              <a:tr h="0">
                <a:tc>
                  <a:txBody>
                    <a:bodyPr/>
                    <a:lstStyle/>
                    <a:p>
                      <a:pPr marL="0" marR="0" algn="ctr">
                        <a:lnSpc>
                          <a:spcPct val="115000"/>
                        </a:lnSpc>
                        <a:spcBef>
                          <a:spcPts val="0"/>
                        </a:spcBef>
                        <a:spcAft>
                          <a:spcPts val="0"/>
                        </a:spcAft>
                      </a:pPr>
                      <a:r>
                        <a:rPr lang="el-GR" sz="11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15000"/>
                        </a:lnSpc>
                        <a:spcBef>
                          <a:spcPts val="0"/>
                        </a:spcBef>
                        <a:spcAft>
                          <a:spcPts val="0"/>
                        </a:spcAft>
                      </a:pPr>
                      <a:r>
                        <a:rPr lang="en-US" sz="1100" b="1"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Θέση</a:t>
                      </a:r>
                      <a:r>
                        <a:rPr lang="en-US" sz="11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endParaRPr lang="el-GR" sz="1100" b="1" dirty="0" smtClean="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100" b="1" dirty="0" smtClean="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Παρα</a:t>
                      </a:r>
                      <a:r>
                        <a:rPr lang="en-US" sz="1100" b="1" dirty="0" err="1" smtClean="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τήρησης</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15000"/>
                        </a:lnSpc>
                        <a:spcBef>
                          <a:spcPts val="0"/>
                        </a:spcBef>
                        <a:spcAft>
                          <a:spcPts val="0"/>
                        </a:spcAft>
                      </a:pPr>
                      <a:r>
                        <a:rPr lang="el-GR" sz="11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Παροχή </a:t>
                      </a:r>
                      <a:r>
                        <a:rPr lang="en-US" sz="11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m</a:t>
                      </a:r>
                      <a:r>
                        <a:rPr lang="en-US" sz="1100" b="1" baseline="300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3</a:t>
                      </a:r>
                      <a:r>
                        <a:rPr lang="en-US" sz="11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/h</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15000"/>
                        </a:lnSpc>
                        <a:spcBef>
                          <a:spcPts val="0"/>
                        </a:spcBef>
                        <a:spcAft>
                          <a:spcPts val="0"/>
                        </a:spcAft>
                      </a:pPr>
                      <a:r>
                        <a:rPr lang="en-US" sz="11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Υδραυλικό ύψος</a:t>
                      </a:r>
                      <a:r>
                        <a:rPr lang="el-GR" sz="11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US" sz="11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m)</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15000"/>
                        </a:lnSpc>
                        <a:spcBef>
                          <a:spcPts val="0"/>
                        </a:spcBef>
                        <a:spcAft>
                          <a:spcPts val="0"/>
                        </a:spcAft>
                      </a:pPr>
                      <a:r>
                        <a:rPr lang="en-US" sz="11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Υδραυλικό ύψος (m)</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l-GR" sz="11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Οκτ </a:t>
                      </a:r>
                      <a:r>
                        <a:rPr lang="en-US" sz="11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2007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15000"/>
                        </a:lnSpc>
                        <a:spcBef>
                          <a:spcPts val="0"/>
                        </a:spcBef>
                        <a:spcAft>
                          <a:spcPts val="0"/>
                        </a:spcAft>
                      </a:pPr>
                      <a:r>
                        <a:rPr lang="el-GR" sz="11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Υδραυλικό ύψος (</a:t>
                      </a:r>
                      <a:r>
                        <a:rPr lang="en-US" sz="11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m</a:t>
                      </a:r>
                      <a:r>
                        <a:rPr lang="el-GR" sz="11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l-GR" sz="11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Σεπ 2011 Πεδίο</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15000"/>
                        </a:lnSpc>
                        <a:spcBef>
                          <a:spcPts val="0"/>
                        </a:spcBef>
                        <a:spcAft>
                          <a:spcPts val="0"/>
                        </a:spcAft>
                      </a:pPr>
                      <a:r>
                        <a:rPr lang="el-GR" sz="11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Υδραυλικό ύψος (</a:t>
                      </a:r>
                      <a:r>
                        <a:rPr lang="en-US" sz="11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m</a:t>
                      </a:r>
                      <a:r>
                        <a:rPr lang="el-GR" sz="11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l-GR" sz="11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Σεπ 2011 </a:t>
                      </a:r>
                      <a:r>
                        <a:rPr lang="en-US" sz="11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SWAT</a:t>
                      </a:r>
                      <a:r>
                        <a:rPr lang="el-GR" sz="11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t>
                      </a:r>
                      <a:r>
                        <a:rPr lang="en-US" sz="11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PTC</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r>
              <a:tr h="0">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N1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70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282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185.0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198.1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197.9</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AM3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264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198.4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Calibri" panose="020F0502020204030204" pitchFamily="34" charset="0"/>
                        </a:rPr>
                        <a:t>201.1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200.7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AM5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246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198.5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Calibri" panose="020F0502020204030204" pitchFamily="34" charset="0"/>
                        </a:rPr>
                        <a:t>201.5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201.0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276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226.6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247.5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246.7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270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222.8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245.3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245.6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266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246.0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251.4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252.1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269</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245.8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252.1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251.5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AM1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215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202.6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208.0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208.1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9</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AM2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100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228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201.7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206.1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206.7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10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AM6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227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201.5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207.0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206.9</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11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AM7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222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203.6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204.0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204.3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12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NG2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100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274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243.9</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250.4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250.9</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13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Pigadi1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270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260.8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260.3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14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Pigadi2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215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210.3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209.6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15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Pigadi3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206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199.4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76530">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16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Pigadi4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244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230.3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230.1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17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Pigadi5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138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133.4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133.4</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pic>
        <p:nvPicPr>
          <p:cNvPr id="6" name="Picture 5"/>
          <p:cNvPicPr>
            <a:picLocks noChangeAspect="1"/>
          </p:cNvPicPr>
          <p:nvPr/>
        </p:nvPicPr>
        <p:blipFill>
          <a:blip r:embed="rId2"/>
          <a:stretch>
            <a:fillRect/>
          </a:stretch>
        </p:blipFill>
        <p:spPr>
          <a:xfrm>
            <a:off x="5943600" y="2557812"/>
            <a:ext cx="2898385" cy="1828482"/>
          </a:xfrm>
          <a:prstGeom prst="rect">
            <a:avLst/>
          </a:prstGeom>
        </p:spPr>
      </p:pic>
      <p:sp>
        <p:nvSpPr>
          <p:cNvPr id="8" name="Rectangle 7"/>
          <p:cNvSpPr/>
          <p:nvPr/>
        </p:nvSpPr>
        <p:spPr>
          <a:xfrm>
            <a:off x="228600" y="5562600"/>
            <a:ext cx="8534400" cy="738664"/>
          </a:xfrm>
          <a:prstGeom prst="rect">
            <a:avLst/>
          </a:prstGeom>
        </p:spPr>
        <p:txBody>
          <a:bodyPr wrap="square">
            <a:spAutoFit/>
          </a:bodyPr>
          <a:lstStyle/>
          <a:p>
            <a:pPr algn="ctr"/>
            <a:r>
              <a:rPr lang="el-GR" sz="1400" i="1" dirty="0"/>
              <a:t>Οι στατιστικοί δείκτες NSE, RSR και PBIAS μεταξύ των παρατηρούμενων υδραυλικών υψών τον Σεπτέμβριο του 2011 με τα υδραυλικά ύψη που προσομοιώθηκαν από τον συνδυασμό των μοντέλων SWAT και PTC είναι 1.0, 0.02 και -0.1 αντίστοιχα.</a:t>
            </a:r>
          </a:p>
        </p:txBody>
      </p:sp>
    </p:spTree>
    <p:extLst>
      <p:ext uri="{BB962C8B-B14F-4D97-AF65-F5344CB8AC3E}">
        <p14:creationId xmlns:p14="http://schemas.microsoft.com/office/powerpoint/2010/main" val="118760197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5344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της αλληλεπίδρασης επιφανειακών και υπόγειων νερών του ποταμού Ευρώτα</a:t>
            </a:r>
          </a:p>
        </p:txBody>
      </p:sp>
      <p:sp>
        <p:nvSpPr>
          <p:cNvPr id="3" name="Rectangle 2"/>
          <p:cNvSpPr/>
          <p:nvPr/>
        </p:nvSpPr>
        <p:spPr>
          <a:xfrm>
            <a:off x="1790700" y="1301393"/>
            <a:ext cx="5867400" cy="369332"/>
          </a:xfrm>
          <a:prstGeom prst="rect">
            <a:avLst/>
          </a:prstGeom>
        </p:spPr>
        <p:txBody>
          <a:bodyPr wrap="square">
            <a:spAutoFit/>
          </a:bodyPr>
          <a:lstStyle/>
          <a:p>
            <a:r>
              <a:rPr lang="el-GR" dirty="0"/>
              <a:t>Αποτελέσματα προσομοίωσης μοντέλου </a:t>
            </a:r>
            <a:r>
              <a:rPr lang="en-US" dirty="0"/>
              <a:t>SWAT-PTC</a:t>
            </a:r>
            <a:endParaRPr lang="el-GR" dirty="0"/>
          </a:p>
        </p:txBody>
      </p:sp>
      <p:pic>
        <p:nvPicPr>
          <p:cNvPr id="4" name="Picture 3"/>
          <p:cNvPicPr>
            <a:picLocks noChangeAspect="1"/>
          </p:cNvPicPr>
          <p:nvPr/>
        </p:nvPicPr>
        <p:blipFill>
          <a:blip r:embed="rId2"/>
          <a:stretch>
            <a:fillRect/>
          </a:stretch>
        </p:blipFill>
        <p:spPr>
          <a:xfrm>
            <a:off x="76200" y="1946030"/>
            <a:ext cx="4592021" cy="3779499"/>
          </a:xfrm>
          <a:prstGeom prst="rect">
            <a:avLst/>
          </a:prstGeom>
        </p:spPr>
      </p:pic>
      <p:pic>
        <p:nvPicPr>
          <p:cNvPr id="5" name="Picture 4"/>
          <p:cNvPicPr>
            <a:picLocks noChangeAspect="1"/>
          </p:cNvPicPr>
          <p:nvPr/>
        </p:nvPicPr>
        <p:blipFill>
          <a:blip r:embed="rId3"/>
          <a:stretch>
            <a:fillRect/>
          </a:stretch>
        </p:blipFill>
        <p:spPr>
          <a:xfrm>
            <a:off x="4650637" y="1946029"/>
            <a:ext cx="4387934" cy="3779499"/>
          </a:xfrm>
          <a:prstGeom prst="rect">
            <a:avLst/>
          </a:prstGeom>
        </p:spPr>
      </p:pic>
      <p:sp>
        <p:nvSpPr>
          <p:cNvPr id="6" name="Rectangle 5"/>
          <p:cNvSpPr/>
          <p:nvPr/>
        </p:nvSpPr>
        <p:spPr>
          <a:xfrm>
            <a:off x="1905000" y="5725529"/>
            <a:ext cx="5638800" cy="307777"/>
          </a:xfrm>
          <a:prstGeom prst="rect">
            <a:avLst/>
          </a:prstGeom>
        </p:spPr>
        <p:txBody>
          <a:bodyPr wrap="square">
            <a:spAutoFit/>
          </a:bodyPr>
          <a:lstStyle/>
          <a:p>
            <a:r>
              <a:rPr lang="el-GR" sz="1400" i="1" dirty="0"/>
              <a:t>Υδραυλικά ύψη </a:t>
            </a:r>
            <a:r>
              <a:rPr lang="el-GR" sz="1400" i="1" dirty="0" smtClean="0"/>
              <a:t>και </a:t>
            </a:r>
            <a:r>
              <a:rPr lang="en-US" sz="1400" i="1" dirty="0"/>
              <a:t>Τα</a:t>
            </a:r>
            <a:r>
              <a:rPr lang="en-US" sz="1400" i="1" dirty="0" err="1"/>
              <a:t>χύτητες</a:t>
            </a:r>
            <a:r>
              <a:rPr lang="en-US" sz="1400" i="1" dirty="0"/>
              <a:t> </a:t>
            </a:r>
            <a:r>
              <a:rPr lang="en-US" sz="1400" i="1" dirty="0" err="1"/>
              <a:t>ροής</a:t>
            </a:r>
            <a:r>
              <a:rPr lang="en-US" sz="1400" i="1" dirty="0"/>
              <a:t> </a:t>
            </a:r>
            <a:r>
              <a:rPr lang="el-GR" sz="1400" i="1" dirty="0" smtClean="0"/>
              <a:t>Σεπτεμβρίου </a:t>
            </a:r>
            <a:r>
              <a:rPr lang="el-GR" sz="1400" i="1" dirty="0"/>
              <a:t>2011 (SWAT-PTC)</a:t>
            </a:r>
          </a:p>
        </p:txBody>
      </p:sp>
    </p:spTree>
    <p:extLst>
      <p:ext uri="{BB962C8B-B14F-4D97-AF65-F5344CB8AC3E}">
        <p14:creationId xmlns:p14="http://schemas.microsoft.com/office/powerpoint/2010/main" val="135979144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988228" y="990600"/>
            <a:ext cx="6878515" cy="4724400"/>
            <a:chOff x="988228" y="990600"/>
            <a:chExt cx="6878515" cy="4724400"/>
          </a:xfrm>
        </p:grpSpPr>
        <p:sp>
          <p:nvSpPr>
            <p:cNvPr id="9" name="Rounded Rectangle 8"/>
            <p:cNvSpPr/>
            <p:nvPr/>
          </p:nvSpPr>
          <p:spPr>
            <a:xfrm>
              <a:off x="1008743" y="9906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Τοποθέτηση του προβλήματος – Σκοπός της Δ.Δ</a:t>
              </a:r>
            </a:p>
          </p:txBody>
        </p:sp>
        <p:sp>
          <p:nvSpPr>
            <p:cNvPr id="10" name="Rounded Rectangle 9"/>
            <p:cNvSpPr/>
            <p:nvPr/>
          </p:nvSpPr>
          <p:spPr>
            <a:xfrm>
              <a:off x="994229" y="16764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Μεθοδολογία</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11" name="Rounded Rectangle 10"/>
            <p:cNvSpPr/>
            <p:nvPr/>
          </p:nvSpPr>
          <p:spPr>
            <a:xfrm>
              <a:off x="988228" y="2362200"/>
              <a:ext cx="6864001"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Περιοχή μελέτης – Δίκτυο παρακολούθησης</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12" name="Rounded Rectangle 11"/>
            <p:cNvSpPr/>
            <p:nvPr/>
          </p:nvSpPr>
          <p:spPr>
            <a:xfrm>
              <a:off x="988228" y="3733800"/>
              <a:ext cx="6878515"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Προσομοίωση </a:t>
              </a:r>
              <a:r>
                <a:rPr lang="el-GR" sz="2000" dirty="0" smtClean="0">
                  <a:ln w="0"/>
                  <a:solidFill>
                    <a:schemeClr val="tx1"/>
                  </a:solidFill>
                  <a:effectLst>
                    <a:outerShdw blurRad="38100" dist="19050" dir="2700000" algn="tl" rotWithShape="0">
                      <a:schemeClr val="dk1">
                        <a:alpha val="40000"/>
                      </a:schemeClr>
                    </a:outerShdw>
                  </a:effectLst>
                </a:rPr>
                <a:t>της αλληλεπίδραση επιφανειακών και υπογείων υδάτων</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13" name="Rounded Rectangle 12"/>
            <p:cNvSpPr/>
            <p:nvPr/>
          </p:nvSpPr>
          <p:spPr>
            <a:xfrm>
              <a:off x="990600" y="51054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Συμπεράσματα </a:t>
              </a:r>
              <a:r>
                <a:rPr lang="el-GR" sz="2000" dirty="0" smtClean="0">
                  <a:ln w="0"/>
                  <a:solidFill>
                    <a:schemeClr val="tx1"/>
                  </a:solidFill>
                  <a:effectLst>
                    <a:outerShdw blurRad="38100" dist="19050" dir="2700000" algn="tl" rotWithShape="0">
                      <a:schemeClr val="dk1">
                        <a:alpha val="40000"/>
                      </a:schemeClr>
                    </a:outerShdw>
                  </a:effectLst>
                </a:rPr>
                <a:t>και </a:t>
              </a:r>
              <a:r>
                <a:rPr lang="el-GR" sz="2000" dirty="0">
                  <a:ln w="0"/>
                  <a:solidFill>
                    <a:schemeClr val="tx1"/>
                  </a:solidFill>
                  <a:effectLst>
                    <a:outerShdw blurRad="38100" dist="19050" dir="2700000" algn="tl" rotWithShape="0">
                      <a:schemeClr val="dk1">
                        <a:alpha val="40000"/>
                      </a:schemeClr>
                    </a:outerShdw>
                  </a:effectLst>
                </a:rPr>
                <a:t>Μελλοντικές </a:t>
              </a:r>
              <a:r>
                <a:rPr lang="el-GR" sz="2000" dirty="0" smtClean="0">
                  <a:ln w="0"/>
                  <a:solidFill>
                    <a:schemeClr val="tx1"/>
                  </a:solidFill>
                  <a:effectLst>
                    <a:outerShdw blurRad="38100" dist="19050" dir="2700000" algn="tl" rotWithShape="0">
                      <a:schemeClr val="dk1">
                        <a:alpha val="40000"/>
                      </a:schemeClr>
                    </a:outerShdw>
                  </a:effectLst>
                </a:rPr>
                <a:t>προτάσεις</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15" name="Rounded Rectangle 14"/>
            <p:cNvSpPr/>
            <p:nvPr/>
          </p:nvSpPr>
          <p:spPr>
            <a:xfrm>
              <a:off x="988228" y="3048000"/>
              <a:ext cx="6878515"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Προσομοίωση υδρολογίας, μεταφοράς ιζημάτων</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16" name="Rounded Rectangle 15"/>
            <p:cNvSpPr/>
            <p:nvPr/>
          </p:nvSpPr>
          <p:spPr>
            <a:xfrm>
              <a:off x="988228" y="4419600"/>
              <a:ext cx="6858000" cy="6096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Σενάρια Κλιματικής Αλλαγής </a:t>
              </a:r>
              <a:endParaRPr lang="el-GR" sz="2000" dirty="0">
                <a:ln w="0"/>
                <a:solidFill>
                  <a:schemeClr val="tx1"/>
                </a:solidFill>
                <a:effectLst>
                  <a:outerShdw blurRad="38100" dist="19050" dir="2700000" algn="tl" rotWithShape="0">
                    <a:schemeClr val="dk1">
                      <a:alpha val="40000"/>
                    </a:schemeClr>
                  </a:outerShdw>
                </a:effectLst>
              </a:endParaRPr>
            </a:p>
          </p:txBody>
        </p:sp>
      </p:grpSp>
    </p:spTree>
    <p:extLst>
      <p:ext uri="{BB962C8B-B14F-4D97-AF65-F5344CB8AC3E}">
        <p14:creationId xmlns:p14="http://schemas.microsoft.com/office/powerpoint/2010/main" val="292469118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534400" cy="686118"/>
          </a:xfrm>
        </p:spPr>
        <p:txBody>
          <a:bodyPr>
            <a:normAutofit/>
          </a:bodyPr>
          <a:lstStyle/>
          <a:p>
            <a:pPr algn="ctr"/>
            <a:r>
              <a:rPr lang="el-GR" cap="none" dirty="0">
                <a:solidFill>
                  <a:schemeClr val="tx1"/>
                </a:solidFill>
                <a:latin typeface="Calibri" panose="020F0502020204030204" pitchFamily="34" charset="0"/>
                <a:cs typeface="Calibri" panose="020F0502020204030204" pitchFamily="34" charset="0"/>
              </a:rPr>
              <a:t>Σενάρια Κλιματικής Αλλαγής </a:t>
            </a:r>
          </a:p>
        </p:txBody>
      </p:sp>
      <p:graphicFrame>
        <p:nvGraphicFramePr>
          <p:cNvPr id="7" name="Table 6"/>
          <p:cNvGraphicFramePr>
            <a:graphicFrameLocks noGrp="1"/>
          </p:cNvGraphicFramePr>
          <p:nvPr>
            <p:extLst>
              <p:ext uri="{D42A27DB-BD31-4B8C-83A1-F6EECF244321}">
                <p14:modId xmlns:p14="http://schemas.microsoft.com/office/powerpoint/2010/main" val="805831634"/>
              </p:ext>
            </p:extLst>
          </p:nvPr>
        </p:nvGraphicFramePr>
        <p:xfrm>
          <a:off x="888300" y="4523273"/>
          <a:ext cx="7415339" cy="1280160"/>
        </p:xfrm>
        <a:graphic>
          <a:graphicData uri="http://schemas.openxmlformats.org/drawingml/2006/table">
            <a:tbl>
              <a:tblPr firstRow="1" firstCol="1" bandRow="1"/>
              <a:tblGrid>
                <a:gridCol w="770572"/>
                <a:gridCol w="1288352"/>
                <a:gridCol w="3801237"/>
                <a:gridCol w="740664"/>
                <a:gridCol w="814514"/>
              </a:tblGrid>
              <a:tr h="0">
                <a:tc>
                  <a:txBody>
                    <a:bodyPr/>
                    <a:lstStyle/>
                    <a:p>
                      <a:pPr marL="0" marR="0" algn="ctr">
                        <a:lnSpc>
                          <a:spcPct val="150000"/>
                        </a:lnSpc>
                        <a:spcBef>
                          <a:spcPts val="0"/>
                        </a:spcBef>
                        <a:spcAft>
                          <a:spcPts val="0"/>
                        </a:spcAft>
                      </a:pPr>
                      <a:r>
                        <a:rPr lang="el-GR" sz="1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Σενάριο</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50000"/>
                        </a:lnSpc>
                        <a:spcBef>
                          <a:spcPts val="0"/>
                        </a:spcBef>
                        <a:spcAft>
                          <a:spcPts val="0"/>
                        </a:spcAft>
                      </a:pPr>
                      <a:r>
                        <a:rPr lang="el-GR" sz="1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Ονομασία</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50000"/>
                        </a:lnSpc>
                        <a:spcBef>
                          <a:spcPts val="0"/>
                        </a:spcBef>
                        <a:spcAft>
                          <a:spcPts val="0"/>
                        </a:spcAft>
                      </a:pPr>
                      <a:r>
                        <a:rPr lang="en-US" sz="1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t>
                      </a:r>
                      <a:r>
                        <a:rPr lang="el-GR" sz="1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Ίδρυμα</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50000"/>
                        </a:lnSpc>
                        <a:spcBef>
                          <a:spcPts val="0"/>
                        </a:spcBef>
                        <a:spcAft>
                          <a:spcPts val="0"/>
                        </a:spcAft>
                      </a:pPr>
                      <a:r>
                        <a:rPr lang="en-US" sz="14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RCM</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50000"/>
                        </a:lnSpc>
                        <a:spcBef>
                          <a:spcPts val="0"/>
                        </a:spcBef>
                        <a:spcAft>
                          <a:spcPts val="0"/>
                        </a:spcAft>
                      </a:pPr>
                      <a:r>
                        <a:rPr lang="en-US" sz="14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GCM</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r>
              <a:tr h="0">
                <a:tc>
                  <a:txBody>
                    <a:bodyPr/>
                    <a:lstStyle/>
                    <a:p>
                      <a:pPr marL="0" marR="0" algn="ctr">
                        <a:lnSpc>
                          <a:spcPct val="150000"/>
                        </a:lnSpc>
                        <a:spcBef>
                          <a:spcPts val="0"/>
                        </a:spcBef>
                        <a:spcAft>
                          <a:spcPts val="0"/>
                        </a:spcAft>
                      </a:pPr>
                      <a:r>
                        <a:rPr lang="el-GR" sz="1400" b="1" dirty="0">
                          <a:effectLst/>
                          <a:latin typeface="Calibri" panose="020F0502020204030204" pitchFamily="34" charset="0"/>
                          <a:ea typeface="Calibri" panose="020F0502020204030204" pitchFamily="34" charset="0"/>
                          <a:cs typeface="Times New Roman" panose="02020603050405020304" pitchFamily="18" charset="0"/>
                        </a:rPr>
                        <a:t>1</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KNMI-RACMO2</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Royal Netherlands Meteorological Institute</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RACMO</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ECHAM5</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50000"/>
                        </a:lnSpc>
                        <a:spcBef>
                          <a:spcPts val="0"/>
                        </a:spcBef>
                        <a:spcAft>
                          <a:spcPts val="0"/>
                        </a:spcAft>
                      </a:pPr>
                      <a:r>
                        <a:rPr lang="el-GR" sz="1400" b="1">
                          <a:effectLst/>
                          <a:latin typeface="Calibri" panose="020F0502020204030204" pitchFamily="34" charset="0"/>
                          <a:ea typeface="Calibri" panose="020F0502020204030204" pitchFamily="34" charset="0"/>
                          <a:cs typeface="Times New Roman" panose="02020603050405020304" pitchFamily="18" charset="0"/>
                        </a:rPr>
                        <a:t>2</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MPI-M-REMO</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Max Planck Institute for Meteorology</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REMO</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ECHAM5</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50000"/>
                        </a:lnSpc>
                        <a:spcBef>
                          <a:spcPts val="0"/>
                        </a:spcBef>
                        <a:spcAft>
                          <a:spcPts val="0"/>
                        </a:spcAft>
                      </a:pPr>
                      <a:r>
                        <a:rPr lang="el-GR" sz="1400" b="1">
                          <a:effectLst/>
                          <a:latin typeface="Calibri" panose="020F0502020204030204" pitchFamily="34" charset="0"/>
                          <a:ea typeface="Calibri" panose="020F0502020204030204" pitchFamily="34" charset="0"/>
                          <a:cs typeface="Times New Roman" panose="02020603050405020304" pitchFamily="18" charset="0"/>
                        </a:rPr>
                        <a:t>3</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SMHI-RCA</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Swedish Meteorological and Hydrological Institute</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RCA</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ECHAM5</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3" name="Rectangle 2"/>
          <p:cNvSpPr/>
          <p:nvPr/>
        </p:nvSpPr>
        <p:spPr>
          <a:xfrm>
            <a:off x="304800" y="990600"/>
            <a:ext cx="8534400" cy="2739211"/>
          </a:xfrm>
          <a:prstGeom prst="rect">
            <a:avLst/>
          </a:prstGeom>
        </p:spPr>
        <p:txBody>
          <a:bodyPr wrap="square">
            <a:spAutoFit/>
          </a:bodyPr>
          <a:lstStyle/>
          <a:p>
            <a:pPr marL="285750" indent="-285750" algn="just">
              <a:spcAft>
                <a:spcPts val="600"/>
              </a:spcAft>
              <a:buFont typeface="Wingdings" panose="05000000000000000000" pitchFamily="2" charset="2"/>
              <a:buChar char="Ø"/>
            </a:pPr>
            <a:r>
              <a:rPr lang="el-GR" dirty="0"/>
              <a:t>H πρόβλεψη των κλιματικών αλλαγών γίνεται με τη χρήση κλιματικών μοντέλων τοπικής κλίμακας (</a:t>
            </a:r>
            <a:r>
              <a:rPr lang="en-US" dirty="0"/>
              <a:t>RCMs</a:t>
            </a:r>
            <a:r>
              <a:rPr lang="el-GR" dirty="0"/>
              <a:t>)</a:t>
            </a:r>
            <a:r>
              <a:rPr lang="en-US" dirty="0"/>
              <a:t> </a:t>
            </a:r>
            <a:r>
              <a:rPr lang="el-GR" dirty="0"/>
              <a:t>τα οποία έχουν  συνδυαστεί με το μοντέλο </a:t>
            </a:r>
            <a:r>
              <a:rPr lang="el-GR" dirty="0" smtClean="0"/>
              <a:t>ECHAM5</a:t>
            </a:r>
          </a:p>
          <a:p>
            <a:pPr marL="285750" indent="-285750" algn="just">
              <a:spcAft>
                <a:spcPts val="600"/>
              </a:spcAft>
              <a:buFont typeface="Wingdings" panose="05000000000000000000" pitchFamily="2" charset="2"/>
              <a:buChar char="Ø"/>
            </a:pPr>
            <a:r>
              <a:rPr lang="el-GR" dirty="0" smtClean="0"/>
              <a:t>Το </a:t>
            </a:r>
            <a:r>
              <a:rPr lang="el-GR" dirty="0"/>
              <a:t>ECHAM είναι ένα παγκόσμιο κλιματικό μοντέλο (</a:t>
            </a:r>
            <a:r>
              <a:rPr lang="el-GR" dirty="0" err="1"/>
              <a:t>Global</a:t>
            </a:r>
            <a:r>
              <a:rPr lang="el-GR" dirty="0"/>
              <a:t> </a:t>
            </a:r>
            <a:r>
              <a:rPr lang="el-GR" dirty="0" err="1"/>
              <a:t>Climate</a:t>
            </a:r>
            <a:r>
              <a:rPr lang="el-GR" dirty="0"/>
              <a:t> </a:t>
            </a:r>
            <a:r>
              <a:rPr lang="el-GR" dirty="0" err="1"/>
              <a:t>Model</a:t>
            </a:r>
            <a:r>
              <a:rPr lang="el-GR" dirty="0"/>
              <a:t> - GCM) που αναπτύχθηκε από το Ινστιτούτο Μετεωρολογίας </a:t>
            </a:r>
            <a:r>
              <a:rPr lang="el-GR" dirty="0" err="1"/>
              <a:t>Max</a:t>
            </a:r>
            <a:r>
              <a:rPr lang="el-GR" dirty="0"/>
              <a:t> </a:t>
            </a:r>
            <a:r>
              <a:rPr lang="el-GR" dirty="0" err="1"/>
              <a:t>Planck</a:t>
            </a:r>
            <a:r>
              <a:rPr lang="el-GR" dirty="0"/>
              <a:t> (</a:t>
            </a:r>
            <a:r>
              <a:rPr lang="el-GR" dirty="0" err="1"/>
              <a:t>Max</a:t>
            </a:r>
            <a:r>
              <a:rPr lang="el-GR" dirty="0"/>
              <a:t> </a:t>
            </a:r>
            <a:r>
              <a:rPr lang="el-GR" dirty="0" err="1"/>
              <a:t>Planck</a:t>
            </a:r>
            <a:r>
              <a:rPr lang="el-GR" dirty="0"/>
              <a:t> </a:t>
            </a:r>
            <a:r>
              <a:rPr lang="el-GR" dirty="0" err="1"/>
              <a:t>Institute</a:t>
            </a:r>
            <a:r>
              <a:rPr lang="el-GR" dirty="0"/>
              <a:t> – MPI</a:t>
            </a:r>
            <a:r>
              <a:rPr lang="el-GR" dirty="0" smtClean="0"/>
              <a:t>)</a:t>
            </a:r>
          </a:p>
          <a:p>
            <a:pPr marL="285750" indent="-285750" algn="just">
              <a:spcAft>
                <a:spcPts val="600"/>
              </a:spcAft>
              <a:buFont typeface="Wingdings" panose="05000000000000000000" pitchFamily="2" charset="2"/>
              <a:buChar char="Ø"/>
            </a:pPr>
            <a:r>
              <a:rPr lang="el-GR" dirty="0" smtClean="0"/>
              <a:t>.</a:t>
            </a:r>
            <a:r>
              <a:rPr lang="el-GR" dirty="0" smtClean="0"/>
              <a:t>Τα σενάρια αυτά ανήκουν στην οικογένεια Α1 η οποία περιγράφει </a:t>
            </a:r>
            <a:r>
              <a:rPr lang="el-GR" dirty="0"/>
              <a:t>ένα </a:t>
            </a:r>
            <a:r>
              <a:rPr lang="el-GR" dirty="0" smtClean="0"/>
              <a:t>κόσμο με </a:t>
            </a:r>
            <a:r>
              <a:rPr lang="el-GR" dirty="0"/>
              <a:t>ταχύτατη οικονομική </a:t>
            </a:r>
            <a:r>
              <a:rPr lang="el-GR" dirty="0" smtClean="0"/>
              <a:t>και πληθυσμιακή ανάπτυξη που </a:t>
            </a:r>
            <a:r>
              <a:rPr lang="el-GR" dirty="0"/>
              <a:t>κορυφώνεται στα μέσα του αιώνα και μειώνεται στη </a:t>
            </a:r>
            <a:r>
              <a:rPr lang="el-GR" dirty="0" smtClean="0"/>
              <a:t>συνέχεια με την εισαγωγή </a:t>
            </a:r>
            <a:r>
              <a:rPr lang="el-GR" dirty="0"/>
              <a:t>νέων και πιο αποδοτικών τεχνολογιών.</a:t>
            </a:r>
          </a:p>
        </p:txBody>
      </p:sp>
      <p:sp>
        <p:nvSpPr>
          <p:cNvPr id="4" name="Rectangle 3"/>
          <p:cNvSpPr/>
          <p:nvPr/>
        </p:nvSpPr>
        <p:spPr>
          <a:xfrm>
            <a:off x="3376544" y="4215496"/>
            <a:ext cx="2390911" cy="307777"/>
          </a:xfrm>
          <a:prstGeom prst="rect">
            <a:avLst/>
          </a:prstGeom>
        </p:spPr>
        <p:txBody>
          <a:bodyPr wrap="none">
            <a:spAutoFit/>
          </a:bodyPr>
          <a:lstStyle/>
          <a:p>
            <a:r>
              <a:rPr lang="el-GR" sz="1400" dirty="0"/>
              <a:t>Σενάρια κλιματικής αλλαγής</a:t>
            </a:r>
          </a:p>
        </p:txBody>
      </p:sp>
    </p:spTree>
    <p:extLst>
      <p:ext uri="{BB962C8B-B14F-4D97-AF65-F5344CB8AC3E}">
        <p14:creationId xmlns:p14="http://schemas.microsoft.com/office/powerpoint/2010/main" val="272893089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534400" cy="686118"/>
          </a:xfrm>
        </p:spPr>
        <p:txBody>
          <a:bodyPr>
            <a:normAutofit/>
          </a:bodyPr>
          <a:lstStyle/>
          <a:p>
            <a:pPr algn="ctr"/>
            <a:r>
              <a:rPr lang="el-GR" cap="none" dirty="0">
                <a:solidFill>
                  <a:schemeClr val="tx1"/>
                </a:solidFill>
                <a:latin typeface="Calibri" panose="020F0502020204030204" pitchFamily="34" charset="0"/>
                <a:cs typeface="Calibri" panose="020F0502020204030204" pitchFamily="34" charset="0"/>
              </a:rPr>
              <a:t>Σενάρια Κλιματικής Αλλαγής </a:t>
            </a:r>
          </a:p>
        </p:txBody>
      </p:sp>
      <p:pic>
        <p:nvPicPr>
          <p:cNvPr id="5" name="Picture 4"/>
          <p:cNvPicPr>
            <a:picLocks noChangeAspect="1"/>
          </p:cNvPicPr>
          <p:nvPr/>
        </p:nvPicPr>
        <p:blipFill>
          <a:blip r:embed="rId2"/>
          <a:stretch>
            <a:fillRect/>
          </a:stretch>
        </p:blipFill>
        <p:spPr>
          <a:xfrm>
            <a:off x="228600" y="871775"/>
            <a:ext cx="8570544" cy="4937864"/>
          </a:xfrm>
          <a:prstGeom prst="rect">
            <a:avLst/>
          </a:prstGeom>
        </p:spPr>
      </p:pic>
      <p:sp>
        <p:nvSpPr>
          <p:cNvPr id="6" name="TextBox 5"/>
          <p:cNvSpPr txBox="1"/>
          <p:nvPr/>
        </p:nvSpPr>
        <p:spPr>
          <a:xfrm>
            <a:off x="1479441" y="5928623"/>
            <a:ext cx="6489917" cy="338554"/>
          </a:xfrm>
          <a:prstGeom prst="rect">
            <a:avLst/>
          </a:prstGeom>
          <a:noFill/>
        </p:spPr>
        <p:txBody>
          <a:bodyPr wrap="none" rtlCol="0">
            <a:spAutoFit/>
          </a:bodyPr>
          <a:lstStyle/>
          <a:p>
            <a:pPr algn="ctr"/>
            <a:r>
              <a:rPr lang="el-GR" sz="1600" dirty="0" smtClean="0"/>
              <a:t>Αποτελέσματα προσομοίωσης σεναρίων κλιματικής αλλαγής </a:t>
            </a:r>
            <a:r>
              <a:rPr lang="en-US" sz="1600" dirty="0" smtClean="0"/>
              <a:t>(SWAT)</a:t>
            </a:r>
            <a:r>
              <a:rPr lang="el-GR" sz="1600" dirty="0" smtClean="0"/>
              <a:t> </a:t>
            </a:r>
            <a:endParaRPr lang="el-GR" sz="1600" dirty="0"/>
          </a:p>
        </p:txBody>
      </p:sp>
    </p:spTree>
    <p:extLst>
      <p:ext uri="{BB962C8B-B14F-4D97-AF65-F5344CB8AC3E}">
        <p14:creationId xmlns:p14="http://schemas.microsoft.com/office/powerpoint/2010/main" val="225372289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933271"/>
            <a:ext cx="8610600" cy="923330"/>
          </a:xfrm>
          <a:prstGeom prst="rect">
            <a:avLst/>
          </a:prstGeom>
        </p:spPr>
        <p:txBody>
          <a:bodyPr wrap="square">
            <a:spAutoFit/>
          </a:bodyPr>
          <a:lstStyle/>
          <a:p>
            <a:pPr algn="just"/>
            <a:r>
              <a:rPr lang="el-GR" dirty="0" smtClean="0"/>
              <a:t>Τα δεδομένα παροχής μπορούν να χρησιμοποιηθούν για τον στατιστικό υπολογισμό εμφάνισης των χαρακτηριστικών υδρόβιων </a:t>
            </a:r>
            <a:r>
              <a:rPr lang="el-GR" dirty="0" err="1" smtClean="0"/>
              <a:t>οικοτόπων</a:t>
            </a:r>
            <a:r>
              <a:rPr lang="el-GR" dirty="0" smtClean="0"/>
              <a:t> </a:t>
            </a:r>
            <a:r>
              <a:rPr lang="el-GR" dirty="0" err="1" smtClean="0"/>
              <a:t>δλδ</a:t>
            </a:r>
            <a:r>
              <a:rPr lang="el-GR" dirty="0" smtClean="0"/>
              <a:t> το καθεστώς ροής. </a:t>
            </a:r>
            <a:endParaRPr lang="el-GR" dirty="0"/>
          </a:p>
        </p:txBody>
      </p:sp>
      <p:pic>
        <p:nvPicPr>
          <p:cNvPr id="4" name="Picture 3"/>
          <p:cNvPicPr>
            <a:picLocks noChangeAspect="1"/>
          </p:cNvPicPr>
          <p:nvPr/>
        </p:nvPicPr>
        <p:blipFill>
          <a:blip r:embed="rId2"/>
          <a:stretch>
            <a:fillRect/>
          </a:stretch>
        </p:blipFill>
        <p:spPr>
          <a:xfrm>
            <a:off x="1219200" y="2027554"/>
            <a:ext cx="6724809" cy="4639167"/>
          </a:xfrm>
          <a:prstGeom prst="rect">
            <a:avLst/>
          </a:prstGeom>
        </p:spPr>
      </p:pic>
      <p:sp>
        <p:nvSpPr>
          <p:cNvPr id="7" name="Title 1"/>
          <p:cNvSpPr>
            <a:spLocks noGrp="1"/>
          </p:cNvSpPr>
          <p:nvPr>
            <p:ph type="title"/>
          </p:nvPr>
        </p:nvSpPr>
        <p:spPr>
          <a:xfrm>
            <a:off x="457200" y="76200"/>
            <a:ext cx="8534400" cy="686118"/>
          </a:xfrm>
        </p:spPr>
        <p:txBody>
          <a:bodyPr>
            <a:normAutofit/>
          </a:bodyPr>
          <a:lstStyle/>
          <a:p>
            <a:pPr algn="ctr"/>
            <a:r>
              <a:rPr lang="el-GR" cap="none" dirty="0">
                <a:solidFill>
                  <a:schemeClr val="tx1"/>
                </a:solidFill>
                <a:latin typeface="Calibri" panose="020F0502020204030204" pitchFamily="34" charset="0"/>
                <a:cs typeface="Calibri" panose="020F0502020204030204" pitchFamily="34" charset="0"/>
              </a:rPr>
              <a:t>Σενάρια Κλιματικής Αλλαγής </a:t>
            </a:r>
          </a:p>
        </p:txBody>
      </p:sp>
    </p:spTree>
    <p:extLst>
      <p:ext uri="{BB962C8B-B14F-4D97-AF65-F5344CB8AC3E}">
        <p14:creationId xmlns:p14="http://schemas.microsoft.com/office/powerpoint/2010/main" val="292763568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209800" y="1066800"/>
            <a:ext cx="4876800" cy="2411306"/>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176978474"/>
              </p:ext>
            </p:extLst>
          </p:nvPr>
        </p:nvGraphicFramePr>
        <p:xfrm>
          <a:off x="2525395" y="3581400"/>
          <a:ext cx="4318762" cy="2468880"/>
        </p:xfrm>
        <a:graphic>
          <a:graphicData uri="http://schemas.openxmlformats.org/drawingml/2006/table">
            <a:tbl>
              <a:tblPr firstRow="1" firstCol="1" bandRow="1"/>
              <a:tblGrid>
                <a:gridCol w="1740027"/>
                <a:gridCol w="546100"/>
                <a:gridCol w="882650"/>
                <a:gridCol w="592455"/>
                <a:gridCol w="557530"/>
              </a:tblGrid>
              <a:tr h="0">
                <a:tc>
                  <a:txBody>
                    <a:bodyPr/>
                    <a:lstStyle/>
                    <a:p>
                      <a:pPr marL="0" marR="0" algn="ctr">
                        <a:lnSpc>
                          <a:spcPct val="150000"/>
                        </a:lnSpc>
                        <a:spcBef>
                          <a:spcPts val="0"/>
                        </a:spcBef>
                        <a:spcAft>
                          <a:spcPts val="0"/>
                        </a:spcAft>
                      </a:pPr>
                      <a:r>
                        <a:rPr lang="el-GR" sz="1200" b="1" dirty="0">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gridSpan="4">
                  <a:txBody>
                    <a:bodyPr/>
                    <a:lstStyle/>
                    <a:p>
                      <a:pPr marL="0" marR="0" algn="ctr">
                        <a:lnSpc>
                          <a:spcPct val="150000"/>
                        </a:lnSpc>
                        <a:spcBef>
                          <a:spcPts val="0"/>
                        </a:spcBef>
                        <a:spcAft>
                          <a:spcPts val="0"/>
                        </a:spcAft>
                      </a:pPr>
                      <a:r>
                        <a:rPr lang="el-GR" sz="1200" b="1">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Όριο εμφάνισης κατηγορίας (</a:t>
                      </a:r>
                      <a:r>
                        <a:rPr lang="en-US" sz="1200" b="1">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m</a:t>
                      </a:r>
                      <a:r>
                        <a:rPr lang="el-GR" sz="1200" b="1" baseline="30000">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3</a:t>
                      </a:r>
                      <a:r>
                        <a:rPr lang="el-GR" sz="1200" b="1">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200" b="1">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s</a:t>
                      </a:r>
                      <a:r>
                        <a:rPr lang="el-GR" sz="1200" b="1">
                          <a:solidFill>
                            <a:srgbClr val="FFFFFF"/>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el-GR"/>
                    </a:p>
                  </a:txBody>
                  <a:tcPr/>
                </a:tc>
                <a:tc hMerge="1">
                  <a:txBody>
                    <a:bodyPr/>
                    <a:lstStyle/>
                    <a:p>
                      <a:endParaRPr lang="el-GR"/>
                    </a:p>
                  </a:txBody>
                  <a:tcPr/>
                </a:tc>
                <a:tc hMerge="1">
                  <a:txBody>
                    <a:bodyPr/>
                    <a:lstStyle/>
                    <a:p>
                      <a:endParaRPr lang="el-GR"/>
                    </a:p>
                  </a:txBody>
                  <a:tcPr/>
                </a:tc>
              </a:tr>
              <a:tr h="0">
                <a:tc>
                  <a:txBody>
                    <a:bodyPr/>
                    <a:lstStyle/>
                    <a:p>
                      <a:pPr marL="0" marR="0" algn="ctr">
                        <a:lnSpc>
                          <a:spcPct val="150000"/>
                        </a:lnSpc>
                        <a:spcBef>
                          <a:spcPts val="0"/>
                        </a:spcBef>
                        <a:spcAft>
                          <a:spcPts val="0"/>
                        </a:spcAft>
                      </a:pPr>
                      <a:r>
                        <a:rPr lang="el-GR" sz="12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Pools</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Connected</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Riffles</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Flood</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50000"/>
                        </a:lnSpc>
                        <a:spcBef>
                          <a:spcPts val="0"/>
                        </a:spcBef>
                        <a:spcAft>
                          <a:spcPts val="0"/>
                        </a:spcAft>
                      </a:pPr>
                      <a:r>
                        <a:rPr lang="el-GR" sz="1200" b="1" dirty="0" err="1">
                          <a:effectLst/>
                          <a:latin typeface="Times New Roman" panose="02020603050405020304" pitchFamily="18" charset="0"/>
                          <a:ea typeface="Calibri" panose="020F0502020204030204" pitchFamily="34" charset="0"/>
                          <a:cs typeface="Times New Roman" panose="02020603050405020304" pitchFamily="18" charset="0"/>
                        </a:rPr>
                        <a:t>Βρονταμάς</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1.300</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2.800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3.90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18.15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50000"/>
                        </a:lnSpc>
                        <a:spcBef>
                          <a:spcPts val="0"/>
                        </a:spcBef>
                        <a:spcAft>
                          <a:spcPts val="0"/>
                        </a:spcAft>
                      </a:pPr>
                      <a:r>
                        <a:rPr lang="el-GR" sz="1200" b="1">
                          <a:effectLst/>
                          <a:latin typeface="Times New Roman" panose="02020603050405020304" pitchFamily="18" charset="0"/>
                          <a:ea typeface="Calibri" panose="020F0502020204030204" pitchFamily="34" charset="0"/>
                          <a:cs typeface="Times New Roman" panose="02020603050405020304" pitchFamily="18" charset="0"/>
                        </a:rPr>
                        <a:t>Βιβάρι</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0.030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0.400</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0.85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6.00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50000"/>
                        </a:lnSpc>
                        <a:spcBef>
                          <a:spcPts val="0"/>
                        </a:spcBef>
                        <a:spcAft>
                          <a:spcPts val="0"/>
                        </a:spcAft>
                      </a:pPr>
                      <a:r>
                        <a:rPr lang="el-GR" sz="1200" b="1">
                          <a:effectLst/>
                          <a:latin typeface="Times New Roman" panose="02020603050405020304" pitchFamily="18" charset="0"/>
                          <a:ea typeface="Calibri" panose="020F0502020204030204" pitchFamily="34" charset="0"/>
                          <a:cs typeface="Times New Roman" panose="02020603050405020304" pitchFamily="18" charset="0"/>
                        </a:rPr>
                        <a:t>Μαγουλίτσα Αγ. Ειρήνη</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0.004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0.100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0.30</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3.40</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50000"/>
                        </a:lnSpc>
                        <a:spcBef>
                          <a:spcPts val="0"/>
                        </a:spcBef>
                        <a:spcAft>
                          <a:spcPts val="0"/>
                        </a:spcAft>
                      </a:pPr>
                      <a:r>
                        <a:rPr lang="el-GR" sz="1200" b="1">
                          <a:effectLst/>
                          <a:latin typeface="Times New Roman" panose="02020603050405020304" pitchFamily="18" charset="0"/>
                          <a:ea typeface="Calibri" panose="020F0502020204030204" pitchFamily="34" charset="0"/>
                          <a:cs typeface="Times New Roman" panose="02020603050405020304" pitchFamily="18" charset="0"/>
                        </a:rPr>
                        <a:t>Κελεφίνα Κλαδάς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0.001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0.004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0.06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3.30</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50000"/>
                        </a:lnSpc>
                        <a:spcBef>
                          <a:spcPts val="0"/>
                        </a:spcBef>
                        <a:spcAft>
                          <a:spcPts val="0"/>
                        </a:spcAft>
                      </a:pPr>
                      <a:r>
                        <a:rPr lang="el-GR" sz="1200" b="1">
                          <a:effectLst/>
                          <a:latin typeface="Times New Roman" panose="02020603050405020304" pitchFamily="18" charset="0"/>
                          <a:ea typeface="Calibri" panose="020F0502020204030204" pitchFamily="34" charset="0"/>
                          <a:cs typeface="Times New Roman" panose="02020603050405020304" pitchFamily="18" charset="0"/>
                        </a:rPr>
                        <a:t>Κελεφίνα Βασσαράς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0.040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0.150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0.22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1.55</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50000"/>
                        </a:lnSpc>
                        <a:spcBef>
                          <a:spcPts val="0"/>
                        </a:spcBef>
                        <a:spcAft>
                          <a:spcPts val="0"/>
                        </a:spcAft>
                      </a:pPr>
                      <a:r>
                        <a:rPr lang="el-GR" sz="1200" b="1">
                          <a:effectLst/>
                          <a:latin typeface="Times New Roman" panose="02020603050405020304" pitchFamily="18" charset="0"/>
                          <a:ea typeface="Calibri" panose="020F0502020204030204" pitchFamily="34" charset="0"/>
                          <a:cs typeface="Times New Roman" panose="02020603050405020304" pitchFamily="18" charset="0"/>
                        </a:rPr>
                        <a:t>Ρασίνα Αεροδρόμιο</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0.035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0.080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0.35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3.55</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50000"/>
                        </a:lnSpc>
                        <a:spcBef>
                          <a:spcPts val="0"/>
                        </a:spcBef>
                        <a:spcAft>
                          <a:spcPts val="0"/>
                        </a:spcAft>
                      </a:pPr>
                      <a:r>
                        <a:rPr lang="el-GR" sz="1200" b="1" dirty="0" err="1">
                          <a:effectLst/>
                          <a:latin typeface="Times New Roman" panose="02020603050405020304" pitchFamily="18" charset="0"/>
                          <a:ea typeface="Calibri" panose="020F0502020204030204" pitchFamily="34" charset="0"/>
                          <a:cs typeface="Times New Roman" panose="02020603050405020304" pitchFamily="18" charset="0"/>
                        </a:rPr>
                        <a:t>Ρασίνα</a:t>
                      </a:r>
                      <a:r>
                        <a:rPr lang="el-GR"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l-GR" sz="1200" b="1" dirty="0" err="1">
                          <a:effectLst/>
                          <a:latin typeface="Times New Roman" panose="02020603050405020304" pitchFamily="18" charset="0"/>
                          <a:ea typeface="Calibri" panose="020F0502020204030204" pitchFamily="34" charset="0"/>
                          <a:cs typeface="Times New Roman" panose="02020603050405020304" pitchFamily="18" charset="0"/>
                        </a:rPr>
                        <a:t>Κουμουστά</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0.032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0.075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0.32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2.90</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4" name="Rectangle 3"/>
          <p:cNvSpPr/>
          <p:nvPr/>
        </p:nvSpPr>
        <p:spPr>
          <a:xfrm>
            <a:off x="936148" y="645821"/>
            <a:ext cx="7424102" cy="369332"/>
          </a:xfrm>
          <a:prstGeom prst="rect">
            <a:avLst/>
          </a:prstGeom>
        </p:spPr>
        <p:txBody>
          <a:bodyPr wrap="square">
            <a:spAutoFit/>
          </a:bodyPr>
          <a:lstStyle/>
          <a:p>
            <a:r>
              <a:rPr lang="el-GR" dirty="0" smtClean="0"/>
              <a:t>Μέσω της μορφής </a:t>
            </a:r>
            <a:r>
              <a:rPr lang="el-GR" dirty="0"/>
              <a:t>της καμπύλης διάρκειας ροής (</a:t>
            </a:r>
            <a:r>
              <a:rPr lang="el-GR" dirty="0" err="1"/>
              <a:t>Flow</a:t>
            </a:r>
            <a:r>
              <a:rPr lang="el-GR" dirty="0"/>
              <a:t> </a:t>
            </a:r>
            <a:r>
              <a:rPr lang="el-GR" dirty="0" err="1"/>
              <a:t>Duration</a:t>
            </a:r>
            <a:r>
              <a:rPr lang="el-GR" dirty="0"/>
              <a:t> </a:t>
            </a:r>
            <a:r>
              <a:rPr lang="el-GR" dirty="0" err="1" smtClean="0"/>
              <a:t>Curve</a:t>
            </a:r>
            <a:r>
              <a:rPr lang="el-GR" dirty="0"/>
              <a:t>)</a:t>
            </a:r>
          </a:p>
        </p:txBody>
      </p:sp>
      <p:sp>
        <p:nvSpPr>
          <p:cNvPr id="8" name="Title 1"/>
          <p:cNvSpPr>
            <a:spLocks noGrp="1"/>
          </p:cNvSpPr>
          <p:nvPr>
            <p:ph type="title"/>
          </p:nvPr>
        </p:nvSpPr>
        <p:spPr>
          <a:xfrm>
            <a:off x="457200" y="-76200"/>
            <a:ext cx="8534400" cy="686118"/>
          </a:xfrm>
        </p:spPr>
        <p:txBody>
          <a:bodyPr>
            <a:normAutofit/>
          </a:bodyPr>
          <a:lstStyle/>
          <a:p>
            <a:pPr algn="ctr"/>
            <a:r>
              <a:rPr lang="el-GR" cap="none" dirty="0">
                <a:solidFill>
                  <a:schemeClr val="tx1"/>
                </a:solidFill>
                <a:latin typeface="Calibri" panose="020F0502020204030204" pitchFamily="34" charset="0"/>
                <a:cs typeface="Calibri" panose="020F0502020204030204" pitchFamily="34" charset="0"/>
              </a:rPr>
              <a:t>Σενάρια Κλιματικής Αλλαγής </a:t>
            </a:r>
          </a:p>
        </p:txBody>
      </p:sp>
      <p:sp>
        <p:nvSpPr>
          <p:cNvPr id="9" name="Rectangle 8"/>
          <p:cNvSpPr/>
          <p:nvPr/>
        </p:nvSpPr>
        <p:spPr>
          <a:xfrm>
            <a:off x="704849" y="6153574"/>
            <a:ext cx="7886700" cy="338554"/>
          </a:xfrm>
          <a:prstGeom prst="rect">
            <a:avLst/>
          </a:prstGeom>
        </p:spPr>
        <p:txBody>
          <a:bodyPr wrap="square">
            <a:spAutoFit/>
          </a:bodyPr>
          <a:lstStyle/>
          <a:p>
            <a:pPr algn="ctr"/>
            <a:r>
              <a:rPr lang="el-GR" sz="1600" dirty="0"/>
              <a:t>Εκτιμόμενα όρια παροχών εμφάνισης των καθεστώτων ροής περιόδου 1970-2011</a:t>
            </a:r>
          </a:p>
        </p:txBody>
      </p:sp>
    </p:spTree>
    <p:extLst>
      <p:ext uri="{BB962C8B-B14F-4D97-AF65-F5344CB8AC3E}">
        <p14:creationId xmlns:p14="http://schemas.microsoft.com/office/powerpoint/2010/main" val="332008154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1219200"/>
            <a:ext cx="8153400" cy="3139321"/>
          </a:xfrm>
          <a:prstGeom prst="rect">
            <a:avLst/>
          </a:prstGeom>
        </p:spPr>
        <p:txBody>
          <a:bodyPr wrap="square">
            <a:spAutoFit/>
          </a:bodyPr>
          <a:lstStyle/>
          <a:p>
            <a:pPr marL="285750" indent="-285750" algn="just">
              <a:buFont typeface="Wingdings" panose="05000000000000000000" pitchFamily="2" charset="2"/>
              <a:buChar char="Ø"/>
            </a:pPr>
            <a:r>
              <a:rPr lang="el-GR" dirty="0"/>
              <a:t>Προκειμένου να καταστεί ορατή η εποχιακή εμφάνιση των υδρόβιων συνθηκών σε ένα </a:t>
            </a:r>
            <a:r>
              <a:rPr lang="el-GR" dirty="0" err="1"/>
              <a:t>υδατόρεμα</a:t>
            </a:r>
            <a:r>
              <a:rPr lang="el-GR" dirty="0"/>
              <a:t> </a:t>
            </a:r>
            <a:r>
              <a:rPr lang="el-GR" dirty="0" smtClean="0"/>
              <a:t>δημιουργήθηκαν τα διαγράμματα </a:t>
            </a:r>
            <a:r>
              <a:rPr lang="el-GR" dirty="0"/>
              <a:t>συχνότητας της υδρόβιας κατάστασης ASGF (</a:t>
            </a:r>
            <a:r>
              <a:rPr lang="el-GR" dirty="0" err="1"/>
              <a:t>Aquatic</a:t>
            </a:r>
            <a:r>
              <a:rPr lang="el-GR" dirty="0"/>
              <a:t> States </a:t>
            </a:r>
            <a:r>
              <a:rPr lang="el-GR" dirty="0" err="1"/>
              <a:t>Frequency</a:t>
            </a:r>
            <a:r>
              <a:rPr lang="el-GR" dirty="0"/>
              <a:t> </a:t>
            </a:r>
            <a:r>
              <a:rPr lang="el-GR" dirty="0" err="1"/>
              <a:t>Graph</a:t>
            </a:r>
            <a:r>
              <a:rPr lang="el-GR" dirty="0"/>
              <a:t>). </a:t>
            </a:r>
            <a:endParaRPr lang="el-GR" dirty="0" smtClean="0"/>
          </a:p>
          <a:p>
            <a:pPr marL="285750" indent="-285750" algn="just">
              <a:buFont typeface="Wingdings" panose="05000000000000000000" pitchFamily="2" charset="2"/>
              <a:buChar char="ü"/>
            </a:pPr>
            <a:endParaRPr lang="en-US" dirty="0"/>
          </a:p>
          <a:p>
            <a:pPr marL="742950" lvl="1" indent="-285750" algn="just">
              <a:buFont typeface="Wingdings" panose="05000000000000000000" pitchFamily="2" charset="2"/>
              <a:buChar char="ü"/>
            </a:pPr>
            <a:r>
              <a:rPr lang="el-GR" dirty="0" smtClean="0"/>
              <a:t>Δείχνουν </a:t>
            </a:r>
            <a:r>
              <a:rPr lang="el-GR" dirty="0"/>
              <a:t>την παρατηρούμενη μηνιαία συχνότητα εμφάνισης των διαφόρων καταστάσεων με βάση την ανάλυση της καμπύλης διάρκειας ροής. </a:t>
            </a:r>
            <a:endParaRPr lang="el-GR" dirty="0" smtClean="0"/>
          </a:p>
          <a:p>
            <a:pPr marL="742950" lvl="1" indent="-285750" algn="just">
              <a:buFont typeface="Wingdings" panose="05000000000000000000" pitchFamily="2" charset="2"/>
              <a:buChar char="ü"/>
            </a:pPr>
            <a:endParaRPr lang="en-US" dirty="0" smtClean="0"/>
          </a:p>
          <a:p>
            <a:pPr marL="742950" lvl="1" indent="-285750" algn="just">
              <a:buFont typeface="Wingdings" panose="05000000000000000000" pitchFamily="2" charset="2"/>
              <a:buChar char="ü"/>
            </a:pPr>
            <a:r>
              <a:rPr lang="el-GR" dirty="0" smtClean="0"/>
              <a:t>Δίνουν </a:t>
            </a:r>
            <a:r>
              <a:rPr lang="el-GR" dirty="0"/>
              <a:t>μια πρώτη εκτίμηση της κατάστασης του καθεστώτος ροής που σχετίζεται με την ανάπτυξη της υδρόβιας πανίδας και να διευκολύνει τον σχεδιασμό των δειγματοληψιών.</a:t>
            </a:r>
          </a:p>
        </p:txBody>
      </p:sp>
      <p:sp>
        <p:nvSpPr>
          <p:cNvPr id="7" name="Title 1"/>
          <p:cNvSpPr>
            <a:spLocks noGrp="1"/>
          </p:cNvSpPr>
          <p:nvPr>
            <p:ph type="title"/>
          </p:nvPr>
        </p:nvSpPr>
        <p:spPr>
          <a:xfrm>
            <a:off x="457200" y="76200"/>
            <a:ext cx="8534400" cy="686118"/>
          </a:xfrm>
        </p:spPr>
        <p:txBody>
          <a:bodyPr>
            <a:normAutofit/>
          </a:bodyPr>
          <a:lstStyle/>
          <a:p>
            <a:pPr algn="ctr"/>
            <a:r>
              <a:rPr lang="el-GR" cap="none" dirty="0">
                <a:solidFill>
                  <a:schemeClr val="tx1"/>
                </a:solidFill>
                <a:latin typeface="Calibri" panose="020F0502020204030204" pitchFamily="34" charset="0"/>
                <a:cs typeface="Calibri" panose="020F0502020204030204" pitchFamily="34" charset="0"/>
              </a:rPr>
              <a:t>Σενάρια Κλιματικής Αλλαγής </a:t>
            </a:r>
          </a:p>
        </p:txBody>
      </p:sp>
    </p:spTree>
    <p:extLst>
      <p:ext uri="{BB962C8B-B14F-4D97-AF65-F5344CB8AC3E}">
        <p14:creationId xmlns:p14="http://schemas.microsoft.com/office/powerpoint/2010/main" val="85738520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p:nvPr>
        </p:nvSpPr>
        <p:spPr>
          <a:xfrm>
            <a:off x="457200" y="76200"/>
            <a:ext cx="8534400" cy="686118"/>
          </a:xfrm>
        </p:spPr>
        <p:txBody>
          <a:bodyPr>
            <a:normAutofit/>
          </a:bodyPr>
          <a:lstStyle/>
          <a:p>
            <a:pPr algn="ctr"/>
            <a:r>
              <a:rPr lang="el-GR" cap="none" dirty="0">
                <a:solidFill>
                  <a:schemeClr val="tx1"/>
                </a:solidFill>
                <a:latin typeface="Calibri" panose="020F0502020204030204" pitchFamily="34" charset="0"/>
                <a:cs typeface="Calibri" panose="020F0502020204030204" pitchFamily="34" charset="0"/>
              </a:rPr>
              <a:t>Σενάρια Κλιματικής Αλλαγής </a:t>
            </a:r>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771842"/>
            <a:ext cx="7772400" cy="5400357"/>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6" name="Rectangle 5"/>
          <p:cNvSpPr/>
          <p:nvPr/>
        </p:nvSpPr>
        <p:spPr>
          <a:xfrm>
            <a:off x="1752600" y="6324600"/>
            <a:ext cx="7558088" cy="338554"/>
          </a:xfrm>
          <a:prstGeom prst="rect">
            <a:avLst/>
          </a:prstGeom>
        </p:spPr>
        <p:txBody>
          <a:bodyPr wrap="square">
            <a:spAutoFit/>
          </a:bodyPr>
          <a:lstStyle/>
          <a:p>
            <a:r>
              <a:rPr lang="el-GR" sz="1600" i="1" dirty="0" smtClean="0"/>
              <a:t> </a:t>
            </a:r>
            <a:r>
              <a:rPr lang="en-US" sz="1600" i="1" dirty="0"/>
              <a:t>Aquatic States Frequency Graph (2000-2060) – KNMI-RACMO2</a:t>
            </a:r>
            <a:endParaRPr lang="el-GR" sz="1600" i="1" dirty="0"/>
          </a:p>
        </p:txBody>
      </p:sp>
    </p:spTree>
    <p:extLst>
      <p:ext uri="{BB962C8B-B14F-4D97-AF65-F5344CB8AC3E}">
        <p14:creationId xmlns:p14="http://schemas.microsoft.com/office/powerpoint/2010/main" val="226923833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57200" y="76200"/>
            <a:ext cx="8534400" cy="686118"/>
          </a:xfrm>
        </p:spPr>
        <p:txBody>
          <a:bodyPr>
            <a:normAutofit/>
          </a:bodyPr>
          <a:lstStyle/>
          <a:p>
            <a:pPr algn="ctr"/>
            <a:r>
              <a:rPr lang="el-GR" cap="none" dirty="0">
                <a:solidFill>
                  <a:schemeClr val="tx1"/>
                </a:solidFill>
                <a:latin typeface="Calibri" panose="020F0502020204030204" pitchFamily="34" charset="0"/>
                <a:cs typeface="Calibri" panose="020F0502020204030204" pitchFamily="34" charset="0"/>
              </a:rPr>
              <a:t>Σενάρια Κλιματικής Αλλαγής </a:t>
            </a:r>
          </a:p>
        </p:txBody>
      </p:sp>
      <p:sp>
        <p:nvSpPr>
          <p:cNvPr id="5" name="Rectangle 4"/>
          <p:cNvSpPr/>
          <p:nvPr/>
        </p:nvSpPr>
        <p:spPr>
          <a:xfrm>
            <a:off x="1557337" y="6219507"/>
            <a:ext cx="7558088" cy="338554"/>
          </a:xfrm>
          <a:prstGeom prst="rect">
            <a:avLst/>
          </a:prstGeom>
        </p:spPr>
        <p:txBody>
          <a:bodyPr wrap="square">
            <a:spAutoFit/>
          </a:bodyPr>
          <a:lstStyle/>
          <a:p>
            <a:r>
              <a:rPr lang="en-US" sz="1600" i="1" dirty="0" smtClean="0"/>
              <a:t>Aquatic </a:t>
            </a:r>
            <a:r>
              <a:rPr lang="en-US" sz="1600" i="1" dirty="0"/>
              <a:t>State</a:t>
            </a:r>
            <a:r>
              <a:rPr lang="en-GB" sz="1600" i="1" dirty="0"/>
              <a:t>s</a:t>
            </a:r>
            <a:r>
              <a:rPr lang="en-US" sz="1600" i="1" dirty="0"/>
              <a:t> Frequency Graph </a:t>
            </a:r>
            <a:r>
              <a:rPr lang="en-GB" sz="1600" i="1" dirty="0"/>
              <a:t>(2000-2060) </a:t>
            </a:r>
            <a:r>
              <a:rPr lang="en-US" sz="1600" i="1" dirty="0"/>
              <a:t>– MPI-M-REMO</a:t>
            </a:r>
            <a:endParaRPr lang="el-GR" sz="1600" i="1" dirty="0"/>
          </a:p>
        </p:txBody>
      </p:sp>
      <p:pic>
        <p:nvPicPr>
          <p:cNvPr id="6" name="Picture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914399"/>
            <a:ext cx="8001000" cy="5305107"/>
          </a:xfrm>
          <a:prstGeom prst="rect">
            <a:avLst/>
          </a:prstGeom>
          <a:noFill/>
        </p:spPr>
      </p:pic>
    </p:spTree>
    <p:extLst>
      <p:ext uri="{BB962C8B-B14F-4D97-AF65-F5344CB8AC3E}">
        <p14:creationId xmlns:p14="http://schemas.microsoft.com/office/powerpoint/2010/main" val="423535558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57200" y="76200"/>
            <a:ext cx="8534400" cy="686118"/>
          </a:xfrm>
        </p:spPr>
        <p:txBody>
          <a:bodyPr>
            <a:normAutofit/>
          </a:bodyPr>
          <a:lstStyle/>
          <a:p>
            <a:pPr algn="ctr"/>
            <a:r>
              <a:rPr lang="el-GR" cap="none" dirty="0">
                <a:solidFill>
                  <a:schemeClr val="tx1"/>
                </a:solidFill>
                <a:latin typeface="Calibri" panose="020F0502020204030204" pitchFamily="34" charset="0"/>
                <a:cs typeface="Calibri" panose="020F0502020204030204" pitchFamily="34" charset="0"/>
              </a:rPr>
              <a:t>Σενάρια Κλιματικής Αλλαγής </a:t>
            </a:r>
          </a:p>
        </p:txBody>
      </p:sp>
      <p:pic>
        <p:nvPicPr>
          <p:cNvPr id="3" name="Picture 2"/>
          <p:cNvPicPr>
            <a:picLocks noChangeAspect="1"/>
          </p:cNvPicPr>
          <p:nvPr/>
        </p:nvPicPr>
        <p:blipFill>
          <a:blip r:embed="rId2"/>
          <a:stretch>
            <a:fillRect/>
          </a:stretch>
        </p:blipFill>
        <p:spPr>
          <a:xfrm>
            <a:off x="609600" y="1059656"/>
            <a:ext cx="7815740" cy="5351398"/>
          </a:xfrm>
          <a:prstGeom prst="rect">
            <a:avLst/>
          </a:prstGeom>
        </p:spPr>
      </p:pic>
      <p:sp>
        <p:nvSpPr>
          <p:cNvPr id="8" name="Rectangle 7"/>
          <p:cNvSpPr/>
          <p:nvPr/>
        </p:nvSpPr>
        <p:spPr>
          <a:xfrm>
            <a:off x="1219200" y="6411054"/>
            <a:ext cx="7558088" cy="338554"/>
          </a:xfrm>
          <a:prstGeom prst="rect">
            <a:avLst/>
          </a:prstGeom>
        </p:spPr>
        <p:txBody>
          <a:bodyPr wrap="square">
            <a:spAutoFit/>
          </a:bodyPr>
          <a:lstStyle/>
          <a:p>
            <a:r>
              <a:rPr lang="en-US" sz="1600" dirty="0" err="1"/>
              <a:t>Βροντ</a:t>
            </a:r>
            <a:r>
              <a:rPr lang="en-US" sz="1600" dirty="0"/>
              <a:t>αμάς - Aquatic State</a:t>
            </a:r>
            <a:r>
              <a:rPr lang="en-GB" sz="1600" dirty="0"/>
              <a:t>s</a:t>
            </a:r>
            <a:r>
              <a:rPr lang="en-US" sz="1600" dirty="0"/>
              <a:t> Frequency Graph </a:t>
            </a:r>
            <a:r>
              <a:rPr lang="en-GB" sz="1600" dirty="0"/>
              <a:t>(2000-2060) </a:t>
            </a:r>
            <a:r>
              <a:rPr lang="en-US" sz="1600" dirty="0"/>
              <a:t>– SMHI-RCA</a:t>
            </a:r>
            <a:endParaRPr lang="el-GR" sz="1600" i="1" dirty="0"/>
          </a:p>
        </p:txBody>
      </p:sp>
    </p:spTree>
    <p:extLst>
      <p:ext uri="{BB962C8B-B14F-4D97-AF65-F5344CB8AC3E}">
        <p14:creationId xmlns:p14="http://schemas.microsoft.com/office/powerpoint/2010/main" val="180324724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81012" y="1311985"/>
            <a:ext cx="8287431" cy="4524315"/>
          </a:xfrm>
          <a:prstGeom prst="rect">
            <a:avLst/>
          </a:prstGeom>
        </p:spPr>
        <p:txBody>
          <a:bodyPr wrap="square">
            <a:spAutoFit/>
          </a:bodyPr>
          <a:lstStyle/>
          <a:p>
            <a:r>
              <a:rPr lang="el-GR" dirty="0"/>
              <a:t>Α</a:t>
            </a:r>
            <a:r>
              <a:rPr lang="el-GR" dirty="0" smtClean="0"/>
              <a:t>νά </a:t>
            </a:r>
            <a:r>
              <a:rPr lang="el-GR" dirty="0"/>
              <a:t>20ετία </a:t>
            </a:r>
            <a:r>
              <a:rPr lang="el-GR" dirty="0"/>
              <a:t>υ</a:t>
            </a:r>
            <a:r>
              <a:rPr lang="el-GR" dirty="0" smtClean="0"/>
              <a:t>πολογίστηκαν οι </a:t>
            </a:r>
            <a:r>
              <a:rPr lang="el-GR" dirty="0"/>
              <a:t>δείκτες </a:t>
            </a:r>
            <a:r>
              <a:rPr lang="el-GR" dirty="0" err="1"/>
              <a:t>Mf</a:t>
            </a:r>
            <a:r>
              <a:rPr lang="el-GR" dirty="0"/>
              <a:t> και </a:t>
            </a:r>
            <a:r>
              <a:rPr lang="el-GR" dirty="0" smtClean="0"/>
              <a:t>Sd6.</a:t>
            </a:r>
            <a:endParaRPr lang="en-US" dirty="0" smtClean="0"/>
          </a:p>
          <a:p>
            <a:endParaRPr lang="el-GR" dirty="0" smtClean="0"/>
          </a:p>
          <a:p>
            <a:pPr marL="285750" indent="-285750">
              <a:buFont typeface="Wingdings" panose="05000000000000000000" pitchFamily="2" charset="2"/>
              <a:buChar char="Ø"/>
            </a:pPr>
            <a:r>
              <a:rPr lang="el-GR" dirty="0" smtClean="0"/>
              <a:t>Ο </a:t>
            </a:r>
            <a:r>
              <a:rPr lang="el-GR" dirty="0"/>
              <a:t>δείκτης </a:t>
            </a:r>
            <a:r>
              <a:rPr lang="el-GR" dirty="0" err="1"/>
              <a:t>Mf</a:t>
            </a:r>
            <a:r>
              <a:rPr lang="el-GR" dirty="0"/>
              <a:t> είναι ο μακροχρόνιος ετήσιος σχετικός αριθμός μηνών με ροή και παίρνει τιμές μεταξύ 0 και 1. </a:t>
            </a:r>
            <a:endParaRPr lang="el-GR" dirty="0" smtClean="0"/>
          </a:p>
          <a:p>
            <a:pPr marL="285750" indent="-285750">
              <a:buFont typeface="Wingdings" panose="05000000000000000000" pitchFamily="2" charset="2"/>
              <a:buChar char="Ø"/>
            </a:pPr>
            <a:r>
              <a:rPr lang="el-GR" dirty="0" smtClean="0"/>
              <a:t>Η </a:t>
            </a:r>
            <a:r>
              <a:rPr lang="el-GR" dirty="0"/>
              <a:t>εποχικότητα της ξήρανσης των </a:t>
            </a:r>
            <a:r>
              <a:rPr lang="el-GR" dirty="0" err="1"/>
              <a:t>υδατορεμάτων</a:t>
            </a:r>
            <a:r>
              <a:rPr lang="el-GR" dirty="0"/>
              <a:t> υπολογίζεται μέσω του δείκτη </a:t>
            </a:r>
            <a:r>
              <a:rPr lang="el-GR" dirty="0" smtClean="0"/>
              <a:t>Sd6.</a:t>
            </a:r>
            <a:endParaRPr lang="el-GR" dirty="0"/>
          </a:p>
          <a:p>
            <a:endParaRPr lang="el-GR" dirty="0" smtClean="0"/>
          </a:p>
          <a:p>
            <a:endParaRPr lang="en-US" dirty="0" smtClean="0"/>
          </a:p>
          <a:p>
            <a:endParaRPr lang="el-GR" dirty="0"/>
          </a:p>
          <a:p>
            <a:pPr algn="just"/>
            <a:endParaRPr lang="el-GR" dirty="0" smtClean="0"/>
          </a:p>
          <a:p>
            <a:pPr algn="just"/>
            <a:r>
              <a:rPr lang="el-GR" dirty="0" smtClean="0"/>
              <a:t>Όπου </a:t>
            </a:r>
            <a:r>
              <a:rPr lang="el-GR" dirty="0" err="1"/>
              <a:t>FDi</a:t>
            </a:r>
            <a:r>
              <a:rPr lang="el-GR" dirty="0"/>
              <a:t> είναι η </a:t>
            </a:r>
            <a:r>
              <a:rPr lang="el-GR" dirty="0" err="1"/>
              <a:t>υπερετήσια</a:t>
            </a:r>
            <a:r>
              <a:rPr lang="el-GR" dirty="0"/>
              <a:t> συχνότητα των μηνών με μηδενική ροή στους 6 γειτονικούς πιο υγρούς μήνες του έτους και </a:t>
            </a:r>
            <a:r>
              <a:rPr lang="el-GR" dirty="0" smtClean="0"/>
              <a:t>F</a:t>
            </a:r>
            <a:r>
              <a:rPr lang="en-US" dirty="0" smtClean="0"/>
              <a:t>d</a:t>
            </a:r>
            <a:r>
              <a:rPr lang="el-GR" baseline="-25000" dirty="0" smtClean="0"/>
              <a:t>j</a:t>
            </a:r>
            <a:r>
              <a:rPr lang="el-GR" dirty="0" smtClean="0"/>
              <a:t> </a:t>
            </a:r>
            <a:r>
              <a:rPr lang="el-GR" dirty="0"/>
              <a:t>η </a:t>
            </a:r>
            <a:r>
              <a:rPr lang="el-GR" dirty="0" err="1"/>
              <a:t>υπερετήσια</a:t>
            </a:r>
            <a:r>
              <a:rPr lang="el-GR" dirty="0"/>
              <a:t> συχνότητα των μηνών με μηδενική ροή στους υπόλοιπους 6 γειτονικούς ξηρούς μήνες. </a:t>
            </a:r>
            <a:endParaRPr lang="el-GR" dirty="0" smtClean="0"/>
          </a:p>
          <a:p>
            <a:pPr algn="just"/>
            <a:endParaRPr lang="el-GR" dirty="0"/>
          </a:p>
          <a:p>
            <a:pPr marL="285750" indent="-285750" algn="just">
              <a:buFont typeface="Wingdings" panose="05000000000000000000" pitchFamily="2" charset="2"/>
              <a:buChar char="v"/>
            </a:pPr>
            <a:r>
              <a:rPr lang="el-GR" dirty="0" smtClean="0"/>
              <a:t>Όσο </a:t>
            </a:r>
            <a:r>
              <a:rPr lang="el-GR" dirty="0"/>
              <a:t>μικρότερες είναι οι τιμές των δεικτών τόσο πιο κοντά βρισκόμαστε σε συνθήκες μηδενικής ροής και ξήρανσης της κοίτης των </a:t>
            </a:r>
            <a:r>
              <a:rPr lang="el-GR" dirty="0" err="1"/>
              <a:t>υδατορεμάτων</a:t>
            </a:r>
            <a:r>
              <a:rPr lang="el-GR" dirty="0"/>
              <a:t>. </a:t>
            </a:r>
          </a:p>
        </p:txBody>
      </p:sp>
      <p:pic>
        <p:nvPicPr>
          <p:cNvPr id="9" name="Picture 8"/>
          <p:cNvPicPr>
            <a:picLocks noChangeAspect="1"/>
          </p:cNvPicPr>
          <p:nvPr/>
        </p:nvPicPr>
        <p:blipFill>
          <a:blip r:embed="rId3"/>
          <a:stretch>
            <a:fillRect/>
          </a:stretch>
        </p:blipFill>
        <p:spPr>
          <a:xfrm>
            <a:off x="2971800" y="3200400"/>
            <a:ext cx="3041375" cy="685800"/>
          </a:xfrm>
          <a:prstGeom prst="rect">
            <a:avLst/>
          </a:prstGeom>
        </p:spPr>
      </p:pic>
      <p:sp>
        <p:nvSpPr>
          <p:cNvPr id="7" name="Title 1"/>
          <p:cNvSpPr txBox="1">
            <a:spLocks/>
          </p:cNvSpPr>
          <p:nvPr/>
        </p:nvSpPr>
        <p:spPr>
          <a:xfrm>
            <a:off x="457200" y="76200"/>
            <a:ext cx="8534400" cy="686118"/>
          </a:xfrm>
          <a:prstGeom prst="rect">
            <a:avLst/>
          </a:prstGeom>
        </p:spPr>
        <p:txBody>
          <a:bodyPr vert="horz" lIns="91440" tIns="45720" rIns="91440" bIns="45720" rtlCol="0" anchor="b">
            <a:normAutofit/>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pPr algn="ctr"/>
            <a:r>
              <a:rPr lang="el-GR" cap="none" dirty="0" smtClean="0">
                <a:solidFill>
                  <a:schemeClr val="tx1"/>
                </a:solidFill>
                <a:latin typeface="Calibri" panose="020F0502020204030204" pitchFamily="34" charset="0"/>
                <a:cs typeface="Calibri" panose="020F0502020204030204" pitchFamily="34" charset="0"/>
              </a:rPr>
              <a:t>Σενάρια Κλιματικής Αλλαγής </a:t>
            </a:r>
            <a:endParaRPr lang="el-GR" cap="none"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9810856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840610435"/>
              </p:ext>
            </p:extLst>
          </p:nvPr>
        </p:nvGraphicFramePr>
        <p:xfrm>
          <a:off x="69993" y="976078"/>
          <a:ext cx="4426585" cy="2103120"/>
        </p:xfrm>
        <a:graphic>
          <a:graphicData uri="http://schemas.openxmlformats.org/drawingml/2006/table">
            <a:tbl>
              <a:tblPr firstRow="1" firstCol="1" bandRow="1"/>
              <a:tblGrid>
                <a:gridCol w="1797050"/>
                <a:gridCol w="407670"/>
                <a:gridCol w="438785"/>
                <a:gridCol w="407670"/>
                <a:gridCol w="483870"/>
                <a:gridCol w="407670"/>
                <a:gridCol w="483870"/>
              </a:tblGrid>
              <a:tr h="0">
                <a:tc>
                  <a:txBody>
                    <a:bodyPr/>
                    <a:lstStyle/>
                    <a:p>
                      <a:pPr marL="0" marR="0" algn="ctr">
                        <a:lnSpc>
                          <a:spcPct val="115000"/>
                        </a:lnSpc>
                        <a:spcBef>
                          <a:spcPts val="0"/>
                        </a:spcBef>
                        <a:spcAft>
                          <a:spcPts val="0"/>
                        </a:spcAft>
                      </a:pPr>
                      <a:r>
                        <a:rPr lang="el-GR" sz="1200" b="1"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
                      </a:r>
                      <a:br>
                        <a:rPr lang="el-GR" sz="1200" b="1"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l-GR" sz="1200" b="1"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gridSpan="2">
                  <a:txBody>
                    <a:bodyPr/>
                    <a:lstStyle/>
                    <a:p>
                      <a:pPr marL="0" marR="0" algn="ctr">
                        <a:lnSpc>
                          <a:spcPct val="115000"/>
                        </a:lnSpc>
                        <a:spcBef>
                          <a:spcPts val="0"/>
                        </a:spcBef>
                        <a:spcAft>
                          <a:spcPts val="0"/>
                        </a:spcAft>
                      </a:pPr>
                      <a:r>
                        <a:rPr lang="el-GR" sz="12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2000-2020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el-GR"/>
                    </a:p>
                  </a:txBody>
                  <a:tcPr/>
                </a:tc>
                <a:tc gridSpan="2">
                  <a:txBody>
                    <a:bodyPr/>
                    <a:lstStyle/>
                    <a:p>
                      <a:pPr marL="0" marR="0" algn="ctr">
                        <a:lnSpc>
                          <a:spcPct val="115000"/>
                        </a:lnSpc>
                        <a:spcBef>
                          <a:spcPts val="0"/>
                        </a:spcBef>
                        <a:spcAft>
                          <a:spcPts val="0"/>
                        </a:spcAft>
                      </a:pPr>
                      <a:r>
                        <a:rPr lang="el-GR" sz="12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2020-2040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el-GR"/>
                    </a:p>
                  </a:txBody>
                  <a:tcPr/>
                </a:tc>
                <a:tc gridSpan="2">
                  <a:txBody>
                    <a:bodyPr/>
                    <a:lstStyle/>
                    <a:p>
                      <a:pPr marL="0" marR="0" algn="ctr">
                        <a:lnSpc>
                          <a:spcPct val="115000"/>
                        </a:lnSpc>
                        <a:spcBef>
                          <a:spcPts val="0"/>
                        </a:spcBef>
                        <a:spcAft>
                          <a:spcPts val="0"/>
                        </a:spcAft>
                      </a:pPr>
                      <a:r>
                        <a:rPr lang="el-GR" sz="12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2040-2060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el-GR"/>
                    </a:p>
                  </a:txBody>
                  <a:tcPr/>
                </a:tc>
              </a:tr>
              <a:tr h="0">
                <a:tc>
                  <a:txBody>
                    <a:bodyPr/>
                    <a:lstStyle/>
                    <a:p>
                      <a:pPr marL="0" marR="0" algn="ctr">
                        <a:lnSpc>
                          <a:spcPct val="115000"/>
                        </a:lnSpc>
                        <a:spcBef>
                          <a:spcPts val="0"/>
                        </a:spcBef>
                        <a:spcAft>
                          <a:spcPts val="0"/>
                        </a:spcAft>
                      </a:pP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Θέση Παρατήρησης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Mf</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Sd</a:t>
                      </a:r>
                      <a:r>
                        <a:rPr lang="en-GB" sz="1200" baseline="-25000">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Mf</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Sd</a:t>
                      </a:r>
                      <a:r>
                        <a:rPr lang="en-GB" sz="1200" baseline="-25000">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Mf</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Sd</a:t>
                      </a:r>
                      <a:r>
                        <a:rPr lang="en-GB" sz="1200" baseline="-25000">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Βρονταμάς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0.78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0.80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0.77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0.90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0.58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0.78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Βιβάρι</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0.77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0.92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0.75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0.97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0.64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0.87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Μαγουλίτσα Αγ</a:t>
                      </a:r>
                      <a:r>
                        <a:rPr lang="en-GB" sz="1200" b="1">
                          <a:effectLst/>
                          <a:latin typeface="Times New Roman" panose="02020603050405020304" pitchFamily="18" charset="0"/>
                          <a:ea typeface="Times New Roman" panose="02020603050405020304" pitchFamily="18" charset="0"/>
                          <a:cs typeface="Times New Roman" panose="02020603050405020304" pitchFamily="18" charset="0"/>
                        </a:rPr>
                        <a:t>. </a:t>
                      </a: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Ειρήνη</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0.53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0.86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0.49</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0.81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0.41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dirty="0">
                          <a:effectLst/>
                          <a:latin typeface="Times New Roman" panose="02020603050405020304" pitchFamily="18" charset="0"/>
                          <a:ea typeface="Times New Roman" panose="02020603050405020304" pitchFamily="18" charset="0"/>
                          <a:cs typeface="Times New Roman" panose="02020603050405020304" pitchFamily="18" charset="0"/>
                        </a:rPr>
                        <a:t>0.72</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Κελεφίνα Κλαδάς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0.77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0.90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0.70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0.96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0.62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0.86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Κελεφίνα Βασσαράς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0.87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0.93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0.92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0.83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0.98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Ρασίνα Αεροδρόμιο</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0.89</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0.92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0.90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0.80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0.91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Ρασίνα Κουμουστά</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0.91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0.90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0.92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0.81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dirty="0">
                          <a:effectLst/>
                          <a:latin typeface="Times New Roman" panose="02020603050405020304" pitchFamily="18" charset="0"/>
                          <a:ea typeface="Times New Roman" panose="02020603050405020304" pitchFamily="18" charset="0"/>
                          <a:cs typeface="Times New Roman" panose="02020603050405020304" pitchFamily="18" charset="0"/>
                        </a:rPr>
                        <a:t>0.93</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353340972"/>
              </p:ext>
            </p:extLst>
          </p:nvPr>
        </p:nvGraphicFramePr>
        <p:xfrm>
          <a:off x="4533900" y="976078"/>
          <a:ext cx="4426585" cy="2103120"/>
        </p:xfrm>
        <a:graphic>
          <a:graphicData uri="http://schemas.openxmlformats.org/drawingml/2006/table">
            <a:tbl>
              <a:tblPr firstRow="1" firstCol="1" bandRow="1"/>
              <a:tblGrid>
                <a:gridCol w="1797050"/>
                <a:gridCol w="407670"/>
                <a:gridCol w="438785"/>
                <a:gridCol w="407670"/>
                <a:gridCol w="483870"/>
                <a:gridCol w="407670"/>
                <a:gridCol w="483870"/>
              </a:tblGrid>
              <a:tr h="0">
                <a:tc>
                  <a:txBody>
                    <a:bodyPr/>
                    <a:lstStyle/>
                    <a:p>
                      <a:pPr marL="0" marR="0" algn="ctr">
                        <a:lnSpc>
                          <a:spcPct val="115000"/>
                        </a:lnSpc>
                        <a:spcBef>
                          <a:spcPts val="0"/>
                        </a:spcBef>
                        <a:spcAft>
                          <a:spcPts val="0"/>
                        </a:spcAft>
                      </a:pPr>
                      <a:r>
                        <a:rPr lang="el-GR" sz="12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
                      </a:r>
                      <a:br>
                        <a:rPr lang="el-GR" sz="12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l-GR" sz="12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gridSpan="2">
                  <a:txBody>
                    <a:bodyPr/>
                    <a:lstStyle/>
                    <a:p>
                      <a:pPr marL="0" marR="0" algn="ctr">
                        <a:lnSpc>
                          <a:spcPct val="115000"/>
                        </a:lnSpc>
                        <a:spcBef>
                          <a:spcPts val="0"/>
                        </a:spcBef>
                        <a:spcAft>
                          <a:spcPts val="0"/>
                        </a:spcAft>
                      </a:pPr>
                      <a:r>
                        <a:rPr lang="el-GR" sz="12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2000-2020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el-GR"/>
                    </a:p>
                  </a:txBody>
                  <a:tcPr/>
                </a:tc>
                <a:tc gridSpan="2">
                  <a:txBody>
                    <a:bodyPr/>
                    <a:lstStyle/>
                    <a:p>
                      <a:pPr marL="0" marR="0" algn="ctr">
                        <a:lnSpc>
                          <a:spcPct val="115000"/>
                        </a:lnSpc>
                        <a:spcBef>
                          <a:spcPts val="0"/>
                        </a:spcBef>
                        <a:spcAft>
                          <a:spcPts val="0"/>
                        </a:spcAft>
                      </a:pPr>
                      <a:r>
                        <a:rPr lang="el-GR" sz="12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2020-2040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el-GR"/>
                    </a:p>
                  </a:txBody>
                  <a:tcPr/>
                </a:tc>
                <a:tc gridSpan="2">
                  <a:txBody>
                    <a:bodyPr/>
                    <a:lstStyle/>
                    <a:p>
                      <a:pPr marL="0" marR="0" algn="ctr">
                        <a:lnSpc>
                          <a:spcPct val="115000"/>
                        </a:lnSpc>
                        <a:spcBef>
                          <a:spcPts val="0"/>
                        </a:spcBef>
                        <a:spcAft>
                          <a:spcPts val="0"/>
                        </a:spcAft>
                      </a:pPr>
                      <a:r>
                        <a:rPr lang="el-GR" sz="12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2040-2060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el-GR"/>
                    </a:p>
                  </a:txBody>
                  <a:tcPr/>
                </a:tc>
              </a:tr>
              <a:tr h="0">
                <a:tc>
                  <a:txBody>
                    <a:bodyPr/>
                    <a:lstStyle/>
                    <a:p>
                      <a:pPr marL="0" marR="0" algn="ctr">
                        <a:lnSpc>
                          <a:spcPct val="115000"/>
                        </a:lnSpc>
                        <a:spcBef>
                          <a:spcPts val="0"/>
                        </a:spcBef>
                        <a:spcAft>
                          <a:spcPts val="0"/>
                        </a:spcAft>
                      </a:pP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Θέση Παρατήρησης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Mf</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Sd</a:t>
                      </a:r>
                      <a:r>
                        <a:rPr lang="el-GR" sz="1200" baseline="-25000">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Mf</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Sd</a:t>
                      </a:r>
                      <a:r>
                        <a:rPr lang="el-GR" sz="1200" baseline="-25000">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Mf</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Sd</a:t>
                      </a:r>
                      <a:r>
                        <a:rPr lang="el-GR" sz="1200" baseline="-25000">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Βρονταμάς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0.73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0.82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0.75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0.89</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0.60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0.75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Βιβάρι</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0.77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200">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92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0.75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0.68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Μαγουλίτσα Αγ</a:t>
                      </a:r>
                      <a:r>
                        <a:rPr lang="en-GB" sz="1200" b="1">
                          <a:effectLst/>
                          <a:latin typeface="Times New Roman" panose="02020603050405020304" pitchFamily="18" charset="0"/>
                          <a:ea typeface="Times New Roman" panose="02020603050405020304" pitchFamily="18" charset="0"/>
                          <a:cs typeface="Times New Roman" panose="02020603050405020304" pitchFamily="18" charset="0"/>
                        </a:rPr>
                        <a:t>. </a:t>
                      </a: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Ειρήνη</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0.54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0.50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0.43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0.77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Κελεφίνα Κλαδάς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0.77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0.75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0.65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Κελεφίνα Βασσαράς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Ρασίνα Αεροδρόμιο</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0.76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Ρασίνα Κουμουστά</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0.75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0.87</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146147126"/>
              </p:ext>
            </p:extLst>
          </p:nvPr>
        </p:nvGraphicFramePr>
        <p:xfrm>
          <a:off x="2320607" y="3307080"/>
          <a:ext cx="4426585" cy="2103120"/>
        </p:xfrm>
        <a:graphic>
          <a:graphicData uri="http://schemas.openxmlformats.org/drawingml/2006/table">
            <a:tbl>
              <a:tblPr firstRow="1" firstCol="1" bandRow="1"/>
              <a:tblGrid>
                <a:gridCol w="1797050"/>
                <a:gridCol w="407670"/>
                <a:gridCol w="438785"/>
                <a:gridCol w="407670"/>
                <a:gridCol w="483870"/>
                <a:gridCol w="407670"/>
                <a:gridCol w="483870"/>
              </a:tblGrid>
              <a:tr h="0">
                <a:tc>
                  <a:txBody>
                    <a:bodyPr/>
                    <a:lstStyle/>
                    <a:p>
                      <a:pPr marL="0" marR="0" algn="ctr">
                        <a:lnSpc>
                          <a:spcPct val="115000"/>
                        </a:lnSpc>
                        <a:spcBef>
                          <a:spcPts val="0"/>
                        </a:spcBef>
                        <a:spcAft>
                          <a:spcPts val="0"/>
                        </a:spcAft>
                      </a:pPr>
                      <a:r>
                        <a:rPr lang="el-GR" sz="12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
                      </a:r>
                      <a:br>
                        <a:rPr lang="el-GR" sz="12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l-GR" sz="12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gridSpan="2">
                  <a:txBody>
                    <a:bodyPr/>
                    <a:lstStyle/>
                    <a:p>
                      <a:pPr marL="0" marR="0" algn="ctr">
                        <a:lnSpc>
                          <a:spcPct val="115000"/>
                        </a:lnSpc>
                        <a:spcBef>
                          <a:spcPts val="0"/>
                        </a:spcBef>
                        <a:spcAft>
                          <a:spcPts val="0"/>
                        </a:spcAft>
                      </a:pPr>
                      <a:r>
                        <a:rPr lang="el-GR" sz="12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2000-2020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el-GR"/>
                    </a:p>
                  </a:txBody>
                  <a:tcPr/>
                </a:tc>
                <a:tc gridSpan="2">
                  <a:txBody>
                    <a:bodyPr/>
                    <a:lstStyle/>
                    <a:p>
                      <a:pPr marL="0" marR="0" algn="ctr">
                        <a:lnSpc>
                          <a:spcPct val="115000"/>
                        </a:lnSpc>
                        <a:spcBef>
                          <a:spcPts val="0"/>
                        </a:spcBef>
                        <a:spcAft>
                          <a:spcPts val="0"/>
                        </a:spcAft>
                      </a:pPr>
                      <a:r>
                        <a:rPr lang="el-GR" sz="12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2020-2040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el-GR"/>
                    </a:p>
                  </a:txBody>
                  <a:tcPr/>
                </a:tc>
                <a:tc gridSpan="2">
                  <a:txBody>
                    <a:bodyPr/>
                    <a:lstStyle/>
                    <a:p>
                      <a:pPr marL="0" marR="0" algn="ctr">
                        <a:lnSpc>
                          <a:spcPct val="115000"/>
                        </a:lnSpc>
                        <a:spcBef>
                          <a:spcPts val="0"/>
                        </a:spcBef>
                        <a:spcAft>
                          <a:spcPts val="0"/>
                        </a:spcAft>
                      </a:pPr>
                      <a:r>
                        <a:rPr lang="el-GR" sz="12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2040-2060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el-GR"/>
                    </a:p>
                  </a:txBody>
                  <a:tcPr/>
                </a:tc>
              </a:tr>
              <a:tr h="0">
                <a:tc>
                  <a:txBody>
                    <a:bodyPr/>
                    <a:lstStyle/>
                    <a:p>
                      <a:pPr marL="0" marR="0" algn="ctr">
                        <a:lnSpc>
                          <a:spcPct val="115000"/>
                        </a:lnSpc>
                        <a:spcBef>
                          <a:spcPts val="0"/>
                        </a:spcBef>
                        <a:spcAft>
                          <a:spcPts val="0"/>
                        </a:spcAft>
                      </a:pP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Θέση Παρατήρησης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Mf</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Sd</a:t>
                      </a:r>
                      <a:r>
                        <a:rPr lang="en-GB" sz="1200" baseline="-25000">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Mf</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Sd</a:t>
                      </a:r>
                      <a:r>
                        <a:rPr lang="en-GB" sz="1200" baseline="-25000">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Mf</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Sd</a:t>
                      </a:r>
                      <a:r>
                        <a:rPr lang="en-GB" sz="1200" baseline="-25000">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Βρονταμάς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0.77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0.61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0.76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Βιβάρι</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0.78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0.67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Μαγουλίτσα Αγ</a:t>
                      </a:r>
                      <a:r>
                        <a:rPr lang="en-GB" sz="1200" b="1">
                          <a:effectLst/>
                          <a:latin typeface="Times New Roman" panose="02020603050405020304" pitchFamily="18" charset="0"/>
                          <a:ea typeface="Times New Roman" panose="02020603050405020304" pitchFamily="18" charset="0"/>
                          <a:cs typeface="Times New Roman" panose="02020603050405020304" pitchFamily="18" charset="0"/>
                        </a:rPr>
                        <a:t>. </a:t>
                      </a: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Ειρήνη</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0.55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0.89</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0.56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0.44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0.75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Κελεφίνα Κλαδάς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0.75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0.75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0.63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Κελεφίνα Βασσαράς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Ρασίνα Αεροδρόμιο</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l-GR" sz="1200" b="1">
                          <a:effectLst/>
                          <a:latin typeface="Times New Roman" panose="02020603050405020304" pitchFamily="18" charset="0"/>
                          <a:ea typeface="Times New Roman" panose="02020603050405020304" pitchFamily="18" charset="0"/>
                          <a:cs typeface="Times New Roman" panose="02020603050405020304" pitchFamily="18" charset="0"/>
                        </a:rPr>
                        <a:t>Ρασίνα Κουμουστά</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0.94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ea typeface="Times New Roman" panose="02020603050405020304" pitchFamily="18" charset="0"/>
                          <a:cs typeface="Times New Roman" panose="02020603050405020304" pitchFamily="18" charset="0"/>
                        </a:rPr>
                        <a:t>0.89</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10" name="Rectangle 9"/>
          <p:cNvSpPr/>
          <p:nvPr/>
        </p:nvSpPr>
        <p:spPr>
          <a:xfrm>
            <a:off x="191278" y="5469826"/>
            <a:ext cx="8610600" cy="1083374"/>
          </a:xfrm>
          <a:prstGeom prst="rect">
            <a:avLst/>
          </a:prstGeom>
        </p:spPr>
        <p:txBody>
          <a:bodyPr wrap="square">
            <a:spAutoFit/>
          </a:bodyPr>
          <a:lstStyle/>
          <a:p>
            <a:pPr algn="ctr">
              <a:lnSpc>
                <a:spcPct val="115000"/>
              </a:lnSpc>
              <a:spcAft>
                <a:spcPts val="600"/>
              </a:spcAft>
            </a:pPr>
            <a:r>
              <a:rPr lang="el-GR" sz="1400" i="1" dirty="0" smtClean="0">
                <a:ea typeface="Calibri" panose="020F0502020204030204" pitchFamily="34" charset="0"/>
                <a:cs typeface="Times New Roman" panose="02020603050405020304" pitchFamily="18" charset="0"/>
              </a:rPr>
              <a:t>Το </a:t>
            </a:r>
            <a:r>
              <a:rPr lang="el-GR" sz="1400" i="1" dirty="0">
                <a:ea typeface="Calibri" panose="020F0502020204030204" pitchFamily="34" charset="0"/>
                <a:cs typeface="Times New Roman" panose="02020603050405020304" pitchFamily="18" charset="0"/>
              </a:rPr>
              <a:t>μεγαλύτερο πρόβλημα επάρκειας επιφανειακών υδάτων και ξηρασίας της κοίτης προβλέπεται ότι θα υπάρξει την περίοδο 2040-2060 και ιδιαίτερα στο </a:t>
            </a:r>
            <a:r>
              <a:rPr lang="el-GR" sz="1400" i="1" dirty="0" err="1">
                <a:ea typeface="Calibri" panose="020F0502020204030204" pitchFamily="34" charset="0"/>
                <a:cs typeface="Times New Roman" panose="02020603050405020304" pitchFamily="18" charset="0"/>
              </a:rPr>
              <a:t>υδατόρεμα</a:t>
            </a:r>
            <a:r>
              <a:rPr lang="el-GR" sz="1400" i="1" dirty="0">
                <a:ea typeface="Calibri" panose="020F0502020204030204" pitchFamily="34" charset="0"/>
                <a:cs typeface="Times New Roman" panose="02020603050405020304" pitchFamily="18" charset="0"/>
              </a:rPr>
              <a:t> της </a:t>
            </a:r>
            <a:r>
              <a:rPr lang="el-GR" sz="1400" i="1" dirty="0" err="1">
                <a:ea typeface="Calibri" panose="020F0502020204030204" pitchFamily="34" charset="0"/>
                <a:cs typeface="Times New Roman" panose="02020603050405020304" pitchFamily="18" charset="0"/>
              </a:rPr>
              <a:t>Μαγουλίτσας</a:t>
            </a:r>
            <a:r>
              <a:rPr lang="el-GR" sz="1400" i="1" dirty="0">
                <a:ea typeface="Calibri" panose="020F0502020204030204" pitchFamily="34" charset="0"/>
                <a:cs typeface="Times New Roman" panose="02020603050405020304" pitchFamily="18" charset="0"/>
              </a:rPr>
              <a:t> στην περιοχή Αγ. Ειρήνη, όπου οι δείκτες </a:t>
            </a:r>
            <a:r>
              <a:rPr lang="en-US" sz="1400" i="1" dirty="0">
                <a:ea typeface="Calibri" panose="020F0502020204030204" pitchFamily="34" charset="0"/>
                <a:cs typeface="Times New Roman" panose="02020603050405020304" pitchFamily="18" charset="0"/>
              </a:rPr>
              <a:t>Mf </a:t>
            </a:r>
            <a:r>
              <a:rPr lang="el-GR" sz="1400" i="1" dirty="0">
                <a:ea typeface="Calibri" panose="020F0502020204030204" pitchFamily="34" charset="0"/>
                <a:cs typeface="Times New Roman" panose="02020603050405020304" pitchFamily="18" charset="0"/>
              </a:rPr>
              <a:t>και </a:t>
            </a:r>
            <a:r>
              <a:rPr lang="en-US" sz="1400" i="1" dirty="0" err="1">
                <a:ea typeface="Calibri" panose="020F0502020204030204" pitchFamily="34" charset="0"/>
                <a:cs typeface="Times New Roman" panose="02020603050405020304" pitchFamily="18" charset="0"/>
              </a:rPr>
              <a:t>Sd</a:t>
            </a:r>
            <a:r>
              <a:rPr lang="el-GR" sz="1400" i="1" dirty="0">
                <a:ea typeface="Calibri" panose="020F0502020204030204" pitchFamily="34" charset="0"/>
                <a:cs typeface="Times New Roman" panose="02020603050405020304" pitchFamily="18" charset="0"/>
              </a:rPr>
              <a:t>6 έχουν τις χαμηλότερες τιμές και για τα τρία σενάρια κλιματικής αλλαγής ενώ αντίθετα πιο Νότια περιοχές όπως η </a:t>
            </a:r>
            <a:r>
              <a:rPr lang="el-GR" sz="1400" i="1" dirty="0" err="1">
                <a:ea typeface="Calibri" panose="020F0502020204030204" pitchFamily="34" charset="0"/>
                <a:cs typeface="Times New Roman" panose="02020603050405020304" pitchFamily="18" charset="0"/>
              </a:rPr>
              <a:t>Ρασίνα</a:t>
            </a:r>
            <a:r>
              <a:rPr lang="el-GR" sz="1400" i="1" dirty="0">
                <a:ea typeface="Calibri" panose="020F0502020204030204" pitchFamily="34" charset="0"/>
                <a:cs typeface="Times New Roman" panose="02020603050405020304" pitchFamily="18" charset="0"/>
              </a:rPr>
              <a:t> (</a:t>
            </a:r>
            <a:r>
              <a:rPr lang="el-GR" sz="1400" i="1" dirty="0" err="1">
                <a:ea typeface="Calibri" panose="020F0502020204030204" pitchFamily="34" charset="0"/>
                <a:cs typeface="Times New Roman" panose="02020603050405020304" pitchFamily="18" charset="0"/>
              </a:rPr>
              <a:t>Κουμουστά</a:t>
            </a:r>
            <a:r>
              <a:rPr lang="el-GR" sz="1400" i="1" dirty="0">
                <a:ea typeface="Calibri" panose="020F0502020204030204" pitchFamily="34" charset="0"/>
                <a:cs typeface="Times New Roman" panose="02020603050405020304" pitchFamily="18" charset="0"/>
              </a:rPr>
              <a:t> και Αεροδρόμιο) δεν θα κινδυνεύσουν </a:t>
            </a:r>
            <a:r>
              <a:rPr lang="el-GR" sz="1400" i="1" dirty="0" smtClean="0">
                <a:ea typeface="Calibri" panose="020F0502020204030204" pitchFamily="34" charset="0"/>
                <a:cs typeface="Times New Roman" panose="02020603050405020304" pitchFamily="18" charset="0"/>
              </a:rPr>
              <a:t>ιδιαίτερα.</a:t>
            </a:r>
            <a:endParaRPr lang="el-GR" sz="1400" i="1" dirty="0">
              <a:effectLst/>
              <a:ea typeface="Calibri" panose="020F0502020204030204" pitchFamily="34" charset="0"/>
              <a:cs typeface="Times New Roman" panose="02020603050405020304" pitchFamily="18" charset="0"/>
            </a:endParaRPr>
          </a:p>
        </p:txBody>
      </p:sp>
      <p:sp>
        <p:nvSpPr>
          <p:cNvPr id="11" name="Title 1"/>
          <p:cNvSpPr txBox="1">
            <a:spLocks/>
          </p:cNvSpPr>
          <p:nvPr/>
        </p:nvSpPr>
        <p:spPr>
          <a:xfrm>
            <a:off x="457200" y="76200"/>
            <a:ext cx="8534400" cy="686118"/>
          </a:xfrm>
          <a:prstGeom prst="rect">
            <a:avLst/>
          </a:prstGeom>
        </p:spPr>
        <p:txBody>
          <a:bodyPr vert="horz" lIns="91440" tIns="45720" rIns="91440" bIns="45720" rtlCol="0" anchor="b">
            <a:normAutofit/>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pPr algn="ctr"/>
            <a:r>
              <a:rPr lang="el-GR" cap="none" dirty="0" smtClean="0">
                <a:solidFill>
                  <a:schemeClr val="tx1"/>
                </a:solidFill>
                <a:latin typeface="Calibri" panose="020F0502020204030204" pitchFamily="34" charset="0"/>
                <a:cs typeface="Calibri" panose="020F0502020204030204" pitchFamily="34" charset="0"/>
              </a:rPr>
              <a:t>Σενάρια Κλιματικής Αλλαγής </a:t>
            </a:r>
            <a:endParaRPr lang="el-GR" cap="none" dirty="0">
              <a:solidFill>
                <a:schemeClr val="tx1"/>
              </a:solidFill>
              <a:latin typeface="Calibri" panose="020F0502020204030204" pitchFamily="34" charset="0"/>
              <a:cs typeface="Calibri" panose="020F0502020204030204" pitchFamily="34" charset="0"/>
            </a:endParaRPr>
          </a:p>
        </p:txBody>
      </p:sp>
      <p:sp>
        <p:nvSpPr>
          <p:cNvPr id="2" name="Rectangle 1"/>
          <p:cNvSpPr/>
          <p:nvPr/>
        </p:nvSpPr>
        <p:spPr>
          <a:xfrm>
            <a:off x="3657600" y="2057400"/>
            <a:ext cx="838978" cy="152400"/>
          </a:xfrm>
          <a:prstGeom prst="rect">
            <a:avLst/>
          </a:prstGeom>
          <a:noFill/>
          <a:ln>
            <a:solidFill>
              <a:srgbClr val="0070C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l-GR"/>
          </a:p>
        </p:txBody>
      </p:sp>
      <p:sp>
        <p:nvSpPr>
          <p:cNvPr id="8" name="Rectangle 7"/>
          <p:cNvSpPr/>
          <p:nvPr/>
        </p:nvSpPr>
        <p:spPr>
          <a:xfrm>
            <a:off x="8102457" y="2046688"/>
            <a:ext cx="838978" cy="152400"/>
          </a:xfrm>
          <a:prstGeom prst="rect">
            <a:avLst/>
          </a:prstGeom>
          <a:noFill/>
          <a:ln>
            <a:solidFill>
              <a:srgbClr val="0070C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l-GR"/>
          </a:p>
        </p:txBody>
      </p:sp>
      <p:sp>
        <p:nvSpPr>
          <p:cNvPr id="12" name="Rectangle 11"/>
          <p:cNvSpPr/>
          <p:nvPr/>
        </p:nvSpPr>
        <p:spPr>
          <a:xfrm>
            <a:off x="5908214" y="4391024"/>
            <a:ext cx="838978" cy="152400"/>
          </a:xfrm>
          <a:prstGeom prst="rect">
            <a:avLst/>
          </a:prstGeom>
          <a:noFill/>
          <a:ln>
            <a:solidFill>
              <a:srgbClr val="0070C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l-GR"/>
          </a:p>
        </p:txBody>
      </p:sp>
    </p:spTree>
    <p:extLst>
      <p:ext uri="{BB962C8B-B14F-4D97-AF65-F5344CB8AC3E}">
        <p14:creationId xmlns:p14="http://schemas.microsoft.com/office/powerpoint/2010/main" val="308646084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04800" y="914400"/>
            <a:ext cx="8534400" cy="5305170"/>
          </a:xfrm>
          <a:prstGeom prst="rect">
            <a:avLst/>
          </a:prstGeom>
        </p:spPr>
        <p:txBody>
          <a:bodyPr wrap="square">
            <a:spAutoFit/>
          </a:bodyPr>
          <a:lstStyle/>
          <a:p>
            <a:pPr marL="285750" indent="-285750" algn="just">
              <a:lnSpc>
                <a:spcPct val="115000"/>
              </a:lnSpc>
              <a:spcAft>
                <a:spcPts val="1200"/>
              </a:spcAft>
              <a:buFont typeface="Wingdings" panose="05000000000000000000" pitchFamily="2" charset="2"/>
              <a:buChar char="q"/>
            </a:pPr>
            <a:r>
              <a:rPr lang="el-GR" dirty="0" smtClean="0">
                <a:ea typeface="Calibri" panose="020F0502020204030204" pitchFamily="34" charset="0"/>
                <a:cs typeface="Times New Roman" panose="02020603050405020304" pitchFamily="18" charset="0"/>
              </a:rPr>
              <a:t>Δημιουργήθηκε </a:t>
            </a:r>
            <a:r>
              <a:rPr lang="el-GR" dirty="0">
                <a:ea typeface="Calibri" panose="020F0502020204030204" pitchFamily="34" charset="0"/>
                <a:cs typeface="Times New Roman" panose="02020603050405020304" pitchFamily="18" charset="0"/>
              </a:rPr>
              <a:t>ένα νέο </a:t>
            </a:r>
            <a:r>
              <a:rPr lang="el-GR" dirty="0" err="1">
                <a:ea typeface="Calibri" panose="020F0502020204030204" pitchFamily="34" charset="0"/>
                <a:cs typeface="Times New Roman" panose="02020603050405020304" pitchFamily="18" charset="0"/>
              </a:rPr>
              <a:t>project</a:t>
            </a:r>
            <a:r>
              <a:rPr lang="el-GR" dirty="0">
                <a:ea typeface="Calibri" panose="020F0502020204030204" pitchFamily="34" charset="0"/>
                <a:cs typeface="Times New Roman" panose="02020603050405020304" pitchFamily="18" charset="0"/>
              </a:rPr>
              <a:t> του συνδυαστικού μοντέλου </a:t>
            </a:r>
            <a:r>
              <a:rPr lang="en-US" dirty="0">
                <a:ea typeface="Calibri" panose="020F0502020204030204" pitchFamily="34" charset="0"/>
                <a:cs typeface="Times New Roman" panose="02020603050405020304" pitchFamily="18" charset="0"/>
              </a:rPr>
              <a:t>SWAT</a:t>
            </a:r>
            <a:r>
              <a:rPr lang="el-GR" dirty="0">
                <a:ea typeface="Calibri" panose="020F0502020204030204" pitchFamily="34" charset="0"/>
                <a:cs typeface="Times New Roman" panose="02020603050405020304" pitchFamily="18" charset="0"/>
              </a:rPr>
              <a:t>-PTC για το κάθε κλιματικό σενάριο με περίοδο προσομοίωσης την περίοδο </a:t>
            </a:r>
            <a:r>
              <a:rPr lang="el-GR" dirty="0" smtClean="0">
                <a:ea typeface="Calibri" panose="020F0502020204030204" pitchFamily="34" charset="0"/>
                <a:cs typeface="Times New Roman" panose="02020603050405020304" pitchFamily="18" charset="0"/>
              </a:rPr>
              <a:t>2011-2058.</a:t>
            </a:r>
          </a:p>
          <a:p>
            <a:pPr marL="285750" indent="-285750" algn="just">
              <a:lnSpc>
                <a:spcPct val="115000"/>
              </a:lnSpc>
              <a:spcAft>
                <a:spcPts val="1200"/>
              </a:spcAft>
              <a:buFont typeface="Wingdings" panose="05000000000000000000" pitchFamily="2" charset="2"/>
              <a:buChar char="q"/>
            </a:pPr>
            <a:r>
              <a:rPr lang="el-GR" dirty="0" smtClean="0">
                <a:ea typeface="Calibri" panose="020F0502020204030204" pitchFamily="34" charset="0"/>
                <a:cs typeface="Times New Roman" panose="02020603050405020304" pitchFamily="18" charset="0"/>
              </a:rPr>
              <a:t>Αρχικές </a:t>
            </a:r>
            <a:r>
              <a:rPr lang="el-GR" dirty="0">
                <a:ea typeface="Calibri" panose="020F0502020204030204" pitchFamily="34" charset="0"/>
                <a:cs typeface="Times New Roman" panose="02020603050405020304" pitchFamily="18" charset="0"/>
              </a:rPr>
              <a:t>τιμές δεδομένων υδραυλικών υψών χρησιμοποιήθηκαν οι τιμές υδραυλικών υψών την περίοδο του Σεπτεμβρίου 2011 που υπολογίστηκαν κατά την βαθμονόμηση και προσομοίωση του μοντέλου </a:t>
            </a:r>
            <a:r>
              <a:rPr lang="en-US" dirty="0">
                <a:ea typeface="Calibri" panose="020F0502020204030204" pitchFamily="34" charset="0"/>
                <a:cs typeface="Times New Roman" panose="02020603050405020304" pitchFamily="18" charset="0"/>
              </a:rPr>
              <a:t>SWAT</a:t>
            </a:r>
            <a:r>
              <a:rPr lang="el-GR" dirty="0">
                <a:ea typeface="Calibri" panose="020F0502020204030204" pitchFamily="34" charset="0"/>
                <a:cs typeface="Times New Roman" panose="02020603050405020304" pitchFamily="18" charset="0"/>
              </a:rPr>
              <a:t>-</a:t>
            </a:r>
            <a:r>
              <a:rPr lang="en-US" dirty="0">
                <a:ea typeface="Calibri" panose="020F0502020204030204" pitchFamily="34" charset="0"/>
                <a:cs typeface="Times New Roman" panose="02020603050405020304" pitchFamily="18" charset="0"/>
              </a:rPr>
              <a:t>PTC </a:t>
            </a:r>
            <a:r>
              <a:rPr lang="el-GR" dirty="0">
                <a:ea typeface="Calibri" panose="020F0502020204030204" pitchFamily="34" charset="0"/>
                <a:cs typeface="Times New Roman" panose="02020603050405020304" pitchFamily="18" charset="0"/>
              </a:rPr>
              <a:t>την περίοδο 2007-2011. </a:t>
            </a:r>
            <a:endParaRPr lang="el-GR" dirty="0" smtClean="0">
              <a:ea typeface="Calibri" panose="020F0502020204030204" pitchFamily="34" charset="0"/>
              <a:cs typeface="Times New Roman" panose="02020603050405020304" pitchFamily="18" charset="0"/>
            </a:endParaRPr>
          </a:p>
          <a:p>
            <a:pPr marL="285750" indent="-285750" algn="just">
              <a:lnSpc>
                <a:spcPct val="115000"/>
              </a:lnSpc>
              <a:spcAft>
                <a:spcPts val="1200"/>
              </a:spcAft>
              <a:buFont typeface="Wingdings" panose="05000000000000000000" pitchFamily="2" charset="2"/>
              <a:buChar char="q"/>
            </a:pPr>
            <a:r>
              <a:rPr lang="el-GR" dirty="0" smtClean="0">
                <a:ea typeface="Calibri" panose="020F0502020204030204" pitchFamily="34" charset="0"/>
                <a:cs typeface="Times New Roman" panose="02020603050405020304" pitchFamily="18" charset="0"/>
              </a:rPr>
              <a:t>Ως </a:t>
            </a:r>
            <a:r>
              <a:rPr lang="el-GR" dirty="0">
                <a:ea typeface="Calibri" panose="020F0502020204030204" pitchFamily="34" charset="0"/>
                <a:cs typeface="Times New Roman" panose="02020603050405020304" pitchFamily="18" charset="0"/>
              </a:rPr>
              <a:t>δεδομένα βροχόπτωσης, διήθησης και οριακών συνθηκών στο ποτάμι χρησιμοποιήθηκαν τα νέα δεδομένα διήθησης και οριακών συνθηκών που προέκυψαν από την προσομοίωση του υδρολογικού κύκλου μέσω του μοντέλου SWAT για κάθε ένα </a:t>
            </a:r>
            <a:r>
              <a:rPr lang="el-GR" dirty="0" smtClean="0">
                <a:ea typeface="Calibri" panose="020F0502020204030204" pitchFamily="34" charset="0"/>
                <a:cs typeface="Times New Roman" panose="02020603050405020304" pitchFamily="18" charset="0"/>
              </a:rPr>
              <a:t>σενάριο. </a:t>
            </a:r>
          </a:p>
          <a:p>
            <a:pPr marL="285750" indent="-285750" algn="just">
              <a:lnSpc>
                <a:spcPct val="115000"/>
              </a:lnSpc>
              <a:spcAft>
                <a:spcPts val="1200"/>
              </a:spcAft>
              <a:buFont typeface="Wingdings" panose="05000000000000000000" pitchFamily="2" charset="2"/>
              <a:buChar char="q"/>
            </a:pPr>
            <a:r>
              <a:rPr lang="el-GR" dirty="0" smtClean="0">
                <a:ea typeface="Calibri" panose="020F0502020204030204" pitchFamily="34" charset="0"/>
                <a:cs typeface="Times New Roman" panose="02020603050405020304" pitchFamily="18" charset="0"/>
              </a:rPr>
              <a:t>Επιπλέον </a:t>
            </a:r>
            <a:r>
              <a:rPr lang="el-GR" dirty="0">
                <a:ea typeface="Calibri" panose="020F0502020204030204" pitchFamily="34" charset="0"/>
                <a:cs typeface="Times New Roman" panose="02020603050405020304" pitchFamily="18" charset="0"/>
              </a:rPr>
              <a:t>για την προσομοίωση της περιόδου 2010-2060 θεωρήθηκε μια προοδευτική μείωση ίση με </a:t>
            </a:r>
            <a:r>
              <a:rPr lang="el-GR" dirty="0" smtClean="0">
                <a:ea typeface="Calibri" panose="020F0502020204030204" pitchFamily="34" charset="0"/>
                <a:cs typeface="Times New Roman" panose="02020603050405020304" pitchFamily="18" charset="0"/>
              </a:rPr>
              <a:t>10% </a:t>
            </a:r>
            <a:r>
              <a:rPr lang="el-GR" dirty="0">
                <a:ea typeface="Calibri" panose="020F0502020204030204" pitchFamily="34" charset="0"/>
                <a:cs typeface="Times New Roman" panose="02020603050405020304" pitchFamily="18" charset="0"/>
              </a:rPr>
              <a:t>στις οριακές συνθήκες, λόγω της αναμενόμενης μείωσης των βροχοπτώσεων έως το 2050 και επίσης μια προοδευτική αύξηση ίση με 20 % στις τιμές των παροχών άντλησης σε όλες τις γεωτρήσεις (</a:t>
            </a:r>
            <a:r>
              <a:rPr lang="en-US" dirty="0">
                <a:ea typeface="Calibri" panose="020F0502020204030204" pitchFamily="34" charset="0"/>
                <a:cs typeface="Times New Roman" panose="02020603050405020304" pitchFamily="18" charset="0"/>
              </a:rPr>
              <a:t>FAO</a:t>
            </a:r>
            <a:r>
              <a:rPr lang="el-GR" dirty="0">
                <a:ea typeface="Calibri" panose="020F0502020204030204" pitchFamily="34" charset="0"/>
                <a:cs typeface="Times New Roman" panose="02020603050405020304" pitchFamily="18" charset="0"/>
              </a:rPr>
              <a:t>, 2011</a:t>
            </a:r>
            <a:r>
              <a:rPr lang="en-US" dirty="0">
                <a:ea typeface="Calibri" panose="020F0502020204030204" pitchFamily="34" charset="0"/>
                <a:cs typeface="Times New Roman" panose="02020603050405020304" pitchFamily="18" charset="0"/>
              </a:rPr>
              <a:t>a</a:t>
            </a:r>
            <a:r>
              <a:rPr lang="el-GR" dirty="0">
                <a:ea typeface="Calibri" panose="020F0502020204030204" pitchFamily="34" charset="0"/>
                <a:cs typeface="Times New Roman" panose="02020603050405020304" pitchFamily="18" charset="0"/>
              </a:rPr>
              <a:t>). </a:t>
            </a:r>
          </a:p>
        </p:txBody>
      </p:sp>
      <p:sp>
        <p:nvSpPr>
          <p:cNvPr id="6" name="Title 1"/>
          <p:cNvSpPr txBox="1">
            <a:spLocks/>
          </p:cNvSpPr>
          <p:nvPr/>
        </p:nvSpPr>
        <p:spPr>
          <a:xfrm>
            <a:off x="457200" y="76200"/>
            <a:ext cx="8534400" cy="686118"/>
          </a:xfrm>
          <a:prstGeom prst="rect">
            <a:avLst/>
          </a:prstGeom>
        </p:spPr>
        <p:txBody>
          <a:bodyPr vert="horz" lIns="91440" tIns="45720" rIns="91440" bIns="45720" rtlCol="0" anchor="b">
            <a:normAutofit/>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pPr algn="ctr"/>
            <a:r>
              <a:rPr lang="el-GR" cap="none" dirty="0" smtClean="0">
                <a:solidFill>
                  <a:schemeClr val="tx1"/>
                </a:solidFill>
                <a:latin typeface="Calibri" panose="020F0502020204030204" pitchFamily="34" charset="0"/>
                <a:cs typeface="Calibri" panose="020F0502020204030204" pitchFamily="34" charset="0"/>
              </a:rPr>
              <a:t>Σενάρια Κλιματικής Αλλαγής </a:t>
            </a:r>
            <a:endParaRPr lang="el-GR" cap="none"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4529389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492898" y="1394451"/>
            <a:ext cx="2627604" cy="2225233"/>
          </a:xfrm>
          <a:prstGeom prst="rect">
            <a:avLst/>
          </a:prstGeom>
        </p:spPr>
      </p:pic>
      <p:pic>
        <p:nvPicPr>
          <p:cNvPr id="4" name="Picture 3"/>
          <p:cNvPicPr>
            <a:picLocks noChangeAspect="1"/>
          </p:cNvPicPr>
          <p:nvPr/>
        </p:nvPicPr>
        <p:blipFill>
          <a:blip r:embed="rId3"/>
          <a:stretch>
            <a:fillRect/>
          </a:stretch>
        </p:blipFill>
        <p:spPr>
          <a:xfrm>
            <a:off x="4381500" y="1578917"/>
            <a:ext cx="2761727" cy="2243522"/>
          </a:xfrm>
          <a:prstGeom prst="rect">
            <a:avLst/>
          </a:prstGeom>
        </p:spPr>
      </p:pic>
      <p:pic>
        <p:nvPicPr>
          <p:cNvPr id="8" name="Picture 7"/>
          <p:cNvPicPr>
            <a:picLocks noChangeAspect="1"/>
          </p:cNvPicPr>
          <p:nvPr/>
        </p:nvPicPr>
        <p:blipFill>
          <a:blip r:embed="rId4"/>
          <a:stretch>
            <a:fillRect/>
          </a:stretch>
        </p:blipFill>
        <p:spPr>
          <a:xfrm>
            <a:off x="1439089" y="4114800"/>
            <a:ext cx="2658086" cy="2286198"/>
          </a:xfrm>
          <a:prstGeom prst="rect">
            <a:avLst/>
          </a:prstGeom>
        </p:spPr>
      </p:pic>
      <p:pic>
        <p:nvPicPr>
          <p:cNvPr id="9" name="Picture 8"/>
          <p:cNvPicPr>
            <a:picLocks noChangeAspect="1"/>
          </p:cNvPicPr>
          <p:nvPr/>
        </p:nvPicPr>
        <p:blipFill>
          <a:blip r:embed="rId5"/>
          <a:stretch>
            <a:fillRect/>
          </a:stretch>
        </p:blipFill>
        <p:spPr>
          <a:xfrm>
            <a:off x="4468902" y="4114800"/>
            <a:ext cx="2700762" cy="2322777"/>
          </a:xfrm>
          <a:prstGeom prst="rect">
            <a:avLst/>
          </a:prstGeom>
        </p:spPr>
      </p:pic>
      <p:sp>
        <p:nvSpPr>
          <p:cNvPr id="5" name="Rectangle 4"/>
          <p:cNvSpPr/>
          <p:nvPr/>
        </p:nvSpPr>
        <p:spPr>
          <a:xfrm>
            <a:off x="1621519" y="3622631"/>
            <a:ext cx="6205761" cy="307777"/>
          </a:xfrm>
          <a:prstGeom prst="rect">
            <a:avLst/>
          </a:prstGeom>
        </p:spPr>
        <p:txBody>
          <a:bodyPr wrap="square">
            <a:spAutoFit/>
          </a:bodyPr>
          <a:lstStyle/>
          <a:p>
            <a:r>
              <a:rPr lang="el-GR" sz="1400" dirty="0"/>
              <a:t>Υδραυλικά ύψη (m) α) 2043 και β) 2055 (KNMI-RACMO2)</a:t>
            </a:r>
          </a:p>
        </p:txBody>
      </p:sp>
      <p:sp>
        <p:nvSpPr>
          <p:cNvPr id="6" name="Rectangle 5"/>
          <p:cNvSpPr/>
          <p:nvPr/>
        </p:nvSpPr>
        <p:spPr>
          <a:xfrm>
            <a:off x="1905000" y="6460410"/>
            <a:ext cx="6562114" cy="307777"/>
          </a:xfrm>
          <a:prstGeom prst="rect">
            <a:avLst/>
          </a:prstGeom>
        </p:spPr>
        <p:txBody>
          <a:bodyPr wrap="square">
            <a:spAutoFit/>
          </a:bodyPr>
          <a:lstStyle/>
          <a:p>
            <a:r>
              <a:rPr lang="el-GR" sz="1400" dirty="0"/>
              <a:t>Ταχύτητες ροής (m) α) 2043 και β) 2055 (KNMI-RACMO2)</a:t>
            </a:r>
          </a:p>
        </p:txBody>
      </p:sp>
      <p:sp>
        <p:nvSpPr>
          <p:cNvPr id="7" name="Rectangle 6"/>
          <p:cNvSpPr/>
          <p:nvPr/>
        </p:nvSpPr>
        <p:spPr>
          <a:xfrm>
            <a:off x="228600" y="779565"/>
            <a:ext cx="8305800" cy="584775"/>
          </a:xfrm>
          <a:prstGeom prst="rect">
            <a:avLst/>
          </a:prstGeom>
        </p:spPr>
        <p:txBody>
          <a:bodyPr wrap="square">
            <a:spAutoFit/>
          </a:bodyPr>
          <a:lstStyle/>
          <a:p>
            <a:pPr algn="ctr"/>
            <a:r>
              <a:rPr lang="el-GR" sz="1600" i="1" dirty="0"/>
              <a:t>Τα υδραυλικά ύψη </a:t>
            </a:r>
            <a:r>
              <a:rPr lang="el-GR" sz="1600" i="1" dirty="0" smtClean="0"/>
              <a:t>και οι ταχύτητες </a:t>
            </a:r>
            <a:r>
              <a:rPr lang="el-GR" sz="1600" i="1" dirty="0"/>
              <a:t>ροής στο τέλος της καλοκαιρινής περιόδου του 2043 και του 2055 για το κλιματικό σενάριο </a:t>
            </a:r>
            <a:r>
              <a:rPr lang="en-US" sz="1600" i="1" dirty="0"/>
              <a:t>KNMI-RACMO2</a:t>
            </a:r>
            <a:endParaRPr lang="el-GR" sz="1600" i="1" dirty="0"/>
          </a:p>
        </p:txBody>
      </p:sp>
      <p:sp>
        <p:nvSpPr>
          <p:cNvPr id="11" name="Title 1"/>
          <p:cNvSpPr txBox="1">
            <a:spLocks/>
          </p:cNvSpPr>
          <p:nvPr/>
        </p:nvSpPr>
        <p:spPr>
          <a:xfrm>
            <a:off x="457200" y="76200"/>
            <a:ext cx="8534400" cy="686118"/>
          </a:xfrm>
          <a:prstGeom prst="rect">
            <a:avLst/>
          </a:prstGeom>
        </p:spPr>
        <p:txBody>
          <a:bodyPr vert="horz" lIns="91440" tIns="45720" rIns="91440" bIns="45720" rtlCol="0" anchor="b">
            <a:normAutofit/>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pPr algn="ctr"/>
            <a:r>
              <a:rPr lang="el-GR" cap="none" dirty="0" smtClean="0">
                <a:solidFill>
                  <a:schemeClr val="tx1"/>
                </a:solidFill>
                <a:latin typeface="Calibri" panose="020F0502020204030204" pitchFamily="34" charset="0"/>
                <a:cs typeface="Calibri" panose="020F0502020204030204" pitchFamily="34" charset="0"/>
              </a:rPr>
              <a:t>Σενάρια Κλιματικής Αλλαγής </a:t>
            </a:r>
            <a:endParaRPr lang="el-GR" cap="none"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1746900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7200" y="76200"/>
            <a:ext cx="8534400" cy="686118"/>
          </a:xfrm>
          <a:prstGeom prst="rect">
            <a:avLst/>
          </a:prstGeom>
        </p:spPr>
        <p:txBody>
          <a:bodyPr vert="horz" lIns="91440" tIns="45720" rIns="91440" bIns="45720" rtlCol="0" anchor="b">
            <a:normAutofit/>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pPr algn="ctr"/>
            <a:r>
              <a:rPr lang="el-GR" cap="none" dirty="0" smtClean="0">
                <a:solidFill>
                  <a:schemeClr val="tx1"/>
                </a:solidFill>
                <a:latin typeface="Calibri" panose="020F0502020204030204" pitchFamily="34" charset="0"/>
                <a:cs typeface="Calibri" panose="020F0502020204030204" pitchFamily="34" charset="0"/>
              </a:rPr>
              <a:t>Σενάρια Κλιματικής Αλλαγής </a:t>
            </a:r>
            <a:endParaRPr lang="el-GR" cap="none" dirty="0">
              <a:solidFill>
                <a:schemeClr val="tx1"/>
              </a:solidFill>
              <a:latin typeface="Calibri" panose="020F0502020204030204" pitchFamily="34" charset="0"/>
              <a:cs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074185769"/>
              </p:ext>
            </p:extLst>
          </p:nvPr>
        </p:nvGraphicFramePr>
        <p:xfrm>
          <a:off x="795564" y="1676400"/>
          <a:ext cx="7476671" cy="1463040"/>
        </p:xfrm>
        <a:graphic>
          <a:graphicData uri="http://schemas.openxmlformats.org/drawingml/2006/table">
            <a:tbl>
              <a:tblPr firstRow="1" firstCol="1" bandRow="1">
                <a:tableStyleId>{F2DE63D5-997A-4646-A377-4702673A728D}</a:tableStyleId>
              </a:tblPr>
              <a:tblGrid>
                <a:gridCol w="1068188"/>
                <a:gridCol w="1627822"/>
                <a:gridCol w="3230626"/>
                <a:gridCol w="1550035"/>
              </a:tblGrid>
              <a:tr h="0">
                <a:tc>
                  <a:txBody>
                    <a:bodyPr/>
                    <a:lstStyle/>
                    <a:p>
                      <a:pPr marL="0" marR="0" algn="ctr">
                        <a:lnSpc>
                          <a:spcPct val="150000"/>
                        </a:lnSpc>
                        <a:spcBef>
                          <a:spcPts val="0"/>
                        </a:spcBef>
                        <a:spcAft>
                          <a:spcPts val="0"/>
                        </a:spcAft>
                      </a:pPr>
                      <a:r>
                        <a:rPr lang="el-GR" sz="1600" dirty="0">
                          <a:effectLst/>
                        </a:rPr>
                        <a:t>Σενάριο</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l-GR" sz="1600" dirty="0" smtClean="0">
                          <a:effectLst/>
                        </a:rPr>
                        <a:t>Σενάριο</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l-GR" sz="1600" dirty="0" smtClean="0">
                          <a:effectLst/>
                        </a:rPr>
                        <a:t>2043-2055</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l-GR" sz="1600" dirty="0" smtClean="0">
                          <a:effectLst/>
                        </a:rPr>
                        <a:t>2055-2058</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marL="0" marR="0" algn="ctr">
                        <a:lnSpc>
                          <a:spcPct val="150000"/>
                        </a:lnSpc>
                        <a:spcBef>
                          <a:spcPts val="0"/>
                        </a:spcBef>
                        <a:spcAft>
                          <a:spcPts val="0"/>
                        </a:spcAft>
                      </a:pPr>
                      <a:r>
                        <a:rPr lang="el-GR" sz="1600" kern="1200" dirty="0">
                          <a:effectLst/>
                        </a:rPr>
                        <a:t>1</a:t>
                      </a:r>
                      <a:endParaRPr lang="el-GR" sz="16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US" sz="1600" kern="1200" dirty="0" smtClean="0">
                          <a:effectLst/>
                        </a:rPr>
                        <a:t>KNMI-RACMO2</a:t>
                      </a:r>
                      <a:endParaRPr lang="el-GR" sz="16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l-GR" sz="1600" kern="1200" dirty="0" smtClean="0">
                          <a:effectLst/>
                        </a:rPr>
                        <a:t>Μείωση κατά 0.82 </a:t>
                      </a:r>
                      <a:r>
                        <a:rPr lang="en-US" sz="1600" kern="1200" dirty="0" smtClean="0">
                          <a:effectLst/>
                        </a:rPr>
                        <a:t>m (</a:t>
                      </a:r>
                      <a:r>
                        <a:rPr lang="el-GR" sz="1600" kern="1200" dirty="0" smtClean="0">
                          <a:effectLst/>
                        </a:rPr>
                        <a:t>72.0 εκ. </a:t>
                      </a:r>
                      <a:r>
                        <a:rPr lang="en-US" sz="1600" kern="1200" dirty="0" smtClean="0">
                          <a:effectLst/>
                        </a:rPr>
                        <a:t>m</a:t>
                      </a:r>
                      <a:r>
                        <a:rPr lang="el-GR" sz="1600" kern="1200" baseline="30000" dirty="0" smtClean="0">
                          <a:effectLst/>
                        </a:rPr>
                        <a:t>3</a:t>
                      </a:r>
                      <a:r>
                        <a:rPr lang="en-US" sz="1600" kern="1200" dirty="0" smtClean="0">
                          <a:effectLst/>
                        </a:rPr>
                        <a:t>)</a:t>
                      </a:r>
                      <a:endParaRPr lang="el-GR" sz="16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l-GR" sz="1600" kern="1200" dirty="0" smtClean="0">
                          <a:effectLst/>
                        </a:rPr>
                        <a:t>Αύξηση 0.16 m</a:t>
                      </a:r>
                      <a:endParaRPr lang="el-GR" sz="16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marL="0" marR="0" algn="ctr">
                        <a:lnSpc>
                          <a:spcPct val="150000"/>
                        </a:lnSpc>
                        <a:spcBef>
                          <a:spcPts val="0"/>
                        </a:spcBef>
                        <a:spcAft>
                          <a:spcPts val="0"/>
                        </a:spcAft>
                      </a:pPr>
                      <a:r>
                        <a:rPr lang="el-GR" sz="1600" kern="1200">
                          <a:effectLst/>
                        </a:rPr>
                        <a:t>2</a:t>
                      </a:r>
                      <a:endParaRPr lang="el-GR" sz="16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US" sz="1600" kern="1200" dirty="0" smtClean="0">
                          <a:effectLst/>
                        </a:rPr>
                        <a:t>MPI-M-REMO</a:t>
                      </a:r>
                      <a:endParaRPr lang="el-GR" sz="16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l-GR" sz="1600" kern="1200" dirty="0" smtClean="0">
                          <a:effectLst/>
                        </a:rPr>
                        <a:t>Μείωση κατά 0.47 </a:t>
                      </a:r>
                      <a:r>
                        <a:rPr lang="en-US" sz="1600" kern="1200" dirty="0" smtClean="0">
                          <a:effectLst/>
                        </a:rPr>
                        <a:t>m (</a:t>
                      </a:r>
                      <a:r>
                        <a:rPr lang="el-GR" sz="1600" kern="1200" dirty="0" smtClean="0">
                          <a:effectLst/>
                        </a:rPr>
                        <a:t>42.3 εκ. </a:t>
                      </a:r>
                      <a:r>
                        <a:rPr lang="en-US" sz="1600" kern="1200" dirty="0" smtClean="0">
                          <a:effectLst/>
                        </a:rPr>
                        <a:t>m</a:t>
                      </a:r>
                      <a:r>
                        <a:rPr lang="el-GR" sz="1600" kern="1200" baseline="30000" dirty="0" smtClean="0">
                          <a:effectLst/>
                        </a:rPr>
                        <a:t>3</a:t>
                      </a:r>
                      <a:r>
                        <a:rPr lang="en-US" sz="1600" kern="1200" dirty="0" smtClean="0">
                          <a:effectLst/>
                        </a:rPr>
                        <a:t>)</a:t>
                      </a:r>
                      <a:endParaRPr lang="el-GR" sz="16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l-GR" sz="1600" kern="1200" dirty="0" smtClean="0">
                          <a:effectLst/>
                        </a:rPr>
                        <a:t>Αύξηση 0.05 m</a:t>
                      </a:r>
                      <a:endParaRPr lang="el-GR" sz="16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marL="0" marR="0" algn="ctr">
                        <a:lnSpc>
                          <a:spcPct val="150000"/>
                        </a:lnSpc>
                        <a:spcBef>
                          <a:spcPts val="0"/>
                        </a:spcBef>
                        <a:spcAft>
                          <a:spcPts val="0"/>
                        </a:spcAft>
                      </a:pPr>
                      <a:r>
                        <a:rPr lang="el-GR" sz="1600" kern="1200">
                          <a:effectLst/>
                        </a:rPr>
                        <a:t>3</a:t>
                      </a:r>
                      <a:endParaRPr lang="el-GR" sz="16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n-US" sz="1600" kern="1200" dirty="0" smtClean="0">
                          <a:effectLst/>
                        </a:rPr>
                        <a:t>SMHI-RCA</a:t>
                      </a:r>
                      <a:endParaRPr lang="el-GR" sz="16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pPr>
                      <a:r>
                        <a:rPr lang="el-GR" sz="1600" kern="1200" dirty="0" smtClean="0">
                          <a:effectLst/>
                        </a:rPr>
                        <a:t>Μείωση κατά 0.87 </a:t>
                      </a:r>
                      <a:r>
                        <a:rPr lang="en-US" sz="1600" kern="1200" dirty="0" smtClean="0">
                          <a:effectLst/>
                        </a:rPr>
                        <a:t>m (</a:t>
                      </a:r>
                      <a:r>
                        <a:rPr lang="el-GR" sz="1600" kern="1200" dirty="0" smtClean="0">
                          <a:effectLst/>
                        </a:rPr>
                        <a:t>78.3 εκ. </a:t>
                      </a:r>
                      <a:r>
                        <a:rPr lang="en-US" sz="1600" kern="1200" dirty="0" smtClean="0">
                          <a:effectLst/>
                        </a:rPr>
                        <a:t>m</a:t>
                      </a:r>
                      <a:r>
                        <a:rPr lang="el-GR" sz="1600" kern="1200" baseline="30000" dirty="0" smtClean="0">
                          <a:effectLst/>
                        </a:rPr>
                        <a:t>3</a:t>
                      </a:r>
                      <a:r>
                        <a:rPr lang="en-US" sz="1600" kern="1200" dirty="0" smtClean="0">
                          <a:effectLst/>
                        </a:rPr>
                        <a:t>)</a:t>
                      </a:r>
                      <a:endParaRPr lang="el-GR" sz="16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l-GR" sz="1600" kern="1200" dirty="0" smtClean="0">
                          <a:effectLst/>
                        </a:rPr>
                        <a:t>Αύξηση 0.16 m</a:t>
                      </a:r>
                      <a:endParaRPr lang="el-GR" sz="16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2" name="Rectangle 1"/>
          <p:cNvSpPr/>
          <p:nvPr/>
        </p:nvSpPr>
        <p:spPr>
          <a:xfrm>
            <a:off x="304799" y="3276600"/>
            <a:ext cx="8458200" cy="923330"/>
          </a:xfrm>
          <a:prstGeom prst="rect">
            <a:avLst/>
          </a:prstGeom>
        </p:spPr>
        <p:txBody>
          <a:bodyPr wrap="square">
            <a:spAutoFit/>
          </a:bodyPr>
          <a:lstStyle/>
          <a:p>
            <a:pPr marL="285750" indent="-285750" algn="just">
              <a:buFont typeface="Wingdings" panose="05000000000000000000" pitchFamily="2" charset="2"/>
              <a:buChar char="Ø"/>
            </a:pPr>
            <a:r>
              <a:rPr lang="el-GR" dirty="0" smtClean="0"/>
              <a:t>Καθιστούν </a:t>
            </a:r>
            <a:r>
              <a:rPr lang="el-GR" dirty="0"/>
              <a:t>σημαντική την ανάγκη για την εφαρμογή στρατηγικής διαχείρισης των υδατικών πόρων για να αποφευχθεί οποιαδήποτε περίπτωση λειψυδρίας στο μέλλον. </a:t>
            </a:r>
          </a:p>
        </p:txBody>
      </p:sp>
    </p:spTree>
    <p:extLst>
      <p:ext uri="{BB962C8B-B14F-4D97-AF65-F5344CB8AC3E}">
        <p14:creationId xmlns:p14="http://schemas.microsoft.com/office/powerpoint/2010/main" val="41951465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648618"/>
            <a:ext cx="8382000" cy="1047979"/>
          </a:xfrm>
          <a:prstGeom prst="rect">
            <a:avLst/>
          </a:prstGeom>
        </p:spPr>
        <p:txBody>
          <a:bodyPr wrap="square">
            <a:spAutoFit/>
          </a:bodyPr>
          <a:lstStyle/>
          <a:p>
            <a:pPr marL="285750" indent="-285750" algn="just">
              <a:lnSpc>
                <a:spcPct val="115000"/>
              </a:lnSpc>
              <a:buFont typeface="Wingdings" panose="05000000000000000000" pitchFamily="2" charset="2"/>
              <a:buChar char="q"/>
            </a:pPr>
            <a:r>
              <a:rPr lang="el-GR" dirty="0" smtClean="0">
                <a:latin typeface="Times New Roman" panose="02020603050405020304" pitchFamily="18" charset="0"/>
                <a:ea typeface="Calibri" panose="020F0502020204030204" pitchFamily="34" charset="0"/>
                <a:cs typeface="Times New Roman" panose="02020603050405020304" pitchFamily="18" charset="0"/>
              </a:rPr>
              <a:t>Γεωτρήσεις (11) </a:t>
            </a:r>
            <a:r>
              <a:rPr lang="el-GR" dirty="0">
                <a:latin typeface="Times New Roman" panose="02020603050405020304" pitchFamily="18" charset="0"/>
                <a:ea typeface="Calibri" panose="020F0502020204030204" pitchFamily="34" charset="0"/>
                <a:cs typeface="Times New Roman" panose="02020603050405020304" pitchFamily="18" charset="0"/>
              </a:rPr>
              <a:t>και </a:t>
            </a:r>
            <a:r>
              <a:rPr lang="el-GR" dirty="0" smtClean="0">
                <a:latin typeface="Times New Roman" panose="02020603050405020304" pitchFamily="18" charset="0"/>
                <a:ea typeface="Calibri" panose="020F0502020204030204" pitchFamily="34" charset="0"/>
                <a:cs typeface="Times New Roman" panose="02020603050405020304" pitchFamily="18" charset="0"/>
              </a:rPr>
              <a:t>σημεία παρατήρησης (10) </a:t>
            </a:r>
            <a:r>
              <a:rPr lang="el-GR" dirty="0">
                <a:latin typeface="Times New Roman" panose="02020603050405020304" pitchFamily="18" charset="0"/>
                <a:ea typeface="Calibri" panose="020F0502020204030204" pitchFamily="34" charset="0"/>
                <a:cs typeface="Times New Roman" panose="02020603050405020304" pitchFamily="18" charset="0"/>
              </a:rPr>
              <a:t>(κατά μήκος της κοίτης του Ευρώτα) στα </a:t>
            </a:r>
            <a:r>
              <a:rPr lang="el-GR" dirty="0" smtClean="0">
                <a:latin typeface="Times New Roman" panose="02020603050405020304" pitchFamily="18" charset="0"/>
                <a:ea typeface="Calibri" panose="020F0502020204030204" pitchFamily="34" charset="0"/>
                <a:cs typeface="Times New Roman" panose="02020603050405020304" pitchFamily="18" charset="0"/>
              </a:rPr>
              <a:t>οποία </a:t>
            </a:r>
            <a:r>
              <a:rPr lang="el-GR" dirty="0">
                <a:latin typeface="Times New Roman" panose="02020603050405020304" pitchFamily="18" charset="0"/>
                <a:ea typeface="Calibri" panose="020F0502020204030204" pitchFamily="34" charset="0"/>
                <a:cs typeface="Times New Roman" panose="02020603050405020304" pitchFamily="18" charset="0"/>
              </a:rPr>
              <a:t>μελετήθηκε η απόκριση και μεταβολή των υδραυλικών υψών (</a:t>
            </a:r>
            <a:r>
              <a:rPr lang="en-US" dirty="0">
                <a:latin typeface="Times New Roman" panose="02020603050405020304" pitchFamily="18" charset="0"/>
                <a:ea typeface="Calibri" panose="020F0502020204030204" pitchFamily="34" charset="0"/>
                <a:cs typeface="Times New Roman" panose="02020603050405020304" pitchFamily="18" charset="0"/>
              </a:rPr>
              <a:t>m</a:t>
            </a:r>
            <a:r>
              <a:rPr lang="el-GR" dirty="0">
                <a:latin typeface="Times New Roman" panose="02020603050405020304" pitchFamily="18" charset="0"/>
                <a:ea typeface="Calibri" panose="020F0502020204030204" pitchFamily="34" charset="0"/>
                <a:cs typeface="Times New Roman" panose="02020603050405020304" pitchFamily="18" charset="0"/>
              </a:rPr>
              <a:t>) του </a:t>
            </a:r>
            <a:r>
              <a:rPr lang="el-GR" dirty="0" err="1">
                <a:latin typeface="Times New Roman" panose="02020603050405020304" pitchFamily="18" charset="0"/>
                <a:ea typeface="Calibri" panose="020F0502020204030204" pitchFamily="34" charset="0"/>
                <a:cs typeface="Times New Roman" panose="02020603050405020304" pitchFamily="18" charset="0"/>
              </a:rPr>
              <a:t>υδροφορέα</a:t>
            </a:r>
            <a:r>
              <a:rPr lang="el-GR" dirty="0">
                <a:latin typeface="Times New Roman" panose="02020603050405020304" pitchFamily="18" charset="0"/>
                <a:ea typeface="Calibri" panose="020F0502020204030204" pitchFamily="34" charset="0"/>
                <a:cs typeface="Times New Roman" panose="02020603050405020304" pitchFamily="18" charset="0"/>
              </a:rPr>
              <a:t> για τα τρία κλιματικά </a:t>
            </a:r>
            <a:r>
              <a:rPr lang="el-GR" dirty="0" smtClean="0">
                <a:latin typeface="Times New Roman" panose="02020603050405020304" pitchFamily="18" charset="0"/>
                <a:ea typeface="Calibri" panose="020F0502020204030204" pitchFamily="34" charset="0"/>
                <a:cs typeface="Times New Roman" panose="02020603050405020304" pitchFamily="18" charset="0"/>
              </a:rPr>
              <a:t>σενάρια</a:t>
            </a:r>
            <a:endParaRPr lang="el-GR"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1981200" y="1676400"/>
            <a:ext cx="4881064" cy="5029200"/>
          </a:xfrm>
          <a:prstGeom prst="rect">
            <a:avLst/>
          </a:prstGeom>
        </p:spPr>
      </p:pic>
      <p:sp>
        <p:nvSpPr>
          <p:cNvPr id="6" name="Title 1"/>
          <p:cNvSpPr txBox="1">
            <a:spLocks/>
          </p:cNvSpPr>
          <p:nvPr/>
        </p:nvSpPr>
        <p:spPr>
          <a:xfrm>
            <a:off x="457200" y="-76200"/>
            <a:ext cx="8534400" cy="686118"/>
          </a:xfrm>
          <a:prstGeom prst="rect">
            <a:avLst/>
          </a:prstGeom>
        </p:spPr>
        <p:txBody>
          <a:bodyPr vert="horz" lIns="91440" tIns="45720" rIns="91440" bIns="45720" rtlCol="0" anchor="b">
            <a:normAutofit/>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pPr algn="ctr"/>
            <a:r>
              <a:rPr lang="el-GR" cap="none" dirty="0" smtClean="0">
                <a:solidFill>
                  <a:schemeClr val="tx1"/>
                </a:solidFill>
                <a:latin typeface="Calibri" panose="020F0502020204030204" pitchFamily="34" charset="0"/>
                <a:cs typeface="Calibri" panose="020F0502020204030204" pitchFamily="34" charset="0"/>
              </a:rPr>
              <a:t>Σενάρια Κλιματικής Αλλαγής </a:t>
            </a:r>
            <a:endParaRPr lang="el-GR" cap="none"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5229729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402582" y="1580217"/>
            <a:ext cx="6172200" cy="2544802"/>
          </a:xfrm>
          <a:prstGeom prst="rect">
            <a:avLst/>
          </a:prstGeom>
        </p:spPr>
      </p:pic>
      <p:pic>
        <p:nvPicPr>
          <p:cNvPr id="6" name="Picture 5"/>
          <p:cNvPicPr>
            <a:picLocks noChangeAspect="1"/>
          </p:cNvPicPr>
          <p:nvPr/>
        </p:nvPicPr>
        <p:blipFill>
          <a:blip r:embed="rId3"/>
          <a:stretch>
            <a:fillRect/>
          </a:stretch>
        </p:blipFill>
        <p:spPr>
          <a:xfrm>
            <a:off x="1402582" y="4191000"/>
            <a:ext cx="6172200" cy="2452914"/>
          </a:xfrm>
          <a:prstGeom prst="rect">
            <a:avLst/>
          </a:prstGeom>
        </p:spPr>
      </p:pic>
      <p:sp>
        <p:nvSpPr>
          <p:cNvPr id="7" name="Rectangle 6"/>
          <p:cNvSpPr/>
          <p:nvPr/>
        </p:nvSpPr>
        <p:spPr>
          <a:xfrm>
            <a:off x="457200" y="838200"/>
            <a:ext cx="8062965" cy="587853"/>
          </a:xfrm>
          <a:prstGeom prst="rect">
            <a:avLst/>
          </a:prstGeom>
        </p:spPr>
        <p:txBody>
          <a:bodyPr wrap="square">
            <a:spAutoFit/>
          </a:bodyPr>
          <a:lstStyle/>
          <a:p>
            <a:pPr algn="ctr">
              <a:lnSpc>
                <a:spcPct val="115000"/>
              </a:lnSpc>
            </a:pPr>
            <a:r>
              <a:rPr lang="el-GR" sz="1400" i="1" dirty="0" smtClean="0">
                <a:latin typeface="Times New Roman" panose="02020603050405020304" pitchFamily="18" charset="0"/>
                <a:ea typeface="Calibri" panose="020F0502020204030204" pitchFamily="34" charset="0"/>
                <a:cs typeface="Times New Roman" panose="02020603050405020304" pitchFamily="18" charset="0"/>
              </a:rPr>
              <a:t>Σχετική </a:t>
            </a:r>
            <a:r>
              <a:rPr lang="el-GR" sz="1400" i="1" dirty="0">
                <a:latin typeface="Times New Roman" panose="02020603050405020304" pitchFamily="18" charset="0"/>
                <a:ea typeface="Calibri" panose="020F0502020204030204" pitchFamily="34" charset="0"/>
                <a:cs typeface="Times New Roman" panose="02020603050405020304" pitchFamily="18" charset="0"/>
              </a:rPr>
              <a:t>μεταβολή (αύξηση ή μείωση) των υδραυλικών υψών (</a:t>
            </a:r>
            <a:r>
              <a:rPr lang="en-US" sz="1400" i="1" dirty="0">
                <a:latin typeface="Times New Roman" panose="02020603050405020304" pitchFamily="18" charset="0"/>
                <a:ea typeface="Calibri" panose="020F0502020204030204" pitchFamily="34" charset="0"/>
                <a:cs typeface="Times New Roman" panose="02020603050405020304" pitchFamily="18" charset="0"/>
              </a:rPr>
              <a:t>m</a:t>
            </a:r>
            <a:r>
              <a:rPr lang="el-GR" sz="1400" i="1" dirty="0">
                <a:latin typeface="Times New Roman" panose="02020603050405020304" pitchFamily="18" charset="0"/>
                <a:ea typeface="Calibri" panose="020F0502020204030204" pitchFamily="34" charset="0"/>
                <a:cs typeface="Times New Roman" panose="02020603050405020304" pitchFamily="18" charset="0"/>
              </a:rPr>
              <a:t>) του υδροφόρου ορίζοντα ανά πενταετία για τα τρία κλιματικά </a:t>
            </a:r>
            <a:r>
              <a:rPr lang="el-GR" sz="1400" i="1" dirty="0" smtClean="0">
                <a:latin typeface="Times New Roman" panose="02020603050405020304" pitchFamily="18" charset="0"/>
                <a:ea typeface="Calibri" panose="020F0502020204030204" pitchFamily="34" charset="0"/>
                <a:cs typeface="Times New Roman" panose="02020603050405020304" pitchFamily="18" charset="0"/>
              </a:rPr>
              <a:t>σενάρια </a:t>
            </a:r>
            <a:r>
              <a:rPr lang="el-GR" sz="1400" i="1" dirty="0">
                <a:latin typeface="Times New Roman" panose="02020603050405020304" pitchFamily="18" charset="0"/>
                <a:ea typeface="Calibri" panose="020F0502020204030204" pitchFamily="34" charset="0"/>
                <a:cs typeface="Times New Roman" panose="02020603050405020304" pitchFamily="18" charset="0"/>
              </a:rPr>
              <a:t>στις Γεωτρήσεις </a:t>
            </a:r>
            <a:r>
              <a:rPr lang="el-GR" sz="1400" i="1" dirty="0" smtClean="0">
                <a:latin typeface="Times New Roman" panose="02020603050405020304" pitchFamily="18" charset="0"/>
                <a:ea typeface="Calibri" panose="020F0502020204030204" pitchFamily="34" charset="0"/>
                <a:cs typeface="Times New Roman" panose="02020603050405020304" pitchFamily="18" charset="0"/>
              </a:rPr>
              <a:t>και </a:t>
            </a:r>
            <a:r>
              <a:rPr lang="el-GR" sz="1400" i="1" dirty="0" smtClean="0">
                <a:latin typeface="Times New Roman" panose="02020603050405020304" pitchFamily="18" charset="0"/>
                <a:ea typeface="Calibri" panose="020F0502020204030204" pitchFamily="34" charset="0"/>
                <a:cs typeface="Times New Roman" panose="02020603050405020304" pitchFamily="18" charset="0"/>
              </a:rPr>
              <a:t>στα σημεία </a:t>
            </a:r>
            <a:r>
              <a:rPr lang="el-GR" sz="1400" i="1" dirty="0" smtClean="0">
                <a:latin typeface="Times New Roman" panose="02020603050405020304" pitchFamily="18" charset="0"/>
                <a:ea typeface="Calibri" panose="020F0502020204030204" pitchFamily="34" charset="0"/>
                <a:cs typeface="Times New Roman" panose="02020603050405020304" pitchFamily="18" charset="0"/>
              </a:rPr>
              <a:t>παρατήρησης </a:t>
            </a:r>
            <a:endParaRPr lang="el-GR" sz="1400"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itle 1"/>
          <p:cNvSpPr txBox="1">
            <a:spLocks/>
          </p:cNvSpPr>
          <p:nvPr/>
        </p:nvSpPr>
        <p:spPr>
          <a:xfrm>
            <a:off x="457200" y="76200"/>
            <a:ext cx="8534400" cy="686118"/>
          </a:xfrm>
          <a:prstGeom prst="rect">
            <a:avLst/>
          </a:prstGeom>
        </p:spPr>
        <p:txBody>
          <a:bodyPr vert="horz" lIns="91440" tIns="45720" rIns="91440" bIns="45720" rtlCol="0" anchor="b">
            <a:normAutofit/>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pPr algn="ctr"/>
            <a:r>
              <a:rPr lang="el-GR" cap="none" dirty="0" smtClean="0">
                <a:solidFill>
                  <a:schemeClr val="tx1"/>
                </a:solidFill>
                <a:latin typeface="Calibri" panose="020F0502020204030204" pitchFamily="34" charset="0"/>
                <a:cs typeface="Calibri" panose="020F0502020204030204" pitchFamily="34" charset="0"/>
              </a:rPr>
              <a:t>Σενάρια Κλιματικής Αλλαγής </a:t>
            </a:r>
            <a:endParaRPr lang="el-GR" cap="none"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4361320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57200" y="838200"/>
            <a:ext cx="8062965" cy="587853"/>
          </a:xfrm>
          <a:prstGeom prst="rect">
            <a:avLst/>
          </a:prstGeom>
        </p:spPr>
        <p:txBody>
          <a:bodyPr wrap="square">
            <a:spAutoFit/>
          </a:bodyPr>
          <a:lstStyle/>
          <a:p>
            <a:pPr algn="ctr">
              <a:lnSpc>
                <a:spcPct val="115000"/>
              </a:lnSpc>
            </a:pPr>
            <a:r>
              <a:rPr lang="el-GR" sz="1400" i="1" dirty="0" smtClean="0">
                <a:latin typeface="Times New Roman" panose="02020603050405020304" pitchFamily="18" charset="0"/>
                <a:ea typeface="Calibri" panose="020F0502020204030204" pitchFamily="34" charset="0"/>
                <a:cs typeface="Times New Roman" panose="02020603050405020304" pitchFamily="18" charset="0"/>
              </a:rPr>
              <a:t>Σχετική </a:t>
            </a:r>
            <a:r>
              <a:rPr lang="el-GR" sz="1400" i="1" dirty="0">
                <a:latin typeface="Times New Roman" panose="02020603050405020304" pitchFamily="18" charset="0"/>
                <a:ea typeface="Calibri" panose="020F0502020204030204" pitchFamily="34" charset="0"/>
                <a:cs typeface="Times New Roman" panose="02020603050405020304" pitchFamily="18" charset="0"/>
              </a:rPr>
              <a:t>μεταβολή (αύξηση ή μείωση) των υδραυλικών υψών (</a:t>
            </a:r>
            <a:r>
              <a:rPr lang="en-US" sz="1400" i="1" dirty="0">
                <a:latin typeface="Times New Roman" panose="02020603050405020304" pitchFamily="18" charset="0"/>
                <a:ea typeface="Calibri" panose="020F0502020204030204" pitchFamily="34" charset="0"/>
                <a:cs typeface="Times New Roman" panose="02020603050405020304" pitchFamily="18" charset="0"/>
              </a:rPr>
              <a:t>m</a:t>
            </a:r>
            <a:r>
              <a:rPr lang="el-GR" sz="1400" i="1" dirty="0">
                <a:latin typeface="Times New Roman" panose="02020603050405020304" pitchFamily="18" charset="0"/>
                <a:ea typeface="Calibri" panose="020F0502020204030204" pitchFamily="34" charset="0"/>
                <a:cs typeface="Times New Roman" panose="02020603050405020304" pitchFamily="18" charset="0"/>
              </a:rPr>
              <a:t>) του υδροφόρου ορίζοντα ανά πενταετία για τα τρία κλιματικά </a:t>
            </a:r>
            <a:r>
              <a:rPr lang="el-GR" sz="1400" i="1" dirty="0" smtClean="0">
                <a:latin typeface="Times New Roman" panose="02020603050405020304" pitchFamily="18" charset="0"/>
                <a:ea typeface="Calibri" panose="020F0502020204030204" pitchFamily="34" charset="0"/>
                <a:cs typeface="Times New Roman" panose="02020603050405020304" pitchFamily="18" charset="0"/>
              </a:rPr>
              <a:t>σενάρια </a:t>
            </a:r>
            <a:r>
              <a:rPr lang="el-GR" sz="1400" i="1" dirty="0">
                <a:latin typeface="Times New Roman" panose="02020603050405020304" pitchFamily="18" charset="0"/>
                <a:ea typeface="Calibri" panose="020F0502020204030204" pitchFamily="34" charset="0"/>
                <a:cs typeface="Times New Roman" panose="02020603050405020304" pitchFamily="18" charset="0"/>
              </a:rPr>
              <a:t>στις Γεωτρήσεις </a:t>
            </a:r>
            <a:r>
              <a:rPr lang="el-GR" sz="1400" i="1" dirty="0" smtClean="0">
                <a:latin typeface="Times New Roman" panose="02020603050405020304" pitchFamily="18" charset="0"/>
                <a:ea typeface="Calibri" panose="020F0502020204030204" pitchFamily="34" charset="0"/>
                <a:cs typeface="Times New Roman" panose="02020603050405020304" pitchFamily="18" charset="0"/>
              </a:rPr>
              <a:t>και </a:t>
            </a:r>
            <a:r>
              <a:rPr lang="el-GR" sz="1400" i="1" dirty="0" smtClean="0">
                <a:latin typeface="Times New Roman" panose="02020603050405020304" pitchFamily="18" charset="0"/>
                <a:ea typeface="Calibri" panose="020F0502020204030204" pitchFamily="34" charset="0"/>
                <a:cs typeface="Times New Roman" panose="02020603050405020304" pitchFamily="18" charset="0"/>
              </a:rPr>
              <a:t>στα σημεία </a:t>
            </a:r>
            <a:r>
              <a:rPr lang="el-GR" sz="1400" i="1" dirty="0">
                <a:latin typeface="Times New Roman" panose="02020603050405020304" pitchFamily="18" charset="0"/>
                <a:ea typeface="Calibri" panose="020F0502020204030204" pitchFamily="34" charset="0"/>
                <a:cs typeface="Times New Roman" panose="02020603050405020304" pitchFamily="18" charset="0"/>
              </a:rPr>
              <a:t>παρατήρησης </a:t>
            </a:r>
            <a:endParaRPr lang="el-GR" sz="1400"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itle 1"/>
          <p:cNvSpPr txBox="1">
            <a:spLocks/>
          </p:cNvSpPr>
          <p:nvPr/>
        </p:nvSpPr>
        <p:spPr>
          <a:xfrm>
            <a:off x="457200" y="76200"/>
            <a:ext cx="8534400" cy="686118"/>
          </a:xfrm>
          <a:prstGeom prst="rect">
            <a:avLst/>
          </a:prstGeom>
        </p:spPr>
        <p:txBody>
          <a:bodyPr vert="horz" lIns="91440" tIns="45720" rIns="91440" bIns="45720" rtlCol="0" anchor="b">
            <a:normAutofit/>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pPr algn="ctr"/>
            <a:r>
              <a:rPr lang="el-GR" cap="none" dirty="0" smtClean="0">
                <a:solidFill>
                  <a:schemeClr val="tx1"/>
                </a:solidFill>
                <a:latin typeface="Calibri" panose="020F0502020204030204" pitchFamily="34" charset="0"/>
                <a:cs typeface="Calibri" panose="020F0502020204030204" pitchFamily="34" charset="0"/>
              </a:rPr>
              <a:t>Σενάρια Κλιματικής Αλλαγής </a:t>
            </a:r>
            <a:endParaRPr lang="el-GR" cap="none" dirty="0">
              <a:solidFill>
                <a:schemeClr val="tx1"/>
              </a:solidFill>
              <a:latin typeface="Calibri" panose="020F0502020204030204" pitchFamily="34" charset="0"/>
              <a:cs typeface="Calibri" panose="020F0502020204030204" pitchFamily="34" charset="0"/>
            </a:endParaRPr>
          </a:p>
        </p:txBody>
      </p:sp>
      <p:pic>
        <p:nvPicPr>
          <p:cNvPr id="9" name="Picture 8"/>
          <p:cNvPicPr>
            <a:picLocks noChangeAspect="1"/>
          </p:cNvPicPr>
          <p:nvPr/>
        </p:nvPicPr>
        <p:blipFill>
          <a:blip r:embed="rId2"/>
          <a:stretch>
            <a:fillRect/>
          </a:stretch>
        </p:blipFill>
        <p:spPr>
          <a:xfrm>
            <a:off x="1402581" y="1580217"/>
            <a:ext cx="6172201" cy="2544802"/>
          </a:xfrm>
          <a:prstGeom prst="rect">
            <a:avLst/>
          </a:prstGeom>
        </p:spPr>
      </p:pic>
      <p:pic>
        <p:nvPicPr>
          <p:cNvPr id="10" name="Picture 9"/>
          <p:cNvPicPr>
            <a:picLocks noChangeAspect="1"/>
          </p:cNvPicPr>
          <p:nvPr/>
        </p:nvPicPr>
        <p:blipFill>
          <a:blip r:embed="rId3"/>
          <a:stretch>
            <a:fillRect/>
          </a:stretch>
        </p:blipFill>
        <p:spPr>
          <a:xfrm>
            <a:off x="1402580" y="4191000"/>
            <a:ext cx="6172201" cy="2362200"/>
          </a:xfrm>
          <a:prstGeom prst="rect">
            <a:avLst/>
          </a:prstGeom>
        </p:spPr>
      </p:pic>
    </p:spTree>
    <p:extLst>
      <p:ext uri="{BB962C8B-B14F-4D97-AF65-F5344CB8AC3E}">
        <p14:creationId xmlns:p14="http://schemas.microsoft.com/office/powerpoint/2010/main" val="106909049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57200" y="838200"/>
            <a:ext cx="8062965" cy="587853"/>
          </a:xfrm>
          <a:prstGeom prst="rect">
            <a:avLst/>
          </a:prstGeom>
        </p:spPr>
        <p:txBody>
          <a:bodyPr wrap="square">
            <a:spAutoFit/>
          </a:bodyPr>
          <a:lstStyle/>
          <a:p>
            <a:pPr algn="ctr">
              <a:lnSpc>
                <a:spcPct val="115000"/>
              </a:lnSpc>
            </a:pPr>
            <a:r>
              <a:rPr lang="el-GR" sz="1400" i="1" dirty="0" smtClean="0">
                <a:latin typeface="Times New Roman" panose="02020603050405020304" pitchFamily="18" charset="0"/>
                <a:ea typeface="Calibri" panose="020F0502020204030204" pitchFamily="34" charset="0"/>
                <a:cs typeface="Times New Roman" panose="02020603050405020304" pitchFamily="18" charset="0"/>
              </a:rPr>
              <a:t>Σχετική </a:t>
            </a:r>
            <a:r>
              <a:rPr lang="el-GR" sz="1400" i="1" dirty="0">
                <a:latin typeface="Times New Roman" panose="02020603050405020304" pitchFamily="18" charset="0"/>
                <a:ea typeface="Calibri" panose="020F0502020204030204" pitchFamily="34" charset="0"/>
                <a:cs typeface="Times New Roman" panose="02020603050405020304" pitchFamily="18" charset="0"/>
              </a:rPr>
              <a:t>μεταβολή (αύξηση ή μείωση) των υδραυλικών υψών (</a:t>
            </a:r>
            <a:r>
              <a:rPr lang="en-US" sz="1400" i="1" dirty="0">
                <a:latin typeface="Times New Roman" panose="02020603050405020304" pitchFamily="18" charset="0"/>
                <a:ea typeface="Calibri" panose="020F0502020204030204" pitchFamily="34" charset="0"/>
                <a:cs typeface="Times New Roman" panose="02020603050405020304" pitchFamily="18" charset="0"/>
              </a:rPr>
              <a:t>m</a:t>
            </a:r>
            <a:r>
              <a:rPr lang="el-GR" sz="1400" i="1" dirty="0">
                <a:latin typeface="Times New Roman" panose="02020603050405020304" pitchFamily="18" charset="0"/>
                <a:ea typeface="Calibri" panose="020F0502020204030204" pitchFamily="34" charset="0"/>
                <a:cs typeface="Times New Roman" panose="02020603050405020304" pitchFamily="18" charset="0"/>
              </a:rPr>
              <a:t>) του υδροφόρου ορίζοντα ανά πενταετία για τα τρία κλιματικά </a:t>
            </a:r>
            <a:r>
              <a:rPr lang="el-GR" sz="1400" i="1" dirty="0" smtClean="0">
                <a:latin typeface="Times New Roman" panose="02020603050405020304" pitchFamily="18" charset="0"/>
                <a:ea typeface="Calibri" panose="020F0502020204030204" pitchFamily="34" charset="0"/>
                <a:cs typeface="Times New Roman" panose="02020603050405020304" pitchFamily="18" charset="0"/>
              </a:rPr>
              <a:t>σενάρια </a:t>
            </a:r>
            <a:r>
              <a:rPr lang="el-GR" sz="1400" i="1" dirty="0">
                <a:latin typeface="Times New Roman" panose="02020603050405020304" pitchFamily="18" charset="0"/>
                <a:ea typeface="Calibri" panose="020F0502020204030204" pitchFamily="34" charset="0"/>
                <a:cs typeface="Times New Roman" panose="02020603050405020304" pitchFamily="18" charset="0"/>
              </a:rPr>
              <a:t>στις Γεωτρήσεις </a:t>
            </a:r>
            <a:r>
              <a:rPr lang="el-GR" sz="1400" i="1" dirty="0" smtClean="0">
                <a:latin typeface="Times New Roman" panose="02020603050405020304" pitchFamily="18" charset="0"/>
                <a:ea typeface="Calibri" panose="020F0502020204030204" pitchFamily="34" charset="0"/>
                <a:cs typeface="Times New Roman" panose="02020603050405020304" pitchFamily="18" charset="0"/>
              </a:rPr>
              <a:t>και </a:t>
            </a:r>
            <a:r>
              <a:rPr lang="el-GR" sz="1400" i="1" dirty="0" smtClean="0">
                <a:latin typeface="Times New Roman" panose="02020603050405020304" pitchFamily="18" charset="0"/>
                <a:ea typeface="Calibri" panose="020F0502020204030204" pitchFamily="34" charset="0"/>
                <a:cs typeface="Times New Roman" panose="02020603050405020304" pitchFamily="18" charset="0"/>
              </a:rPr>
              <a:t>στα σημεία </a:t>
            </a:r>
            <a:r>
              <a:rPr lang="el-GR" sz="1400" i="1" dirty="0">
                <a:latin typeface="Times New Roman" panose="02020603050405020304" pitchFamily="18" charset="0"/>
                <a:ea typeface="Calibri" panose="020F0502020204030204" pitchFamily="34" charset="0"/>
                <a:cs typeface="Times New Roman" panose="02020603050405020304" pitchFamily="18" charset="0"/>
              </a:rPr>
              <a:t>παρατήρησης </a:t>
            </a:r>
            <a:endParaRPr lang="el-GR" sz="1400"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itle 1"/>
          <p:cNvSpPr txBox="1">
            <a:spLocks/>
          </p:cNvSpPr>
          <p:nvPr/>
        </p:nvSpPr>
        <p:spPr>
          <a:xfrm>
            <a:off x="457200" y="76200"/>
            <a:ext cx="8534400" cy="686118"/>
          </a:xfrm>
          <a:prstGeom prst="rect">
            <a:avLst/>
          </a:prstGeom>
        </p:spPr>
        <p:txBody>
          <a:bodyPr vert="horz" lIns="91440" tIns="45720" rIns="91440" bIns="45720" rtlCol="0" anchor="b">
            <a:normAutofit/>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pPr algn="ctr"/>
            <a:r>
              <a:rPr lang="el-GR" cap="none" dirty="0" smtClean="0">
                <a:solidFill>
                  <a:schemeClr val="tx1"/>
                </a:solidFill>
                <a:latin typeface="Calibri" panose="020F0502020204030204" pitchFamily="34" charset="0"/>
                <a:cs typeface="Calibri" panose="020F0502020204030204" pitchFamily="34" charset="0"/>
              </a:rPr>
              <a:t>Σενάρια Κλιματικής Αλλαγής </a:t>
            </a:r>
            <a:endParaRPr lang="el-GR" cap="none" dirty="0">
              <a:solidFill>
                <a:schemeClr val="tx1"/>
              </a:solidFill>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2"/>
          <a:stretch>
            <a:fillRect/>
          </a:stretch>
        </p:blipFill>
        <p:spPr>
          <a:xfrm>
            <a:off x="1399469" y="1590484"/>
            <a:ext cx="6175311" cy="2469646"/>
          </a:xfrm>
          <a:prstGeom prst="rect">
            <a:avLst/>
          </a:prstGeom>
        </p:spPr>
      </p:pic>
      <p:pic>
        <p:nvPicPr>
          <p:cNvPr id="11" name="Picture 10"/>
          <p:cNvPicPr>
            <a:picLocks noChangeAspect="1"/>
          </p:cNvPicPr>
          <p:nvPr/>
        </p:nvPicPr>
        <p:blipFill>
          <a:blip r:embed="rId3"/>
          <a:stretch>
            <a:fillRect/>
          </a:stretch>
        </p:blipFill>
        <p:spPr>
          <a:xfrm>
            <a:off x="1399469" y="4220306"/>
            <a:ext cx="6175311" cy="2485294"/>
          </a:xfrm>
          <a:prstGeom prst="rect">
            <a:avLst/>
          </a:prstGeom>
        </p:spPr>
      </p:pic>
    </p:spTree>
    <p:extLst>
      <p:ext uri="{BB962C8B-B14F-4D97-AF65-F5344CB8AC3E}">
        <p14:creationId xmlns:p14="http://schemas.microsoft.com/office/powerpoint/2010/main" val="23111941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762318"/>
            <a:ext cx="8153400" cy="5604611"/>
          </a:xfrm>
          <a:prstGeom prst="rect">
            <a:avLst/>
          </a:prstGeom>
        </p:spPr>
        <p:txBody>
          <a:bodyPr wrap="square">
            <a:spAutoFit/>
          </a:bodyPr>
          <a:lstStyle/>
          <a:p>
            <a:pPr algn="just">
              <a:lnSpc>
                <a:spcPct val="115000"/>
              </a:lnSpc>
              <a:spcAft>
                <a:spcPts val="1200"/>
              </a:spcAft>
            </a:pPr>
            <a:endParaRPr lang="el-GR" sz="1200" dirty="0">
              <a:ea typeface="Calibri" panose="020F0502020204030204" pitchFamily="34" charset="0"/>
              <a:cs typeface="Times New Roman" panose="02020603050405020304" pitchFamily="18" charset="0"/>
            </a:endParaRPr>
          </a:p>
          <a:p>
            <a:pPr marL="285750" indent="-285750" algn="just">
              <a:lnSpc>
                <a:spcPct val="115000"/>
              </a:lnSpc>
              <a:spcAft>
                <a:spcPts val="1200"/>
              </a:spcAft>
              <a:buFont typeface="Wingdings" panose="05000000000000000000" pitchFamily="2" charset="2"/>
              <a:buChar char="Ø"/>
            </a:pPr>
            <a:r>
              <a:rPr lang="el-GR" sz="1600" dirty="0">
                <a:ea typeface="Calibri" panose="020F0502020204030204" pitchFamily="34" charset="0"/>
                <a:cs typeface="Times New Roman" panose="02020603050405020304" pitchFamily="18" charset="0"/>
              </a:rPr>
              <a:t>Π</a:t>
            </a:r>
            <a:r>
              <a:rPr lang="el-GR" sz="1600" dirty="0" smtClean="0">
                <a:ea typeface="Calibri" panose="020F0502020204030204" pitchFamily="34" charset="0"/>
                <a:cs typeface="Times New Roman" panose="02020603050405020304" pitchFamily="18" charset="0"/>
              </a:rPr>
              <a:t>αρά </a:t>
            </a:r>
            <a:r>
              <a:rPr lang="el-GR" sz="1600" dirty="0">
                <a:ea typeface="Calibri" panose="020F0502020204030204" pitchFamily="34" charset="0"/>
                <a:cs typeface="Times New Roman" panose="02020603050405020304" pitchFamily="18" charset="0"/>
              </a:rPr>
              <a:t>τις κατά περιόδους αυξομειώσεις των υδραυλικών υψών τους, ο υδροφόρος ορίζοντας καταφέρνει και επανέρχεται στα αρχικά επίπεδα με εξαίρεση </a:t>
            </a:r>
            <a:r>
              <a:rPr lang="el-GR" sz="1600" dirty="0" smtClean="0">
                <a:ea typeface="Calibri" panose="020F0502020204030204" pitchFamily="34" charset="0"/>
                <a:cs typeface="Times New Roman" panose="02020603050405020304" pitchFamily="18" charset="0"/>
              </a:rPr>
              <a:t>κάποιες γεωτρήσεις στις </a:t>
            </a:r>
            <a:r>
              <a:rPr lang="el-GR" sz="1600" dirty="0">
                <a:ea typeface="Calibri" panose="020F0502020204030204" pitchFamily="34" charset="0"/>
                <a:cs typeface="Times New Roman" panose="02020603050405020304" pitchFamily="18" charset="0"/>
              </a:rPr>
              <a:t>οποίες εμφανίζεται μειωμένος κατά 0,5 και 1 </a:t>
            </a:r>
            <a:r>
              <a:rPr lang="en-US" sz="1600" dirty="0">
                <a:ea typeface="Calibri" panose="020F0502020204030204" pitchFamily="34" charset="0"/>
                <a:cs typeface="Times New Roman" panose="02020603050405020304" pitchFamily="18" charset="0"/>
              </a:rPr>
              <a:t>m </a:t>
            </a:r>
            <a:r>
              <a:rPr lang="el-GR" sz="1600" dirty="0">
                <a:ea typeface="Calibri" panose="020F0502020204030204" pitchFamily="34" charset="0"/>
                <a:cs typeface="Times New Roman" panose="02020603050405020304" pitchFamily="18" charset="0"/>
              </a:rPr>
              <a:t>αντίστοιχα στο τέλος του </a:t>
            </a:r>
            <a:r>
              <a:rPr lang="el-GR" sz="1600" dirty="0" smtClean="0">
                <a:ea typeface="Calibri" panose="020F0502020204030204" pitchFamily="34" charset="0"/>
                <a:cs typeface="Times New Roman" panose="02020603050405020304" pitchFamily="18" charset="0"/>
              </a:rPr>
              <a:t>2058.</a:t>
            </a:r>
          </a:p>
          <a:p>
            <a:pPr marL="285750" indent="-285750" algn="just">
              <a:lnSpc>
                <a:spcPct val="115000"/>
              </a:lnSpc>
              <a:spcAft>
                <a:spcPts val="1200"/>
              </a:spcAft>
              <a:buFont typeface="Wingdings" panose="05000000000000000000" pitchFamily="2" charset="2"/>
              <a:buChar char="Ø"/>
            </a:pPr>
            <a:r>
              <a:rPr lang="el-GR" sz="1600" dirty="0" smtClean="0">
                <a:ea typeface="Calibri" panose="020F0502020204030204" pitchFamily="34" charset="0"/>
                <a:cs typeface="Times New Roman" panose="02020603050405020304" pitchFamily="18" charset="0"/>
              </a:rPr>
              <a:t>Το </a:t>
            </a:r>
            <a:r>
              <a:rPr lang="el-GR" sz="1600" dirty="0" err="1">
                <a:ea typeface="Calibri" panose="020F0502020204030204" pitchFamily="34" charset="0"/>
                <a:cs typeface="Times New Roman" panose="02020603050405020304" pitchFamily="18" charset="0"/>
              </a:rPr>
              <a:t>υδατόρεμα</a:t>
            </a:r>
            <a:r>
              <a:rPr lang="el-GR" sz="1600" dirty="0">
                <a:ea typeface="Calibri" panose="020F0502020204030204" pitchFamily="34" charset="0"/>
                <a:cs typeface="Times New Roman" panose="02020603050405020304" pitchFamily="18" charset="0"/>
              </a:rPr>
              <a:t> το οποίο παρουσιάζει τις μεγαλύτερες διακυμάνσεις (φθάνουν και το 1.5 </a:t>
            </a:r>
            <a:r>
              <a:rPr lang="en-US" sz="1600" dirty="0">
                <a:ea typeface="Calibri" panose="020F0502020204030204" pitchFamily="34" charset="0"/>
                <a:cs typeface="Times New Roman" panose="02020603050405020304" pitchFamily="18" charset="0"/>
              </a:rPr>
              <a:t>m </a:t>
            </a:r>
            <a:r>
              <a:rPr lang="el-GR" sz="1600" dirty="0">
                <a:ea typeface="Calibri" panose="020F0502020204030204" pitchFamily="34" charset="0"/>
                <a:cs typeface="Times New Roman" panose="02020603050405020304" pitchFamily="18" charset="0"/>
              </a:rPr>
              <a:t>μείωση της στάθμης σε πολλές περιόδους) είναι αυτό τις </a:t>
            </a:r>
            <a:r>
              <a:rPr lang="el-GR" sz="1600" dirty="0" err="1">
                <a:ea typeface="Calibri" panose="020F0502020204030204" pitchFamily="34" charset="0"/>
                <a:cs typeface="Times New Roman" panose="02020603050405020304" pitchFamily="18" charset="0"/>
              </a:rPr>
              <a:t>Μαγουλίτσας</a:t>
            </a:r>
            <a:r>
              <a:rPr lang="el-GR" sz="1600" dirty="0">
                <a:ea typeface="Calibri" panose="020F0502020204030204" pitchFamily="34" charset="0"/>
                <a:cs typeface="Times New Roman" panose="02020603050405020304" pitchFamily="18" charset="0"/>
              </a:rPr>
              <a:t> σε όλο το μήκος της (</a:t>
            </a:r>
            <a:r>
              <a:rPr lang="en-US" sz="1600" dirty="0">
                <a:ea typeface="Calibri" panose="020F0502020204030204" pitchFamily="34" charset="0"/>
                <a:cs typeface="Times New Roman" panose="02020603050405020304" pitchFamily="18" charset="0"/>
              </a:rPr>
              <a:t>SP</a:t>
            </a:r>
            <a:r>
              <a:rPr lang="el-GR" sz="1600" dirty="0">
                <a:ea typeface="Calibri" panose="020F0502020204030204" pitchFamily="34" charset="0"/>
                <a:cs typeface="Times New Roman" panose="02020603050405020304" pitchFamily="18" charset="0"/>
              </a:rPr>
              <a:t>3 και </a:t>
            </a:r>
            <a:r>
              <a:rPr lang="en-US" sz="1600" dirty="0">
                <a:ea typeface="Calibri" panose="020F0502020204030204" pitchFamily="34" charset="0"/>
                <a:cs typeface="Times New Roman" panose="02020603050405020304" pitchFamily="18" charset="0"/>
              </a:rPr>
              <a:t>SP</a:t>
            </a:r>
            <a:r>
              <a:rPr lang="el-GR" sz="1600" dirty="0">
                <a:ea typeface="Calibri" panose="020F0502020204030204" pitchFamily="34" charset="0"/>
                <a:cs typeface="Times New Roman" panose="02020603050405020304" pitchFamily="18" charset="0"/>
              </a:rPr>
              <a:t>10) και για τα σενάρια KNMI-RAMCO2 και SMHI-RCA. </a:t>
            </a:r>
            <a:endParaRPr lang="el-GR" sz="1600" dirty="0" smtClean="0">
              <a:ea typeface="Calibri" panose="020F0502020204030204" pitchFamily="34" charset="0"/>
              <a:cs typeface="Times New Roman" panose="02020603050405020304" pitchFamily="18" charset="0"/>
            </a:endParaRPr>
          </a:p>
          <a:p>
            <a:pPr marL="742950" lvl="1" indent="-285750" algn="just">
              <a:lnSpc>
                <a:spcPct val="115000"/>
              </a:lnSpc>
              <a:spcAft>
                <a:spcPts val="1200"/>
              </a:spcAft>
              <a:buFont typeface="Wingdings" panose="05000000000000000000" pitchFamily="2" charset="2"/>
              <a:buChar char="ü"/>
            </a:pPr>
            <a:r>
              <a:rPr lang="el-GR" sz="1600" dirty="0" smtClean="0">
                <a:ea typeface="Calibri" panose="020F0502020204030204" pitchFamily="34" charset="0"/>
                <a:cs typeface="Times New Roman" panose="02020603050405020304" pitchFamily="18" charset="0"/>
              </a:rPr>
              <a:t>Το </a:t>
            </a:r>
            <a:r>
              <a:rPr lang="el-GR" sz="1600" dirty="0">
                <a:ea typeface="Calibri" panose="020F0502020204030204" pitchFamily="34" charset="0"/>
                <a:cs typeface="Times New Roman" panose="02020603050405020304" pitchFamily="18" charset="0"/>
              </a:rPr>
              <a:t>συμπέρασμα αυτό συνάδει με τα αποτελέσματα της επίδρασης των σεναρίων κλιματικής αλλαγής στα επιφανειακά ύδατα </a:t>
            </a:r>
            <a:r>
              <a:rPr lang="el-GR" sz="1600" dirty="0" smtClean="0">
                <a:ea typeface="Calibri" panose="020F0502020204030204" pitchFamily="34" charset="0"/>
                <a:cs typeface="Times New Roman" panose="02020603050405020304" pitchFamily="18" charset="0"/>
              </a:rPr>
              <a:t>σύμφωνα </a:t>
            </a:r>
            <a:r>
              <a:rPr lang="el-GR" sz="1600" dirty="0">
                <a:ea typeface="Calibri" panose="020F0502020204030204" pitchFamily="34" charset="0"/>
                <a:cs typeface="Times New Roman" panose="02020603050405020304" pitchFamily="18" charset="0"/>
              </a:rPr>
              <a:t>με τα οποία το μεγαλύτερο πρόβλημα επάρκειας επιφανειακών υδάτων και ξηρασίας της κοίτης προβλέπεται να έχει το </a:t>
            </a:r>
            <a:r>
              <a:rPr lang="el-GR" sz="1600" dirty="0" err="1">
                <a:ea typeface="Calibri" panose="020F0502020204030204" pitchFamily="34" charset="0"/>
                <a:cs typeface="Times New Roman" panose="02020603050405020304" pitchFamily="18" charset="0"/>
              </a:rPr>
              <a:t>υδατόρεμα</a:t>
            </a:r>
            <a:r>
              <a:rPr lang="el-GR" sz="1600" dirty="0">
                <a:ea typeface="Calibri" panose="020F0502020204030204" pitchFamily="34" charset="0"/>
                <a:cs typeface="Times New Roman" panose="02020603050405020304" pitchFamily="18" charset="0"/>
              </a:rPr>
              <a:t> της </a:t>
            </a:r>
            <a:r>
              <a:rPr lang="el-GR" sz="1600" dirty="0" err="1">
                <a:ea typeface="Calibri" panose="020F0502020204030204" pitchFamily="34" charset="0"/>
                <a:cs typeface="Times New Roman" panose="02020603050405020304" pitchFamily="18" charset="0"/>
              </a:rPr>
              <a:t>Μαγουλίτσας</a:t>
            </a:r>
            <a:r>
              <a:rPr lang="el-GR" sz="1600" dirty="0">
                <a:ea typeface="Calibri" panose="020F0502020204030204" pitchFamily="34" charset="0"/>
                <a:cs typeface="Times New Roman" panose="02020603050405020304" pitchFamily="18" charset="0"/>
              </a:rPr>
              <a:t>. </a:t>
            </a:r>
            <a:endParaRPr lang="el-GR" sz="1600" dirty="0" smtClean="0">
              <a:ea typeface="Calibri" panose="020F0502020204030204" pitchFamily="34" charset="0"/>
              <a:cs typeface="Times New Roman" panose="02020603050405020304" pitchFamily="18" charset="0"/>
            </a:endParaRPr>
          </a:p>
          <a:p>
            <a:pPr marL="742950" lvl="1" indent="-285750" algn="just">
              <a:lnSpc>
                <a:spcPct val="115000"/>
              </a:lnSpc>
              <a:spcAft>
                <a:spcPts val="1200"/>
              </a:spcAft>
              <a:buFont typeface="Wingdings" panose="05000000000000000000" pitchFamily="2" charset="2"/>
              <a:buChar char="ü"/>
            </a:pPr>
            <a:r>
              <a:rPr lang="el-GR" sz="1600" dirty="0" smtClean="0">
                <a:ea typeface="Calibri" panose="020F0502020204030204" pitchFamily="34" charset="0"/>
                <a:cs typeface="Times New Roman" panose="02020603050405020304" pitchFamily="18" charset="0"/>
              </a:rPr>
              <a:t>Στα </a:t>
            </a:r>
            <a:r>
              <a:rPr lang="el-GR" sz="1600" dirty="0">
                <a:ea typeface="Calibri" panose="020F0502020204030204" pitchFamily="34" charset="0"/>
                <a:cs typeface="Times New Roman" panose="02020603050405020304" pitchFamily="18" charset="0"/>
              </a:rPr>
              <a:t>υπόλοιπα σημεία παρατήρησης σε γενικές γραμμές τα </a:t>
            </a:r>
            <a:r>
              <a:rPr lang="el-GR" sz="1600" dirty="0" err="1">
                <a:ea typeface="Calibri" panose="020F0502020204030204" pitchFamily="34" charset="0"/>
                <a:cs typeface="Times New Roman" panose="02020603050405020304" pitchFamily="18" charset="0"/>
              </a:rPr>
              <a:t>υδατορέματα</a:t>
            </a:r>
            <a:r>
              <a:rPr lang="el-GR" sz="1600" dirty="0">
                <a:ea typeface="Calibri" panose="020F0502020204030204" pitchFamily="34" charset="0"/>
                <a:cs typeface="Times New Roman" panose="02020603050405020304" pitchFamily="18" charset="0"/>
              </a:rPr>
              <a:t> ακολουθούν τις διακυμάνσεις των υδραυλικών υψών που παρατηρήθηκαν στις </a:t>
            </a:r>
            <a:r>
              <a:rPr lang="el-GR" sz="1600" dirty="0" smtClean="0">
                <a:ea typeface="Calibri" panose="020F0502020204030204" pitchFamily="34" charset="0"/>
                <a:cs typeface="Times New Roman" panose="02020603050405020304" pitchFamily="18" charset="0"/>
              </a:rPr>
              <a:t>γεωτρήσεις.</a:t>
            </a:r>
          </a:p>
          <a:p>
            <a:pPr algn="just">
              <a:lnSpc>
                <a:spcPct val="115000"/>
              </a:lnSpc>
            </a:pPr>
            <a:r>
              <a:rPr lang="el-GR" sz="1400" b="1" dirty="0">
                <a:ea typeface="Calibri" panose="020F0502020204030204" pitchFamily="34" charset="0"/>
              </a:rPr>
              <a:t/>
            </a:r>
            <a:br>
              <a:rPr lang="el-GR" sz="1400" b="1" dirty="0">
                <a:ea typeface="Calibri" panose="020F0502020204030204" pitchFamily="34" charset="0"/>
              </a:rPr>
            </a:br>
            <a:endParaRPr lang="el-GR" dirty="0"/>
          </a:p>
        </p:txBody>
      </p:sp>
      <p:sp>
        <p:nvSpPr>
          <p:cNvPr id="5" name="Title 1"/>
          <p:cNvSpPr txBox="1">
            <a:spLocks/>
          </p:cNvSpPr>
          <p:nvPr/>
        </p:nvSpPr>
        <p:spPr>
          <a:xfrm>
            <a:off x="457200" y="76200"/>
            <a:ext cx="8534400" cy="686118"/>
          </a:xfrm>
          <a:prstGeom prst="rect">
            <a:avLst/>
          </a:prstGeom>
        </p:spPr>
        <p:txBody>
          <a:bodyPr vert="horz" lIns="91440" tIns="45720" rIns="91440" bIns="45720" rtlCol="0" anchor="b">
            <a:normAutofit/>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pPr algn="ctr"/>
            <a:r>
              <a:rPr lang="el-GR" cap="none" dirty="0" smtClean="0">
                <a:solidFill>
                  <a:schemeClr val="tx1"/>
                </a:solidFill>
                <a:latin typeface="Calibri" panose="020F0502020204030204" pitchFamily="34" charset="0"/>
                <a:cs typeface="Calibri" panose="020F0502020204030204" pitchFamily="34" charset="0"/>
              </a:rPr>
              <a:t>Σενάρια Κλιματικής Αλλαγής </a:t>
            </a:r>
            <a:endParaRPr lang="el-GR" cap="none"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359671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988228" y="990600"/>
            <a:ext cx="6878515" cy="4724400"/>
            <a:chOff x="988228" y="990600"/>
            <a:chExt cx="6878515" cy="4724400"/>
          </a:xfrm>
        </p:grpSpPr>
        <p:sp>
          <p:nvSpPr>
            <p:cNvPr id="15" name="Rounded Rectangle 14"/>
            <p:cNvSpPr/>
            <p:nvPr/>
          </p:nvSpPr>
          <p:spPr>
            <a:xfrm>
              <a:off x="1008743" y="9906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Τοποθέτηση του προβλήματος – Σκοπός της Δ.Δ</a:t>
              </a:r>
            </a:p>
          </p:txBody>
        </p:sp>
        <p:sp>
          <p:nvSpPr>
            <p:cNvPr id="16" name="Rounded Rectangle 15"/>
            <p:cNvSpPr/>
            <p:nvPr/>
          </p:nvSpPr>
          <p:spPr>
            <a:xfrm>
              <a:off x="994229" y="16764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Μεθοδολογία</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17" name="Rounded Rectangle 16"/>
            <p:cNvSpPr/>
            <p:nvPr/>
          </p:nvSpPr>
          <p:spPr>
            <a:xfrm>
              <a:off x="988228" y="2362200"/>
              <a:ext cx="6864001"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Περιοχή μελέτης – Δίκτυο παρακολούθησης</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18" name="Rounded Rectangle 17"/>
            <p:cNvSpPr/>
            <p:nvPr/>
          </p:nvSpPr>
          <p:spPr>
            <a:xfrm>
              <a:off x="988228" y="3733800"/>
              <a:ext cx="6878515"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Προσομοίωση </a:t>
              </a:r>
              <a:r>
                <a:rPr lang="el-GR" sz="2000" dirty="0" smtClean="0">
                  <a:ln w="0"/>
                  <a:solidFill>
                    <a:schemeClr val="tx1"/>
                  </a:solidFill>
                  <a:effectLst>
                    <a:outerShdw blurRad="38100" dist="19050" dir="2700000" algn="tl" rotWithShape="0">
                      <a:schemeClr val="dk1">
                        <a:alpha val="40000"/>
                      </a:schemeClr>
                    </a:outerShdw>
                  </a:effectLst>
                </a:rPr>
                <a:t>της αλληλεπίδραση επιφανειακών και υπογείων υδάτων</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19" name="Rounded Rectangle 18"/>
            <p:cNvSpPr/>
            <p:nvPr/>
          </p:nvSpPr>
          <p:spPr>
            <a:xfrm>
              <a:off x="990600" y="5105400"/>
              <a:ext cx="6858000" cy="6096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Συμπεράσματα </a:t>
              </a:r>
              <a:r>
                <a:rPr lang="el-GR" sz="2000" dirty="0" smtClean="0">
                  <a:ln w="0"/>
                  <a:solidFill>
                    <a:schemeClr val="tx1"/>
                  </a:solidFill>
                  <a:effectLst>
                    <a:outerShdw blurRad="38100" dist="19050" dir="2700000" algn="tl" rotWithShape="0">
                      <a:schemeClr val="dk1">
                        <a:alpha val="40000"/>
                      </a:schemeClr>
                    </a:outerShdw>
                  </a:effectLst>
                </a:rPr>
                <a:t>και </a:t>
              </a:r>
              <a:r>
                <a:rPr lang="el-GR" sz="2000" dirty="0">
                  <a:ln w="0"/>
                  <a:solidFill>
                    <a:schemeClr val="tx1"/>
                  </a:solidFill>
                  <a:effectLst>
                    <a:outerShdw blurRad="38100" dist="19050" dir="2700000" algn="tl" rotWithShape="0">
                      <a:schemeClr val="dk1">
                        <a:alpha val="40000"/>
                      </a:schemeClr>
                    </a:outerShdw>
                  </a:effectLst>
                </a:rPr>
                <a:t>Μελλοντικές </a:t>
              </a:r>
              <a:r>
                <a:rPr lang="el-GR" sz="2000" dirty="0" smtClean="0">
                  <a:ln w="0"/>
                  <a:solidFill>
                    <a:schemeClr val="tx1"/>
                  </a:solidFill>
                  <a:effectLst>
                    <a:outerShdw blurRad="38100" dist="19050" dir="2700000" algn="tl" rotWithShape="0">
                      <a:schemeClr val="dk1">
                        <a:alpha val="40000"/>
                      </a:schemeClr>
                    </a:outerShdw>
                  </a:effectLst>
                </a:rPr>
                <a:t>προτάσεις</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21" name="Rounded Rectangle 20"/>
            <p:cNvSpPr/>
            <p:nvPr/>
          </p:nvSpPr>
          <p:spPr>
            <a:xfrm>
              <a:off x="988228" y="3048000"/>
              <a:ext cx="6878515"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Προσομοίωση υδρολογίας, μεταφοράς ιζημάτων</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22" name="Rounded Rectangle 21"/>
            <p:cNvSpPr/>
            <p:nvPr/>
          </p:nvSpPr>
          <p:spPr>
            <a:xfrm>
              <a:off x="988228" y="44196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Σενάρια Κλιματικής Αλλαγής </a:t>
              </a:r>
              <a:endParaRPr lang="el-GR" sz="2000" dirty="0">
                <a:ln w="0"/>
                <a:solidFill>
                  <a:schemeClr val="tx1"/>
                </a:solidFill>
                <a:effectLst>
                  <a:outerShdw blurRad="38100" dist="19050" dir="2700000" algn="tl" rotWithShape="0">
                    <a:schemeClr val="dk1">
                      <a:alpha val="40000"/>
                    </a:schemeClr>
                  </a:outerShdw>
                </a:effectLst>
              </a:endParaRPr>
            </a:p>
          </p:txBody>
        </p:sp>
      </p:grpSp>
    </p:spTree>
    <p:extLst>
      <p:ext uri="{BB962C8B-B14F-4D97-AF65-F5344CB8AC3E}">
        <p14:creationId xmlns:p14="http://schemas.microsoft.com/office/powerpoint/2010/main" val="261412221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239000" cy="686118"/>
          </a:xfrm>
        </p:spPr>
        <p:txBody>
          <a:bodyPr/>
          <a:lstStyle/>
          <a:p>
            <a:pPr algn="ctr"/>
            <a:r>
              <a:rPr lang="el-GR" b="1" cap="none" dirty="0" smtClean="0">
                <a:solidFill>
                  <a:schemeClr val="tx1"/>
                </a:solidFill>
                <a:latin typeface="Calibri" panose="020F0502020204030204" pitchFamily="34" charset="0"/>
                <a:cs typeface="Calibri" panose="020F0502020204030204" pitchFamily="34" charset="0"/>
              </a:rPr>
              <a:t>Συμπεράσματα</a:t>
            </a:r>
            <a:endParaRPr lang="el-GR" b="1"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457200" y="1371600"/>
            <a:ext cx="8001000" cy="5029200"/>
          </a:xfrm>
        </p:spPr>
        <p:txBody>
          <a:bodyPr>
            <a:normAutofit/>
          </a:bodyPr>
          <a:lstStyle/>
          <a:p>
            <a:pPr marL="342900" indent="-342900" algn="just">
              <a:spcAft>
                <a:spcPts val="1200"/>
              </a:spcAft>
              <a:buFont typeface="Wingdings" panose="05000000000000000000" pitchFamily="2" charset="2"/>
              <a:buChar char="Ø"/>
            </a:pPr>
            <a:r>
              <a:rPr lang="el-GR" sz="1800" b="0" dirty="0" smtClean="0"/>
              <a:t>Προτείνεται </a:t>
            </a:r>
            <a:r>
              <a:rPr lang="el-GR" sz="1800" b="0" dirty="0"/>
              <a:t>μια νέα μεθοδολογία συλλογής δεδομένων </a:t>
            </a:r>
            <a:r>
              <a:rPr lang="el-GR" sz="1800" b="0" dirty="0" smtClean="0"/>
              <a:t>η </a:t>
            </a:r>
            <a:r>
              <a:rPr lang="el-GR" sz="1800" b="0" dirty="0"/>
              <a:t>οποία θα καλύψει τα κενά εφαρμογής υπαρχόντων μοντέλων σε σύνθετα υδρολογικά και υδρογεωλογικά συστήματα. </a:t>
            </a:r>
            <a:endParaRPr lang="el-GR" sz="1800" b="0" dirty="0" smtClean="0"/>
          </a:p>
          <a:p>
            <a:pPr marL="342900" indent="-342900" algn="just">
              <a:spcAft>
                <a:spcPts val="1200"/>
              </a:spcAft>
              <a:buFont typeface="Wingdings" panose="05000000000000000000" pitchFamily="2" charset="2"/>
              <a:buChar char="Ø"/>
            </a:pPr>
            <a:r>
              <a:rPr lang="el-GR" sz="1800" b="0" dirty="0"/>
              <a:t>Ο σχεδιασμός της </a:t>
            </a:r>
            <a:r>
              <a:rPr lang="el-GR" sz="1800" b="0" dirty="0" smtClean="0"/>
              <a:t>δειγματοληψίας επικεντρώθηκε </a:t>
            </a:r>
            <a:r>
              <a:rPr lang="el-GR" sz="1800" b="0" dirty="0"/>
              <a:t>στη συλλογή δεδομένων </a:t>
            </a:r>
            <a:r>
              <a:rPr lang="el-GR" sz="1800" b="0" dirty="0" smtClean="0"/>
              <a:t>σε διάφορες κλίμακες τα </a:t>
            </a:r>
            <a:r>
              <a:rPr lang="el-GR" sz="1800" b="0" dirty="0" smtClean="0"/>
              <a:t>οποία σε συνδυασμό με </a:t>
            </a:r>
            <a:r>
              <a:rPr lang="el-GR" sz="1800" b="0" dirty="0" smtClean="0"/>
              <a:t>υφιστάμενα </a:t>
            </a:r>
            <a:r>
              <a:rPr lang="el-GR" sz="1800" b="0" dirty="0" smtClean="0"/>
              <a:t>συνέβαλλαν </a:t>
            </a:r>
            <a:r>
              <a:rPr lang="el-GR" sz="1800" b="0" dirty="0"/>
              <a:t>στην βελτίωση της προγνωστικής ικανότητα του μοντέλου και την ελαχιστοποίηση της αβεβαιότητας που προκύπτει από υφιστάμενους περιορισμούς και την μεγάλη έκταση της λεκάνης </a:t>
            </a:r>
            <a:r>
              <a:rPr lang="el-GR" sz="1800" b="0" dirty="0" smtClean="0"/>
              <a:t>απορροής.</a:t>
            </a:r>
          </a:p>
          <a:p>
            <a:pPr marL="342900" indent="-342900" algn="just">
              <a:spcAft>
                <a:spcPts val="1200"/>
              </a:spcAft>
              <a:buFont typeface="Wingdings" panose="05000000000000000000" pitchFamily="2" charset="2"/>
              <a:buChar char="Ø"/>
            </a:pPr>
            <a:r>
              <a:rPr lang="el-GR" sz="1800" b="0" dirty="0" smtClean="0"/>
              <a:t>Η </a:t>
            </a:r>
            <a:r>
              <a:rPr lang="el-GR" sz="1800" b="0" dirty="0"/>
              <a:t>προσομοίωση της </a:t>
            </a:r>
            <a:r>
              <a:rPr lang="el-GR" sz="1800" b="0" dirty="0" smtClean="0"/>
              <a:t>υδρολογίας, της </a:t>
            </a:r>
            <a:r>
              <a:rPr lang="el-GR" sz="1800" b="0" dirty="0"/>
              <a:t>μεταφοράς ιζημάτων </a:t>
            </a:r>
            <a:r>
              <a:rPr lang="el-GR" sz="1800" b="0" dirty="0" smtClean="0"/>
              <a:t>και της αλληλεπίδρασης μεταξύ επιφανειακών και υπογείων υδάτων κρίθηκε </a:t>
            </a:r>
            <a:r>
              <a:rPr lang="el-GR" sz="1800" b="0" dirty="0"/>
              <a:t>ικανοποιητική μέσω στατιστικών δεικτών με όλους τους δείκτες να βρίσκονται εντός των επιτρεπτών </a:t>
            </a:r>
            <a:r>
              <a:rPr lang="el-GR" sz="1800" b="0" dirty="0" smtClean="0"/>
              <a:t>ορίων.</a:t>
            </a:r>
          </a:p>
          <a:p>
            <a:pPr algn="just"/>
            <a:endParaRPr lang="el-GR" b="0" dirty="0" smtClean="0"/>
          </a:p>
        </p:txBody>
      </p:sp>
    </p:spTree>
    <p:extLst>
      <p:ext uri="{BB962C8B-B14F-4D97-AF65-F5344CB8AC3E}">
        <p14:creationId xmlns:p14="http://schemas.microsoft.com/office/powerpoint/2010/main" val="3882487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239000" cy="686118"/>
          </a:xfrm>
        </p:spPr>
        <p:txBody>
          <a:bodyPr/>
          <a:lstStyle/>
          <a:p>
            <a:pPr algn="ctr"/>
            <a:r>
              <a:rPr lang="el-GR" b="1" cap="none" dirty="0" smtClean="0">
                <a:solidFill>
                  <a:schemeClr val="tx1"/>
                </a:solidFill>
                <a:latin typeface="Calibri" panose="020F0502020204030204" pitchFamily="34" charset="0"/>
                <a:cs typeface="Calibri" panose="020F0502020204030204" pitchFamily="34" charset="0"/>
              </a:rPr>
              <a:t>Συμπεράσματα</a:t>
            </a:r>
            <a:endParaRPr lang="el-GR" b="1"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457200" y="1371600"/>
            <a:ext cx="8229600" cy="5029200"/>
          </a:xfrm>
        </p:spPr>
        <p:txBody>
          <a:bodyPr>
            <a:normAutofit/>
          </a:bodyPr>
          <a:lstStyle/>
          <a:p>
            <a:pPr marL="342900" indent="-342900" algn="just">
              <a:spcAft>
                <a:spcPts val="1200"/>
              </a:spcAft>
              <a:buFont typeface="Wingdings" panose="05000000000000000000" pitchFamily="2" charset="2"/>
              <a:buChar char="Ø"/>
            </a:pPr>
            <a:r>
              <a:rPr lang="el-GR" sz="1800" b="0" dirty="0" smtClean="0"/>
              <a:t>Τα </a:t>
            </a:r>
            <a:r>
              <a:rPr lang="el-GR" sz="1800" b="0" dirty="0"/>
              <a:t>αποτελέσματα υποδεικνύουν πως η λεκάνη έχει σε ετήσια βάση αρκετές ποσότητες για να καλυφτούν οι ανάγκες εντούτοις μεγάλα προβλήματα παρουσιάζονται κυρίως κατά τις ξηρές περιόδους όπου η πλειονότητα των </a:t>
            </a:r>
            <a:r>
              <a:rPr lang="el-GR" sz="1800" b="0" dirty="0" err="1"/>
              <a:t>υδατορεμάτων</a:t>
            </a:r>
            <a:r>
              <a:rPr lang="el-GR" sz="1800" b="0" dirty="0"/>
              <a:t> ξεραίνεται τελείως. </a:t>
            </a:r>
            <a:endParaRPr lang="el-GR" sz="1800" b="0" dirty="0" smtClean="0"/>
          </a:p>
          <a:p>
            <a:pPr marL="342900" indent="-342900" algn="just">
              <a:buFont typeface="Wingdings" panose="05000000000000000000" pitchFamily="2" charset="2"/>
              <a:buChar char="Ø"/>
            </a:pPr>
            <a:r>
              <a:rPr lang="el-GR" sz="1800" b="0" dirty="0"/>
              <a:t>Το ανατολικό τμήμα της περιοχής (Πάρνωνας) υποφέρει από έλλειψη νερού που προκαλείται από την γεωμορφολογία της περιοχής.</a:t>
            </a:r>
          </a:p>
          <a:p>
            <a:pPr marL="342900" indent="-342900" algn="just">
              <a:buFont typeface="Wingdings" panose="05000000000000000000" pitchFamily="2" charset="2"/>
              <a:buChar char="Ø"/>
            </a:pPr>
            <a:r>
              <a:rPr lang="el-GR" sz="1800" b="0" dirty="0" smtClean="0"/>
              <a:t>Στο </a:t>
            </a:r>
            <a:r>
              <a:rPr lang="el-GR" sz="1800" b="0" dirty="0"/>
              <a:t>Βόρειο και Βορειοδυτικό τμήμα της περιοχής (</a:t>
            </a:r>
            <a:r>
              <a:rPr lang="el-GR" sz="1800" b="0" dirty="0" err="1"/>
              <a:t>Ταύγετος</a:t>
            </a:r>
            <a:r>
              <a:rPr lang="el-GR" sz="1800" b="0" dirty="0"/>
              <a:t>) οι υδάτινοι πόροι είναι πιο άφθονοι κυρίως λόγω του μεγάλου αριθμού πηγών που </a:t>
            </a:r>
            <a:r>
              <a:rPr lang="el-GR" sz="1800" b="0" dirty="0" err="1"/>
              <a:t>εκφωρτίζουν</a:t>
            </a:r>
            <a:r>
              <a:rPr lang="el-GR" sz="1800" b="0" dirty="0"/>
              <a:t> </a:t>
            </a:r>
            <a:r>
              <a:rPr lang="el-GR" sz="1800" b="0" dirty="0" err="1"/>
              <a:t>καρστικούς</a:t>
            </a:r>
            <a:r>
              <a:rPr lang="el-GR" sz="1800" b="0" dirty="0"/>
              <a:t> </a:t>
            </a:r>
            <a:r>
              <a:rPr lang="el-GR" sz="1800" b="0" dirty="0" err="1"/>
              <a:t>υδροφορείς</a:t>
            </a:r>
            <a:r>
              <a:rPr lang="el-GR" sz="1800" b="0" dirty="0"/>
              <a:t>. </a:t>
            </a:r>
          </a:p>
          <a:p>
            <a:pPr marL="342900" indent="-342900" algn="just">
              <a:buFont typeface="Wingdings" panose="05000000000000000000" pitchFamily="2" charset="2"/>
              <a:buChar char="Ø"/>
            </a:pPr>
            <a:r>
              <a:rPr lang="el-GR" sz="1800" b="0" dirty="0"/>
              <a:t>Η συχνότητα των πλημμυρών στον κεντρικό ρου του ποταμού εκτιμάται ότι είναι μεταξύ 5% και 7%. </a:t>
            </a:r>
          </a:p>
          <a:p>
            <a:pPr marL="342900" indent="-342900" algn="just">
              <a:spcAft>
                <a:spcPts val="1200"/>
              </a:spcAft>
              <a:buFont typeface="Wingdings" panose="05000000000000000000" pitchFamily="2" charset="2"/>
              <a:buChar char="Ø"/>
            </a:pPr>
            <a:endParaRPr lang="el-GR" sz="1800" b="0" dirty="0" smtClean="0"/>
          </a:p>
          <a:p>
            <a:pPr algn="just"/>
            <a:endParaRPr lang="el-GR" b="0" dirty="0" smtClean="0"/>
          </a:p>
        </p:txBody>
      </p:sp>
    </p:spTree>
    <p:extLst>
      <p:ext uri="{BB962C8B-B14F-4D97-AF65-F5344CB8AC3E}">
        <p14:creationId xmlns:p14="http://schemas.microsoft.com/office/powerpoint/2010/main" val="332230160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239000" cy="686118"/>
          </a:xfrm>
        </p:spPr>
        <p:txBody>
          <a:bodyPr/>
          <a:lstStyle/>
          <a:p>
            <a:pPr algn="ctr"/>
            <a:r>
              <a:rPr lang="el-GR" b="1" cap="none" dirty="0" smtClean="0">
                <a:solidFill>
                  <a:schemeClr val="tx1"/>
                </a:solidFill>
                <a:latin typeface="Calibri" panose="020F0502020204030204" pitchFamily="34" charset="0"/>
                <a:cs typeface="Calibri" panose="020F0502020204030204" pitchFamily="34" charset="0"/>
              </a:rPr>
              <a:t>Συμπεράσματα</a:t>
            </a:r>
            <a:endParaRPr lang="el-GR" b="1"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457200" y="1371600"/>
            <a:ext cx="8229600" cy="5029200"/>
          </a:xfrm>
        </p:spPr>
        <p:txBody>
          <a:bodyPr>
            <a:normAutofit/>
          </a:bodyPr>
          <a:lstStyle/>
          <a:p>
            <a:pPr marL="342900" indent="-342900" algn="just">
              <a:buFont typeface="Wingdings" panose="05000000000000000000" pitchFamily="2" charset="2"/>
              <a:buChar char="q"/>
            </a:pPr>
            <a:r>
              <a:rPr lang="el-GR" b="0" dirty="0" smtClean="0"/>
              <a:t>Τα </a:t>
            </a:r>
            <a:r>
              <a:rPr lang="el-GR" b="0" dirty="0"/>
              <a:t>αποτελέσματα δείχνουν ότι το μοντέλο παρέχει ικανοποιητική προσομοίωση της διάβρωσης/εναπόθεσης ιζημάτων εντός της κοίτης. </a:t>
            </a:r>
            <a:endParaRPr lang="el-GR" b="0" dirty="0" smtClean="0"/>
          </a:p>
          <a:p>
            <a:pPr marL="342900" indent="-342900" algn="just">
              <a:buFont typeface="Wingdings" panose="05000000000000000000" pitchFamily="2" charset="2"/>
              <a:buChar char="q"/>
            </a:pPr>
            <a:r>
              <a:rPr lang="el-GR" b="0" dirty="0"/>
              <a:t>Κρίθηκε απαραίτητη η </a:t>
            </a:r>
            <a:r>
              <a:rPr lang="el-GR" b="0" dirty="0" smtClean="0"/>
              <a:t>σύνδεση του υδρολογικού μοντέλου </a:t>
            </a:r>
            <a:r>
              <a:rPr lang="el-GR" b="0" dirty="0"/>
              <a:t>SWAT με το μοντέλο υπόγειων υδάτων PTC </a:t>
            </a:r>
            <a:r>
              <a:rPr lang="el-GR" b="0" dirty="0" smtClean="0"/>
              <a:t>με </a:t>
            </a:r>
            <a:r>
              <a:rPr lang="el-GR" b="0" dirty="0"/>
              <a:t>στόχο την κατανόηση της αλληλεπίδρασης μεταξύ των επιφανειακών και υπογείων υδάτων της περιοχής μελέτης και την βελτίωση της προγνωστικής ικανότητας του συνδυαστικού μοντέλου.</a:t>
            </a:r>
          </a:p>
          <a:p>
            <a:pPr marL="342900" indent="-342900" algn="just">
              <a:buFont typeface="Wingdings" panose="05000000000000000000" pitchFamily="2" charset="2"/>
              <a:buChar char="q"/>
            </a:pPr>
            <a:r>
              <a:rPr lang="el-GR" b="0" dirty="0"/>
              <a:t>Οι περιοχές γύρω από τα πηγάδια άντλησης, φαίνεται ότι δεν παρουσιάζουν μεγάλες τοπικές διακυμάνσεις στις τιμές των υδραυλικών υψών, γεγονός που παρατηρήθηκε και κατά τη βαθμονόμηση του μοντέλου. </a:t>
            </a:r>
          </a:p>
          <a:p>
            <a:pPr marL="342900" indent="-342900" algn="just">
              <a:buFont typeface="Wingdings" panose="05000000000000000000" pitchFamily="2" charset="2"/>
              <a:buChar char="q"/>
            </a:pPr>
            <a:endParaRPr lang="el-GR" b="0" dirty="0"/>
          </a:p>
          <a:p>
            <a:pPr marL="342900" indent="-342900" algn="just">
              <a:buFont typeface="Wingdings" panose="05000000000000000000" pitchFamily="2" charset="2"/>
              <a:buChar char="q"/>
            </a:pPr>
            <a:endParaRPr lang="el-GR" b="0" dirty="0"/>
          </a:p>
          <a:p>
            <a:pPr algn="just"/>
            <a:endParaRPr lang="el-GR" b="0" dirty="0" smtClean="0"/>
          </a:p>
        </p:txBody>
      </p:sp>
    </p:spTree>
    <p:extLst>
      <p:ext uri="{BB962C8B-B14F-4D97-AF65-F5344CB8AC3E}">
        <p14:creationId xmlns:p14="http://schemas.microsoft.com/office/powerpoint/2010/main" val="35076218"/>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239000" cy="686118"/>
          </a:xfrm>
        </p:spPr>
        <p:txBody>
          <a:bodyPr/>
          <a:lstStyle/>
          <a:p>
            <a:pPr algn="ctr"/>
            <a:r>
              <a:rPr lang="el-GR" b="1" cap="none" dirty="0" smtClean="0">
                <a:solidFill>
                  <a:schemeClr val="tx1"/>
                </a:solidFill>
                <a:latin typeface="Calibri" panose="020F0502020204030204" pitchFamily="34" charset="0"/>
                <a:cs typeface="Calibri" panose="020F0502020204030204" pitchFamily="34" charset="0"/>
              </a:rPr>
              <a:t>Συμπεράσματα</a:t>
            </a:r>
            <a:endParaRPr lang="el-GR" b="1"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457200" y="1371600"/>
            <a:ext cx="8229600" cy="5029200"/>
          </a:xfrm>
        </p:spPr>
        <p:txBody>
          <a:bodyPr>
            <a:normAutofit/>
          </a:bodyPr>
          <a:lstStyle/>
          <a:p>
            <a:pPr marL="342900" indent="-342900" algn="just">
              <a:buFont typeface="Wingdings" panose="05000000000000000000" pitchFamily="2" charset="2"/>
              <a:buChar char="q"/>
            </a:pPr>
            <a:r>
              <a:rPr lang="el-GR" sz="1800" b="0" dirty="0" smtClean="0"/>
              <a:t>Όσον </a:t>
            </a:r>
            <a:r>
              <a:rPr lang="el-GR" sz="1800" b="0" dirty="0"/>
              <a:t>αφορά την επίδραση των τριών σεναρίων της κλιματικής αλλαγής στα επιφανειακά ύδατα σύμφωνα με τους υπολογιζόμενους δείκτες </a:t>
            </a:r>
            <a:r>
              <a:rPr lang="el-GR" sz="1800" b="0" dirty="0" smtClean="0"/>
              <a:t>το </a:t>
            </a:r>
            <a:r>
              <a:rPr lang="el-GR" sz="1800" b="0" dirty="0"/>
              <a:t>μεγαλύτερο πρόβλημα επάρκειας </a:t>
            </a:r>
            <a:r>
              <a:rPr lang="el-GR" sz="1800" b="0" dirty="0" smtClean="0"/>
              <a:t>προβλέπεται </a:t>
            </a:r>
            <a:r>
              <a:rPr lang="el-GR" sz="1800" b="0" dirty="0"/>
              <a:t>ότι θα υπάρξει την περίοδο 2040-2060 και ιδιαίτερα στο </a:t>
            </a:r>
            <a:r>
              <a:rPr lang="el-GR" sz="1800" b="0" dirty="0" err="1"/>
              <a:t>υδατόρεμα</a:t>
            </a:r>
            <a:r>
              <a:rPr lang="el-GR" sz="1800" b="0" dirty="0"/>
              <a:t> της </a:t>
            </a:r>
            <a:r>
              <a:rPr lang="el-GR" sz="1800" b="0" dirty="0" err="1"/>
              <a:t>Μαγουλίτσας</a:t>
            </a:r>
            <a:r>
              <a:rPr lang="el-GR" sz="1800" b="0" dirty="0"/>
              <a:t> στην περιοχή Αγ. Ειρήνη ενώ αντίθετα πιο Νότια περιοχές όπως η </a:t>
            </a:r>
            <a:r>
              <a:rPr lang="el-GR" sz="1800" b="0" dirty="0" err="1"/>
              <a:t>Ρασίνα</a:t>
            </a:r>
            <a:r>
              <a:rPr lang="el-GR" sz="1800" b="0" dirty="0"/>
              <a:t> (</a:t>
            </a:r>
            <a:r>
              <a:rPr lang="el-GR" sz="1800" b="0" dirty="0" err="1"/>
              <a:t>Κουμουστά</a:t>
            </a:r>
            <a:r>
              <a:rPr lang="el-GR" sz="1800" b="0" dirty="0"/>
              <a:t> και Αεροδρόμιο) δεν θα επηρεαστούν ιδιαίτερα. </a:t>
            </a:r>
            <a:endParaRPr lang="el-GR" sz="1800" b="0" dirty="0" smtClean="0"/>
          </a:p>
          <a:p>
            <a:pPr marL="342900" indent="-342900" algn="just">
              <a:buFont typeface="Wingdings" panose="05000000000000000000" pitchFamily="2" charset="2"/>
              <a:buChar char="q"/>
            </a:pPr>
            <a:r>
              <a:rPr lang="el-GR" sz="1800" b="0" dirty="0"/>
              <a:t>Σύμφωνα με τα αποτελέσματα της επίδρασης της κλιματικής αλλαγής στον υπόγειο </a:t>
            </a:r>
            <a:r>
              <a:rPr lang="el-GR" sz="1800" b="0" dirty="0" err="1"/>
              <a:t>υδροφορέα</a:t>
            </a:r>
            <a:r>
              <a:rPr lang="el-GR" sz="1800" b="0" dirty="0"/>
              <a:t> ο </a:t>
            </a:r>
            <a:r>
              <a:rPr lang="el-GR" sz="1800" b="0" dirty="0" err="1"/>
              <a:t>υδροφορέας</a:t>
            </a:r>
            <a:r>
              <a:rPr lang="el-GR" sz="1800" b="0" dirty="0"/>
              <a:t> παρουσιάζει σημαντική μείωση υδατικών αποθεμάτων στην κοιλάδα της Σπάρτης καθιστώντας σημαντική την ανάγκη για την εφαρμογή στρατηγικής διαχείρισης των υδατικών πόρων για να αποφευχθεί οποιαδήποτε περίπτωση λειψυδρίας στο μέλλον. </a:t>
            </a:r>
          </a:p>
          <a:p>
            <a:pPr marL="342900" indent="-342900" algn="just">
              <a:buFont typeface="Wingdings" panose="05000000000000000000" pitchFamily="2" charset="2"/>
              <a:buChar char="q"/>
            </a:pPr>
            <a:endParaRPr lang="el-GR" sz="1600" b="0" dirty="0"/>
          </a:p>
          <a:p>
            <a:pPr marL="342900" indent="-342900" algn="just">
              <a:buFont typeface="Wingdings" panose="05000000000000000000" pitchFamily="2" charset="2"/>
              <a:buChar char="q"/>
            </a:pPr>
            <a:endParaRPr lang="el-GR" sz="1900" b="0" dirty="0"/>
          </a:p>
        </p:txBody>
      </p:sp>
    </p:spTree>
    <p:extLst>
      <p:ext uri="{BB962C8B-B14F-4D97-AF65-F5344CB8AC3E}">
        <p14:creationId xmlns:p14="http://schemas.microsoft.com/office/powerpoint/2010/main" val="3450013657"/>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239000" cy="686118"/>
          </a:xfrm>
        </p:spPr>
        <p:txBody>
          <a:bodyPr/>
          <a:lstStyle/>
          <a:p>
            <a:pPr algn="ctr"/>
            <a:r>
              <a:rPr lang="el-GR" b="1" cap="none" dirty="0" smtClean="0">
                <a:solidFill>
                  <a:schemeClr val="tx1"/>
                </a:solidFill>
                <a:latin typeface="Calibri" panose="020F0502020204030204" pitchFamily="34" charset="0"/>
                <a:cs typeface="Calibri" panose="020F0502020204030204" pitchFamily="34" charset="0"/>
              </a:rPr>
              <a:t>Προτάσεις για Μελλοντική έρευνα</a:t>
            </a:r>
            <a:endParaRPr lang="el-GR" b="1"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457200" y="1371600"/>
            <a:ext cx="8229600" cy="5029200"/>
          </a:xfrm>
        </p:spPr>
        <p:txBody>
          <a:bodyPr>
            <a:normAutofit fontScale="92500" lnSpcReduction="20000"/>
          </a:bodyPr>
          <a:lstStyle/>
          <a:p>
            <a:pPr marL="342900" indent="-342900" algn="just">
              <a:buFont typeface="Wingdings" panose="05000000000000000000" pitchFamily="2" charset="2"/>
              <a:buChar char="q"/>
            </a:pPr>
            <a:r>
              <a:rPr lang="el-GR" b="0" dirty="0"/>
              <a:t>Ανάλυση των επιπτώσεων των επερχόμενων </a:t>
            </a:r>
            <a:r>
              <a:rPr lang="el-GR" b="0" dirty="0" smtClean="0"/>
              <a:t>κλιματικών αλλαγών </a:t>
            </a:r>
            <a:r>
              <a:rPr lang="el-GR" b="0" dirty="0"/>
              <a:t>στη βιοποικιλότητα και την</a:t>
            </a:r>
            <a:r>
              <a:rPr lang="en-US" b="0" dirty="0"/>
              <a:t> </a:t>
            </a:r>
            <a:r>
              <a:rPr lang="el-GR" b="0" dirty="0"/>
              <a:t>λειτουργία των οικοσυστημάτων</a:t>
            </a:r>
            <a:r>
              <a:rPr lang="el-GR" b="0" dirty="0" smtClean="0"/>
              <a:t>.</a:t>
            </a:r>
          </a:p>
          <a:p>
            <a:pPr marL="342900" indent="-342900" algn="just">
              <a:buFont typeface="Wingdings" panose="05000000000000000000" pitchFamily="2" charset="2"/>
              <a:buChar char="q"/>
            </a:pPr>
            <a:r>
              <a:rPr lang="el-GR" b="0" dirty="0"/>
              <a:t>Λεπτομερέστερη χωρική αποτύπωση </a:t>
            </a:r>
            <a:r>
              <a:rPr lang="el-GR" b="0" dirty="0" smtClean="0"/>
              <a:t>της διάβρωσης/εναπόθεσης ιζημάτων </a:t>
            </a:r>
            <a:r>
              <a:rPr lang="el-GR" b="0" dirty="0"/>
              <a:t>σε περισσότερα σημεία για τις ανάγκες του </a:t>
            </a:r>
            <a:r>
              <a:rPr lang="el-GR" b="0" dirty="0" smtClean="0"/>
              <a:t>μοντέλου</a:t>
            </a:r>
            <a:endParaRPr lang="en-US" b="0" dirty="0" smtClean="0"/>
          </a:p>
          <a:p>
            <a:pPr marL="342900" indent="-342900" algn="just">
              <a:buFont typeface="Wingdings" panose="05000000000000000000" pitchFamily="2" charset="2"/>
              <a:buChar char="q"/>
            </a:pPr>
            <a:r>
              <a:rPr lang="el-GR" b="0" dirty="0" smtClean="0"/>
              <a:t>Εξέταση της προγνωστικής ικανότητας της </a:t>
            </a:r>
            <a:r>
              <a:rPr lang="el-GR" b="0" dirty="0" err="1" smtClean="0"/>
              <a:t>στερεομεταφοράς</a:t>
            </a:r>
            <a:r>
              <a:rPr lang="el-GR" b="0" dirty="0" smtClean="0"/>
              <a:t> του μοντέλου σε υψηλές παροχές.</a:t>
            </a:r>
          </a:p>
          <a:p>
            <a:pPr marL="342900" indent="-342900" algn="just">
              <a:buFont typeface="Wingdings" panose="05000000000000000000" pitchFamily="2" charset="2"/>
              <a:buChar char="q"/>
            </a:pPr>
            <a:r>
              <a:rPr lang="el-GR" b="0" dirty="0" smtClean="0"/>
              <a:t>Επέκταση της </a:t>
            </a:r>
            <a:r>
              <a:rPr lang="el-GR" b="0" dirty="0" err="1" smtClean="0"/>
              <a:t>μοντελοποίησης</a:t>
            </a:r>
            <a:r>
              <a:rPr lang="el-GR" b="0" dirty="0" smtClean="0"/>
              <a:t> και στην περιοχή του Λακωνικού Κόλπου</a:t>
            </a:r>
            <a:endParaRPr lang="en-US" b="0" dirty="0" smtClean="0"/>
          </a:p>
          <a:p>
            <a:pPr marL="342900" indent="-342900" algn="just">
              <a:buFont typeface="Wingdings" panose="05000000000000000000" pitchFamily="2" charset="2"/>
              <a:buChar char="q"/>
            </a:pPr>
            <a:r>
              <a:rPr lang="el-GR" b="0" dirty="0"/>
              <a:t>Ανάπτυξη προγράμματος μέτρων για τη διαχείριση της </a:t>
            </a:r>
            <a:r>
              <a:rPr lang="el-GR" b="0" dirty="0" smtClean="0"/>
              <a:t>ξηρασίας και προσαρμογής </a:t>
            </a:r>
            <a:r>
              <a:rPr lang="el-GR" b="0" dirty="0"/>
              <a:t>στην κλιματική </a:t>
            </a:r>
            <a:r>
              <a:rPr lang="el-GR" b="0" dirty="0" smtClean="0"/>
              <a:t>αλλαγή </a:t>
            </a:r>
            <a:r>
              <a:rPr lang="el-GR" b="0" dirty="0"/>
              <a:t>στις περιοχές </a:t>
            </a:r>
            <a:r>
              <a:rPr lang="el-GR" b="0" dirty="0" smtClean="0"/>
              <a:t>στις οποίες παρατηρείται </a:t>
            </a:r>
            <a:r>
              <a:rPr lang="el-GR" b="0" dirty="0"/>
              <a:t>το μεγαλύτερο πρόβλημα επάρκειας επιφανειακών υδάτων και </a:t>
            </a:r>
            <a:r>
              <a:rPr lang="el-GR" b="0" dirty="0" smtClean="0"/>
              <a:t>ξηρασίας (</a:t>
            </a:r>
            <a:r>
              <a:rPr lang="el-GR" b="0" dirty="0" err="1" smtClean="0"/>
              <a:t>π.χ</a:t>
            </a:r>
            <a:r>
              <a:rPr lang="el-GR" b="0" dirty="0" smtClean="0"/>
              <a:t> </a:t>
            </a:r>
            <a:r>
              <a:rPr lang="el-GR" b="0" dirty="0" err="1" smtClean="0"/>
              <a:t>Μαγουλίτσα</a:t>
            </a:r>
            <a:r>
              <a:rPr lang="el-GR" b="0" dirty="0" smtClean="0"/>
              <a:t>).</a:t>
            </a:r>
          </a:p>
          <a:p>
            <a:pPr marL="342900" indent="-342900" algn="just">
              <a:buFont typeface="Wingdings" panose="05000000000000000000" pitchFamily="2" charset="2"/>
              <a:buChar char="q"/>
            </a:pPr>
            <a:r>
              <a:rPr lang="el-GR" b="0" dirty="0" smtClean="0"/>
              <a:t>Προσομοίωση του μοντέλου έως το τέλος του αιώνα.</a:t>
            </a:r>
            <a:endParaRPr lang="el-GR" b="0" dirty="0"/>
          </a:p>
          <a:p>
            <a:pPr marL="342900" indent="-342900" algn="just">
              <a:buFont typeface="Wingdings" panose="05000000000000000000" pitchFamily="2" charset="2"/>
              <a:buChar char="q"/>
            </a:pPr>
            <a:r>
              <a:rPr lang="el-GR" b="0" dirty="0" smtClean="0"/>
              <a:t>Δημιουργία </a:t>
            </a:r>
            <a:r>
              <a:rPr lang="el-GR" b="0" dirty="0"/>
              <a:t>ενός </a:t>
            </a:r>
            <a:r>
              <a:rPr lang="el-GR" b="0" dirty="0" smtClean="0"/>
              <a:t>αυτοματοποιημένου </a:t>
            </a:r>
            <a:r>
              <a:rPr lang="el-GR" b="0" dirty="0"/>
              <a:t>γραφικού περιβάλλοντος χρήστη </a:t>
            </a:r>
            <a:r>
              <a:rPr lang="el-GR" b="0" dirty="0" smtClean="0"/>
              <a:t>(GUI</a:t>
            </a:r>
            <a:r>
              <a:rPr lang="el-GR" b="0" dirty="0"/>
              <a:t>) </a:t>
            </a:r>
            <a:r>
              <a:rPr lang="el-GR" b="0" dirty="0" smtClean="0"/>
              <a:t>σύνδεσης των δεδομένων των μοντέλων </a:t>
            </a:r>
            <a:r>
              <a:rPr lang="en-US" b="0" dirty="0" smtClean="0"/>
              <a:t>SWAT </a:t>
            </a:r>
            <a:r>
              <a:rPr lang="el-GR" b="0" dirty="0" smtClean="0"/>
              <a:t>και </a:t>
            </a:r>
            <a:r>
              <a:rPr lang="en-US" b="0" dirty="0" smtClean="0"/>
              <a:t>ARGUS ONE (</a:t>
            </a:r>
            <a:r>
              <a:rPr lang="el-GR" b="0" dirty="0" smtClean="0"/>
              <a:t>κώδικας </a:t>
            </a:r>
            <a:r>
              <a:rPr lang="en-US" b="0" dirty="0" smtClean="0"/>
              <a:t>PTC).</a:t>
            </a:r>
            <a:endParaRPr lang="el-GR" b="0" dirty="0"/>
          </a:p>
        </p:txBody>
      </p:sp>
    </p:spTree>
    <p:extLst>
      <p:ext uri="{BB962C8B-B14F-4D97-AF65-F5344CB8AC3E}">
        <p14:creationId xmlns:p14="http://schemas.microsoft.com/office/powerpoint/2010/main" val="194695797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71600"/>
            <a:ext cx="8915400" cy="1200329"/>
          </a:xfrm>
          <a:prstGeom prst="rect">
            <a:avLst/>
          </a:prstGeom>
          <a:noFill/>
        </p:spPr>
        <p:txBody>
          <a:bodyPr wrap="square" rtlCol="0">
            <a:spAutoFit/>
          </a:bodyPr>
          <a:lstStyle/>
          <a:p>
            <a:pPr algn="ctr">
              <a:spcAft>
                <a:spcPts val="1200"/>
              </a:spcAft>
            </a:pPr>
            <a:r>
              <a:rPr lang="el-GR" sz="2200" dirty="0" smtClean="0"/>
              <a:t>Υποστήριξη Διδακτορικής Διατριβής με τίτλο</a:t>
            </a:r>
            <a:endParaRPr lang="en-US" sz="2200" dirty="0" smtClean="0"/>
          </a:p>
          <a:p>
            <a:pPr algn="ctr"/>
            <a:r>
              <a:rPr lang="en-GB" sz="2000" dirty="0"/>
              <a:t>«</a:t>
            </a:r>
            <a:r>
              <a:rPr lang="en-GB" sz="2000" dirty="0" err="1"/>
              <a:t>Ολοκληρωμένο</a:t>
            </a:r>
            <a:r>
              <a:rPr lang="en-GB" sz="2000" dirty="0"/>
              <a:t> πλα</a:t>
            </a:r>
            <a:r>
              <a:rPr lang="en-GB" sz="2000" dirty="0" err="1"/>
              <a:t>ίσιο</a:t>
            </a:r>
            <a:r>
              <a:rPr lang="en-GB" sz="2000" dirty="0"/>
              <a:t> </a:t>
            </a:r>
            <a:r>
              <a:rPr lang="en-GB" sz="2000" dirty="0" err="1"/>
              <a:t>μοντελο</a:t>
            </a:r>
            <a:r>
              <a:rPr lang="en-GB" sz="2000" dirty="0"/>
              <a:t>ποίησης υδρολογίας, ποιότητας νερών και στερεοπαροχής σε λεκάνες απορροής ποταμών διαλείπουσας ροής»</a:t>
            </a:r>
            <a:endParaRPr lang="el-GR" sz="2000" b="1" dirty="0"/>
          </a:p>
        </p:txBody>
      </p:sp>
      <p:sp>
        <p:nvSpPr>
          <p:cNvPr id="3" name="TextBox 2"/>
          <p:cNvSpPr txBox="1"/>
          <p:nvPr/>
        </p:nvSpPr>
        <p:spPr>
          <a:xfrm>
            <a:off x="2241644" y="2590800"/>
            <a:ext cx="4432111" cy="369332"/>
          </a:xfrm>
          <a:prstGeom prst="rect">
            <a:avLst/>
          </a:prstGeom>
          <a:noFill/>
        </p:spPr>
        <p:txBody>
          <a:bodyPr wrap="none" rtlCol="0">
            <a:spAutoFit/>
          </a:bodyPr>
          <a:lstStyle/>
          <a:p>
            <a:pPr algn="ctr"/>
            <a:r>
              <a:rPr lang="el-GR" b="1" i="1" dirty="0" smtClean="0"/>
              <a:t>Υπ. Διδάκτωρ </a:t>
            </a:r>
            <a:r>
              <a:rPr lang="el-GR" b="1" i="1" dirty="0" err="1" smtClean="0"/>
              <a:t>Γαμβρούδης</a:t>
            </a:r>
            <a:r>
              <a:rPr lang="el-GR" b="1" i="1" dirty="0"/>
              <a:t> </a:t>
            </a:r>
            <a:r>
              <a:rPr lang="el-GR" b="1" i="1" dirty="0" smtClean="0"/>
              <a:t>Χ. Χρήστος</a:t>
            </a:r>
            <a:endParaRPr lang="el-GR" i="1" dirty="0"/>
          </a:p>
        </p:txBody>
      </p:sp>
      <p:sp>
        <p:nvSpPr>
          <p:cNvPr id="5" name="TextBox 4"/>
          <p:cNvSpPr txBox="1"/>
          <p:nvPr/>
        </p:nvSpPr>
        <p:spPr>
          <a:xfrm>
            <a:off x="2938233" y="6324600"/>
            <a:ext cx="2962734" cy="369332"/>
          </a:xfrm>
          <a:prstGeom prst="rect">
            <a:avLst/>
          </a:prstGeom>
          <a:noFill/>
        </p:spPr>
        <p:txBody>
          <a:bodyPr wrap="none" rtlCol="0">
            <a:spAutoFit/>
          </a:bodyPr>
          <a:lstStyle/>
          <a:p>
            <a:r>
              <a:rPr lang="el-GR" dirty="0" smtClean="0"/>
              <a:t>Χανιά, 14 Δεκεμβρίου 2016</a:t>
            </a:r>
            <a:endParaRPr lang="el-GR" dirty="0"/>
          </a:p>
        </p:txBody>
      </p:sp>
      <p:sp>
        <p:nvSpPr>
          <p:cNvPr id="13" name="TextBox 12"/>
          <p:cNvSpPr txBox="1"/>
          <p:nvPr/>
        </p:nvSpPr>
        <p:spPr>
          <a:xfrm>
            <a:off x="1304034" y="286401"/>
            <a:ext cx="3754489" cy="923330"/>
          </a:xfrm>
          <a:prstGeom prst="rect">
            <a:avLst/>
          </a:prstGeom>
          <a:noFill/>
        </p:spPr>
        <p:txBody>
          <a:bodyPr wrap="none" rtlCol="0">
            <a:spAutoFit/>
          </a:bodyPr>
          <a:lstStyle/>
          <a:p>
            <a:r>
              <a:rPr lang="el-GR" dirty="0" smtClean="0"/>
              <a:t>Πολυτεχνείο Κρήτης</a:t>
            </a:r>
          </a:p>
          <a:p>
            <a:r>
              <a:rPr lang="el-GR" dirty="0" smtClean="0"/>
              <a:t>Σχολή Μηχανικών Περιβάλλοντος</a:t>
            </a:r>
            <a:endParaRPr lang="en-US" dirty="0" smtClean="0"/>
          </a:p>
          <a:p>
            <a:r>
              <a:rPr lang="el-GR" dirty="0"/>
              <a:t>Π.Μ.Σ «Περιβαλλοντική Μηχανική»</a:t>
            </a:r>
          </a:p>
        </p:txBody>
      </p:sp>
      <p:pic>
        <p:nvPicPr>
          <p:cNvPr id="12" name="Picture 11"/>
          <p:cNvPicPr>
            <a:picLocks noChangeAspect="1"/>
          </p:cNvPicPr>
          <p:nvPr/>
        </p:nvPicPr>
        <p:blipFill rotWithShape="1">
          <a:blip r:embed="rId2"/>
          <a:srcRect l="309" t="3647" r="76297" b="404"/>
          <a:stretch/>
        </p:blipFill>
        <p:spPr>
          <a:xfrm>
            <a:off x="502569" y="266770"/>
            <a:ext cx="815461" cy="925094"/>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5943600"/>
            <a:ext cx="1392204" cy="532314"/>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5878" y="6029263"/>
            <a:ext cx="1981477" cy="447737"/>
          </a:xfrm>
          <a:prstGeom prst="rect">
            <a:avLst/>
          </a:prstGeom>
        </p:spPr>
      </p:pic>
      <p:sp>
        <p:nvSpPr>
          <p:cNvPr id="6" name="Rectangle 5"/>
          <p:cNvSpPr/>
          <p:nvPr/>
        </p:nvSpPr>
        <p:spPr>
          <a:xfrm>
            <a:off x="2520184" y="5486400"/>
            <a:ext cx="3927743" cy="523220"/>
          </a:xfrm>
          <a:prstGeom prst="rect">
            <a:avLst/>
          </a:prstGeom>
          <a:noFill/>
        </p:spPr>
        <p:txBody>
          <a:bodyPr wrap="none" lIns="91440" tIns="45720" rIns="91440" bIns="45720">
            <a:spAutoFit/>
          </a:bodyPr>
          <a:lstStyle/>
          <a:p>
            <a:pPr algn="ctr"/>
            <a:r>
              <a:rPr lang="el-GR" sz="28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Σας ευχαριστώ πολύ !</a:t>
            </a:r>
            <a:endParaRPr lang="en-US" sz="28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grpSp>
        <p:nvGrpSpPr>
          <p:cNvPr id="7" name="Group 6"/>
          <p:cNvGrpSpPr/>
          <p:nvPr/>
        </p:nvGrpSpPr>
        <p:grpSpPr>
          <a:xfrm>
            <a:off x="986499" y="2971800"/>
            <a:ext cx="6862101" cy="2514600"/>
            <a:chOff x="986499" y="3240119"/>
            <a:chExt cx="6862101" cy="2514600"/>
          </a:xfrm>
        </p:grpSpPr>
        <p:pic>
          <p:nvPicPr>
            <p:cNvPr id="4" name="Picture 3"/>
            <p:cNvPicPr>
              <a:picLocks noChangeAspect="1"/>
            </p:cNvPicPr>
            <p:nvPr/>
          </p:nvPicPr>
          <p:blipFill>
            <a:blip r:embed="rId5"/>
            <a:stretch>
              <a:fillRect/>
            </a:stretch>
          </p:blipFill>
          <p:spPr>
            <a:xfrm>
              <a:off x="986499" y="3287877"/>
              <a:ext cx="3280701" cy="2460526"/>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5800" y="3240119"/>
              <a:ext cx="3352800" cy="2514600"/>
            </a:xfrm>
            <a:prstGeom prst="rect">
              <a:avLst/>
            </a:prstGeom>
            <a:ln>
              <a:noFill/>
            </a:ln>
            <a:effectLst>
              <a:softEdge rad="112500"/>
            </a:effectLst>
          </p:spPr>
        </p:pic>
      </p:grpSp>
    </p:spTree>
    <p:extLst>
      <p:ext uri="{BB962C8B-B14F-4D97-AF65-F5344CB8AC3E}">
        <p14:creationId xmlns:p14="http://schemas.microsoft.com/office/powerpoint/2010/main" val="555358716"/>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239000" cy="686118"/>
          </a:xfrm>
        </p:spPr>
        <p:txBody>
          <a:bodyPr/>
          <a:lstStyle/>
          <a:p>
            <a:r>
              <a:rPr lang="el-GR" cap="none" dirty="0" smtClean="0">
                <a:solidFill>
                  <a:schemeClr val="tx1"/>
                </a:solidFill>
                <a:latin typeface="Calibri" panose="020F0502020204030204" pitchFamily="34" charset="0"/>
                <a:cs typeface="Calibri" panose="020F0502020204030204" pitchFamily="34" charset="0"/>
              </a:rPr>
              <a:t>Μεθοδολογία</a:t>
            </a:r>
            <a:endParaRPr lang="el-GR" cap="none" dirty="0">
              <a:solidFill>
                <a:schemeClr val="tx1"/>
              </a:solidFill>
              <a:latin typeface="Calibri" panose="020F0502020204030204" pitchFamily="34" charset="0"/>
              <a:cs typeface="Calibri" panose="020F0502020204030204" pitchFamily="34" charset="0"/>
            </a:endParaRPr>
          </a:p>
        </p:txBody>
      </p:sp>
      <p:sp>
        <p:nvSpPr>
          <p:cNvPr id="4" name="Content Placeholder 3"/>
          <p:cNvSpPr>
            <a:spLocks noGrp="1"/>
          </p:cNvSpPr>
          <p:nvPr>
            <p:ph idx="1"/>
          </p:nvPr>
        </p:nvSpPr>
        <p:spPr>
          <a:xfrm>
            <a:off x="457200" y="1204277"/>
            <a:ext cx="8229600" cy="5196523"/>
          </a:xfrm>
        </p:spPr>
        <p:txBody>
          <a:bodyPr>
            <a:normAutofit fontScale="70000" lnSpcReduction="20000"/>
          </a:bodyPr>
          <a:lstStyle/>
          <a:p>
            <a:pPr algn="just"/>
            <a:r>
              <a:rPr lang="el-GR" sz="1900" b="0" dirty="0"/>
              <a:t>Η εξίσωση που χρησιμοποιεί το SWAT για την περιγραφή του υδρολογικού κύκλου είναι</a:t>
            </a:r>
            <a:r>
              <a:rPr lang="el-GR" sz="1900" b="0" dirty="0" smtClean="0"/>
              <a:t>:</a:t>
            </a:r>
            <a:endParaRPr lang="en-US" sz="1900" b="0" dirty="0" smtClean="0"/>
          </a:p>
          <a:p>
            <a:pPr algn="just"/>
            <a:endParaRPr lang="el-GR" b="0" dirty="0"/>
          </a:p>
          <a:p>
            <a:pPr algn="just"/>
            <a:r>
              <a:rPr lang="el-GR" b="0" dirty="0"/>
              <a:t>	</a:t>
            </a:r>
            <a:endParaRPr lang="el-GR" b="0" dirty="0" smtClean="0"/>
          </a:p>
          <a:p>
            <a:pPr algn="just"/>
            <a:endParaRPr lang="en-US" b="0" dirty="0"/>
          </a:p>
          <a:p>
            <a:pPr algn="just"/>
            <a:r>
              <a:rPr lang="el-GR" b="0" dirty="0" smtClean="0"/>
              <a:t>όπου</a:t>
            </a:r>
            <a:r>
              <a:rPr lang="el-GR" b="0" dirty="0"/>
              <a:t>,</a:t>
            </a:r>
          </a:p>
          <a:p>
            <a:pPr algn="just"/>
            <a:r>
              <a:rPr lang="el-GR" b="0" dirty="0" err="1"/>
              <a:t>S</a:t>
            </a:r>
            <a:r>
              <a:rPr lang="el-GR" b="0" baseline="-25000" dirty="0" err="1"/>
              <a:t>Wt</a:t>
            </a:r>
            <a:r>
              <a:rPr lang="el-GR" b="0" dirty="0"/>
              <a:t> : η τελική περιεκτικότητα υγρασίας του εδάφους την ημέρα t</a:t>
            </a:r>
          </a:p>
          <a:p>
            <a:pPr algn="just"/>
            <a:r>
              <a:rPr lang="el-GR" b="0" dirty="0" err="1"/>
              <a:t>S</a:t>
            </a:r>
            <a:r>
              <a:rPr lang="el-GR" b="0" baseline="-25000" dirty="0" err="1"/>
              <a:t>Wο</a:t>
            </a:r>
            <a:r>
              <a:rPr lang="el-GR" b="0" dirty="0"/>
              <a:t> : η αρχική περιεκτικότητα υγρασίας του εδάφους τη χρονική στιγμή 0</a:t>
            </a:r>
          </a:p>
          <a:p>
            <a:pPr algn="just"/>
            <a:r>
              <a:rPr lang="el-GR" b="0" dirty="0" err="1"/>
              <a:t>R</a:t>
            </a:r>
            <a:r>
              <a:rPr lang="el-GR" b="0" baseline="-25000" dirty="0" err="1"/>
              <a:t>day</a:t>
            </a:r>
            <a:r>
              <a:rPr lang="el-GR" b="0" dirty="0"/>
              <a:t> : η ημερήσια κατακρήμνιση την ημέρα i (</a:t>
            </a:r>
            <a:r>
              <a:rPr lang="el-GR" b="0" dirty="0" err="1"/>
              <a:t>mm</a:t>
            </a:r>
            <a:r>
              <a:rPr lang="el-GR" b="0" dirty="0"/>
              <a:t> H2O) </a:t>
            </a:r>
          </a:p>
          <a:p>
            <a:pPr algn="just"/>
            <a:r>
              <a:rPr lang="el-GR" b="0" dirty="0" err="1"/>
              <a:t>Q</a:t>
            </a:r>
            <a:r>
              <a:rPr lang="el-GR" b="0" baseline="-25000" dirty="0" err="1"/>
              <a:t>surf</a:t>
            </a:r>
            <a:r>
              <a:rPr lang="el-GR" b="0" baseline="-25000" dirty="0"/>
              <a:t> </a:t>
            </a:r>
            <a:r>
              <a:rPr lang="el-GR" b="0" dirty="0"/>
              <a:t>: η ημερήσια επιφανειακή απορροή την ημέρα i (</a:t>
            </a:r>
            <a:r>
              <a:rPr lang="el-GR" b="0" dirty="0" err="1"/>
              <a:t>mm</a:t>
            </a:r>
            <a:r>
              <a:rPr lang="el-GR" b="0" dirty="0"/>
              <a:t> H2O)</a:t>
            </a:r>
          </a:p>
          <a:p>
            <a:pPr algn="just"/>
            <a:r>
              <a:rPr lang="el-GR" b="0" dirty="0" err="1"/>
              <a:t>E</a:t>
            </a:r>
            <a:r>
              <a:rPr lang="el-GR" b="0" baseline="-25000" dirty="0" err="1"/>
              <a:t>α</a:t>
            </a:r>
            <a:r>
              <a:rPr lang="el-GR" b="0" dirty="0"/>
              <a:t> : η ημερήσια </a:t>
            </a:r>
            <a:r>
              <a:rPr lang="el-GR" b="0" dirty="0" err="1"/>
              <a:t>εξατμισοδιαπνοή</a:t>
            </a:r>
            <a:r>
              <a:rPr lang="el-GR" b="0" dirty="0"/>
              <a:t> την ημέρα i (</a:t>
            </a:r>
            <a:r>
              <a:rPr lang="el-GR" b="0" dirty="0" err="1"/>
              <a:t>mm</a:t>
            </a:r>
            <a:r>
              <a:rPr lang="el-GR" b="0" dirty="0"/>
              <a:t> H2O)</a:t>
            </a:r>
          </a:p>
          <a:p>
            <a:pPr algn="just"/>
            <a:r>
              <a:rPr lang="el-GR" b="0" dirty="0" err="1"/>
              <a:t>w</a:t>
            </a:r>
            <a:r>
              <a:rPr lang="el-GR" b="0" baseline="-25000" dirty="0" err="1"/>
              <a:t>seep</a:t>
            </a:r>
            <a:r>
              <a:rPr lang="el-GR" b="0" dirty="0"/>
              <a:t> : η ποσότητα νερού που εξέρχεται από τη ζώνη </a:t>
            </a:r>
            <a:r>
              <a:rPr lang="el-GR" b="0" dirty="0" err="1"/>
              <a:t>ριζοστρώματος</a:t>
            </a:r>
            <a:r>
              <a:rPr lang="el-GR" b="0" dirty="0"/>
              <a:t> και εισέρχεται στη ζώνη </a:t>
            </a:r>
            <a:r>
              <a:rPr lang="el-GR" b="0" dirty="0" err="1"/>
              <a:t>vadose</a:t>
            </a:r>
            <a:r>
              <a:rPr lang="el-GR" b="0" dirty="0"/>
              <a:t> την ημέρα i (</a:t>
            </a:r>
            <a:r>
              <a:rPr lang="el-GR" b="0" dirty="0" err="1"/>
              <a:t>mm</a:t>
            </a:r>
            <a:r>
              <a:rPr lang="el-GR" b="0" dirty="0"/>
              <a:t> H2O)</a:t>
            </a:r>
          </a:p>
          <a:p>
            <a:pPr algn="just"/>
            <a:r>
              <a:rPr lang="el-GR" b="0" dirty="0" err="1"/>
              <a:t>Q</a:t>
            </a:r>
            <a:r>
              <a:rPr lang="el-GR" b="0" baseline="-25000" dirty="0" err="1"/>
              <a:t>gw</a:t>
            </a:r>
            <a:r>
              <a:rPr lang="el-GR" b="0" dirty="0"/>
              <a:t> : η υπόγεια ροή την ημέρα i (</a:t>
            </a:r>
            <a:r>
              <a:rPr lang="el-GR" b="0" dirty="0" err="1"/>
              <a:t>mm</a:t>
            </a:r>
            <a:r>
              <a:rPr lang="el-GR" b="0" dirty="0"/>
              <a:t> H2O</a:t>
            </a:r>
            <a:r>
              <a:rPr lang="el-GR" b="0" dirty="0" smtClean="0"/>
              <a:t>).</a:t>
            </a:r>
            <a:endParaRPr lang="en-US" b="0" dirty="0" smtClean="0"/>
          </a:p>
          <a:p>
            <a:pPr algn="just"/>
            <a:endParaRPr lang="el-GR" b="0" dirty="0"/>
          </a:p>
          <a:p>
            <a:pPr algn="just"/>
            <a:r>
              <a:rPr lang="el-GR" b="0" dirty="0"/>
              <a:t>Η προσομοίωση των διαδικασιών της επιφανειακής απορροής και της διάβρωσης γίνεται με χρήση της μεθόδου των αριθμών καμπύλης κατά SCS (</a:t>
            </a:r>
            <a:r>
              <a:rPr lang="el-GR" b="0" dirty="0" err="1"/>
              <a:t>Soil</a:t>
            </a:r>
            <a:r>
              <a:rPr lang="el-GR" b="0" dirty="0"/>
              <a:t> </a:t>
            </a:r>
            <a:r>
              <a:rPr lang="el-GR" b="0" dirty="0" err="1"/>
              <a:t>Conservation</a:t>
            </a:r>
            <a:r>
              <a:rPr lang="el-GR" b="0" dirty="0"/>
              <a:t> </a:t>
            </a:r>
            <a:r>
              <a:rPr lang="el-GR" b="0" dirty="0" err="1"/>
              <a:t>Service</a:t>
            </a:r>
            <a:r>
              <a:rPr lang="el-GR" b="0" dirty="0"/>
              <a:t>) και της αναθεωρημένης εξίσωσης εδαφικής απώλειας (</a:t>
            </a:r>
            <a:r>
              <a:rPr lang="el-GR" b="0" dirty="0" err="1"/>
              <a:t>Revised</a:t>
            </a:r>
            <a:r>
              <a:rPr lang="el-GR" b="0" dirty="0"/>
              <a:t> </a:t>
            </a:r>
            <a:r>
              <a:rPr lang="el-GR" b="0" dirty="0" err="1"/>
              <a:t>Universal</a:t>
            </a:r>
            <a:r>
              <a:rPr lang="el-GR" b="0" dirty="0"/>
              <a:t> </a:t>
            </a:r>
            <a:r>
              <a:rPr lang="el-GR" b="0" dirty="0" err="1"/>
              <a:t>Soil</a:t>
            </a:r>
            <a:r>
              <a:rPr lang="el-GR" b="0" dirty="0"/>
              <a:t> </a:t>
            </a:r>
            <a:r>
              <a:rPr lang="el-GR" b="0" dirty="0" err="1"/>
              <a:t>Loss</a:t>
            </a:r>
            <a:r>
              <a:rPr lang="el-GR" b="0" dirty="0"/>
              <a:t> </a:t>
            </a:r>
            <a:r>
              <a:rPr lang="el-GR" b="0" dirty="0" err="1"/>
              <a:t>Equation</a:t>
            </a:r>
            <a:r>
              <a:rPr lang="el-GR" b="0" dirty="0"/>
              <a:t>) αντίστοιχα.</a:t>
            </a:r>
            <a:endParaRPr lang="en-US" b="0" dirty="0" smtClean="0"/>
          </a:p>
          <a:p>
            <a:pPr algn="just"/>
            <a:endParaRPr lang="el-GR" b="0" dirty="0"/>
          </a:p>
        </p:txBody>
      </p:sp>
      <p:pic>
        <p:nvPicPr>
          <p:cNvPr id="3" name="Picture 2"/>
          <p:cNvPicPr>
            <a:picLocks noChangeAspect="1"/>
          </p:cNvPicPr>
          <p:nvPr/>
        </p:nvPicPr>
        <p:blipFill>
          <a:blip r:embed="rId2"/>
          <a:stretch>
            <a:fillRect/>
          </a:stretch>
        </p:blipFill>
        <p:spPr>
          <a:xfrm>
            <a:off x="2362200" y="1676400"/>
            <a:ext cx="5562599" cy="593313"/>
          </a:xfrm>
          <a:prstGeom prst="rect">
            <a:avLst/>
          </a:prstGeom>
        </p:spPr>
      </p:pic>
    </p:spTree>
    <p:extLst>
      <p:ext uri="{BB962C8B-B14F-4D97-AF65-F5344CB8AC3E}">
        <p14:creationId xmlns:p14="http://schemas.microsoft.com/office/powerpoint/2010/main" val="3762397549"/>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62"/>
            <a:ext cx="7239000" cy="686118"/>
          </a:xfrm>
        </p:spPr>
        <p:txBody>
          <a:bodyPr/>
          <a:lstStyle/>
          <a:p>
            <a:r>
              <a:rPr lang="el-GR" cap="none" dirty="0" smtClean="0">
                <a:solidFill>
                  <a:schemeClr val="tx1"/>
                </a:solidFill>
                <a:latin typeface="Calibri" panose="020F0502020204030204" pitchFamily="34" charset="0"/>
                <a:cs typeface="Calibri" panose="020F0502020204030204" pitchFamily="34" charset="0"/>
              </a:rPr>
              <a:t>Μεθοδολογία</a:t>
            </a:r>
            <a:endParaRPr lang="el-GR" cap="none" dirty="0">
              <a:solidFill>
                <a:schemeClr val="tx1"/>
              </a:solidFill>
              <a:latin typeface="Calibri" panose="020F0502020204030204" pitchFamily="34" charset="0"/>
              <a:cs typeface="Calibri" panose="020F0502020204030204" pitchFamily="34" charset="0"/>
            </a:endParaRPr>
          </a:p>
        </p:txBody>
      </p:sp>
      <p:sp>
        <p:nvSpPr>
          <p:cNvPr id="4" name="Content Placeholder 3"/>
          <p:cNvSpPr>
            <a:spLocks noGrp="1"/>
          </p:cNvSpPr>
          <p:nvPr>
            <p:ph idx="1"/>
          </p:nvPr>
        </p:nvSpPr>
        <p:spPr>
          <a:xfrm>
            <a:off x="457200" y="920580"/>
            <a:ext cx="8153400" cy="4565820"/>
          </a:xfrm>
        </p:spPr>
        <p:txBody>
          <a:bodyPr>
            <a:normAutofit/>
          </a:bodyPr>
          <a:lstStyle/>
          <a:p>
            <a:pPr algn="just"/>
            <a:r>
              <a:rPr lang="el-GR" sz="1800" b="0" dirty="0"/>
              <a:t>Η Παγκόσμια Εξίσωση Απώλειας Εδάφους (USLE) εκφράζεται ως συνάρτηση έξι παραγόντων:</a:t>
            </a:r>
          </a:p>
          <a:p>
            <a:pPr algn="just"/>
            <a:r>
              <a:rPr lang="el-GR" sz="1800" b="0" dirty="0"/>
              <a:t>			A= R × K × LS × C × P  		         </a:t>
            </a:r>
            <a:endParaRPr lang="en-US" sz="1800" b="0" dirty="0" smtClean="0"/>
          </a:p>
          <a:p>
            <a:pPr algn="just"/>
            <a:r>
              <a:rPr lang="el-GR" sz="1800" b="0" dirty="0" smtClean="0"/>
              <a:t>όπου</a:t>
            </a:r>
            <a:r>
              <a:rPr lang="el-GR" sz="1800" b="0" dirty="0"/>
              <a:t>,</a:t>
            </a:r>
          </a:p>
          <a:p>
            <a:r>
              <a:rPr lang="el-GR" sz="1800" b="0" dirty="0"/>
              <a:t>Α </a:t>
            </a:r>
            <a:r>
              <a:rPr lang="el-GR" sz="1800" b="0" dirty="0" smtClean="0"/>
              <a:t>: </a:t>
            </a:r>
            <a:r>
              <a:rPr lang="el-GR" sz="1800" b="0" dirty="0"/>
              <a:t>Εδαφική απώλεια ανά μονάδα επιφανείας (</a:t>
            </a:r>
            <a:r>
              <a:rPr lang="en-GB" sz="1800" b="0" dirty="0"/>
              <a:t>t ha</a:t>
            </a:r>
            <a:r>
              <a:rPr lang="el-GR" sz="1800" b="0" baseline="30000" dirty="0"/>
              <a:t>-1</a:t>
            </a:r>
            <a:r>
              <a:rPr lang="el-GR" sz="1800" b="0" dirty="0"/>
              <a:t>)</a:t>
            </a:r>
          </a:p>
          <a:p>
            <a:r>
              <a:rPr lang="en-GB" sz="1800" b="0" dirty="0"/>
              <a:t>R</a:t>
            </a:r>
            <a:r>
              <a:rPr lang="el-GR" sz="1800" b="0" dirty="0"/>
              <a:t> </a:t>
            </a:r>
            <a:r>
              <a:rPr lang="el-GR" sz="1800" b="0" dirty="0" smtClean="0"/>
              <a:t>: </a:t>
            </a:r>
            <a:r>
              <a:rPr lang="el-GR" sz="1800" b="0" dirty="0"/>
              <a:t>Διαβρωτική ικανότητα βροχοπτώσεων (</a:t>
            </a:r>
            <a:r>
              <a:rPr lang="en-GB" sz="1800" b="0" dirty="0"/>
              <a:t>MJ mm ha</a:t>
            </a:r>
            <a:r>
              <a:rPr lang="el-GR" sz="1800" b="0" baseline="30000" dirty="0"/>
              <a:t>-1</a:t>
            </a:r>
            <a:r>
              <a:rPr lang="el-GR" sz="1800" b="0" dirty="0"/>
              <a:t> </a:t>
            </a:r>
            <a:r>
              <a:rPr lang="en-GB" sz="1800" b="0" dirty="0"/>
              <a:t>h</a:t>
            </a:r>
            <a:r>
              <a:rPr lang="el-GR" sz="1800" b="0" baseline="30000" dirty="0"/>
              <a:t>-1</a:t>
            </a:r>
            <a:r>
              <a:rPr lang="el-GR" sz="1800" b="0" dirty="0"/>
              <a:t>)</a:t>
            </a:r>
          </a:p>
          <a:p>
            <a:r>
              <a:rPr lang="en-US" sz="1800" b="0" dirty="0"/>
              <a:t>K</a:t>
            </a:r>
            <a:r>
              <a:rPr lang="el-GR" sz="1800" b="0" dirty="0"/>
              <a:t> </a:t>
            </a:r>
            <a:r>
              <a:rPr lang="el-GR" sz="1800" b="0" dirty="0" smtClean="0"/>
              <a:t>: </a:t>
            </a:r>
            <a:r>
              <a:rPr lang="el-GR" sz="1800" b="0" dirty="0"/>
              <a:t>Συντελεστής </a:t>
            </a:r>
            <a:r>
              <a:rPr lang="el-GR" sz="1800" b="0" dirty="0" err="1"/>
              <a:t>διαβρωσιμότητας</a:t>
            </a:r>
            <a:r>
              <a:rPr lang="el-GR" sz="1800" b="0" dirty="0"/>
              <a:t> εδάφους (</a:t>
            </a:r>
            <a:r>
              <a:rPr lang="en-GB" sz="1800" b="0" dirty="0"/>
              <a:t>t h MJ</a:t>
            </a:r>
            <a:r>
              <a:rPr lang="el-GR" sz="1800" b="0" baseline="30000" dirty="0"/>
              <a:t>-1</a:t>
            </a:r>
            <a:r>
              <a:rPr lang="el-GR" sz="1800" b="0" dirty="0"/>
              <a:t> </a:t>
            </a:r>
            <a:r>
              <a:rPr lang="en-GB" sz="1800" b="0" dirty="0"/>
              <a:t>mm</a:t>
            </a:r>
            <a:r>
              <a:rPr lang="el-GR" sz="1800" b="0" baseline="30000" dirty="0"/>
              <a:t>-1</a:t>
            </a:r>
            <a:r>
              <a:rPr lang="el-GR" sz="1800" b="0" dirty="0"/>
              <a:t>)</a:t>
            </a:r>
          </a:p>
          <a:p>
            <a:r>
              <a:rPr lang="en-GB" sz="1800" b="0" dirty="0"/>
              <a:t>LS</a:t>
            </a:r>
            <a:r>
              <a:rPr lang="el-GR" sz="1800" b="0" dirty="0"/>
              <a:t> : Τοπογραφικός συντελεστής </a:t>
            </a:r>
          </a:p>
          <a:p>
            <a:r>
              <a:rPr lang="en-GB" sz="1800" b="0" dirty="0"/>
              <a:t>C</a:t>
            </a:r>
            <a:r>
              <a:rPr lang="el-GR" sz="1800" b="0" dirty="0"/>
              <a:t> </a:t>
            </a:r>
            <a:r>
              <a:rPr lang="el-GR" sz="1800" b="0" dirty="0" smtClean="0"/>
              <a:t>: </a:t>
            </a:r>
            <a:r>
              <a:rPr lang="el-GR" sz="1800" b="0" dirty="0"/>
              <a:t>Συντελεστής </a:t>
            </a:r>
            <a:r>
              <a:rPr lang="el-GR" sz="1800" b="0" dirty="0" err="1"/>
              <a:t>φυτοκάλυψης</a:t>
            </a:r>
            <a:r>
              <a:rPr lang="el-GR" sz="1800" b="0" dirty="0"/>
              <a:t> </a:t>
            </a:r>
          </a:p>
          <a:p>
            <a:r>
              <a:rPr lang="en-GB" sz="1800" b="0" dirty="0" smtClean="0"/>
              <a:t>P</a:t>
            </a:r>
            <a:r>
              <a:rPr lang="el-GR" sz="1800" b="0" dirty="0" smtClean="0"/>
              <a:t>: </a:t>
            </a:r>
            <a:r>
              <a:rPr lang="el-GR" sz="1800" b="0" dirty="0"/>
              <a:t>Συντελεστής διαχειρίσεων των εδαφών</a:t>
            </a:r>
          </a:p>
        </p:txBody>
      </p:sp>
    </p:spTree>
    <p:extLst>
      <p:ext uri="{BB962C8B-B14F-4D97-AF65-F5344CB8AC3E}">
        <p14:creationId xmlns:p14="http://schemas.microsoft.com/office/powerpoint/2010/main" val="77867480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62"/>
            <a:ext cx="7239000" cy="686118"/>
          </a:xfrm>
        </p:spPr>
        <p:txBody>
          <a:bodyPr/>
          <a:lstStyle/>
          <a:p>
            <a:r>
              <a:rPr lang="el-GR" cap="none" dirty="0" smtClean="0">
                <a:solidFill>
                  <a:schemeClr val="tx1"/>
                </a:solidFill>
                <a:latin typeface="Calibri" panose="020F0502020204030204" pitchFamily="34" charset="0"/>
                <a:cs typeface="Calibri" panose="020F0502020204030204" pitchFamily="34" charset="0"/>
              </a:rPr>
              <a:t>Μεθοδολογία</a:t>
            </a:r>
            <a:endParaRPr lang="el-GR" cap="none" dirty="0">
              <a:solidFill>
                <a:schemeClr val="tx1"/>
              </a:solidFill>
              <a:latin typeface="Calibri" panose="020F0502020204030204" pitchFamily="34" charset="0"/>
              <a:cs typeface="Calibri" panose="020F0502020204030204" pitchFamily="34" charset="0"/>
            </a:endParaRPr>
          </a:p>
        </p:txBody>
      </p:sp>
      <p:sp>
        <p:nvSpPr>
          <p:cNvPr id="4" name="Content Placeholder 3"/>
          <p:cNvSpPr>
            <a:spLocks noGrp="1"/>
          </p:cNvSpPr>
          <p:nvPr>
            <p:ph idx="1"/>
          </p:nvPr>
        </p:nvSpPr>
        <p:spPr>
          <a:xfrm>
            <a:off x="457200" y="691980"/>
            <a:ext cx="8153400" cy="5937420"/>
          </a:xfrm>
        </p:spPr>
        <p:txBody>
          <a:bodyPr>
            <a:normAutofit fontScale="70000" lnSpcReduction="20000"/>
          </a:bodyPr>
          <a:lstStyle/>
          <a:p>
            <a:pPr algn="just"/>
            <a:r>
              <a:rPr lang="el-GR" sz="2200" b="0" dirty="0" smtClean="0"/>
              <a:t>Τροποποιημένη </a:t>
            </a:r>
            <a:r>
              <a:rPr lang="el-GR" sz="2200" b="0" dirty="0"/>
              <a:t>έκδοση της Παγκόσμιας Εξίσωσης Εδαφικής Απώλειας (</a:t>
            </a:r>
            <a:r>
              <a:rPr lang="el-GR" sz="2200" b="0" dirty="0" err="1"/>
              <a:t>Universal</a:t>
            </a:r>
            <a:r>
              <a:rPr lang="el-GR" sz="2200" b="0" dirty="0"/>
              <a:t> </a:t>
            </a:r>
            <a:r>
              <a:rPr lang="el-GR" sz="2200" b="0" dirty="0" err="1"/>
              <a:t>Soil</a:t>
            </a:r>
            <a:r>
              <a:rPr lang="el-GR" sz="2200" b="0" dirty="0"/>
              <a:t> </a:t>
            </a:r>
            <a:r>
              <a:rPr lang="el-GR" sz="2200" b="0" dirty="0" err="1"/>
              <a:t>Loss</a:t>
            </a:r>
            <a:r>
              <a:rPr lang="el-GR" sz="2200" b="0" dirty="0"/>
              <a:t> </a:t>
            </a:r>
            <a:r>
              <a:rPr lang="el-GR" sz="2200" b="0" dirty="0" err="1"/>
              <a:t>Equation</a:t>
            </a:r>
            <a:r>
              <a:rPr lang="el-GR" sz="2200" b="0" dirty="0"/>
              <a:t> – USLE) για τον υπολογισμό της διαβρωθείσας ποσότητας εδάφους που καταλήγει στο υδρογραφικό δίκτυο, λαμβάνοντας υπόψη ουσιαστικά το συντελεστή </a:t>
            </a:r>
            <a:r>
              <a:rPr lang="el-GR" sz="2200" b="0" dirty="0" err="1"/>
              <a:t>στερεοαπορροής</a:t>
            </a:r>
            <a:r>
              <a:rPr lang="el-GR" sz="2200" b="0" dirty="0"/>
              <a:t>. </a:t>
            </a:r>
            <a:endParaRPr lang="el-GR" sz="2200" b="0" dirty="0" smtClean="0"/>
          </a:p>
          <a:p>
            <a:pPr algn="just"/>
            <a:r>
              <a:rPr lang="el-GR" sz="2200" b="0" dirty="0"/>
              <a:t>Η Τροποποιημένη Παγκόσμια Εξίσωση Εδαφικής Απώλειας (</a:t>
            </a:r>
            <a:r>
              <a:rPr lang="el-GR" sz="2200" b="0" dirty="0" err="1"/>
              <a:t>Modified</a:t>
            </a:r>
            <a:r>
              <a:rPr lang="el-GR" sz="2200" b="0" dirty="0"/>
              <a:t> </a:t>
            </a:r>
            <a:r>
              <a:rPr lang="el-GR" sz="2200" b="0" dirty="0" err="1"/>
              <a:t>Universal</a:t>
            </a:r>
            <a:r>
              <a:rPr lang="el-GR" sz="2200" b="0" dirty="0"/>
              <a:t> </a:t>
            </a:r>
            <a:r>
              <a:rPr lang="el-GR" sz="2200" b="0" dirty="0" err="1"/>
              <a:t>Soil</a:t>
            </a:r>
            <a:r>
              <a:rPr lang="el-GR" sz="2200" b="0" dirty="0"/>
              <a:t> </a:t>
            </a:r>
            <a:r>
              <a:rPr lang="el-GR" sz="2200" b="0" dirty="0" err="1"/>
              <a:t>Loss</a:t>
            </a:r>
            <a:r>
              <a:rPr lang="el-GR" sz="2200" b="0" dirty="0"/>
              <a:t> </a:t>
            </a:r>
            <a:r>
              <a:rPr lang="el-GR" sz="2200" b="0" dirty="0" err="1"/>
              <a:t>Equation</a:t>
            </a:r>
            <a:r>
              <a:rPr lang="el-GR" sz="2200" b="0" dirty="0"/>
              <a:t> - MUSLE) του SWAT είναι η εξής (</a:t>
            </a:r>
            <a:r>
              <a:rPr lang="el-GR" sz="2200" b="0" dirty="0" err="1"/>
              <a:t>Neitch</a:t>
            </a:r>
            <a:r>
              <a:rPr lang="el-GR" sz="2200" b="0" dirty="0"/>
              <a:t> </a:t>
            </a:r>
            <a:r>
              <a:rPr lang="el-GR" sz="2200" b="0" dirty="0" err="1"/>
              <a:t>et</a:t>
            </a:r>
            <a:r>
              <a:rPr lang="el-GR" sz="2200" b="0" dirty="0"/>
              <a:t> </a:t>
            </a:r>
            <a:r>
              <a:rPr lang="el-GR" sz="2200" b="0" dirty="0" err="1"/>
              <a:t>al</a:t>
            </a:r>
            <a:r>
              <a:rPr lang="el-GR" sz="2200" b="0" dirty="0"/>
              <a:t>., 2005a):</a:t>
            </a:r>
          </a:p>
          <a:p>
            <a:pPr algn="just"/>
            <a:endParaRPr lang="el-GR" sz="3300" b="0" dirty="0"/>
          </a:p>
          <a:p>
            <a:pPr algn="just"/>
            <a:r>
              <a:rPr lang="el-GR" sz="3300" b="0" dirty="0"/>
              <a:t>	</a:t>
            </a:r>
            <a:endParaRPr lang="el-GR" sz="3300" b="0" dirty="0" smtClean="0"/>
          </a:p>
          <a:p>
            <a:pPr algn="just"/>
            <a:r>
              <a:rPr lang="el-GR" sz="2500" b="0" dirty="0" smtClean="0"/>
              <a:t>όπου</a:t>
            </a:r>
            <a:r>
              <a:rPr lang="el-GR" sz="2500" b="0" dirty="0"/>
              <a:t>,</a:t>
            </a:r>
          </a:p>
          <a:p>
            <a:pPr algn="just"/>
            <a:r>
              <a:rPr lang="el-GR" sz="2500" b="0" dirty="0" err="1"/>
              <a:t>sed</a:t>
            </a:r>
            <a:r>
              <a:rPr lang="el-GR" sz="2500" b="0" dirty="0"/>
              <a:t> : η ποσότητα φερτών που καταλήγει στο ποτάμι από κάθε HRU (</a:t>
            </a:r>
            <a:r>
              <a:rPr lang="el-GR" sz="2500" b="0" dirty="0" err="1"/>
              <a:t>tn</a:t>
            </a:r>
            <a:r>
              <a:rPr lang="el-GR" sz="2500" b="0" dirty="0"/>
              <a:t>/ημέρα), </a:t>
            </a:r>
          </a:p>
          <a:p>
            <a:pPr algn="just"/>
            <a:r>
              <a:rPr lang="el-GR" sz="2500" b="0" dirty="0" err="1"/>
              <a:t>Q</a:t>
            </a:r>
            <a:r>
              <a:rPr lang="el-GR" sz="2500" b="0" baseline="-25000" dirty="0" err="1"/>
              <a:t>surf</a:t>
            </a:r>
            <a:r>
              <a:rPr lang="el-GR" sz="2500" b="0" dirty="0"/>
              <a:t> : η επιφανειακή απορροή (</a:t>
            </a:r>
            <a:r>
              <a:rPr lang="el-GR" sz="2500" b="0" dirty="0" err="1"/>
              <a:t>mm</a:t>
            </a:r>
            <a:r>
              <a:rPr lang="el-GR" sz="2500" b="0" dirty="0"/>
              <a:t>/</a:t>
            </a:r>
            <a:r>
              <a:rPr lang="el-GR" sz="2500" b="0" dirty="0" err="1"/>
              <a:t>ha</a:t>
            </a:r>
            <a:r>
              <a:rPr lang="el-GR" sz="2500" b="0" dirty="0"/>
              <a:t>/ημέρα), </a:t>
            </a:r>
          </a:p>
          <a:p>
            <a:pPr algn="just"/>
            <a:r>
              <a:rPr lang="el-GR" sz="2500" b="0" dirty="0" err="1"/>
              <a:t>q</a:t>
            </a:r>
            <a:r>
              <a:rPr lang="el-GR" sz="2500" b="0" baseline="-25000" dirty="0" err="1"/>
              <a:t>peak</a:t>
            </a:r>
            <a:r>
              <a:rPr lang="el-GR" sz="2500" b="0" dirty="0"/>
              <a:t> : η παροχή αιχμής (m3/s), </a:t>
            </a:r>
          </a:p>
          <a:p>
            <a:pPr algn="just"/>
            <a:r>
              <a:rPr lang="el-GR" sz="2500" b="0" dirty="0" err="1"/>
              <a:t>area</a:t>
            </a:r>
            <a:r>
              <a:rPr lang="el-GR" sz="2500" b="0" baseline="-25000" dirty="0" err="1"/>
              <a:t>hru</a:t>
            </a:r>
            <a:r>
              <a:rPr lang="el-GR" sz="2500" b="0" baseline="-25000" dirty="0"/>
              <a:t> </a:t>
            </a:r>
            <a:r>
              <a:rPr lang="el-GR" sz="2500" b="0" dirty="0"/>
              <a:t>: η έκταση κάθε HRU (</a:t>
            </a:r>
            <a:r>
              <a:rPr lang="el-GR" sz="2500" b="0" dirty="0" err="1"/>
              <a:t>ha</a:t>
            </a:r>
            <a:r>
              <a:rPr lang="el-GR" sz="2500" b="0" dirty="0"/>
              <a:t>), </a:t>
            </a:r>
          </a:p>
          <a:p>
            <a:pPr algn="just"/>
            <a:r>
              <a:rPr lang="el-GR" sz="2500" b="0" dirty="0" err="1"/>
              <a:t>K</a:t>
            </a:r>
            <a:r>
              <a:rPr lang="el-GR" sz="2500" b="0" baseline="-25000" dirty="0" err="1"/>
              <a:t>usle</a:t>
            </a:r>
            <a:r>
              <a:rPr lang="el-GR" sz="2500" b="0" dirty="0"/>
              <a:t> : ο παράγοντας διαβρώσεως εδάφους, </a:t>
            </a:r>
            <a:endParaRPr lang="el-GR" sz="2500" b="0" dirty="0" smtClean="0"/>
          </a:p>
          <a:p>
            <a:pPr algn="just"/>
            <a:r>
              <a:rPr lang="el-GR" sz="2500" b="0" dirty="0" err="1" smtClean="0"/>
              <a:t>C</a:t>
            </a:r>
            <a:r>
              <a:rPr lang="el-GR" sz="2500" b="0" baseline="-25000" dirty="0" err="1" smtClean="0"/>
              <a:t>usle</a:t>
            </a:r>
            <a:r>
              <a:rPr lang="el-GR" sz="2500" b="0" baseline="-25000" dirty="0" smtClean="0"/>
              <a:t> </a:t>
            </a:r>
            <a:r>
              <a:rPr lang="el-GR" sz="2500" b="0" dirty="0"/>
              <a:t>: ο παράγοντας κάλυψης και διαχείρισης γης, </a:t>
            </a:r>
          </a:p>
          <a:p>
            <a:pPr algn="just"/>
            <a:r>
              <a:rPr lang="el-GR" sz="2500" b="0" dirty="0" err="1"/>
              <a:t>P</a:t>
            </a:r>
            <a:r>
              <a:rPr lang="el-GR" sz="2500" b="0" baseline="-25000" dirty="0" err="1"/>
              <a:t>usle</a:t>
            </a:r>
            <a:r>
              <a:rPr lang="el-GR" sz="2500" b="0" dirty="0"/>
              <a:t> : ο παράγοντας διαχείρισης εδαφών κατά της διάβρωσης, </a:t>
            </a:r>
          </a:p>
          <a:p>
            <a:pPr algn="just"/>
            <a:r>
              <a:rPr lang="el-GR" sz="2500" b="0" dirty="0" err="1"/>
              <a:t>L</a:t>
            </a:r>
            <a:r>
              <a:rPr lang="el-GR" sz="2500" b="0" baseline="-25000" dirty="0" err="1"/>
              <a:t>usle</a:t>
            </a:r>
            <a:r>
              <a:rPr lang="el-GR" sz="2500" b="0" dirty="0"/>
              <a:t> : ο παράγοντας τοπογραφίας και </a:t>
            </a:r>
          </a:p>
          <a:p>
            <a:pPr algn="just"/>
            <a:r>
              <a:rPr lang="el-GR" sz="2500" b="0" dirty="0"/>
              <a:t>CFRG : παράγοντας που εκφράζει την επίδραση στη </a:t>
            </a:r>
            <a:r>
              <a:rPr lang="el-GR" sz="2500" b="0" dirty="0" err="1"/>
              <a:t>στερεοαπορροή</a:t>
            </a:r>
            <a:r>
              <a:rPr lang="el-GR" sz="2500" b="0" dirty="0"/>
              <a:t> της περιεκτικότητας του εδάφους σε χοντρά θραύσματα. </a:t>
            </a:r>
          </a:p>
        </p:txBody>
      </p:sp>
      <p:pic>
        <p:nvPicPr>
          <p:cNvPr id="6" name="Picture 5"/>
          <p:cNvPicPr>
            <a:picLocks noChangeAspect="1"/>
          </p:cNvPicPr>
          <p:nvPr/>
        </p:nvPicPr>
        <p:blipFill>
          <a:blip r:embed="rId2"/>
          <a:stretch>
            <a:fillRect/>
          </a:stretch>
        </p:blipFill>
        <p:spPr>
          <a:xfrm>
            <a:off x="1295400" y="2286000"/>
            <a:ext cx="6858000" cy="533400"/>
          </a:xfrm>
          <a:prstGeom prst="rect">
            <a:avLst/>
          </a:prstGeom>
        </p:spPr>
      </p:pic>
    </p:spTree>
    <p:extLst>
      <p:ext uri="{BB962C8B-B14F-4D97-AF65-F5344CB8AC3E}">
        <p14:creationId xmlns:p14="http://schemas.microsoft.com/office/powerpoint/2010/main" val="558289945"/>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239000" cy="686118"/>
          </a:xfrm>
        </p:spPr>
        <p:txBody>
          <a:bodyPr/>
          <a:lstStyle/>
          <a:p>
            <a:r>
              <a:rPr lang="el-GR" cap="none" dirty="0" smtClean="0">
                <a:solidFill>
                  <a:schemeClr val="tx1"/>
                </a:solidFill>
                <a:latin typeface="Calibri" panose="020F0502020204030204" pitchFamily="34" charset="0"/>
                <a:cs typeface="Calibri" panose="020F0502020204030204" pitchFamily="34" charset="0"/>
              </a:rPr>
              <a:t>Μεθοδολογία</a:t>
            </a:r>
            <a:endParaRPr lang="el-GR" cap="none" dirty="0">
              <a:solidFill>
                <a:schemeClr val="tx1"/>
              </a:solidFill>
              <a:latin typeface="Calibri" panose="020F0502020204030204" pitchFamily="34" charset="0"/>
              <a:cs typeface="Calibri" panose="020F0502020204030204" pitchFamily="34" charset="0"/>
            </a:endParaRPr>
          </a:p>
        </p:txBody>
      </p:sp>
      <p:sp>
        <p:nvSpPr>
          <p:cNvPr id="4" name="Content Placeholder 3"/>
          <p:cNvSpPr>
            <a:spLocks noGrp="1"/>
          </p:cNvSpPr>
          <p:nvPr>
            <p:ph idx="1"/>
          </p:nvPr>
        </p:nvSpPr>
        <p:spPr>
          <a:xfrm>
            <a:off x="457200" y="1016318"/>
            <a:ext cx="7848600" cy="5232082"/>
          </a:xfrm>
        </p:spPr>
        <p:txBody>
          <a:bodyPr>
            <a:normAutofit/>
          </a:bodyPr>
          <a:lstStyle/>
          <a:p>
            <a:pPr algn="just"/>
            <a:r>
              <a:rPr lang="el-GR" sz="1600" b="0" dirty="0"/>
              <a:t>Ο κώδικας PTC καθορίζει τα χαρακτηριστικά ενός υπόγειου συστήματος ροής επιλύοντας την παρακάτω μερική διαφορική εξίσωση με την οποία υπολογίζεται το υδραυλικό ύψος h:</a:t>
            </a:r>
          </a:p>
          <a:p>
            <a:pPr algn="just"/>
            <a:endParaRPr lang="el-GR" b="0" dirty="0" smtClean="0"/>
          </a:p>
          <a:p>
            <a:pPr algn="just"/>
            <a:endParaRPr lang="el-GR" b="0" dirty="0"/>
          </a:p>
          <a:p>
            <a:pPr algn="just"/>
            <a:endParaRPr lang="el-GR" b="0" dirty="0"/>
          </a:p>
          <a:p>
            <a:pPr algn="just"/>
            <a:r>
              <a:rPr lang="el-GR" sz="1500" b="0" dirty="0" smtClean="0"/>
              <a:t>όπου</a:t>
            </a:r>
            <a:r>
              <a:rPr lang="el-GR" sz="1500" b="0" dirty="0"/>
              <a:t>:</a:t>
            </a:r>
          </a:p>
          <a:p>
            <a:pPr algn="just"/>
            <a:r>
              <a:rPr lang="el-GR" sz="1500" b="0" dirty="0" err="1"/>
              <a:t>Κ</a:t>
            </a:r>
            <a:r>
              <a:rPr lang="el-GR" sz="1500" b="0" baseline="-25000" dirty="0" err="1"/>
              <a:t>xx</a:t>
            </a:r>
            <a:r>
              <a:rPr lang="el-GR" sz="1500" b="0" dirty="0"/>
              <a:t>  : η υδραυλική αγωγιμότητα στην οριζόντια x διεύθυνση [LT</a:t>
            </a:r>
            <a:r>
              <a:rPr lang="el-GR" sz="1500" b="0" baseline="30000" dirty="0"/>
              <a:t>-1</a:t>
            </a:r>
            <a:r>
              <a:rPr lang="el-GR" sz="1500" b="0" dirty="0"/>
              <a:t>],</a:t>
            </a:r>
          </a:p>
          <a:p>
            <a:pPr algn="just"/>
            <a:r>
              <a:rPr lang="el-GR" sz="1500" b="0" dirty="0" err="1"/>
              <a:t>Κ</a:t>
            </a:r>
            <a:r>
              <a:rPr lang="el-GR" sz="1500" b="0" baseline="-25000" dirty="0" err="1"/>
              <a:t>yy</a:t>
            </a:r>
            <a:r>
              <a:rPr lang="el-GR" sz="1500" b="0" dirty="0"/>
              <a:t> : η υδραυλική αγωγιμότητα στην οριζόντια y διεύθυνση [LT</a:t>
            </a:r>
            <a:r>
              <a:rPr lang="el-GR" sz="1500" b="0" baseline="30000" dirty="0"/>
              <a:t>-1</a:t>
            </a:r>
            <a:r>
              <a:rPr lang="el-GR" sz="1500" b="0" dirty="0"/>
              <a:t>],</a:t>
            </a:r>
          </a:p>
          <a:p>
            <a:pPr algn="just"/>
            <a:r>
              <a:rPr lang="el-GR" sz="1500" b="0" dirty="0" err="1"/>
              <a:t>Κ</a:t>
            </a:r>
            <a:r>
              <a:rPr lang="el-GR" sz="1500" b="0" baseline="-25000" dirty="0" err="1"/>
              <a:t>zz</a:t>
            </a:r>
            <a:r>
              <a:rPr lang="el-GR" sz="1500" b="0" dirty="0"/>
              <a:t> : η υδραυλική αγωγιμότητα στην κάθετη z διεύθυνση [LT</a:t>
            </a:r>
            <a:r>
              <a:rPr lang="el-GR" sz="1500" b="0" baseline="30000" dirty="0"/>
              <a:t>-1</a:t>
            </a:r>
            <a:r>
              <a:rPr lang="el-GR" sz="1500" b="0" dirty="0"/>
              <a:t>],</a:t>
            </a:r>
          </a:p>
          <a:p>
            <a:pPr algn="just"/>
            <a:r>
              <a:rPr lang="el-GR" sz="1500" b="0" dirty="0" smtClean="0"/>
              <a:t>S </a:t>
            </a:r>
            <a:r>
              <a:rPr lang="el-GR" sz="1500" b="0" dirty="0"/>
              <a:t>: ο συντελεστής ειδικής αποθήκευσης </a:t>
            </a:r>
            <a:r>
              <a:rPr lang="el-GR" sz="1500" b="0" dirty="0" smtClean="0"/>
              <a:t>[L</a:t>
            </a:r>
            <a:r>
              <a:rPr lang="el-GR" sz="1500" b="0" baseline="30000" dirty="0" smtClean="0"/>
              <a:t>-1</a:t>
            </a:r>
            <a:r>
              <a:rPr lang="el-GR" sz="1500" b="0" dirty="0" smtClean="0"/>
              <a:t>],</a:t>
            </a:r>
          </a:p>
          <a:p>
            <a:pPr algn="just"/>
            <a:r>
              <a:rPr lang="el-GR" sz="1500" b="0" dirty="0" err="1" smtClean="0"/>
              <a:t>Q</a:t>
            </a:r>
            <a:r>
              <a:rPr lang="el-GR" sz="1500" b="0" baseline="-25000" dirty="0" err="1" smtClean="0"/>
              <a:t>i</a:t>
            </a:r>
            <a:r>
              <a:rPr lang="el-GR" sz="1500" b="0" dirty="0" smtClean="0"/>
              <a:t> : η παροχή της πηγής ή του ταμιευτήρα στο σημείο i,</a:t>
            </a:r>
          </a:p>
          <a:p>
            <a:pPr algn="just"/>
            <a:r>
              <a:rPr lang="el-GR" sz="1500" b="0" dirty="0" smtClean="0"/>
              <a:t>Δ </a:t>
            </a:r>
            <a:r>
              <a:rPr lang="el-GR" sz="1500" b="0" dirty="0"/>
              <a:t>: η συνάρτηση δέλτα,</a:t>
            </a:r>
          </a:p>
          <a:p>
            <a:pPr algn="just"/>
            <a:r>
              <a:rPr lang="el-GR" sz="1500" b="0" dirty="0"/>
              <a:t>R : ο αριθμός των πηγών ή των ταμιευτήρων.</a:t>
            </a:r>
          </a:p>
          <a:p>
            <a:pPr algn="just"/>
            <a:endParaRPr lang="el-GR" b="0" dirty="0"/>
          </a:p>
        </p:txBody>
      </p:sp>
      <p:pic>
        <p:nvPicPr>
          <p:cNvPr id="3" name="Picture 2"/>
          <p:cNvPicPr>
            <a:picLocks noChangeAspect="1"/>
          </p:cNvPicPr>
          <p:nvPr/>
        </p:nvPicPr>
        <p:blipFill>
          <a:blip r:embed="rId2"/>
          <a:stretch>
            <a:fillRect/>
          </a:stretch>
        </p:blipFill>
        <p:spPr>
          <a:xfrm>
            <a:off x="1058670" y="2209800"/>
            <a:ext cx="6645660" cy="990600"/>
          </a:xfrm>
          <a:prstGeom prst="rect">
            <a:avLst/>
          </a:prstGeom>
        </p:spPr>
      </p:pic>
    </p:spTree>
    <p:extLst>
      <p:ext uri="{BB962C8B-B14F-4D97-AF65-F5344CB8AC3E}">
        <p14:creationId xmlns:p14="http://schemas.microsoft.com/office/powerpoint/2010/main" val="1008007427"/>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686118"/>
          </a:xfrm>
        </p:spPr>
        <p:txBody>
          <a:bodyPr/>
          <a:lstStyle/>
          <a:p>
            <a:r>
              <a:rPr lang="el-GR" cap="none" dirty="0" smtClean="0">
                <a:solidFill>
                  <a:schemeClr val="tx1"/>
                </a:solidFill>
                <a:latin typeface="Calibri" panose="020F0502020204030204" pitchFamily="34" charset="0"/>
                <a:cs typeface="Calibri" panose="020F0502020204030204" pitchFamily="34" charset="0"/>
              </a:rPr>
              <a:t>Μεθοδολογία</a:t>
            </a:r>
            <a:endParaRPr lang="el-GR" cap="none" dirty="0">
              <a:solidFill>
                <a:schemeClr val="tx1"/>
              </a:solidFill>
              <a:latin typeface="Calibri" panose="020F0502020204030204" pitchFamily="34" charset="0"/>
              <a:cs typeface="Calibri" panose="020F0502020204030204" pitchFamily="34" charset="0"/>
            </a:endParaRPr>
          </a:p>
        </p:txBody>
      </p:sp>
      <p:sp>
        <p:nvSpPr>
          <p:cNvPr id="4" name="Content Placeholder 3"/>
          <p:cNvSpPr>
            <a:spLocks noGrp="1"/>
          </p:cNvSpPr>
          <p:nvPr>
            <p:ph idx="1"/>
          </p:nvPr>
        </p:nvSpPr>
        <p:spPr>
          <a:xfrm>
            <a:off x="533400" y="914400"/>
            <a:ext cx="7924800" cy="4373563"/>
          </a:xfrm>
        </p:spPr>
        <p:txBody>
          <a:bodyPr>
            <a:normAutofit/>
          </a:bodyPr>
          <a:lstStyle/>
          <a:p>
            <a:pPr algn="just"/>
            <a:r>
              <a:rPr lang="el-GR" sz="1600" b="0" dirty="0"/>
              <a:t>Η επιφανειακή απορροή και η διήθηση υπολογίζονται με βάση την εμπειρική </a:t>
            </a:r>
            <a:r>
              <a:rPr lang="en-US" sz="1600" b="0" dirty="0"/>
              <a:t>Soil Conservation Service (SCS) Curve Number </a:t>
            </a:r>
            <a:r>
              <a:rPr lang="el-GR" sz="1600" b="0" dirty="0"/>
              <a:t>μέθοδο ή εναλλακτικά από την μέθοδο </a:t>
            </a:r>
            <a:r>
              <a:rPr lang="en-US" sz="1600" b="0" dirty="0"/>
              <a:t>Green-</a:t>
            </a:r>
            <a:r>
              <a:rPr lang="en-US" sz="1600" b="0" dirty="0" err="1"/>
              <a:t>Ampt</a:t>
            </a:r>
            <a:r>
              <a:rPr lang="en-US" sz="1600" b="0" dirty="0"/>
              <a:t>-Mein-</a:t>
            </a:r>
            <a:r>
              <a:rPr lang="en-US" sz="1600" b="0" dirty="0" err="1"/>
              <a:t>Larso</a:t>
            </a:r>
            <a:r>
              <a:rPr lang="en-US" sz="1600" b="0" dirty="0"/>
              <a:t>. </a:t>
            </a:r>
            <a:endParaRPr lang="en-US" sz="1600" b="0" dirty="0" smtClean="0"/>
          </a:p>
          <a:p>
            <a:pPr algn="just"/>
            <a:r>
              <a:rPr lang="el-GR" sz="1600" b="0" dirty="0" smtClean="0"/>
              <a:t>Η </a:t>
            </a:r>
            <a:r>
              <a:rPr lang="el-GR" sz="1600" b="0" dirty="0"/>
              <a:t>Δυνητική </a:t>
            </a:r>
            <a:r>
              <a:rPr lang="el-GR" sz="1600" b="0" dirty="0" err="1"/>
              <a:t>εξατμισοδιαπνοή</a:t>
            </a:r>
            <a:r>
              <a:rPr lang="el-GR" sz="1600" b="0" dirty="0"/>
              <a:t> (</a:t>
            </a:r>
            <a:r>
              <a:rPr lang="en-US" sz="1600" b="0" dirty="0"/>
              <a:t>PET) </a:t>
            </a:r>
            <a:r>
              <a:rPr lang="el-GR" sz="1600" b="0" dirty="0"/>
              <a:t>υπολογίζεται από την εξίσωση </a:t>
            </a:r>
            <a:r>
              <a:rPr lang="en-US" sz="1600" b="0" dirty="0"/>
              <a:t>Penman-</a:t>
            </a:r>
            <a:r>
              <a:rPr lang="en-US" sz="1600" b="0" dirty="0" err="1"/>
              <a:t>Monteith</a:t>
            </a:r>
            <a:r>
              <a:rPr lang="en-US" sz="1600" b="0" dirty="0"/>
              <a:t> </a:t>
            </a:r>
            <a:r>
              <a:rPr lang="el-GR" sz="1600" b="0" dirty="0"/>
              <a:t>ή προαιρετικά από την </a:t>
            </a:r>
            <a:r>
              <a:rPr lang="en-US" sz="1600" b="0" dirty="0"/>
              <a:t>Priestly-Taylor </a:t>
            </a:r>
            <a:r>
              <a:rPr lang="el-GR" sz="1600" b="0" dirty="0"/>
              <a:t>ή την </a:t>
            </a:r>
            <a:r>
              <a:rPr lang="en-US" sz="1600" b="0" dirty="0"/>
              <a:t>Hargreaves-</a:t>
            </a:r>
            <a:r>
              <a:rPr lang="en-US" sz="1600" b="0" dirty="0" err="1"/>
              <a:t>Samani</a:t>
            </a:r>
            <a:r>
              <a:rPr lang="en-US" sz="1600" b="0" dirty="0"/>
              <a:t> </a:t>
            </a:r>
            <a:r>
              <a:rPr lang="el-GR" sz="1600" b="0" dirty="0"/>
              <a:t>μέθοδο. </a:t>
            </a:r>
          </a:p>
        </p:txBody>
      </p:sp>
      <p:pic>
        <p:nvPicPr>
          <p:cNvPr id="3" name="Picture 2"/>
          <p:cNvPicPr>
            <a:picLocks noChangeAspect="1"/>
          </p:cNvPicPr>
          <p:nvPr/>
        </p:nvPicPr>
        <p:blipFill>
          <a:blip r:embed="rId2"/>
          <a:stretch>
            <a:fillRect/>
          </a:stretch>
        </p:blipFill>
        <p:spPr>
          <a:xfrm>
            <a:off x="1752600" y="2358696"/>
            <a:ext cx="5791200" cy="4107080"/>
          </a:xfrm>
          <a:prstGeom prst="rect">
            <a:avLst/>
          </a:prstGeom>
        </p:spPr>
      </p:pic>
      <p:sp>
        <p:nvSpPr>
          <p:cNvPr id="5" name="Rectangle 4"/>
          <p:cNvSpPr/>
          <p:nvPr/>
        </p:nvSpPr>
        <p:spPr>
          <a:xfrm>
            <a:off x="1905000" y="6349988"/>
            <a:ext cx="5486400" cy="307777"/>
          </a:xfrm>
          <a:prstGeom prst="rect">
            <a:avLst/>
          </a:prstGeom>
        </p:spPr>
        <p:txBody>
          <a:bodyPr wrap="square">
            <a:spAutoFit/>
          </a:bodyPr>
          <a:lstStyle/>
          <a:p>
            <a:r>
              <a:rPr lang="el-GR" sz="1400" i="1" dirty="0"/>
              <a:t>Σχηματική απεικόνιση υδρολογικού κύκλου στο μοντέλο SWAT</a:t>
            </a:r>
          </a:p>
        </p:txBody>
      </p:sp>
    </p:spTree>
    <p:extLst>
      <p:ext uri="{BB962C8B-B14F-4D97-AF65-F5344CB8AC3E}">
        <p14:creationId xmlns:p14="http://schemas.microsoft.com/office/powerpoint/2010/main" val="3919153529"/>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686118"/>
          </a:xfrm>
        </p:spPr>
        <p:txBody>
          <a:bodyPr/>
          <a:lstStyle/>
          <a:p>
            <a:r>
              <a:rPr lang="el-GR" cap="none" dirty="0" smtClean="0">
                <a:solidFill>
                  <a:schemeClr val="tx1"/>
                </a:solidFill>
                <a:latin typeface="Calibri" panose="020F0502020204030204" pitchFamily="34" charset="0"/>
                <a:cs typeface="Calibri" panose="020F0502020204030204" pitchFamily="34" charset="0"/>
              </a:rPr>
              <a:t>Μεθοδολογία</a:t>
            </a:r>
            <a:endParaRPr lang="el-GR" cap="none" dirty="0">
              <a:solidFill>
                <a:schemeClr val="tx1"/>
              </a:solidFill>
              <a:latin typeface="Calibri" panose="020F0502020204030204" pitchFamily="34" charset="0"/>
              <a:cs typeface="Calibri" panose="020F0502020204030204" pitchFamily="34" charset="0"/>
            </a:endParaRPr>
          </a:p>
        </p:txBody>
      </p:sp>
      <p:sp>
        <p:nvSpPr>
          <p:cNvPr id="4" name="Content Placeholder 3"/>
          <p:cNvSpPr>
            <a:spLocks noGrp="1"/>
          </p:cNvSpPr>
          <p:nvPr>
            <p:ph idx="1"/>
          </p:nvPr>
        </p:nvSpPr>
        <p:spPr>
          <a:xfrm>
            <a:off x="533400" y="914400"/>
            <a:ext cx="7924800" cy="4373563"/>
          </a:xfrm>
        </p:spPr>
        <p:txBody>
          <a:bodyPr>
            <a:normAutofit/>
          </a:bodyPr>
          <a:lstStyle/>
          <a:p>
            <a:pPr algn="just"/>
            <a:r>
              <a:rPr lang="el-GR" sz="1600" b="0" dirty="0"/>
              <a:t>Το μοντέλο χωρίζει το έδαφος στο εδαφικό προφίλ (</a:t>
            </a:r>
            <a:r>
              <a:rPr lang="en-US" sz="1600" b="0" dirty="0"/>
              <a:t>root zone &amp; vadose unsaturated zone), </a:t>
            </a:r>
            <a:r>
              <a:rPr lang="el-GR" sz="1600" b="0" dirty="0"/>
              <a:t>έναν επιφανειακό </a:t>
            </a:r>
            <a:r>
              <a:rPr lang="el-GR" sz="1600" b="0" dirty="0" err="1"/>
              <a:t>υδροφορέα</a:t>
            </a:r>
            <a:r>
              <a:rPr lang="el-GR" sz="1600" b="0" dirty="0"/>
              <a:t> (</a:t>
            </a:r>
            <a:r>
              <a:rPr lang="en-US" sz="1600" b="0" dirty="0"/>
              <a:t>shallow unconfined aquifer) </a:t>
            </a:r>
            <a:r>
              <a:rPr lang="el-GR" sz="1600" b="0" dirty="0"/>
              <a:t>και έναν βαθύ </a:t>
            </a:r>
            <a:r>
              <a:rPr lang="el-GR" sz="1600" b="0" dirty="0" err="1"/>
              <a:t>υδροφορέα</a:t>
            </a:r>
            <a:r>
              <a:rPr lang="el-GR" sz="1600" b="0" dirty="0"/>
              <a:t> (</a:t>
            </a:r>
            <a:r>
              <a:rPr lang="en-US" sz="1600" b="0" dirty="0"/>
              <a:t>deep confined aquifer).</a:t>
            </a:r>
            <a:endParaRPr lang="el-GR" sz="1600" b="0" dirty="0"/>
          </a:p>
        </p:txBody>
      </p:sp>
      <p:pic>
        <p:nvPicPr>
          <p:cNvPr id="3" name="Picture 2"/>
          <p:cNvPicPr>
            <a:picLocks noChangeAspect="1"/>
          </p:cNvPicPr>
          <p:nvPr/>
        </p:nvPicPr>
        <p:blipFill>
          <a:blip r:embed="rId2"/>
          <a:stretch>
            <a:fillRect/>
          </a:stretch>
        </p:blipFill>
        <p:spPr>
          <a:xfrm>
            <a:off x="1524000" y="1866768"/>
            <a:ext cx="6348437" cy="4502269"/>
          </a:xfrm>
          <a:prstGeom prst="rect">
            <a:avLst/>
          </a:prstGeom>
        </p:spPr>
      </p:pic>
      <p:sp>
        <p:nvSpPr>
          <p:cNvPr id="5" name="Rectangle 4"/>
          <p:cNvSpPr/>
          <p:nvPr/>
        </p:nvSpPr>
        <p:spPr>
          <a:xfrm>
            <a:off x="1904999" y="6349987"/>
            <a:ext cx="5486400" cy="307777"/>
          </a:xfrm>
          <a:prstGeom prst="rect">
            <a:avLst/>
          </a:prstGeom>
        </p:spPr>
        <p:txBody>
          <a:bodyPr wrap="square">
            <a:spAutoFit/>
          </a:bodyPr>
          <a:lstStyle/>
          <a:p>
            <a:r>
              <a:rPr lang="el-GR" sz="1400" i="1" dirty="0"/>
              <a:t>Σχηματική απεικόνιση υδρολογικού κύκλου στο μοντέλο SWAT</a:t>
            </a:r>
          </a:p>
        </p:txBody>
      </p:sp>
    </p:spTree>
    <p:extLst>
      <p:ext uri="{BB962C8B-B14F-4D97-AF65-F5344CB8AC3E}">
        <p14:creationId xmlns:p14="http://schemas.microsoft.com/office/powerpoint/2010/main" val="1197755547"/>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686118"/>
          </a:xfrm>
        </p:spPr>
        <p:txBody>
          <a:bodyPr>
            <a:normAutofit/>
          </a:bodyPr>
          <a:lstStyle/>
          <a:p>
            <a:r>
              <a:rPr lang="el-GR" cap="none" dirty="0" smtClean="0">
                <a:solidFill>
                  <a:schemeClr val="tx1"/>
                </a:solidFill>
                <a:latin typeface="Calibri" panose="020F0502020204030204" pitchFamily="34" charset="0"/>
                <a:cs typeface="Calibri" panose="020F0502020204030204" pitchFamily="34" charset="0"/>
              </a:rPr>
              <a:t>Περιοχή Μελέτης</a:t>
            </a:r>
            <a:endParaRPr lang="el-GR"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457200" y="685800"/>
            <a:ext cx="7620000" cy="4835356"/>
          </a:xfrm>
        </p:spPr>
        <p:txBody>
          <a:bodyPr>
            <a:normAutofit/>
          </a:bodyPr>
          <a:lstStyle/>
          <a:p>
            <a:r>
              <a:rPr lang="el-GR" b="0" dirty="0" smtClean="0"/>
              <a:t>Αποτελέσματα δειγματοληψίας</a:t>
            </a:r>
          </a:p>
          <a:p>
            <a:endParaRPr lang="el-GR" b="0" dirty="0"/>
          </a:p>
          <a:p>
            <a:endParaRPr lang="el-GR" b="0" dirty="0"/>
          </a:p>
        </p:txBody>
      </p:sp>
      <p:graphicFrame>
        <p:nvGraphicFramePr>
          <p:cNvPr id="6" name="Table 5"/>
          <p:cNvGraphicFramePr>
            <a:graphicFrameLocks noGrp="1"/>
          </p:cNvGraphicFramePr>
          <p:nvPr>
            <p:extLst/>
          </p:nvPr>
        </p:nvGraphicFramePr>
        <p:xfrm>
          <a:off x="1750218" y="1676400"/>
          <a:ext cx="5033963" cy="3736467"/>
        </p:xfrm>
        <a:graphic>
          <a:graphicData uri="http://schemas.openxmlformats.org/drawingml/2006/table">
            <a:tbl>
              <a:tblPr firstRow="1" firstCol="1" bandRow="1"/>
              <a:tblGrid>
                <a:gridCol w="2015173"/>
                <a:gridCol w="514350"/>
                <a:gridCol w="425450"/>
                <a:gridCol w="554355"/>
                <a:gridCol w="669925"/>
                <a:gridCol w="469900"/>
                <a:gridCol w="384810"/>
              </a:tblGrid>
              <a:tr h="0">
                <a:tc>
                  <a:txBody>
                    <a:bodyPr/>
                    <a:lstStyle/>
                    <a:p>
                      <a:pPr marL="0" marR="0" algn="ctr">
                        <a:lnSpc>
                          <a:spcPct val="150000"/>
                        </a:lnSpc>
                        <a:spcBef>
                          <a:spcPts val="0"/>
                        </a:spcBef>
                        <a:spcAft>
                          <a:spcPts val="0"/>
                        </a:spcAft>
                      </a:pPr>
                      <a:r>
                        <a:rPr lang="el-GR" sz="105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endParaRPr lang="el-G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gridSpan="2">
                  <a:txBody>
                    <a:bodyPr/>
                    <a:lstStyle/>
                    <a:p>
                      <a:pPr marL="0" marR="0" algn="ctr">
                        <a:lnSpc>
                          <a:spcPct val="115000"/>
                        </a:lnSpc>
                        <a:spcBef>
                          <a:spcPts val="0"/>
                        </a:spcBef>
                        <a:spcAft>
                          <a:spcPts val="0"/>
                        </a:spcAft>
                      </a:pPr>
                      <a:r>
                        <a:rPr lang="en-US" sz="105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pH</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el-GR"/>
                    </a:p>
                  </a:txBody>
                  <a:tcPr/>
                </a:tc>
                <a:tc gridSpan="2">
                  <a:txBody>
                    <a:bodyPr/>
                    <a:lstStyle/>
                    <a:p>
                      <a:pPr marL="0" marR="0" algn="ctr">
                        <a:lnSpc>
                          <a:spcPct val="115000"/>
                        </a:lnSpc>
                        <a:spcBef>
                          <a:spcPts val="0"/>
                        </a:spcBef>
                        <a:spcAft>
                          <a:spcPts val="0"/>
                        </a:spcAft>
                      </a:pPr>
                      <a:r>
                        <a:rPr lang="en-US" sz="105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Conductivity</a:t>
                      </a:r>
                      <a:r>
                        <a:rPr lang="el-GR" sz="105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US" sz="105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μS</a:t>
                      </a:r>
                      <a:r>
                        <a:rPr lang="el-GR" sz="105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el-GR"/>
                    </a:p>
                  </a:txBody>
                  <a:tcPr/>
                </a:tc>
                <a:tc gridSpan="2">
                  <a:txBody>
                    <a:bodyPr/>
                    <a:lstStyle/>
                    <a:p>
                      <a:pPr marL="0" marR="0" algn="ctr">
                        <a:lnSpc>
                          <a:spcPct val="115000"/>
                        </a:lnSpc>
                        <a:spcBef>
                          <a:spcPts val="0"/>
                        </a:spcBef>
                        <a:spcAft>
                          <a:spcPts val="0"/>
                        </a:spcAft>
                      </a:pPr>
                      <a:r>
                        <a:rPr lang="en-US" sz="105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DO</a:t>
                      </a:r>
                      <a:r>
                        <a:rPr lang="el-GR" sz="105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US" sz="105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mg/L</a:t>
                      </a:r>
                      <a:r>
                        <a:rPr lang="el-GR" sz="105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el-GR"/>
                    </a:p>
                  </a:txBody>
                  <a:tcPr/>
                </a:tc>
              </a:tr>
              <a:tr h="0">
                <a:tc>
                  <a:txBody>
                    <a:bodyPr/>
                    <a:lstStyle/>
                    <a:p>
                      <a:pPr marL="0" marR="0" algn="ctr">
                        <a:lnSpc>
                          <a:spcPct val="150000"/>
                        </a:lnSpc>
                        <a:spcBef>
                          <a:spcPts val="0"/>
                        </a:spcBef>
                        <a:spcAft>
                          <a:spcPts val="0"/>
                        </a:spcAft>
                      </a:pPr>
                      <a:r>
                        <a:rPr lang="el-GR" sz="1050" b="1" dirty="0">
                          <a:effectLst/>
                          <a:latin typeface="Calibri" panose="020F0502020204030204" pitchFamily="34" charset="0"/>
                          <a:ea typeface="Calibri" panose="020F0502020204030204" pitchFamily="34" charset="0"/>
                          <a:cs typeface="Times New Roman" panose="02020603050405020304" pitchFamily="18" charset="0"/>
                        </a:rPr>
                        <a:t>Θέση Δειγματοληψίας</a:t>
                      </a:r>
                      <a:endParaRPr lang="el-G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050">
                          <a:effectLst/>
                          <a:latin typeface="Calibri" panose="020F0502020204030204" pitchFamily="34" charset="0"/>
                          <a:ea typeface="Calibri" panose="020F0502020204030204" pitchFamily="34" charset="0"/>
                          <a:cs typeface="Times New Roman" panose="02020603050405020304" pitchFamily="18" charset="0"/>
                        </a:rPr>
                        <a:t>Μέση</a:t>
                      </a:r>
                    </a:p>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Τιμή</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STD</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050">
                          <a:effectLst/>
                          <a:latin typeface="Calibri" panose="020F0502020204030204" pitchFamily="34" charset="0"/>
                          <a:ea typeface="Calibri" panose="020F0502020204030204" pitchFamily="34" charset="0"/>
                          <a:cs typeface="Times New Roman" panose="02020603050405020304" pitchFamily="18" charset="0"/>
                        </a:rPr>
                        <a:t>Μέση</a:t>
                      </a:r>
                    </a:p>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Τιμή</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STD</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l-GR" sz="1050">
                          <a:effectLst/>
                          <a:latin typeface="Calibri" panose="020F0502020204030204" pitchFamily="34" charset="0"/>
                          <a:ea typeface="Calibri" panose="020F0502020204030204" pitchFamily="34" charset="0"/>
                          <a:cs typeface="Times New Roman" panose="02020603050405020304" pitchFamily="18" charset="0"/>
                        </a:rPr>
                        <a:t>Μέση</a:t>
                      </a:r>
                    </a:p>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Τιμή</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STD</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Πηγή Σκορτσινού</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7,32</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0,24</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596,04</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104,36</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7,74</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1,56</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050" b="1" dirty="0" err="1">
                          <a:effectLst/>
                          <a:latin typeface="Calibri" panose="020F0502020204030204" pitchFamily="34" charset="0"/>
                          <a:ea typeface="Calibri" panose="020F0502020204030204" pitchFamily="34" charset="0"/>
                          <a:cs typeface="Times New Roman" panose="02020603050405020304" pitchFamily="18" charset="0"/>
                        </a:rPr>
                        <a:t>Βι</a:t>
                      </a:r>
                      <a:r>
                        <a:rPr lang="en-US" sz="1050" b="1" dirty="0">
                          <a:effectLst/>
                          <a:latin typeface="Calibri" panose="020F0502020204030204" pitchFamily="34" charset="0"/>
                          <a:ea typeface="Calibri" panose="020F0502020204030204" pitchFamily="34" charset="0"/>
                          <a:cs typeface="Times New Roman" panose="02020603050405020304" pitchFamily="18" charset="0"/>
                        </a:rPr>
                        <a:t>βάρι Σελλασίας</a:t>
                      </a:r>
                      <a:endParaRPr lang="el-G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7,57</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0,23</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547,31</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155,76</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7,72</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1,42</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Στενό Βορδόνιας</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7,75</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0,30</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571,46</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172,52</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7,72</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1,56</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Kελεφίνα - Βασαράς</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7,79</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0,23</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630,62</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96,35</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7,64</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1,56</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050" b="1" dirty="0" err="1">
                          <a:effectLst/>
                          <a:latin typeface="Calibri" panose="020F0502020204030204" pitchFamily="34" charset="0"/>
                          <a:ea typeface="Calibri" panose="020F0502020204030204" pitchFamily="34" charset="0"/>
                          <a:cs typeface="Times New Roman" panose="02020603050405020304" pitchFamily="18" charset="0"/>
                        </a:rPr>
                        <a:t>Κελεφίν</a:t>
                      </a:r>
                      <a:r>
                        <a:rPr lang="en-US" sz="1050" b="1" dirty="0">
                          <a:effectLst/>
                          <a:latin typeface="Calibri" panose="020F0502020204030204" pitchFamily="34" charset="0"/>
                          <a:ea typeface="Calibri" panose="020F0502020204030204" pitchFamily="34" charset="0"/>
                          <a:cs typeface="Times New Roman" panose="02020603050405020304" pitchFamily="18" charset="0"/>
                        </a:rPr>
                        <a:t>α - Κλαδάς</a:t>
                      </a:r>
                      <a:endParaRPr lang="el-G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7,83</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0,27</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542,61</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96,65</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7,58</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1,90</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050" b="1" dirty="0" err="1">
                          <a:effectLst/>
                          <a:latin typeface="Calibri" panose="020F0502020204030204" pitchFamily="34" charset="0"/>
                          <a:ea typeface="Calibri" panose="020F0502020204030204" pitchFamily="34" charset="0"/>
                          <a:cs typeface="Times New Roman" panose="02020603050405020304" pitchFamily="18" charset="0"/>
                        </a:rPr>
                        <a:t>Γέφυρ</a:t>
                      </a:r>
                      <a:r>
                        <a:rPr lang="en-US" sz="1050" b="1" dirty="0">
                          <a:effectLst/>
                          <a:latin typeface="Calibri" panose="020F0502020204030204" pitchFamily="34" charset="0"/>
                          <a:ea typeface="Calibri" panose="020F0502020204030204" pitchFamily="34" charset="0"/>
                          <a:cs typeface="Times New Roman" panose="02020603050405020304" pitchFamily="18" charset="0"/>
                        </a:rPr>
                        <a:t>α Σπάρτης</a:t>
                      </a:r>
                      <a:endParaRPr lang="el-G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7,83</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0,23</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561,04</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50,92</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7,44</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1,61</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Ψυχικό Σπάρτης</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7,72</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0,29</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568,71</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164,35</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7,49</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2,09</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Μαγουλίτσα - Αγία Ειρήνη</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7,94</a:t>
                      </a:r>
                      <a:endParaRPr lang="el-G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0,23</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340,17</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58,99</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7,65</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1,65</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Μαγουλίτσα Σπάρτη</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8,09</a:t>
                      </a:r>
                      <a:endParaRPr lang="el-G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0,15</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343,81</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65,13</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7,56</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1,71</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Ρασίνα Κουμουτσά</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7,99</a:t>
                      </a:r>
                      <a:endParaRPr lang="el-G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0,22</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270,59</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72,51</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7,73</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1,62</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Ρα</a:t>
                      </a:r>
                      <a:r>
                        <a:rPr lang="en-US" sz="1050" b="1" dirty="0" err="1">
                          <a:effectLst/>
                          <a:latin typeface="Calibri" panose="020F0502020204030204" pitchFamily="34" charset="0"/>
                          <a:ea typeface="Calibri" panose="020F0502020204030204" pitchFamily="34" charset="0"/>
                          <a:cs typeface="Times New Roman" panose="02020603050405020304" pitchFamily="18" charset="0"/>
                        </a:rPr>
                        <a:t>σίν</a:t>
                      </a:r>
                      <a:r>
                        <a:rPr lang="en-US" sz="1050" b="1" dirty="0">
                          <a:effectLst/>
                          <a:latin typeface="Calibri" panose="020F0502020204030204" pitchFamily="34" charset="0"/>
                          <a:ea typeface="Calibri" panose="020F0502020204030204" pitchFamily="34" charset="0"/>
                          <a:cs typeface="Times New Roman" panose="02020603050405020304" pitchFamily="18" charset="0"/>
                        </a:rPr>
                        <a:t>α Αεροδρόμιο</a:t>
                      </a:r>
                      <a:endParaRPr lang="el-G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7,97</a:t>
                      </a:r>
                      <a:endParaRPr lang="el-G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0,17</a:t>
                      </a:r>
                      <a:endParaRPr lang="el-G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477,00</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165,60</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7,39</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1,85</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Γέφυρα Βρονταμά</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7,89</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0,19</a:t>
                      </a:r>
                      <a:endParaRPr lang="el-G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569,58</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59,20</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7,52</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1,74</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Πηγάδι 1 - Ανάντη της Κελεφίνας</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7,54</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0,26</a:t>
                      </a:r>
                      <a:endParaRPr lang="el-G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640,06</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121,60</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7,69</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1,53</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Πηγάδι 2 - Κελεφίνα Γ. Κλαδά</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7,67</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0,18</a:t>
                      </a:r>
                      <a:endParaRPr lang="el-G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596,94</a:t>
                      </a:r>
                      <a:endParaRPr lang="el-G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50,65</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7,86</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1,51</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Πηγάδι 3 - Μαγουλίτσα Σπάρτη</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7,42</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0,21</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623,90</a:t>
                      </a:r>
                      <a:endParaRPr lang="el-G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74,20</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7,85</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1,47</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Πηγάδι 4 - Ρασίνα Ξηροκάμπιo</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7,49</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0,22</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507,63</a:t>
                      </a:r>
                      <a:endParaRPr lang="el-G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59,42</a:t>
                      </a:r>
                      <a:endParaRPr lang="el-G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7,27</a:t>
                      </a:r>
                      <a:endParaRPr lang="el-G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2,12</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050" b="1" dirty="0" err="1">
                          <a:effectLst/>
                          <a:latin typeface="Calibri" panose="020F0502020204030204" pitchFamily="34" charset="0"/>
                          <a:ea typeface="Calibri" panose="020F0502020204030204" pitchFamily="34" charset="0"/>
                          <a:cs typeface="Times New Roman" panose="02020603050405020304" pitchFamily="18" charset="0"/>
                        </a:rPr>
                        <a:t>Πηγάδι</a:t>
                      </a:r>
                      <a:r>
                        <a:rPr lang="en-US" sz="1050" b="1" dirty="0">
                          <a:effectLst/>
                          <a:latin typeface="Calibri" panose="020F0502020204030204" pitchFamily="34" charset="0"/>
                          <a:ea typeface="Calibri" panose="020F0502020204030204" pitchFamily="34" charset="0"/>
                          <a:cs typeface="Times New Roman" panose="02020603050405020304" pitchFamily="18" charset="0"/>
                        </a:rPr>
                        <a:t> 5 - Ρα</a:t>
                      </a:r>
                      <a:r>
                        <a:rPr lang="en-US" sz="1050" b="1" dirty="0" err="1">
                          <a:effectLst/>
                          <a:latin typeface="Calibri" panose="020F0502020204030204" pitchFamily="34" charset="0"/>
                          <a:ea typeface="Calibri" panose="020F0502020204030204" pitchFamily="34" charset="0"/>
                          <a:cs typeface="Times New Roman" panose="02020603050405020304" pitchFamily="18" charset="0"/>
                        </a:rPr>
                        <a:t>σίν</a:t>
                      </a:r>
                      <a:r>
                        <a:rPr lang="en-US" sz="1050" b="1" dirty="0">
                          <a:effectLst/>
                          <a:latin typeface="Calibri" panose="020F0502020204030204" pitchFamily="34" charset="0"/>
                          <a:ea typeface="Calibri" panose="020F0502020204030204" pitchFamily="34" charset="0"/>
                          <a:cs typeface="Times New Roman" panose="02020603050405020304" pitchFamily="18" charset="0"/>
                        </a:rPr>
                        <a:t>α Λευκόχωμα</a:t>
                      </a:r>
                      <a:endParaRPr lang="el-G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7,69</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0,24</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722,47</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138,62</a:t>
                      </a:r>
                      <a:endParaRPr lang="el-GR"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7,69</a:t>
                      </a:r>
                      <a:endParaRPr lang="el-G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1,67</a:t>
                      </a:r>
                      <a:endParaRPr lang="el-G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4" name="Rectangle 3"/>
          <p:cNvSpPr/>
          <p:nvPr/>
        </p:nvSpPr>
        <p:spPr>
          <a:xfrm>
            <a:off x="152400" y="5616473"/>
            <a:ext cx="8534400" cy="523220"/>
          </a:xfrm>
          <a:prstGeom prst="rect">
            <a:avLst/>
          </a:prstGeom>
        </p:spPr>
        <p:txBody>
          <a:bodyPr wrap="square">
            <a:spAutoFit/>
          </a:bodyPr>
          <a:lstStyle/>
          <a:p>
            <a:pPr algn="ctr"/>
            <a:r>
              <a:rPr lang="el-GR" sz="1400" i="1" dirty="0"/>
              <a:t>Η τιμές του </a:t>
            </a:r>
            <a:r>
              <a:rPr lang="en-US" sz="1400" i="1" dirty="0" smtClean="0"/>
              <a:t>pH, </a:t>
            </a:r>
            <a:r>
              <a:rPr lang="el-GR" sz="1400" i="1" dirty="0" smtClean="0"/>
              <a:t>της αγωγιμότητας και του DO </a:t>
            </a:r>
            <a:r>
              <a:rPr lang="el-GR" sz="1400" i="1" dirty="0"/>
              <a:t>που παρατηρούνται στον Ευρώτα είναι φυσιολογικές </a:t>
            </a:r>
            <a:r>
              <a:rPr lang="el-GR" sz="1400" i="1" dirty="0" smtClean="0"/>
              <a:t>και κυμαίνονται </a:t>
            </a:r>
            <a:r>
              <a:rPr lang="el-GR" sz="1400" i="1" dirty="0"/>
              <a:t>σε φυσιολογικά </a:t>
            </a:r>
            <a:r>
              <a:rPr lang="el-GR" sz="1400" i="1" dirty="0" smtClean="0"/>
              <a:t>επίπεδα.</a:t>
            </a:r>
            <a:endParaRPr lang="el-GR" sz="1400" i="1" dirty="0"/>
          </a:p>
        </p:txBody>
      </p:sp>
    </p:spTree>
    <p:extLst>
      <p:ext uri="{BB962C8B-B14F-4D97-AF65-F5344CB8AC3E}">
        <p14:creationId xmlns:p14="http://schemas.microsoft.com/office/powerpoint/2010/main" val="184363597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609600"/>
          </a:xfrm>
        </p:spPr>
        <p:txBody>
          <a:bodyPr>
            <a:normAutofit fontScale="90000"/>
          </a:bodyPr>
          <a:lstStyle/>
          <a:p>
            <a:r>
              <a:rPr lang="el-GR" cap="none" dirty="0" smtClean="0">
                <a:solidFill>
                  <a:schemeClr val="tx1"/>
                </a:solidFill>
                <a:latin typeface="Calibri" panose="020F0502020204030204" pitchFamily="34" charset="0"/>
                <a:cs typeface="Calibri" panose="020F0502020204030204" pitchFamily="34" charset="0"/>
              </a:rPr>
              <a:t>Περιοχή Μελέτης</a:t>
            </a:r>
            <a:endParaRPr lang="el-GR" cap="none" dirty="0">
              <a:solidFill>
                <a:schemeClr val="tx1"/>
              </a:solidFill>
              <a:latin typeface="Calibri" panose="020F0502020204030204" pitchFamily="34" charset="0"/>
              <a:cs typeface="Calibri" panose="020F0502020204030204" pitchFamily="34" charset="0"/>
            </a:endParaRPr>
          </a:p>
        </p:txBody>
      </p:sp>
      <p:graphicFrame>
        <p:nvGraphicFramePr>
          <p:cNvPr id="4" name="Table 3"/>
          <p:cNvGraphicFramePr>
            <a:graphicFrameLocks noGrp="1"/>
          </p:cNvGraphicFramePr>
          <p:nvPr>
            <p:extLst/>
          </p:nvPr>
        </p:nvGraphicFramePr>
        <p:xfrm>
          <a:off x="1143000" y="1277293"/>
          <a:ext cx="6006768" cy="3724870"/>
        </p:xfrm>
        <a:graphic>
          <a:graphicData uri="http://schemas.openxmlformats.org/drawingml/2006/table">
            <a:tbl>
              <a:tblPr firstRow="1" firstCol="1" bandRow="1">
                <a:tableStyleId>{F2DE63D5-997A-4646-A377-4702673A728D}</a:tableStyleId>
              </a:tblPr>
              <a:tblGrid>
                <a:gridCol w="1895428"/>
                <a:gridCol w="414290"/>
                <a:gridCol w="404765"/>
                <a:gridCol w="414290"/>
                <a:gridCol w="428625"/>
                <a:gridCol w="422045"/>
                <a:gridCol w="420870"/>
                <a:gridCol w="414290"/>
                <a:gridCol w="396875"/>
                <a:gridCol w="414290"/>
                <a:gridCol w="381000"/>
              </a:tblGrid>
              <a:tr h="351393">
                <a:tc>
                  <a:txBody>
                    <a:bodyPr/>
                    <a:lstStyle/>
                    <a:p>
                      <a:pPr marL="0" marR="0" algn="ctr">
                        <a:lnSpc>
                          <a:spcPct val="150000"/>
                        </a:lnSpc>
                        <a:spcBef>
                          <a:spcPts val="0"/>
                        </a:spcBef>
                        <a:spcAft>
                          <a:spcPts val="0"/>
                        </a:spcAft>
                      </a:pPr>
                      <a:r>
                        <a:rPr lang="el-GR" sz="1000" dirty="0">
                          <a:effectLst/>
                          <a:latin typeface="Calibri" panose="020F0502020204030204" pitchFamily="34" charset="0"/>
                          <a:cs typeface="Calibri" panose="020F0502020204030204" pitchFamily="34" charset="0"/>
                        </a:rPr>
                        <a:t> </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gridSpan="2">
                  <a:txBody>
                    <a:bodyPr/>
                    <a:lstStyle/>
                    <a:p>
                      <a:pPr marL="0" marR="0" algn="ctr">
                        <a:lnSpc>
                          <a:spcPct val="115000"/>
                        </a:lnSpc>
                        <a:spcBef>
                          <a:spcPts val="0"/>
                        </a:spcBef>
                        <a:spcAft>
                          <a:spcPts val="0"/>
                        </a:spcAft>
                      </a:pPr>
                      <a:r>
                        <a:rPr lang="el-GR" sz="1000">
                          <a:effectLst/>
                          <a:latin typeface="Calibri" panose="020F0502020204030204" pitchFamily="34" charset="0"/>
                          <a:cs typeface="Calibri" panose="020F0502020204030204" pitchFamily="34" charset="0"/>
                        </a:rPr>
                        <a:t>COD</a:t>
                      </a:r>
                      <a:r>
                        <a:rPr lang="en-GB" sz="1000">
                          <a:effectLst/>
                          <a:latin typeface="Calibri" panose="020F0502020204030204" pitchFamily="34" charset="0"/>
                          <a:cs typeface="Calibri" panose="020F0502020204030204" pitchFamily="34" charset="0"/>
                        </a:rPr>
                        <a:t> (mg/L)</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hMerge="1">
                  <a:txBody>
                    <a:bodyPr/>
                    <a:lstStyle/>
                    <a:p>
                      <a:endParaRPr lang="el-GR"/>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N-NO</a:t>
                      </a:r>
                      <a:r>
                        <a:rPr lang="en-US" sz="1000" baseline="-25000">
                          <a:effectLst/>
                          <a:latin typeface="Calibri" panose="020F0502020204030204" pitchFamily="34" charset="0"/>
                          <a:cs typeface="Calibri" panose="020F0502020204030204" pitchFamily="34" charset="0"/>
                        </a:rPr>
                        <a:t>2</a:t>
                      </a:r>
                      <a:r>
                        <a:rPr lang="en-US" sz="1000" baseline="30000">
                          <a:effectLst/>
                          <a:latin typeface="Calibri" panose="020F0502020204030204" pitchFamily="34" charset="0"/>
                          <a:cs typeface="Calibri" panose="020F0502020204030204" pitchFamily="34" charset="0"/>
                        </a:rPr>
                        <a:t>- </a:t>
                      </a:r>
                      <a:r>
                        <a:rPr lang="en-GB" sz="1000">
                          <a:effectLst/>
                          <a:latin typeface="Calibri" panose="020F0502020204030204" pitchFamily="34" charset="0"/>
                          <a:cs typeface="Calibri" panose="020F0502020204030204" pitchFamily="34" charset="0"/>
                        </a:rPr>
                        <a:t>(mg/L)</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hMerge="1">
                  <a:txBody>
                    <a:bodyPr/>
                    <a:lstStyle/>
                    <a:p>
                      <a:endParaRPr lang="el-GR"/>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N-NΟ</a:t>
                      </a:r>
                      <a:r>
                        <a:rPr lang="en-US" sz="1000" baseline="-25000">
                          <a:effectLst/>
                          <a:latin typeface="Calibri" panose="020F0502020204030204" pitchFamily="34" charset="0"/>
                          <a:cs typeface="Calibri" panose="020F0502020204030204" pitchFamily="34" charset="0"/>
                        </a:rPr>
                        <a:t>3</a:t>
                      </a:r>
                      <a:r>
                        <a:rPr lang="el-GR" sz="1000" baseline="30000">
                          <a:effectLst/>
                          <a:latin typeface="Calibri" panose="020F0502020204030204" pitchFamily="34" charset="0"/>
                          <a:cs typeface="Calibri" panose="020F0502020204030204" pitchFamily="34" charset="0"/>
                        </a:rPr>
                        <a:t>-</a:t>
                      </a:r>
                      <a:r>
                        <a:rPr lang="el-GR" sz="1000" baseline="-25000">
                          <a:effectLst/>
                          <a:latin typeface="Calibri" panose="020F0502020204030204" pitchFamily="34" charset="0"/>
                          <a:cs typeface="Calibri" panose="020F0502020204030204" pitchFamily="34" charset="0"/>
                        </a:rPr>
                        <a:t> </a:t>
                      </a:r>
                      <a:r>
                        <a:rPr lang="en-GB" sz="1000">
                          <a:effectLst/>
                          <a:latin typeface="Calibri" panose="020F0502020204030204" pitchFamily="34" charset="0"/>
                          <a:cs typeface="Calibri" panose="020F0502020204030204" pitchFamily="34" charset="0"/>
                        </a:rPr>
                        <a:t>(mg/L)</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hMerge="1">
                  <a:txBody>
                    <a:bodyPr/>
                    <a:lstStyle/>
                    <a:p>
                      <a:endParaRPr lang="el-GR"/>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N-NH</a:t>
                      </a:r>
                      <a:r>
                        <a:rPr lang="en-US" sz="1000" baseline="-25000">
                          <a:effectLst/>
                          <a:latin typeface="Calibri" panose="020F0502020204030204" pitchFamily="34" charset="0"/>
                          <a:cs typeface="Calibri" panose="020F0502020204030204" pitchFamily="34" charset="0"/>
                        </a:rPr>
                        <a:t>3 </a:t>
                      </a:r>
                      <a:r>
                        <a:rPr lang="en-GB" sz="1000">
                          <a:effectLst/>
                          <a:latin typeface="Calibri" panose="020F0502020204030204" pitchFamily="34" charset="0"/>
                          <a:cs typeface="Calibri" panose="020F0502020204030204" pitchFamily="34" charset="0"/>
                        </a:rPr>
                        <a:t>(mg/L)</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hMerge="1">
                  <a:txBody>
                    <a:bodyPr/>
                    <a:lstStyle/>
                    <a:p>
                      <a:endParaRPr lang="el-GR"/>
                    </a:p>
                  </a:txBody>
                  <a:tcPr/>
                </a:tc>
                <a:tc gridSpan="2">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P-PO</a:t>
                      </a:r>
                      <a:r>
                        <a:rPr lang="en-US" sz="1000" baseline="-25000" dirty="0">
                          <a:effectLst/>
                          <a:latin typeface="Calibri" panose="020F0502020204030204" pitchFamily="34" charset="0"/>
                          <a:cs typeface="Calibri" panose="020F0502020204030204" pitchFamily="34" charset="0"/>
                        </a:rPr>
                        <a:t>4</a:t>
                      </a:r>
                      <a:r>
                        <a:rPr lang="en-US" sz="1000" dirty="0">
                          <a:effectLst/>
                          <a:latin typeface="Calibri" panose="020F0502020204030204" pitchFamily="34" charset="0"/>
                          <a:cs typeface="Calibri" panose="020F0502020204030204" pitchFamily="34" charset="0"/>
                        </a:rPr>
                        <a:t> </a:t>
                      </a:r>
                      <a:r>
                        <a:rPr lang="en-GB" sz="1000" dirty="0">
                          <a:effectLst/>
                          <a:latin typeface="Calibri" panose="020F0502020204030204" pitchFamily="34" charset="0"/>
                          <a:cs typeface="Calibri" panose="020F0502020204030204" pitchFamily="34" charset="0"/>
                        </a:rPr>
                        <a:t>(mg/L)</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hMerge="1">
                  <a:txBody>
                    <a:bodyPr/>
                    <a:lstStyle/>
                    <a:p>
                      <a:endParaRPr lang="el-GR"/>
                    </a:p>
                  </a:txBody>
                  <a:tcPr/>
                </a:tc>
              </a:tr>
              <a:tr h="334407">
                <a:tc>
                  <a:txBody>
                    <a:bodyPr/>
                    <a:lstStyle/>
                    <a:p>
                      <a:pPr marL="0" marR="0" algn="ctr">
                        <a:lnSpc>
                          <a:spcPct val="150000"/>
                        </a:lnSpc>
                        <a:spcBef>
                          <a:spcPts val="0"/>
                        </a:spcBef>
                        <a:spcAft>
                          <a:spcPts val="0"/>
                        </a:spcAft>
                      </a:pPr>
                      <a:r>
                        <a:rPr lang="el-GR" sz="1000" dirty="0">
                          <a:effectLst/>
                          <a:latin typeface="Calibri" panose="020F0502020204030204" pitchFamily="34" charset="0"/>
                          <a:cs typeface="Calibri" panose="020F0502020204030204" pitchFamily="34" charset="0"/>
                        </a:rPr>
                        <a:t>Θέση Δειγματοληψίας</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l-GR" sz="1000">
                          <a:effectLst/>
                          <a:latin typeface="Calibri" panose="020F0502020204030204" pitchFamily="34" charset="0"/>
                          <a:cs typeface="Calibri" panose="020F0502020204030204" pitchFamily="34" charset="0"/>
                        </a:rPr>
                        <a:t>Μέση</a:t>
                      </a:r>
                    </a:p>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Τιμή</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STD</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l-GR" sz="1000">
                          <a:effectLst/>
                          <a:latin typeface="Calibri" panose="020F0502020204030204" pitchFamily="34" charset="0"/>
                          <a:cs typeface="Calibri" panose="020F0502020204030204" pitchFamily="34" charset="0"/>
                        </a:rPr>
                        <a:t>Μέση</a:t>
                      </a:r>
                    </a:p>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Τιμή</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STD</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l-GR" sz="1000">
                          <a:effectLst/>
                          <a:latin typeface="Calibri" panose="020F0502020204030204" pitchFamily="34" charset="0"/>
                          <a:cs typeface="Calibri" panose="020F0502020204030204" pitchFamily="34" charset="0"/>
                        </a:rPr>
                        <a:t>Μέση</a:t>
                      </a:r>
                    </a:p>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Τιμή</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STD</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l-GR" sz="1000">
                          <a:effectLst/>
                          <a:latin typeface="Calibri" panose="020F0502020204030204" pitchFamily="34" charset="0"/>
                          <a:cs typeface="Calibri" panose="020F0502020204030204" pitchFamily="34" charset="0"/>
                        </a:rPr>
                        <a:t>Μέση</a:t>
                      </a:r>
                    </a:p>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Τιμή</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STD</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l-GR" sz="1000">
                          <a:effectLst/>
                          <a:latin typeface="Calibri" panose="020F0502020204030204" pitchFamily="34" charset="0"/>
                          <a:cs typeface="Calibri" panose="020F0502020204030204" pitchFamily="34" charset="0"/>
                        </a:rPr>
                        <a:t>Μέση</a:t>
                      </a:r>
                    </a:p>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Τιμή</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STD</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r>
              <a:tr h="188317">
                <a:tc>
                  <a:txBody>
                    <a:bodyPr/>
                    <a:lstStyle/>
                    <a:p>
                      <a:pPr marL="0" marR="0" algn="ctr">
                        <a:lnSpc>
                          <a:spcPct val="115000"/>
                        </a:lnSpc>
                        <a:spcBef>
                          <a:spcPts val="0"/>
                        </a:spcBef>
                        <a:spcAft>
                          <a:spcPts val="0"/>
                        </a:spcAft>
                      </a:pPr>
                      <a:r>
                        <a:rPr lang="en-US" sz="1000" dirty="0" err="1">
                          <a:effectLst/>
                          <a:latin typeface="Calibri" panose="020F0502020204030204" pitchFamily="34" charset="0"/>
                          <a:cs typeface="Calibri" panose="020F0502020204030204" pitchFamily="34" charset="0"/>
                        </a:rPr>
                        <a:t>Πηγή</a:t>
                      </a:r>
                      <a:r>
                        <a:rPr lang="en-US" sz="1000" dirty="0">
                          <a:effectLst/>
                          <a:latin typeface="Calibri" panose="020F0502020204030204" pitchFamily="34" charset="0"/>
                          <a:cs typeface="Calibri" panose="020F0502020204030204" pitchFamily="34" charset="0"/>
                        </a:rPr>
                        <a:t> </a:t>
                      </a:r>
                      <a:r>
                        <a:rPr lang="en-US" sz="1000" dirty="0" err="1">
                          <a:effectLst/>
                          <a:latin typeface="Calibri" panose="020F0502020204030204" pitchFamily="34" charset="0"/>
                          <a:cs typeface="Calibri" panose="020F0502020204030204" pitchFamily="34" charset="0"/>
                        </a:rPr>
                        <a:t>Σκορτσινού</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4,26</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5,71</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0,00</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0,00</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1,17</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0,76</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0,04</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0,06</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0,08</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0,14</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r>
              <a:tr h="191181">
                <a:tc>
                  <a:txBody>
                    <a:bodyPr/>
                    <a:lstStyle/>
                    <a:p>
                      <a:pPr marL="0" marR="0" algn="ctr">
                        <a:lnSpc>
                          <a:spcPct val="115000"/>
                        </a:lnSpc>
                        <a:spcBef>
                          <a:spcPts val="0"/>
                        </a:spcBef>
                        <a:spcAft>
                          <a:spcPts val="0"/>
                        </a:spcAft>
                      </a:pPr>
                      <a:r>
                        <a:rPr lang="en-US" sz="1000" dirty="0" err="1">
                          <a:effectLst/>
                          <a:latin typeface="Calibri" panose="020F0502020204030204" pitchFamily="34" charset="0"/>
                          <a:cs typeface="Calibri" panose="020F0502020204030204" pitchFamily="34" charset="0"/>
                        </a:rPr>
                        <a:t>Βι</a:t>
                      </a:r>
                      <a:r>
                        <a:rPr lang="en-US" sz="1000" dirty="0">
                          <a:effectLst/>
                          <a:latin typeface="Calibri" panose="020F0502020204030204" pitchFamily="34" charset="0"/>
                          <a:cs typeface="Calibri" panose="020F0502020204030204" pitchFamily="34" charset="0"/>
                        </a:rPr>
                        <a:t>βάρι Σελλασίας</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7,76</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8,79</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0,00</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0,01</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1,18</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0,70</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0,10</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0,29</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0,07</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0,08</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r>
              <a:tr h="189819">
                <a:tc>
                  <a:txBody>
                    <a:bodyPr/>
                    <a:lstStyle/>
                    <a:p>
                      <a:pPr marL="0" marR="0" algn="ctr">
                        <a:lnSpc>
                          <a:spcPct val="115000"/>
                        </a:lnSpc>
                        <a:spcBef>
                          <a:spcPts val="0"/>
                        </a:spcBef>
                        <a:spcAft>
                          <a:spcPts val="0"/>
                        </a:spcAft>
                      </a:pPr>
                      <a:r>
                        <a:rPr lang="en-US" sz="1000" dirty="0" err="1">
                          <a:effectLst/>
                          <a:latin typeface="Calibri" panose="020F0502020204030204" pitchFamily="34" charset="0"/>
                          <a:cs typeface="Calibri" panose="020F0502020204030204" pitchFamily="34" charset="0"/>
                        </a:rPr>
                        <a:t>Στενό</a:t>
                      </a:r>
                      <a:r>
                        <a:rPr lang="en-US" sz="1000" dirty="0">
                          <a:effectLst/>
                          <a:latin typeface="Calibri" panose="020F0502020204030204" pitchFamily="34" charset="0"/>
                          <a:cs typeface="Calibri" panose="020F0502020204030204" pitchFamily="34" charset="0"/>
                        </a:rPr>
                        <a:t> </a:t>
                      </a:r>
                      <a:r>
                        <a:rPr lang="en-US" sz="1000" dirty="0" err="1">
                          <a:effectLst/>
                          <a:latin typeface="Calibri" panose="020F0502020204030204" pitchFamily="34" charset="0"/>
                          <a:cs typeface="Calibri" panose="020F0502020204030204" pitchFamily="34" charset="0"/>
                        </a:rPr>
                        <a:t>Βορδόνι</a:t>
                      </a:r>
                      <a:r>
                        <a:rPr lang="en-US" sz="1000" dirty="0">
                          <a:effectLst/>
                          <a:latin typeface="Calibri" panose="020F0502020204030204" pitchFamily="34" charset="0"/>
                          <a:cs typeface="Calibri" panose="020F0502020204030204" pitchFamily="34" charset="0"/>
                        </a:rPr>
                        <a:t>ας</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8,28</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10,26</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0,01</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0,01</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1,15</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0,69</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0,04</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0,04</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0,04</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0,06</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r>
              <a:tr h="152400">
                <a:tc>
                  <a:txBody>
                    <a:bodyPr/>
                    <a:lstStyle/>
                    <a:p>
                      <a:pPr marL="0" marR="0" algn="ctr">
                        <a:lnSpc>
                          <a:spcPct val="115000"/>
                        </a:lnSpc>
                        <a:spcBef>
                          <a:spcPts val="0"/>
                        </a:spcBef>
                        <a:spcAft>
                          <a:spcPts val="0"/>
                        </a:spcAft>
                      </a:pPr>
                      <a:r>
                        <a:rPr lang="en-US" sz="1000" dirty="0" err="1">
                          <a:effectLst/>
                          <a:latin typeface="Calibri" panose="020F0502020204030204" pitchFamily="34" charset="0"/>
                          <a:cs typeface="Calibri" panose="020F0502020204030204" pitchFamily="34" charset="0"/>
                        </a:rPr>
                        <a:t>Kελεφίν</a:t>
                      </a:r>
                      <a:r>
                        <a:rPr lang="en-US" sz="1000" dirty="0">
                          <a:effectLst/>
                          <a:latin typeface="Calibri" panose="020F0502020204030204" pitchFamily="34" charset="0"/>
                          <a:cs typeface="Calibri" panose="020F0502020204030204" pitchFamily="34" charset="0"/>
                        </a:rPr>
                        <a:t>α - Βασαράς</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4,79</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7,40</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0,00</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0,01</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0,75</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0,44</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0,04</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0,03</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0,03</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0,02</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r>
              <a:tr h="152400">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Κελεφίνα - Κλαδάς</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6,89</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6,91</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0,01</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0,01</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0,73</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0,42</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0,05</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0,03</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0,08</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0,17</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r>
              <a:tr h="152400">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Γέφυρα Σπάρτης</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11,19</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31,19</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0,01</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0,01</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1,08</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0,16</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0,08</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0,16</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0,07</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0,13</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r>
              <a:tr h="152400">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Ψυχικό Σπάρτης</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8,89</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22,37</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0,05</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0,09</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1,51</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0,99</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0,09</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0,15</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0,10</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0,09</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r>
              <a:tr h="152400">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Μαγουλίτσα - Αγία Ειρήνη</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8,20</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16,14</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0,00</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0,01</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1,03</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0,80</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0,03</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0,03</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0,05</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0,10</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r>
              <a:tr h="152400">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Μαγουλίτσα Σπάρτη</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7,07</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9,87</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0,01</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0,01</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1,32</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0,56</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0,04</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0,04</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0,05</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0,07</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r>
              <a:tr h="152400">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Ρασίνα Κουμουτσά</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12,05</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22,81</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0,00</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0,00</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0,62</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0,36</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0,04</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0,03</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0,07</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0,12</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r>
              <a:tr h="152400">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Ρασίνα Αεροδρόμιο</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11,56</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17,71</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0,02</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0,02</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1,25</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0,72</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0,11</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0,14</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0,10</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0,16</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r>
              <a:tr h="152400">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Γέφυρα Βρονταμά</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3,32</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6,09</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0,03</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0,05</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1,64</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1,05</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0,05</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0,02</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0,06</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0,07</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r>
              <a:tr h="152400">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Πηγάδι 1 – Ανάντη της Κελεφίνας</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7,52</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18,38</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0,01</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0,01</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0,85</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0,52</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0,07</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0,16</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0,13</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0,23</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r>
              <a:tr h="152400">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Πηγάδι 2 – Κελεφίνα Γ. Κλαδά</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7,54</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21,88</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0,01</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0,01</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0,82</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0,53</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0,10</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0,20</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0,12</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0,32</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r>
              <a:tr h="152400">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Πηγάδι 3 – Μαγουλίτσα Σπάρτη</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11,12</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27,60</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0,01</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0,01</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3,43</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3,03</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0,04</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0,03</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0,10</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0,28</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r>
              <a:tr h="152400">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Πηγάδι 4 – Ρασίνα Ξηροκάμπιo</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15,01</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26,74</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0,02</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0,33</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1,62</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1,55</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0,16</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0,25</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0,09</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0,16</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r>
              <a:tr h="152400">
                <a:tc>
                  <a:txBody>
                    <a:bodyPr/>
                    <a:lstStyle/>
                    <a:p>
                      <a:pPr marL="0" marR="0" algn="ctr">
                        <a:lnSpc>
                          <a:spcPct val="115000"/>
                        </a:lnSpc>
                        <a:spcBef>
                          <a:spcPts val="0"/>
                        </a:spcBef>
                        <a:spcAft>
                          <a:spcPts val="0"/>
                        </a:spcAft>
                      </a:pPr>
                      <a:r>
                        <a:rPr lang="en-US" sz="1000" dirty="0" err="1">
                          <a:effectLst/>
                          <a:latin typeface="Calibri" panose="020F0502020204030204" pitchFamily="34" charset="0"/>
                          <a:cs typeface="Calibri" panose="020F0502020204030204" pitchFamily="34" charset="0"/>
                        </a:rPr>
                        <a:t>Πηγάδι</a:t>
                      </a:r>
                      <a:r>
                        <a:rPr lang="en-US" sz="1000" dirty="0">
                          <a:effectLst/>
                          <a:latin typeface="Calibri" panose="020F0502020204030204" pitchFamily="34" charset="0"/>
                          <a:cs typeface="Calibri" panose="020F0502020204030204" pitchFamily="34" charset="0"/>
                        </a:rPr>
                        <a:t> 5 – Ρα</a:t>
                      </a:r>
                      <a:r>
                        <a:rPr lang="en-US" sz="1000" dirty="0" err="1">
                          <a:effectLst/>
                          <a:latin typeface="Calibri" panose="020F0502020204030204" pitchFamily="34" charset="0"/>
                          <a:cs typeface="Calibri" panose="020F0502020204030204" pitchFamily="34" charset="0"/>
                        </a:rPr>
                        <a:t>σίν</a:t>
                      </a:r>
                      <a:r>
                        <a:rPr lang="en-US" sz="1000" dirty="0">
                          <a:effectLst/>
                          <a:latin typeface="Calibri" panose="020F0502020204030204" pitchFamily="34" charset="0"/>
                          <a:cs typeface="Calibri" panose="020F0502020204030204" pitchFamily="34" charset="0"/>
                        </a:rPr>
                        <a:t>α Λευκόχωμα</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16,85</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31,69</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0,01</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0,01</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1,26</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1,75</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0,04</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0,04</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a:effectLst/>
                          <a:latin typeface="Calibri" panose="020F0502020204030204" pitchFamily="34" charset="0"/>
                          <a:cs typeface="Calibri" panose="020F0502020204030204" pitchFamily="34" charset="0"/>
                        </a:rPr>
                        <a:t>0,20</a:t>
                      </a:r>
                      <a:endParaRPr lang="el-GR" sz="100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c>
                  <a:txBody>
                    <a:bodyPr/>
                    <a:lstStyle/>
                    <a:p>
                      <a:pPr marL="0" marR="0" algn="ctr">
                        <a:lnSpc>
                          <a:spcPct val="115000"/>
                        </a:lnSpc>
                        <a:spcBef>
                          <a:spcPts val="0"/>
                        </a:spcBef>
                        <a:spcAft>
                          <a:spcPts val="0"/>
                        </a:spcAft>
                      </a:pPr>
                      <a:r>
                        <a:rPr lang="en-US" sz="1000" dirty="0">
                          <a:effectLst/>
                          <a:latin typeface="Calibri" panose="020F0502020204030204" pitchFamily="34" charset="0"/>
                          <a:cs typeface="Calibri" panose="020F0502020204030204" pitchFamily="34" charset="0"/>
                        </a:rPr>
                        <a:t>0,39</a:t>
                      </a:r>
                      <a:endParaRPr lang="el-GR" sz="1000" dirty="0">
                        <a:effectLst/>
                        <a:latin typeface="Calibri" panose="020F0502020204030204" pitchFamily="34" charset="0"/>
                        <a:ea typeface="Calibri" panose="020F0502020204030204" pitchFamily="34" charset="0"/>
                        <a:cs typeface="Calibri" panose="020F0502020204030204" pitchFamily="34" charset="0"/>
                      </a:endParaRPr>
                    </a:p>
                  </a:txBody>
                  <a:tcPr marL="42045" marR="42045" marT="0" marB="0"/>
                </a:tc>
              </a:tr>
            </a:tbl>
          </a:graphicData>
        </a:graphic>
      </p:graphicFrame>
      <p:sp>
        <p:nvSpPr>
          <p:cNvPr id="7" name="Rectangle 6"/>
          <p:cNvSpPr/>
          <p:nvPr/>
        </p:nvSpPr>
        <p:spPr>
          <a:xfrm>
            <a:off x="3048000" y="3429000"/>
            <a:ext cx="381000" cy="381000"/>
          </a:xfrm>
          <a:prstGeom prst="rect">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l-GR"/>
          </a:p>
        </p:txBody>
      </p:sp>
      <p:cxnSp>
        <p:nvCxnSpPr>
          <p:cNvPr id="9" name="Straight Connector 8"/>
          <p:cNvCxnSpPr>
            <a:stCxn id="7" idx="2"/>
            <a:endCxn id="10" idx="0"/>
          </p:cNvCxnSpPr>
          <p:nvPr/>
        </p:nvCxnSpPr>
        <p:spPr>
          <a:xfrm flipH="1">
            <a:off x="1505534" y="3810000"/>
            <a:ext cx="1732966" cy="1357237"/>
          </a:xfrm>
          <a:prstGeom prst="line">
            <a:avLst/>
          </a:prstGeom>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76200" y="5167237"/>
            <a:ext cx="2858668" cy="276999"/>
          </a:xfrm>
          <a:prstGeom prst="rect">
            <a:avLst/>
          </a:prstGeom>
        </p:spPr>
        <p:txBody>
          <a:bodyPr wrap="none">
            <a:spAutoFit/>
          </a:bodyPr>
          <a:lstStyle/>
          <a:p>
            <a:r>
              <a:rPr lang="el-GR" sz="1200" dirty="0"/>
              <a:t>σημαντική ρύπανση οργανικού φορτίου</a:t>
            </a:r>
          </a:p>
        </p:txBody>
      </p:sp>
      <p:sp>
        <p:nvSpPr>
          <p:cNvPr id="11" name="Rectangle 10"/>
          <p:cNvSpPr/>
          <p:nvPr/>
        </p:nvSpPr>
        <p:spPr>
          <a:xfrm>
            <a:off x="6400800" y="2736018"/>
            <a:ext cx="381000" cy="304800"/>
          </a:xfrm>
          <a:prstGeom prst="rect">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l-GR"/>
          </a:p>
        </p:txBody>
      </p:sp>
      <p:cxnSp>
        <p:nvCxnSpPr>
          <p:cNvPr id="12" name="Straight Connector 11"/>
          <p:cNvCxnSpPr>
            <a:endCxn id="14" idx="0"/>
          </p:cNvCxnSpPr>
          <p:nvPr/>
        </p:nvCxnSpPr>
        <p:spPr>
          <a:xfrm flipH="1">
            <a:off x="6172200" y="3110068"/>
            <a:ext cx="342900" cy="2525041"/>
          </a:xfrm>
          <a:prstGeom prst="line">
            <a:avLst/>
          </a:prstGeom>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3886200" y="5635109"/>
            <a:ext cx="4572000" cy="461665"/>
          </a:xfrm>
          <a:prstGeom prst="rect">
            <a:avLst/>
          </a:prstGeom>
        </p:spPr>
        <p:txBody>
          <a:bodyPr>
            <a:spAutoFit/>
          </a:bodyPr>
          <a:lstStyle/>
          <a:p>
            <a:pPr algn="ctr"/>
            <a:r>
              <a:rPr lang="el-GR" sz="1200" dirty="0" smtClean="0"/>
              <a:t>Θα μπορούσε </a:t>
            </a:r>
            <a:r>
              <a:rPr lang="el-GR" sz="1200" dirty="0"/>
              <a:t>να προκαλέσει προβλήματα ευτροφισμού τόσο σε περιοχές όπου το νερό δεν έχει μεγάλη ροή </a:t>
            </a:r>
          </a:p>
        </p:txBody>
      </p:sp>
    </p:spTree>
    <p:extLst>
      <p:ext uri="{BB962C8B-B14F-4D97-AF65-F5344CB8AC3E}">
        <p14:creationId xmlns:p14="http://schemas.microsoft.com/office/powerpoint/2010/main" val="2484237054"/>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239000" cy="686118"/>
          </a:xfrm>
        </p:spPr>
        <p:txBody>
          <a:bodyPr>
            <a:normAutofit/>
          </a:bodyPr>
          <a:lstStyle/>
          <a:p>
            <a:r>
              <a:rPr lang="el-GR" cap="none" dirty="0" smtClean="0">
                <a:solidFill>
                  <a:schemeClr val="tx1"/>
                </a:solidFill>
                <a:latin typeface="Calibri" panose="020F0502020204030204" pitchFamily="34" charset="0"/>
                <a:cs typeface="Calibri" panose="020F0502020204030204" pitchFamily="34" charset="0"/>
              </a:rPr>
              <a:t>Περιοχή Μελέτης</a:t>
            </a:r>
            <a:endParaRPr lang="el-GR"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457200" y="1108244"/>
            <a:ext cx="8229600" cy="5063956"/>
          </a:xfrm>
        </p:spPr>
        <p:txBody>
          <a:bodyPr>
            <a:normAutofit fontScale="70000" lnSpcReduction="20000"/>
          </a:bodyPr>
          <a:lstStyle/>
          <a:p>
            <a:pPr algn="just"/>
            <a:r>
              <a:rPr lang="el-GR" sz="2200" b="0" dirty="0"/>
              <a:t>Εκτίμηση καμπύλης Στάθμης-Παροχής </a:t>
            </a:r>
          </a:p>
          <a:p>
            <a:pPr algn="just"/>
            <a:r>
              <a:rPr lang="el-GR" sz="2200" b="0" dirty="0"/>
              <a:t>Για τον υπολογισμό της παροχής μετά από επεξεργασία των τιμών της στάθμης και της παροχής υπολογίστηκε η καλύτερη καμπύλη στάθμης παροχής σε κάθε θέση μέτρησης. </a:t>
            </a:r>
            <a:endParaRPr lang="el-GR" sz="2200" b="0" dirty="0" smtClean="0"/>
          </a:p>
          <a:p>
            <a:pPr algn="just"/>
            <a:r>
              <a:rPr lang="el-GR" sz="2200" b="0" dirty="0"/>
              <a:t>Η γενική μορφή της καμπύλης είναι (USGS, 1982; </a:t>
            </a:r>
            <a:r>
              <a:rPr lang="el-GR" sz="2200" b="0" dirty="0" err="1"/>
              <a:t>Maidment</a:t>
            </a:r>
            <a:r>
              <a:rPr lang="el-GR" sz="2200" b="0" dirty="0"/>
              <a:t>, 1993) η εξής :</a:t>
            </a:r>
          </a:p>
          <a:p>
            <a:pPr algn="just"/>
            <a:endParaRPr lang="el-GR" sz="2200" b="0" dirty="0"/>
          </a:p>
          <a:p>
            <a:pPr algn="just"/>
            <a:endParaRPr lang="el-GR" sz="2200" b="0" dirty="0"/>
          </a:p>
          <a:p>
            <a:pPr algn="just"/>
            <a:r>
              <a:rPr lang="el-GR" sz="2200" b="0" dirty="0"/>
              <a:t>			Q= a × (H-</a:t>
            </a:r>
            <a:r>
              <a:rPr lang="el-GR" sz="2200" b="0" dirty="0" err="1"/>
              <a:t>Ho</a:t>
            </a:r>
            <a:r>
              <a:rPr lang="el-GR" sz="2200" b="0" dirty="0"/>
              <a:t>)</a:t>
            </a:r>
            <a:r>
              <a:rPr lang="el-GR" sz="2200" b="0" baseline="30000" dirty="0"/>
              <a:t>b</a:t>
            </a:r>
            <a:r>
              <a:rPr lang="el-GR" sz="2200" b="0" dirty="0"/>
              <a:t> 			</a:t>
            </a:r>
          </a:p>
          <a:p>
            <a:pPr algn="just"/>
            <a:endParaRPr lang="el-GR" sz="2200" b="0" dirty="0"/>
          </a:p>
          <a:p>
            <a:pPr algn="just"/>
            <a:r>
              <a:rPr lang="el-GR" sz="2200" b="0" dirty="0"/>
              <a:t>Όπου</a:t>
            </a:r>
          </a:p>
          <a:p>
            <a:pPr algn="just"/>
            <a:r>
              <a:rPr lang="el-GR" sz="2200" b="0" dirty="0"/>
              <a:t>Q : παροχή (m/s)</a:t>
            </a:r>
          </a:p>
          <a:p>
            <a:pPr algn="just"/>
            <a:r>
              <a:rPr lang="el-GR" sz="2200" b="0" dirty="0"/>
              <a:t>H : στάθμη (m)</a:t>
            </a:r>
          </a:p>
          <a:p>
            <a:pPr algn="just"/>
            <a:r>
              <a:rPr lang="el-GR" sz="2200" b="0" dirty="0" err="1"/>
              <a:t>Ho</a:t>
            </a:r>
            <a:r>
              <a:rPr lang="el-GR" sz="2200" b="0" dirty="0"/>
              <a:t> : στάθμη της μηδενικής ροής της διατομής (m)</a:t>
            </a:r>
          </a:p>
          <a:p>
            <a:pPr algn="just"/>
            <a:r>
              <a:rPr lang="el-GR" sz="2200" b="0" dirty="0" err="1"/>
              <a:t>a,b</a:t>
            </a:r>
            <a:r>
              <a:rPr lang="el-GR" sz="2200" b="0" dirty="0"/>
              <a:t> : σταθερές που προκύπτουν από την εξίσωση της γραμμικής </a:t>
            </a:r>
            <a:r>
              <a:rPr lang="el-GR" sz="2200" b="0" dirty="0" smtClean="0"/>
              <a:t>παλινδρόμησης</a:t>
            </a:r>
          </a:p>
          <a:p>
            <a:pPr algn="just"/>
            <a:endParaRPr lang="el-GR" sz="2200" b="0" dirty="0"/>
          </a:p>
          <a:p>
            <a:pPr algn="just"/>
            <a:r>
              <a:rPr lang="el-GR" sz="2200" b="0" dirty="0"/>
              <a:t>Οι λογάριθμοι των Q και Η συνδέονται με τη γραμμική σχέση και μπορεί να υπολογιστεί με γραμμική παλινδρόμηση μεταξύ των λογάριθμων της παροχής (Y) και της στάθμης (X).</a:t>
            </a:r>
          </a:p>
          <a:p>
            <a:pPr algn="just"/>
            <a:endParaRPr lang="el-GR" b="0" dirty="0"/>
          </a:p>
          <a:p>
            <a:pPr algn="just"/>
            <a:endParaRPr lang="el-GR" b="0" dirty="0"/>
          </a:p>
          <a:p>
            <a:pPr algn="just"/>
            <a:endParaRPr lang="el-GR" b="0" dirty="0"/>
          </a:p>
        </p:txBody>
      </p:sp>
    </p:spTree>
    <p:extLst>
      <p:ext uri="{BB962C8B-B14F-4D97-AF65-F5344CB8AC3E}">
        <p14:creationId xmlns:p14="http://schemas.microsoft.com/office/powerpoint/2010/main" val="557601814"/>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9615" y="152400"/>
            <a:ext cx="82296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υδρολογίας, μεταφοράς ιζημάτων</a:t>
            </a:r>
          </a:p>
        </p:txBody>
      </p:sp>
      <p:sp>
        <p:nvSpPr>
          <p:cNvPr id="4" name="TextBox 3"/>
          <p:cNvSpPr txBox="1"/>
          <p:nvPr/>
        </p:nvSpPr>
        <p:spPr>
          <a:xfrm>
            <a:off x="457200" y="1250752"/>
            <a:ext cx="7772400" cy="4093428"/>
          </a:xfrm>
          <a:prstGeom prst="rect">
            <a:avLst/>
          </a:prstGeom>
          <a:noFill/>
        </p:spPr>
        <p:txBody>
          <a:bodyPr wrap="square" rtlCol="0">
            <a:spAutoFit/>
          </a:bodyPr>
          <a:lstStyle/>
          <a:p>
            <a:pPr algn="just">
              <a:spcAft>
                <a:spcPts val="1200"/>
              </a:spcAft>
            </a:pPr>
            <a:r>
              <a:rPr lang="el-GR" sz="1600" b="1" u="sng" dirty="0" smtClean="0"/>
              <a:t>Παράμετροι υδρολογίας </a:t>
            </a:r>
          </a:p>
          <a:p>
            <a:pPr algn="just"/>
            <a:r>
              <a:rPr lang="el-GR" sz="1600" dirty="0" smtClean="0"/>
              <a:t>Η </a:t>
            </a:r>
            <a:r>
              <a:rPr lang="el-GR" sz="1600" dirty="0"/>
              <a:t>πλέον ευαίσθητη παράμετρος είναι η διαθέσιμη υγρασία του εδάφους </a:t>
            </a:r>
            <a:r>
              <a:rPr lang="el-GR" sz="1600" b="1" dirty="0"/>
              <a:t>(</a:t>
            </a:r>
            <a:r>
              <a:rPr lang="el-GR" sz="1600" b="1" dirty="0" err="1"/>
              <a:t>Sol_Awc</a:t>
            </a:r>
            <a:r>
              <a:rPr lang="el-GR" sz="1600" b="1" dirty="0"/>
              <a:t>)</a:t>
            </a:r>
            <a:r>
              <a:rPr lang="el-GR" sz="1600" dirty="0"/>
              <a:t>. </a:t>
            </a:r>
            <a:endParaRPr lang="el-GR" sz="1600" dirty="0" smtClean="0"/>
          </a:p>
          <a:p>
            <a:pPr algn="just"/>
            <a:r>
              <a:rPr lang="el-GR" sz="1600" dirty="0" smtClean="0"/>
              <a:t>Άλλοι </a:t>
            </a:r>
            <a:r>
              <a:rPr lang="el-GR" sz="1600" dirty="0"/>
              <a:t>σημαντικοί παράμετροι είναι το ελάχιστο βάθος νερού στον αβαθή </a:t>
            </a:r>
            <a:r>
              <a:rPr lang="el-GR" sz="1600" dirty="0" err="1"/>
              <a:t>υδροφορέα</a:t>
            </a:r>
            <a:r>
              <a:rPr lang="el-GR" sz="1600" dirty="0"/>
              <a:t> για να επιτρέπεται η </a:t>
            </a:r>
            <a:r>
              <a:rPr lang="el-GR" sz="1600" dirty="0" err="1"/>
              <a:t>κατείσδυση</a:t>
            </a:r>
            <a:r>
              <a:rPr lang="el-GR" sz="1600" dirty="0"/>
              <a:t> </a:t>
            </a:r>
            <a:r>
              <a:rPr lang="el-GR" sz="1600" b="1" dirty="0"/>
              <a:t>(</a:t>
            </a:r>
            <a:r>
              <a:rPr lang="el-GR" sz="1600" b="1" dirty="0" err="1"/>
              <a:t>Gwqmn</a:t>
            </a:r>
            <a:r>
              <a:rPr lang="el-GR" sz="1600" b="1" dirty="0"/>
              <a:t>)</a:t>
            </a:r>
            <a:r>
              <a:rPr lang="el-GR" sz="1600" dirty="0"/>
              <a:t>, ο συντελεστής </a:t>
            </a:r>
            <a:r>
              <a:rPr lang="el-GR" sz="1600" dirty="0" err="1"/>
              <a:t>επανατροφοδότησης</a:t>
            </a:r>
            <a:r>
              <a:rPr lang="el-GR" sz="1600" dirty="0"/>
              <a:t> υπογείου νερού </a:t>
            </a:r>
            <a:r>
              <a:rPr lang="el-GR" sz="1600" b="1" dirty="0"/>
              <a:t>(</a:t>
            </a:r>
            <a:r>
              <a:rPr lang="el-GR" sz="1600" b="1" dirty="0" err="1"/>
              <a:t>Gw_Revap</a:t>
            </a:r>
            <a:r>
              <a:rPr lang="el-GR" sz="1600" b="1" dirty="0"/>
              <a:t>)</a:t>
            </a:r>
            <a:r>
              <a:rPr lang="el-GR" sz="1600" dirty="0"/>
              <a:t>, η θερμοβαθμίδα </a:t>
            </a:r>
            <a:r>
              <a:rPr lang="el-GR" sz="1600" b="1" dirty="0"/>
              <a:t>(</a:t>
            </a:r>
            <a:r>
              <a:rPr lang="el-GR" sz="1600" b="1" dirty="0" err="1"/>
              <a:t>Tlaps</a:t>
            </a:r>
            <a:r>
              <a:rPr lang="el-GR" sz="1600" b="1" dirty="0"/>
              <a:t>)</a:t>
            </a:r>
            <a:r>
              <a:rPr lang="el-GR" sz="1600" dirty="0"/>
              <a:t>, η υδραυλική αγωγιμότητα του καναλιού </a:t>
            </a:r>
            <a:r>
              <a:rPr lang="el-GR" sz="1600" b="1" dirty="0"/>
              <a:t>(Cn_K2)</a:t>
            </a:r>
            <a:r>
              <a:rPr lang="el-GR" sz="1600" dirty="0"/>
              <a:t> και ο συντελεστής εξάτμισης </a:t>
            </a:r>
            <a:r>
              <a:rPr lang="el-GR" sz="1600" b="1" dirty="0"/>
              <a:t>(</a:t>
            </a:r>
            <a:r>
              <a:rPr lang="el-GR" sz="1600" b="1" dirty="0" err="1"/>
              <a:t>Esco</a:t>
            </a:r>
            <a:r>
              <a:rPr lang="el-GR" sz="1600" b="1" dirty="0"/>
              <a:t>)</a:t>
            </a:r>
            <a:r>
              <a:rPr lang="el-GR" sz="1600" dirty="0"/>
              <a:t>. </a:t>
            </a:r>
            <a:endParaRPr lang="el-GR" sz="1600" dirty="0" smtClean="0"/>
          </a:p>
          <a:p>
            <a:pPr algn="just"/>
            <a:endParaRPr lang="el-GR" sz="1600" dirty="0"/>
          </a:p>
          <a:p>
            <a:pPr algn="just"/>
            <a:endParaRPr lang="el-GR" sz="1600" dirty="0" smtClean="0"/>
          </a:p>
          <a:p>
            <a:pPr algn="just">
              <a:spcAft>
                <a:spcPts val="1200"/>
              </a:spcAft>
            </a:pPr>
            <a:r>
              <a:rPr lang="el-GR" sz="1600" b="1" u="sng" dirty="0" smtClean="0"/>
              <a:t>Παράμετροι </a:t>
            </a:r>
            <a:r>
              <a:rPr lang="el-GR" sz="1600" b="1" u="sng" dirty="0" err="1" smtClean="0"/>
              <a:t>στερεομεταφοράς</a:t>
            </a:r>
            <a:endParaRPr lang="el-GR" sz="1600" b="1" u="sng" dirty="0" smtClean="0"/>
          </a:p>
          <a:p>
            <a:pPr algn="just"/>
            <a:r>
              <a:rPr lang="el-GR" sz="1600" dirty="0" smtClean="0"/>
              <a:t>Οι </a:t>
            </a:r>
            <a:r>
              <a:rPr lang="el-GR" sz="1600" dirty="0"/>
              <a:t>παράμετροι που επηρεάζουν σημαντικά την μεταφορά και απόθεση φερτών υλικών είναι ο συντελεστής της εξίσωσης μεταφοράς ιζημάτων </a:t>
            </a:r>
            <a:r>
              <a:rPr lang="el-GR" sz="1600" b="1" dirty="0"/>
              <a:t>(</a:t>
            </a:r>
            <a:r>
              <a:rPr lang="el-GR" sz="1600" b="1" dirty="0" err="1"/>
              <a:t>Spcon</a:t>
            </a:r>
            <a:r>
              <a:rPr lang="el-GR" sz="1600" b="1" dirty="0"/>
              <a:t>)</a:t>
            </a:r>
            <a:r>
              <a:rPr lang="el-GR" sz="1600" dirty="0"/>
              <a:t>, ο συντελεστής βασικής απορροής </a:t>
            </a:r>
            <a:r>
              <a:rPr lang="el-GR" sz="1600" b="1" dirty="0"/>
              <a:t>(</a:t>
            </a:r>
            <a:r>
              <a:rPr lang="el-GR" sz="1600" b="1" dirty="0" err="1"/>
              <a:t>Alpha_Bf</a:t>
            </a:r>
            <a:r>
              <a:rPr lang="el-GR" sz="1600" b="1" dirty="0"/>
              <a:t>)</a:t>
            </a:r>
            <a:r>
              <a:rPr lang="el-GR" sz="1600" dirty="0"/>
              <a:t>, η θερμοβαθμίδα </a:t>
            </a:r>
            <a:r>
              <a:rPr lang="el-GR" sz="1600" b="1" dirty="0"/>
              <a:t>(</a:t>
            </a:r>
            <a:r>
              <a:rPr lang="el-GR" sz="1600" b="1" dirty="0" err="1"/>
              <a:t>Tlaps</a:t>
            </a:r>
            <a:r>
              <a:rPr lang="el-GR" sz="1600" b="1" dirty="0"/>
              <a:t>)</a:t>
            </a:r>
            <a:r>
              <a:rPr lang="el-GR" sz="1600" dirty="0"/>
              <a:t>, η εκθετική παράμετρος της εξίσωσης μεταφοράς ιζημάτων </a:t>
            </a:r>
            <a:r>
              <a:rPr lang="el-GR" sz="1600" b="1" dirty="0"/>
              <a:t>(</a:t>
            </a:r>
            <a:r>
              <a:rPr lang="el-GR" sz="1600" b="1" dirty="0" err="1"/>
              <a:t>Spexp</a:t>
            </a:r>
            <a:r>
              <a:rPr lang="el-GR" sz="1600" b="1" dirty="0"/>
              <a:t>)</a:t>
            </a:r>
            <a:r>
              <a:rPr lang="el-GR" sz="1600" dirty="0"/>
              <a:t>, ο συντελεστής </a:t>
            </a:r>
            <a:r>
              <a:rPr lang="el-GR" sz="1600" dirty="0" err="1"/>
              <a:t>Manning</a:t>
            </a:r>
            <a:r>
              <a:rPr lang="el-GR" sz="1600" dirty="0"/>
              <a:t> για το κυρίως κανάλι </a:t>
            </a:r>
            <a:r>
              <a:rPr lang="el-GR" sz="1600" b="1" dirty="0"/>
              <a:t>(Ch_N2)</a:t>
            </a:r>
            <a:r>
              <a:rPr lang="el-GR" sz="1600" dirty="0"/>
              <a:t> και ο συντελεστής διαχειρίσεων των εδαφών </a:t>
            </a:r>
            <a:r>
              <a:rPr lang="el-GR" sz="1600" b="1" dirty="0"/>
              <a:t>(</a:t>
            </a:r>
            <a:r>
              <a:rPr lang="el-GR" sz="1600" b="1" dirty="0" err="1"/>
              <a:t>Usle_P</a:t>
            </a:r>
            <a:r>
              <a:rPr lang="el-GR" sz="1600" b="1" dirty="0"/>
              <a:t>)</a:t>
            </a:r>
            <a:r>
              <a:rPr lang="el-GR" sz="1600" dirty="0"/>
              <a:t>.</a:t>
            </a:r>
            <a:endParaRPr lang="el-GR" sz="1600" dirty="0" smtClean="0"/>
          </a:p>
        </p:txBody>
      </p:sp>
    </p:spTree>
    <p:extLst>
      <p:ext uri="{BB962C8B-B14F-4D97-AF65-F5344CB8AC3E}">
        <p14:creationId xmlns:p14="http://schemas.microsoft.com/office/powerpoint/2010/main" val="293269108"/>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799" y="-76200"/>
            <a:ext cx="8229600" cy="686118"/>
          </a:xfrm>
        </p:spPr>
        <p:txBody>
          <a:bodyPr>
            <a:normAutofit fontScale="90000"/>
          </a:bodyPr>
          <a:lstStyle/>
          <a:p>
            <a:pPr algn="ctr"/>
            <a:r>
              <a:rPr lang="el-GR" cap="none" dirty="0">
                <a:solidFill>
                  <a:schemeClr val="tx1"/>
                </a:solidFill>
                <a:latin typeface="Calibri" panose="020F0502020204030204" pitchFamily="34" charset="0"/>
                <a:cs typeface="Calibri" panose="020F0502020204030204" pitchFamily="34" charset="0"/>
              </a:rPr>
              <a:t>Προσομοίωση υδρολογίας, μεταφοράς ιζημάτων</a:t>
            </a:r>
          </a:p>
        </p:txBody>
      </p:sp>
      <p:sp>
        <p:nvSpPr>
          <p:cNvPr id="6" name="Rectangle 5"/>
          <p:cNvSpPr/>
          <p:nvPr/>
        </p:nvSpPr>
        <p:spPr>
          <a:xfrm>
            <a:off x="170009" y="753070"/>
            <a:ext cx="8534399" cy="923330"/>
          </a:xfrm>
          <a:prstGeom prst="rect">
            <a:avLst/>
          </a:prstGeom>
        </p:spPr>
        <p:txBody>
          <a:bodyPr wrap="square">
            <a:spAutoFit/>
          </a:bodyPr>
          <a:lstStyle/>
          <a:p>
            <a:pPr algn="just"/>
            <a:r>
              <a:rPr lang="el-GR" dirty="0" smtClean="0"/>
              <a:t>Για </a:t>
            </a:r>
            <a:r>
              <a:rPr lang="el-GR" dirty="0"/>
              <a:t>την περίοδο 2000-2011 δημιουργήθηκε μια χαρακτηριστική σχέση μεταξύ τον γεγονότων βροχόπτωσης και του δυναμικού ιζημάτων η οποία είναι γραμμική (R</a:t>
            </a:r>
            <a:r>
              <a:rPr lang="el-GR" baseline="30000" dirty="0"/>
              <a:t>2</a:t>
            </a:r>
            <a:r>
              <a:rPr lang="el-GR" dirty="0"/>
              <a:t>=0.88</a:t>
            </a:r>
            <a:r>
              <a:rPr lang="el-GR" dirty="0" smtClean="0"/>
              <a:t>)</a:t>
            </a:r>
            <a:endParaRPr lang="el-GR" dirty="0"/>
          </a:p>
        </p:txBody>
      </p:sp>
      <p:pic>
        <p:nvPicPr>
          <p:cNvPr id="3" name="Picture 2"/>
          <p:cNvPicPr>
            <a:picLocks noChangeAspect="1"/>
          </p:cNvPicPr>
          <p:nvPr/>
        </p:nvPicPr>
        <p:blipFill>
          <a:blip r:embed="rId2"/>
          <a:stretch>
            <a:fillRect/>
          </a:stretch>
        </p:blipFill>
        <p:spPr>
          <a:xfrm>
            <a:off x="1846408" y="1669541"/>
            <a:ext cx="5181600" cy="3359659"/>
          </a:xfrm>
          <a:prstGeom prst="rect">
            <a:avLst/>
          </a:prstGeom>
        </p:spPr>
      </p:pic>
      <p:sp>
        <p:nvSpPr>
          <p:cNvPr id="5" name="Rectangle 4"/>
          <p:cNvSpPr/>
          <p:nvPr/>
        </p:nvSpPr>
        <p:spPr>
          <a:xfrm>
            <a:off x="298937" y="5029200"/>
            <a:ext cx="7913844" cy="1323439"/>
          </a:xfrm>
          <a:prstGeom prst="rect">
            <a:avLst/>
          </a:prstGeom>
        </p:spPr>
        <p:txBody>
          <a:bodyPr wrap="square">
            <a:spAutoFit/>
          </a:bodyPr>
          <a:lstStyle/>
          <a:p>
            <a:pPr algn="ctr"/>
            <a:r>
              <a:rPr lang="el-GR" sz="1600" b="1" dirty="0" err="1" smtClean="0"/>
              <a:t>S</a:t>
            </a:r>
            <a:r>
              <a:rPr lang="el-GR" sz="1600" b="1" baseline="-25000" dirty="0" err="1" smtClean="0"/>
              <a:t>yield</a:t>
            </a:r>
            <a:r>
              <a:rPr lang="el-GR" sz="1600" b="1" dirty="0" smtClean="0"/>
              <a:t> </a:t>
            </a:r>
            <a:r>
              <a:rPr lang="el-GR" sz="1600" b="1" dirty="0"/>
              <a:t>= 0.0381×PREC</a:t>
            </a:r>
            <a:r>
              <a:rPr lang="el-GR" sz="1600" b="1" baseline="-25000" dirty="0"/>
              <a:t>ev</a:t>
            </a:r>
            <a:r>
              <a:rPr lang="el-GR" sz="1600" b="1" dirty="0"/>
              <a:t> </a:t>
            </a:r>
            <a:endParaRPr lang="el-GR" sz="1600" b="1" dirty="0" smtClean="0"/>
          </a:p>
          <a:p>
            <a:r>
              <a:rPr lang="el-GR" sz="1600" dirty="0"/>
              <a:t>			            </a:t>
            </a:r>
            <a:endParaRPr lang="el-GR" sz="1600" dirty="0" smtClean="0"/>
          </a:p>
          <a:p>
            <a:r>
              <a:rPr lang="el-GR" sz="1600" dirty="0" smtClean="0"/>
              <a:t>Όπου </a:t>
            </a:r>
          </a:p>
          <a:p>
            <a:r>
              <a:rPr lang="el-GR" sz="1600" dirty="0" err="1" smtClean="0"/>
              <a:t>S</a:t>
            </a:r>
            <a:r>
              <a:rPr lang="el-GR" sz="1600" baseline="-25000" dirty="0" err="1" smtClean="0"/>
              <a:t>yield</a:t>
            </a:r>
            <a:r>
              <a:rPr lang="el-GR" sz="1600" dirty="0" smtClean="0"/>
              <a:t>  </a:t>
            </a:r>
            <a:r>
              <a:rPr lang="el-GR" sz="1600" dirty="0"/>
              <a:t>είναι το παραγόμενο δυναμικό ιζημάτων (</a:t>
            </a:r>
            <a:r>
              <a:rPr lang="el-GR" sz="1600" dirty="0" err="1"/>
              <a:t>tn</a:t>
            </a:r>
            <a:r>
              <a:rPr lang="el-GR" sz="1600" dirty="0"/>
              <a:t>) και </a:t>
            </a:r>
            <a:endParaRPr lang="el-GR" sz="1600" dirty="0" smtClean="0"/>
          </a:p>
          <a:p>
            <a:r>
              <a:rPr lang="el-GR" sz="1600" dirty="0" err="1" smtClean="0"/>
              <a:t>PREC</a:t>
            </a:r>
            <a:r>
              <a:rPr lang="el-GR" sz="1600" baseline="-25000" dirty="0" err="1" smtClean="0"/>
              <a:t>ev</a:t>
            </a:r>
            <a:r>
              <a:rPr lang="el-GR" sz="1600" dirty="0" smtClean="0"/>
              <a:t> </a:t>
            </a:r>
            <a:r>
              <a:rPr lang="el-GR" sz="1600" dirty="0"/>
              <a:t>η βροχόπτωση την συγκεκριμένη στιγμή (</a:t>
            </a:r>
            <a:r>
              <a:rPr lang="el-GR" sz="1600" dirty="0" err="1"/>
              <a:t>mm</a:t>
            </a:r>
            <a:r>
              <a:rPr lang="el-GR" sz="1600" dirty="0"/>
              <a:t>).</a:t>
            </a:r>
          </a:p>
        </p:txBody>
      </p:sp>
    </p:spTree>
    <p:extLst>
      <p:ext uri="{BB962C8B-B14F-4D97-AF65-F5344CB8AC3E}">
        <p14:creationId xmlns:p14="http://schemas.microsoft.com/office/powerpoint/2010/main" val="438887337"/>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630411" y="2317001"/>
            <a:ext cx="6187975" cy="2237426"/>
          </a:xfrm>
          <a:prstGeom prst="rect">
            <a:avLst/>
          </a:prstGeom>
        </p:spPr>
      </p:pic>
      <p:pic>
        <p:nvPicPr>
          <p:cNvPr id="4" name="Picture 3"/>
          <p:cNvPicPr>
            <a:picLocks noChangeAspect="1"/>
          </p:cNvPicPr>
          <p:nvPr/>
        </p:nvPicPr>
        <p:blipFill>
          <a:blip r:embed="rId3"/>
          <a:stretch>
            <a:fillRect/>
          </a:stretch>
        </p:blipFill>
        <p:spPr>
          <a:xfrm>
            <a:off x="1630411" y="4648200"/>
            <a:ext cx="6187976" cy="1798476"/>
          </a:xfrm>
          <a:prstGeom prst="rect">
            <a:avLst/>
          </a:prstGeom>
        </p:spPr>
      </p:pic>
      <p:sp>
        <p:nvSpPr>
          <p:cNvPr id="5" name="Rectangle 4"/>
          <p:cNvSpPr/>
          <p:nvPr/>
        </p:nvSpPr>
        <p:spPr>
          <a:xfrm>
            <a:off x="304800" y="870500"/>
            <a:ext cx="8610600" cy="1200329"/>
          </a:xfrm>
          <a:prstGeom prst="rect">
            <a:avLst/>
          </a:prstGeom>
        </p:spPr>
        <p:txBody>
          <a:bodyPr wrap="square">
            <a:spAutoFit/>
          </a:bodyPr>
          <a:lstStyle/>
          <a:p>
            <a:pPr algn="just"/>
            <a:r>
              <a:rPr lang="el-GR" dirty="0"/>
              <a:t>Ο δείκτης SPI </a:t>
            </a:r>
            <a:r>
              <a:rPr lang="el-GR" dirty="0" err="1"/>
              <a:t>επαναπολογίζεται</a:t>
            </a:r>
            <a:r>
              <a:rPr lang="el-GR" dirty="0"/>
              <a:t> κυλιόμενα σε μηνιαία βάση. Όμως λόγω της ιδιαιτερότητας του κλίματος στην περιοχή μελέτης με τις σπάνιες βροχοπτώσεις κατά τους καλοκαιρινούς μήνες και τη διασπορά τους σε επιμέρους ημέρες κατά τους υγρούς θεωρήθηκε ως χρονική περίοδος αναφοράς του δείκτη οι 6 μήνες. </a:t>
            </a:r>
          </a:p>
        </p:txBody>
      </p:sp>
      <p:sp>
        <p:nvSpPr>
          <p:cNvPr id="7" name="Title 1"/>
          <p:cNvSpPr txBox="1">
            <a:spLocks/>
          </p:cNvSpPr>
          <p:nvPr/>
        </p:nvSpPr>
        <p:spPr>
          <a:xfrm>
            <a:off x="457200" y="76200"/>
            <a:ext cx="8534400" cy="686118"/>
          </a:xfrm>
          <a:prstGeom prst="rect">
            <a:avLst/>
          </a:prstGeom>
        </p:spPr>
        <p:txBody>
          <a:bodyPr vert="horz" lIns="91440" tIns="45720" rIns="91440" bIns="45720" rtlCol="0" anchor="b">
            <a:normAutofit/>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pPr algn="ctr"/>
            <a:r>
              <a:rPr lang="el-GR" cap="none" dirty="0" smtClean="0">
                <a:solidFill>
                  <a:schemeClr val="tx1"/>
                </a:solidFill>
                <a:latin typeface="Calibri" panose="020F0502020204030204" pitchFamily="34" charset="0"/>
                <a:cs typeface="Calibri" panose="020F0502020204030204" pitchFamily="34" charset="0"/>
              </a:rPr>
              <a:t>Σενάρια Κλιματικής Αλλαγής </a:t>
            </a:r>
            <a:endParaRPr lang="el-GR" cap="none"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11541414"/>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08263" y="2585092"/>
            <a:ext cx="7498874" cy="2179476"/>
          </a:xfrm>
          <a:prstGeom prst="rect">
            <a:avLst/>
          </a:prstGeom>
        </p:spPr>
      </p:pic>
      <p:sp>
        <p:nvSpPr>
          <p:cNvPr id="7" name="Rectangle 6"/>
          <p:cNvSpPr/>
          <p:nvPr/>
        </p:nvSpPr>
        <p:spPr>
          <a:xfrm>
            <a:off x="76200" y="4895671"/>
            <a:ext cx="8763000" cy="1477328"/>
          </a:xfrm>
          <a:prstGeom prst="rect">
            <a:avLst/>
          </a:prstGeom>
        </p:spPr>
        <p:txBody>
          <a:bodyPr wrap="square">
            <a:spAutoFit/>
          </a:bodyPr>
          <a:lstStyle/>
          <a:p>
            <a:pPr marL="285750" indent="-285750" algn="just">
              <a:buFont typeface="Wingdings" panose="05000000000000000000" pitchFamily="2" charset="2"/>
              <a:buChar char="ü"/>
            </a:pPr>
            <a:r>
              <a:rPr lang="el-GR" dirty="0"/>
              <a:t>Με βάση τα αποτελέσματα της ανάλυσης των τριών κλιματικών σεναρίων διαπιστώνεται ότι το σενάριο KNMI-RACMO2 παρουσιάζει το μεγαλύτερο ποσοστό εμφάνισης συνθηκών ξηρασίας (13.3%) κατά την περίοδο της δεκαετίας 2050-2060 ενώ αντίστοιχα για το σενάριο SMHI-RCA το ποσοστό είναι ίσο με 12.5</a:t>
            </a:r>
            <a:r>
              <a:rPr lang="el-GR" dirty="0" smtClean="0"/>
              <a:t>%.</a:t>
            </a:r>
            <a:endParaRPr lang="el-GR" dirty="0"/>
          </a:p>
        </p:txBody>
      </p:sp>
      <p:sp>
        <p:nvSpPr>
          <p:cNvPr id="8" name="Rectangle 7"/>
          <p:cNvSpPr/>
          <p:nvPr/>
        </p:nvSpPr>
        <p:spPr>
          <a:xfrm>
            <a:off x="609600" y="1996321"/>
            <a:ext cx="8077200" cy="523220"/>
          </a:xfrm>
          <a:prstGeom prst="rect">
            <a:avLst/>
          </a:prstGeom>
        </p:spPr>
        <p:txBody>
          <a:bodyPr wrap="square">
            <a:spAutoFit/>
          </a:bodyPr>
          <a:lstStyle/>
          <a:p>
            <a:pPr algn="ctr"/>
            <a:r>
              <a:rPr lang="el-GR" sz="1400" i="1" dirty="0" smtClean="0"/>
              <a:t>Εμφάνιση </a:t>
            </a:r>
            <a:r>
              <a:rPr lang="el-GR" sz="1400" i="1" dirty="0"/>
              <a:t>(%) Υγρών και Ξηρών περιόδων (SPI περιόδου 6 μηνών) ανά δεκαετία για την περίοδο 1970-2060.</a:t>
            </a:r>
          </a:p>
        </p:txBody>
      </p:sp>
      <p:sp>
        <p:nvSpPr>
          <p:cNvPr id="9" name="Title 1"/>
          <p:cNvSpPr txBox="1">
            <a:spLocks/>
          </p:cNvSpPr>
          <p:nvPr/>
        </p:nvSpPr>
        <p:spPr>
          <a:xfrm>
            <a:off x="457200" y="76200"/>
            <a:ext cx="8534400" cy="686118"/>
          </a:xfrm>
          <a:prstGeom prst="rect">
            <a:avLst/>
          </a:prstGeom>
        </p:spPr>
        <p:txBody>
          <a:bodyPr vert="horz" lIns="91440" tIns="45720" rIns="91440" bIns="45720" rtlCol="0" anchor="b">
            <a:normAutofit/>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pPr algn="ctr"/>
            <a:r>
              <a:rPr lang="el-GR" cap="none" dirty="0" smtClean="0">
                <a:solidFill>
                  <a:schemeClr val="tx1"/>
                </a:solidFill>
                <a:latin typeface="Calibri" panose="020F0502020204030204" pitchFamily="34" charset="0"/>
                <a:cs typeface="Calibri" panose="020F0502020204030204" pitchFamily="34" charset="0"/>
              </a:rPr>
              <a:t>Σενάρια Κλιματικής Αλλαγής </a:t>
            </a:r>
            <a:endParaRPr lang="el-GR" cap="none"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93056711"/>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7200" y="76200"/>
            <a:ext cx="8534400" cy="686118"/>
          </a:xfrm>
          <a:prstGeom prst="rect">
            <a:avLst/>
          </a:prstGeom>
        </p:spPr>
        <p:txBody>
          <a:bodyPr vert="horz" lIns="91440" tIns="45720" rIns="91440" bIns="45720" rtlCol="0" anchor="b">
            <a:normAutofit/>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pPr algn="ctr"/>
            <a:r>
              <a:rPr lang="el-GR" cap="none" dirty="0" smtClean="0">
                <a:solidFill>
                  <a:schemeClr val="tx1"/>
                </a:solidFill>
                <a:latin typeface="Calibri" panose="020F0502020204030204" pitchFamily="34" charset="0"/>
                <a:cs typeface="Calibri" panose="020F0502020204030204" pitchFamily="34" charset="0"/>
              </a:rPr>
              <a:t>Πηγή Υπερπλήρωσης</a:t>
            </a:r>
            <a:endParaRPr lang="el-GR" cap="none" dirty="0">
              <a:solidFill>
                <a:schemeClr val="tx1"/>
              </a:solidFill>
              <a:latin typeface="Calibri" panose="020F0502020204030204" pitchFamily="34" charset="0"/>
              <a:cs typeface="Calibri" panose="020F0502020204030204" pitchFamily="34" charset="0"/>
            </a:endParaRPr>
          </a:p>
        </p:txBody>
      </p:sp>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7675" y="1447800"/>
            <a:ext cx="8231892" cy="4221483"/>
          </a:xfrm>
        </p:spPr>
      </p:pic>
    </p:spTree>
    <p:extLst>
      <p:ext uri="{BB962C8B-B14F-4D97-AF65-F5344CB8AC3E}">
        <p14:creationId xmlns:p14="http://schemas.microsoft.com/office/powerpoint/2010/main" val="3506678877"/>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b="33453"/>
          <a:stretch/>
        </p:blipFill>
        <p:spPr>
          <a:xfrm>
            <a:off x="2590800" y="3265587"/>
            <a:ext cx="4189736" cy="3396095"/>
          </a:xfrm>
        </p:spPr>
      </p:pic>
      <p:sp>
        <p:nvSpPr>
          <p:cNvPr id="5" name="Title 1"/>
          <p:cNvSpPr txBox="1">
            <a:spLocks/>
          </p:cNvSpPr>
          <p:nvPr/>
        </p:nvSpPr>
        <p:spPr>
          <a:xfrm>
            <a:off x="457200" y="-9525"/>
            <a:ext cx="8534400" cy="609917"/>
          </a:xfrm>
          <a:prstGeom prst="rect">
            <a:avLst/>
          </a:prstGeom>
        </p:spPr>
        <p:txBody>
          <a:bodyPr vert="horz" lIns="91440" tIns="45720" rIns="91440" bIns="45720" rtlCol="0" anchor="b">
            <a:normAutofit lnSpcReduction="10000"/>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pPr algn="ctr"/>
            <a:r>
              <a:rPr lang="en-US" cap="none" dirty="0" smtClean="0">
                <a:solidFill>
                  <a:schemeClr val="tx1"/>
                </a:solidFill>
                <a:latin typeface="Calibri" panose="020F0502020204030204" pitchFamily="34" charset="0"/>
                <a:cs typeface="Calibri" panose="020F0502020204030204" pitchFamily="34" charset="0"/>
              </a:rPr>
              <a:t>SWAT</a:t>
            </a:r>
            <a:endParaRPr lang="el-GR" cap="none" dirty="0">
              <a:solidFill>
                <a:schemeClr val="tx1"/>
              </a:solidFill>
              <a:latin typeface="Calibri" panose="020F0502020204030204" pitchFamily="34" charset="0"/>
              <a:cs typeface="Calibri" panose="020F0502020204030204" pitchFamily="34" charset="0"/>
            </a:endParaRPr>
          </a:p>
        </p:txBody>
      </p:sp>
      <p:sp>
        <p:nvSpPr>
          <p:cNvPr id="2" name="Rectangle 1"/>
          <p:cNvSpPr/>
          <p:nvPr/>
        </p:nvSpPr>
        <p:spPr>
          <a:xfrm>
            <a:off x="457200" y="474345"/>
            <a:ext cx="8229600" cy="2800767"/>
          </a:xfrm>
          <a:prstGeom prst="rect">
            <a:avLst/>
          </a:prstGeom>
        </p:spPr>
        <p:txBody>
          <a:bodyPr wrap="square">
            <a:spAutoFit/>
          </a:bodyPr>
          <a:lstStyle/>
          <a:p>
            <a:pPr marL="285750" indent="-285750" algn="just">
              <a:buFont typeface="Wingdings" panose="05000000000000000000" pitchFamily="2" charset="2"/>
              <a:buChar char="Ø"/>
            </a:pPr>
            <a:r>
              <a:rPr lang="el-GR" sz="1600" dirty="0"/>
              <a:t>Το SWAT κατηγοριοποιεί το υπόγειο νερό σε αυτό που κινείται στον επιφανειακό, ελεύθερο </a:t>
            </a:r>
            <a:r>
              <a:rPr lang="el-GR" sz="1600" dirty="0" err="1"/>
              <a:t>υδροφορέα</a:t>
            </a:r>
            <a:r>
              <a:rPr lang="el-GR" sz="1600" dirty="0"/>
              <a:t> (αβαθή) και </a:t>
            </a:r>
            <a:r>
              <a:rPr lang="el-GR" sz="1600" dirty="0" err="1"/>
              <a:t>επανατροφοδοτεί</a:t>
            </a:r>
            <a:r>
              <a:rPr lang="el-GR" sz="1600" dirty="0"/>
              <a:t> τα επιφανειακά </a:t>
            </a:r>
            <a:r>
              <a:rPr lang="el-GR" sz="1600" dirty="0" err="1"/>
              <a:t>υδατορέματα</a:t>
            </a:r>
            <a:r>
              <a:rPr lang="el-GR" sz="1600" dirty="0"/>
              <a:t> και σε εκείνο που εισέρχεται στο βαθύ </a:t>
            </a:r>
            <a:r>
              <a:rPr lang="el-GR" sz="1600" dirty="0" err="1"/>
              <a:t>υδροφορέα</a:t>
            </a:r>
            <a:r>
              <a:rPr lang="el-GR" sz="1600" dirty="0"/>
              <a:t> και τροφοδοτεί τα επιφανειακά </a:t>
            </a:r>
            <a:r>
              <a:rPr lang="el-GR" sz="1600" dirty="0" err="1"/>
              <a:t>υδατορέματα</a:t>
            </a:r>
            <a:r>
              <a:rPr lang="el-GR" sz="1600" dirty="0"/>
              <a:t> εκτός λεκάνης απορροής. </a:t>
            </a:r>
            <a:endParaRPr lang="el-GR" sz="1600" dirty="0" smtClean="0"/>
          </a:p>
          <a:p>
            <a:pPr marL="285750" indent="-285750" algn="just">
              <a:buFont typeface="Wingdings" panose="05000000000000000000" pitchFamily="2" charset="2"/>
              <a:buChar char="Ø"/>
            </a:pPr>
            <a:r>
              <a:rPr lang="el-GR" sz="1600" dirty="0" smtClean="0"/>
              <a:t>Στη </a:t>
            </a:r>
            <a:r>
              <a:rPr lang="el-GR" sz="1600" dirty="0"/>
              <a:t>δεύτερη περίπτωση το νερό προέρχεται από </a:t>
            </a:r>
            <a:r>
              <a:rPr lang="el-GR" sz="1600" dirty="0" err="1"/>
              <a:t>κατείσδυση</a:t>
            </a:r>
            <a:r>
              <a:rPr lang="el-GR" sz="1600" dirty="0"/>
              <a:t> μέρους του διαθέσιμου νερού του αβαθούς </a:t>
            </a:r>
            <a:r>
              <a:rPr lang="el-GR" sz="1600" dirty="0" err="1"/>
              <a:t>υδροφορέα</a:t>
            </a:r>
            <a:r>
              <a:rPr lang="el-GR" sz="1600" dirty="0"/>
              <a:t>, που τελικά δεν επιστρέφει στα επιφανειακά νερά της λεκάνης και χάνεται οριστικά από το σύστημα. Η παράμετρος που εκφράζει αυτό το ποσοστό (RCHRG_DP) στα αρχεία υπόγειων νερών του μοντέλου ορίστηκε σε τιμές από 0.3 έως 0.6 υποδηλώνοντας ότι μεγάλο μέρος του νερού που βρίσκεται στον αβαθή </a:t>
            </a:r>
            <a:r>
              <a:rPr lang="el-GR" sz="1600" dirty="0" err="1"/>
              <a:t>υδροφορέα</a:t>
            </a:r>
            <a:r>
              <a:rPr lang="el-GR" sz="1600" dirty="0"/>
              <a:t> στο εκάστοτε χρονικό βήμα, εισέρχεται στον βαθύ και δεν επιστρέφει στη λεκάνη. </a:t>
            </a:r>
          </a:p>
        </p:txBody>
      </p:sp>
    </p:spTree>
    <p:extLst>
      <p:ext uri="{BB962C8B-B14F-4D97-AF65-F5344CB8AC3E}">
        <p14:creationId xmlns:p14="http://schemas.microsoft.com/office/powerpoint/2010/main" val="3706061938"/>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988228" y="990600"/>
            <a:ext cx="6878515" cy="5410200"/>
            <a:chOff x="988228" y="990600"/>
            <a:chExt cx="6878515" cy="5410200"/>
          </a:xfrm>
        </p:grpSpPr>
        <p:sp>
          <p:nvSpPr>
            <p:cNvPr id="15" name="Rounded Rectangle 14"/>
            <p:cNvSpPr/>
            <p:nvPr/>
          </p:nvSpPr>
          <p:spPr>
            <a:xfrm>
              <a:off x="1008743" y="9906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Τοποθέτηση του προβλήματος – Σκοπός της Δ.Δ</a:t>
              </a:r>
            </a:p>
          </p:txBody>
        </p:sp>
        <p:sp>
          <p:nvSpPr>
            <p:cNvPr id="16" name="Rounded Rectangle 15"/>
            <p:cNvSpPr/>
            <p:nvPr/>
          </p:nvSpPr>
          <p:spPr>
            <a:xfrm>
              <a:off x="994229" y="16764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Μεθοδολογία</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17" name="Rounded Rectangle 16"/>
            <p:cNvSpPr/>
            <p:nvPr/>
          </p:nvSpPr>
          <p:spPr>
            <a:xfrm>
              <a:off x="988228" y="2362200"/>
              <a:ext cx="6864001"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Περιοχή μελέτης – Δίκτυο παρακολούθησης</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18" name="Rounded Rectangle 17"/>
            <p:cNvSpPr/>
            <p:nvPr/>
          </p:nvSpPr>
          <p:spPr>
            <a:xfrm>
              <a:off x="988228" y="3733800"/>
              <a:ext cx="6878515"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Προσομοίωση </a:t>
              </a:r>
              <a:r>
                <a:rPr lang="el-GR" sz="2000" dirty="0" smtClean="0">
                  <a:ln w="0"/>
                  <a:solidFill>
                    <a:schemeClr val="tx1"/>
                  </a:solidFill>
                  <a:effectLst>
                    <a:outerShdw blurRad="38100" dist="19050" dir="2700000" algn="tl" rotWithShape="0">
                      <a:schemeClr val="dk1">
                        <a:alpha val="40000"/>
                      </a:schemeClr>
                    </a:outerShdw>
                  </a:effectLst>
                </a:rPr>
                <a:t>της αλληλεπίδραση επιφανειακών και υπογείων υδάτων</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19" name="Rounded Rectangle 18"/>
            <p:cNvSpPr/>
            <p:nvPr/>
          </p:nvSpPr>
          <p:spPr>
            <a:xfrm>
              <a:off x="990600" y="51054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Συμπεράσματα </a:t>
              </a:r>
              <a:r>
                <a:rPr lang="el-GR" sz="2000" dirty="0" smtClean="0">
                  <a:ln w="0"/>
                  <a:solidFill>
                    <a:schemeClr val="tx1"/>
                  </a:solidFill>
                  <a:effectLst>
                    <a:outerShdw blurRad="38100" dist="19050" dir="2700000" algn="tl" rotWithShape="0">
                      <a:schemeClr val="dk1">
                        <a:alpha val="40000"/>
                      </a:schemeClr>
                    </a:outerShdw>
                  </a:effectLst>
                </a:rPr>
                <a:t>και </a:t>
              </a:r>
              <a:r>
                <a:rPr lang="el-GR" sz="2000" dirty="0">
                  <a:ln w="0"/>
                  <a:solidFill>
                    <a:schemeClr val="tx1"/>
                  </a:solidFill>
                  <a:effectLst>
                    <a:outerShdw blurRad="38100" dist="19050" dir="2700000" algn="tl" rotWithShape="0">
                      <a:schemeClr val="dk1">
                        <a:alpha val="40000"/>
                      </a:schemeClr>
                    </a:outerShdw>
                  </a:effectLst>
                </a:rPr>
                <a:t>Μελλοντικές </a:t>
              </a:r>
              <a:r>
                <a:rPr lang="el-GR" sz="2000" dirty="0" smtClean="0">
                  <a:ln w="0"/>
                  <a:solidFill>
                    <a:schemeClr val="tx1"/>
                  </a:solidFill>
                  <a:effectLst>
                    <a:outerShdw blurRad="38100" dist="19050" dir="2700000" algn="tl" rotWithShape="0">
                      <a:schemeClr val="dk1">
                        <a:alpha val="40000"/>
                      </a:schemeClr>
                    </a:outerShdw>
                  </a:effectLst>
                </a:rPr>
                <a:t>προτάσεις</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20" name="Rounded Rectangle 19"/>
            <p:cNvSpPr/>
            <p:nvPr/>
          </p:nvSpPr>
          <p:spPr>
            <a:xfrm>
              <a:off x="990600" y="5791200"/>
              <a:ext cx="6858000" cy="6096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Δημοσιεύσεις</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21" name="Rounded Rectangle 20"/>
            <p:cNvSpPr/>
            <p:nvPr/>
          </p:nvSpPr>
          <p:spPr>
            <a:xfrm>
              <a:off x="988228" y="3048000"/>
              <a:ext cx="6878515"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Προσομοίωση υδρολογίας, μεταφοράς ιζημάτων</a:t>
              </a:r>
              <a:endParaRPr lang="el-GR" sz="2000" dirty="0">
                <a:ln w="0"/>
                <a:solidFill>
                  <a:schemeClr val="tx1"/>
                </a:solidFill>
                <a:effectLst>
                  <a:outerShdw blurRad="38100" dist="19050" dir="2700000" algn="tl" rotWithShape="0">
                    <a:schemeClr val="dk1">
                      <a:alpha val="40000"/>
                    </a:schemeClr>
                  </a:outerShdw>
                </a:effectLst>
              </a:endParaRPr>
            </a:p>
          </p:txBody>
        </p:sp>
        <p:sp>
          <p:nvSpPr>
            <p:cNvPr id="22" name="Rounded Rectangle 21"/>
            <p:cNvSpPr/>
            <p:nvPr/>
          </p:nvSpPr>
          <p:spPr>
            <a:xfrm>
              <a:off x="988228" y="4419600"/>
              <a:ext cx="6858000" cy="6096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l-GR" sz="2000" dirty="0" smtClean="0">
                  <a:ln w="0"/>
                  <a:solidFill>
                    <a:schemeClr val="tx1"/>
                  </a:solidFill>
                  <a:effectLst>
                    <a:outerShdw blurRad="38100" dist="19050" dir="2700000" algn="tl" rotWithShape="0">
                      <a:schemeClr val="dk1">
                        <a:alpha val="40000"/>
                      </a:schemeClr>
                    </a:outerShdw>
                  </a:effectLst>
                </a:rPr>
                <a:t>Σενάρια Κλιματικής Αλλαγής </a:t>
              </a:r>
              <a:endParaRPr lang="el-GR" sz="2000" dirty="0">
                <a:ln w="0"/>
                <a:solidFill>
                  <a:schemeClr val="tx1"/>
                </a:solidFill>
                <a:effectLst>
                  <a:outerShdw blurRad="38100" dist="19050" dir="2700000" algn="tl" rotWithShape="0">
                    <a:schemeClr val="dk1">
                      <a:alpha val="40000"/>
                    </a:schemeClr>
                  </a:outerShdw>
                </a:effectLst>
              </a:endParaRPr>
            </a:p>
          </p:txBody>
        </p:sp>
      </p:grpSp>
    </p:spTree>
    <p:extLst>
      <p:ext uri="{BB962C8B-B14F-4D97-AF65-F5344CB8AC3E}">
        <p14:creationId xmlns:p14="http://schemas.microsoft.com/office/powerpoint/2010/main" val="2851635885"/>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239000" cy="686118"/>
          </a:xfrm>
        </p:spPr>
        <p:txBody>
          <a:bodyPr/>
          <a:lstStyle/>
          <a:p>
            <a:pPr algn="ctr"/>
            <a:r>
              <a:rPr lang="el-GR" b="1" cap="none" dirty="0" smtClean="0">
                <a:solidFill>
                  <a:schemeClr val="tx1"/>
                </a:solidFill>
                <a:latin typeface="Calibri" panose="020F0502020204030204" pitchFamily="34" charset="0"/>
                <a:cs typeface="Calibri" panose="020F0502020204030204" pitchFamily="34" charset="0"/>
              </a:rPr>
              <a:t>Δημοσιεύσεις</a:t>
            </a:r>
            <a:endParaRPr lang="el-GR" b="1"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457200" y="1371600"/>
            <a:ext cx="8229600" cy="5029200"/>
          </a:xfrm>
        </p:spPr>
        <p:txBody>
          <a:bodyPr>
            <a:normAutofit fontScale="70000" lnSpcReduction="20000"/>
          </a:bodyPr>
          <a:lstStyle/>
          <a:p>
            <a:pPr algn="just"/>
            <a:r>
              <a:rPr lang="el-GR" sz="2900" b="0" dirty="0" smtClean="0"/>
              <a:t>Επιστημονικά Περιοδικά</a:t>
            </a:r>
          </a:p>
          <a:p>
            <a:pPr algn="just"/>
            <a:endParaRPr lang="el-GR" b="0" dirty="0"/>
          </a:p>
          <a:p>
            <a:pPr marL="342900" indent="-342900" algn="just">
              <a:buFont typeface="Wingdings" panose="05000000000000000000" pitchFamily="2" charset="2"/>
              <a:buChar char="q"/>
            </a:pPr>
            <a:r>
              <a:rPr lang="en-US" dirty="0" smtClean="0"/>
              <a:t>Gamvroudis</a:t>
            </a:r>
            <a:r>
              <a:rPr lang="en-US" dirty="0"/>
              <a:t>, C</a:t>
            </a:r>
            <a:r>
              <a:rPr lang="en-US" b="0" dirty="0"/>
              <a:t>., </a:t>
            </a:r>
            <a:r>
              <a:rPr lang="en-US" b="0" dirty="0" err="1"/>
              <a:t>Dokou</a:t>
            </a:r>
            <a:r>
              <a:rPr lang="en-US" b="0" dirty="0"/>
              <a:t>, Z., </a:t>
            </a:r>
            <a:r>
              <a:rPr lang="en-US" b="0" dirty="0" err="1"/>
              <a:t>Nikolaidis</a:t>
            </a:r>
            <a:r>
              <a:rPr lang="en-US" b="0" dirty="0"/>
              <a:t>, N.P., </a:t>
            </a:r>
            <a:r>
              <a:rPr lang="en-US" b="0" dirty="0" err="1"/>
              <a:t>Karatzas</a:t>
            </a:r>
            <a:r>
              <a:rPr lang="en-US" b="0" dirty="0"/>
              <a:t>, G.P., 2016. Impacts of surface and groundwater variability response to future climate change scenarios in a large Mediterranean watershed. Environmental Earth Sciences Journal. (In Review).</a:t>
            </a:r>
            <a:endParaRPr lang="el-GR" b="0" dirty="0"/>
          </a:p>
          <a:p>
            <a:pPr marL="342900" indent="-342900" algn="just">
              <a:buFont typeface="Wingdings" panose="05000000000000000000" pitchFamily="2" charset="2"/>
              <a:buChar char="q"/>
            </a:pPr>
            <a:r>
              <a:rPr lang="en-US" dirty="0" smtClean="0"/>
              <a:t>Gamvroudis</a:t>
            </a:r>
            <a:r>
              <a:rPr lang="en-US" dirty="0"/>
              <a:t>, C</a:t>
            </a:r>
            <a:r>
              <a:rPr lang="en-US" b="0" dirty="0"/>
              <a:t>., </a:t>
            </a:r>
            <a:r>
              <a:rPr lang="en-US" b="0" dirty="0" err="1"/>
              <a:t>Nikolaidis</a:t>
            </a:r>
            <a:r>
              <a:rPr lang="en-US" b="0" dirty="0"/>
              <a:t>, N.P., </a:t>
            </a:r>
            <a:r>
              <a:rPr lang="en-US" b="0" dirty="0" err="1"/>
              <a:t>Tzoraki</a:t>
            </a:r>
            <a:r>
              <a:rPr lang="en-US" b="0" dirty="0"/>
              <a:t>, O., </a:t>
            </a:r>
            <a:r>
              <a:rPr lang="en-US" b="0" dirty="0" err="1"/>
              <a:t>Papadoulakis</a:t>
            </a:r>
            <a:r>
              <a:rPr lang="en-US" b="0" dirty="0"/>
              <a:t>, V., and </a:t>
            </a:r>
            <a:r>
              <a:rPr lang="en-US" b="0" dirty="0" err="1"/>
              <a:t>Karalemas</a:t>
            </a:r>
            <a:r>
              <a:rPr lang="en-US" b="0" dirty="0"/>
              <a:t>, N., 2014. Water and sediment transport modeling of a large temporary river basin in Greece. Science of the Total Environment, Volume 508, Pages </a:t>
            </a:r>
            <a:r>
              <a:rPr lang="en-US" b="0" dirty="0" smtClean="0"/>
              <a:t>354–365.</a:t>
            </a:r>
          </a:p>
          <a:p>
            <a:pPr marL="342900" indent="-342900" algn="just">
              <a:buFont typeface="Wingdings" panose="05000000000000000000" pitchFamily="2" charset="2"/>
              <a:buChar char="q"/>
            </a:pPr>
            <a:r>
              <a:rPr lang="en-US" dirty="0"/>
              <a:t>Gamvroudis, C</a:t>
            </a:r>
            <a:r>
              <a:rPr lang="en-US" b="0" dirty="0"/>
              <a:t>., </a:t>
            </a:r>
            <a:r>
              <a:rPr lang="en-US" b="0" dirty="0" err="1"/>
              <a:t>Karalemas</a:t>
            </a:r>
            <a:r>
              <a:rPr lang="en-US" b="0" dirty="0"/>
              <a:t>, N., </a:t>
            </a:r>
            <a:r>
              <a:rPr lang="en-US" b="0" dirty="0" err="1"/>
              <a:t>Papadoulakis</a:t>
            </a:r>
            <a:r>
              <a:rPr lang="en-US" b="0" dirty="0"/>
              <a:t>, V., </a:t>
            </a:r>
            <a:r>
              <a:rPr lang="en-US" b="0" dirty="0" err="1"/>
              <a:t>Tzoraki</a:t>
            </a:r>
            <a:r>
              <a:rPr lang="en-US" b="0" dirty="0"/>
              <a:t>, O. and </a:t>
            </a:r>
            <a:r>
              <a:rPr lang="en-US" b="0" dirty="0" err="1"/>
              <a:t>Nikolaidis</a:t>
            </a:r>
            <a:r>
              <a:rPr lang="en-US" b="0" dirty="0"/>
              <a:t>, N.P., 2011. Hydrograph analysis of </a:t>
            </a:r>
            <a:r>
              <a:rPr lang="en-US" b="0" dirty="0" err="1"/>
              <a:t>Inountas</a:t>
            </a:r>
            <a:r>
              <a:rPr lang="en-US" b="0" dirty="0"/>
              <a:t> River Basin (</a:t>
            </a:r>
            <a:r>
              <a:rPr lang="en-US" b="0" dirty="0" err="1"/>
              <a:t>Lakonia</a:t>
            </a:r>
            <a:r>
              <a:rPr lang="en-US" b="0" dirty="0"/>
              <a:t>, Greece). In: Advances in the Research of Aquatic Environment, </a:t>
            </a:r>
            <a:r>
              <a:rPr lang="en-US" b="0" dirty="0" err="1"/>
              <a:t>Eds</a:t>
            </a:r>
            <a:r>
              <a:rPr lang="en-US" b="0" dirty="0"/>
              <a:t>: </a:t>
            </a:r>
            <a:r>
              <a:rPr lang="en-US" b="0" dirty="0" err="1"/>
              <a:t>Lambrakis</a:t>
            </a:r>
            <a:r>
              <a:rPr lang="en-US" b="0" dirty="0"/>
              <a:t>, N., Stournaras, G., </a:t>
            </a:r>
            <a:r>
              <a:rPr lang="en-US" b="0" dirty="0" err="1"/>
              <a:t>Katsanou</a:t>
            </a:r>
            <a:r>
              <a:rPr lang="en-US" b="0" dirty="0"/>
              <a:t>, K., Springer Berlin Heidelberg, pp. 171-178.</a:t>
            </a:r>
            <a:endParaRPr lang="el-GR" b="0" dirty="0"/>
          </a:p>
          <a:p>
            <a:pPr marL="342900" indent="-342900" algn="just">
              <a:buFont typeface="Wingdings" panose="05000000000000000000" pitchFamily="2" charset="2"/>
              <a:buChar char="q"/>
            </a:pPr>
            <a:r>
              <a:rPr lang="en-US" b="0" dirty="0" err="1" smtClean="0"/>
              <a:t>Tzoraki</a:t>
            </a:r>
            <a:r>
              <a:rPr lang="en-US" b="0" dirty="0"/>
              <a:t>, O., Cooper, D., </a:t>
            </a:r>
            <a:r>
              <a:rPr lang="en-US" b="0" dirty="0" err="1"/>
              <a:t>Kjeldsen</a:t>
            </a:r>
            <a:r>
              <a:rPr lang="en-US" b="0" dirty="0"/>
              <a:t>, T., </a:t>
            </a:r>
            <a:r>
              <a:rPr lang="en-US" b="0" dirty="0" err="1"/>
              <a:t>Nikolaidis</a:t>
            </a:r>
            <a:r>
              <a:rPr lang="en-US" b="0" dirty="0"/>
              <a:t>, N. P., </a:t>
            </a:r>
            <a:r>
              <a:rPr lang="en-US" dirty="0"/>
              <a:t>Gamvroudis, C</a:t>
            </a:r>
            <a:r>
              <a:rPr lang="en-US" b="0" dirty="0"/>
              <a:t>., </a:t>
            </a:r>
            <a:r>
              <a:rPr lang="en-US" b="0" dirty="0" err="1"/>
              <a:t>Froebrich</a:t>
            </a:r>
            <a:r>
              <a:rPr lang="en-US" b="0" dirty="0"/>
              <a:t>, J., </a:t>
            </a:r>
            <a:r>
              <a:rPr lang="en-US" b="0" dirty="0" err="1"/>
              <a:t>Querner</a:t>
            </a:r>
            <a:r>
              <a:rPr lang="en-US" b="0" dirty="0"/>
              <a:t>, E., </a:t>
            </a:r>
            <a:r>
              <a:rPr lang="en-US" b="0" dirty="0" err="1"/>
              <a:t>Gallart</a:t>
            </a:r>
            <a:r>
              <a:rPr lang="en-US" b="0" dirty="0"/>
              <a:t>, F. and </a:t>
            </a:r>
            <a:r>
              <a:rPr lang="en-US" b="0" dirty="0" err="1"/>
              <a:t>Karalemas</a:t>
            </a:r>
            <a:r>
              <a:rPr lang="en-US" b="0" dirty="0"/>
              <a:t>, N., 2013. Flood generation and classification of a semi-arid intermittent flow watershed. </a:t>
            </a:r>
            <a:r>
              <a:rPr lang="en-US" b="0" dirty="0" err="1"/>
              <a:t>Evrotas</a:t>
            </a:r>
            <a:r>
              <a:rPr lang="en-US" b="0" dirty="0"/>
              <a:t> river. International Journal of River Basin Management, 11 (1), pp. </a:t>
            </a:r>
            <a:r>
              <a:rPr lang="en-US" b="0" dirty="0" smtClean="0"/>
              <a:t>77-92.</a:t>
            </a:r>
            <a:endParaRPr lang="el-GR" b="0" dirty="0" smtClean="0"/>
          </a:p>
          <a:p>
            <a:pPr marL="342900" indent="-342900" algn="just">
              <a:buFont typeface="Wingdings" panose="05000000000000000000" pitchFamily="2" charset="2"/>
              <a:buChar char="q"/>
            </a:pPr>
            <a:r>
              <a:rPr lang="en-US" b="0" dirty="0" err="1" smtClean="0"/>
              <a:t>Ourania</a:t>
            </a:r>
            <a:r>
              <a:rPr lang="en-US" b="0" dirty="0" smtClean="0"/>
              <a:t> </a:t>
            </a:r>
            <a:r>
              <a:rPr lang="en-US" b="0" dirty="0" err="1"/>
              <a:t>Tzoraki</a:t>
            </a:r>
            <a:r>
              <a:rPr lang="en-US" b="0" dirty="0"/>
              <a:t> , David Cooper , Thomas </a:t>
            </a:r>
            <a:r>
              <a:rPr lang="en-US" b="0" dirty="0" err="1"/>
              <a:t>Kjeldsen</a:t>
            </a:r>
            <a:r>
              <a:rPr lang="en-US" b="0" dirty="0"/>
              <a:t> , Nikolaos P. </a:t>
            </a:r>
            <a:r>
              <a:rPr lang="en-US" b="0" dirty="0" err="1"/>
              <a:t>Nikolaidis</a:t>
            </a:r>
            <a:r>
              <a:rPr lang="en-US" b="0" dirty="0"/>
              <a:t> , </a:t>
            </a:r>
            <a:r>
              <a:rPr lang="en-US" dirty="0"/>
              <a:t>Christos Gamvroudis</a:t>
            </a:r>
            <a:r>
              <a:rPr lang="en-US" b="0" dirty="0"/>
              <a:t> ,</a:t>
            </a:r>
            <a:r>
              <a:rPr lang="en-US" b="0" dirty="0" err="1"/>
              <a:t>Jochen</a:t>
            </a:r>
            <a:r>
              <a:rPr lang="en-US" b="0" dirty="0"/>
              <a:t> </a:t>
            </a:r>
            <a:r>
              <a:rPr lang="en-US" b="0" dirty="0" err="1"/>
              <a:t>Froebrich</a:t>
            </a:r>
            <a:r>
              <a:rPr lang="en-US" b="0" dirty="0"/>
              <a:t> , Erik </a:t>
            </a:r>
            <a:r>
              <a:rPr lang="en-US" b="0" dirty="0" err="1"/>
              <a:t>Querner</a:t>
            </a:r>
            <a:r>
              <a:rPr lang="en-US" b="0" dirty="0"/>
              <a:t> , </a:t>
            </a:r>
            <a:r>
              <a:rPr lang="en-US" b="0" dirty="0" err="1"/>
              <a:t>Francesc</a:t>
            </a:r>
            <a:r>
              <a:rPr lang="en-US" b="0" dirty="0"/>
              <a:t> </a:t>
            </a:r>
            <a:r>
              <a:rPr lang="en-US" b="0" dirty="0" err="1"/>
              <a:t>Gallart</a:t>
            </a:r>
            <a:r>
              <a:rPr lang="en-US" b="0" dirty="0"/>
              <a:t> &amp; Nikolaos </a:t>
            </a:r>
            <a:r>
              <a:rPr lang="en-US" b="0" dirty="0" err="1"/>
              <a:t>Karalemas</a:t>
            </a:r>
            <a:r>
              <a:rPr lang="en-US" b="0" dirty="0"/>
              <a:t> (2013): Flood generation and classification of a semi-arid intermittent flow watershed: </a:t>
            </a:r>
            <a:r>
              <a:rPr lang="en-US" b="0" dirty="0" err="1"/>
              <a:t>Evrotas</a:t>
            </a:r>
            <a:r>
              <a:rPr lang="en-US" b="0" dirty="0"/>
              <a:t> river, International Journal of River Basin Management, 11:1, </a:t>
            </a:r>
            <a:r>
              <a:rPr lang="en-US" b="0" dirty="0" smtClean="0"/>
              <a:t>77-92.</a:t>
            </a:r>
            <a:endParaRPr lang="el-GR" b="0" dirty="0" smtClean="0"/>
          </a:p>
          <a:p>
            <a:pPr marL="342900" indent="-342900" algn="just">
              <a:buFont typeface="Wingdings" panose="05000000000000000000" pitchFamily="2" charset="2"/>
              <a:buChar char="q"/>
            </a:pPr>
            <a:r>
              <a:rPr lang="en-US" b="0" dirty="0" err="1" smtClean="0"/>
              <a:t>Tzoraki</a:t>
            </a:r>
            <a:r>
              <a:rPr lang="en-US" b="0" dirty="0"/>
              <a:t>, O., </a:t>
            </a:r>
            <a:r>
              <a:rPr lang="en-US" b="0" dirty="0" err="1"/>
              <a:t>Papadoulakis</a:t>
            </a:r>
            <a:r>
              <a:rPr lang="en-US" b="0" dirty="0"/>
              <a:t>, V., Christodoulou, A., </a:t>
            </a:r>
            <a:r>
              <a:rPr lang="en-US" b="0" dirty="0" err="1"/>
              <a:t>Vozinaki</a:t>
            </a:r>
            <a:r>
              <a:rPr lang="en-US" b="0" dirty="0"/>
              <a:t>, E., </a:t>
            </a:r>
            <a:r>
              <a:rPr lang="en-US" b="0" dirty="0" err="1"/>
              <a:t>Karalemas</a:t>
            </a:r>
            <a:r>
              <a:rPr lang="en-US" b="0" dirty="0"/>
              <a:t>, N., </a:t>
            </a:r>
            <a:r>
              <a:rPr lang="en-US" dirty="0"/>
              <a:t>Gamvroudis, C</a:t>
            </a:r>
            <a:r>
              <a:rPr lang="en-US" b="0" dirty="0"/>
              <a:t>., and </a:t>
            </a:r>
            <a:r>
              <a:rPr lang="en-US" b="0" dirty="0" err="1"/>
              <a:t>Nikolaidis</a:t>
            </a:r>
            <a:r>
              <a:rPr lang="en-US" b="0" dirty="0"/>
              <a:t>, N.P., 2011. Hydrologic modelling of a complex </a:t>
            </a:r>
            <a:r>
              <a:rPr lang="en-US" b="0" dirty="0" err="1"/>
              <a:t>hydrogeologic</a:t>
            </a:r>
            <a:r>
              <a:rPr lang="en-US" b="0" dirty="0"/>
              <a:t> basin: </a:t>
            </a:r>
            <a:r>
              <a:rPr lang="en-US" b="0" dirty="0" err="1"/>
              <a:t>Evrotas</a:t>
            </a:r>
            <a:r>
              <a:rPr lang="en-US" b="0" dirty="0"/>
              <a:t> River Basin, In: Advances in the Research of Aquatic Environment, </a:t>
            </a:r>
            <a:r>
              <a:rPr lang="en-US" b="0" dirty="0" err="1"/>
              <a:t>Eds</a:t>
            </a:r>
            <a:r>
              <a:rPr lang="en-US" b="0" dirty="0"/>
              <a:t>: </a:t>
            </a:r>
            <a:r>
              <a:rPr lang="en-US" b="0" dirty="0" err="1"/>
              <a:t>Lambrakis</a:t>
            </a:r>
            <a:r>
              <a:rPr lang="en-US" b="0" dirty="0"/>
              <a:t>, N., Stournaras, G., </a:t>
            </a:r>
            <a:r>
              <a:rPr lang="en-US" b="0" dirty="0" err="1"/>
              <a:t>Katsanou</a:t>
            </a:r>
            <a:r>
              <a:rPr lang="en-US" b="0" dirty="0"/>
              <a:t>, K., Springer Berlin Heidelberg, pp. 179-186.</a:t>
            </a:r>
          </a:p>
          <a:p>
            <a:pPr algn="just"/>
            <a:endParaRPr lang="el-GR" b="0" dirty="0" smtClean="0"/>
          </a:p>
        </p:txBody>
      </p:sp>
    </p:spTree>
    <p:extLst>
      <p:ext uri="{BB962C8B-B14F-4D97-AF65-F5344CB8AC3E}">
        <p14:creationId xmlns:p14="http://schemas.microsoft.com/office/powerpoint/2010/main" val="3704528184"/>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239000" cy="686118"/>
          </a:xfrm>
        </p:spPr>
        <p:txBody>
          <a:bodyPr/>
          <a:lstStyle/>
          <a:p>
            <a:pPr algn="ctr"/>
            <a:r>
              <a:rPr lang="el-GR" b="1" cap="none" dirty="0" smtClean="0">
                <a:solidFill>
                  <a:schemeClr val="tx1"/>
                </a:solidFill>
                <a:latin typeface="Calibri" panose="020F0502020204030204" pitchFamily="34" charset="0"/>
                <a:cs typeface="Calibri" panose="020F0502020204030204" pitchFamily="34" charset="0"/>
              </a:rPr>
              <a:t>Δημοσιεύσεις</a:t>
            </a:r>
            <a:endParaRPr lang="el-GR" b="1" cap="none"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457200" y="1066800"/>
            <a:ext cx="8229600" cy="5638800"/>
          </a:xfrm>
        </p:spPr>
        <p:txBody>
          <a:bodyPr>
            <a:normAutofit fontScale="55000" lnSpcReduction="20000"/>
          </a:bodyPr>
          <a:lstStyle/>
          <a:p>
            <a:pPr algn="just"/>
            <a:r>
              <a:rPr lang="el-GR" sz="3200" b="0" dirty="0" smtClean="0"/>
              <a:t>Επιστημονικά Συνέδρια</a:t>
            </a:r>
          </a:p>
          <a:p>
            <a:pPr algn="just"/>
            <a:endParaRPr lang="el-GR" b="0" dirty="0" smtClean="0"/>
          </a:p>
          <a:p>
            <a:pPr marL="342900" indent="-342900" algn="just">
              <a:buFont typeface="Wingdings" panose="05000000000000000000" pitchFamily="2" charset="2"/>
              <a:buChar char="q"/>
            </a:pPr>
            <a:r>
              <a:rPr lang="en-US" sz="2500" dirty="0" smtClean="0"/>
              <a:t>Gamvroudis </a:t>
            </a:r>
            <a:r>
              <a:rPr lang="en-US" sz="2500" dirty="0"/>
              <a:t>C.C</a:t>
            </a:r>
            <a:r>
              <a:rPr lang="en-US" sz="2500" b="0" dirty="0"/>
              <a:t>., </a:t>
            </a:r>
            <a:r>
              <a:rPr lang="en-US" sz="2500" b="0" dirty="0" err="1"/>
              <a:t>Nikolaidis</a:t>
            </a:r>
            <a:r>
              <a:rPr lang="en-US" sz="2500" b="0" dirty="0"/>
              <a:t> N.P., </a:t>
            </a:r>
            <a:r>
              <a:rPr lang="en-US" sz="2500" b="0" dirty="0" err="1"/>
              <a:t>Karatzas</a:t>
            </a:r>
            <a:r>
              <a:rPr lang="en-US" sz="2500" b="0" dirty="0"/>
              <a:t> G.P., </a:t>
            </a:r>
            <a:r>
              <a:rPr lang="en-US" sz="2500" b="0" dirty="0" err="1"/>
              <a:t>Dokou</a:t>
            </a:r>
            <a:r>
              <a:rPr lang="en-US" sz="2500" b="0" dirty="0"/>
              <a:t> Z., 2016. Simulating the </a:t>
            </a:r>
            <a:r>
              <a:rPr lang="en-US" sz="2500" b="0" dirty="0" err="1"/>
              <a:t>spatio</a:t>
            </a:r>
            <a:r>
              <a:rPr lang="en-US" sz="2500" b="0" dirty="0"/>
              <a:t>-temporal distribution of groundwater levels under climate change scenarios using an integrated surface-ground water model. 2nd </a:t>
            </a:r>
            <a:r>
              <a:rPr lang="en-US" sz="2500" b="0" dirty="0" err="1"/>
              <a:t>EWaS</a:t>
            </a:r>
            <a:r>
              <a:rPr lang="en-US" sz="2500" b="0" dirty="0"/>
              <a:t> International Conference, 1- 4 June, 2016 - Chania, Crete, </a:t>
            </a:r>
            <a:r>
              <a:rPr lang="en-US" sz="2500" b="0" dirty="0" smtClean="0"/>
              <a:t>Greece</a:t>
            </a:r>
            <a:endParaRPr lang="el-GR" sz="2500" b="0" dirty="0" smtClean="0"/>
          </a:p>
          <a:p>
            <a:pPr marL="342900" indent="-342900" algn="just">
              <a:buFont typeface="Wingdings" panose="05000000000000000000" pitchFamily="2" charset="2"/>
              <a:buChar char="q"/>
            </a:pPr>
            <a:r>
              <a:rPr lang="el-GR" sz="2500" dirty="0" err="1" smtClean="0"/>
              <a:t>Γαμβρουδης</a:t>
            </a:r>
            <a:r>
              <a:rPr lang="el-GR" sz="2500" dirty="0" smtClean="0"/>
              <a:t> </a:t>
            </a:r>
            <a:r>
              <a:rPr lang="el-GR" sz="2500" dirty="0"/>
              <a:t>Χ</a:t>
            </a:r>
            <a:r>
              <a:rPr lang="el-GR" sz="2500" b="0" dirty="0"/>
              <a:t>, </a:t>
            </a:r>
            <a:r>
              <a:rPr lang="el-GR" sz="2500" b="0" dirty="0" err="1"/>
              <a:t>Νικολαϊδης</a:t>
            </a:r>
            <a:r>
              <a:rPr lang="el-GR" sz="2500" b="0" dirty="0"/>
              <a:t> Ν, </a:t>
            </a:r>
            <a:r>
              <a:rPr lang="el-GR" sz="2500" b="0" dirty="0" err="1"/>
              <a:t>Τζοράκη</a:t>
            </a:r>
            <a:r>
              <a:rPr lang="el-GR" sz="2500" b="0" dirty="0"/>
              <a:t> Ο., 2015. Επίδραση της κλιματικής αλλαγής στην υδρολογική δίαιτα ποταμών διαλείπουσας ροής, η περίπτωση του ποταμού Ευρώτα, 2015. 8ο Πανελλήνιο </a:t>
            </a:r>
            <a:r>
              <a:rPr lang="el-GR" sz="2500" b="0" dirty="0" err="1"/>
              <a:t>Συνεδρίο</a:t>
            </a:r>
            <a:r>
              <a:rPr lang="el-GR" sz="2500" b="0" dirty="0"/>
              <a:t> Περιβαλλοντικής Πολιτικής &amp; Διαχείρισης, 5-7 Ιουνίου 2015, Μυτιλήνη, </a:t>
            </a:r>
            <a:r>
              <a:rPr lang="el-GR" sz="2500" b="0" dirty="0" smtClean="0"/>
              <a:t>Λέσβος.</a:t>
            </a:r>
          </a:p>
          <a:p>
            <a:pPr marL="342900" indent="-342900" algn="just">
              <a:buFont typeface="Wingdings" panose="05000000000000000000" pitchFamily="2" charset="2"/>
              <a:buChar char="q"/>
            </a:pPr>
            <a:r>
              <a:rPr lang="el-GR" sz="2500" dirty="0" err="1" smtClean="0"/>
              <a:t>Γαμβρουδης</a:t>
            </a:r>
            <a:r>
              <a:rPr lang="el-GR" sz="2500" dirty="0" smtClean="0"/>
              <a:t> </a:t>
            </a:r>
            <a:r>
              <a:rPr lang="el-GR" sz="2500" dirty="0"/>
              <a:t>Χ</a:t>
            </a:r>
            <a:r>
              <a:rPr lang="el-GR" sz="2500" b="0" dirty="0"/>
              <a:t>, </a:t>
            </a:r>
            <a:r>
              <a:rPr lang="el-GR" sz="2500" b="0" dirty="0" err="1"/>
              <a:t>Νικολαϊδης</a:t>
            </a:r>
            <a:r>
              <a:rPr lang="el-GR" sz="2500" b="0" dirty="0"/>
              <a:t> Ν, </a:t>
            </a:r>
            <a:r>
              <a:rPr lang="el-GR" sz="2500" b="0" dirty="0" err="1"/>
              <a:t>Τζοράκη</a:t>
            </a:r>
            <a:r>
              <a:rPr lang="el-GR" sz="2500" b="0" dirty="0"/>
              <a:t> Ο., 2014. </a:t>
            </a:r>
            <a:r>
              <a:rPr lang="el-GR" sz="2500" b="0" dirty="0" err="1"/>
              <a:t>Μοντελοποίηση</a:t>
            </a:r>
            <a:r>
              <a:rPr lang="el-GR" sz="2500" b="0" dirty="0"/>
              <a:t> της υδρολογίας και της μεταφοράς ιζημάτων σε λεκάνες απορροής ποταμών διαλείπουσας ροής στη Μεσόγειο μέσω του υδρολογικού μοντέλου </a:t>
            </a:r>
            <a:r>
              <a:rPr lang="en-US" sz="2500" b="0" dirty="0"/>
              <a:t>SWAT. </a:t>
            </a:r>
            <a:r>
              <a:rPr lang="el-GR" sz="2500" b="0" dirty="0"/>
              <a:t>Πανελλήνιο Συνέδριο «Η χρήση των νέων τεχνολογιών στην πρόληψη και τη διαχείριση φυσικών καταστροφών - Ο ρόλος της Πολιτικής Προστασίας». Ρόδος, 24 Οκτωβρίου </a:t>
            </a:r>
            <a:r>
              <a:rPr lang="el-GR" sz="2500" b="0" dirty="0" smtClean="0"/>
              <a:t>2014.</a:t>
            </a:r>
          </a:p>
          <a:p>
            <a:pPr marL="342900" indent="-342900" algn="just">
              <a:buFont typeface="Wingdings" panose="05000000000000000000" pitchFamily="2" charset="2"/>
              <a:buChar char="q"/>
            </a:pPr>
            <a:r>
              <a:rPr lang="en-US" sz="2500" dirty="0" smtClean="0"/>
              <a:t>C</a:t>
            </a:r>
            <a:r>
              <a:rPr lang="en-US" sz="2500" dirty="0"/>
              <a:t>. Gamvroudis</a:t>
            </a:r>
            <a:r>
              <a:rPr lang="en-US" sz="2500" b="0" dirty="0"/>
              <a:t>, N. P. </a:t>
            </a:r>
            <a:r>
              <a:rPr lang="en-US" sz="2500" b="0" dirty="0" err="1"/>
              <a:t>Nikolaidis</a:t>
            </a:r>
            <a:r>
              <a:rPr lang="en-US" sz="2500" b="0" dirty="0"/>
              <a:t> , N. </a:t>
            </a:r>
            <a:r>
              <a:rPr lang="en-US" sz="2500" b="0" dirty="0" err="1"/>
              <a:t>Karalemas</a:t>
            </a:r>
            <a:r>
              <a:rPr lang="en-US" sz="2500" b="0" dirty="0"/>
              <a:t>, V. </a:t>
            </a:r>
            <a:r>
              <a:rPr lang="en-US" sz="2500" b="0" dirty="0" err="1"/>
              <a:t>Papadoulakis</a:t>
            </a:r>
            <a:r>
              <a:rPr lang="en-US" sz="2500" b="0" dirty="0"/>
              <a:t>, O. </a:t>
            </a:r>
            <a:r>
              <a:rPr lang="en-US" sz="2500" b="0" dirty="0" err="1"/>
              <a:t>Tzoraki</a:t>
            </a:r>
            <a:r>
              <a:rPr lang="en-US" sz="2500" b="0" dirty="0"/>
              <a:t>, 2012. Hydrologic and sediment transport in complex Mediterranean catchment. 21st Century Watershed Technology Conference and Workshop. Improving Water Quality and the Environment Bari, Italy May 27th- June 1st, </a:t>
            </a:r>
            <a:r>
              <a:rPr lang="en-US" sz="2500" b="0" dirty="0" smtClean="0"/>
              <a:t>2012.</a:t>
            </a:r>
            <a:endParaRPr lang="el-GR" sz="2500" b="0" dirty="0" smtClean="0"/>
          </a:p>
          <a:p>
            <a:pPr marL="342900" indent="-342900" algn="just">
              <a:buFont typeface="Wingdings" panose="05000000000000000000" pitchFamily="2" charset="2"/>
              <a:buChar char="q"/>
            </a:pPr>
            <a:r>
              <a:rPr lang="en-US" sz="2500" dirty="0" smtClean="0"/>
              <a:t>C</a:t>
            </a:r>
            <a:r>
              <a:rPr lang="en-US" sz="2500" dirty="0"/>
              <a:t>. Gamvroudis</a:t>
            </a:r>
            <a:r>
              <a:rPr lang="en-US" sz="2500" b="0" dirty="0"/>
              <a:t>, N. </a:t>
            </a:r>
            <a:r>
              <a:rPr lang="en-US" sz="2500" b="0" dirty="0" err="1"/>
              <a:t>Karalemas</a:t>
            </a:r>
            <a:r>
              <a:rPr lang="en-US" sz="2500" b="0" dirty="0"/>
              <a:t>, V. </a:t>
            </a:r>
            <a:r>
              <a:rPr lang="en-US" sz="2500" b="0" dirty="0" err="1"/>
              <a:t>Papadoulakis</a:t>
            </a:r>
            <a:r>
              <a:rPr lang="en-US" sz="2500" b="0" dirty="0"/>
              <a:t>, O. </a:t>
            </a:r>
            <a:r>
              <a:rPr lang="en-US" sz="2500" b="0" dirty="0" err="1"/>
              <a:t>Tzoraki</a:t>
            </a:r>
            <a:r>
              <a:rPr lang="en-US" sz="2500" b="0" dirty="0"/>
              <a:t>, N. P. </a:t>
            </a:r>
            <a:r>
              <a:rPr lang="en-US" sz="2500" b="0" dirty="0" err="1"/>
              <a:t>Nikolaidis</a:t>
            </a:r>
            <a:r>
              <a:rPr lang="en-US" sz="2500" b="0" dirty="0"/>
              <a:t>, 2011. Hydrograph analysis of </a:t>
            </a:r>
            <a:r>
              <a:rPr lang="en-US" sz="2500" b="0" dirty="0" err="1"/>
              <a:t>Inountas</a:t>
            </a:r>
            <a:r>
              <a:rPr lang="en-US" sz="2500" b="0" dirty="0"/>
              <a:t> River Basin (</a:t>
            </a:r>
            <a:r>
              <a:rPr lang="en-US" sz="2500" b="0" dirty="0" err="1"/>
              <a:t>Lakonia</a:t>
            </a:r>
            <a:r>
              <a:rPr lang="en-US" sz="2500" b="0" dirty="0"/>
              <a:t>, Greece), 2011. 9th International Hydrogeological Congress of Greece, </a:t>
            </a:r>
            <a:r>
              <a:rPr lang="en-US" sz="2500" b="0" dirty="0" err="1"/>
              <a:t>Kalavryta</a:t>
            </a:r>
            <a:r>
              <a:rPr lang="en-US" sz="2500" b="0" dirty="0"/>
              <a:t>, 5-8 October </a:t>
            </a:r>
            <a:r>
              <a:rPr lang="en-US" sz="2500" b="0" dirty="0" smtClean="0"/>
              <a:t>2011.</a:t>
            </a:r>
            <a:endParaRPr lang="el-GR" sz="2500" b="0" dirty="0" smtClean="0"/>
          </a:p>
          <a:p>
            <a:pPr marL="342900" indent="-342900" algn="just">
              <a:buFont typeface="Wingdings" panose="05000000000000000000" pitchFamily="2" charset="2"/>
              <a:buChar char="q"/>
            </a:pPr>
            <a:r>
              <a:rPr lang="el-GR" sz="2500" dirty="0" err="1" smtClean="0"/>
              <a:t>Γαμβρούδης</a:t>
            </a:r>
            <a:r>
              <a:rPr lang="el-GR" sz="2500" dirty="0" smtClean="0"/>
              <a:t> </a:t>
            </a:r>
            <a:r>
              <a:rPr lang="el-GR" sz="2500" dirty="0"/>
              <a:t>Χ</a:t>
            </a:r>
            <a:r>
              <a:rPr lang="el-GR" sz="2500" b="0" dirty="0"/>
              <a:t>., 2011. Ολοκληρωμένο πλαίσιο </a:t>
            </a:r>
            <a:r>
              <a:rPr lang="el-GR" sz="2500" b="0" dirty="0" err="1"/>
              <a:t>μοντελοποίησης</a:t>
            </a:r>
            <a:r>
              <a:rPr lang="el-GR" sz="2500" b="0" dirty="0"/>
              <a:t> υδρολογίας, ποιότητας νερών και </a:t>
            </a:r>
            <a:r>
              <a:rPr lang="el-GR" sz="2500" b="0" dirty="0" err="1"/>
              <a:t>στερεοπαροχής</a:t>
            </a:r>
            <a:r>
              <a:rPr lang="el-GR" sz="2500" b="0" dirty="0"/>
              <a:t> σε λεκάνες απορροής ποταμών διαλείπουσας ροής. 3η Συνάντηση Υποψηφίων Διδακτόρων του δικτύου </a:t>
            </a:r>
            <a:r>
              <a:rPr lang="el-GR" sz="2500" b="0" dirty="0" err="1"/>
              <a:t>Υδρομέδων</a:t>
            </a:r>
            <a:r>
              <a:rPr lang="el-GR" sz="2500" b="0" dirty="0"/>
              <a:t>, Αθήνα 11-12 Ιουλίου 2011</a:t>
            </a:r>
            <a:r>
              <a:rPr lang="el-GR" sz="2500" b="0" dirty="0" smtClean="0"/>
              <a:t>.</a:t>
            </a:r>
          </a:p>
        </p:txBody>
      </p:sp>
    </p:spTree>
    <p:extLst>
      <p:ext uri="{BB962C8B-B14F-4D97-AF65-F5344CB8AC3E}">
        <p14:creationId xmlns:p14="http://schemas.microsoft.com/office/powerpoint/2010/main" val="72667156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1585</TotalTime>
  <Words>8709</Words>
  <Application>Microsoft Office PowerPoint</Application>
  <PresentationFormat>On-screen Show (4:3)</PresentationFormat>
  <Paragraphs>1768</Paragraphs>
  <Slides>115</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115</vt:i4>
      </vt:variant>
    </vt:vector>
  </HeadingPairs>
  <TitlesOfParts>
    <vt:vector size="123" baseType="lpstr">
      <vt:lpstr>SimSun</vt:lpstr>
      <vt:lpstr>Arial</vt:lpstr>
      <vt:lpstr>Arial Black</vt:lpstr>
      <vt:lpstr>Calibri</vt:lpstr>
      <vt:lpstr>Courier New</vt:lpstr>
      <vt:lpstr>Times New Roman</vt:lpstr>
      <vt:lpstr>Wingdings</vt:lpstr>
      <vt:lpstr>Essential</vt:lpstr>
      <vt:lpstr>PowerPoint Presentation</vt:lpstr>
      <vt:lpstr>PowerPoint Presentation</vt:lpstr>
      <vt:lpstr>PowerPoint Presentation</vt:lpstr>
      <vt:lpstr>Τοποθέτηση του προβλήματος</vt:lpstr>
      <vt:lpstr>Τοποθέτηση του προβλήματος</vt:lpstr>
      <vt:lpstr>Τοποθέτηση του προβλήματος</vt:lpstr>
      <vt:lpstr>Τοποθέτηση του προβλήματος</vt:lpstr>
      <vt:lpstr>Τοποθέτηση του προβλήματος</vt:lpstr>
      <vt:lpstr>Τοποθέτηση του προβλήματος</vt:lpstr>
      <vt:lpstr>Σκοπός διδακτορικής διατριβής</vt:lpstr>
      <vt:lpstr>Σκοπός διδακτορικής διατριβής</vt:lpstr>
      <vt:lpstr>Σκοπός διδακτορικής διατριβής</vt:lpstr>
      <vt:lpstr>PowerPoint Presentation</vt:lpstr>
      <vt:lpstr>Μεθοδολογία</vt:lpstr>
      <vt:lpstr>Μεθοδολογία</vt:lpstr>
      <vt:lpstr>Μεθοδολογία</vt:lpstr>
      <vt:lpstr>Μεθοδολογία</vt:lpstr>
      <vt:lpstr>Μεθοδολογία</vt:lpstr>
      <vt:lpstr>PowerPoint Presentation</vt:lpstr>
      <vt:lpstr>Περιοχή Μελέτης</vt:lpstr>
      <vt:lpstr>Περιοχή Μελέτης-Γεωμορφολογικά στοιχεία</vt:lpstr>
      <vt:lpstr>Περιοχή Μελέτης - Γεωλογία</vt:lpstr>
      <vt:lpstr>Περιοχή Μελέτης</vt:lpstr>
      <vt:lpstr>Περιοχή Μελέτης</vt:lpstr>
      <vt:lpstr>Περιοχή Μελέτης</vt:lpstr>
      <vt:lpstr>Περιοχή Μελέτης</vt:lpstr>
      <vt:lpstr>Περιοχή Μελέτης</vt:lpstr>
      <vt:lpstr>Περιοχή Μελέτης</vt:lpstr>
      <vt:lpstr>Περιοχή Μελέτης</vt:lpstr>
      <vt:lpstr>Περιοχή Μελέτης</vt:lpstr>
      <vt:lpstr>Περιοχή Μελέτης</vt:lpstr>
      <vt:lpstr>Δίκτυο Παρακολούθησης</vt:lpstr>
      <vt:lpstr>Περιοχή Μελέτης</vt:lpstr>
      <vt:lpstr>Περιοχή Μελέτης</vt:lpstr>
      <vt:lpstr>Περιοχή Μελέτης</vt:lpstr>
      <vt:lpstr>Περιοχή Μελέτης</vt:lpstr>
      <vt:lpstr>Περιοχή Μελέτης</vt:lpstr>
      <vt:lpstr>Περιοχή Μελέτης</vt:lpstr>
      <vt:lpstr>Περιοχή Μελέτης</vt:lpstr>
      <vt:lpstr>Περιοχή Μελέτης</vt:lpstr>
      <vt:lpstr>PowerPoint Presentation</vt:lpstr>
      <vt:lpstr>Προσομοίωση υδρολογίας, μεταφοράς ιζημάτων</vt:lpstr>
      <vt:lpstr>Προσομοίωση υδρολογίας, μεταφοράς ιζημάτων</vt:lpstr>
      <vt:lpstr>Προσομοίωση υδρολογίας, μεταφοράς ιζημάτων</vt:lpstr>
      <vt:lpstr>Προσομοίωση υδρολογίας, μεταφοράς ιζημάτων</vt:lpstr>
      <vt:lpstr>Προσομοίωση υδρολογίας, μεταφοράς ιζημάτων</vt:lpstr>
      <vt:lpstr>Προσομοίωση υδρολογίας, μεταφοράς ιζημάτων</vt:lpstr>
      <vt:lpstr>Προσομοίωση υδρολογίας, μεταφοράς ιζημάτων</vt:lpstr>
      <vt:lpstr>Προσομοίωση υδρολογίας, μεταφοράς ιζημάτων</vt:lpstr>
      <vt:lpstr>Προσομοίωση υδρολογίας, μεταφοράς ιζημάτων</vt:lpstr>
      <vt:lpstr>Προσομοίωση υδρολογίας, μεταφοράς ιζημάτων</vt:lpstr>
      <vt:lpstr>Προσομοίωση υδρολογίας, μεταφοράς ιζημάτων</vt:lpstr>
      <vt:lpstr>Προσομοίωση υδρολογίας, μεταφοράς ιζημάτων</vt:lpstr>
      <vt:lpstr>Προσομοίωση υδρολογίας, μεταφοράς ιζημάτων</vt:lpstr>
      <vt:lpstr>Προσομοίωση υδρολογίας, μεταφοράς ιζημάτων</vt:lpstr>
      <vt:lpstr>Προσομοίωση υδρολογίας, μεταφοράς ιζημάτων</vt:lpstr>
      <vt:lpstr>Προσομοίωση υδρολογίας, μεταφοράς ιζημάτων</vt:lpstr>
      <vt:lpstr>Προσομοίωση υδρολογίας, μεταφοράς ιζημάτων</vt:lpstr>
      <vt:lpstr>Προσομοίωση υδρολογίας, μεταφοράς ιζημάτων</vt:lpstr>
      <vt:lpstr>Προσομοίωση υδρολογίας, μεταφοράς ιζημάτων</vt:lpstr>
      <vt:lpstr>Προσομοίωση υδρολογίας, μεταφοράς ιζημάτων</vt:lpstr>
      <vt:lpstr>PowerPoint Presentation</vt:lpstr>
      <vt:lpstr>Προσομοίωση της αλληλεπίδρασης επιφανειακών και υπόγειων νερών του ποταμού Ευρώτα</vt:lpstr>
      <vt:lpstr>Προσομοίωση της αλληλεπίδρασης επιφανειακών και υπόγειων νερών του ποταμού Ευρώτα</vt:lpstr>
      <vt:lpstr>Προσομοίωση της αλληλεπίδρασης επιφανειακών και υπόγειων νερών του ποταμού Ευρώτα</vt:lpstr>
      <vt:lpstr>Προσομοίωση της αλληλεπίδρασης επιφανειακών και υπόγειων νερών του ποταμού Ευρώτα</vt:lpstr>
      <vt:lpstr>Προσομοίωση της αλληλεπίδρασης επιφανειακών και υπόγειων νερών του ποταμού Ευρώτα</vt:lpstr>
      <vt:lpstr>Προσομοίωση της αλληλεπίδρασης επιφανειακών και υπόγειων νερών του ποταμού Ευρώτα</vt:lpstr>
      <vt:lpstr>Προσομοίωση της αλληλεπίδρασης επιφανειακών και υπόγειων νερών του ποταμού Ευρώτα</vt:lpstr>
      <vt:lpstr>Προσομοίωση της αλληλεπίδρασης επιφανειακών και υπόγειων νερών του ποταμού Ευρώτα</vt:lpstr>
      <vt:lpstr>Προσομοίωση της αλληλεπίδρασης επιφανειακών και υπόγειων νερών του ποταμού Ευρώτα</vt:lpstr>
      <vt:lpstr>PowerPoint Presentation</vt:lpstr>
      <vt:lpstr>Σενάρια Κλιματικής Αλλαγής </vt:lpstr>
      <vt:lpstr>Σενάρια Κλιματικής Αλλαγής </vt:lpstr>
      <vt:lpstr>Σενάρια Κλιματικής Αλλαγής </vt:lpstr>
      <vt:lpstr>Σενάρια Κλιματικής Αλλαγής </vt:lpstr>
      <vt:lpstr>Σενάρια Κλιματικής Αλλαγής </vt:lpstr>
      <vt:lpstr>Σενάρια Κλιματικής Αλλαγής </vt:lpstr>
      <vt:lpstr>Σενάρια Κλιματικής Αλλαγής </vt:lpstr>
      <vt:lpstr>Σενάρια Κλιματικής Αλλαγής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Συμπεράσματα</vt:lpstr>
      <vt:lpstr>Συμπεράσματα</vt:lpstr>
      <vt:lpstr>Συμπεράσματα</vt:lpstr>
      <vt:lpstr>Συμπεράσματα</vt:lpstr>
      <vt:lpstr>Προτάσεις για Μελλοντική έρευνα</vt:lpstr>
      <vt:lpstr>PowerPoint Presentation</vt:lpstr>
      <vt:lpstr>Μεθοδολογία</vt:lpstr>
      <vt:lpstr>Μεθοδολογία</vt:lpstr>
      <vt:lpstr>Μεθοδολογία</vt:lpstr>
      <vt:lpstr>Μεθοδολογία</vt:lpstr>
      <vt:lpstr>Μεθοδολογία</vt:lpstr>
      <vt:lpstr>Μεθοδολογία</vt:lpstr>
      <vt:lpstr>Περιοχή Μελέτης</vt:lpstr>
      <vt:lpstr>Περιοχή Μελέτης</vt:lpstr>
      <vt:lpstr>Περιοχή Μελέτης</vt:lpstr>
      <vt:lpstr>Προσομοίωση υδρολογίας, μεταφοράς ιζημάτων</vt:lpstr>
      <vt:lpstr>Προσομοίωση υδρολογίας, μεταφοράς ιζημάτων</vt:lpstr>
      <vt:lpstr>PowerPoint Presentation</vt:lpstr>
      <vt:lpstr>PowerPoint Presentation</vt:lpstr>
      <vt:lpstr>PowerPoint Presentation</vt:lpstr>
      <vt:lpstr>PowerPoint Presentation</vt:lpstr>
      <vt:lpstr>PowerPoint Presentation</vt:lpstr>
      <vt:lpstr>Δημοσιεύσεις</vt:lpstr>
      <vt:lpstr>Δημοσιεύσεις</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Christos</dc:creator>
  <cp:lastModifiedBy>christos gamvroudis</cp:lastModifiedBy>
  <cp:revision>253</cp:revision>
  <dcterms:created xsi:type="dcterms:W3CDTF">2006-08-16T00:00:00Z</dcterms:created>
  <dcterms:modified xsi:type="dcterms:W3CDTF">2016-12-14T05:26:14Z</dcterms:modified>
</cp:coreProperties>
</file>