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s/slide47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s/slide45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slides/slide5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15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slides/slide50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4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16.xml" ContentType="application/vnd.openxmlformats-officedocument.presentationml.slideLayout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51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Default Extension="tiff" ContentType="image/tiff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4"/>
  </p:notesMasterIdLst>
  <p:sldIdLst>
    <p:sldId id="359" r:id="rId2"/>
    <p:sldId id="380" r:id="rId3"/>
    <p:sldId id="379" r:id="rId4"/>
    <p:sldId id="346" r:id="rId5"/>
    <p:sldId id="320" r:id="rId6"/>
    <p:sldId id="319" r:id="rId7"/>
    <p:sldId id="388" r:id="rId8"/>
    <p:sldId id="389" r:id="rId9"/>
    <p:sldId id="390" r:id="rId10"/>
    <p:sldId id="265" r:id="rId11"/>
    <p:sldId id="260" r:id="rId12"/>
    <p:sldId id="262" r:id="rId13"/>
    <p:sldId id="261" r:id="rId14"/>
    <p:sldId id="264" r:id="rId15"/>
    <p:sldId id="258" r:id="rId16"/>
    <p:sldId id="348" r:id="rId17"/>
    <p:sldId id="386" r:id="rId18"/>
    <p:sldId id="439" r:id="rId19"/>
    <p:sldId id="440" r:id="rId20"/>
    <p:sldId id="441" r:id="rId21"/>
    <p:sldId id="442" r:id="rId22"/>
    <p:sldId id="447" r:id="rId23"/>
    <p:sldId id="443" r:id="rId24"/>
    <p:sldId id="444" r:id="rId25"/>
    <p:sldId id="445" r:id="rId26"/>
    <p:sldId id="446" r:id="rId27"/>
    <p:sldId id="438" r:id="rId28"/>
    <p:sldId id="387" r:id="rId29"/>
    <p:sldId id="448" r:id="rId30"/>
    <p:sldId id="468" r:id="rId31"/>
    <p:sldId id="469" r:id="rId32"/>
    <p:sldId id="449" r:id="rId33"/>
    <p:sldId id="450" r:id="rId34"/>
    <p:sldId id="451" r:id="rId35"/>
    <p:sldId id="452" r:id="rId36"/>
    <p:sldId id="453" r:id="rId37"/>
    <p:sldId id="454" r:id="rId38"/>
    <p:sldId id="455" r:id="rId39"/>
    <p:sldId id="456" r:id="rId40"/>
    <p:sldId id="457" r:id="rId41"/>
    <p:sldId id="458" r:id="rId42"/>
    <p:sldId id="459" r:id="rId43"/>
    <p:sldId id="460" r:id="rId44"/>
    <p:sldId id="461" r:id="rId45"/>
    <p:sldId id="462" r:id="rId46"/>
    <p:sldId id="463" r:id="rId47"/>
    <p:sldId id="464" r:id="rId48"/>
    <p:sldId id="465" r:id="rId49"/>
    <p:sldId id="466" r:id="rId50"/>
    <p:sldId id="467" r:id="rId51"/>
    <p:sldId id="391" r:id="rId52"/>
    <p:sldId id="434" r:id="rId5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15620"/>
    <p:restoredTop sz="94660"/>
  </p:normalViewPr>
  <p:slideViewPr>
    <p:cSldViewPr>
      <p:cViewPr>
        <p:scale>
          <a:sx n="80" d="100"/>
          <a:sy n="80" d="100"/>
        </p:scale>
        <p:origin x="-1260" y="-22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80" d="100"/>
        <a:sy n="80" d="100"/>
      </p:scale>
      <p:origin x="0" y="1302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viewProps" Target="view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6A3FE3E-4545-4321-97D4-80E2175C18B1}" type="datetimeFigureOut">
              <a:rPr lang="en-US" smtClean="0"/>
              <a:pPr/>
              <a:t>6/7/2012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C79027B-BB26-41F5-98E0-3505ED6ED11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467D4EA-0FA3-4C05-A116-962E73711A42}" type="slidenum">
              <a:rPr lang="el-GR" smtClean="0"/>
              <a:pPr/>
              <a:t>10</a:t>
            </a:fld>
            <a:endParaRPr lang="el-GR" smtClean="0"/>
          </a:p>
        </p:txBody>
      </p:sp>
      <p:sp>
        <p:nvSpPr>
          <p:cNvPr id="348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482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2840"/>
            <a:ext cx="5029200" cy="4114427"/>
          </a:xfrm>
          <a:noFill/>
          <a:ln/>
        </p:spPr>
        <p:txBody>
          <a:bodyPr/>
          <a:lstStyle/>
          <a:p>
            <a:endParaRPr lang="el-GR" sz="900" smtClean="0">
              <a:latin typeface="Verdana" pitchFamily="34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7F49982-3FA8-4EA9-926C-D63DB984829D}" type="slidenum">
              <a:rPr lang="en-US" smtClean="0"/>
              <a:pPr/>
              <a:t>51</a:t>
            </a:fld>
            <a:endParaRPr lang="en-US" smtClean="0"/>
          </a:p>
        </p:txBody>
      </p:sp>
      <p:sp>
        <p:nvSpPr>
          <p:cNvPr id="41987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912814" y="4342841"/>
            <a:ext cx="5030787" cy="4117412"/>
          </a:xfrm>
          <a:noFill/>
          <a:ln/>
        </p:spPr>
        <p:txBody>
          <a:bodyPr lIns="87689" tIns="43845" rIns="87689" bIns="43845"/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41988" name="Rectangle 3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008188" y="1335088"/>
            <a:ext cx="2840037" cy="2130425"/>
          </a:xfrm>
          <a:ln cap="flat">
            <a:solidFill>
              <a:schemeClr val="tx1"/>
            </a:solidFill>
          </a:ln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>
            <a:lvl1pPr>
              <a:defRPr>
                <a:latin typeface="Comic Sans MS" pitchFamily="66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  <a:latin typeface="Comic Sans MS" pitchFamily="66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Comic Sans MS" pitchFamily="66" charset="0"/>
              </a:defRPr>
            </a:lvl1pPr>
          </a:lstStyle>
          <a:p>
            <a:fld id="{5732E4DE-99D3-476A-9CC6-4ED48CAABA79}" type="datetimeFigureOut">
              <a:rPr lang="en-US" smtClean="0"/>
              <a:pPr/>
              <a:t>6/7/2012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Comic Sans MS" pitchFamily="66" charset="0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Comic Sans MS" pitchFamily="66" charset="0"/>
              </a:defRPr>
            </a:lvl1pPr>
          </a:lstStyle>
          <a:p>
            <a:fld id="{7920417A-7A3E-4857-9E5C-1FD7F758D30D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7" name="Picture 6" descr="Mirage-Logo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62000" y="0"/>
            <a:ext cx="3429000" cy="5665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7" descr="FP7-gen-RGB"/>
          <p:cNvPicPr>
            <a:picLocks noChangeAspect="1" noChangeArrowheads="1"/>
          </p:cNvPicPr>
          <p:nvPr userDrawn="1"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666750" cy="552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609600"/>
            <a:ext cx="8153400" cy="762000"/>
          </a:xfrm>
        </p:spPr>
        <p:txBody>
          <a:bodyPr>
            <a:normAutofit/>
          </a:bodyPr>
          <a:lstStyle>
            <a:lvl1pPr>
              <a:defRPr sz="3200">
                <a:solidFill>
                  <a:srgbClr val="002060"/>
                </a:solidFill>
                <a:latin typeface="Comic Sans MS" pitchFamily="66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1">
                <a:solidFill>
                  <a:srgbClr val="002060"/>
                </a:solidFill>
                <a:latin typeface="Comic Sans MS" pitchFamily="66" charset="0"/>
              </a:defRPr>
            </a:lvl1pPr>
          </a:lstStyle>
          <a:p>
            <a:fld id="{5732E4DE-99D3-476A-9CC6-4ED48CAABA79}" type="datetimeFigureOut">
              <a:rPr lang="en-US" smtClean="0"/>
              <a:pPr/>
              <a:t>6/7/2012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895600" y="6356350"/>
            <a:ext cx="3124200" cy="365125"/>
          </a:xfrm>
        </p:spPr>
        <p:txBody>
          <a:bodyPr/>
          <a:lstStyle>
            <a:lvl1pPr>
              <a:defRPr b="1">
                <a:solidFill>
                  <a:srgbClr val="002060"/>
                </a:solidFill>
                <a:latin typeface="Comic Sans MS" pitchFamily="66" charset="0"/>
              </a:defRPr>
            </a:lvl1pPr>
          </a:lstStyle>
          <a:p>
            <a:r>
              <a:rPr lang="en-US" dirty="0" smtClean="0"/>
              <a:t>TECHNICAL UNIVERSITY OF CRETE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>
                <a:solidFill>
                  <a:srgbClr val="002060"/>
                </a:solidFill>
                <a:latin typeface="Comic Sans MS" pitchFamily="66" charset="0"/>
              </a:defRPr>
            </a:lvl1pPr>
          </a:lstStyle>
          <a:p>
            <a:fld id="{7920417A-7A3E-4857-9E5C-1FD7F758D30D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7" name="Picture 6" descr="Mirage-Logo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30480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7" descr="FP7-gen-RGB"/>
          <p:cNvPicPr>
            <a:picLocks noChangeAspect="1" noChangeArrowheads="1"/>
          </p:cNvPicPr>
          <p:nvPr userDrawn="1"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153400" y="0"/>
            <a:ext cx="990600" cy="8207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10" name="Straight Connector 9"/>
          <p:cNvCxnSpPr/>
          <p:nvPr userDrawn="1"/>
        </p:nvCxnSpPr>
        <p:spPr>
          <a:xfrm>
            <a:off x="0" y="1447800"/>
            <a:ext cx="9144000" cy="0"/>
          </a:xfrm>
          <a:prstGeom prst="line">
            <a:avLst/>
          </a:prstGeom>
          <a:ln w="381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 userDrawn="1"/>
        </p:nvCxnSpPr>
        <p:spPr>
          <a:xfrm>
            <a:off x="0" y="6248400"/>
            <a:ext cx="9144000" cy="0"/>
          </a:xfrm>
          <a:prstGeom prst="line">
            <a:avLst/>
          </a:prstGeom>
          <a:ln w="381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32E4DE-99D3-476A-9CC6-4ED48CAABA79}" type="datetimeFigureOut">
              <a:rPr lang="en-US" smtClean="0"/>
              <a:pPr/>
              <a:t>6/7/2012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20417A-7A3E-4857-9E5C-1FD7F758D30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32E4DE-99D3-476A-9CC6-4ED48CAABA79}" type="datetimeFigureOut">
              <a:rPr lang="en-US" smtClean="0"/>
              <a:pPr/>
              <a:t>6/7/2012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20417A-7A3E-4857-9E5C-1FD7F758D30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32E4DE-99D3-476A-9CC6-4ED48CAABA79}" type="datetimeFigureOut">
              <a:rPr lang="en-US" smtClean="0"/>
              <a:pPr/>
              <a:t>6/7/2012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20417A-7A3E-4857-9E5C-1FD7F758D30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32E4DE-99D3-476A-9CC6-4ED48CAABA79}" type="datetimeFigureOut">
              <a:rPr lang="en-US" smtClean="0"/>
              <a:pPr/>
              <a:t>6/7/2012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20417A-7A3E-4857-9E5C-1FD7F758D30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32E4DE-99D3-476A-9CC6-4ED48CAABA79}" type="datetimeFigureOut">
              <a:rPr lang="en-US" smtClean="0"/>
              <a:pPr/>
              <a:t>6/7/2012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20417A-7A3E-4857-9E5C-1FD7F758D30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32E4DE-99D3-476A-9CC6-4ED48CAABA79}" type="datetimeFigureOut">
              <a:rPr lang="en-US" smtClean="0"/>
              <a:pPr/>
              <a:t>6/7/2012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20417A-7A3E-4857-9E5C-1FD7F758D30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32E4DE-99D3-476A-9CC6-4ED48CAABA79}" type="datetimeFigureOut">
              <a:rPr lang="en-US" smtClean="0"/>
              <a:pPr/>
              <a:t>6/7/2012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20417A-7A3E-4857-9E5C-1FD7F758D30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32E4DE-99D3-476A-9CC6-4ED48CAABA79}" type="datetimeFigureOut">
              <a:rPr lang="en-US" smtClean="0"/>
              <a:pPr/>
              <a:t>6/7/2012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20417A-7A3E-4857-9E5C-1FD7F758D30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32E4DE-99D3-476A-9CC6-4ED48CAABA79}" type="datetimeFigureOut">
              <a:rPr lang="en-US" smtClean="0"/>
              <a:pPr/>
              <a:t>6/7/2012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20417A-7A3E-4857-9E5C-1FD7F758D30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>
  <p:cSld name="3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l-G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l-GR"/>
          </a:p>
        </p:txBody>
      </p:sp>
      <p:sp>
        <p:nvSpPr>
          <p:cNvPr id="4" name="Date Placeholder 3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342D49F-2677-4C6A-A7E5-918AF44585C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9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chart">
  <p:cSld name="Title and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304800"/>
            <a:ext cx="6705600" cy="6858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hart Placeholder 2"/>
          <p:cNvSpPr>
            <a:spLocks noGrp="1"/>
          </p:cNvSpPr>
          <p:nvPr>
            <p:ph type="chart" idx="1"/>
          </p:nvPr>
        </p:nvSpPr>
        <p:spPr>
          <a:xfrm>
            <a:off x="685800" y="1981200"/>
            <a:ext cx="7772400" cy="4114800"/>
          </a:xfrm>
        </p:spPr>
        <p:txBody>
          <a:bodyPr/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>
          <a:xfrm>
            <a:off x="1752600" y="6248400"/>
            <a:ext cx="6248400" cy="457200"/>
          </a:xfrm>
        </p:spPr>
        <p:txBody>
          <a:bodyPr/>
          <a:lstStyle>
            <a:lvl1pPr>
              <a:defRPr/>
            </a:lvl1pPr>
          </a:lstStyle>
          <a:p>
            <a:r>
              <a:rPr lang="el-GR"/>
              <a:t>ΠΟΛΥΤΕΧΝΕΙΟ ΚΡΗΤΗΣ</a:t>
            </a:r>
          </a:p>
          <a:p>
            <a:r>
              <a:rPr lang="el-GR"/>
              <a:t>ΕΡΓΑΣΤΗΡΙΟ ΥΔΡΟΓΕΩΧΗΜΙΚΗΣ ΜΗΧΑΝΙΚΗΣ ΚΑΙ ΑΠΟΚΑΤΑΣΤΑΣΗΣ ΕΔΑΦΩΝ</a:t>
            </a:r>
            <a:endParaRPr lang="en-US">
              <a:latin typeface="+mn-lt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>
          <a:xfrm>
            <a:off x="65532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9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2"/>
          <p:cNvSpPr>
            <a:spLocks noChangeArrowheads="1"/>
          </p:cNvSpPr>
          <p:nvPr userDrawn="1"/>
        </p:nvSpPr>
        <p:spPr bwMode="auto">
          <a:xfrm>
            <a:off x="4122738" y="2792413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0000" tIns="46800" rIns="90000" bIns="46800">
            <a:spAutoFit/>
          </a:bodyPr>
          <a:lstStyle/>
          <a:p>
            <a:pPr>
              <a:defRPr/>
            </a:pPr>
            <a:endParaRPr lang="el-GR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7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2"/>
          <p:cNvSpPr>
            <a:spLocks noChangeArrowheads="1"/>
          </p:cNvSpPr>
          <p:nvPr userDrawn="1"/>
        </p:nvSpPr>
        <p:spPr bwMode="auto">
          <a:xfrm>
            <a:off x="4122738" y="2792413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0000" tIns="46800" rIns="90000" bIns="46800">
            <a:spAutoFit/>
          </a:bodyPr>
          <a:lstStyle/>
          <a:p>
            <a:pPr>
              <a:defRPr/>
            </a:pPr>
            <a:endParaRPr lang="el-G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732E4DE-99D3-476A-9CC6-4ED48CAABA79}" type="datetimeFigureOut">
              <a:rPr lang="en-US" smtClean="0"/>
              <a:pPr/>
              <a:t>6/7/2012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920417A-7A3E-4857-9E5C-1FD7F758D30D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1" r:id="rId12"/>
    <p:sldLayoutId id="2147483662" r:id="rId13"/>
    <p:sldLayoutId id="2147483663" r:id="rId14"/>
    <p:sldLayoutId id="2147483664" r:id="rId15"/>
    <p:sldLayoutId id="2147483668" r:id="rId16"/>
    <p:sldLayoutId id="2147483669" r:id="rId17"/>
    <p:sldLayoutId id="2147483674" r:id="rId18"/>
    <p:sldLayoutId id="2147483675" r:id="rId19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1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wmf"/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8.jpeg"/><Relationship Id="rId4" Type="http://schemas.openxmlformats.org/officeDocument/2006/relationships/image" Target="../media/image17.jpe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wmf"/><Relationship Id="rId2" Type="http://schemas.openxmlformats.org/officeDocument/2006/relationships/image" Target="../media/image22.wmf"/><Relationship Id="rId1" Type="http://schemas.openxmlformats.org/officeDocument/2006/relationships/slideLayout" Target="../slideLayouts/slideLayout1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tiff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tiff"/><Relationship Id="rId2" Type="http://schemas.openxmlformats.org/officeDocument/2006/relationships/image" Target="../media/image28.tiff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tiff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tiff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tiff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tiff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tiff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tiff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tiff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tiff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2.jpeg"/><Relationship Id="rId4" Type="http://schemas.openxmlformats.org/officeDocument/2006/relationships/image" Target="../media/image41.jpeg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7.jpeg"/><Relationship Id="rId4" Type="http://schemas.openxmlformats.org/officeDocument/2006/relationships/image" Target="../media/image46.jpeg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eg"/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6.jpeg"/><Relationship Id="rId5" Type="http://schemas.openxmlformats.org/officeDocument/2006/relationships/image" Target="../media/image55.jpeg"/><Relationship Id="rId4" Type="http://schemas.openxmlformats.org/officeDocument/2006/relationships/image" Target="../media/image54.jpe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jpeg"/><Relationship Id="rId2" Type="http://schemas.openxmlformats.org/officeDocument/2006/relationships/image" Target="../media/image57.jpe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59.jpe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jpeg"/><Relationship Id="rId2" Type="http://schemas.openxmlformats.org/officeDocument/2006/relationships/image" Target="../media/image60.jpe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jpeg"/><Relationship Id="rId2" Type="http://schemas.openxmlformats.org/officeDocument/2006/relationships/image" Target="../media/image62.jpeg"/><Relationship Id="rId1" Type="http://schemas.openxmlformats.org/officeDocument/2006/relationships/slideLayout" Target="../slideLayouts/slideLayout1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2" Type="http://schemas.openxmlformats.org/officeDocument/2006/relationships/image" Target="../media/image64.wmf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jpeg"/><Relationship Id="rId1" Type="http://schemas.openxmlformats.org/officeDocument/2006/relationships/slideLayout" Target="../slideLayouts/slideLayout19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7.jpeg"/><Relationship Id="rId4" Type="http://schemas.openxmlformats.org/officeDocument/2006/relationships/image" Target="../media/image46.jpeg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jpe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8.jpeg"/><Relationship Id="rId1" Type="http://schemas.openxmlformats.org/officeDocument/2006/relationships/slideLayout" Target="../slideLayouts/slideLayout13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0.jpeg"/><Relationship Id="rId1" Type="http://schemas.openxmlformats.org/officeDocument/2006/relationships/slideLayout" Target="../slideLayouts/slideLayout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6" descr="April2007 19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447800"/>
            <a:ext cx="9144000" cy="541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itle 3"/>
          <p:cNvSpPr txBox="1">
            <a:spLocks/>
          </p:cNvSpPr>
          <p:nvPr/>
        </p:nvSpPr>
        <p:spPr>
          <a:xfrm>
            <a:off x="0" y="5943600"/>
            <a:ext cx="9144000" cy="9144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="1" dirty="0" smtClean="0">
                <a:solidFill>
                  <a:schemeClr val="bg1"/>
                </a:solidFill>
                <a:latin typeface="Comic Sans MS" pitchFamily="66" charset="0"/>
                <a:ea typeface="+mj-ea"/>
                <a:cs typeface="+mj-cs"/>
              </a:rPr>
              <a:t>C </a:t>
            </a:r>
            <a:r>
              <a:rPr lang="en-US" b="1" dirty="0" err="1" smtClean="0">
                <a:solidFill>
                  <a:schemeClr val="bg1"/>
                </a:solidFill>
                <a:latin typeface="Comic Sans MS" pitchFamily="66" charset="0"/>
                <a:ea typeface="+mj-ea"/>
                <a:cs typeface="+mj-cs"/>
              </a:rPr>
              <a:t>Gamvroudis</a:t>
            </a:r>
            <a:r>
              <a:rPr lang="en-US" b="1" dirty="0" smtClean="0">
                <a:solidFill>
                  <a:schemeClr val="bg1"/>
                </a:solidFill>
                <a:latin typeface="Comic Sans MS" pitchFamily="66" charset="0"/>
                <a:ea typeface="+mj-ea"/>
                <a:cs typeface="+mj-cs"/>
              </a:rPr>
              <a:t>, </a:t>
            </a:r>
            <a:r>
              <a:rPr kumimoji="0" lang="en-US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omic Sans MS" pitchFamily="66" charset="0"/>
                <a:ea typeface="+mj-ea"/>
                <a:cs typeface="+mj-cs"/>
              </a:rPr>
              <a:t>N. </a:t>
            </a:r>
            <a:r>
              <a:rPr kumimoji="0" lang="en-US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omic Sans MS" pitchFamily="66" charset="0"/>
                <a:ea typeface="+mj-ea"/>
                <a:cs typeface="+mj-cs"/>
              </a:rPr>
              <a:t>Nikolaidis</a:t>
            </a:r>
            <a:r>
              <a:rPr kumimoji="0" lang="en-US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omic Sans MS" pitchFamily="66" charset="0"/>
                <a:ea typeface="+mj-ea"/>
                <a:cs typeface="+mj-cs"/>
              </a:rPr>
              <a:t>, N. </a:t>
            </a:r>
            <a:r>
              <a:rPr kumimoji="0" lang="en-US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omic Sans MS" pitchFamily="66" charset="0"/>
                <a:ea typeface="+mj-ea"/>
                <a:cs typeface="+mj-cs"/>
              </a:rPr>
              <a:t>Karalemas</a:t>
            </a:r>
            <a:r>
              <a:rPr kumimoji="0" lang="en-US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omic Sans MS" pitchFamily="66" charset="0"/>
                <a:ea typeface="+mj-ea"/>
                <a:cs typeface="+mj-cs"/>
              </a:rPr>
              <a:t>, V. </a:t>
            </a:r>
            <a:r>
              <a:rPr kumimoji="0" lang="en-US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omic Sans MS" pitchFamily="66" charset="0"/>
                <a:ea typeface="+mj-ea"/>
                <a:cs typeface="+mj-cs"/>
              </a:rPr>
              <a:t>Papadoulakis</a:t>
            </a:r>
            <a:r>
              <a:rPr kumimoji="0" lang="en-US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omic Sans MS" pitchFamily="66" charset="0"/>
                <a:ea typeface="+mj-ea"/>
                <a:cs typeface="+mj-cs"/>
              </a:rPr>
              <a:t> and O </a:t>
            </a:r>
            <a:r>
              <a:rPr kumimoji="0" lang="en-US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omic Sans MS" pitchFamily="66" charset="0"/>
                <a:ea typeface="+mj-ea"/>
                <a:cs typeface="+mj-cs"/>
              </a:rPr>
              <a:t>Tzoraki</a:t>
            </a:r>
            <a:endParaRPr lang="en-US" b="1" dirty="0" smtClean="0">
              <a:solidFill>
                <a:schemeClr val="bg1"/>
              </a:solidFill>
              <a:latin typeface="Comic Sans MS" pitchFamily="66" charset="0"/>
              <a:ea typeface="+mj-ea"/>
              <a:cs typeface="+mj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omic Sans MS" pitchFamily="66" charset="0"/>
                <a:ea typeface="+mj-ea"/>
                <a:cs typeface="+mj-cs"/>
              </a:rPr>
              <a:t>Technical</a:t>
            </a:r>
            <a:r>
              <a:rPr kumimoji="0" lang="en-US" b="1" i="0" u="none" strike="noStrike" kern="1200" cap="none" spc="0" normalizeH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omic Sans MS" pitchFamily="66" charset="0"/>
                <a:ea typeface="+mj-ea"/>
                <a:cs typeface="+mj-cs"/>
              </a:rPr>
              <a:t> University of Crete and </a:t>
            </a:r>
            <a:r>
              <a:rPr kumimoji="0" lang="en-US" b="1" i="0" u="none" strike="noStrike" kern="1200" cap="none" spc="0" normalizeH="0" noProof="0" dirty="0" err="1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omic Sans MS" pitchFamily="66" charset="0"/>
                <a:ea typeface="+mj-ea"/>
                <a:cs typeface="+mj-cs"/>
              </a:rPr>
              <a:t>Lakonia</a:t>
            </a:r>
            <a:r>
              <a:rPr kumimoji="0" lang="en-US" b="1" i="0" u="none" strike="noStrike" kern="1200" cap="none" spc="0" normalizeH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omic Sans MS" pitchFamily="66" charset="0"/>
                <a:ea typeface="+mj-ea"/>
                <a:cs typeface="+mj-cs"/>
              </a:rPr>
              <a:t> Prefecture</a:t>
            </a:r>
            <a:endParaRPr kumimoji="0" lang="en-US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omic Sans MS" pitchFamily="66" charset="0"/>
              <a:ea typeface="+mj-ea"/>
              <a:cs typeface="+mj-cs"/>
            </a:endParaRP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457200"/>
            <a:ext cx="8153400" cy="1371600"/>
          </a:xfrm>
        </p:spPr>
        <p:txBody>
          <a:bodyPr>
            <a:normAutofit fontScale="90000"/>
          </a:bodyPr>
          <a:lstStyle/>
          <a:p>
            <a:r>
              <a:rPr lang="en-US" b="1" dirty="0" smtClean="0"/>
              <a:t/>
            </a:r>
            <a:br>
              <a:rPr lang="en-US" b="1" dirty="0" smtClean="0"/>
            </a:br>
            <a:r>
              <a:rPr lang="en-US" b="1" dirty="0" smtClean="0"/>
              <a:t>Hydrologic and Sediment Transport in a Complex Mediterranean Catchment</a:t>
            </a:r>
            <a:br>
              <a:rPr lang="en-US" b="1" dirty="0" smtClean="0"/>
            </a:br>
            <a:r>
              <a:rPr lang="en-US" b="1" dirty="0" smtClean="0"/>
              <a:t> </a:t>
            </a:r>
            <a:r>
              <a:rPr lang="en-US" sz="2000" b="1" dirty="0" smtClean="0">
                <a:solidFill>
                  <a:schemeClr val="bg1"/>
                </a:solidFill>
              </a:rPr>
              <a:t>21</a:t>
            </a:r>
            <a:r>
              <a:rPr lang="en-US" sz="2000" b="1" baseline="30000" dirty="0" smtClean="0">
                <a:solidFill>
                  <a:schemeClr val="bg1"/>
                </a:solidFill>
              </a:rPr>
              <a:t>st</a:t>
            </a:r>
            <a:r>
              <a:rPr lang="en-US" sz="2000" b="1" dirty="0" smtClean="0">
                <a:solidFill>
                  <a:schemeClr val="bg1"/>
                </a:solidFill>
              </a:rPr>
              <a:t> Century Watershed Technology Conference</a:t>
            </a:r>
            <a:br>
              <a:rPr lang="en-US" sz="2000" b="1" dirty="0" smtClean="0">
                <a:solidFill>
                  <a:schemeClr val="bg1"/>
                </a:solidFill>
              </a:rPr>
            </a:br>
            <a:r>
              <a:rPr lang="en-US" sz="2000" b="1" dirty="0" smtClean="0">
                <a:solidFill>
                  <a:schemeClr val="bg1"/>
                </a:solidFill>
              </a:rPr>
              <a:t>Bari, IT, May 26-30, 2012</a:t>
            </a:r>
            <a:endParaRPr lang="en-US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Content Placeholder 3" descr="Geotrisis - piges.jpg"/>
          <p:cNvPicPr>
            <a:picLocks noChangeAspect="1"/>
          </p:cNvPicPr>
          <p:nvPr/>
        </p:nvPicPr>
        <p:blipFill>
          <a:blip r:embed="rId2" cstate="print"/>
          <a:srcRect l="11002" t="2157" r="7269" b="31196"/>
          <a:stretch>
            <a:fillRect/>
          </a:stretch>
        </p:blipFill>
        <p:spPr bwMode="auto">
          <a:xfrm>
            <a:off x="762000" y="0"/>
            <a:ext cx="7587575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Rectangle 3"/>
          <p:cNvSpPr/>
          <p:nvPr/>
        </p:nvSpPr>
        <p:spPr>
          <a:xfrm>
            <a:off x="0" y="0"/>
            <a:ext cx="762000" cy="6858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8382000" y="0"/>
            <a:ext cx="762000" cy="6858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2" descr="Evrotas Sept-Oct 2006_20060920_024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943600" y="177800"/>
            <a:ext cx="1981200" cy="264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TextBox 6"/>
          <p:cNvSpPr txBox="1"/>
          <p:nvPr/>
        </p:nvSpPr>
        <p:spPr>
          <a:xfrm rot="-5400000">
            <a:off x="-2671610" y="2769924"/>
            <a:ext cx="6232796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b="1" spc="300" dirty="0" err="1" smtClean="0">
                <a:solidFill>
                  <a:schemeClr val="bg1"/>
                </a:solidFill>
                <a:latin typeface="Comic Sans MS" pitchFamily="66" charset="0"/>
              </a:rPr>
              <a:t>Evrotas</a:t>
            </a:r>
            <a:r>
              <a:rPr lang="en-US" sz="4400" b="1" spc="300" dirty="0" smtClean="0">
                <a:solidFill>
                  <a:schemeClr val="bg1"/>
                </a:solidFill>
                <a:latin typeface="Comic Sans MS" pitchFamily="66" charset="0"/>
              </a:rPr>
              <a:t> River Basin</a:t>
            </a:r>
            <a:endParaRPr lang="en-US" sz="4400" b="1" spc="300" dirty="0">
              <a:solidFill>
                <a:schemeClr val="bg1"/>
              </a:solidFill>
              <a:latin typeface="Comic Sans MS" pitchFamily="66" charset="0"/>
            </a:endParaRPr>
          </a:p>
        </p:txBody>
      </p:sp>
      <p:cxnSp>
        <p:nvCxnSpPr>
          <p:cNvPr id="11" name="Straight Arrow Connector 10"/>
          <p:cNvCxnSpPr>
            <a:stCxn id="6" idx="1"/>
          </p:cNvCxnSpPr>
          <p:nvPr/>
        </p:nvCxnSpPr>
        <p:spPr>
          <a:xfrm flipH="1">
            <a:off x="3429000" y="1498600"/>
            <a:ext cx="2514600" cy="1625600"/>
          </a:xfrm>
          <a:prstGeom prst="straightConnector1">
            <a:avLst/>
          </a:prstGeom>
          <a:ln w="38100">
            <a:solidFill>
              <a:schemeClr val="accent5">
                <a:lumMod val="60000"/>
                <a:lumOff val="4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 rot="-7020000">
            <a:off x="1430779" y="3420853"/>
            <a:ext cx="221887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>
                <a:solidFill>
                  <a:schemeClr val="bg1"/>
                </a:solidFill>
                <a:latin typeface="Comic Sans MS" pitchFamily="66" charset="0"/>
              </a:rPr>
              <a:t>Taygetos</a:t>
            </a:r>
            <a:r>
              <a:rPr lang="en-US" dirty="0" smtClean="0">
                <a:solidFill>
                  <a:schemeClr val="bg1"/>
                </a:solidFill>
                <a:latin typeface="Comic Sans MS" pitchFamily="66" charset="0"/>
              </a:rPr>
              <a:t> Mountain</a:t>
            </a:r>
            <a:endParaRPr lang="en-US" dirty="0">
              <a:solidFill>
                <a:schemeClr val="bg1"/>
              </a:solidFill>
              <a:latin typeface="Comic Sans MS" pitchFamily="66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 rot="3600000">
            <a:off x="3696018" y="2030688"/>
            <a:ext cx="21739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>
                <a:solidFill>
                  <a:schemeClr val="bg1"/>
                </a:solidFill>
                <a:latin typeface="Comic Sans MS" pitchFamily="66" charset="0"/>
              </a:rPr>
              <a:t>Parnonas</a:t>
            </a:r>
            <a:r>
              <a:rPr lang="en-US" dirty="0" smtClean="0">
                <a:solidFill>
                  <a:schemeClr val="bg1"/>
                </a:solidFill>
                <a:latin typeface="Comic Sans MS" pitchFamily="66" charset="0"/>
              </a:rPr>
              <a:t> Mountain</a:t>
            </a:r>
            <a:endParaRPr lang="en-US" dirty="0">
              <a:solidFill>
                <a:schemeClr val="bg1"/>
              </a:solidFill>
              <a:latin typeface="Comic Sans MS" pitchFamily="66" charset="0"/>
            </a:endParaRPr>
          </a:p>
        </p:txBody>
      </p:sp>
      <p:pic>
        <p:nvPicPr>
          <p:cNvPr id="15" name="Picture 3" descr="Evrotas_WATER_PERMEABILITY"/>
          <p:cNvPicPr>
            <a:picLocks noChangeAspect="1" noChangeArrowheads="1"/>
          </p:cNvPicPr>
          <p:nvPr/>
        </p:nvPicPr>
        <p:blipFill>
          <a:blip r:embed="rId4" cstate="print"/>
          <a:srcRect l="14263" t="70764" r="50090" b="3024"/>
          <a:stretch>
            <a:fillRect/>
          </a:stretch>
        </p:blipFill>
        <p:spPr bwMode="auto">
          <a:xfrm>
            <a:off x="838200" y="4724400"/>
            <a:ext cx="1676400" cy="2133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Picture 8" descr="Evrotas Feb-2006_20060220_0336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19050"/>
            <a:ext cx="9144000" cy="6877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Title 1"/>
          <p:cNvSpPr txBox="1">
            <a:spLocks/>
          </p:cNvSpPr>
          <p:nvPr/>
        </p:nvSpPr>
        <p:spPr>
          <a:xfrm>
            <a:off x="0" y="0"/>
            <a:ext cx="9144000" cy="990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lnSpcReduction="10000"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sz="3200" dirty="0" smtClean="0">
                <a:solidFill>
                  <a:schemeClr val="bg1"/>
                </a:solidFill>
                <a:latin typeface="Comic Sans MS" pitchFamily="66" charset="0"/>
                <a:ea typeface="+mj-ea"/>
                <a:cs typeface="+mj-cs"/>
              </a:rPr>
              <a:t>Ragged Morphology – Steep Slopes</a:t>
            </a:r>
          </a:p>
          <a:p>
            <a:pPr lvl="0" algn="ctr">
              <a:spcBef>
                <a:spcPct val="0"/>
              </a:spcBef>
            </a:pPr>
            <a:r>
              <a:rPr kumimoji="0" lang="en-US" sz="2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omic Sans MS" pitchFamily="66" charset="0"/>
                <a:ea typeface="+mj-ea"/>
                <a:cs typeface="+mj-cs"/>
              </a:rPr>
              <a:t>(</a:t>
            </a:r>
            <a:r>
              <a:rPr lang="en-US" sz="2200" noProof="0" dirty="0" smtClean="0">
                <a:solidFill>
                  <a:schemeClr val="bg1"/>
                </a:solidFill>
                <a:latin typeface="Comic Sans MS" pitchFamily="66" charset="0"/>
                <a:ea typeface="+mj-ea"/>
                <a:cs typeface="+mj-cs"/>
              </a:rPr>
              <a:t>S</a:t>
            </a:r>
            <a:r>
              <a:rPr kumimoji="0" lang="en-US" sz="2200" b="0" i="0" u="none" strike="noStrike" kern="1200" cap="none" spc="0" normalizeH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omic Sans MS" pitchFamily="66" charset="0"/>
                <a:ea typeface="+mj-ea"/>
                <a:cs typeface="+mj-cs"/>
              </a:rPr>
              <a:t>lope &gt;15%  </a:t>
            </a:r>
            <a:r>
              <a:rPr kumimoji="0" lang="en-US" sz="2200" b="0" i="0" u="none" strike="noStrike" kern="1200" cap="none" spc="0" normalizeH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omic Sans MS" pitchFamily="66" charset="0"/>
                <a:ea typeface="+mj-ea"/>
                <a:cs typeface="+mj-cs"/>
                <a:sym typeface="Wingdings" pitchFamily="2" charset="2"/>
              </a:rPr>
              <a:t> </a:t>
            </a:r>
            <a:r>
              <a:rPr lang="en-US" sz="2200" dirty="0" smtClean="0">
                <a:solidFill>
                  <a:schemeClr val="bg1"/>
                </a:solidFill>
                <a:latin typeface="Comic Sans MS" pitchFamily="66" charset="0"/>
                <a:ea typeface="+mj-ea"/>
                <a:cs typeface="+mj-cs"/>
              </a:rPr>
              <a:t>58%;  </a:t>
            </a:r>
            <a:r>
              <a:rPr lang="en-US" sz="2200" baseline="0" dirty="0" smtClean="0">
                <a:solidFill>
                  <a:schemeClr val="bg1"/>
                </a:solidFill>
                <a:latin typeface="Comic Sans MS" pitchFamily="66" charset="0"/>
                <a:ea typeface="+mj-ea"/>
                <a:cs typeface="+mj-cs"/>
              </a:rPr>
              <a:t>Slope 5-15% </a:t>
            </a:r>
            <a:r>
              <a:rPr lang="en-US" sz="2200" baseline="0" dirty="0" smtClean="0">
                <a:solidFill>
                  <a:schemeClr val="bg1"/>
                </a:solidFill>
                <a:latin typeface="Comic Sans MS" pitchFamily="66" charset="0"/>
                <a:ea typeface="+mj-ea"/>
                <a:cs typeface="+mj-cs"/>
                <a:sym typeface="Wingdings" pitchFamily="2" charset="2"/>
              </a:rPr>
              <a:t> </a:t>
            </a:r>
            <a:r>
              <a:rPr lang="en-US" sz="2200" baseline="0" dirty="0" smtClean="0">
                <a:solidFill>
                  <a:schemeClr val="bg1"/>
                </a:solidFill>
                <a:latin typeface="Comic Sans MS" pitchFamily="66" charset="0"/>
                <a:ea typeface="+mj-ea"/>
                <a:cs typeface="+mj-cs"/>
              </a:rPr>
              <a:t>29%; </a:t>
            </a:r>
            <a:r>
              <a:rPr kumimoji="0" lang="en-US" sz="2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omic Sans MS" pitchFamily="66" charset="0"/>
                <a:ea typeface="+mj-ea"/>
                <a:cs typeface="+mj-cs"/>
              </a:rPr>
              <a:t>Slope &lt;5%     </a:t>
            </a:r>
            <a:r>
              <a:rPr kumimoji="0" lang="en-US" sz="2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omic Sans MS" pitchFamily="66" charset="0"/>
                <a:ea typeface="+mj-ea"/>
                <a:cs typeface="+mj-cs"/>
                <a:sym typeface="Wingdings" pitchFamily="2" charset="2"/>
              </a:rPr>
              <a:t> 13%)</a:t>
            </a: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omic Sans MS" pitchFamily="66" charset="0"/>
                <a:ea typeface="+mj-ea"/>
                <a:cs typeface="+mj-cs"/>
                <a:sym typeface="Wingdings" pitchFamily="2" charset="2"/>
              </a:rPr>
              <a:t> </a:t>
            </a:r>
            <a:r>
              <a:rPr lang="en-US" sz="3200" dirty="0" smtClean="0">
                <a:solidFill>
                  <a:schemeClr val="bg1"/>
                </a:solidFill>
                <a:latin typeface="Comic Sans MS" pitchFamily="66" charset="0"/>
                <a:ea typeface="+mj-ea"/>
                <a:cs typeface="+mj-cs"/>
                <a:sym typeface="Wingdings" pitchFamily="2" charset="2"/>
              </a:rPr>
              <a:t> 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omic Sans MS" pitchFamily="66" charset="0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64514" name="Picture 2" descr="Evrotas_WATER_PERMEABILITY"/>
          <p:cNvPicPr>
            <a:picLocks noChangeAspect="1" noChangeArrowheads="1"/>
          </p:cNvPicPr>
          <p:nvPr/>
        </p:nvPicPr>
        <p:blipFill>
          <a:blip r:embed="rId2" cstate="print"/>
          <a:srcRect b="30906"/>
          <a:stretch>
            <a:fillRect/>
          </a:stretch>
        </p:blipFill>
        <p:spPr bwMode="auto">
          <a:xfrm>
            <a:off x="0" y="0"/>
            <a:ext cx="7017685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4515" name="Picture 3" descr="Evrotas_WATER_PERMEABILITY"/>
          <p:cNvPicPr>
            <a:picLocks noChangeAspect="1" noChangeArrowheads="1"/>
          </p:cNvPicPr>
          <p:nvPr/>
        </p:nvPicPr>
        <p:blipFill>
          <a:blip r:embed="rId2" cstate="print"/>
          <a:srcRect l="61317" t="67739"/>
          <a:stretch>
            <a:fillRect/>
          </a:stretch>
        </p:blipFill>
        <p:spPr bwMode="auto">
          <a:xfrm>
            <a:off x="6624600" y="3886201"/>
            <a:ext cx="2519400" cy="297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itle 1"/>
          <p:cNvSpPr txBox="1">
            <a:spLocks/>
          </p:cNvSpPr>
          <p:nvPr/>
        </p:nvSpPr>
        <p:spPr>
          <a:xfrm>
            <a:off x="5638800" y="0"/>
            <a:ext cx="3505200" cy="1828800"/>
          </a:xfrm>
          <a:prstGeom prst="rect">
            <a:avLst/>
          </a:prstGeom>
          <a:solidFill>
            <a:schemeClr val="bg1"/>
          </a:solidFill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mic Sans MS" pitchFamily="66" charset="0"/>
                <a:ea typeface="+mj-ea"/>
                <a:cs typeface="+mj-cs"/>
                <a:sym typeface="Wingdings" pitchFamily="2" charset="2"/>
              </a:rPr>
              <a:t>Natural reservoirs </a:t>
            </a: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mic Sans MS" pitchFamily="66" charset="0"/>
                <a:ea typeface="+mj-ea"/>
                <a:cs typeface="+mj-cs"/>
                <a:sym typeface="Wingdings" pitchFamily="2" charset="2"/>
              </a:rPr>
              <a:t> </a:t>
            </a:r>
            <a:r>
              <a:rPr lang="en-US" sz="2000" dirty="0" err="1" smtClean="0">
                <a:solidFill>
                  <a:srgbClr val="002060"/>
                </a:solidFill>
                <a:latin typeface="Comic Sans MS" pitchFamily="66" charset="0"/>
                <a:ea typeface="+mj-ea"/>
                <a:cs typeface="+mj-cs"/>
                <a:sym typeface="Wingdings" pitchFamily="2" charset="2"/>
              </a:rPr>
              <a:t>K</a:t>
            </a:r>
            <a:r>
              <a:rPr kumimoji="0" lang="en-US" sz="20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mic Sans MS" pitchFamily="66" charset="0"/>
                <a:ea typeface="+mj-ea"/>
                <a:cs typeface="+mj-cs"/>
                <a:sym typeface="Wingdings" pitchFamily="2" charset="2"/>
              </a:rPr>
              <a:t>arst</a:t>
            </a: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mic Sans MS" pitchFamily="66" charset="0"/>
                <a:ea typeface="+mj-ea"/>
                <a:cs typeface="+mj-cs"/>
                <a:sym typeface="Wingdings" pitchFamily="2" charset="2"/>
              </a:rPr>
              <a:t> (60%) and</a:t>
            </a: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sz="2000" dirty="0" smtClean="0">
                <a:solidFill>
                  <a:srgbClr val="002060"/>
                </a:solidFill>
                <a:latin typeface="Comic Sans MS" pitchFamily="66" charset="0"/>
                <a:ea typeface="+mj-ea"/>
                <a:cs typeface="+mj-cs"/>
                <a:sym typeface="Wingdings" pitchFamily="2" charset="2"/>
              </a:rPr>
              <a:t></a:t>
            </a: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mic Sans MS" pitchFamily="66" charset="0"/>
                <a:ea typeface="+mj-ea"/>
                <a:cs typeface="+mj-cs"/>
                <a:sym typeface="Wingdings" pitchFamily="2" charset="2"/>
              </a:rPr>
              <a:t> </a:t>
            </a:r>
            <a:r>
              <a:rPr lang="en-US" sz="2000" dirty="0" smtClean="0">
                <a:solidFill>
                  <a:srgbClr val="002060"/>
                </a:solidFill>
                <a:latin typeface="Comic Sans MS" pitchFamily="66" charset="0"/>
                <a:ea typeface="+mj-ea"/>
                <a:cs typeface="+mj-cs"/>
                <a:sym typeface="Wingdings" pitchFamily="2" charset="2"/>
              </a:rPr>
              <a:t>A</a:t>
            </a:r>
            <a:r>
              <a:rPr kumimoji="0" lang="en-US" sz="20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mic Sans MS" pitchFamily="66" charset="0"/>
                <a:ea typeface="+mj-ea"/>
                <a:cs typeface="+mj-cs"/>
                <a:sym typeface="Wingdings" pitchFamily="2" charset="2"/>
              </a:rPr>
              <a:t>lluvial</a:t>
            </a:r>
            <a:r>
              <a:rPr kumimoji="0" lang="en-US" sz="2000" b="0" i="0" u="none" strike="noStrike" kern="1200" cap="none" spc="0" normalizeH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mic Sans MS" pitchFamily="66" charset="0"/>
                <a:ea typeface="+mj-ea"/>
                <a:cs typeface="+mj-cs"/>
                <a:sym typeface="Wingdings" pitchFamily="2" charset="2"/>
              </a:rPr>
              <a:t> deposits (22%)</a:t>
            </a:r>
          </a:p>
        </p:txBody>
      </p:sp>
      <p:cxnSp>
        <p:nvCxnSpPr>
          <p:cNvPr id="8" name="Straight Arrow Connector 7"/>
          <p:cNvCxnSpPr/>
          <p:nvPr/>
        </p:nvCxnSpPr>
        <p:spPr>
          <a:xfrm flipV="1">
            <a:off x="1752600" y="3505200"/>
            <a:ext cx="685800" cy="304800"/>
          </a:xfrm>
          <a:prstGeom prst="straightConnector1">
            <a:avLst/>
          </a:prstGeom>
          <a:ln w="38100">
            <a:solidFill>
              <a:schemeClr val="bg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/>
          <p:cNvCxnSpPr/>
          <p:nvPr/>
        </p:nvCxnSpPr>
        <p:spPr>
          <a:xfrm flipH="1">
            <a:off x="2209800" y="1524000"/>
            <a:ext cx="152400" cy="685800"/>
          </a:xfrm>
          <a:prstGeom prst="straightConnector1">
            <a:avLst/>
          </a:prstGeom>
          <a:ln w="38100">
            <a:solidFill>
              <a:schemeClr val="bg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/>
          <p:cNvCxnSpPr/>
          <p:nvPr/>
        </p:nvCxnSpPr>
        <p:spPr>
          <a:xfrm flipH="1">
            <a:off x="2590800" y="1981200"/>
            <a:ext cx="838200" cy="762000"/>
          </a:xfrm>
          <a:prstGeom prst="straightConnector1">
            <a:avLst/>
          </a:prstGeom>
          <a:ln w="38100">
            <a:solidFill>
              <a:schemeClr val="bg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/>
          <p:nvPr/>
        </p:nvCxnSpPr>
        <p:spPr>
          <a:xfrm>
            <a:off x="3810000" y="2971800"/>
            <a:ext cx="1219200" cy="2971800"/>
          </a:xfrm>
          <a:prstGeom prst="straightConnector1">
            <a:avLst/>
          </a:prstGeom>
          <a:ln w="38100">
            <a:solidFill>
              <a:schemeClr val="bg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/>
          <p:cNvCxnSpPr/>
          <p:nvPr/>
        </p:nvCxnSpPr>
        <p:spPr>
          <a:xfrm>
            <a:off x="3429000" y="3276600"/>
            <a:ext cx="381000" cy="2286000"/>
          </a:xfrm>
          <a:prstGeom prst="straightConnector1">
            <a:avLst/>
          </a:prstGeom>
          <a:ln w="38100">
            <a:solidFill>
              <a:schemeClr val="bg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Picture 5" descr="skoura-trapezonti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9699" name="Rectangle 7"/>
          <p:cNvSpPr>
            <a:spLocks noChangeArrowheads="1"/>
          </p:cNvSpPr>
          <p:nvPr/>
        </p:nvSpPr>
        <p:spPr bwMode="auto">
          <a:xfrm>
            <a:off x="0" y="14478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l-GR"/>
          </a:p>
        </p:txBody>
      </p:sp>
      <p:sp>
        <p:nvSpPr>
          <p:cNvPr id="29700" name="Rectangle 8"/>
          <p:cNvSpPr>
            <a:spLocks noChangeArrowheads="1"/>
          </p:cNvSpPr>
          <p:nvPr/>
        </p:nvSpPr>
        <p:spPr bwMode="auto">
          <a:xfrm>
            <a:off x="0" y="54102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l-GR"/>
          </a:p>
        </p:txBody>
      </p:sp>
      <p:sp>
        <p:nvSpPr>
          <p:cNvPr id="29701" name="TextBox 5"/>
          <p:cNvSpPr txBox="1">
            <a:spLocks noChangeArrowheads="1"/>
          </p:cNvSpPr>
          <p:nvPr/>
        </p:nvSpPr>
        <p:spPr bwMode="auto">
          <a:xfrm>
            <a:off x="3432175" y="5643563"/>
            <a:ext cx="2587625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800">
                <a:solidFill>
                  <a:srgbClr val="FFC000"/>
                </a:solidFill>
              </a:rPr>
              <a:t>Flush Floods….</a:t>
            </a:r>
            <a:endParaRPr lang="el-GR" sz="2800">
              <a:solidFill>
                <a:srgbClr val="FFC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4" name="Picture 10" descr="Evrotas Apr-2006_20060410_040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3357563"/>
            <a:ext cx="9144000" cy="3500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8675" name="Text Box 12"/>
          <p:cNvSpPr txBox="1">
            <a:spLocks noChangeArrowheads="1"/>
          </p:cNvSpPr>
          <p:nvPr/>
        </p:nvSpPr>
        <p:spPr bwMode="auto">
          <a:xfrm>
            <a:off x="6859588" y="5876925"/>
            <a:ext cx="879475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b="1">
                <a:solidFill>
                  <a:srgbClr val="FFC000"/>
                </a:solidFill>
              </a:rPr>
              <a:t>Floods</a:t>
            </a:r>
          </a:p>
        </p:txBody>
      </p:sp>
      <p:pic>
        <p:nvPicPr>
          <p:cNvPr id="28676" name="Picture 4" descr="DSCN0565"/>
          <p:cNvPicPr>
            <a:picLocks noChangeAspect="1" noChangeArrowheads="1"/>
          </p:cNvPicPr>
          <p:nvPr/>
        </p:nvPicPr>
        <p:blipFill>
          <a:blip r:embed="rId3" cstate="print">
            <a:lum bright="12000" contrast="24000"/>
          </a:blip>
          <a:srcRect/>
          <a:stretch>
            <a:fillRect/>
          </a:stretch>
        </p:blipFill>
        <p:spPr bwMode="auto">
          <a:xfrm>
            <a:off x="0" y="0"/>
            <a:ext cx="6781800" cy="3357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Εικόνα 3" descr="Evrotas May 2006_20060512_0690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781800" y="1"/>
            <a:ext cx="2362200" cy="3352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026" name="Picture 2" descr="C:\Users\Public\Pictures\2007-09-20 August September 2007\August September 2007 159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3265" cy="6858000"/>
          </a:xfrm>
          <a:prstGeom prst="rect">
            <a:avLst/>
          </a:prstGeom>
          <a:noFill/>
        </p:spPr>
      </p:pic>
      <p:grpSp>
        <p:nvGrpSpPr>
          <p:cNvPr id="2" name="Group 8"/>
          <p:cNvGrpSpPr/>
          <p:nvPr/>
        </p:nvGrpSpPr>
        <p:grpSpPr>
          <a:xfrm>
            <a:off x="0" y="0"/>
            <a:ext cx="829508" cy="6858000"/>
            <a:chOff x="0" y="0"/>
            <a:chExt cx="829508" cy="6858000"/>
          </a:xfrm>
        </p:grpSpPr>
        <p:sp>
          <p:nvSpPr>
            <p:cNvPr id="6" name="Rectangle 5"/>
            <p:cNvSpPr/>
            <p:nvPr/>
          </p:nvSpPr>
          <p:spPr>
            <a:xfrm>
              <a:off x="0" y="0"/>
              <a:ext cx="762000" cy="685800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" name="TextBox 7"/>
            <p:cNvSpPr txBox="1"/>
            <p:nvPr/>
          </p:nvSpPr>
          <p:spPr>
            <a:xfrm rot="-5400000">
              <a:off x="-2671610" y="2769924"/>
              <a:ext cx="6232796" cy="76944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4400" b="1" spc="300" dirty="0" err="1" smtClean="0">
                  <a:solidFill>
                    <a:schemeClr val="bg1"/>
                  </a:solidFill>
                  <a:latin typeface="Comic Sans MS" pitchFamily="66" charset="0"/>
                </a:rPr>
                <a:t>Evrotas</a:t>
              </a:r>
              <a:r>
                <a:rPr lang="en-US" sz="4400" b="1" spc="300" dirty="0" smtClean="0">
                  <a:solidFill>
                    <a:schemeClr val="bg1"/>
                  </a:solidFill>
                  <a:latin typeface="Comic Sans MS" pitchFamily="66" charset="0"/>
                </a:rPr>
                <a:t> River Basin</a:t>
              </a:r>
              <a:endParaRPr lang="en-US" sz="4400" b="1" spc="300" dirty="0">
                <a:solidFill>
                  <a:schemeClr val="bg1"/>
                </a:solidFill>
                <a:latin typeface="Comic Sans MS" pitchFamily="66" charset="0"/>
              </a:endParaRPr>
            </a:p>
          </p:txBody>
        </p:sp>
      </p:grpSp>
      <p:sp>
        <p:nvSpPr>
          <p:cNvPr id="10" name="Rectangle 9"/>
          <p:cNvSpPr/>
          <p:nvPr/>
        </p:nvSpPr>
        <p:spPr>
          <a:xfrm>
            <a:off x="6934200" y="609600"/>
            <a:ext cx="156004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b="1" dirty="0" smtClean="0">
                <a:solidFill>
                  <a:srgbClr val="002060"/>
                </a:solidFill>
                <a:latin typeface="Comic Sans MS" pitchFamily="66" charset="0"/>
              </a:rPr>
              <a:t>Drought</a:t>
            </a:r>
            <a:endParaRPr lang="en-US" sz="2800" b="1" dirty="0">
              <a:solidFill>
                <a:srgbClr val="002060"/>
              </a:solidFill>
              <a:latin typeface="Comic Sans MS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4" descr="DEYAX August 2006_20060727_016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292" name="Picture 8" descr="DEYAX August 2006_20060727_0170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4375150"/>
            <a:ext cx="3309938" cy="2482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2" name="Group 4"/>
          <p:cNvGrpSpPr/>
          <p:nvPr/>
        </p:nvGrpSpPr>
        <p:grpSpPr>
          <a:xfrm>
            <a:off x="0" y="0"/>
            <a:ext cx="829508" cy="6858000"/>
            <a:chOff x="0" y="0"/>
            <a:chExt cx="829508" cy="6858000"/>
          </a:xfrm>
        </p:grpSpPr>
        <p:sp>
          <p:nvSpPr>
            <p:cNvPr id="6" name="Rectangle 5"/>
            <p:cNvSpPr/>
            <p:nvPr/>
          </p:nvSpPr>
          <p:spPr>
            <a:xfrm>
              <a:off x="0" y="0"/>
              <a:ext cx="762000" cy="685800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" name="TextBox 6"/>
            <p:cNvSpPr txBox="1"/>
            <p:nvPr/>
          </p:nvSpPr>
          <p:spPr>
            <a:xfrm rot="-5400000">
              <a:off x="-2671610" y="2769924"/>
              <a:ext cx="6232796" cy="76944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4400" b="1" spc="300" dirty="0" err="1" smtClean="0">
                  <a:solidFill>
                    <a:schemeClr val="bg1"/>
                  </a:solidFill>
                  <a:latin typeface="Comic Sans MS" pitchFamily="66" charset="0"/>
                </a:rPr>
                <a:t>Evrotas</a:t>
              </a:r>
              <a:r>
                <a:rPr lang="en-US" sz="4400" b="1" spc="300" dirty="0" smtClean="0">
                  <a:solidFill>
                    <a:schemeClr val="bg1"/>
                  </a:solidFill>
                  <a:latin typeface="Comic Sans MS" pitchFamily="66" charset="0"/>
                </a:rPr>
                <a:t> River Basin</a:t>
              </a:r>
              <a:endParaRPr lang="en-US" sz="4400" b="1" spc="300" dirty="0">
                <a:solidFill>
                  <a:schemeClr val="bg1"/>
                </a:solidFill>
                <a:latin typeface="Comic Sans MS" pitchFamily="66" charset="0"/>
              </a:endParaRPr>
            </a:p>
          </p:txBody>
        </p:sp>
      </p:grpSp>
      <p:sp>
        <p:nvSpPr>
          <p:cNvPr id="8" name="Rectangle 7"/>
          <p:cNvSpPr/>
          <p:nvPr/>
        </p:nvSpPr>
        <p:spPr>
          <a:xfrm>
            <a:off x="4343400" y="4953000"/>
            <a:ext cx="2658100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b="1" dirty="0" err="1" smtClean="0">
                <a:solidFill>
                  <a:srgbClr val="002060"/>
                </a:solidFill>
                <a:latin typeface="Comic Sans MS" pitchFamily="66" charset="0"/>
              </a:rPr>
              <a:t>Eutrophication</a:t>
            </a:r>
            <a:endParaRPr lang="en-US" sz="2800" b="1" dirty="0">
              <a:solidFill>
                <a:srgbClr val="002060"/>
              </a:solidFill>
              <a:latin typeface="Comic Sans MS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7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7463" y="0"/>
            <a:ext cx="9161463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2" name="Group 3"/>
          <p:cNvGrpSpPr/>
          <p:nvPr/>
        </p:nvGrpSpPr>
        <p:grpSpPr>
          <a:xfrm>
            <a:off x="0" y="0"/>
            <a:ext cx="829508" cy="6858000"/>
            <a:chOff x="0" y="0"/>
            <a:chExt cx="829508" cy="6858000"/>
          </a:xfrm>
        </p:grpSpPr>
        <p:sp>
          <p:nvSpPr>
            <p:cNvPr id="5" name="Rectangle 4"/>
            <p:cNvSpPr/>
            <p:nvPr/>
          </p:nvSpPr>
          <p:spPr>
            <a:xfrm>
              <a:off x="0" y="0"/>
              <a:ext cx="762000" cy="685800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" name="TextBox 5"/>
            <p:cNvSpPr txBox="1"/>
            <p:nvPr/>
          </p:nvSpPr>
          <p:spPr>
            <a:xfrm rot="-5400000">
              <a:off x="-2671610" y="2769924"/>
              <a:ext cx="6232796" cy="76944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4400" b="1" spc="300" dirty="0" err="1" smtClean="0">
                  <a:solidFill>
                    <a:schemeClr val="bg1"/>
                  </a:solidFill>
                  <a:latin typeface="Comic Sans MS" pitchFamily="66" charset="0"/>
                </a:rPr>
                <a:t>Evrotas</a:t>
              </a:r>
              <a:r>
                <a:rPr lang="en-US" sz="4400" b="1" spc="300" dirty="0" smtClean="0">
                  <a:solidFill>
                    <a:schemeClr val="bg1"/>
                  </a:solidFill>
                  <a:latin typeface="Comic Sans MS" pitchFamily="66" charset="0"/>
                </a:rPr>
                <a:t> River Basin</a:t>
              </a:r>
              <a:endParaRPr lang="en-US" sz="4400" b="1" spc="300" dirty="0">
                <a:solidFill>
                  <a:schemeClr val="bg1"/>
                </a:solidFill>
                <a:latin typeface="Comic Sans MS" pitchFamily="66" charset="0"/>
              </a:endParaRPr>
            </a:p>
          </p:txBody>
        </p:sp>
      </p:grpSp>
      <p:sp>
        <p:nvSpPr>
          <p:cNvPr id="7" name="Rectangle 6"/>
          <p:cNvSpPr/>
          <p:nvPr/>
        </p:nvSpPr>
        <p:spPr>
          <a:xfrm>
            <a:off x="6553200" y="5903893"/>
            <a:ext cx="259080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b="1" dirty="0" smtClean="0">
                <a:solidFill>
                  <a:srgbClr val="002060"/>
                </a:solidFill>
                <a:latin typeface="Comic Sans MS" pitchFamily="66" charset="0"/>
              </a:rPr>
              <a:t>Olive Mill Waste Water</a:t>
            </a:r>
            <a:endParaRPr lang="en-US" sz="2800" b="1" dirty="0">
              <a:solidFill>
                <a:srgbClr val="002060"/>
              </a:solidFill>
              <a:latin typeface="Comic Sans MS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 descr="ΑΓΙΑ ΚΥΡΙΑΚΗ-09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2875" y="3643313"/>
            <a:ext cx="4000500" cy="3000375"/>
          </a:xfrm>
          <a:prstGeom prst="rect">
            <a:avLst/>
          </a:prstGeom>
          <a:noFill/>
          <a:ln w="9525">
            <a:solidFill>
              <a:srgbClr val="FF3300"/>
            </a:solidFill>
            <a:miter lim="800000"/>
            <a:headEnd/>
            <a:tailEnd/>
          </a:ln>
        </p:spPr>
      </p:pic>
      <p:pic>
        <p:nvPicPr>
          <p:cNvPr id="15363" name="Picture 3" descr="03-ΠΕΡΑΣΜΑ ΣΚΟΥΡΑΣ-0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357688" y="1714500"/>
            <a:ext cx="4572000" cy="3429000"/>
          </a:xfrm>
          <a:prstGeom prst="rect">
            <a:avLst/>
          </a:prstGeom>
          <a:noFill/>
          <a:ln w="9525">
            <a:solidFill>
              <a:srgbClr val="FF3300"/>
            </a:solidFill>
            <a:miter lim="800000"/>
            <a:headEnd/>
            <a:tailEnd/>
          </a:ln>
        </p:spPr>
      </p:pic>
      <p:pic>
        <p:nvPicPr>
          <p:cNvPr id="15364" name="Picture 4" descr="Evrotas 1-2006_20060111_0159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42875" y="357188"/>
            <a:ext cx="4000500" cy="3000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365" name="Rectangle 5"/>
          <p:cNvSpPr>
            <a:spLocks noChangeArrowheads="1"/>
          </p:cNvSpPr>
          <p:nvPr/>
        </p:nvSpPr>
        <p:spPr bwMode="auto">
          <a:xfrm>
            <a:off x="4286250" y="357188"/>
            <a:ext cx="4643438" cy="1079500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l"/>
            <a:r>
              <a:rPr lang="en-US" sz="3200">
                <a:solidFill>
                  <a:srgbClr val="000066"/>
                </a:solidFill>
              </a:rPr>
              <a:t>Pollution</a:t>
            </a:r>
            <a:r>
              <a:rPr lang="el-GR" sz="3200">
                <a:solidFill>
                  <a:srgbClr val="000066"/>
                </a:solidFill>
              </a:rPr>
              <a:t>.</a:t>
            </a:r>
            <a:r>
              <a:rPr lang="en-US" sz="3200">
                <a:solidFill>
                  <a:srgbClr val="000066"/>
                </a:solidFill>
              </a:rPr>
              <a:t>..</a:t>
            </a:r>
            <a:r>
              <a:rPr lang="en-US" sz="3600">
                <a:solidFill>
                  <a:srgbClr val="000066"/>
                </a:solidFill>
              </a:rPr>
              <a:t/>
            </a:r>
            <a:br>
              <a:rPr lang="en-US" sz="3600">
                <a:solidFill>
                  <a:srgbClr val="000066"/>
                </a:solidFill>
              </a:rPr>
            </a:br>
            <a:r>
              <a:rPr lang="en-US" sz="2800">
                <a:solidFill>
                  <a:srgbClr val="000066"/>
                </a:solidFill>
                <a:latin typeface="Arial" charset="0"/>
              </a:rPr>
              <a:t/>
            </a:r>
            <a:br>
              <a:rPr lang="en-US" sz="2800">
                <a:solidFill>
                  <a:srgbClr val="000066"/>
                </a:solidFill>
                <a:latin typeface="Arial" charset="0"/>
              </a:rPr>
            </a:br>
            <a:r>
              <a:rPr lang="el-GR" sz="2800">
                <a:solidFill>
                  <a:schemeClr val="bg1"/>
                </a:solidFill>
                <a:latin typeface="Arial Rounded MT Bold" pitchFamily="34" charset="0"/>
              </a:rPr>
              <a:t> </a:t>
            </a:r>
            <a:endParaRPr lang="en-US" sz="2800">
              <a:solidFill>
                <a:schemeClr val="bg1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itle 1"/>
          <p:cNvSpPr>
            <a:spLocks noGrp="1"/>
          </p:cNvSpPr>
          <p:nvPr>
            <p:ph type="title" idx="4294967295"/>
          </p:nvPr>
        </p:nvSpPr>
        <p:spPr bwMode="auto">
          <a:xfrm>
            <a:off x="2411413" y="44450"/>
            <a:ext cx="5473700" cy="11430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>
            <a:normAutofit fontScale="90000"/>
          </a:bodyPr>
          <a:lstStyle/>
          <a:p>
            <a:r>
              <a:rPr lang="en-US" b="1" smtClean="0">
                <a:solidFill>
                  <a:srgbClr val="002060"/>
                </a:solidFill>
                <a:latin typeface="Comic Sans MS" pitchFamily="66" charset="0"/>
              </a:rPr>
              <a:t>Hydrologic Pressures</a:t>
            </a:r>
            <a:endParaRPr lang="el-GR" b="1" smtClean="0">
              <a:solidFill>
                <a:srgbClr val="002060"/>
              </a:solidFill>
              <a:latin typeface="Comic Sans MS" pitchFamily="66" charset="0"/>
            </a:endParaRPr>
          </a:p>
        </p:txBody>
      </p:sp>
      <p:pic>
        <p:nvPicPr>
          <p:cNvPr id="10243" name="Content Placeholder 3" descr="Geotrisis - piges.jpg"/>
          <p:cNvPicPr>
            <a:picLocks noChangeAspect="1"/>
          </p:cNvPicPr>
          <p:nvPr/>
        </p:nvPicPr>
        <p:blipFill>
          <a:blip r:embed="rId2" cstate="print"/>
          <a:srcRect l="11002" t="2157" r="7269" b="31196"/>
          <a:stretch>
            <a:fillRect/>
          </a:stretch>
        </p:blipFill>
        <p:spPr bwMode="auto">
          <a:xfrm>
            <a:off x="152400" y="914399"/>
            <a:ext cx="6477000" cy="58542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itle 1"/>
          <p:cNvSpPr txBox="1">
            <a:spLocks/>
          </p:cNvSpPr>
          <p:nvPr/>
        </p:nvSpPr>
        <p:spPr>
          <a:xfrm>
            <a:off x="5457825" y="914400"/>
            <a:ext cx="3686175" cy="3533775"/>
          </a:xfrm>
          <a:prstGeom prst="rect">
            <a:avLst/>
          </a:prstGeom>
          <a:ln/>
        </p:spPr>
        <p:txBody>
          <a:bodyPr/>
          <a:lstStyle/>
          <a:p>
            <a:pPr eaLnBrk="0" hangingPunct="0">
              <a:defRPr/>
            </a:pPr>
            <a:r>
              <a:rPr lang="en-US" sz="3200" kern="0" dirty="0">
                <a:solidFill>
                  <a:srgbClr val="002060"/>
                </a:solidFill>
                <a:latin typeface="Comic Sans MS" pitchFamily="66" charset="0"/>
                <a:ea typeface="+mj-ea"/>
                <a:cs typeface="+mj-cs"/>
              </a:rPr>
              <a:t>Public drinking water and irrigation water wells and springs –</a:t>
            </a:r>
            <a:br>
              <a:rPr lang="en-US" sz="3200" kern="0" dirty="0">
                <a:solidFill>
                  <a:srgbClr val="002060"/>
                </a:solidFill>
                <a:latin typeface="Comic Sans MS" pitchFamily="66" charset="0"/>
                <a:ea typeface="+mj-ea"/>
                <a:cs typeface="+mj-cs"/>
              </a:rPr>
            </a:br>
            <a:r>
              <a:rPr lang="en-US" sz="3200" kern="0" dirty="0">
                <a:solidFill>
                  <a:srgbClr val="002060"/>
                </a:solidFill>
                <a:latin typeface="Comic Sans MS" pitchFamily="66" charset="0"/>
                <a:ea typeface="+mj-ea"/>
                <a:cs typeface="+mj-cs"/>
              </a:rPr>
              <a:t>(3500 private wells not shown)</a:t>
            </a:r>
            <a:endParaRPr lang="el-GR" sz="3200" kern="0" dirty="0">
              <a:solidFill>
                <a:srgbClr val="002060"/>
              </a:solidFill>
              <a:latin typeface="Comic Sans MS" pitchFamily="66" charset="0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Geology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4854572" cy="6858000"/>
          </a:xfrm>
          <a:prstGeom prst="rect">
            <a:avLst/>
          </a:prstGeom>
        </p:spPr>
      </p:pic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4343400" y="3886200"/>
          <a:ext cx="4724401" cy="28346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58968"/>
                <a:gridCol w="1294949"/>
                <a:gridCol w="935242"/>
                <a:gridCol w="935242"/>
              </a:tblGrid>
              <a:tr h="370840">
                <a:tc>
                  <a:txBody>
                    <a:bodyPr/>
                    <a:lstStyle/>
                    <a:p>
                      <a:endParaRPr lang="el-GR" dirty="0">
                        <a:latin typeface="Comic Sans MS" pitchFamily="66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latin typeface="Comic Sans MS" pitchFamily="66" charset="0"/>
                        </a:rPr>
                        <a:t>Number of River Segments</a:t>
                      </a:r>
                      <a:endParaRPr lang="el-GR" dirty="0">
                        <a:latin typeface="Comic Sans MS" pitchFamily="66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latin typeface="Comic Sans MS" pitchFamily="66" charset="0"/>
                        </a:rPr>
                        <a:t>River Length, Km</a:t>
                      </a:r>
                      <a:endParaRPr lang="el-GR" dirty="0">
                        <a:latin typeface="Comic Sans MS" pitchFamily="66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latin typeface="Comic Sans MS" pitchFamily="66" charset="0"/>
                        </a:rPr>
                        <a:t>% of Total Length</a:t>
                      </a:r>
                      <a:endParaRPr lang="el-GR" dirty="0">
                        <a:latin typeface="Comic Sans MS" pitchFamily="66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>
                          <a:latin typeface="Comic Sans MS" pitchFamily="66" charset="0"/>
                        </a:rPr>
                        <a:t>Permanent Flow</a:t>
                      </a:r>
                      <a:endParaRPr lang="el-GR" dirty="0">
                        <a:latin typeface="Comic Sans MS" pitchFamily="66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Comic Sans MS" pitchFamily="66" charset="0"/>
                        </a:rPr>
                        <a:t>600</a:t>
                      </a:r>
                      <a:endParaRPr lang="el-GR" dirty="0">
                        <a:latin typeface="Comic Sans MS" pitchFamily="66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Comic Sans MS" pitchFamily="66" charset="0"/>
                        </a:rPr>
                        <a:t>179</a:t>
                      </a:r>
                      <a:endParaRPr lang="el-GR" dirty="0">
                        <a:latin typeface="Comic Sans MS" pitchFamily="66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Comic Sans MS" pitchFamily="66" charset="0"/>
                        </a:rPr>
                        <a:t>3.5</a:t>
                      </a:r>
                      <a:endParaRPr lang="el-GR" dirty="0">
                        <a:latin typeface="Comic Sans MS" pitchFamily="66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>
                          <a:latin typeface="Comic Sans MS" pitchFamily="66" charset="0"/>
                        </a:rPr>
                        <a:t>Temporary</a:t>
                      </a:r>
                      <a:r>
                        <a:rPr lang="en-US" baseline="0" dirty="0" smtClean="0">
                          <a:latin typeface="Comic Sans MS" pitchFamily="66" charset="0"/>
                        </a:rPr>
                        <a:t> Flow</a:t>
                      </a:r>
                      <a:endParaRPr lang="el-GR" dirty="0">
                        <a:latin typeface="Comic Sans MS" pitchFamily="66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Comic Sans MS" pitchFamily="66" charset="0"/>
                        </a:rPr>
                        <a:t>589</a:t>
                      </a:r>
                      <a:endParaRPr lang="el-GR" dirty="0">
                        <a:latin typeface="Comic Sans MS" pitchFamily="66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Comic Sans MS" pitchFamily="66" charset="0"/>
                        </a:rPr>
                        <a:t>220</a:t>
                      </a:r>
                      <a:endParaRPr lang="el-GR" dirty="0">
                        <a:latin typeface="Comic Sans MS" pitchFamily="66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Comic Sans MS" pitchFamily="66" charset="0"/>
                        </a:rPr>
                        <a:t>4.3</a:t>
                      </a:r>
                      <a:endParaRPr lang="el-GR" dirty="0">
                        <a:latin typeface="Comic Sans MS" pitchFamily="66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>
                          <a:latin typeface="Comic Sans MS" pitchFamily="66" charset="0"/>
                        </a:rPr>
                        <a:t>Episodic Flow</a:t>
                      </a:r>
                      <a:endParaRPr lang="el-GR" dirty="0">
                        <a:latin typeface="Comic Sans MS" pitchFamily="66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Comic Sans MS" pitchFamily="66" charset="0"/>
                        </a:rPr>
                        <a:t>14906</a:t>
                      </a:r>
                      <a:endParaRPr lang="el-GR" dirty="0">
                        <a:latin typeface="Comic Sans MS" pitchFamily="66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Comic Sans MS" pitchFamily="66" charset="0"/>
                        </a:rPr>
                        <a:t>4744</a:t>
                      </a:r>
                      <a:endParaRPr lang="el-GR" dirty="0">
                        <a:latin typeface="Comic Sans MS" pitchFamily="66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Comic Sans MS" pitchFamily="66" charset="0"/>
                        </a:rPr>
                        <a:t>92.2</a:t>
                      </a:r>
                      <a:endParaRPr lang="el-GR" dirty="0">
                        <a:latin typeface="Comic Sans MS" pitchFamily="66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12319" name="Rectangle 2"/>
          <p:cNvSpPr>
            <a:spLocks noChangeArrowheads="1"/>
          </p:cNvSpPr>
          <p:nvPr/>
        </p:nvSpPr>
        <p:spPr bwMode="auto">
          <a:xfrm>
            <a:off x="4191000" y="333374"/>
            <a:ext cx="4953000" cy="2257425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en-US" sz="3200" b="1" dirty="0">
                <a:solidFill>
                  <a:srgbClr val="002060"/>
                </a:solidFill>
              </a:rPr>
              <a:t>Hydrologic Status 2010</a:t>
            </a:r>
          </a:p>
          <a:p>
            <a:pPr algn="ctr"/>
            <a:r>
              <a:rPr lang="en-US" sz="3200" b="1" dirty="0">
                <a:solidFill>
                  <a:srgbClr val="002060"/>
                </a:solidFill>
              </a:rPr>
              <a:t>(wet year)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ChangeArrowheads="1"/>
          </p:cNvSpPr>
          <p:nvPr/>
        </p:nvSpPr>
        <p:spPr bwMode="auto">
          <a:xfrm>
            <a:off x="0" y="0"/>
            <a:ext cx="9144000" cy="857250"/>
          </a:xfrm>
          <a:prstGeom prst="rect">
            <a:avLst/>
          </a:prstGeom>
          <a:gradFill>
            <a:gsLst>
              <a:gs pos="0">
                <a:schemeClr val="accent1">
                  <a:shade val="30000"/>
                  <a:satMod val="115000"/>
                </a:schemeClr>
              </a:gs>
              <a:gs pos="50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lin ang="5400000" scaled="0"/>
          </a:gradFill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>
              <a:defRPr/>
            </a:pPr>
            <a:r>
              <a:rPr lang="en-US" sz="3200" b="1" dirty="0"/>
              <a:t>Hydrologic Status During Drought</a:t>
            </a:r>
          </a:p>
        </p:txBody>
      </p:sp>
      <p:pic>
        <p:nvPicPr>
          <p:cNvPr id="11267" name="Picture 7" descr="map_Streams April 2007_en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5650" y="836613"/>
            <a:ext cx="4029075" cy="6021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268" name="Text Box 24"/>
          <p:cNvSpPr txBox="1">
            <a:spLocks noChangeArrowheads="1"/>
          </p:cNvSpPr>
          <p:nvPr/>
        </p:nvSpPr>
        <p:spPr bwMode="auto">
          <a:xfrm>
            <a:off x="209550" y="4149725"/>
            <a:ext cx="1166813" cy="3683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b="1">
                <a:latin typeface="Corbel" pitchFamily="34" charset="0"/>
              </a:rPr>
              <a:t>April</a:t>
            </a:r>
            <a:r>
              <a:rPr lang="el-GR" b="1">
                <a:latin typeface="Corbel" pitchFamily="34" charset="0"/>
              </a:rPr>
              <a:t> 2007</a:t>
            </a:r>
          </a:p>
        </p:txBody>
      </p:sp>
      <p:grpSp>
        <p:nvGrpSpPr>
          <p:cNvPr id="2" name="Group 16"/>
          <p:cNvGrpSpPr>
            <a:grpSpLocks/>
          </p:cNvGrpSpPr>
          <p:nvPr/>
        </p:nvGrpSpPr>
        <p:grpSpPr bwMode="auto">
          <a:xfrm>
            <a:off x="4581525" y="914400"/>
            <a:ext cx="4181475" cy="5943600"/>
            <a:chOff x="3839" y="576"/>
            <a:chExt cx="2634" cy="3744"/>
          </a:xfrm>
        </p:grpSpPr>
        <p:pic>
          <p:nvPicPr>
            <p:cNvPr id="11270" name="Picture 9" descr="map_Streams October 2007_en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3969" y="576"/>
              <a:ext cx="2504" cy="374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1271" name="Text Box 15"/>
            <p:cNvSpPr txBox="1">
              <a:spLocks noChangeArrowheads="1"/>
            </p:cNvSpPr>
            <p:nvPr/>
          </p:nvSpPr>
          <p:spPr bwMode="auto">
            <a:xfrm>
              <a:off x="3839" y="2795"/>
              <a:ext cx="950" cy="233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b="1">
                  <a:latin typeface="Corbel" pitchFamily="34" charset="0"/>
                </a:rPr>
                <a:t>October</a:t>
              </a:r>
              <a:r>
                <a:rPr lang="el-GR" b="1">
                  <a:latin typeface="Corbel" pitchFamily="34" charset="0"/>
                </a:rPr>
                <a:t> 2007</a:t>
              </a:r>
            </a:p>
          </p:txBody>
        </p:sp>
      </p:grp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2" cstate="print"/>
          <a:srcRect l="10680" r="11430"/>
          <a:stretch>
            <a:fillRect/>
          </a:stretch>
        </p:blipFill>
        <p:spPr bwMode="auto">
          <a:xfrm>
            <a:off x="4787900" y="1774825"/>
            <a:ext cx="3671888" cy="508317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</p:pic>
      <p:pic>
        <p:nvPicPr>
          <p:cNvPr id="14339" name="Picture 2"/>
          <p:cNvPicPr>
            <a:picLocks noChangeAspect="1" noChangeArrowheads="1"/>
          </p:cNvPicPr>
          <p:nvPr/>
        </p:nvPicPr>
        <p:blipFill>
          <a:blip r:embed="rId3" cstate="print"/>
          <a:srcRect l="8652" r="7875"/>
          <a:stretch>
            <a:fillRect/>
          </a:stretch>
        </p:blipFill>
        <p:spPr bwMode="auto">
          <a:xfrm>
            <a:off x="107950" y="1785938"/>
            <a:ext cx="3816350" cy="5072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340" name="Text Box 3"/>
          <p:cNvSpPr txBox="1">
            <a:spLocks noChangeArrowheads="1"/>
          </p:cNvSpPr>
          <p:nvPr/>
        </p:nvSpPr>
        <p:spPr bwMode="auto">
          <a:xfrm>
            <a:off x="152400" y="457200"/>
            <a:ext cx="2789238" cy="132397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r>
              <a:rPr lang="en-US" sz="2000" b="1" dirty="0">
                <a:solidFill>
                  <a:srgbClr val="000066"/>
                </a:solidFill>
                <a:latin typeface="Comic Sans MS" pitchFamily="66" charset="0"/>
              </a:rPr>
              <a:t>Point Sources:</a:t>
            </a:r>
            <a:endParaRPr lang="el-GR" sz="2000" b="1" dirty="0">
              <a:solidFill>
                <a:srgbClr val="000066"/>
              </a:solidFill>
              <a:latin typeface="Comic Sans MS" pitchFamily="66" charset="0"/>
            </a:endParaRPr>
          </a:p>
          <a:p>
            <a:pPr algn="l">
              <a:buFontTx/>
              <a:buChar char="•"/>
            </a:pPr>
            <a:r>
              <a:rPr lang="el-GR" sz="2000" b="1" dirty="0">
                <a:solidFill>
                  <a:srgbClr val="000066"/>
                </a:solidFill>
                <a:latin typeface="Comic Sans MS" pitchFamily="66" charset="0"/>
              </a:rPr>
              <a:t> </a:t>
            </a:r>
            <a:r>
              <a:rPr lang="en-US" sz="2000" b="1" dirty="0">
                <a:solidFill>
                  <a:srgbClr val="000066"/>
                </a:solidFill>
                <a:latin typeface="Comic Sans MS" pitchFamily="66" charset="0"/>
              </a:rPr>
              <a:t>Waste water</a:t>
            </a:r>
            <a:endParaRPr lang="el-GR" sz="2000" b="1" dirty="0">
              <a:solidFill>
                <a:srgbClr val="000066"/>
              </a:solidFill>
              <a:latin typeface="Comic Sans MS" pitchFamily="66" charset="0"/>
            </a:endParaRPr>
          </a:p>
          <a:p>
            <a:pPr algn="l">
              <a:buFontTx/>
              <a:buChar char="•"/>
            </a:pPr>
            <a:r>
              <a:rPr lang="el-GR" sz="2000" b="1" dirty="0">
                <a:solidFill>
                  <a:srgbClr val="000066"/>
                </a:solidFill>
                <a:latin typeface="Comic Sans MS" pitchFamily="66" charset="0"/>
              </a:rPr>
              <a:t> </a:t>
            </a:r>
            <a:r>
              <a:rPr lang="en-US" sz="2000" b="1" dirty="0">
                <a:solidFill>
                  <a:srgbClr val="000066"/>
                </a:solidFill>
                <a:latin typeface="Comic Sans MS" pitchFamily="66" charset="0"/>
              </a:rPr>
              <a:t>Olive mill waste</a:t>
            </a:r>
            <a:endParaRPr lang="el-GR" sz="2000" b="1" dirty="0">
              <a:solidFill>
                <a:srgbClr val="000066"/>
              </a:solidFill>
              <a:latin typeface="Comic Sans MS" pitchFamily="66" charset="0"/>
            </a:endParaRPr>
          </a:p>
          <a:p>
            <a:pPr algn="l">
              <a:buFontTx/>
              <a:buChar char="•"/>
            </a:pPr>
            <a:r>
              <a:rPr lang="el-GR" sz="2000" b="1" dirty="0">
                <a:solidFill>
                  <a:srgbClr val="000066"/>
                </a:solidFill>
                <a:latin typeface="Comic Sans MS" pitchFamily="66" charset="0"/>
              </a:rPr>
              <a:t> </a:t>
            </a:r>
            <a:r>
              <a:rPr lang="en-US" sz="2000" b="1" dirty="0">
                <a:solidFill>
                  <a:srgbClr val="000066"/>
                </a:solidFill>
                <a:latin typeface="Comic Sans MS" pitchFamily="66" charset="0"/>
              </a:rPr>
              <a:t>Orange juice waste</a:t>
            </a:r>
            <a:endParaRPr lang="el-GR" sz="2000" b="1" dirty="0">
              <a:solidFill>
                <a:srgbClr val="000066"/>
              </a:solidFill>
              <a:latin typeface="Comic Sans MS" pitchFamily="66" charset="0"/>
            </a:endParaRPr>
          </a:p>
        </p:txBody>
      </p:sp>
      <p:sp>
        <p:nvSpPr>
          <p:cNvPr id="14341" name="Text Box 3"/>
          <p:cNvSpPr txBox="1">
            <a:spLocks noChangeArrowheads="1"/>
          </p:cNvSpPr>
          <p:nvPr/>
        </p:nvSpPr>
        <p:spPr bwMode="auto">
          <a:xfrm>
            <a:off x="6096000" y="762000"/>
            <a:ext cx="2789237" cy="1631216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/>
            <a:r>
              <a:rPr lang="en-US" sz="2000" b="1" dirty="0">
                <a:solidFill>
                  <a:srgbClr val="000066"/>
                </a:solidFill>
                <a:latin typeface="Comic Sans MS" pitchFamily="66" charset="0"/>
              </a:rPr>
              <a:t>Non-Point Sources</a:t>
            </a:r>
          </a:p>
          <a:p>
            <a:pPr algn="l">
              <a:buFontTx/>
              <a:buChar char="•"/>
            </a:pPr>
            <a:r>
              <a:rPr lang="en-US" sz="2000" b="1" dirty="0">
                <a:solidFill>
                  <a:srgbClr val="000066"/>
                </a:solidFill>
                <a:latin typeface="Comic Sans MS" pitchFamily="66" charset="0"/>
              </a:rPr>
              <a:t> </a:t>
            </a:r>
            <a:r>
              <a:rPr lang="en-US" sz="2000" b="1" dirty="0" smtClean="0">
                <a:solidFill>
                  <a:srgbClr val="000066"/>
                </a:solidFill>
                <a:latin typeface="Comic Sans MS" pitchFamily="66" charset="0"/>
              </a:rPr>
              <a:t>Agriculture (38%)</a:t>
            </a:r>
            <a:endParaRPr lang="el-GR" sz="2000" b="1" dirty="0">
              <a:solidFill>
                <a:srgbClr val="000066"/>
              </a:solidFill>
              <a:latin typeface="Comic Sans MS" pitchFamily="66" charset="0"/>
            </a:endParaRPr>
          </a:p>
          <a:p>
            <a:pPr algn="l">
              <a:buFontTx/>
              <a:buChar char="•"/>
            </a:pPr>
            <a:r>
              <a:rPr lang="el-GR" sz="2000" b="1" dirty="0">
                <a:solidFill>
                  <a:srgbClr val="000066"/>
                </a:solidFill>
                <a:latin typeface="Comic Sans MS" pitchFamily="66" charset="0"/>
              </a:rPr>
              <a:t> </a:t>
            </a:r>
            <a:r>
              <a:rPr lang="en-US" sz="2000" b="1" dirty="0">
                <a:solidFill>
                  <a:srgbClr val="000066"/>
                </a:solidFill>
                <a:latin typeface="Comic Sans MS" pitchFamily="66" charset="0"/>
              </a:rPr>
              <a:t>Livestock</a:t>
            </a:r>
            <a:endParaRPr lang="el-GR" sz="2000" b="1" dirty="0">
              <a:solidFill>
                <a:srgbClr val="000066"/>
              </a:solidFill>
              <a:latin typeface="Comic Sans MS" pitchFamily="66" charset="0"/>
            </a:endParaRPr>
          </a:p>
          <a:p>
            <a:pPr algn="l">
              <a:buFontTx/>
              <a:buChar char="•"/>
            </a:pPr>
            <a:r>
              <a:rPr lang="el-GR" sz="2000" b="1" dirty="0">
                <a:solidFill>
                  <a:srgbClr val="000066"/>
                </a:solidFill>
                <a:latin typeface="Comic Sans MS" pitchFamily="66" charset="0"/>
              </a:rPr>
              <a:t> </a:t>
            </a:r>
            <a:r>
              <a:rPr lang="en-US" sz="2000" b="1" dirty="0">
                <a:solidFill>
                  <a:srgbClr val="000066"/>
                </a:solidFill>
                <a:latin typeface="Comic Sans MS" pitchFamily="66" charset="0"/>
              </a:rPr>
              <a:t>Solid waste disposal sites</a:t>
            </a:r>
          </a:p>
        </p:txBody>
      </p:sp>
      <p:sp>
        <p:nvSpPr>
          <p:cNvPr id="14342" name="Text Box 3"/>
          <p:cNvSpPr txBox="1">
            <a:spLocks noChangeArrowheads="1"/>
          </p:cNvSpPr>
          <p:nvPr/>
        </p:nvSpPr>
        <p:spPr bwMode="auto">
          <a:xfrm>
            <a:off x="1981200" y="152400"/>
            <a:ext cx="4959350" cy="5842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r>
              <a:rPr lang="en-US" sz="3200" b="1" dirty="0">
                <a:solidFill>
                  <a:srgbClr val="000066"/>
                </a:solidFill>
                <a:latin typeface="Comic Sans MS" pitchFamily="66" charset="0"/>
              </a:rPr>
              <a:t>Environmental Pressures</a:t>
            </a:r>
            <a:endParaRPr lang="el-GR" sz="3200" b="1" dirty="0">
              <a:solidFill>
                <a:srgbClr val="000066"/>
              </a:solidFill>
              <a:latin typeface="Comic Sans MS" pitchFamily="66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551624" y="5657671"/>
            <a:ext cx="2592376" cy="1200329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r>
              <a:rPr lang="en-GB" b="1" dirty="0" smtClean="0">
                <a:latin typeface="Comic Sans MS" pitchFamily="66" charset="0"/>
              </a:rPr>
              <a:t>Sheep/goat 130,540</a:t>
            </a:r>
          </a:p>
          <a:p>
            <a:r>
              <a:rPr lang="en-GB" b="1" dirty="0" smtClean="0">
                <a:latin typeface="Comic Sans MS" pitchFamily="66" charset="0"/>
              </a:rPr>
              <a:t>Chicken       58,070</a:t>
            </a:r>
          </a:p>
          <a:p>
            <a:r>
              <a:rPr lang="en-GB" b="1" dirty="0" smtClean="0">
                <a:latin typeface="Comic Sans MS" pitchFamily="66" charset="0"/>
              </a:rPr>
              <a:t>Cow            1,729</a:t>
            </a:r>
          </a:p>
          <a:p>
            <a:r>
              <a:rPr lang="en-GB" b="1" dirty="0" smtClean="0">
                <a:latin typeface="Comic Sans MS" pitchFamily="66" charset="0"/>
              </a:rPr>
              <a:t>Pig                100</a:t>
            </a:r>
            <a:endParaRPr lang="en-US" b="1" dirty="0">
              <a:latin typeface="Comic Sans MS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76800" y="0"/>
            <a:ext cx="2819400" cy="1371600"/>
          </a:xfrm>
          <a:solidFill>
            <a:schemeClr val="bg1"/>
          </a:solidFill>
        </p:spPr>
        <p:txBody>
          <a:bodyPr/>
          <a:lstStyle/>
          <a:p>
            <a:r>
              <a:rPr lang="en-US" dirty="0" smtClean="0"/>
              <a:t>Sampling Network</a:t>
            </a:r>
            <a:endParaRPr lang="en-US" dirty="0"/>
          </a:p>
        </p:txBody>
      </p:sp>
      <p:pic>
        <p:nvPicPr>
          <p:cNvPr id="32770" name="Picture 2" descr="C:\Users\Nikos\Documents\Nikolaidis Papers pdf\MIRAGE Sediments JofHydrology\Journal of Hydrology\Figures\Figure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48240"/>
            <a:ext cx="4876800" cy="6906239"/>
          </a:xfrm>
          <a:prstGeom prst="rect">
            <a:avLst/>
          </a:prstGeom>
          <a:noFill/>
        </p:spPr>
      </p:pic>
      <p:sp>
        <p:nvSpPr>
          <p:cNvPr id="4" name="TextBox 3"/>
          <p:cNvSpPr txBox="1"/>
          <p:nvPr/>
        </p:nvSpPr>
        <p:spPr>
          <a:xfrm>
            <a:off x="5181600" y="2362200"/>
            <a:ext cx="3429000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n-US" dirty="0" smtClean="0"/>
              <a:t>Monitoring main corridor and 3 sub-catchments</a:t>
            </a:r>
          </a:p>
          <a:p>
            <a:pPr>
              <a:buFont typeface="Arial" pitchFamily="34" charset="0"/>
              <a:buChar char="•"/>
            </a:pPr>
            <a:r>
              <a:rPr lang="en-US" dirty="0" smtClean="0"/>
              <a:t>9 gauging stations measuring flow</a:t>
            </a:r>
          </a:p>
          <a:p>
            <a:pPr>
              <a:buFont typeface="Arial" pitchFamily="34" charset="0"/>
              <a:buChar char="•"/>
            </a:pPr>
            <a:r>
              <a:rPr lang="en-US" dirty="0" smtClean="0"/>
              <a:t>Monthly grab sampling for chemistry and sediments</a:t>
            </a:r>
          </a:p>
          <a:p>
            <a:pPr>
              <a:buFont typeface="Arial" pitchFamily="34" charset="0"/>
              <a:buChar char="•"/>
            </a:pPr>
            <a:r>
              <a:rPr lang="en-US" dirty="0" smtClean="0"/>
              <a:t>Cross sections on sediment accumulation/loss</a:t>
            </a:r>
          </a:p>
          <a:p>
            <a:pPr>
              <a:buFont typeface="Arial" pitchFamily="34" charset="0"/>
              <a:buChar char="•"/>
            </a:pPr>
            <a:r>
              <a:rPr lang="en-US" dirty="0" err="1" smtClean="0"/>
              <a:t>Dessication</a:t>
            </a:r>
            <a:r>
              <a:rPr lang="en-US" dirty="0" smtClean="0"/>
              <a:t> survey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 smtClean="0"/>
              <a:t>Hydrologic simulation of SWAT</a:t>
            </a:r>
            <a:endParaRPr lang="en-US" dirty="0"/>
          </a:p>
        </p:txBody>
      </p:sp>
      <p:pic>
        <p:nvPicPr>
          <p:cNvPr id="1026" name="Picture 2" descr="C:\Users\Nikos\Documents\Nikolaidis Papers pdf\MIRAGE Sediments JofHydrology\Journal of Hydrology\Figures\Figure2.t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2209800"/>
            <a:ext cx="9133386" cy="3228975"/>
          </a:xfrm>
          <a:prstGeom prst="rect">
            <a:avLst/>
          </a:prstGeom>
          <a:noFill/>
        </p:spPr>
      </p:pic>
      <p:sp>
        <p:nvSpPr>
          <p:cNvPr id="4" name="Title 1"/>
          <p:cNvSpPr txBox="1">
            <a:spLocks/>
          </p:cNvSpPr>
          <p:nvPr/>
        </p:nvSpPr>
        <p:spPr>
          <a:xfrm>
            <a:off x="533400" y="5562600"/>
            <a:ext cx="8153400" cy="76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mic Sans MS" pitchFamily="66" charset="0"/>
                <a:ea typeface="+mj-ea"/>
                <a:cs typeface="+mj-cs"/>
              </a:rPr>
              <a:t>a) </a:t>
            </a:r>
            <a:r>
              <a:rPr kumimoji="0" lang="en-US" sz="32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mic Sans MS" pitchFamily="66" charset="0"/>
                <a:ea typeface="+mj-ea"/>
                <a:cs typeface="+mj-cs"/>
              </a:rPr>
              <a:t>Vrontamas</a:t>
            </a:r>
            <a:r>
              <a:rPr kumimoji="0" lang="en-US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mic Sans MS" pitchFamily="66" charset="0"/>
                <a:ea typeface="+mj-ea"/>
                <a:cs typeface="+mj-cs"/>
              </a:rPr>
              <a:t> station </a:t>
            </a:r>
            <a:r>
              <a:rPr kumimoji="0" lang="en-US" sz="3200" b="1" i="0" u="none" strike="noStrike" kern="1200" cap="none" spc="0" normalizeH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mic Sans MS" pitchFamily="66" charset="0"/>
                <a:ea typeface="+mj-ea"/>
                <a:cs typeface="+mj-cs"/>
              </a:rPr>
              <a:t>   </a:t>
            </a:r>
            <a:r>
              <a:rPr kumimoji="0" lang="en-US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mic Sans MS" pitchFamily="66" charset="0"/>
                <a:ea typeface="+mj-ea"/>
                <a:cs typeface="+mj-cs"/>
              </a:rPr>
              <a:t> b) </a:t>
            </a:r>
            <a:r>
              <a:rPr kumimoji="0" lang="en-US" sz="32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mic Sans MS" pitchFamily="66" charset="0"/>
                <a:ea typeface="+mj-ea"/>
                <a:cs typeface="+mj-cs"/>
              </a:rPr>
              <a:t>Vivari</a:t>
            </a:r>
            <a:r>
              <a:rPr kumimoji="0" lang="en-US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mic Sans MS" pitchFamily="66" charset="0"/>
                <a:ea typeface="+mj-ea"/>
                <a:cs typeface="+mj-cs"/>
              </a:rPr>
              <a:t> station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omic Sans MS" pitchFamily="66" charset="0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8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054812" y="2286000"/>
            <a:ext cx="5089188" cy="37966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Rectangle 11"/>
          <p:cNvSpPr>
            <a:spLocks noChangeArrowheads="1"/>
          </p:cNvSpPr>
          <p:nvPr/>
        </p:nvSpPr>
        <p:spPr bwMode="auto">
          <a:xfrm>
            <a:off x="2133600" y="2438400"/>
            <a:ext cx="1981200" cy="213360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l-GR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2700" b="1" dirty="0" smtClean="0"/>
              <a:t>Annual Average Hydrologic Budget (2000-2011)</a:t>
            </a:r>
            <a:endParaRPr lang="en-US" b="1" dirty="0"/>
          </a:p>
        </p:txBody>
      </p:sp>
      <p:pic>
        <p:nvPicPr>
          <p:cNvPr id="3" name="Picture 10" descr="morfologia.jp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286000" y="2514600"/>
            <a:ext cx="1676400" cy="1901249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pic>
      <p:sp>
        <p:nvSpPr>
          <p:cNvPr id="4" name="Right Arrow 14"/>
          <p:cNvSpPr>
            <a:spLocks noChangeArrowheads="1"/>
          </p:cNvSpPr>
          <p:nvPr/>
        </p:nvSpPr>
        <p:spPr bwMode="auto">
          <a:xfrm>
            <a:off x="4114800" y="2362200"/>
            <a:ext cx="1676400" cy="1828800"/>
          </a:xfrm>
          <a:prstGeom prst="rightArrow">
            <a:avLst>
              <a:gd name="adj1" fmla="val 50000"/>
              <a:gd name="adj2" fmla="val 49998"/>
            </a:avLst>
          </a:prstGeom>
          <a:solidFill>
            <a:schemeClr val="accent1">
              <a:lumMod val="40000"/>
              <a:lumOff val="60000"/>
            </a:schemeClr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r>
              <a:rPr lang="en-US" b="1" dirty="0" smtClean="0">
                <a:latin typeface="Comic Sans MS" pitchFamily="66" charset="0"/>
              </a:rPr>
              <a:t>Runoff = 114 mm</a:t>
            </a:r>
          </a:p>
          <a:p>
            <a:r>
              <a:rPr lang="en-US" b="1" dirty="0" smtClean="0">
                <a:latin typeface="Comic Sans MS" pitchFamily="66" charset="0"/>
              </a:rPr>
              <a:t>(12.5%)</a:t>
            </a:r>
            <a:endParaRPr lang="el-GR" b="1" dirty="0">
              <a:latin typeface="Comic Sans MS" pitchFamily="66" charset="0"/>
            </a:endParaRPr>
          </a:p>
        </p:txBody>
      </p:sp>
      <p:sp>
        <p:nvSpPr>
          <p:cNvPr id="5" name="Right Arrow 14"/>
          <p:cNvSpPr>
            <a:spLocks noChangeArrowheads="1"/>
          </p:cNvSpPr>
          <p:nvPr/>
        </p:nvSpPr>
        <p:spPr bwMode="auto">
          <a:xfrm>
            <a:off x="-76200" y="2590800"/>
            <a:ext cx="2209800" cy="1600200"/>
          </a:xfrm>
          <a:prstGeom prst="rightArrow">
            <a:avLst>
              <a:gd name="adj1" fmla="val 50000"/>
              <a:gd name="adj2" fmla="val 49383"/>
            </a:avLst>
          </a:prstGeom>
          <a:solidFill>
            <a:schemeClr val="accent1">
              <a:lumMod val="40000"/>
              <a:lumOff val="60000"/>
            </a:schemeClr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r>
              <a:rPr lang="en-US" b="1" dirty="0" smtClean="0">
                <a:latin typeface="Comic Sans MS" pitchFamily="66" charset="0"/>
              </a:rPr>
              <a:t>Precipitation = 909 mm</a:t>
            </a:r>
            <a:endParaRPr lang="el-GR" b="1" dirty="0">
              <a:latin typeface="Comic Sans MS" pitchFamily="66" charset="0"/>
            </a:endParaRPr>
          </a:p>
        </p:txBody>
      </p:sp>
      <p:sp>
        <p:nvSpPr>
          <p:cNvPr id="7" name="Down Arrow 13"/>
          <p:cNvSpPr>
            <a:spLocks noChangeArrowheads="1"/>
          </p:cNvSpPr>
          <p:nvPr/>
        </p:nvSpPr>
        <p:spPr bwMode="auto">
          <a:xfrm rot="10800000">
            <a:off x="2743201" y="1600200"/>
            <a:ext cx="928688" cy="842963"/>
          </a:xfrm>
          <a:prstGeom prst="downArrow">
            <a:avLst>
              <a:gd name="adj1" fmla="val 50000"/>
              <a:gd name="adj2" fmla="val 50000"/>
            </a:avLst>
          </a:prstGeom>
          <a:solidFill>
            <a:schemeClr val="accent1">
              <a:lumMod val="40000"/>
              <a:lumOff val="60000"/>
            </a:schemeClr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l-GR"/>
          </a:p>
        </p:txBody>
      </p:sp>
      <p:sp>
        <p:nvSpPr>
          <p:cNvPr id="8" name="TextBox 7"/>
          <p:cNvSpPr txBox="1"/>
          <p:nvPr/>
        </p:nvSpPr>
        <p:spPr>
          <a:xfrm>
            <a:off x="1447800" y="1676400"/>
            <a:ext cx="151195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latin typeface="Comic Sans MS" pitchFamily="66" charset="0"/>
              </a:rPr>
              <a:t>ET=423 mm</a:t>
            </a:r>
          </a:p>
          <a:p>
            <a:r>
              <a:rPr lang="en-US" b="1" dirty="0" smtClean="0">
                <a:latin typeface="Comic Sans MS" pitchFamily="66" charset="0"/>
              </a:rPr>
              <a:t>(46.5%)</a:t>
            </a:r>
            <a:endParaRPr lang="en-US" b="1" dirty="0">
              <a:latin typeface="Comic Sans MS" pitchFamily="66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810000" y="1676400"/>
            <a:ext cx="2057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latin typeface="Comic Sans MS" pitchFamily="66" charset="0"/>
              </a:rPr>
              <a:t>GW Losses = 297 mm (32.7%)</a:t>
            </a:r>
            <a:endParaRPr lang="en-US" b="1" dirty="0">
              <a:latin typeface="Comic Sans MS" pitchFamily="66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457200" y="6324600"/>
            <a:ext cx="823174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latin typeface="Comic Sans MS" pitchFamily="66" charset="0"/>
              </a:rPr>
              <a:t>Irrigation and Abstractions = 57 mm or 77 Mm3/yr (7% - 900 mm/ha)</a:t>
            </a:r>
            <a:endParaRPr lang="en-US" b="1" dirty="0">
              <a:latin typeface="Comic Sans MS" pitchFamily="66" charset="0"/>
            </a:endParaRPr>
          </a:p>
        </p:txBody>
      </p:sp>
      <p:sp>
        <p:nvSpPr>
          <p:cNvPr id="12" name="Oval 11"/>
          <p:cNvSpPr/>
          <p:nvPr/>
        </p:nvSpPr>
        <p:spPr>
          <a:xfrm>
            <a:off x="6096000" y="4648200"/>
            <a:ext cx="1447800" cy="990600"/>
          </a:xfrm>
          <a:prstGeom prst="ellipse">
            <a:avLst/>
          </a:prstGeom>
          <a:solidFill>
            <a:schemeClr val="accent1">
              <a:alpha val="14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ular Callout 14"/>
          <p:cNvSpPr/>
          <p:nvPr/>
        </p:nvSpPr>
        <p:spPr>
          <a:xfrm>
            <a:off x="6096000" y="1371600"/>
            <a:ext cx="2819400" cy="990600"/>
          </a:xfrm>
          <a:prstGeom prst="wedgeRectCallout">
            <a:avLst>
              <a:gd name="adj1" fmla="val -19947"/>
              <a:gd name="adj2" fmla="val 274588"/>
            </a:avLst>
          </a:prstGeom>
          <a:solidFill>
            <a:schemeClr val="accent1">
              <a:alpha val="28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rgbClr val="002060"/>
                </a:solidFill>
                <a:latin typeface="Comic Sans MS" pitchFamily="66" charset="0"/>
              </a:rPr>
              <a:t>During drought years, runoff is less than 5%</a:t>
            </a:r>
            <a:endParaRPr lang="en-US" dirty="0">
              <a:solidFill>
                <a:srgbClr val="002060"/>
              </a:solidFill>
              <a:latin typeface="Comic Sans MS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err="1" smtClean="0"/>
              <a:t>Evrotas</a:t>
            </a:r>
            <a:r>
              <a:rPr lang="en-US" b="1" dirty="0" smtClean="0"/>
              <a:t> river desiccation evolution</a:t>
            </a:r>
            <a:br>
              <a:rPr lang="en-US" b="1" dirty="0" smtClean="0"/>
            </a:br>
            <a:r>
              <a:rPr lang="en-US" b="1" dirty="0" smtClean="0"/>
              <a:t> </a:t>
            </a:r>
            <a:r>
              <a:rPr lang="en-US" sz="2000" b="1" dirty="0" smtClean="0"/>
              <a:t>(January 2007-December 2007)</a:t>
            </a:r>
            <a:endParaRPr lang="en-US" dirty="0"/>
          </a:p>
        </p:txBody>
      </p:sp>
      <p:pic>
        <p:nvPicPr>
          <p:cNvPr id="2050" name="Picture 2" descr="C:\Users\Nikos\Documents\Nikolaidis Papers pdf\MIRAGE Sediments JofHydrology\Journal of Hydrology\Figures\Figure3.t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8600" y="3429000"/>
            <a:ext cx="2514600" cy="1281587"/>
          </a:xfrm>
          <a:prstGeom prst="rect">
            <a:avLst/>
          </a:prstGeom>
          <a:noFill/>
        </p:spPr>
      </p:pic>
      <p:pic>
        <p:nvPicPr>
          <p:cNvPr id="2051" name="Picture 3" descr="C:\Users\Nikos\Documents\Nikolaidis Papers pdf\MIRAGE Sediments JofHydrology\Journal of Hydrology\Figures\Figure4.ti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62200" y="1583182"/>
            <a:ext cx="6781800" cy="458901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 smtClean="0"/>
              <a:t>Spatial distribution of water yield</a:t>
            </a:r>
            <a:endParaRPr lang="en-US" dirty="0"/>
          </a:p>
        </p:txBody>
      </p:sp>
      <p:pic>
        <p:nvPicPr>
          <p:cNvPr id="3074" name="Picture 2" descr="C:\Users\Nikos\Documents\Nikolaidis Papers pdf\MIRAGE Sediments JofHydrology\Journal of Hydrology\Figures\Figure5.t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33363" y="1809750"/>
            <a:ext cx="8677275" cy="4133850"/>
          </a:xfrm>
          <a:prstGeom prst="rect">
            <a:avLst/>
          </a:prstGeom>
          <a:noFill/>
        </p:spPr>
      </p:pic>
      <p:sp>
        <p:nvSpPr>
          <p:cNvPr id="4" name="TextBox 3"/>
          <p:cNvSpPr txBox="1"/>
          <p:nvPr/>
        </p:nvSpPr>
        <p:spPr>
          <a:xfrm>
            <a:off x="381000" y="6400800"/>
            <a:ext cx="838883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a) 2002-2003  (247 mm)            b) 2006-2007  (48 mm)           and c) 2008-2009 (167 mm)</a:t>
            </a:r>
            <a:endParaRPr lang="en-US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 smtClean="0"/>
              <a:t>Flow duration curve of the main river</a:t>
            </a:r>
            <a:endParaRPr lang="en-US" dirty="0"/>
          </a:p>
        </p:txBody>
      </p:sp>
      <p:pic>
        <p:nvPicPr>
          <p:cNvPr id="4098" name="Picture 2" descr="C:\Users\Nikos\Documents\Nikolaidis Papers pdf\MIRAGE Sediments JofHydrology\Journal of Hydrology\Figures\Figure6.t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42925" y="1524000"/>
            <a:ext cx="8058150" cy="4638675"/>
          </a:xfrm>
          <a:prstGeom prst="rect">
            <a:avLst/>
          </a:prstGeom>
          <a:noFill/>
        </p:spPr>
      </p:pic>
      <p:sp>
        <p:nvSpPr>
          <p:cNvPr id="4" name="TextBox 3"/>
          <p:cNvSpPr txBox="1"/>
          <p:nvPr/>
        </p:nvSpPr>
        <p:spPr>
          <a:xfrm>
            <a:off x="2438400" y="6324600"/>
            <a:ext cx="443262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a) 2002-2003 b) 2006-2007 and c) 2008-2009</a:t>
            </a:r>
            <a:endParaRPr lang="en-US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 smtClean="0"/>
              <a:t>SWAT sediment simulation</a:t>
            </a:r>
            <a:endParaRPr lang="en-US" dirty="0"/>
          </a:p>
        </p:txBody>
      </p:sp>
      <p:pic>
        <p:nvPicPr>
          <p:cNvPr id="5122" name="Picture 2" descr="C:\Users\Nikos\Documents\Nikolaidis Papers pdf\MIRAGE Sediments JofHydrology\Journal of Hydrology\Figures\Figure7.t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33375" y="1928813"/>
            <a:ext cx="8477250" cy="3000375"/>
          </a:xfrm>
          <a:prstGeom prst="rect">
            <a:avLst/>
          </a:prstGeom>
          <a:noFill/>
        </p:spPr>
      </p:pic>
      <p:sp>
        <p:nvSpPr>
          <p:cNvPr id="4" name="Title 1"/>
          <p:cNvSpPr txBox="1">
            <a:spLocks/>
          </p:cNvSpPr>
          <p:nvPr/>
        </p:nvSpPr>
        <p:spPr>
          <a:xfrm>
            <a:off x="533400" y="5562600"/>
            <a:ext cx="8153400" cy="76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mic Sans MS" pitchFamily="66" charset="0"/>
                <a:ea typeface="+mj-ea"/>
                <a:cs typeface="+mj-cs"/>
              </a:rPr>
              <a:t>a) </a:t>
            </a:r>
            <a:r>
              <a:rPr kumimoji="0" lang="en-US" sz="32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mic Sans MS" pitchFamily="66" charset="0"/>
                <a:ea typeface="+mj-ea"/>
                <a:cs typeface="+mj-cs"/>
              </a:rPr>
              <a:t>Vrontamas</a:t>
            </a:r>
            <a:r>
              <a:rPr kumimoji="0" lang="en-US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mic Sans MS" pitchFamily="66" charset="0"/>
                <a:ea typeface="+mj-ea"/>
                <a:cs typeface="+mj-cs"/>
              </a:rPr>
              <a:t> station </a:t>
            </a:r>
            <a:r>
              <a:rPr kumimoji="0" lang="en-US" sz="3200" b="1" i="0" u="none" strike="noStrike" kern="1200" cap="none" spc="0" normalizeH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mic Sans MS" pitchFamily="66" charset="0"/>
                <a:ea typeface="+mj-ea"/>
                <a:cs typeface="+mj-cs"/>
              </a:rPr>
              <a:t>   </a:t>
            </a:r>
            <a:r>
              <a:rPr kumimoji="0" lang="en-US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mic Sans MS" pitchFamily="66" charset="0"/>
                <a:ea typeface="+mj-ea"/>
                <a:cs typeface="+mj-cs"/>
              </a:rPr>
              <a:t> b) </a:t>
            </a:r>
            <a:r>
              <a:rPr kumimoji="0" lang="en-US" sz="32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mic Sans MS" pitchFamily="66" charset="0"/>
                <a:ea typeface="+mj-ea"/>
                <a:cs typeface="+mj-cs"/>
              </a:rPr>
              <a:t>Vivari</a:t>
            </a:r>
            <a:r>
              <a:rPr kumimoji="0" lang="en-US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mic Sans MS" pitchFamily="66" charset="0"/>
                <a:ea typeface="+mj-ea"/>
                <a:cs typeface="+mj-cs"/>
              </a:rPr>
              <a:t> station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omic Sans MS" pitchFamily="66" charset="0"/>
              <a:ea typeface="+mj-ea"/>
              <a:cs typeface="+mj-cs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2400" b="1" dirty="0" smtClean="0"/>
              <a:t>3-D cross section image of </a:t>
            </a:r>
            <a:r>
              <a:rPr lang="en-US" sz="2400" b="1" dirty="0" err="1" smtClean="0"/>
              <a:t>Magoulitsa</a:t>
            </a:r>
            <a:r>
              <a:rPr lang="en-US" sz="2400" b="1" dirty="0" smtClean="0"/>
              <a:t> and </a:t>
            </a:r>
            <a:r>
              <a:rPr lang="en-US" sz="2400" b="1" dirty="0" err="1" smtClean="0"/>
              <a:t>Rasina</a:t>
            </a:r>
            <a:r>
              <a:rPr lang="en-US" sz="2400" b="1" dirty="0" smtClean="0"/>
              <a:t> reaches</a:t>
            </a:r>
            <a:endParaRPr lang="en-US" sz="2400" dirty="0"/>
          </a:p>
        </p:txBody>
      </p:sp>
      <p:pic>
        <p:nvPicPr>
          <p:cNvPr id="10242" name="Picture 2" descr="C:\Users\Nikos\Documents\Nikolaidis Papers pdf\MIRAGE Sediments JofHydrology\Journal of Hydrology\Figures\Figure9SI.t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14488" y="1333500"/>
            <a:ext cx="5915025" cy="5600700"/>
          </a:xfrm>
          <a:prstGeom prst="rect">
            <a:avLst/>
          </a:prstGeom>
          <a:noFill/>
        </p:spPr>
      </p:pic>
      <p:sp>
        <p:nvSpPr>
          <p:cNvPr id="4" name="TextBox 3"/>
          <p:cNvSpPr txBox="1"/>
          <p:nvPr/>
        </p:nvSpPr>
        <p:spPr>
          <a:xfrm>
            <a:off x="457200" y="3581400"/>
            <a:ext cx="99367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3% error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7696200" y="3505200"/>
            <a:ext cx="111068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12% error</a:t>
            </a:r>
            <a:endParaRPr lang="en-US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 smtClean="0"/>
              <a:t>Mean sediment yield (2000-2011)</a:t>
            </a:r>
            <a:endParaRPr lang="en-US" dirty="0"/>
          </a:p>
        </p:txBody>
      </p:sp>
      <p:pic>
        <p:nvPicPr>
          <p:cNvPr id="6146" name="Picture 2" descr="C:\Users\Nikos\Documents\Nikolaidis Papers pdf\MIRAGE Sediments JofHydrology\Journal of Hydrology\Figures\Figure8.t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19225" y="1447800"/>
            <a:ext cx="3762375" cy="5219700"/>
          </a:xfrm>
          <a:prstGeom prst="rect">
            <a:avLst/>
          </a:prstGeom>
          <a:noFill/>
        </p:spPr>
      </p:pic>
      <p:sp>
        <p:nvSpPr>
          <p:cNvPr id="4" name="Rectangle 3"/>
          <p:cNvSpPr/>
          <p:nvPr/>
        </p:nvSpPr>
        <p:spPr>
          <a:xfrm>
            <a:off x="5715000" y="2514600"/>
            <a:ext cx="2895600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dirty="0" smtClean="0">
                <a:solidFill>
                  <a:srgbClr val="002060"/>
                </a:solidFill>
              </a:rPr>
              <a:t>The average sediment yield for the whole watershed was 1.24 t ha</a:t>
            </a:r>
            <a:r>
              <a:rPr lang="en-GB" sz="3200" baseline="30000" dirty="0" smtClean="0">
                <a:solidFill>
                  <a:srgbClr val="002060"/>
                </a:solidFill>
              </a:rPr>
              <a:t>-1</a:t>
            </a:r>
            <a:r>
              <a:rPr lang="en-GB" sz="3200" dirty="0" smtClean="0">
                <a:solidFill>
                  <a:srgbClr val="002060"/>
                </a:solidFill>
              </a:rPr>
              <a:t> yr</a:t>
            </a:r>
            <a:r>
              <a:rPr lang="en-GB" sz="3200" baseline="30000" dirty="0" smtClean="0">
                <a:solidFill>
                  <a:srgbClr val="002060"/>
                </a:solidFill>
              </a:rPr>
              <a:t>-1</a:t>
            </a:r>
            <a:r>
              <a:rPr lang="en-GB" sz="3200" dirty="0" smtClean="0">
                <a:solidFill>
                  <a:srgbClr val="002060"/>
                </a:solidFill>
              </a:rPr>
              <a:t>.</a:t>
            </a:r>
            <a:endParaRPr lang="en-US" sz="3200" dirty="0">
              <a:solidFill>
                <a:srgbClr val="002060"/>
              </a:solidFill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 smtClean="0"/>
              <a:t>Spatial distribution of sediment yield</a:t>
            </a:r>
            <a:endParaRPr lang="en-US" dirty="0"/>
          </a:p>
        </p:txBody>
      </p:sp>
      <p:pic>
        <p:nvPicPr>
          <p:cNvPr id="7170" name="Picture 2" descr="C:\Users\Nikos\Documents\Nikolaidis Papers pdf\MIRAGE Sediments JofHydrology\Journal of Hydrology\Figures\Figure9.t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2413" y="1790700"/>
            <a:ext cx="8639175" cy="4381500"/>
          </a:xfrm>
          <a:prstGeom prst="rect">
            <a:avLst/>
          </a:prstGeom>
          <a:noFill/>
        </p:spPr>
      </p:pic>
      <p:sp>
        <p:nvSpPr>
          <p:cNvPr id="4" name="TextBox 3"/>
          <p:cNvSpPr txBox="1"/>
          <p:nvPr/>
        </p:nvSpPr>
        <p:spPr>
          <a:xfrm>
            <a:off x="381000" y="6400800"/>
            <a:ext cx="81355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a) 2002-2003                                              b) 2006-2007            and              c) 2008-2009 </a:t>
            </a:r>
            <a:endParaRPr lang="en-US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 smtClean="0"/>
              <a:t>Suspended sediment duration curves</a:t>
            </a:r>
            <a:endParaRPr lang="en-US" dirty="0"/>
          </a:p>
        </p:txBody>
      </p:sp>
      <p:pic>
        <p:nvPicPr>
          <p:cNvPr id="8194" name="Picture 2" descr="C:\Users\Nikos\Documents\Nikolaidis Papers pdf\MIRAGE Sediments JofHydrology\Journal of Hydrology\Figures\Figure10.t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8163" y="1543050"/>
            <a:ext cx="8067675" cy="462915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 smtClean="0"/>
              <a:t>Precipitation events </a:t>
            </a:r>
            <a:r>
              <a:rPr lang="en-US" b="1" dirty="0" err="1" smtClean="0"/>
              <a:t>vs</a:t>
            </a:r>
            <a:r>
              <a:rPr lang="en-US" b="1" dirty="0" smtClean="0"/>
              <a:t> sediment yield</a:t>
            </a:r>
            <a:endParaRPr lang="en-US" dirty="0"/>
          </a:p>
        </p:txBody>
      </p:sp>
      <p:pic>
        <p:nvPicPr>
          <p:cNvPr id="9218" name="Picture 2" descr="C:\Users\Nikos\Documents\Nikolaidis Papers pdf\MIRAGE Sediments JofHydrology\Journal of Hydrology\Figures\Figure11.t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885950" y="2009775"/>
            <a:ext cx="5372100" cy="347662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Climate Change at ERB</a:t>
            </a:r>
            <a:endParaRPr lang="en-US" b="1" dirty="0"/>
          </a:p>
        </p:txBody>
      </p:sp>
      <p:pic>
        <p:nvPicPr>
          <p:cNvPr id="1026" name="Picture 2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6659" y="1676400"/>
            <a:ext cx="7917741" cy="434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Climate Change Impacts at ERB</a:t>
            </a:r>
            <a:endParaRPr lang="en-US" dirty="0"/>
          </a:p>
        </p:txBody>
      </p:sp>
      <p:pic>
        <p:nvPicPr>
          <p:cNvPr id="5" name="Picture 4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600200"/>
            <a:ext cx="3352800" cy="1371600"/>
          </a:xfrm>
          <a:prstGeom prst="rect">
            <a:avLst/>
          </a:prstGeom>
          <a:noFill/>
        </p:spPr>
      </p:pic>
      <p:pic>
        <p:nvPicPr>
          <p:cNvPr id="6" name="Picture 5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2971800"/>
            <a:ext cx="3352800" cy="1752600"/>
          </a:xfrm>
          <a:prstGeom prst="rect">
            <a:avLst/>
          </a:prstGeom>
          <a:noFill/>
        </p:spPr>
      </p:pic>
      <p:pic>
        <p:nvPicPr>
          <p:cNvPr id="7" name="Picture 6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4724400"/>
            <a:ext cx="3352800" cy="1752600"/>
          </a:xfrm>
          <a:prstGeom prst="rect">
            <a:avLst/>
          </a:prstGeom>
          <a:noFill/>
        </p:spPr>
      </p:pic>
      <p:pic>
        <p:nvPicPr>
          <p:cNvPr id="8" name="Picture 7"/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810000" y="1981200"/>
            <a:ext cx="5029200" cy="3200400"/>
          </a:xfrm>
          <a:prstGeom prst="rect">
            <a:avLst/>
          </a:prstGeom>
          <a:noFill/>
        </p:spPr>
      </p:pic>
      <p:sp>
        <p:nvSpPr>
          <p:cNvPr id="9" name="Rectangle 8"/>
          <p:cNvSpPr/>
          <p:nvPr/>
        </p:nvSpPr>
        <p:spPr>
          <a:xfrm>
            <a:off x="3352800" y="5657671"/>
            <a:ext cx="5791200" cy="1200329"/>
          </a:xfrm>
          <a:prstGeom prst="rect">
            <a:avLst/>
          </a:prstGeo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</p:spPr>
        <p:txBody>
          <a:bodyPr wrap="square">
            <a:spAutoFit/>
          </a:bodyPr>
          <a:lstStyle/>
          <a:p>
            <a:pPr algn="ctr"/>
            <a:r>
              <a:rPr lang="en-US" b="1" dirty="0" smtClean="0">
                <a:solidFill>
                  <a:srgbClr val="002060"/>
                </a:solidFill>
                <a:latin typeface="Comic Sans MS" pitchFamily="66" charset="0"/>
              </a:rPr>
              <a:t>10% decrease in precipitation, </a:t>
            </a:r>
          </a:p>
          <a:p>
            <a:pPr algn="ctr"/>
            <a:r>
              <a:rPr lang="en-US" b="1" dirty="0" smtClean="0">
                <a:solidFill>
                  <a:srgbClr val="002060"/>
                </a:solidFill>
                <a:latin typeface="Comic Sans MS" pitchFamily="66" charset="0"/>
              </a:rPr>
              <a:t>4% decrease in ET and </a:t>
            </a:r>
          </a:p>
          <a:p>
            <a:pPr algn="ctr"/>
            <a:r>
              <a:rPr lang="en-US" b="1" dirty="0" smtClean="0">
                <a:solidFill>
                  <a:srgbClr val="002060"/>
                </a:solidFill>
                <a:latin typeface="Comic Sans MS" pitchFamily="66" charset="0"/>
              </a:rPr>
              <a:t>19% decrease in flow in 2030-2050 </a:t>
            </a:r>
          </a:p>
          <a:p>
            <a:pPr algn="ctr"/>
            <a:r>
              <a:rPr lang="en-US" b="1" dirty="0" smtClean="0">
                <a:solidFill>
                  <a:srgbClr val="002060"/>
                </a:solidFill>
                <a:latin typeface="Comic Sans MS" pitchFamily="66" charset="0"/>
              </a:rPr>
              <a:t>compared to 2010-2020</a:t>
            </a:r>
            <a:endParaRPr lang="en-US" b="1" dirty="0">
              <a:solidFill>
                <a:srgbClr val="002060"/>
              </a:solidFill>
              <a:latin typeface="Comic Sans MS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err="1" smtClean="0"/>
              <a:t>Evrotas</a:t>
            </a:r>
            <a:r>
              <a:rPr lang="en-US" b="1" dirty="0" smtClean="0"/>
              <a:t> River Basin – Program of Measures</a:t>
            </a:r>
            <a:endParaRPr lang="en-US" b="1" dirty="0"/>
          </a:p>
        </p:txBody>
      </p:sp>
      <p:pic>
        <p:nvPicPr>
          <p:cNvPr id="6" name="Picture 6" descr="April2007 19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447800"/>
            <a:ext cx="9144000" cy="541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3490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63489" name="Picture 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"/>
            <a:ext cx="4855601" cy="6858000"/>
          </a:xfrm>
          <a:prstGeom prst="rect">
            <a:avLst/>
          </a:prstGeom>
          <a:noFill/>
          <a:effectLst/>
        </p:spPr>
      </p:pic>
      <p:sp>
        <p:nvSpPr>
          <p:cNvPr id="5" name="Rectangle 4"/>
          <p:cNvSpPr/>
          <p:nvPr/>
        </p:nvSpPr>
        <p:spPr>
          <a:xfrm>
            <a:off x="4876800" y="0"/>
            <a:ext cx="4267200" cy="6858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 smtClean="0">
                <a:latin typeface="Comic Sans MS" pitchFamily="66" charset="0"/>
              </a:rPr>
              <a:t>Water Bodies 1, 2, 4, 5, 6 and 8 have “Ecological Status of GOOD or above”</a:t>
            </a:r>
          </a:p>
          <a:p>
            <a:pPr algn="ctr"/>
            <a:endParaRPr lang="en-US" sz="3200" b="1" dirty="0" smtClean="0">
              <a:latin typeface="Comic Sans MS" pitchFamily="66" charset="0"/>
            </a:endParaRPr>
          </a:p>
          <a:p>
            <a:pPr algn="ctr"/>
            <a:endParaRPr lang="en-US" sz="3200" b="1" dirty="0" smtClean="0">
              <a:latin typeface="Comic Sans MS" pitchFamily="66" charset="0"/>
            </a:endParaRPr>
          </a:p>
          <a:p>
            <a:pPr algn="ctr"/>
            <a:r>
              <a:rPr lang="en-US" sz="3200" b="1" dirty="0" smtClean="0">
                <a:latin typeface="Comic Sans MS" pitchFamily="66" charset="0"/>
              </a:rPr>
              <a:t>Water Bodies 3 and 7 have  “Ecological Status of less than GOOD </a:t>
            </a:r>
            <a:r>
              <a:rPr lang="en-US" dirty="0" smtClean="0"/>
              <a:t>”</a:t>
            </a:r>
            <a:endParaRPr lang="en-US" dirty="0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752600" y="609600"/>
            <a:ext cx="6781800" cy="762000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55600" indent="-355600" algn="l">
              <a:buSzPct val="80000"/>
            </a:pPr>
            <a:r>
              <a:rPr lang="en-US" sz="3000" b="1" dirty="0" smtClean="0">
                <a:latin typeface="Comic Sans MS" pitchFamily="66" charset="0"/>
              </a:rPr>
              <a:t>Stakeholder Involvement/Education</a:t>
            </a:r>
            <a:endParaRPr lang="el-GR" sz="3000" b="1" dirty="0" smtClean="0">
              <a:latin typeface="Comic Sans MS" pitchFamily="66" charset="0"/>
            </a:endParaRPr>
          </a:p>
        </p:txBody>
      </p:sp>
      <p:pic>
        <p:nvPicPr>
          <p:cNvPr id="70659" name="Picture 4" descr="EYROTAS28-1-06 007"/>
          <p:cNvPicPr>
            <a:picLocks noGrp="1" noChangeArrowheads="1"/>
          </p:cNvPicPr>
          <p:nvPr>
            <p:ph sz="quarter" idx="4294967295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447800"/>
            <a:ext cx="4572000" cy="2709862"/>
          </a:xfrm>
          <a:noFill/>
          <a:ln>
            <a:solidFill>
              <a:srgbClr val="292929"/>
            </a:solidFill>
            <a:miter lim="800000"/>
            <a:headEnd/>
            <a:tailEnd/>
          </a:ln>
        </p:spPr>
      </p:pic>
      <p:pic>
        <p:nvPicPr>
          <p:cNvPr id="70660" name="Picture 8" descr="PE-SPARTI-MOLAOI4+5-06"/>
          <p:cNvPicPr>
            <a:picLocks noGrp="1" noChangeArrowheads="1"/>
          </p:cNvPicPr>
          <p:nvPr>
            <p:ph sz="quarter" idx="4294967295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72000" y="1447800"/>
            <a:ext cx="4572000" cy="2743200"/>
          </a:xfrm>
          <a:noFill/>
          <a:ln>
            <a:solidFill>
              <a:srgbClr val="292929"/>
            </a:solidFill>
            <a:miter lim="800000"/>
            <a:headEnd/>
            <a:tailEnd/>
          </a:ln>
        </p:spPr>
      </p:pic>
      <p:pic>
        <p:nvPicPr>
          <p:cNvPr id="70661" name="Picture 16" descr="PE-SPARTIjanu12-13-2007 006"/>
          <p:cNvPicPr>
            <a:picLocks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4191000"/>
            <a:ext cx="4572000" cy="2667000"/>
          </a:xfrm>
          <a:prstGeom prst="rect">
            <a:avLst/>
          </a:prstGeom>
          <a:noFill/>
          <a:ln w="9525">
            <a:solidFill>
              <a:srgbClr val="292929"/>
            </a:solidFill>
            <a:miter lim="800000"/>
            <a:headEnd/>
            <a:tailEnd/>
          </a:ln>
        </p:spPr>
      </p:pic>
      <p:pic>
        <p:nvPicPr>
          <p:cNvPr id="70662" name="Picture 18" descr="PE-SPARTIjanu12-13-2007 017"/>
          <p:cNvPicPr>
            <a:picLocks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572000" y="4191000"/>
            <a:ext cx="4572000" cy="2667000"/>
          </a:xfrm>
          <a:prstGeom prst="rect">
            <a:avLst/>
          </a:prstGeom>
          <a:noFill/>
          <a:ln w="9525">
            <a:solidFill>
              <a:srgbClr val="292929"/>
            </a:solidFill>
            <a:miter lim="800000"/>
            <a:headEnd/>
            <a:tailEnd/>
          </a:ln>
        </p:spPr>
      </p:pic>
    </p:spTree>
  </p:cSld>
  <p:clrMapOvr>
    <a:masterClrMapping/>
  </p:clrMapOvr>
  <p:transition>
    <p:plus/>
  </p:transition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4"/>
          <p:cNvSpPr>
            <a:spLocks noChangeArrowheads="1"/>
          </p:cNvSpPr>
          <p:nvPr/>
        </p:nvSpPr>
        <p:spPr bwMode="auto">
          <a:xfrm>
            <a:off x="428625" y="2144267"/>
            <a:ext cx="8358188" cy="353943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just" eaLnBrk="0" hangingPunct="0">
              <a:tabLst>
                <a:tab pos="914400" algn="l"/>
              </a:tabLst>
            </a:pPr>
            <a:r>
              <a:rPr lang="en-GB" sz="2800" dirty="0" smtClean="0">
                <a:solidFill>
                  <a:srgbClr val="002060"/>
                </a:solidFill>
                <a:latin typeface="Comic Sans MS" pitchFamily="66" charset="0"/>
              </a:rPr>
              <a:t>The strategic objective of the </a:t>
            </a:r>
            <a:r>
              <a:rPr lang="en-GB" sz="2800" dirty="0" err="1" smtClean="0">
                <a:solidFill>
                  <a:srgbClr val="002060"/>
                </a:solidFill>
                <a:latin typeface="Comic Sans MS" pitchFamily="66" charset="0"/>
              </a:rPr>
              <a:t>Evrotas</a:t>
            </a:r>
            <a:r>
              <a:rPr lang="en-GB" sz="2800" dirty="0" smtClean="0">
                <a:solidFill>
                  <a:srgbClr val="002060"/>
                </a:solidFill>
                <a:latin typeface="Comic Sans MS" pitchFamily="66" charset="0"/>
              </a:rPr>
              <a:t> river basin management plan is the integrated management of the river basin’s water resources in such a way as to contribute to the: </a:t>
            </a:r>
          </a:p>
          <a:p>
            <a:pPr marL="514350" indent="-514350" algn="just" eaLnBrk="0" hangingPunct="0">
              <a:buAutoNum type="alphaLcParenR"/>
              <a:tabLst>
                <a:tab pos="914400" algn="l"/>
              </a:tabLst>
            </a:pPr>
            <a:r>
              <a:rPr lang="en-GB" sz="2800" dirty="0" smtClean="0">
                <a:solidFill>
                  <a:srgbClr val="002060"/>
                </a:solidFill>
                <a:latin typeface="Comic Sans MS" pitchFamily="66" charset="0"/>
              </a:rPr>
              <a:t>improvement of the environment, </a:t>
            </a:r>
          </a:p>
          <a:p>
            <a:pPr marL="514350" indent="-514350" algn="just" eaLnBrk="0" hangingPunct="0">
              <a:buAutoNum type="alphaLcParenR"/>
              <a:tabLst>
                <a:tab pos="914400" algn="l"/>
              </a:tabLst>
            </a:pPr>
            <a:r>
              <a:rPr lang="en-GB" sz="2800" dirty="0" smtClean="0">
                <a:solidFill>
                  <a:srgbClr val="002060"/>
                </a:solidFill>
                <a:latin typeface="Comic Sans MS" pitchFamily="66" charset="0"/>
              </a:rPr>
              <a:t>social cohesion, </a:t>
            </a:r>
          </a:p>
          <a:p>
            <a:pPr marL="514350" indent="-514350" algn="just" eaLnBrk="0" hangingPunct="0">
              <a:buAutoNum type="alphaLcParenR"/>
              <a:tabLst>
                <a:tab pos="914400" algn="l"/>
              </a:tabLst>
            </a:pPr>
            <a:r>
              <a:rPr lang="en-GB" sz="2800" dirty="0" smtClean="0">
                <a:solidFill>
                  <a:srgbClr val="002060"/>
                </a:solidFill>
                <a:latin typeface="Comic Sans MS" pitchFamily="66" charset="0"/>
              </a:rPr>
              <a:t>value added to the local economy, and </a:t>
            </a:r>
          </a:p>
          <a:p>
            <a:pPr marL="514350" indent="-514350" algn="just" eaLnBrk="0" hangingPunct="0">
              <a:buAutoNum type="alphaLcParenR"/>
              <a:tabLst>
                <a:tab pos="914400" algn="l"/>
              </a:tabLst>
            </a:pPr>
            <a:r>
              <a:rPr lang="en-GB" sz="2800" dirty="0" smtClean="0">
                <a:solidFill>
                  <a:srgbClr val="002060"/>
                </a:solidFill>
                <a:latin typeface="Comic Sans MS" pitchFamily="66" charset="0"/>
              </a:rPr>
              <a:t>improvement of the quality of life. </a:t>
            </a:r>
            <a:endParaRPr lang="el-GR" sz="2800" dirty="0">
              <a:solidFill>
                <a:srgbClr val="002060"/>
              </a:solidFill>
              <a:latin typeface="Comic Sans MS" pitchFamily="66" charset="0"/>
              <a:ea typeface="Calibri" pitchFamily="34" charset="0"/>
              <a:cs typeface="Times New Roman" pitchFamily="18" charset="0"/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Environmental Objectives</a:t>
            </a:r>
            <a:endParaRPr lang="en-US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Aims</a:t>
            </a:r>
            <a:endParaRPr lang="en-US" b="1" dirty="0"/>
          </a:p>
        </p:txBody>
      </p:sp>
      <p:sp>
        <p:nvSpPr>
          <p:cNvPr id="3" name="TextBox 2"/>
          <p:cNvSpPr txBox="1"/>
          <p:nvPr/>
        </p:nvSpPr>
        <p:spPr>
          <a:xfrm>
            <a:off x="685800" y="1905000"/>
            <a:ext cx="8229600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n-GB" sz="2800" dirty="0" smtClean="0">
                <a:solidFill>
                  <a:srgbClr val="002060"/>
                </a:solidFill>
                <a:latin typeface="Comic Sans MS" pitchFamily="66" charset="0"/>
              </a:rPr>
              <a:t>  Create the conditions for sustainable rural development while improving the chemical and ecological quality of surface and ground waters in accordance with the Directive 2000/60. </a:t>
            </a:r>
          </a:p>
          <a:p>
            <a:pPr>
              <a:buFont typeface="Arial" pitchFamily="34" charset="0"/>
              <a:buChar char="•"/>
            </a:pPr>
            <a:endParaRPr lang="en-GB" sz="2800" dirty="0" smtClean="0">
              <a:solidFill>
                <a:srgbClr val="002060"/>
              </a:solidFill>
              <a:latin typeface="Comic Sans MS" pitchFamily="66" charset="0"/>
            </a:endParaRPr>
          </a:p>
          <a:p>
            <a:pPr>
              <a:buFont typeface="Arial" pitchFamily="34" charset="0"/>
              <a:buChar char="•"/>
            </a:pPr>
            <a:r>
              <a:rPr lang="en-GB" sz="2800" dirty="0" smtClean="0">
                <a:solidFill>
                  <a:srgbClr val="002060"/>
                </a:solidFill>
                <a:latin typeface="Comic Sans MS" pitchFamily="66" charset="0"/>
              </a:rPr>
              <a:t>  </a:t>
            </a:r>
            <a:r>
              <a:rPr lang="en-GB" sz="2800" dirty="0" err="1" smtClean="0">
                <a:solidFill>
                  <a:srgbClr val="002060"/>
                </a:solidFill>
                <a:latin typeface="Comic Sans MS" pitchFamily="66" charset="0"/>
              </a:rPr>
              <a:t>Evrotas</a:t>
            </a:r>
            <a:r>
              <a:rPr lang="en-GB" sz="2800" dirty="0" smtClean="0">
                <a:solidFill>
                  <a:srgbClr val="002060"/>
                </a:solidFill>
                <a:latin typeface="Comic Sans MS" pitchFamily="66" charset="0"/>
              </a:rPr>
              <a:t> can be the comparative advantage that would lead the Prefecture of Laconia to the 21</a:t>
            </a:r>
            <a:r>
              <a:rPr lang="en-GB" sz="2800" baseline="30000" dirty="0" smtClean="0">
                <a:solidFill>
                  <a:srgbClr val="002060"/>
                </a:solidFill>
                <a:latin typeface="Comic Sans MS" pitchFamily="66" charset="0"/>
              </a:rPr>
              <a:t>st</a:t>
            </a:r>
            <a:r>
              <a:rPr lang="en-GB" sz="2800" dirty="0" smtClean="0">
                <a:solidFill>
                  <a:srgbClr val="002060"/>
                </a:solidFill>
                <a:latin typeface="Comic Sans MS" pitchFamily="66" charset="0"/>
              </a:rPr>
              <a:t> Century. </a:t>
            </a:r>
          </a:p>
          <a:p>
            <a:pPr>
              <a:buFont typeface="Arial" pitchFamily="34" charset="0"/>
              <a:buChar char="•"/>
            </a:pPr>
            <a:endParaRPr lang="en-GB" sz="2800" dirty="0" smtClean="0">
              <a:solidFill>
                <a:srgbClr val="002060"/>
              </a:solidFill>
              <a:latin typeface="Comic Sans MS" pitchFamily="66" charset="0"/>
            </a:endParaRPr>
          </a:p>
          <a:p>
            <a:pPr>
              <a:buFont typeface="Arial" pitchFamily="34" charset="0"/>
              <a:buChar char="•"/>
            </a:pPr>
            <a:r>
              <a:rPr lang="en-GB" sz="2800" dirty="0" smtClean="0">
                <a:solidFill>
                  <a:srgbClr val="002060"/>
                </a:solidFill>
                <a:latin typeface="Comic Sans MS" pitchFamily="66" charset="0"/>
              </a:rPr>
              <a:t>  Buy-in of actions by local stakeholders.</a:t>
            </a:r>
            <a:endParaRPr lang="en-US" sz="2800" dirty="0">
              <a:solidFill>
                <a:srgbClr val="002060"/>
              </a:solidFill>
              <a:latin typeface="Comic Sans MS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1"/>
          <p:cNvSpPr>
            <a:spLocks noChangeArrowheads="1"/>
          </p:cNvSpPr>
          <p:nvPr/>
        </p:nvSpPr>
        <p:spPr bwMode="auto">
          <a:xfrm>
            <a:off x="0" y="2351082"/>
            <a:ext cx="8643938" cy="341632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eaLnBrk="0" hangingPunct="0"/>
            <a:r>
              <a:rPr lang="en-GB" sz="2400" dirty="0" smtClean="0">
                <a:solidFill>
                  <a:srgbClr val="002060"/>
                </a:solidFill>
                <a:latin typeface="Comic Sans MS" pitchFamily="66" charset="0"/>
              </a:rPr>
              <a:t>The Program of Measures will be developed around the following five axes:</a:t>
            </a:r>
          </a:p>
          <a:p>
            <a:pPr eaLnBrk="0" hangingPunct="0"/>
            <a:endParaRPr lang="en-GB" sz="2400" dirty="0" smtClean="0">
              <a:solidFill>
                <a:srgbClr val="002060"/>
              </a:solidFill>
              <a:latin typeface="Comic Sans MS" pitchFamily="66" charset="0"/>
            </a:endParaRPr>
          </a:p>
          <a:p>
            <a:pPr marL="514350" indent="-514350" eaLnBrk="0" hangingPunct="0">
              <a:buAutoNum type="arabicPeriod"/>
            </a:pPr>
            <a:r>
              <a:rPr lang="en-GB" sz="2400" dirty="0" smtClean="0">
                <a:solidFill>
                  <a:srgbClr val="002060"/>
                </a:solidFill>
                <a:latin typeface="Comic Sans MS" pitchFamily="66" charset="0"/>
                <a:ea typeface="Calibri" pitchFamily="34" charset="0"/>
                <a:cs typeface="Times New Roman" pitchFamily="18" charset="0"/>
              </a:rPr>
              <a:t>Agricultural development</a:t>
            </a:r>
          </a:p>
          <a:p>
            <a:pPr marL="514350" indent="-514350" eaLnBrk="0" hangingPunct="0">
              <a:buAutoNum type="arabicPeriod"/>
            </a:pPr>
            <a:r>
              <a:rPr lang="en-GB" sz="2400" dirty="0" smtClean="0">
                <a:solidFill>
                  <a:srgbClr val="002060"/>
                </a:solidFill>
                <a:latin typeface="Comic Sans MS" pitchFamily="66" charset="0"/>
                <a:ea typeface="Calibri" pitchFamily="34" charset="0"/>
                <a:cs typeface="Times New Roman" pitchFamily="18" charset="0"/>
              </a:rPr>
              <a:t>Drinking and irrigation water</a:t>
            </a:r>
          </a:p>
          <a:p>
            <a:pPr marL="514350" indent="-514350" eaLnBrk="0" hangingPunct="0">
              <a:buAutoNum type="arabicPeriod"/>
            </a:pPr>
            <a:r>
              <a:rPr lang="en-GB" sz="2400" dirty="0" smtClean="0">
                <a:solidFill>
                  <a:srgbClr val="002060"/>
                </a:solidFill>
                <a:latin typeface="Comic Sans MS" pitchFamily="66" charset="0"/>
                <a:ea typeface="Calibri" pitchFamily="34" charset="0"/>
                <a:cs typeface="Times New Roman" pitchFamily="18" charset="0"/>
              </a:rPr>
              <a:t>Reduction of point and non-point sources of pollution</a:t>
            </a:r>
          </a:p>
          <a:p>
            <a:pPr marL="514350" indent="-514350" eaLnBrk="0" hangingPunct="0">
              <a:buAutoNum type="arabicPeriod"/>
            </a:pPr>
            <a:r>
              <a:rPr lang="en-GB" sz="2400" dirty="0" smtClean="0">
                <a:solidFill>
                  <a:srgbClr val="002060"/>
                </a:solidFill>
                <a:latin typeface="Comic Sans MS" pitchFamily="66" charset="0"/>
                <a:ea typeface="Calibri" pitchFamily="34" charset="0"/>
                <a:cs typeface="Times New Roman" pitchFamily="18" charset="0"/>
              </a:rPr>
              <a:t>Coordinated response to floods and droughts</a:t>
            </a:r>
          </a:p>
          <a:p>
            <a:pPr marL="514350" indent="-514350" eaLnBrk="0" hangingPunct="0">
              <a:buAutoNum type="arabicPeriod"/>
            </a:pPr>
            <a:r>
              <a:rPr lang="en-GB" sz="2400" dirty="0" smtClean="0">
                <a:solidFill>
                  <a:srgbClr val="002060"/>
                </a:solidFill>
                <a:latin typeface="Comic Sans MS" pitchFamily="66" charset="0"/>
                <a:ea typeface="Calibri" pitchFamily="34" charset="0"/>
                <a:cs typeface="Times New Roman" pitchFamily="18" charset="0"/>
              </a:rPr>
              <a:t>Protection of biodiversity and restoration of river ecosystems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 smtClean="0"/>
              <a:t>Program of Measures</a:t>
            </a:r>
            <a:endParaRPr lang="en-US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itle 1"/>
          <p:cNvSpPr>
            <a:spLocks noGrp="1"/>
          </p:cNvSpPr>
          <p:nvPr>
            <p:ph type="title"/>
          </p:nvPr>
        </p:nvSpPr>
        <p:spPr bwMode="auto"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b="1" dirty="0" smtClean="0">
                <a:latin typeface="Comic Sans MS" pitchFamily="66" charset="0"/>
              </a:rPr>
              <a:t>Environmental Pressures</a:t>
            </a:r>
            <a:endParaRPr lang="el-GR" b="1" dirty="0" smtClean="0">
              <a:latin typeface="Comic Sans MS" pitchFamily="66" charset="0"/>
            </a:endParaRPr>
          </a:p>
        </p:txBody>
      </p:sp>
      <p:sp>
        <p:nvSpPr>
          <p:cNvPr id="12291" name="Content Placeholder 2"/>
          <p:cNvSpPr>
            <a:spLocks noGrp="1"/>
          </p:cNvSpPr>
          <p:nvPr>
            <p:ph idx="4294967295"/>
          </p:nvPr>
        </p:nvSpPr>
        <p:spPr bwMode="auto">
          <a:xfrm>
            <a:off x="0" y="1600200"/>
            <a:ext cx="8229600" cy="4525963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/>
          <a:p>
            <a:r>
              <a:rPr lang="en-US" sz="2800" dirty="0" smtClean="0">
                <a:solidFill>
                  <a:srgbClr val="002060"/>
                </a:solidFill>
                <a:latin typeface="Comic Sans MS" pitchFamily="66" charset="0"/>
              </a:rPr>
              <a:t>Water abstractions</a:t>
            </a:r>
            <a:endParaRPr lang="el-GR" sz="2800" dirty="0" smtClean="0">
              <a:solidFill>
                <a:srgbClr val="002060"/>
              </a:solidFill>
              <a:latin typeface="Comic Sans MS" pitchFamily="66" charset="0"/>
            </a:endParaRPr>
          </a:p>
          <a:p>
            <a:r>
              <a:rPr lang="en-US" sz="2800" dirty="0" smtClean="0">
                <a:solidFill>
                  <a:srgbClr val="002060"/>
                </a:solidFill>
                <a:latin typeface="Comic Sans MS" pitchFamily="66" charset="0"/>
              </a:rPr>
              <a:t>River sediment removal (sand and gravel)</a:t>
            </a:r>
            <a:endParaRPr lang="el-GR" sz="2800" dirty="0" smtClean="0">
              <a:solidFill>
                <a:srgbClr val="002060"/>
              </a:solidFill>
              <a:latin typeface="Comic Sans MS" pitchFamily="66" charset="0"/>
            </a:endParaRPr>
          </a:p>
          <a:p>
            <a:r>
              <a:rPr lang="en-US" sz="2800" dirty="0" smtClean="0">
                <a:solidFill>
                  <a:srgbClr val="002060"/>
                </a:solidFill>
                <a:latin typeface="Comic Sans MS" pitchFamily="66" charset="0"/>
              </a:rPr>
              <a:t>River bank alterations</a:t>
            </a:r>
            <a:endParaRPr lang="el-GR" sz="2800" dirty="0" smtClean="0">
              <a:solidFill>
                <a:srgbClr val="002060"/>
              </a:solidFill>
              <a:latin typeface="Comic Sans MS" pitchFamily="66" charset="0"/>
            </a:endParaRPr>
          </a:p>
          <a:p>
            <a:r>
              <a:rPr lang="en-US" sz="2800" dirty="0" smtClean="0">
                <a:solidFill>
                  <a:srgbClr val="002060"/>
                </a:solidFill>
                <a:latin typeface="Comic Sans MS" pitchFamily="66" charset="0"/>
              </a:rPr>
              <a:t>Municipal waste water, olive mill waste water, orange juice waste water, livestock waste disposal</a:t>
            </a:r>
            <a:endParaRPr lang="el-GR" sz="2800" dirty="0" smtClean="0">
              <a:solidFill>
                <a:srgbClr val="002060"/>
              </a:solidFill>
              <a:latin typeface="Comic Sans MS" pitchFamily="66" charset="0"/>
            </a:endParaRPr>
          </a:p>
          <a:p>
            <a:r>
              <a:rPr lang="en-US" sz="2800" dirty="0" smtClean="0">
                <a:solidFill>
                  <a:srgbClr val="002060"/>
                </a:solidFill>
                <a:latin typeface="Comic Sans MS" pitchFamily="66" charset="0"/>
              </a:rPr>
              <a:t>Channelization</a:t>
            </a:r>
            <a:endParaRPr lang="el-GR" sz="2800" dirty="0" smtClean="0">
              <a:solidFill>
                <a:srgbClr val="002060"/>
              </a:solidFill>
              <a:latin typeface="Comic Sans MS" pitchFamily="66" charset="0"/>
            </a:endParaRPr>
          </a:p>
          <a:p>
            <a:r>
              <a:rPr lang="en-US" sz="2800" dirty="0" smtClean="0">
                <a:solidFill>
                  <a:srgbClr val="002060"/>
                </a:solidFill>
                <a:latin typeface="Comic Sans MS" pitchFamily="66" charset="0"/>
              </a:rPr>
              <a:t>Water diversions for irrigation</a:t>
            </a:r>
            <a:endParaRPr lang="el-GR" sz="2800" dirty="0" smtClean="0">
              <a:solidFill>
                <a:srgbClr val="002060"/>
              </a:solidFill>
              <a:latin typeface="Comic Sans MS" pitchFamily="66" charset="0"/>
            </a:endParaRPr>
          </a:p>
          <a:p>
            <a:r>
              <a:rPr lang="en-US" sz="2800" dirty="0" smtClean="0">
                <a:solidFill>
                  <a:srgbClr val="002060"/>
                </a:solidFill>
                <a:latin typeface="Comic Sans MS" pitchFamily="66" charset="0"/>
              </a:rPr>
              <a:t>Degradation of riparian vegetation</a:t>
            </a:r>
            <a:endParaRPr lang="el-GR" sz="2800" dirty="0" smtClean="0">
              <a:solidFill>
                <a:srgbClr val="002060"/>
              </a:solidFill>
              <a:latin typeface="Comic Sans MS" pitchFamily="66" charset="0"/>
            </a:endParaRPr>
          </a:p>
          <a:p>
            <a:endParaRPr lang="el-GR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026" name="Picture 2" descr="C:\Users\Nikos\Desktop\Land_use.jpg"/>
          <p:cNvPicPr>
            <a:picLocks noChangeAspect="1" noChangeArrowheads="1"/>
          </p:cNvPicPr>
          <p:nvPr/>
        </p:nvPicPr>
        <p:blipFill>
          <a:blip r:embed="rId2" cstate="print"/>
          <a:srcRect l="6250" t="5988" r="6250" b="4424"/>
          <a:stretch>
            <a:fillRect/>
          </a:stretch>
        </p:blipFill>
        <p:spPr bwMode="auto">
          <a:xfrm>
            <a:off x="0" y="0"/>
            <a:ext cx="4741333" cy="6858000"/>
          </a:xfrm>
          <a:prstGeom prst="rect">
            <a:avLst/>
          </a:prstGeom>
          <a:noFill/>
        </p:spPr>
      </p:pic>
      <p:pic>
        <p:nvPicPr>
          <p:cNvPr id="1027" name="Picture 3" descr="C:\Users\Nikos\Desktop\Geology.jpg"/>
          <p:cNvPicPr>
            <a:picLocks noChangeAspect="1" noChangeArrowheads="1"/>
          </p:cNvPicPr>
          <p:nvPr/>
        </p:nvPicPr>
        <p:blipFill>
          <a:blip r:embed="rId3" cstate="print"/>
          <a:srcRect l="5819" t="6667" r="7500" b="4444"/>
          <a:stretch>
            <a:fillRect/>
          </a:stretch>
        </p:blipFill>
        <p:spPr bwMode="auto">
          <a:xfrm>
            <a:off x="4410075" y="0"/>
            <a:ext cx="4733925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1"/>
          <p:cNvSpPr>
            <a:spLocks noChangeArrowheads="1"/>
          </p:cNvSpPr>
          <p:nvPr/>
        </p:nvSpPr>
        <p:spPr bwMode="auto">
          <a:xfrm>
            <a:off x="3505200" y="2523529"/>
            <a:ext cx="5367338" cy="2677656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marL="514350" indent="-514350" eaLnBrk="0" hangingPunct="0">
              <a:buFont typeface="Arial" pitchFamily="34" charset="0"/>
              <a:buChar char="•"/>
            </a:pPr>
            <a:r>
              <a:rPr lang="en-GB" sz="2400" dirty="0" smtClean="0">
                <a:solidFill>
                  <a:srgbClr val="002060"/>
                </a:solidFill>
                <a:latin typeface="Comic Sans MS" pitchFamily="66" charset="0"/>
                <a:ea typeface="Calibri" pitchFamily="34" charset="0"/>
                <a:cs typeface="Times New Roman" pitchFamily="18" charset="0"/>
              </a:rPr>
              <a:t>Sustainable agriculture</a:t>
            </a:r>
          </a:p>
          <a:p>
            <a:pPr marL="514350" indent="-514350" eaLnBrk="0" hangingPunct="0">
              <a:buFont typeface="Arial" pitchFamily="34" charset="0"/>
              <a:buChar char="•"/>
            </a:pPr>
            <a:endParaRPr lang="en-GB" sz="2400" dirty="0" smtClean="0">
              <a:solidFill>
                <a:srgbClr val="002060"/>
              </a:solidFill>
              <a:latin typeface="Comic Sans MS" pitchFamily="66" charset="0"/>
              <a:ea typeface="Calibri" pitchFamily="34" charset="0"/>
              <a:cs typeface="Times New Roman" pitchFamily="18" charset="0"/>
            </a:endParaRPr>
          </a:p>
          <a:p>
            <a:pPr marL="514350" indent="-514350" eaLnBrk="0" hangingPunct="0">
              <a:buFont typeface="Arial" pitchFamily="34" charset="0"/>
              <a:buChar char="•"/>
            </a:pPr>
            <a:r>
              <a:rPr lang="en-GB" sz="2400" dirty="0" smtClean="0">
                <a:solidFill>
                  <a:srgbClr val="002060"/>
                </a:solidFill>
                <a:latin typeface="Comic Sans MS" pitchFamily="66" charset="0"/>
                <a:ea typeface="Calibri" pitchFamily="34" charset="0"/>
                <a:cs typeface="Times New Roman" pitchFamily="18" charset="0"/>
              </a:rPr>
              <a:t>Crop rotations</a:t>
            </a:r>
          </a:p>
          <a:p>
            <a:pPr marL="514350" indent="-514350" eaLnBrk="0" hangingPunct="0">
              <a:buFont typeface="Arial" pitchFamily="34" charset="0"/>
              <a:buChar char="•"/>
            </a:pPr>
            <a:endParaRPr lang="en-GB" sz="2400" dirty="0" smtClean="0">
              <a:solidFill>
                <a:srgbClr val="002060"/>
              </a:solidFill>
              <a:latin typeface="Comic Sans MS" pitchFamily="66" charset="0"/>
              <a:ea typeface="Calibri" pitchFamily="34" charset="0"/>
              <a:cs typeface="Times New Roman" pitchFamily="18" charset="0"/>
            </a:endParaRPr>
          </a:p>
          <a:p>
            <a:pPr marL="514350" indent="-514350" eaLnBrk="0" hangingPunct="0">
              <a:buFont typeface="Arial" pitchFamily="34" charset="0"/>
              <a:buChar char="•"/>
            </a:pPr>
            <a:r>
              <a:rPr lang="en-GB" sz="2400" dirty="0" smtClean="0">
                <a:solidFill>
                  <a:srgbClr val="002060"/>
                </a:solidFill>
                <a:latin typeface="Comic Sans MS" pitchFamily="66" charset="0"/>
                <a:ea typeface="Calibri" pitchFamily="34" charset="0"/>
                <a:cs typeface="Times New Roman" pitchFamily="18" charset="0"/>
              </a:rPr>
              <a:t>Mixed livestock – crop practices</a:t>
            </a:r>
          </a:p>
          <a:p>
            <a:pPr marL="514350" indent="-514350" eaLnBrk="0" hangingPunct="0"/>
            <a:endParaRPr lang="en-GB" sz="2400" dirty="0" smtClean="0">
              <a:solidFill>
                <a:srgbClr val="002060"/>
              </a:solidFill>
              <a:latin typeface="Comic Sans MS" pitchFamily="66" charset="0"/>
              <a:ea typeface="Calibri" pitchFamily="34" charset="0"/>
              <a:cs typeface="Times New Roman" pitchFamily="18" charset="0"/>
            </a:endParaRPr>
          </a:p>
          <a:p>
            <a:pPr marL="514350" indent="-514350" eaLnBrk="0" hangingPunct="0">
              <a:buFont typeface="Arial" pitchFamily="34" charset="0"/>
              <a:buChar char="•"/>
            </a:pPr>
            <a:r>
              <a:rPr lang="en-GB" sz="2400" dirty="0" smtClean="0">
                <a:solidFill>
                  <a:srgbClr val="002060"/>
                </a:solidFill>
                <a:latin typeface="Comic Sans MS" pitchFamily="66" charset="0"/>
                <a:ea typeface="Calibri" pitchFamily="34" charset="0"/>
                <a:cs typeface="Times New Roman" pitchFamily="18" charset="0"/>
              </a:rPr>
              <a:t>Agro-tourism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 smtClean="0"/>
              <a:t>1.  Agricultural Development</a:t>
            </a:r>
            <a:endParaRPr lang="en-US" b="1" dirty="0"/>
          </a:p>
        </p:txBody>
      </p:sp>
      <p:pic>
        <p:nvPicPr>
          <p:cNvPr id="4" name="Picture 2" descr="C:\Users\Nikos\Desktop\Land_use.jpg"/>
          <p:cNvPicPr>
            <a:picLocks noChangeAspect="1" noChangeArrowheads="1"/>
          </p:cNvPicPr>
          <p:nvPr/>
        </p:nvPicPr>
        <p:blipFill>
          <a:blip r:embed="rId2" cstate="print"/>
          <a:srcRect l="6250" t="5988" r="36094" b="38268"/>
          <a:stretch>
            <a:fillRect/>
          </a:stretch>
        </p:blipFill>
        <p:spPr bwMode="auto">
          <a:xfrm>
            <a:off x="0" y="1676400"/>
            <a:ext cx="3124200" cy="42672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1"/>
          <p:cNvSpPr>
            <a:spLocks noChangeArrowheads="1"/>
          </p:cNvSpPr>
          <p:nvPr/>
        </p:nvSpPr>
        <p:spPr bwMode="auto">
          <a:xfrm>
            <a:off x="3776662" y="1430953"/>
            <a:ext cx="5367338" cy="489364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marL="514350" indent="-514350" eaLnBrk="0" hangingPunct="0">
              <a:buFont typeface="Arial" pitchFamily="34" charset="0"/>
              <a:buChar char="•"/>
            </a:pPr>
            <a:r>
              <a:rPr lang="en-GB" sz="2400" dirty="0" smtClean="0">
                <a:solidFill>
                  <a:srgbClr val="002060"/>
                </a:solidFill>
                <a:latin typeface="Comic Sans MS" pitchFamily="66" charset="0"/>
                <a:ea typeface="Calibri" pitchFamily="34" charset="0"/>
                <a:cs typeface="Times New Roman" pitchFamily="18" charset="0"/>
              </a:rPr>
              <a:t>Upgrade/Backup drinking water infrastructure</a:t>
            </a:r>
          </a:p>
          <a:p>
            <a:pPr marL="514350" indent="-514350" eaLnBrk="0" hangingPunct="0">
              <a:buFont typeface="Arial" pitchFamily="34" charset="0"/>
              <a:buChar char="•"/>
            </a:pPr>
            <a:r>
              <a:rPr lang="en-GB" sz="2400" dirty="0" smtClean="0">
                <a:solidFill>
                  <a:srgbClr val="002060"/>
                </a:solidFill>
                <a:latin typeface="Comic Sans MS" pitchFamily="66" charset="0"/>
                <a:ea typeface="Calibri" pitchFamily="34" charset="0"/>
                <a:cs typeface="Times New Roman" pitchFamily="18" charset="0"/>
              </a:rPr>
              <a:t>Municipal Drinking Water companies with specialized personnel to assure water quality</a:t>
            </a:r>
          </a:p>
          <a:p>
            <a:pPr marL="514350" indent="-514350" eaLnBrk="0" hangingPunct="0">
              <a:buFont typeface="Arial" pitchFamily="34" charset="0"/>
              <a:buChar char="•"/>
            </a:pPr>
            <a:r>
              <a:rPr lang="en-GB" sz="2400" dirty="0" smtClean="0">
                <a:solidFill>
                  <a:srgbClr val="002060"/>
                </a:solidFill>
                <a:latin typeface="Comic Sans MS" pitchFamily="66" charset="0"/>
                <a:ea typeface="Calibri" pitchFamily="34" charset="0"/>
                <a:cs typeface="Times New Roman" pitchFamily="18" charset="0"/>
              </a:rPr>
              <a:t>Rational pricing of water</a:t>
            </a:r>
          </a:p>
          <a:p>
            <a:pPr marL="514350" indent="-514350" eaLnBrk="0" hangingPunct="0">
              <a:buFont typeface="Arial" pitchFamily="34" charset="0"/>
              <a:buChar char="•"/>
            </a:pPr>
            <a:r>
              <a:rPr lang="en-GB" sz="2400" dirty="0" smtClean="0">
                <a:solidFill>
                  <a:srgbClr val="002060"/>
                </a:solidFill>
                <a:latin typeface="Comic Sans MS" pitchFamily="66" charset="0"/>
                <a:ea typeface="Calibri" pitchFamily="34" charset="0"/>
                <a:cs typeface="Times New Roman" pitchFamily="18" charset="0"/>
              </a:rPr>
              <a:t>Closed irrigation networks – drip irrigation etc</a:t>
            </a:r>
          </a:p>
          <a:p>
            <a:pPr marL="514350" indent="-514350" eaLnBrk="0" hangingPunct="0">
              <a:buFont typeface="Arial" pitchFamily="34" charset="0"/>
              <a:buChar char="•"/>
            </a:pPr>
            <a:r>
              <a:rPr lang="en-GB" sz="2400" dirty="0" smtClean="0">
                <a:solidFill>
                  <a:srgbClr val="002060"/>
                </a:solidFill>
                <a:latin typeface="Comic Sans MS" pitchFamily="66" charset="0"/>
                <a:ea typeface="Calibri" pitchFamily="34" charset="0"/>
                <a:cs typeface="Times New Roman" pitchFamily="18" charset="0"/>
              </a:rPr>
              <a:t>Irrigation water pricing according to consumption</a:t>
            </a:r>
          </a:p>
          <a:p>
            <a:pPr marL="514350" indent="-514350" eaLnBrk="0" hangingPunct="0">
              <a:buFont typeface="Arial" pitchFamily="34" charset="0"/>
              <a:buChar char="•"/>
            </a:pPr>
            <a:r>
              <a:rPr lang="en-GB" sz="2400" dirty="0" smtClean="0">
                <a:solidFill>
                  <a:srgbClr val="002060"/>
                </a:solidFill>
                <a:latin typeface="Comic Sans MS" pitchFamily="66" charset="0"/>
                <a:ea typeface="Calibri" pitchFamily="34" charset="0"/>
                <a:cs typeface="Times New Roman" pitchFamily="18" charset="0"/>
              </a:rPr>
              <a:t>Deficit irrigation</a:t>
            </a:r>
          </a:p>
          <a:p>
            <a:pPr marL="514350" indent="-514350" eaLnBrk="0" hangingPunct="0">
              <a:buFont typeface="Arial" pitchFamily="34" charset="0"/>
              <a:buChar char="•"/>
            </a:pPr>
            <a:r>
              <a:rPr lang="en-GB" sz="2400" dirty="0" smtClean="0">
                <a:solidFill>
                  <a:srgbClr val="002060"/>
                </a:solidFill>
                <a:latin typeface="Comic Sans MS" pitchFamily="66" charset="0"/>
                <a:ea typeface="Calibri" pitchFamily="34" charset="0"/>
                <a:cs typeface="Times New Roman" pitchFamily="18" charset="0"/>
              </a:rPr>
              <a:t>Reuse of marginal waters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 smtClean="0"/>
              <a:t>2.  Drinking and Irrigation Water</a:t>
            </a:r>
            <a:endParaRPr lang="en-US" b="1" dirty="0"/>
          </a:p>
        </p:txBody>
      </p:sp>
      <p:pic>
        <p:nvPicPr>
          <p:cNvPr id="5" name="Content Placeholder 3" descr="Geotrisis - piges.jpg"/>
          <p:cNvPicPr>
            <a:picLocks noChangeAspect="1"/>
          </p:cNvPicPr>
          <p:nvPr/>
        </p:nvPicPr>
        <p:blipFill>
          <a:blip r:embed="rId2" cstate="print"/>
          <a:srcRect l="12573" r="7269" b="34444"/>
          <a:stretch>
            <a:fillRect/>
          </a:stretch>
        </p:blipFill>
        <p:spPr bwMode="auto">
          <a:xfrm>
            <a:off x="0" y="1600200"/>
            <a:ext cx="3886200" cy="4495800"/>
          </a:xfrm>
          <a:prstGeom prst="rect">
            <a:avLst/>
          </a:prstGeom>
          <a:noFill/>
          <a:ln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1"/>
          <p:cNvSpPr>
            <a:spLocks noChangeArrowheads="1"/>
          </p:cNvSpPr>
          <p:nvPr/>
        </p:nvSpPr>
        <p:spPr bwMode="auto">
          <a:xfrm>
            <a:off x="3776662" y="2723615"/>
            <a:ext cx="5367338" cy="2308324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marL="514350" indent="-514350" eaLnBrk="0" hangingPunct="0">
              <a:buFont typeface="Arial" pitchFamily="34" charset="0"/>
              <a:buChar char="•"/>
            </a:pPr>
            <a:r>
              <a:rPr lang="en-GB" sz="2400" dirty="0" smtClean="0">
                <a:solidFill>
                  <a:srgbClr val="002060"/>
                </a:solidFill>
                <a:latin typeface="Comic Sans MS" pitchFamily="66" charset="0"/>
                <a:ea typeface="Calibri" pitchFamily="34" charset="0"/>
                <a:cs typeface="Times New Roman" pitchFamily="18" charset="0"/>
              </a:rPr>
              <a:t>Point source treatment and reuse (OMWW, OJWW, WW, Livestock waste)</a:t>
            </a:r>
          </a:p>
          <a:p>
            <a:pPr marL="514350" indent="-514350" eaLnBrk="0" hangingPunct="0">
              <a:buFont typeface="Arial" pitchFamily="34" charset="0"/>
              <a:buChar char="•"/>
            </a:pPr>
            <a:r>
              <a:rPr lang="en-GB" sz="2400" dirty="0" smtClean="0">
                <a:solidFill>
                  <a:srgbClr val="002060"/>
                </a:solidFill>
                <a:latin typeface="Comic Sans MS" pitchFamily="66" charset="0"/>
                <a:ea typeface="Calibri" pitchFamily="34" charset="0"/>
                <a:cs typeface="Times New Roman" pitchFamily="18" charset="0"/>
              </a:rPr>
              <a:t>Fertilizer use reductions</a:t>
            </a:r>
          </a:p>
          <a:p>
            <a:pPr marL="514350" indent="-514350" eaLnBrk="0" hangingPunct="0">
              <a:buFont typeface="Arial" pitchFamily="34" charset="0"/>
              <a:buChar char="•"/>
            </a:pPr>
            <a:r>
              <a:rPr lang="en-GB" sz="2400" dirty="0" smtClean="0">
                <a:solidFill>
                  <a:srgbClr val="002060"/>
                </a:solidFill>
                <a:latin typeface="Comic Sans MS" pitchFamily="66" charset="0"/>
                <a:ea typeface="Calibri" pitchFamily="34" charset="0"/>
                <a:cs typeface="Times New Roman" pitchFamily="18" charset="0"/>
              </a:rPr>
              <a:t>Riparian Zone restoration</a:t>
            </a:r>
          </a:p>
          <a:p>
            <a:pPr marL="514350" indent="-514350" eaLnBrk="0" hangingPunct="0">
              <a:buFont typeface="Arial" pitchFamily="34" charset="0"/>
              <a:buChar char="•"/>
            </a:pPr>
            <a:endParaRPr lang="en-GB" sz="2400" dirty="0" smtClean="0">
              <a:solidFill>
                <a:srgbClr val="002060"/>
              </a:solidFill>
              <a:latin typeface="Comic Sans MS" pitchFamily="66" charset="0"/>
              <a:ea typeface="Calibri" pitchFamily="34" charset="0"/>
              <a:cs typeface="Times New Roman" pitchFamily="18" charset="0"/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0" y="609600"/>
            <a:ext cx="9144000" cy="762000"/>
          </a:xfrm>
        </p:spPr>
        <p:txBody>
          <a:bodyPr>
            <a:noAutofit/>
          </a:bodyPr>
          <a:lstStyle/>
          <a:p>
            <a:r>
              <a:rPr lang="en-GB" sz="2400" b="1" dirty="0" smtClean="0"/>
              <a:t>3. Reduction of Point and Non-Point Source Pollution</a:t>
            </a:r>
            <a:endParaRPr lang="en-US" sz="2400" b="1" dirty="0"/>
          </a:p>
        </p:txBody>
      </p:sp>
      <p:pic>
        <p:nvPicPr>
          <p:cNvPr id="6" name="Picture 3" descr="C:\Users\Nikos\Desktop\Geology.jpg"/>
          <p:cNvPicPr>
            <a:picLocks noChangeAspect="1" noChangeArrowheads="1"/>
          </p:cNvPicPr>
          <p:nvPr/>
        </p:nvPicPr>
        <p:blipFill>
          <a:blip r:embed="rId2" cstate="print"/>
          <a:srcRect l="5819" t="8642" r="25813" b="24197"/>
          <a:stretch>
            <a:fillRect/>
          </a:stretch>
        </p:blipFill>
        <p:spPr bwMode="auto">
          <a:xfrm>
            <a:off x="152400" y="1600200"/>
            <a:ext cx="3276600" cy="454711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1"/>
          <p:cNvSpPr>
            <a:spLocks noChangeArrowheads="1"/>
          </p:cNvSpPr>
          <p:nvPr/>
        </p:nvSpPr>
        <p:spPr bwMode="auto">
          <a:xfrm>
            <a:off x="4419600" y="2908281"/>
            <a:ext cx="4724400" cy="193899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marL="514350" indent="-514350" eaLnBrk="0" hangingPunct="0">
              <a:buFont typeface="Arial" pitchFamily="34" charset="0"/>
              <a:buChar char="•"/>
            </a:pPr>
            <a:r>
              <a:rPr lang="en-GB" sz="2400" dirty="0" smtClean="0">
                <a:solidFill>
                  <a:srgbClr val="002060"/>
                </a:solidFill>
                <a:latin typeface="Comic Sans MS" pitchFamily="66" charset="0"/>
                <a:ea typeface="Calibri" pitchFamily="34" charset="0"/>
                <a:cs typeface="Times New Roman" pitchFamily="18" charset="0"/>
              </a:rPr>
              <a:t>Protection measures for bank erosion</a:t>
            </a:r>
          </a:p>
          <a:p>
            <a:pPr marL="514350" indent="-514350" eaLnBrk="0" hangingPunct="0">
              <a:buFont typeface="Arial" pitchFamily="34" charset="0"/>
              <a:buChar char="•"/>
            </a:pPr>
            <a:r>
              <a:rPr lang="en-GB" sz="2400" dirty="0" smtClean="0">
                <a:solidFill>
                  <a:srgbClr val="002060"/>
                </a:solidFill>
                <a:latin typeface="Comic Sans MS" pitchFamily="66" charset="0"/>
                <a:ea typeface="Calibri" pitchFamily="34" charset="0"/>
                <a:cs typeface="Times New Roman" pitchFamily="18" charset="0"/>
              </a:rPr>
              <a:t>Small, recharge dams – high elevation</a:t>
            </a:r>
          </a:p>
          <a:p>
            <a:pPr marL="514350" indent="-514350" eaLnBrk="0" hangingPunct="0">
              <a:buFont typeface="Arial" pitchFamily="34" charset="0"/>
              <a:buChar char="•"/>
            </a:pPr>
            <a:r>
              <a:rPr lang="en-GB" sz="2400" dirty="0" smtClean="0">
                <a:solidFill>
                  <a:srgbClr val="002060"/>
                </a:solidFill>
                <a:latin typeface="Comic Sans MS" pitchFamily="66" charset="0"/>
                <a:ea typeface="Calibri" pitchFamily="34" charset="0"/>
                <a:cs typeface="Times New Roman" pitchFamily="18" charset="0"/>
              </a:rPr>
              <a:t>Drought management plans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0" y="609600"/>
            <a:ext cx="9144000" cy="762000"/>
          </a:xfrm>
        </p:spPr>
        <p:txBody>
          <a:bodyPr>
            <a:normAutofit fontScale="90000"/>
          </a:bodyPr>
          <a:lstStyle/>
          <a:p>
            <a:r>
              <a:rPr lang="en-GB" b="1" dirty="0" smtClean="0"/>
              <a:t>4. Coordinated response to floods and droughts</a:t>
            </a:r>
            <a:endParaRPr lang="en-US" b="1" dirty="0"/>
          </a:p>
        </p:txBody>
      </p:sp>
      <p:pic>
        <p:nvPicPr>
          <p:cNvPr id="6" name="Picture 4" descr="floods-priority"/>
          <p:cNvPicPr>
            <a:picLocks noChangeAspect="1" noChangeArrowheads="1"/>
          </p:cNvPicPr>
          <p:nvPr/>
        </p:nvPicPr>
        <p:blipFill>
          <a:blip r:embed="rId2" cstate="print"/>
          <a:srcRect t="7932" b="10770"/>
          <a:stretch>
            <a:fillRect/>
          </a:stretch>
        </p:blipFill>
        <p:spPr bwMode="auto">
          <a:xfrm>
            <a:off x="0" y="1523493"/>
            <a:ext cx="4267199" cy="46525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1"/>
          <p:cNvSpPr>
            <a:spLocks noChangeArrowheads="1"/>
          </p:cNvSpPr>
          <p:nvPr/>
        </p:nvSpPr>
        <p:spPr bwMode="auto">
          <a:xfrm>
            <a:off x="4191000" y="1905000"/>
            <a:ext cx="4757738" cy="4154984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>
              <a:defRPr/>
            </a:pPr>
            <a:r>
              <a:rPr lang="en-US" sz="2400" dirty="0" smtClean="0">
                <a:solidFill>
                  <a:srgbClr val="002060"/>
                </a:solidFill>
                <a:latin typeface="Comic Sans MS" pitchFamily="66" charset="0"/>
              </a:rPr>
              <a:t>Protection measures of riparian forests:</a:t>
            </a:r>
            <a:endParaRPr lang="el-GR" sz="2400" dirty="0" smtClean="0">
              <a:solidFill>
                <a:srgbClr val="002060"/>
              </a:solidFill>
              <a:latin typeface="Comic Sans MS" pitchFamily="66" charset="0"/>
            </a:endParaRPr>
          </a:p>
          <a:p>
            <a:pPr>
              <a:defRPr/>
            </a:pPr>
            <a:endParaRPr lang="el-GR" sz="2400" dirty="0" smtClean="0">
              <a:solidFill>
                <a:srgbClr val="002060"/>
              </a:solidFill>
              <a:latin typeface="Comic Sans MS" pitchFamily="66" charset="0"/>
            </a:endParaRPr>
          </a:p>
          <a:p>
            <a:pPr marL="514350" indent="-514350">
              <a:buFontTx/>
              <a:buAutoNum type="arabicPeriod"/>
              <a:defRPr/>
            </a:pPr>
            <a:r>
              <a:rPr lang="en-US" sz="2400" dirty="0" err="1" smtClean="0">
                <a:solidFill>
                  <a:srgbClr val="002060"/>
                </a:solidFill>
                <a:latin typeface="Comic Sans MS" pitchFamily="66" charset="0"/>
              </a:rPr>
              <a:t>Kolliniotiko</a:t>
            </a:r>
            <a:endParaRPr lang="el-GR" sz="2400" dirty="0" smtClean="0">
              <a:solidFill>
                <a:srgbClr val="002060"/>
              </a:solidFill>
              <a:latin typeface="Comic Sans MS" pitchFamily="66" charset="0"/>
            </a:endParaRPr>
          </a:p>
          <a:p>
            <a:pPr marL="514350" indent="-514350">
              <a:buFontTx/>
              <a:buAutoNum type="arabicPeriod"/>
              <a:defRPr/>
            </a:pPr>
            <a:r>
              <a:rPr lang="en-US" sz="2400" dirty="0" err="1" smtClean="0">
                <a:solidFill>
                  <a:srgbClr val="002060"/>
                </a:solidFill>
                <a:latin typeface="Comic Sans MS" pitchFamily="66" charset="0"/>
              </a:rPr>
              <a:t>Vivari</a:t>
            </a:r>
            <a:r>
              <a:rPr lang="en-US" sz="2400" dirty="0" smtClean="0">
                <a:solidFill>
                  <a:srgbClr val="002060"/>
                </a:solidFill>
                <a:latin typeface="Comic Sans MS" pitchFamily="66" charset="0"/>
              </a:rPr>
              <a:t> springs</a:t>
            </a:r>
            <a:endParaRPr lang="el-GR" sz="2400" dirty="0" smtClean="0">
              <a:solidFill>
                <a:srgbClr val="002060"/>
              </a:solidFill>
              <a:latin typeface="Comic Sans MS" pitchFamily="66" charset="0"/>
            </a:endParaRPr>
          </a:p>
          <a:p>
            <a:pPr marL="514350" indent="-514350">
              <a:buFontTx/>
              <a:buAutoNum type="arabicPeriod"/>
              <a:defRPr/>
            </a:pPr>
            <a:r>
              <a:rPr lang="en-US" sz="2400" dirty="0" err="1" smtClean="0">
                <a:solidFill>
                  <a:srgbClr val="002060"/>
                </a:solidFill>
                <a:latin typeface="Comic Sans MS" pitchFamily="66" charset="0"/>
              </a:rPr>
              <a:t>Skoura</a:t>
            </a:r>
            <a:endParaRPr lang="el-GR" sz="2400" dirty="0" smtClean="0">
              <a:solidFill>
                <a:srgbClr val="002060"/>
              </a:solidFill>
              <a:latin typeface="Comic Sans MS" pitchFamily="66" charset="0"/>
            </a:endParaRPr>
          </a:p>
          <a:p>
            <a:pPr marL="514350" indent="-514350">
              <a:buFontTx/>
              <a:buAutoNum type="arabicPeriod"/>
              <a:defRPr/>
            </a:pPr>
            <a:r>
              <a:rPr lang="en-US" sz="2400" dirty="0" err="1" smtClean="0">
                <a:solidFill>
                  <a:srgbClr val="002060"/>
                </a:solidFill>
                <a:latin typeface="Comic Sans MS" pitchFamily="66" charset="0"/>
              </a:rPr>
              <a:t>Vrontamas</a:t>
            </a:r>
            <a:endParaRPr lang="en-US" sz="2400" dirty="0" smtClean="0">
              <a:solidFill>
                <a:srgbClr val="002060"/>
              </a:solidFill>
              <a:latin typeface="Comic Sans MS" pitchFamily="66" charset="0"/>
            </a:endParaRPr>
          </a:p>
          <a:p>
            <a:pPr marL="514350" indent="-514350">
              <a:defRPr/>
            </a:pPr>
            <a:endParaRPr lang="en-US" sz="2400" dirty="0" smtClean="0">
              <a:solidFill>
                <a:srgbClr val="002060"/>
              </a:solidFill>
              <a:latin typeface="Comic Sans MS" pitchFamily="66" charset="0"/>
            </a:endParaRPr>
          </a:p>
          <a:p>
            <a:pPr marL="514350" indent="-514350">
              <a:defRPr/>
            </a:pPr>
            <a:r>
              <a:rPr lang="en-US" sz="2400" dirty="0" smtClean="0">
                <a:solidFill>
                  <a:srgbClr val="002060"/>
                </a:solidFill>
                <a:latin typeface="Comic Sans MS" pitchFamily="66" charset="0"/>
              </a:rPr>
              <a:t>Ecological flow</a:t>
            </a:r>
          </a:p>
          <a:p>
            <a:pPr marL="514350" indent="-514350">
              <a:defRPr/>
            </a:pPr>
            <a:r>
              <a:rPr lang="en-US" sz="2400" dirty="0" smtClean="0">
                <a:solidFill>
                  <a:srgbClr val="002060"/>
                </a:solidFill>
                <a:latin typeface="Comic Sans MS" pitchFamily="66" charset="0"/>
              </a:rPr>
              <a:t>Spring protection measures</a:t>
            </a:r>
            <a:endParaRPr lang="el-GR" sz="2400" dirty="0" smtClean="0">
              <a:solidFill>
                <a:srgbClr val="002060"/>
              </a:solidFill>
              <a:latin typeface="Comic Sans MS" pitchFamily="66" charset="0"/>
            </a:endParaRPr>
          </a:p>
          <a:p>
            <a:pPr marL="514350" indent="-514350" eaLnBrk="0" hangingPunct="0"/>
            <a:endParaRPr lang="en-GB" sz="2400" dirty="0" smtClean="0">
              <a:solidFill>
                <a:srgbClr val="002060"/>
              </a:solidFill>
              <a:latin typeface="Comic Sans MS" pitchFamily="66" charset="0"/>
              <a:ea typeface="Calibri" pitchFamily="34" charset="0"/>
              <a:cs typeface="Times New Roman" pitchFamily="18" charset="0"/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 smtClean="0"/>
              <a:t>5.  Protection of Biodiversity</a:t>
            </a:r>
            <a:endParaRPr lang="en-US" b="1" dirty="0"/>
          </a:p>
        </p:txBody>
      </p:sp>
      <p:grpSp>
        <p:nvGrpSpPr>
          <p:cNvPr id="2" name="Group 5"/>
          <p:cNvGrpSpPr>
            <a:grpSpLocks/>
          </p:cNvGrpSpPr>
          <p:nvPr/>
        </p:nvGrpSpPr>
        <p:grpSpPr bwMode="auto">
          <a:xfrm>
            <a:off x="76200" y="1676400"/>
            <a:ext cx="4114800" cy="4419600"/>
            <a:chOff x="1800" y="1440"/>
            <a:chExt cx="9611" cy="13581"/>
          </a:xfrm>
        </p:grpSpPr>
        <p:pic>
          <p:nvPicPr>
            <p:cNvPr id="7" name="Picture 10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800" y="1440"/>
              <a:ext cx="9611" cy="1358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8" name="Oval 9"/>
            <p:cNvSpPr>
              <a:spLocks noChangeArrowheads="1"/>
            </p:cNvSpPr>
            <p:nvPr/>
          </p:nvSpPr>
          <p:spPr bwMode="auto">
            <a:xfrm>
              <a:off x="2340" y="5400"/>
              <a:ext cx="541" cy="891"/>
            </a:xfrm>
            <a:prstGeom prst="ellipse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eaLnBrk="0" hangingPunct="0"/>
              <a:r>
                <a:rPr lang="en-US" sz="1200" b="1">
                  <a:ea typeface="Calibri" pitchFamily="34" charset="0"/>
                  <a:cs typeface="Times New Roman" pitchFamily="18" charset="0"/>
                </a:rPr>
                <a:t>1</a:t>
              </a:r>
              <a:endParaRPr lang="en-US">
                <a:ea typeface="Calibri" pitchFamily="34" charset="0"/>
                <a:cs typeface="Times New Roman" pitchFamily="18" charset="0"/>
              </a:endParaRPr>
            </a:p>
          </p:txBody>
        </p:sp>
        <p:sp>
          <p:nvSpPr>
            <p:cNvPr id="9" name="Line 8"/>
            <p:cNvSpPr>
              <a:spLocks noChangeShapeType="1"/>
            </p:cNvSpPr>
            <p:nvPr/>
          </p:nvSpPr>
          <p:spPr bwMode="auto">
            <a:xfrm flipV="1">
              <a:off x="3060" y="6300"/>
              <a:ext cx="1620" cy="36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" name="Oval 7"/>
            <p:cNvSpPr>
              <a:spLocks noChangeArrowheads="1"/>
            </p:cNvSpPr>
            <p:nvPr/>
          </p:nvSpPr>
          <p:spPr bwMode="auto">
            <a:xfrm>
              <a:off x="2520" y="6479"/>
              <a:ext cx="540" cy="892"/>
            </a:xfrm>
            <a:prstGeom prst="ellipse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eaLnBrk="0" hangingPunct="0"/>
              <a:r>
                <a:rPr lang="en-US" sz="1200" b="1">
                  <a:ea typeface="Calibri" pitchFamily="34" charset="0"/>
                  <a:cs typeface="Times New Roman" pitchFamily="18" charset="0"/>
                </a:rPr>
                <a:t>2</a:t>
              </a:r>
              <a:endParaRPr lang="en-US">
                <a:ea typeface="Calibri" pitchFamily="34" charset="0"/>
                <a:cs typeface="Times New Roman" pitchFamily="18" charset="0"/>
              </a:endParaRPr>
            </a:p>
          </p:txBody>
        </p:sp>
        <p:sp>
          <p:nvSpPr>
            <p:cNvPr id="11" name="Line 6"/>
            <p:cNvSpPr>
              <a:spLocks noChangeShapeType="1"/>
            </p:cNvSpPr>
            <p:nvPr/>
          </p:nvSpPr>
          <p:spPr bwMode="auto">
            <a:xfrm flipV="1">
              <a:off x="2880" y="4500"/>
              <a:ext cx="720" cy="108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2" name="Oval 5"/>
            <p:cNvSpPr>
              <a:spLocks noChangeArrowheads="1"/>
            </p:cNvSpPr>
            <p:nvPr/>
          </p:nvSpPr>
          <p:spPr bwMode="auto">
            <a:xfrm>
              <a:off x="3420" y="8279"/>
              <a:ext cx="540" cy="891"/>
            </a:xfrm>
            <a:prstGeom prst="ellipse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eaLnBrk="0" hangingPunct="0"/>
              <a:r>
                <a:rPr lang="en-US" sz="1200" b="1">
                  <a:ea typeface="Calibri" pitchFamily="34" charset="0"/>
                  <a:cs typeface="Times New Roman" pitchFamily="18" charset="0"/>
                </a:rPr>
                <a:t>3</a:t>
              </a:r>
              <a:endParaRPr lang="en-US">
                <a:ea typeface="Calibri" pitchFamily="34" charset="0"/>
                <a:cs typeface="Times New Roman" pitchFamily="18" charset="0"/>
              </a:endParaRPr>
            </a:p>
          </p:txBody>
        </p:sp>
        <p:sp>
          <p:nvSpPr>
            <p:cNvPr id="13" name="Line 4"/>
            <p:cNvSpPr>
              <a:spLocks noChangeShapeType="1"/>
            </p:cNvSpPr>
            <p:nvPr/>
          </p:nvSpPr>
          <p:spPr bwMode="auto">
            <a:xfrm flipV="1">
              <a:off x="3960" y="8100"/>
              <a:ext cx="1800" cy="36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" name="Oval 3"/>
            <p:cNvSpPr>
              <a:spLocks noChangeArrowheads="1"/>
            </p:cNvSpPr>
            <p:nvPr/>
          </p:nvSpPr>
          <p:spPr bwMode="auto">
            <a:xfrm>
              <a:off x="3780" y="9900"/>
              <a:ext cx="540" cy="891"/>
            </a:xfrm>
            <a:prstGeom prst="ellipse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eaLnBrk="0" hangingPunct="0"/>
              <a:r>
                <a:rPr lang="en-US" sz="1200" b="1">
                  <a:ea typeface="Calibri" pitchFamily="34" charset="0"/>
                  <a:cs typeface="Times New Roman" pitchFamily="18" charset="0"/>
                </a:rPr>
                <a:t>4</a:t>
              </a:r>
              <a:endParaRPr lang="en-US">
                <a:ea typeface="Calibri" pitchFamily="34" charset="0"/>
                <a:cs typeface="Times New Roman" pitchFamily="18" charset="0"/>
              </a:endParaRPr>
            </a:p>
          </p:txBody>
        </p:sp>
        <p:sp>
          <p:nvSpPr>
            <p:cNvPr id="15" name="Line 2"/>
            <p:cNvSpPr>
              <a:spLocks noChangeShapeType="1"/>
            </p:cNvSpPr>
            <p:nvPr/>
          </p:nvSpPr>
          <p:spPr bwMode="auto">
            <a:xfrm flipV="1">
              <a:off x="4320" y="9540"/>
              <a:ext cx="2880" cy="54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394" name="Picture 4" descr="Evrotas Jan 2007_20070123_0389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524000"/>
            <a:ext cx="2627313" cy="2303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9395" name="Picture 5" descr="Evrotas Jan 2007_20070123_0390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945188" y="1524000"/>
            <a:ext cx="3198812" cy="228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9396" name="Picture 6" descr="Evrotas Jan 2007_20070123_039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493962" y="1479550"/>
            <a:ext cx="2916238" cy="2330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9397" name="Picture 7" descr="Evrotas Jan 2007_20070123_039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787900" y="1506537"/>
            <a:ext cx="2808288" cy="2303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9398" name="Picture 9" descr="Tzinakou Corn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0" y="3733800"/>
            <a:ext cx="9144000" cy="312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9399" name="Rectangle 10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762000"/>
            <a:ext cx="8153400" cy="533400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pPr eaLnBrk="1" hangingPunct="1"/>
            <a:r>
              <a:rPr lang="en-US" sz="2400" b="1" dirty="0" smtClean="0">
                <a:solidFill>
                  <a:srgbClr val="000066"/>
                </a:solidFill>
                <a:latin typeface="Comic Sans MS" pitchFamily="66" charset="0"/>
              </a:rPr>
              <a:t>Irrigation/Fertilization with Olive Mill </a:t>
            </a:r>
            <a:r>
              <a:rPr lang="en-US" sz="2400" b="1" dirty="0" smtClean="0">
                <a:solidFill>
                  <a:srgbClr val="000066"/>
                </a:solidFill>
              </a:rPr>
              <a:t>W</a:t>
            </a:r>
            <a:r>
              <a:rPr lang="en-US" sz="2400" b="1" dirty="0" smtClean="0">
                <a:solidFill>
                  <a:srgbClr val="000066"/>
                </a:solidFill>
                <a:latin typeface="Comic Sans MS" pitchFamily="66" charset="0"/>
              </a:rPr>
              <a:t>aste Water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418" name="Picture 4" descr="DSC09698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4500563" cy="4003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0419" name="Picture 6" descr="PICT0090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05325" y="0"/>
            <a:ext cx="4638675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0420" name="Picture 7" descr="DSC09702"/>
          <p:cNvPicPr>
            <a:picLocks noGrp="1" noChangeAspect="1" noChangeArrowheads="1"/>
          </p:cNvPicPr>
          <p:nvPr>
            <p:ph idx="1"/>
          </p:nvPr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3789363"/>
            <a:ext cx="4537075" cy="3068637"/>
          </a:xfrm>
          <a:noFill/>
          <a:ln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Riparian Zone Restoration</a:t>
            </a:r>
            <a:endParaRPr lang="en-US" b="1" dirty="0"/>
          </a:p>
        </p:txBody>
      </p:sp>
      <p:pic>
        <p:nvPicPr>
          <p:cNvPr id="62467" name="Picture 4" descr="Evrotas Apr-2006_20060410_0456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524000"/>
            <a:ext cx="4356100" cy="533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2468" name="Picture 5" descr="Nikolaidis 11-2006_20061205_027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356100" y="1524000"/>
            <a:ext cx="4787900" cy="533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3490" name="Picture 5" descr="C:\Documents and Settings\tkouss\Τα έγγραφά μου\LIFEevrotas\VLAHIOTI+SpartiApril07 02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3491" name="Rectangle 2"/>
          <p:cNvSpPr>
            <a:spLocks noGrp="1" noChangeArrowheads="1"/>
          </p:cNvSpPr>
          <p:nvPr>
            <p:ph type="ctrTitle"/>
          </p:nvPr>
        </p:nvSpPr>
        <p:spPr bwMode="auto">
          <a:xfrm>
            <a:off x="5113338" y="-171450"/>
            <a:ext cx="3922712" cy="1268413"/>
          </a:xfrm>
          <a:noFill/>
          <a:ln>
            <a:miter lim="800000"/>
            <a:headEnd/>
            <a:tailEnd/>
          </a:ln>
        </p:spPr>
        <p:txBody>
          <a:bodyPr vert="horz" wrap="square" lIns="92075" tIns="46038" rIns="92075" bIns="46038" numCol="1" anchor="b" anchorCtr="0" compatLnSpc="1">
            <a:prstTxWarp prst="textNoShape">
              <a:avLst/>
            </a:prstTxWarp>
          </a:bodyPr>
          <a:lstStyle/>
          <a:p>
            <a:pPr algn="l"/>
            <a:r>
              <a:rPr lang="en-US" sz="3600" b="1" i="1" smtClean="0">
                <a:solidFill>
                  <a:srgbClr val="000066"/>
                </a:solidFill>
                <a:latin typeface="Comic Sans MS" pitchFamily="66" charset="0"/>
              </a:rPr>
              <a:t/>
            </a:r>
            <a:br>
              <a:rPr lang="en-US" sz="3600" b="1" i="1" smtClean="0">
                <a:solidFill>
                  <a:srgbClr val="000066"/>
                </a:solidFill>
                <a:latin typeface="Comic Sans MS" pitchFamily="66" charset="0"/>
              </a:rPr>
            </a:br>
            <a:endParaRPr lang="en-US" sz="3600" b="1" i="1" smtClean="0">
              <a:solidFill>
                <a:srgbClr val="000066"/>
              </a:solidFill>
              <a:latin typeface="Comic Sans MS" pitchFamily="66" charset="0"/>
            </a:endParaRPr>
          </a:p>
        </p:txBody>
      </p:sp>
      <p:sp>
        <p:nvSpPr>
          <p:cNvPr id="6" name="Rectangle 5"/>
          <p:cNvSpPr/>
          <p:nvPr/>
        </p:nvSpPr>
        <p:spPr bwMode="auto">
          <a:xfrm>
            <a:off x="3214678" y="2857496"/>
            <a:ext cx="1643074" cy="642942"/>
          </a:xfrm>
          <a:prstGeom prst="rect">
            <a:avLst/>
          </a:prstGeom>
          <a:solidFill>
            <a:schemeClr val="bg1">
              <a:alpha val="0"/>
            </a:schemeClr>
          </a:solidFill>
          <a:ln w="38100" cap="flat" cmpd="sng" algn="ctr">
            <a:solidFill>
              <a:srgbClr val="002060"/>
            </a:solidFill>
            <a:prstDash val="solid"/>
            <a:round/>
            <a:headEnd type="none" w="med" len="med"/>
            <a:tailEnd type="none" w="med" len="med"/>
          </a:ln>
          <a:effectLst/>
          <a:scene3d>
            <a:camera prst="orthographicFront">
              <a:rot lat="0" lon="0" rev="1500000"/>
            </a:camera>
            <a:lightRig rig="threePt" dir="t"/>
          </a:scene3d>
        </p:spPr>
        <p:txBody>
          <a:bodyPr/>
          <a:lstStyle/>
          <a:p>
            <a:pPr>
              <a:defRPr/>
            </a:pPr>
            <a:endParaRPr lang="el-GR"/>
          </a:p>
        </p:txBody>
      </p:sp>
      <p:pic>
        <p:nvPicPr>
          <p:cNvPr id="63493" name="Picture 1" descr="P531004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14850" y="4333875"/>
            <a:ext cx="4629150" cy="2524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63494" name="Straight Arrow Connector 10"/>
          <p:cNvCxnSpPr>
            <a:cxnSpLocks noChangeShapeType="1"/>
          </p:cNvCxnSpPr>
          <p:nvPr/>
        </p:nvCxnSpPr>
        <p:spPr bwMode="auto">
          <a:xfrm rot="10800000">
            <a:off x="4071938" y="3214688"/>
            <a:ext cx="2643187" cy="1143000"/>
          </a:xfrm>
          <a:prstGeom prst="straightConnector1">
            <a:avLst/>
          </a:prstGeom>
          <a:noFill/>
          <a:ln w="38100" algn="ctr">
            <a:solidFill>
              <a:srgbClr val="002060"/>
            </a:solidFill>
            <a:round/>
            <a:headEnd/>
            <a:tailEnd type="arrow" w="med" len="med"/>
          </a:ln>
        </p:spPr>
      </p:cxn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Drainage Canal Management</a:t>
            </a:r>
            <a:endParaRPr lang="en-US" b="1" dirty="0"/>
          </a:p>
        </p:txBody>
      </p:sp>
      <p:pic>
        <p:nvPicPr>
          <p:cNvPr id="64516" name="Picture 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1437" y="1676400"/>
            <a:ext cx="4500563" cy="43434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</p:pic>
      <p:pic>
        <p:nvPicPr>
          <p:cNvPr id="64517" name="Picture 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72000" y="1676400"/>
            <a:ext cx="4500562" cy="43434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634" name="Picture 1" descr="Nikolaidis 11-2006_20061205_0276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9635" name="Rectangle 1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l-GR"/>
          </a:p>
        </p:txBody>
      </p:sp>
      <p:sp>
        <p:nvSpPr>
          <p:cNvPr id="69636" name="TextBox 12"/>
          <p:cNvSpPr txBox="1">
            <a:spLocks noChangeArrowheads="1"/>
          </p:cNvSpPr>
          <p:nvPr/>
        </p:nvSpPr>
        <p:spPr bwMode="auto">
          <a:xfrm>
            <a:off x="1071563" y="0"/>
            <a:ext cx="5715000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800" b="1" dirty="0" smtClean="0">
                <a:solidFill>
                  <a:srgbClr val="002060"/>
                </a:solidFill>
                <a:latin typeface="Comic Sans MS" pitchFamily="66" charset="0"/>
              </a:rPr>
              <a:t>Bank Erosion Protection</a:t>
            </a:r>
            <a:endParaRPr lang="el-GR" sz="2800" b="1" dirty="0">
              <a:solidFill>
                <a:srgbClr val="002060"/>
              </a:solidFill>
              <a:latin typeface="Comic Sans MS" pitchFamily="66" charset="0"/>
            </a:endParaRPr>
          </a:p>
        </p:txBody>
      </p:sp>
      <p:sp>
        <p:nvSpPr>
          <p:cNvPr id="69637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l-G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752600" y="609600"/>
            <a:ext cx="6781800" cy="762000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55600" indent="-355600" algn="l">
              <a:buSzPct val="80000"/>
            </a:pPr>
            <a:r>
              <a:rPr lang="en-US" sz="3000" b="1" dirty="0" smtClean="0">
                <a:latin typeface="Comic Sans MS" pitchFamily="66" charset="0"/>
              </a:rPr>
              <a:t>Stakeholder Involvement/Education</a:t>
            </a:r>
            <a:endParaRPr lang="el-GR" sz="3000" b="1" dirty="0" smtClean="0">
              <a:latin typeface="Comic Sans MS" pitchFamily="66" charset="0"/>
            </a:endParaRPr>
          </a:p>
        </p:txBody>
      </p:sp>
      <p:pic>
        <p:nvPicPr>
          <p:cNvPr id="70659" name="Picture 4" descr="EYROTAS28-1-06 007"/>
          <p:cNvPicPr>
            <a:picLocks noGrp="1" noChangeArrowheads="1"/>
          </p:cNvPicPr>
          <p:nvPr>
            <p:ph sz="quarter" idx="4294967295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447800"/>
            <a:ext cx="4572000" cy="2709862"/>
          </a:xfrm>
          <a:noFill/>
          <a:ln>
            <a:solidFill>
              <a:srgbClr val="292929"/>
            </a:solidFill>
            <a:miter lim="800000"/>
            <a:headEnd/>
            <a:tailEnd/>
          </a:ln>
        </p:spPr>
      </p:pic>
      <p:pic>
        <p:nvPicPr>
          <p:cNvPr id="70660" name="Picture 8" descr="PE-SPARTI-MOLAOI4+5-06"/>
          <p:cNvPicPr>
            <a:picLocks noGrp="1" noChangeArrowheads="1"/>
          </p:cNvPicPr>
          <p:nvPr>
            <p:ph sz="quarter" idx="4294967295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72000" y="1447800"/>
            <a:ext cx="4572000" cy="2743200"/>
          </a:xfrm>
          <a:noFill/>
          <a:ln>
            <a:solidFill>
              <a:srgbClr val="292929"/>
            </a:solidFill>
            <a:miter lim="800000"/>
            <a:headEnd/>
            <a:tailEnd/>
          </a:ln>
        </p:spPr>
      </p:pic>
      <p:pic>
        <p:nvPicPr>
          <p:cNvPr id="70661" name="Picture 16" descr="PE-SPARTIjanu12-13-2007 006"/>
          <p:cNvPicPr>
            <a:picLocks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4191000"/>
            <a:ext cx="4572000" cy="2667000"/>
          </a:xfrm>
          <a:prstGeom prst="rect">
            <a:avLst/>
          </a:prstGeom>
          <a:noFill/>
          <a:ln w="9525">
            <a:solidFill>
              <a:srgbClr val="292929"/>
            </a:solidFill>
            <a:miter lim="800000"/>
            <a:headEnd/>
            <a:tailEnd/>
          </a:ln>
        </p:spPr>
      </p:pic>
      <p:pic>
        <p:nvPicPr>
          <p:cNvPr id="70662" name="Picture 18" descr="PE-SPARTIjanu12-13-2007 017"/>
          <p:cNvPicPr>
            <a:picLocks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572000" y="4191000"/>
            <a:ext cx="4572000" cy="2667000"/>
          </a:xfrm>
          <a:prstGeom prst="rect">
            <a:avLst/>
          </a:prstGeom>
          <a:noFill/>
          <a:ln w="9525">
            <a:solidFill>
              <a:srgbClr val="292929"/>
            </a:solidFill>
            <a:miter lim="800000"/>
            <a:headEnd/>
            <a:tailEnd/>
          </a:ln>
        </p:spPr>
      </p:pic>
    </p:spTree>
  </p:cSld>
  <p:clrMapOvr>
    <a:masterClrMapping/>
  </p:clrMapOvr>
  <p:transition>
    <p:plus/>
  </p:transition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itle 1"/>
          <p:cNvSpPr>
            <a:spLocks noGrp="1"/>
          </p:cNvSpPr>
          <p:nvPr>
            <p:ph type="title"/>
          </p:nvPr>
        </p:nvSpPr>
        <p:spPr bwMode="auto"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b="1" dirty="0" err="1" smtClean="0">
                <a:latin typeface="Comic Sans MS" pitchFamily="66" charset="0"/>
              </a:rPr>
              <a:t>PoM</a:t>
            </a:r>
            <a:r>
              <a:rPr lang="en-US" b="1" dirty="0" smtClean="0">
                <a:latin typeface="Comic Sans MS" pitchFamily="66" charset="0"/>
              </a:rPr>
              <a:t> Priorities</a:t>
            </a:r>
            <a:endParaRPr lang="el-GR" b="1" dirty="0" smtClean="0">
              <a:latin typeface="Comic Sans MS" pitchFamily="66" charset="0"/>
            </a:endParaRPr>
          </a:p>
        </p:txBody>
      </p:sp>
      <p:sp>
        <p:nvSpPr>
          <p:cNvPr id="12291" name="Content Placeholder 2"/>
          <p:cNvSpPr>
            <a:spLocks noGrp="1"/>
          </p:cNvSpPr>
          <p:nvPr>
            <p:ph idx="4294967295"/>
          </p:nvPr>
        </p:nvSpPr>
        <p:spPr bwMode="auto">
          <a:xfrm>
            <a:off x="3886200" y="1600200"/>
            <a:ext cx="4343400" cy="4525963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/>
          <a:p>
            <a:r>
              <a:rPr lang="en-US" sz="2800" dirty="0" smtClean="0">
                <a:solidFill>
                  <a:srgbClr val="002060"/>
                </a:solidFill>
                <a:latin typeface="Comic Sans MS" pitchFamily="66" charset="0"/>
              </a:rPr>
              <a:t>Reduction in irrigation water use</a:t>
            </a:r>
          </a:p>
          <a:p>
            <a:r>
              <a:rPr lang="en-US" sz="2800" dirty="0" smtClean="0">
                <a:solidFill>
                  <a:srgbClr val="002060"/>
                </a:solidFill>
                <a:latin typeface="Comic Sans MS" pitchFamily="66" charset="0"/>
              </a:rPr>
              <a:t>Treatment/reuse of point sources (OMWW and OJWW)</a:t>
            </a:r>
          </a:p>
          <a:p>
            <a:r>
              <a:rPr lang="en-US" sz="2800" dirty="0" smtClean="0">
                <a:solidFill>
                  <a:srgbClr val="002060"/>
                </a:solidFill>
                <a:latin typeface="Comic Sans MS" pitchFamily="66" charset="0"/>
              </a:rPr>
              <a:t>Elimination of waste water disposal</a:t>
            </a:r>
          </a:p>
          <a:p>
            <a:r>
              <a:rPr lang="en-US" sz="2800" dirty="0" smtClean="0">
                <a:solidFill>
                  <a:srgbClr val="002060"/>
                </a:solidFill>
                <a:latin typeface="Comic Sans MS" pitchFamily="66" charset="0"/>
              </a:rPr>
              <a:t>Riparian Zone Restoration</a:t>
            </a:r>
            <a:endParaRPr lang="el-GR" sz="2800" dirty="0" smtClean="0">
              <a:solidFill>
                <a:srgbClr val="002060"/>
              </a:solidFill>
              <a:latin typeface="Comic Sans MS" pitchFamily="66" charset="0"/>
            </a:endParaRPr>
          </a:p>
          <a:p>
            <a:endParaRPr lang="el-GR" dirty="0" smtClean="0"/>
          </a:p>
        </p:txBody>
      </p:sp>
      <p:pic>
        <p:nvPicPr>
          <p:cNvPr id="4" name="Picture 13" descr="Evrotas May 2006_20060512_0676"/>
          <p:cNvPicPr>
            <a:picLocks noChangeAspect="1" noChangeArrowheads="1"/>
          </p:cNvPicPr>
          <p:nvPr/>
        </p:nvPicPr>
        <p:blipFill>
          <a:blip r:embed="rId2" cstate="print"/>
          <a:srcRect l="24167" r="35000"/>
          <a:stretch>
            <a:fillRect/>
          </a:stretch>
        </p:blipFill>
        <p:spPr bwMode="auto">
          <a:xfrm>
            <a:off x="0" y="1447800"/>
            <a:ext cx="3733800" cy="48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4754" name="Picture 5" descr="April2007 19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59875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66" name="Picture 7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67813" cy="6894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6867" name="Rectangle 2"/>
          <p:cNvSpPr txBox="1">
            <a:spLocks noChangeArrowheads="1"/>
          </p:cNvSpPr>
          <p:nvPr/>
        </p:nvSpPr>
        <p:spPr bwMode="auto">
          <a:xfrm>
            <a:off x="0" y="5181600"/>
            <a:ext cx="9144000" cy="1676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2075" tIns="46038" rIns="92075" bIns="46038" anchor="ctr"/>
          <a:lstStyle/>
          <a:p>
            <a:pPr algn="l">
              <a:buFont typeface="Arial" charset="0"/>
              <a:buChar char="•"/>
            </a:pPr>
            <a:r>
              <a:rPr lang="en-US" sz="2400" b="1" dirty="0" smtClean="0">
                <a:solidFill>
                  <a:srgbClr val="002060"/>
                </a:solidFill>
                <a:latin typeface="Comic Sans MS" pitchFamily="66" charset="0"/>
              </a:rPr>
              <a:t>How do you “build community”?</a:t>
            </a:r>
          </a:p>
          <a:p>
            <a:pPr algn="l">
              <a:buFont typeface="Arial" charset="0"/>
              <a:buChar char="•"/>
            </a:pPr>
            <a:r>
              <a:rPr lang="en-US" sz="2400" b="1" dirty="0" smtClean="0">
                <a:solidFill>
                  <a:srgbClr val="002060"/>
                </a:solidFill>
                <a:latin typeface="Comic Sans MS" pitchFamily="66" charset="0"/>
              </a:rPr>
              <a:t>How do you build water governance institutions?</a:t>
            </a:r>
          </a:p>
          <a:p>
            <a:pPr algn="l">
              <a:buFont typeface="Arial" charset="0"/>
              <a:buChar char="•"/>
            </a:pPr>
            <a:r>
              <a:rPr lang="en-US" sz="2400" b="1" dirty="0" smtClean="0">
                <a:solidFill>
                  <a:srgbClr val="002060"/>
                </a:solidFill>
                <a:latin typeface="Comic Sans MS" pitchFamily="66" charset="0"/>
              </a:rPr>
              <a:t>How do you change attitudes and cultural habits?</a:t>
            </a:r>
          </a:p>
          <a:p>
            <a:pPr algn="l">
              <a:buFont typeface="Arial" charset="0"/>
              <a:buChar char="•"/>
            </a:pPr>
            <a:r>
              <a:rPr lang="en-US" sz="2400" b="1" dirty="0" smtClean="0">
                <a:solidFill>
                  <a:srgbClr val="002060"/>
                </a:solidFill>
                <a:latin typeface="Comic Sans MS" pitchFamily="66" charset="0"/>
              </a:rPr>
              <a:t>How do you manage sustainably water and soil resources?</a:t>
            </a:r>
            <a:endParaRPr lang="el-GR" sz="2800" b="1" dirty="0">
              <a:solidFill>
                <a:srgbClr val="002060"/>
              </a:solidFill>
              <a:latin typeface="Comic Sans MS" pitchFamily="66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5638800"/>
            <a:ext cx="9144000" cy="12192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 descr="Greetings 2010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5638800"/>
          </a:xfrm>
          <a:prstGeom prst="rect">
            <a:avLst/>
          </a:prstGeom>
        </p:spPr>
      </p:pic>
      <p:sp>
        <p:nvSpPr>
          <p:cNvPr id="10" name="Rectangle 6"/>
          <p:cNvSpPr>
            <a:spLocks noChangeArrowheads="1"/>
          </p:cNvSpPr>
          <p:nvPr/>
        </p:nvSpPr>
        <p:spPr bwMode="auto">
          <a:xfrm>
            <a:off x="228600" y="6019800"/>
            <a:ext cx="8668072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sz="2000" b="1" i="0" dirty="0" smtClean="0">
                <a:solidFill>
                  <a:schemeClr val="bg1"/>
                </a:solidFill>
                <a:latin typeface="Comic Sans MS" pitchFamily="66" charset="0"/>
              </a:rPr>
              <a:t>Thank you        </a:t>
            </a:r>
            <a:r>
              <a:rPr lang="el-GR" sz="2000" b="1" i="0" dirty="0" smtClean="0">
                <a:solidFill>
                  <a:schemeClr val="bg1"/>
                </a:solidFill>
                <a:latin typeface="Comic Sans MS" pitchFamily="66" charset="0"/>
              </a:rPr>
              <a:t>Ευχαριστώ</a:t>
            </a:r>
            <a:r>
              <a:rPr lang="en-US" sz="2000" b="1" i="0" dirty="0" smtClean="0">
                <a:solidFill>
                  <a:schemeClr val="bg1"/>
                </a:solidFill>
                <a:latin typeface="Comic Sans MS" pitchFamily="66" charset="0"/>
              </a:rPr>
              <a:t>       Gracie Mille       </a:t>
            </a:r>
            <a:r>
              <a:rPr lang="en-US" sz="2000" b="1" dirty="0" err="1" smtClean="0">
                <a:solidFill>
                  <a:schemeClr val="bg1"/>
                </a:solidFill>
                <a:latin typeface="Comic Sans MS" pitchFamily="66" charset="0"/>
              </a:rPr>
              <a:t>Muchas</a:t>
            </a:r>
            <a:r>
              <a:rPr lang="en-US" sz="2000" b="1" dirty="0" smtClean="0">
                <a:solidFill>
                  <a:schemeClr val="bg1"/>
                </a:solidFill>
                <a:latin typeface="Comic Sans MS" pitchFamily="66" charset="0"/>
              </a:rPr>
              <a:t> Gracias</a:t>
            </a:r>
            <a:endParaRPr lang="en-US" sz="2000" b="1" i="0" dirty="0">
              <a:solidFill>
                <a:schemeClr val="bg1"/>
              </a:solidFill>
              <a:latin typeface="Comic Sans MS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1177</TotalTime>
  <Words>890</Words>
  <Application>Microsoft Office PowerPoint</Application>
  <PresentationFormat>On-screen Show (4:3)</PresentationFormat>
  <Paragraphs>184</Paragraphs>
  <Slides>52</Slides>
  <Notes>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52</vt:i4>
      </vt:variant>
    </vt:vector>
  </HeadingPairs>
  <TitlesOfParts>
    <vt:vector size="53" baseType="lpstr">
      <vt:lpstr>Office Theme</vt:lpstr>
      <vt:lpstr> Hydrologic and Sediment Transport in a Complex Mediterranean Catchment  21st Century Watershed Technology Conference Bari, IT, May 26-30, 2012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Hydrologic Pressures</vt:lpstr>
      <vt:lpstr>Slide 12</vt:lpstr>
      <vt:lpstr>Slide 13</vt:lpstr>
      <vt:lpstr>Slide 14</vt:lpstr>
      <vt:lpstr>Sampling Network</vt:lpstr>
      <vt:lpstr>Hydrologic simulation of SWAT</vt:lpstr>
      <vt:lpstr>Annual Average Hydrologic Budget (2000-2011)</vt:lpstr>
      <vt:lpstr>Evrotas river desiccation evolution  (January 2007-December 2007)</vt:lpstr>
      <vt:lpstr>Spatial distribution of water yield</vt:lpstr>
      <vt:lpstr>Flow duration curve of the main river</vt:lpstr>
      <vt:lpstr>SWAT sediment simulation</vt:lpstr>
      <vt:lpstr>3-D cross section image of Magoulitsa and Rasina reaches</vt:lpstr>
      <vt:lpstr>Mean sediment yield (2000-2011)</vt:lpstr>
      <vt:lpstr>Spatial distribution of sediment yield</vt:lpstr>
      <vt:lpstr>Suspended sediment duration curves</vt:lpstr>
      <vt:lpstr>Precipitation events vs sediment yield</vt:lpstr>
      <vt:lpstr>Climate Change at ERB</vt:lpstr>
      <vt:lpstr>Climate Change Impacts at ERB</vt:lpstr>
      <vt:lpstr>Evrotas River Basin – Program of Measures</vt:lpstr>
      <vt:lpstr>Slide 30</vt:lpstr>
      <vt:lpstr>Stakeholder Involvement/Education</vt:lpstr>
      <vt:lpstr>Environmental Objectives</vt:lpstr>
      <vt:lpstr>Aims</vt:lpstr>
      <vt:lpstr>Program of Measures</vt:lpstr>
      <vt:lpstr>Environmental Pressures</vt:lpstr>
      <vt:lpstr>Slide 36</vt:lpstr>
      <vt:lpstr>1.  Agricultural Development</vt:lpstr>
      <vt:lpstr>2.  Drinking and Irrigation Water</vt:lpstr>
      <vt:lpstr>3. Reduction of Point and Non-Point Source Pollution</vt:lpstr>
      <vt:lpstr>4. Coordinated response to floods and droughts</vt:lpstr>
      <vt:lpstr>5.  Protection of Biodiversity</vt:lpstr>
      <vt:lpstr>Irrigation/Fertilization with Olive Mill Waste Water</vt:lpstr>
      <vt:lpstr>Slide 43</vt:lpstr>
      <vt:lpstr>Riparian Zone Restoration</vt:lpstr>
      <vt:lpstr> </vt:lpstr>
      <vt:lpstr>Drainage Canal Management</vt:lpstr>
      <vt:lpstr>Slide 47</vt:lpstr>
      <vt:lpstr>Stakeholder Involvement/Education</vt:lpstr>
      <vt:lpstr>PoM Priorities</vt:lpstr>
      <vt:lpstr>Slide 50</vt:lpstr>
      <vt:lpstr>Slide 51</vt:lpstr>
      <vt:lpstr>Slide 52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Nikos</dc:creator>
  <cp:lastModifiedBy>Nikos</cp:lastModifiedBy>
  <cp:revision>118</cp:revision>
  <dcterms:created xsi:type="dcterms:W3CDTF">2011-04-02T15:51:18Z</dcterms:created>
  <dcterms:modified xsi:type="dcterms:W3CDTF">2012-06-07T07:30:39Z</dcterms:modified>
</cp:coreProperties>
</file>