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48" r:id="rId1"/>
  </p:sldMasterIdLst>
  <p:notesMasterIdLst>
    <p:notesMasterId r:id="rId15"/>
  </p:notesMasterIdLst>
  <p:sldIdLst>
    <p:sldId id="298" r:id="rId2"/>
    <p:sldId id="317" r:id="rId3"/>
    <p:sldId id="318" r:id="rId4"/>
    <p:sldId id="321" r:id="rId5"/>
    <p:sldId id="324" r:id="rId6"/>
    <p:sldId id="325" r:id="rId7"/>
    <p:sldId id="322" r:id="rId8"/>
    <p:sldId id="312" r:id="rId9"/>
    <p:sldId id="313" r:id="rId10"/>
    <p:sldId id="314" r:id="rId11"/>
    <p:sldId id="315" r:id="rId12"/>
    <p:sldId id="316" r:id="rId13"/>
    <p:sldId id="32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3333" autoAdjust="0"/>
    <p:restoredTop sz="92520" autoAdjust="0"/>
  </p:normalViewPr>
  <p:slideViewPr>
    <p:cSldViewPr snapToGrid="0" snapToObjects="1">
      <p:cViewPr>
        <p:scale>
          <a:sx n="100" d="100"/>
          <a:sy n="100" d="100"/>
        </p:scale>
        <p:origin x="528" y="1666"/>
      </p:cViewPr>
      <p:guideLst>
        <p:guide orient="horz" pos="2160"/>
        <p:guide pos="2880"/>
      </p:guideLst>
    </p:cSldViewPr>
  </p:slideViewPr>
  <p:notesTextViewPr>
    <p:cViewPr>
      <p:scale>
        <a:sx n="100" d="100"/>
        <a:sy n="100" d="100"/>
      </p:scale>
      <p:origin x="0" y="0"/>
    </p:cViewPr>
  </p:notesTextViewPr>
  <p:sorterViewPr>
    <p:cViewPr>
      <p:scale>
        <a:sx n="140" d="100"/>
        <a:sy n="14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CBFF2B-4F29-3748-97F8-24BBE8BB809E}" type="datetimeFigureOut">
              <a:rPr lang="en-US" smtClean="0"/>
              <a:pPr/>
              <a:t>11/27/2016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49A0FB-9167-194B-AE59-0473A9AD01B0}" type="slidenum">
              <a:rPr lang="en-US" smtClean="0"/>
              <a:pPr/>
              <a:t>‹#›</a:t>
            </a:fld>
            <a:endParaRPr lang="en-US"/>
          </a:p>
        </p:txBody>
      </p:sp>
    </p:spTree>
    <p:extLst>
      <p:ext uri="{BB962C8B-B14F-4D97-AF65-F5344CB8AC3E}">
        <p14:creationId xmlns:p14="http://schemas.microsoft.com/office/powerpoint/2010/main" xmlns="" val="410363452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4E794047-BA71-4E4E-BD8D-A4543312B49A}" type="slidenum">
              <a:rPr lang="el-GR" smtClean="0"/>
              <a:pPr/>
              <a:t>2</a:t>
            </a:fld>
            <a:endParaRPr lang="el-GR" smtClean="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r>
              <a:rPr lang="el-GR" smtClean="0"/>
              <a:t>Η Οδηγία Πλαίσιο για τα Νερά (Οδηγία 2000/60/ΕΚ) τέθηκε σε ισχύ στην Ευρωπαϊκή Ένωση το 2000 και ενσωματώθηκε στην ελληνική νομοθεσία με τον Ν. 3199/2003 και το ΠΔ 51/2007. </a:t>
            </a:r>
          </a:p>
          <a:p>
            <a:r>
              <a:rPr lang="el-GR" smtClean="0"/>
              <a:t>Η Οδηγία αυτή συνιστά ένα νέο νομικό πλαίσιο για την προστασία και διατήρηση των υδατικών πόρων και των εξαρτώμενων από αυτούς  οικοσυστημάτων. Στόχος της είναι η επίτευξη και διατήρηση της καλής κατάστασης όλων των υδατικών συστημάτων. </a:t>
            </a:r>
          </a:p>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1 - Θέση εικόνας διαφάνειας"/>
          <p:cNvSpPr>
            <a:spLocks noGrp="1" noRot="1" noChangeAspect="1" noTextEdit="1"/>
          </p:cNvSpPr>
          <p:nvPr>
            <p:ph type="sldImg"/>
          </p:nvPr>
        </p:nvSpPr>
        <p:spPr>
          <a:ln/>
        </p:spPr>
      </p:sp>
      <p:sp>
        <p:nvSpPr>
          <p:cNvPr id="45059" name="2 - Θέση σημειώσεων"/>
          <p:cNvSpPr>
            <a:spLocks noGrp="1"/>
          </p:cNvSpPr>
          <p:nvPr>
            <p:ph type="body" idx="1"/>
          </p:nvPr>
        </p:nvSpPr>
        <p:spPr>
          <a:noFill/>
          <a:ln/>
        </p:spPr>
        <p:txBody>
          <a:bodyPr/>
          <a:lstStyle/>
          <a:p>
            <a:endParaRPr lang="el-GR" smtClean="0"/>
          </a:p>
        </p:txBody>
      </p:sp>
      <p:sp>
        <p:nvSpPr>
          <p:cNvPr id="45060" name="3 - Θέση αριθμού διαφάνειας"/>
          <p:cNvSpPr>
            <a:spLocks noGrp="1"/>
          </p:cNvSpPr>
          <p:nvPr>
            <p:ph type="sldNum" sz="quarter" idx="5"/>
          </p:nvPr>
        </p:nvSpPr>
        <p:spPr>
          <a:noFill/>
        </p:spPr>
        <p:txBody>
          <a:bodyPr/>
          <a:lstStyle/>
          <a:p>
            <a:fld id="{A2D5C0A0-66DB-433F-8B68-4030FB230075}" type="slidenum">
              <a:rPr lang="el-GR" smtClean="0"/>
              <a:pPr/>
              <a:t>13</a:t>
            </a:fld>
            <a:endParaRPr lang="el-G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l-GR"/>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Click to edit Master subtitle style</a:t>
            </a:r>
            <a:endParaRPr lang="en-US"/>
          </a:p>
        </p:txBody>
      </p:sp>
      <p:sp>
        <p:nvSpPr>
          <p:cNvPr id="4" name="Date Placeholder 3"/>
          <p:cNvSpPr>
            <a:spLocks noGrp="1"/>
          </p:cNvSpPr>
          <p:nvPr>
            <p:ph type="dt" sz="half" idx="10"/>
          </p:nvPr>
        </p:nvSpPr>
        <p:spPr/>
        <p:txBody>
          <a:bodyPr/>
          <a:lstStyle/>
          <a:p>
            <a:fld id="{BB38258E-FBD1-404C-AA06-2402B09EFA60}" type="datetimeFigureOut">
              <a:rPr lang="en-US" smtClean="0"/>
              <a:pPr/>
              <a:t>11/27/2016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D1E76-DE11-0E4E-B7C8-22E18A4A9627}" type="slidenum">
              <a:rPr lang="en-US" smtClean="0"/>
              <a:pPr/>
              <a:t>‹#›</a:t>
            </a:fld>
            <a:endParaRPr lang="en-US"/>
          </a:p>
        </p:txBody>
      </p:sp>
    </p:spTree>
    <p:extLst>
      <p:ext uri="{BB962C8B-B14F-4D97-AF65-F5344CB8AC3E}">
        <p14:creationId xmlns:p14="http://schemas.microsoft.com/office/powerpoint/2010/main" xmlns="" val="16217821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B38258E-FBD1-404C-AA06-2402B09EFA60}" type="datetimeFigureOut">
              <a:rPr lang="en-US" smtClean="0"/>
              <a:pPr/>
              <a:t>11/27/2016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D1E76-DE11-0E4E-B7C8-22E18A4A9627}" type="slidenum">
              <a:rPr lang="en-US" smtClean="0"/>
              <a:pPr/>
              <a:t>‹#›</a:t>
            </a:fld>
            <a:endParaRPr lang="en-US"/>
          </a:p>
        </p:txBody>
      </p:sp>
    </p:spTree>
    <p:extLst>
      <p:ext uri="{BB962C8B-B14F-4D97-AF65-F5344CB8AC3E}">
        <p14:creationId xmlns:p14="http://schemas.microsoft.com/office/powerpoint/2010/main" xmlns="" val="30933519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B38258E-FBD1-404C-AA06-2402B09EFA60}" type="datetimeFigureOut">
              <a:rPr lang="en-US" smtClean="0"/>
              <a:pPr/>
              <a:t>11/27/2016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D1E76-DE11-0E4E-B7C8-22E18A4A9627}" type="slidenum">
              <a:rPr lang="en-US" smtClean="0"/>
              <a:pPr/>
              <a:t>‹#›</a:t>
            </a:fld>
            <a:endParaRPr lang="en-US"/>
          </a:p>
        </p:txBody>
      </p:sp>
    </p:spTree>
    <p:extLst>
      <p:ext uri="{BB962C8B-B14F-4D97-AF65-F5344CB8AC3E}">
        <p14:creationId xmlns:p14="http://schemas.microsoft.com/office/powerpoint/2010/main" xmlns="" val="38916774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B38258E-FBD1-404C-AA06-2402B09EFA60}" type="datetimeFigureOut">
              <a:rPr lang="en-US" smtClean="0"/>
              <a:pPr/>
              <a:t>11/27/2016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2D1E76-DE11-0E4E-B7C8-22E18A4A9627}" type="slidenum">
              <a:rPr lang="en-US" smtClean="0"/>
              <a:pPr/>
              <a:t>‹#›</a:t>
            </a:fld>
            <a:endParaRPr lang="en-US"/>
          </a:p>
        </p:txBody>
      </p:sp>
    </p:spTree>
    <p:extLst>
      <p:ext uri="{BB962C8B-B14F-4D97-AF65-F5344CB8AC3E}">
        <p14:creationId xmlns:p14="http://schemas.microsoft.com/office/powerpoint/2010/main" xmlns="" val="2697120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B38258E-FBD1-404C-AA06-2402B09EFA60}" type="datetimeFigureOut">
              <a:rPr lang="en-US" smtClean="0"/>
              <a:pPr/>
              <a:t>11/27/2016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2D1E76-DE11-0E4E-B7C8-22E18A4A9627}" type="slidenum">
              <a:rPr lang="en-US" smtClean="0"/>
              <a:pPr/>
              <a:t>‹#›</a:t>
            </a:fld>
            <a:endParaRPr lang="en-US"/>
          </a:p>
        </p:txBody>
      </p:sp>
    </p:spTree>
    <p:extLst>
      <p:ext uri="{BB962C8B-B14F-4D97-AF65-F5344CB8AC3E}">
        <p14:creationId xmlns:p14="http://schemas.microsoft.com/office/powerpoint/2010/main" xmlns="" val="942725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B38258E-FBD1-404C-AA06-2402B09EFA60}" type="datetimeFigureOut">
              <a:rPr lang="en-US" smtClean="0"/>
              <a:pPr/>
              <a:t>11/27/2016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2D1E76-DE11-0E4E-B7C8-22E18A4A9627}" type="slidenum">
              <a:rPr lang="en-US" smtClean="0"/>
              <a:pPr/>
              <a:t>‹#›</a:t>
            </a:fld>
            <a:endParaRPr lang="en-US"/>
          </a:p>
        </p:txBody>
      </p:sp>
    </p:spTree>
    <p:extLst>
      <p:ext uri="{BB962C8B-B14F-4D97-AF65-F5344CB8AC3E}">
        <p14:creationId xmlns:p14="http://schemas.microsoft.com/office/powerpoint/2010/main" xmlns="" val="22449940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38258E-FBD1-404C-AA06-2402B09EFA60}" type="datetimeFigureOut">
              <a:rPr lang="en-US" smtClean="0"/>
              <a:pPr/>
              <a:t>11/27/2016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2D1E76-DE11-0E4E-B7C8-22E18A4A9627}" type="slidenum">
              <a:rPr lang="en-US" smtClean="0"/>
              <a:pPr/>
              <a:t>‹#›</a:t>
            </a:fld>
            <a:endParaRPr lang="en-US"/>
          </a:p>
        </p:txBody>
      </p:sp>
    </p:spTree>
    <p:extLst>
      <p:ext uri="{BB962C8B-B14F-4D97-AF65-F5344CB8AC3E}">
        <p14:creationId xmlns:p14="http://schemas.microsoft.com/office/powerpoint/2010/main" xmlns="" val="18746494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B38258E-FBD1-404C-AA06-2402B09EFA60}" type="datetimeFigureOut">
              <a:rPr lang="en-US" smtClean="0"/>
              <a:pPr/>
              <a:t>11/27/2016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2D1E76-DE11-0E4E-B7C8-22E18A4A9627}" type="slidenum">
              <a:rPr lang="en-US" smtClean="0"/>
              <a:pPr/>
              <a:t>‹#›</a:t>
            </a:fld>
            <a:endParaRPr lang="en-US"/>
          </a:p>
        </p:txBody>
      </p:sp>
    </p:spTree>
    <p:extLst>
      <p:ext uri="{BB962C8B-B14F-4D97-AF65-F5344CB8AC3E}">
        <p14:creationId xmlns:p14="http://schemas.microsoft.com/office/powerpoint/2010/main" xmlns="" val="1920605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B38258E-FBD1-404C-AA06-2402B09EFA60}" type="datetimeFigureOut">
              <a:rPr lang="en-US" smtClean="0"/>
              <a:pPr/>
              <a:t>11/27/2016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2D1E76-DE11-0E4E-B7C8-22E18A4A9627}" type="slidenum">
              <a:rPr lang="en-US" smtClean="0"/>
              <a:pPr/>
              <a:t>‹#›</a:t>
            </a:fld>
            <a:endParaRPr lang="en-US"/>
          </a:p>
        </p:txBody>
      </p:sp>
    </p:spTree>
    <p:extLst>
      <p:ext uri="{BB962C8B-B14F-4D97-AF65-F5344CB8AC3E}">
        <p14:creationId xmlns:p14="http://schemas.microsoft.com/office/powerpoint/2010/main" xmlns="" val="34480539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B38258E-FBD1-404C-AA06-2402B09EFA60}" type="datetimeFigureOut">
              <a:rPr lang="en-US" smtClean="0"/>
              <a:pPr/>
              <a:t>11/27/2016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D1E76-DE11-0E4E-B7C8-22E18A4A9627}" type="slidenum">
              <a:rPr lang="en-US" smtClean="0"/>
              <a:pPr/>
              <a:t>‹#›</a:t>
            </a:fld>
            <a:endParaRPr lang="en-US"/>
          </a:p>
        </p:txBody>
      </p:sp>
    </p:spTree>
    <p:extLst>
      <p:ext uri="{BB962C8B-B14F-4D97-AF65-F5344CB8AC3E}">
        <p14:creationId xmlns:p14="http://schemas.microsoft.com/office/powerpoint/2010/main" xmlns="" val="42794022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B38258E-FBD1-404C-AA06-2402B09EFA60}" type="datetimeFigureOut">
              <a:rPr lang="en-US" smtClean="0"/>
              <a:pPr/>
              <a:t>11/27/2016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D1E76-DE11-0E4E-B7C8-22E18A4A9627}" type="slidenum">
              <a:rPr lang="en-US" smtClean="0"/>
              <a:pPr/>
              <a:t>‹#›</a:t>
            </a:fld>
            <a:endParaRPr lang="en-US"/>
          </a:p>
        </p:txBody>
      </p:sp>
    </p:spTree>
    <p:extLst>
      <p:ext uri="{BB962C8B-B14F-4D97-AF65-F5344CB8AC3E}">
        <p14:creationId xmlns:p14="http://schemas.microsoft.com/office/powerpoint/2010/main" xmlns="" val="2827759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60000"/>
            <a:lumOff val="4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a:t>Click to edit Master text styles</a:t>
            </a:r>
          </a:p>
          <a:p>
            <a:pPr lvl="1"/>
            <a:r>
              <a:rPr lang="el-GR"/>
              <a:t>Second level</a:t>
            </a:r>
          </a:p>
          <a:p>
            <a:pPr lvl="2"/>
            <a:r>
              <a:rPr lang="el-GR"/>
              <a:t>Third level</a:t>
            </a:r>
          </a:p>
          <a:p>
            <a:pPr lvl="3"/>
            <a:r>
              <a:rPr lang="el-GR"/>
              <a:t>Fourth level</a:t>
            </a:r>
          </a:p>
          <a:p>
            <a:pPr lvl="4"/>
            <a:r>
              <a:rPr lang="el-GR"/>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38258E-FBD1-404C-AA06-2402B09EFA60}" type="datetimeFigureOut">
              <a:rPr lang="en-US" smtClean="0"/>
              <a:pPr/>
              <a:t>11/27/2016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2D1E76-DE11-0E4E-B7C8-22E18A4A9627}" type="slidenum">
              <a:rPr lang="en-US" smtClean="0"/>
              <a:pPr/>
              <a:t>‹#›</a:t>
            </a:fld>
            <a:endParaRPr lang="en-US"/>
          </a:p>
        </p:txBody>
      </p:sp>
    </p:spTree>
    <p:extLst>
      <p:ext uri="{BB962C8B-B14F-4D97-AF65-F5344CB8AC3E}">
        <p14:creationId xmlns:p14="http://schemas.microsoft.com/office/powerpoint/2010/main" xmlns="" val="3130088180"/>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2" descr="C:\Users\Nikolaos\Desktop\AquaMan Logo.jpg"/>
          <p:cNvPicPr>
            <a:picLocks noChangeAspect="1" noChangeArrowheads="1"/>
          </p:cNvPicPr>
          <p:nvPr/>
        </p:nvPicPr>
        <p:blipFill>
          <a:blip r:embed="rId2"/>
          <a:srcRect/>
          <a:stretch>
            <a:fillRect/>
          </a:stretch>
        </p:blipFill>
        <p:spPr bwMode="auto">
          <a:xfrm>
            <a:off x="1689893" y="933112"/>
            <a:ext cx="5487864" cy="4310129"/>
          </a:xfrm>
          <a:prstGeom prst="rect">
            <a:avLst/>
          </a:prstGeom>
          <a:noFill/>
        </p:spPr>
      </p:pic>
      <p:pic>
        <p:nvPicPr>
          <p:cNvPr id="5" name="Picture 4"/>
          <p:cNvPicPr/>
          <p:nvPr/>
        </p:nvPicPr>
        <p:blipFill>
          <a:blip r:embed="rId3">
            <a:extLst>
              <a:ext uri="{28A0092B-C50C-407E-A947-70E740481C1C}">
                <a14:useLocalDpi xmlns:a14="http://schemas.microsoft.com/office/drawing/2010/main" xmlns="" val="0"/>
              </a:ext>
            </a:extLst>
          </a:blip>
          <a:srcRect l="8434" t="14633" r="7199" b="17683"/>
          <a:stretch>
            <a:fillRect/>
          </a:stretch>
        </p:blipFill>
        <p:spPr bwMode="auto">
          <a:xfrm>
            <a:off x="7177757" y="5729931"/>
            <a:ext cx="1789147" cy="1107749"/>
          </a:xfrm>
          <a:prstGeom prst="rect">
            <a:avLst/>
          </a:prstGeom>
          <a:noFill/>
          <a:ln>
            <a:noFill/>
          </a:ln>
        </p:spPr>
      </p:pic>
      <p:pic>
        <p:nvPicPr>
          <p:cNvPr id="6" name="Picture 5"/>
          <p:cNvPicPr/>
          <p:nvPr/>
        </p:nvPicPr>
        <p:blipFill>
          <a:blip r:embed="rId4">
            <a:extLst>
              <a:ext uri="{28A0092B-C50C-407E-A947-70E740481C1C}">
                <a14:useLocalDpi xmlns:a14="http://schemas.microsoft.com/office/drawing/2010/main" xmlns="" val="0"/>
              </a:ext>
            </a:extLst>
          </a:blip>
          <a:srcRect/>
          <a:stretch>
            <a:fillRect/>
          </a:stretch>
        </p:blipFill>
        <p:spPr bwMode="auto">
          <a:xfrm>
            <a:off x="3957321" y="5872171"/>
            <a:ext cx="1437640" cy="792790"/>
          </a:xfrm>
          <a:prstGeom prst="rect">
            <a:avLst/>
          </a:prstGeom>
          <a:noFill/>
          <a:ln>
            <a:noFill/>
          </a:ln>
        </p:spPr>
      </p:pic>
      <p:pic>
        <p:nvPicPr>
          <p:cNvPr id="7" name="Picture 6"/>
          <p:cNvPicPr/>
          <p:nvPr/>
        </p:nvPicPr>
        <p:blipFill>
          <a:blip r:embed="rId5">
            <a:extLst>
              <a:ext uri="{28A0092B-C50C-407E-A947-70E740481C1C}">
                <a14:useLocalDpi xmlns:a14="http://schemas.microsoft.com/office/drawing/2010/main" xmlns="" val="0"/>
              </a:ext>
            </a:extLst>
          </a:blip>
          <a:srcRect/>
          <a:stretch>
            <a:fillRect/>
          </a:stretch>
        </p:blipFill>
        <p:spPr bwMode="auto">
          <a:xfrm>
            <a:off x="429320" y="5849620"/>
            <a:ext cx="1607760" cy="805180"/>
          </a:xfrm>
          <a:prstGeom prst="rect">
            <a:avLst/>
          </a:prstGeom>
          <a:noFill/>
          <a:ln>
            <a:noFill/>
          </a:ln>
        </p:spPr>
      </p:pic>
      <p:sp>
        <p:nvSpPr>
          <p:cNvPr id="2049" name="Rectangle 1"/>
          <p:cNvSpPr>
            <a:spLocks noChangeArrowheads="1"/>
          </p:cNvSpPr>
          <p:nvPr/>
        </p:nvSpPr>
        <p:spPr bwMode="auto">
          <a:xfrm>
            <a:off x="-1" y="-82551"/>
            <a:ext cx="9144000"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defTabSz="914400" fontAlgn="base">
              <a:spcBef>
                <a:spcPct val="0"/>
              </a:spcBef>
              <a:spcAft>
                <a:spcPct val="0"/>
              </a:spcAft>
            </a:pPr>
            <a:r>
              <a:rPr lang="el-GR" sz="2000" b="1" dirty="0" smtClean="0">
                <a:solidFill>
                  <a:schemeClr val="bg2">
                    <a:lumMod val="60000"/>
                    <a:lumOff val="40000"/>
                  </a:schemeClr>
                </a:solidFill>
                <a:effectLst>
                  <a:outerShdw blurRad="38100" dist="38100" dir="2700000" algn="tl">
                    <a:srgbClr val="000000">
                      <a:alpha val="43137"/>
                    </a:srgbClr>
                  </a:outerShdw>
                </a:effectLst>
                <a:latin typeface="Calibri" pitchFamily="34" charset="0"/>
                <a:ea typeface="Calibri" pitchFamily="34" charset="0"/>
                <a:cs typeface="Times New Roman" pitchFamily="18" charset="0"/>
              </a:rPr>
              <a:t>ΚΑΙΝΟΤΟΜΕΣ </a:t>
            </a:r>
            <a:r>
              <a:rPr lang="el-GR" sz="2000" b="1" dirty="0">
                <a:solidFill>
                  <a:schemeClr val="bg2">
                    <a:lumMod val="60000"/>
                    <a:lumOff val="40000"/>
                  </a:schemeClr>
                </a:solidFill>
                <a:effectLst>
                  <a:outerShdw blurRad="38100" dist="38100" dir="2700000" algn="tl">
                    <a:srgbClr val="000000">
                      <a:alpha val="43137"/>
                    </a:srgbClr>
                  </a:outerShdw>
                </a:effectLst>
                <a:latin typeface="Calibri" pitchFamily="34" charset="0"/>
                <a:ea typeface="Calibri" pitchFamily="34" charset="0"/>
                <a:cs typeface="Times New Roman" pitchFamily="18" charset="0"/>
              </a:rPr>
              <a:t>ΜΕΘΟΔΟΛΟΓΙΕΣ ΔΙΑΧΕΙΡΙΣΗΣ ΥΔΑΤΙΝΩΝ ΠΟΡΩΝ ΓΙΑ ΤΗΝ ΠΡΟΣΑΡΜΟΓΗ ΤΗΣ ΚΛΙΜΑΤΙΚΗΣ ΑΛΛΑΓΗΣ ΚΑΙ ΔΙΑΚΥΒΕΡΝΗΣΗΣ ΤΗΣ ΠΕΡΙΦΕΡΕΙΑΣ ΚΡΗΤΗΣ- </a:t>
            </a:r>
            <a:r>
              <a:rPr lang="en-US" sz="2000" b="1" dirty="0" err="1" smtClean="0">
                <a:solidFill>
                  <a:schemeClr val="bg2">
                    <a:lumMod val="60000"/>
                    <a:lumOff val="40000"/>
                  </a:schemeClr>
                </a:solidFill>
                <a:effectLst>
                  <a:outerShdw blurRad="38100" dist="38100" dir="2700000" algn="tl">
                    <a:srgbClr val="000000">
                      <a:alpha val="43137"/>
                    </a:srgbClr>
                  </a:outerShdw>
                </a:effectLst>
                <a:latin typeface="Calibri" pitchFamily="34" charset="0"/>
                <a:ea typeface="Calibri" pitchFamily="34" charset="0"/>
                <a:cs typeface="Times New Roman" pitchFamily="18" charset="0"/>
              </a:rPr>
              <a:t>AQUAMAN</a:t>
            </a:r>
            <a:endParaRPr kumimoji="0" lang="en-US" sz="2000" b="0" i="0" u="none" strike="noStrike" cap="none" normalizeH="0" baseline="0" dirty="0">
              <a:ln>
                <a:noFill/>
              </a:ln>
              <a:solidFill>
                <a:schemeClr val="bg2">
                  <a:lumMod val="60000"/>
                  <a:lumOff val="40000"/>
                </a:schemeClr>
              </a:solidFill>
              <a:effectLst>
                <a:outerShdw blurRad="38100" dist="38100" dir="2700000" algn="tl">
                  <a:srgbClr val="000000">
                    <a:alpha val="43137"/>
                  </a:srgbClr>
                </a:outerShdw>
              </a:effectLst>
              <a:latin typeface="Arial" pitchFamily="34" charset="0"/>
              <a:cs typeface="Arial" pitchFamily="34" charset="0"/>
            </a:endParaRPr>
          </a:p>
        </p:txBody>
      </p:sp>
      <p:sp>
        <p:nvSpPr>
          <p:cNvPr id="8" name="7 - Ορθογώνιο"/>
          <p:cNvSpPr/>
          <p:nvPr/>
        </p:nvSpPr>
        <p:spPr>
          <a:xfrm>
            <a:off x="-146100" y="4312142"/>
            <a:ext cx="9113004" cy="584775"/>
          </a:xfrm>
          <a:prstGeom prst="rect">
            <a:avLst/>
          </a:prstGeom>
        </p:spPr>
        <p:txBody>
          <a:bodyPr wrap="square">
            <a:spAutoFit/>
          </a:bodyPr>
          <a:lstStyle/>
          <a:p>
            <a:pPr algn="ctr"/>
            <a:r>
              <a:rPr lang="el-GR" sz="3200" dirty="0" smtClean="0">
                <a:solidFill>
                  <a:srgbClr val="C00000"/>
                </a:solidFill>
              </a:rPr>
              <a:t>Προτεραιότητες στο πρόγραμμα μέτρων </a:t>
            </a:r>
            <a:endParaRPr lang="el-GR" sz="3200" dirty="0">
              <a:solidFill>
                <a:srgbClr val="C00000"/>
              </a:solidFill>
            </a:endParaRPr>
          </a:p>
        </p:txBody>
      </p:sp>
      <p:sp>
        <p:nvSpPr>
          <p:cNvPr id="9" name="5 - TextBox"/>
          <p:cNvSpPr txBox="1">
            <a:spLocks noChangeArrowheads="1"/>
          </p:cNvSpPr>
          <p:nvPr/>
        </p:nvSpPr>
        <p:spPr bwMode="auto">
          <a:xfrm>
            <a:off x="5618867" y="4951141"/>
            <a:ext cx="3348037" cy="584200"/>
          </a:xfrm>
          <a:prstGeom prst="rect">
            <a:avLst/>
          </a:prstGeom>
          <a:noFill/>
          <a:ln w="9525">
            <a:noFill/>
            <a:miter lim="800000"/>
            <a:headEnd/>
            <a:tailEnd/>
          </a:ln>
        </p:spPr>
        <p:txBody>
          <a:bodyPr>
            <a:spAutoFit/>
          </a:bodyPr>
          <a:lstStyle/>
          <a:p>
            <a:pPr marL="712788" indent="-712788" algn="r"/>
            <a:r>
              <a:rPr lang="el-GR" sz="1600" i="1" dirty="0">
                <a:solidFill>
                  <a:schemeClr val="bg2">
                    <a:lumMod val="75000"/>
                  </a:schemeClr>
                </a:solidFill>
              </a:rPr>
              <a:t>Μαρίνος </a:t>
            </a:r>
            <a:r>
              <a:rPr lang="el-GR" sz="1600" i="1" dirty="0" err="1">
                <a:solidFill>
                  <a:schemeClr val="bg2">
                    <a:lumMod val="75000"/>
                  </a:schemeClr>
                </a:solidFill>
              </a:rPr>
              <a:t>Κριτσωτάκης</a:t>
            </a:r>
            <a:r>
              <a:rPr lang="el-GR" sz="1600" i="1" dirty="0">
                <a:solidFill>
                  <a:schemeClr val="bg2">
                    <a:lumMod val="75000"/>
                  </a:schemeClr>
                </a:solidFill>
              </a:rPr>
              <a:t>, </a:t>
            </a:r>
            <a:endParaRPr lang="en-GB" sz="1600" i="1" dirty="0">
              <a:solidFill>
                <a:schemeClr val="bg2">
                  <a:lumMod val="75000"/>
                </a:schemeClr>
              </a:solidFill>
            </a:endParaRPr>
          </a:p>
          <a:p>
            <a:pPr marL="712788" indent="-712788" algn="r"/>
            <a:r>
              <a:rPr lang="el-GR" sz="1600" i="1" dirty="0">
                <a:solidFill>
                  <a:schemeClr val="bg2">
                    <a:lumMod val="75000"/>
                  </a:schemeClr>
                </a:solidFill>
              </a:rPr>
              <a:t>Γεωλόγος, </a:t>
            </a:r>
            <a:r>
              <a:rPr lang="en-US" sz="1600" i="1" dirty="0" err="1">
                <a:solidFill>
                  <a:schemeClr val="bg2">
                    <a:lumMod val="75000"/>
                  </a:schemeClr>
                </a:solidFill>
              </a:rPr>
              <a:t>MSc</a:t>
            </a:r>
            <a:r>
              <a:rPr lang="en-US" sz="1600" i="1" dirty="0">
                <a:solidFill>
                  <a:schemeClr val="bg2">
                    <a:lumMod val="75000"/>
                  </a:schemeClr>
                </a:solidFill>
              </a:rPr>
              <a:t>, PhD</a:t>
            </a:r>
            <a:r>
              <a:rPr lang="el-GR" sz="1600" i="1" dirty="0">
                <a:solidFill>
                  <a:schemeClr val="bg2">
                    <a:lumMod val="75000"/>
                  </a:schemeClr>
                </a:solidFill>
              </a:rPr>
              <a:t>       </a:t>
            </a:r>
            <a:endParaRPr lang="el-GR" sz="1600" b="1" dirty="0">
              <a:solidFill>
                <a:schemeClr val="bg2">
                  <a:lumMod val="7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3"/>
          <a:srcRect/>
          <a:stretch>
            <a:fillRect/>
          </a:stretch>
        </p:blipFill>
        <p:spPr bwMode="auto">
          <a:xfrm>
            <a:off x="468313" y="1325563"/>
            <a:ext cx="3959225" cy="5532437"/>
          </a:xfrm>
          <a:prstGeom prst="rect">
            <a:avLst/>
          </a:prstGeom>
          <a:noFill/>
          <a:ln w="9525">
            <a:noFill/>
            <a:miter lim="800000"/>
            <a:headEnd/>
            <a:tailEnd/>
          </a:ln>
        </p:spPr>
      </p:pic>
      <p:pic>
        <p:nvPicPr>
          <p:cNvPr id="20483" name="Picture 3"/>
          <p:cNvPicPr>
            <a:picLocks noChangeAspect="1" noChangeArrowheads="1"/>
          </p:cNvPicPr>
          <p:nvPr/>
        </p:nvPicPr>
        <p:blipFill>
          <a:blip r:embed="rId4"/>
          <a:srcRect/>
          <a:stretch>
            <a:fillRect/>
          </a:stretch>
        </p:blipFill>
        <p:spPr bwMode="auto">
          <a:xfrm>
            <a:off x="4500563" y="1028700"/>
            <a:ext cx="4238625" cy="5829300"/>
          </a:xfrm>
          <a:prstGeom prst="rect">
            <a:avLst/>
          </a:prstGeom>
          <a:noFill/>
          <a:ln w="9525">
            <a:noFill/>
            <a:miter lim="800000"/>
            <a:headEnd/>
            <a:tailEnd/>
          </a:ln>
        </p:spPr>
      </p:pic>
      <p:sp>
        <p:nvSpPr>
          <p:cNvPr id="20484" name="4 - TextBox"/>
          <p:cNvSpPr txBox="1">
            <a:spLocks noChangeArrowheads="1"/>
          </p:cNvSpPr>
          <p:nvPr/>
        </p:nvSpPr>
        <p:spPr bwMode="auto">
          <a:xfrm>
            <a:off x="0" y="0"/>
            <a:ext cx="9144000" cy="892175"/>
          </a:xfrm>
          <a:prstGeom prst="rect">
            <a:avLst/>
          </a:prstGeom>
          <a:noFill/>
          <a:ln w="9525">
            <a:noFill/>
            <a:miter lim="800000"/>
            <a:headEnd/>
            <a:tailEnd/>
          </a:ln>
        </p:spPr>
        <p:txBody>
          <a:bodyPr>
            <a:spAutoFit/>
          </a:bodyPr>
          <a:lstStyle/>
          <a:p>
            <a:pPr algn="ctr"/>
            <a:r>
              <a:rPr lang="el-GR" sz="2600" b="1">
                <a:solidFill>
                  <a:srgbClr val="FFC000"/>
                </a:solidFill>
              </a:rPr>
              <a:t>ΣΧΕΔΙΟ ΔΙΑΧΕΙΡΙΣΗΣ</a:t>
            </a:r>
          </a:p>
          <a:p>
            <a:pPr algn="ctr"/>
            <a:r>
              <a:rPr lang="el-GR" sz="2600" b="1">
                <a:solidFill>
                  <a:srgbClr val="FFC000"/>
                </a:solidFill>
              </a:rPr>
              <a:t> ΥΔΑΤΙΚΟΥ ΔΙΑΜΕΡΙΣΜΑΤΟΣ ΚΡΗΤΗΣ</a:t>
            </a:r>
          </a:p>
        </p:txBody>
      </p:sp>
    </p:spTree>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3"/>
          <p:cNvGraphicFramePr>
            <a:graphicFrameLocks noChangeAspect="1"/>
          </p:cNvGraphicFramePr>
          <p:nvPr/>
        </p:nvGraphicFramePr>
        <p:xfrm>
          <a:off x="0" y="1511300"/>
          <a:ext cx="9144000" cy="4737100"/>
        </p:xfrm>
        <a:graphic>
          <a:graphicData uri="http://schemas.openxmlformats.org/presentationml/2006/ole">
            <p:oleObj spid="_x0000_s1026" name="Acrobat Document" r:id="rId3" imgW="9650160" imgH="6818040" progId="AcroExch.Document.11">
              <p:embed/>
            </p:oleObj>
          </a:graphicData>
        </a:graphic>
      </p:graphicFrame>
      <p:sp>
        <p:nvSpPr>
          <p:cNvPr id="1027" name="Rectangle 7"/>
          <p:cNvSpPr>
            <a:spLocks noChangeArrowheads="1"/>
          </p:cNvSpPr>
          <p:nvPr/>
        </p:nvSpPr>
        <p:spPr bwMode="auto">
          <a:xfrm>
            <a:off x="2857500" y="990600"/>
            <a:ext cx="4562475" cy="214313"/>
          </a:xfrm>
          <a:prstGeom prst="rect">
            <a:avLst/>
          </a:prstGeom>
          <a:noFill/>
          <a:ln w="9525">
            <a:noFill/>
            <a:miter lim="800000"/>
            <a:headEnd/>
            <a:tailEnd/>
          </a:ln>
        </p:spPr>
        <p:txBody>
          <a:bodyPr>
            <a:spAutoFit/>
          </a:bodyPr>
          <a:lstStyle/>
          <a:p>
            <a:endParaRPr lang="el-GR"/>
          </a:p>
        </p:txBody>
      </p:sp>
      <p:sp>
        <p:nvSpPr>
          <p:cNvPr id="1028" name="Rectangle 8"/>
          <p:cNvSpPr>
            <a:spLocks noChangeArrowheads="1"/>
          </p:cNvSpPr>
          <p:nvPr/>
        </p:nvSpPr>
        <p:spPr bwMode="auto">
          <a:xfrm>
            <a:off x="1438275" y="300038"/>
            <a:ext cx="7143750" cy="954087"/>
          </a:xfrm>
          <a:prstGeom prst="rect">
            <a:avLst/>
          </a:prstGeom>
          <a:noFill/>
          <a:ln w="9525">
            <a:noFill/>
            <a:miter lim="800000"/>
            <a:headEnd/>
            <a:tailEnd/>
          </a:ln>
        </p:spPr>
        <p:txBody>
          <a:bodyPr>
            <a:spAutoFit/>
          </a:bodyPr>
          <a:lstStyle/>
          <a:p>
            <a:pPr algn="ctr"/>
            <a:r>
              <a:rPr lang="el-GR" sz="2800" b="1">
                <a:solidFill>
                  <a:srgbClr val="FFC000"/>
                </a:solidFill>
              </a:rPr>
              <a:t>ΑΞΙΟΛΟΓΗΣΗ / ΤΑΞΙΝΟΜΗΣΗ </a:t>
            </a:r>
          </a:p>
          <a:p>
            <a:pPr algn="ctr"/>
            <a:r>
              <a:rPr lang="el-GR" sz="2800" b="1">
                <a:solidFill>
                  <a:srgbClr val="FFC000"/>
                </a:solidFill>
              </a:rPr>
              <a:t>ΥΠΟΓΕΙΩΝ ΥΔΑΤΙΚΩΝ ΣΥΣΤΗΜΑΤΩΝ</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5"/>
          <p:cNvSpPr>
            <a:spLocks noChangeArrowheads="1"/>
          </p:cNvSpPr>
          <p:nvPr/>
        </p:nvSpPr>
        <p:spPr bwMode="auto">
          <a:xfrm>
            <a:off x="7286625" y="1714500"/>
            <a:ext cx="1857375" cy="4356100"/>
          </a:xfrm>
          <a:prstGeom prst="rect">
            <a:avLst/>
          </a:prstGeom>
          <a:noFill/>
          <a:ln w="9525">
            <a:noFill/>
            <a:miter lim="800000"/>
            <a:headEnd/>
            <a:tailEnd/>
          </a:ln>
        </p:spPr>
        <p:txBody>
          <a:bodyPr>
            <a:spAutoFit/>
          </a:bodyPr>
          <a:lstStyle/>
          <a:p>
            <a:pPr marL="0" lvl="2"/>
            <a:r>
              <a:rPr lang="de-DE" sz="1200" b="1">
                <a:solidFill>
                  <a:srgbClr val="FFC000"/>
                </a:solidFill>
              </a:rPr>
              <a:t>GR</a:t>
            </a:r>
            <a:r>
              <a:rPr lang="el-GR" sz="1200" b="1">
                <a:solidFill>
                  <a:srgbClr val="FFC000"/>
                </a:solidFill>
              </a:rPr>
              <a:t> 1300064   Καρστικό Κέρης – Τυλίσσου,  </a:t>
            </a:r>
            <a:endParaRPr lang="de-DE" sz="1200" b="1">
              <a:solidFill>
                <a:srgbClr val="FFC000"/>
              </a:solidFill>
            </a:endParaRPr>
          </a:p>
          <a:p>
            <a:pPr marL="0" lvl="2"/>
            <a:r>
              <a:rPr lang="de-DE" sz="1200" b="1">
                <a:solidFill>
                  <a:srgbClr val="FFC000"/>
                </a:solidFill>
              </a:rPr>
              <a:t>GR</a:t>
            </a:r>
            <a:r>
              <a:rPr lang="el-GR" sz="1200" b="1">
                <a:solidFill>
                  <a:srgbClr val="FFC000"/>
                </a:solidFill>
              </a:rPr>
              <a:t> 1300312   Καρστικό Παράκτιο Ηρακλείου – Γουβών – Χερσονήσου,</a:t>
            </a:r>
            <a:r>
              <a:rPr lang="de-DE" sz="1200">
                <a:solidFill>
                  <a:srgbClr val="FFC000"/>
                </a:solidFill>
              </a:rPr>
              <a:t> </a:t>
            </a:r>
            <a:endParaRPr lang="el-GR" sz="1200">
              <a:solidFill>
                <a:srgbClr val="FFC000"/>
              </a:solidFill>
            </a:endParaRPr>
          </a:p>
          <a:p>
            <a:pPr marL="0" lvl="2"/>
            <a:r>
              <a:rPr lang="de-DE" sz="1200" b="1">
                <a:solidFill>
                  <a:srgbClr val="FFC000"/>
                </a:solidFill>
              </a:rPr>
              <a:t>GR</a:t>
            </a:r>
            <a:r>
              <a:rPr lang="el-GR" sz="1200" b="1">
                <a:solidFill>
                  <a:srgbClr val="FFC000"/>
                </a:solidFill>
              </a:rPr>
              <a:t> 1300072   Πορώδες Παράκτιο Βόρειου Ηρακλείου, </a:t>
            </a:r>
            <a:endParaRPr lang="de-DE" sz="1200" b="1">
              <a:solidFill>
                <a:srgbClr val="FFC000"/>
              </a:solidFill>
            </a:endParaRPr>
          </a:p>
          <a:p>
            <a:pPr marL="0" lvl="2"/>
            <a:r>
              <a:rPr lang="de-DE" sz="1200" b="1">
                <a:solidFill>
                  <a:srgbClr val="FFC000"/>
                </a:solidFill>
              </a:rPr>
              <a:t>GR</a:t>
            </a:r>
            <a:r>
              <a:rPr lang="el-GR" sz="1200" b="1">
                <a:solidFill>
                  <a:srgbClr val="FFC000"/>
                </a:solidFill>
              </a:rPr>
              <a:t> 1300082   Πορώδες Παράκτιο Τυμπακίου,</a:t>
            </a:r>
            <a:endParaRPr lang="de-DE" sz="1200" b="1">
              <a:solidFill>
                <a:srgbClr val="FFC000"/>
              </a:solidFill>
            </a:endParaRPr>
          </a:p>
          <a:p>
            <a:pPr marL="0" lvl="2"/>
            <a:r>
              <a:rPr lang="de-DE" sz="1200" b="1">
                <a:solidFill>
                  <a:srgbClr val="FFC000"/>
                </a:solidFill>
              </a:rPr>
              <a:t>GR</a:t>
            </a:r>
            <a:r>
              <a:rPr lang="el-GR" sz="1200" b="1">
                <a:solidFill>
                  <a:srgbClr val="FFC000"/>
                </a:solidFill>
              </a:rPr>
              <a:t> 1300143   Πορώδες Παράκτιο Σκοπής – Σητείας – Ρούσσας Εκκλησιάς, </a:t>
            </a:r>
            <a:endParaRPr lang="de-DE" sz="1200" b="1">
              <a:solidFill>
                <a:srgbClr val="FFC000"/>
              </a:solidFill>
            </a:endParaRPr>
          </a:p>
          <a:p>
            <a:pPr marL="0" lvl="2"/>
            <a:r>
              <a:rPr lang="de-DE" sz="1200" b="1">
                <a:solidFill>
                  <a:srgbClr val="FFC000"/>
                </a:solidFill>
              </a:rPr>
              <a:t>GR</a:t>
            </a:r>
            <a:r>
              <a:rPr lang="el-GR" sz="1200" b="1">
                <a:solidFill>
                  <a:srgbClr val="FFC000"/>
                </a:solidFill>
              </a:rPr>
              <a:t> 1300144   Πορώδες Γούδουρα, </a:t>
            </a:r>
            <a:endParaRPr lang="de-DE" sz="1200" b="1">
              <a:solidFill>
                <a:srgbClr val="FFC000"/>
              </a:solidFill>
            </a:endParaRPr>
          </a:p>
          <a:p>
            <a:pPr marL="0" lvl="2"/>
            <a:r>
              <a:rPr lang="de-DE" sz="1200" b="1">
                <a:solidFill>
                  <a:srgbClr val="FFC000"/>
                </a:solidFill>
              </a:rPr>
              <a:t>GR</a:t>
            </a:r>
            <a:r>
              <a:rPr lang="el-GR" sz="1200" b="1">
                <a:solidFill>
                  <a:srgbClr val="FFC000"/>
                </a:solidFill>
              </a:rPr>
              <a:t> 1300270   Πορώδες Παράκτιο Γαύδου,</a:t>
            </a:r>
          </a:p>
          <a:p>
            <a:pPr marL="0" lvl="2"/>
            <a:r>
              <a:rPr lang="en-US" sz="1200" b="1">
                <a:solidFill>
                  <a:srgbClr val="FFC000"/>
                </a:solidFill>
              </a:rPr>
              <a:t>GR1300</a:t>
            </a:r>
            <a:r>
              <a:rPr lang="el-GR" sz="1200" b="1">
                <a:solidFill>
                  <a:srgbClr val="FFC000"/>
                </a:solidFill>
              </a:rPr>
              <a:t>083  Πορώδες Μοιρών, </a:t>
            </a:r>
          </a:p>
          <a:p>
            <a:r>
              <a:rPr lang="el-GR" sz="1200" b="1">
                <a:solidFill>
                  <a:srgbClr val="FFC000"/>
                </a:solidFill>
              </a:rPr>
              <a:t>GR1300100   Πορώδες Καστελίου Ηρακλείου.</a:t>
            </a:r>
          </a:p>
        </p:txBody>
      </p:sp>
      <p:sp>
        <p:nvSpPr>
          <p:cNvPr id="23555" name="Rectangle 4"/>
          <p:cNvSpPr>
            <a:spLocks noChangeArrowheads="1"/>
          </p:cNvSpPr>
          <p:nvPr/>
        </p:nvSpPr>
        <p:spPr bwMode="auto">
          <a:xfrm>
            <a:off x="1371600" y="254000"/>
            <a:ext cx="7772400" cy="954088"/>
          </a:xfrm>
          <a:prstGeom prst="rect">
            <a:avLst/>
          </a:prstGeom>
          <a:noFill/>
          <a:ln w="9525">
            <a:noFill/>
            <a:miter lim="800000"/>
            <a:headEnd/>
            <a:tailEnd/>
          </a:ln>
        </p:spPr>
        <p:txBody>
          <a:bodyPr>
            <a:spAutoFit/>
          </a:bodyPr>
          <a:lstStyle/>
          <a:p>
            <a:pPr algn="ctr"/>
            <a:r>
              <a:rPr lang="el-GR" sz="2800" b="1">
                <a:solidFill>
                  <a:srgbClr val="FFC000"/>
                </a:solidFill>
              </a:rPr>
              <a:t>ΑΞΙΟΛΟΓΗΣΗ / ΤΑΞΙΝΟΜΗΣΗ </a:t>
            </a:r>
          </a:p>
          <a:p>
            <a:pPr algn="ctr"/>
            <a:r>
              <a:rPr lang="el-GR" sz="2800" b="1">
                <a:solidFill>
                  <a:srgbClr val="FFC000"/>
                </a:solidFill>
              </a:rPr>
              <a:t>ΥΠΟΓΕΙΩΝ ΥΔΑΤΙΚΩΝ ΣΥΣΤΗΜΑΤΩΝ</a:t>
            </a:r>
          </a:p>
        </p:txBody>
      </p:sp>
      <p:pic>
        <p:nvPicPr>
          <p:cNvPr id="23556" name="Picture 2"/>
          <p:cNvPicPr>
            <a:picLocks noChangeAspect="1" noChangeArrowheads="1"/>
          </p:cNvPicPr>
          <p:nvPr/>
        </p:nvPicPr>
        <p:blipFill>
          <a:blip r:embed="rId2"/>
          <a:srcRect/>
          <a:stretch>
            <a:fillRect/>
          </a:stretch>
        </p:blipFill>
        <p:spPr bwMode="auto">
          <a:xfrm>
            <a:off x="395288" y="1484313"/>
            <a:ext cx="6913562" cy="4537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5"/>
          <p:cNvSpPr>
            <a:spLocks noChangeArrowheads="1"/>
          </p:cNvSpPr>
          <p:nvPr/>
        </p:nvSpPr>
        <p:spPr bwMode="auto">
          <a:xfrm>
            <a:off x="1384300" y="279400"/>
            <a:ext cx="7607300" cy="954088"/>
          </a:xfrm>
          <a:prstGeom prst="rect">
            <a:avLst/>
          </a:prstGeom>
          <a:noFill/>
          <a:ln w="9525">
            <a:noFill/>
            <a:miter lim="800000"/>
            <a:headEnd/>
            <a:tailEnd/>
          </a:ln>
        </p:spPr>
        <p:txBody>
          <a:bodyPr>
            <a:spAutoFit/>
          </a:bodyPr>
          <a:lstStyle/>
          <a:p>
            <a:pPr algn="ctr"/>
            <a:r>
              <a:rPr lang="el-GR" sz="2800" b="1">
                <a:solidFill>
                  <a:srgbClr val="FFC000"/>
                </a:solidFill>
              </a:rPr>
              <a:t>ΑΞΙΟΛΟΓΗΣΗ / ΤΑΞΙΝΟΜΗΣΗ </a:t>
            </a:r>
          </a:p>
          <a:p>
            <a:pPr algn="ctr"/>
            <a:r>
              <a:rPr lang="el-GR" sz="2800" b="1">
                <a:solidFill>
                  <a:srgbClr val="FFC000"/>
                </a:solidFill>
              </a:rPr>
              <a:t>ΠΑΡΑΚΤΙΩΝ ΥΔΑΤΙΚΩΝ ΣΥΣΤΗΜΑΤΩΝ</a:t>
            </a:r>
          </a:p>
        </p:txBody>
      </p:sp>
      <p:pic>
        <p:nvPicPr>
          <p:cNvPr id="24579" name="Picture 2"/>
          <p:cNvPicPr>
            <a:picLocks noChangeAspect="1" noChangeArrowheads="1"/>
          </p:cNvPicPr>
          <p:nvPr/>
        </p:nvPicPr>
        <p:blipFill>
          <a:blip r:embed="rId2"/>
          <a:srcRect/>
          <a:stretch>
            <a:fillRect/>
          </a:stretch>
        </p:blipFill>
        <p:spPr bwMode="auto">
          <a:xfrm>
            <a:off x="311150" y="1752600"/>
            <a:ext cx="8832850" cy="46275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0" y="0"/>
            <a:ext cx="9144000" cy="857250"/>
          </a:xfrm>
        </p:spPr>
        <p:txBody>
          <a:bodyPr>
            <a:normAutofit fontScale="90000"/>
          </a:bodyPr>
          <a:lstStyle/>
          <a:p>
            <a:pPr algn="ctr"/>
            <a:r>
              <a:rPr lang="el-GR" sz="2800" b="1" smtClean="0">
                <a:solidFill>
                  <a:srgbClr val="FFC000"/>
                </a:solidFill>
              </a:rPr>
              <a:t>ΑΞΙΟΛΟΓΗΣΗ / ΤΑΞΙΝΟΜΗΣΗ </a:t>
            </a:r>
            <a:br>
              <a:rPr lang="el-GR" sz="2800" b="1" smtClean="0">
                <a:solidFill>
                  <a:srgbClr val="FFC000"/>
                </a:solidFill>
              </a:rPr>
            </a:br>
            <a:r>
              <a:rPr lang="el-GR" sz="2800" smtClean="0">
                <a:solidFill>
                  <a:srgbClr val="FFC000"/>
                </a:solidFill>
              </a:rPr>
              <a:t>Επιφανειακά Υδατικά Συστήματα</a:t>
            </a:r>
            <a:endParaRPr lang="en-GB" sz="2800" smtClean="0">
              <a:solidFill>
                <a:srgbClr val="FFC000"/>
              </a:solidFill>
            </a:endParaRPr>
          </a:p>
        </p:txBody>
      </p:sp>
      <p:pic>
        <p:nvPicPr>
          <p:cNvPr id="25603" name="Picture 2"/>
          <p:cNvPicPr>
            <a:picLocks noChangeAspect="1" noChangeArrowheads="1"/>
          </p:cNvPicPr>
          <p:nvPr/>
        </p:nvPicPr>
        <p:blipFill>
          <a:blip r:embed="rId2"/>
          <a:srcRect/>
          <a:stretch>
            <a:fillRect/>
          </a:stretch>
        </p:blipFill>
        <p:spPr bwMode="auto">
          <a:xfrm>
            <a:off x="158750" y="1139825"/>
            <a:ext cx="8985250" cy="5718175"/>
          </a:xfrm>
          <a:prstGeom prst="rect">
            <a:avLst/>
          </a:prstGeom>
          <a:noFill/>
          <a:ln w="9525">
            <a:noFill/>
            <a:miter lim="800000"/>
            <a:headEnd/>
            <a:tailEnd/>
          </a:ln>
        </p:spPr>
      </p:pic>
      <p:pic>
        <p:nvPicPr>
          <p:cNvPr id="25604" name="Γράφημα 1"/>
          <p:cNvPicPr>
            <a:picLocks noChangeArrowheads="1"/>
          </p:cNvPicPr>
          <p:nvPr/>
        </p:nvPicPr>
        <p:blipFill>
          <a:blip r:embed="rId3"/>
          <a:srcRect l="-12032" t="-8215" r="-2437" b="-18962"/>
          <a:stretch>
            <a:fillRect/>
          </a:stretch>
        </p:blipFill>
        <p:spPr bwMode="auto">
          <a:xfrm>
            <a:off x="5643563" y="1428750"/>
            <a:ext cx="3500437" cy="21431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0"/>
            <a:ext cx="9144000" cy="642938"/>
          </a:xfrm>
          <a:solidFill>
            <a:srgbClr val="FFFF66"/>
          </a:solidFill>
        </p:spPr>
        <p:txBody>
          <a:bodyPr/>
          <a:lstStyle/>
          <a:p>
            <a:pPr algn="ctr">
              <a:spcBef>
                <a:spcPts val="500"/>
              </a:spcBef>
              <a:spcAft>
                <a:spcPts val="500"/>
              </a:spcAft>
              <a:defRPr/>
            </a:pPr>
            <a:r>
              <a:rPr lang="el-GR" sz="2400" b="1" dirty="0" smtClean="0">
                <a:solidFill>
                  <a:schemeClr val="accent6"/>
                </a:solidFill>
              </a:rPr>
              <a:t>ΔΙΑΧΕΙΡΙΣΗ ΥΔΑΤΩΝ - ΣΤΡΑΤΗΓΙΚΟΙ ΣΤΟΧΟΙ</a:t>
            </a:r>
            <a:endParaRPr lang="en-GB" sz="2400" b="1" dirty="0">
              <a:solidFill>
                <a:schemeClr val="accent6"/>
              </a:solidFill>
            </a:endParaRPr>
          </a:p>
        </p:txBody>
      </p:sp>
      <p:sp>
        <p:nvSpPr>
          <p:cNvPr id="26627" name="Rectangle 3"/>
          <p:cNvSpPr>
            <a:spLocks noGrp="1" noChangeArrowheads="1"/>
          </p:cNvSpPr>
          <p:nvPr>
            <p:ph type="body" idx="1"/>
          </p:nvPr>
        </p:nvSpPr>
        <p:spPr>
          <a:xfrm>
            <a:off x="0" y="714375"/>
            <a:ext cx="9144000" cy="5929313"/>
          </a:xfrm>
        </p:spPr>
        <p:txBody>
          <a:bodyPr>
            <a:normAutofit lnSpcReduction="10000"/>
          </a:bodyPr>
          <a:lstStyle/>
          <a:p>
            <a:pPr marL="533400" indent="-533400">
              <a:lnSpc>
                <a:spcPct val="90000"/>
              </a:lnSpc>
              <a:buFontTx/>
              <a:buAutoNum type="arabicPeriod"/>
            </a:pPr>
            <a:r>
              <a:rPr lang="el-GR" altLang="el-GR" sz="2000" b="1" dirty="0" smtClean="0"/>
              <a:t>ΠΡΟΣΤΑΣΙΑ ΤΩΝ ΥΔΑΤΩΝ (υπόγειων, επιφανειακών και παράκτιων)</a:t>
            </a:r>
          </a:p>
          <a:p>
            <a:pPr marL="533400" indent="-533400">
              <a:lnSpc>
                <a:spcPct val="90000"/>
              </a:lnSpc>
              <a:buFontTx/>
              <a:buAutoNum type="arabicPeriod"/>
            </a:pPr>
            <a:endParaRPr lang="en-US" altLang="el-GR" sz="2000" b="1" dirty="0" smtClean="0"/>
          </a:p>
          <a:p>
            <a:pPr marL="533400" indent="-533400">
              <a:lnSpc>
                <a:spcPct val="90000"/>
              </a:lnSpc>
              <a:buFontTx/>
              <a:buAutoNum type="arabicPeriod"/>
            </a:pPr>
            <a:r>
              <a:rPr lang="el-GR" altLang="el-GR" sz="2000" b="1" dirty="0" smtClean="0"/>
              <a:t>ΔΙΑΧΕΙΡΙΣΗ ΤΗΣ ΖΗΤΗΣΗΣ – ΕΞΟΙΚΟΝΟΜΗΣΗ ΝΕΡΟΥ</a:t>
            </a:r>
            <a:endParaRPr lang="en-US" altLang="el-GR" sz="2000" dirty="0" smtClean="0"/>
          </a:p>
          <a:p>
            <a:pPr marL="533400" indent="-533400">
              <a:lnSpc>
                <a:spcPct val="90000"/>
              </a:lnSpc>
              <a:buFontTx/>
              <a:buAutoNum type="arabicPeriod"/>
            </a:pPr>
            <a:endParaRPr lang="en-US" altLang="el-GR" sz="2000" dirty="0" smtClean="0"/>
          </a:p>
          <a:p>
            <a:pPr marL="533400" indent="-533400">
              <a:lnSpc>
                <a:spcPct val="90000"/>
              </a:lnSpc>
              <a:buFontTx/>
              <a:buAutoNum type="arabicPeriod"/>
            </a:pPr>
            <a:r>
              <a:rPr lang="el-GR" altLang="el-GR" sz="2000" b="1" dirty="0" smtClean="0"/>
              <a:t>ΑΥΞΗΣΗ ΤΗΣ ΠΡΟΣΦΟΡΑΣ ΓΛΥΚΟΥ ΝΕΡΟΥ (καρστικοί υδροφορείς, κατασκευή φραγμάτων, μεταφορά νερού…)</a:t>
            </a:r>
          </a:p>
          <a:p>
            <a:pPr marL="533400" indent="-533400" algn="just">
              <a:lnSpc>
                <a:spcPct val="90000"/>
              </a:lnSpc>
              <a:spcBef>
                <a:spcPct val="0"/>
              </a:spcBef>
              <a:buFontTx/>
              <a:buAutoNum type="arabicPeriod"/>
            </a:pPr>
            <a:endParaRPr lang="el-GR" altLang="el-GR" sz="2000" b="1" dirty="0" smtClean="0"/>
          </a:p>
          <a:p>
            <a:pPr marL="533400" indent="-533400" algn="just">
              <a:lnSpc>
                <a:spcPct val="90000"/>
              </a:lnSpc>
              <a:spcBef>
                <a:spcPct val="0"/>
              </a:spcBef>
              <a:buFontTx/>
              <a:buAutoNum type="arabicPeriod"/>
            </a:pPr>
            <a:r>
              <a:rPr lang="el-GR" altLang="el-GR" sz="2000" b="1" dirty="0" smtClean="0"/>
              <a:t>ΕΠΑΝΑΧΡΗΣΙΜΟΠΟΙΗΣΗ ΕΚΡΟΩΝ ΒΙΟΛΟΓΙΚΩΝ ΚΑΘΑΡΙΣΜΩΝ ΑΣΤΙΚΩΝ ΛΥΜΑΤΩΝ </a:t>
            </a:r>
          </a:p>
          <a:p>
            <a:pPr marL="533400" indent="-533400" algn="just">
              <a:lnSpc>
                <a:spcPct val="90000"/>
              </a:lnSpc>
              <a:spcBef>
                <a:spcPct val="0"/>
              </a:spcBef>
              <a:buFontTx/>
              <a:buAutoNum type="arabicPeriod"/>
            </a:pPr>
            <a:endParaRPr lang="el-GR" altLang="el-GR" sz="2000" b="1" dirty="0" smtClean="0"/>
          </a:p>
          <a:p>
            <a:pPr marL="533400" indent="-533400" algn="just">
              <a:lnSpc>
                <a:spcPct val="90000"/>
              </a:lnSpc>
              <a:spcBef>
                <a:spcPct val="0"/>
              </a:spcBef>
              <a:buFontTx/>
              <a:buAutoNum type="arabicPeriod"/>
            </a:pPr>
            <a:r>
              <a:rPr lang="el-GR" altLang="el-GR" sz="2000" b="1" dirty="0" smtClean="0"/>
              <a:t>ΑΞΙΟΠΟΙΗΣΗ ΥΦΑΛΜΥΡΩΝ ΚΑΡΣΤΙΚΩΝ ΠΗΓΩΝ </a:t>
            </a:r>
          </a:p>
          <a:p>
            <a:pPr marL="533400" indent="-533400" algn="just">
              <a:lnSpc>
                <a:spcPct val="90000"/>
              </a:lnSpc>
              <a:spcBef>
                <a:spcPct val="0"/>
              </a:spcBef>
              <a:buFontTx/>
              <a:buAutoNum type="arabicPeriod"/>
            </a:pPr>
            <a:endParaRPr lang="el-GR" altLang="el-GR" sz="2000" b="1" dirty="0" smtClean="0"/>
          </a:p>
          <a:p>
            <a:pPr marL="533400" indent="-533400" algn="just">
              <a:lnSpc>
                <a:spcPct val="90000"/>
              </a:lnSpc>
              <a:spcBef>
                <a:spcPct val="0"/>
              </a:spcBef>
              <a:buFontTx/>
              <a:buAutoNum type="arabicPeriod"/>
            </a:pPr>
            <a:r>
              <a:rPr lang="el-GR" altLang="el-GR" sz="2000" b="1" dirty="0" smtClean="0"/>
              <a:t>ΚΑΤΑΡΤΙΣΗ ΣΧΕΔΙΟΥ ΑΝΤΙΜΕΤΩΠΙΣΗΣ ΞΗΡΑΣΙΑΣ / ΠΛΗΜΜΥΡΩΝ</a:t>
            </a:r>
          </a:p>
          <a:p>
            <a:pPr marL="533400" indent="-533400" algn="just">
              <a:lnSpc>
                <a:spcPct val="90000"/>
              </a:lnSpc>
              <a:spcBef>
                <a:spcPct val="0"/>
              </a:spcBef>
              <a:buFontTx/>
              <a:buAutoNum type="arabicPeriod"/>
            </a:pPr>
            <a:endParaRPr lang="el-GR" altLang="el-GR" sz="2000" b="1" dirty="0" smtClean="0"/>
          </a:p>
          <a:p>
            <a:pPr marL="533400" indent="-533400" algn="just">
              <a:lnSpc>
                <a:spcPct val="90000"/>
              </a:lnSpc>
              <a:spcBef>
                <a:spcPct val="0"/>
              </a:spcBef>
              <a:buFontTx/>
              <a:buAutoNum type="arabicPeriod"/>
            </a:pPr>
            <a:r>
              <a:rPr lang="el-GR" altLang="el-GR" sz="2000" b="1" dirty="0" smtClean="0"/>
              <a:t>ΔΙΑΦΑΝΕΙΑ – ΠΛΗΡΟΦΟΡΗΣΗ ΚΟΙΝΟΥ</a:t>
            </a:r>
          </a:p>
          <a:p>
            <a:pPr marL="533400" indent="-533400" algn="just">
              <a:lnSpc>
                <a:spcPct val="90000"/>
              </a:lnSpc>
              <a:spcBef>
                <a:spcPct val="0"/>
              </a:spcBef>
              <a:buFontTx/>
              <a:buAutoNum type="arabicPeriod"/>
            </a:pPr>
            <a:endParaRPr lang="el-GR" altLang="el-GR" sz="2000" b="1" dirty="0" smtClean="0">
              <a:solidFill>
                <a:schemeClr val="bg1"/>
              </a:solidFill>
            </a:endParaRPr>
          </a:p>
          <a:p>
            <a:pPr marL="533400" indent="-533400" algn="just">
              <a:lnSpc>
                <a:spcPct val="90000"/>
              </a:lnSpc>
              <a:spcBef>
                <a:spcPct val="0"/>
              </a:spcBef>
              <a:buFontTx/>
              <a:buNone/>
            </a:pPr>
            <a:r>
              <a:rPr lang="el-GR" altLang="el-GR" sz="2200" b="1" dirty="0" smtClean="0">
                <a:solidFill>
                  <a:srgbClr val="FFFF00"/>
                </a:solidFill>
              </a:rPr>
              <a:t>Οι εν δυνάμει επιπτώσεις από κλιματικές αλλαγές δεν έχουν </a:t>
            </a:r>
            <a:r>
              <a:rPr lang="el-GR" altLang="el-GR" sz="2200" b="1" dirty="0" err="1" smtClean="0">
                <a:solidFill>
                  <a:srgbClr val="FFFF00"/>
                </a:solidFill>
              </a:rPr>
              <a:t>ενσωματτωθεί</a:t>
            </a:r>
            <a:r>
              <a:rPr lang="el-GR" altLang="el-GR" sz="2200" b="1" dirty="0" smtClean="0">
                <a:solidFill>
                  <a:srgbClr val="FFFF00"/>
                </a:solidFill>
              </a:rPr>
              <a:t> στο υφιστάμενο διαχειριστικό σχέδιο: α) Η χαμηλή ανάλυση των κλιματικών μοντέλων, β) η έλλειψη επικοινωνίας μεταξύ Επιστημών, Χρηστών νερού, Λήπτη Απόφασης κλπ</a:t>
            </a:r>
            <a:endParaRPr lang="en-GB" altLang="el-GR" sz="2200" b="1" dirty="0" smtClean="0">
              <a:solidFill>
                <a:srgbClr val="FFFF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1"/>
          <p:cNvSpPr txBox="1">
            <a:spLocks/>
          </p:cNvSpPr>
          <p:nvPr/>
        </p:nvSpPr>
        <p:spPr>
          <a:xfrm>
            <a:off x="0" y="-1"/>
            <a:ext cx="9144000" cy="180077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l-GR" sz="2800" b="1" dirty="0">
              <a:solidFill>
                <a:schemeClr val="accent2">
                  <a:lumMod val="50000"/>
                </a:schemeClr>
              </a:solidFill>
            </a:endParaRPr>
          </a:p>
        </p:txBody>
      </p:sp>
      <p:pic>
        <p:nvPicPr>
          <p:cNvPr id="7" name="Εικόνα 1"/>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7825615" y="-68358"/>
            <a:ext cx="1284476" cy="18007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12" name="Straight Connector 11"/>
          <p:cNvCxnSpPr/>
          <p:nvPr/>
        </p:nvCxnSpPr>
        <p:spPr>
          <a:xfrm>
            <a:off x="0" y="1788069"/>
            <a:ext cx="9144000" cy="0"/>
          </a:xfrm>
          <a:prstGeom prst="line">
            <a:avLst/>
          </a:prstGeom>
          <a:ln w="38100"/>
        </p:spPr>
        <p:style>
          <a:lnRef idx="2">
            <a:schemeClr val="accent1"/>
          </a:lnRef>
          <a:fillRef idx="0">
            <a:schemeClr val="accent1"/>
          </a:fillRef>
          <a:effectRef idx="1">
            <a:schemeClr val="accent1"/>
          </a:effectRef>
          <a:fontRef idx="minor">
            <a:schemeClr val="tx1"/>
          </a:fontRef>
        </p:style>
      </p:cxnSp>
      <p:pic>
        <p:nvPicPr>
          <p:cNvPr id="1027" name="Picture 3" descr="C:\Users\Nikolaos\Desktop\AquaMan Logo.jpg"/>
          <p:cNvPicPr>
            <a:picLocks noChangeAspect="1" noChangeArrowheads="1"/>
          </p:cNvPicPr>
          <p:nvPr/>
        </p:nvPicPr>
        <p:blipFill>
          <a:blip r:embed="rId3"/>
          <a:srcRect b="23704"/>
          <a:stretch>
            <a:fillRect/>
          </a:stretch>
        </p:blipFill>
        <p:spPr bwMode="auto">
          <a:xfrm>
            <a:off x="0" y="-12700"/>
            <a:ext cx="2819400" cy="1689457"/>
          </a:xfrm>
          <a:prstGeom prst="rect">
            <a:avLst/>
          </a:prstGeom>
          <a:noFill/>
        </p:spPr>
      </p:pic>
      <p:sp>
        <p:nvSpPr>
          <p:cNvPr id="6" name="Rectangle 5"/>
          <p:cNvSpPr/>
          <p:nvPr/>
        </p:nvSpPr>
        <p:spPr>
          <a:xfrm>
            <a:off x="2819400" y="139530"/>
            <a:ext cx="4972306" cy="1384995"/>
          </a:xfrm>
          <a:prstGeom prst="rect">
            <a:avLst/>
          </a:prstGeom>
        </p:spPr>
        <p:txBody>
          <a:bodyPr wrap="square">
            <a:spAutoFit/>
          </a:bodyPr>
          <a:lstStyle/>
          <a:p>
            <a:r>
              <a:rPr lang="el-GR" sz="2800" b="1" dirty="0" smtClean="0">
                <a:ea typeface="Calibri" pitchFamily="34" charset="0"/>
                <a:cs typeface="Times New Roman" pitchFamily="18" charset="0"/>
              </a:rPr>
              <a:t>ΒΑΣΙΚΑ ΜΕΤΡΑ ΓΙΑ ΤΗ ΛΕΚΑΝΗ ΑΠΟΡΡΟΗΣ ΤΟΥ ΠΟΤΑΜΟΥ ΚΕΡΙΤΗ (1/4)</a:t>
            </a:r>
            <a:endParaRPr lang="en-US" sz="2800" b="1" dirty="0"/>
          </a:p>
        </p:txBody>
      </p:sp>
      <p:graphicFrame>
        <p:nvGraphicFramePr>
          <p:cNvPr id="4" name="Table 3"/>
          <p:cNvGraphicFramePr>
            <a:graphicFrameLocks noGrp="1"/>
          </p:cNvGraphicFramePr>
          <p:nvPr>
            <p:extLst>
              <p:ext uri="{D42A27DB-BD31-4B8C-83A1-F6EECF244321}">
                <p14:modId xmlns:p14="http://schemas.microsoft.com/office/powerpoint/2010/main" xmlns="" val="3907475393"/>
              </p:ext>
            </p:extLst>
          </p:nvPr>
        </p:nvGraphicFramePr>
        <p:xfrm>
          <a:off x="1" y="1800770"/>
          <a:ext cx="9117874" cy="5029729"/>
        </p:xfrm>
        <a:graphic>
          <a:graphicData uri="http://schemas.openxmlformats.org/drawingml/2006/table">
            <a:tbl>
              <a:tblPr firstRow="1" firstCol="1" bandRow="1">
                <a:tableStyleId>{5940675A-B579-460E-94D1-54222C63F5DA}</a:tableStyleId>
              </a:tblPr>
              <a:tblGrid>
                <a:gridCol w="452845"/>
                <a:gridCol w="6940731"/>
                <a:gridCol w="740229"/>
                <a:gridCol w="984069"/>
              </a:tblGrid>
              <a:tr h="332830">
                <a:tc>
                  <a:txBody>
                    <a:bodyPr/>
                    <a:lstStyle/>
                    <a:p>
                      <a:pPr marL="53975" algn="ctr">
                        <a:lnSpc>
                          <a:spcPct val="115000"/>
                        </a:lnSpc>
                        <a:spcAft>
                          <a:spcPts val="0"/>
                        </a:spcAft>
                      </a:pPr>
                      <a:r>
                        <a:rPr lang="el-GR" sz="900" b="1" dirty="0">
                          <a:effectLst/>
                        </a:rPr>
                        <a:t>Α/Α </a:t>
                      </a:r>
                      <a:endParaRPr lang="el-GR"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53530" marR="53530" marT="0" marB="0"/>
                </a:tc>
                <a:tc>
                  <a:txBody>
                    <a:bodyPr/>
                    <a:lstStyle/>
                    <a:p>
                      <a:pPr marL="53975" algn="ctr">
                        <a:lnSpc>
                          <a:spcPct val="115000"/>
                        </a:lnSpc>
                        <a:spcAft>
                          <a:spcPts val="0"/>
                        </a:spcAft>
                      </a:pPr>
                      <a:r>
                        <a:rPr lang="el-GR" sz="900" b="1" dirty="0">
                          <a:effectLst/>
                        </a:rPr>
                        <a:t>ΟΝΟΜΑΣΙΑ / ΚΩΔΙΚΟΣ ΜΕΤΡΟΥ</a:t>
                      </a:r>
                      <a:endParaRPr lang="el-GR"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53530" marR="53530" marT="0" marB="0"/>
                </a:tc>
                <a:tc>
                  <a:txBody>
                    <a:bodyPr/>
                    <a:lstStyle/>
                    <a:p>
                      <a:pPr marL="53975" algn="ctr">
                        <a:lnSpc>
                          <a:spcPct val="115000"/>
                        </a:lnSpc>
                        <a:spcAft>
                          <a:spcPts val="0"/>
                        </a:spcAft>
                      </a:pPr>
                      <a:r>
                        <a:rPr lang="el-GR" sz="900" b="1">
                          <a:effectLst/>
                        </a:rPr>
                        <a:t>Αριθμός Μέτρου</a:t>
                      </a:r>
                      <a:endParaRPr lang="el-GR" sz="900" b="1">
                        <a:effectLst/>
                        <a:latin typeface="Calibri" panose="020F0502020204030204" pitchFamily="34" charset="0"/>
                        <a:ea typeface="Calibri" panose="020F0502020204030204" pitchFamily="34" charset="0"/>
                        <a:cs typeface="Times New Roman" panose="02020603050405020304" pitchFamily="18" charset="0"/>
                      </a:endParaRPr>
                    </a:p>
                  </a:txBody>
                  <a:tcPr marL="53530" marR="53530" marT="0" marB="0"/>
                </a:tc>
                <a:tc>
                  <a:txBody>
                    <a:bodyPr/>
                    <a:lstStyle/>
                    <a:p>
                      <a:pPr marL="53975" algn="ctr">
                        <a:lnSpc>
                          <a:spcPct val="115000"/>
                        </a:lnSpc>
                        <a:spcAft>
                          <a:spcPts val="0"/>
                        </a:spcAft>
                      </a:pPr>
                      <a:r>
                        <a:rPr lang="el-GR" sz="900" b="1" dirty="0">
                          <a:effectLst/>
                        </a:rPr>
                        <a:t>Βαθμολογία με βαρύτητα</a:t>
                      </a:r>
                      <a:endParaRPr lang="el-GR"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53530" marR="53530" marT="0" marB="0"/>
                </a:tc>
              </a:tr>
              <a:tr h="1896862">
                <a:tc>
                  <a:txBody>
                    <a:bodyPr/>
                    <a:lstStyle/>
                    <a:p>
                      <a:pPr algn="ctr">
                        <a:lnSpc>
                          <a:spcPct val="115000"/>
                        </a:lnSpc>
                        <a:spcAft>
                          <a:spcPts val="0"/>
                        </a:spcAft>
                      </a:pPr>
                      <a:r>
                        <a:rPr lang="el-GR" sz="900">
                          <a:effectLst/>
                        </a:rPr>
                        <a:t>1</a:t>
                      </a:r>
                      <a:endParaRPr lang="el-GR" sz="900">
                        <a:effectLst/>
                        <a:latin typeface="Calibri" panose="020F0502020204030204" pitchFamily="34" charset="0"/>
                        <a:ea typeface="Calibri" panose="020F0502020204030204" pitchFamily="34" charset="0"/>
                        <a:cs typeface="Times New Roman" panose="02020603050405020304" pitchFamily="18" charset="0"/>
                      </a:endParaRPr>
                    </a:p>
                  </a:txBody>
                  <a:tcPr marL="53530" marR="53530" marT="0" marB="0" anchor="ctr"/>
                </a:tc>
                <a:tc>
                  <a:txBody>
                    <a:bodyPr/>
                    <a:lstStyle/>
                    <a:p>
                      <a:pPr>
                        <a:lnSpc>
                          <a:spcPct val="100000"/>
                        </a:lnSpc>
                        <a:spcAft>
                          <a:spcPts val="0"/>
                        </a:spcAft>
                      </a:pPr>
                      <a:r>
                        <a:rPr lang="el-GR" sz="900" dirty="0">
                          <a:effectLst/>
                        </a:rPr>
                        <a:t>Προώθηση μέτρων-κινήτρων για </a:t>
                      </a:r>
                      <a:r>
                        <a:rPr lang="el-GR" sz="900" b="1" dirty="0">
                          <a:solidFill>
                            <a:srgbClr val="FFFF00"/>
                          </a:solidFill>
                          <a:effectLst/>
                        </a:rPr>
                        <a:t>τη βελτίωση των τεχνικών άρδευσης με συστήματα εξοικονόμησης νερού</a:t>
                      </a:r>
                      <a:r>
                        <a:rPr lang="el-GR" sz="900" dirty="0">
                          <a:effectLst/>
                        </a:rPr>
                        <a:t>. Ενδεικτικά αναφέρονται:</a:t>
                      </a:r>
                      <a:br>
                        <a:rPr lang="el-GR" sz="900" dirty="0">
                          <a:effectLst/>
                        </a:rPr>
                      </a:br>
                      <a:r>
                        <a:rPr lang="el-GR" sz="900" dirty="0">
                          <a:effectLst/>
                        </a:rPr>
                        <a:t>- Αντικατάσταση των υφιστάμενων ανοιχτών αγωγών μεταφοράς και διανομής νερού με κλειστά αρδευτικά δίκτυα με σκοπό τη μείωση των απωλειών νερού.</a:t>
                      </a:r>
                      <a:br>
                        <a:rPr lang="el-GR" sz="900" dirty="0">
                          <a:effectLst/>
                        </a:rPr>
                      </a:br>
                      <a:r>
                        <a:rPr lang="el-GR" sz="900" dirty="0">
                          <a:effectLst/>
                        </a:rPr>
                        <a:t>- Αντικατάσταση της μεθόδου άρδευσης καλλιεργειών στις περιπτώσεις όπου εφαρμόζεται η επιφανειακή άρδευση ή άρδευση με καταιονισμό με αυτή της άρδευσης με σταγόνα, μετά από ανάλογη μελέτη. Στην άρδευση με σταγόνα, η άρδευση γίνεται εντοπισμένα με </a:t>
                      </a:r>
                      <a:r>
                        <a:rPr lang="el-GR" sz="900" dirty="0" err="1">
                          <a:effectLst/>
                        </a:rPr>
                        <a:t>σταλακτήρες</a:t>
                      </a:r>
                      <a:r>
                        <a:rPr lang="el-GR" sz="900" dirty="0">
                          <a:effectLst/>
                        </a:rPr>
                        <a:t> ή </a:t>
                      </a:r>
                      <a:r>
                        <a:rPr lang="el-GR" sz="900" dirty="0" err="1">
                          <a:effectLst/>
                        </a:rPr>
                        <a:t>μικροεκτοξευτήρες</a:t>
                      </a:r>
                      <a:r>
                        <a:rPr lang="el-GR" sz="900" dirty="0">
                          <a:effectLst/>
                        </a:rPr>
                        <a:t> επιτυγχάνοντας οικονομία στην εφαρμοζόμενη ποσότητα νερού από 25% έως 50% σε σύγκριση με την άρδευση με καταιονισμό και την επιφανειακή άρδευση.</a:t>
                      </a:r>
                      <a:br>
                        <a:rPr lang="el-GR" sz="900" dirty="0">
                          <a:effectLst/>
                        </a:rPr>
                      </a:br>
                      <a:r>
                        <a:rPr lang="el-GR" sz="900" dirty="0">
                          <a:effectLst/>
                        </a:rPr>
                        <a:t>Ένα από τα σημαντικότερα μειονεκτήματα της στάγδην άρδευσης είναι το αρχικό κόστος εγκατάστασης του συστήματος. Για το λόγο αυτό κρίνεται απαραίτητο να δοθούν κίνητρα για την αντικατάστασή του (κάλυψη μέρους της αρχικής δαπάνης εγκατάστασης ή παροχή μειωμένου τιμολογίου για τους χρήστες ανάλογων αρδευτικών δικτύων </a:t>
                      </a:r>
                      <a:r>
                        <a:rPr lang="el-GR" sz="900" dirty="0" err="1">
                          <a:effectLst/>
                        </a:rPr>
                        <a:t>κλπ</a:t>
                      </a:r>
                      <a:r>
                        <a:rPr lang="el-GR" sz="900" dirty="0">
                          <a:effectLst/>
                        </a:rPr>
                        <a:t>).</a:t>
                      </a:r>
                      <a:br>
                        <a:rPr lang="el-GR" sz="900" dirty="0">
                          <a:effectLst/>
                        </a:rPr>
                      </a:br>
                      <a:r>
                        <a:rPr lang="el-GR" sz="900" dirty="0">
                          <a:effectLst/>
                        </a:rPr>
                        <a:t>- Εφαρμογή της ελλειμματικής άρδευσης σε περιόδους έλλειψης νερού μετά από ανάλογες μελέτες.</a:t>
                      </a:r>
                      <a:br>
                        <a:rPr lang="el-GR" sz="900" dirty="0">
                          <a:effectLst/>
                        </a:rPr>
                      </a:br>
                      <a:r>
                        <a:rPr lang="el-GR" sz="900" dirty="0">
                          <a:effectLst/>
                        </a:rPr>
                        <a:t>Η Δ/</a:t>
                      </a:r>
                      <a:r>
                        <a:rPr lang="el-GR" sz="900" dirty="0" err="1">
                          <a:effectLst/>
                        </a:rPr>
                        <a:t>νση</a:t>
                      </a:r>
                      <a:r>
                        <a:rPr lang="el-GR" sz="900" dirty="0">
                          <a:effectLst/>
                        </a:rPr>
                        <a:t> Υδάτων της Α.Δ. Κρήτης σε συνεργασία με τη Δ/</a:t>
                      </a:r>
                      <a:r>
                        <a:rPr lang="el-GR" sz="900" dirty="0" err="1">
                          <a:effectLst/>
                        </a:rPr>
                        <a:t>νση</a:t>
                      </a:r>
                      <a:r>
                        <a:rPr lang="el-GR" sz="900" dirty="0">
                          <a:effectLst/>
                        </a:rPr>
                        <a:t> Αγροτικών Υποθέσεων και την Περιφέρεια Κρήτης θα εκδώσει σχετικές οδηγίες προς τις υπηρεσίες ύδατος και τους χρήστες νερού.</a:t>
                      </a:r>
                      <a:endParaRPr lang="el-G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3530" marR="53530" marT="0" marB="0" anchor="ctr"/>
                </a:tc>
                <a:tc>
                  <a:txBody>
                    <a:bodyPr/>
                    <a:lstStyle/>
                    <a:p>
                      <a:pPr algn="ctr">
                        <a:lnSpc>
                          <a:spcPct val="115000"/>
                        </a:lnSpc>
                        <a:spcAft>
                          <a:spcPts val="0"/>
                        </a:spcAft>
                      </a:pPr>
                      <a:r>
                        <a:rPr lang="el-GR" sz="900">
                          <a:effectLst/>
                        </a:rPr>
                        <a:t>31</a:t>
                      </a:r>
                      <a:endParaRPr lang="el-GR" sz="900">
                        <a:effectLst/>
                        <a:latin typeface="Calibri" panose="020F0502020204030204" pitchFamily="34" charset="0"/>
                        <a:ea typeface="Calibri" panose="020F0502020204030204" pitchFamily="34" charset="0"/>
                        <a:cs typeface="Times New Roman" panose="02020603050405020304" pitchFamily="18" charset="0"/>
                      </a:endParaRPr>
                    </a:p>
                  </a:txBody>
                  <a:tcPr marL="53530" marR="53530" marT="0" marB="0" anchor="ctr"/>
                </a:tc>
                <a:tc>
                  <a:txBody>
                    <a:bodyPr/>
                    <a:lstStyle/>
                    <a:p>
                      <a:pPr algn="ctr">
                        <a:lnSpc>
                          <a:spcPct val="115000"/>
                        </a:lnSpc>
                        <a:spcAft>
                          <a:spcPts val="0"/>
                        </a:spcAft>
                      </a:pPr>
                      <a:r>
                        <a:rPr lang="el-GR" sz="900">
                          <a:effectLst/>
                        </a:rPr>
                        <a:t>4,10</a:t>
                      </a:r>
                      <a:endParaRPr lang="el-GR" sz="900">
                        <a:effectLst/>
                        <a:latin typeface="Calibri" panose="020F0502020204030204" pitchFamily="34" charset="0"/>
                        <a:ea typeface="Calibri" panose="020F0502020204030204" pitchFamily="34" charset="0"/>
                        <a:cs typeface="Times New Roman" panose="02020603050405020304" pitchFamily="18" charset="0"/>
                      </a:endParaRPr>
                    </a:p>
                  </a:txBody>
                  <a:tcPr marL="53530" marR="53530" marT="0" marB="0" anchor="ctr"/>
                </a:tc>
              </a:tr>
              <a:tr h="2159802">
                <a:tc>
                  <a:txBody>
                    <a:bodyPr/>
                    <a:lstStyle/>
                    <a:p>
                      <a:pPr algn="ctr">
                        <a:lnSpc>
                          <a:spcPct val="115000"/>
                        </a:lnSpc>
                        <a:spcAft>
                          <a:spcPts val="0"/>
                        </a:spcAft>
                      </a:pPr>
                      <a:r>
                        <a:rPr lang="el-GR" sz="900">
                          <a:effectLst/>
                        </a:rPr>
                        <a:t>2</a:t>
                      </a:r>
                      <a:endParaRPr lang="el-GR" sz="900">
                        <a:effectLst/>
                        <a:latin typeface="Calibri" panose="020F0502020204030204" pitchFamily="34" charset="0"/>
                        <a:ea typeface="Calibri" panose="020F0502020204030204" pitchFamily="34" charset="0"/>
                        <a:cs typeface="Times New Roman" panose="02020603050405020304" pitchFamily="18" charset="0"/>
                      </a:endParaRPr>
                    </a:p>
                  </a:txBody>
                  <a:tcPr marL="53530" marR="53530" marT="0" marB="0" anchor="ctr"/>
                </a:tc>
                <a:tc>
                  <a:txBody>
                    <a:bodyPr/>
                    <a:lstStyle/>
                    <a:p>
                      <a:pPr>
                        <a:lnSpc>
                          <a:spcPct val="100000"/>
                        </a:lnSpc>
                        <a:spcAft>
                          <a:spcPts val="0"/>
                        </a:spcAft>
                      </a:pPr>
                      <a:r>
                        <a:rPr lang="el-GR" sz="900" dirty="0">
                          <a:effectLst/>
                        </a:rPr>
                        <a:t>Διαμόρφωση </a:t>
                      </a:r>
                      <a:r>
                        <a:rPr lang="el-GR" sz="900" b="1" dirty="0">
                          <a:solidFill>
                            <a:srgbClr val="FFFF00"/>
                          </a:solidFill>
                          <a:effectLst/>
                        </a:rPr>
                        <a:t>στρατηγικού σχεδίου για την αντιμετώπιση ακραίων φαινομένων ξηρασίας και λειψυδρίας </a:t>
                      </a:r>
                      <a:r>
                        <a:rPr lang="el-GR" sz="900" dirty="0">
                          <a:effectLst/>
                        </a:rPr>
                        <a:t>για το ΥΔ Κρήτης που θα περιλαμβάνει κυρίως μέτρα πρόληψης (</a:t>
                      </a:r>
                      <a:r>
                        <a:rPr lang="el-GR" sz="900" dirty="0" err="1">
                          <a:effectLst/>
                        </a:rPr>
                        <a:t>drought</a:t>
                      </a:r>
                      <a:r>
                        <a:rPr lang="el-GR" sz="900" dirty="0">
                          <a:effectLst/>
                        </a:rPr>
                        <a:t> </a:t>
                      </a:r>
                      <a:r>
                        <a:rPr lang="el-GR" sz="900" dirty="0" err="1">
                          <a:effectLst/>
                        </a:rPr>
                        <a:t>contingency</a:t>
                      </a:r>
                      <a:r>
                        <a:rPr lang="el-GR" sz="900" dirty="0">
                          <a:effectLst/>
                        </a:rPr>
                        <a:t> </a:t>
                      </a:r>
                      <a:r>
                        <a:rPr lang="el-GR" sz="900" dirty="0" err="1">
                          <a:effectLst/>
                        </a:rPr>
                        <a:t>planning</a:t>
                      </a:r>
                      <a:r>
                        <a:rPr lang="el-GR" sz="900" dirty="0">
                          <a:effectLst/>
                        </a:rPr>
                        <a:t>), βάσει του συνδυασμού διάφορων εναλλακτικών λύσεων, καθώς και μέτρα για την αντιμετώπιση επιπτώσεων από τη λειψυδρία και την ξηρασία. Αναλυτικότερα, το σχέδιο, μεταξύ άλλων, θα περιλαμβάνει: α) Καταγραφή ακραίων φαινομένων ξηρασίας που παρατηρήθηκαν στο πρόσφατο παρελθόν και εκτίμηση των οικονομικών, περιβαλλοντικών, θεσμικών και κοινωνικών επιπτώσεών τους, καθώς και των </a:t>
                      </a:r>
                      <a:r>
                        <a:rPr lang="el-GR" sz="900" dirty="0" err="1">
                          <a:effectLst/>
                        </a:rPr>
                        <a:t>εφαρμοσθέντων</a:t>
                      </a:r>
                      <a:r>
                        <a:rPr lang="el-GR" sz="900" dirty="0">
                          <a:effectLst/>
                        </a:rPr>
                        <a:t> πολιτικών και μέτρων αντιμετώπισης. β) Υπολογισμό δεικτών ξηρασίας, με βάση τις κατευθύνσεις της ΕΕ και τις ιδιαίτερες συνθήκες της περιοχής. Θα χρησιμοποιηθούν διάφορες συνιστώσες, όπως υδρολογικό καθεστώς, μετεωρολογικές συνθήκες, περιβαλλοντική κατάσταση, κοινωνικές συνθήκες, οικονομικές επιπτώσεις κλπ., ενώ θα καθορισθούν και διαβαθμίσεις των τιμών του δείκτη αυτού για τον χαρακτηρισμό των φαινομένων. γ) Αξιολόγηση της επικινδυνότητας από μελλοντικά φαινόμενα λειψυδρίας και ξηρασίας (από φυσικές ή ανθρωπογενείς αιτίες) και των πιθανών επιπτώσεων τους. δ) Προσδιορισμός και πρόταση εναλλακτικών πηγών για διάφορες χρήσεις νερού και ‘‘στρατηγικών υδατικών αποθεμάτων’’, τα οποία θα μπορούν να χρησιμοποιηθούν σε κρίσιμες περιπτώσεις φαινομένων ξηρασίας. ε) Προτάσεις για τη δημιουργία ευέλικτου και αποτελεσματικού μηχανισμού έγκαιρης προειδοποίησης για φαινόμενα ξηρασίας, λαμβάνοντας υπόψη τους δείκτες που θα έχουν καθορισθεί. </a:t>
                      </a:r>
                      <a:r>
                        <a:rPr lang="el-GR" sz="900" dirty="0" err="1">
                          <a:effectLst/>
                        </a:rPr>
                        <a:t>στ</a:t>
                      </a:r>
                      <a:r>
                        <a:rPr lang="el-GR" sz="900" dirty="0">
                          <a:effectLst/>
                        </a:rPr>
                        <a:t>) Προσδιορισμός μέτρων, τα οποία είναι απαραίτητα για την πρόληψη, καθώς και για την αντιμετώπιση των περιβαλλοντικών, οικονομικών και κοινωνικών επιπτώσεων από τη λειψυδρία και την ξηρασία. ζ) Εκτίμηση της πιθανής επίδρασης των φαινομένων της λειψυδρίας και της ξηρασίας στην επίτευξη των περιβαλλοντικών στόχων του Άρθρου 4 της Οδηγίας 2000/60/ΕΚ.</a:t>
                      </a:r>
                      <a:endParaRPr lang="el-G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3530" marR="53530" marT="0" marB="0" anchor="ctr"/>
                </a:tc>
                <a:tc>
                  <a:txBody>
                    <a:bodyPr/>
                    <a:lstStyle/>
                    <a:p>
                      <a:pPr algn="ctr">
                        <a:lnSpc>
                          <a:spcPct val="115000"/>
                        </a:lnSpc>
                        <a:spcAft>
                          <a:spcPts val="0"/>
                        </a:spcAft>
                      </a:pPr>
                      <a:r>
                        <a:rPr lang="el-GR" sz="900">
                          <a:effectLst/>
                        </a:rPr>
                        <a:t>22</a:t>
                      </a:r>
                      <a:endParaRPr lang="el-GR" sz="900">
                        <a:effectLst/>
                        <a:latin typeface="Calibri" panose="020F0502020204030204" pitchFamily="34" charset="0"/>
                        <a:ea typeface="Calibri" panose="020F0502020204030204" pitchFamily="34" charset="0"/>
                        <a:cs typeface="Times New Roman" panose="02020603050405020304" pitchFamily="18" charset="0"/>
                      </a:endParaRPr>
                    </a:p>
                  </a:txBody>
                  <a:tcPr marL="53530" marR="53530" marT="0" marB="0" anchor="ctr"/>
                </a:tc>
                <a:tc>
                  <a:txBody>
                    <a:bodyPr/>
                    <a:lstStyle/>
                    <a:p>
                      <a:pPr algn="ctr">
                        <a:lnSpc>
                          <a:spcPct val="115000"/>
                        </a:lnSpc>
                        <a:spcAft>
                          <a:spcPts val="0"/>
                        </a:spcAft>
                      </a:pPr>
                      <a:r>
                        <a:rPr lang="el-GR" sz="900">
                          <a:effectLst/>
                        </a:rPr>
                        <a:t>4,05</a:t>
                      </a:r>
                      <a:endParaRPr lang="el-GR" sz="900">
                        <a:effectLst/>
                        <a:latin typeface="Calibri" panose="020F0502020204030204" pitchFamily="34" charset="0"/>
                        <a:ea typeface="Calibri" panose="020F0502020204030204" pitchFamily="34" charset="0"/>
                        <a:cs typeface="Times New Roman" panose="02020603050405020304" pitchFamily="18" charset="0"/>
                      </a:endParaRPr>
                    </a:p>
                  </a:txBody>
                  <a:tcPr marL="53530" marR="53530" marT="0" marB="0" anchor="ctr"/>
                </a:tc>
              </a:tr>
              <a:tr h="640235">
                <a:tc>
                  <a:txBody>
                    <a:bodyPr/>
                    <a:lstStyle/>
                    <a:p>
                      <a:pPr algn="ctr">
                        <a:lnSpc>
                          <a:spcPct val="115000"/>
                        </a:lnSpc>
                        <a:spcAft>
                          <a:spcPts val="0"/>
                        </a:spcAft>
                      </a:pPr>
                      <a:r>
                        <a:rPr lang="el-GR" sz="900" dirty="0">
                          <a:effectLst/>
                        </a:rPr>
                        <a:t>3</a:t>
                      </a:r>
                      <a:endParaRPr lang="el-G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3530" marR="53530" marT="0" marB="0" anchor="ctr"/>
                </a:tc>
                <a:tc>
                  <a:txBody>
                    <a:bodyPr/>
                    <a:lstStyle/>
                    <a:p>
                      <a:pPr>
                        <a:lnSpc>
                          <a:spcPct val="100000"/>
                        </a:lnSpc>
                        <a:spcAft>
                          <a:spcPts val="0"/>
                        </a:spcAft>
                      </a:pPr>
                      <a:r>
                        <a:rPr lang="el-GR" sz="900" b="1" dirty="0">
                          <a:solidFill>
                            <a:srgbClr val="FFFF00"/>
                          </a:solidFill>
                          <a:effectLst/>
                        </a:rPr>
                        <a:t>Επέκταση των </a:t>
                      </a:r>
                      <a:r>
                        <a:rPr lang="el-GR" sz="900" b="1" dirty="0" err="1">
                          <a:solidFill>
                            <a:srgbClr val="FFFF00"/>
                          </a:solidFill>
                          <a:effectLst/>
                        </a:rPr>
                        <a:t>μικροαρδεύσεων</a:t>
                      </a:r>
                      <a:r>
                        <a:rPr lang="el-GR" sz="900" b="1" dirty="0">
                          <a:solidFill>
                            <a:srgbClr val="FFFF00"/>
                          </a:solidFill>
                          <a:effectLst/>
                        </a:rPr>
                        <a:t> στο σύνολο των αρδευόμενων δενδρωδών καλλιεργειών και αύξηση του ποσοστού στις δεκτικές τέτοιων </a:t>
                      </a:r>
                      <a:r>
                        <a:rPr lang="el-GR" sz="900" dirty="0">
                          <a:effectLst/>
                        </a:rPr>
                        <a:t>συστημάτων λοιπές </a:t>
                      </a:r>
                      <a:r>
                        <a:rPr lang="el-GR" sz="900" dirty="0" err="1">
                          <a:effectLst/>
                        </a:rPr>
                        <a:t>εκτατικές</a:t>
                      </a:r>
                      <a:r>
                        <a:rPr lang="el-GR" sz="900" dirty="0">
                          <a:effectLst/>
                        </a:rPr>
                        <a:t> καλλιέργειες (φράουλα, σπαράγγι, δενδρώδεις καλλιέργειες κ.α.).</a:t>
                      </a:r>
                      <a:endParaRPr lang="el-G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3530" marR="53530" marT="0" marB="0" anchor="ctr"/>
                </a:tc>
                <a:tc>
                  <a:txBody>
                    <a:bodyPr/>
                    <a:lstStyle/>
                    <a:p>
                      <a:pPr algn="ctr">
                        <a:lnSpc>
                          <a:spcPct val="115000"/>
                        </a:lnSpc>
                        <a:spcAft>
                          <a:spcPts val="0"/>
                        </a:spcAft>
                      </a:pPr>
                      <a:r>
                        <a:rPr lang="el-GR" sz="900" dirty="0">
                          <a:effectLst/>
                        </a:rPr>
                        <a:t>33</a:t>
                      </a:r>
                      <a:endParaRPr lang="el-G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3530" marR="53530" marT="0" marB="0" anchor="ctr"/>
                </a:tc>
                <a:tc>
                  <a:txBody>
                    <a:bodyPr/>
                    <a:lstStyle/>
                    <a:p>
                      <a:pPr algn="ctr">
                        <a:lnSpc>
                          <a:spcPct val="115000"/>
                        </a:lnSpc>
                        <a:spcAft>
                          <a:spcPts val="0"/>
                        </a:spcAft>
                      </a:pPr>
                      <a:r>
                        <a:rPr lang="el-GR" sz="900" dirty="0">
                          <a:effectLst/>
                        </a:rPr>
                        <a:t>3,90</a:t>
                      </a:r>
                      <a:endParaRPr lang="el-G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3530" marR="53530" marT="0" marB="0" anchor="ctr"/>
                </a:tc>
              </a:tr>
            </a:tbl>
          </a:graphicData>
        </a:graphic>
      </p:graphicFrame>
    </p:spTree>
    <p:extLst>
      <p:ext uri="{BB962C8B-B14F-4D97-AF65-F5344CB8AC3E}">
        <p14:creationId xmlns:p14="http://schemas.microsoft.com/office/powerpoint/2010/main" xmlns="" val="39047505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1"/>
          <p:cNvSpPr txBox="1">
            <a:spLocks/>
          </p:cNvSpPr>
          <p:nvPr/>
        </p:nvSpPr>
        <p:spPr>
          <a:xfrm>
            <a:off x="0" y="-1"/>
            <a:ext cx="9144000" cy="180077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l-GR" sz="2800" b="1" dirty="0">
              <a:solidFill>
                <a:schemeClr val="accent2">
                  <a:lumMod val="50000"/>
                </a:schemeClr>
              </a:solidFill>
            </a:endParaRPr>
          </a:p>
        </p:txBody>
      </p:sp>
      <p:pic>
        <p:nvPicPr>
          <p:cNvPr id="7" name="Εικόνα 1"/>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7825615" y="-68358"/>
            <a:ext cx="1284476" cy="18007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12" name="Straight Connector 11"/>
          <p:cNvCxnSpPr/>
          <p:nvPr/>
        </p:nvCxnSpPr>
        <p:spPr>
          <a:xfrm>
            <a:off x="0" y="1788069"/>
            <a:ext cx="9144000" cy="0"/>
          </a:xfrm>
          <a:prstGeom prst="line">
            <a:avLst/>
          </a:prstGeom>
          <a:ln w="38100"/>
        </p:spPr>
        <p:style>
          <a:lnRef idx="2">
            <a:schemeClr val="accent1"/>
          </a:lnRef>
          <a:fillRef idx="0">
            <a:schemeClr val="accent1"/>
          </a:fillRef>
          <a:effectRef idx="1">
            <a:schemeClr val="accent1"/>
          </a:effectRef>
          <a:fontRef idx="minor">
            <a:schemeClr val="tx1"/>
          </a:fontRef>
        </p:style>
      </p:cxnSp>
      <p:pic>
        <p:nvPicPr>
          <p:cNvPr id="1027" name="Picture 3" descr="C:\Users\Nikolaos\Desktop\AquaMan Logo.jpg"/>
          <p:cNvPicPr>
            <a:picLocks noChangeAspect="1" noChangeArrowheads="1"/>
          </p:cNvPicPr>
          <p:nvPr/>
        </p:nvPicPr>
        <p:blipFill>
          <a:blip r:embed="rId3"/>
          <a:srcRect b="23704"/>
          <a:stretch>
            <a:fillRect/>
          </a:stretch>
        </p:blipFill>
        <p:spPr bwMode="auto">
          <a:xfrm>
            <a:off x="0" y="-12700"/>
            <a:ext cx="2819400" cy="1689457"/>
          </a:xfrm>
          <a:prstGeom prst="rect">
            <a:avLst/>
          </a:prstGeom>
          <a:noFill/>
        </p:spPr>
      </p:pic>
      <p:sp>
        <p:nvSpPr>
          <p:cNvPr id="6" name="Rectangle 5"/>
          <p:cNvSpPr/>
          <p:nvPr/>
        </p:nvSpPr>
        <p:spPr>
          <a:xfrm>
            <a:off x="2819400" y="139530"/>
            <a:ext cx="4972306" cy="1384995"/>
          </a:xfrm>
          <a:prstGeom prst="rect">
            <a:avLst/>
          </a:prstGeom>
        </p:spPr>
        <p:txBody>
          <a:bodyPr wrap="square">
            <a:spAutoFit/>
          </a:bodyPr>
          <a:lstStyle/>
          <a:p>
            <a:r>
              <a:rPr lang="el-GR" sz="2800" b="1" dirty="0" smtClean="0">
                <a:ea typeface="Calibri" pitchFamily="34" charset="0"/>
                <a:cs typeface="Times New Roman" pitchFamily="18" charset="0"/>
              </a:rPr>
              <a:t>ΒΑΣΙΚΑ ΜΕΤΡΑ ΓΙΑ ΤΗ ΛΕΚΑΝΗ ΑΠΟΡΡΟΗΣ ΤΟΥ ΠΟΤΑΜΟΥ ΚΕΡΙΤΗ (2/4)</a:t>
            </a:r>
            <a:endParaRPr lang="en-US" sz="2800" b="1" dirty="0"/>
          </a:p>
        </p:txBody>
      </p:sp>
      <p:graphicFrame>
        <p:nvGraphicFramePr>
          <p:cNvPr id="4" name="Table 3"/>
          <p:cNvGraphicFramePr>
            <a:graphicFrameLocks noGrp="1"/>
          </p:cNvGraphicFramePr>
          <p:nvPr>
            <p:extLst>
              <p:ext uri="{D42A27DB-BD31-4B8C-83A1-F6EECF244321}">
                <p14:modId xmlns:p14="http://schemas.microsoft.com/office/powerpoint/2010/main" xmlns="" val="3489110865"/>
              </p:ext>
            </p:extLst>
          </p:nvPr>
        </p:nvGraphicFramePr>
        <p:xfrm>
          <a:off x="1" y="1786200"/>
          <a:ext cx="9117874" cy="5098298"/>
        </p:xfrm>
        <a:graphic>
          <a:graphicData uri="http://schemas.openxmlformats.org/drawingml/2006/table">
            <a:tbl>
              <a:tblPr firstRow="1" firstCol="1" bandRow="1">
                <a:tableStyleId>{5940675A-B579-460E-94D1-54222C63F5DA}</a:tableStyleId>
              </a:tblPr>
              <a:tblGrid>
                <a:gridCol w="452845"/>
                <a:gridCol w="7004397"/>
                <a:gridCol w="676563"/>
                <a:gridCol w="984069"/>
              </a:tblGrid>
              <a:tr h="347626">
                <a:tc>
                  <a:txBody>
                    <a:bodyPr/>
                    <a:lstStyle/>
                    <a:p>
                      <a:pPr marL="53975" algn="ctr">
                        <a:lnSpc>
                          <a:spcPct val="115000"/>
                        </a:lnSpc>
                        <a:spcAft>
                          <a:spcPts val="0"/>
                        </a:spcAft>
                      </a:pPr>
                      <a:r>
                        <a:rPr lang="el-GR" sz="1000" b="1" dirty="0">
                          <a:solidFill>
                            <a:schemeClr val="tx1"/>
                          </a:solidFill>
                          <a:effectLst/>
                        </a:rPr>
                        <a:t>Α/Α </a:t>
                      </a:r>
                      <a:endParaRPr lang="el-GR"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3530" marR="53530" marT="0" marB="0"/>
                </a:tc>
                <a:tc>
                  <a:txBody>
                    <a:bodyPr/>
                    <a:lstStyle/>
                    <a:p>
                      <a:pPr marL="53975" algn="ctr">
                        <a:lnSpc>
                          <a:spcPct val="115000"/>
                        </a:lnSpc>
                        <a:spcAft>
                          <a:spcPts val="0"/>
                        </a:spcAft>
                      </a:pPr>
                      <a:r>
                        <a:rPr lang="el-GR" sz="1000" b="1" dirty="0">
                          <a:solidFill>
                            <a:schemeClr val="tx1"/>
                          </a:solidFill>
                          <a:effectLst/>
                        </a:rPr>
                        <a:t>ΟΝΟΜΑΣΙΑ / ΚΩΔΙΚΟΣ ΜΕΤΡΟΥ</a:t>
                      </a:r>
                      <a:endParaRPr lang="el-GR"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3530" marR="53530" marT="0" marB="0"/>
                </a:tc>
                <a:tc>
                  <a:txBody>
                    <a:bodyPr/>
                    <a:lstStyle/>
                    <a:p>
                      <a:pPr marL="53975" algn="ctr">
                        <a:lnSpc>
                          <a:spcPct val="115000"/>
                        </a:lnSpc>
                        <a:spcAft>
                          <a:spcPts val="0"/>
                        </a:spcAft>
                      </a:pPr>
                      <a:r>
                        <a:rPr lang="el-GR" sz="1000" b="1" dirty="0">
                          <a:solidFill>
                            <a:schemeClr val="tx1"/>
                          </a:solidFill>
                          <a:effectLst/>
                        </a:rPr>
                        <a:t>Αριθμός Μέτρου</a:t>
                      </a:r>
                      <a:endParaRPr lang="el-GR"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3530" marR="53530" marT="0" marB="0"/>
                </a:tc>
                <a:tc>
                  <a:txBody>
                    <a:bodyPr/>
                    <a:lstStyle/>
                    <a:p>
                      <a:pPr marL="53975" algn="ctr">
                        <a:lnSpc>
                          <a:spcPct val="115000"/>
                        </a:lnSpc>
                        <a:spcAft>
                          <a:spcPts val="0"/>
                        </a:spcAft>
                      </a:pPr>
                      <a:r>
                        <a:rPr lang="el-GR" sz="1000" b="1" dirty="0">
                          <a:solidFill>
                            <a:schemeClr val="tx1"/>
                          </a:solidFill>
                          <a:effectLst/>
                        </a:rPr>
                        <a:t>Βαθμολογία με βαρύτητα</a:t>
                      </a:r>
                      <a:endParaRPr lang="el-GR"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3530" marR="53530" marT="0" marB="0"/>
                </a:tc>
              </a:tr>
              <a:tr h="2296203">
                <a:tc>
                  <a:txBody>
                    <a:bodyPr/>
                    <a:lstStyle/>
                    <a:p>
                      <a:pPr algn="ctr">
                        <a:lnSpc>
                          <a:spcPct val="115000"/>
                        </a:lnSpc>
                        <a:spcAft>
                          <a:spcPts val="0"/>
                        </a:spcAft>
                      </a:pPr>
                      <a:r>
                        <a:rPr lang="el-GR" sz="9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4</a:t>
                      </a:r>
                      <a:endParaRPr lang="el-GR"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el-GR" sz="1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Στα έργα υδροληψίας για άντληση πόσιμου ύδατος από υπόγειους </a:t>
                      </a:r>
                      <a:r>
                        <a:rPr lang="el-GR" sz="10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υδροφορείς</a:t>
                      </a:r>
                      <a:r>
                        <a:rPr lang="el-GR" sz="1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(γεωτρήσεις, πηγές, πηγάδια) ορίζονται καταρχήν, και μέχρι την ολοκλήρωση ειδικών υδρογεωλογικών μελετών, </a:t>
                      </a:r>
                      <a:r>
                        <a:rPr lang="el-GR" sz="1000" b="1" dirty="0">
                          <a:solidFill>
                            <a:srgbClr val="FFFF00"/>
                          </a:solidFill>
                          <a:effectLst/>
                          <a:latin typeface="Calibri" panose="020F0502020204030204" pitchFamily="34" charset="0"/>
                          <a:ea typeface="Times New Roman" panose="02020603050405020304" pitchFamily="18" charset="0"/>
                          <a:cs typeface="Calibri" panose="020F0502020204030204" pitchFamily="34" charset="0"/>
                        </a:rPr>
                        <a:t>ζώνες προστασίας των σημείων απόληψης </a:t>
                      </a:r>
                      <a:r>
                        <a:rPr lang="el-GR" sz="1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νερού ως εξής:</a:t>
                      </a:r>
                      <a:br>
                        <a:rPr lang="el-GR" sz="1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br>
                      <a:r>
                        <a:rPr lang="el-GR" sz="1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Ζώνη απόλυτης προστασίας Ι : 10 m περιμετρικά του έργου υδροληψίας.</a:t>
                      </a:r>
                      <a:br>
                        <a:rPr lang="el-GR" sz="1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br>
                      <a:r>
                        <a:rPr lang="el-GR" sz="1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Ζώνη ελεγχόμενης προστασίας ΙΙ - ζώνη των 50ημερών: Ορίζεται η περιοχή περιμετρικά του έργου υδροληψίας ακτίνας 1000 μέτρων</a:t>
                      </a:r>
                      <a:br>
                        <a:rPr lang="el-GR" sz="1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br>
                      <a:r>
                        <a:rPr lang="el-GR" sz="1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Ζώνη προστασίας ΙIΙ: Αφορά τη λεκάνη τροφοδοσίας των υδροληψιών η οποία μπορεί να προσδιορισθεί μόνο από τις ειδικές υδρογεωλογικές μελέτες. Ειδικότερα η ζώνη ελεγχόμενης προστασίας ΙΙ μπορεί να τροποποιείται μόνο κατόπιν ειδικής υδρογεωλογικής μελέτης, με την οποία θα προσδιορίζεται η ζώνη τροφοδοσίας της υδροληψίας, εφαρμόζοντας ενδεδειγμένες μεθόδους όπως εμπειρικοί τύποι (με παραμέτρους την παροχή άντλησης, το ρυθμό εμπλουτισμού, τα χαρακτηριστικά του υδροφόρου και το χρόνο 50/400 ημερών), υδρογεωλογική χαρτογράφηση υδροφόρων, αναλυτικά/</a:t>
                      </a:r>
                      <a:r>
                        <a:rPr lang="el-GR" sz="10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ημιαναλυτικά</a:t>
                      </a:r>
                      <a:r>
                        <a:rPr lang="el-GR" sz="1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r>
                        <a:rPr lang="el-GR" sz="10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προσομοιώματα</a:t>
                      </a:r>
                      <a:r>
                        <a:rPr lang="el-GR" sz="1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και αριθμητικά </a:t>
                      </a:r>
                      <a:r>
                        <a:rPr lang="el-GR" sz="10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προσομοιώματα</a:t>
                      </a:r>
                      <a:r>
                        <a:rPr lang="el-GR" sz="1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Η μελέτη αυτή θα συντάσσεται από τον ενδιαφερόμενο και η ζώνη θα θεσμοθετείται με Απόφαση του Γενικού Γραμματέα Αποκεντρωμένης Διοίκησης Κρήτης.</a:t>
                      </a:r>
                      <a:br>
                        <a:rPr lang="el-GR" sz="1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br>
                      <a:r>
                        <a:rPr lang="el-GR" sz="1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Η Διεύθυνση Υδάτων της Α.Δ. Κρήτης θα εκδώσει τεχνικό εγχειρίδιο με οδηγίες εφαρμογής των παραπάνω μεθόδων.</a:t>
                      </a:r>
                      <a:br>
                        <a:rPr lang="el-GR" sz="1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br>
                      <a:r>
                        <a:rPr lang="el-GR" sz="1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Οι προαναφερόμενες αποστάσεις ισχύουν εφόσον : α) Η υδροληψία έχει παροχή τουλάχιστον 10 m3/ημέρα ,και β) η προστατευόμενη περιοχή βρίσκεται στην ίδια υδρογεωλογική λεκάνη με το σημείο υδροληψίας’’.</a:t>
                      </a:r>
                      <a:endParaRPr lang="el-GR"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l-GR" sz="9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34</a:t>
                      </a:r>
                      <a:endParaRPr lang="el-GR"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l-GR" sz="9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3,80</a:t>
                      </a:r>
                      <a:endParaRPr lang="el-GR"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541538">
                <a:tc>
                  <a:txBody>
                    <a:bodyPr/>
                    <a:lstStyle/>
                    <a:p>
                      <a:pPr algn="ctr">
                        <a:lnSpc>
                          <a:spcPct val="115000"/>
                        </a:lnSpc>
                        <a:spcAft>
                          <a:spcPts val="0"/>
                        </a:spcAft>
                      </a:pPr>
                      <a:r>
                        <a:rPr lang="el-GR" sz="9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5</a:t>
                      </a:r>
                      <a:endParaRPr lang="el-GR"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el-GR" sz="1000" b="1" dirty="0">
                          <a:solidFill>
                            <a:srgbClr val="FFFF00"/>
                          </a:solidFill>
                          <a:effectLst/>
                          <a:latin typeface="Calibri" panose="020F0502020204030204" pitchFamily="34" charset="0"/>
                          <a:ea typeface="Times New Roman" panose="02020603050405020304" pitchFamily="18" charset="0"/>
                          <a:cs typeface="Calibri" panose="020F0502020204030204" pitchFamily="34" charset="0"/>
                        </a:rPr>
                        <a:t>Αναμόρφωση του δικτύου παρακολούθησης των υπόγειων υδατικών συστημάτων</a:t>
                      </a:r>
                      <a:r>
                        <a:rPr lang="el-GR" sz="1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σύμφωνα με την τελική οριοθέτησή τους και την ποιοτική και ποσοτική τους κατάσταση.</a:t>
                      </a:r>
                      <a:endParaRPr lang="el-GR"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l-GR" sz="9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18</a:t>
                      </a:r>
                      <a:endParaRPr lang="el-GR"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l-GR" sz="9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3,80</a:t>
                      </a:r>
                      <a:endParaRPr lang="el-GR"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1552483">
                <a:tc>
                  <a:txBody>
                    <a:bodyPr/>
                    <a:lstStyle/>
                    <a:p>
                      <a:pPr algn="ctr">
                        <a:lnSpc>
                          <a:spcPct val="115000"/>
                        </a:lnSpc>
                        <a:spcAft>
                          <a:spcPts val="0"/>
                        </a:spcAft>
                      </a:pPr>
                      <a:r>
                        <a:rPr lang="el-GR" sz="9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6</a:t>
                      </a:r>
                      <a:endParaRPr lang="el-GR"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el-GR" sz="1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Με βάση το ισχύον θεσμικό πλαίσιο για την </a:t>
                      </a:r>
                      <a:r>
                        <a:rPr lang="el-GR" sz="1000" b="1" dirty="0">
                          <a:solidFill>
                            <a:srgbClr val="FFFF00"/>
                          </a:solidFill>
                          <a:effectLst/>
                          <a:latin typeface="Calibri" panose="020F0502020204030204" pitchFamily="34" charset="0"/>
                          <a:ea typeface="Times New Roman" panose="02020603050405020304" pitchFamily="18" charset="0"/>
                          <a:cs typeface="Calibri" panose="020F0502020204030204" pitchFamily="34" charset="0"/>
                        </a:rPr>
                        <a:t>επαναχρησιμοποίηση των επεξεργασμένων υγρών αποβλήτων </a:t>
                      </a:r>
                      <a:r>
                        <a:rPr lang="el-GR" sz="1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είτε μέσω άρδευσης είτε μέσω τεχνητού εμπλουτισμού η Διεύθυνση Υδάτων της Αποκεντρωμένης Διοίκησης γνωμοδοτεί μετά την υποβολή της μελέτης σχεδιασμού. Το μέτρο αφορά στη </a:t>
                      </a:r>
                      <a:r>
                        <a:rPr lang="el-GR" sz="1000" dirty="0">
                          <a:solidFill>
                            <a:srgbClr val="FFFF00"/>
                          </a:solidFill>
                          <a:effectLst/>
                          <a:latin typeface="Calibri" panose="020F0502020204030204" pitchFamily="34" charset="0"/>
                          <a:ea typeface="Times New Roman" panose="02020603050405020304" pitchFamily="18" charset="0"/>
                          <a:cs typeface="Calibri" panose="020F0502020204030204" pitchFamily="34" charset="0"/>
                        </a:rPr>
                        <a:t>δημιουργία ενός μητρώου περιοχών διάθεσης</a:t>
                      </a:r>
                      <a:r>
                        <a:rPr lang="el-GR" sz="1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το οποίο θα περιλαμβάνει τα στοιχεία του φορέα υλοποίησης του έργου διάθεσης, τα βασικά τεχνικά χαρακτηριστικά, το ΥΣ που αφορά καθώς επίσης τα τυχόν συμπληρωματικά μέτρα παρακολούθησης που έχουν τεθεί και στοιχεία μετρήσεων παρακολούθησης που ενδέχεται να έχουν ζητηθεί κατά τη διαδικασία </a:t>
                      </a:r>
                      <a:r>
                        <a:rPr lang="el-GR" sz="10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αδειοδότησης</a:t>
                      </a:r>
                      <a:r>
                        <a:rPr lang="el-GR" sz="1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και διατίθενται στην Δ/</a:t>
                      </a:r>
                      <a:r>
                        <a:rPr lang="el-GR" sz="10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νση</a:t>
                      </a:r>
                      <a:r>
                        <a:rPr lang="el-GR" sz="1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Υδάτων. Ο καθορισμός των πληροφοριών που θα περιλαμβάνονται στο μητρώο θα καθορισθούν από την ΕΓΥ σε συνεργασία με τη Δ/</a:t>
                      </a:r>
                      <a:r>
                        <a:rPr lang="el-GR" sz="10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νση</a:t>
                      </a:r>
                      <a:r>
                        <a:rPr lang="el-GR" sz="1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Υδάτων.</a:t>
                      </a:r>
                      <a:br>
                        <a:rPr lang="el-GR" sz="1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br>
                      <a:r>
                        <a:rPr lang="el-GR" sz="1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Το μητρώο θα είναι στη διάθεση των αρμοδίων υπηρεσιών ελέγχου της Περιφέρειας έτσι ώστε να διευκολύνονται οι απαραίτητοι προβλεπόμενοι έλεγχοι των έργων αυτών.</a:t>
                      </a:r>
                      <a:endParaRPr lang="el-GR"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l-GR" sz="9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48</a:t>
                      </a:r>
                      <a:endParaRPr lang="el-GR"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l-GR" sz="9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3,80</a:t>
                      </a:r>
                      <a:endParaRPr lang="el-GR"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bl>
          </a:graphicData>
        </a:graphic>
      </p:graphicFrame>
    </p:spTree>
    <p:extLst>
      <p:ext uri="{BB962C8B-B14F-4D97-AF65-F5344CB8AC3E}">
        <p14:creationId xmlns:p14="http://schemas.microsoft.com/office/powerpoint/2010/main" xmlns="" val="13874470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1"/>
          <p:cNvSpPr txBox="1">
            <a:spLocks/>
          </p:cNvSpPr>
          <p:nvPr/>
        </p:nvSpPr>
        <p:spPr>
          <a:xfrm>
            <a:off x="0" y="-1"/>
            <a:ext cx="9144000" cy="180077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l-GR" sz="2800" b="1" dirty="0">
              <a:solidFill>
                <a:schemeClr val="accent2">
                  <a:lumMod val="50000"/>
                </a:schemeClr>
              </a:solidFill>
            </a:endParaRPr>
          </a:p>
        </p:txBody>
      </p:sp>
      <p:pic>
        <p:nvPicPr>
          <p:cNvPr id="7" name="Εικόνα 1"/>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7825615" y="-68358"/>
            <a:ext cx="1284476" cy="18007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12" name="Straight Connector 11"/>
          <p:cNvCxnSpPr/>
          <p:nvPr/>
        </p:nvCxnSpPr>
        <p:spPr>
          <a:xfrm>
            <a:off x="0" y="1788069"/>
            <a:ext cx="9144000" cy="0"/>
          </a:xfrm>
          <a:prstGeom prst="line">
            <a:avLst/>
          </a:prstGeom>
          <a:ln w="38100"/>
        </p:spPr>
        <p:style>
          <a:lnRef idx="2">
            <a:schemeClr val="accent1"/>
          </a:lnRef>
          <a:fillRef idx="0">
            <a:schemeClr val="accent1"/>
          </a:fillRef>
          <a:effectRef idx="1">
            <a:schemeClr val="accent1"/>
          </a:effectRef>
          <a:fontRef idx="minor">
            <a:schemeClr val="tx1"/>
          </a:fontRef>
        </p:style>
      </p:cxnSp>
      <p:pic>
        <p:nvPicPr>
          <p:cNvPr id="1027" name="Picture 3" descr="C:\Users\Nikolaos\Desktop\AquaMan Logo.jpg"/>
          <p:cNvPicPr>
            <a:picLocks noChangeAspect="1" noChangeArrowheads="1"/>
          </p:cNvPicPr>
          <p:nvPr/>
        </p:nvPicPr>
        <p:blipFill>
          <a:blip r:embed="rId3"/>
          <a:srcRect b="23704"/>
          <a:stretch>
            <a:fillRect/>
          </a:stretch>
        </p:blipFill>
        <p:spPr bwMode="auto">
          <a:xfrm>
            <a:off x="0" y="-12700"/>
            <a:ext cx="2819400" cy="1689457"/>
          </a:xfrm>
          <a:prstGeom prst="rect">
            <a:avLst/>
          </a:prstGeom>
          <a:noFill/>
        </p:spPr>
      </p:pic>
      <p:sp>
        <p:nvSpPr>
          <p:cNvPr id="6" name="Rectangle 5"/>
          <p:cNvSpPr/>
          <p:nvPr/>
        </p:nvSpPr>
        <p:spPr>
          <a:xfrm>
            <a:off x="2819400" y="139530"/>
            <a:ext cx="4972306" cy="1384995"/>
          </a:xfrm>
          <a:prstGeom prst="rect">
            <a:avLst/>
          </a:prstGeom>
        </p:spPr>
        <p:txBody>
          <a:bodyPr wrap="square">
            <a:spAutoFit/>
          </a:bodyPr>
          <a:lstStyle/>
          <a:p>
            <a:r>
              <a:rPr lang="el-GR" sz="2800" b="1" dirty="0" smtClean="0">
                <a:ea typeface="Calibri" pitchFamily="34" charset="0"/>
                <a:cs typeface="Times New Roman" pitchFamily="18" charset="0"/>
              </a:rPr>
              <a:t>ΒΑΣΙΚΑ ΜΕΤΡΑ ΓΙΑ ΤΗ ΛΕΚΑΝΗ ΑΠΟΡΡΟΗΣ ΤΟΥ ΠΟΤΑΜΟΥ ΚΕΡΙΤΗ (3/4)</a:t>
            </a:r>
            <a:endParaRPr lang="en-US" sz="2800" b="1" dirty="0"/>
          </a:p>
        </p:txBody>
      </p:sp>
      <p:graphicFrame>
        <p:nvGraphicFramePr>
          <p:cNvPr id="4" name="Table 3"/>
          <p:cNvGraphicFramePr>
            <a:graphicFrameLocks noGrp="1"/>
          </p:cNvGraphicFramePr>
          <p:nvPr>
            <p:extLst>
              <p:ext uri="{D42A27DB-BD31-4B8C-83A1-F6EECF244321}">
                <p14:modId xmlns:p14="http://schemas.microsoft.com/office/powerpoint/2010/main" xmlns="" val="3939640596"/>
              </p:ext>
            </p:extLst>
          </p:nvPr>
        </p:nvGraphicFramePr>
        <p:xfrm>
          <a:off x="1" y="1800770"/>
          <a:ext cx="9117874" cy="4853188"/>
        </p:xfrm>
        <a:graphic>
          <a:graphicData uri="http://schemas.openxmlformats.org/drawingml/2006/table">
            <a:tbl>
              <a:tblPr firstRow="1" firstCol="1" bandRow="1">
                <a:tableStyleId>{5940675A-B579-460E-94D1-54222C63F5DA}</a:tableStyleId>
              </a:tblPr>
              <a:tblGrid>
                <a:gridCol w="452845"/>
                <a:gridCol w="6940731"/>
                <a:gridCol w="740229"/>
                <a:gridCol w="984069"/>
              </a:tblGrid>
              <a:tr h="404006">
                <a:tc>
                  <a:txBody>
                    <a:bodyPr/>
                    <a:lstStyle/>
                    <a:p>
                      <a:pPr marL="53975" algn="ctr">
                        <a:lnSpc>
                          <a:spcPct val="115000"/>
                        </a:lnSpc>
                        <a:spcAft>
                          <a:spcPts val="0"/>
                        </a:spcAft>
                      </a:pPr>
                      <a:r>
                        <a:rPr lang="el-GR" sz="1000" b="1" dirty="0">
                          <a:solidFill>
                            <a:schemeClr val="tx1"/>
                          </a:solidFill>
                          <a:effectLst/>
                          <a:latin typeface="+mn-lt"/>
                        </a:rPr>
                        <a:t>Α/Α </a:t>
                      </a:r>
                      <a:endParaRPr lang="el-GR" sz="1000" b="1" dirty="0">
                        <a:solidFill>
                          <a:schemeClr val="tx1"/>
                        </a:solidFill>
                        <a:effectLst/>
                        <a:latin typeface="+mn-lt"/>
                        <a:ea typeface="Calibri" panose="020F0502020204030204" pitchFamily="34" charset="0"/>
                        <a:cs typeface="Times New Roman" panose="02020603050405020304" pitchFamily="18" charset="0"/>
                      </a:endParaRPr>
                    </a:p>
                  </a:txBody>
                  <a:tcPr marL="53530" marR="53530" marT="0" marB="0"/>
                </a:tc>
                <a:tc>
                  <a:txBody>
                    <a:bodyPr/>
                    <a:lstStyle/>
                    <a:p>
                      <a:pPr marL="53975" algn="ctr">
                        <a:lnSpc>
                          <a:spcPct val="115000"/>
                        </a:lnSpc>
                        <a:spcAft>
                          <a:spcPts val="0"/>
                        </a:spcAft>
                      </a:pPr>
                      <a:r>
                        <a:rPr lang="el-GR" sz="1000" b="1" dirty="0">
                          <a:solidFill>
                            <a:schemeClr val="tx1"/>
                          </a:solidFill>
                          <a:effectLst/>
                          <a:latin typeface="+mn-lt"/>
                        </a:rPr>
                        <a:t>ΟΝΟΜΑΣΙΑ / ΚΩΔΙΚΟΣ ΜΕΤΡΟΥ</a:t>
                      </a:r>
                      <a:endParaRPr lang="el-GR" sz="1000" b="1" dirty="0">
                        <a:solidFill>
                          <a:schemeClr val="tx1"/>
                        </a:solidFill>
                        <a:effectLst/>
                        <a:latin typeface="+mn-lt"/>
                        <a:ea typeface="Calibri" panose="020F0502020204030204" pitchFamily="34" charset="0"/>
                        <a:cs typeface="Times New Roman" panose="02020603050405020304" pitchFamily="18" charset="0"/>
                      </a:endParaRPr>
                    </a:p>
                  </a:txBody>
                  <a:tcPr marL="53530" marR="53530" marT="0" marB="0"/>
                </a:tc>
                <a:tc>
                  <a:txBody>
                    <a:bodyPr/>
                    <a:lstStyle/>
                    <a:p>
                      <a:pPr marL="53975" algn="ctr">
                        <a:lnSpc>
                          <a:spcPct val="115000"/>
                        </a:lnSpc>
                        <a:spcAft>
                          <a:spcPts val="0"/>
                        </a:spcAft>
                      </a:pPr>
                      <a:r>
                        <a:rPr lang="el-GR" sz="1000" b="1">
                          <a:solidFill>
                            <a:schemeClr val="tx1"/>
                          </a:solidFill>
                          <a:effectLst/>
                          <a:latin typeface="+mn-lt"/>
                        </a:rPr>
                        <a:t>Αριθμός Μέτρου</a:t>
                      </a:r>
                      <a:endParaRPr lang="el-GR" sz="1000" b="1">
                        <a:solidFill>
                          <a:schemeClr val="tx1"/>
                        </a:solidFill>
                        <a:effectLst/>
                        <a:latin typeface="+mn-lt"/>
                        <a:ea typeface="Calibri" panose="020F0502020204030204" pitchFamily="34" charset="0"/>
                        <a:cs typeface="Times New Roman" panose="02020603050405020304" pitchFamily="18" charset="0"/>
                      </a:endParaRPr>
                    </a:p>
                  </a:txBody>
                  <a:tcPr marL="53530" marR="53530" marT="0" marB="0"/>
                </a:tc>
                <a:tc>
                  <a:txBody>
                    <a:bodyPr/>
                    <a:lstStyle/>
                    <a:p>
                      <a:pPr marL="53975" algn="ctr">
                        <a:lnSpc>
                          <a:spcPct val="115000"/>
                        </a:lnSpc>
                        <a:spcAft>
                          <a:spcPts val="0"/>
                        </a:spcAft>
                      </a:pPr>
                      <a:r>
                        <a:rPr lang="el-GR" sz="1000" b="1" dirty="0">
                          <a:solidFill>
                            <a:schemeClr val="tx1"/>
                          </a:solidFill>
                          <a:effectLst/>
                          <a:latin typeface="+mn-lt"/>
                        </a:rPr>
                        <a:t>Βαθμολογία με βαρύτητα</a:t>
                      </a:r>
                      <a:endParaRPr lang="el-GR" sz="1000" b="1" dirty="0">
                        <a:solidFill>
                          <a:schemeClr val="tx1"/>
                        </a:solidFill>
                        <a:effectLst/>
                        <a:latin typeface="+mn-lt"/>
                        <a:ea typeface="Calibri" panose="020F0502020204030204" pitchFamily="34" charset="0"/>
                        <a:cs typeface="Times New Roman" panose="02020603050405020304" pitchFamily="18" charset="0"/>
                      </a:endParaRPr>
                    </a:p>
                  </a:txBody>
                  <a:tcPr marL="53530" marR="53530" marT="0" marB="0"/>
                </a:tc>
              </a:tr>
              <a:tr h="1408436">
                <a:tc>
                  <a:txBody>
                    <a:bodyPr/>
                    <a:lstStyle/>
                    <a:p>
                      <a:pPr algn="ctr">
                        <a:lnSpc>
                          <a:spcPct val="115000"/>
                        </a:lnSpc>
                        <a:spcAft>
                          <a:spcPts val="0"/>
                        </a:spcAft>
                      </a:pPr>
                      <a:r>
                        <a:rPr lang="el-GR" sz="1000">
                          <a:solidFill>
                            <a:schemeClr val="tx1"/>
                          </a:solidFill>
                          <a:effectLst/>
                          <a:latin typeface="+mn-lt"/>
                          <a:ea typeface="Times New Roman" panose="02020603050405020304" pitchFamily="18" charset="0"/>
                          <a:cs typeface="Calibri" panose="020F0502020204030204" pitchFamily="34" charset="0"/>
                        </a:rPr>
                        <a:t>7</a:t>
                      </a:r>
                      <a:endParaRPr lang="el-GR" sz="100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el-GR" sz="1000" dirty="0">
                          <a:solidFill>
                            <a:schemeClr val="tx1"/>
                          </a:solidFill>
                          <a:effectLst/>
                          <a:latin typeface="+mn-lt"/>
                          <a:ea typeface="Times New Roman" panose="02020603050405020304" pitchFamily="18" charset="0"/>
                          <a:cs typeface="Calibri" panose="020F0502020204030204" pitchFamily="34" charset="0"/>
                        </a:rPr>
                        <a:t>Το μέτρο περιλαμβάνει την </a:t>
                      </a:r>
                      <a:r>
                        <a:rPr lang="el-GR" sz="1000" b="1" dirty="0">
                          <a:solidFill>
                            <a:srgbClr val="FFFF00"/>
                          </a:solidFill>
                          <a:effectLst/>
                          <a:latin typeface="+mn-lt"/>
                          <a:ea typeface="Times New Roman" panose="02020603050405020304" pitchFamily="18" charset="0"/>
                          <a:cs typeface="Calibri" panose="020F0502020204030204" pitchFamily="34" charset="0"/>
                        </a:rPr>
                        <a:t>κατάρτιση προγράμματος άρδευσης από το διαχειριστή συλλογικού δικτύου (ΤΟΕΒ/ΓΟΕΒ, Δήμων</a:t>
                      </a:r>
                      <a:r>
                        <a:rPr lang="el-GR" sz="1000" dirty="0">
                          <a:solidFill>
                            <a:schemeClr val="tx1"/>
                          </a:solidFill>
                          <a:effectLst/>
                          <a:latin typeface="+mn-lt"/>
                          <a:ea typeface="Times New Roman" panose="02020603050405020304" pitchFamily="18" charset="0"/>
                          <a:cs typeface="Calibri" panose="020F0502020204030204" pitchFamily="34" charset="0"/>
                        </a:rPr>
                        <a:t>, κλπ.), σε συνεργασία με τους καλλιεργητές, έτσι ώστε να αποφεύγεται το πότισμα κατά τις ώρες της ημέρας με πολύ υψηλή θερμοκρασία. Στο πλαίσιο αυτό ο διαχειριστής του συλλογικού δικτύου, κατά την έναρξη της αρδευτικής περιόδου, οφείλει να λάβει τη σχετική έγκριση του προγράμματος άρδευσης από τη Δ/</a:t>
                      </a:r>
                      <a:r>
                        <a:rPr lang="el-GR" sz="1000" dirty="0" err="1">
                          <a:solidFill>
                            <a:schemeClr val="tx1"/>
                          </a:solidFill>
                          <a:effectLst/>
                          <a:latin typeface="+mn-lt"/>
                          <a:ea typeface="Times New Roman" panose="02020603050405020304" pitchFamily="18" charset="0"/>
                          <a:cs typeface="Calibri" panose="020F0502020204030204" pitchFamily="34" charset="0"/>
                        </a:rPr>
                        <a:t>νση</a:t>
                      </a:r>
                      <a:r>
                        <a:rPr lang="el-GR" sz="1000" dirty="0">
                          <a:solidFill>
                            <a:schemeClr val="tx1"/>
                          </a:solidFill>
                          <a:effectLst/>
                          <a:latin typeface="+mn-lt"/>
                          <a:ea typeface="Times New Roman" panose="02020603050405020304" pitchFamily="18" charset="0"/>
                          <a:cs typeface="Calibri" panose="020F0502020204030204" pitchFamily="34" charset="0"/>
                        </a:rPr>
                        <a:t> Υδάτων και να κοινοποιεί το πρόγραμμα άρδευσης στη Δ/</a:t>
                      </a:r>
                      <a:r>
                        <a:rPr lang="el-GR" sz="1000" dirty="0" err="1">
                          <a:solidFill>
                            <a:schemeClr val="tx1"/>
                          </a:solidFill>
                          <a:effectLst/>
                          <a:latin typeface="+mn-lt"/>
                          <a:ea typeface="Times New Roman" panose="02020603050405020304" pitchFamily="18" charset="0"/>
                          <a:cs typeface="Calibri" panose="020F0502020204030204" pitchFamily="34" charset="0"/>
                        </a:rPr>
                        <a:t>νση</a:t>
                      </a:r>
                      <a:r>
                        <a:rPr lang="el-GR" sz="1000" dirty="0">
                          <a:solidFill>
                            <a:schemeClr val="tx1"/>
                          </a:solidFill>
                          <a:effectLst/>
                          <a:latin typeface="+mn-lt"/>
                          <a:ea typeface="Times New Roman" panose="02020603050405020304" pitchFamily="18" charset="0"/>
                          <a:cs typeface="Calibri" panose="020F0502020204030204" pitchFamily="34" charset="0"/>
                        </a:rPr>
                        <a:t> Υδάτων. Απαιτείται ένταση των ελέγχων για την κατά το δυνατόν ακριβή τήρησή του από τους χρήστες (παραγωγούς).</a:t>
                      </a:r>
                      <a:endParaRPr lang="el-GR" sz="10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l-GR" sz="1000" dirty="0">
                          <a:solidFill>
                            <a:schemeClr val="tx1"/>
                          </a:solidFill>
                          <a:effectLst/>
                          <a:latin typeface="+mn-lt"/>
                          <a:ea typeface="Times New Roman" panose="02020603050405020304" pitchFamily="18" charset="0"/>
                          <a:cs typeface="Calibri" panose="020F0502020204030204" pitchFamily="34" charset="0"/>
                        </a:rPr>
                        <a:t>30</a:t>
                      </a:r>
                      <a:endParaRPr lang="el-GR" sz="10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l-GR" sz="1000">
                          <a:solidFill>
                            <a:schemeClr val="tx1"/>
                          </a:solidFill>
                          <a:effectLst/>
                          <a:latin typeface="+mn-lt"/>
                          <a:ea typeface="Times New Roman" panose="02020603050405020304" pitchFamily="18" charset="0"/>
                          <a:cs typeface="Calibri" panose="020F0502020204030204" pitchFamily="34" charset="0"/>
                        </a:rPr>
                        <a:t>3,80</a:t>
                      </a:r>
                      <a:endParaRPr lang="el-GR" sz="100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tr>
              <a:tr h="632445">
                <a:tc>
                  <a:txBody>
                    <a:bodyPr/>
                    <a:lstStyle/>
                    <a:p>
                      <a:pPr algn="ctr">
                        <a:lnSpc>
                          <a:spcPct val="115000"/>
                        </a:lnSpc>
                        <a:spcAft>
                          <a:spcPts val="0"/>
                        </a:spcAft>
                      </a:pPr>
                      <a:r>
                        <a:rPr lang="el-GR" sz="1000">
                          <a:solidFill>
                            <a:schemeClr val="tx1"/>
                          </a:solidFill>
                          <a:effectLst/>
                          <a:latin typeface="+mn-lt"/>
                          <a:ea typeface="Times New Roman" panose="02020603050405020304" pitchFamily="18" charset="0"/>
                          <a:cs typeface="Calibri" panose="020F0502020204030204" pitchFamily="34" charset="0"/>
                        </a:rPr>
                        <a:t>8</a:t>
                      </a:r>
                      <a:endParaRPr lang="el-GR" sz="100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el-GR" sz="1000" dirty="0">
                          <a:solidFill>
                            <a:schemeClr val="tx1"/>
                          </a:solidFill>
                          <a:effectLst/>
                          <a:latin typeface="+mn-lt"/>
                          <a:ea typeface="Times New Roman" panose="02020603050405020304" pitchFamily="18" charset="0"/>
                          <a:cs typeface="Calibri" panose="020F0502020204030204" pitchFamily="34" charset="0"/>
                        </a:rPr>
                        <a:t>Σύνταξη </a:t>
                      </a:r>
                      <a:r>
                        <a:rPr lang="el-GR" sz="1000" b="1" dirty="0">
                          <a:solidFill>
                            <a:srgbClr val="FFFF00"/>
                          </a:solidFill>
                          <a:effectLst/>
                          <a:latin typeface="+mn-lt"/>
                          <a:ea typeface="Times New Roman" panose="02020603050405020304" pitchFamily="18" charset="0"/>
                          <a:cs typeface="Calibri" panose="020F0502020204030204" pitchFamily="34" charset="0"/>
                        </a:rPr>
                        <a:t>εγχειριδίου τεχνικών προδιαγραφών εφαρμογής των μεθόδων επαναχρησιμοποίησης </a:t>
                      </a:r>
                      <a:r>
                        <a:rPr lang="el-GR" sz="1000" dirty="0">
                          <a:solidFill>
                            <a:schemeClr val="tx1"/>
                          </a:solidFill>
                          <a:effectLst/>
                          <a:latin typeface="+mn-lt"/>
                          <a:ea typeface="Times New Roman" panose="02020603050405020304" pitchFamily="18" charset="0"/>
                          <a:cs typeface="Calibri" panose="020F0502020204030204" pitchFamily="34" charset="0"/>
                        </a:rPr>
                        <a:t>που προβλέπονται στην ΚΥΑ 145116/8.3.2011 (ΦΕΚ 354/Β).</a:t>
                      </a:r>
                      <a:endParaRPr lang="el-GR" sz="10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l-GR" sz="1000" dirty="0">
                          <a:solidFill>
                            <a:schemeClr val="tx1"/>
                          </a:solidFill>
                          <a:effectLst/>
                          <a:latin typeface="+mn-lt"/>
                          <a:ea typeface="Times New Roman" panose="02020603050405020304" pitchFamily="18" charset="0"/>
                          <a:cs typeface="Calibri" panose="020F0502020204030204" pitchFamily="34" charset="0"/>
                        </a:rPr>
                        <a:t>27</a:t>
                      </a:r>
                      <a:endParaRPr lang="el-GR" sz="10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l-GR" sz="1000">
                          <a:solidFill>
                            <a:schemeClr val="tx1"/>
                          </a:solidFill>
                          <a:effectLst/>
                          <a:latin typeface="+mn-lt"/>
                          <a:ea typeface="Times New Roman" panose="02020603050405020304" pitchFamily="18" charset="0"/>
                          <a:cs typeface="Calibri" panose="020F0502020204030204" pitchFamily="34" charset="0"/>
                        </a:rPr>
                        <a:t>3,75</a:t>
                      </a:r>
                      <a:endParaRPr lang="el-GR" sz="100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tr>
              <a:tr h="1586972">
                <a:tc>
                  <a:txBody>
                    <a:bodyPr/>
                    <a:lstStyle/>
                    <a:p>
                      <a:pPr algn="ctr">
                        <a:lnSpc>
                          <a:spcPct val="115000"/>
                        </a:lnSpc>
                        <a:spcAft>
                          <a:spcPts val="0"/>
                        </a:spcAft>
                      </a:pPr>
                      <a:r>
                        <a:rPr lang="el-GR" sz="1000">
                          <a:solidFill>
                            <a:schemeClr val="tx1"/>
                          </a:solidFill>
                          <a:effectLst/>
                          <a:latin typeface="+mn-lt"/>
                          <a:ea typeface="Times New Roman" panose="02020603050405020304" pitchFamily="18" charset="0"/>
                          <a:cs typeface="Calibri" panose="020F0502020204030204" pitchFamily="34" charset="0"/>
                        </a:rPr>
                        <a:t>9</a:t>
                      </a:r>
                      <a:endParaRPr lang="el-GR" sz="100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l-GR" sz="1000" kern="1200" dirty="0" smtClean="0">
                          <a:solidFill>
                            <a:schemeClr val="tx1"/>
                          </a:solidFill>
                          <a:effectLst/>
                          <a:latin typeface="+mn-lt"/>
                          <a:ea typeface="Times New Roman" panose="02020603050405020304" pitchFamily="18" charset="0"/>
                          <a:cs typeface="Calibri" panose="020F0502020204030204" pitchFamily="34" charset="0"/>
                        </a:rPr>
                        <a:t>Έργα </a:t>
                      </a:r>
                      <a:r>
                        <a:rPr lang="el-GR" sz="1000" b="1" kern="1200" dirty="0" smtClean="0">
                          <a:solidFill>
                            <a:srgbClr val="FFFF00"/>
                          </a:solidFill>
                          <a:effectLst/>
                          <a:latin typeface="+mn-lt"/>
                          <a:ea typeface="Times New Roman" panose="02020603050405020304" pitchFamily="18" charset="0"/>
                          <a:cs typeface="Calibri" panose="020F0502020204030204" pitchFamily="34" charset="0"/>
                        </a:rPr>
                        <a:t>συντήρησης και αποκατάστασης της καλής λειτουργίας υφιστάμενων αγωγών </a:t>
                      </a:r>
                      <a:r>
                        <a:rPr lang="el-GR" sz="1000" kern="1200" dirty="0" smtClean="0">
                          <a:solidFill>
                            <a:schemeClr val="tx1"/>
                          </a:solidFill>
                          <a:effectLst/>
                          <a:latin typeface="+mn-lt"/>
                          <a:ea typeface="Times New Roman" panose="02020603050405020304" pitchFamily="18" charset="0"/>
                          <a:cs typeface="Calibri" panose="020F0502020204030204" pitchFamily="34" charset="0"/>
                        </a:rPr>
                        <a:t>μεταφοράς νερού άρδευσης </a:t>
                      </a:r>
                      <a:r>
                        <a:rPr lang="el-GR" sz="1800" kern="1200" baseline="0" dirty="0" smtClean="0">
                          <a:solidFill>
                            <a:schemeClr val="tx1"/>
                          </a:solidFill>
                          <a:latin typeface="+mn-lt"/>
                          <a:ea typeface="+mn-ea"/>
                          <a:cs typeface="+mn-cs"/>
                        </a:rPr>
                        <a:t>	</a:t>
                      </a:r>
                    </a:p>
                    <a:p>
                      <a:pPr>
                        <a:lnSpc>
                          <a:spcPct val="115000"/>
                        </a:lnSpc>
                        <a:spcAft>
                          <a:spcPts val="0"/>
                        </a:spcAft>
                      </a:pPr>
                      <a:r>
                        <a:rPr lang="el-GR" sz="1000" dirty="0" smtClean="0">
                          <a:solidFill>
                            <a:schemeClr val="tx1"/>
                          </a:solidFill>
                          <a:effectLst/>
                          <a:latin typeface="+mn-lt"/>
                          <a:ea typeface="Times New Roman" panose="02020603050405020304" pitchFamily="18" charset="0"/>
                          <a:cs typeface="Calibri" panose="020F0502020204030204" pitchFamily="34" charset="0"/>
                        </a:rPr>
                        <a:t>Για </a:t>
                      </a:r>
                      <a:r>
                        <a:rPr lang="el-GR" sz="1000" dirty="0">
                          <a:solidFill>
                            <a:schemeClr val="tx1"/>
                          </a:solidFill>
                          <a:effectLst/>
                          <a:latin typeface="+mn-lt"/>
                          <a:ea typeface="Times New Roman" panose="02020603050405020304" pitchFamily="18" charset="0"/>
                          <a:cs typeface="Calibri" panose="020F0502020204030204" pitchFamily="34" charset="0"/>
                        </a:rPr>
                        <a:t>την εφαρμογή του μέτρου απαραίτητη προϋπόθεση είναι ο εντοπισμός και η καταγραφή (με φροντίδα της Περιφέρειας), των τμημάτων των αγωγών μεταφοράς αρδευτικού νερού που με την πάροδο του χρόνου έχουν υποστεί σημαντικές φθορές τόσο στα έργα πολιτικού μηχανικού όσο και στα ηλεκτρομηχανολογικά έργα.</a:t>
                      </a:r>
                      <a:br>
                        <a:rPr lang="el-GR" sz="1000" dirty="0">
                          <a:solidFill>
                            <a:schemeClr val="tx1"/>
                          </a:solidFill>
                          <a:effectLst/>
                          <a:latin typeface="+mn-lt"/>
                          <a:ea typeface="Times New Roman" panose="02020603050405020304" pitchFamily="18" charset="0"/>
                          <a:cs typeface="Calibri" panose="020F0502020204030204" pitchFamily="34" charset="0"/>
                        </a:rPr>
                      </a:br>
                      <a:r>
                        <a:rPr lang="el-GR" sz="1000" dirty="0">
                          <a:solidFill>
                            <a:schemeClr val="tx1"/>
                          </a:solidFill>
                          <a:effectLst/>
                          <a:latin typeface="+mn-lt"/>
                          <a:ea typeface="Times New Roman" panose="02020603050405020304" pitchFamily="18" charset="0"/>
                          <a:cs typeface="Calibri" panose="020F0502020204030204" pitchFamily="34" charset="0"/>
                        </a:rPr>
                        <a:t>Ως πρώτο βήμα υλοποίησης του μέτρου προτείνεται ο καθορισμός προτεραιοτήτων και κατόπιν η σύνταξη μελέτης που θα διερευνήσει επίσης τη δυνατότητα αντικατάστασης υφιστάμενων ανοικτών τριτευόντων αγωγών άρδευσης με αγωγούς υπό πίεση. Θα πρέπει να συνεκτιμηθεί μέσω ανάλυσης κόστους – οφέλους τόσο το χρηματοοικονομικό όσο και το περιβαλλοντικό όφελος. Η υλοποίηση του μέτρου προτείνεται να ξεκινήσει: α) από τα τμήματα αυτά του δικτύου που παρουσιάζουν τις μεγαλύτερες απώλειες, και β) στα δίκτυα που τροφοδοτούνται από υπόγεια υδατικά συστήματα που βρίσκονται σε κακή ποσοτική κατάσταση.</a:t>
                      </a:r>
                      <a:br>
                        <a:rPr lang="el-GR" sz="1000" dirty="0">
                          <a:solidFill>
                            <a:schemeClr val="tx1"/>
                          </a:solidFill>
                          <a:effectLst/>
                          <a:latin typeface="+mn-lt"/>
                          <a:ea typeface="Times New Roman" panose="02020603050405020304" pitchFamily="18" charset="0"/>
                          <a:cs typeface="Calibri" panose="020F0502020204030204" pitchFamily="34" charset="0"/>
                        </a:rPr>
                      </a:br>
                      <a:r>
                        <a:rPr lang="el-GR" sz="1000" dirty="0">
                          <a:solidFill>
                            <a:schemeClr val="tx1"/>
                          </a:solidFill>
                          <a:effectLst/>
                          <a:latin typeface="+mn-lt"/>
                          <a:ea typeface="Times New Roman" panose="02020603050405020304" pitchFamily="18" charset="0"/>
                          <a:cs typeface="Calibri" panose="020F0502020204030204" pitchFamily="34" charset="0"/>
                        </a:rPr>
                        <a:t>Στη συνέχεια και μετά από αξιολόγηση των προβλημάτων θα πρέπει να προωθηθούν παρεμβάσεις-δράσεις συντήρησης, αποκατάστασης και εκσυγχρονισμού των αγωγών αυτών στην αρχική κατάσταση καλής λειτουργίας με φροντίδα του Υπουργείου Π.Α.Π.ΕΝ. και της Περιφέρειας.</a:t>
                      </a:r>
                      <a:endParaRPr lang="el-GR" sz="10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l-GR" sz="1000" dirty="0">
                          <a:solidFill>
                            <a:schemeClr val="tx1"/>
                          </a:solidFill>
                          <a:effectLst/>
                          <a:latin typeface="+mn-lt"/>
                          <a:ea typeface="Times New Roman" panose="02020603050405020304" pitchFamily="18" charset="0"/>
                          <a:cs typeface="Calibri" panose="020F0502020204030204" pitchFamily="34" charset="0"/>
                        </a:rPr>
                        <a:t>24</a:t>
                      </a:r>
                      <a:endParaRPr lang="el-GR" sz="10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l-GR" sz="1000" dirty="0">
                          <a:solidFill>
                            <a:schemeClr val="tx1"/>
                          </a:solidFill>
                          <a:effectLst/>
                          <a:latin typeface="+mn-lt"/>
                          <a:ea typeface="Times New Roman" panose="02020603050405020304" pitchFamily="18" charset="0"/>
                          <a:cs typeface="Calibri" panose="020F0502020204030204" pitchFamily="34" charset="0"/>
                        </a:rPr>
                        <a:t>3,75</a:t>
                      </a:r>
                      <a:endParaRPr lang="el-GR" sz="10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tr>
            </a:tbl>
          </a:graphicData>
        </a:graphic>
      </p:graphicFrame>
    </p:spTree>
    <p:extLst>
      <p:ext uri="{BB962C8B-B14F-4D97-AF65-F5344CB8AC3E}">
        <p14:creationId xmlns:p14="http://schemas.microsoft.com/office/powerpoint/2010/main" xmlns="" val="857359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1"/>
          <p:cNvSpPr txBox="1">
            <a:spLocks/>
          </p:cNvSpPr>
          <p:nvPr/>
        </p:nvSpPr>
        <p:spPr>
          <a:xfrm>
            <a:off x="0" y="-1"/>
            <a:ext cx="9144000" cy="180077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l-GR" sz="2800" b="1" dirty="0">
              <a:solidFill>
                <a:schemeClr val="accent2">
                  <a:lumMod val="50000"/>
                </a:schemeClr>
              </a:solidFill>
            </a:endParaRPr>
          </a:p>
        </p:txBody>
      </p:sp>
      <p:pic>
        <p:nvPicPr>
          <p:cNvPr id="7" name="Εικόνα 1"/>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7825615" y="-68358"/>
            <a:ext cx="1284476" cy="18007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12" name="Straight Connector 11"/>
          <p:cNvCxnSpPr/>
          <p:nvPr/>
        </p:nvCxnSpPr>
        <p:spPr>
          <a:xfrm>
            <a:off x="0" y="1788069"/>
            <a:ext cx="9144000" cy="0"/>
          </a:xfrm>
          <a:prstGeom prst="line">
            <a:avLst/>
          </a:prstGeom>
          <a:ln w="38100"/>
        </p:spPr>
        <p:style>
          <a:lnRef idx="2">
            <a:schemeClr val="accent1"/>
          </a:lnRef>
          <a:fillRef idx="0">
            <a:schemeClr val="accent1"/>
          </a:fillRef>
          <a:effectRef idx="1">
            <a:schemeClr val="accent1"/>
          </a:effectRef>
          <a:fontRef idx="minor">
            <a:schemeClr val="tx1"/>
          </a:fontRef>
        </p:style>
      </p:cxnSp>
      <p:pic>
        <p:nvPicPr>
          <p:cNvPr id="1027" name="Picture 3" descr="C:\Users\Nikolaos\Desktop\AquaMan Logo.jpg"/>
          <p:cNvPicPr>
            <a:picLocks noChangeAspect="1" noChangeArrowheads="1"/>
          </p:cNvPicPr>
          <p:nvPr/>
        </p:nvPicPr>
        <p:blipFill>
          <a:blip r:embed="rId3"/>
          <a:srcRect b="23704"/>
          <a:stretch>
            <a:fillRect/>
          </a:stretch>
        </p:blipFill>
        <p:spPr bwMode="auto">
          <a:xfrm>
            <a:off x="0" y="-12700"/>
            <a:ext cx="2819400" cy="1689457"/>
          </a:xfrm>
          <a:prstGeom prst="rect">
            <a:avLst/>
          </a:prstGeom>
          <a:noFill/>
        </p:spPr>
      </p:pic>
      <p:sp>
        <p:nvSpPr>
          <p:cNvPr id="6" name="Rectangle 5"/>
          <p:cNvSpPr/>
          <p:nvPr/>
        </p:nvSpPr>
        <p:spPr>
          <a:xfrm>
            <a:off x="2819400" y="139530"/>
            <a:ext cx="4972306" cy="1384995"/>
          </a:xfrm>
          <a:prstGeom prst="rect">
            <a:avLst/>
          </a:prstGeom>
        </p:spPr>
        <p:txBody>
          <a:bodyPr wrap="square">
            <a:spAutoFit/>
          </a:bodyPr>
          <a:lstStyle/>
          <a:p>
            <a:r>
              <a:rPr lang="el-GR" sz="2800" b="1" dirty="0" smtClean="0">
                <a:ea typeface="Calibri" pitchFamily="34" charset="0"/>
                <a:cs typeface="Times New Roman" pitchFamily="18" charset="0"/>
              </a:rPr>
              <a:t>ΒΑΣΙΚΑ ΜΕΤΡΑ ΓΙΑ ΤΗ ΛΕΚΑΝΗ ΑΠΟΡΡΟΗΣ ΤΟΥ ΠΟΤΑΜΟΥ ΚΕΡΙΤΗ (4/4)</a:t>
            </a:r>
            <a:endParaRPr lang="en-US" sz="2800" b="1" dirty="0"/>
          </a:p>
        </p:txBody>
      </p:sp>
      <p:graphicFrame>
        <p:nvGraphicFramePr>
          <p:cNvPr id="4" name="Table 3"/>
          <p:cNvGraphicFramePr>
            <a:graphicFrameLocks noGrp="1"/>
          </p:cNvGraphicFramePr>
          <p:nvPr>
            <p:extLst>
              <p:ext uri="{D42A27DB-BD31-4B8C-83A1-F6EECF244321}">
                <p14:modId xmlns:p14="http://schemas.microsoft.com/office/powerpoint/2010/main" xmlns="" val="1217364377"/>
              </p:ext>
            </p:extLst>
          </p:nvPr>
        </p:nvGraphicFramePr>
        <p:xfrm>
          <a:off x="1" y="1800770"/>
          <a:ext cx="9117874" cy="4674913"/>
        </p:xfrm>
        <a:graphic>
          <a:graphicData uri="http://schemas.openxmlformats.org/drawingml/2006/table">
            <a:tbl>
              <a:tblPr firstRow="1" firstCol="1" bandRow="1">
                <a:tableStyleId>{5940675A-B579-460E-94D1-54222C63F5DA}</a:tableStyleId>
              </a:tblPr>
              <a:tblGrid>
                <a:gridCol w="452845"/>
                <a:gridCol w="6940731"/>
                <a:gridCol w="740229"/>
                <a:gridCol w="984069"/>
              </a:tblGrid>
              <a:tr h="404006">
                <a:tc>
                  <a:txBody>
                    <a:bodyPr/>
                    <a:lstStyle/>
                    <a:p>
                      <a:pPr marL="53975" algn="ctr">
                        <a:lnSpc>
                          <a:spcPct val="115000"/>
                        </a:lnSpc>
                        <a:spcAft>
                          <a:spcPts val="0"/>
                        </a:spcAft>
                      </a:pPr>
                      <a:r>
                        <a:rPr lang="el-GR" sz="1000" b="1" dirty="0">
                          <a:solidFill>
                            <a:schemeClr val="tx1"/>
                          </a:solidFill>
                          <a:effectLst/>
                          <a:latin typeface="+mn-lt"/>
                        </a:rPr>
                        <a:t>Α/Α </a:t>
                      </a:r>
                      <a:endParaRPr lang="el-GR" sz="1000" b="1" dirty="0">
                        <a:solidFill>
                          <a:schemeClr val="tx1"/>
                        </a:solidFill>
                        <a:effectLst/>
                        <a:latin typeface="+mn-lt"/>
                        <a:ea typeface="Calibri" panose="020F0502020204030204" pitchFamily="34" charset="0"/>
                        <a:cs typeface="Times New Roman" panose="02020603050405020304" pitchFamily="18" charset="0"/>
                      </a:endParaRPr>
                    </a:p>
                  </a:txBody>
                  <a:tcPr marL="53530" marR="53530" marT="0" marB="0"/>
                </a:tc>
                <a:tc>
                  <a:txBody>
                    <a:bodyPr/>
                    <a:lstStyle/>
                    <a:p>
                      <a:pPr marL="53975" algn="ctr">
                        <a:lnSpc>
                          <a:spcPct val="115000"/>
                        </a:lnSpc>
                        <a:spcAft>
                          <a:spcPts val="0"/>
                        </a:spcAft>
                      </a:pPr>
                      <a:r>
                        <a:rPr lang="el-GR" sz="1000" b="1" dirty="0">
                          <a:solidFill>
                            <a:schemeClr val="tx1"/>
                          </a:solidFill>
                          <a:effectLst/>
                          <a:latin typeface="+mn-lt"/>
                        </a:rPr>
                        <a:t>ΟΝΟΜΑΣΙΑ / ΚΩΔΙΚΟΣ ΜΕΤΡΟΥ</a:t>
                      </a:r>
                      <a:endParaRPr lang="el-GR" sz="1000" b="1" dirty="0">
                        <a:solidFill>
                          <a:schemeClr val="tx1"/>
                        </a:solidFill>
                        <a:effectLst/>
                        <a:latin typeface="+mn-lt"/>
                        <a:ea typeface="Calibri" panose="020F0502020204030204" pitchFamily="34" charset="0"/>
                        <a:cs typeface="Times New Roman" panose="02020603050405020304" pitchFamily="18" charset="0"/>
                      </a:endParaRPr>
                    </a:p>
                  </a:txBody>
                  <a:tcPr marL="53530" marR="53530" marT="0" marB="0"/>
                </a:tc>
                <a:tc>
                  <a:txBody>
                    <a:bodyPr/>
                    <a:lstStyle/>
                    <a:p>
                      <a:pPr marL="53975" algn="ctr">
                        <a:lnSpc>
                          <a:spcPct val="115000"/>
                        </a:lnSpc>
                        <a:spcAft>
                          <a:spcPts val="0"/>
                        </a:spcAft>
                      </a:pPr>
                      <a:r>
                        <a:rPr lang="el-GR" sz="1000" b="1">
                          <a:solidFill>
                            <a:schemeClr val="tx1"/>
                          </a:solidFill>
                          <a:effectLst/>
                          <a:latin typeface="+mn-lt"/>
                        </a:rPr>
                        <a:t>Αριθμός Μέτρου</a:t>
                      </a:r>
                      <a:endParaRPr lang="el-GR" sz="1000" b="1">
                        <a:solidFill>
                          <a:schemeClr val="tx1"/>
                        </a:solidFill>
                        <a:effectLst/>
                        <a:latin typeface="+mn-lt"/>
                        <a:ea typeface="Calibri" panose="020F0502020204030204" pitchFamily="34" charset="0"/>
                        <a:cs typeface="Times New Roman" panose="02020603050405020304" pitchFamily="18" charset="0"/>
                      </a:endParaRPr>
                    </a:p>
                  </a:txBody>
                  <a:tcPr marL="53530" marR="53530" marT="0" marB="0"/>
                </a:tc>
                <a:tc>
                  <a:txBody>
                    <a:bodyPr/>
                    <a:lstStyle/>
                    <a:p>
                      <a:pPr marL="53975" algn="ctr">
                        <a:lnSpc>
                          <a:spcPct val="115000"/>
                        </a:lnSpc>
                        <a:spcAft>
                          <a:spcPts val="0"/>
                        </a:spcAft>
                      </a:pPr>
                      <a:r>
                        <a:rPr lang="el-GR" sz="1000" b="1" dirty="0">
                          <a:solidFill>
                            <a:schemeClr val="tx1"/>
                          </a:solidFill>
                          <a:effectLst/>
                          <a:latin typeface="+mn-lt"/>
                        </a:rPr>
                        <a:t>Βαθμολογία με βαρύτητα</a:t>
                      </a:r>
                      <a:endParaRPr lang="el-GR" sz="1000" b="1" dirty="0">
                        <a:solidFill>
                          <a:schemeClr val="tx1"/>
                        </a:solidFill>
                        <a:effectLst/>
                        <a:latin typeface="+mn-lt"/>
                        <a:ea typeface="Calibri" panose="020F0502020204030204" pitchFamily="34" charset="0"/>
                        <a:cs typeface="Times New Roman" panose="02020603050405020304" pitchFamily="18" charset="0"/>
                      </a:endParaRPr>
                    </a:p>
                  </a:txBody>
                  <a:tcPr marL="53530" marR="53530" marT="0" marB="0"/>
                </a:tc>
              </a:tr>
              <a:tr h="1106595">
                <a:tc>
                  <a:txBody>
                    <a:bodyPr/>
                    <a:lstStyle/>
                    <a:p>
                      <a:pPr algn="ctr">
                        <a:lnSpc>
                          <a:spcPct val="115000"/>
                        </a:lnSpc>
                        <a:spcAft>
                          <a:spcPts val="0"/>
                        </a:spcAft>
                      </a:pPr>
                      <a:r>
                        <a:rPr lang="el-GR" sz="1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10</a:t>
                      </a:r>
                      <a:endParaRPr lang="el-GR"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el-GR" sz="1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Σύμφωνα με την Υπουργική Απόφαση Φ16/6631/1989 </a:t>
                      </a:r>
                      <a:r>
                        <a:rPr lang="el-GR" sz="1000" b="1" dirty="0">
                          <a:solidFill>
                            <a:srgbClr val="FFFF00"/>
                          </a:solidFill>
                          <a:effectLst/>
                          <a:latin typeface="Calibri" panose="020F0502020204030204" pitchFamily="34" charset="0"/>
                          <a:ea typeface="Times New Roman" panose="02020603050405020304" pitchFamily="18" charset="0"/>
                          <a:cs typeface="Calibri" panose="020F0502020204030204" pitchFamily="34" charset="0"/>
                        </a:rPr>
                        <a:t>καθορίσθηκαν τα κατώτατα και τα ανώτατα όρια των αναγκαίων ποσοτήτων αρδευτικού νερού για την ορθολογική χρήση των υδατικών </a:t>
                      </a:r>
                      <a:r>
                        <a:rPr lang="el-GR" sz="1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πόρων στην άρδευση ανά κατηγορία καλλιεργειών και ανά Υδατικό Διαμέρισμα. Τα όρια αυτά έχουν υπολογισθεί ανά μήνα για την περίοδο Απριλίου – Σεπτεμβρίου και ισχύουν αθροιστικά. Ο υπολογισμός των αναγκαίων ποσοτήτων έγινε με τη μέθοδο </a:t>
                      </a:r>
                      <a:r>
                        <a:rPr lang="el-GR" sz="10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Blaney</a:t>
                      </a:r>
                      <a:r>
                        <a:rPr lang="el-GR" sz="1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 </a:t>
                      </a:r>
                      <a:r>
                        <a:rPr lang="el-GR" sz="10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Criddle</a:t>
                      </a:r>
                      <a:r>
                        <a:rPr lang="el-GR" sz="1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a:t>
                      </a:r>
                      <a:endParaRPr lang="el-GR"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l-GR" sz="10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42</a:t>
                      </a:r>
                      <a:endParaRPr lang="el-GR"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l-GR" sz="10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3,70</a:t>
                      </a:r>
                      <a:endParaRPr lang="el-GR"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632445">
                <a:tc>
                  <a:txBody>
                    <a:bodyPr/>
                    <a:lstStyle/>
                    <a:p>
                      <a:pPr algn="ctr">
                        <a:lnSpc>
                          <a:spcPct val="115000"/>
                        </a:lnSpc>
                        <a:spcAft>
                          <a:spcPts val="0"/>
                        </a:spcAft>
                      </a:pPr>
                      <a:r>
                        <a:rPr lang="el-GR" sz="10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11</a:t>
                      </a:r>
                      <a:endParaRPr lang="el-GR"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el-GR" sz="1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Οι κάθε είδους </a:t>
                      </a:r>
                      <a:r>
                        <a:rPr lang="el-GR" sz="1000" b="1" dirty="0">
                          <a:solidFill>
                            <a:srgbClr val="FFFF00"/>
                          </a:solidFill>
                          <a:effectLst/>
                          <a:latin typeface="Calibri" panose="020F0502020204030204" pitchFamily="34" charset="0"/>
                          <a:ea typeface="Times New Roman" panose="02020603050405020304" pitchFamily="18" charset="0"/>
                          <a:cs typeface="Calibri" panose="020F0502020204030204" pitchFamily="34" charset="0"/>
                        </a:rPr>
                        <a:t>διαρροές</a:t>
                      </a:r>
                      <a:r>
                        <a:rPr lang="el-GR" sz="1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λόγω ελαττωματικών συνδέσεων ή φθορών στους αγωγούς μεταφοράς, τα σφάλματα μέτρησης λόγω ελαττωματικών </a:t>
                      </a:r>
                      <a:r>
                        <a:rPr lang="el-GR" sz="10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υδρομέτρων</a:t>
                      </a:r>
                      <a:r>
                        <a:rPr lang="el-GR" sz="1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ή και απλώς η έλλειψη </a:t>
                      </a:r>
                      <a:r>
                        <a:rPr lang="el-GR" sz="10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υδρομέτρων</a:t>
                      </a:r>
                      <a:r>
                        <a:rPr lang="el-GR" sz="1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συμβάλλουν στη μη τιμολόγηση νερού, το οποίο από τις ΔΕΥΑ εκτιμάται ότι κυμαίνεται μεταξύ 35% και 70%. Με ευθύνη των ΔΕΥΑ/Δήμων πρέπει να εφαρμοστούν μέθοδοι εντοπισμού απωλειών σε δίκτυα ύδρευσης οι οποίες θα εφαρμόζονται σε συνεχή βάση. Μετά τον εντοπισμό πρέπει να ακολουθεί η επισκευή και αποκατάσταση παλαιών φθαρμένων αγωγών ύδρευσης και στην ενίσχυση του εξωτερικού υδραγωγείου ύδρευσης για την κάλυψη αυξημένης ζήτησης σε υδρευτικές ανάγκες.</a:t>
                      </a:r>
                      <a:br>
                        <a:rPr lang="el-GR" sz="1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br>
                      <a:r>
                        <a:rPr lang="el-GR" sz="1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Επίσης θα πρέπει να προωθηθεί η τοποθέτηση </a:t>
                      </a:r>
                      <a:r>
                        <a:rPr lang="el-GR" sz="1000" dirty="0" err="1">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υδρομέτρων</a:t>
                      </a:r>
                      <a:r>
                        <a:rPr lang="el-GR" sz="1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όπου δεν υπάρχουν και η αντικατάσταση των ελαττωματικών. Οι δράσεις αυτές πρέπει να γενικευτούν, κατά προτεραιότητα, σε όλες τις ΔΕΥΑ/Δήμους, στις οποίες παρατηρούνται απώλειες στο δίκτυο ύδρευσης μεγαλύτερες από 50%.</a:t>
                      </a:r>
                      <a:endParaRPr lang="el-GR"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l-GR" sz="10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23</a:t>
                      </a:r>
                      <a:endParaRPr lang="el-GR"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l-GR" sz="10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3,70</a:t>
                      </a:r>
                      <a:endParaRPr lang="el-GR"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1586972">
                <a:tc>
                  <a:txBody>
                    <a:bodyPr/>
                    <a:lstStyle/>
                    <a:p>
                      <a:pPr algn="ctr">
                        <a:lnSpc>
                          <a:spcPct val="115000"/>
                        </a:lnSpc>
                        <a:spcAft>
                          <a:spcPts val="0"/>
                        </a:spcAft>
                      </a:pPr>
                      <a:r>
                        <a:rPr lang="el-GR" sz="100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12</a:t>
                      </a:r>
                      <a:endParaRPr lang="el-GR"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el-GR" sz="1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Το πλαίσιο λειτουργίας των Οργανισμών Εγγείων Βελτιώσεων θεσμοθετήθηκε το 1958 και στην πορεία τροποποιήθηκε/ συμπληρώθηκε με σειρά νομοθετημάτων. Το μέτρο αναφέρεται στη διαμόρφωση προτάσεων και θεσμικών τροποποιήσεων σχετικών με την αναβάθμιση της λειτουργίας και την πλήρη διευκρίνιση του </a:t>
                      </a:r>
                      <a:r>
                        <a:rPr lang="el-GR" sz="1000" b="1" dirty="0">
                          <a:solidFill>
                            <a:srgbClr val="FFFF00"/>
                          </a:solidFill>
                          <a:effectLst/>
                          <a:latin typeface="Calibri" panose="020F0502020204030204" pitchFamily="34" charset="0"/>
                          <a:ea typeface="Times New Roman" panose="02020603050405020304" pitchFamily="18" charset="0"/>
                          <a:cs typeface="Calibri" panose="020F0502020204030204" pitchFamily="34" charset="0"/>
                        </a:rPr>
                        <a:t>θεσμικού πλαισίου των ΤΟΕΒ/ΓΟΕΒ, </a:t>
                      </a:r>
                      <a:r>
                        <a:rPr lang="el-GR" sz="1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έτσι ώστε να βελτιωθεί ουσιαστικά η διαχείριση του αρδευτικού νερού. Στο πλαίσιο αυτό απαραίτητη είναι η σύσταση ειδικής ομάδας εργασίας με εκπροσώπους όλων των εμπλεκόμενων θεσμικών φορέων η οποία θα διαμορφώσει προτάσεις για τις απαραίτητες θεσμικές και κανονιστικές τροποποιήσεις για τον εκσυγχρονισμό λειτουργίας των ΤΟΕΒ/ΓΟΕΒ.</a:t>
                      </a:r>
                      <a:endParaRPr lang="el-GR"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l-GR" sz="1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29</a:t>
                      </a:r>
                      <a:endParaRPr lang="el-GR"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l-GR" sz="10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3,70</a:t>
                      </a:r>
                      <a:endParaRPr lang="el-GR"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bl>
          </a:graphicData>
        </a:graphic>
      </p:graphicFrame>
    </p:spTree>
    <p:extLst>
      <p:ext uri="{BB962C8B-B14F-4D97-AF65-F5344CB8AC3E}">
        <p14:creationId xmlns:p14="http://schemas.microsoft.com/office/powerpoint/2010/main" xmlns="" val="34654712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1"/>
          <p:cNvSpPr txBox="1">
            <a:spLocks/>
          </p:cNvSpPr>
          <p:nvPr/>
        </p:nvSpPr>
        <p:spPr>
          <a:xfrm>
            <a:off x="0" y="-1"/>
            <a:ext cx="9144000" cy="180077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l-GR" sz="2800" b="1" dirty="0">
              <a:solidFill>
                <a:schemeClr val="accent2">
                  <a:lumMod val="50000"/>
                </a:schemeClr>
              </a:solidFill>
            </a:endParaRPr>
          </a:p>
        </p:txBody>
      </p:sp>
      <p:pic>
        <p:nvPicPr>
          <p:cNvPr id="7" name="Εικόνα 1"/>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7825615" y="-68358"/>
            <a:ext cx="1284476" cy="18007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12" name="Straight Connector 11"/>
          <p:cNvCxnSpPr/>
          <p:nvPr/>
        </p:nvCxnSpPr>
        <p:spPr>
          <a:xfrm>
            <a:off x="0" y="1788069"/>
            <a:ext cx="9144000" cy="0"/>
          </a:xfrm>
          <a:prstGeom prst="line">
            <a:avLst/>
          </a:prstGeom>
          <a:ln w="38100"/>
        </p:spPr>
        <p:style>
          <a:lnRef idx="2">
            <a:schemeClr val="accent1"/>
          </a:lnRef>
          <a:fillRef idx="0">
            <a:schemeClr val="accent1"/>
          </a:fillRef>
          <a:effectRef idx="1">
            <a:schemeClr val="accent1"/>
          </a:effectRef>
          <a:fontRef idx="minor">
            <a:schemeClr val="tx1"/>
          </a:fontRef>
        </p:style>
      </p:cxnSp>
      <p:pic>
        <p:nvPicPr>
          <p:cNvPr id="1027" name="Picture 3" descr="C:\Users\Nikolaos\Desktop\AquaMan Logo.jpg"/>
          <p:cNvPicPr>
            <a:picLocks noChangeAspect="1" noChangeArrowheads="1"/>
          </p:cNvPicPr>
          <p:nvPr/>
        </p:nvPicPr>
        <p:blipFill>
          <a:blip r:embed="rId3"/>
          <a:srcRect b="23704"/>
          <a:stretch>
            <a:fillRect/>
          </a:stretch>
        </p:blipFill>
        <p:spPr bwMode="auto">
          <a:xfrm>
            <a:off x="0" y="-12700"/>
            <a:ext cx="2819400" cy="1689457"/>
          </a:xfrm>
          <a:prstGeom prst="rect">
            <a:avLst/>
          </a:prstGeom>
          <a:noFill/>
        </p:spPr>
      </p:pic>
      <p:sp>
        <p:nvSpPr>
          <p:cNvPr id="6" name="Rectangle 5"/>
          <p:cNvSpPr/>
          <p:nvPr/>
        </p:nvSpPr>
        <p:spPr>
          <a:xfrm>
            <a:off x="2819400" y="139530"/>
            <a:ext cx="4972306" cy="1384995"/>
          </a:xfrm>
          <a:prstGeom prst="rect">
            <a:avLst/>
          </a:prstGeom>
        </p:spPr>
        <p:txBody>
          <a:bodyPr wrap="square">
            <a:spAutoFit/>
          </a:bodyPr>
          <a:lstStyle/>
          <a:p>
            <a:r>
              <a:rPr lang="el-GR" sz="2800" b="1" dirty="0" smtClean="0">
                <a:ea typeface="Calibri" pitchFamily="34" charset="0"/>
                <a:cs typeface="Times New Roman" pitchFamily="18" charset="0"/>
              </a:rPr>
              <a:t>ΣΥΜΠΛΗΡΩΜΑΤΙΚΑ ΜΕΤΡΑ ΓΙΑ ΤΗ ΛΕΚΑΝΗ ΑΠΟΡΡΟΗΣ ΤΟΥ ΠΟΤΑΜΟΥ ΚΕΡΙΤΗ</a:t>
            </a:r>
            <a:endParaRPr lang="en-US" sz="2800" b="1" dirty="0"/>
          </a:p>
        </p:txBody>
      </p:sp>
      <p:graphicFrame>
        <p:nvGraphicFramePr>
          <p:cNvPr id="3" name="Table 2"/>
          <p:cNvGraphicFramePr>
            <a:graphicFrameLocks noGrp="1"/>
          </p:cNvGraphicFramePr>
          <p:nvPr>
            <p:extLst>
              <p:ext uri="{D42A27DB-BD31-4B8C-83A1-F6EECF244321}">
                <p14:modId xmlns:p14="http://schemas.microsoft.com/office/powerpoint/2010/main" xmlns="" val="1284619218"/>
              </p:ext>
            </p:extLst>
          </p:nvPr>
        </p:nvGraphicFramePr>
        <p:xfrm>
          <a:off x="-1" y="2185630"/>
          <a:ext cx="9110091" cy="4165118"/>
        </p:xfrm>
        <a:graphic>
          <a:graphicData uri="http://schemas.openxmlformats.org/drawingml/2006/table">
            <a:tbl>
              <a:tblPr firstRow="1" firstCol="1" bandRow="1">
                <a:tableStyleId>{5940675A-B579-460E-94D1-54222C63F5DA}</a:tableStyleId>
              </a:tblPr>
              <a:tblGrid>
                <a:gridCol w="559294"/>
                <a:gridCol w="6889072"/>
                <a:gridCol w="790113"/>
                <a:gridCol w="871612"/>
              </a:tblGrid>
              <a:tr h="728879">
                <a:tc>
                  <a:txBody>
                    <a:bodyPr/>
                    <a:lstStyle/>
                    <a:p>
                      <a:pPr marL="53975" algn="ctr">
                        <a:lnSpc>
                          <a:spcPct val="115000"/>
                        </a:lnSpc>
                        <a:spcAft>
                          <a:spcPts val="0"/>
                        </a:spcAft>
                      </a:pPr>
                      <a:r>
                        <a:rPr lang="el-GR" sz="1200" b="1" dirty="0">
                          <a:effectLst/>
                        </a:rPr>
                        <a:t>Α/Α</a:t>
                      </a:r>
                      <a:endParaRPr lang="el-GR"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tc>
                <a:tc>
                  <a:txBody>
                    <a:bodyPr/>
                    <a:lstStyle/>
                    <a:p>
                      <a:pPr marL="53975" algn="ctr">
                        <a:lnSpc>
                          <a:spcPct val="115000"/>
                        </a:lnSpc>
                        <a:spcAft>
                          <a:spcPts val="0"/>
                        </a:spcAft>
                      </a:pPr>
                      <a:r>
                        <a:rPr lang="el-GR" sz="1200" b="1" dirty="0">
                          <a:effectLst/>
                        </a:rPr>
                        <a:t>ΟΝΟΜΑΣΙΑ / ΚΩΔΙΚΟΣ ΜΕΤΡΟΥ</a:t>
                      </a:r>
                      <a:endParaRPr lang="el-GR"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tc>
                <a:tc>
                  <a:txBody>
                    <a:bodyPr/>
                    <a:lstStyle/>
                    <a:p>
                      <a:pPr marL="53975" algn="ctr">
                        <a:lnSpc>
                          <a:spcPct val="115000"/>
                        </a:lnSpc>
                        <a:spcAft>
                          <a:spcPts val="0"/>
                        </a:spcAft>
                      </a:pPr>
                      <a:r>
                        <a:rPr lang="el-GR" sz="1200" b="1" dirty="0">
                          <a:effectLst/>
                        </a:rPr>
                        <a:t>Αριθμός Μέτρου</a:t>
                      </a:r>
                      <a:endParaRPr lang="el-GR"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tc>
                <a:tc>
                  <a:txBody>
                    <a:bodyPr/>
                    <a:lstStyle/>
                    <a:p>
                      <a:pPr marL="53975" algn="ctr">
                        <a:lnSpc>
                          <a:spcPct val="115000"/>
                        </a:lnSpc>
                        <a:spcAft>
                          <a:spcPts val="0"/>
                        </a:spcAft>
                      </a:pPr>
                      <a:r>
                        <a:rPr lang="el-GR" sz="1200" b="1" dirty="0">
                          <a:effectLst/>
                        </a:rPr>
                        <a:t>Βαθμολογία με βαρύτητα</a:t>
                      </a:r>
                      <a:endParaRPr lang="el-GR"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tc>
              </a:tr>
              <a:tr h="165054">
                <a:tc>
                  <a:txBody>
                    <a:bodyPr/>
                    <a:lstStyle/>
                    <a:p>
                      <a:pPr algn="ctr">
                        <a:lnSpc>
                          <a:spcPct val="115000"/>
                        </a:lnSpc>
                        <a:spcAft>
                          <a:spcPts val="0"/>
                        </a:spcAft>
                      </a:pPr>
                      <a:r>
                        <a:rPr lang="el-GR" sz="1100">
                          <a:effectLst/>
                        </a:rPr>
                        <a:t>1</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c>
                  <a:txBody>
                    <a:bodyPr/>
                    <a:lstStyle/>
                    <a:p>
                      <a:pPr>
                        <a:lnSpc>
                          <a:spcPct val="115000"/>
                        </a:lnSpc>
                        <a:spcAft>
                          <a:spcPts val="0"/>
                        </a:spcAft>
                      </a:pPr>
                      <a:r>
                        <a:rPr lang="el-GR" sz="1100" dirty="0">
                          <a:effectLst/>
                        </a:rPr>
                        <a:t>Επιβολή </a:t>
                      </a:r>
                      <a:r>
                        <a:rPr lang="el-GR" sz="1100" b="1" dirty="0">
                          <a:solidFill>
                            <a:srgbClr val="FFFF00"/>
                          </a:solidFill>
                          <a:effectLst/>
                        </a:rPr>
                        <a:t>αναγκαίων μέτρων για την αντιμετώπιση προβλήματος λειψυδρίας ή άλλων έκτακτων αναγκών GR13SM02-01</a:t>
                      </a:r>
                      <a:endParaRPr lang="el-GR" sz="1100" b="1"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c>
                  <a:txBody>
                    <a:bodyPr/>
                    <a:lstStyle/>
                    <a:p>
                      <a:pPr algn="ctr">
                        <a:lnSpc>
                          <a:spcPct val="115000"/>
                        </a:lnSpc>
                        <a:spcAft>
                          <a:spcPts val="0"/>
                        </a:spcAft>
                      </a:pPr>
                      <a:r>
                        <a:rPr lang="el-GR" sz="1100">
                          <a:effectLst/>
                        </a:rPr>
                        <a:t>1</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c>
                  <a:txBody>
                    <a:bodyPr/>
                    <a:lstStyle/>
                    <a:p>
                      <a:pPr algn="ctr">
                        <a:lnSpc>
                          <a:spcPct val="115000"/>
                        </a:lnSpc>
                        <a:spcAft>
                          <a:spcPts val="0"/>
                        </a:spcAft>
                      </a:pPr>
                      <a:r>
                        <a:rPr lang="el-GR" sz="1100" dirty="0">
                          <a:effectLst/>
                        </a:rPr>
                        <a:t>4,40</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r>
              <a:tr h="303700">
                <a:tc>
                  <a:txBody>
                    <a:bodyPr/>
                    <a:lstStyle/>
                    <a:p>
                      <a:pPr algn="ctr">
                        <a:lnSpc>
                          <a:spcPct val="115000"/>
                        </a:lnSpc>
                        <a:spcAft>
                          <a:spcPts val="0"/>
                        </a:spcAft>
                      </a:pPr>
                      <a:r>
                        <a:rPr lang="el-GR" sz="1100">
                          <a:effectLst/>
                        </a:rPr>
                        <a:t>2</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c>
                  <a:txBody>
                    <a:bodyPr/>
                    <a:lstStyle/>
                    <a:p>
                      <a:pPr>
                        <a:lnSpc>
                          <a:spcPct val="115000"/>
                        </a:lnSpc>
                        <a:spcAft>
                          <a:spcPts val="0"/>
                        </a:spcAft>
                      </a:pPr>
                      <a:r>
                        <a:rPr lang="el-GR" sz="1100" b="1" dirty="0">
                          <a:solidFill>
                            <a:srgbClr val="FFFF00"/>
                          </a:solidFill>
                          <a:effectLst/>
                        </a:rPr>
                        <a:t>Εφαρμογή των Κωδίκων Ορθής Γεωργικής Πρακτικής </a:t>
                      </a:r>
                      <a:r>
                        <a:rPr lang="el-GR" sz="1100" dirty="0">
                          <a:effectLst/>
                        </a:rPr>
                        <a:t>με σκοπό τη οικονομία νερού, τη προστασία των υδάτων και τη μείωση της νιτρορύπανσης GR13SM06-01</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c>
                  <a:txBody>
                    <a:bodyPr/>
                    <a:lstStyle/>
                    <a:p>
                      <a:pPr algn="ctr">
                        <a:lnSpc>
                          <a:spcPct val="115000"/>
                        </a:lnSpc>
                        <a:spcAft>
                          <a:spcPts val="0"/>
                        </a:spcAft>
                      </a:pPr>
                      <a:r>
                        <a:rPr lang="el-GR" sz="1100">
                          <a:effectLst/>
                        </a:rPr>
                        <a:t>14</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c>
                  <a:txBody>
                    <a:bodyPr/>
                    <a:lstStyle/>
                    <a:p>
                      <a:pPr algn="ctr">
                        <a:lnSpc>
                          <a:spcPct val="115000"/>
                        </a:lnSpc>
                        <a:spcAft>
                          <a:spcPts val="0"/>
                        </a:spcAft>
                      </a:pPr>
                      <a:r>
                        <a:rPr lang="el-GR" sz="1100" dirty="0">
                          <a:effectLst/>
                        </a:rPr>
                        <a:t>4,20</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r>
              <a:tr h="165054">
                <a:tc>
                  <a:txBody>
                    <a:bodyPr/>
                    <a:lstStyle/>
                    <a:p>
                      <a:pPr algn="ctr">
                        <a:lnSpc>
                          <a:spcPct val="115000"/>
                        </a:lnSpc>
                        <a:spcAft>
                          <a:spcPts val="0"/>
                        </a:spcAft>
                      </a:pPr>
                      <a:r>
                        <a:rPr lang="el-GR" sz="1100">
                          <a:effectLst/>
                        </a:rPr>
                        <a:t>3</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c>
                  <a:txBody>
                    <a:bodyPr/>
                    <a:lstStyle/>
                    <a:p>
                      <a:pPr>
                        <a:lnSpc>
                          <a:spcPct val="115000"/>
                        </a:lnSpc>
                        <a:spcAft>
                          <a:spcPts val="0"/>
                        </a:spcAft>
                      </a:pPr>
                      <a:r>
                        <a:rPr lang="el-GR" sz="1100" dirty="0">
                          <a:solidFill>
                            <a:srgbClr val="FFFF00"/>
                          </a:solidFill>
                          <a:effectLst/>
                        </a:rPr>
                        <a:t>Υδρογεωλογική – Διαχειριστική μελέτη </a:t>
                      </a:r>
                      <a:r>
                        <a:rPr lang="el-GR" sz="1100" dirty="0">
                          <a:effectLst/>
                        </a:rPr>
                        <a:t>για την αναρρύθμιση των καρστικών πηγών Αγιάς GR13SM14-04</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c>
                  <a:txBody>
                    <a:bodyPr/>
                    <a:lstStyle/>
                    <a:p>
                      <a:pPr algn="ctr">
                        <a:lnSpc>
                          <a:spcPct val="115000"/>
                        </a:lnSpc>
                        <a:spcAft>
                          <a:spcPts val="0"/>
                        </a:spcAft>
                      </a:pPr>
                      <a:r>
                        <a:rPr lang="el-GR" sz="1100">
                          <a:effectLst/>
                        </a:rPr>
                        <a:t>37</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c>
                  <a:txBody>
                    <a:bodyPr/>
                    <a:lstStyle/>
                    <a:p>
                      <a:pPr algn="ctr">
                        <a:lnSpc>
                          <a:spcPct val="115000"/>
                        </a:lnSpc>
                        <a:spcAft>
                          <a:spcPts val="0"/>
                        </a:spcAft>
                      </a:pPr>
                      <a:r>
                        <a:rPr lang="el-GR" sz="1100" dirty="0">
                          <a:effectLst/>
                        </a:rPr>
                        <a:t>4,00</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r>
              <a:tr h="165054">
                <a:tc>
                  <a:txBody>
                    <a:bodyPr/>
                    <a:lstStyle/>
                    <a:p>
                      <a:pPr algn="ctr">
                        <a:lnSpc>
                          <a:spcPct val="115000"/>
                        </a:lnSpc>
                        <a:spcAft>
                          <a:spcPts val="0"/>
                        </a:spcAft>
                      </a:pPr>
                      <a:r>
                        <a:rPr lang="el-GR" sz="1100">
                          <a:effectLst/>
                        </a:rPr>
                        <a:t>4</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c>
                  <a:txBody>
                    <a:bodyPr/>
                    <a:lstStyle/>
                    <a:p>
                      <a:pPr>
                        <a:lnSpc>
                          <a:spcPct val="115000"/>
                        </a:lnSpc>
                        <a:spcAft>
                          <a:spcPts val="0"/>
                        </a:spcAft>
                      </a:pPr>
                      <a:r>
                        <a:rPr lang="el-GR" sz="1100" dirty="0">
                          <a:effectLst/>
                        </a:rPr>
                        <a:t>Κατάρτιση </a:t>
                      </a:r>
                      <a:r>
                        <a:rPr lang="el-GR" sz="1100" b="1" dirty="0">
                          <a:solidFill>
                            <a:srgbClr val="FFFF00"/>
                          </a:solidFill>
                          <a:effectLst/>
                        </a:rPr>
                        <a:t>κανόνων προστασίας καρστικών συστημάτων </a:t>
                      </a:r>
                      <a:r>
                        <a:rPr lang="el-GR" sz="1100" dirty="0">
                          <a:effectLst/>
                        </a:rPr>
                        <a:t>και καταβοθρών GR13SM05-02</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c>
                  <a:txBody>
                    <a:bodyPr/>
                    <a:lstStyle/>
                    <a:p>
                      <a:pPr algn="ctr">
                        <a:lnSpc>
                          <a:spcPct val="115000"/>
                        </a:lnSpc>
                        <a:spcAft>
                          <a:spcPts val="0"/>
                        </a:spcAft>
                      </a:pPr>
                      <a:r>
                        <a:rPr lang="el-GR" sz="1100">
                          <a:effectLst/>
                        </a:rPr>
                        <a:t>9</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c>
                  <a:txBody>
                    <a:bodyPr/>
                    <a:lstStyle/>
                    <a:p>
                      <a:pPr algn="ctr">
                        <a:lnSpc>
                          <a:spcPct val="115000"/>
                        </a:lnSpc>
                        <a:spcAft>
                          <a:spcPts val="0"/>
                        </a:spcAft>
                      </a:pPr>
                      <a:r>
                        <a:rPr lang="el-GR" sz="1100" dirty="0">
                          <a:effectLst/>
                        </a:rPr>
                        <a:t>3,85</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r>
              <a:tr h="330108">
                <a:tc>
                  <a:txBody>
                    <a:bodyPr/>
                    <a:lstStyle/>
                    <a:p>
                      <a:pPr algn="ctr">
                        <a:lnSpc>
                          <a:spcPct val="115000"/>
                        </a:lnSpc>
                        <a:spcAft>
                          <a:spcPts val="0"/>
                        </a:spcAft>
                      </a:pPr>
                      <a:r>
                        <a:rPr lang="el-GR" sz="1100">
                          <a:effectLst/>
                        </a:rPr>
                        <a:t>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c>
                  <a:txBody>
                    <a:bodyPr/>
                    <a:lstStyle/>
                    <a:p>
                      <a:pPr>
                        <a:lnSpc>
                          <a:spcPct val="115000"/>
                        </a:lnSpc>
                        <a:spcAft>
                          <a:spcPts val="0"/>
                        </a:spcAft>
                      </a:pPr>
                      <a:r>
                        <a:rPr lang="el-GR" sz="1100" dirty="0">
                          <a:effectLst/>
                        </a:rPr>
                        <a:t>Οργάνωση </a:t>
                      </a:r>
                      <a:r>
                        <a:rPr lang="el-GR" sz="1100" b="1" dirty="0">
                          <a:solidFill>
                            <a:srgbClr val="FFFF00"/>
                          </a:solidFill>
                          <a:effectLst/>
                        </a:rPr>
                        <a:t>ενημερωτικών ημερίδων</a:t>
                      </a:r>
                      <a:r>
                        <a:rPr lang="el-GR" sz="1100" dirty="0">
                          <a:effectLst/>
                        </a:rPr>
                        <a:t>, για θέματα νέων τεχνολογιών, σύγχρονων καλλιεργητικών τεχνικών, θεμάτων προστασίας περιβάλλοντος, ευφορίας των γεωργικών εδαφών κ.λπ. GR13SM15-0</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c>
                  <a:txBody>
                    <a:bodyPr/>
                    <a:lstStyle/>
                    <a:p>
                      <a:pPr algn="ctr">
                        <a:lnSpc>
                          <a:spcPct val="115000"/>
                        </a:lnSpc>
                        <a:spcAft>
                          <a:spcPts val="0"/>
                        </a:spcAft>
                      </a:pPr>
                      <a:r>
                        <a:rPr lang="el-GR" sz="1100">
                          <a:effectLst/>
                        </a:rPr>
                        <a:t>40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c>
                  <a:txBody>
                    <a:bodyPr/>
                    <a:lstStyle/>
                    <a:p>
                      <a:pPr algn="ctr">
                        <a:lnSpc>
                          <a:spcPct val="115000"/>
                        </a:lnSpc>
                        <a:spcAft>
                          <a:spcPts val="0"/>
                        </a:spcAft>
                      </a:pPr>
                      <a:r>
                        <a:rPr lang="el-GR" sz="1100" dirty="0">
                          <a:effectLst/>
                        </a:rPr>
                        <a:t>3,75</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r>
              <a:tr h="165054">
                <a:tc>
                  <a:txBody>
                    <a:bodyPr/>
                    <a:lstStyle/>
                    <a:p>
                      <a:pPr algn="ctr">
                        <a:lnSpc>
                          <a:spcPct val="115000"/>
                        </a:lnSpc>
                        <a:spcAft>
                          <a:spcPts val="0"/>
                        </a:spcAft>
                      </a:pPr>
                      <a:r>
                        <a:rPr lang="el-GR" sz="1100">
                          <a:effectLst/>
                        </a:rPr>
                        <a:t>6</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c>
                  <a:txBody>
                    <a:bodyPr/>
                    <a:lstStyle/>
                    <a:p>
                      <a:pPr>
                        <a:lnSpc>
                          <a:spcPct val="115000"/>
                        </a:lnSpc>
                        <a:spcAft>
                          <a:spcPts val="0"/>
                        </a:spcAft>
                      </a:pPr>
                      <a:r>
                        <a:rPr lang="el-GR" sz="1100" dirty="0">
                          <a:solidFill>
                            <a:srgbClr val="FFFF00"/>
                          </a:solidFill>
                          <a:effectLst/>
                        </a:rPr>
                        <a:t>Ενημέρωση και ευαισθητοποίηση </a:t>
                      </a:r>
                      <a:r>
                        <a:rPr lang="el-GR" sz="1100" dirty="0">
                          <a:effectLst/>
                        </a:rPr>
                        <a:t>του κοινού σε θέματα νερού GR13SM15-02</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c>
                  <a:txBody>
                    <a:bodyPr/>
                    <a:lstStyle/>
                    <a:p>
                      <a:pPr algn="ctr">
                        <a:lnSpc>
                          <a:spcPct val="115000"/>
                        </a:lnSpc>
                        <a:spcAft>
                          <a:spcPts val="0"/>
                        </a:spcAft>
                      </a:pPr>
                      <a:r>
                        <a:rPr lang="el-GR" sz="1100">
                          <a:effectLst/>
                        </a:rPr>
                        <a:t>41</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c>
                  <a:txBody>
                    <a:bodyPr/>
                    <a:lstStyle/>
                    <a:p>
                      <a:pPr algn="ctr">
                        <a:lnSpc>
                          <a:spcPct val="115000"/>
                        </a:lnSpc>
                        <a:spcAft>
                          <a:spcPts val="0"/>
                        </a:spcAft>
                      </a:pPr>
                      <a:r>
                        <a:rPr lang="el-GR" sz="1100" dirty="0">
                          <a:effectLst/>
                        </a:rPr>
                        <a:t>3,75</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r>
              <a:tr h="165054">
                <a:tc>
                  <a:txBody>
                    <a:bodyPr/>
                    <a:lstStyle/>
                    <a:p>
                      <a:pPr algn="ctr">
                        <a:lnSpc>
                          <a:spcPct val="115000"/>
                        </a:lnSpc>
                        <a:spcAft>
                          <a:spcPts val="0"/>
                        </a:spcAft>
                      </a:pPr>
                      <a:r>
                        <a:rPr lang="el-GR" sz="1100">
                          <a:effectLst/>
                        </a:rPr>
                        <a:t>7</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c>
                  <a:txBody>
                    <a:bodyPr/>
                    <a:lstStyle/>
                    <a:p>
                      <a:pPr>
                        <a:lnSpc>
                          <a:spcPct val="115000"/>
                        </a:lnSpc>
                        <a:spcAft>
                          <a:spcPts val="0"/>
                        </a:spcAft>
                      </a:pPr>
                      <a:r>
                        <a:rPr lang="el-GR" sz="1100" dirty="0">
                          <a:effectLst/>
                        </a:rPr>
                        <a:t>Προώθηση </a:t>
                      </a:r>
                      <a:r>
                        <a:rPr lang="el-GR" sz="1100" b="1" dirty="0">
                          <a:solidFill>
                            <a:srgbClr val="FFFF00"/>
                          </a:solidFill>
                          <a:effectLst/>
                        </a:rPr>
                        <a:t>συμφωνιών με ιδιοκτήτες τουριστικών καταλυμάτων </a:t>
                      </a:r>
                      <a:r>
                        <a:rPr lang="el-GR" sz="1100" dirty="0">
                          <a:effectLst/>
                        </a:rPr>
                        <a:t>GR13SM16-03</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c>
                  <a:txBody>
                    <a:bodyPr/>
                    <a:lstStyle/>
                    <a:p>
                      <a:pPr algn="ctr">
                        <a:lnSpc>
                          <a:spcPct val="115000"/>
                        </a:lnSpc>
                        <a:spcAft>
                          <a:spcPts val="0"/>
                        </a:spcAft>
                      </a:pPr>
                      <a:r>
                        <a:rPr lang="el-GR" sz="1100">
                          <a:effectLst/>
                        </a:rPr>
                        <a:t>45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c>
                  <a:txBody>
                    <a:bodyPr/>
                    <a:lstStyle/>
                    <a:p>
                      <a:pPr algn="ctr">
                        <a:lnSpc>
                          <a:spcPct val="115000"/>
                        </a:lnSpc>
                        <a:spcAft>
                          <a:spcPts val="0"/>
                        </a:spcAft>
                      </a:pPr>
                      <a:r>
                        <a:rPr lang="el-GR" sz="1100" dirty="0">
                          <a:effectLst/>
                        </a:rPr>
                        <a:t>3,70</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r>
              <a:tr h="165054">
                <a:tc>
                  <a:txBody>
                    <a:bodyPr/>
                    <a:lstStyle/>
                    <a:p>
                      <a:pPr algn="ctr">
                        <a:lnSpc>
                          <a:spcPct val="115000"/>
                        </a:lnSpc>
                        <a:spcAft>
                          <a:spcPts val="0"/>
                        </a:spcAft>
                      </a:pPr>
                      <a:r>
                        <a:rPr lang="el-GR" sz="1100">
                          <a:effectLst/>
                        </a:rPr>
                        <a:t>8</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c>
                  <a:txBody>
                    <a:bodyPr/>
                    <a:lstStyle/>
                    <a:p>
                      <a:pPr>
                        <a:lnSpc>
                          <a:spcPct val="115000"/>
                        </a:lnSpc>
                        <a:spcAft>
                          <a:spcPts val="0"/>
                        </a:spcAft>
                      </a:pPr>
                      <a:r>
                        <a:rPr lang="el-GR" sz="1100" dirty="0">
                          <a:effectLst/>
                        </a:rPr>
                        <a:t>Ενίσχυση </a:t>
                      </a:r>
                      <a:r>
                        <a:rPr lang="el-GR" sz="1100" b="1" dirty="0">
                          <a:solidFill>
                            <a:srgbClr val="FFFF00"/>
                          </a:solidFill>
                          <a:effectLst/>
                        </a:rPr>
                        <a:t>δράσεων περιβαλλοντικών προγραμμάτων στην Πρωτοβάθμια Εκπαίδευση </a:t>
                      </a:r>
                      <a:r>
                        <a:rPr lang="el-GR" sz="1100" dirty="0">
                          <a:effectLst/>
                        </a:rPr>
                        <a:t>GR13SM15-03</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c>
                  <a:txBody>
                    <a:bodyPr/>
                    <a:lstStyle/>
                    <a:p>
                      <a:pPr algn="ctr">
                        <a:lnSpc>
                          <a:spcPct val="115000"/>
                        </a:lnSpc>
                        <a:spcAft>
                          <a:spcPts val="0"/>
                        </a:spcAft>
                      </a:pPr>
                      <a:r>
                        <a:rPr lang="el-GR" sz="1100">
                          <a:effectLst/>
                        </a:rPr>
                        <a:t>42</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c>
                  <a:txBody>
                    <a:bodyPr/>
                    <a:lstStyle/>
                    <a:p>
                      <a:pPr algn="ctr">
                        <a:lnSpc>
                          <a:spcPct val="115000"/>
                        </a:lnSpc>
                        <a:spcAft>
                          <a:spcPts val="0"/>
                        </a:spcAft>
                      </a:pPr>
                      <a:r>
                        <a:rPr lang="el-GR" sz="1100" dirty="0">
                          <a:effectLst/>
                        </a:rPr>
                        <a:t>3,70</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r>
              <a:tr h="165054">
                <a:tc>
                  <a:txBody>
                    <a:bodyPr/>
                    <a:lstStyle/>
                    <a:p>
                      <a:pPr algn="ctr">
                        <a:lnSpc>
                          <a:spcPct val="115000"/>
                        </a:lnSpc>
                        <a:spcAft>
                          <a:spcPts val="0"/>
                        </a:spcAft>
                      </a:pPr>
                      <a:r>
                        <a:rPr lang="el-GR" sz="1100">
                          <a:effectLst/>
                        </a:rPr>
                        <a:t>9</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c>
                  <a:txBody>
                    <a:bodyPr/>
                    <a:lstStyle/>
                    <a:p>
                      <a:pPr>
                        <a:lnSpc>
                          <a:spcPct val="115000"/>
                        </a:lnSpc>
                        <a:spcAft>
                          <a:spcPts val="0"/>
                        </a:spcAft>
                      </a:pPr>
                      <a:r>
                        <a:rPr lang="el-GR" sz="1100" dirty="0">
                          <a:effectLst/>
                        </a:rPr>
                        <a:t>Μέτρα </a:t>
                      </a:r>
                      <a:r>
                        <a:rPr lang="el-GR" sz="1100" dirty="0">
                          <a:solidFill>
                            <a:srgbClr val="FFFF00"/>
                          </a:solidFill>
                          <a:effectLst/>
                        </a:rPr>
                        <a:t>ελέγχου/ εξοικονόμησης υδάτων σε περιοχές με </a:t>
                      </a:r>
                      <a:r>
                        <a:rPr lang="el-GR" sz="1100" dirty="0" err="1">
                          <a:solidFill>
                            <a:srgbClr val="FFFF00"/>
                          </a:solidFill>
                          <a:effectLst/>
                        </a:rPr>
                        <a:t>θερμοκηπιακές</a:t>
                      </a:r>
                      <a:r>
                        <a:rPr lang="el-GR" sz="1100" dirty="0">
                          <a:solidFill>
                            <a:srgbClr val="FFFF00"/>
                          </a:solidFill>
                          <a:effectLst/>
                        </a:rPr>
                        <a:t> καλλιέργειες </a:t>
                      </a:r>
                      <a:r>
                        <a:rPr lang="el-GR" sz="1100" dirty="0">
                          <a:effectLst/>
                        </a:rPr>
                        <a:t>GR13SM08-01</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c>
                  <a:txBody>
                    <a:bodyPr/>
                    <a:lstStyle/>
                    <a:p>
                      <a:pPr algn="ctr">
                        <a:lnSpc>
                          <a:spcPct val="115000"/>
                        </a:lnSpc>
                        <a:spcAft>
                          <a:spcPts val="0"/>
                        </a:spcAft>
                      </a:pPr>
                      <a:r>
                        <a:rPr lang="el-GR" sz="1100">
                          <a:effectLst/>
                        </a:rPr>
                        <a:t>16</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c>
                  <a:txBody>
                    <a:bodyPr/>
                    <a:lstStyle/>
                    <a:p>
                      <a:pPr algn="ctr">
                        <a:lnSpc>
                          <a:spcPct val="115000"/>
                        </a:lnSpc>
                        <a:spcAft>
                          <a:spcPts val="0"/>
                        </a:spcAft>
                      </a:pPr>
                      <a:r>
                        <a:rPr lang="el-GR" sz="1100">
                          <a:effectLst/>
                        </a:rPr>
                        <a:t>3,65</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r>
              <a:tr h="330108">
                <a:tc>
                  <a:txBody>
                    <a:bodyPr/>
                    <a:lstStyle/>
                    <a:p>
                      <a:pPr algn="ctr">
                        <a:lnSpc>
                          <a:spcPct val="115000"/>
                        </a:lnSpc>
                        <a:spcAft>
                          <a:spcPts val="0"/>
                        </a:spcAft>
                      </a:pPr>
                      <a:r>
                        <a:rPr lang="el-GR" sz="1100">
                          <a:effectLst/>
                        </a:rPr>
                        <a:t>10</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c>
                  <a:txBody>
                    <a:bodyPr/>
                    <a:lstStyle/>
                    <a:p>
                      <a:pPr>
                        <a:lnSpc>
                          <a:spcPct val="115000"/>
                        </a:lnSpc>
                        <a:spcAft>
                          <a:spcPts val="0"/>
                        </a:spcAft>
                      </a:pPr>
                      <a:r>
                        <a:rPr lang="el-GR" sz="1100" b="1" dirty="0">
                          <a:solidFill>
                            <a:srgbClr val="FFFF00"/>
                          </a:solidFill>
                          <a:effectLst/>
                        </a:rPr>
                        <a:t>Κατασκευή των απαιτούμενων έργων </a:t>
                      </a:r>
                      <a:r>
                        <a:rPr lang="el-GR" sz="1100" dirty="0">
                          <a:effectLst/>
                        </a:rPr>
                        <a:t>(δίκτυα, αντλιοστάσια, μελέτες θραύσης φραγμάτων, κλπ.) για την ολοκλήρωση των υπό κατασκευή υδραυλικών έργων για υδρευτικούς και αρδευτικούς σκοπούς GR13SM11-02</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c>
                  <a:txBody>
                    <a:bodyPr/>
                    <a:lstStyle/>
                    <a:p>
                      <a:pPr algn="ctr">
                        <a:lnSpc>
                          <a:spcPct val="115000"/>
                        </a:lnSpc>
                        <a:spcAft>
                          <a:spcPts val="0"/>
                        </a:spcAft>
                      </a:pPr>
                      <a:r>
                        <a:rPr lang="el-GR" sz="1100">
                          <a:effectLst/>
                        </a:rPr>
                        <a:t>27</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c>
                  <a:txBody>
                    <a:bodyPr/>
                    <a:lstStyle/>
                    <a:p>
                      <a:pPr algn="ctr">
                        <a:lnSpc>
                          <a:spcPct val="115000"/>
                        </a:lnSpc>
                        <a:spcAft>
                          <a:spcPts val="0"/>
                        </a:spcAft>
                      </a:pPr>
                      <a:r>
                        <a:rPr lang="el-GR" sz="1100" dirty="0">
                          <a:effectLst/>
                        </a:rPr>
                        <a:t>3,60</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r>
              <a:tr h="165054">
                <a:tc>
                  <a:txBody>
                    <a:bodyPr/>
                    <a:lstStyle/>
                    <a:p>
                      <a:pPr algn="ctr">
                        <a:lnSpc>
                          <a:spcPct val="115000"/>
                        </a:lnSpc>
                        <a:spcAft>
                          <a:spcPts val="0"/>
                        </a:spcAft>
                      </a:pPr>
                      <a:r>
                        <a:rPr lang="el-GR" sz="1100">
                          <a:effectLst/>
                        </a:rPr>
                        <a:t>11</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c>
                  <a:txBody>
                    <a:bodyPr/>
                    <a:lstStyle/>
                    <a:p>
                      <a:pPr>
                        <a:lnSpc>
                          <a:spcPct val="115000"/>
                        </a:lnSpc>
                        <a:spcAft>
                          <a:spcPts val="0"/>
                        </a:spcAft>
                      </a:pPr>
                      <a:r>
                        <a:rPr lang="el-GR" sz="1100" dirty="0">
                          <a:solidFill>
                            <a:srgbClr val="FFFF00"/>
                          </a:solidFill>
                          <a:effectLst/>
                        </a:rPr>
                        <a:t>Εθελοντικές συμφωνίες υιοθέτησης πρωτοβουλιών και κωδίκων ορθής συμπεριφοράς </a:t>
                      </a:r>
                      <a:r>
                        <a:rPr lang="el-GR" sz="1100" dirty="0">
                          <a:effectLst/>
                        </a:rPr>
                        <a:t>με μεγάλους καταναλωτές νερού </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c>
                  <a:txBody>
                    <a:bodyPr/>
                    <a:lstStyle/>
                    <a:p>
                      <a:pPr algn="ctr">
                        <a:lnSpc>
                          <a:spcPct val="115000"/>
                        </a:lnSpc>
                        <a:spcAft>
                          <a:spcPts val="0"/>
                        </a:spcAft>
                      </a:pPr>
                      <a:r>
                        <a:rPr lang="el-GR" sz="1100">
                          <a:effectLst/>
                        </a:rPr>
                        <a:t>43</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c>
                  <a:txBody>
                    <a:bodyPr/>
                    <a:lstStyle/>
                    <a:p>
                      <a:pPr algn="ctr">
                        <a:lnSpc>
                          <a:spcPct val="115000"/>
                        </a:lnSpc>
                        <a:spcAft>
                          <a:spcPts val="0"/>
                        </a:spcAft>
                      </a:pPr>
                      <a:r>
                        <a:rPr lang="el-GR" sz="1100" dirty="0">
                          <a:effectLst/>
                        </a:rPr>
                        <a:t>3,60</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r>
              <a:tr h="165054">
                <a:tc>
                  <a:txBody>
                    <a:bodyPr/>
                    <a:lstStyle/>
                    <a:p>
                      <a:pPr algn="ctr">
                        <a:lnSpc>
                          <a:spcPct val="115000"/>
                        </a:lnSpc>
                        <a:spcAft>
                          <a:spcPts val="0"/>
                        </a:spcAft>
                      </a:pPr>
                      <a:r>
                        <a:rPr lang="el-GR" sz="1100">
                          <a:effectLst/>
                        </a:rPr>
                        <a:t>12</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c>
                  <a:txBody>
                    <a:bodyPr/>
                    <a:lstStyle/>
                    <a:p>
                      <a:pPr>
                        <a:lnSpc>
                          <a:spcPct val="115000"/>
                        </a:lnSpc>
                        <a:spcAft>
                          <a:spcPts val="0"/>
                        </a:spcAft>
                      </a:pPr>
                      <a:r>
                        <a:rPr lang="el-GR" sz="1100" dirty="0">
                          <a:effectLst/>
                        </a:rPr>
                        <a:t>Έλεγχοι των όρων διάθεσης των </a:t>
                      </a:r>
                      <a:r>
                        <a:rPr lang="el-GR" sz="1100" b="1" dirty="0">
                          <a:solidFill>
                            <a:srgbClr val="FFFF00"/>
                          </a:solidFill>
                          <a:effectLst/>
                        </a:rPr>
                        <a:t>υγρών αποβλήτων των τυροκομείων </a:t>
                      </a:r>
                      <a:r>
                        <a:rPr lang="el-GR" sz="1100" dirty="0">
                          <a:effectLst/>
                        </a:rPr>
                        <a:t>(2 φορές ετησίως) GR13SM05-05</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c>
                  <a:txBody>
                    <a:bodyPr/>
                    <a:lstStyle/>
                    <a:p>
                      <a:pPr algn="ctr">
                        <a:lnSpc>
                          <a:spcPct val="115000"/>
                        </a:lnSpc>
                        <a:spcAft>
                          <a:spcPts val="0"/>
                        </a:spcAft>
                      </a:pPr>
                      <a:r>
                        <a:rPr lang="el-GR" sz="1100">
                          <a:effectLst/>
                        </a:rPr>
                        <a:t>12</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c>
                  <a:txBody>
                    <a:bodyPr/>
                    <a:lstStyle/>
                    <a:p>
                      <a:pPr algn="ctr">
                        <a:lnSpc>
                          <a:spcPct val="115000"/>
                        </a:lnSpc>
                        <a:spcAft>
                          <a:spcPts val="0"/>
                        </a:spcAft>
                      </a:pPr>
                      <a:r>
                        <a:rPr lang="el-GR" sz="1100" dirty="0">
                          <a:effectLst/>
                        </a:rPr>
                        <a:t>3,60</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r>
              <a:tr h="165054">
                <a:tc>
                  <a:txBody>
                    <a:bodyPr/>
                    <a:lstStyle/>
                    <a:p>
                      <a:pPr algn="ctr">
                        <a:lnSpc>
                          <a:spcPct val="115000"/>
                        </a:lnSpc>
                        <a:spcAft>
                          <a:spcPts val="0"/>
                        </a:spcAft>
                      </a:pPr>
                      <a:r>
                        <a:rPr lang="el-GR" sz="1100">
                          <a:effectLst/>
                        </a:rPr>
                        <a:t>13</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c>
                  <a:txBody>
                    <a:bodyPr/>
                    <a:lstStyle/>
                    <a:p>
                      <a:pPr>
                        <a:lnSpc>
                          <a:spcPct val="115000"/>
                        </a:lnSpc>
                        <a:spcAft>
                          <a:spcPts val="0"/>
                        </a:spcAft>
                      </a:pPr>
                      <a:r>
                        <a:rPr lang="el-GR" sz="1100" dirty="0">
                          <a:effectLst/>
                        </a:rPr>
                        <a:t>Σύναψη συμφωνίας μεταξύ </a:t>
                      </a:r>
                      <a:r>
                        <a:rPr lang="el-GR" sz="1100" dirty="0">
                          <a:solidFill>
                            <a:srgbClr val="FFFF00"/>
                          </a:solidFill>
                          <a:effectLst/>
                        </a:rPr>
                        <a:t>δημοσίου- αγροτικού </a:t>
                      </a:r>
                      <a:r>
                        <a:rPr lang="el-GR" sz="1100" dirty="0">
                          <a:effectLst/>
                        </a:rPr>
                        <a:t>τομέα GR13SM16-02</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c>
                  <a:txBody>
                    <a:bodyPr/>
                    <a:lstStyle/>
                    <a:p>
                      <a:pPr algn="ctr">
                        <a:lnSpc>
                          <a:spcPct val="115000"/>
                        </a:lnSpc>
                        <a:spcAft>
                          <a:spcPts val="0"/>
                        </a:spcAft>
                      </a:pPr>
                      <a:r>
                        <a:rPr lang="el-GR" sz="1100">
                          <a:effectLst/>
                        </a:rPr>
                        <a:t>44</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c>
                  <a:txBody>
                    <a:bodyPr/>
                    <a:lstStyle/>
                    <a:p>
                      <a:pPr algn="ctr">
                        <a:lnSpc>
                          <a:spcPct val="115000"/>
                        </a:lnSpc>
                        <a:spcAft>
                          <a:spcPts val="0"/>
                        </a:spcAft>
                      </a:pPr>
                      <a:r>
                        <a:rPr lang="el-GR" sz="1100" dirty="0">
                          <a:effectLst/>
                        </a:rPr>
                        <a:t>3,60</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9419" marR="59419" marT="0" marB="0" anchor="ctr"/>
                </a:tc>
              </a:tr>
            </a:tbl>
          </a:graphicData>
        </a:graphic>
      </p:graphicFrame>
    </p:spTree>
    <p:extLst>
      <p:ext uri="{BB962C8B-B14F-4D97-AF65-F5344CB8AC3E}">
        <p14:creationId xmlns:p14="http://schemas.microsoft.com/office/powerpoint/2010/main" xmlns="" val="23827120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3 - Θέση περιεχομένου"/>
          <p:cNvSpPr>
            <a:spLocks noGrp="1"/>
          </p:cNvSpPr>
          <p:nvPr>
            <p:ph idx="1"/>
          </p:nvPr>
        </p:nvSpPr>
        <p:spPr>
          <a:xfrm>
            <a:off x="0" y="1"/>
            <a:ext cx="9144000" cy="990600"/>
          </a:xfrm>
        </p:spPr>
        <p:txBody>
          <a:bodyPr anchor="ctr"/>
          <a:lstStyle/>
          <a:p>
            <a:pPr algn="ctr">
              <a:buFont typeface="Georgia" pitchFamily="18" charset="0"/>
              <a:buNone/>
              <a:defRPr/>
            </a:pPr>
            <a:r>
              <a:rPr lang="el-GR" sz="3600" b="1" kern="1200" dirty="0" smtClean="0">
                <a:solidFill>
                  <a:srgbClr val="92D050"/>
                </a:solidFill>
              </a:rPr>
              <a:t>Ευχαριστούμε για την προσοχή σας…….</a:t>
            </a:r>
          </a:p>
        </p:txBody>
      </p:sp>
      <p:pic>
        <p:nvPicPr>
          <p:cNvPr id="4" name="Picture 3" descr="C:\Users\Nikolaos\Desktop\AquaMan Logo.jpg"/>
          <p:cNvPicPr>
            <a:picLocks noChangeAspect="1" noChangeArrowheads="1"/>
          </p:cNvPicPr>
          <p:nvPr/>
        </p:nvPicPr>
        <p:blipFill>
          <a:blip r:embed="rId3"/>
          <a:srcRect b="23704"/>
          <a:stretch>
            <a:fillRect/>
          </a:stretch>
        </p:blipFill>
        <p:spPr bwMode="auto">
          <a:xfrm>
            <a:off x="2929180" y="789123"/>
            <a:ext cx="5982346" cy="3584776"/>
          </a:xfrm>
          <a:prstGeom prst="rect">
            <a:avLst/>
          </a:prstGeom>
          <a:noFill/>
        </p:spPr>
      </p:pic>
      <p:sp>
        <p:nvSpPr>
          <p:cNvPr id="40963" name="Text Placeholder 7"/>
          <p:cNvSpPr>
            <a:spLocks noGrp="1"/>
          </p:cNvSpPr>
          <p:nvPr>
            <p:ph type="body" sz="half" idx="2"/>
          </p:nvPr>
        </p:nvSpPr>
        <p:spPr>
          <a:xfrm>
            <a:off x="0" y="3546475"/>
            <a:ext cx="6480175" cy="3311525"/>
          </a:xfrm>
        </p:spPr>
        <p:txBody>
          <a:bodyPr/>
          <a:lstStyle/>
          <a:p>
            <a:r>
              <a:rPr lang="el-GR" sz="2000" b="1" i="1" dirty="0" smtClean="0"/>
              <a:t>Μαρίνος </a:t>
            </a:r>
            <a:r>
              <a:rPr lang="el-GR" sz="2000" b="1" i="1" dirty="0" err="1" smtClean="0"/>
              <a:t>Κριτσωτάκης</a:t>
            </a:r>
            <a:r>
              <a:rPr lang="el-GR" sz="2000" b="1" i="1" dirty="0" smtClean="0"/>
              <a:t>               </a:t>
            </a:r>
            <a:endParaRPr lang="el-GR" sz="2000" dirty="0" smtClean="0"/>
          </a:p>
          <a:p>
            <a:r>
              <a:rPr lang="el-GR" sz="2000" i="1" dirty="0" smtClean="0"/>
              <a:t>   Γεωλόγος </a:t>
            </a:r>
            <a:r>
              <a:rPr lang="en-US" sz="2000" i="1" dirty="0" err="1" smtClean="0"/>
              <a:t>MSc</a:t>
            </a:r>
            <a:r>
              <a:rPr lang="en-US" sz="2000" i="1" dirty="0" smtClean="0"/>
              <a:t>, PhD  </a:t>
            </a:r>
            <a:r>
              <a:rPr lang="el-GR" sz="2000" i="1" dirty="0" smtClean="0"/>
              <a:t>                   </a:t>
            </a:r>
            <a:endParaRPr lang="el-GR" sz="2000" dirty="0" smtClean="0"/>
          </a:p>
          <a:p>
            <a:r>
              <a:rPr lang="en-US" sz="2000" i="1" dirty="0" smtClean="0"/>
              <a:t>       </a:t>
            </a:r>
            <a:r>
              <a:rPr lang="el-GR" sz="2000" i="1" dirty="0" smtClean="0"/>
              <a:t>Διευθυντής                                    </a:t>
            </a:r>
            <a:endParaRPr lang="el-GR" sz="2000" dirty="0" smtClean="0"/>
          </a:p>
          <a:p>
            <a:r>
              <a:rPr lang="en-GB" sz="2000" i="1" dirty="0" smtClean="0"/>
              <a:t> </a:t>
            </a:r>
            <a:r>
              <a:rPr lang="el-GR" sz="2000" i="1" dirty="0" smtClean="0"/>
              <a:t>Αποκεντρωμένη Διοίκηση Κρήτης                             </a:t>
            </a:r>
            <a:endParaRPr lang="el-GR" sz="2000" dirty="0" smtClean="0"/>
          </a:p>
          <a:p>
            <a:r>
              <a:rPr lang="el-GR" sz="2000" i="1" dirty="0" smtClean="0"/>
              <a:t> Δ/νση Υδάτων                                     </a:t>
            </a:r>
            <a:endParaRPr lang="el-GR" sz="2000" dirty="0" smtClean="0"/>
          </a:p>
          <a:p>
            <a:r>
              <a:rPr lang="el-GR" sz="2000" dirty="0" smtClean="0"/>
              <a:t> </a:t>
            </a:r>
            <a:r>
              <a:rPr lang="el-GR" sz="2000" dirty="0" err="1" smtClean="0"/>
              <a:t>τηλ</a:t>
            </a:r>
            <a:r>
              <a:rPr lang="en-US" sz="2000" dirty="0" smtClean="0"/>
              <a:t>. 281</a:t>
            </a:r>
            <a:r>
              <a:rPr lang="el-GR" sz="2000" dirty="0" smtClean="0"/>
              <a:t>3 404-</a:t>
            </a:r>
            <a:r>
              <a:rPr lang="en-US" sz="2000" dirty="0" smtClean="0"/>
              <a:t>136  FAX 281</a:t>
            </a:r>
            <a:r>
              <a:rPr lang="el-GR" sz="2000" dirty="0" smtClean="0"/>
              <a:t>3</a:t>
            </a:r>
            <a:r>
              <a:rPr lang="en-US" sz="2000" dirty="0" smtClean="0"/>
              <a:t>-</a:t>
            </a:r>
            <a:r>
              <a:rPr lang="el-GR" sz="2000" dirty="0" smtClean="0"/>
              <a:t>404198  </a:t>
            </a:r>
          </a:p>
          <a:p>
            <a:r>
              <a:rPr lang="en-US" sz="2000" dirty="0" smtClean="0"/>
              <a:t>e-mail: m.kritsotakis@apdkritis.gov.gr</a:t>
            </a:r>
            <a:endParaRPr lang="el-GR" sz="2000" dirty="0" smtClean="0"/>
          </a:p>
          <a:p>
            <a:r>
              <a:rPr lang="en-US" sz="2000" dirty="0" smtClean="0"/>
              <a:t> </a:t>
            </a:r>
            <a:r>
              <a:rPr lang="el-GR" sz="2000" dirty="0" smtClean="0"/>
              <a:t>Ιστοσελίδα</a:t>
            </a:r>
            <a:r>
              <a:rPr lang="en-US" sz="2000" dirty="0" smtClean="0"/>
              <a:t>: </a:t>
            </a:r>
            <a:r>
              <a:rPr lang="el-GR" sz="2000" dirty="0" err="1" smtClean="0"/>
              <a:t>www.apdkritis.gov.gr</a:t>
            </a:r>
            <a:r>
              <a:rPr lang="el-GR" sz="2000" dirty="0" smtClean="0"/>
              <a:t>/</a:t>
            </a:r>
            <a:endParaRPr lang="el-GR" dirty="0" smtClean="0"/>
          </a:p>
        </p:txBody>
      </p:sp>
    </p:spTree>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5345</TotalTime>
  <Words>1570</Words>
  <Application>Microsoft Office PowerPoint</Application>
  <PresentationFormat>Προβολή στην οθόνη (4:3)</PresentationFormat>
  <Paragraphs>177</Paragraphs>
  <Slides>13</Slides>
  <Notes>2</Notes>
  <HiddenSlides>0</HiddenSlides>
  <MMClips>0</MMClips>
  <ScaleCrop>false</ScaleCrop>
  <HeadingPairs>
    <vt:vector size="6" baseType="variant">
      <vt:variant>
        <vt:lpstr>Θέμα</vt:lpstr>
      </vt:variant>
      <vt:variant>
        <vt:i4>1</vt:i4>
      </vt:variant>
      <vt:variant>
        <vt:lpstr>Ενσωματωμένοι διακομιστές OLE</vt:lpstr>
      </vt:variant>
      <vt:variant>
        <vt:i4>1</vt:i4>
      </vt:variant>
      <vt:variant>
        <vt:lpstr>Τίτλοι διαφανειών</vt:lpstr>
      </vt:variant>
      <vt:variant>
        <vt:i4>13</vt:i4>
      </vt:variant>
    </vt:vector>
  </HeadingPairs>
  <TitlesOfParts>
    <vt:vector size="15" baseType="lpstr">
      <vt:lpstr>Office Theme</vt:lpstr>
      <vt:lpstr>Acrobat Document</vt:lpstr>
      <vt:lpstr>Διαφάνεια 1</vt:lpstr>
      <vt:lpstr>Διαφάνεια 2</vt:lpstr>
      <vt:lpstr>Διαφάνεια 3</vt:lpstr>
      <vt:lpstr>Διαφάνεια 4</vt:lpstr>
      <vt:lpstr>Διαφάνεια 5</vt:lpstr>
      <vt:lpstr>ΑΞΙΟΛΟΓΗΣΗ / ΤΑΞΙΝΟΜΗΣΗ  Επιφανειακά Υδατικά Συστήματα</vt:lpstr>
      <vt:lpstr>ΔΙΑΧΕΙΡΙΣΗ ΥΔΑΤΩΝ - ΣΤΡΑΤΗΓΙΚΟΙ ΣΤΟΧΟΙ</vt:lpstr>
      <vt:lpstr>Διαφάνεια 8</vt:lpstr>
      <vt:lpstr>Διαφάνεια 9</vt:lpstr>
      <vt:lpstr>Διαφάνεια 10</vt:lpstr>
      <vt:lpstr>Διαφάνεια 11</vt:lpstr>
      <vt:lpstr>Διαφάνεια 12</vt:lpstr>
      <vt:lpstr>Διαφάνεια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Nikolaos nikolaidis</dc:creator>
  <cp:lastModifiedBy>marinos</cp:lastModifiedBy>
  <cp:revision>271</cp:revision>
  <cp:lastPrinted>2015-10-07T06:52:32Z</cp:lastPrinted>
  <dcterms:created xsi:type="dcterms:W3CDTF">2015-10-06T11:31:21Z</dcterms:created>
  <dcterms:modified xsi:type="dcterms:W3CDTF">2016-11-27T18:44:47Z</dcterms:modified>
</cp:coreProperties>
</file>