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sldIdLst>
    <p:sldId id="256" r:id="rId2"/>
    <p:sldId id="260" r:id="rId3"/>
    <p:sldId id="259" r:id="rId4"/>
    <p:sldId id="257" r:id="rId5"/>
    <p:sldId id="261" r:id="rId6"/>
    <p:sldId id="258" r:id="rId7"/>
    <p:sldId id="262" r:id="rId8"/>
    <p:sldId id="263" r:id="rId9"/>
    <p:sldId id="264" r:id="rId10"/>
    <p:sldId id="265" r:id="rId11"/>
    <p:sldId id="266" r:id="rId12"/>
    <p:sldId id="268" r:id="rId13"/>
    <p:sldId id="267" r:id="rId14"/>
    <p:sldId id="269" r:id="rId15"/>
    <p:sldId id="271" r:id="rId16"/>
    <p:sldId id="272" r:id="rId17"/>
    <p:sldId id="270" r:id="rId18"/>
    <p:sldId id="273" r:id="rId19"/>
    <p:sldId id="274" r:id="rId20"/>
    <p:sldId id="275"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0" d="100"/>
          <a:sy n="60" d="100"/>
        </p:scale>
        <p:origin x="-1644" y="-27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l-GR" smtClean="0"/>
              <a:t>Στυλ κύριου τίτλου</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Στυλ κύριου υπότιτλου</a:t>
            </a:r>
            <a:endParaRPr lang="en-US" dirty="0"/>
          </a:p>
        </p:txBody>
      </p:sp>
      <p:sp>
        <p:nvSpPr>
          <p:cNvPr id="4" name="Date Placeholder 3"/>
          <p:cNvSpPr>
            <a:spLocks noGrp="1"/>
          </p:cNvSpPr>
          <p:nvPr>
            <p:ph type="dt" sz="half" idx="10"/>
          </p:nvPr>
        </p:nvSpPr>
        <p:spPr/>
        <p:txBody>
          <a:bodyPr/>
          <a:lstStyle/>
          <a:p>
            <a:fld id="{E30E2307-1E40-4E12-8716-25BFDA8E7013}" type="datetime1">
              <a:rPr lang="en-US" smtClean="0"/>
              <a:pPr/>
              <a:t>11/27/2016</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87D7A59-36E2-48B9-B146-C1E59501F63F}" type="slidenum">
              <a:rPr lang="en-US" smtClean="0"/>
              <a:pPr/>
              <a:t>‹#›</a:t>
            </a:fld>
            <a:endParaRPr lang="en-US"/>
          </a:p>
        </p:txBody>
      </p:sp>
      <p:pic>
        <p:nvPicPr>
          <p:cNvPr id="18" name="9 - Εικόνα" descr="logoOAK_FINAL.jpg"/>
          <p:cNvPicPr>
            <a:picLocks noChangeAspect="1"/>
          </p:cNvPicPr>
          <p:nvPr userDrawn="1"/>
        </p:nvPicPr>
        <p:blipFill>
          <a:blip r:embed="rId2" cstate="print"/>
          <a:srcRect l="4889" t="17051" r="3908" b="20346"/>
          <a:stretch>
            <a:fillRect/>
          </a:stretch>
        </p:blipFill>
        <p:spPr>
          <a:xfrm>
            <a:off x="3357849" y="6243817"/>
            <a:ext cx="2481808" cy="507036"/>
          </a:xfrm>
          <a:prstGeom prst="rect">
            <a:avLst/>
          </a:prstGeom>
        </p:spPr>
      </p:pic>
      <p:pic>
        <p:nvPicPr>
          <p:cNvPr id="19" name="Picture 3"/>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 y="6136670"/>
            <a:ext cx="1619673" cy="721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 name="Picture 4"/>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842290" y="6136671"/>
            <a:ext cx="1301710" cy="721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randomBar dir="ver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3" name="Content Placeholder 2"/>
          <p:cNvSpPr>
            <a:spLocks noGrp="1"/>
          </p:cNvSpPr>
          <p:nvPr>
            <p:ph idx="1"/>
          </p:nvPr>
        </p:nvSpPr>
        <p:spPr>
          <a:xfrm>
            <a:off x="872067" y="2132856"/>
            <a:ext cx="7408333" cy="3993307"/>
          </a:xfrm>
        </p:spPr>
        <p:txBody>
          <a:body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n-US" dirty="0"/>
          </a:p>
        </p:txBody>
      </p:sp>
      <p:sp>
        <p:nvSpPr>
          <p:cNvPr id="4" name="Date Placeholder 3"/>
          <p:cNvSpPr>
            <a:spLocks noGrp="1"/>
          </p:cNvSpPr>
          <p:nvPr>
            <p:ph type="dt" sz="half" idx="10"/>
          </p:nvPr>
        </p:nvSpPr>
        <p:spPr/>
        <p:txBody>
          <a:bodyPr/>
          <a:lstStyle/>
          <a:p>
            <a:fld id="{61FD9D02-426E-46C9-9EE9-0DE1EF8B2838}" type="datetime1">
              <a:rPr lang="en-US" smtClean="0"/>
              <a:pPr/>
              <a:t>11/27/2016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7D7A59-36E2-48B9-B146-C1E59501F63F}" type="slidenum">
              <a:rPr lang="en-US" smtClean="0"/>
              <a:pPr/>
              <a:t>‹#›</a:t>
            </a:fld>
            <a:endParaRPr lang="en-US"/>
          </a:p>
        </p:txBody>
      </p:sp>
      <p:sp>
        <p:nvSpPr>
          <p:cNvPr id="7" name="Title 6"/>
          <p:cNvSpPr>
            <a:spLocks noGrp="1"/>
          </p:cNvSpPr>
          <p:nvPr>
            <p:ph type="title"/>
          </p:nvPr>
        </p:nvSpPr>
        <p:spPr/>
        <p:txBody>
          <a:bodyPr/>
          <a:lstStyle/>
          <a:p>
            <a:r>
              <a:rPr lang="el-GR" smtClean="0"/>
              <a:t>Στυλ κύριου τίτλου</a:t>
            </a:r>
            <a:endParaRPr lang="en-US"/>
          </a:p>
        </p:txBody>
      </p:sp>
    </p:spTree>
  </p:cSld>
  <p:clrMapOvr>
    <a:masterClrMapping/>
  </p:clrMapOvr>
  <p:transition spd="slow">
    <p:randomBar dir="ver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Κεφαλίδα ενότητας">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l-GR" smtClean="0"/>
              <a:t>Στυλ κύριου τίτλου</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4" name="Date Placeholder 3"/>
          <p:cNvSpPr>
            <a:spLocks noGrp="1"/>
          </p:cNvSpPr>
          <p:nvPr>
            <p:ph type="dt" sz="half" idx="10"/>
          </p:nvPr>
        </p:nvSpPr>
        <p:spPr/>
        <p:txBody>
          <a:bodyPr/>
          <a:lstStyle/>
          <a:p>
            <a:fld id="{7B8AEBBE-F8B2-42CF-9895-E86A608384EB}" type="datetime1">
              <a:rPr lang="en-US" smtClean="0"/>
              <a:pPr/>
              <a:t>11/27/2016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7D7A59-36E2-48B9-B146-C1E59501F63F}" type="slidenum">
              <a:rPr lang="en-US" smtClean="0"/>
              <a:pPr/>
              <a:t>‹#›</a:t>
            </a:fld>
            <a:endParaRPr lang="en-US"/>
          </a:p>
        </p:txBody>
      </p:sp>
      <p:pic>
        <p:nvPicPr>
          <p:cNvPr id="15" name="9 - Εικόνα" descr="logoOAK_FINAL.jpg"/>
          <p:cNvPicPr>
            <a:picLocks noChangeAspect="1"/>
          </p:cNvPicPr>
          <p:nvPr userDrawn="1"/>
        </p:nvPicPr>
        <p:blipFill>
          <a:blip r:embed="rId2" cstate="print"/>
          <a:srcRect l="4889" t="17051" r="3908" b="20346"/>
          <a:stretch>
            <a:fillRect/>
          </a:stretch>
        </p:blipFill>
        <p:spPr>
          <a:xfrm>
            <a:off x="3357849" y="6243817"/>
            <a:ext cx="2481808" cy="507036"/>
          </a:xfrm>
          <a:prstGeom prst="rect">
            <a:avLst/>
          </a:prstGeom>
        </p:spPr>
      </p:pic>
      <p:pic>
        <p:nvPicPr>
          <p:cNvPr id="16" name="Picture 3"/>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 y="6136670"/>
            <a:ext cx="1619673" cy="721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4"/>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842290" y="6136671"/>
            <a:ext cx="1301710" cy="721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randomBar dir="ver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a:p>
        </p:txBody>
      </p:sp>
      <p:sp>
        <p:nvSpPr>
          <p:cNvPr id="5" name="Date Placeholder 4"/>
          <p:cNvSpPr>
            <a:spLocks noGrp="1"/>
          </p:cNvSpPr>
          <p:nvPr>
            <p:ph type="dt" sz="half" idx="10"/>
          </p:nvPr>
        </p:nvSpPr>
        <p:spPr/>
        <p:txBody>
          <a:bodyPr/>
          <a:lstStyle/>
          <a:p>
            <a:fld id="{E1FAA6B6-10E5-4810-BC9F-DA72D8452E73}" type="datetime1">
              <a:rPr lang="en-US" smtClean="0"/>
              <a:pPr/>
              <a:t>11/27/2016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7D7A59-36E2-48B9-B146-C1E59501F63F}" type="slidenum">
              <a:rPr lang="en-US" smtClean="0"/>
              <a:pPr/>
              <a:t>‹#›</a:t>
            </a:fld>
            <a:endParaRPr lang="en-US"/>
          </a:p>
        </p:txBody>
      </p:sp>
      <p:sp>
        <p:nvSpPr>
          <p:cNvPr id="9" name="Content Placeholder 8"/>
          <p:cNvSpPr>
            <a:spLocks noGrp="1"/>
          </p:cNvSpPr>
          <p:nvPr>
            <p:ph sz="quarter" idx="13"/>
          </p:nvPr>
        </p:nvSpPr>
        <p:spPr>
          <a:xfrm>
            <a:off x="676655" y="2060848"/>
            <a:ext cx="3822192" cy="4065632"/>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11" name="Content Placeholder 10"/>
          <p:cNvSpPr>
            <a:spLocks noGrp="1"/>
          </p:cNvSpPr>
          <p:nvPr>
            <p:ph sz="quarter" idx="14"/>
          </p:nvPr>
        </p:nvSpPr>
        <p:spPr>
          <a:xfrm>
            <a:off x="4645152" y="2060848"/>
            <a:ext cx="3822192" cy="4065632"/>
          </a:xfrm>
        </p:spPr>
        <p:txBody>
          <a:body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n-US" dirty="0"/>
          </a:p>
        </p:txBody>
      </p:sp>
    </p:spTree>
  </p:cSld>
  <p:clrMapOvr>
    <a:masterClrMapping/>
  </p:clrMapOvr>
  <p:transition spd="slow">
    <p:randomBar dir="ver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l-GR" smtClean="0"/>
              <a:t>Στυλ κύριου τίτλου</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7" name="Date Placeholder 6"/>
          <p:cNvSpPr>
            <a:spLocks noGrp="1"/>
          </p:cNvSpPr>
          <p:nvPr>
            <p:ph type="dt" sz="half" idx="10"/>
          </p:nvPr>
        </p:nvSpPr>
        <p:spPr/>
        <p:txBody>
          <a:bodyPr/>
          <a:lstStyle/>
          <a:p>
            <a:fld id="{6D18D072-EF12-4AA2-BD71-ABC68B06D0E2}" type="datetime1">
              <a:rPr lang="en-US" smtClean="0"/>
              <a:pPr/>
              <a:t>11/27/2016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87D7A59-36E2-48B9-B146-C1E59501F63F}" type="slidenum">
              <a:rPr lang="en-US" smtClean="0"/>
              <a:pPr/>
              <a:t>‹#›</a:t>
            </a:fld>
            <a:endParaRPr lang="en-US"/>
          </a:p>
        </p:txBody>
      </p:sp>
    </p:spTree>
  </p:cSld>
  <p:clrMapOvr>
    <a:masterClrMapping/>
  </p:clrMapOvr>
  <p:transition spd="slow">
    <p:randomBar dir="ver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a:p>
        </p:txBody>
      </p:sp>
      <p:sp>
        <p:nvSpPr>
          <p:cNvPr id="3" name="Date Placeholder 2"/>
          <p:cNvSpPr>
            <a:spLocks noGrp="1"/>
          </p:cNvSpPr>
          <p:nvPr>
            <p:ph type="dt" sz="half" idx="10"/>
          </p:nvPr>
        </p:nvSpPr>
        <p:spPr/>
        <p:txBody>
          <a:bodyPr/>
          <a:lstStyle/>
          <a:p>
            <a:fld id="{B8CDBF60-6CC3-4B74-A60D-3486985E4346}" type="datetime1">
              <a:rPr lang="en-US" smtClean="0"/>
              <a:pPr/>
              <a:t>11/27/2016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87D7A59-36E2-48B9-B146-C1E59501F63F}" type="slidenum">
              <a:rPr lang="en-US" smtClean="0"/>
              <a:pPr/>
              <a:t>‹#›</a:t>
            </a:fld>
            <a:endParaRPr lang="en-US"/>
          </a:p>
        </p:txBody>
      </p:sp>
    </p:spTree>
  </p:cSld>
  <p:clrMapOvr>
    <a:masterClrMapping/>
  </p:clrMapOvr>
  <p:transition spd="slow">
    <p:randomBar dir="ver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Κενή">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22714818-984F-4759-BF72-A33BDC1963BD}" type="datetime1">
              <a:rPr lang="en-US" smtClean="0"/>
              <a:pPr/>
              <a:t>11/27/2016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87D7A59-36E2-48B9-B146-C1E59501F63F}" type="slidenum">
              <a:rPr lang="en-US" smtClean="0"/>
              <a:pPr/>
              <a:t>‹#›</a:t>
            </a:fld>
            <a:endParaRPr lang="en-US"/>
          </a:p>
        </p:txBody>
      </p:sp>
    </p:spTree>
  </p:cSld>
  <p:clrMapOvr>
    <a:masterClrMapping/>
  </p:clrMapOvr>
  <p:transition spd="slow">
    <p:randomBar dir="ver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Περιεχόμενο με λεζάντα">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9EA7E191-5F94-4FC1-B823-BD7CABF7FA06}" type="datetime1">
              <a:rPr lang="en-US" smtClean="0"/>
              <a:pPr/>
              <a:t>11/27/2016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7D7A59-36E2-48B9-B146-C1E59501F63F}" type="slidenum">
              <a:rPr lang="en-US" smtClean="0"/>
              <a:pPr/>
              <a:t>‹#›</a:t>
            </a:fld>
            <a:endParaRPr lang="en-US"/>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l-GR" smtClean="0"/>
              <a:t>Στυλ κύριου τίτλου</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Tree>
  </p:cSld>
  <p:clrMapOvr>
    <a:masterClrMapping/>
  </p:clrMapOvr>
  <p:transition spd="slow">
    <p:randomBar dir="ver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Εικόνα με λεζάντα">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l-GR" smtClean="0"/>
              <a:t>Στυλ κύριου τίτλου</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5" name="Date Placeholder 4"/>
          <p:cNvSpPr>
            <a:spLocks noGrp="1"/>
          </p:cNvSpPr>
          <p:nvPr>
            <p:ph type="dt" sz="half" idx="10"/>
          </p:nvPr>
        </p:nvSpPr>
        <p:spPr/>
        <p:txBody>
          <a:bodyPr/>
          <a:lstStyle/>
          <a:p>
            <a:fld id="{88856D55-EFBE-4F9B-8A5F-09D42CA22A9B}" type="datetime1">
              <a:rPr lang="en-US" smtClean="0"/>
              <a:pPr/>
              <a:t>11/27/2016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7D7A59-36E2-48B9-B146-C1E59501F63F}" type="slidenum">
              <a:rPr lang="en-US" smtClean="0"/>
              <a:pPr/>
              <a:t>‹#›</a:t>
            </a:fld>
            <a:endParaRPr lang="en-US"/>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l-GR" smtClean="0"/>
              <a:t>Κάντε κλικ στο εικονίδιο για να προσθέσετε μια εικόνα</a:t>
            </a:r>
            <a:endParaRPr lang="en-US" dirty="0"/>
          </a:p>
        </p:txBody>
      </p:sp>
    </p:spTree>
  </p:cSld>
  <p:clrMapOvr>
    <a:masterClrMapping/>
  </p:clrMapOvr>
  <p:transition spd="slow">
    <p:randomBar dir="ver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4" name="Date Placeholder 3"/>
          <p:cNvSpPr>
            <a:spLocks noGrp="1"/>
          </p:cNvSpPr>
          <p:nvPr>
            <p:ph type="dt" sz="half" idx="10"/>
          </p:nvPr>
        </p:nvSpPr>
        <p:spPr/>
        <p:txBody>
          <a:bodyPr/>
          <a:lstStyle/>
          <a:p>
            <a:fld id="{E5CFCF5A-EA79-452C-A52C-1A2668C2E7DF}" type="datetime1">
              <a:rPr lang="en-US" smtClean="0"/>
              <a:pPr/>
              <a:t>11/27/2016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7D7A59-36E2-48B9-B146-C1E59501F63F}" type="slidenum">
              <a:rPr lang="en-US" smtClean="0"/>
              <a:pPr/>
              <a:t>‹#›</a:t>
            </a:fld>
            <a:endParaRPr lang="en-US"/>
          </a:p>
        </p:txBody>
      </p:sp>
    </p:spTree>
  </p:cSld>
  <p:clrMapOvr>
    <a:masterClrMapping/>
  </p:clrMapOvr>
  <p:transition spd="slow">
    <p:randomBar dir="ver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Κατακόρυφος τίτλος και Κείμενο">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2E5C4C28-BD4B-4892-9A2D-6E19BD753A9A}" type="datetime1">
              <a:rPr lang="en-US" smtClean="0"/>
              <a:pPr/>
              <a:t>11/27/2016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7D7A59-36E2-48B9-B146-C1E59501F63F}" type="slidenum">
              <a:rPr lang="en-US" smtClean="0"/>
              <a:pPr/>
              <a:t>‹#›</a:t>
            </a:fld>
            <a:endParaRPr lang="en-US"/>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l-GR" smtClean="0"/>
              <a:t>Στυλ κύριου τίτλου</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Tree>
  </p:cSld>
  <p:clrMapOvr>
    <a:masterClrMapping/>
  </p:clrMapOvr>
  <p:transition spd="slow">
    <p:randomBar dir="ver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4.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370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l-GR" dirty="0" smtClean="0"/>
              <a:t>Στυλ κύριου τίτλου</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9D1D110F-3F4E-48D9-B8AA-5D0E825AFDBA}" type="datetime1">
              <a:rPr lang="en-US" smtClean="0"/>
              <a:pPr/>
              <a:t>11/27/2016</a:t>
            </a:fld>
            <a:endParaRPr lang="en-US"/>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en-US" dirty="0"/>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687D7A59-36E2-48B9-B146-C1E59501F63F}" type="slidenum">
              <a:rPr lang="en-US" smtClean="0"/>
              <a:pPr/>
              <a:t>‹#›</a:t>
            </a:fld>
            <a:endParaRPr lang="en-US"/>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n-US" dirty="0"/>
          </a:p>
        </p:txBody>
      </p:sp>
      <p:pic>
        <p:nvPicPr>
          <p:cNvPr id="15" name="9 - Εικόνα" descr="logoOAK_FINAL.jpg"/>
          <p:cNvPicPr>
            <a:picLocks noChangeAspect="1"/>
          </p:cNvPicPr>
          <p:nvPr userDrawn="1"/>
        </p:nvPicPr>
        <p:blipFill>
          <a:blip r:embed="rId13" cstate="print"/>
          <a:srcRect l="4889" t="17051" r="3908" b="20346"/>
          <a:stretch>
            <a:fillRect/>
          </a:stretch>
        </p:blipFill>
        <p:spPr>
          <a:xfrm>
            <a:off x="3357849" y="6243817"/>
            <a:ext cx="2481808" cy="507036"/>
          </a:xfrm>
          <a:prstGeom prst="rect">
            <a:avLst/>
          </a:prstGeom>
        </p:spPr>
      </p:pic>
      <p:pic>
        <p:nvPicPr>
          <p:cNvPr id="1027" name="Picture 3"/>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 y="6136670"/>
            <a:ext cx="1619673" cy="721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7842290" y="6136671"/>
            <a:ext cx="1301710" cy="721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ransition spd="slow">
    <p:randomBar dir="vert"/>
  </p:transition>
  <p:hf sldNum="0" hdr="0" ftr="0" dt="0"/>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www.agrotikianaptixi.gr/" TargetMode="External"/><Relationship Id="rId2" Type="http://schemas.openxmlformats.org/officeDocument/2006/relationships/hyperlink" Target="http://cdr.eionet.europa.eu/gr/eu/wfdart153/" TargetMode="External"/><Relationship Id="rId1" Type="http://schemas.openxmlformats.org/officeDocument/2006/relationships/slideLayout" Target="../slideLayouts/slideLayout2.xml"/><Relationship Id="rId5" Type="http://schemas.openxmlformats.org/officeDocument/2006/relationships/hyperlink" Target="http://www.epper.gr/el/Pages/PROSKLHSEIS_2014-2020.aspx" TargetMode="External"/><Relationship Id="rId4" Type="http://schemas.openxmlformats.org/officeDocument/2006/relationships/hyperlink" Target="http://www.espa.gr/"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718134" y="2564904"/>
            <a:ext cx="7772400" cy="1780108"/>
          </a:xfrm>
        </p:spPr>
        <p:txBody>
          <a:bodyPr/>
          <a:lstStyle/>
          <a:p>
            <a:r>
              <a:rPr lang="el-GR" b="1" dirty="0" smtClean="0">
                <a:effectLst>
                  <a:outerShdw blurRad="38100" dist="38100" dir="2700000" algn="tl">
                    <a:srgbClr val="000000">
                      <a:alpha val="43137"/>
                    </a:srgbClr>
                  </a:outerShdw>
                </a:effectLst>
              </a:rPr>
              <a:t>Ανάλυση Κόστους-Οφέλους </a:t>
            </a:r>
            <a:endParaRPr lang="el-GR" b="1" dirty="0">
              <a:effectLst>
                <a:outerShdw blurRad="38100" dist="38100" dir="2700000" algn="tl">
                  <a:srgbClr val="000000">
                    <a:alpha val="43137"/>
                  </a:srgbClr>
                </a:outerShdw>
              </a:effectLst>
            </a:endParaRPr>
          </a:p>
        </p:txBody>
      </p:sp>
      <p:sp>
        <p:nvSpPr>
          <p:cNvPr id="3" name="Υπότιτλος 2"/>
          <p:cNvSpPr>
            <a:spLocks noGrp="1"/>
          </p:cNvSpPr>
          <p:nvPr>
            <p:ph type="subTitle" idx="1"/>
          </p:nvPr>
        </p:nvSpPr>
        <p:spPr>
          <a:xfrm>
            <a:off x="1339265" y="4221088"/>
            <a:ext cx="6400800" cy="1761232"/>
          </a:xfrm>
        </p:spPr>
        <p:txBody>
          <a:bodyPr>
            <a:normAutofit lnSpcReduction="10000"/>
          </a:bodyPr>
          <a:lstStyle/>
          <a:p>
            <a:r>
              <a:rPr lang="el-GR" sz="2200" b="1" dirty="0" smtClean="0">
                <a:solidFill>
                  <a:schemeClr val="bg1">
                    <a:lumMod val="95000"/>
                  </a:schemeClr>
                </a:solidFill>
                <a:effectLst>
                  <a:outerShdw blurRad="38100" dist="38100" dir="2700000" algn="tl">
                    <a:srgbClr val="000000">
                      <a:alpha val="43137"/>
                    </a:srgbClr>
                  </a:outerShdw>
                </a:effectLst>
              </a:rPr>
              <a:t>για την εφαρμογή των προτεινόμενων μέτρων του σχεδίου διαχείρισης στη λεκάνη του </a:t>
            </a:r>
            <a:r>
              <a:rPr lang="el-GR" sz="2200" b="1" dirty="0" err="1" smtClean="0">
                <a:solidFill>
                  <a:schemeClr val="bg1">
                    <a:lumMod val="95000"/>
                  </a:schemeClr>
                </a:solidFill>
                <a:effectLst>
                  <a:outerShdw blurRad="38100" dist="38100" dir="2700000" algn="tl">
                    <a:srgbClr val="000000">
                      <a:alpha val="43137"/>
                    </a:srgbClr>
                  </a:outerShdw>
                </a:effectLst>
              </a:rPr>
              <a:t>Κερίτη</a:t>
            </a:r>
            <a:endParaRPr lang="el-GR" sz="2200" b="1" dirty="0" smtClean="0">
              <a:solidFill>
                <a:schemeClr val="bg1">
                  <a:lumMod val="95000"/>
                </a:schemeClr>
              </a:solidFill>
              <a:effectLst>
                <a:outerShdw blurRad="38100" dist="38100" dir="2700000" algn="tl">
                  <a:srgbClr val="000000">
                    <a:alpha val="43137"/>
                  </a:srgbClr>
                </a:outerShdw>
              </a:effectLst>
            </a:endParaRPr>
          </a:p>
          <a:p>
            <a:endParaRPr lang="en-US" b="1" dirty="0" smtClean="0">
              <a:solidFill>
                <a:schemeClr val="bg1">
                  <a:lumMod val="95000"/>
                </a:schemeClr>
              </a:solidFill>
              <a:effectLst>
                <a:outerShdw blurRad="38100" dist="38100" dir="2700000" algn="tl">
                  <a:srgbClr val="000000">
                    <a:alpha val="43137"/>
                  </a:srgbClr>
                </a:outerShdw>
              </a:effectLst>
            </a:endParaRPr>
          </a:p>
          <a:p>
            <a:r>
              <a:rPr lang="el-GR" b="1" u="sng" dirty="0" smtClean="0">
                <a:solidFill>
                  <a:srgbClr val="002060"/>
                </a:solidFill>
              </a:rPr>
              <a:t>Δρ. Λία Νικολάου</a:t>
            </a:r>
            <a:r>
              <a:rPr lang="el-GR" b="1" dirty="0" smtClean="0">
                <a:solidFill>
                  <a:srgbClr val="002060"/>
                </a:solidFill>
              </a:rPr>
              <a:t>, Δρ. Γιώργος </a:t>
            </a:r>
            <a:r>
              <a:rPr lang="el-GR" b="1" dirty="0" err="1" smtClean="0">
                <a:solidFill>
                  <a:srgbClr val="002060"/>
                </a:solidFill>
              </a:rPr>
              <a:t>Μπαζδάνης</a:t>
            </a:r>
            <a:r>
              <a:rPr lang="el-GR" b="1" dirty="0" smtClean="0">
                <a:solidFill>
                  <a:srgbClr val="002060"/>
                </a:solidFill>
              </a:rPr>
              <a:t/>
            </a:r>
            <a:br>
              <a:rPr lang="el-GR" b="1" dirty="0" smtClean="0">
                <a:solidFill>
                  <a:srgbClr val="002060"/>
                </a:solidFill>
              </a:rPr>
            </a:br>
            <a:r>
              <a:rPr lang="el-GR" b="1" dirty="0" smtClean="0">
                <a:solidFill>
                  <a:srgbClr val="002060"/>
                </a:solidFill>
              </a:rPr>
              <a:t>Ευτυχία </a:t>
            </a:r>
            <a:r>
              <a:rPr lang="el-GR" b="1" dirty="0" err="1" smtClean="0">
                <a:solidFill>
                  <a:srgbClr val="002060"/>
                </a:solidFill>
              </a:rPr>
              <a:t>Βαρδουλάκη</a:t>
            </a:r>
            <a:r>
              <a:rPr lang="el-GR" b="1" dirty="0" smtClean="0">
                <a:solidFill>
                  <a:srgbClr val="002060"/>
                </a:solidFill>
              </a:rPr>
              <a:t>, Παναγιώτης </a:t>
            </a:r>
            <a:r>
              <a:rPr lang="el-GR" b="1" dirty="0" err="1" smtClean="0">
                <a:solidFill>
                  <a:srgbClr val="002060"/>
                </a:solidFill>
              </a:rPr>
              <a:t>Πιπερίδης</a:t>
            </a:r>
            <a:endParaRPr lang="el-GR" b="1" dirty="0">
              <a:solidFill>
                <a:srgbClr val="002060"/>
              </a:solidFill>
            </a:endParaRPr>
          </a:p>
        </p:txBody>
      </p:sp>
      <p:pic>
        <p:nvPicPr>
          <p:cNvPr id="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43035" y="267932"/>
            <a:ext cx="5393261" cy="3226640"/>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350373486"/>
      </p:ext>
    </p:extLst>
  </p:cSld>
  <p:clrMapOvr>
    <a:masterClrMapping/>
  </p:clrMapOvr>
  <p:transition spd="slow">
    <p:randomBar dir="ver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περιεχομένου 1"/>
          <p:cNvSpPr>
            <a:spLocks noGrp="1"/>
          </p:cNvSpPr>
          <p:nvPr>
            <p:ph idx="1"/>
          </p:nvPr>
        </p:nvSpPr>
        <p:spPr>
          <a:xfrm>
            <a:off x="872067" y="2060848"/>
            <a:ext cx="7408333" cy="4065315"/>
          </a:xfrm>
        </p:spPr>
        <p:txBody>
          <a:bodyPr>
            <a:normAutofit fontScale="85000" lnSpcReduction="20000"/>
          </a:bodyPr>
          <a:lstStyle/>
          <a:p>
            <a:r>
              <a:rPr lang="el-GR" dirty="0" smtClean="0"/>
              <a:t>…είναι </a:t>
            </a:r>
            <a:r>
              <a:rPr lang="el-GR" dirty="0"/>
              <a:t>μία μέθοδος οικονομικής ανάλυσης που έχει προταθεί για τη διαμόρφωση του προγράμματος μέτρων επίτευξης των περιβαλλοντικών στόχων της Οδηγίας 2000/60/ΕΚ. </a:t>
            </a:r>
            <a:endParaRPr lang="el-GR" dirty="0" smtClean="0"/>
          </a:p>
          <a:p>
            <a:r>
              <a:rPr lang="el-GR" dirty="0" smtClean="0"/>
              <a:t>… χρησιμοποιείται </a:t>
            </a:r>
            <a:r>
              <a:rPr lang="el-GR" dirty="0"/>
              <a:t>για τη σύγκριση διαφορετικών μέτρων σε παρόμοιους όρους και σύμφωνα με τη βασική της αρχή, όλα τα κόστη των εξεταζόμενων μέτρων, </a:t>
            </a:r>
            <a:r>
              <a:rPr lang="el-GR" dirty="0" smtClean="0"/>
              <a:t>παρεμβάσεων, στρατηγικών </a:t>
            </a:r>
            <a:r>
              <a:rPr lang="el-GR" dirty="0"/>
              <a:t>συσχετίζονται με την επίτευξη ενός συγκεκριμένου αποτελέσματος ή </a:t>
            </a:r>
            <a:r>
              <a:rPr lang="el-GR" dirty="0" smtClean="0"/>
              <a:t>στόχου. </a:t>
            </a:r>
          </a:p>
          <a:p>
            <a:r>
              <a:rPr lang="el-GR" dirty="0" smtClean="0"/>
              <a:t>… δεν </a:t>
            </a:r>
            <a:r>
              <a:rPr lang="el-GR" dirty="0"/>
              <a:t>είναι απλά μία μέθοδος που προσδιορίζει την εναλλακτική λύση με το χαμηλότερο </a:t>
            </a:r>
            <a:r>
              <a:rPr lang="el-GR" dirty="0" smtClean="0"/>
              <a:t>κόστος.</a:t>
            </a:r>
          </a:p>
          <a:p>
            <a:r>
              <a:rPr lang="el-GR" dirty="0" smtClean="0"/>
              <a:t>… είναι </a:t>
            </a:r>
            <a:r>
              <a:rPr lang="el-GR" dirty="0"/>
              <a:t>ένα εργαλείο σύγκρισης μέτρων και στρατηγικών, το οποίο δεν οδηγεί ξεκάθαρα σε κάποια </a:t>
            </a:r>
            <a:r>
              <a:rPr lang="el-GR" dirty="0" smtClean="0"/>
              <a:t>επιλογή.</a:t>
            </a:r>
          </a:p>
          <a:p>
            <a:r>
              <a:rPr lang="el-GR" dirty="0" smtClean="0"/>
              <a:t>… </a:t>
            </a:r>
            <a:r>
              <a:rPr lang="el-GR" dirty="0"/>
              <a:t>αξιολογεί τις εναλλακτικές προτάσεις με βάση ποσοτικά και αντικειμενικά κριτήρια, χρησιμοποιώντας μία καθορισμένη μεθοδολογία.</a:t>
            </a:r>
          </a:p>
          <a:p>
            <a:endParaRPr lang="el-GR" dirty="0"/>
          </a:p>
        </p:txBody>
      </p:sp>
      <p:sp>
        <p:nvSpPr>
          <p:cNvPr id="3" name="Τίτλος 2"/>
          <p:cNvSpPr>
            <a:spLocks noGrp="1"/>
          </p:cNvSpPr>
          <p:nvPr>
            <p:ph type="title"/>
          </p:nvPr>
        </p:nvSpPr>
        <p:spPr/>
        <p:txBody>
          <a:bodyPr/>
          <a:lstStyle/>
          <a:p>
            <a:r>
              <a:rPr lang="el-GR" dirty="0"/>
              <a:t>Η ανάλυση κόστους </a:t>
            </a:r>
            <a:r>
              <a:rPr lang="el-GR" dirty="0" smtClean="0"/>
              <a:t>- </a:t>
            </a:r>
            <a:r>
              <a:rPr lang="el-GR" dirty="0"/>
              <a:t>οφέλους</a:t>
            </a:r>
          </a:p>
        </p:txBody>
      </p:sp>
    </p:spTree>
    <p:extLst>
      <p:ext uri="{BB962C8B-B14F-4D97-AF65-F5344CB8AC3E}">
        <p14:creationId xmlns:p14="http://schemas.microsoft.com/office/powerpoint/2010/main" val="3654224913"/>
      </p:ext>
    </p:extLst>
  </p:cSld>
  <p:clrMapOvr>
    <a:masterClrMapping/>
  </p:clrMapOvr>
  <p:transition spd="slow">
    <p:randomBar dir="ver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περιεχομένου 1"/>
          <p:cNvSpPr>
            <a:spLocks noGrp="1"/>
          </p:cNvSpPr>
          <p:nvPr>
            <p:ph idx="1"/>
          </p:nvPr>
        </p:nvSpPr>
        <p:spPr/>
        <p:txBody>
          <a:bodyPr>
            <a:normAutofit fontScale="70000" lnSpcReduction="20000"/>
          </a:bodyPr>
          <a:lstStyle/>
          <a:p>
            <a:pPr marL="0" lvl="0" indent="0">
              <a:buNone/>
            </a:pPr>
            <a:r>
              <a:rPr lang="el-GR" dirty="0" smtClean="0"/>
              <a:t>Χρησιμοποιείται :</a:t>
            </a:r>
          </a:p>
          <a:p>
            <a:pPr lvl="0"/>
            <a:r>
              <a:rPr lang="el-GR" dirty="0" smtClean="0"/>
              <a:t>Για την </a:t>
            </a:r>
            <a:r>
              <a:rPr lang="el-GR" dirty="0"/>
              <a:t>επιλογή του οικονομικά αποτελεσματικότερου προγράμματος μέτρων που θα μπορούσε να εφαρμοστεί για τη διόρθωση της απόκλισης μεταξύ της οικολογικής κατάστασης που προβλέπεται στο </a:t>
            </a:r>
            <a:r>
              <a:rPr lang="el-GR" dirty="0" smtClean="0"/>
              <a:t>σενάριο αναφοράς </a:t>
            </a:r>
            <a:r>
              <a:rPr lang="el-GR" dirty="0"/>
              <a:t>και σ</a:t>
            </a:r>
            <a:r>
              <a:rPr lang="el-GR" dirty="0" smtClean="0"/>
              <a:t>τους περιβαλλοντικούς στόχους </a:t>
            </a:r>
            <a:r>
              <a:rPr lang="el-GR" dirty="0"/>
              <a:t>της Οδηγίας (Οδηγία 2000/60/ΕΚ, Παράρτημα ΙΙΙ</a:t>
            </a:r>
            <a:r>
              <a:rPr lang="el-GR" dirty="0" smtClean="0"/>
              <a:t>).</a:t>
            </a:r>
            <a:endParaRPr lang="el-GR" dirty="0"/>
          </a:p>
          <a:p>
            <a:pPr lvl="0"/>
            <a:r>
              <a:rPr lang="el-GR" dirty="0"/>
              <a:t>Για την ανάλυση κόστους και αποτελεσματικότητας συμπληρωματικών μέτρων προκειμένου να καταδειχθεί εάν τα αντίστοιχα προγράμματα μέτρων είναι δυσανάλογου κόστους (Οδηγία 2000/60/ΕΚ, Άρθρο 4).</a:t>
            </a:r>
          </a:p>
          <a:p>
            <a:pPr lvl="0"/>
            <a:r>
              <a:rPr lang="el-GR" dirty="0"/>
              <a:t>Στα πλαίσια κατάρτισης του χρονοδιαγράμματος εφαρμογής των μέτρων που προβλέπουν τα Σχέδια Διαχείρισης Λεκανών Απορροής Ποταμών των </a:t>
            </a:r>
            <a:r>
              <a:rPr lang="el-GR" dirty="0" smtClean="0"/>
              <a:t>ΥΔ.</a:t>
            </a:r>
            <a:endParaRPr lang="el-GR" dirty="0"/>
          </a:p>
          <a:p>
            <a:pPr lvl="0"/>
            <a:r>
              <a:rPr lang="el-GR" dirty="0" smtClean="0"/>
              <a:t>Για τον προσδιορισμό των </a:t>
            </a:r>
            <a:r>
              <a:rPr lang="el-GR" dirty="0"/>
              <a:t>μηχανισμών χρηματοδότησης των προγραμμάτων μέτρων και των σχετικών χρηματοοικονομικών και </a:t>
            </a:r>
            <a:r>
              <a:rPr lang="el-GR" dirty="0" err="1"/>
              <a:t>κοινωνικο</a:t>
            </a:r>
            <a:r>
              <a:rPr lang="el-GR" dirty="0"/>
              <a:t>- οικονομικών επιπτώσεων.</a:t>
            </a:r>
          </a:p>
          <a:p>
            <a:endParaRPr lang="el-GR" dirty="0"/>
          </a:p>
        </p:txBody>
      </p:sp>
      <p:sp>
        <p:nvSpPr>
          <p:cNvPr id="3" name="Τίτλος 2"/>
          <p:cNvSpPr>
            <a:spLocks noGrp="1"/>
          </p:cNvSpPr>
          <p:nvPr>
            <p:ph type="title"/>
          </p:nvPr>
        </p:nvSpPr>
        <p:spPr/>
        <p:txBody>
          <a:bodyPr>
            <a:normAutofit/>
          </a:bodyPr>
          <a:lstStyle/>
          <a:p>
            <a:r>
              <a:rPr lang="el-GR" dirty="0" smtClean="0"/>
              <a:t>Η </a:t>
            </a:r>
            <a:r>
              <a:rPr lang="el-GR" dirty="0"/>
              <a:t>ανάλυση </a:t>
            </a:r>
            <a:r>
              <a:rPr lang="el-GR" dirty="0" smtClean="0"/>
              <a:t>κόστους - οφέλους</a:t>
            </a:r>
            <a:endParaRPr lang="el-GR" dirty="0"/>
          </a:p>
        </p:txBody>
      </p:sp>
    </p:spTree>
    <p:extLst>
      <p:ext uri="{BB962C8B-B14F-4D97-AF65-F5344CB8AC3E}">
        <p14:creationId xmlns:p14="http://schemas.microsoft.com/office/powerpoint/2010/main" val="3203059633"/>
      </p:ext>
    </p:extLst>
  </p:cSld>
  <p:clrMapOvr>
    <a:masterClrMapping/>
  </p:clrMapOvr>
  <p:transition spd="slow">
    <p:randomBar dir="ver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περιεχομένου 1"/>
          <p:cNvSpPr>
            <a:spLocks noGrp="1"/>
          </p:cNvSpPr>
          <p:nvPr>
            <p:ph idx="1"/>
          </p:nvPr>
        </p:nvSpPr>
        <p:spPr/>
        <p:txBody>
          <a:bodyPr>
            <a:normAutofit fontScale="85000" lnSpcReduction="20000"/>
          </a:bodyPr>
          <a:lstStyle/>
          <a:p>
            <a:pPr marL="0" indent="0">
              <a:buNone/>
            </a:pPr>
            <a:r>
              <a:rPr lang="el-GR" dirty="0" smtClean="0"/>
              <a:t>Περιλαμβάνεται </a:t>
            </a:r>
            <a:r>
              <a:rPr lang="el-GR" dirty="0"/>
              <a:t>το Πρόγραμμα </a:t>
            </a:r>
            <a:r>
              <a:rPr lang="el-GR" dirty="0" smtClean="0"/>
              <a:t>Μέτρων, </a:t>
            </a:r>
            <a:r>
              <a:rPr lang="el-GR" dirty="0"/>
              <a:t>συνιστώντας το μηχανισμό επίτευξης των περιβαλλοντικών στόχων που τίθενται σε αυτό. Τα μέτρα διακρίνονται σε:</a:t>
            </a:r>
          </a:p>
          <a:p>
            <a:pPr lvl="0"/>
            <a:r>
              <a:rPr lang="el-GR" b="1" dirty="0"/>
              <a:t>Βασικά</a:t>
            </a:r>
            <a:r>
              <a:rPr lang="el-GR" dirty="0"/>
              <a:t> </a:t>
            </a:r>
            <a:r>
              <a:rPr lang="el-GR" b="1" dirty="0"/>
              <a:t>Μέτρα</a:t>
            </a:r>
            <a:r>
              <a:rPr lang="el-GR" dirty="0"/>
              <a:t>: Σύμφωνα με την παρ. 3 του άρθρου 11 της Οδηγίας, αυτά αποτελούν τις στοιχειώδεις απαιτήσεις που πρέπει να πληρούνται και διακρίνονται σε:</a:t>
            </a:r>
          </a:p>
          <a:p>
            <a:pPr lvl="1"/>
            <a:r>
              <a:rPr lang="el-GR" sz="2400" b="1" dirty="0"/>
              <a:t>Ομάδα Ι</a:t>
            </a:r>
            <a:r>
              <a:rPr lang="el-GR" sz="2400" dirty="0"/>
              <a:t>: Μέτρα για την εφαρμογή Κοινοτικής και Εθνικής Νομοθεσίας.</a:t>
            </a:r>
          </a:p>
          <a:p>
            <a:pPr lvl="1"/>
            <a:r>
              <a:rPr lang="el-GR" sz="2400" b="1" dirty="0"/>
              <a:t>Ομάδα ΙΙ</a:t>
            </a:r>
            <a:r>
              <a:rPr lang="el-GR" sz="2400" dirty="0"/>
              <a:t>: Μέτρα που σχετίζονται με βασικές </a:t>
            </a:r>
            <a:r>
              <a:rPr lang="el-GR" sz="2400" dirty="0" smtClean="0"/>
              <a:t>απαιτήσεις της </a:t>
            </a:r>
            <a:r>
              <a:rPr lang="el-GR" sz="2400" dirty="0"/>
              <a:t>Κοινοτικής και Εθνικής Νομοθεσίας και την οριζόντια εφαρμογή δράσεων με σκοπό την επίτευξη ή διατήρηση της καλής κατάστασης των υδάτων.</a:t>
            </a:r>
          </a:p>
          <a:p>
            <a:pPr lvl="0"/>
            <a:r>
              <a:rPr lang="el-GR" dirty="0"/>
              <a:t> </a:t>
            </a:r>
            <a:r>
              <a:rPr lang="el-GR" b="1" dirty="0"/>
              <a:t>Συμπληρωματικά</a:t>
            </a:r>
            <a:r>
              <a:rPr lang="el-GR" dirty="0"/>
              <a:t> </a:t>
            </a:r>
            <a:r>
              <a:rPr lang="el-GR" b="1" dirty="0"/>
              <a:t>Μέτρα</a:t>
            </a:r>
            <a:r>
              <a:rPr lang="el-GR" dirty="0"/>
              <a:t>: Τα μέτρα που καταρτίζονται επιπλέον των βασικών με σκοπό την επίτευξη των στόχων του άρθρου 4 της Οδηγίας</a:t>
            </a:r>
            <a:r>
              <a:rPr lang="el-GR" dirty="0" smtClean="0"/>
              <a:t>.</a:t>
            </a:r>
            <a:endParaRPr lang="el-GR" dirty="0"/>
          </a:p>
        </p:txBody>
      </p:sp>
      <p:sp>
        <p:nvSpPr>
          <p:cNvPr id="3" name="Τίτλος 2"/>
          <p:cNvSpPr>
            <a:spLocks noGrp="1"/>
          </p:cNvSpPr>
          <p:nvPr>
            <p:ph type="title"/>
          </p:nvPr>
        </p:nvSpPr>
        <p:spPr/>
        <p:txBody>
          <a:bodyPr>
            <a:normAutofit fontScale="90000"/>
          </a:bodyPr>
          <a:lstStyle/>
          <a:p>
            <a:r>
              <a:rPr lang="el-GR" dirty="0"/>
              <a:t>Σχέδιο Διαχείρισης Λεκανών Απορροής Ποταμών </a:t>
            </a:r>
            <a:r>
              <a:rPr lang="el-GR" dirty="0" smtClean="0"/>
              <a:t>ΥΔ Κρήτης </a:t>
            </a:r>
            <a:endParaRPr lang="el-GR" dirty="0"/>
          </a:p>
        </p:txBody>
      </p:sp>
    </p:spTree>
    <p:extLst>
      <p:ext uri="{BB962C8B-B14F-4D97-AF65-F5344CB8AC3E}">
        <p14:creationId xmlns:p14="http://schemas.microsoft.com/office/powerpoint/2010/main" val="3682518593"/>
      </p:ext>
    </p:extLst>
  </p:cSld>
  <p:clrMapOvr>
    <a:masterClrMapping/>
  </p:clrMapOvr>
  <p:transition spd="slow">
    <p:randomBar dir="ver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περιεχομένου 1"/>
          <p:cNvSpPr>
            <a:spLocks noGrp="1"/>
          </p:cNvSpPr>
          <p:nvPr>
            <p:ph idx="1"/>
          </p:nvPr>
        </p:nvSpPr>
        <p:spPr/>
        <p:txBody>
          <a:bodyPr>
            <a:normAutofit lnSpcReduction="10000"/>
          </a:bodyPr>
          <a:lstStyle/>
          <a:p>
            <a:r>
              <a:rPr lang="el-GR" dirty="0"/>
              <a:t>Στόχος του παρόντος </a:t>
            </a:r>
            <a:r>
              <a:rPr lang="el-GR" dirty="0" smtClean="0"/>
              <a:t>είναι </a:t>
            </a:r>
            <a:r>
              <a:rPr lang="el-GR" dirty="0"/>
              <a:t>η εκπόνηση μελέτης κόστους – οφέλους για όλα τα μέτρα του Σχεδίου Διαχείρισης που αφορούν ή </a:t>
            </a:r>
            <a:r>
              <a:rPr lang="el-GR" dirty="0" err="1"/>
              <a:t>χωροθετούνται</a:t>
            </a:r>
            <a:r>
              <a:rPr lang="el-GR" dirty="0"/>
              <a:t> στις 4 λεκάνες που εξετάζει το Έργο, προκειμένου να γίνει κατάταξη αυτών με βάση τον «βαθμό» κόστους – οφέλους, που αναλύεται παρακάτω. </a:t>
            </a:r>
            <a:endParaRPr lang="el-GR" dirty="0" smtClean="0"/>
          </a:p>
          <a:p>
            <a:r>
              <a:rPr lang="el-GR" dirty="0" smtClean="0"/>
              <a:t>Η </a:t>
            </a:r>
            <a:r>
              <a:rPr lang="el-GR" dirty="0"/>
              <a:t>κατάταξη των μέτρων θα αποτελέσει ένα χρήσιμο εργαλείο για την Διεύθυνση Υδάτων της Αποκεντρωμένης Διοίκησης Κρήτης και της ΕΓΥ του ΥΠΕΚΑ για την </a:t>
            </a:r>
            <a:r>
              <a:rPr lang="el-GR" dirty="0" err="1"/>
              <a:t>προτεραιοποίηση</a:t>
            </a:r>
            <a:r>
              <a:rPr lang="el-GR" dirty="0"/>
              <a:t> υλοποίησης τους και τη λήψη των σχετικών αποφάσεων.</a:t>
            </a:r>
          </a:p>
          <a:p>
            <a:endParaRPr lang="el-GR" dirty="0"/>
          </a:p>
        </p:txBody>
      </p:sp>
      <p:sp>
        <p:nvSpPr>
          <p:cNvPr id="3" name="Τίτλος 2"/>
          <p:cNvSpPr>
            <a:spLocks noGrp="1"/>
          </p:cNvSpPr>
          <p:nvPr>
            <p:ph type="title"/>
          </p:nvPr>
        </p:nvSpPr>
        <p:spPr/>
        <p:txBody>
          <a:bodyPr/>
          <a:lstStyle/>
          <a:p>
            <a:r>
              <a:rPr lang="el-GR" dirty="0" smtClean="0"/>
              <a:t>Στόχος </a:t>
            </a:r>
            <a:endParaRPr lang="el-GR" dirty="0"/>
          </a:p>
        </p:txBody>
      </p:sp>
    </p:spTree>
    <p:extLst>
      <p:ext uri="{BB962C8B-B14F-4D97-AF65-F5344CB8AC3E}">
        <p14:creationId xmlns:p14="http://schemas.microsoft.com/office/powerpoint/2010/main" val="722682557"/>
      </p:ext>
    </p:extLst>
  </p:cSld>
  <p:clrMapOvr>
    <a:masterClrMapping/>
  </p:clrMapOvr>
  <p:transition spd="slow">
    <p:randomBar dir="ver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περιεχομένου 1"/>
          <p:cNvSpPr>
            <a:spLocks noGrp="1"/>
          </p:cNvSpPr>
          <p:nvPr>
            <p:ph idx="1"/>
          </p:nvPr>
        </p:nvSpPr>
        <p:spPr/>
        <p:txBody>
          <a:bodyPr>
            <a:normAutofit fontScale="70000" lnSpcReduction="20000"/>
          </a:bodyPr>
          <a:lstStyle/>
          <a:p>
            <a:pPr marL="0" indent="0">
              <a:buNone/>
            </a:pPr>
            <a:r>
              <a:rPr lang="el-GR" b="1" u="sng" dirty="0" smtClean="0"/>
              <a:t>Βήμα 1:</a:t>
            </a:r>
            <a:r>
              <a:rPr lang="el-GR" dirty="0" smtClean="0"/>
              <a:t> </a:t>
            </a:r>
            <a:r>
              <a:rPr lang="el-GR" b="1" dirty="0" smtClean="0"/>
              <a:t>Προσδιορισμός του κόστους κάθε μέτρου σε €.</a:t>
            </a:r>
            <a:endParaRPr lang="el-GR" dirty="0" smtClean="0"/>
          </a:p>
          <a:p>
            <a:pPr marL="0" indent="0">
              <a:buNone/>
            </a:pPr>
            <a:r>
              <a:rPr lang="el-GR" dirty="0" smtClean="0"/>
              <a:t>Το </a:t>
            </a:r>
            <a:r>
              <a:rPr lang="el-GR" dirty="0"/>
              <a:t>κόστος του κάθε μέτρου προσδιορίσθηκε από τις πηγές:</a:t>
            </a:r>
          </a:p>
          <a:p>
            <a:pPr lvl="0"/>
            <a:r>
              <a:rPr lang="el-GR" dirty="0"/>
              <a:t>Εφαρμογή των προγραμμάτων μέτρων των Σχεδίων Διαχείρισης των Λεκανών Απορροής Ποταμών των Υδατικών Διαμερισμάτων, Ενδιάμεσες Εκθέσεις Προόδου της ΕΓΥ του ΥΠΕΚΑ στην Ευρωπαϊκή Επιτροπή, 12/ 2014 (</a:t>
            </a:r>
            <a:r>
              <a:rPr lang="el-GR" u="sng" dirty="0">
                <a:hlinkClick r:id="rId2"/>
              </a:rPr>
              <a:t>http://cdr.eionet.europa.eu/gr/eu/wfdart153/</a:t>
            </a:r>
            <a:r>
              <a:rPr lang="el-GR" dirty="0"/>
              <a:t>) </a:t>
            </a:r>
            <a:r>
              <a:rPr lang="el-GR" dirty="0" smtClean="0"/>
              <a:t>.</a:t>
            </a:r>
            <a:endParaRPr lang="el-GR" dirty="0"/>
          </a:p>
          <a:p>
            <a:pPr lvl="0"/>
            <a:r>
              <a:rPr lang="el-GR" dirty="0"/>
              <a:t>Πρόγραμμα Αγροτικής Ανάπτυξης της Ελλάδας 2014-2020 (</a:t>
            </a:r>
            <a:r>
              <a:rPr lang="el-GR" u="sng" dirty="0">
                <a:hlinkClick r:id="rId3"/>
              </a:rPr>
              <a:t>http://www.agrotikianaptixi.gr</a:t>
            </a:r>
            <a:r>
              <a:rPr lang="el-GR" u="sng" dirty="0" smtClean="0">
                <a:hlinkClick r:id="rId3"/>
              </a:rPr>
              <a:t>/</a:t>
            </a:r>
            <a:r>
              <a:rPr lang="el-GR" dirty="0" smtClean="0"/>
              <a:t>).</a:t>
            </a:r>
            <a:endParaRPr lang="el-GR" dirty="0"/>
          </a:p>
          <a:p>
            <a:pPr lvl="0"/>
            <a:r>
              <a:rPr lang="el-GR" dirty="0"/>
              <a:t>Περιφερειακό Επιχειρησιακό Πρόγραμμα Κρήτης 2014-2020 (</a:t>
            </a:r>
            <a:r>
              <a:rPr lang="en-US" u="sng" dirty="0">
                <a:hlinkClick r:id="rId4"/>
              </a:rPr>
              <a:t>www</a:t>
            </a:r>
            <a:r>
              <a:rPr lang="el-GR" u="sng" dirty="0">
                <a:hlinkClick r:id="rId4"/>
              </a:rPr>
              <a:t>.</a:t>
            </a:r>
            <a:r>
              <a:rPr lang="en-US" u="sng" dirty="0" err="1">
                <a:hlinkClick r:id="rId4"/>
              </a:rPr>
              <a:t>espa</a:t>
            </a:r>
            <a:r>
              <a:rPr lang="el-GR" u="sng" dirty="0">
                <a:hlinkClick r:id="rId4"/>
              </a:rPr>
              <a:t>.</a:t>
            </a:r>
            <a:r>
              <a:rPr lang="en-US" u="sng" dirty="0">
                <a:hlinkClick r:id="rId4"/>
              </a:rPr>
              <a:t>gr</a:t>
            </a:r>
            <a:r>
              <a:rPr lang="el-GR" dirty="0"/>
              <a:t>) </a:t>
            </a:r>
          </a:p>
          <a:p>
            <a:pPr lvl="0"/>
            <a:r>
              <a:rPr lang="el-GR" dirty="0"/>
              <a:t>Επιχειρησιακό Πρόγραμμα Περιβάλλον &amp; Αειφόρος Ανάπτυξη, Προσκλήσεις 2014-2020 (</a:t>
            </a:r>
            <a:r>
              <a:rPr lang="el-GR" u="sng" dirty="0">
                <a:hlinkClick r:id="rId5"/>
              </a:rPr>
              <a:t>http://www.epper.gr/el/Pages/PROSKLHSEIS_2014-2020.aspx</a:t>
            </a:r>
            <a:r>
              <a:rPr lang="el-GR" dirty="0"/>
              <a:t>) </a:t>
            </a:r>
            <a:r>
              <a:rPr lang="el-GR" dirty="0" smtClean="0"/>
              <a:t>.</a:t>
            </a:r>
            <a:endParaRPr lang="el-GR" dirty="0"/>
          </a:p>
          <a:p>
            <a:r>
              <a:rPr lang="el-GR" u="sng" dirty="0"/>
              <a:t>Σημείωση:</a:t>
            </a:r>
            <a:r>
              <a:rPr lang="el-GR" dirty="0"/>
              <a:t> Τα διοικητικά μέτρα έχουν κοστολογηθεί από την ΕΓΥ του ΥΠΕΚΑ με μηδενικό κόστος, όπου δεν απαιτείται μελέτη, και έτσι λαμβάνονται υπόψη στην </a:t>
            </a:r>
            <a:r>
              <a:rPr lang="el-GR" dirty="0" smtClean="0"/>
              <a:t>παρούσα </a:t>
            </a:r>
            <a:r>
              <a:rPr lang="el-GR" dirty="0"/>
              <a:t>μελέτη.</a:t>
            </a:r>
          </a:p>
        </p:txBody>
      </p:sp>
      <p:sp>
        <p:nvSpPr>
          <p:cNvPr id="3" name="Τίτλος 2"/>
          <p:cNvSpPr>
            <a:spLocks noGrp="1"/>
          </p:cNvSpPr>
          <p:nvPr>
            <p:ph type="title"/>
          </p:nvPr>
        </p:nvSpPr>
        <p:spPr/>
        <p:txBody>
          <a:bodyPr>
            <a:normAutofit/>
          </a:bodyPr>
          <a:lstStyle/>
          <a:p>
            <a:r>
              <a:rPr lang="el-GR" dirty="0" smtClean="0"/>
              <a:t>Μεθοδολογία </a:t>
            </a:r>
            <a:r>
              <a:rPr lang="el-GR" baseline="-25000" dirty="0" smtClean="0"/>
              <a:t>1</a:t>
            </a:r>
            <a:endParaRPr lang="el-GR" baseline="-25000" dirty="0"/>
          </a:p>
        </p:txBody>
      </p:sp>
    </p:spTree>
    <p:extLst>
      <p:ext uri="{BB962C8B-B14F-4D97-AF65-F5344CB8AC3E}">
        <p14:creationId xmlns:p14="http://schemas.microsoft.com/office/powerpoint/2010/main" val="1840496611"/>
      </p:ext>
    </p:extLst>
  </p:cSld>
  <p:clrMapOvr>
    <a:masterClrMapping/>
  </p:clrMapOvr>
  <p:transition spd="slow">
    <p:randomBar dir="ver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περιεχομένου 1"/>
          <p:cNvSpPr>
            <a:spLocks noGrp="1"/>
          </p:cNvSpPr>
          <p:nvPr>
            <p:ph idx="1"/>
          </p:nvPr>
        </p:nvSpPr>
        <p:spPr/>
        <p:txBody>
          <a:bodyPr>
            <a:normAutofit fontScale="85000" lnSpcReduction="20000"/>
          </a:bodyPr>
          <a:lstStyle/>
          <a:p>
            <a:pPr marL="0" indent="0">
              <a:buNone/>
            </a:pPr>
            <a:r>
              <a:rPr lang="el-GR" b="1" u="sng" dirty="0"/>
              <a:t>Βήμα 2:</a:t>
            </a:r>
            <a:r>
              <a:rPr lang="el-GR" b="1" dirty="0"/>
              <a:t> Προσδιορισμός του ισοδύναμου ετήσιου κόστους (€/</a:t>
            </a:r>
            <a:r>
              <a:rPr lang="el-GR" b="1" dirty="0" err="1"/>
              <a:t>έτο</a:t>
            </a:r>
            <a:r>
              <a:rPr lang="el-GR" b="1" dirty="0"/>
              <a:t>ς) κάθε μέτρου, ανάλογα με τον συντελεστή απόσβεσης σε κάθε περίπτωση.</a:t>
            </a:r>
            <a:endParaRPr lang="el-GR" dirty="0"/>
          </a:p>
          <a:p>
            <a:r>
              <a:rPr lang="el-GR" dirty="0"/>
              <a:t>Το ισοδύναμο ετήσιο κόστος κάθε μέτρου προκύπτει </a:t>
            </a:r>
            <a:r>
              <a:rPr lang="el-GR" dirty="0" smtClean="0"/>
              <a:t>από το </a:t>
            </a:r>
            <a:r>
              <a:rPr lang="el-GR" dirty="0"/>
              <a:t>λόγο κόστος/έτη απόσβεσης. </a:t>
            </a:r>
          </a:p>
          <a:p>
            <a:pPr lvl="0"/>
            <a:r>
              <a:rPr lang="el-GR" dirty="0"/>
              <a:t>Για τα μέτρα που εφαρμόζονται στη διάρκεια διαχειριστικής περιόδου προγράμματος χρηματοδότησης τα έτη απόσβεσης είναι ίσα με την διαχειριστική περίοδο (πχ. 6 έτη για ΠΑΑΤ, ΠΕΠ και ΕΠΠΕΡΡΑ).</a:t>
            </a:r>
          </a:p>
          <a:p>
            <a:pPr lvl="0"/>
            <a:r>
              <a:rPr lang="el-GR" dirty="0"/>
              <a:t>Για μέτρα διαχείρισης υδάτων είναι 20 έτη.</a:t>
            </a:r>
          </a:p>
          <a:p>
            <a:pPr lvl="0"/>
            <a:r>
              <a:rPr lang="el-GR" dirty="0"/>
              <a:t>Για υποδομές όπως Φράγματα, Ταμιευτήρες κλπ είναι 50 </a:t>
            </a:r>
            <a:r>
              <a:rPr lang="el-GR" dirty="0" smtClean="0"/>
              <a:t>έτη.</a:t>
            </a:r>
            <a:endParaRPr lang="el-GR" dirty="0"/>
          </a:p>
          <a:p>
            <a:pPr lvl="0"/>
            <a:r>
              <a:rPr lang="el-GR" dirty="0"/>
              <a:t>Σε περιπτώσεις που ορίζεται η περίοδος απόσβεσης (πχ. δράσεις εκπαίδευσης ενημέρωσης 3 έτη) λαμβάνεται υπόψη η συγκεκριμένη τιμή.</a:t>
            </a:r>
          </a:p>
          <a:p>
            <a:endParaRPr lang="el-GR" dirty="0"/>
          </a:p>
        </p:txBody>
      </p:sp>
      <p:sp>
        <p:nvSpPr>
          <p:cNvPr id="3" name="Τίτλος 2"/>
          <p:cNvSpPr>
            <a:spLocks noGrp="1"/>
          </p:cNvSpPr>
          <p:nvPr>
            <p:ph type="title"/>
          </p:nvPr>
        </p:nvSpPr>
        <p:spPr/>
        <p:txBody>
          <a:bodyPr/>
          <a:lstStyle/>
          <a:p>
            <a:r>
              <a:rPr lang="el-GR" dirty="0"/>
              <a:t>Μεθοδολογία </a:t>
            </a:r>
            <a:r>
              <a:rPr lang="el-GR" baseline="-25000" dirty="0" smtClean="0"/>
              <a:t>2</a:t>
            </a:r>
            <a:endParaRPr lang="el-GR" dirty="0"/>
          </a:p>
        </p:txBody>
      </p:sp>
    </p:spTree>
    <p:extLst>
      <p:ext uri="{BB962C8B-B14F-4D97-AF65-F5344CB8AC3E}">
        <p14:creationId xmlns:p14="http://schemas.microsoft.com/office/powerpoint/2010/main" val="1549286478"/>
      </p:ext>
    </p:extLst>
  </p:cSld>
  <p:clrMapOvr>
    <a:masterClrMapping/>
  </p:clrMapOvr>
  <p:transition spd="slow">
    <p:randomBar dir="ver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περιεχομένου 1"/>
          <p:cNvSpPr>
            <a:spLocks noGrp="1"/>
          </p:cNvSpPr>
          <p:nvPr>
            <p:ph idx="1"/>
          </p:nvPr>
        </p:nvSpPr>
        <p:spPr/>
        <p:txBody>
          <a:bodyPr>
            <a:normAutofit fontScale="85000" lnSpcReduction="10000"/>
          </a:bodyPr>
          <a:lstStyle/>
          <a:p>
            <a:pPr marL="0" indent="0">
              <a:buNone/>
            </a:pPr>
            <a:r>
              <a:rPr lang="el-GR" b="1" u="sng" dirty="0"/>
              <a:t>Βήμα 3:</a:t>
            </a:r>
            <a:r>
              <a:rPr lang="el-GR" dirty="0"/>
              <a:t> </a:t>
            </a:r>
            <a:r>
              <a:rPr lang="el-GR" b="1" dirty="0"/>
              <a:t>Προσδιορισμός του οφέλους,  δηλαδή της ποσότητας των υδάτων, που σε ετήσια βάση βελτιώνεται ή αυξάνεται σε διαθεσιμότητα με την εφαρμογή του κάθε μέτρου (</a:t>
            </a:r>
            <a:r>
              <a:rPr lang="en-US" b="1" dirty="0"/>
              <a:t>m</a:t>
            </a:r>
            <a:r>
              <a:rPr lang="el-GR" b="1" baseline="30000" dirty="0"/>
              <a:t>3</a:t>
            </a:r>
            <a:r>
              <a:rPr lang="el-GR" b="1" dirty="0"/>
              <a:t>/έτος). </a:t>
            </a:r>
            <a:endParaRPr lang="el-GR" dirty="0"/>
          </a:p>
          <a:p>
            <a:pPr marL="0" indent="0">
              <a:buNone/>
            </a:pPr>
            <a:r>
              <a:rPr lang="el-GR" dirty="0"/>
              <a:t>Οι ποσότητες υδάτων εκτιμώνται ως εξής:</a:t>
            </a:r>
          </a:p>
          <a:p>
            <a:pPr lvl="0"/>
            <a:r>
              <a:rPr lang="el-GR" dirty="0"/>
              <a:t>Από τη δυνητική ποσότητα υδάτων που βελτιώνεται ή αυξάνεται σε διαθεσιμότητα (σε ποσό ή ποσοστό) όπως αυτή ορίζεται κατά την χρηματοδότηση στα Προγράμματα που αναφέρονται πιο πάνω.</a:t>
            </a:r>
          </a:p>
          <a:p>
            <a:pPr lvl="0"/>
            <a:r>
              <a:rPr lang="el-GR" dirty="0"/>
              <a:t>Από δεδομένα που προκύπτουν από το Σχέδιο Διαχείρισης Λεκανών Απορροής Ποταμών του ΥΔ της Κρήτης, ή άλλα ειδικά διαχειριστικά σχέδια που έχουν εκπονηθεί.</a:t>
            </a:r>
          </a:p>
          <a:p>
            <a:pPr lvl="0"/>
            <a:r>
              <a:rPr lang="el-GR" dirty="0"/>
              <a:t>Από παρόμοια μέτρα/έργα που χρηματοδοτήθηκαν στην προηγούμενη διαχειριστική περίοδο.</a:t>
            </a:r>
          </a:p>
          <a:p>
            <a:endParaRPr lang="el-GR" dirty="0"/>
          </a:p>
        </p:txBody>
      </p:sp>
      <p:sp>
        <p:nvSpPr>
          <p:cNvPr id="3" name="Τίτλος 2"/>
          <p:cNvSpPr>
            <a:spLocks noGrp="1"/>
          </p:cNvSpPr>
          <p:nvPr>
            <p:ph type="title"/>
          </p:nvPr>
        </p:nvSpPr>
        <p:spPr/>
        <p:txBody>
          <a:bodyPr/>
          <a:lstStyle/>
          <a:p>
            <a:r>
              <a:rPr lang="el-GR" dirty="0"/>
              <a:t>Μεθοδολογία </a:t>
            </a:r>
            <a:r>
              <a:rPr lang="el-GR" baseline="-25000" dirty="0" smtClean="0"/>
              <a:t>3</a:t>
            </a:r>
            <a:endParaRPr lang="el-GR" dirty="0"/>
          </a:p>
        </p:txBody>
      </p:sp>
    </p:spTree>
    <p:extLst>
      <p:ext uri="{BB962C8B-B14F-4D97-AF65-F5344CB8AC3E}">
        <p14:creationId xmlns:p14="http://schemas.microsoft.com/office/powerpoint/2010/main" val="3893908385"/>
      </p:ext>
    </p:extLst>
  </p:cSld>
  <p:clrMapOvr>
    <a:masterClrMapping/>
  </p:clrMapOvr>
  <p:transition spd="slow">
    <p:randomBar dir="ver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Θέση περιεχομένου 1"/>
              <p:cNvSpPr>
                <a:spLocks noGrp="1"/>
              </p:cNvSpPr>
              <p:nvPr>
                <p:ph idx="1"/>
              </p:nvPr>
            </p:nvSpPr>
            <p:spPr/>
            <p:txBody>
              <a:bodyPr>
                <a:normAutofit fontScale="85000" lnSpcReduction="20000"/>
              </a:bodyPr>
              <a:lstStyle/>
              <a:p>
                <a:pPr marL="0" indent="0">
                  <a:buNone/>
                </a:pPr>
                <a:r>
                  <a:rPr lang="el-GR" b="1" u="sng" dirty="0"/>
                  <a:t>Βήμα 4:</a:t>
                </a:r>
                <a:r>
                  <a:rPr lang="el-GR" b="1" dirty="0"/>
                  <a:t> Προσδιορισμός του λόγου κόστους – οφέλους για κάθε μέτρο (€/</a:t>
                </a:r>
                <a:r>
                  <a:rPr lang="en-US" b="1" dirty="0"/>
                  <a:t>m</a:t>
                </a:r>
                <a:r>
                  <a:rPr lang="el-GR" b="1" baseline="30000" dirty="0"/>
                  <a:t>3</a:t>
                </a:r>
                <a:r>
                  <a:rPr lang="el-GR" b="1" dirty="0"/>
                  <a:t>).</a:t>
                </a:r>
                <a:endParaRPr lang="el-GR" dirty="0"/>
              </a:p>
              <a:p>
                <a:r>
                  <a:rPr lang="el-GR" dirty="0"/>
                  <a:t>Η αξιολόγηση των μέτρων βασίζεται στο μοναδιαίο </a:t>
                </a:r>
                <a:r>
                  <a:rPr lang="el-GR" dirty="0" smtClean="0"/>
                  <a:t>λόγο </a:t>
                </a:r>
                <a:r>
                  <a:rPr lang="el-GR" dirty="0"/>
                  <a:t>κόστους – αποτελεσματικότητας. Σύμφωνα με την Οδηγία 2000/60/ΕΕ αυτός εκφράζεται με τον τύπο:</a:t>
                </a:r>
              </a:p>
              <a:p>
                <a:pPr marL="0" indent="0">
                  <a:buNone/>
                </a:pPr>
                <a14:m>
                  <m:oMathPara xmlns:m="http://schemas.openxmlformats.org/officeDocument/2006/math">
                    <m:oMathParaPr>
                      <m:jc m:val="centerGroup"/>
                    </m:oMathParaPr>
                    <m:oMath xmlns:m="http://schemas.openxmlformats.org/officeDocument/2006/math">
                      <m:sSub>
                        <m:sSubPr>
                          <m:ctrlPr>
                            <a:rPr lang="el-GR" i="1">
                              <a:latin typeface="Cambria Math"/>
                            </a:rPr>
                          </m:ctrlPr>
                        </m:sSubPr>
                        <m:e>
                          <m:r>
                            <a:rPr lang="el-GR" i="1">
                              <a:latin typeface="Cambria Math"/>
                            </a:rPr>
                            <m:t>𝐶𝐸</m:t>
                          </m:r>
                        </m:e>
                        <m:sub>
                          <m:r>
                            <a:rPr lang="el-GR" i="1">
                              <a:latin typeface="Cambria Math"/>
                            </a:rPr>
                            <m:t>𝑖</m:t>
                          </m:r>
                        </m:sub>
                      </m:sSub>
                      <m:r>
                        <a:rPr lang="el-GR" i="1">
                          <a:latin typeface="Cambria Math"/>
                        </a:rPr>
                        <m:t>=</m:t>
                      </m:r>
                      <m:f>
                        <m:fPr>
                          <m:ctrlPr>
                            <a:rPr lang="el-GR" i="1">
                              <a:latin typeface="Cambria Math"/>
                            </a:rPr>
                          </m:ctrlPr>
                        </m:fPr>
                        <m:num>
                          <m:sSub>
                            <m:sSubPr>
                              <m:ctrlPr>
                                <a:rPr lang="el-GR" i="1">
                                  <a:latin typeface="Cambria Math"/>
                                </a:rPr>
                              </m:ctrlPr>
                            </m:sSubPr>
                            <m:e>
                              <m:r>
                                <a:rPr lang="el-GR" i="1">
                                  <a:latin typeface="Cambria Math"/>
                                </a:rPr>
                                <m:t>𝐶</m:t>
                              </m:r>
                            </m:e>
                            <m:sub>
                              <m:r>
                                <a:rPr lang="el-GR" i="1">
                                  <a:latin typeface="Cambria Math"/>
                                </a:rPr>
                                <m:t>𝑖</m:t>
                              </m:r>
                            </m:sub>
                          </m:sSub>
                        </m:num>
                        <m:den>
                          <m:sSub>
                            <m:sSubPr>
                              <m:ctrlPr>
                                <a:rPr lang="el-GR" i="1">
                                  <a:latin typeface="Cambria Math"/>
                                </a:rPr>
                              </m:ctrlPr>
                            </m:sSubPr>
                            <m:e>
                              <m:r>
                                <a:rPr lang="el-GR" i="1">
                                  <a:latin typeface="Cambria Math"/>
                                </a:rPr>
                                <m:t>𝐵𝐸</m:t>
                              </m:r>
                            </m:e>
                            <m:sub>
                              <m:r>
                                <a:rPr lang="el-GR" i="1">
                                  <a:latin typeface="Cambria Math"/>
                                </a:rPr>
                                <m:t>𝑖</m:t>
                              </m:r>
                            </m:sub>
                          </m:sSub>
                        </m:den>
                      </m:f>
                    </m:oMath>
                  </m:oMathPara>
                </a14:m>
                <a:endParaRPr lang="el-GR" dirty="0"/>
              </a:p>
              <a:p>
                <a:pPr marL="0" indent="0">
                  <a:buNone/>
                </a:pPr>
                <a:r>
                  <a:rPr lang="el-GR" dirty="0"/>
                  <a:t>Όπου:</a:t>
                </a:r>
              </a:p>
              <a:p>
                <a14:m>
                  <m:oMath xmlns:m="http://schemas.openxmlformats.org/officeDocument/2006/math">
                    <m:sSub>
                      <m:sSubPr>
                        <m:ctrlPr>
                          <a:rPr lang="el-GR" i="1">
                            <a:latin typeface="Cambria Math"/>
                          </a:rPr>
                        </m:ctrlPr>
                      </m:sSubPr>
                      <m:e>
                        <m:r>
                          <a:rPr lang="el-GR" i="1">
                            <a:latin typeface="Cambria Math"/>
                          </a:rPr>
                          <m:t>𝐶𝐸</m:t>
                        </m:r>
                      </m:e>
                      <m:sub>
                        <m:r>
                          <a:rPr lang="el-GR" i="1">
                            <a:latin typeface="Cambria Math"/>
                          </a:rPr>
                          <m:t>𝑖</m:t>
                        </m:r>
                      </m:sub>
                    </m:sSub>
                  </m:oMath>
                </a14:m>
                <a:r>
                  <a:rPr lang="el-GR" dirty="0"/>
                  <a:t>: ο λόγος κόστους – οφέλους του μέτρου i σε €/</a:t>
                </a:r>
                <a:r>
                  <a:rPr lang="el-GR" dirty="0" smtClean="0"/>
                  <a:t>m</a:t>
                </a:r>
                <a:r>
                  <a:rPr lang="el-GR" baseline="30000" dirty="0" smtClean="0"/>
                  <a:t>3</a:t>
                </a:r>
                <a:r>
                  <a:rPr lang="el-GR" dirty="0" smtClean="0"/>
                  <a:t>.</a:t>
                </a:r>
                <a:endParaRPr lang="el-GR" dirty="0"/>
              </a:p>
              <a:p>
                <a14:m>
                  <m:oMath xmlns:m="http://schemas.openxmlformats.org/officeDocument/2006/math">
                    <m:sSub>
                      <m:sSubPr>
                        <m:ctrlPr>
                          <a:rPr lang="el-GR" i="1">
                            <a:latin typeface="Cambria Math"/>
                          </a:rPr>
                        </m:ctrlPr>
                      </m:sSubPr>
                      <m:e>
                        <m:r>
                          <a:rPr lang="el-GR" i="1">
                            <a:latin typeface="Cambria Math"/>
                          </a:rPr>
                          <m:t>𝐶</m:t>
                        </m:r>
                      </m:e>
                      <m:sub>
                        <m:r>
                          <a:rPr lang="el-GR" i="1">
                            <a:latin typeface="Cambria Math"/>
                          </a:rPr>
                          <m:t>𝑖</m:t>
                        </m:r>
                      </m:sub>
                    </m:sSub>
                  </m:oMath>
                </a14:m>
                <a:r>
                  <a:rPr lang="el-GR" dirty="0"/>
                  <a:t> : τα ετήσια οικονομικά κόστη για το μέτρο i σε €.</a:t>
                </a:r>
              </a:p>
              <a:p>
                <a14:m>
                  <m:oMath xmlns:m="http://schemas.openxmlformats.org/officeDocument/2006/math">
                    <m:sSub>
                      <m:sSubPr>
                        <m:ctrlPr>
                          <a:rPr lang="el-GR" i="1">
                            <a:latin typeface="Cambria Math"/>
                          </a:rPr>
                        </m:ctrlPr>
                      </m:sSubPr>
                      <m:e>
                        <m:r>
                          <a:rPr lang="el-GR" i="1">
                            <a:latin typeface="Cambria Math"/>
                          </a:rPr>
                          <m:t>𝛣𝛦</m:t>
                        </m:r>
                      </m:e>
                      <m:sub>
                        <m:r>
                          <a:rPr lang="el-GR" i="1">
                            <a:latin typeface="Cambria Math"/>
                          </a:rPr>
                          <m:t>𝜄</m:t>
                        </m:r>
                      </m:sub>
                    </m:sSub>
                  </m:oMath>
                </a14:m>
                <a:r>
                  <a:rPr lang="el-GR" dirty="0"/>
                  <a:t>: η βελτίωση ως προς την κατάσταση του υδάτινου σώματος ή αύξηση διαθεσιμότητας λόγω εφαρμογής του μέτρου i σε m</a:t>
                </a:r>
                <a:r>
                  <a:rPr lang="el-GR" baseline="30000" dirty="0"/>
                  <a:t>3</a:t>
                </a:r>
                <a:r>
                  <a:rPr lang="el-GR" dirty="0"/>
                  <a:t> υδάτινου σώματος που αποκαθίσταται.</a:t>
                </a:r>
              </a:p>
              <a:p>
                <a:endParaRPr lang="el-GR" dirty="0"/>
              </a:p>
            </p:txBody>
          </p:sp>
        </mc:Choice>
        <mc:Fallback xmlns="">
          <p:sp>
            <p:nvSpPr>
              <p:cNvPr id="2" name="Θέση περιεχομένου 1"/>
              <p:cNvSpPr>
                <a:spLocks noGrp="1" noRot="1" noChangeAspect="1" noMove="1" noResize="1" noEditPoints="1" noAdjustHandles="1" noChangeArrowheads="1" noChangeShapeType="1" noTextEdit="1"/>
              </p:cNvSpPr>
              <p:nvPr>
                <p:ph idx="1"/>
              </p:nvPr>
            </p:nvSpPr>
            <p:spPr>
              <a:blipFill rotWithShape="1">
                <a:blip r:embed="rId2"/>
                <a:stretch>
                  <a:fillRect l="-823" t="-2137"/>
                </a:stretch>
              </a:blipFill>
            </p:spPr>
            <p:txBody>
              <a:bodyPr/>
              <a:lstStyle/>
              <a:p>
                <a:r>
                  <a:rPr lang="el-GR">
                    <a:noFill/>
                  </a:rPr>
                  <a:t> </a:t>
                </a:r>
              </a:p>
            </p:txBody>
          </p:sp>
        </mc:Fallback>
      </mc:AlternateContent>
      <p:sp>
        <p:nvSpPr>
          <p:cNvPr id="3" name="Τίτλος 2"/>
          <p:cNvSpPr>
            <a:spLocks noGrp="1"/>
          </p:cNvSpPr>
          <p:nvPr>
            <p:ph type="title"/>
          </p:nvPr>
        </p:nvSpPr>
        <p:spPr/>
        <p:txBody>
          <a:bodyPr/>
          <a:lstStyle/>
          <a:p>
            <a:r>
              <a:rPr lang="el-GR" dirty="0"/>
              <a:t>Μεθοδολογία </a:t>
            </a:r>
            <a:r>
              <a:rPr lang="el-GR" baseline="-25000" dirty="0" smtClean="0"/>
              <a:t>4</a:t>
            </a:r>
            <a:endParaRPr lang="el-GR" dirty="0"/>
          </a:p>
        </p:txBody>
      </p:sp>
    </p:spTree>
    <p:extLst>
      <p:ext uri="{BB962C8B-B14F-4D97-AF65-F5344CB8AC3E}">
        <p14:creationId xmlns:p14="http://schemas.microsoft.com/office/powerpoint/2010/main" val="831113184"/>
      </p:ext>
    </p:extLst>
  </p:cSld>
  <p:clrMapOvr>
    <a:masterClrMapping/>
  </p:clrMapOvr>
  <p:transition spd="slow">
    <p:randomBar dir="ver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περιεχομένου 1"/>
          <p:cNvSpPr>
            <a:spLocks noGrp="1"/>
          </p:cNvSpPr>
          <p:nvPr>
            <p:ph idx="1"/>
          </p:nvPr>
        </p:nvSpPr>
        <p:spPr/>
        <p:txBody>
          <a:bodyPr>
            <a:normAutofit/>
          </a:bodyPr>
          <a:lstStyle/>
          <a:p>
            <a:pPr marL="0" indent="0">
              <a:buNone/>
            </a:pPr>
            <a:r>
              <a:rPr lang="el-GR" b="1" u="sng" dirty="0"/>
              <a:t>Βήμα 5:</a:t>
            </a:r>
            <a:r>
              <a:rPr lang="el-GR" b="1" dirty="0"/>
              <a:t> Κατάταξη των μέτρων από τον μικρότερο στον μεγαλύτερο λόγο κόστους – οφέλους (ξεχωριστά τα βασικά από τα συμπληρωματικά μέτρα).</a:t>
            </a:r>
            <a:endParaRPr lang="el-GR" dirty="0"/>
          </a:p>
          <a:p>
            <a:r>
              <a:rPr lang="el-GR" dirty="0"/>
              <a:t>Η ανάλυση κόστους – αποτελεσματικότητας γίνεται για κάθε μέτρο μεμονωμένα και στη συνέχεια γίνεται κατάταξη των μέτρων ανάλογα με </a:t>
            </a:r>
            <a:r>
              <a:rPr lang="el-GR" dirty="0" smtClean="0"/>
              <a:t>την τιμή </a:t>
            </a:r>
            <a:r>
              <a:rPr lang="el-GR" dirty="0"/>
              <a:t>του λόγου</a:t>
            </a:r>
            <a:r>
              <a:rPr lang="el-GR" dirty="0" smtClean="0"/>
              <a:t>.</a:t>
            </a:r>
          </a:p>
          <a:p>
            <a:endParaRPr lang="el-GR" dirty="0"/>
          </a:p>
          <a:p>
            <a:endParaRPr lang="el-GR" dirty="0"/>
          </a:p>
        </p:txBody>
      </p:sp>
      <p:sp>
        <p:nvSpPr>
          <p:cNvPr id="3" name="Τίτλος 2"/>
          <p:cNvSpPr>
            <a:spLocks noGrp="1"/>
          </p:cNvSpPr>
          <p:nvPr>
            <p:ph type="title"/>
          </p:nvPr>
        </p:nvSpPr>
        <p:spPr/>
        <p:txBody>
          <a:bodyPr/>
          <a:lstStyle/>
          <a:p>
            <a:r>
              <a:rPr lang="el-GR" dirty="0"/>
              <a:t>Μεθοδολογία </a:t>
            </a:r>
            <a:r>
              <a:rPr lang="el-GR" baseline="-25000" dirty="0" smtClean="0"/>
              <a:t>5</a:t>
            </a:r>
            <a:endParaRPr lang="el-GR" dirty="0"/>
          </a:p>
        </p:txBody>
      </p:sp>
    </p:spTree>
    <p:extLst>
      <p:ext uri="{BB962C8B-B14F-4D97-AF65-F5344CB8AC3E}">
        <p14:creationId xmlns:p14="http://schemas.microsoft.com/office/powerpoint/2010/main" val="2839720904"/>
      </p:ext>
    </p:extLst>
  </p:cSld>
  <p:clrMapOvr>
    <a:masterClrMapping/>
  </p:clrMapOvr>
  <p:transition spd="slow">
    <p:randomBar dir="ver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περιεχομένου 1"/>
          <p:cNvSpPr>
            <a:spLocks noGrp="1"/>
          </p:cNvSpPr>
          <p:nvPr>
            <p:ph idx="1"/>
          </p:nvPr>
        </p:nvSpPr>
        <p:spPr/>
        <p:txBody>
          <a:bodyPr>
            <a:normAutofit fontScale="92500"/>
          </a:bodyPr>
          <a:lstStyle/>
          <a:p>
            <a:pPr marL="0" indent="0">
              <a:buNone/>
            </a:pPr>
            <a:r>
              <a:rPr lang="el-GR" b="1" u="sng" dirty="0"/>
              <a:t>Βήμα 6:</a:t>
            </a:r>
            <a:r>
              <a:rPr lang="el-GR" b="1" dirty="0"/>
              <a:t> Δημιουργία κλάσεων και αντίστοιχων βαθμών.</a:t>
            </a:r>
            <a:endParaRPr lang="el-GR" dirty="0"/>
          </a:p>
          <a:p>
            <a:r>
              <a:rPr lang="el-GR" dirty="0"/>
              <a:t>Δημιουργούνται κλάσεις ανάλογα με το εύρος της βαθμολογίας που αντιστοιχούν σε βαθμό  από το 1-5 για την βαθμολόγηση των μέτρων σύμφωνα με το  ΚΡΙΤΗΡΙΟ 2.1: Δίκαιη κατανομή κόστους – οφέλους, του Στόχου 3: Κοινωνική συνοχή, ευεξίας και ποιότητα ζωής, του Παραδοτέου 2-4: Καθιέρωση στόχων πολλαπλών κριτηρίων για κάθε λεκάνη και εντοπισμός των καταλληλότερων μέτρων που αφορούν την </a:t>
            </a:r>
            <a:r>
              <a:rPr lang="el-GR" dirty="0" smtClean="0"/>
              <a:t>αντίστοιχη </a:t>
            </a:r>
            <a:r>
              <a:rPr lang="el-GR" dirty="0"/>
              <a:t>λεκάνη, του παρόντος έργου. </a:t>
            </a:r>
          </a:p>
        </p:txBody>
      </p:sp>
      <p:sp>
        <p:nvSpPr>
          <p:cNvPr id="3" name="Τίτλος 2"/>
          <p:cNvSpPr>
            <a:spLocks noGrp="1"/>
          </p:cNvSpPr>
          <p:nvPr>
            <p:ph type="title"/>
          </p:nvPr>
        </p:nvSpPr>
        <p:spPr/>
        <p:txBody>
          <a:bodyPr/>
          <a:lstStyle/>
          <a:p>
            <a:r>
              <a:rPr lang="el-GR" dirty="0"/>
              <a:t>Μεθοδολογία </a:t>
            </a:r>
            <a:r>
              <a:rPr lang="el-GR" baseline="-25000" dirty="0" smtClean="0"/>
              <a:t>6</a:t>
            </a:r>
            <a:endParaRPr lang="el-GR" dirty="0"/>
          </a:p>
        </p:txBody>
      </p:sp>
    </p:spTree>
    <p:extLst>
      <p:ext uri="{BB962C8B-B14F-4D97-AF65-F5344CB8AC3E}">
        <p14:creationId xmlns:p14="http://schemas.microsoft.com/office/powerpoint/2010/main" val="3676985697"/>
      </p:ext>
    </p:extLst>
  </p:cSld>
  <p:clrMapOvr>
    <a:masterClrMapping/>
  </p:clrMapOvr>
  <p:transition spd="slow">
    <p:randomBar dir="ver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περιεχομένου 1"/>
          <p:cNvSpPr>
            <a:spLocks noGrp="1"/>
          </p:cNvSpPr>
          <p:nvPr>
            <p:ph idx="1"/>
          </p:nvPr>
        </p:nvSpPr>
        <p:spPr>
          <a:xfrm>
            <a:off x="872067" y="3284984"/>
            <a:ext cx="7408333" cy="2841179"/>
          </a:xfrm>
        </p:spPr>
        <p:txBody>
          <a:bodyPr/>
          <a:lstStyle/>
          <a:p>
            <a:pPr marL="0" indent="0">
              <a:buNone/>
            </a:pPr>
            <a:r>
              <a:rPr lang="el-GR" b="1" dirty="0"/>
              <a:t>Κατάταξη Βασικών Μέτρων</a:t>
            </a:r>
            <a:endParaRPr lang="el-GR" dirty="0"/>
          </a:p>
        </p:txBody>
      </p:sp>
      <p:sp>
        <p:nvSpPr>
          <p:cNvPr id="3" name="Τίτλος 2"/>
          <p:cNvSpPr>
            <a:spLocks noGrp="1"/>
          </p:cNvSpPr>
          <p:nvPr>
            <p:ph type="title"/>
          </p:nvPr>
        </p:nvSpPr>
        <p:spPr>
          <a:xfrm>
            <a:off x="457200" y="260648"/>
            <a:ext cx="8229600" cy="1252728"/>
          </a:xfrm>
        </p:spPr>
        <p:txBody>
          <a:bodyPr/>
          <a:lstStyle/>
          <a:p>
            <a:r>
              <a:rPr lang="el-GR" dirty="0"/>
              <a:t>Αποτελέσματα </a:t>
            </a:r>
            <a:r>
              <a:rPr lang="el-GR" baseline="-25000" dirty="0" smtClean="0"/>
              <a:t>1</a:t>
            </a:r>
            <a:endParaRPr lang="el-GR" dirty="0"/>
          </a:p>
        </p:txBody>
      </p:sp>
    </p:spTree>
    <p:extLst>
      <p:ext uri="{BB962C8B-B14F-4D97-AF65-F5344CB8AC3E}">
        <p14:creationId xmlns:p14="http://schemas.microsoft.com/office/powerpoint/2010/main" val="4177829122"/>
      </p:ext>
    </p:extLst>
  </p:cSld>
  <p:clrMapOvr>
    <a:masterClrMapping/>
  </p:clrMapOvr>
  <p:transition spd="slow">
    <p:randomBar dir="ver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Τίτλος 2"/>
          <p:cNvSpPr>
            <a:spLocks noGrp="1"/>
          </p:cNvSpPr>
          <p:nvPr>
            <p:ph type="title"/>
          </p:nvPr>
        </p:nvSpPr>
        <p:spPr/>
        <p:txBody>
          <a:bodyPr/>
          <a:lstStyle/>
          <a:p>
            <a:endParaRPr lang="el-GR"/>
          </a:p>
        </p:txBody>
      </p:sp>
      <p:graphicFrame>
        <p:nvGraphicFramePr>
          <p:cNvPr id="7" name="Θέση περιεχομένου 6"/>
          <p:cNvGraphicFramePr>
            <a:graphicFrameLocks noGrp="1"/>
          </p:cNvGraphicFramePr>
          <p:nvPr>
            <p:ph idx="1"/>
            <p:extLst>
              <p:ext uri="{D42A27DB-BD31-4B8C-83A1-F6EECF244321}">
                <p14:modId xmlns:p14="http://schemas.microsoft.com/office/powerpoint/2010/main" val="310261027"/>
              </p:ext>
            </p:extLst>
          </p:nvPr>
        </p:nvGraphicFramePr>
        <p:xfrm>
          <a:off x="1" y="0"/>
          <a:ext cx="9108503" cy="6325991"/>
        </p:xfrm>
        <a:graphic>
          <a:graphicData uri="http://schemas.openxmlformats.org/drawingml/2006/table">
            <a:tbl>
              <a:tblPr firstRow="1" firstCol="1" bandRow="1">
                <a:tableStyleId>{5C22544A-7EE6-4342-B048-85BDC9FD1C3A}</a:tableStyleId>
              </a:tblPr>
              <a:tblGrid>
                <a:gridCol w="329714"/>
                <a:gridCol w="569877"/>
                <a:gridCol w="6120680"/>
                <a:gridCol w="1224136"/>
                <a:gridCol w="864096"/>
              </a:tblGrid>
              <a:tr h="422878">
                <a:tc>
                  <a:txBody>
                    <a:bodyPr/>
                    <a:lstStyle/>
                    <a:p>
                      <a:pPr algn="ctr">
                        <a:lnSpc>
                          <a:spcPct val="115000"/>
                        </a:lnSpc>
                        <a:spcBef>
                          <a:spcPts val="600"/>
                        </a:spcBef>
                        <a:spcAft>
                          <a:spcPts val="0"/>
                        </a:spcAft>
                      </a:pPr>
                      <a:r>
                        <a:rPr lang="el-GR" sz="1000" dirty="0">
                          <a:effectLst/>
                        </a:rPr>
                        <a:t>Α/Α</a:t>
                      </a:r>
                      <a:endParaRPr lang="el-GR" sz="1000" dirty="0">
                        <a:effectLst/>
                        <a:latin typeface="Calibri"/>
                        <a:ea typeface="Calibri"/>
                        <a:cs typeface="Times New Roman"/>
                      </a:endParaRPr>
                    </a:p>
                  </a:txBody>
                  <a:tcPr marL="56695" marR="56695" marT="0" marB="0" anchor="ctr"/>
                </a:tc>
                <a:tc>
                  <a:txBody>
                    <a:bodyPr/>
                    <a:lstStyle/>
                    <a:p>
                      <a:pPr algn="ctr">
                        <a:lnSpc>
                          <a:spcPct val="115000"/>
                        </a:lnSpc>
                        <a:spcBef>
                          <a:spcPts val="600"/>
                        </a:spcBef>
                        <a:spcAft>
                          <a:spcPts val="0"/>
                        </a:spcAft>
                      </a:pPr>
                      <a:r>
                        <a:rPr lang="el-GR" sz="1000" dirty="0">
                          <a:effectLst/>
                        </a:rPr>
                        <a:t>Μέτρο</a:t>
                      </a:r>
                      <a:endParaRPr lang="el-GR" sz="1000" dirty="0">
                        <a:effectLst/>
                        <a:latin typeface="Calibri"/>
                        <a:ea typeface="Calibri"/>
                        <a:cs typeface="Times New Roman"/>
                      </a:endParaRPr>
                    </a:p>
                  </a:txBody>
                  <a:tcPr marL="56695" marR="56695" marT="0" marB="0" anchor="ctr"/>
                </a:tc>
                <a:tc>
                  <a:txBody>
                    <a:bodyPr/>
                    <a:lstStyle/>
                    <a:p>
                      <a:pPr algn="ctr">
                        <a:lnSpc>
                          <a:spcPct val="115000"/>
                        </a:lnSpc>
                        <a:spcBef>
                          <a:spcPts val="600"/>
                        </a:spcBef>
                        <a:spcAft>
                          <a:spcPts val="0"/>
                        </a:spcAft>
                      </a:pPr>
                      <a:r>
                        <a:rPr lang="el-GR" sz="1000" dirty="0">
                          <a:effectLst/>
                        </a:rPr>
                        <a:t>Μέτρο (Οδηγία- Κωδικός)</a:t>
                      </a:r>
                      <a:endParaRPr lang="el-GR" sz="1000" dirty="0">
                        <a:effectLst/>
                        <a:latin typeface="Calibri"/>
                        <a:ea typeface="Calibri"/>
                        <a:cs typeface="Times New Roman"/>
                      </a:endParaRPr>
                    </a:p>
                  </a:txBody>
                  <a:tcPr marL="56695" marR="56695" marT="0" marB="0" anchor="ctr"/>
                </a:tc>
                <a:tc>
                  <a:txBody>
                    <a:bodyPr/>
                    <a:lstStyle/>
                    <a:p>
                      <a:pPr algn="ctr">
                        <a:lnSpc>
                          <a:spcPct val="115000"/>
                        </a:lnSpc>
                        <a:spcBef>
                          <a:spcPts val="600"/>
                        </a:spcBef>
                        <a:spcAft>
                          <a:spcPts val="0"/>
                        </a:spcAft>
                      </a:pPr>
                      <a:r>
                        <a:rPr lang="el-GR" sz="1000" dirty="0">
                          <a:effectLst/>
                        </a:rPr>
                        <a:t>Ετήσιο Κόστος – όφελος (€/m</a:t>
                      </a:r>
                      <a:r>
                        <a:rPr lang="el-GR" sz="1000" baseline="30000" dirty="0">
                          <a:effectLst/>
                        </a:rPr>
                        <a:t>3</a:t>
                      </a:r>
                      <a:r>
                        <a:rPr lang="el-GR" sz="1000" dirty="0">
                          <a:effectLst/>
                        </a:rPr>
                        <a:t>*έτος)</a:t>
                      </a:r>
                      <a:endParaRPr lang="el-GR" sz="1000" dirty="0">
                        <a:effectLst/>
                        <a:latin typeface="Calibri"/>
                        <a:ea typeface="Calibri"/>
                        <a:cs typeface="Times New Roman"/>
                      </a:endParaRPr>
                    </a:p>
                  </a:txBody>
                  <a:tcPr marL="56695" marR="56695" marT="0" marB="0" anchor="ctr"/>
                </a:tc>
                <a:tc>
                  <a:txBody>
                    <a:bodyPr/>
                    <a:lstStyle/>
                    <a:p>
                      <a:pPr algn="ctr">
                        <a:lnSpc>
                          <a:spcPct val="115000"/>
                        </a:lnSpc>
                        <a:spcBef>
                          <a:spcPts val="600"/>
                        </a:spcBef>
                        <a:spcAft>
                          <a:spcPts val="0"/>
                        </a:spcAft>
                      </a:pPr>
                      <a:r>
                        <a:rPr lang="el-GR" sz="1000" dirty="0">
                          <a:effectLst/>
                        </a:rPr>
                        <a:t>Βαθμολογία</a:t>
                      </a:r>
                      <a:endParaRPr lang="el-GR" sz="1000" dirty="0">
                        <a:effectLst/>
                        <a:latin typeface="Calibri"/>
                        <a:ea typeface="Calibri"/>
                        <a:cs typeface="Times New Roman"/>
                      </a:endParaRPr>
                    </a:p>
                  </a:txBody>
                  <a:tcPr marL="56695" marR="56695" marT="0" marB="0" anchor="ctr"/>
                </a:tc>
              </a:tr>
              <a:tr h="241644">
                <a:tc>
                  <a:txBody>
                    <a:bodyPr/>
                    <a:lstStyle/>
                    <a:p>
                      <a:pPr algn="ctr">
                        <a:lnSpc>
                          <a:spcPct val="115000"/>
                        </a:lnSpc>
                        <a:spcBef>
                          <a:spcPts val="600"/>
                        </a:spcBef>
                        <a:spcAft>
                          <a:spcPts val="0"/>
                        </a:spcAft>
                      </a:pPr>
                      <a:r>
                        <a:rPr lang="el-GR" sz="1000">
                          <a:effectLst/>
                        </a:rPr>
                        <a:t>1</a:t>
                      </a:r>
                      <a:endParaRPr lang="el-GR" sz="1000">
                        <a:effectLst/>
                        <a:latin typeface="Calibri"/>
                        <a:ea typeface="Calibri"/>
                        <a:cs typeface="Times New Roman"/>
                      </a:endParaRPr>
                    </a:p>
                  </a:txBody>
                  <a:tcPr marL="56695" marR="56695" marT="0" marB="0" anchor="ctr"/>
                </a:tc>
                <a:tc>
                  <a:txBody>
                    <a:bodyPr/>
                    <a:lstStyle/>
                    <a:p>
                      <a:pPr algn="ctr">
                        <a:lnSpc>
                          <a:spcPct val="115000"/>
                        </a:lnSpc>
                        <a:spcBef>
                          <a:spcPts val="600"/>
                        </a:spcBef>
                        <a:spcAft>
                          <a:spcPts val="0"/>
                        </a:spcAft>
                      </a:pPr>
                      <a:r>
                        <a:rPr lang="el-GR" sz="1000">
                          <a:effectLst/>
                        </a:rPr>
                        <a:t>14</a:t>
                      </a:r>
                      <a:endParaRPr lang="el-GR" sz="1000">
                        <a:effectLst/>
                        <a:latin typeface="Calibri"/>
                        <a:ea typeface="Calibri"/>
                        <a:cs typeface="Times New Roman"/>
                      </a:endParaRPr>
                    </a:p>
                  </a:txBody>
                  <a:tcPr marL="56695" marR="56695" marT="0" marB="0" anchor="ctr"/>
                </a:tc>
                <a:tc>
                  <a:txBody>
                    <a:bodyPr/>
                    <a:lstStyle/>
                    <a:p>
                      <a:pPr algn="l">
                        <a:lnSpc>
                          <a:spcPct val="115000"/>
                        </a:lnSpc>
                        <a:spcBef>
                          <a:spcPts val="600"/>
                        </a:spcBef>
                        <a:spcAft>
                          <a:spcPts val="0"/>
                        </a:spcAft>
                      </a:pPr>
                      <a:r>
                        <a:rPr lang="el-GR" sz="1000" dirty="0">
                          <a:effectLst/>
                        </a:rPr>
                        <a:t>Προϊόντα Φυτοπροστασίας (Οδηγίες 91/414/ΕΟΚ-Κανονισμός (ΕΚ) 1107/2009, 2009/128/ΕΚ) -GR13ΒΜ08</a:t>
                      </a:r>
                      <a:endParaRPr lang="el-GR" sz="1000" dirty="0">
                        <a:effectLst/>
                        <a:latin typeface="Calibri"/>
                        <a:ea typeface="Calibri"/>
                        <a:cs typeface="Times New Roman"/>
                      </a:endParaRPr>
                    </a:p>
                  </a:txBody>
                  <a:tcPr marL="56695" marR="56695" marT="0" marB="0"/>
                </a:tc>
                <a:tc>
                  <a:txBody>
                    <a:bodyPr/>
                    <a:lstStyle/>
                    <a:p>
                      <a:pPr algn="ctr">
                        <a:lnSpc>
                          <a:spcPct val="115000"/>
                        </a:lnSpc>
                        <a:spcBef>
                          <a:spcPts val="600"/>
                        </a:spcBef>
                        <a:spcAft>
                          <a:spcPts val="0"/>
                        </a:spcAft>
                      </a:pPr>
                      <a:r>
                        <a:rPr lang="el-GR" sz="1000">
                          <a:effectLst/>
                        </a:rPr>
                        <a:t>0</a:t>
                      </a:r>
                      <a:endParaRPr lang="el-GR" sz="1000">
                        <a:effectLst/>
                        <a:latin typeface="Calibri"/>
                        <a:ea typeface="Calibri"/>
                        <a:cs typeface="Times New Roman"/>
                      </a:endParaRPr>
                    </a:p>
                  </a:txBody>
                  <a:tcPr marL="56695" marR="56695" marT="0" marB="0" anchor="ctr"/>
                </a:tc>
                <a:tc>
                  <a:txBody>
                    <a:bodyPr/>
                    <a:lstStyle/>
                    <a:p>
                      <a:pPr algn="ctr">
                        <a:lnSpc>
                          <a:spcPct val="115000"/>
                        </a:lnSpc>
                        <a:spcBef>
                          <a:spcPts val="600"/>
                        </a:spcBef>
                        <a:spcAft>
                          <a:spcPts val="0"/>
                        </a:spcAft>
                      </a:pPr>
                      <a:r>
                        <a:rPr lang="el-GR" sz="1000">
                          <a:effectLst/>
                        </a:rPr>
                        <a:t>5</a:t>
                      </a:r>
                      <a:endParaRPr lang="el-GR" sz="1000">
                        <a:effectLst/>
                        <a:latin typeface="Calibri"/>
                        <a:ea typeface="Calibri"/>
                        <a:cs typeface="Times New Roman"/>
                      </a:endParaRPr>
                    </a:p>
                  </a:txBody>
                  <a:tcPr marL="56695" marR="56695" marT="0" marB="0" anchor="ctr"/>
                </a:tc>
              </a:tr>
              <a:tr h="400162">
                <a:tc>
                  <a:txBody>
                    <a:bodyPr/>
                    <a:lstStyle/>
                    <a:p>
                      <a:pPr algn="ctr">
                        <a:lnSpc>
                          <a:spcPct val="115000"/>
                        </a:lnSpc>
                        <a:spcBef>
                          <a:spcPts val="600"/>
                        </a:spcBef>
                        <a:spcAft>
                          <a:spcPts val="0"/>
                        </a:spcAft>
                      </a:pPr>
                      <a:r>
                        <a:rPr lang="el-GR" sz="1000">
                          <a:effectLst/>
                        </a:rPr>
                        <a:t>2</a:t>
                      </a:r>
                      <a:endParaRPr lang="el-GR" sz="1000">
                        <a:effectLst/>
                        <a:latin typeface="Calibri"/>
                        <a:ea typeface="Calibri"/>
                        <a:cs typeface="Times New Roman"/>
                      </a:endParaRPr>
                    </a:p>
                  </a:txBody>
                  <a:tcPr marL="56695" marR="56695" marT="0" marB="0" anchor="ctr"/>
                </a:tc>
                <a:tc>
                  <a:txBody>
                    <a:bodyPr/>
                    <a:lstStyle/>
                    <a:p>
                      <a:pPr algn="ctr">
                        <a:lnSpc>
                          <a:spcPct val="115000"/>
                        </a:lnSpc>
                        <a:spcBef>
                          <a:spcPts val="600"/>
                        </a:spcBef>
                        <a:spcAft>
                          <a:spcPts val="0"/>
                        </a:spcAft>
                      </a:pPr>
                      <a:r>
                        <a:rPr lang="el-GR" sz="1000">
                          <a:effectLst/>
                        </a:rPr>
                        <a:t>15</a:t>
                      </a:r>
                      <a:endParaRPr lang="el-GR" sz="1000">
                        <a:effectLst/>
                        <a:latin typeface="Calibri"/>
                        <a:ea typeface="Calibri"/>
                        <a:cs typeface="Times New Roman"/>
                      </a:endParaRPr>
                    </a:p>
                  </a:txBody>
                  <a:tcPr marL="56695" marR="56695" marT="0" marB="0" anchor="ctr"/>
                </a:tc>
                <a:tc>
                  <a:txBody>
                    <a:bodyPr/>
                    <a:lstStyle/>
                    <a:p>
                      <a:pPr algn="l">
                        <a:lnSpc>
                          <a:spcPct val="115000"/>
                        </a:lnSpc>
                        <a:spcBef>
                          <a:spcPts val="600"/>
                        </a:spcBef>
                        <a:spcAft>
                          <a:spcPts val="0"/>
                        </a:spcAft>
                      </a:pPr>
                      <a:r>
                        <a:rPr lang="el-GR" sz="1000">
                          <a:effectLst/>
                        </a:rPr>
                        <a:t>Αντιμετώπιση των κινδύνων μεγάλων ατυχημάτων σχετιζόμενων με επικίνδυνες ουσίες - SEVESO (Οδηγίες 96/82/EK, 2003/105/ΕΚ)GR13ΒΜ09</a:t>
                      </a:r>
                      <a:endParaRPr lang="el-GR" sz="1000">
                        <a:effectLst/>
                        <a:latin typeface="Calibri"/>
                        <a:ea typeface="Calibri"/>
                        <a:cs typeface="Times New Roman"/>
                      </a:endParaRPr>
                    </a:p>
                  </a:txBody>
                  <a:tcPr marL="56695" marR="56695" marT="0" marB="0"/>
                </a:tc>
                <a:tc>
                  <a:txBody>
                    <a:bodyPr/>
                    <a:lstStyle/>
                    <a:p>
                      <a:pPr algn="ctr">
                        <a:lnSpc>
                          <a:spcPct val="115000"/>
                        </a:lnSpc>
                        <a:spcBef>
                          <a:spcPts val="600"/>
                        </a:spcBef>
                        <a:spcAft>
                          <a:spcPts val="0"/>
                        </a:spcAft>
                      </a:pPr>
                      <a:r>
                        <a:rPr lang="el-GR" sz="1000">
                          <a:effectLst/>
                        </a:rPr>
                        <a:t>0</a:t>
                      </a:r>
                      <a:endParaRPr lang="el-GR" sz="1000">
                        <a:effectLst/>
                        <a:latin typeface="Calibri"/>
                        <a:ea typeface="Calibri"/>
                        <a:cs typeface="Times New Roman"/>
                      </a:endParaRPr>
                    </a:p>
                  </a:txBody>
                  <a:tcPr marL="56695" marR="56695" marT="0" marB="0" anchor="ctr"/>
                </a:tc>
                <a:tc>
                  <a:txBody>
                    <a:bodyPr/>
                    <a:lstStyle/>
                    <a:p>
                      <a:pPr algn="ctr">
                        <a:lnSpc>
                          <a:spcPct val="115000"/>
                        </a:lnSpc>
                        <a:spcBef>
                          <a:spcPts val="600"/>
                        </a:spcBef>
                        <a:spcAft>
                          <a:spcPts val="0"/>
                        </a:spcAft>
                      </a:pPr>
                      <a:r>
                        <a:rPr lang="el-GR" sz="1000">
                          <a:effectLst/>
                        </a:rPr>
                        <a:t>5</a:t>
                      </a:r>
                      <a:endParaRPr lang="el-GR" sz="1000">
                        <a:effectLst/>
                        <a:latin typeface="Calibri"/>
                        <a:ea typeface="Calibri"/>
                        <a:cs typeface="Times New Roman"/>
                      </a:endParaRPr>
                    </a:p>
                  </a:txBody>
                  <a:tcPr marL="56695" marR="56695" marT="0" marB="0" anchor="ctr"/>
                </a:tc>
              </a:tr>
              <a:tr h="253726">
                <a:tc>
                  <a:txBody>
                    <a:bodyPr/>
                    <a:lstStyle/>
                    <a:p>
                      <a:pPr algn="ctr">
                        <a:lnSpc>
                          <a:spcPct val="115000"/>
                        </a:lnSpc>
                        <a:spcBef>
                          <a:spcPts val="600"/>
                        </a:spcBef>
                        <a:spcAft>
                          <a:spcPts val="0"/>
                        </a:spcAft>
                      </a:pPr>
                      <a:r>
                        <a:rPr lang="el-GR" sz="1000">
                          <a:effectLst/>
                        </a:rPr>
                        <a:t>3</a:t>
                      </a:r>
                      <a:endParaRPr lang="el-GR" sz="1000">
                        <a:effectLst/>
                        <a:latin typeface="Calibri"/>
                        <a:ea typeface="Calibri"/>
                        <a:cs typeface="Times New Roman"/>
                      </a:endParaRPr>
                    </a:p>
                  </a:txBody>
                  <a:tcPr marL="56695" marR="56695" marT="0" marB="0" anchor="ctr"/>
                </a:tc>
                <a:tc>
                  <a:txBody>
                    <a:bodyPr/>
                    <a:lstStyle/>
                    <a:p>
                      <a:pPr algn="ctr">
                        <a:lnSpc>
                          <a:spcPct val="115000"/>
                        </a:lnSpc>
                        <a:spcBef>
                          <a:spcPts val="600"/>
                        </a:spcBef>
                        <a:spcAft>
                          <a:spcPts val="0"/>
                        </a:spcAft>
                      </a:pPr>
                      <a:r>
                        <a:rPr lang="el-GR" sz="1000">
                          <a:effectLst/>
                        </a:rPr>
                        <a:t>16</a:t>
                      </a:r>
                      <a:endParaRPr lang="el-GR" sz="1000">
                        <a:effectLst/>
                        <a:latin typeface="Calibri"/>
                        <a:ea typeface="Calibri"/>
                        <a:cs typeface="Times New Roman"/>
                      </a:endParaRPr>
                    </a:p>
                  </a:txBody>
                  <a:tcPr marL="56695" marR="56695" marT="0" marB="0" anchor="ctr"/>
                </a:tc>
                <a:tc>
                  <a:txBody>
                    <a:bodyPr/>
                    <a:lstStyle/>
                    <a:p>
                      <a:pPr algn="l">
                        <a:lnSpc>
                          <a:spcPct val="115000"/>
                        </a:lnSpc>
                        <a:spcBef>
                          <a:spcPts val="600"/>
                        </a:spcBef>
                        <a:spcAft>
                          <a:spcPts val="0"/>
                        </a:spcAft>
                      </a:pPr>
                      <a:r>
                        <a:rPr lang="el-GR" sz="1000">
                          <a:effectLst/>
                        </a:rPr>
                        <a:t>Ιλύς σταθμών καθαρισμού (Οδηγία 86/278/ΕΟΚ)-GR13ΒΜ10</a:t>
                      </a:r>
                      <a:endParaRPr lang="el-GR" sz="1000">
                        <a:effectLst/>
                        <a:latin typeface="Calibri"/>
                        <a:ea typeface="Calibri"/>
                        <a:cs typeface="Times New Roman"/>
                      </a:endParaRPr>
                    </a:p>
                  </a:txBody>
                  <a:tcPr marL="56695" marR="56695" marT="0" marB="0"/>
                </a:tc>
                <a:tc>
                  <a:txBody>
                    <a:bodyPr/>
                    <a:lstStyle/>
                    <a:p>
                      <a:pPr algn="ctr">
                        <a:lnSpc>
                          <a:spcPct val="115000"/>
                        </a:lnSpc>
                        <a:spcBef>
                          <a:spcPts val="600"/>
                        </a:spcBef>
                        <a:spcAft>
                          <a:spcPts val="0"/>
                        </a:spcAft>
                      </a:pPr>
                      <a:r>
                        <a:rPr lang="el-GR" sz="1000">
                          <a:effectLst/>
                        </a:rPr>
                        <a:t>0</a:t>
                      </a:r>
                      <a:endParaRPr lang="el-GR" sz="1000">
                        <a:effectLst/>
                        <a:latin typeface="Calibri"/>
                        <a:ea typeface="Calibri"/>
                        <a:cs typeface="Times New Roman"/>
                      </a:endParaRPr>
                    </a:p>
                  </a:txBody>
                  <a:tcPr marL="56695" marR="56695" marT="0" marB="0" anchor="ctr"/>
                </a:tc>
                <a:tc>
                  <a:txBody>
                    <a:bodyPr/>
                    <a:lstStyle/>
                    <a:p>
                      <a:pPr algn="ctr">
                        <a:lnSpc>
                          <a:spcPct val="115000"/>
                        </a:lnSpc>
                        <a:spcBef>
                          <a:spcPts val="600"/>
                        </a:spcBef>
                        <a:spcAft>
                          <a:spcPts val="0"/>
                        </a:spcAft>
                      </a:pPr>
                      <a:r>
                        <a:rPr lang="el-GR" sz="1000">
                          <a:effectLst/>
                        </a:rPr>
                        <a:t>5</a:t>
                      </a:r>
                      <a:endParaRPr lang="el-GR" sz="1000">
                        <a:effectLst/>
                        <a:latin typeface="Calibri"/>
                        <a:ea typeface="Calibri"/>
                        <a:cs typeface="Times New Roman"/>
                      </a:endParaRPr>
                    </a:p>
                  </a:txBody>
                  <a:tcPr marL="56695" marR="56695" marT="0" marB="0" anchor="ctr"/>
                </a:tc>
              </a:tr>
              <a:tr h="241644">
                <a:tc>
                  <a:txBody>
                    <a:bodyPr/>
                    <a:lstStyle/>
                    <a:p>
                      <a:pPr algn="ctr">
                        <a:lnSpc>
                          <a:spcPct val="115000"/>
                        </a:lnSpc>
                        <a:spcBef>
                          <a:spcPts val="600"/>
                        </a:spcBef>
                        <a:spcAft>
                          <a:spcPts val="0"/>
                        </a:spcAft>
                      </a:pPr>
                      <a:r>
                        <a:rPr lang="el-GR" sz="1000">
                          <a:effectLst/>
                        </a:rPr>
                        <a:t>4</a:t>
                      </a:r>
                      <a:endParaRPr lang="el-GR" sz="1000">
                        <a:effectLst/>
                        <a:latin typeface="Calibri"/>
                        <a:ea typeface="Calibri"/>
                        <a:cs typeface="Times New Roman"/>
                      </a:endParaRPr>
                    </a:p>
                  </a:txBody>
                  <a:tcPr marL="56695" marR="56695" marT="0" marB="0" anchor="ctr"/>
                </a:tc>
                <a:tc>
                  <a:txBody>
                    <a:bodyPr/>
                    <a:lstStyle/>
                    <a:p>
                      <a:pPr algn="ctr">
                        <a:lnSpc>
                          <a:spcPct val="115000"/>
                        </a:lnSpc>
                        <a:spcBef>
                          <a:spcPts val="600"/>
                        </a:spcBef>
                        <a:spcAft>
                          <a:spcPts val="0"/>
                        </a:spcAft>
                      </a:pPr>
                      <a:r>
                        <a:rPr lang="el-GR" sz="1000">
                          <a:effectLst/>
                        </a:rPr>
                        <a:t>22</a:t>
                      </a:r>
                      <a:endParaRPr lang="el-GR" sz="1000">
                        <a:effectLst/>
                        <a:latin typeface="Calibri"/>
                        <a:ea typeface="Calibri"/>
                        <a:cs typeface="Times New Roman"/>
                      </a:endParaRPr>
                    </a:p>
                  </a:txBody>
                  <a:tcPr marL="56695" marR="56695" marT="0" marB="0" anchor="ctr"/>
                </a:tc>
                <a:tc>
                  <a:txBody>
                    <a:bodyPr/>
                    <a:lstStyle/>
                    <a:p>
                      <a:pPr algn="l">
                        <a:lnSpc>
                          <a:spcPct val="115000"/>
                        </a:lnSpc>
                        <a:spcBef>
                          <a:spcPts val="600"/>
                        </a:spcBef>
                        <a:spcAft>
                          <a:spcPts val="0"/>
                        </a:spcAft>
                      </a:pPr>
                      <a:r>
                        <a:rPr lang="el-GR" sz="1000">
                          <a:effectLst/>
                        </a:rPr>
                        <a:t>Κατάρτιση στρατηγικού σχεδίου αντιμετώπισης φαινομένων ξηρασίας και λειψυδρίας. GR13SM02-01</a:t>
                      </a:r>
                      <a:endParaRPr lang="el-GR" sz="1000">
                        <a:effectLst/>
                        <a:latin typeface="Calibri"/>
                        <a:ea typeface="Calibri"/>
                        <a:cs typeface="Times New Roman"/>
                      </a:endParaRPr>
                    </a:p>
                  </a:txBody>
                  <a:tcPr marL="56695" marR="56695" marT="0" marB="0"/>
                </a:tc>
                <a:tc>
                  <a:txBody>
                    <a:bodyPr/>
                    <a:lstStyle/>
                    <a:p>
                      <a:pPr algn="ctr">
                        <a:lnSpc>
                          <a:spcPct val="115000"/>
                        </a:lnSpc>
                        <a:spcBef>
                          <a:spcPts val="600"/>
                        </a:spcBef>
                        <a:spcAft>
                          <a:spcPts val="0"/>
                        </a:spcAft>
                      </a:pPr>
                      <a:r>
                        <a:rPr lang="el-GR" sz="1000">
                          <a:effectLst/>
                        </a:rPr>
                        <a:t>0</a:t>
                      </a:r>
                      <a:endParaRPr lang="el-GR" sz="1000">
                        <a:effectLst/>
                        <a:latin typeface="Calibri"/>
                        <a:ea typeface="Calibri"/>
                        <a:cs typeface="Times New Roman"/>
                      </a:endParaRPr>
                    </a:p>
                  </a:txBody>
                  <a:tcPr marL="56695" marR="56695" marT="0" marB="0" anchor="ctr"/>
                </a:tc>
                <a:tc>
                  <a:txBody>
                    <a:bodyPr/>
                    <a:lstStyle/>
                    <a:p>
                      <a:pPr algn="ctr">
                        <a:lnSpc>
                          <a:spcPct val="115000"/>
                        </a:lnSpc>
                        <a:spcBef>
                          <a:spcPts val="600"/>
                        </a:spcBef>
                        <a:spcAft>
                          <a:spcPts val="0"/>
                        </a:spcAft>
                      </a:pPr>
                      <a:r>
                        <a:rPr lang="el-GR" sz="1000">
                          <a:effectLst/>
                        </a:rPr>
                        <a:t>5</a:t>
                      </a:r>
                      <a:endParaRPr lang="el-GR" sz="1000">
                        <a:effectLst/>
                        <a:latin typeface="Calibri"/>
                        <a:ea typeface="Calibri"/>
                        <a:cs typeface="Times New Roman"/>
                      </a:endParaRPr>
                    </a:p>
                  </a:txBody>
                  <a:tcPr marL="56695" marR="56695" marT="0" marB="0" anchor="ctr"/>
                </a:tc>
              </a:tr>
              <a:tr h="241644">
                <a:tc>
                  <a:txBody>
                    <a:bodyPr/>
                    <a:lstStyle/>
                    <a:p>
                      <a:pPr algn="ctr">
                        <a:lnSpc>
                          <a:spcPct val="115000"/>
                        </a:lnSpc>
                        <a:spcBef>
                          <a:spcPts val="600"/>
                        </a:spcBef>
                        <a:spcAft>
                          <a:spcPts val="0"/>
                        </a:spcAft>
                      </a:pPr>
                      <a:r>
                        <a:rPr lang="el-GR" sz="1000">
                          <a:effectLst/>
                        </a:rPr>
                        <a:t>5</a:t>
                      </a:r>
                      <a:endParaRPr lang="el-GR" sz="1000">
                        <a:effectLst/>
                        <a:latin typeface="Calibri"/>
                        <a:ea typeface="Calibri"/>
                        <a:cs typeface="Times New Roman"/>
                      </a:endParaRPr>
                    </a:p>
                  </a:txBody>
                  <a:tcPr marL="56695" marR="56695" marT="0" marB="0" anchor="ctr"/>
                </a:tc>
                <a:tc>
                  <a:txBody>
                    <a:bodyPr/>
                    <a:lstStyle/>
                    <a:p>
                      <a:pPr algn="ctr">
                        <a:lnSpc>
                          <a:spcPct val="115000"/>
                        </a:lnSpc>
                        <a:spcBef>
                          <a:spcPts val="600"/>
                        </a:spcBef>
                        <a:spcAft>
                          <a:spcPts val="0"/>
                        </a:spcAft>
                      </a:pPr>
                      <a:r>
                        <a:rPr lang="el-GR" sz="1000">
                          <a:effectLst/>
                        </a:rPr>
                        <a:t>25</a:t>
                      </a:r>
                      <a:endParaRPr lang="el-GR" sz="1000">
                        <a:effectLst/>
                        <a:latin typeface="Calibri"/>
                        <a:ea typeface="Calibri"/>
                        <a:cs typeface="Times New Roman"/>
                      </a:endParaRPr>
                    </a:p>
                  </a:txBody>
                  <a:tcPr marL="56695" marR="56695" marT="0" marB="0" anchor="ctr"/>
                </a:tc>
                <a:tc>
                  <a:txBody>
                    <a:bodyPr/>
                    <a:lstStyle/>
                    <a:p>
                      <a:pPr algn="l">
                        <a:lnSpc>
                          <a:spcPct val="115000"/>
                        </a:lnSpc>
                        <a:spcBef>
                          <a:spcPts val="600"/>
                        </a:spcBef>
                        <a:spcAft>
                          <a:spcPts val="0"/>
                        </a:spcAft>
                      </a:pPr>
                      <a:r>
                        <a:rPr lang="el-GR" sz="1000" dirty="0">
                          <a:effectLst/>
                        </a:rPr>
                        <a:t>Κατάρτιση θεσμικού πλαισίου και προγράμματος μέτρων για την κατ’ οίκον εξοικονόμηση νερού GR130Μ02-04</a:t>
                      </a:r>
                      <a:endParaRPr lang="el-GR" sz="1000" dirty="0">
                        <a:effectLst/>
                        <a:latin typeface="Calibri"/>
                        <a:ea typeface="Calibri"/>
                        <a:cs typeface="Times New Roman"/>
                      </a:endParaRPr>
                    </a:p>
                  </a:txBody>
                  <a:tcPr marL="56695" marR="56695" marT="0" marB="0"/>
                </a:tc>
                <a:tc>
                  <a:txBody>
                    <a:bodyPr/>
                    <a:lstStyle/>
                    <a:p>
                      <a:pPr algn="ctr">
                        <a:lnSpc>
                          <a:spcPct val="115000"/>
                        </a:lnSpc>
                        <a:spcBef>
                          <a:spcPts val="600"/>
                        </a:spcBef>
                        <a:spcAft>
                          <a:spcPts val="0"/>
                        </a:spcAft>
                      </a:pPr>
                      <a:r>
                        <a:rPr lang="el-GR" sz="1000">
                          <a:effectLst/>
                        </a:rPr>
                        <a:t>0</a:t>
                      </a:r>
                      <a:endParaRPr lang="el-GR" sz="1000">
                        <a:effectLst/>
                        <a:latin typeface="Calibri"/>
                        <a:ea typeface="Calibri"/>
                        <a:cs typeface="Times New Roman"/>
                      </a:endParaRPr>
                    </a:p>
                  </a:txBody>
                  <a:tcPr marL="56695" marR="56695" marT="0" marB="0" anchor="ctr"/>
                </a:tc>
                <a:tc>
                  <a:txBody>
                    <a:bodyPr/>
                    <a:lstStyle/>
                    <a:p>
                      <a:pPr algn="ctr">
                        <a:lnSpc>
                          <a:spcPct val="115000"/>
                        </a:lnSpc>
                        <a:spcBef>
                          <a:spcPts val="600"/>
                        </a:spcBef>
                        <a:spcAft>
                          <a:spcPts val="0"/>
                        </a:spcAft>
                      </a:pPr>
                      <a:r>
                        <a:rPr lang="el-GR" sz="1000">
                          <a:effectLst/>
                        </a:rPr>
                        <a:t>5</a:t>
                      </a:r>
                      <a:endParaRPr lang="el-GR" sz="1000">
                        <a:effectLst/>
                        <a:latin typeface="Calibri"/>
                        <a:ea typeface="Calibri"/>
                        <a:cs typeface="Times New Roman"/>
                      </a:endParaRPr>
                    </a:p>
                  </a:txBody>
                  <a:tcPr marL="56695" marR="56695" marT="0" marB="0" anchor="ctr"/>
                </a:tc>
              </a:tr>
              <a:tr h="434959">
                <a:tc>
                  <a:txBody>
                    <a:bodyPr/>
                    <a:lstStyle/>
                    <a:p>
                      <a:pPr algn="ctr">
                        <a:lnSpc>
                          <a:spcPct val="115000"/>
                        </a:lnSpc>
                        <a:spcBef>
                          <a:spcPts val="600"/>
                        </a:spcBef>
                        <a:spcAft>
                          <a:spcPts val="0"/>
                        </a:spcAft>
                      </a:pPr>
                      <a:r>
                        <a:rPr lang="el-GR" sz="1000">
                          <a:effectLst/>
                        </a:rPr>
                        <a:t>6</a:t>
                      </a:r>
                      <a:endParaRPr lang="el-GR" sz="1000">
                        <a:effectLst/>
                        <a:latin typeface="Calibri"/>
                        <a:ea typeface="Calibri"/>
                        <a:cs typeface="Times New Roman"/>
                      </a:endParaRPr>
                    </a:p>
                  </a:txBody>
                  <a:tcPr marL="56695" marR="56695" marT="0" marB="0" anchor="ctr"/>
                </a:tc>
                <a:tc>
                  <a:txBody>
                    <a:bodyPr/>
                    <a:lstStyle/>
                    <a:p>
                      <a:pPr algn="ctr">
                        <a:lnSpc>
                          <a:spcPct val="115000"/>
                        </a:lnSpc>
                        <a:spcBef>
                          <a:spcPts val="600"/>
                        </a:spcBef>
                        <a:spcAft>
                          <a:spcPts val="0"/>
                        </a:spcAft>
                      </a:pPr>
                      <a:r>
                        <a:rPr lang="el-GR" sz="1000">
                          <a:effectLst/>
                        </a:rPr>
                        <a:t>29</a:t>
                      </a:r>
                      <a:endParaRPr lang="el-GR" sz="1000">
                        <a:effectLst/>
                        <a:latin typeface="Calibri"/>
                        <a:ea typeface="Calibri"/>
                        <a:cs typeface="Times New Roman"/>
                      </a:endParaRPr>
                    </a:p>
                  </a:txBody>
                  <a:tcPr marL="56695" marR="56695" marT="0" marB="0" anchor="ctr"/>
                </a:tc>
                <a:tc>
                  <a:txBody>
                    <a:bodyPr/>
                    <a:lstStyle/>
                    <a:p>
                      <a:pPr algn="l">
                        <a:lnSpc>
                          <a:spcPct val="115000"/>
                        </a:lnSpc>
                        <a:spcBef>
                          <a:spcPts val="600"/>
                        </a:spcBef>
                        <a:spcAft>
                          <a:spcPts val="0"/>
                        </a:spcAft>
                      </a:pPr>
                      <a:r>
                        <a:rPr lang="el-GR" sz="1000" dirty="0">
                          <a:effectLst/>
                        </a:rPr>
                        <a:t>Αναδιοργάνωση / </a:t>
                      </a:r>
                      <a:r>
                        <a:rPr lang="el-GR" sz="1000" dirty="0" err="1">
                          <a:effectLst/>
                        </a:rPr>
                        <a:t>Εξορθολογισμός</a:t>
                      </a:r>
                      <a:r>
                        <a:rPr lang="el-GR" sz="1000" dirty="0">
                          <a:effectLst/>
                        </a:rPr>
                        <a:t> του θεσμικού πλαισίου λειτουργίας φορέων διαχείρισης συλλογικών δικτύων άρδευσης-GR13OM02-08</a:t>
                      </a:r>
                      <a:endParaRPr lang="el-GR" sz="1000" dirty="0">
                        <a:effectLst/>
                        <a:latin typeface="Calibri"/>
                        <a:ea typeface="Calibri"/>
                        <a:cs typeface="Times New Roman"/>
                      </a:endParaRPr>
                    </a:p>
                  </a:txBody>
                  <a:tcPr marL="56695" marR="56695" marT="0" marB="0"/>
                </a:tc>
                <a:tc>
                  <a:txBody>
                    <a:bodyPr/>
                    <a:lstStyle/>
                    <a:p>
                      <a:pPr algn="ctr">
                        <a:lnSpc>
                          <a:spcPct val="115000"/>
                        </a:lnSpc>
                        <a:spcBef>
                          <a:spcPts val="600"/>
                        </a:spcBef>
                        <a:spcAft>
                          <a:spcPts val="0"/>
                        </a:spcAft>
                      </a:pPr>
                      <a:r>
                        <a:rPr lang="el-GR" sz="1000">
                          <a:effectLst/>
                        </a:rPr>
                        <a:t>0</a:t>
                      </a:r>
                      <a:endParaRPr lang="el-GR" sz="1000">
                        <a:effectLst/>
                        <a:latin typeface="Calibri"/>
                        <a:ea typeface="Calibri"/>
                        <a:cs typeface="Times New Roman"/>
                      </a:endParaRPr>
                    </a:p>
                  </a:txBody>
                  <a:tcPr marL="56695" marR="56695" marT="0" marB="0" anchor="ctr"/>
                </a:tc>
                <a:tc>
                  <a:txBody>
                    <a:bodyPr/>
                    <a:lstStyle/>
                    <a:p>
                      <a:pPr algn="ctr">
                        <a:lnSpc>
                          <a:spcPct val="115000"/>
                        </a:lnSpc>
                        <a:spcBef>
                          <a:spcPts val="600"/>
                        </a:spcBef>
                        <a:spcAft>
                          <a:spcPts val="0"/>
                        </a:spcAft>
                      </a:pPr>
                      <a:r>
                        <a:rPr lang="el-GR" sz="1000">
                          <a:effectLst/>
                        </a:rPr>
                        <a:t>5</a:t>
                      </a:r>
                      <a:endParaRPr lang="el-GR" sz="1000">
                        <a:effectLst/>
                        <a:latin typeface="Calibri"/>
                        <a:ea typeface="Calibri"/>
                        <a:cs typeface="Times New Roman"/>
                      </a:endParaRPr>
                    </a:p>
                  </a:txBody>
                  <a:tcPr marL="56695" marR="56695" marT="0" marB="0" anchor="ctr"/>
                </a:tc>
              </a:tr>
              <a:tr h="289973">
                <a:tc>
                  <a:txBody>
                    <a:bodyPr/>
                    <a:lstStyle/>
                    <a:p>
                      <a:pPr algn="ctr">
                        <a:lnSpc>
                          <a:spcPct val="115000"/>
                        </a:lnSpc>
                        <a:spcBef>
                          <a:spcPts val="600"/>
                        </a:spcBef>
                        <a:spcAft>
                          <a:spcPts val="0"/>
                        </a:spcAft>
                      </a:pPr>
                      <a:r>
                        <a:rPr lang="el-GR" sz="1000">
                          <a:effectLst/>
                        </a:rPr>
                        <a:t>7</a:t>
                      </a:r>
                      <a:endParaRPr lang="el-GR" sz="1000">
                        <a:effectLst/>
                        <a:latin typeface="Calibri"/>
                        <a:ea typeface="Calibri"/>
                        <a:cs typeface="Times New Roman"/>
                      </a:endParaRPr>
                    </a:p>
                  </a:txBody>
                  <a:tcPr marL="56695" marR="56695" marT="0" marB="0" anchor="ctr"/>
                </a:tc>
                <a:tc>
                  <a:txBody>
                    <a:bodyPr/>
                    <a:lstStyle/>
                    <a:p>
                      <a:pPr algn="ctr">
                        <a:lnSpc>
                          <a:spcPct val="115000"/>
                        </a:lnSpc>
                        <a:spcBef>
                          <a:spcPts val="600"/>
                        </a:spcBef>
                        <a:spcAft>
                          <a:spcPts val="0"/>
                        </a:spcAft>
                      </a:pPr>
                      <a:r>
                        <a:rPr lang="el-GR" sz="1000">
                          <a:effectLst/>
                        </a:rPr>
                        <a:t>30</a:t>
                      </a:r>
                      <a:endParaRPr lang="el-GR" sz="1000">
                        <a:effectLst/>
                        <a:latin typeface="Calibri"/>
                        <a:ea typeface="Calibri"/>
                        <a:cs typeface="Times New Roman"/>
                      </a:endParaRPr>
                    </a:p>
                  </a:txBody>
                  <a:tcPr marL="56695" marR="56695" marT="0" marB="0" anchor="ctr"/>
                </a:tc>
                <a:tc>
                  <a:txBody>
                    <a:bodyPr/>
                    <a:lstStyle/>
                    <a:p>
                      <a:pPr algn="l">
                        <a:lnSpc>
                          <a:spcPct val="115000"/>
                        </a:lnSpc>
                        <a:spcBef>
                          <a:spcPts val="600"/>
                        </a:spcBef>
                        <a:spcAft>
                          <a:spcPts val="0"/>
                        </a:spcAft>
                      </a:pPr>
                      <a:r>
                        <a:rPr lang="el-GR" sz="1000" dirty="0">
                          <a:effectLst/>
                        </a:rPr>
                        <a:t>Κατάρτιση και εφαρμογή προγράμματος άρδευσης εντός των συλλογικών αρδευτικών μονάδων-GR13OM02-09</a:t>
                      </a:r>
                      <a:endParaRPr lang="el-GR" sz="1000" dirty="0">
                        <a:effectLst/>
                        <a:latin typeface="Calibri"/>
                        <a:ea typeface="Calibri"/>
                        <a:cs typeface="Times New Roman"/>
                      </a:endParaRPr>
                    </a:p>
                  </a:txBody>
                  <a:tcPr marL="56695" marR="56695" marT="0" marB="0"/>
                </a:tc>
                <a:tc>
                  <a:txBody>
                    <a:bodyPr/>
                    <a:lstStyle/>
                    <a:p>
                      <a:pPr algn="ctr">
                        <a:lnSpc>
                          <a:spcPct val="115000"/>
                        </a:lnSpc>
                        <a:spcBef>
                          <a:spcPts val="600"/>
                        </a:spcBef>
                        <a:spcAft>
                          <a:spcPts val="0"/>
                        </a:spcAft>
                      </a:pPr>
                      <a:r>
                        <a:rPr lang="el-GR" sz="1000">
                          <a:effectLst/>
                        </a:rPr>
                        <a:t>0</a:t>
                      </a:r>
                      <a:endParaRPr lang="el-GR" sz="1000">
                        <a:effectLst/>
                        <a:latin typeface="Calibri"/>
                        <a:ea typeface="Calibri"/>
                        <a:cs typeface="Times New Roman"/>
                      </a:endParaRPr>
                    </a:p>
                  </a:txBody>
                  <a:tcPr marL="56695" marR="56695" marT="0" marB="0" anchor="ctr"/>
                </a:tc>
                <a:tc>
                  <a:txBody>
                    <a:bodyPr/>
                    <a:lstStyle/>
                    <a:p>
                      <a:pPr algn="ctr">
                        <a:lnSpc>
                          <a:spcPct val="115000"/>
                        </a:lnSpc>
                        <a:spcBef>
                          <a:spcPts val="600"/>
                        </a:spcBef>
                        <a:spcAft>
                          <a:spcPts val="0"/>
                        </a:spcAft>
                      </a:pPr>
                      <a:r>
                        <a:rPr lang="el-GR" sz="1000">
                          <a:effectLst/>
                        </a:rPr>
                        <a:t>5</a:t>
                      </a:r>
                      <a:endParaRPr lang="el-GR" sz="1000">
                        <a:effectLst/>
                        <a:latin typeface="Calibri"/>
                        <a:ea typeface="Calibri"/>
                        <a:cs typeface="Times New Roman"/>
                      </a:endParaRPr>
                    </a:p>
                  </a:txBody>
                  <a:tcPr marL="56695" marR="56695" marT="0" marB="0" anchor="ctr"/>
                </a:tc>
              </a:tr>
              <a:tr h="400162">
                <a:tc>
                  <a:txBody>
                    <a:bodyPr/>
                    <a:lstStyle/>
                    <a:p>
                      <a:pPr algn="ctr">
                        <a:lnSpc>
                          <a:spcPct val="115000"/>
                        </a:lnSpc>
                        <a:spcBef>
                          <a:spcPts val="600"/>
                        </a:spcBef>
                        <a:spcAft>
                          <a:spcPts val="0"/>
                        </a:spcAft>
                      </a:pPr>
                      <a:r>
                        <a:rPr lang="el-GR" sz="1000">
                          <a:effectLst/>
                        </a:rPr>
                        <a:t>8</a:t>
                      </a:r>
                      <a:endParaRPr lang="el-GR" sz="1000">
                        <a:effectLst/>
                        <a:latin typeface="Calibri"/>
                        <a:ea typeface="Calibri"/>
                        <a:cs typeface="Times New Roman"/>
                      </a:endParaRPr>
                    </a:p>
                  </a:txBody>
                  <a:tcPr marL="56695" marR="56695" marT="0" marB="0" anchor="ctr"/>
                </a:tc>
                <a:tc>
                  <a:txBody>
                    <a:bodyPr/>
                    <a:lstStyle/>
                    <a:p>
                      <a:pPr algn="ctr">
                        <a:lnSpc>
                          <a:spcPct val="115000"/>
                        </a:lnSpc>
                        <a:spcBef>
                          <a:spcPts val="600"/>
                        </a:spcBef>
                        <a:spcAft>
                          <a:spcPts val="0"/>
                        </a:spcAft>
                      </a:pPr>
                      <a:r>
                        <a:rPr lang="el-GR" sz="1000">
                          <a:effectLst/>
                        </a:rPr>
                        <a:t>35</a:t>
                      </a:r>
                      <a:endParaRPr lang="el-GR" sz="1000">
                        <a:effectLst/>
                        <a:latin typeface="Calibri"/>
                        <a:ea typeface="Calibri"/>
                        <a:cs typeface="Times New Roman"/>
                      </a:endParaRPr>
                    </a:p>
                  </a:txBody>
                  <a:tcPr marL="56695" marR="56695" marT="0" marB="0" anchor="ctr"/>
                </a:tc>
                <a:tc>
                  <a:txBody>
                    <a:bodyPr/>
                    <a:lstStyle/>
                    <a:p>
                      <a:pPr algn="l">
                        <a:lnSpc>
                          <a:spcPct val="115000"/>
                        </a:lnSpc>
                        <a:spcBef>
                          <a:spcPts val="600"/>
                        </a:spcBef>
                        <a:spcAft>
                          <a:spcPts val="0"/>
                        </a:spcAft>
                      </a:pPr>
                      <a:r>
                        <a:rPr lang="el-GR" sz="1000">
                          <a:effectLst/>
                        </a:rPr>
                        <a:t>Δραστηριότητες που απαγορεύονται στις ζώνες προστασίας έργων υδροληψίας πόσιμου ύδατος από υπόγειους υδροφορείς-GR13OM03-02</a:t>
                      </a:r>
                      <a:endParaRPr lang="el-GR" sz="1000">
                        <a:effectLst/>
                        <a:latin typeface="Calibri"/>
                        <a:ea typeface="Calibri"/>
                        <a:cs typeface="Times New Roman"/>
                      </a:endParaRPr>
                    </a:p>
                  </a:txBody>
                  <a:tcPr marL="56695" marR="56695" marT="0" marB="0"/>
                </a:tc>
                <a:tc>
                  <a:txBody>
                    <a:bodyPr/>
                    <a:lstStyle/>
                    <a:p>
                      <a:pPr algn="ctr">
                        <a:lnSpc>
                          <a:spcPct val="115000"/>
                        </a:lnSpc>
                        <a:spcBef>
                          <a:spcPts val="600"/>
                        </a:spcBef>
                        <a:spcAft>
                          <a:spcPts val="0"/>
                        </a:spcAft>
                      </a:pPr>
                      <a:r>
                        <a:rPr lang="el-GR" sz="1000">
                          <a:effectLst/>
                        </a:rPr>
                        <a:t>0</a:t>
                      </a:r>
                      <a:endParaRPr lang="el-GR" sz="1000">
                        <a:effectLst/>
                        <a:latin typeface="Calibri"/>
                        <a:ea typeface="Calibri"/>
                        <a:cs typeface="Times New Roman"/>
                      </a:endParaRPr>
                    </a:p>
                  </a:txBody>
                  <a:tcPr marL="56695" marR="56695" marT="0" marB="0" anchor="ctr"/>
                </a:tc>
                <a:tc>
                  <a:txBody>
                    <a:bodyPr/>
                    <a:lstStyle/>
                    <a:p>
                      <a:pPr algn="ctr">
                        <a:lnSpc>
                          <a:spcPct val="115000"/>
                        </a:lnSpc>
                        <a:spcBef>
                          <a:spcPts val="600"/>
                        </a:spcBef>
                        <a:spcAft>
                          <a:spcPts val="0"/>
                        </a:spcAft>
                      </a:pPr>
                      <a:r>
                        <a:rPr lang="el-GR" sz="1000">
                          <a:effectLst/>
                        </a:rPr>
                        <a:t>5</a:t>
                      </a:r>
                      <a:endParaRPr lang="el-GR" sz="1000">
                        <a:effectLst/>
                        <a:latin typeface="Calibri"/>
                        <a:ea typeface="Calibri"/>
                        <a:cs typeface="Times New Roman"/>
                      </a:endParaRPr>
                    </a:p>
                  </a:txBody>
                  <a:tcPr marL="56695" marR="56695" marT="0" marB="0" anchor="ctr"/>
                </a:tc>
              </a:tr>
              <a:tr h="434959">
                <a:tc>
                  <a:txBody>
                    <a:bodyPr/>
                    <a:lstStyle/>
                    <a:p>
                      <a:pPr algn="ctr">
                        <a:lnSpc>
                          <a:spcPct val="115000"/>
                        </a:lnSpc>
                        <a:spcBef>
                          <a:spcPts val="600"/>
                        </a:spcBef>
                        <a:spcAft>
                          <a:spcPts val="0"/>
                        </a:spcAft>
                      </a:pPr>
                      <a:r>
                        <a:rPr lang="el-GR" sz="1000">
                          <a:effectLst/>
                        </a:rPr>
                        <a:t>9</a:t>
                      </a:r>
                      <a:endParaRPr lang="el-GR" sz="1000">
                        <a:effectLst/>
                        <a:latin typeface="Calibri"/>
                        <a:ea typeface="Calibri"/>
                        <a:cs typeface="Times New Roman"/>
                      </a:endParaRPr>
                    </a:p>
                  </a:txBody>
                  <a:tcPr marL="56695" marR="56695" marT="0" marB="0" anchor="ctr"/>
                </a:tc>
                <a:tc>
                  <a:txBody>
                    <a:bodyPr/>
                    <a:lstStyle/>
                    <a:p>
                      <a:pPr algn="ctr">
                        <a:lnSpc>
                          <a:spcPct val="115000"/>
                        </a:lnSpc>
                        <a:spcBef>
                          <a:spcPts val="600"/>
                        </a:spcBef>
                        <a:spcAft>
                          <a:spcPts val="0"/>
                        </a:spcAft>
                      </a:pPr>
                      <a:r>
                        <a:rPr lang="el-GR" sz="1000">
                          <a:effectLst/>
                        </a:rPr>
                        <a:t>37</a:t>
                      </a:r>
                      <a:endParaRPr lang="el-GR" sz="1000">
                        <a:effectLst/>
                        <a:latin typeface="Calibri"/>
                        <a:ea typeface="Calibri"/>
                        <a:cs typeface="Times New Roman"/>
                      </a:endParaRPr>
                    </a:p>
                  </a:txBody>
                  <a:tcPr marL="56695" marR="56695" marT="0" marB="0" anchor="ctr"/>
                </a:tc>
                <a:tc>
                  <a:txBody>
                    <a:bodyPr/>
                    <a:lstStyle/>
                    <a:p>
                      <a:pPr algn="l">
                        <a:lnSpc>
                          <a:spcPct val="115000"/>
                        </a:lnSpc>
                        <a:spcBef>
                          <a:spcPts val="600"/>
                        </a:spcBef>
                        <a:spcAft>
                          <a:spcPts val="0"/>
                        </a:spcAft>
                      </a:pPr>
                      <a:r>
                        <a:rPr lang="el-GR" sz="1000">
                          <a:effectLst/>
                        </a:rPr>
                        <a:t>Προστασία υπόγειων υδατικών συστημάτων που εντάσσονται στο μητρώο προστατευόμενων περιοχών πόσιμου ύδατος-GR13OM03-04</a:t>
                      </a:r>
                      <a:endParaRPr lang="el-GR" sz="1000">
                        <a:effectLst/>
                        <a:latin typeface="Calibri"/>
                        <a:ea typeface="Calibri"/>
                        <a:cs typeface="Times New Roman"/>
                      </a:endParaRPr>
                    </a:p>
                  </a:txBody>
                  <a:tcPr marL="56695" marR="56695" marT="0" marB="0"/>
                </a:tc>
                <a:tc>
                  <a:txBody>
                    <a:bodyPr/>
                    <a:lstStyle/>
                    <a:p>
                      <a:pPr algn="ctr">
                        <a:lnSpc>
                          <a:spcPct val="115000"/>
                        </a:lnSpc>
                        <a:spcBef>
                          <a:spcPts val="600"/>
                        </a:spcBef>
                        <a:spcAft>
                          <a:spcPts val="0"/>
                        </a:spcAft>
                      </a:pPr>
                      <a:r>
                        <a:rPr lang="el-GR" sz="1000">
                          <a:effectLst/>
                        </a:rPr>
                        <a:t>0</a:t>
                      </a:r>
                      <a:endParaRPr lang="el-GR" sz="1000">
                        <a:effectLst/>
                        <a:latin typeface="Calibri"/>
                        <a:ea typeface="Calibri"/>
                        <a:cs typeface="Times New Roman"/>
                      </a:endParaRPr>
                    </a:p>
                  </a:txBody>
                  <a:tcPr marL="56695" marR="56695" marT="0" marB="0" anchor="ctr"/>
                </a:tc>
                <a:tc>
                  <a:txBody>
                    <a:bodyPr/>
                    <a:lstStyle/>
                    <a:p>
                      <a:pPr algn="ctr">
                        <a:lnSpc>
                          <a:spcPct val="115000"/>
                        </a:lnSpc>
                        <a:spcBef>
                          <a:spcPts val="600"/>
                        </a:spcBef>
                        <a:spcAft>
                          <a:spcPts val="0"/>
                        </a:spcAft>
                      </a:pPr>
                      <a:r>
                        <a:rPr lang="el-GR" sz="1000">
                          <a:effectLst/>
                        </a:rPr>
                        <a:t>5</a:t>
                      </a:r>
                      <a:endParaRPr lang="el-GR" sz="1000">
                        <a:effectLst/>
                        <a:latin typeface="Calibri"/>
                        <a:ea typeface="Calibri"/>
                        <a:cs typeface="Times New Roman"/>
                      </a:endParaRPr>
                    </a:p>
                  </a:txBody>
                  <a:tcPr marL="56695" marR="56695" marT="0" marB="0" anchor="ctr"/>
                </a:tc>
              </a:tr>
              <a:tr h="241644">
                <a:tc>
                  <a:txBody>
                    <a:bodyPr/>
                    <a:lstStyle/>
                    <a:p>
                      <a:pPr algn="ctr">
                        <a:lnSpc>
                          <a:spcPct val="115000"/>
                        </a:lnSpc>
                        <a:spcBef>
                          <a:spcPts val="600"/>
                        </a:spcBef>
                        <a:spcAft>
                          <a:spcPts val="0"/>
                        </a:spcAft>
                      </a:pPr>
                      <a:r>
                        <a:rPr lang="el-GR" sz="1000">
                          <a:effectLst/>
                        </a:rPr>
                        <a:t>10</a:t>
                      </a:r>
                      <a:endParaRPr lang="el-GR" sz="1000">
                        <a:effectLst/>
                        <a:latin typeface="Calibri"/>
                        <a:ea typeface="Calibri"/>
                        <a:cs typeface="Times New Roman"/>
                      </a:endParaRPr>
                    </a:p>
                  </a:txBody>
                  <a:tcPr marL="56695" marR="56695" marT="0" marB="0" anchor="ctr"/>
                </a:tc>
                <a:tc>
                  <a:txBody>
                    <a:bodyPr/>
                    <a:lstStyle/>
                    <a:p>
                      <a:pPr algn="ctr">
                        <a:lnSpc>
                          <a:spcPct val="115000"/>
                        </a:lnSpc>
                        <a:spcBef>
                          <a:spcPts val="600"/>
                        </a:spcBef>
                        <a:spcAft>
                          <a:spcPts val="0"/>
                        </a:spcAft>
                      </a:pPr>
                      <a:r>
                        <a:rPr lang="el-GR" sz="1000">
                          <a:effectLst/>
                        </a:rPr>
                        <a:t>40</a:t>
                      </a:r>
                      <a:endParaRPr lang="el-GR" sz="1000">
                        <a:effectLst/>
                        <a:latin typeface="Calibri"/>
                        <a:ea typeface="Calibri"/>
                        <a:cs typeface="Times New Roman"/>
                      </a:endParaRPr>
                    </a:p>
                  </a:txBody>
                  <a:tcPr marL="56695" marR="56695" marT="0" marB="0" anchor="ctr"/>
                </a:tc>
                <a:tc>
                  <a:txBody>
                    <a:bodyPr/>
                    <a:lstStyle/>
                    <a:p>
                      <a:pPr algn="l">
                        <a:lnSpc>
                          <a:spcPct val="115000"/>
                        </a:lnSpc>
                        <a:spcBef>
                          <a:spcPts val="600"/>
                        </a:spcBef>
                        <a:spcAft>
                          <a:spcPts val="0"/>
                        </a:spcAft>
                      </a:pPr>
                      <a:r>
                        <a:rPr lang="el-GR" sz="1000">
                          <a:effectLst/>
                        </a:rPr>
                        <a:t>Δημοσιοποίηση των μετρήσεων ποιότητας πόσιμου νερού στο διαδίκτυο από τους Δήμους/ΔΕΥΑ</a:t>
                      </a:r>
                      <a:endParaRPr lang="el-GR" sz="1000">
                        <a:effectLst/>
                        <a:latin typeface="Calibri"/>
                        <a:ea typeface="Calibri"/>
                        <a:cs typeface="Times New Roman"/>
                      </a:endParaRPr>
                    </a:p>
                  </a:txBody>
                  <a:tcPr marL="56695" marR="56695" marT="0" marB="0"/>
                </a:tc>
                <a:tc>
                  <a:txBody>
                    <a:bodyPr/>
                    <a:lstStyle/>
                    <a:p>
                      <a:pPr algn="ctr">
                        <a:lnSpc>
                          <a:spcPct val="115000"/>
                        </a:lnSpc>
                        <a:spcBef>
                          <a:spcPts val="600"/>
                        </a:spcBef>
                        <a:spcAft>
                          <a:spcPts val="0"/>
                        </a:spcAft>
                      </a:pPr>
                      <a:r>
                        <a:rPr lang="el-GR" sz="1000">
                          <a:effectLst/>
                        </a:rPr>
                        <a:t>0</a:t>
                      </a:r>
                      <a:endParaRPr lang="el-GR" sz="1000">
                        <a:effectLst/>
                        <a:latin typeface="Calibri"/>
                        <a:ea typeface="Calibri"/>
                        <a:cs typeface="Times New Roman"/>
                      </a:endParaRPr>
                    </a:p>
                  </a:txBody>
                  <a:tcPr marL="56695" marR="56695" marT="0" marB="0" anchor="ctr"/>
                </a:tc>
                <a:tc>
                  <a:txBody>
                    <a:bodyPr/>
                    <a:lstStyle/>
                    <a:p>
                      <a:pPr algn="ctr">
                        <a:lnSpc>
                          <a:spcPct val="115000"/>
                        </a:lnSpc>
                        <a:spcBef>
                          <a:spcPts val="600"/>
                        </a:spcBef>
                        <a:spcAft>
                          <a:spcPts val="0"/>
                        </a:spcAft>
                      </a:pPr>
                      <a:r>
                        <a:rPr lang="el-GR" sz="1000">
                          <a:effectLst/>
                        </a:rPr>
                        <a:t>5</a:t>
                      </a:r>
                      <a:endParaRPr lang="el-GR" sz="1000">
                        <a:effectLst/>
                        <a:latin typeface="Calibri"/>
                        <a:ea typeface="Calibri"/>
                        <a:cs typeface="Times New Roman"/>
                      </a:endParaRPr>
                    </a:p>
                  </a:txBody>
                  <a:tcPr marL="56695" marR="56695" marT="0" marB="0" anchor="ctr"/>
                </a:tc>
              </a:tr>
              <a:tr h="253726">
                <a:tc>
                  <a:txBody>
                    <a:bodyPr/>
                    <a:lstStyle/>
                    <a:p>
                      <a:pPr algn="ctr">
                        <a:lnSpc>
                          <a:spcPct val="115000"/>
                        </a:lnSpc>
                        <a:spcBef>
                          <a:spcPts val="600"/>
                        </a:spcBef>
                        <a:spcAft>
                          <a:spcPts val="0"/>
                        </a:spcAft>
                      </a:pPr>
                      <a:r>
                        <a:rPr lang="el-GR" sz="1000">
                          <a:effectLst/>
                        </a:rPr>
                        <a:t>11</a:t>
                      </a:r>
                      <a:endParaRPr lang="el-GR" sz="1000">
                        <a:effectLst/>
                        <a:latin typeface="Calibri"/>
                        <a:ea typeface="Calibri"/>
                        <a:cs typeface="Times New Roman"/>
                      </a:endParaRPr>
                    </a:p>
                  </a:txBody>
                  <a:tcPr marL="56695" marR="56695" marT="0" marB="0" anchor="ctr"/>
                </a:tc>
                <a:tc>
                  <a:txBody>
                    <a:bodyPr/>
                    <a:lstStyle/>
                    <a:p>
                      <a:pPr algn="ctr">
                        <a:lnSpc>
                          <a:spcPct val="115000"/>
                        </a:lnSpc>
                        <a:spcBef>
                          <a:spcPts val="600"/>
                        </a:spcBef>
                        <a:spcAft>
                          <a:spcPts val="0"/>
                        </a:spcAft>
                      </a:pPr>
                      <a:r>
                        <a:rPr lang="el-GR" sz="1000">
                          <a:effectLst/>
                        </a:rPr>
                        <a:t>41</a:t>
                      </a:r>
                      <a:endParaRPr lang="el-GR" sz="1000">
                        <a:effectLst/>
                        <a:latin typeface="Calibri"/>
                        <a:ea typeface="Calibri"/>
                        <a:cs typeface="Times New Roman"/>
                      </a:endParaRPr>
                    </a:p>
                  </a:txBody>
                  <a:tcPr marL="56695" marR="56695" marT="0" marB="0" anchor="ctr"/>
                </a:tc>
                <a:tc>
                  <a:txBody>
                    <a:bodyPr/>
                    <a:lstStyle/>
                    <a:p>
                      <a:pPr algn="l">
                        <a:lnSpc>
                          <a:spcPct val="115000"/>
                        </a:lnSpc>
                        <a:spcBef>
                          <a:spcPts val="600"/>
                        </a:spcBef>
                        <a:spcAft>
                          <a:spcPts val="0"/>
                        </a:spcAft>
                      </a:pPr>
                      <a:r>
                        <a:rPr lang="el-GR" sz="1000" dirty="0">
                          <a:effectLst/>
                        </a:rPr>
                        <a:t>Επί τόπου επιθεωρήσεις σε </a:t>
                      </a:r>
                      <a:r>
                        <a:rPr lang="el-GR" sz="1000" dirty="0" err="1">
                          <a:effectLst/>
                        </a:rPr>
                        <a:t>αδειοδοτημένες</a:t>
                      </a:r>
                      <a:r>
                        <a:rPr lang="el-GR" sz="1000" dirty="0">
                          <a:effectLst/>
                        </a:rPr>
                        <a:t> απολήψεις (μεγάλοι καταναλωτές)-GR13OM04-01</a:t>
                      </a:r>
                      <a:endParaRPr lang="el-GR" sz="1000" dirty="0">
                        <a:effectLst/>
                        <a:latin typeface="Calibri"/>
                        <a:ea typeface="Calibri"/>
                        <a:cs typeface="Times New Roman"/>
                      </a:endParaRPr>
                    </a:p>
                  </a:txBody>
                  <a:tcPr marL="56695" marR="56695" marT="0" marB="0"/>
                </a:tc>
                <a:tc>
                  <a:txBody>
                    <a:bodyPr/>
                    <a:lstStyle/>
                    <a:p>
                      <a:pPr algn="ctr">
                        <a:lnSpc>
                          <a:spcPct val="115000"/>
                        </a:lnSpc>
                        <a:spcBef>
                          <a:spcPts val="600"/>
                        </a:spcBef>
                        <a:spcAft>
                          <a:spcPts val="0"/>
                        </a:spcAft>
                      </a:pPr>
                      <a:r>
                        <a:rPr lang="el-GR" sz="1000">
                          <a:effectLst/>
                        </a:rPr>
                        <a:t>0</a:t>
                      </a:r>
                      <a:endParaRPr lang="el-GR" sz="1000">
                        <a:effectLst/>
                        <a:latin typeface="Calibri"/>
                        <a:ea typeface="Calibri"/>
                        <a:cs typeface="Times New Roman"/>
                      </a:endParaRPr>
                    </a:p>
                  </a:txBody>
                  <a:tcPr marL="56695" marR="56695" marT="0" marB="0" anchor="ctr"/>
                </a:tc>
                <a:tc>
                  <a:txBody>
                    <a:bodyPr/>
                    <a:lstStyle/>
                    <a:p>
                      <a:pPr algn="ctr">
                        <a:lnSpc>
                          <a:spcPct val="115000"/>
                        </a:lnSpc>
                        <a:spcBef>
                          <a:spcPts val="600"/>
                        </a:spcBef>
                        <a:spcAft>
                          <a:spcPts val="0"/>
                        </a:spcAft>
                      </a:pPr>
                      <a:r>
                        <a:rPr lang="el-GR" sz="1000">
                          <a:effectLst/>
                        </a:rPr>
                        <a:t>5</a:t>
                      </a:r>
                      <a:endParaRPr lang="el-GR" sz="1000">
                        <a:effectLst/>
                        <a:latin typeface="Calibri"/>
                        <a:ea typeface="Calibri"/>
                        <a:cs typeface="Times New Roman"/>
                      </a:endParaRPr>
                    </a:p>
                  </a:txBody>
                  <a:tcPr marL="56695" marR="56695" marT="0" marB="0" anchor="ctr"/>
                </a:tc>
              </a:tr>
              <a:tr h="495370">
                <a:tc>
                  <a:txBody>
                    <a:bodyPr/>
                    <a:lstStyle/>
                    <a:p>
                      <a:pPr algn="ctr">
                        <a:lnSpc>
                          <a:spcPct val="115000"/>
                        </a:lnSpc>
                        <a:spcBef>
                          <a:spcPts val="600"/>
                        </a:spcBef>
                        <a:spcAft>
                          <a:spcPts val="0"/>
                        </a:spcAft>
                      </a:pPr>
                      <a:r>
                        <a:rPr lang="el-GR" sz="1000">
                          <a:effectLst/>
                        </a:rPr>
                        <a:t>12</a:t>
                      </a:r>
                      <a:endParaRPr lang="el-GR" sz="1000">
                        <a:effectLst/>
                        <a:latin typeface="Calibri"/>
                        <a:ea typeface="Calibri"/>
                        <a:cs typeface="Times New Roman"/>
                      </a:endParaRPr>
                    </a:p>
                  </a:txBody>
                  <a:tcPr marL="56695" marR="56695" marT="0" marB="0" anchor="ctr"/>
                </a:tc>
                <a:tc>
                  <a:txBody>
                    <a:bodyPr/>
                    <a:lstStyle/>
                    <a:p>
                      <a:pPr algn="ctr">
                        <a:lnSpc>
                          <a:spcPct val="115000"/>
                        </a:lnSpc>
                        <a:spcBef>
                          <a:spcPts val="600"/>
                        </a:spcBef>
                        <a:spcAft>
                          <a:spcPts val="0"/>
                        </a:spcAft>
                      </a:pPr>
                      <a:r>
                        <a:rPr lang="el-GR" sz="1000">
                          <a:effectLst/>
                        </a:rPr>
                        <a:t>42</a:t>
                      </a:r>
                      <a:endParaRPr lang="el-GR" sz="1000">
                        <a:effectLst/>
                        <a:latin typeface="Calibri"/>
                        <a:ea typeface="Calibri"/>
                        <a:cs typeface="Times New Roman"/>
                      </a:endParaRPr>
                    </a:p>
                  </a:txBody>
                  <a:tcPr marL="56695" marR="56695" marT="0" marB="0" anchor="ctr"/>
                </a:tc>
                <a:tc>
                  <a:txBody>
                    <a:bodyPr/>
                    <a:lstStyle/>
                    <a:p>
                      <a:pPr algn="l">
                        <a:lnSpc>
                          <a:spcPct val="115000"/>
                        </a:lnSpc>
                        <a:spcBef>
                          <a:spcPts val="600"/>
                        </a:spcBef>
                        <a:spcAft>
                          <a:spcPts val="0"/>
                        </a:spcAft>
                      </a:pPr>
                      <a:r>
                        <a:rPr lang="el-GR" sz="1000" dirty="0" err="1">
                          <a:effectLst/>
                        </a:rPr>
                        <a:t>Εξορθολογισμός</a:t>
                      </a:r>
                      <a:r>
                        <a:rPr lang="el-GR" sz="1000" dirty="0">
                          <a:effectLst/>
                        </a:rPr>
                        <a:t> των ορίων (κατώτατων/</a:t>
                      </a:r>
                      <a:r>
                        <a:rPr lang="el-GR" sz="1000" dirty="0" err="1">
                          <a:effectLst/>
                        </a:rPr>
                        <a:t>ανώτατω</a:t>
                      </a:r>
                      <a:r>
                        <a:rPr lang="el-GR" sz="1000" dirty="0">
                          <a:effectLst/>
                        </a:rPr>
                        <a:t>ν) των αναγκαίων ποσοτήτων αρδευτικού νερού, σύμφωνα με τις κλιματικές συνθήκες της Κρήτης, το είδος της καλλιέργειας και των εφαρμοζόμενων γεωργικών πρακτικών-GR13OM04-02</a:t>
                      </a:r>
                      <a:endParaRPr lang="el-GR" sz="1000" dirty="0">
                        <a:effectLst/>
                        <a:latin typeface="Calibri"/>
                        <a:ea typeface="Calibri"/>
                        <a:cs typeface="Times New Roman"/>
                      </a:endParaRPr>
                    </a:p>
                  </a:txBody>
                  <a:tcPr marL="56695" marR="56695" marT="0" marB="0"/>
                </a:tc>
                <a:tc>
                  <a:txBody>
                    <a:bodyPr/>
                    <a:lstStyle/>
                    <a:p>
                      <a:pPr algn="ctr">
                        <a:lnSpc>
                          <a:spcPct val="115000"/>
                        </a:lnSpc>
                        <a:spcBef>
                          <a:spcPts val="600"/>
                        </a:spcBef>
                        <a:spcAft>
                          <a:spcPts val="0"/>
                        </a:spcAft>
                      </a:pPr>
                      <a:r>
                        <a:rPr lang="el-GR" sz="1000">
                          <a:effectLst/>
                        </a:rPr>
                        <a:t>0</a:t>
                      </a:r>
                      <a:endParaRPr lang="el-GR" sz="1000">
                        <a:effectLst/>
                        <a:latin typeface="Calibri"/>
                        <a:ea typeface="Calibri"/>
                        <a:cs typeface="Times New Roman"/>
                      </a:endParaRPr>
                    </a:p>
                  </a:txBody>
                  <a:tcPr marL="56695" marR="56695" marT="0" marB="0" anchor="ctr"/>
                </a:tc>
                <a:tc>
                  <a:txBody>
                    <a:bodyPr/>
                    <a:lstStyle/>
                    <a:p>
                      <a:pPr algn="ctr">
                        <a:lnSpc>
                          <a:spcPct val="115000"/>
                        </a:lnSpc>
                        <a:spcBef>
                          <a:spcPts val="600"/>
                        </a:spcBef>
                        <a:spcAft>
                          <a:spcPts val="0"/>
                        </a:spcAft>
                      </a:pPr>
                      <a:r>
                        <a:rPr lang="el-GR" sz="1000">
                          <a:effectLst/>
                        </a:rPr>
                        <a:t>5</a:t>
                      </a:r>
                      <a:endParaRPr lang="el-GR" sz="1000">
                        <a:effectLst/>
                        <a:latin typeface="Calibri"/>
                        <a:ea typeface="Calibri"/>
                        <a:cs typeface="Times New Roman"/>
                      </a:endParaRPr>
                    </a:p>
                  </a:txBody>
                  <a:tcPr marL="56695" marR="56695" marT="0" marB="0" anchor="ctr"/>
                </a:tc>
              </a:tr>
              <a:tr h="302055">
                <a:tc>
                  <a:txBody>
                    <a:bodyPr/>
                    <a:lstStyle/>
                    <a:p>
                      <a:pPr algn="ctr">
                        <a:lnSpc>
                          <a:spcPct val="115000"/>
                        </a:lnSpc>
                        <a:spcBef>
                          <a:spcPts val="600"/>
                        </a:spcBef>
                        <a:spcAft>
                          <a:spcPts val="0"/>
                        </a:spcAft>
                      </a:pPr>
                      <a:r>
                        <a:rPr lang="el-GR" sz="1000">
                          <a:effectLst/>
                        </a:rPr>
                        <a:t>13</a:t>
                      </a:r>
                      <a:endParaRPr lang="el-GR" sz="1000">
                        <a:effectLst/>
                        <a:latin typeface="Calibri"/>
                        <a:ea typeface="Calibri"/>
                        <a:cs typeface="Times New Roman"/>
                      </a:endParaRPr>
                    </a:p>
                  </a:txBody>
                  <a:tcPr marL="56695" marR="56695" marT="0" marB="0" anchor="ctr"/>
                </a:tc>
                <a:tc>
                  <a:txBody>
                    <a:bodyPr/>
                    <a:lstStyle/>
                    <a:p>
                      <a:pPr algn="ctr">
                        <a:lnSpc>
                          <a:spcPct val="115000"/>
                        </a:lnSpc>
                        <a:spcBef>
                          <a:spcPts val="600"/>
                        </a:spcBef>
                        <a:spcAft>
                          <a:spcPts val="0"/>
                        </a:spcAft>
                      </a:pPr>
                      <a:r>
                        <a:rPr lang="el-GR" sz="1000">
                          <a:effectLst/>
                        </a:rPr>
                        <a:t>44</a:t>
                      </a:r>
                      <a:endParaRPr lang="el-GR" sz="1000">
                        <a:effectLst/>
                        <a:latin typeface="Calibri"/>
                        <a:ea typeface="Calibri"/>
                        <a:cs typeface="Times New Roman"/>
                      </a:endParaRPr>
                    </a:p>
                  </a:txBody>
                  <a:tcPr marL="56695" marR="56695" marT="0" marB="0" anchor="ctr"/>
                </a:tc>
                <a:tc>
                  <a:txBody>
                    <a:bodyPr/>
                    <a:lstStyle/>
                    <a:p>
                      <a:pPr algn="l">
                        <a:lnSpc>
                          <a:spcPct val="115000"/>
                        </a:lnSpc>
                        <a:spcBef>
                          <a:spcPts val="600"/>
                        </a:spcBef>
                        <a:spcAft>
                          <a:spcPts val="0"/>
                        </a:spcAft>
                      </a:pPr>
                      <a:r>
                        <a:rPr lang="el-GR" sz="1000">
                          <a:effectLst/>
                        </a:rPr>
                        <a:t>Ενημέρωση του Εθνικού Μητρώου Σημείων Υδροληψίας της ΚΥΑ 145026/2014-GR13OM04-03</a:t>
                      </a:r>
                      <a:endParaRPr lang="el-GR" sz="1000">
                        <a:effectLst/>
                        <a:latin typeface="Calibri"/>
                        <a:ea typeface="Calibri"/>
                        <a:cs typeface="Times New Roman"/>
                      </a:endParaRPr>
                    </a:p>
                  </a:txBody>
                  <a:tcPr marL="56695" marR="56695" marT="0" marB="0"/>
                </a:tc>
                <a:tc>
                  <a:txBody>
                    <a:bodyPr/>
                    <a:lstStyle/>
                    <a:p>
                      <a:pPr algn="ctr">
                        <a:lnSpc>
                          <a:spcPct val="115000"/>
                        </a:lnSpc>
                        <a:spcBef>
                          <a:spcPts val="600"/>
                        </a:spcBef>
                        <a:spcAft>
                          <a:spcPts val="0"/>
                        </a:spcAft>
                      </a:pPr>
                      <a:r>
                        <a:rPr lang="el-GR" sz="1000">
                          <a:effectLst/>
                        </a:rPr>
                        <a:t>0</a:t>
                      </a:r>
                      <a:endParaRPr lang="el-GR" sz="1000">
                        <a:effectLst/>
                        <a:latin typeface="Calibri"/>
                        <a:ea typeface="Calibri"/>
                        <a:cs typeface="Times New Roman"/>
                      </a:endParaRPr>
                    </a:p>
                  </a:txBody>
                  <a:tcPr marL="56695" marR="56695" marT="0" marB="0" anchor="ctr"/>
                </a:tc>
                <a:tc>
                  <a:txBody>
                    <a:bodyPr/>
                    <a:lstStyle/>
                    <a:p>
                      <a:pPr algn="ctr">
                        <a:lnSpc>
                          <a:spcPct val="115000"/>
                        </a:lnSpc>
                        <a:spcBef>
                          <a:spcPts val="600"/>
                        </a:spcBef>
                        <a:spcAft>
                          <a:spcPts val="0"/>
                        </a:spcAft>
                      </a:pPr>
                      <a:r>
                        <a:rPr lang="el-GR" sz="1000">
                          <a:effectLst/>
                        </a:rPr>
                        <a:t>5</a:t>
                      </a:r>
                      <a:endParaRPr lang="el-GR" sz="1000">
                        <a:effectLst/>
                        <a:latin typeface="Calibri"/>
                        <a:ea typeface="Calibri"/>
                        <a:cs typeface="Times New Roman"/>
                      </a:endParaRPr>
                    </a:p>
                  </a:txBody>
                  <a:tcPr marL="56695" marR="56695" marT="0" marB="0" anchor="ctr"/>
                </a:tc>
              </a:tr>
              <a:tr h="600244">
                <a:tc>
                  <a:txBody>
                    <a:bodyPr/>
                    <a:lstStyle/>
                    <a:p>
                      <a:pPr algn="ctr">
                        <a:lnSpc>
                          <a:spcPct val="115000"/>
                        </a:lnSpc>
                        <a:spcBef>
                          <a:spcPts val="600"/>
                        </a:spcBef>
                        <a:spcAft>
                          <a:spcPts val="0"/>
                        </a:spcAft>
                      </a:pPr>
                      <a:r>
                        <a:rPr lang="el-GR" sz="1000">
                          <a:effectLst/>
                        </a:rPr>
                        <a:t>14</a:t>
                      </a:r>
                      <a:endParaRPr lang="el-GR" sz="1000">
                        <a:effectLst/>
                        <a:latin typeface="Calibri"/>
                        <a:ea typeface="Calibri"/>
                        <a:cs typeface="Times New Roman"/>
                      </a:endParaRPr>
                    </a:p>
                  </a:txBody>
                  <a:tcPr marL="56695" marR="56695" marT="0" marB="0" anchor="ctr"/>
                </a:tc>
                <a:tc>
                  <a:txBody>
                    <a:bodyPr/>
                    <a:lstStyle/>
                    <a:p>
                      <a:pPr algn="ctr">
                        <a:lnSpc>
                          <a:spcPct val="115000"/>
                        </a:lnSpc>
                        <a:spcBef>
                          <a:spcPts val="600"/>
                        </a:spcBef>
                        <a:spcAft>
                          <a:spcPts val="0"/>
                        </a:spcAft>
                      </a:pPr>
                      <a:r>
                        <a:rPr lang="el-GR" sz="1000">
                          <a:effectLst/>
                        </a:rPr>
                        <a:t>46</a:t>
                      </a:r>
                      <a:endParaRPr lang="el-GR" sz="1000">
                        <a:effectLst/>
                        <a:latin typeface="Calibri"/>
                        <a:ea typeface="Calibri"/>
                        <a:cs typeface="Times New Roman"/>
                      </a:endParaRPr>
                    </a:p>
                  </a:txBody>
                  <a:tcPr marL="56695" marR="56695" marT="0" marB="0" anchor="ctr"/>
                </a:tc>
                <a:tc>
                  <a:txBody>
                    <a:bodyPr/>
                    <a:lstStyle/>
                    <a:p>
                      <a:pPr algn="l">
                        <a:lnSpc>
                          <a:spcPct val="115000"/>
                        </a:lnSpc>
                        <a:spcBef>
                          <a:spcPts val="600"/>
                        </a:spcBef>
                        <a:spcAft>
                          <a:spcPts val="0"/>
                        </a:spcAft>
                      </a:pPr>
                      <a:r>
                        <a:rPr lang="el-GR" sz="1000">
                          <a:effectLst/>
                        </a:rPr>
                        <a:t>Διερεύνηση της αναγκαιότητας έκδοσης κανονιστικής απόφασης απαγορευτικών, περιοριστικών και λοιπών ρυθμιστικών μέτρων που έχουν στόχο την προστασία και διαχείριση του υδατικού δυναμικού, με βάση το πρόγραμμα μέτρων του νέου Σχεδίου Διαχείρισης υδατικών πόρων του ΥΔ Κρήτης-GR13OM04-05</a:t>
                      </a:r>
                      <a:endParaRPr lang="el-GR" sz="1000">
                        <a:effectLst/>
                        <a:latin typeface="Calibri"/>
                        <a:ea typeface="Calibri"/>
                        <a:cs typeface="Times New Roman"/>
                      </a:endParaRPr>
                    </a:p>
                  </a:txBody>
                  <a:tcPr marL="56695" marR="56695" marT="0" marB="0"/>
                </a:tc>
                <a:tc>
                  <a:txBody>
                    <a:bodyPr/>
                    <a:lstStyle/>
                    <a:p>
                      <a:pPr algn="ctr">
                        <a:lnSpc>
                          <a:spcPct val="115000"/>
                        </a:lnSpc>
                        <a:spcBef>
                          <a:spcPts val="600"/>
                        </a:spcBef>
                        <a:spcAft>
                          <a:spcPts val="0"/>
                        </a:spcAft>
                      </a:pPr>
                      <a:r>
                        <a:rPr lang="el-GR" sz="1000">
                          <a:effectLst/>
                        </a:rPr>
                        <a:t>0</a:t>
                      </a:r>
                      <a:endParaRPr lang="el-GR" sz="1000">
                        <a:effectLst/>
                        <a:latin typeface="Calibri"/>
                        <a:ea typeface="Calibri"/>
                        <a:cs typeface="Times New Roman"/>
                      </a:endParaRPr>
                    </a:p>
                  </a:txBody>
                  <a:tcPr marL="56695" marR="56695" marT="0" marB="0" anchor="ctr"/>
                </a:tc>
                <a:tc>
                  <a:txBody>
                    <a:bodyPr/>
                    <a:lstStyle/>
                    <a:p>
                      <a:pPr algn="ctr">
                        <a:lnSpc>
                          <a:spcPct val="115000"/>
                        </a:lnSpc>
                        <a:spcBef>
                          <a:spcPts val="600"/>
                        </a:spcBef>
                        <a:spcAft>
                          <a:spcPts val="0"/>
                        </a:spcAft>
                      </a:pPr>
                      <a:r>
                        <a:rPr lang="el-GR" sz="1000">
                          <a:effectLst/>
                        </a:rPr>
                        <a:t>5</a:t>
                      </a:r>
                      <a:endParaRPr lang="el-GR" sz="1000">
                        <a:effectLst/>
                        <a:latin typeface="Calibri"/>
                        <a:ea typeface="Calibri"/>
                        <a:cs typeface="Times New Roman"/>
                      </a:endParaRPr>
                    </a:p>
                  </a:txBody>
                  <a:tcPr marL="56695" marR="56695" marT="0" marB="0" anchor="ctr"/>
                </a:tc>
              </a:tr>
              <a:tr h="217480">
                <a:tc>
                  <a:txBody>
                    <a:bodyPr/>
                    <a:lstStyle/>
                    <a:p>
                      <a:pPr algn="ctr">
                        <a:lnSpc>
                          <a:spcPct val="115000"/>
                        </a:lnSpc>
                        <a:spcBef>
                          <a:spcPts val="600"/>
                        </a:spcBef>
                        <a:spcAft>
                          <a:spcPts val="0"/>
                        </a:spcAft>
                      </a:pPr>
                      <a:r>
                        <a:rPr lang="el-GR" sz="1000">
                          <a:effectLst/>
                        </a:rPr>
                        <a:t>15</a:t>
                      </a:r>
                      <a:endParaRPr lang="el-GR" sz="1000">
                        <a:effectLst/>
                        <a:latin typeface="Calibri"/>
                        <a:ea typeface="Calibri"/>
                        <a:cs typeface="Times New Roman"/>
                      </a:endParaRPr>
                    </a:p>
                  </a:txBody>
                  <a:tcPr marL="56695" marR="56695" marT="0" marB="0" anchor="ctr"/>
                </a:tc>
                <a:tc>
                  <a:txBody>
                    <a:bodyPr/>
                    <a:lstStyle/>
                    <a:p>
                      <a:pPr algn="ctr">
                        <a:lnSpc>
                          <a:spcPct val="115000"/>
                        </a:lnSpc>
                        <a:spcBef>
                          <a:spcPts val="600"/>
                        </a:spcBef>
                        <a:spcAft>
                          <a:spcPts val="0"/>
                        </a:spcAft>
                      </a:pPr>
                      <a:r>
                        <a:rPr lang="el-GR" sz="1000">
                          <a:effectLst/>
                        </a:rPr>
                        <a:t>50</a:t>
                      </a:r>
                      <a:endParaRPr lang="el-GR" sz="1000">
                        <a:effectLst/>
                        <a:latin typeface="Calibri"/>
                        <a:ea typeface="Calibri"/>
                        <a:cs typeface="Times New Roman"/>
                      </a:endParaRPr>
                    </a:p>
                  </a:txBody>
                  <a:tcPr marL="56695" marR="56695" marT="0" marB="0" anchor="ctr"/>
                </a:tc>
                <a:tc>
                  <a:txBody>
                    <a:bodyPr/>
                    <a:lstStyle/>
                    <a:p>
                      <a:pPr algn="l">
                        <a:lnSpc>
                          <a:spcPct val="115000"/>
                        </a:lnSpc>
                        <a:spcBef>
                          <a:spcPts val="600"/>
                        </a:spcBef>
                        <a:spcAft>
                          <a:spcPts val="0"/>
                        </a:spcAft>
                      </a:pPr>
                      <a:r>
                        <a:rPr lang="el-GR" sz="1000">
                          <a:effectLst/>
                        </a:rPr>
                        <a:t>Ενίσχυση περιβαλλοντικών επιθεωρήσεων και ελέγχων-GR13OM06-01</a:t>
                      </a:r>
                      <a:endParaRPr lang="el-GR" sz="1000">
                        <a:effectLst/>
                        <a:latin typeface="Calibri"/>
                        <a:ea typeface="Calibri"/>
                        <a:cs typeface="Times New Roman"/>
                      </a:endParaRPr>
                    </a:p>
                  </a:txBody>
                  <a:tcPr marL="56695" marR="56695" marT="0" marB="0"/>
                </a:tc>
                <a:tc>
                  <a:txBody>
                    <a:bodyPr/>
                    <a:lstStyle/>
                    <a:p>
                      <a:pPr algn="ctr">
                        <a:lnSpc>
                          <a:spcPct val="115000"/>
                        </a:lnSpc>
                        <a:spcBef>
                          <a:spcPts val="600"/>
                        </a:spcBef>
                        <a:spcAft>
                          <a:spcPts val="0"/>
                        </a:spcAft>
                      </a:pPr>
                      <a:r>
                        <a:rPr lang="el-GR" sz="1000">
                          <a:effectLst/>
                        </a:rPr>
                        <a:t>0</a:t>
                      </a:r>
                      <a:endParaRPr lang="el-GR" sz="1000">
                        <a:effectLst/>
                        <a:latin typeface="Calibri"/>
                        <a:ea typeface="Calibri"/>
                        <a:cs typeface="Times New Roman"/>
                      </a:endParaRPr>
                    </a:p>
                  </a:txBody>
                  <a:tcPr marL="56695" marR="56695" marT="0" marB="0" anchor="ctr"/>
                </a:tc>
                <a:tc>
                  <a:txBody>
                    <a:bodyPr/>
                    <a:lstStyle/>
                    <a:p>
                      <a:pPr algn="ctr">
                        <a:lnSpc>
                          <a:spcPct val="115000"/>
                        </a:lnSpc>
                        <a:spcBef>
                          <a:spcPts val="600"/>
                        </a:spcBef>
                        <a:spcAft>
                          <a:spcPts val="0"/>
                        </a:spcAft>
                      </a:pPr>
                      <a:r>
                        <a:rPr lang="el-GR" sz="1000">
                          <a:effectLst/>
                        </a:rPr>
                        <a:t>5</a:t>
                      </a:r>
                      <a:endParaRPr lang="el-GR" sz="1000">
                        <a:effectLst/>
                        <a:latin typeface="Calibri"/>
                        <a:ea typeface="Calibri"/>
                        <a:cs typeface="Times New Roman"/>
                      </a:endParaRPr>
                    </a:p>
                  </a:txBody>
                  <a:tcPr marL="56695" marR="56695" marT="0" marB="0" anchor="ctr"/>
                </a:tc>
              </a:tr>
              <a:tr h="400162">
                <a:tc>
                  <a:txBody>
                    <a:bodyPr/>
                    <a:lstStyle/>
                    <a:p>
                      <a:pPr algn="ctr">
                        <a:lnSpc>
                          <a:spcPct val="115000"/>
                        </a:lnSpc>
                        <a:spcBef>
                          <a:spcPts val="600"/>
                        </a:spcBef>
                        <a:spcAft>
                          <a:spcPts val="0"/>
                        </a:spcAft>
                      </a:pPr>
                      <a:r>
                        <a:rPr lang="el-GR" sz="1000">
                          <a:effectLst/>
                        </a:rPr>
                        <a:t>16</a:t>
                      </a:r>
                      <a:endParaRPr lang="el-GR" sz="1000">
                        <a:effectLst/>
                        <a:latin typeface="Calibri"/>
                        <a:ea typeface="Calibri"/>
                        <a:cs typeface="Times New Roman"/>
                      </a:endParaRPr>
                    </a:p>
                  </a:txBody>
                  <a:tcPr marL="56695" marR="56695" marT="0" marB="0" anchor="ctr"/>
                </a:tc>
                <a:tc>
                  <a:txBody>
                    <a:bodyPr/>
                    <a:lstStyle/>
                    <a:p>
                      <a:pPr algn="ctr">
                        <a:lnSpc>
                          <a:spcPct val="115000"/>
                        </a:lnSpc>
                        <a:spcBef>
                          <a:spcPts val="600"/>
                        </a:spcBef>
                        <a:spcAft>
                          <a:spcPts val="0"/>
                        </a:spcAft>
                      </a:pPr>
                      <a:r>
                        <a:rPr lang="el-GR" sz="1000">
                          <a:effectLst/>
                        </a:rPr>
                        <a:t>51</a:t>
                      </a:r>
                      <a:endParaRPr lang="el-GR" sz="1000">
                        <a:effectLst/>
                        <a:latin typeface="Calibri"/>
                        <a:ea typeface="Calibri"/>
                        <a:cs typeface="Times New Roman"/>
                      </a:endParaRPr>
                    </a:p>
                  </a:txBody>
                  <a:tcPr marL="56695" marR="56695" marT="0" marB="0" anchor="ctr"/>
                </a:tc>
                <a:tc>
                  <a:txBody>
                    <a:bodyPr/>
                    <a:lstStyle/>
                    <a:p>
                      <a:pPr algn="l">
                        <a:lnSpc>
                          <a:spcPct val="115000"/>
                        </a:lnSpc>
                        <a:spcBef>
                          <a:spcPts val="600"/>
                        </a:spcBef>
                        <a:spcAft>
                          <a:spcPts val="0"/>
                        </a:spcAft>
                      </a:pPr>
                      <a:r>
                        <a:rPr lang="el-GR" sz="1000">
                          <a:effectLst/>
                        </a:rPr>
                        <a:t>Ενδυνάμωση των περιοδικών ελέγχων υδάτων που καταλήγουν στη θάλασσα από εκβολές αγωγών ομβρίων και λοιπών σημειακών πηγών ρύπανσης- GR130M06-02</a:t>
                      </a:r>
                      <a:endParaRPr lang="el-GR" sz="1000">
                        <a:effectLst/>
                        <a:latin typeface="Calibri"/>
                        <a:ea typeface="Calibri"/>
                        <a:cs typeface="Times New Roman"/>
                      </a:endParaRPr>
                    </a:p>
                  </a:txBody>
                  <a:tcPr marL="56695" marR="56695" marT="0" marB="0"/>
                </a:tc>
                <a:tc>
                  <a:txBody>
                    <a:bodyPr/>
                    <a:lstStyle/>
                    <a:p>
                      <a:pPr algn="ctr">
                        <a:lnSpc>
                          <a:spcPct val="115000"/>
                        </a:lnSpc>
                        <a:spcBef>
                          <a:spcPts val="600"/>
                        </a:spcBef>
                        <a:spcAft>
                          <a:spcPts val="0"/>
                        </a:spcAft>
                      </a:pPr>
                      <a:r>
                        <a:rPr lang="el-GR" sz="1000">
                          <a:effectLst/>
                        </a:rPr>
                        <a:t>0</a:t>
                      </a:r>
                      <a:endParaRPr lang="el-GR" sz="1000">
                        <a:effectLst/>
                        <a:latin typeface="Calibri"/>
                        <a:ea typeface="Calibri"/>
                        <a:cs typeface="Times New Roman"/>
                      </a:endParaRPr>
                    </a:p>
                  </a:txBody>
                  <a:tcPr marL="56695" marR="56695" marT="0" marB="0" anchor="ctr"/>
                </a:tc>
                <a:tc>
                  <a:txBody>
                    <a:bodyPr/>
                    <a:lstStyle/>
                    <a:p>
                      <a:pPr algn="ctr">
                        <a:lnSpc>
                          <a:spcPct val="115000"/>
                        </a:lnSpc>
                        <a:spcBef>
                          <a:spcPts val="600"/>
                        </a:spcBef>
                        <a:spcAft>
                          <a:spcPts val="0"/>
                        </a:spcAft>
                      </a:pPr>
                      <a:r>
                        <a:rPr lang="el-GR" sz="1000">
                          <a:effectLst/>
                        </a:rPr>
                        <a:t>5</a:t>
                      </a:r>
                      <a:endParaRPr lang="el-GR" sz="1000">
                        <a:effectLst/>
                        <a:latin typeface="Calibri"/>
                        <a:ea typeface="Calibri"/>
                        <a:cs typeface="Times New Roman"/>
                      </a:endParaRPr>
                    </a:p>
                  </a:txBody>
                  <a:tcPr marL="56695" marR="56695" marT="0" marB="0" anchor="ctr"/>
                </a:tc>
              </a:tr>
              <a:tr h="253726">
                <a:tc>
                  <a:txBody>
                    <a:bodyPr/>
                    <a:lstStyle/>
                    <a:p>
                      <a:pPr algn="ctr">
                        <a:lnSpc>
                          <a:spcPct val="115000"/>
                        </a:lnSpc>
                        <a:spcBef>
                          <a:spcPts val="600"/>
                        </a:spcBef>
                        <a:spcAft>
                          <a:spcPts val="0"/>
                        </a:spcAft>
                      </a:pPr>
                      <a:r>
                        <a:rPr lang="el-GR" sz="1000">
                          <a:effectLst/>
                        </a:rPr>
                        <a:t>17</a:t>
                      </a:r>
                      <a:endParaRPr lang="el-GR" sz="1000">
                        <a:effectLst/>
                        <a:latin typeface="Calibri"/>
                        <a:ea typeface="Calibri"/>
                        <a:cs typeface="Times New Roman"/>
                      </a:endParaRPr>
                    </a:p>
                  </a:txBody>
                  <a:tcPr marL="56695" marR="56695" marT="0" marB="0" anchor="ctr"/>
                </a:tc>
                <a:tc>
                  <a:txBody>
                    <a:bodyPr/>
                    <a:lstStyle/>
                    <a:p>
                      <a:pPr algn="ctr">
                        <a:lnSpc>
                          <a:spcPct val="115000"/>
                        </a:lnSpc>
                        <a:spcBef>
                          <a:spcPts val="600"/>
                        </a:spcBef>
                        <a:spcAft>
                          <a:spcPts val="0"/>
                        </a:spcAft>
                      </a:pPr>
                      <a:r>
                        <a:rPr lang="el-GR" sz="1000">
                          <a:effectLst/>
                        </a:rPr>
                        <a:t>52</a:t>
                      </a:r>
                      <a:endParaRPr lang="el-GR" sz="1000">
                        <a:effectLst/>
                        <a:latin typeface="Calibri"/>
                        <a:ea typeface="Calibri"/>
                        <a:cs typeface="Times New Roman"/>
                      </a:endParaRPr>
                    </a:p>
                  </a:txBody>
                  <a:tcPr marL="56695" marR="56695" marT="0" marB="0" anchor="ctr"/>
                </a:tc>
                <a:tc>
                  <a:txBody>
                    <a:bodyPr/>
                    <a:lstStyle/>
                    <a:p>
                      <a:pPr algn="l">
                        <a:lnSpc>
                          <a:spcPct val="115000"/>
                        </a:lnSpc>
                        <a:spcBef>
                          <a:spcPts val="600"/>
                        </a:spcBef>
                        <a:spcAft>
                          <a:spcPts val="0"/>
                        </a:spcAft>
                      </a:pPr>
                      <a:r>
                        <a:rPr lang="el-GR" sz="1000">
                          <a:effectLst/>
                        </a:rPr>
                        <a:t>Εκσυγχρονισμός εθνικής νομοθεσίας περί διαχείρισης λυμάτων και βιομηχανικών αποβλήτων-GR13OM06-03</a:t>
                      </a:r>
                      <a:endParaRPr lang="el-GR" sz="1000">
                        <a:effectLst/>
                        <a:latin typeface="Calibri"/>
                        <a:ea typeface="Calibri"/>
                        <a:cs typeface="Times New Roman"/>
                      </a:endParaRPr>
                    </a:p>
                  </a:txBody>
                  <a:tcPr marL="56695" marR="56695" marT="0" marB="0"/>
                </a:tc>
                <a:tc>
                  <a:txBody>
                    <a:bodyPr/>
                    <a:lstStyle/>
                    <a:p>
                      <a:pPr algn="ctr">
                        <a:lnSpc>
                          <a:spcPct val="115000"/>
                        </a:lnSpc>
                        <a:spcBef>
                          <a:spcPts val="600"/>
                        </a:spcBef>
                        <a:spcAft>
                          <a:spcPts val="0"/>
                        </a:spcAft>
                      </a:pPr>
                      <a:r>
                        <a:rPr lang="el-GR" sz="1000">
                          <a:effectLst/>
                        </a:rPr>
                        <a:t>0</a:t>
                      </a:r>
                      <a:endParaRPr lang="el-GR" sz="1000">
                        <a:effectLst/>
                        <a:latin typeface="Calibri"/>
                        <a:ea typeface="Calibri"/>
                        <a:cs typeface="Times New Roman"/>
                      </a:endParaRPr>
                    </a:p>
                  </a:txBody>
                  <a:tcPr marL="56695" marR="56695" marT="0" marB="0" anchor="ctr"/>
                </a:tc>
                <a:tc>
                  <a:txBody>
                    <a:bodyPr/>
                    <a:lstStyle/>
                    <a:p>
                      <a:pPr algn="ctr">
                        <a:lnSpc>
                          <a:spcPct val="115000"/>
                        </a:lnSpc>
                        <a:spcBef>
                          <a:spcPts val="600"/>
                        </a:spcBef>
                        <a:spcAft>
                          <a:spcPts val="0"/>
                        </a:spcAft>
                      </a:pPr>
                      <a:r>
                        <a:rPr lang="el-GR" sz="1000" dirty="0">
                          <a:effectLst/>
                        </a:rPr>
                        <a:t>5</a:t>
                      </a:r>
                      <a:endParaRPr lang="el-GR" sz="1000" dirty="0">
                        <a:effectLst/>
                        <a:latin typeface="Calibri"/>
                        <a:ea typeface="Calibri"/>
                        <a:cs typeface="Times New Roman"/>
                      </a:endParaRPr>
                    </a:p>
                  </a:txBody>
                  <a:tcPr marL="56695" marR="56695" marT="0" marB="0" anchor="ctr"/>
                </a:tc>
              </a:tr>
            </a:tbl>
          </a:graphicData>
        </a:graphic>
      </p:graphicFrame>
    </p:spTree>
    <p:extLst>
      <p:ext uri="{BB962C8B-B14F-4D97-AF65-F5344CB8AC3E}">
        <p14:creationId xmlns:p14="http://schemas.microsoft.com/office/powerpoint/2010/main" val="3534228879"/>
      </p:ext>
    </p:extLst>
  </p:cSld>
  <p:clrMapOvr>
    <a:masterClrMapping/>
  </p:clrMapOvr>
  <p:transition spd="slow">
    <p:randomBar dir="ver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Θέση περιεχομένου 3"/>
          <p:cNvGraphicFramePr>
            <a:graphicFrameLocks noGrp="1"/>
          </p:cNvGraphicFramePr>
          <p:nvPr>
            <p:ph idx="1"/>
            <p:extLst>
              <p:ext uri="{D42A27DB-BD31-4B8C-83A1-F6EECF244321}">
                <p14:modId xmlns:p14="http://schemas.microsoft.com/office/powerpoint/2010/main" val="2798466914"/>
              </p:ext>
            </p:extLst>
          </p:nvPr>
        </p:nvGraphicFramePr>
        <p:xfrm>
          <a:off x="-1" y="1"/>
          <a:ext cx="9036497" cy="6335712"/>
        </p:xfrm>
        <a:graphic>
          <a:graphicData uri="http://schemas.openxmlformats.org/drawingml/2006/table">
            <a:tbl>
              <a:tblPr firstRow="1" firstCol="1" bandRow="1">
                <a:tableStyleId>{5C22544A-7EE6-4342-B048-85BDC9FD1C3A}</a:tableStyleId>
              </a:tblPr>
              <a:tblGrid>
                <a:gridCol w="332722"/>
                <a:gridCol w="467241"/>
                <a:gridCol w="6174848"/>
                <a:gridCol w="1249006"/>
                <a:gridCol w="812680"/>
              </a:tblGrid>
              <a:tr h="354168">
                <a:tc>
                  <a:txBody>
                    <a:bodyPr/>
                    <a:lstStyle/>
                    <a:p>
                      <a:pPr algn="ctr">
                        <a:lnSpc>
                          <a:spcPct val="115000"/>
                        </a:lnSpc>
                        <a:spcBef>
                          <a:spcPts val="600"/>
                        </a:spcBef>
                        <a:spcAft>
                          <a:spcPts val="0"/>
                        </a:spcAft>
                      </a:pPr>
                      <a:r>
                        <a:rPr lang="el-GR" sz="1000" dirty="0">
                          <a:solidFill>
                            <a:schemeClr val="bg1"/>
                          </a:solidFill>
                          <a:effectLst/>
                          <a:latin typeface="+mn-lt"/>
                        </a:rPr>
                        <a:t>Α/Α</a:t>
                      </a:r>
                      <a:endParaRPr lang="el-GR" sz="1000" dirty="0">
                        <a:solidFill>
                          <a:schemeClr val="bg1"/>
                        </a:solidFill>
                        <a:effectLst/>
                        <a:latin typeface="+mn-lt"/>
                        <a:ea typeface="Calibri"/>
                        <a:cs typeface="Times New Roman"/>
                      </a:endParaRPr>
                    </a:p>
                  </a:txBody>
                  <a:tcPr marL="56695" marR="56695" marT="0" marB="0" anchor="ctr"/>
                </a:tc>
                <a:tc>
                  <a:txBody>
                    <a:bodyPr/>
                    <a:lstStyle/>
                    <a:p>
                      <a:pPr algn="ctr">
                        <a:lnSpc>
                          <a:spcPct val="115000"/>
                        </a:lnSpc>
                        <a:spcBef>
                          <a:spcPts val="600"/>
                        </a:spcBef>
                        <a:spcAft>
                          <a:spcPts val="0"/>
                        </a:spcAft>
                      </a:pPr>
                      <a:r>
                        <a:rPr lang="el-GR" sz="1000" dirty="0">
                          <a:effectLst/>
                          <a:latin typeface="+mn-lt"/>
                        </a:rPr>
                        <a:t>Μέτρο</a:t>
                      </a:r>
                      <a:endParaRPr lang="el-GR" sz="1000" dirty="0">
                        <a:effectLst/>
                        <a:latin typeface="+mn-lt"/>
                        <a:ea typeface="Calibri"/>
                        <a:cs typeface="Times New Roman"/>
                      </a:endParaRPr>
                    </a:p>
                  </a:txBody>
                  <a:tcPr marL="56695" marR="56695" marT="0" marB="0" anchor="ctr"/>
                </a:tc>
                <a:tc>
                  <a:txBody>
                    <a:bodyPr/>
                    <a:lstStyle/>
                    <a:p>
                      <a:pPr algn="ctr">
                        <a:lnSpc>
                          <a:spcPct val="115000"/>
                        </a:lnSpc>
                        <a:spcBef>
                          <a:spcPts val="600"/>
                        </a:spcBef>
                        <a:spcAft>
                          <a:spcPts val="0"/>
                        </a:spcAft>
                      </a:pPr>
                      <a:r>
                        <a:rPr lang="el-GR" sz="1000" dirty="0">
                          <a:effectLst/>
                          <a:latin typeface="+mn-lt"/>
                        </a:rPr>
                        <a:t>Μέτρο (Οδηγία- Κωδικός)</a:t>
                      </a:r>
                      <a:endParaRPr lang="el-GR" sz="1000" dirty="0">
                        <a:effectLst/>
                        <a:latin typeface="+mn-lt"/>
                        <a:ea typeface="Calibri"/>
                        <a:cs typeface="Times New Roman"/>
                      </a:endParaRPr>
                    </a:p>
                  </a:txBody>
                  <a:tcPr marL="56695" marR="56695" marT="0" marB="0" anchor="ctr"/>
                </a:tc>
                <a:tc>
                  <a:txBody>
                    <a:bodyPr/>
                    <a:lstStyle/>
                    <a:p>
                      <a:pPr algn="ctr">
                        <a:lnSpc>
                          <a:spcPct val="115000"/>
                        </a:lnSpc>
                        <a:spcBef>
                          <a:spcPts val="600"/>
                        </a:spcBef>
                        <a:spcAft>
                          <a:spcPts val="0"/>
                        </a:spcAft>
                      </a:pPr>
                      <a:r>
                        <a:rPr lang="el-GR" sz="1000" dirty="0">
                          <a:effectLst/>
                          <a:latin typeface="+mn-lt"/>
                        </a:rPr>
                        <a:t>Ετήσιο Κόστος – όφελος (€/m</a:t>
                      </a:r>
                      <a:r>
                        <a:rPr lang="el-GR" sz="1000" baseline="30000" dirty="0">
                          <a:effectLst/>
                          <a:latin typeface="+mn-lt"/>
                        </a:rPr>
                        <a:t>3</a:t>
                      </a:r>
                      <a:r>
                        <a:rPr lang="el-GR" sz="1000" dirty="0">
                          <a:effectLst/>
                          <a:latin typeface="+mn-lt"/>
                        </a:rPr>
                        <a:t>*έτος)</a:t>
                      </a:r>
                      <a:endParaRPr lang="el-GR" sz="1000" dirty="0">
                        <a:effectLst/>
                        <a:latin typeface="+mn-lt"/>
                        <a:ea typeface="Calibri"/>
                        <a:cs typeface="Times New Roman"/>
                      </a:endParaRPr>
                    </a:p>
                  </a:txBody>
                  <a:tcPr marL="56695" marR="56695" marT="0" marB="0" anchor="ctr"/>
                </a:tc>
                <a:tc>
                  <a:txBody>
                    <a:bodyPr/>
                    <a:lstStyle/>
                    <a:p>
                      <a:pPr algn="ctr">
                        <a:lnSpc>
                          <a:spcPct val="115000"/>
                        </a:lnSpc>
                        <a:spcBef>
                          <a:spcPts val="600"/>
                        </a:spcBef>
                        <a:spcAft>
                          <a:spcPts val="0"/>
                        </a:spcAft>
                      </a:pPr>
                      <a:r>
                        <a:rPr lang="el-GR" sz="1000" dirty="0">
                          <a:effectLst/>
                          <a:latin typeface="+mn-lt"/>
                        </a:rPr>
                        <a:t>Βαθμολογία</a:t>
                      </a:r>
                      <a:endParaRPr lang="el-GR" sz="1000" dirty="0">
                        <a:effectLst/>
                        <a:latin typeface="+mn-lt"/>
                        <a:ea typeface="Calibri"/>
                        <a:cs typeface="Times New Roman"/>
                      </a:endParaRPr>
                    </a:p>
                  </a:txBody>
                  <a:tcPr marL="56695" marR="56695" marT="0" marB="0" anchor="ctr"/>
                </a:tc>
              </a:tr>
              <a:tr h="334498">
                <a:tc>
                  <a:txBody>
                    <a:bodyPr/>
                    <a:lstStyle/>
                    <a:p>
                      <a:pPr algn="ctr">
                        <a:lnSpc>
                          <a:spcPct val="115000"/>
                        </a:lnSpc>
                        <a:spcBef>
                          <a:spcPts val="600"/>
                        </a:spcBef>
                        <a:spcAft>
                          <a:spcPts val="0"/>
                        </a:spcAft>
                      </a:pPr>
                      <a:r>
                        <a:rPr lang="el-GR" sz="1000" b="1" dirty="0">
                          <a:solidFill>
                            <a:schemeClr val="bg1"/>
                          </a:solidFill>
                          <a:effectLst/>
                          <a:latin typeface="+mn-lt"/>
                          <a:ea typeface="Times New Roman"/>
                          <a:cs typeface="Times New Roman"/>
                        </a:rPr>
                        <a:t>18</a:t>
                      </a:r>
                      <a:endParaRPr lang="el-GR" sz="1000" dirty="0">
                        <a:solidFill>
                          <a:schemeClr val="bg1"/>
                        </a:solidFill>
                        <a:effectLst/>
                        <a:latin typeface="+mn-lt"/>
                        <a:ea typeface="Calibri"/>
                        <a:cs typeface="Times New Roman"/>
                      </a:endParaRPr>
                    </a:p>
                  </a:txBody>
                  <a:tcPr marL="68580" marR="68580" marT="0" marB="0" anchor="ctr"/>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53</a:t>
                      </a:r>
                      <a:endParaRPr lang="el-GR" sz="1000">
                        <a:effectLst/>
                        <a:latin typeface="+mn-lt"/>
                        <a:ea typeface="Calibri"/>
                        <a:cs typeface="Times New Roman"/>
                      </a:endParaRPr>
                    </a:p>
                  </a:txBody>
                  <a:tcPr marL="68580" marR="68580" marT="0" marB="0" anchor="ctr"/>
                </a:tc>
                <a:tc>
                  <a:txBody>
                    <a:bodyPr/>
                    <a:lstStyle/>
                    <a:p>
                      <a:pPr algn="l">
                        <a:lnSpc>
                          <a:spcPct val="115000"/>
                        </a:lnSpc>
                        <a:spcBef>
                          <a:spcPts val="600"/>
                        </a:spcBef>
                        <a:spcAft>
                          <a:spcPts val="0"/>
                        </a:spcAft>
                      </a:pPr>
                      <a:r>
                        <a:rPr lang="el-GR" sz="1000">
                          <a:solidFill>
                            <a:srgbClr val="000000"/>
                          </a:solidFill>
                          <a:effectLst/>
                          <a:latin typeface="+mn-lt"/>
                          <a:ea typeface="Times New Roman"/>
                          <a:cs typeface="Times New Roman"/>
                        </a:rPr>
                        <a:t>Καθορισμός συνθηκών και προϋποθέσεων για τη σύνδεση βιομηχανιών στο δίκτυο αποχέτευσης/υποδοχή βιομηχανικών αποβλήτων σε ΕΕΛ-GR13OM06-04</a:t>
                      </a:r>
                      <a:endParaRPr lang="el-GR" sz="1000">
                        <a:effectLst/>
                        <a:latin typeface="+mn-lt"/>
                        <a:ea typeface="Calibri"/>
                        <a:cs typeface="Times New Roman"/>
                      </a:endParaRPr>
                    </a:p>
                  </a:txBody>
                  <a:tcPr marL="68580" marR="68580" marT="0" marB="0"/>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0</a:t>
                      </a:r>
                      <a:endParaRPr lang="el-GR" sz="1000">
                        <a:effectLst/>
                        <a:latin typeface="+mn-lt"/>
                        <a:ea typeface="Calibri"/>
                        <a:cs typeface="Times New Roman"/>
                      </a:endParaRPr>
                    </a:p>
                  </a:txBody>
                  <a:tcPr marL="68580" marR="68580" marT="0" marB="0" anchor="ctr"/>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5</a:t>
                      </a:r>
                      <a:endParaRPr lang="el-GR" sz="1000">
                        <a:effectLst/>
                        <a:latin typeface="+mn-lt"/>
                        <a:ea typeface="Calibri"/>
                        <a:cs typeface="Times New Roman"/>
                      </a:endParaRPr>
                    </a:p>
                  </a:txBody>
                  <a:tcPr marL="68580" marR="68580" marT="0" marB="0" anchor="ctr"/>
                </a:tc>
              </a:tr>
              <a:tr h="202381">
                <a:tc>
                  <a:txBody>
                    <a:bodyPr/>
                    <a:lstStyle/>
                    <a:p>
                      <a:pPr algn="ctr">
                        <a:lnSpc>
                          <a:spcPct val="115000"/>
                        </a:lnSpc>
                        <a:spcBef>
                          <a:spcPts val="600"/>
                        </a:spcBef>
                        <a:spcAft>
                          <a:spcPts val="0"/>
                        </a:spcAft>
                      </a:pPr>
                      <a:r>
                        <a:rPr lang="el-GR" sz="1000" b="1">
                          <a:solidFill>
                            <a:schemeClr val="bg1"/>
                          </a:solidFill>
                          <a:effectLst/>
                          <a:latin typeface="+mn-lt"/>
                          <a:ea typeface="Times New Roman"/>
                          <a:cs typeface="Times New Roman"/>
                        </a:rPr>
                        <a:t>19</a:t>
                      </a:r>
                      <a:endParaRPr lang="el-GR" sz="1000">
                        <a:solidFill>
                          <a:schemeClr val="bg1"/>
                        </a:solidFill>
                        <a:effectLst/>
                        <a:latin typeface="+mn-lt"/>
                        <a:ea typeface="Calibri"/>
                        <a:cs typeface="Times New Roman"/>
                      </a:endParaRPr>
                    </a:p>
                  </a:txBody>
                  <a:tcPr marL="68580" marR="68580" marT="0" marB="0" anchor="ctr"/>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54</a:t>
                      </a:r>
                      <a:endParaRPr lang="el-GR" sz="1000">
                        <a:effectLst/>
                        <a:latin typeface="+mn-lt"/>
                        <a:ea typeface="Calibri"/>
                        <a:cs typeface="Times New Roman"/>
                      </a:endParaRPr>
                    </a:p>
                  </a:txBody>
                  <a:tcPr marL="68580" marR="68580" marT="0" marB="0" anchor="ctr"/>
                </a:tc>
                <a:tc>
                  <a:txBody>
                    <a:bodyPr/>
                    <a:lstStyle/>
                    <a:p>
                      <a:pPr algn="l">
                        <a:lnSpc>
                          <a:spcPct val="115000"/>
                        </a:lnSpc>
                        <a:spcBef>
                          <a:spcPts val="600"/>
                        </a:spcBef>
                        <a:spcAft>
                          <a:spcPts val="0"/>
                        </a:spcAft>
                      </a:pPr>
                      <a:r>
                        <a:rPr lang="el-GR" sz="1000">
                          <a:solidFill>
                            <a:srgbClr val="000000"/>
                          </a:solidFill>
                          <a:effectLst/>
                          <a:latin typeface="+mn-lt"/>
                          <a:ea typeface="Times New Roman"/>
                          <a:cs typeface="Times New Roman"/>
                        </a:rPr>
                        <a:t>Δημιουργία θεσμικού πλαισίου αδειοδότησης βυτιοφόρων οχημάτων μεταφοράς λυμάτων GR130M06-05</a:t>
                      </a:r>
                      <a:endParaRPr lang="el-GR" sz="1000">
                        <a:effectLst/>
                        <a:latin typeface="+mn-lt"/>
                        <a:ea typeface="Calibri"/>
                        <a:cs typeface="Times New Roman"/>
                      </a:endParaRPr>
                    </a:p>
                  </a:txBody>
                  <a:tcPr marL="68580" marR="68580" marT="0" marB="0"/>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0</a:t>
                      </a:r>
                      <a:endParaRPr lang="el-GR" sz="1000">
                        <a:effectLst/>
                        <a:latin typeface="+mn-lt"/>
                        <a:ea typeface="Calibri"/>
                        <a:cs typeface="Times New Roman"/>
                      </a:endParaRPr>
                    </a:p>
                  </a:txBody>
                  <a:tcPr marL="68580" marR="68580" marT="0" marB="0" anchor="ctr"/>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5</a:t>
                      </a:r>
                      <a:endParaRPr lang="el-GR" sz="1000">
                        <a:effectLst/>
                        <a:latin typeface="+mn-lt"/>
                        <a:ea typeface="Calibri"/>
                        <a:cs typeface="Times New Roman"/>
                      </a:endParaRPr>
                    </a:p>
                  </a:txBody>
                  <a:tcPr marL="68580" marR="68580" marT="0" marB="0" anchor="ctr"/>
                </a:tc>
              </a:tr>
              <a:tr h="374405">
                <a:tc>
                  <a:txBody>
                    <a:bodyPr/>
                    <a:lstStyle/>
                    <a:p>
                      <a:pPr algn="ctr">
                        <a:lnSpc>
                          <a:spcPct val="115000"/>
                        </a:lnSpc>
                        <a:spcBef>
                          <a:spcPts val="600"/>
                        </a:spcBef>
                        <a:spcAft>
                          <a:spcPts val="0"/>
                        </a:spcAft>
                      </a:pPr>
                      <a:r>
                        <a:rPr lang="el-GR" sz="1000" b="1">
                          <a:solidFill>
                            <a:schemeClr val="bg1"/>
                          </a:solidFill>
                          <a:effectLst/>
                          <a:latin typeface="+mn-lt"/>
                          <a:ea typeface="Times New Roman"/>
                          <a:cs typeface="Times New Roman"/>
                        </a:rPr>
                        <a:t>20</a:t>
                      </a:r>
                      <a:endParaRPr lang="el-GR" sz="1000">
                        <a:solidFill>
                          <a:schemeClr val="bg1"/>
                        </a:solidFill>
                        <a:effectLst/>
                        <a:latin typeface="+mn-lt"/>
                        <a:ea typeface="Calibri"/>
                        <a:cs typeface="Times New Roman"/>
                      </a:endParaRPr>
                    </a:p>
                  </a:txBody>
                  <a:tcPr marL="68580" marR="68580" marT="0" marB="0" anchor="ctr"/>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58</a:t>
                      </a:r>
                      <a:endParaRPr lang="el-GR" sz="1000">
                        <a:effectLst/>
                        <a:latin typeface="+mn-lt"/>
                        <a:ea typeface="Calibri"/>
                        <a:cs typeface="Times New Roman"/>
                      </a:endParaRPr>
                    </a:p>
                  </a:txBody>
                  <a:tcPr marL="68580" marR="68580" marT="0" marB="0" anchor="ctr"/>
                </a:tc>
                <a:tc>
                  <a:txBody>
                    <a:bodyPr/>
                    <a:lstStyle/>
                    <a:p>
                      <a:pPr algn="l">
                        <a:lnSpc>
                          <a:spcPct val="115000"/>
                        </a:lnSpc>
                        <a:spcBef>
                          <a:spcPts val="600"/>
                        </a:spcBef>
                        <a:spcAft>
                          <a:spcPts val="0"/>
                        </a:spcAft>
                      </a:pPr>
                      <a:r>
                        <a:rPr lang="el-GR" sz="1000">
                          <a:solidFill>
                            <a:srgbClr val="000000"/>
                          </a:solidFill>
                          <a:effectLst/>
                          <a:latin typeface="+mn-lt"/>
                          <a:ea typeface="Times New Roman"/>
                          <a:cs typeface="Times New Roman"/>
                        </a:rPr>
                        <a:t>Ενίσχυση δράσεων ελέγχου της αποτελεσματικής λειτουργίας των υφιστάμενων έργων επεξεργασίας και αποχέτευσης λυμάτων-GR13OM07-02</a:t>
                      </a:r>
                      <a:endParaRPr lang="el-GR" sz="1000">
                        <a:effectLst/>
                        <a:latin typeface="+mn-lt"/>
                        <a:ea typeface="Calibri"/>
                        <a:cs typeface="Times New Roman"/>
                      </a:endParaRPr>
                    </a:p>
                  </a:txBody>
                  <a:tcPr marL="68580" marR="68580" marT="0" marB="0"/>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0</a:t>
                      </a:r>
                      <a:endParaRPr lang="el-GR" sz="1000">
                        <a:effectLst/>
                        <a:latin typeface="+mn-lt"/>
                        <a:ea typeface="Calibri"/>
                        <a:cs typeface="Times New Roman"/>
                      </a:endParaRPr>
                    </a:p>
                  </a:txBody>
                  <a:tcPr marL="68580" marR="68580" marT="0" marB="0" anchor="ctr"/>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5</a:t>
                      </a:r>
                      <a:endParaRPr lang="el-GR" sz="1000">
                        <a:effectLst/>
                        <a:latin typeface="+mn-lt"/>
                        <a:ea typeface="Calibri"/>
                        <a:cs typeface="Times New Roman"/>
                      </a:endParaRPr>
                    </a:p>
                  </a:txBody>
                  <a:tcPr marL="68580" marR="68580" marT="0" marB="0" anchor="ctr"/>
                </a:tc>
              </a:tr>
              <a:tr h="679109">
                <a:tc>
                  <a:txBody>
                    <a:bodyPr/>
                    <a:lstStyle/>
                    <a:p>
                      <a:pPr algn="ctr">
                        <a:lnSpc>
                          <a:spcPct val="115000"/>
                        </a:lnSpc>
                        <a:spcBef>
                          <a:spcPts val="600"/>
                        </a:spcBef>
                        <a:spcAft>
                          <a:spcPts val="0"/>
                        </a:spcAft>
                      </a:pPr>
                      <a:r>
                        <a:rPr lang="el-GR" sz="1000" b="1">
                          <a:solidFill>
                            <a:schemeClr val="bg1"/>
                          </a:solidFill>
                          <a:effectLst/>
                          <a:latin typeface="+mn-lt"/>
                          <a:ea typeface="Times New Roman"/>
                          <a:cs typeface="Times New Roman"/>
                        </a:rPr>
                        <a:t>21</a:t>
                      </a:r>
                      <a:endParaRPr lang="el-GR" sz="1000">
                        <a:solidFill>
                          <a:schemeClr val="bg1"/>
                        </a:solidFill>
                        <a:effectLst/>
                        <a:latin typeface="+mn-lt"/>
                        <a:ea typeface="Calibri"/>
                        <a:cs typeface="Times New Roman"/>
                      </a:endParaRPr>
                    </a:p>
                  </a:txBody>
                  <a:tcPr marL="68580" marR="68580" marT="0" marB="0" anchor="ctr"/>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59</a:t>
                      </a:r>
                      <a:endParaRPr lang="el-GR" sz="1000">
                        <a:effectLst/>
                        <a:latin typeface="+mn-lt"/>
                        <a:ea typeface="Calibri"/>
                        <a:cs typeface="Times New Roman"/>
                      </a:endParaRPr>
                    </a:p>
                  </a:txBody>
                  <a:tcPr marL="68580" marR="68580" marT="0" marB="0" anchor="ctr"/>
                </a:tc>
                <a:tc>
                  <a:txBody>
                    <a:bodyPr/>
                    <a:lstStyle/>
                    <a:p>
                      <a:pPr algn="l">
                        <a:lnSpc>
                          <a:spcPct val="115000"/>
                        </a:lnSpc>
                        <a:spcBef>
                          <a:spcPts val="600"/>
                        </a:spcBef>
                        <a:spcAft>
                          <a:spcPts val="0"/>
                        </a:spcAft>
                      </a:pPr>
                      <a:r>
                        <a:rPr lang="el-GR" sz="1000">
                          <a:solidFill>
                            <a:srgbClr val="000000"/>
                          </a:solidFill>
                          <a:effectLst/>
                          <a:latin typeface="+mn-lt"/>
                          <a:ea typeface="Times New Roman"/>
                          <a:cs typeface="Times New Roman"/>
                        </a:rPr>
                        <a:t>Εκσυγχρονισμός θεσμικού πλαισίου διαχείρισης ιλύος από εγκαταστάσεις επεξεργασίας αστικών λυμάτων με έμφαση στην διεύρυνση του πεδίου εφαρμογής και στην αναθεώρηση των ποιοτικών χαρακτηριστικών της εφαρμοζόμενης ιλύος με στόχο την προώθηση και υλοποίηση έργων διαχείρισης και ασφαλούς διάθεσης ιλύος-GR13OM07-03</a:t>
                      </a:r>
                      <a:endParaRPr lang="el-GR" sz="1000">
                        <a:effectLst/>
                        <a:latin typeface="+mn-lt"/>
                        <a:ea typeface="Calibri"/>
                        <a:cs typeface="Times New Roman"/>
                      </a:endParaRPr>
                    </a:p>
                  </a:txBody>
                  <a:tcPr marL="68580" marR="68580" marT="0" marB="0"/>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0,001</a:t>
                      </a:r>
                      <a:endParaRPr lang="el-GR" sz="1000">
                        <a:effectLst/>
                        <a:latin typeface="+mn-lt"/>
                        <a:ea typeface="Calibri"/>
                        <a:cs typeface="Times New Roman"/>
                      </a:endParaRPr>
                    </a:p>
                  </a:txBody>
                  <a:tcPr marL="68580" marR="68580" marT="0" marB="0" anchor="ctr"/>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5</a:t>
                      </a:r>
                      <a:endParaRPr lang="el-GR" sz="1000">
                        <a:effectLst/>
                        <a:latin typeface="+mn-lt"/>
                        <a:ea typeface="Calibri"/>
                        <a:cs typeface="Times New Roman"/>
                      </a:endParaRPr>
                    </a:p>
                  </a:txBody>
                  <a:tcPr marL="68580" marR="68580" marT="0" marB="0" anchor="ctr"/>
                </a:tc>
              </a:tr>
              <a:tr h="334498">
                <a:tc>
                  <a:txBody>
                    <a:bodyPr/>
                    <a:lstStyle/>
                    <a:p>
                      <a:pPr algn="ctr">
                        <a:lnSpc>
                          <a:spcPct val="115000"/>
                        </a:lnSpc>
                        <a:spcBef>
                          <a:spcPts val="600"/>
                        </a:spcBef>
                        <a:spcAft>
                          <a:spcPts val="0"/>
                        </a:spcAft>
                      </a:pPr>
                      <a:r>
                        <a:rPr lang="el-GR" sz="1000" b="1">
                          <a:solidFill>
                            <a:schemeClr val="bg1"/>
                          </a:solidFill>
                          <a:effectLst/>
                          <a:latin typeface="+mn-lt"/>
                          <a:ea typeface="Times New Roman"/>
                          <a:cs typeface="Times New Roman"/>
                        </a:rPr>
                        <a:t>22</a:t>
                      </a:r>
                      <a:endParaRPr lang="el-GR" sz="1000">
                        <a:solidFill>
                          <a:schemeClr val="bg1"/>
                        </a:solidFill>
                        <a:effectLst/>
                        <a:latin typeface="+mn-lt"/>
                        <a:ea typeface="Calibri"/>
                        <a:cs typeface="Times New Roman"/>
                      </a:endParaRPr>
                    </a:p>
                  </a:txBody>
                  <a:tcPr marL="68580" marR="68580" marT="0" marB="0" anchor="ctr"/>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26</a:t>
                      </a:r>
                      <a:endParaRPr lang="el-GR" sz="1000">
                        <a:effectLst/>
                        <a:latin typeface="+mn-lt"/>
                        <a:ea typeface="Calibri"/>
                        <a:cs typeface="Times New Roman"/>
                      </a:endParaRPr>
                    </a:p>
                  </a:txBody>
                  <a:tcPr marL="68580" marR="68580" marT="0" marB="0" anchor="ctr"/>
                </a:tc>
                <a:tc>
                  <a:txBody>
                    <a:bodyPr/>
                    <a:lstStyle/>
                    <a:p>
                      <a:pPr algn="l">
                        <a:lnSpc>
                          <a:spcPct val="115000"/>
                        </a:lnSpc>
                        <a:spcBef>
                          <a:spcPts val="600"/>
                        </a:spcBef>
                        <a:spcAft>
                          <a:spcPts val="0"/>
                        </a:spcAft>
                      </a:pPr>
                      <a:r>
                        <a:rPr lang="el-GR" sz="1000">
                          <a:solidFill>
                            <a:srgbClr val="000000"/>
                          </a:solidFill>
                          <a:effectLst/>
                          <a:latin typeface="+mn-lt"/>
                          <a:ea typeface="Times New Roman"/>
                          <a:cs typeface="Times New Roman"/>
                        </a:rPr>
                        <a:t>Προδιαγραφές και θέσπιση παροχής κινήτρων για την αειφόρο διαχείριση των ομβρίων υδάτων GR13OM02-05</a:t>
                      </a:r>
                      <a:endParaRPr lang="el-GR" sz="1000">
                        <a:effectLst/>
                        <a:latin typeface="+mn-lt"/>
                        <a:ea typeface="Calibri"/>
                        <a:cs typeface="Times New Roman"/>
                      </a:endParaRPr>
                    </a:p>
                  </a:txBody>
                  <a:tcPr marL="68580" marR="68580" marT="0" marB="0"/>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0,002</a:t>
                      </a:r>
                      <a:endParaRPr lang="el-GR" sz="1000">
                        <a:effectLst/>
                        <a:latin typeface="+mn-lt"/>
                        <a:ea typeface="Calibri"/>
                        <a:cs typeface="Times New Roman"/>
                      </a:endParaRPr>
                    </a:p>
                  </a:txBody>
                  <a:tcPr marL="68580" marR="68580" marT="0" marB="0" anchor="ctr"/>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5</a:t>
                      </a:r>
                      <a:endParaRPr lang="el-GR" sz="1000">
                        <a:effectLst/>
                        <a:latin typeface="+mn-lt"/>
                        <a:ea typeface="Calibri"/>
                        <a:cs typeface="Times New Roman"/>
                      </a:endParaRPr>
                    </a:p>
                  </a:txBody>
                  <a:tcPr marL="68580" marR="68580" marT="0" marB="0" anchor="ctr"/>
                </a:tc>
              </a:tr>
              <a:tr h="202381">
                <a:tc>
                  <a:txBody>
                    <a:bodyPr/>
                    <a:lstStyle/>
                    <a:p>
                      <a:pPr algn="ctr">
                        <a:lnSpc>
                          <a:spcPct val="115000"/>
                        </a:lnSpc>
                        <a:spcBef>
                          <a:spcPts val="600"/>
                        </a:spcBef>
                        <a:spcAft>
                          <a:spcPts val="0"/>
                        </a:spcAft>
                      </a:pPr>
                      <a:r>
                        <a:rPr lang="el-GR" sz="1000" b="1">
                          <a:solidFill>
                            <a:schemeClr val="bg1"/>
                          </a:solidFill>
                          <a:effectLst/>
                          <a:latin typeface="+mn-lt"/>
                          <a:ea typeface="Times New Roman"/>
                          <a:cs typeface="Times New Roman"/>
                        </a:rPr>
                        <a:t>23</a:t>
                      </a:r>
                      <a:endParaRPr lang="el-GR" sz="1000">
                        <a:solidFill>
                          <a:schemeClr val="bg1"/>
                        </a:solidFill>
                        <a:effectLst/>
                        <a:latin typeface="+mn-lt"/>
                        <a:ea typeface="Calibri"/>
                        <a:cs typeface="Times New Roman"/>
                      </a:endParaRPr>
                    </a:p>
                  </a:txBody>
                  <a:tcPr marL="68580" marR="68580" marT="0" marB="0" anchor="ctr"/>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27</a:t>
                      </a:r>
                      <a:endParaRPr lang="el-GR" sz="1000">
                        <a:effectLst/>
                        <a:latin typeface="+mn-lt"/>
                        <a:ea typeface="Calibri"/>
                        <a:cs typeface="Times New Roman"/>
                      </a:endParaRPr>
                    </a:p>
                  </a:txBody>
                  <a:tcPr marL="68580" marR="68580" marT="0" marB="0" anchor="ctr"/>
                </a:tc>
                <a:tc>
                  <a:txBody>
                    <a:bodyPr/>
                    <a:lstStyle/>
                    <a:p>
                      <a:pPr algn="l">
                        <a:lnSpc>
                          <a:spcPct val="115000"/>
                        </a:lnSpc>
                        <a:spcBef>
                          <a:spcPts val="600"/>
                        </a:spcBef>
                        <a:spcAft>
                          <a:spcPts val="0"/>
                        </a:spcAft>
                      </a:pPr>
                      <a:r>
                        <a:rPr lang="el-GR" sz="1000" dirty="0">
                          <a:solidFill>
                            <a:srgbClr val="000000"/>
                          </a:solidFill>
                          <a:effectLst/>
                          <a:latin typeface="+mn-lt"/>
                          <a:ea typeface="Times New Roman"/>
                          <a:cs typeface="Times New Roman"/>
                        </a:rPr>
                        <a:t>Κατάρτιση εγχειριδίου τεχνικών προδιαγραφών εφαρμογής μεθόδων επαναχρησιμοποίησης GR13OM02-06</a:t>
                      </a:r>
                      <a:endParaRPr lang="el-GR" sz="1000" dirty="0">
                        <a:effectLst/>
                        <a:latin typeface="+mn-lt"/>
                        <a:ea typeface="Calibri"/>
                        <a:cs typeface="Times New Roman"/>
                      </a:endParaRPr>
                    </a:p>
                  </a:txBody>
                  <a:tcPr marL="68580" marR="68580" marT="0" marB="0"/>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0,002</a:t>
                      </a:r>
                      <a:endParaRPr lang="el-GR" sz="1000">
                        <a:effectLst/>
                        <a:latin typeface="+mn-lt"/>
                        <a:ea typeface="Calibri"/>
                        <a:cs typeface="Times New Roman"/>
                      </a:endParaRPr>
                    </a:p>
                  </a:txBody>
                  <a:tcPr marL="68580" marR="68580" marT="0" marB="0" anchor="ctr"/>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5</a:t>
                      </a:r>
                      <a:endParaRPr lang="el-GR" sz="1000">
                        <a:effectLst/>
                        <a:latin typeface="+mn-lt"/>
                        <a:ea typeface="Calibri"/>
                        <a:cs typeface="Times New Roman"/>
                      </a:endParaRPr>
                    </a:p>
                  </a:txBody>
                  <a:tcPr marL="68580" marR="68580" marT="0" marB="0" anchor="ctr"/>
                </a:tc>
              </a:tr>
              <a:tr h="344048">
                <a:tc>
                  <a:txBody>
                    <a:bodyPr/>
                    <a:lstStyle/>
                    <a:p>
                      <a:pPr algn="ctr">
                        <a:lnSpc>
                          <a:spcPct val="115000"/>
                        </a:lnSpc>
                        <a:spcBef>
                          <a:spcPts val="600"/>
                        </a:spcBef>
                        <a:spcAft>
                          <a:spcPts val="0"/>
                        </a:spcAft>
                      </a:pPr>
                      <a:r>
                        <a:rPr lang="el-GR" sz="1000" b="1">
                          <a:solidFill>
                            <a:schemeClr val="bg1"/>
                          </a:solidFill>
                          <a:effectLst/>
                          <a:latin typeface="+mn-lt"/>
                          <a:ea typeface="Times New Roman"/>
                          <a:cs typeface="Times New Roman"/>
                        </a:rPr>
                        <a:t>24</a:t>
                      </a:r>
                      <a:endParaRPr lang="el-GR" sz="1000">
                        <a:solidFill>
                          <a:schemeClr val="bg1"/>
                        </a:solidFill>
                        <a:effectLst/>
                        <a:latin typeface="+mn-lt"/>
                        <a:ea typeface="Calibri"/>
                        <a:cs typeface="Times New Roman"/>
                      </a:endParaRPr>
                    </a:p>
                  </a:txBody>
                  <a:tcPr marL="68580" marR="68580" marT="0" marB="0" anchor="ctr"/>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24</a:t>
                      </a:r>
                      <a:endParaRPr lang="el-GR" sz="1000">
                        <a:effectLst/>
                        <a:latin typeface="+mn-lt"/>
                        <a:ea typeface="Calibri"/>
                        <a:cs typeface="Times New Roman"/>
                      </a:endParaRPr>
                    </a:p>
                  </a:txBody>
                  <a:tcPr marL="68580" marR="68580" marT="0" marB="0" anchor="ctr"/>
                </a:tc>
                <a:tc>
                  <a:txBody>
                    <a:bodyPr/>
                    <a:lstStyle/>
                    <a:p>
                      <a:pPr algn="l">
                        <a:lnSpc>
                          <a:spcPct val="115000"/>
                        </a:lnSpc>
                        <a:spcBef>
                          <a:spcPts val="600"/>
                        </a:spcBef>
                        <a:spcAft>
                          <a:spcPts val="0"/>
                        </a:spcAft>
                      </a:pPr>
                      <a:r>
                        <a:rPr lang="el-GR" sz="1000">
                          <a:solidFill>
                            <a:srgbClr val="000000"/>
                          </a:solidFill>
                          <a:effectLst/>
                          <a:latin typeface="+mn-lt"/>
                          <a:ea typeface="Times New Roman"/>
                          <a:cs typeface="Times New Roman"/>
                        </a:rPr>
                        <a:t>Προώθηση σχεδιασμού και υλοποίησης έργων συντήρησης και αποκατάστασης της καλής λειτουργίας υφιστάμενων αγωγών μεταφοράς νερού άρδευσης-GR13OM02-03</a:t>
                      </a:r>
                      <a:endParaRPr lang="el-GR" sz="1000">
                        <a:effectLst/>
                        <a:latin typeface="+mn-lt"/>
                        <a:ea typeface="Calibri"/>
                        <a:cs typeface="Times New Roman"/>
                      </a:endParaRPr>
                    </a:p>
                  </a:txBody>
                  <a:tcPr marL="68580" marR="68580" marT="0" marB="0"/>
                </a:tc>
                <a:tc>
                  <a:txBody>
                    <a:bodyPr/>
                    <a:lstStyle/>
                    <a:p>
                      <a:pPr algn="ctr">
                        <a:lnSpc>
                          <a:spcPct val="115000"/>
                        </a:lnSpc>
                        <a:spcBef>
                          <a:spcPts val="600"/>
                        </a:spcBef>
                        <a:spcAft>
                          <a:spcPts val="0"/>
                        </a:spcAft>
                      </a:pPr>
                      <a:r>
                        <a:rPr lang="el-GR" sz="1000" dirty="0">
                          <a:solidFill>
                            <a:srgbClr val="000000"/>
                          </a:solidFill>
                          <a:effectLst/>
                          <a:latin typeface="+mn-lt"/>
                          <a:ea typeface="Times New Roman"/>
                          <a:cs typeface="Times New Roman"/>
                        </a:rPr>
                        <a:t>0,003</a:t>
                      </a:r>
                      <a:endParaRPr lang="el-GR" sz="1000" dirty="0">
                        <a:effectLst/>
                        <a:latin typeface="+mn-lt"/>
                        <a:ea typeface="Calibri"/>
                        <a:cs typeface="Times New Roman"/>
                      </a:endParaRPr>
                    </a:p>
                  </a:txBody>
                  <a:tcPr marL="68580" marR="68580" marT="0" marB="0" anchor="ctr"/>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5</a:t>
                      </a:r>
                      <a:endParaRPr lang="el-GR" sz="1000">
                        <a:effectLst/>
                        <a:latin typeface="+mn-lt"/>
                        <a:ea typeface="Calibri"/>
                        <a:cs typeface="Times New Roman"/>
                      </a:endParaRPr>
                    </a:p>
                  </a:txBody>
                  <a:tcPr marL="68580" marR="68580" marT="0" marB="0" anchor="ctr"/>
                </a:tc>
              </a:tr>
              <a:tr h="323810">
                <a:tc>
                  <a:txBody>
                    <a:bodyPr/>
                    <a:lstStyle/>
                    <a:p>
                      <a:pPr algn="ctr">
                        <a:lnSpc>
                          <a:spcPct val="115000"/>
                        </a:lnSpc>
                        <a:spcBef>
                          <a:spcPts val="600"/>
                        </a:spcBef>
                        <a:spcAft>
                          <a:spcPts val="0"/>
                        </a:spcAft>
                      </a:pPr>
                      <a:r>
                        <a:rPr lang="el-GR" sz="1000" b="1">
                          <a:solidFill>
                            <a:schemeClr val="bg1"/>
                          </a:solidFill>
                          <a:effectLst/>
                          <a:latin typeface="+mn-lt"/>
                          <a:ea typeface="Times New Roman"/>
                          <a:cs typeface="Times New Roman"/>
                        </a:rPr>
                        <a:t>25</a:t>
                      </a:r>
                      <a:endParaRPr lang="el-GR" sz="1000">
                        <a:solidFill>
                          <a:schemeClr val="bg1"/>
                        </a:solidFill>
                        <a:effectLst/>
                        <a:latin typeface="+mn-lt"/>
                        <a:ea typeface="Calibri"/>
                        <a:cs typeface="Times New Roman"/>
                      </a:endParaRPr>
                    </a:p>
                  </a:txBody>
                  <a:tcPr marL="68580" marR="68580" marT="0" marB="0" anchor="ctr"/>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31</a:t>
                      </a:r>
                      <a:endParaRPr lang="el-GR" sz="1000">
                        <a:effectLst/>
                        <a:latin typeface="+mn-lt"/>
                        <a:ea typeface="Calibri"/>
                        <a:cs typeface="Times New Roman"/>
                      </a:endParaRPr>
                    </a:p>
                  </a:txBody>
                  <a:tcPr marL="68580" marR="68580" marT="0" marB="0" anchor="ctr"/>
                </a:tc>
                <a:tc>
                  <a:txBody>
                    <a:bodyPr/>
                    <a:lstStyle/>
                    <a:p>
                      <a:pPr algn="l">
                        <a:lnSpc>
                          <a:spcPct val="115000"/>
                        </a:lnSpc>
                        <a:spcBef>
                          <a:spcPts val="600"/>
                        </a:spcBef>
                        <a:spcAft>
                          <a:spcPts val="0"/>
                        </a:spcAft>
                      </a:pPr>
                      <a:r>
                        <a:rPr lang="el-GR" sz="1000">
                          <a:solidFill>
                            <a:srgbClr val="000000"/>
                          </a:solidFill>
                          <a:effectLst/>
                          <a:latin typeface="+mn-lt"/>
                          <a:ea typeface="Times New Roman"/>
                          <a:cs typeface="Times New Roman"/>
                        </a:rPr>
                        <a:t>Μείωση των απολήψεων για άρδευση μέσω βελτίωσης των τεχνικών άρδευσης-GR13OM02-10</a:t>
                      </a:r>
                      <a:endParaRPr lang="el-GR" sz="1000">
                        <a:effectLst/>
                        <a:latin typeface="+mn-lt"/>
                        <a:ea typeface="Calibri"/>
                        <a:cs typeface="Times New Roman"/>
                      </a:endParaRPr>
                    </a:p>
                  </a:txBody>
                  <a:tcPr marL="68580" marR="68580" marT="0" marB="0"/>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0,003</a:t>
                      </a:r>
                      <a:endParaRPr lang="el-GR" sz="1000">
                        <a:effectLst/>
                        <a:latin typeface="+mn-lt"/>
                        <a:ea typeface="Calibri"/>
                        <a:cs typeface="Times New Roman"/>
                      </a:endParaRPr>
                    </a:p>
                  </a:txBody>
                  <a:tcPr marL="68580" marR="68580" marT="0" marB="0" anchor="ctr"/>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5</a:t>
                      </a:r>
                      <a:endParaRPr lang="el-GR" sz="1000">
                        <a:effectLst/>
                        <a:latin typeface="+mn-lt"/>
                        <a:ea typeface="Calibri"/>
                        <a:cs typeface="Times New Roman"/>
                      </a:endParaRPr>
                    </a:p>
                  </a:txBody>
                  <a:tcPr marL="68580" marR="68580" marT="0" marB="0" anchor="ctr"/>
                </a:tc>
              </a:tr>
              <a:tr h="202381">
                <a:tc>
                  <a:txBody>
                    <a:bodyPr/>
                    <a:lstStyle/>
                    <a:p>
                      <a:pPr algn="ctr">
                        <a:lnSpc>
                          <a:spcPct val="115000"/>
                        </a:lnSpc>
                        <a:spcBef>
                          <a:spcPts val="600"/>
                        </a:spcBef>
                        <a:spcAft>
                          <a:spcPts val="0"/>
                        </a:spcAft>
                      </a:pPr>
                      <a:r>
                        <a:rPr lang="el-GR" sz="1000" b="1">
                          <a:solidFill>
                            <a:schemeClr val="bg1"/>
                          </a:solidFill>
                          <a:effectLst/>
                          <a:latin typeface="+mn-lt"/>
                          <a:ea typeface="Times New Roman"/>
                          <a:cs typeface="Times New Roman"/>
                        </a:rPr>
                        <a:t>26</a:t>
                      </a:r>
                      <a:endParaRPr lang="el-GR" sz="1000">
                        <a:solidFill>
                          <a:schemeClr val="bg1"/>
                        </a:solidFill>
                        <a:effectLst/>
                        <a:latin typeface="+mn-lt"/>
                        <a:ea typeface="Calibri"/>
                        <a:cs typeface="Times New Roman"/>
                      </a:endParaRPr>
                    </a:p>
                  </a:txBody>
                  <a:tcPr marL="68580" marR="68580" marT="0" marB="0" anchor="ctr"/>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17</a:t>
                      </a:r>
                      <a:endParaRPr lang="el-GR" sz="1000">
                        <a:effectLst/>
                        <a:latin typeface="+mn-lt"/>
                        <a:ea typeface="Calibri"/>
                        <a:cs typeface="Times New Roman"/>
                      </a:endParaRPr>
                    </a:p>
                  </a:txBody>
                  <a:tcPr marL="68580" marR="68580" marT="0" marB="0" anchor="ctr"/>
                </a:tc>
                <a:tc>
                  <a:txBody>
                    <a:bodyPr/>
                    <a:lstStyle/>
                    <a:p>
                      <a:pPr algn="l">
                        <a:lnSpc>
                          <a:spcPct val="115000"/>
                        </a:lnSpc>
                        <a:spcBef>
                          <a:spcPts val="600"/>
                        </a:spcBef>
                        <a:spcAft>
                          <a:spcPts val="0"/>
                        </a:spcAft>
                      </a:pPr>
                      <a:r>
                        <a:rPr lang="el-GR" sz="1000">
                          <a:solidFill>
                            <a:srgbClr val="000000"/>
                          </a:solidFill>
                          <a:effectLst/>
                          <a:latin typeface="+mn-lt"/>
                          <a:ea typeface="Times New Roman"/>
                          <a:cs typeface="Times New Roman"/>
                        </a:rPr>
                        <a:t>Επεξεργασία Αστικών Λυμάτων (Οδηγία 91/271/ΕΟΚ) GR13ΒΜ11</a:t>
                      </a:r>
                      <a:endParaRPr lang="el-GR" sz="1000">
                        <a:effectLst/>
                        <a:latin typeface="+mn-lt"/>
                        <a:ea typeface="Calibri"/>
                        <a:cs typeface="Times New Roman"/>
                      </a:endParaRPr>
                    </a:p>
                  </a:txBody>
                  <a:tcPr marL="68580" marR="68580" marT="0" marB="0"/>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0,005</a:t>
                      </a:r>
                      <a:endParaRPr lang="el-GR" sz="1000">
                        <a:effectLst/>
                        <a:latin typeface="+mn-lt"/>
                        <a:ea typeface="Calibri"/>
                        <a:cs typeface="Times New Roman"/>
                      </a:endParaRPr>
                    </a:p>
                  </a:txBody>
                  <a:tcPr marL="68580" marR="68580" marT="0" marB="0" anchor="ctr"/>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5</a:t>
                      </a:r>
                      <a:endParaRPr lang="el-GR" sz="1000">
                        <a:effectLst/>
                        <a:latin typeface="+mn-lt"/>
                        <a:ea typeface="Calibri"/>
                        <a:cs typeface="Times New Roman"/>
                      </a:endParaRPr>
                    </a:p>
                  </a:txBody>
                  <a:tcPr marL="68580" marR="68580" marT="0" marB="0" anchor="ctr"/>
                </a:tc>
              </a:tr>
              <a:tr h="263095">
                <a:tc>
                  <a:txBody>
                    <a:bodyPr/>
                    <a:lstStyle/>
                    <a:p>
                      <a:pPr algn="ctr">
                        <a:lnSpc>
                          <a:spcPct val="115000"/>
                        </a:lnSpc>
                        <a:spcBef>
                          <a:spcPts val="600"/>
                        </a:spcBef>
                        <a:spcAft>
                          <a:spcPts val="0"/>
                        </a:spcAft>
                      </a:pPr>
                      <a:r>
                        <a:rPr lang="el-GR" sz="1000" b="1">
                          <a:solidFill>
                            <a:schemeClr val="bg1"/>
                          </a:solidFill>
                          <a:effectLst/>
                          <a:latin typeface="+mn-lt"/>
                          <a:ea typeface="Times New Roman"/>
                          <a:cs typeface="Times New Roman"/>
                        </a:rPr>
                        <a:t>27</a:t>
                      </a:r>
                      <a:endParaRPr lang="el-GR" sz="1000">
                        <a:solidFill>
                          <a:schemeClr val="bg1"/>
                        </a:solidFill>
                        <a:effectLst/>
                        <a:latin typeface="+mn-lt"/>
                        <a:ea typeface="Calibri"/>
                        <a:cs typeface="Times New Roman"/>
                      </a:endParaRPr>
                    </a:p>
                  </a:txBody>
                  <a:tcPr marL="68580" marR="68580" marT="0" marB="0" anchor="ctr"/>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18</a:t>
                      </a:r>
                      <a:endParaRPr lang="el-GR" sz="1000">
                        <a:effectLst/>
                        <a:latin typeface="+mn-lt"/>
                        <a:ea typeface="Calibri"/>
                        <a:cs typeface="Times New Roman"/>
                      </a:endParaRPr>
                    </a:p>
                  </a:txBody>
                  <a:tcPr marL="68580" marR="68580" marT="0" marB="0" anchor="ctr"/>
                </a:tc>
                <a:tc>
                  <a:txBody>
                    <a:bodyPr/>
                    <a:lstStyle/>
                    <a:p>
                      <a:pPr algn="l">
                        <a:lnSpc>
                          <a:spcPct val="115000"/>
                        </a:lnSpc>
                        <a:spcBef>
                          <a:spcPts val="600"/>
                        </a:spcBef>
                        <a:spcAft>
                          <a:spcPts val="0"/>
                        </a:spcAft>
                      </a:pPr>
                      <a:r>
                        <a:rPr lang="el-GR" sz="1000">
                          <a:solidFill>
                            <a:srgbClr val="000000"/>
                          </a:solidFill>
                          <a:effectLst/>
                          <a:latin typeface="+mn-lt"/>
                          <a:ea typeface="Times New Roman"/>
                          <a:cs typeface="Times New Roman"/>
                        </a:rPr>
                        <a:t>Οδηγία για την προστασία υπογείων υδάτων (2006/118/ΕΚ)-GR13ΒΜ12-GR13OM02-11</a:t>
                      </a:r>
                      <a:endParaRPr lang="el-GR" sz="1000">
                        <a:effectLst/>
                        <a:latin typeface="+mn-lt"/>
                        <a:ea typeface="Calibri"/>
                        <a:cs typeface="Times New Roman"/>
                      </a:endParaRPr>
                    </a:p>
                  </a:txBody>
                  <a:tcPr marL="68580" marR="68580" marT="0" marB="0"/>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0,007</a:t>
                      </a:r>
                      <a:endParaRPr lang="el-GR" sz="1000">
                        <a:effectLst/>
                        <a:latin typeface="+mn-lt"/>
                        <a:ea typeface="Calibri"/>
                        <a:cs typeface="Times New Roman"/>
                      </a:endParaRPr>
                    </a:p>
                  </a:txBody>
                  <a:tcPr marL="68580" marR="68580" marT="0" marB="0" anchor="ctr"/>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5</a:t>
                      </a:r>
                      <a:endParaRPr lang="el-GR" sz="1000">
                        <a:effectLst/>
                        <a:latin typeface="+mn-lt"/>
                        <a:ea typeface="Calibri"/>
                        <a:cs typeface="Times New Roman"/>
                      </a:endParaRPr>
                    </a:p>
                  </a:txBody>
                  <a:tcPr marL="68580" marR="68580" marT="0" marB="0" anchor="ctr"/>
                </a:tc>
              </a:tr>
              <a:tr h="252977">
                <a:tc>
                  <a:txBody>
                    <a:bodyPr/>
                    <a:lstStyle/>
                    <a:p>
                      <a:pPr algn="ctr">
                        <a:lnSpc>
                          <a:spcPct val="115000"/>
                        </a:lnSpc>
                        <a:spcBef>
                          <a:spcPts val="600"/>
                        </a:spcBef>
                        <a:spcAft>
                          <a:spcPts val="0"/>
                        </a:spcAft>
                      </a:pPr>
                      <a:r>
                        <a:rPr lang="el-GR" sz="1000" b="1">
                          <a:solidFill>
                            <a:schemeClr val="bg1"/>
                          </a:solidFill>
                          <a:effectLst/>
                          <a:latin typeface="+mn-lt"/>
                          <a:ea typeface="Times New Roman"/>
                          <a:cs typeface="Times New Roman"/>
                        </a:rPr>
                        <a:t>28</a:t>
                      </a:r>
                      <a:endParaRPr lang="el-GR" sz="1000">
                        <a:solidFill>
                          <a:schemeClr val="bg1"/>
                        </a:solidFill>
                        <a:effectLst/>
                        <a:latin typeface="+mn-lt"/>
                        <a:ea typeface="Calibri"/>
                        <a:cs typeface="Times New Roman"/>
                      </a:endParaRPr>
                    </a:p>
                  </a:txBody>
                  <a:tcPr marL="68580" marR="68580" marT="0" marB="0" anchor="ctr"/>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32</a:t>
                      </a:r>
                      <a:endParaRPr lang="el-GR" sz="1000">
                        <a:effectLst/>
                        <a:latin typeface="+mn-lt"/>
                        <a:ea typeface="Calibri"/>
                        <a:cs typeface="Times New Roman"/>
                      </a:endParaRPr>
                    </a:p>
                  </a:txBody>
                  <a:tcPr marL="68580" marR="68580" marT="0" marB="0" anchor="ctr"/>
                </a:tc>
                <a:tc>
                  <a:txBody>
                    <a:bodyPr/>
                    <a:lstStyle/>
                    <a:p>
                      <a:pPr algn="l">
                        <a:lnSpc>
                          <a:spcPct val="115000"/>
                        </a:lnSpc>
                        <a:spcBef>
                          <a:spcPts val="600"/>
                        </a:spcBef>
                        <a:spcAft>
                          <a:spcPts val="0"/>
                        </a:spcAft>
                      </a:pPr>
                      <a:r>
                        <a:rPr lang="el-GR" sz="1000" dirty="0">
                          <a:solidFill>
                            <a:srgbClr val="000000"/>
                          </a:solidFill>
                          <a:effectLst/>
                          <a:latin typeface="+mn-lt"/>
                          <a:ea typeface="Times New Roman"/>
                          <a:cs typeface="Times New Roman"/>
                        </a:rPr>
                        <a:t>Ενθάρρυνση καλλιέργειας παραδοσιακών μη </a:t>
                      </a:r>
                      <a:r>
                        <a:rPr lang="el-GR" sz="1000" dirty="0" err="1">
                          <a:solidFill>
                            <a:srgbClr val="000000"/>
                          </a:solidFill>
                          <a:effectLst/>
                          <a:latin typeface="+mn-lt"/>
                          <a:ea typeface="Times New Roman"/>
                          <a:cs typeface="Times New Roman"/>
                        </a:rPr>
                        <a:t>υδροβόρων</a:t>
                      </a:r>
                      <a:r>
                        <a:rPr lang="el-GR" sz="1000" dirty="0">
                          <a:solidFill>
                            <a:srgbClr val="000000"/>
                          </a:solidFill>
                          <a:effectLst/>
                          <a:latin typeface="+mn-lt"/>
                          <a:ea typeface="Times New Roman"/>
                          <a:cs typeface="Times New Roman"/>
                        </a:rPr>
                        <a:t> καλλιεργειών</a:t>
                      </a:r>
                      <a:endParaRPr lang="el-GR" sz="1000" dirty="0">
                        <a:effectLst/>
                        <a:latin typeface="+mn-lt"/>
                        <a:ea typeface="Calibri"/>
                        <a:cs typeface="Times New Roman"/>
                      </a:endParaRPr>
                    </a:p>
                  </a:txBody>
                  <a:tcPr marL="68580" marR="68580" marT="0" marB="0"/>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0,007</a:t>
                      </a:r>
                      <a:endParaRPr lang="el-GR" sz="1000">
                        <a:effectLst/>
                        <a:latin typeface="+mn-lt"/>
                        <a:ea typeface="Calibri"/>
                        <a:cs typeface="Times New Roman"/>
                      </a:endParaRPr>
                    </a:p>
                  </a:txBody>
                  <a:tcPr marL="68580" marR="68580" marT="0" marB="0" anchor="ctr"/>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5</a:t>
                      </a:r>
                      <a:endParaRPr lang="el-GR" sz="1000">
                        <a:effectLst/>
                        <a:latin typeface="+mn-lt"/>
                        <a:ea typeface="Calibri"/>
                        <a:cs typeface="Times New Roman"/>
                      </a:endParaRPr>
                    </a:p>
                  </a:txBody>
                  <a:tcPr marL="68580" marR="68580" marT="0" marB="0" anchor="ctr"/>
                </a:tc>
              </a:tr>
              <a:tr h="384524">
                <a:tc>
                  <a:txBody>
                    <a:bodyPr/>
                    <a:lstStyle/>
                    <a:p>
                      <a:pPr algn="ctr">
                        <a:lnSpc>
                          <a:spcPct val="115000"/>
                        </a:lnSpc>
                        <a:spcBef>
                          <a:spcPts val="600"/>
                        </a:spcBef>
                        <a:spcAft>
                          <a:spcPts val="0"/>
                        </a:spcAft>
                      </a:pPr>
                      <a:r>
                        <a:rPr lang="el-GR" sz="1000" b="1">
                          <a:solidFill>
                            <a:schemeClr val="bg1"/>
                          </a:solidFill>
                          <a:effectLst/>
                          <a:latin typeface="+mn-lt"/>
                          <a:ea typeface="Times New Roman"/>
                          <a:cs typeface="Times New Roman"/>
                        </a:rPr>
                        <a:t>29</a:t>
                      </a:r>
                      <a:endParaRPr lang="el-GR" sz="1000">
                        <a:solidFill>
                          <a:schemeClr val="bg1"/>
                        </a:solidFill>
                        <a:effectLst/>
                        <a:latin typeface="+mn-lt"/>
                        <a:ea typeface="Calibri"/>
                        <a:cs typeface="Times New Roman"/>
                      </a:endParaRPr>
                    </a:p>
                  </a:txBody>
                  <a:tcPr marL="68580" marR="68580" marT="0" marB="0" anchor="ctr"/>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33</a:t>
                      </a:r>
                      <a:endParaRPr lang="el-GR" sz="1000">
                        <a:effectLst/>
                        <a:latin typeface="+mn-lt"/>
                        <a:ea typeface="Calibri"/>
                        <a:cs typeface="Times New Roman"/>
                      </a:endParaRPr>
                    </a:p>
                  </a:txBody>
                  <a:tcPr marL="68580" marR="68580" marT="0" marB="0" anchor="ctr"/>
                </a:tc>
                <a:tc>
                  <a:txBody>
                    <a:bodyPr/>
                    <a:lstStyle/>
                    <a:p>
                      <a:pPr algn="l">
                        <a:lnSpc>
                          <a:spcPct val="115000"/>
                        </a:lnSpc>
                        <a:spcBef>
                          <a:spcPts val="600"/>
                        </a:spcBef>
                        <a:spcAft>
                          <a:spcPts val="0"/>
                        </a:spcAft>
                      </a:pPr>
                      <a:r>
                        <a:rPr lang="el-GR" sz="1000" dirty="0">
                          <a:solidFill>
                            <a:srgbClr val="000000"/>
                          </a:solidFill>
                          <a:effectLst/>
                          <a:latin typeface="+mn-lt"/>
                          <a:ea typeface="Times New Roman"/>
                          <a:cs typeface="Times New Roman"/>
                        </a:rPr>
                        <a:t>Ενθάρρυνση και ενίσχυση της επέκτασης μεθόδων εντοπισμένης άρδευσης (</a:t>
                      </a:r>
                      <a:r>
                        <a:rPr lang="el-GR" sz="1000" dirty="0" err="1">
                          <a:solidFill>
                            <a:srgbClr val="000000"/>
                          </a:solidFill>
                          <a:effectLst/>
                          <a:latin typeface="+mn-lt"/>
                          <a:ea typeface="Times New Roman"/>
                          <a:cs typeface="Times New Roman"/>
                        </a:rPr>
                        <a:t>Μικροαρδεύσεις</a:t>
                      </a:r>
                      <a:r>
                        <a:rPr lang="el-GR" sz="1000" dirty="0">
                          <a:solidFill>
                            <a:srgbClr val="000000"/>
                          </a:solidFill>
                          <a:effectLst/>
                          <a:latin typeface="+mn-lt"/>
                          <a:ea typeface="Times New Roman"/>
                          <a:cs typeface="Times New Roman"/>
                        </a:rPr>
                        <a:t>) στις δεκτικές τέτοιων μεθόδων άρδευσης φυτείες-GR13OM02-12</a:t>
                      </a:r>
                      <a:endParaRPr lang="el-GR" sz="1000" dirty="0">
                        <a:effectLst/>
                        <a:latin typeface="+mn-lt"/>
                        <a:ea typeface="Calibri"/>
                        <a:cs typeface="Times New Roman"/>
                      </a:endParaRPr>
                    </a:p>
                  </a:txBody>
                  <a:tcPr marL="68580" marR="68580" marT="0" marB="0"/>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0,007</a:t>
                      </a:r>
                      <a:endParaRPr lang="el-GR" sz="1000">
                        <a:effectLst/>
                        <a:latin typeface="+mn-lt"/>
                        <a:ea typeface="Calibri"/>
                        <a:cs typeface="Times New Roman"/>
                      </a:endParaRPr>
                    </a:p>
                  </a:txBody>
                  <a:tcPr marL="68580" marR="68580" marT="0" marB="0" anchor="ctr"/>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5</a:t>
                      </a:r>
                      <a:endParaRPr lang="el-GR" sz="1000">
                        <a:effectLst/>
                        <a:latin typeface="+mn-lt"/>
                        <a:ea typeface="Calibri"/>
                        <a:cs typeface="Times New Roman"/>
                      </a:endParaRPr>
                    </a:p>
                  </a:txBody>
                  <a:tcPr marL="68580" marR="68580" marT="0" marB="0" anchor="ctr"/>
                </a:tc>
              </a:tr>
              <a:tr h="202381">
                <a:tc>
                  <a:txBody>
                    <a:bodyPr/>
                    <a:lstStyle/>
                    <a:p>
                      <a:pPr algn="ctr">
                        <a:lnSpc>
                          <a:spcPct val="115000"/>
                        </a:lnSpc>
                        <a:spcBef>
                          <a:spcPts val="600"/>
                        </a:spcBef>
                        <a:spcAft>
                          <a:spcPts val="0"/>
                        </a:spcAft>
                      </a:pPr>
                      <a:r>
                        <a:rPr lang="el-GR" sz="1000" b="1">
                          <a:solidFill>
                            <a:schemeClr val="bg1"/>
                          </a:solidFill>
                          <a:effectLst/>
                          <a:latin typeface="+mn-lt"/>
                          <a:ea typeface="Times New Roman"/>
                          <a:cs typeface="Times New Roman"/>
                        </a:rPr>
                        <a:t>30</a:t>
                      </a:r>
                      <a:endParaRPr lang="el-GR" sz="1000">
                        <a:solidFill>
                          <a:schemeClr val="bg1"/>
                        </a:solidFill>
                        <a:effectLst/>
                        <a:latin typeface="+mn-lt"/>
                        <a:ea typeface="Calibri"/>
                        <a:cs typeface="Times New Roman"/>
                      </a:endParaRPr>
                    </a:p>
                  </a:txBody>
                  <a:tcPr marL="68580" marR="68580" marT="0" marB="0" anchor="ctr"/>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34</a:t>
                      </a:r>
                      <a:endParaRPr lang="el-GR" sz="1000">
                        <a:effectLst/>
                        <a:latin typeface="+mn-lt"/>
                        <a:ea typeface="Calibri"/>
                        <a:cs typeface="Times New Roman"/>
                      </a:endParaRPr>
                    </a:p>
                  </a:txBody>
                  <a:tcPr marL="68580" marR="68580" marT="0" marB="0" anchor="ctr"/>
                </a:tc>
                <a:tc>
                  <a:txBody>
                    <a:bodyPr/>
                    <a:lstStyle/>
                    <a:p>
                      <a:pPr algn="l">
                        <a:lnSpc>
                          <a:spcPct val="115000"/>
                        </a:lnSpc>
                        <a:spcBef>
                          <a:spcPts val="600"/>
                        </a:spcBef>
                        <a:spcAft>
                          <a:spcPts val="0"/>
                        </a:spcAft>
                      </a:pPr>
                      <a:r>
                        <a:rPr lang="el-GR" sz="1000">
                          <a:solidFill>
                            <a:srgbClr val="000000"/>
                          </a:solidFill>
                          <a:effectLst/>
                          <a:latin typeface="+mn-lt"/>
                          <a:ea typeface="Times New Roman"/>
                          <a:cs typeface="Times New Roman"/>
                        </a:rPr>
                        <a:t>Ορισμός ζωνών προστασίας έργων υδροληψίας πόσιμου ύδατος από υπόγειους υδροφορείςGR130M03-01</a:t>
                      </a:r>
                      <a:endParaRPr lang="el-GR" sz="1000">
                        <a:effectLst/>
                        <a:latin typeface="+mn-lt"/>
                        <a:ea typeface="Calibri"/>
                        <a:cs typeface="Times New Roman"/>
                      </a:endParaRPr>
                    </a:p>
                  </a:txBody>
                  <a:tcPr marL="68580" marR="68580" marT="0" marB="0"/>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0,007</a:t>
                      </a:r>
                      <a:endParaRPr lang="el-GR" sz="1000">
                        <a:effectLst/>
                        <a:latin typeface="+mn-lt"/>
                        <a:ea typeface="Calibri"/>
                        <a:cs typeface="Times New Roman"/>
                      </a:endParaRPr>
                    </a:p>
                  </a:txBody>
                  <a:tcPr marL="68580" marR="68580" marT="0" marB="0" anchor="ctr"/>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5</a:t>
                      </a:r>
                      <a:endParaRPr lang="el-GR" sz="1000">
                        <a:effectLst/>
                        <a:latin typeface="+mn-lt"/>
                        <a:ea typeface="Calibri"/>
                        <a:cs typeface="Times New Roman"/>
                      </a:endParaRPr>
                    </a:p>
                  </a:txBody>
                  <a:tcPr marL="68580" marR="68580" marT="0" marB="0" anchor="ctr"/>
                </a:tc>
              </a:tr>
              <a:tr h="394644">
                <a:tc>
                  <a:txBody>
                    <a:bodyPr/>
                    <a:lstStyle/>
                    <a:p>
                      <a:pPr algn="ctr">
                        <a:lnSpc>
                          <a:spcPct val="115000"/>
                        </a:lnSpc>
                        <a:spcBef>
                          <a:spcPts val="600"/>
                        </a:spcBef>
                        <a:spcAft>
                          <a:spcPts val="0"/>
                        </a:spcAft>
                      </a:pPr>
                      <a:r>
                        <a:rPr lang="el-GR" sz="1000" b="1">
                          <a:solidFill>
                            <a:schemeClr val="bg1"/>
                          </a:solidFill>
                          <a:effectLst/>
                          <a:latin typeface="+mn-lt"/>
                          <a:ea typeface="Times New Roman"/>
                          <a:cs typeface="Times New Roman"/>
                        </a:rPr>
                        <a:t>31</a:t>
                      </a:r>
                      <a:endParaRPr lang="el-GR" sz="1000">
                        <a:solidFill>
                          <a:schemeClr val="bg1"/>
                        </a:solidFill>
                        <a:effectLst/>
                        <a:latin typeface="+mn-lt"/>
                        <a:ea typeface="Calibri"/>
                        <a:cs typeface="Times New Roman"/>
                      </a:endParaRPr>
                    </a:p>
                  </a:txBody>
                  <a:tcPr marL="68580" marR="68580" marT="0" marB="0" anchor="ctr"/>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36</a:t>
                      </a:r>
                      <a:endParaRPr lang="el-GR" sz="1000">
                        <a:effectLst/>
                        <a:latin typeface="+mn-lt"/>
                        <a:ea typeface="Calibri"/>
                        <a:cs typeface="Times New Roman"/>
                      </a:endParaRPr>
                    </a:p>
                  </a:txBody>
                  <a:tcPr marL="68580" marR="68580" marT="0" marB="0" anchor="ctr"/>
                </a:tc>
                <a:tc>
                  <a:txBody>
                    <a:bodyPr/>
                    <a:lstStyle/>
                    <a:p>
                      <a:pPr algn="l">
                        <a:lnSpc>
                          <a:spcPct val="115000"/>
                        </a:lnSpc>
                        <a:spcBef>
                          <a:spcPts val="600"/>
                        </a:spcBef>
                        <a:spcAft>
                          <a:spcPts val="0"/>
                        </a:spcAft>
                      </a:pPr>
                      <a:r>
                        <a:rPr lang="el-GR" sz="1000">
                          <a:solidFill>
                            <a:srgbClr val="000000"/>
                          </a:solidFill>
                          <a:effectLst/>
                          <a:latin typeface="+mn-lt"/>
                          <a:ea typeface="Times New Roman"/>
                          <a:cs typeface="Times New Roman"/>
                        </a:rPr>
                        <a:t>Λεπτομερής οριοθέτηση ζωνών προστασίας σημείων υδροληψίας υπόγειου νερού (πηγές, γεωτρήσεις) για απολήψεις νερού ύδρευσης &gt;500.000m3 ετησίως-GR13OM03-03</a:t>
                      </a:r>
                      <a:endParaRPr lang="el-GR" sz="1000">
                        <a:effectLst/>
                        <a:latin typeface="+mn-lt"/>
                        <a:ea typeface="Calibri"/>
                        <a:cs typeface="Times New Roman"/>
                      </a:endParaRPr>
                    </a:p>
                  </a:txBody>
                  <a:tcPr marL="68580" marR="68580" marT="0" marB="0"/>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0,007</a:t>
                      </a:r>
                      <a:endParaRPr lang="el-GR" sz="1000">
                        <a:effectLst/>
                        <a:latin typeface="+mn-lt"/>
                        <a:ea typeface="Calibri"/>
                        <a:cs typeface="Times New Roman"/>
                      </a:endParaRPr>
                    </a:p>
                  </a:txBody>
                  <a:tcPr marL="68580" marR="68580" marT="0" marB="0" anchor="ctr"/>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5</a:t>
                      </a:r>
                      <a:endParaRPr lang="el-GR" sz="1000">
                        <a:effectLst/>
                        <a:latin typeface="+mn-lt"/>
                        <a:ea typeface="Calibri"/>
                        <a:cs typeface="Times New Roman"/>
                      </a:endParaRPr>
                    </a:p>
                  </a:txBody>
                  <a:tcPr marL="68580" marR="68580" marT="0" marB="0" anchor="ctr"/>
                </a:tc>
              </a:tr>
              <a:tr h="679109">
                <a:tc>
                  <a:txBody>
                    <a:bodyPr/>
                    <a:lstStyle/>
                    <a:p>
                      <a:pPr algn="ctr">
                        <a:lnSpc>
                          <a:spcPct val="115000"/>
                        </a:lnSpc>
                        <a:spcBef>
                          <a:spcPts val="600"/>
                        </a:spcBef>
                        <a:spcAft>
                          <a:spcPts val="0"/>
                        </a:spcAft>
                      </a:pPr>
                      <a:r>
                        <a:rPr lang="el-GR" sz="1000" b="1">
                          <a:solidFill>
                            <a:schemeClr val="bg1"/>
                          </a:solidFill>
                          <a:effectLst/>
                          <a:latin typeface="+mn-lt"/>
                          <a:ea typeface="Times New Roman"/>
                          <a:cs typeface="Times New Roman"/>
                        </a:rPr>
                        <a:t>32</a:t>
                      </a:r>
                      <a:endParaRPr lang="el-GR" sz="1000">
                        <a:solidFill>
                          <a:schemeClr val="bg1"/>
                        </a:solidFill>
                        <a:effectLst/>
                        <a:latin typeface="+mn-lt"/>
                        <a:ea typeface="Calibri"/>
                        <a:cs typeface="Times New Roman"/>
                      </a:endParaRPr>
                    </a:p>
                  </a:txBody>
                  <a:tcPr marL="68580" marR="68580" marT="0" marB="0" anchor="ctr"/>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45</a:t>
                      </a:r>
                      <a:endParaRPr lang="el-GR" sz="1000">
                        <a:effectLst/>
                        <a:latin typeface="+mn-lt"/>
                        <a:ea typeface="Calibri"/>
                        <a:cs typeface="Times New Roman"/>
                      </a:endParaRPr>
                    </a:p>
                  </a:txBody>
                  <a:tcPr marL="68580" marR="68580" marT="0" marB="0" anchor="ctr"/>
                </a:tc>
                <a:tc>
                  <a:txBody>
                    <a:bodyPr/>
                    <a:lstStyle/>
                    <a:p>
                      <a:pPr algn="l">
                        <a:lnSpc>
                          <a:spcPct val="115000"/>
                        </a:lnSpc>
                        <a:spcBef>
                          <a:spcPts val="600"/>
                        </a:spcBef>
                        <a:spcAft>
                          <a:spcPts val="0"/>
                        </a:spcAft>
                      </a:pPr>
                      <a:r>
                        <a:rPr lang="el-GR" sz="1000">
                          <a:solidFill>
                            <a:srgbClr val="000000"/>
                          </a:solidFill>
                          <a:effectLst/>
                          <a:latin typeface="+mn-lt"/>
                          <a:ea typeface="Times New Roman"/>
                          <a:cs typeface="Times New Roman"/>
                        </a:rPr>
                        <a:t>Καταγραφή ποσοτήτων νερού από τα σημεία απόληψης επιφανειακού ή/και υπόγειου νερού για ύδρευση, για άρδευση από τα οργανωμένα δίκτυα (ΤΟΕΒ, ΓΟΕΒ), Δήμοι, ΔΕΥΑ, λοιπές υπηρεσίες ύδατος και από μεγάλους καταναλωτές</a:t>
                      </a:r>
                      <a:br>
                        <a:rPr lang="el-GR" sz="1000">
                          <a:solidFill>
                            <a:srgbClr val="000000"/>
                          </a:solidFill>
                          <a:effectLst/>
                          <a:latin typeface="+mn-lt"/>
                          <a:ea typeface="Times New Roman"/>
                          <a:cs typeface="Times New Roman"/>
                        </a:rPr>
                      </a:br>
                      <a:r>
                        <a:rPr lang="el-GR" sz="1000">
                          <a:solidFill>
                            <a:srgbClr val="000000"/>
                          </a:solidFill>
                          <a:effectLst/>
                          <a:latin typeface="+mn-lt"/>
                          <a:ea typeface="Times New Roman"/>
                          <a:cs typeface="Times New Roman"/>
                        </a:rPr>
                        <a:t>GR13OM04-04</a:t>
                      </a:r>
                      <a:endParaRPr lang="el-GR" sz="1000">
                        <a:effectLst/>
                        <a:latin typeface="+mn-lt"/>
                        <a:ea typeface="Calibri"/>
                        <a:cs typeface="Times New Roman"/>
                      </a:endParaRPr>
                    </a:p>
                  </a:txBody>
                  <a:tcPr marL="68580" marR="68580" marT="0" marB="0"/>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0,007</a:t>
                      </a:r>
                      <a:endParaRPr lang="el-GR" sz="1000">
                        <a:effectLst/>
                        <a:latin typeface="+mn-lt"/>
                        <a:ea typeface="Calibri"/>
                        <a:cs typeface="Times New Roman"/>
                      </a:endParaRPr>
                    </a:p>
                  </a:txBody>
                  <a:tcPr marL="68580" marR="68580" marT="0" marB="0" anchor="ctr"/>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5</a:t>
                      </a:r>
                      <a:endParaRPr lang="el-GR" sz="1000">
                        <a:effectLst/>
                        <a:latin typeface="+mn-lt"/>
                        <a:ea typeface="Calibri"/>
                        <a:cs typeface="Times New Roman"/>
                      </a:endParaRPr>
                    </a:p>
                  </a:txBody>
                  <a:tcPr marL="68580" marR="68580" marT="0" marB="0" anchor="ctr"/>
                </a:tc>
              </a:tr>
              <a:tr h="334498">
                <a:tc>
                  <a:txBody>
                    <a:bodyPr/>
                    <a:lstStyle/>
                    <a:p>
                      <a:pPr algn="ctr">
                        <a:lnSpc>
                          <a:spcPct val="115000"/>
                        </a:lnSpc>
                        <a:spcBef>
                          <a:spcPts val="600"/>
                        </a:spcBef>
                        <a:spcAft>
                          <a:spcPts val="0"/>
                        </a:spcAft>
                      </a:pPr>
                      <a:r>
                        <a:rPr lang="el-GR" sz="1000" b="1">
                          <a:solidFill>
                            <a:schemeClr val="bg1"/>
                          </a:solidFill>
                          <a:effectLst/>
                          <a:latin typeface="+mn-lt"/>
                          <a:ea typeface="Times New Roman"/>
                          <a:cs typeface="Times New Roman"/>
                        </a:rPr>
                        <a:t>33</a:t>
                      </a:r>
                      <a:endParaRPr lang="el-GR" sz="1000">
                        <a:solidFill>
                          <a:schemeClr val="bg1"/>
                        </a:solidFill>
                        <a:effectLst/>
                        <a:latin typeface="+mn-lt"/>
                        <a:ea typeface="Calibri"/>
                        <a:cs typeface="Times New Roman"/>
                      </a:endParaRPr>
                    </a:p>
                  </a:txBody>
                  <a:tcPr marL="68580" marR="68580" marT="0" marB="0" anchor="ctr"/>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47</a:t>
                      </a:r>
                      <a:endParaRPr lang="el-GR" sz="1000">
                        <a:effectLst/>
                        <a:latin typeface="+mn-lt"/>
                        <a:ea typeface="Calibri"/>
                        <a:cs typeface="Times New Roman"/>
                      </a:endParaRPr>
                    </a:p>
                  </a:txBody>
                  <a:tcPr marL="68580" marR="68580" marT="0" marB="0" anchor="ctr"/>
                </a:tc>
                <a:tc>
                  <a:txBody>
                    <a:bodyPr/>
                    <a:lstStyle/>
                    <a:p>
                      <a:pPr algn="l">
                        <a:lnSpc>
                          <a:spcPct val="115000"/>
                        </a:lnSpc>
                        <a:spcBef>
                          <a:spcPts val="600"/>
                        </a:spcBef>
                        <a:spcAft>
                          <a:spcPts val="0"/>
                        </a:spcAft>
                      </a:pPr>
                      <a:r>
                        <a:rPr lang="el-GR" sz="1000">
                          <a:solidFill>
                            <a:srgbClr val="000000"/>
                          </a:solidFill>
                          <a:effectLst/>
                          <a:latin typeface="+mn-lt"/>
                          <a:ea typeface="Times New Roman"/>
                          <a:cs typeface="Times New Roman"/>
                        </a:rPr>
                        <a:t>Καθορισμός κριτηρίων για τον προσδιορισμό ορίων συνολικών απολήψεων ανά υδατικό σύστημα-GR13OM04-06</a:t>
                      </a:r>
                      <a:endParaRPr lang="el-GR" sz="1000">
                        <a:effectLst/>
                        <a:latin typeface="+mn-lt"/>
                        <a:ea typeface="Calibri"/>
                        <a:cs typeface="Times New Roman"/>
                      </a:endParaRPr>
                    </a:p>
                  </a:txBody>
                  <a:tcPr marL="68580" marR="68580" marT="0" marB="0"/>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0,007</a:t>
                      </a:r>
                      <a:endParaRPr lang="el-GR" sz="1000">
                        <a:effectLst/>
                        <a:latin typeface="+mn-lt"/>
                        <a:ea typeface="Calibri"/>
                        <a:cs typeface="Times New Roman"/>
                      </a:endParaRPr>
                    </a:p>
                  </a:txBody>
                  <a:tcPr marL="68580" marR="68580" marT="0" marB="0" anchor="ctr"/>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5</a:t>
                      </a:r>
                      <a:endParaRPr lang="el-GR" sz="1000">
                        <a:effectLst/>
                        <a:latin typeface="+mn-lt"/>
                        <a:ea typeface="Calibri"/>
                        <a:cs typeface="Times New Roman"/>
                      </a:endParaRPr>
                    </a:p>
                  </a:txBody>
                  <a:tcPr marL="68580" marR="68580" marT="0" marB="0" anchor="ctr"/>
                </a:tc>
              </a:tr>
              <a:tr h="374405">
                <a:tc>
                  <a:txBody>
                    <a:bodyPr/>
                    <a:lstStyle/>
                    <a:p>
                      <a:pPr algn="ctr">
                        <a:lnSpc>
                          <a:spcPct val="115000"/>
                        </a:lnSpc>
                        <a:spcBef>
                          <a:spcPts val="600"/>
                        </a:spcBef>
                        <a:spcAft>
                          <a:spcPts val="0"/>
                        </a:spcAft>
                      </a:pPr>
                      <a:r>
                        <a:rPr lang="el-GR" sz="1000" b="1" dirty="0">
                          <a:solidFill>
                            <a:schemeClr val="bg1"/>
                          </a:solidFill>
                          <a:effectLst/>
                          <a:latin typeface="+mn-lt"/>
                          <a:ea typeface="Times New Roman"/>
                          <a:cs typeface="Times New Roman"/>
                        </a:rPr>
                        <a:t>34</a:t>
                      </a:r>
                      <a:endParaRPr lang="el-GR" sz="1000" dirty="0">
                        <a:solidFill>
                          <a:schemeClr val="bg1"/>
                        </a:solidFill>
                        <a:effectLst/>
                        <a:latin typeface="+mn-lt"/>
                        <a:ea typeface="Calibri"/>
                        <a:cs typeface="Times New Roman"/>
                      </a:endParaRPr>
                    </a:p>
                  </a:txBody>
                  <a:tcPr marL="68580" marR="68580" marT="0" marB="0" anchor="ctr"/>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48</a:t>
                      </a:r>
                      <a:endParaRPr lang="el-GR" sz="1000">
                        <a:effectLst/>
                        <a:latin typeface="+mn-lt"/>
                        <a:ea typeface="Calibri"/>
                        <a:cs typeface="Times New Roman"/>
                      </a:endParaRPr>
                    </a:p>
                  </a:txBody>
                  <a:tcPr marL="68580" marR="68580" marT="0" marB="0" anchor="ctr"/>
                </a:tc>
                <a:tc>
                  <a:txBody>
                    <a:bodyPr/>
                    <a:lstStyle/>
                    <a:p>
                      <a:pPr algn="l">
                        <a:lnSpc>
                          <a:spcPct val="115000"/>
                        </a:lnSpc>
                        <a:spcBef>
                          <a:spcPts val="600"/>
                        </a:spcBef>
                        <a:spcAft>
                          <a:spcPts val="0"/>
                        </a:spcAft>
                      </a:pPr>
                      <a:r>
                        <a:rPr lang="el-GR" sz="1000">
                          <a:solidFill>
                            <a:srgbClr val="000000"/>
                          </a:solidFill>
                          <a:effectLst/>
                          <a:latin typeface="+mn-lt"/>
                          <a:ea typeface="Times New Roman"/>
                          <a:cs typeface="Times New Roman"/>
                        </a:rPr>
                        <a:t>Δημιουργία Ενιαίου Μητρώου περιοχών διάθεσης επεξεργασμένων υγρών αποβλήτων, είτε μέσω άρδευσης, είτε μέσω τεχνητού εμπλουτισμού (ΦΕΚ354/B/08.03.2011)-GR13OM05-01</a:t>
                      </a:r>
                      <a:endParaRPr lang="el-GR" sz="1000">
                        <a:effectLst/>
                        <a:latin typeface="+mn-lt"/>
                        <a:ea typeface="Calibri"/>
                        <a:cs typeface="Times New Roman"/>
                      </a:endParaRPr>
                    </a:p>
                  </a:txBody>
                  <a:tcPr marL="68580" marR="68580" marT="0" marB="0"/>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0,007</a:t>
                      </a:r>
                      <a:endParaRPr lang="el-GR" sz="1000">
                        <a:effectLst/>
                        <a:latin typeface="+mn-lt"/>
                        <a:ea typeface="Calibri"/>
                        <a:cs typeface="Times New Roman"/>
                      </a:endParaRPr>
                    </a:p>
                  </a:txBody>
                  <a:tcPr marL="68580" marR="68580" marT="0" marB="0" anchor="ctr"/>
                </a:tc>
                <a:tc>
                  <a:txBody>
                    <a:bodyPr/>
                    <a:lstStyle/>
                    <a:p>
                      <a:pPr algn="ctr">
                        <a:lnSpc>
                          <a:spcPct val="115000"/>
                        </a:lnSpc>
                        <a:spcBef>
                          <a:spcPts val="600"/>
                        </a:spcBef>
                        <a:spcAft>
                          <a:spcPts val="0"/>
                        </a:spcAft>
                      </a:pPr>
                      <a:r>
                        <a:rPr lang="el-GR" sz="1000" dirty="0">
                          <a:solidFill>
                            <a:srgbClr val="000000"/>
                          </a:solidFill>
                          <a:effectLst/>
                          <a:latin typeface="+mn-lt"/>
                          <a:ea typeface="Times New Roman"/>
                          <a:cs typeface="Times New Roman"/>
                        </a:rPr>
                        <a:t>5</a:t>
                      </a:r>
                      <a:endParaRPr lang="el-GR" sz="1000" dirty="0">
                        <a:effectLst/>
                        <a:latin typeface="+mn-lt"/>
                        <a:ea typeface="Calibri"/>
                        <a:cs typeface="Times New Roman"/>
                      </a:endParaRPr>
                    </a:p>
                  </a:txBody>
                  <a:tcPr marL="68580" marR="68580" marT="0" marB="0" anchor="ctr"/>
                </a:tc>
              </a:tr>
            </a:tbl>
          </a:graphicData>
        </a:graphic>
      </p:graphicFrame>
    </p:spTree>
    <p:extLst>
      <p:ext uri="{BB962C8B-B14F-4D97-AF65-F5344CB8AC3E}">
        <p14:creationId xmlns:p14="http://schemas.microsoft.com/office/powerpoint/2010/main" val="4064199118"/>
      </p:ext>
    </p:extLst>
  </p:cSld>
  <p:clrMapOvr>
    <a:masterClrMapping/>
  </p:clrMapOvr>
  <p:transition spd="slow">
    <p:randomBar dir="ver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Θέση περιεχομένου 3"/>
          <p:cNvGraphicFramePr>
            <a:graphicFrameLocks noGrp="1"/>
          </p:cNvGraphicFramePr>
          <p:nvPr>
            <p:ph idx="1"/>
            <p:extLst>
              <p:ext uri="{D42A27DB-BD31-4B8C-83A1-F6EECF244321}">
                <p14:modId xmlns:p14="http://schemas.microsoft.com/office/powerpoint/2010/main" val="2284351095"/>
              </p:ext>
            </p:extLst>
          </p:nvPr>
        </p:nvGraphicFramePr>
        <p:xfrm>
          <a:off x="1" y="2"/>
          <a:ext cx="9108503" cy="5808466"/>
        </p:xfrm>
        <a:graphic>
          <a:graphicData uri="http://schemas.openxmlformats.org/drawingml/2006/table">
            <a:tbl>
              <a:tblPr firstRow="1" firstCol="1" bandRow="1">
                <a:tableStyleId>{5C22544A-7EE6-4342-B048-85BDC9FD1C3A}</a:tableStyleId>
              </a:tblPr>
              <a:tblGrid>
                <a:gridCol w="332721"/>
                <a:gridCol w="511852"/>
                <a:gridCol w="6174847"/>
                <a:gridCol w="1249007"/>
                <a:gridCol w="840076"/>
              </a:tblGrid>
              <a:tr h="699863">
                <a:tc>
                  <a:txBody>
                    <a:bodyPr/>
                    <a:lstStyle/>
                    <a:p>
                      <a:pPr algn="ctr">
                        <a:lnSpc>
                          <a:spcPct val="115000"/>
                        </a:lnSpc>
                        <a:spcBef>
                          <a:spcPts val="600"/>
                        </a:spcBef>
                        <a:spcAft>
                          <a:spcPts val="0"/>
                        </a:spcAft>
                      </a:pPr>
                      <a:r>
                        <a:rPr lang="el-GR" sz="1000" dirty="0">
                          <a:effectLst/>
                          <a:latin typeface="+mn-lt"/>
                        </a:rPr>
                        <a:t>Α/Α</a:t>
                      </a:r>
                      <a:endParaRPr lang="el-GR" sz="1000" dirty="0">
                        <a:effectLst/>
                        <a:latin typeface="+mn-lt"/>
                        <a:ea typeface="Calibri"/>
                        <a:cs typeface="Times New Roman"/>
                      </a:endParaRPr>
                    </a:p>
                  </a:txBody>
                  <a:tcPr marL="56695" marR="56695" marT="0" marB="0" anchor="ctr"/>
                </a:tc>
                <a:tc>
                  <a:txBody>
                    <a:bodyPr/>
                    <a:lstStyle/>
                    <a:p>
                      <a:pPr algn="ctr">
                        <a:lnSpc>
                          <a:spcPct val="115000"/>
                        </a:lnSpc>
                        <a:spcBef>
                          <a:spcPts val="600"/>
                        </a:spcBef>
                        <a:spcAft>
                          <a:spcPts val="0"/>
                        </a:spcAft>
                      </a:pPr>
                      <a:r>
                        <a:rPr lang="el-GR" sz="1000" dirty="0">
                          <a:effectLst/>
                          <a:latin typeface="+mn-lt"/>
                        </a:rPr>
                        <a:t>Μέτρο</a:t>
                      </a:r>
                      <a:endParaRPr lang="el-GR" sz="1000" dirty="0">
                        <a:effectLst/>
                        <a:latin typeface="+mn-lt"/>
                        <a:ea typeface="Calibri"/>
                        <a:cs typeface="Times New Roman"/>
                      </a:endParaRPr>
                    </a:p>
                  </a:txBody>
                  <a:tcPr marL="56695" marR="56695" marT="0" marB="0" anchor="ctr"/>
                </a:tc>
                <a:tc>
                  <a:txBody>
                    <a:bodyPr/>
                    <a:lstStyle/>
                    <a:p>
                      <a:pPr algn="ctr">
                        <a:lnSpc>
                          <a:spcPct val="115000"/>
                        </a:lnSpc>
                        <a:spcBef>
                          <a:spcPts val="600"/>
                        </a:spcBef>
                        <a:spcAft>
                          <a:spcPts val="0"/>
                        </a:spcAft>
                      </a:pPr>
                      <a:r>
                        <a:rPr lang="el-GR" sz="1000" dirty="0">
                          <a:effectLst/>
                          <a:latin typeface="+mn-lt"/>
                        </a:rPr>
                        <a:t>Μέτρο (Οδηγία- Κωδικός)</a:t>
                      </a:r>
                      <a:endParaRPr lang="el-GR" sz="1000" dirty="0">
                        <a:effectLst/>
                        <a:latin typeface="+mn-lt"/>
                        <a:ea typeface="Calibri"/>
                        <a:cs typeface="Times New Roman"/>
                      </a:endParaRPr>
                    </a:p>
                  </a:txBody>
                  <a:tcPr marL="56695" marR="56695" marT="0" marB="0" anchor="ctr"/>
                </a:tc>
                <a:tc>
                  <a:txBody>
                    <a:bodyPr/>
                    <a:lstStyle/>
                    <a:p>
                      <a:pPr algn="ctr">
                        <a:lnSpc>
                          <a:spcPct val="115000"/>
                        </a:lnSpc>
                        <a:spcBef>
                          <a:spcPts val="600"/>
                        </a:spcBef>
                        <a:spcAft>
                          <a:spcPts val="0"/>
                        </a:spcAft>
                      </a:pPr>
                      <a:r>
                        <a:rPr lang="el-GR" sz="1000" dirty="0">
                          <a:effectLst/>
                          <a:latin typeface="+mn-lt"/>
                        </a:rPr>
                        <a:t>Ετήσιο Κόστος – όφελος (€/m</a:t>
                      </a:r>
                      <a:r>
                        <a:rPr lang="el-GR" sz="1000" baseline="30000" dirty="0">
                          <a:effectLst/>
                          <a:latin typeface="+mn-lt"/>
                        </a:rPr>
                        <a:t>3</a:t>
                      </a:r>
                      <a:r>
                        <a:rPr lang="el-GR" sz="1000" dirty="0">
                          <a:effectLst/>
                          <a:latin typeface="+mn-lt"/>
                        </a:rPr>
                        <a:t>*έτος)</a:t>
                      </a:r>
                      <a:endParaRPr lang="el-GR" sz="1000" dirty="0">
                        <a:effectLst/>
                        <a:latin typeface="+mn-lt"/>
                        <a:ea typeface="Calibri"/>
                        <a:cs typeface="Times New Roman"/>
                      </a:endParaRPr>
                    </a:p>
                  </a:txBody>
                  <a:tcPr marL="56695" marR="56695" marT="0" marB="0" anchor="ctr"/>
                </a:tc>
                <a:tc>
                  <a:txBody>
                    <a:bodyPr/>
                    <a:lstStyle/>
                    <a:p>
                      <a:pPr algn="ctr">
                        <a:lnSpc>
                          <a:spcPct val="115000"/>
                        </a:lnSpc>
                        <a:spcBef>
                          <a:spcPts val="600"/>
                        </a:spcBef>
                        <a:spcAft>
                          <a:spcPts val="0"/>
                        </a:spcAft>
                      </a:pPr>
                      <a:r>
                        <a:rPr lang="el-GR" sz="1000" dirty="0">
                          <a:effectLst/>
                          <a:latin typeface="+mn-lt"/>
                        </a:rPr>
                        <a:t>Βαθμολογία</a:t>
                      </a:r>
                      <a:endParaRPr lang="el-GR" sz="1000" dirty="0">
                        <a:effectLst/>
                        <a:latin typeface="+mn-lt"/>
                        <a:ea typeface="Calibri"/>
                        <a:cs typeface="Times New Roman"/>
                      </a:endParaRPr>
                    </a:p>
                  </a:txBody>
                  <a:tcPr marL="56695" marR="56695" marT="0" marB="0" anchor="ctr"/>
                </a:tc>
              </a:tr>
              <a:tr h="662271">
                <a:tc>
                  <a:txBody>
                    <a:bodyPr/>
                    <a:lstStyle/>
                    <a:p>
                      <a:pPr algn="ctr">
                        <a:lnSpc>
                          <a:spcPct val="115000"/>
                        </a:lnSpc>
                        <a:spcBef>
                          <a:spcPts val="600"/>
                        </a:spcBef>
                        <a:spcAft>
                          <a:spcPts val="0"/>
                        </a:spcAft>
                      </a:pPr>
                      <a:r>
                        <a:rPr lang="el-GR" sz="1000" b="1" dirty="0">
                          <a:solidFill>
                            <a:schemeClr val="bg1"/>
                          </a:solidFill>
                          <a:effectLst/>
                          <a:latin typeface="+mn-lt"/>
                          <a:ea typeface="Times New Roman"/>
                          <a:cs typeface="Times New Roman"/>
                        </a:rPr>
                        <a:t>35</a:t>
                      </a:r>
                      <a:endParaRPr lang="el-GR" sz="1000" dirty="0">
                        <a:solidFill>
                          <a:schemeClr val="bg1"/>
                        </a:solidFill>
                        <a:effectLst/>
                        <a:latin typeface="+mn-lt"/>
                        <a:ea typeface="Calibri"/>
                        <a:cs typeface="Times New Roman"/>
                      </a:endParaRPr>
                    </a:p>
                  </a:txBody>
                  <a:tcPr marL="68580" marR="68580" marT="0" marB="0" anchor="ctr"/>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49</a:t>
                      </a:r>
                      <a:endParaRPr lang="el-GR" sz="1000">
                        <a:effectLst/>
                        <a:latin typeface="+mn-lt"/>
                        <a:ea typeface="Calibri"/>
                        <a:cs typeface="Times New Roman"/>
                      </a:endParaRPr>
                    </a:p>
                  </a:txBody>
                  <a:tcPr marL="68580" marR="68580" marT="0" marB="0" anchor="ctr"/>
                </a:tc>
                <a:tc>
                  <a:txBody>
                    <a:bodyPr/>
                    <a:lstStyle/>
                    <a:p>
                      <a:pPr algn="l">
                        <a:lnSpc>
                          <a:spcPct val="115000"/>
                        </a:lnSpc>
                        <a:spcBef>
                          <a:spcPts val="600"/>
                        </a:spcBef>
                        <a:spcAft>
                          <a:spcPts val="0"/>
                        </a:spcAft>
                      </a:pPr>
                      <a:r>
                        <a:rPr lang="el-GR" sz="1000">
                          <a:solidFill>
                            <a:srgbClr val="000000"/>
                          </a:solidFill>
                          <a:effectLst/>
                          <a:latin typeface="+mn-lt"/>
                          <a:ea typeface="Times New Roman"/>
                          <a:cs typeface="Times New Roman"/>
                        </a:rPr>
                        <a:t>Διερεύνηση των συνθηκών εφαρμογής τεχνητών εμπλουτισμών υπογείων υδατικών συστημάτων, ως μέσο ποσοτικής ενίσχυσης και ποιοτικής προστασίας τους-GR13OM05-02</a:t>
                      </a:r>
                      <a:endParaRPr lang="el-GR" sz="1000">
                        <a:effectLst/>
                        <a:latin typeface="+mn-lt"/>
                        <a:ea typeface="Calibri"/>
                        <a:cs typeface="Times New Roman"/>
                      </a:endParaRPr>
                    </a:p>
                  </a:txBody>
                  <a:tcPr marL="68580" marR="68580" marT="0" marB="0"/>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0,007</a:t>
                      </a:r>
                      <a:endParaRPr lang="el-GR" sz="1000">
                        <a:effectLst/>
                        <a:latin typeface="+mn-lt"/>
                        <a:ea typeface="Calibri"/>
                        <a:cs typeface="Times New Roman"/>
                      </a:endParaRPr>
                    </a:p>
                  </a:txBody>
                  <a:tcPr marL="68580" marR="68580" marT="0" marB="0" anchor="ctr"/>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5</a:t>
                      </a:r>
                      <a:endParaRPr lang="el-GR" sz="1000">
                        <a:effectLst/>
                        <a:latin typeface="+mn-lt"/>
                        <a:ea typeface="Calibri"/>
                        <a:cs typeface="Times New Roman"/>
                      </a:endParaRPr>
                    </a:p>
                  </a:txBody>
                  <a:tcPr marL="68580" marR="68580" marT="0" marB="0" anchor="ctr"/>
                </a:tc>
              </a:tr>
              <a:tr h="662271">
                <a:tc>
                  <a:txBody>
                    <a:bodyPr/>
                    <a:lstStyle/>
                    <a:p>
                      <a:pPr algn="ctr">
                        <a:lnSpc>
                          <a:spcPct val="115000"/>
                        </a:lnSpc>
                        <a:spcBef>
                          <a:spcPts val="600"/>
                        </a:spcBef>
                        <a:spcAft>
                          <a:spcPts val="0"/>
                        </a:spcAft>
                      </a:pPr>
                      <a:r>
                        <a:rPr lang="el-GR" sz="1000" b="1" dirty="0">
                          <a:solidFill>
                            <a:schemeClr val="bg1"/>
                          </a:solidFill>
                          <a:effectLst/>
                          <a:latin typeface="+mn-lt"/>
                          <a:ea typeface="Times New Roman"/>
                          <a:cs typeface="Times New Roman"/>
                        </a:rPr>
                        <a:t>36</a:t>
                      </a:r>
                      <a:endParaRPr lang="el-GR" sz="1000" dirty="0">
                        <a:solidFill>
                          <a:schemeClr val="bg1"/>
                        </a:solidFill>
                        <a:effectLst/>
                        <a:latin typeface="+mn-lt"/>
                        <a:ea typeface="Calibri"/>
                        <a:cs typeface="Times New Roman"/>
                      </a:endParaRPr>
                    </a:p>
                  </a:txBody>
                  <a:tcPr marL="68580" marR="68580" marT="0" marB="0" anchor="ctr"/>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38</a:t>
                      </a:r>
                      <a:endParaRPr lang="el-GR" sz="1000">
                        <a:effectLst/>
                        <a:latin typeface="+mn-lt"/>
                        <a:ea typeface="Calibri"/>
                        <a:cs typeface="Times New Roman"/>
                      </a:endParaRPr>
                    </a:p>
                  </a:txBody>
                  <a:tcPr marL="68580" marR="68580" marT="0" marB="0" anchor="ctr"/>
                </a:tc>
                <a:tc>
                  <a:txBody>
                    <a:bodyPr/>
                    <a:lstStyle/>
                    <a:p>
                      <a:pPr algn="l">
                        <a:lnSpc>
                          <a:spcPct val="115000"/>
                        </a:lnSpc>
                        <a:spcBef>
                          <a:spcPts val="600"/>
                        </a:spcBef>
                        <a:spcAft>
                          <a:spcPts val="0"/>
                        </a:spcAft>
                      </a:pPr>
                      <a:r>
                        <a:rPr lang="el-GR" sz="1000" dirty="0">
                          <a:solidFill>
                            <a:srgbClr val="000000"/>
                          </a:solidFill>
                          <a:effectLst/>
                          <a:latin typeface="+mn-lt"/>
                          <a:ea typeface="Times New Roman"/>
                          <a:cs typeface="Times New Roman"/>
                        </a:rPr>
                        <a:t>Υλοποίηση Σχεδίων Ασφάλειας Νερού σε μεγάλες ΔΕΥΑ ( όπως αυτές του Ηρακλείου, Χανίων, Ρεθύμνης, Αγ. Νικολάου, Σητείας)-GR13OM03-05</a:t>
                      </a:r>
                      <a:endParaRPr lang="el-GR" sz="1000" dirty="0">
                        <a:effectLst/>
                        <a:latin typeface="+mn-lt"/>
                        <a:ea typeface="Calibri"/>
                        <a:cs typeface="Times New Roman"/>
                      </a:endParaRPr>
                    </a:p>
                  </a:txBody>
                  <a:tcPr marL="68580" marR="68580" marT="0" marB="0"/>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0,021</a:t>
                      </a:r>
                      <a:endParaRPr lang="el-GR" sz="1000">
                        <a:effectLst/>
                        <a:latin typeface="+mn-lt"/>
                        <a:ea typeface="Calibri"/>
                        <a:cs typeface="Times New Roman"/>
                      </a:endParaRPr>
                    </a:p>
                  </a:txBody>
                  <a:tcPr marL="68580" marR="68580" marT="0" marB="0" anchor="ctr"/>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4</a:t>
                      </a:r>
                      <a:endParaRPr lang="el-GR" sz="1000">
                        <a:effectLst/>
                        <a:latin typeface="+mn-lt"/>
                        <a:ea typeface="Calibri"/>
                        <a:cs typeface="Times New Roman"/>
                      </a:endParaRPr>
                    </a:p>
                  </a:txBody>
                  <a:tcPr marL="68580" marR="68580" marT="0" marB="0" anchor="ctr"/>
                </a:tc>
              </a:tr>
              <a:tr h="399922">
                <a:tc>
                  <a:txBody>
                    <a:bodyPr/>
                    <a:lstStyle/>
                    <a:p>
                      <a:pPr algn="ctr">
                        <a:lnSpc>
                          <a:spcPct val="115000"/>
                        </a:lnSpc>
                        <a:spcBef>
                          <a:spcPts val="600"/>
                        </a:spcBef>
                        <a:spcAft>
                          <a:spcPts val="0"/>
                        </a:spcAft>
                      </a:pPr>
                      <a:r>
                        <a:rPr lang="el-GR" sz="1000" b="1" dirty="0">
                          <a:solidFill>
                            <a:schemeClr val="bg1"/>
                          </a:solidFill>
                          <a:effectLst/>
                          <a:latin typeface="+mn-lt"/>
                          <a:ea typeface="Times New Roman"/>
                          <a:cs typeface="Times New Roman"/>
                        </a:rPr>
                        <a:t>37</a:t>
                      </a:r>
                      <a:endParaRPr lang="el-GR" sz="1000" dirty="0">
                        <a:solidFill>
                          <a:schemeClr val="bg1"/>
                        </a:solidFill>
                        <a:effectLst/>
                        <a:latin typeface="+mn-lt"/>
                        <a:ea typeface="Calibri"/>
                        <a:cs typeface="Times New Roman"/>
                      </a:endParaRPr>
                    </a:p>
                  </a:txBody>
                  <a:tcPr marL="68580" marR="68580" marT="0" marB="0" anchor="ctr"/>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39</a:t>
                      </a:r>
                      <a:endParaRPr lang="el-GR" sz="1000">
                        <a:effectLst/>
                        <a:latin typeface="+mn-lt"/>
                        <a:ea typeface="Calibri"/>
                        <a:cs typeface="Times New Roman"/>
                      </a:endParaRPr>
                    </a:p>
                  </a:txBody>
                  <a:tcPr marL="68580" marR="68580" marT="0" marB="0" anchor="ctr"/>
                </a:tc>
                <a:tc>
                  <a:txBody>
                    <a:bodyPr/>
                    <a:lstStyle/>
                    <a:p>
                      <a:pPr algn="l">
                        <a:lnSpc>
                          <a:spcPct val="115000"/>
                        </a:lnSpc>
                        <a:spcBef>
                          <a:spcPts val="600"/>
                        </a:spcBef>
                        <a:spcAft>
                          <a:spcPts val="0"/>
                        </a:spcAft>
                      </a:pPr>
                      <a:r>
                        <a:rPr lang="el-GR" sz="1000">
                          <a:solidFill>
                            <a:srgbClr val="000000"/>
                          </a:solidFill>
                          <a:effectLst/>
                          <a:latin typeface="+mn-lt"/>
                          <a:ea typeface="Times New Roman"/>
                          <a:cs typeface="Times New Roman"/>
                        </a:rPr>
                        <a:t>Σύνταξη / Επικαιροποίηση Γενικών Σχεδίων Ύδρευσης (Masterplan) από τις ΔΕΥΑ GR130M03-06</a:t>
                      </a:r>
                      <a:endParaRPr lang="el-GR" sz="1000">
                        <a:effectLst/>
                        <a:latin typeface="+mn-lt"/>
                        <a:ea typeface="Calibri"/>
                        <a:cs typeface="Times New Roman"/>
                      </a:endParaRPr>
                    </a:p>
                  </a:txBody>
                  <a:tcPr marL="68580" marR="68580" marT="0" marB="0"/>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0,021</a:t>
                      </a:r>
                      <a:endParaRPr lang="el-GR" sz="1000">
                        <a:effectLst/>
                        <a:latin typeface="+mn-lt"/>
                        <a:ea typeface="Calibri"/>
                        <a:cs typeface="Times New Roman"/>
                      </a:endParaRPr>
                    </a:p>
                  </a:txBody>
                  <a:tcPr marL="68580" marR="68580" marT="0" marB="0" anchor="ctr"/>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4</a:t>
                      </a:r>
                      <a:endParaRPr lang="el-GR" sz="1000">
                        <a:effectLst/>
                        <a:latin typeface="+mn-lt"/>
                        <a:ea typeface="Calibri"/>
                        <a:cs typeface="Times New Roman"/>
                      </a:endParaRPr>
                    </a:p>
                  </a:txBody>
                  <a:tcPr marL="68580" marR="68580" marT="0" marB="0" anchor="ctr"/>
                </a:tc>
              </a:tr>
              <a:tr h="662271">
                <a:tc>
                  <a:txBody>
                    <a:bodyPr/>
                    <a:lstStyle/>
                    <a:p>
                      <a:pPr algn="ctr">
                        <a:lnSpc>
                          <a:spcPct val="115000"/>
                        </a:lnSpc>
                        <a:spcBef>
                          <a:spcPts val="600"/>
                        </a:spcBef>
                        <a:spcAft>
                          <a:spcPts val="0"/>
                        </a:spcAft>
                      </a:pPr>
                      <a:r>
                        <a:rPr lang="el-GR" sz="1000" b="1" dirty="0">
                          <a:solidFill>
                            <a:schemeClr val="bg1"/>
                          </a:solidFill>
                          <a:effectLst/>
                          <a:latin typeface="+mn-lt"/>
                          <a:ea typeface="Times New Roman"/>
                          <a:cs typeface="Times New Roman"/>
                        </a:rPr>
                        <a:t>38</a:t>
                      </a:r>
                      <a:endParaRPr lang="el-GR" sz="1000" dirty="0">
                        <a:solidFill>
                          <a:schemeClr val="bg1"/>
                        </a:solidFill>
                        <a:effectLst/>
                        <a:latin typeface="+mn-lt"/>
                        <a:ea typeface="Calibri"/>
                        <a:cs typeface="Times New Roman"/>
                      </a:endParaRPr>
                    </a:p>
                  </a:txBody>
                  <a:tcPr marL="68580" marR="68580" marT="0" marB="0" anchor="ctr"/>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19</a:t>
                      </a:r>
                      <a:endParaRPr lang="el-GR" sz="1000">
                        <a:effectLst/>
                        <a:latin typeface="+mn-lt"/>
                        <a:ea typeface="Calibri"/>
                        <a:cs typeface="Times New Roman"/>
                      </a:endParaRPr>
                    </a:p>
                  </a:txBody>
                  <a:tcPr marL="68580" marR="68580" marT="0" marB="0" anchor="ctr"/>
                </a:tc>
                <a:tc>
                  <a:txBody>
                    <a:bodyPr/>
                    <a:lstStyle/>
                    <a:p>
                      <a:pPr algn="l">
                        <a:lnSpc>
                          <a:spcPct val="115000"/>
                        </a:lnSpc>
                        <a:spcBef>
                          <a:spcPts val="600"/>
                        </a:spcBef>
                        <a:spcAft>
                          <a:spcPts val="0"/>
                        </a:spcAft>
                      </a:pPr>
                      <a:r>
                        <a:rPr lang="el-GR" sz="1000" dirty="0">
                          <a:solidFill>
                            <a:srgbClr val="000000"/>
                          </a:solidFill>
                          <a:effectLst/>
                          <a:latin typeface="+mn-lt"/>
                          <a:ea typeface="Times New Roman"/>
                          <a:cs typeface="Times New Roman"/>
                        </a:rPr>
                        <a:t>Προσαρμογή τιμολογιακής πολιτικής ώστε, με ευέλικτο και αποτελεσματικό τρόπο, να υπηρετεί, ως κύρια στόχευση, την περιβαλλοντική </a:t>
                      </a:r>
                      <a:r>
                        <a:rPr lang="el-GR" sz="1000" dirty="0" err="1">
                          <a:solidFill>
                            <a:srgbClr val="000000"/>
                          </a:solidFill>
                          <a:effectLst/>
                          <a:latin typeface="+mn-lt"/>
                          <a:ea typeface="Times New Roman"/>
                          <a:cs typeface="Times New Roman"/>
                        </a:rPr>
                        <a:t>αειφορία</a:t>
                      </a:r>
                      <a:r>
                        <a:rPr lang="el-GR" sz="1000" dirty="0">
                          <a:solidFill>
                            <a:srgbClr val="000000"/>
                          </a:solidFill>
                          <a:effectLst/>
                          <a:latin typeface="+mn-lt"/>
                          <a:ea typeface="Times New Roman"/>
                          <a:cs typeface="Times New Roman"/>
                        </a:rPr>
                        <a:t> και την αποφυγή σπατάλης νερού GR130M01-01</a:t>
                      </a:r>
                      <a:endParaRPr lang="el-GR" sz="1000" dirty="0">
                        <a:effectLst/>
                        <a:latin typeface="+mn-lt"/>
                        <a:ea typeface="Calibri"/>
                        <a:cs typeface="Times New Roman"/>
                      </a:endParaRPr>
                    </a:p>
                  </a:txBody>
                  <a:tcPr marL="68580" marR="68580" marT="0" marB="0"/>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0,022</a:t>
                      </a:r>
                      <a:endParaRPr lang="el-GR" sz="1000">
                        <a:effectLst/>
                        <a:latin typeface="+mn-lt"/>
                        <a:ea typeface="Calibri"/>
                        <a:cs typeface="Times New Roman"/>
                      </a:endParaRPr>
                    </a:p>
                  </a:txBody>
                  <a:tcPr marL="68580" marR="68580" marT="0" marB="0" anchor="ctr"/>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4</a:t>
                      </a:r>
                      <a:endParaRPr lang="el-GR" sz="1000">
                        <a:effectLst/>
                        <a:latin typeface="+mn-lt"/>
                        <a:ea typeface="Calibri"/>
                        <a:cs typeface="Times New Roman"/>
                      </a:endParaRPr>
                    </a:p>
                  </a:txBody>
                  <a:tcPr marL="68580" marR="68580" marT="0" marB="0" anchor="ctr"/>
                </a:tc>
              </a:tr>
              <a:tr h="399922">
                <a:tc>
                  <a:txBody>
                    <a:bodyPr/>
                    <a:lstStyle/>
                    <a:p>
                      <a:pPr algn="ctr">
                        <a:lnSpc>
                          <a:spcPct val="115000"/>
                        </a:lnSpc>
                        <a:spcBef>
                          <a:spcPts val="600"/>
                        </a:spcBef>
                        <a:spcAft>
                          <a:spcPts val="0"/>
                        </a:spcAft>
                      </a:pPr>
                      <a:r>
                        <a:rPr lang="el-GR" sz="1000" b="1" dirty="0">
                          <a:solidFill>
                            <a:schemeClr val="bg1"/>
                          </a:solidFill>
                          <a:effectLst/>
                          <a:latin typeface="+mn-lt"/>
                          <a:ea typeface="Times New Roman"/>
                          <a:cs typeface="Times New Roman"/>
                        </a:rPr>
                        <a:t>39</a:t>
                      </a:r>
                      <a:endParaRPr lang="el-GR" sz="1000" dirty="0">
                        <a:solidFill>
                          <a:schemeClr val="bg1"/>
                        </a:solidFill>
                        <a:effectLst/>
                        <a:latin typeface="+mn-lt"/>
                        <a:ea typeface="Calibri"/>
                        <a:cs typeface="Times New Roman"/>
                      </a:endParaRPr>
                    </a:p>
                  </a:txBody>
                  <a:tcPr marL="68580" marR="68580" marT="0" marB="0" anchor="ctr"/>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20</a:t>
                      </a:r>
                      <a:endParaRPr lang="el-GR" sz="1000">
                        <a:effectLst/>
                        <a:latin typeface="+mn-lt"/>
                        <a:ea typeface="Calibri"/>
                        <a:cs typeface="Times New Roman"/>
                      </a:endParaRPr>
                    </a:p>
                  </a:txBody>
                  <a:tcPr marL="68580" marR="68580" marT="0" marB="0" anchor="ctr"/>
                </a:tc>
                <a:tc>
                  <a:txBody>
                    <a:bodyPr/>
                    <a:lstStyle/>
                    <a:p>
                      <a:pPr algn="l">
                        <a:lnSpc>
                          <a:spcPct val="115000"/>
                        </a:lnSpc>
                        <a:spcBef>
                          <a:spcPts val="600"/>
                        </a:spcBef>
                        <a:spcAft>
                          <a:spcPts val="0"/>
                        </a:spcAft>
                      </a:pPr>
                      <a:r>
                        <a:rPr lang="el-GR" sz="1000">
                          <a:solidFill>
                            <a:srgbClr val="000000"/>
                          </a:solidFill>
                          <a:effectLst/>
                          <a:latin typeface="+mn-lt"/>
                          <a:ea typeface="Times New Roman"/>
                          <a:cs typeface="Times New Roman"/>
                        </a:rPr>
                        <a:t>Αναμόρφωση λογιστικών συστημάτων παρόχων νερού GR130M01-02</a:t>
                      </a:r>
                      <a:endParaRPr lang="el-GR" sz="1000">
                        <a:effectLst/>
                        <a:latin typeface="+mn-lt"/>
                        <a:ea typeface="Calibri"/>
                        <a:cs typeface="Times New Roman"/>
                      </a:endParaRPr>
                    </a:p>
                  </a:txBody>
                  <a:tcPr marL="68580" marR="68580" marT="0" marB="0"/>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0,022</a:t>
                      </a:r>
                      <a:endParaRPr lang="el-GR" sz="1000">
                        <a:effectLst/>
                        <a:latin typeface="+mn-lt"/>
                        <a:ea typeface="Calibri"/>
                        <a:cs typeface="Times New Roman"/>
                      </a:endParaRPr>
                    </a:p>
                  </a:txBody>
                  <a:tcPr marL="68580" marR="68580" marT="0" marB="0" anchor="ctr"/>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4</a:t>
                      </a:r>
                      <a:endParaRPr lang="el-GR" sz="1000">
                        <a:effectLst/>
                        <a:latin typeface="+mn-lt"/>
                        <a:ea typeface="Calibri"/>
                        <a:cs typeface="Times New Roman"/>
                      </a:endParaRPr>
                    </a:p>
                  </a:txBody>
                  <a:tcPr marL="68580" marR="68580" marT="0" marB="0" anchor="ctr"/>
                </a:tc>
              </a:tr>
              <a:tr h="799843">
                <a:tc>
                  <a:txBody>
                    <a:bodyPr/>
                    <a:lstStyle/>
                    <a:p>
                      <a:pPr algn="ctr">
                        <a:lnSpc>
                          <a:spcPct val="115000"/>
                        </a:lnSpc>
                        <a:spcBef>
                          <a:spcPts val="600"/>
                        </a:spcBef>
                        <a:spcAft>
                          <a:spcPts val="0"/>
                        </a:spcAft>
                      </a:pPr>
                      <a:r>
                        <a:rPr lang="el-GR" sz="1000" b="1" dirty="0">
                          <a:solidFill>
                            <a:schemeClr val="bg1"/>
                          </a:solidFill>
                          <a:effectLst/>
                          <a:latin typeface="+mn-lt"/>
                          <a:ea typeface="Times New Roman"/>
                          <a:cs typeface="Times New Roman"/>
                        </a:rPr>
                        <a:t>40</a:t>
                      </a:r>
                      <a:endParaRPr lang="el-GR" sz="1000" dirty="0">
                        <a:solidFill>
                          <a:schemeClr val="bg1"/>
                        </a:solidFill>
                        <a:effectLst/>
                        <a:latin typeface="+mn-lt"/>
                        <a:ea typeface="Calibri"/>
                        <a:cs typeface="Times New Roman"/>
                      </a:endParaRPr>
                    </a:p>
                  </a:txBody>
                  <a:tcPr marL="68580" marR="68580" marT="0" marB="0" anchor="ctr"/>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21</a:t>
                      </a:r>
                      <a:endParaRPr lang="el-GR" sz="1000">
                        <a:effectLst/>
                        <a:latin typeface="+mn-lt"/>
                        <a:ea typeface="Calibri"/>
                        <a:cs typeface="Times New Roman"/>
                      </a:endParaRPr>
                    </a:p>
                  </a:txBody>
                  <a:tcPr marL="68580" marR="68580" marT="0" marB="0" anchor="ctr"/>
                </a:tc>
                <a:tc>
                  <a:txBody>
                    <a:bodyPr/>
                    <a:lstStyle/>
                    <a:p>
                      <a:pPr algn="l">
                        <a:lnSpc>
                          <a:spcPct val="115000"/>
                        </a:lnSpc>
                        <a:spcBef>
                          <a:spcPts val="600"/>
                        </a:spcBef>
                        <a:spcAft>
                          <a:spcPts val="0"/>
                        </a:spcAft>
                      </a:pPr>
                      <a:r>
                        <a:rPr lang="el-GR" sz="1000" dirty="0">
                          <a:solidFill>
                            <a:srgbClr val="000000"/>
                          </a:solidFill>
                          <a:effectLst/>
                          <a:latin typeface="+mn-lt"/>
                          <a:ea typeface="Times New Roman"/>
                          <a:cs typeface="Times New Roman"/>
                        </a:rPr>
                        <a:t>Δημιουργία και αξιοποίηση συστήματος σύγκρισης κόστους </a:t>
                      </a:r>
                      <a:r>
                        <a:rPr lang="el-GR" sz="1000" dirty="0" err="1">
                          <a:solidFill>
                            <a:srgbClr val="000000"/>
                          </a:solidFill>
                          <a:effectLst/>
                          <a:latin typeface="+mn-lt"/>
                          <a:ea typeface="Times New Roman"/>
                          <a:cs typeface="Times New Roman"/>
                        </a:rPr>
                        <a:t>παρόχου</a:t>
                      </a:r>
                      <a:r>
                        <a:rPr lang="el-GR" sz="1000" dirty="0">
                          <a:solidFill>
                            <a:srgbClr val="000000"/>
                          </a:solidFill>
                          <a:effectLst/>
                          <a:latin typeface="+mn-lt"/>
                          <a:ea typeface="Times New Roman"/>
                          <a:cs typeface="Times New Roman"/>
                        </a:rPr>
                        <a:t> με πρότυπο ανάλογων χαρακτηριστικών (</a:t>
                      </a:r>
                      <a:r>
                        <a:rPr lang="el-GR" sz="1000" dirty="0" err="1">
                          <a:solidFill>
                            <a:srgbClr val="000000"/>
                          </a:solidFill>
                          <a:effectLst/>
                          <a:latin typeface="+mn-lt"/>
                          <a:ea typeface="Times New Roman"/>
                          <a:cs typeface="Times New Roman"/>
                        </a:rPr>
                        <a:t>benchmarking</a:t>
                      </a:r>
                      <a:r>
                        <a:rPr lang="el-GR" sz="1000" dirty="0">
                          <a:solidFill>
                            <a:srgbClr val="000000"/>
                          </a:solidFill>
                          <a:effectLst/>
                          <a:latin typeface="+mn-lt"/>
                          <a:ea typeface="Times New Roman"/>
                          <a:cs typeface="Times New Roman"/>
                        </a:rPr>
                        <a:t>) για την ανάδειξη πεδίων λειτουργίας και περιθωρίων μείωσης κόστους παρόχων-GR13OM01-03</a:t>
                      </a:r>
                      <a:endParaRPr lang="el-GR" sz="1000" dirty="0">
                        <a:effectLst/>
                        <a:latin typeface="+mn-lt"/>
                        <a:ea typeface="Calibri"/>
                        <a:cs typeface="Times New Roman"/>
                      </a:endParaRPr>
                    </a:p>
                  </a:txBody>
                  <a:tcPr marL="68580" marR="68580" marT="0" marB="0"/>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0,022</a:t>
                      </a:r>
                      <a:endParaRPr lang="el-GR" sz="1000">
                        <a:effectLst/>
                        <a:latin typeface="+mn-lt"/>
                        <a:ea typeface="Calibri"/>
                        <a:cs typeface="Times New Roman"/>
                      </a:endParaRPr>
                    </a:p>
                  </a:txBody>
                  <a:tcPr marL="68580" marR="68580" marT="0" marB="0" anchor="ctr"/>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4</a:t>
                      </a:r>
                      <a:endParaRPr lang="el-GR" sz="1000">
                        <a:effectLst/>
                        <a:latin typeface="+mn-lt"/>
                        <a:ea typeface="Calibri"/>
                        <a:cs typeface="Times New Roman"/>
                      </a:endParaRPr>
                    </a:p>
                  </a:txBody>
                  <a:tcPr marL="68580" marR="68580" marT="0" marB="0" anchor="ctr"/>
                </a:tc>
              </a:tr>
              <a:tr h="439914">
                <a:tc>
                  <a:txBody>
                    <a:bodyPr/>
                    <a:lstStyle/>
                    <a:p>
                      <a:pPr algn="ctr">
                        <a:lnSpc>
                          <a:spcPct val="115000"/>
                        </a:lnSpc>
                        <a:spcBef>
                          <a:spcPts val="600"/>
                        </a:spcBef>
                        <a:spcAft>
                          <a:spcPts val="0"/>
                        </a:spcAft>
                      </a:pPr>
                      <a:r>
                        <a:rPr lang="el-GR" sz="1000" b="1" dirty="0">
                          <a:solidFill>
                            <a:schemeClr val="bg1"/>
                          </a:solidFill>
                          <a:effectLst/>
                          <a:latin typeface="+mn-lt"/>
                          <a:ea typeface="Times New Roman"/>
                          <a:cs typeface="Times New Roman"/>
                        </a:rPr>
                        <a:t>41</a:t>
                      </a:r>
                      <a:endParaRPr lang="el-GR" sz="1000" dirty="0">
                        <a:solidFill>
                          <a:schemeClr val="bg1"/>
                        </a:solidFill>
                        <a:effectLst/>
                        <a:latin typeface="+mn-lt"/>
                        <a:ea typeface="Calibri"/>
                        <a:cs typeface="Times New Roman"/>
                      </a:endParaRPr>
                    </a:p>
                  </a:txBody>
                  <a:tcPr marL="68580" marR="68580" marT="0" marB="0" anchor="ctr"/>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28</a:t>
                      </a:r>
                      <a:endParaRPr lang="el-GR" sz="1000">
                        <a:effectLst/>
                        <a:latin typeface="+mn-lt"/>
                        <a:ea typeface="Calibri"/>
                        <a:cs typeface="Times New Roman"/>
                      </a:endParaRPr>
                    </a:p>
                  </a:txBody>
                  <a:tcPr marL="68580" marR="68580" marT="0" marB="0" anchor="ctr"/>
                </a:tc>
                <a:tc>
                  <a:txBody>
                    <a:bodyPr/>
                    <a:lstStyle/>
                    <a:p>
                      <a:pPr algn="l">
                        <a:lnSpc>
                          <a:spcPct val="115000"/>
                        </a:lnSpc>
                        <a:spcBef>
                          <a:spcPts val="600"/>
                        </a:spcBef>
                        <a:spcAft>
                          <a:spcPts val="0"/>
                        </a:spcAft>
                      </a:pPr>
                      <a:r>
                        <a:rPr lang="el-GR" sz="1000">
                          <a:solidFill>
                            <a:srgbClr val="000000"/>
                          </a:solidFill>
                          <a:effectLst/>
                          <a:latin typeface="+mn-lt"/>
                          <a:ea typeface="Times New Roman"/>
                          <a:cs typeface="Times New Roman"/>
                        </a:rPr>
                        <a:t>Προώθηση τεχνολογιών αποτελεσματικής διαχείρισης του νερού στη βιομηχανία-GR13OM02-07</a:t>
                      </a:r>
                      <a:endParaRPr lang="el-GR" sz="1000">
                        <a:effectLst/>
                        <a:latin typeface="+mn-lt"/>
                        <a:ea typeface="Calibri"/>
                        <a:cs typeface="Times New Roman"/>
                      </a:endParaRPr>
                    </a:p>
                  </a:txBody>
                  <a:tcPr marL="68580" marR="68580" marT="0" marB="0"/>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0,052</a:t>
                      </a:r>
                      <a:endParaRPr lang="el-GR" sz="1000">
                        <a:effectLst/>
                        <a:latin typeface="+mn-lt"/>
                        <a:ea typeface="Calibri"/>
                        <a:cs typeface="Times New Roman"/>
                      </a:endParaRPr>
                    </a:p>
                  </a:txBody>
                  <a:tcPr marL="68580" marR="68580" marT="0" marB="0" anchor="ctr"/>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2</a:t>
                      </a:r>
                      <a:endParaRPr lang="el-GR" sz="1000">
                        <a:effectLst/>
                        <a:latin typeface="+mn-lt"/>
                        <a:ea typeface="Calibri"/>
                        <a:cs typeface="Times New Roman"/>
                      </a:endParaRPr>
                    </a:p>
                  </a:txBody>
                  <a:tcPr marL="68580" marR="68580" marT="0" marB="0" anchor="ctr"/>
                </a:tc>
              </a:tr>
              <a:tr h="419918">
                <a:tc>
                  <a:txBody>
                    <a:bodyPr/>
                    <a:lstStyle/>
                    <a:p>
                      <a:pPr algn="ctr">
                        <a:lnSpc>
                          <a:spcPct val="115000"/>
                        </a:lnSpc>
                        <a:spcBef>
                          <a:spcPts val="600"/>
                        </a:spcBef>
                        <a:spcAft>
                          <a:spcPts val="0"/>
                        </a:spcAft>
                      </a:pPr>
                      <a:r>
                        <a:rPr lang="el-GR" sz="1000" b="1" dirty="0">
                          <a:solidFill>
                            <a:schemeClr val="bg1"/>
                          </a:solidFill>
                          <a:effectLst/>
                          <a:latin typeface="+mn-lt"/>
                          <a:ea typeface="Times New Roman"/>
                          <a:cs typeface="Times New Roman"/>
                        </a:rPr>
                        <a:t>42</a:t>
                      </a:r>
                      <a:endParaRPr lang="el-GR" sz="1000" dirty="0">
                        <a:solidFill>
                          <a:schemeClr val="bg1"/>
                        </a:solidFill>
                        <a:effectLst/>
                        <a:latin typeface="+mn-lt"/>
                        <a:ea typeface="Calibri"/>
                        <a:cs typeface="Times New Roman"/>
                      </a:endParaRPr>
                    </a:p>
                  </a:txBody>
                  <a:tcPr marL="68580" marR="68580" marT="0" marB="0" anchor="ctr"/>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57</a:t>
                      </a:r>
                      <a:endParaRPr lang="el-GR" sz="1000">
                        <a:effectLst/>
                        <a:latin typeface="+mn-lt"/>
                        <a:ea typeface="Calibri"/>
                        <a:cs typeface="Times New Roman"/>
                      </a:endParaRPr>
                    </a:p>
                  </a:txBody>
                  <a:tcPr marL="68580" marR="68580" marT="0" marB="0" anchor="ctr"/>
                </a:tc>
                <a:tc>
                  <a:txBody>
                    <a:bodyPr/>
                    <a:lstStyle/>
                    <a:p>
                      <a:pPr algn="l">
                        <a:lnSpc>
                          <a:spcPct val="115000"/>
                        </a:lnSpc>
                        <a:spcBef>
                          <a:spcPts val="600"/>
                        </a:spcBef>
                        <a:spcAft>
                          <a:spcPts val="0"/>
                        </a:spcAft>
                      </a:pPr>
                      <a:r>
                        <a:rPr lang="el-GR" sz="1000">
                          <a:solidFill>
                            <a:srgbClr val="000000"/>
                          </a:solidFill>
                          <a:effectLst/>
                          <a:latin typeface="+mn-lt"/>
                          <a:ea typeface="Times New Roman"/>
                          <a:cs typeface="Times New Roman"/>
                        </a:rPr>
                        <a:t>Προώθηση μέτρων ένταξης παραγωγών ή ομάδων παραγωγών σε Ο.Π.Δ.Α.Π.-GR13OM07-01</a:t>
                      </a:r>
                      <a:endParaRPr lang="el-GR" sz="1000">
                        <a:effectLst/>
                        <a:latin typeface="+mn-lt"/>
                        <a:ea typeface="Calibri"/>
                        <a:cs typeface="Times New Roman"/>
                      </a:endParaRPr>
                    </a:p>
                  </a:txBody>
                  <a:tcPr marL="68580" marR="68580" marT="0" marB="0"/>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0,064</a:t>
                      </a:r>
                      <a:endParaRPr lang="el-GR" sz="1000">
                        <a:effectLst/>
                        <a:latin typeface="+mn-lt"/>
                        <a:ea typeface="Calibri"/>
                        <a:cs typeface="Times New Roman"/>
                      </a:endParaRPr>
                    </a:p>
                  </a:txBody>
                  <a:tcPr marL="68580" marR="68580" marT="0" marB="0" anchor="ctr"/>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1</a:t>
                      </a:r>
                      <a:endParaRPr lang="el-GR" sz="1000">
                        <a:effectLst/>
                        <a:latin typeface="+mn-lt"/>
                        <a:ea typeface="Calibri"/>
                        <a:cs typeface="Times New Roman"/>
                      </a:endParaRPr>
                    </a:p>
                  </a:txBody>
                  <a:tcPr marL="68580" marR="68580" marT="0" marB="0" anchor="ctr"/>
                </a:tc>
              </a:tr>
              <a:tr h="662271">
                <a:tc>
                  <a:txBody>
                    <a:bodyPr/>
                    <a:lstStyle/>
                    <a:p>
                      <a:pPr algn="ctr">
                        <a:lnSpc>
                          <a:spcPct val="115000"/>
                        </a:lnSpc>
                        <a:spcBef>
                          <a:spcPts val="600"/>
                        </a:spcBef>
                        <a:spcAft>
                          <a:spcPts val="0"/>
                        </a:spcAft>
                      </a:pPr>
                      <a:r>
                        <a:rPr lang="el-GR" sz="1000" b="1" dirty="0">
                          <a:solidFill>
                            <a:schemeClr val="bg1"/>
                          </a:solidFill>
                          <a:effectLst/>
                          <a:latin typeface="+mn-lt"/>
                          <a:ea typeface="Times New Roman"/>
                          <a:cs typeface="Times New Roman"/>
                        </a:rPr>
                        <a:t>43</a:t>
                      </a:r>
                      <a:endParaRPr lang="el-GR" sz="1000" dirty="0">
                        <a:solidFill>
                          <a:schemeClr val="bg1"/>
                        </a:solidFill>
                        <a:effectLst/>
                        <a:latin typeface="+mn-lt"/>
                        <a:ea typeface="Calibri"/>
                        <a:cs typeface="Times New Roman"/>
                      </a:endParaRPr>
                    </a:p>
                  </a:txBody>
                  <a:tcPr marL="68580" marR="68580" marT="0" marB="0" anchor="ctr"/>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23</a:t>
                      </a:r>
                      <a:endParaRPr lang="el-GR" sz="1000">
                        <a:effectLst/>
                        <a:latin typeface="+mn-lt"/>
                        <a:ea typeface="Calibri"/>
                        <a:cs typeface="Times New Roman"/>
                      </a:endParaRPr>
                    </a:p>
                  </a:txBody>
                  <a:tcPr marL="68580" marR="68580" marT="0" marB="0" anchor="ctr"/>
                </a:tc>
                <a:tc>
                  <a:txBody>
                    <a:bodyPr/>
                    <a:lstStyle/>
                    <a:p>
                      <a:pPr algn="l">
                        <a:lnSpc>
                          <a:spcPct val="115000"/>
                        </a:lnSpc>
                        <a:spcBef>
                          <a:spcPts val="600"/>
                        </a:spcBef>
                        <a:spcAft>
                          <a:spcPts val="0"/>
                        </a:spcAft>
                      </a:pPr>
                      <a:r>
                        <a:rPr lang="el-GR" sz="1000">
                          <a:solidFill>
                            <a:srgbClr val="000000"/>
                          </a:solidFill>
                          <a:effectLst/>
                          <a:latin typeface="+mn-lt"/>
                          <a:ea typeface="Times New Roman"/>
                          <a:cs typeface="Times New Roman"/>
                        </a:rPr>
                        <a:t>Δράσεις εκσυγχρονισμού και αποκατάστασης/ ενίσχυσης των δικτύων ύδρευσης των μεγάλων πολεοδομικών συγκροτημάτων του ΥΔ Κρήτης. Έλεγχοι διαρροών.GR13OM02-02</a:t>
                      </a:r>
                      <a:endParaRPr lang="el-GR" sz="1000">
                        <a:effectLst/>
                        <a:latin typeface="+mn-lt"/>
                        <a:ea typeface="Calibri"/>
                        <a:cs typeface="Times New Roman"/>
                      </a:endParaRPr>
                    </a:p>
                  </a:txBody>
                  <a:tcPr marL="68580" marR="68580" marT="0" marB="0"/>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0,071</a:t>
                      </a:r>
                      <a:endParaRPr lang="el-GR" sz="1000">
                        <a:effectLst/>
                        <a:latin typeface="+mn-lt"/>
                        <a:ea typeface="Calibri"/>
                        <a:cs typeface="Times New Roman"/>
                      </a:endParaRPr>
                    </a:p>
                  </a:txBody>
                  <a:tcPr marL="68580" marR="68580" marT="0" marB="0" anchor="ctr"/>
                </a:tc>
                <a:tc>
                  <a:txBody>
                    <a:bodyPr/>
                    <a:lstStyle/>
                    <a:p>
                      <a:pPr algn="ctr">
                        <a:lnSpc>
                          <a:spcPct val="115000"/>
                        </a:lnSpc>
                        <a:spcBef>
                          <a:spcPts val="600"/>
                        </a:spcBef>
                        <a:spcAft>
                          <a:spcPts val="0"/>
                        </a:spcAft>
                      </a:pPr>
                      <a:r>
                        <a:rPr lang="el-GR" sz="1000" dirty="0">
                          <a:solidFill>
                            <a:srgbClr val="000000"/>
                          </a:solidFill>
                          <a:effectLst/>
                          <a:latin typeface="+mn-lt"/>
                          <a:ea typeface="Times New Roman"/>
                          <a:cs typeface="Times New Roman"/>
                        </a:rPr>
                        <a:t>1</a:t>
                      </a:r>
                      <a:endParaRPr lang="el-GR" sz="1000" dirty="0">
                        <a:effectLst/>
                        <a:latin typeface="+mn-lt"/>
                        <a:ea typeface="Calibri"/>
                        <a:cs typeface="Times New Roman"/>
                      </a:endParaRPr>
                    </a:p>
                  </a:txBody>
                  <a:tcPr marL="68580" marR="68580" marT="0" marB="0" anchor="ctr"/>
                </a:tc>
              </a:tr>
            </a:tbl>
          </a:graphicData>
        </a:graphic>
      </p:graphicFrame>
    </p:spTree>
    <p:extLst>
      <p:ext uri="{BB962C8B-B14F-4D97-AF65-F5344CB8AC3E}">
        <p14:creationId xmlns:p14="http://schemas.microsoft.com/office/powerpoint/2010/main" val="2792816457"/>
      </p:ext>
    </p:extLst>
  </p:cSld>
  <p:clrMapOvr>
    <a:masterClrMapping/>
  </p:clrMapOvr>
  <p:transition spd="slow">
    <p:randomBar dir="ver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περιεχομένου 1"/>
          <p:cNvSpPr>
            <a:spLocks noGrp="1"/>
          </p:cNvSpPr>
          <p:nvPr>
            <p:ph idx="1"/>
          </p:nvPr>
        </p:nvSpPr>
        <p:spPr>
          <a:xfrm>
            <a:off x="872067" y="3284984"/>
            <a:ext cx="7408333" cy="2841179"/>
          </a:xfrm>
        </p:spPr>
        <p:txBody>
          <a:bodyPr/>
          <a:lstStyle/>
          <a:p>
            <a:pPr marL="0" indent="0">
              <a:buNone/>
            </a:pPr>
            <a:r>
              <a:rPr lang="el-GR" b="1" dirty="0"/>
              <a:t>Κατάταξη Συμπληρωματικών Μέτρων</a:t>
            </a:r>
            <a:endParaRPr lang="el-GR" dirty="0"/>
          </a:p>
        </p:txBody>
      </p:sp>
      <p:sp>
        <p:nvSpPr>
          <p:cNvPr id="3" name="Τίτλος 2"/>
          <p:cNvSpPr>
            <a:spLocks noGrp="1"/>
          </p:cNvSpPr>
          <p:nvPr>
            <p:ph type="title"/>
          </p:nvPr>
        </p:nvSpPr>
        <p:spPr>
          <a:xfrm>
            <a:off x="457200" y="260648"/>
            <a:ext cx="8229600" cy="1252728"/>
          </a:xfrm>
        </p:spPr>
        <p:txBody>
          <a:bodyPr/>
          <a:lstStyle/>
          <a:p>
            <a:r>
              <a:rPr lang="el-GR" dirty="0" smtClean="0"/>
              <a:t>Αποτελέσματα </a:t>
            </a:r>
            <a:r>
              <a:rPr lang="el-GR" baseline="-25000" dirty="0"/>
              <a:t>2</a:t>
            </a:r>
          </a:p>
        </p:txBody>
      </p:sp>
    </p:spTree>
    <p:extLst>
      <p:ext uri="{BB962C8B-B14F-4D97-AF65-F5344CB8AC3E}">
        <p14:creationId xmlns:p14="http://schemas.microsoft.com/office/powerpoint/2010/main" val="3970601864"/>
      </p:ext>
    </p:extLst>
  </p:cSld>
  <p:clrMapOvr>
    <a:masterClrMapping/>
  </p:clrMapOvr>
  <p:transition spd="slow">
    <p:randomBar dir="ver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Θέση περιεχομένου 3"/>
          <p:cNvGraphicFramePr>
            <a:graphicFrameLocks noGrp="1"/>
          </p:cNvGraphicFramePr>
          <p:nvPr>
            <p:ph idx="1"/>
            <p:extLst>
              <p:ext uri="{D42A27DB-BD31-4B8C-83A1-F6EECF244321}">
                <p14:modId xmlns:p14="http://schemas.microsoft.com/office/powerpoint/2010/main" val="4264089871"/>
              </p:ext>
            </p:extLst>
          </p:nvPr>
        </p:nvGraphicFramePr>
        <p:xfrm>
          <a:off x="1" y="0"/>
          <a:ext cx="9108503" cy="5966080"/>
        </p:xfrm>
        <a:graphic>
          <a:graphicData uri="http://schemas.openxmlformats.org/drawingml/2006/table">
            <a:tbl>
              <a:tblPr firstRow="1" firstCol="1" bandRow="1">
                <a:tableStyleId>{5C22544A-7EE6-4342-B048-85BDC9FD1C3A}</a:tableStyleId>
              </a:tblPr>
              <a:tblGrid>
                <a:gridCol w="333480"/>
                <a:gridCol w="512452"/>
                <a:gridCol w="6126395"/>
                <a:gridCol w="1292235"/>
                <a:gridCol w="843941"/>
              </a:tblGrid>
              <a:tr h="462966">
                <a:tc>
                  <a:txBody>
                    <a:bodyPr/>
                    <a:lstStyle/>
                    <a:p>
                      <a:pPr algn="ctr">
                        <a:lnSpc>
                          <a:spcPct val="115000"/>
                        </a:lnSpc>
                        <a:spcBef>
                          <a:spcPts val="600"/>
                        </a:spcBef>
                        <a:spcAft>
                          <a:spcPts val="0"/>
                        </a:spcAft>
                      </a:pPr>
                      <a:r>
                        <a:rPr lang="el-GR" sz="1000" dirty="0">
                          <a:effectLst/>
                        </a:rPr>
                        <a:t>Α/Α</a:t>
                      </a:r>
                      <a:endParaRPr lang="el-GR" sz="1000" dirty="0">
                        <a:effectLst/>
                        <a:latin typeface="Calibri"/>
                        <a:ea typeface="Calibri"/>
                        <a:cs typeface="Times New Roman"/>
                      </a:endParaRPr>
                    </a:p>
                  </a:txBody>
                  <a:tcPr marL="56995" marR="56995" marT="0" marB="0" anchor="ctr"/>
                </a:tc>
                <a:tc>
                  <a:txBody>
                    <a:bodyPr/>
                    <a:lstStyle/>
                    <a:p>
                      <a:pPr algn="ctr">
                        <a:lnSpc>
                          <a:spcPct val="115000"/>
                        </a:lnSpc>
                        <a:spcBef>
                          <a:spcPts val="600"/>
                        </a:spcBef>
                        <a:spcAft>
                          <a:spcPts val="0"/>
                        </a:spcAft>
                      </a:pPr>
                      <a:r>
                        <a:rPr lang="el-GR" sz="1000" dirty="0">
                          <a:effectLst/>
                        </a:rPr>
                        <a:t>Μέτρο</a:t>
                      </a:r>
                      <a:endParaRPr lang="el-GR" sz="1000" dirty="0">
                        <a:effectLst/>
                        <a:latin typeface="Calibri"/>
                        <a:ea typeface="Calibri"/>
                        <a:cs typeface="Times New Roman"/>
                      </a:endParaRPr>
                    </a:p>
                  </a:txBody>
                  <a:tcPr marL="56995" marR="56995" marT="0" marB="0" anchor="ctr"/>
                </a:tc>
                <a:tc>
                  <a:txBody>
                    <a:bodyPr/>
                    <a:lstStyle/>
                    <a:p>
                      <a:pPr algn="l">
                        <a:lnSpc>
                          <a:spcPct val="115000"/>
                        </a:lnSpc>
                        <a:spcBef>
                          <a:spcPts val="600"/>
                        </a:spcBef>
                        <a:spcAft>
                          <a:spcPts val="0"/>
                        </a:spcAft>
                      </a:pPr>
                      <a:r>
                        <a:rPr lang="el-GR" sz="1000">
                          <a:effectLst/>
                        </a:rPr>
                        <a:t>Μέτρο (Οδηγία- Κωδικός)</a:t>
                      </a:r>
                      <a:endParaRPr lang="el-GR" sz="1000">
                        <a:effectLst/>
                        <a:latin typeface="Calibri"/>
                        <a:ea typeface="Calibri"/>
                        <a:cs typeface="Times New Roman"/>
                      </a:endParaRPr>
                    </a:p>
                  </a:txBody>
                  <a:tcPr marL="56995" marR="56995" marT="0" marB="0" anchor="ctr"/>
                </a:tc>
                <a:tc>
                  <a:txBody>
                    <a:bodyPr/>
                    <a:lstStyle/>
                    <a:p>
                      <a:pPr algn="ctr">
                        <a:lnSpc>
                          <a:spcPct val="115000"/>
                        </a:lnSpc>
                        <a:spcBef>
                          <a:spcPts val="600"/>
                        </a:spcBef>
                        <a:spcAft>
                          <a:spcPts val="0"/>
                        </a:spcAft>
                      </a:pPr>
                      <a:r>
                        <a:rPr lang="el-GR" sz="1000">
                          <a:effectLst/>
                        </a:rPr>
                        <a:t>Ετήσιο Κόστος – όφελος (€/m</a:t>
                      </a:r>
                      <a:r>
                        <a:rPr lang="el-GR" sz="1000" baseline="30000">
                          <a:effectLst/>
                        </a:rPr>
                        <a:t>3</a:t>
                      </a:r>
                      <a:r>
                        <a:rPr lang="el-GR" sz="1000">
                          <a:effectLst/>
                        </a:rPr>
                        <a:t>*έτος)</a:t>
                      </a:r>
                      <a:endParaRPr lang="el-GR" sz="1000">
                        <a:effectLst/>
                        <a:latin typeface="Calibri"/>
                        <a:ea typeface="Calibri"/>
                        <a:cs typeface="Times New Roman"/>
                      </a:endParaRPr>
                    </a:p>
                  </a:txBody>
                  <a:tcPr marL="56995" marR="56995" marT="0" marB="0" anchor="b"/>
                </a:tc>
                <a:tc>
                  <a:txBody>
                    <a:bodyPr/>
                    <a:lstStyle/>
                    <a:p>
                      <a:pPr algn="ctr">
                        <a:lnSpc>
                          <a:spcPct val="115000"/>
                        </a:lnSpc>
                        <a:spcBef>
                          <a:spcPts val="600"/>
                        </a:spcBef>
                        <a:spcAft>
                          <a:spcPts val="0"/>
                        </a:spcAft>
                      </a:pPr>
                      <a:r>
                        <a:rPr lang="el-GR" sz="1000" dirty="0">
                          <a:effectLst/>
                        </a:rPr>
                        <a:t>Βαθμολογία</a:t>
                      </a:r>
                      <a:endParaRPr lang="el-GR" sz="1000" dirty="0">
                        <a:effectLst/>
                        <a:latin typeface="Calibri"/>
                        <a:ea typeface="Calibri"/>
                        <a:cs typeface="Times New Roman"/>
                      </a:endParaRPr>
                    </a:p>
                  </a:txBody>
                  <a:tcPr marL="56995" marR="56995" marT="0" marB="0" anchor="b"/>
                </a:tc>
              </a:tr>
              <a:tr h="411524">
                <a:tc>
                  <a:txBody>
                    <a:bodyPr/>
                    <a:lstStyle/>
                    <a:p>
                      <a:pPr algn="ctr">
                        <a:lnSpc>
                          <a:spcPct val="115000"/>
                        </a:lnSpc>
                        <a:spcBef>
                          <a:spcPts val="600"/>
                        </a:spcBef>
                        <a:spcAft>
                          <a:spcPts val="0"/>
                        </a:spcAft>
                      </a:pPr>
                      <a:r>
                        <a:rPr lang="el-GR" sz="1000">
                          <a:effectLst/>
                        </a:rPr>
                        <a:t>1</a:t>
                      </a:r>
                      <a:endParaRPr lang="el-GR" sz="1000">
                        <a:effectLst/>
                        <a:latin typeface="Calibri"/>
                        <a:ea typeface="Calibri"/>
                        <a:cs typeface="Times New Roman"/>
                      </a:endParaRPr>
                    </a:p>
                  </a:txBody>
                  <a:tcPr marL="56995" marR="56995" marT="0" marB="0" anchor="ctr"/>
                </a:tc>
                <a:tc>
                  <a:txBody>
                    <a:bodyPr/>
                    <a:lstStyle/>
                    <a:p>
                      <a:pPr algn="ctr">
                        <a:lnSpc>
                          <a:spcPct val="115000"/>
                        </a:lnSpc>
                        <a:spcBef>
                          <a:spcPts val="600"/>
                        </a:spcBef>
                        <a:spcAft>
                          <a:spcPts val="0"/>
                        </a:spcAft>
                      </a:pPr>
                      <a:r>
                        <a:rPr lang="el-GR" sz="1000">
                          <a:effectLst/>
                        </a:rPr>
                        <a:t>1</a:t>
                      </a:r>
                      <a:endParaRPr lang="el-GR" sz="1000">
                        <a:effectLst/>
                        <a:latin typeface="Calibri"/>
                        <a:ea typeface="Calibri"/>
                        <a:cs typeface="Times New Roman"/>
                      </a:endParaRPr>
                    </a:p>
                  </a:txBody>
                  <a:tcPr marL="56995" marR="56995" marT="0" marB="0" anchor="ctr"/>
                </a:tc>
                <a:tc>
                  <a:txBody>
                    <a:bodyPr/>
                    <a:lstStyle/>
                    <a:p>
                      <a:pPr algn="l">
                        <a:lnSpc>
                          <a:spcPct val="115000"/>
                        </a:lnSpc>
                        <a:spcBef>
                          <a:spcPts val="600"/>
                        </a:spcBef>
                        <a:spcAft>
                          <a:spcPts val="0"/>
                        </a:spcAft>
                      </a:pPr>
                      <a:r>
                        <a:rPr lang="el-GR" sz="1000">
                          <a:effectLst/>
                        </a:rPr>
                        <a:t>Επιβολή αναγκαίων μέτρων για την αντιμετώπιση προβλήματος λειψυδρίας ή άλλων έκτακτων αναγκών- GR13SM02-01</a:t>
                      </a:r>
                      <a:endParaRPr lang="el-GR" sz="1000">
                        <a:effectLst/>
                        <a:latin typeface="Calibri"/>
                        <a:ea typeface="Calibri"/>
                        <a:cs typeface="Times New Roman"/>
                      </a:endParaRPr>
                    </a:p>
                  </a:txBody>
                  <a:tcPr marL="56995" marR="56995" marT="0" marB="0"/>
                </a:tc>
                <a:tc>
                  <a:txBody>
                    <a:bodyPr/>
                    <a:lstStyle/>
                    <a:p>
                      <a:pPr algn="ctr">
                        <a:lnSpc>
                          <a:spcPct val="115000"/>
                        </a:lnSpc>
                        <a:spcBef>
                          <a:spcPts val="600"/>
                        </a:spcBef>
                        <a:spcAft>
                          <a:spcPts val="0"/>
                        </a:spcAft>
                      </a:pPr>
                      <a:r>
                        <a:rPr lang="el-GR" sz="1000">
                          <a:effectLst/>
                        </a:rPr>
                        <a:t>0</a:t>
                      </a:r>
                      <a:endParaRPr lang="el-GR" sz="1000">
                        <a:effectLst/>
                        <a:latin typeface="Calibri"/>
                        <a:ea typeface="Calibri"/>
                        <a:cs typeface="Times New Roman"/>
                      </a:endParaRPr>
                    </a:p>
                  </a:txBody>
                  <a:tcPr marL="56995" marR="56995" marT="0" marB="0" anchor="b"/>
                </a:tc>
                <a:tc>
                  <a:txBody>
                    <a:bodyPr/>
                    <a:lstStyle/>
                    <a:p>
                      <a:pPr algn="ctr">
                        <a:lnSpc>
                          <a:spcPct val="115000"/>
                        </a:lnSpc>
                        <a:spcBef>
                          <a:spcPts val="600"/>
                        </a:spcBef>
                        <a:spcAft>
                          <a:spcPts val="0"/>
                        </a:spcAft>
                      </a:pPr>
                      <a:r>
                        <a:rPr lang="el-GR" sz="1000">
                          <a:effectLst/>
                        </a:rPr>
                        <a:t>5</a:t>
                      </a:r>
                      <a:endParaRPr lang="el-GR" sz="1000">
                        <a:effectLst/>
                        <a:latin typeface="Calibri"/>
                        <a:ea typeface="Calibri"/>
                        <a:cs typeface="Times New Roman"/>
                      </a:endParaRPr>
                    </a:p>
                  </a:txBody>
                  <a:tcPr marL="56995" marR="56995" marT="0" marB="0" anchor="b"/>
                </a:tc>
              </a:tr>
              <a:tr h="851856">
                <a:tc>
                  <a:txBody>
                    <a:bodyPr/>
                    <a:lstStyle/>
                    <a:p>
                      <a:pPr algn="ctr">
                        <a:lnSpc>
                          <a:spcPct val="115000"/>
                        </a:lnSpc>
                        <a:spcBef>
                          <a:spcPts val="600"/>
                        </a:spcBef>
                        <a:spcAft>
                          <a:spcPts val="0"/>
                        </a:spcAft>
                      </a:pPr>
                      <a:r>
                        <a:rPr lang="el-GR" sz="1000">
                          <a:effectLst/>
                        </a:rPr>
                        <a:t>2</a:t>
                      </a:r>
                      <a:endParaRPr lang="el-GR" sz="1000">
                        <a:effectLst/>
                        <a:latin typeface="Calibri"/>
                        <a:ea typeface="Calibri"/>
                        <a:cs typeface="Times New Roman"/>
                      </a:endParaRPr>
                    </a:p>
                  </a:txBody>
                  <a:tcPr marL="56995" marR="56995" marT="0" marB="0" anchor="ctr"/>
                </a:tc>
                <a:tc>
                  <a:txBody>
                    <a:bodyPr/>
                    <a:lstStyle/>
                    <a:p>
                      <a:pPr algn="ctr">
                        <a:lnSpc>
                          <a:spcPct val="115000"/>
                        </a:lnSpc>
                        <a:spcBef>
                          <a:spcPts val="600"/>
                        </a:spcBef>
                        <a:spcAft>
                          <a:spcPts val="0"/>
                        </a:spcAft>
                      </a:pPr>
                      <a:r>
                        <a:rPr lang="el-GR" sz="1000">
                          <a:effectLst/>
                        </a:rPr>
                        <a:t>3</a:t>
                      </a:r>
                      <a:endParaRPr lang="el-GR" sz="1000">
                        <a:effectLst/>
                        <a:latin typeface="Calibri"/>
                        <a:ea typeface="Calibri"/>
                        <a:cs typeface="Times New Roman"/>
                      </a:endParaRPr>
                    </a:p>
                  </a:txBody>
                  <a:tcPr marL="56995" marR="56995" marT="0" marB="0" anchor="ctr"/>
                </a:tc>
                <a:tc>
                  <a:txBody>
                    <a:bodyPr/>
                    <a:lstStyle/>
                    <a:p>
                      <a:pPr algn="l">
                        <a:lnSpc>
                          <a:spcPct val="115000"/>
                        </a:lnSpc>
                        <a:spcBef>
                          <a:spcPts val="600"/>
                        </a:spcBef>
                        <a:spcAft>
                          <a:spcPts val="0"/>
                        </a:spcAft>
                      </a:pPr>
                      <a:r>
                        <a:rPr lang="el-GR" sz="1000" dirty="0">
                          <a:effectLst/>
                        </a:rPr>
                        <a:t>Ορισμός κατ’ αρχήν ζωνών περιορισμού ανόρυξης νέων γεωτρήσεων για νέες χρήσεις νερού καθώς και επέκτασης αδειών υφισταμένων χρήσεων στα παράκτια υπόγεια υδατικά συστήματα που παρατηρούνται φαινόμενα ή τάσεις </a:t>
                      </a:r>
                      <a:r>
                        <a:rPr lang="el-GR" sz="1000" dirty="0" err="1">
                          <a:effectLst/>
                        </a:rPr>
                        <a:t>υφαλμύρισης</a:t>
                      </a:r>
                      <a:r>
                        <a:rPr lang="el-GR" sz="1000" dirty="0">
                          <a:effectLst/>
                        </a:rPr>
                        <a:t> από ανθρωπογενείς πιέσεις, </a:t>
                      </a:r>
                      <a:r>
                        <a:rPr lang="el-GR" sz="1000" dirty="0" err="1">
                          <a:effectLst/>
                        </a:rPr>
                        <a:t>καθώκαι</a:t>
                      </a:r>
                      <a:r>
                        <a:rPr lang="el-GR" sz="1000" dirty="0">
                          <a:effectLst/>
                        </a:rPr>
                        <a:t> στα παράκτια υπόγεια υδατικά συστήματα που παρατηρούνται φαινόμενα φυσικής </a:t>
                      </a:r>
                      <a:r>
                        <a:rPr lang="el-GR" sz="1000" dirty="0" err="1">
                          <a:effectLst/>
                        </a:rPr>
                        <a:t>υφαλμύρισης</a:t>
                      </a:r>
                      <a:r>
                        <a:rPr lang="el-GR" sz="1000" dirty="0">
                          <a:effectLst/>
                        </a:rPr>
                        <a:t> -GR13SM04-02</a:t>
                      </a:r>
                      <a:endParaRPr lang="el-GR" sz="1000" dirty="0">
                        <a:effectLst/>
                        <a:latin typeface="Calibri"/>
                        <a:ea typeface="Calibri"/>
                        <a:cs typeface="Times New Roman"/>
                      </a:endParaRPr>
                    </a:p>
                  </a:txBody>
                  <a:tcPr marL="56995" marR="56995" marT="0" marB="0"/>
                </a:tc>
                <a:tc>
                  <a:txBody>
                    <a:bodyPr/>
                    <a:lstStyle/>
                    <a:p>
                      <a:pPr algn="ctr">
                        <a:lnSpc>
                          <a:spcPct val="115000"/>
                        </a:lnSpc>
                        <a:spcBef>
                          <a:spcPts val="600"/>
                        </a:spcBef>
                        <a:spcAft>
                          <a:spcPts val="0"/>
                        </a:spcAft>
                      </a:pPr>
                      <a:r>
                        <a:rPr lang="el-GR" sz="1000">
                          <a:effectLst/>
                        </a:rPr>
                        <a:t>0</a:t>
                      </a:r>
                      <a:endParaRPr lang="el-GR" sz="1000">
                        <a:effectLst/>
                        <a:latin typeface="Calibri"/>
                        <a:ea typeface="Calibri"/>
                        <a:cs typeface="Times New Roman"/>
                      </a:endParaRPr>
                    </a:p>
                  </a:txBody>
                  <a:tcPr marL="56995" marR="56995" marT="0" marB="0" anchor="b"/>
                </a:tc>
                <a:tc>
                  <a:txBody>
                    <a:bodyPr/>
                    <a:lstStyle/>
                    <a:p>
                      <a:pPr algn="ctr">
                        <a:lnSpc>
                          <a:spcPct val="115000"/>
                        </a:lnSpc>
                        <a:spcBef>
                          <a:spcPts val="600"/>
                        </a:spcBef>
                        <a:spcAft>
                          <a:spcPts val="0"/>
                        </a:spcAft>
                      </a:pPr>
                      <a:r>
                        <a:rPr lang="el-GR" sz="1000">
                          <a:effectLst/>
                        </a:rPr>
                        <a:t>5</a:t>
                      </a:r>
                      <a:endParaRPr lang="el-GR" sz="1000">
                        <a:effectLst/>
                        <a:latin typeface="Calibri"/>
                        <a:ea typeface="Calibri"/>
                        <a:cs typeface="Times New Roman"/>
                      </a:endParaRPr>
                    </a:p>
                  </a:txBody>
                  <a:tcPr marL="56995" marR="56995" marT="0" marB="0" anchor="b"/>
                </a:tc>
              </a:tr>
              <a:tr h="462966">
                <a:tc>
                  <a:txBody>
                    <a:bodyPr/>
                    <a:lstStyle/>
                    <a:p>
                      <a:pPr algn="ctr">
                        <a:lnSpc>
                          <a:spcPct val="115000"/>
                        </a:lnSpc>
                        <a:spcBef>
                          <a:spcPts val="600"/>
                        </a:spcBef>
                        <a:spcAft>
                          <a:spcPts val="0"/>
                        </a:spcAft>
                      </a:pPr>
                      <a:r>
                        <a:rPr lang="el-GR" sz="1000">
                          <a:effectLst/>
                        </a:rPr>
                        <a:t>3</a:t>
                      </a:r>
                      <a:endParaRPr lang="el-GR" sz="1000">
                        <a:effectLst/>
                        <a:latin typeface="Calibri"/>
                        <a:ea typeface="Calibri"/>
                        <a:cs typeface="Times New Roman"/>
                      </a:endParaRPr>
                    </a:p>
                  </a:txBody>
                  <a:tcPr marL="56995" marR="56995" marT="0" marB="0" anchor="ctr"/>
                </a:tc>
                <a:tc>
                  <a:txBody>
                    <a:bodyPr/>
                    <a:lstStyle/>
                    <a:p>
                      <a:pPr algn="ctr">
                        <a:lnSpc>
                          <a:spcPct val="115000"/>
                        </a:lnSpc>
                        <a:spcBef>
                          <a:spcPts val="600"/>
                        </a:spcBef>
                        <a:spcAft>
                          <a:spcPts val="0"/>
                        </a:spcAft>
                      </a:pPr>
                      <a:r>
                        <a:rPr lang="el-GR" sz="1000">
                          <a:effectLst/>
                        </a:rPr>
                        <a:t>5</a:t>
                      </a:r>
                      <a:endParaRPr lang="el-GR" sz="1000">
                        <a:effectLst/>
                        <a:latin typeface="Calibri"/>
                        <a:ea typeface="Calibri"/>
                        <a:cs typeface="Times New Roman"/>
                      </a:endParaRPr>
                    </a:p>
                  </a:txBody>
                  <a:tcPr marL="56995" marR="56995" marT="0" marB="0" anchor="ctr"/>
                </a:tc>
                <a:tc>
                  <a:txBody>
                    <a:bodyPr/>
                    <a:lstStyle/>
                    <a:p>
                      <a:pPr algn="l">
                        <a:lnSpc>
                          <a:spcPct val="115000"/>
                        </a:lnSpc>
                        <a:spcBef>
                          <a:spcPts val="600"/>
                        </a:spcBef>
                        <a:spcAft>
                          <a:spcPts val="0"/>
                        </a:spcAft>
                      </a:pPr>
                      <a:r>
                        <a:rPr lang="el-GR" sz="1000">
                          <a:effectLst/>
                        </a:rPr>
                        <a:t>Προστασία καρστικών υπόγειων υδατικών συστημάτων μικρής δυναμικότητας και πεδίων γεωτρήσεων με σημαντικές απολήψεις για την ύδρευση ή για προγραμματιζόμενα πεδία για τέτοιες χρήσεις -GR13SM04-04</a:t>
                      </a:r>
                      <a:endParaRPr lang="el-GR" sz="1000">
                        <a:effectLst/>
                        <a:latin typeface="Calibri"/>
                        <a:ea typeface="Calibri"/>
                        <a:cs typeface="Times New Roman"/>
                      </a:endParaRPr>
                    </a:p>
                  </a:txBody>
                  <a:tcPr marL="56995" marR="56995" marT="0" marB="0"/>
                </a:tc>
                <a:tc>
                  <a:txBody>
                    <a:bodyPr/>
                    <a:lstStyle/>
                    <a:p>
                      <a:pPr algn="ctr">
                        <a:lnSpc>
                          <a:spcPct val="115000"/>
                        </a:lnSpc>
                        <a:spcBef>
                          <a:spcPts val="600"/>
                        </a:spcBef>
                        <a:spcAft>
                          <a:spcPts val="0"/>
                        </a:spcAft>
                      </a:pPr>
                      <a:r>
                        <a:rPr lang="el-GR" sz="1000">
                          <a:effectLst/>
                        </a:rPr>
                        <a:t>0</a:t>
                      </a:r>
                      <a:endParaRPr lang="el-GR" sz="1000">
                        <a:effectLst/>
                        <a:latin typeface="Calibri"/>
                        <a:ea typeface="Calibri"/>
                        <a:cs typeface="Times New Roman"/>
                      </a:endParaRPr>
                    </a:p>
                  </a:txBody>
                  <a:tcPr marL="56995" marR="56995" marT="0" marB="0" anchor="b"/>
                </a:tc>
                <a:tc>
                  <a:txBody>
                    <a:bodyPr/>
                    <a:lstStyle/>
                    <a:p>
                      <a:pPr algn="ctr">
                        <a:lnSpc>
                          <a:spcPct val="115000"/>
                        </a:lnSpc>
                        <a:spcBef>
                          <a:spcPts val="600"/>
                        </a:spcBef>
                        <a:spcAft>
                          <a:spcPts val="0"/>
                        </a:spcAft>
                      </a:pPr>
                      <a:r>
                        <a:rPr lang="el-GR" sz="1000">
                          <a:effectLst/>
                        </a:rPr>
                        <a:t>5</a:t>
                      </a:r>
                      <a:endParaRPr lang="el-GR" sz="1000">
                        <a:effectLst/>
                        <a:latin typeface="Calibri"/>
                        <a:ea typeface="Calibri"/>
                        <a:cs typeface="Times New Roman"/>
                      </a:endParaRPr>
                    </a:p>
                  </a:txBody>
                  <a:tcPr marL="56995" marR="56995" marT="0" marB="0" anchor="b"/>
                </a:tc>
              </a:tr>
              <a:tr h="630148">
                <a:tc>
                  <a:txBody>
                    <a:bodyPr/>
                    <a:lstStyle/>
                    <a:p>
                      <a:pPr algn="ctr">
                        <a:lnSpc>
                          <a:spcPct val="115000"/>
                        </a:lnSpc>
                        <a:spcBef>
                          <a:spcPts val="600"/>
                        </a:spcBef>
                        <a:spcAft>
                          <a:spcPts val="0"/>
                        </a:spcAft>
                      </a:pPr>
                      <a:r>
                        <a:rPr lang="el-GR" sz="1000">
                          <a:effectLst/>
                        </a:rPr>
                        <a:t>4</a:t>
                      </a:r>
                      <a:endParaRPr lang="el-GR" sz="1000">
                        <a:effectLst/>
                        <a:latin typeface="Calibri"/>
                        <a:ea typeface="Calibri"/>
                        <a:cs typeface="Times New Roman"/>
                      </a:endParaRPr>
                    </a:p>
                  </a:txBody>
                  <a:tcPr marL="56995" marR="56995" marT="0" marB="0" anchor="ctr"/>
                </a:tc>
                <a:tc>
                  <a:txBody>
                    <a:bodyPr/>
                    <a:lstStyle/>
                    <a:p>
                      <a:pPr algn="ctr">
                        <a:lnSpc>
                          <a:spcPct val="115000"/>
                        </a:lnSpc>
                        <a:spcBef>
                          <a:spcPts val="600"/>
                        </a:spcBef>
                        <a:spcAft>
                          <a:spcPts val="0"/>
                        </a:spcAft>
                      </a:pPr>
                      <a:r>
                        <a:rPr lang="el-GR" sz="1000">
                          <a:effectLst/>
                        </a:rPr>
                        <a:t>6</a:t>
                      </a:r>
                      <a:endParaRPr lang="el-GR" sz="1000">
                        <a:effectLst/>
                        <a:latin typeface="Calibri"/>
                        <a:ea typeface="Calibri"/>
                        <a:cs typeface="Times New Roman"/>
                      </a:endParaRPr>
                    </a:p>
                  </a:txBody>
                  <a:tcPr marL="56995" marR="56995" marT="0" marB="0" anchor="ctr"/>
                </a:tc>
                <a:tc>
                  <a:txBody>
                    <a:bodyPr/>
                    <a:lstStyle/>
                    <a:p>
                      <a:pPr algn="l">
                        <a:lnSpc>
                          <a:spcPct val="115000"/>
                        </a:lnSpc>
                        <a:spcBef>
                          <a:spcPts val="600"/>
                        </a:spcBef>
                        <a:spcAft>
                          <a:spcPts val="0"/>
                        </a:spcAft>
                      </a:pPr>
                      <a:r>
                        <a:rPr lang="el-GR" sz="1000">
                          <a:effectLst/>
                        </a:rPr>
                        <a:t>Μέτρα ειδικής προστασίας σε υπόγεια υδατικά συστήματα με ελλειμματικό υπερετήσιο ισοζύγιο εισροών (εμπλουτισμός)-εκροών (απολήψεις) και σε πεδίαυδροφόρων με ειδικές χρήσεις νερού (ύδρευσης, συλλογικών έργων)-GR13SM04-05</a:t>
                      </a:r>
                      <a:endParaRPr lang="el-GR" sz="1000">
                        <a:effectLst/>
                        <a:latin typeface="Calibri"/>
                        <a:ea typeface="Calibri"/>
                        <a:cs typeface="Times New Roman"/>
                      </a:endParaRPr>
                    </a:p>
                  </a:txBody>
                  <a:tcPr marL="56995" marR="56995" marT="0" marB="0"/>
                </a:tc>
                <a:tc>
                  <a:txBody>
                    <a:bodyPr/>
                    <a:lstStyle/>
                    <a:p>
                      <a:pPr algn="ctr">
                        <a:lnSpc>
                          <a:spcPct val="115000"/>
                        </a:lnSpc>
                        <a:spcBef>
                          <a:spcPts val="600"/>
                        </a:spcBef>
                        <a:spcAft>
                          <a:spcPts val="0"/>
                        </a:spcAft>
                      </a:pPr>
                      <a:r>
                        <a:rPr lang="el-GR" sz="1000">
                          <a:effectLst/>
                        </a:rPr>
                        <a:t>0</a:t>
                      </a:r>
                      <a:endParaRPr lang="el-GR" sz="1000">
                        <a:effectLst/>
                        <a:latin typeface="Calibri"/>
                        <a:ea typeface="Calibri"/>
                        <a:cs typeface="Times New Roman"/>
                      </a:endParaRPr>
                    </a:p>
                  </a:txBody>
                  <a:tcPr marL="56995" marR="56995" marT="0" marB="0" anchor="b"/>
                </a:tc>
                <a:tc>
                  <a:txBody>
                    <a:bodyPr/>
                    <a:lstStyle/>
                    <a:p>
                      <a:pPr algn="ctr">
                        <a:lnSpc>
                          <a:spcPct val="115000"/>
                        </a:lnSpc>
                        <a:spcBef>
                          <a:spcPts val="600"/>
                        </a:spcBef>
                        <a:spcAft>
                          <a:spcPts val="0"/>
                        </a:spcAft>
                      </a:pPr>
                      <a:r>
                        <a:rPr lang="el-GR" sz="1000">
                          <a:effectLst/>
                        </a:rPr>
                        <a:t>5</a:t>
                      </a:r>
                      <a:endParaRPr lang="el-GR" sz="1000">
                        <a:effectLst/>
                        <a:latin typeface="Calibri"/>
                        <a:ea typeface="Calibri"/>
                        <a:cs typeface="Times New Roman"/>
                      </a:endParaRPr>
                    </a:p>
                  </a:txBody>
                  <a:tcPr marL="56995" marR="56995" marT="0" marB="0" anchor="b"/>
                </a:tc>
              </a:tr>
              <a:tr h="282923">
                <a:tc>
                  <a:txBody>
                    <a:bodyPr/>
                    <a:lstStyle/>
                    <a:p>
                      <a:pPr algn="ctr">
                        <a:lnSpc>
                          <a:spcPct val="115000"/>
                        </a:lnSpc>
                        <a:spcBef>
                          <a:spcPts val="600"/>
                        </a:spcBef>
                        <a:spcAft>
                          <a:spcPts val="0"/>
                        </a:spcAft>
                      </a:pPr>
                      <a:r>
                        <a:rPr lang="el-GR" sz="1000">
                          <a:effectLst/>
                        </a:rPr>
                        <a:t>5</a:t>
                      </a:r>
                      <a:endParaRPr lang="el-GR" sz="1000">
                        <a:effectLst/>
                        <a:latin typeface="Calibri"/>
                        <a:ea typeface="Calibri"/>
                        <a:cs typeface="Times New Roman"/>
                      </a:endParaRPr>
                    </a:p>
                  </a:txBody>
                  <a:tcPr marL="56995" marR="56995" marT="0" marB="0" anchor="ctr"/>
                </a:tc>
                <a:tc>
                  <a:txBody>
                    <a:bodyPr/>
                    <a:lstStyle/>
                    <a:p>
                      <a:pPr algn="ctr">
                        <a:lnSpc>
                          <a:spcPct val="115000"/>
                        </a:lnSpc>
                        <a:spcBef>
                          <a:spcPts val="600"/>
                        </a:spcBef>
                        <a:spcAft>
                          <a:spcPts val="0"/>
                        </a:spcAft>
                      </a:pPr>
                      <a:r>
                        <a:rPr lang="el-GR" sz="1000">
                          <a:effectLst/>
                        </a:rPr>
                        <a:t>8</a:t>
                      </a:r>
                      <a:endParaRPr lang="el-GR" sz="1000">
                        <a:effectLst/>
                        <a:latin typeface="Calibri"/>
                        <a:ea typeface="Calibri"/>
                        <a:cs typeface="Times New Roman"/>
                      </a:endParaRPr>
                    </a:p>
                  </a:txBody>
                  <a:tcPr marL="56995" marR="56995" marT="0" marB="0" anchor="ctr"/>
                </a:tc>
                <a:tc>
                  <a:txBody>
                    <a:bodyPr/>
                    <a:lstStyle/>
                    <a:p>
                      <a:pPr algn="l">
                        <a:lnSpc>
                          <a:spcPct val="115000"/>
                        </a:lnSpc>
                        <a:spcBef>
                          <a:spcPts val="600"/>
                        </a:spcBef>
                        <a:spcAft>
                          <a:spcPts val="0"/>
                        </a:spcAft>
                      </a:pPr>
                      <a:r>
                        <a:rPr lang="el-GR" sz="1000">
                          <a:effectLst/>
                        </a:rPr>
                        <a:t>Διάθεση αλμόλοιπου μονάδων αφαλάτωσης -GR13SM05-01</a:t>
                      </a:r>
                      <a:endParaRPr lang="el-GR" sz="1000">
                        <a:effectLst/>
                        <a:latin typeface="Calibri"/>
                        <a:ea typeface="Calibri"/>
                        <a:cs typeface="Times New Roman"/>
                      </a:endParaRPr>
                    </a:p>
                  </a:txBody>
                  <a:tcPr marL="56995" marR="56995" marT="0" marB="0"/>
                </a:tc>
                <a:tc>
                  <a:txBody>
                    <a:bodyPr/>
                    <a:lstStyle/>
                    <a:p>
                      <a:pPr algn="ctr">
                        <a:lnSpc>
                          <a:spcPct val="115000"/>
                        </a:lnSpc>
                        <a:spcBef>
                          <a:spcPts val="600"/>
                        </a:spcBef>
                        <a:spcAft>
                          <a:spcPts val="0"/>
                        </a:spcAft>
                      </a:pPr>
                      <a:r>
                        <a:rPr lang="el-GR" sz="1000">
                          <a:effectLst/>
                        </a:rPr>
                        <a:t>0</a:t>
                      </a:r>
                      <a:endParaRPr lang="el-GR" sz="1000">
                        <a:effectLst/>
                        <a:latin typeface="Calibri"/>
                        <a:ea typeface="Calibri"/>
                        <a:cs typeface="Times New Roman"/>
                      </a:endParaRPr>
                    </a:p>
                  </a:txBody>
                  <a:tcPr marL="56995" marR="56995" marT="0" marB="0" anchor="b"/>
                </a:tc>
                <a:tc>
                  <a:txBody>
                    <a:bodyPr/>
                    <a:lstStyle/>
                    <a:p>
                      <a:pPr algn="ctr">
                        <a:lnSpc>
                          <a:spcPct val="115000"/>
                        </a:lnSpc>
                        <a:spcBef>
                          <a:spcPts val="600"/>
                        </a:spcBef>
                        <a:spcAft>
                          <a:spcPts val="0"/>
                        </a:spcAft>
                      </a:pPr>
                      <a:r>
                        <a:rPr lang="el-GR" sz="1000">
                          <a:effectLst/>
                        </a:rPr>
                        <a:t>5</a:t>
                      </a:r>
                      <a:endParaRPr lang="el-GR" sz="1000">
                        <a:effectLst/>
                        <a:latin typeface="Calibri"/>
                        <a:ea typeface="Calibri"/>
                        <a:cs typeface="Times New Roman"/>
                      </a:endParaRPr>
                    </a:p>
                  </a:txBody>
                  <a:tcPr marL="56995" marR="56995" marT="0" marB="0" anchor="b"/>
                </a:tc>
              </a:tr>
              <a:tr h="411524">
                <a:tc>
                  <a:txBody>
                    <a:bodyPr/>
                    <a:lstStyle/>
                    <a:p>
                      <a:pPr algn="ctr">
                        <a:lnSpc>
                          <a:spcPct val="115000"/>
                        </a:lnSpc>
                        <a:spcBef>
                          <a:spcPts val="600"/>
                        </a:spcBef>
                        <a:spcAft>
                          <a:spcPts val="0"/>
                        </a:spcAft>
                      </a:pPr>
                      <a:r>
                        <a:rPr lang="el-GR" sz="1000" dirty="0">
                          <a:effectLst/>
                        </a:rPr>
                        <a:t>6</a:t>
                      </a:r>
                      <a:endParaRPr lang="el-GR" sz="1000" dirty="0">
                        <a:effectLst/>
                        <a:latin typeface="Calibri"/>
                        <a:ea typeface="Calibri"/>
                        <a:cs typeface="Times New Roman"/>
                      </a:endParaRPr>
                    </a:p>
                  </a:txBody>
                  <a:tcPr marL="56995" marR="56995" marT="0" marB="0" anchor="ctr"/>
                </a:tc>
                <a:tc>
                  <a:txBody>
                    <a:bodyPr/>
                    <a:lstStyle/>
                    <a:p>
                      <a:pPr algn="ctr">
                        <a:lnSpc>
                          <a:spcPct val="115000"/>
                        </a:lnSpc>
                        <a:spcBef>
                          <a:spcPts val="600"/>
                        </a:spcBef>
                        <a:spcAft>
                          <a:spcPts val="0"/>
                        </a:spcAft>
                      </a:pPr>
                      <a:r>
                        <a:rPr lang="el-GR" sz="1000">
                          <a:effectLst/>
                        </a:rPr>
                        <a:t>16</a:t>
                      </a:r>
                      <a:endParaRPr lang="el-GR" sz="1000">
                        <a:effectLst/>
                        <a:latin typeface="Calibri"/>
                        <a:ea typeface="Calibri"/>
                        <a:cs typeface="Times New Roman"/>
                      </a:endParaRPr>
                    </a:p>
                  </a:txBody>
                  <a:tcPr marL="56995" marR="56995" marT="0" marB="0" anchor="ctr"/>
                </a:tc>
                <a:tc>
                  <a:txBody>
                    <a:bodyPr/>
                    <a:lstStyle/>
                    <a:p>
                      <a:pPr algn="l">
                        <a:lnSpc>
                          <a:spcPct val="115000"/>
                        </a:lnSpc>
                        <a:spcBef>
                          <a:spcPts val="600"/>
                        </a:spcBef>
                        <a:spcAft>
                          <a:spcPts val="0"/>
                        </a:spcAft>
                      </a:pPr>
                      <a:r>
                        <a:rPr lang="el-GR" sz="1000">
                          <a:effectLst/>
                        </a:rPr>
                        <a:t>Μέτρα ελέγχου/ εξοικονόμησης υδάτων σε περιοχές με θερμοκηπιακές καλλιέργειες-GR13SM08-01</a:t>
                      </a:r>
                      <a:endParaRPr lang="el-GR" sz="1000">
                        <a:effectLst/>
                        <a:latin typeface="Calibri"/>
                        <a:ea typeface="Calibri"/>
                        <a:cs typeface="Times New Roman"/>
                      </a:endParaRPr>
                    </a:p>
                  </a:txBody>
                  <a:tcPr marL="56995" marR="56995" marT="0" marB="0"/>
                </a:tc>
                <a:tc>
                  <a:txBody>
                    <a:bodyPr/>
                    <a:lstStyle/>
                    <a:p>
                      <a:pPr algn="ctr">
                        <a:lnSpc>
                          <a:spcPct val="115000"/>
                        </a:lnSpc>
                        <a:spcBef>
                          <a:spcPts val="600"/>
                        </a:spcBef>
                        <a:spcAft>
                          <a:spcPts val="0"/>
                        </a:spcAft>
                      </a:pPr>
                      <a:r>
                        <a:rPr lang="el-GR" sz="1000">
                          <a:effectLst/>
                        </a:rPr>
                        <a:t>0</a:t>
                      </a:r>
                      <a:endParaRPr lang="el-GR" sz="1000">
                        <a:effectLst/>
                        <a:latin typeface="Calibri"/>
                        <a:ea typeface="Calibri"/>
                        <a:cs typeface="Times New Roman"/>
                      </a:endParaRPr>
                    </a:p>
                  </a:txBody>
                  <a:tcPr marL="56995" marR="56995" marT="0" marB="0" anchor="b"/>
                </a:tc>
                <a:tc>
                  <a:txBody>
                    <a:bodyPr/>
                    <a:lstStyle/>
                    <a:p>
                      <a:pPr algn="ctr">
                        <a:lnSpc>
                          <a:spcPct val="115000"/>
                        </a:lnSpc>
                        <a:spcBef>
                          <a:spcPts val="600"/>
                        </a:spcBef>
                        <a:spcAft>
                          <a:spcPts val="0"/>
                        </a:spcAft>
                      </a:pPr>
                      <a:r>
                        <a:rPr lang="el-GR" sz="1000">
                          <a:effectLst/>
                        </a:rPr>
                        <a:t>5</a:t>
                      </a:r>
                      <a:endParaRPr lang="el-GR" sz="1000">
                        <a:effectLst/>
                        <a:latin typeface="Calibri"/>
                        <a:ea typeface="Calibri"/>
                        <a:cs typeface="Times New Roman"/>
                      </a:endParaRPr>
                    </a:p>
                  </a:txBody>
                  <a:tcPr marL="56995" marR="56995" marT="0" marB="0" anchor="b"/>
                </a:tc>
              </a:tr>
              <a:tr h="308643">
                <a:tc>
                  <a:txBody>
                    <a:bodyPr/>
                    <a:lstStyle/>
                    <a:p>
                      <a:pPr algn="ctr">
                        <a:lnSpc>
                          <a:spcPct val="115000"/>
                        </a:lnSpc>
                        <a:spcBef>
                          <a:spcPts val="600"/>
                        </a:spcBef>
                        <a:spcAft>
                          <a:spcPts val="0"/>
                        </a:spcAft>
                      </a:pPr>
                      <a:r>
                        <a:rPr lang="el-GR" sz="1000">
                          <a:effectLst/>
                        </a:rPr>
                        <a:t>7</a:t>
                      </a:r>
                      <a:endParaRPr lang="el-GR" sz="1000">
                        <a:effectLst/>
                        <a:latin typeface="Calibri"/>
                        <a:ea typeface="Calibri"/>
                        <a:cs typeface="Times New Roman"/>
                      </a:endParaRPr>
                    </a:p>
                  </a:txBody>
                  <a:tcPr marL="56995" marR="56995" marT="0" marB="0" anchor="ctr"/>
                </a:tc>
                <a:tc>
                  <a:txBody>
                    <a:bodyPr/>
                    <a:lstStyle/>
                    <a:p>
                      <a:pPr algn="ctr">
                        <a:lnSpc>
                          <a:spcPct val="115000"/>
                        </a:lnSpc>
                        <a:spcBef>
                          <a:spcPts val="600"/>
                        </a:spcBef>
                        <a:spcAft>
                          <a:spcPts val="0"/>
                        </a:spcAft>
                      </a:pPr>
                      <a:r>
                        <a:rPr lang="el-GR" sz="1000">
                          <a:effectLst/>
                        </a:rPr>
                        <a:t>20</a:t>
                      </a:r>
                      <a:endParaRPr lang="el-GR" sz="1000">
                        <a:effectLst/>
                        <a:latin typeface="Calibri"/>
                        <a:ea typeface="Calibri"/>
                        <a:cs typeface="Times New Roman"/>
                      </a:endParaRPr>
                    </a:p>
                  </a:txBody>
                  <a:tcPr marL="56995" marR="56995" marT="0" marB="0" anchor="ctr"/>
                </a:tc>
                <a:tc>
                  <a:txBody>
                    <a:bodyPr/>
                    <a:lstStyle/>
                    <a:p>
                      <a:pPr algn="l">
                        <a:lnSpc>
                          <a:spcPct val="115000"/>
                        </a:lnSpc>
                        <a:spcBef>
                          <a:spcPts val="600"/>
                        </a:spcBef>
                        <a:spcAft>
                          <a:spcPts val="0"/>
                        </a:spcAft>
                      </a:pPr>
                      <a:r>
                        <a:rPr lang="el-GR" sz="1000">
                          <a:effectLst/>
                        </a:rPr>
                        <a:t>Προστασία παρόχθιας βλάστησης υδρορεμάτων, λιμνών και υγροτόπων-GR13SM10-02</a:t>
                      </a:r>
                      <a:endParaRPr lang="el-GR" sz="1000">
                        <a:effectLst/>
                        <a:latin typeface="Calibri"/>
                        <a:ea typeface="Calibri"/>
                        <a:cs typeface="Times New Roman"/>
                      </a:endParaRPr>
                    </a:p>
                  </a:txBody>
                  <a:tcPr marL="56995" marR="56995" marT="0" marB="0"/>
                </a:tc>
                <a:tc>
                  <a:txBody>
                    <a:bodyPr/>
                    <a:lstStyle/>
                    <a:p>
                      <a:pPr algn="ctr">
                        <a:lnSpc>
                          <a:spcPct val="115000"/>
                        </a:lnSpc>
                        <a:spcBef>
                          <a:spcPts val="600"/>
                        </a:spcBef>
                        <a:spcAft>
                          <a:spcPts val="0"/>
                        </a:spcAft>
                      </a:pPr>
                      <a:r>
                        <a:rPr lang="el-GR" sz="1000">
                          <a:effectLst/>
                        </a:rPr>
                        <a:t>0</a:t>
                      </a:r>
                      <a:endParaRPr lang="el-GR" sz="1000">
                        <a:effectLst/>
                        <a:latin typeface="Calibri"/>
                        <a:ea typeface="Calibri"/>
                        <a:cs typeface="Times New Roman"/>
                      </a:endParaRPr>
                    </a:p>
                  </a:txBody>
                  <a:tcPr marL="56995" marR="56995" marT="0" marB="0" anchor="b"/>
                </a:tc>
                <a:tc>
                  <a:txBody>
                    <a:bodyPr/>
                    <a:lstStyle/>
                    <a:p>
                      <a:pPr algn="ctr">
                        <a:lnSpc>
                          <a:spcPct val="115000"/>
                        </a:lnSpc>
                        <a:spcBef>
                          <a:spcPts val="600"/>
                        </a:spcBef>
                        <a:spcAft>
                          <a:spcPts val="0"/>
                        </a:spcAft>
                      </a:pPr>
                      <a:r>
                        <a:rPr lang="el-GR" sz="1000">
                          <a:effectLst/>
                        </a:rPr>
                        <a:t>5</a:t>
                      </a:r>
                      <a:endParaRPr lang="el-GR" sz="1000">
                        <a:effectLst/>
                        <a:latin typeface="Calibri"/>
                        <a:ea typeface="Calibri"/>
                        <a:cs typeface="Times New Roman"/>
                      </a:endParaRPr>
                    </a:p>
                  </a:txBody>
                  <a:tcPr marL="56995" marR="56995" marT="0" marB="0" anchor="b"/>
                </a:tc>
              </a:tr>
              <a:tr h="450106">
                <a:tc>
                  <a:txBody>
                    <a:bodyPr/>
                    <a:lstStyle/>
                    <a:p>
                      <a:pPr algn="ctr">
                        <a:lnSpc>
                          <a:spcPct val="115000"/>
                        </a:lnSpc>
                        <a:spcBef>
                          <a:spcPts val="600"/>
                        </a:spcBef>
                        <a:spcAft>
                          <a:spcPts val="0"/>
                        </a:spcAft>
                      </a:pPr>
                      <a:r>
                        <a:rPr lang="el-GR" sz="1000">
                          <a:effectLst/>
                        </a:rPr>
                        <a:t>8</a:t>
                      </a:r>
                      <a:endParaRPr lang="el-GR" sz="1000">
                        <a:effectLst/>
                        <a:latin typeface="Calibri"/>
                        <a:ea typeface="Calibri"/>
                        <a:cs typeface="Times New Roman"/>
                      </a:endParaRPr>
                    </a:p>
                  </a:txBody>
                  <a:tcPr marL="56995" marR="56995" marT="0" marB="0" anchor="ctr"/>
                </a:tc>
                <a:tc>
                  <a:txBody>
                    <a:bodyPr/>
                    <a:lstStyle/>
                    <a:p>
                      <a:pPr algn="ctr">
                        <a:lnSpc>
                          <a:spcPct val="115000"/>
                        </a:lnSpc>
                        <a:spcBef>
                          <a:spcPts val="600"/>
                        </a:spcBef>
                        <a:spcAft>
                          <a:spcPts val="0"/>
                        </a:spcAft>
                      </a:pPr>
                      <a:r>
                        <a:rPr lang="el-GR" sz="1000">
                          <a:effectLst/>
                        </a:rPr>
                        <a:t>24</a:t>
                      </a:r>
                      <a:endParaRPr lang="el-GR" sz="1000">
                        <a:effectLst/>
                        <a:latin typeface="Calibri"/>
                        <a:ea typeface="Calibri"/>
                        <a:cs typeface="Times New Roman"/>
                      </a:endParaRPr>
                    </a:p>
                  </a:txBody>
                  <a:tcPr marL="56995" marR="56995" marT="0" marB="0" anchor="ctr"/>
                </a:tc>
                <a:tc>
                  <a:txBody>
                    <a:bodyPr/>
                    <a:lstStyle/>
                    <a:p>
                      <a:pPr algn="l">
                        <a:lnSpc>
                          <a:spcPct val="115000"/>
                        </a:lnSpc>
                        <a:spcBef>
                          <a:spcPts val="600"/>
                        </a:spcBef>
                        <a:spcAft>
                          <a:spcPts val="0"/>
                        </a:spcAft>
                      </a:pPr>
                      <a:r>
                        <a:rPr lang="el-GR" sz="1000">
                          <a:effectLst/>
                        </a:rPr>
                        <a:t>Κατά προτεραιότητα καθορισμός αιγιαλού και παραλίας σε προστατευόμενες περιοχές προστασίας ειδών και οικοτόπων-GR13SM10-06</a:t>
                      </a:r>
                      <a:endParaRPr lang="el-GR" sz="1000">
                        <a:effectLst/>
                        <a:latin typeface="Calibri"/>
                        <a:ea typeface="Calibri"/>
                        <a:cs typeface="Times New Roman"/>
                      </a:endParaRPr>
                    </a:p>
                  </a:txBody>
                  <a:tcPr marL="56995" marR="56995" marT="0" marB="0"/>
                </a:tc>
                <a:tc>
                  <a:txBody>
                    <a:bodyPr/>
                    <a:lstStyle/>
                    <a:p>
                      <a:pPr algn="ctr">
                        <a:lnSpc>
                          <a:spcPct val="115000"/>
                        </a:lnSpc>
                        <a:spcBef>
                          <a:spcPts val="600"/>
                        </a:spcBef>
                        <a:spcAft>
                          <a:spcPts val="0"/>
                        </a:spcAft>
                      </a:pPr>
                      <a:r>
                        <a:rPr lang="el-GR" sz="1000">
                          <a:effectLst/>
                        </a:rPr>
                        <a:t>0</a:t>
                      </a:r>
                      <a:endParaRPr lang="el-GR" sz="1000">
                        <a:effectLst/>
                        <a:latin typeface="Calibri"/>
                        <a:ea typeface="Calibri"/>
                        <a:cs typeface="Times New Roman"/>
                      </a:endParaRPr>
                    </a:p>
                  </a:txBody>
                  <a:tcPr marL="56995" marR="56995" marT="0" marB="0" anchor="b"/>
                </a:tc>
                <a:tc>
                  <a:txBody>
                    <a:bodyPr/>
                    <a:lstStyle/>
                    <a:p>
                      <a:pPr algn="ctr">
                        <a:lnSpc>
                          <a:spcPct val="115000"/>
                        </a:lnSpc>
                        <a:spcBef>
                          <a:spcPts val="600"/>
                        </a:spcBef>
                        <a:spcAft>
                          <a:spcPts val="0"/>
                        </a:spcAft>
                      </a:pPr>
                      <a:r>
                        <a:rPr lang="el-GR" sz="1000">
                          <a:effectLst/>
                        </a:rPr>
                        <a:t>5</a:t>
                      </a:r>
                      <a:endParaRPr lang="el-GR" sz="1000">
                        <a:effectLst/>
                        <a:latin typeface="Calibri"/>
                        <a:ea typeface="Calibri"/>
                        <a:cs typeface="Times New Roman"/>
                      </a:endParaRPr>
                    </a:p>
                  </a:txBody>
                  <a:tcPr marL="56995" marR="56995" marT="0" marB="0" anchor="b"/>
                </a:tc>
              </a:tr>
              <a:tr h="638893">
                <a:tc>
                  <a:txBody>
                    <a:bodyPr/>
                    <a:lstStyle/>
                    <a:p>
                      <a:pPr algn="ctr">
                        <a:lnSpc>
                          <a:spcPct val="115000"/>
                        </a:lnSpc>
                        <a:spcBef>
                          <a:spcPts val="600"/>
                        </a:spcBef>
                        <a:spcAft>
                          <a:spcPts val="0"/>
                        </a:spcAft>
                      </a:pPr>
                      <a:r>
                        <a:rPr lang="el-GR" sz="1000">
                          <a:effectLst/>
                        </a:rPr>
                        <a:t>9</a:t>
                      </a:r>
                      <a:endParaRPr lang="el-GR" sz="1000">
                        <a:effectLst/>
                        <a:latin typeface="Calibri"/>
                        <a:ea typeface="Calibri"/>
                        <a:cs typeface="Times New Roman"/>
                      </a:endParaRPr>
                    </a:p>
                  </a:txBody>
                  <a:tcPr marL="56995" marR="56995" marT="0" marB="0" anchor="ctr"/>
                </a:tc>
                <a:tc>
                  <a:txBody>
                    <a:bodyPr/>
                    <a:lstStyle/>
                    <a:p>
                      <a:pPr algn="ctr">
                        <a:lnSpc>
                          <a:spcPct val="115000"/>
                        </a:lnSpc>
                        <a:spcBef>
                          <a:spcPts val="600"/>
                        </a:spcBef>
                        <a:spcAft>
                          <a:spcPts val="0"/>
                        </a:spcAft>
                      </a:pPr>
                      <a:r>
                        <a:rPr lang="el-GR" sz="1000">
                          <a:effectLst/>
                        </a:rPr>
                        <a:t>28</a:t>
                      </a:r>
                      <a:endParaRPr lang="el-GR" sz="1000">
                        <a:effectLst/>
                        <a:latin typeface="Calibri"/>
                        <a:ea typeface="Calibri"/>
                        <a:cs typeface="Times New Roman"/>
                      </a:endParaRPr>
                    </a:p>
                  </a:txBody>
                  <a:tcPr marL="56995" marR="56995" marT="0" marB="0" anchor="ctr"/>
                </a:tc>
                <a:tc>
                  <a:txBody>
                    <a:bodyPr/>
                    <a:lstStyle/>
                    <a:p>
                      <a:pPr algn="l">
                        <a:lnSpc>
                          <a:spcPct val="115000"/>
                        </a:lnSpc>
                        <a:spcBef>
                          <a:spcPts val="600"/>
                        </a:spcBef>
                        <a:spcAft>
                          <a:spcPts val="0"/>
                        </a:spcAft>
                      </a:pPr>
                      <a:r>
                        <a:rPr lang="el-GR" sz="1000">
                          <a:effectLst/>
                        </a:rPr>
                        <a:t>Επικαιροποίηση τεχνικών μελετών, επικαιροποίηση και συμπλήρωση υποστηρικτικών μελετών και ανανέωση περιβαλλοντικών όρων υδραυλικών έργων</a:t>
                      </a:r>
                      <a:br>
                        <a:rPr lang="el-GR" sz="1000">
                          <a:effectLst/>
                        </a:rPr>
                      </a:br>
                      <a:r>
                        <a:rPr lang="el-GR" sz="1000">
                          <a:effectLst/>
                        </a:rPr>
                        <a:t>GR13SM11-03</a:t>
                      </a:r>
                      <a:endParaRPr lang="el-GR" sz="1000">
                        <a:effectLst/>
                        <a:latin typeface="Calibri"/>
                        <a:ea typeface="Calibri"/>
                        <a:cs typeface="Times New Roman"/>
                      </a:endParaRPr>
                    </a:p>
                  </a:txBody>
                  <a:tcPr marL="56995" marR="56995" marT="0" marB="0"/>
                </a:tc>
                <a:tc>
                  <a:txBody>
                    <a:bodyPr/>
                    <a:lstStyle/>
                    <a:p>
                      <a:pPr algn="ctr">
                        <a:lnSpc>
                          <a:spcPct val="115000"/>
                        </a:lnSpc>
                        <a:spcBef>
                          <a:spcPts val="600"/>
                        </a:spcBef>
                        <a:spcAft>
                          <a:spcPts val="0"/>
                        </a:spcAft>
                      </a:pPr>
                      <a:r>
                        <a:rPr lang="el-GR" sz="1000">
                          <a:effectLst/>
                        </a:rPr>
                        <a:t>0</a:t>
                      </a:r>
                      <a:endParaRPr lang="el-GR" sz="1000">
                        <a:effectLst/>
                        <a:latin typeface="Calibri"/>
                        <a:ea typeface="Calibri"/>
                        <a:cs typeface="Times New Roman"/>
                      </a:endParaRPr>
                    </a:p>
                  </a:txBody>
                  <a:tcPr marL="56995" marR="56995" marT="0" marB="0" anchor="b"/>
                </a:tc>
                <a:tc>
                  <a:txBody>
                    <a:bodyPr/>
                    <a:lstStyle/>
                    <a:p>
                      <a:pPr algn="ctr">
                        <a:lnSpc>
                          <a:spcPct val="115000"/>
                        </a:lnSpc>
                        <a:spcBef>
                          <a:spcPts val="600"/>
                        </a:spcBef>
                        <a:spcAft>
                          <a:spcPts val="0"/>
                        </a:spcAft>
                      </a:pPr>
                      <a:r>
                        <a:rPr lang="el-GR" sz="1000">
                          <a:effectLst/>
                        </a:rPr>
                        <a:t>5</a:t>
                      </a:r>
                      <a:endParaRPr lang="el-GR" sz="1000">
                        <a:effectLst/>
                        <a:latin typeface="Calibri"/>
                        <a:ea typeface="Calibri"/>
                        <a:cs typeface="Times New Roman"/>
                      </a:endParaRPr>
                    </a:p>
                  </a:txBody>
                  <a:tcPr marL="56995" marR="56995" marT="0" marB="0" anchor="b"/>
                </a:tc>
              </a:tr>
              <a:tr h="295783">
                <a:tc>
                  <a:txBody>
                    <a:bodyPr/>
                    <a:lstStyle/>
                    <a:p>
                      <a:pPr algn="ctr">
                        <a:lnSpc>
                          <a:spcPct val="115000"/>
                        </a:lnSpc>
                        <a:spcBef>
                          <a:spcPts val="600"/>
                        </a:spcBef>
                        <a:spcAft>
                          <a:spcPts val="0"/>
                        </a:spcAft>
                      </a:pPr>
                      <a:r>
                        <a:rPr lang="el-GR" sz="1000">
                          <a:effectLst/>
                        </a:rPr>
                        <a:t>10</a:t>
                      </a:r>
                      <a:endParaRPr lang="el-GR" sz="1000">
                        <a:effectLst/>
                        <a:latin typeface="Calibri"/>
                        <a:ea typeface="Calibri"/>
                        <a:cs typeface="Times New Roman"/>
                      </a:endParaRPr>
                    </a:p>
                  </a:txBody>
                  <a:tcPr marL="56995" marR="56995" marT="0" marB="0" anchor="ctr"/>
                </a:tc>
                <a:tc>
                  <a:txBody>
                    <a:bodyPr/>
                    <a:lstStyle/>
                    <a:p>
                      <a:pPr algn="ctr">
                        <a:lnSpc>
                          <a:spcPct val="115000"/>
                        </a:lnSpc>
                        <a:spcBef>
                          <a:spcPts val="600"/>
                        </a:spcBef>
                        <a:spcAft>
                          <a:spcPts val="0"/>
                        </a:spcAft>
                      </a:pPr>
                      <a:r>
                        <a:rPr lang="el-GR" sz="1000">
                          <a:effectLst/>
                        </a:rPr>
                        <a:t>39</a:t>
                      </a:r>
                      <a:endParaRPr lang="el-GR" sz="1000">
                        <a:effectLst/>
                        <a:latin typeface="Calibri"/>
                        <a:ea typeface="Calibri"/>
                        <a:cs typeface="Times New Roman"/>
                      </a:endParaRPr>
                    </a:p>
                  </a:txBody>
                  <a:tcPr marL="56995" marR="56995" marT="0" marB="0" anchor="ctr"/>
                </a:tc>
                <a:tc>
                  <a:txBody>
                    <a:bodyPr/>
                    <a:lstStyle/>
                    <a:p>
                      <a:pPr algn="l">
                        <a:lnSpc>
                          <a:spcPct val="115000"/>
                        </a:lnSpc>
                        <a:spcBef>
                          <a:spcPts val="600"/>
                        </a:spcBef>
                        <a:spcAft>
                          <a:spcPts val="0"/>
                        </a:spcAft>
                      </a:pPr>
                      <a:r>
                        <a:rPr lang="el-GR" sz="1000">
                          <a:effectLst/>
                        </a:rPr>
                        <a:t>Μέτρα καταπολέμησης της εισβολής ξενικών ειδών στα επιφανειακά υδατικά συστήματα -GR13SM14-06</a:t>
                      </a:r>
                      <a:endParaRPr lang="el-GR" sz="1000">
                        <a:effectLst/>
                        <a:latin typeface="Calibri"/>
                        <a:ea typeface="Calibri"/>
                        <a:cs typeface="Times New Roman"/>
                      </a:endParaRPr>
                    </a:p>
                  </a:txBody>
                  <a:tcPr marL="56995" marR="56995" marT="0" marB="0"/>
                </a:tc>
                <a:tc>
                  <a:txBody>
                    <a:bodyPr/>
                    <a:lstStyle/>
                    <a:p>
                      <a:pPr algn="ctr">
                        <a:lnSpc>
                          <a:spcPct val="115000"/>
                        </a:lnSpc>
                        <a:spcBef>
                          <a:spcPts val="600"/>
                        </a:spcBef>
                        <a:spcAft>
                          <a:spcPts val="0"/>
                        </a:spcAft>
                      </a:pPr>
                      <a:r>
                        <a:rPr lang="el-GR" sz="1000">
                          <a:effectLst/>
                        </a:rPr>
                        <a:t>0</a:t>
                      </a:r>
                      <a:endParaRPr lang="el-GR" sz="1000">
                        <a:effectLst/>
                        <a:latin typeface="Calibri"/>
                        <a:ea typeface="Calibri"/>
                        <a:cs typeface="Times New Roman"/>
                      </a:endParaRPr>
                    </a:p>
                  </a:txBody>
                  <a:tcPr marL="56995" marR="56995" marT="0" marB="0" anchor="b"/>
                </a:tc>
                <a:tc>
                  <a:txBody>
                    <a:bodyPr/>
                    <a:lstStyle/>
                    <a:p>
                      <a:pPr algn="ctr">
                        <a:lnSpc>
                          <a:spcPct val="115000"/>
                        </a:lnSpc>
                        <a:spcBef>
                          <a:spcPts val="600"/>
                        </a:spcBef>
                        <a:spcAft>
                          <a:spcPts val="0"/>
                        </a:spcAft>
                      </a:pPr>
                      <a:r>
                        <a:rPr lang="el-GR" sz="1000">
                          <a:effectLst/>
                        </a:rPr>
                        <a:t>5</a:t>
                      </a:r>
                      <a:endParaRPr lang="el-GR" sz="1000">
                        <a:effectLst/>
                        <a:latin typeface="Calibri"/>
                        <a:ea typeface="Calibri"/>
                        <a:cs typeface="Times New Roman"/>
                      </a:endParaRPr>
                    </a:p>
                  </a:txBody>
                  <a:tcPr marL="56995" marR="56995" marT="0" marB="0" anchor="b"/>
                </a:tc>
              </a:tr>
              <a:tr h="501546">
                <a:tc>
                  <a:txBody>
                    <a:bodyPr/>
                    <a:lstStyle/>
                    <a:p>
                      <a:pPr algn="ctr">
                        <a:lnSpc>
                          <a:spcPct val="115000"/>
                        </a:lnSpc>
                        <a:spcBef>
                          <a:spcPts val="600"/>
                        </a:spcBef>
                        <a:spcAft>
                          <a:spcPts val="0"/>
                        </a:spcAft>
                      </a:pPr>
                      <a:r>
                        <a:rPr lang="el-GR" sz="1000">
                          <a:effectLst/>
                        </a:rPr>
                        <a:t>11</a:t>
                      </a:r>
                      <a:endParaRPr lang="el-GR" sz="1000">
                        <a:effectLst/>
                        <a:latin typeface="Calibri"/>
                        <a:ea typeface="Calibri"/>
                        <a:cs typeface="Times New Roman"/>
                      </a:endParaRPr>
                    </a:p>
                  </a:txBody>
                  <a:tcPr marL="56995" marR="56995" marT="0" marB="0" anchor="ctr"/>
                </a:tc>
                <a:tc>
                  <a:txBody>
                    <a:bodyPr/>
                    <a:lstStyle/>
                    <a:p>
                      <a:pPr algn="ctr">
                        <a:lnSpc>
                          <a:spcPct val="115000"/>
                        </a:lnSpc>
                        <a:spcBef>
                          <a:spcPts val="600"/>
                        </a:spcBef>
                        <a:spcAft>
                          <a:spcPts val="0"/>
                        </a:spcAft>
                      </a:pPr>
                      <a:r>
                        <a:rPr lang="el-GR" sz="1000">
                          <a:effectLst/>
                        </a:rPr>
                        <a:t>40</a:t>
                      </a:r>
                      <a:endParaRPr lang="el-GR" sz="1000">
                        <a:effectLst/>
                        <a:latin typeface="Calibri"/>
                        <a:ea typeface="Calibri"/>
                        <a:cs typeface="Times New Roman"/>
                      </a:endParaRPr>
                    </a:p>
                  </a:txBody>
                  <a:tcPr marL="56995" marR="56995" marT="0" marB="0" anchor="ctr"/>
                </a:tc>
                <a:tc>
                  <a:txBody>
                    <a:bodyPr/>
                    <a:lstStyle/>
                    <a:p>
                      <a:pPr algn="l">
                        <a:lnSpc>
                          <a:spcPct val="115000"/>
                        </a:lnSpc>
                        <a:spcBef>
                          <a:spcPts val="600"/>
                        </a:spcBef>
                        <a:spcAft>
                          <a:spcPts val="0"/>
                        </a:spcAft>
                      </a:pPr>
                      <a:r>
                        <a:rPr lang="el-GR" sz="1000">
                          <a:effectLst/>
                        </a:rPr>
                        <a:t>Οργάνωση ενημερωτικών ημερίδων, για θέματα νέων τεχνολογιών, σύγχρονων καλλιεργητικών τεχνικών, θεμάτων προστασίας περιβάλλοντος, ευφορίας των γεωργικών εδαφών κ.λπ. -GR13SM15-01</a:t>
                      </a:r>
                      <a:endParaRPr lang="el-GR" sz="1000">
                        <a:effectLst/>
                        <a:latin typeface="Calibri"/>
                        <a:ea typeface="Calibri"/>
                        <a:cs typeface="Times New Roman"/>
                      </a:endParaRPr>
                    </a:p>
                  </a:txBody>
                  <a:tcPr marL="56995" marR="56995" marT="0" marB="0"/>
                </a:tc>
                <a:tc>
                  <a:txBody>
                    <a:bodyPr/>
                    <a:lstStyle/>
                    <a:p>
                      <a:pPr algn="ctr">
                        <a:lnSpc>
                          <a:spcPct val="115000"/>
                        </a:lnSpc>
                        <a:spcBef>
                          <a:spcPts val="600"/>
                        </a:spcBef>
                        <a:spcAft>
                          <a:spcPts val="0"/>
                        </a:spcAft>
                      </a:pPr>
                      <a:r>
                        <a:rPr lang="el-GR" sz="1000">
                          <a:effectLst/>
                        </a:rPr>
                        <a:t>0</a:t>
                      </a:r>
                      <a:endParaRPr lang="el-GR" sz="1000">
                        <a:effectLst/>
                        <a:latin typeface="Calibri"/>
                        <a:ea typeface="Calibri"/>
                        <a:cs typeface="Times New Roman"/>
                      </a:endParaRPr>
                    </a:p>
                  </a:txBody>
                  <a:tcPr marL="56995" marR="56995" marT="0" marB="0" anchor="b"/>
                </a:tc>
                <a:tc>
                  <a:txBody>
                    <a:bodyPr/>
                    <a:lstStyle/>
                    <a:p>
                      <a:pPr algn="ctr">
                        <a:lnSpc>
                          <a:spcPct val="115000"/>
                        </a:lnSpc>
                        <a:spcBef>
                          <a:spcPts val="600"/>
                        </a:spcBef>
                        <a:spcAft>
                          <a:spcPts val="0"/>
                        </a:spcAft>
                      </a:pPr>
                      <a:r>
                        <a:rPr lang="el-GR" sz="1000">
                          <a:effectLst/>
                        </a:rPr>
                        <a:t>5</a:t>
                      </a:r>
                      <a:endParaRPr lang="el-GR" sz="1000">
                        <a:effectLst/>
                        <a:latin typeface="Calibri"/>
                        <a:ea typeface="Calibri"/>
                        <a:cs typeface="Times New Roman"/>
                      </a:endParaRPr>
                    </a:p>
                  </a:txBody>
                  <a:tcPr marL="56995" marR="56995" marT="0" marB="0" anchor="b"/>
                </a:tc>
              </a:tr>
              <a:tr h="257202">
                <a:tc>
                  <a:txBody>
                    <a:bodyPr/>
                    <a:lstStyle/>
                    <a:p>
                      <a:pPr algn="ctr">
                        <a:lnSpc>
                          <a:spcPct val="115000"/>
                        </a:lnSpc>
                        <a:spcBef>
                          <a:spcPts val="600"/>
                        </a:spcBef>
                        <a:spcAft>
                          <a:spcPts val="0"/>
                        </a:spcAft>
                      </a:pPr>
                      <a:r>
                        <a:rPr lang="el-GR" sz="1000">
                          <a:effectLst/>
                        </a:rPr>
                        <a:t>12</a:t>
                      </a:r>
                      <a:endParaRPr lang="el-GR" sz="1000">
                        <a:effectLst/>
                        <a:latin typeface="Calibri"/>
                        <a:ea typeface="Calibri"/>
                        <a:cs typeface="Times New Roman"/>
                      </a:endParaRPr>
                    </a:p>
                  </a:txBody>
                  <a:tcPr marL="56995" marR="56995" marT="0" marB="0" anchor="ctr"/>
                </a:tc>
                <a:tc>
                  <a:txBody>
                    <a:bodyPr/>
                    <a:lstStyle/>
                    <a:p>
                      <a:pPr algn="ctr">
                        <a:lnSpc>
                          <a:spcPct val="115000"/>
                        </a:lnSpc>
                        <a:spcBef>
                          <a:spcPts val="600"/>
                        </a:spcBef>
                        <a:spcAft>
                          <a:spcPts val="0"/>
                        </a:spcAft>
                      </a:pPr>
                      <a:r>
                        <a:rPr lang="el-GR" sz="1000">
                          <a:effectLst/>
                        </a:rPr>
                        <a:t>41</a:t>
                      </a:r>
                      <a:endParaRPr lang="el-GR" sz="1000">
                        <a:effectLst/>
                        <a:latin typeface="Calibri"/>
                        <a:ea typeface="Calibri"/>
                        <a:cs typeface="Times New Roman"/>
                      </a:endParaRPr>
                    </a:p>
                  </a:txBody>
                  <a:tcPr marL="56995" marR="56995" marT="0" marB="0" anchor="ctr"/>
                </a:tc>
                <a:tc>
                  <a:txBody>
                    <a:bodyPr/>
                    <a:lstStyle/>
                    <a:p>
                      <a:pPr algn="l">
                        <a:lnSpc>
                          <a:spcPct val="115000"/>
                        </a:lnSpc>
                        <a:spcBef>
                          <a:spcPts val="600"/>
                        </a:spcBef>
                        <a:spcAft>
                          <a:spcPts val="0"/>
                        </a:spcAft>
                      </a:pPr>
                      <a:r>
                        <a:rPr lang="el-GR" sz="1000">
                          <a:effectLst/>
                        </a:rPr>
                        <a:t>Ενημέρωση και ευαισθητοποίηση του κοινού σε θέματα νερού-GR13SM15-02</a:t>
                      </a:r>
                      <a:endParaRPr lang="el-GR" sz="1000">
                        <a:effectLst/>
                        <a:latin typeface="Calibri"/>
                        <a:ea typeface="Calibri"/>
                        <a:cs typeface="Times New Roman"/>
                      </a:endParaRPr>
                    </a:p>
                  </a:txBody>
                  <a:tcPr marL="56995" marR="56995" marT="0" marB="0"/>
                </a:tc>
                <a:tc>
                  <a:txBody>
                    <a:bodyPr/>
                    <a:lstStyle/>
                    <a:p>
                      <a:pPr algn="ctr">
                        <a:lnSpc>
                          <a:spcPct val="115000"/>
                        </a:lnSpc>
                        <a:spcBef>
                          <a:spcPts val="600"/>
                        </a:spcBef>
                        <a:spcAft>
                          <a:spcPts val="0"/>
                        </a:spcAft>
                      </a:pPr>
                      <a:r>
                        <a:rPr lang="el-GR" sz="1000">
                          <a:effectLst/>
                        </a:rPr>
                        <a:t>0</a:t>
                      </a:r>
                      <a:endParaRPr lang="el-GR" sz="1000">
                        <a:effectLst/>
                        <a:latin typeface="Calibri"/>
                        <a:ea typeface="Calibri"/>
                        <a:cs typeface="Times New Roman"/>
                      </a:endParaRPr>
                    </a:p>
                  </a:txBody>
                  <a:tcPr marL="56995" marR="56995" marT="0" marB="0" anchor="b"/>
                </a:tc>
                <a:tc>
                  <a:txBody>
                    <a:bodyPr/>
                    <a:lstStyle/>
                    <a:p>
                      <a:pPr algn="ctr">
                        <a:lnSpc>
                          <a:spcPct val="115000"/>
                        </a:lnSpc>
                        <a:spcBef>
                          <a:spcPts val="600"/>
                        </a:spcBef>
                        <a:spcAft>
                          <a:spcPts val="0"/>
                        </a:spcAft>
                      </a:pPr>
                      <a:r>
                        <a:rPr lang="el-GR" sz="1000" dirty="0">
                          <a:effectLst/>
                        </a:rPr>
                        <a:t>5</a:t>
                      </a:r>
                      <a:endParaRPr lang="el-GR" sz="1000" dirty="0">
                        <a:effectLst/>
                        <a:latin typeface="Calibri"/>
                        <a:ea typeface="Calibri"/>
                        <a:cs typeface="Times New Roman"/>
                      </a:endParaRPr>
                    </a:p>
                  </a:txBody>
                  <a:tcPr marL="56995" marR="56995" marT="0" marB="0" anchor="b"/>
                </a:tc>
              </a:tr>
            </a:tbl>
          </a:graphicData>
        </a:graphic>
      </p:graphicFrame>
    </p:spTree>
    <p:extLst>
      <p:ext uri="{BB962C8B-B14F-4D97-AF65-F5344CB8AC3E}">
        <p14:creationId xmlns:p14="http://schemas.microsoft.com/office/powerpoint/2010/main" val="675290775"/>
      </p:ext>
    </p:extLst>
  </p:cSld>
  <p:clrMapOvr>
    <a:masterClrMapping/>
  </p:clrMapOvr>
  <p:transition spd="slow">
    <p:randomBar dir="ver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περιεχομένου 1"/>
          <p:cNvSpPr>
            <a:spLocks noGrp="1"/>
          </p:cNvSpPr>
          <p:nvPr>
            <p:ph idx="1"/>
          </p:nvPr>
        </p:nvSpPr>
        <p:spPr/>
        <p:txBody>
          <a:bodyPr/>
          <a:lstStyle/>
          <a:p>
            <a:endParaRPr lang="el-GR"/>
          </a:p>
        </p:txBody>
      </p:sp>
      <p:sp>
        <p:nvSpPr>
          <p:cNvPr id="3" name="Τίτλος 2"/>
          <p:cNvSpPr>
            <a:spLocks noGrp="1"/>
          </p:cNvSpPr>
          <p:nvPr>
            <p:ph type="title"/>
          </p:nvPr>
        </p:nvSpPr>
        <p:spPr/>
        <p:txBody>
          <a:bodyPr/>
          <a:lstStyle/>
          <a:p>
            <a:endParaRPr lang="el-GR"/>
          </a:p>
        </p:txBody>
      </p:sp>
      <p:graphicFrame>
        <p:nvGraphicFramePr>
          <p:cNvPr id="4" name="Θέση περιεχομένου 3"/>
          <p:cNvGraphicFramePr>
            <a:graphicFrameLocks/>
          </p:cNvGraphicFramePr>
          <p:nvPr>
            <p:extLst>
              <p:ext uri="{D42A27DB-BD31-4B8C-83A1-F6EECF244321}">
                <p14:modId xmlns:p14="http://schemas.microsoft.com/office/powerpoint/2010/main" val="3342325068"/>
              </p:ext>
            </p:extLst>
          </p:nvPr>
        </p:nvGraphicFramePr>
        <p:xfrm>
          <a:off x="1" y="1"/>
          <a:ext cx="9108503" cy="6313151"/>
        </p:xfrm>
        <a:graphic>
          <a:graphicData uri="http://schemas.openxmlformats.org/drawingml/2006/table">
            <a:tbl>
              <a:tblPr firstRow="1" firstCol="1" bandRow="1">
                <a:tableStyleId>{5C22544A-7EE6-4342-B048-85BDC9FD1C3A}</a:tableStyleId>
              </a:tblPr>
              <a:tblGrid>
                <a:gridCol w="333480"/>
                <a:gridCol w="512452"/>
                <a:gridCol w="6126395"/>
                <a:gridCol w="1292235"/>
                <a:gridCol w="843941"/>
              </a:tblGrid>
              <a:tr h="365934">
                <a:tc>
                  <a:txBody>
                    <a:bodyPr/>
                    <a:lstStyle/>
                    <a:p>
                      <a:pPr algn="ctr">
                        <a:lnSpc>
                          <a:spcPct val="115000"/>
                        </a:lnSpc>
                        <a:spcBef>
                          <a:spcPts val="600"/>
                        </a:spcBef>
                        <a:spcAft>
                          <a:spcPts val="0"/>
                        </a:spcAft>
                      </a:pPr>
                      <a:r>
                        <a:rPr lang="el-GR" sz="1000" dirty="0">
                          <a:effectLst/>
                        </a:rPr>
                        <a:t>Α/Α</a:t>
                      </a:r>
                      <a:endParaRPr lang="el-GR" sz="1000" dirty="0">
                        <a:effectLst/>
                        <a:latin typeface="Calibri"/>
                        <a:ea typeface="Calibri"/>
                        <a:cs typeface="Times New Roman"/>
                      </a:endParaRPr>
                    </a:p>
                  </a:txBody>
                  <a:tcPr marL="56995" marR="56995" marT="0" marB="0" anchor="ctr"/>
                </a:tc>
                <a:tc>
                  <a:txBody>
                    <a:bodyPr/>
                    <a:lstStyle/>
                    <a:p>
                      <a:pPr algn="ctr">
                        <a:lnSpc>
                          <a:spcPct val="115000"/>
                        </a:lnSpc>
                        <a:spcBef>
                          <a:spcPts val="600"/>
                        </a:spcBef>
                        <a:spcAft>
                          <a:spcPts val="0"/>
                        </a:spcAft>
                      </a:pPr>
                      <a:r>
                        <a:rPr lang="el-GR" sz="1000" dirty="0">
                          <a:effectLst/>
                        </a:rPr>
                        <a:t>Μέτρο</a:t>
                      </a:r>
                      <a:endParaRPr lang="el-GR" sz="1000" dirty="0">
                        <a:effectLst/>
                        <a:latin typeface="Calibri"/>
                        <a:ea typeface="Calibri"/>
                        <a:cs typeface="Times New Roman"/>
                      </a:endParaRPr>
                    </a:p>
                  </a:txBody>
                  <a:tcPr marL="56995" marR="56995" marT="0" marB="0" anchor="ctr"/>
                </a:tc>
                <a:tc>
                  <a:txBody>
                    <a:bodyPr/>
                    <a:lstStyle/>
                    <a:p>
                      <a:pPr algn="l">
                        <a:lnSpc>
                          <a:spcPct val="115000"/>
                        </a:lnSpc>
                        <a:spcBef>
                          <a:spcPts val="600"/>
                        </a:spcBef>
                        <a:spcAft>
                          <a:spcPts val="0"/>
                        </a:spcAft>
                      </a:pPr>
                      <a:r>
                        <a:rPr lang="el-GR" sz="1000">
                          <a:effectLst/>
                        </a:rPr>
                        <a:t>Μέτρο (Οδηγία- Κωδικός)</a:t>
                      </a:r>
                      <a:endParaRPr lang="el-GR" sz="1000">
                        <a:effectLst/>
                        <a:latin typeface="Calibri"/>
                        <a:ea typeface="Calibri"/>
                        <a:cs typeface="Times New Roman"/>
                      </a:endParaRPr>
                    </a:p>
                  </a:txBody>
                  <a:tcPr marL="56995" marR="56995" marT="0" marB="0" anchor="ctr"/>
                </a:tc>
                <a:tc>
                  <a:txBody>
                    <a:bodyPr/>
                    <a:lstStyle/>
                    <a:p>
                      <a:pPr algn="ctr">
                        <a:lnSpc>
                          <a:spcPct val="115000"/>
                        </a:lnSpc>
                        <a:spcBef>
                          <a:spcPts val="600"/>
                        </a:spcBef>
                        <a:spcAft>
                          <a:spcPts val="0"/>
                        </a:spcAft>
                      </a:pPr>
                      <a:r>
                        <a:rPr lang="el-GR" sz="1000">
                          <a:effectLst/>
                        </a:rPr>
                        <a:t>Ετήσιο Κόστος – όφελος (€/m</a:t>
                      </a:r>
                      <a:r>
                        <a:rPr lang="el-GR" sz="1000" baseline="30000">
                          <a:effectLst/>
                        </a:rPr>
                        <a:t>3</a:t>
                      </a:r>
                      <a:r>
                        <a:rPr lang="el-GR" sz="1000">
                          <a:effectLst/>
                        </a:rPr>
                        <a:t>*έτος)</a:t>
                      </a:r>
                      <a:endParaRPr lang="el-GR" sz="1000">
                        <a:effectLst/>
                        <a:latin typeface="Calibri"/>
                        <a:ea typeface="Calibri"/>
                        <a:cs typeface="Times New Roman"/>
                      </a:endParaRPr>
                    </a:p>
                  </a:txBody>
                  <a:tcPr marL="56995" marR="56995" marT="0" marB="0" anchor="b"/>
                </a:tc>
                <a:tc>
                  <a:txBody>
                    <a:bodyPr/>
                    <a:lstStyle/>
                    <a:p>
                      <a:pPr algn="ctr">
                        <a:lnSpc>
                          <a:spcPct val="115000"/>
                        </a:lnSpc>
                        <a:spcBef>
                          <a:spcPts val="600"/>
                        </a:spcBef>
                        <a:spcAft>
                          <a:spcPts val="0"/>
                        </a:spcAft>
                      </a:pPr>
                      <a:r>
                        <a:rPr lang="el-GR" sz="1000" dirty="0">
                          <a:effectLst/>
                        </a:rPr>
                        <a:t>Βαθμολογία</a:t>
                      </a:r>
                      <a:endParaRPr lang="el-GR" sz="1000" dirty="0">
                        <a:effectLst/>
                        <a:latin typeface="Calibri"/>
                        <a:ea typeface="Calibri"/>
                        <a:cs typeface="Times New Roman"/>
                      </a:endParaRPr>
                    </a:p>
                  </a:txBody>
                  <a:tcPr marL="56995" marR="56995" marT="0" marB="0" anchor="b"/>
                </a:tc>
              </a:tr>
              <a:tr h="325274">
                <a:tc>
                  <a:txBody>
                    <a:bodyPr/>
                    <a:lstStyle/>
                    <a:p>
                      <a:pPr algn="ctr">
                        <a:lnSpc>
                          <a:spcPct val="115000"/>
                        </a:lnSpc>
                        <a:spcBef>
                          <a:spcPts val="600"/>
                        </a:spcBef>
                        <a:spcAft>
                          <a:spcPts val="0"/>
                        </a:spcAft>
                      </a:pPr>
                      <a:r>
                        <a:rPr lang="el-GR" sz="1000" b="1" dirty="0">
                          <a:solidFill>
                            <a:schemeClr val="bg1"/>
                          </a:solidFill>
                          <a:effectLst/>
                          <a:latin typeface="+mn-lt"/>
                          <a:ea typeface="Times New Roman"/>
                          <a:cs typeface="Times New Roman"/>
                        </a:rPr>
                        <a:t>13</a:t>
                      </a:r>
                      <a:endParaRPr lang="el-GR" sz="1000" dirty="0">
                        <a:solidFill>
                          <a:schemeClr val="bg1"/>
                        </a:solidFill>
                        <a:effectLst/>
                        <a:latin typeface="+mn-lt"/>
                        <a:ea typeface="Calibri"/>
                        <a:cs typeface="Times New Roman"/>
                      </a:endParaRPr>
                    </a:p>
                  </a:txBody>
                  <a:tcPr marL="68580" marR="68580" marT="0" marB="0" anchor="ctr"/>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44</a:t>
                      </a:r>
                      <a:endParaRPr lang="el-GR" sz="1000">
                        <a:effectLst/>
                        <a:latin typeface="+mn-lt"/>
                        <a:ea typeface="Calibri"/>
                        <a:cs typeface="Times New Roman"/>
                      </a:endParaRPr>
                    </a:p>
                  </a:txBody>
                  <a:tcPr marL="68580" marR="68580" marT="0" marB="0" anchor="ctr"/>
                </a:tc>
                <a:tc>
                  <a:txBody>
                    <a:bodyPr/>
                    <a:lstStyle/>
                    <a:p>
                      <a:pPr algn="l">
                        <a:lnSpc>
                          <a:spcPct val="115000"/>
                        </a:lnSpc>
                        <a:spcBef>
                          <a:spcPts val="600"/>
                        </a:spcBef>
                        <a:spcAft>
                          <a:spcPts val="0"/>
                        </a:spcAft>
                      </a:pPr>
                      <a:r>
                        <a:rPr lang="el-GR" sz="1000">
                          <a:solidFill>
                            <a:srgbClr val="000000"/>
                          </a:solidFill>
                          <a:effectLst/>
                          <a:latin typeface="+mn-lt"/>
                          <a:ea typeface="Times New Roman"/>
                          <a:cs typeface="Times New Roman"/>
                        </a:rPr>
                        <a:t>Σύναψη συμφωνίας μεταξύ δημοσίου- αγροτικού τομέα -GR13SM16-02</a:t>
                      </a:r>
                      <a:endParaRPr lang="el-GR" sz="1000">
                        <a:effectLst/>
                        <a:latin typeface="+mn-lt"/>
                        <a:ea typeface="Calibri"/>
                        <a:cs typeface="Times New Roman"/>
                      </a:endParaRPr>
                    </a:p>
                  </a:txBody>
                  <a:tcPr marL="68580" marR="68580" marT="0" marB="0"/>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0</a:t>
                      </a:r>
                      <a:endParaRPr lang="el-GR" sz="1000">
                        <a:effectLst/>
                        <a:latin typeface="+mn-lt"/>
                        <a:ea typeface="Calibri"/>
                        <a:cs typeface="Times New Roman"/>
                      </a:endParaRPr>
                    </a:p>
                  </a:txBody>
                  <a:tcPr marL="68580" marR="68580" marT="0" marB="0" anchor="b"/>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5</a:t>
                      </a:r>
                      <a:endParaRPr lang="el-GR" sz="1000">
                        <a:effectLst/>
                        <a:latin typeface="+mn-lt"/>
                        <a:ea typeface="Calibri"/>
                        <a:cs typeface="Times New Roman"/>
                      </a:endParaRPr>
                    </a:p>
                  </a:txBody>
                  <a:tcPr marL="68580" marR="68580" marT="0" marB="0" anchor="b"/>
                </a:tc>
              </a:tr>
              <a:tr h="325274">
                <a:tc>
                  <a:txBody>
                    <a:bodyPr/>
                    <a:lstStyle/>
                    <a:p>
                      <a:pPr algn="ctr">
                        <a:lnSpc>
                          <a:spcPct val="115000"/>
                        </a:lnSpc>
                        <a:spcBef>
                          <a:spcPts val="600"/>
                        </a:spcBef>
                        <a:spcAft>
                          <a:spcPts val="0"/>
                        </a:spcAft>
                      </a:pPr>
                      <a:r>
                        <a:rPr lang="el-GR" sz="1000" b="1">
                          <a:solidFill>
                            <a:schemeClr val="bg1"/>
                          </a:solidFill>
                          <a:effectLst/>
                          <a:latin typeface="+mn-lt"/>
                          <a:ea typeface="Times New Roman"/>
                          <a:cs typeface="Times New Roman"/>
                        </a:rPr>
                        <a:t>14</a:t>
                      </a:r>
                      <a:endParaRPr lang="el-GR" sz="1000">
                        <a:solidFill>
                          <a:schemeClr val="bg1"/>
                        </a:solidFill>
                        <a:effectLst/>
                        <a:latin typeface="+mn-lt"/>
                        <a:ea typeface="Calibri"/>
                        <a:cs typeface="Times New Roman"/>
                      </a:endParaRPr>
                    </a:p>
                  </a:txBody>
                  <a:tcPr marL="68580" marR="68580" marT="0" marB="0" anchor="ctr"/>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45</a:t>
                      </a:r>
                      <a:endParaRPr lang="el-GR" sz="1000">
                        <a:effectLst/>
                        <a:latin typeface="+mn-lt"/>
                        <a:ea typeface="Calibri"/>
                        <a:cs typeface="Times New Roman"/>
                      </a:endParaRPr>
                    </a:p>
                  </a:txBody>
                  <a:tcPr marL="68580" marR="68580" marT="0" marB="0" anchor="ctr"/>
                </a:tc>
                <a:tc>
                  <a:txBody>
                    <a:bodyPr/>
                    <a:lstStyle/>
                    <a:p>
                      <a:pPr algn="l">
                        <a:lnSpc>
                          <a:spcPct val="115000"/>
                        </a:lnSpc>
                        <a:spcBef>
                          <a:spcPts val="600"/>
                        </a:spcBef>
                        <a:spcAft>
                          <a:spcPts val="0"/>
                        </a:spcAft>
                      </a:pPr>
                      <a:r>
                        <a:rPr lang="el-GR" sz="1000" dirty="0">
                          <a:solidFill>
                            <a:srgbClr val="000000"/>
                          </a:solidFill>
                          <a:effectLst/>
                          <a:latin typeface="+mn-lt"/>
                          <a:ea typeface="Times New Roman"/>
                          <a:cs typeface="Times New Roman"/>
                        </a:rPr>
                        <a:t>Προώθηση συμφωνιών με ιδιοκτήτες τουριστικών καταλυμάτων-GR13SM16-03</a:t>
                      </a:r>
                      <a:endParaRPr lang="el-GR" sz="1000" dirty="0">
                        <a:effectLst/>
                        <a:latin typeface="+mn-lt"/>
                        <a:ea typeface="Calibri"/>
                        <a:cs typeface="Times New Roman"/>
                      </a:endParaRPr>
                    </a:p>
                  </a:txBody>
                  <a:tcPr marL="68580" marR="68580" marT="0" marB="0"/>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0</a:t>
                      </a:r>
                      <a:endParaRPr lang="el-GR" sz="1000">
                        <a:effectLst/>
                        <a:latin typeface="+mn-lt"/>
                        <a:ea typeface="Calibri"/>
                        <a:cs typeface="Times New Roman"/>
                      </a:endParaRPr>
                    </a:p>
                  </a:txBody>
                  <a:tcPr marL="68580" marR="68580" marT="0" marB="0" anchor="b"/>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5</a:t>
                      </a:r>
                      <a:endParaRPr lang="el-GR" sz="1000">
                        <a:effectLst/>
                        <a:latin typeface="+mn-lt"/>
                        <a:ea typeface="Calibri"/>
                        <a:cs typeface="Times New Roman"/>
                      </a:endParaRPr>
                    </a:p>
                  </a:txBody>
                  <a:tcPr marL="68580" marR="68580" marT="0" marB="0" anchor="b"/>
                </a:tc>
              </a:tr>
              <a:tr h="847719">
                <a:tc>
                  <a:txBody>
                    <a:bodyPr/>
                    <a:lstStyle/>
                    <a:p>
                      <a:pPr algn="ctr">
                        <a:lnSpc>
                          <a:spcPct val="115000"/>
                        </a:lnSpc>
                        <a:spcBef>
                          <a:spcPts val="600"/>
                        </a:spcBef>
                        <a:spcAft>
                          <a:spcPts val="0"/>
                        </a:spcAft>
                      </a:pPr>
                      <a:r>
                        <a:rPr lang="el-GR" sz="1000" b="1">
                          <a:solidFill>
                            <a:schemeClr val="bg1"/>
                          </a:solidFill>
                          <a:effectLst/>
                          <a:latin typeface="+mn-lt"/>
                          <a:ea typeface="Times New Roman"/>
                          <a:cs typeface="Times New Roman"/>
                        </a:rPr>
                        <a:t>15</a:t>
                      </a:r>
                      <a:endParaRPr lang="el-GR" sz="1000">
                        <a:solidFill>
                          <a:schemeClr val="bg1"/>
                        </a:solidFill>
                        <a:effectLst/>
                        <a:latin typeface="+mn-lt"/>
                        <a:ea typeface="Calibri"/>
                        <a:cs typeface="Times New Roman"/>
                      </a:endParaRPr>
                    </a:p>
                  </a:txBody>
                  <a:tcPr marL="68580" marR="68580" marT="0" marB="0" anchor="ctr"/>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38</a:t>
                      </a:r>
                      <a:endParaRPr lang="el-GR" sz="1000">
                        <a:effectLst/>
                        <a:latin typeface="+mn-lt"/>
                        <a:ea typeface="Calibri"/>
                        <a:cs typeface="Times New Roman"/>
                      </a:endParaRPr>
                    </a:p>
                  </a:txBody>
                  <a:tcPr marL="68580" marR="68580" marT="0" marB="0" anchor="ctr"/>
                </a:tc>
                <a:tc>
                  <a:txBody>
                    <a:bodyPr/>
                    <a:lstStyle/>
                    <a:p>
                      <a:pPr algn="l">
                        <a:lnSpc>
                          <a:spcPct val="115000"/>
                        </a:lnSpc>
                        <a:spcBef>
                          <a:spcPts val="600"/>
                        </a:spcBef>
                        <a:spcAft>
                          <a:spcPts val="0"/>
                        </a:spcAft>
                      </a:pPr>
                      <a:r>
                        <a:rPr lang="el-GR" sz="1000" dirty="0">
                          <a:solidFill>
                            <a:srgbClr val="000000"/>
                          </a:solidFill>
                          <a:effectLst/>
                          <a:latin typeface="+mn-lt"/>
                          <a:ea typeface="Times New Roman"/>
                          <a:cs typeface="Times New Roman"/>
                        </a:rPr>
                        <a:t>Εφαρμογή προγράμματος ειδικής διερευνητικής παρακολούθησης (</a:t>
                      </a:r>
                      <a:r>
                        <a:rPr lang="el-GR" sz="1000" dirty="0" err="1">
                          <a:solidFill>
                            <a:srgbClr val="000000"/>
                          </a:solidFill>
                          <a:effectLst/>
                          <a:latin typeface="+mn-lt"/>
                          <a:ea typeface="Times New Roman"/>
                          <a:cs typeface="Times New Roman"/>
                        </a:rPr>
                        <a:t>Investigative</a:t>
                      </a:r>
                      <a:r>
                        <a:rPr lang="el-GR" sz="1000" dirty="0">
                          <a:solidFill>
                            <a:srgbClr val="000000"/>
                          </a:solidFill>
                          <a:effectLst/>
                          <a:latin typeface="+mn-lt"/>
                          <a:ea typeface="Times New Roman"/>
                          <a:cs typeface="Times New Roman"/>
                        </a:rPr>
                        <a:t/>
                      </a:r>
                      <a:br>
                        <a:rPr lang="el-GR" sz="1000" dirty="0">
                          <a:solidFill>
                            <a:srgbClr val="000000"/>
                          </a:solidFill>
                          <a:effectLst/>
                          <a:latin typeface="+mn-lt"/>
                          <a:ea typeface="Times New Roman"/>
                          <a:cs typeface="Times New Roman"/>
                        </a:rPr>
                      </a:br>
                      <a:r>
                        <a:rPr lang="el-GR" sz="1000" dirty="0" err="1">
                          <a:solidFill>
                            <a:srgbClr val="000000"/>
                          </a:solidFill>
                          <a:effectLst/>
                          <a:latin typeface="+mn-lt"/>
                          <a:ea typeface="Times New Roman"/>
                          <a:cs typeface="Times New Roman"/>
                        </a:rPr>
                        <a:t>monitoring</a:t>
                      </a:r>
                      <a:r>
                        <a:rPr lang="el-GR" sz="1000" dirty="0">
                          <a:solidFill>
                            <a:srgbClr val="000000"/>
                          </a:solidFill>
                          <a:effectLst/>
                          <a:latin typeface="+mn-lt"/>
                          <a:ea typeface="Times New Roman"/>
                          <a:cs typeface="Times New Roman"/>
                        </a:rPr>
                        <a:t>) ποτάμιων ΥΣ και ποτάμιων ΙΤΥΣ κατάντη υφιστάμενων φραγμάτων για την εξασφάλιση της οικολογικής παροχής, της φυσικής συνέχειας του οικοσυστήματος και την επίτευξη ή διατήρηση της καλής οικολογικής κατάστασης ή του οικολογικού δυναμικού, αντίστοιχα</a:t>
                      </a:r>
                      <a:br>
                        <a:rPr lang="el-GR" sz="1000" dirty="0">
                          <a:solidFill>
                            <a:srgbClr val="000000"/>
                          </a:solidFill>
                          <a:effectLst/>
                          <a:latin typeface="+mn-lt"/>
                          <a:ea typeface="Times New Roman"/>
                          <a:cs typeface="Times New Roman"/>
                        </a:rPr>
                      </a:br>
                      <a:r>
                        <a:rPr lang="el-GR" sz="1000" dirty="0">
                          <a:solidFill>
                            <a:srgbClr val="000000"/>
                          </a:solidFill>
                          <a:effectLst/>
                          <a:latin typeface="+mn-lt"/>
                          <a:ea typeface="Times New Roman"/>
                          <a:cs typeface="Times New Roman"/>
                        </a:rPr>
                        <a:t>GR13SM14-05</a:t>
                      </a:r>
                      <a:endParaRPr lang="el-GR" sz="1000" dirty="0">
                        <a:effectLst/>
                        <a:latin typeface="+mn-lt"/>
                        <a:ea typeface="Calibri"/>
                        <a:cs typeface="Times New Roman"/>
                      </a:endParaRPr>
                    </a:p>
                  </a:txBody>
                  <a:tcPr marL="68580" marR="68580" marT="0" marB="0"/>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0,001</a:t>
                      </a:r>
                      <a:endParaRPr lang="el-GR" sz="1000">
                        <a:effectLst/>
                        <a:latin typeface="+mn-lt"/>
                        <a:ea typeface="Calibri"/>
                        <a:cs typeface="Times New Roman"/>
                      </a:endParaRPr>
                    </a:p>
                  </a:txBody>
                  <a:tcPr marL="68580" marR="68580" marT="0" marB="0" anchor="b"/>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5</a:t>
                      </a:r>
                      <a:endParaRPr lang="el-GR" sz="1000">
                        <a:effectLst/>
                        <a:latin typeface="+mn-lt"/>
                        <a:ea typeface="Calibri"/>
                        <a:cs typeface="Times New Roman"/>
                      </a:endParaRPr>
                    </a:p>
                  </a:txBody>
                  <a:tcPr marL="68580" marR="68580" marT="0" marB="0" anchor="b"/>
                </a:tc>
              </a:tr>
              <a:tr h="365934">
                <a:tc>
                  <a:txBody>
                    <a:bodyPr/>
                    <a:lstStyle/>
                    <a:p>
                      <a:pPr algn="ctr">
                        <a:lnSpc>
                          <a:spcPct val="115000"/>
                        </a:lnSpc>
                        <a:spcBef>
                          <a:spcPts val="600"/>
                        </a:spcBef>
                        <a:spcAft>
                          <a:spcPts val="0"/>
                        </a:spcAft>
                      </a:pPr>
                      <a:r>
                        <a:rPr lang="el-GR" sz="1000" b="1">
                          <a:solidFill>
                            <a:schemeClr val="bg1"/>
                          </a:solidFill>
                          <a:effectLst/>
                          <a:latin typeface="+mn-lt"/>
                          <a:ea typeface="Times New Roman"/>
                          <a:cs typeface="Times New Roman"/>
                        </a:rPr>
                        <a:t>16</a:t>
                      </a:r>
                      <a:endParaRPr lang="el-GR" sz="1000">
                        <a:solidFill>
                          <a:schemeClr val="bg1"/>
                        </a:solidFill>
                        <a:effectLst/>
                        <a:latin typeface="+mn-lt"/>
                        <a:ea typeface="Calibri"/>
                        <a:cs typeface="Times New Roman"/>
                      </a:endParaRPr>
                    </a:p>
                  </a:txBody>
                  <a:tcPr marL="68580" marR="68580" marT="0" marB="0" anchor="ctr"/>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9</a:t>
                      </a:r>
                      <a:endParaRPr lang="el-GR" sz="1000">
                        <a:effectLst/>
                        <a:latin typeface="+mn-lt"/>
                        <a:ea typeface="Calibri"/>
                        <a:cs typeface="Times New Roman"/>
                      </a:endParaRPr>
                    </a:p>
                  </a:txBody>
                  <a:tcPr marL="68580" marR="68580" marT="0" marB="0" anchor="ctr"/>
                </a:tc>
                <a:tc>
                  <a:txBody>
                    <a:bodyPr/>
                    <a:lstStyle/>
                    <a:p>
                      <a:pPr algn="l">
                        <a:lnSpc>
                          <a:spcPct val="115000"/>
                        </a:lnSpc>
                        <a:spcBef>
                          <a:spcPts val="600"/>
                        </a:spcBef>
                        <a:spcAft>
                          <a:spcPts val="0"/>
                        </a:spcAft>
                      </a:pPr>
                      <a:r>
                        <a:rPr lang="el-GR" sz="1000">
                          <a:solidFill>
                            <a:srgbClr val="000000"/>
                          </a:solidFill>
                          <a:effectLst/>
                          <a:latin typeface="+mn-lt"/>
                          <a:ea typeface="Times New Roman"/>
                          <a:cs typeface="Times New Roman"/>
                        </a:rPr>
                        <a:t>Κατάρτιση κανόνων προστασίας καρστικών συστημάτων και καταβοθρών-GR13SM05-02</a:t>
                      </a:r>
                      <a:endParaRPr lang="el-GR" sz="1000">
                        <a:effectLst/>
                        <a:latin typeface="+mn-lt"/>
                        <a:ea typeface="Calibri"/>
                        <a:cs typeface="Times New Roman"/>
                      </a:endParaRPr>
                    </a:p>
                  </a:txBody>
                  <a:tcPr marL="68580" marR="68580" marT="0" marB="0"/>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0,001</a:t>
                      </a:r>
                      <a:endParaRPr lang="el-GR" sz="1000">
                        <a:effectLst/>
                        <a:latin typeface="+mn-lt"/>
                        <a:ea typeface="Calibri"/>
                        <a:cs typeface="Times New Roman"/>
                      </a:endParaRPr>
                    </a:p>
                  </a:txBody>
                  <a:tcPr marL="68580" marR="68580" marT="0" marB="0" anchor="b"/>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5</a:t>
                      </a:r>
                      <a:endParaRPr lang="el-GR" sz="1000">
                        <a:effectLst/>
                        <a:latin typeface="+mn-lt"/>
                        <a:ea typeface="Calibri"/>
                        <a:cs typeface="Times New Roman"/>
                      </a:endParaRPr>
                    </a:p>
                  </a:txBody>
                  <a:tcPr marL="68580" marR="68580" marT="0" marB="0" anchor="b"/>
                </a:tc>
              </a:tr>
              <a:tr h="498077">
                <a:tc>
                  <a:txBody>
                    <a:bodyPr/>
                    <a:lstStyle/>
                    <a:p>
                      <a:pPr algn="ctr">
                        <a:lnSpc>
                          <a:spcPct val="115000"/>
                        </a:lnSpc>
                        <a:spcBef>
                          <a:spcPts val="600"/>
                        </a:spcBef>
                        <a:spcAft>
                          <a:spcPts val="0"/>
                        </a:spcAft>
                      </a:pPr>
                      <a:r>
                        <a:rPr lang="el-GR" sz="1000" b="1">
                          <a:solidFill>
                            <a:schemeClr val="bg1"/>
                          </a:solidFill>
                          <a:effectLst/>
                          <a:latin typeface="+mn-lt"/>
                          <a:ea typeface="Times New Roman"/>
                          <a:cs typeface="Times New Roman"/>
                        </a:rPr>
                        <a:t>17</a:t>
                      </a:r>
                      <a:endParaRPr lang="el-GR" sz="1000">
                        <a:solidFill>
                          <a:schemeClr val="bg1"/>
                        </a:solidFill>
                        <a:effectLst/>
                        <a:latin typeface="+mn-lt"/>
                        <a:ea typeface="Calibri"/>
                        <a:cs typeface="Times New Roman"/>
                      </a:endParaRPr>
                    </a:p>
                  </a:txBody>
                  <a:tcPr marL="68580" marR="68580" marT="0" marB="0" anchor="ctr"/>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18</a:t>
                      </a:r>
                      <a:endParaRPr lang="el-GR" sz="1000">
                        <a:effectLst/>
                        <a:latin typeface="+mn-lt"/>
                        <a:ea typeface="Calibri"/>
                        <a:cs typeface="Times New Roman"/>
                      </a:endParaRPr>
                    </a:p>
                  </a:txBody>
                  <a:tcPr marL="68580" marR="68580" marT="0" marB="0" anchor="ctr"/>
                </a:tc>
                <a:tc>
                  <a:txBody>
                    <a:bodyPr/>
                    <a:lstStyle/>
                    <a:p>
                      <a:pPr algn="l">
                        <a:lnSpc>
                          <a:spcPct val="115000"/>
                        </a:lnSpc>
                        <a:spcBef>
                          <a:spcPts val="600"/>
                        </a:spcBef>
                        <a:spcAft>
                          <a:spcPts val="0"/>
                        </a:spcAft>
                      </a:pPr>
                      <a:r>
                        <a:rPr lang="el-GR" sz="1000" dirty="0">
                          <a:solidFill>
                            <a:srgbClr val="000000"/>
                          </a:solidFill>
                          <a:effectLst/>
                          <a:latin typeface="+mn-lt"/>
                          <a:ea typeface="Times New Roman"/>
                          <a:cs typeface="Times New Roman"/>
                        </a:rPr>
                        <a:t>Διερεύνηση των δυνατοτήτων αξιοποίησης των επεξεργασμένων λυμάτων των ΕΕΛ με τεχνικό εμπλουτισμό προσχωματικών </a:t>
                      </a:r>
                      <a:r>
                        <a:rPr lang="el-GR" sz="1000" dirty="0" err="1">
                          <a:solidFill>
                            <a:srgbClr val="000000"/>
                          </a:solidFill>
                          <a:effectLst/>
                          <a:latin typeface="+mn-lt"/>
                          <a:ea typeface="Times New Roman"/>
                          <a:cs typeface="Times New Roman"/>
                        </a:rPr>
                        <a:t>υδροφορέων</a:t>
                      </a:r>
                      <a:r>
                        <a:rPr lang="el-GR" sz="1000" dirty="0">
                          <a:solidFill>
                            <a:srgbClr val="000000"/>
                          </a:solidFill>
                          <a:effectLst/>
                          <a:latin typeface="+mn-lt"/>
                          <a:ea typeface="Times New Roman"/>
                          <a:cs typeface="Times New Roman"/>
                        </a:rPr>
                        <a:t> μη ανθρώπινης κατανάλωσης-GR13SM09-02</a:t>
                      </a:r>
                      <a:endParaRPr lang="el-GR" sz="1000" dirty="0">
                        <a:effectLst/>
                        <a:latin typeface="+mn-lt"/>
                        <a:ea typeface="Calibri"/>
                        <a:cs typeface="Times New Roman"/>
                      </a:endParaRPr>
                    </a:p>
                  </a:txBody>
                  <a:tcPr marL="68580" marR="68580" marT="0" marB="0"/>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0,001</a:t>
                      </a:r>
                      <a:endParaRPr lang="el-GR" sz="1000">
                        <a:effectLst/>
                        <a:latin typeface="+mn-lt"/>
                        <a:ea typeface="Calibri"/>
                        <a:cs typeface="Times New Roman"/>
                      </a:endParaRPr>
                    </a:p>
                  </a:txBody>
                  <a:tcPr marL="68580" marR="68580" marT="0" marB="0" anchor="b"/>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5</a:t>
                      </a:r>
                      <a:endParaRPr lang="el-GR" sz="1000">
                        <a:effectLst/>
                        <a:latin typeface="+mn-lt"/>
                        <a:ea typeface="Calibri"/>
                        <a:cs typeface="Times New Roman"/>
                      </a:endParaRPr>
                    </a:p>
                  </a:txBody>
                  <a:tcPr marL="68580" marR="68580" marT="0" marB="0" anchor="b"/>
                </a:tc>
              </a:tr>
              <a:tr h="333046">
                <a:tc>
                  <a:txBody>
                    <a:bodyPr/>
                    <a:lstStyle/>
                    <a:p>
                      <a:pPr algn="ctr">
                        <a:lnSpc>
                          <a:spcPct val="115000"/>
                        </a:lnSpc>
                        <a:spcBef>
                          <a:spcPts val="600"/>
                        </a:spcBef>
                        <a:spcAft>
                          <a:spcPts val="0"/>
                        </a:spcAft>
                      </a:pPr>
                      <a:r>
                        <a:rPr lang="el-GR" sz="1000" b="1">
                          <a:solidFill>
                            <a:schemeClr val="bg1"/>
                          </a:solidFill>
                          <a:effectLst/>
                          <a:latin typeface="+mn-lt"/>
                          <a:ea typeface="Times New Roman"/>
                          <a:cs typeface="Times New Roman"/>
                        </a:rPr>
                        <a:t>18</a:t>
                      </a:r>
                      <a:endParaRPr lang="el-GR" sz="1000">
                        <a:solidFill>
                          <a:schemeClr val="bg1"/>
                        </a:solidFill>
                        <a:effectLst/>
                        <a:latin typeface="+mn-lt"/>
                        <a:ea typeface="Calibri"/>
                        <a:cs typeface="Times New Roman"/>
                      </a:endParaRPr>
                    </a:p>
                  </a:txBody>
                  <a:tcPr marL="68580" marR="68580" marT="0" marB="0" anchor="ctr"/>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14</a:t>
                      </a:r>
                      <a:endParaRPr lang="el-GR" sz="1000">
                        <a:effectLst/>
                        <a:latin typeface="+mn-lt"/>
                        <a:ea typeface="Calibri"/>
                        <a:cs typeface="Times New Roman"/>
                      </a:endParaRPr>
                    </a:p>
                  </a:txBody>
                  <a:tcPr marL="68580" marR="68580" marT="0" marB="0" anchor="ctr"/>
                </a:tc>
                <a:tc>
                  <a:txBody>
                    <a:bodyPr/>
                    <a:lstStyle/>
                    <a:p>
                      <a:pPr algn="l">
                        <a:lnSpc>
                          <a:spcPct val="115000"/>
                        </a:lnSpc>
                        <a:spcBef>
                          <a:spcPts val="600"/>
                        </a:spcBef>
                        <a:spcAft>
                          <a:spcPts val="0"/>
                        </a:spcAft>
                      </a:pPr>
                      <a:r>
                        <a:rPr lang="el-GR" sz="1000">
                          <a:solidFill>
                            <a:srgbClr val="000000"/>
                          </a:solidFill>
                          <a:effectLst/>
                          <a:latin typeface="+mn-lt"/>
                          <a:ea typeface="Times New Roman"/>
                          <a:cs typeface="Times New Roman"/>
                        </a:rPr>
                        <a:t>Εφαρμογή των Κωδίκων Ορθής Γεωργικής Πρακτικής με σκοπό τη οικονομία νερού, τη προστασία των υδάτων και τη μείωση της νιτρορύπανσης-GR13SM06-01</a:t>
                      </a:r>
                      <a:endParaRPr lang="el-GR" sz="1000">
                        <a:effectLst/>
                        <a:latin typeface="+mn-lt"/>
                        <a:ea typeface="Calibri"/>
                        <a:cs typeface="Times New Roman"/>
                      </a:endParaRPr>
                    </a:p>
                  </a:txBody>
                  <a:tcPr marL="68580" marR="68580" marT="0" marB="0"/>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0,002</a:t>
                      </a:r>
                      <a:endParaRPr lang="el-GR" sz="1000">
                        <a:effectLst/>
                        <a:latin typeface="+mn-lt"/>
                        <a:ea typeface="Calibri"/>
                        <a:cs typeface="Times New Roman"/>
                      </a:endParaRPr>
                    </a:p>
                  </a:txBody>
                  <a:tcPr marL="68580" marR="68580" marT="0" marB="0" anchor="b"/>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5</a:t>
                      </a:r>
                      <a:endParaRPr lang="el-GR" sz="1000">
                        <a:effectLst/>
                        <a:latin typeface="+mn-lt"/>
                        <a:ea typeface="Calibri"/>
                        <a:cs typeface="Times New Roman"/>
                      </a:endParaRPr>
                    </a:p>
                  </a:txBody>
                  <a:tcPr marL="68580" marR="68580" marT="0" marB="0" anchor="b"/>
                </a:tc>
              </a:tr>
              <a:tr h="333046">
                <a:tc>
                  <a:txBody>
                    <a:bodyPr/>
                    <a:lstStyle/>
                    <a:p>
                      <a:pPr algn="ctr">
                        <a:lnSpc>
                          <a:spcPct val="115000"/>
                        </a:lnSpc>
                        <a:spcBef>
                          <a:spcPts val="600"/>
                        </a:spcBef>
                        <a:spcAft>
                          <a:spcPts val="0"/>
                        </a:spcAft>
                      </a:pPr>
                      <a:r>
                        <a:rPr lang="el-GR" sz="1000" b="1">
                          <a:solidFill>
                            <a:schemeClr val="bg1"/>
                          </a:solidFill>
                          <a:effectLst/>
                          <a:latin typeface="+mn-lt"/>
                          <a:ea typeface="Times New Roman"/>
                          <a:cs typeface="Times New Roman"/>
                        </a:rPr>
                        <a:t>19</a:t>
                      </a:r>
                      <a:endParaRPr lang="el-GR" sz="1000">
                        <a:solidFill>
                          <a:schemeClr val="bg1"/>
                        </a:solidFill>
                        <a:effectLst/>
                        <a:latin typeface="+mn-lt"/>
                        <a:ea typeface="Calibri"/>
                        <a:cs typeface="Times New Roman"/>
                      </a:endParaRPr>
                    </a:p>
                  </a:txBody>
                  <a:tcPr marL="68580" marR="68580" marT="0" marB="0" anchor="ctr"/>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37</a:t>
                      </a:r>
                      <a:endParaRPr lang="el-GR" sz="1000">
                        <a:effectLst/>
                        <a:latin typeface="+mn-lt"/>
                        <a:ea typeface="Calibri"/>
                        <a:cs typeface="Times New Roman"/>
                      </a:endParaRPr>
                    </a:p>
                  </a:txBody>
                  <a:tcPr marL="68580" marR="68580" marT="0" marB="0" anchor="ctr"/>
                </a:tc>
                <a:tc>
                  <a:txBody>
                    <a:bodyPr/>
                    <a:lstStyle/>
                    <a:p>
                      <a:pPr algn="l">
                        <a:lnSpc>
                          <a:spcPct val="115000"/>
                        </a:lnSpc>
                        <a:spcBef>
                          <a:spcPts val="600"/>
                        </a:spcBef>
                        <a:spcAft>
                          <a:spcPts val="0"/>
                        </a:spcAft>
                      </a:pPr>
                      <a:r>
                        <a:rPr lang="el-GR" sz="1000">
                          <a:solidFill>
                            <a:srgbClr val="000000"/>
                          </a:solidFill>
                          <a:effectLst/>
                          <a:latin typeface="+mn-lt"/>
                          <a:ea typeface="Times New Roman"/>
                          <a:cs typeface="Times New Roman"/>
                        </a:rPr>
                        <a:t>Υδρογεωλογική – Διαχειριστική μελέτη για την αναρρύθμιση των καρστικών πηγών Αγιάς</a:t>
                      </a:r>
                      <a:br>
                        <a:rPr lang="el-GR" sz="1000">
                          <a:solidFill>
                            <a:srgbClr val="000000"/>
                          </a:solidFill>
                          <a:effectLst/>
                          <a:latin typeface="+mn-lt"/>
                          <a:ea typeface="Times New Roman"/>
                          <a:cs typeface="Times New Roman"/>
                        </a:rPr>
                      </a:br>
                      <a:r>
                        <a:rPr lang="el-GR" sz="1000">
                          <a:solidFill>
                            <a:srgbClr val="000000"/>
                          </a:solidFill>
                          <a:effectLst/>
                          <a:latin typeface="+mn-lt"/>
                          <a:ea typeface="Times New Roman"/>
                          <a:cs typeface="Times New Roman"/>
                        </a:rPr>
                        <a:t>GR13SM14-04</a:t>
                      </a:r>
                      <a:endParaRPr lang="el-GR" sz="1000">
                        <a:effectLst/>
                        <a:latin typeface="+mn-lt"/>
                        <a:ea typeface="Calibri"/>
                        <a:cs typeface="Times New Roman"/>
                      </a:endParaRPr>
                    </a:p>
                  </a:txBody>
                  <a:tcPr marL="68580" marR="68580" marT="0" marB="0"/>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0,003</a:t>
                      </a:r>
                      <a:endParaRPr lang="el-GR" sz="1000">
                        <a:effectLst/>
                        <a:latin typeface="+mn-lt"/>
                        <a:ea typeface="Calibri"/>
                        <a:cs typeface="Times New Roman"/>
                      </a:endParaRPr>
                    </a:p>
                  </a:txBody>
                  <a:tcPr marL="68580" marR="68580" marT="0" marB="0" anchor="b"/>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5</a:t>
                      </a:r>
                      <a:endParaRPr lang="el-GR" sz="1000">
                        <a:effectLst/>
                        <a:latin typeface="+mn-lt"/>
                        <a:ea typeface="Calibri"/>
                        <a:cs typeface="Times New Roman"/>
                      </a:endParaRPr>
                    </a:p>
                  </a:txBody>
                  <a:tcPr marL="68580" marR="68580" marT="0" marB="0" anchor="b"/>
                </a:tc>
              </a:tr>
              <a:tr h="333046">
                <a:tc>
                  <a:txBody>
                    <a:bodyPr/>
                    <a:lstStyle/>
                    <a:p>
                      <a:pPr algn="ctr">
                        <a:lnSpc>
                          <a:spcPct val="115000"/>
                        </a:lnSpc>
                        <a:spcBef>
                          <a:spcPts val="600"/>
                        </a:spcBef>
                        <a:spcAft>
                          <a:spcPts val="0"/>
                        </a:spcAft>
                      </a:pPr>
                      <a:r>
                        <a:rPr lang="el-GR" sz="1000" b="1">
                          <a:solidFill>
                            <a:schemeClr val="bg1"/>
                          </a:solidFill>
                          <a:effectLst/>
                          <a:latin typeface="+mn-lt"/>
                          <a:ea typeface="Times New Roman"/>
                          <a:cs typeface="Times New Roman"/>
                        </a:rPr>
                        <a:t>20</a:t>
                      </a:r>
                      <a:endParaRPr lang="el-GR" sz="1000">
                        <a:solidFill>
                          <a:schemeClr val="bg1"/>
                        </a:solidFill>
                        <a:effectLst/>
                        <a:latin typeface="+mn-lt"/>
                        <a:ea typeface="Calibri"/>
                        <a:cs typeface="Times New Roman"/>
                      </a:endParaRPr>
                    </a:p>
                  </a:txBody>
                  <a:tcPr marL="68580" marR="68580" marT="0" marB="0" anchor="ctr"/>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42</a:t>
                      </a:r>
                      <a:endParaRPr lang="el-GR" sz="1000">
                        <a:effectLst/>
                        <a:latin typeface="+mn-lt"/>
                        <a:ea typeface="Calibri"/>
                        <a:cs typeface="Times New Roman"/>
                      </a:endParaRPr>
                    </a:p>
                  </a:txBody>
                  <a:tcPr marL="68580" marR="68580" marT="0" marB="0" anchor="ctr"/>
                </a:tc>
                <a:tc>
                  <a:txBody>
                    <a:bodyPr/>
                    <a:lstStyle/>
                    <a:p>
                      <a:pPr algn="l">
                        <a:lnSpc>
                          <a:spcPct val="115000"/>
                        </a:lnSpc>
                        <a:spcBef>
                          <a:spcPts val="600"/>
                        </a:spcBef>
                        <a:spcAft>
                          <a:spcPts val="0"/>
                        </a:spcAft>
                      </a:pPr>
                      <a:r>
                        <a:rPr lang="el-GR" sz="1000">
                          <a:solidFill>
                            <a:srgbClr val="000000"/>
                          </a:solidFill>
                          <a:effectLst/>
                          <a:latin typeface="+mn-lt"/>
                          <a:ea typeface="Times New Roman"/>
                          <a:cs typeface="Times New Roman"/>
                        </a:rPr>
                        <a:t>Ενίσχυση δράσεων περιβαλλοντικών προγραμμάτων στην Πρωτοβάθμια Εκπαίδευση</a:t>
                      </a:r>
                      <a:br>
                        <a:rPr lang="el-GR" sz="1000">
                          <a:solidFill>
                            <a:srgbClr val="000000"/>
                          </a:solidFill>
                          <a:effectLst/>
                          <a:latin typeface="+mn-lt"/>
                          <a:ea typeface="Times New Roman"/>
                          <a:cs typeface="Times New Roman"/>
                        </a:rPr>
                      </a:br>
                      <a:r>
                        <a:rPr lang="el-GR" sz="1000">
                          <a:solidFill>
                            <a:srgbClr val="000000"/>
                          </a:solidFill>
                          <a:effectLst/>
                          <a:latin typeface="+mn-lt"/>
                          <a:ea typeface="Times New Roman"/>
                          <a:cs typeface="Times New Roman"/>
                        </a:rPr>
                        <a:t>GR13SM15-03</a:t>
                      </a:r>
                      <a:endParaRPr lang="el-GR" sz="1000">
                        <a:effectLst/>
                        <a:latin typeface="+mn-lt"/>
                        <a:ea typeface="Calibri"/>
                        <a:cs typeface="Times New Roman"/>
                      </a:endParaRPr>
                    </a:p>
                  </a:txBody>
                  <a:tcPr marL="68580" marR="68580" marT="0" marB="0"/>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0,003</a:t>
                      </a:r>
                      <a:endParaRPr lang="el-GR" sz="1000">
                        <a:effectLst/>
                        <a:latin typeface="+mn-lt"/>
                        <a:ea typeface="Calibri"/>
                        <a:cs typeface="Times New Roman"/>
                      </a:endParaRPr>
                    </a:p>
                  </a:txBody>
                  <a:tcPr marL="68580" marR="68580" marT="0" marB="0" anchor="b"/>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5</a:t>
                      </a:r>
                      <a:endParaRPr lang="el-GR" sz="1000">
                        <a:effectLst/>
                        <a:latin typeface="+mn-lt"/>
                        <a:ea typeface="Calibri"/>
                        <a:cs typeface="Times New Roman"/>
                      </a:endParaRPr>
                    </a:p>
                  </a:txBody>
                  <a:tcPr marL="68580" marR="68580" marT="0" marB="0" anchor="b"/>
                </a:tc>
              </a:tr>
              <a:tr h="355770">
                <a:tc>
                  <a:txBody>
                    <a:bodyPr/>
                    <a:lstStyle/>
                    <a:p>
                      <a:pPr algn="ctr">
                        <a:lnSpc>
                          <a:spcPct val="115000"/>
                        </a:lnSpc>
                        <a:spcBef>
                          <a:spcPts val="600"/>
                        </a:spcBef>
                        <a:spcAft>
                          <a:spcPts val="0"/>
                        </a:spcAft>
                      </a:pPr>
                      <a:r>
                        <a:rPr lang="el-GR" sz="1000" b="1">
                          <a:solidFill>
                            <a:schemeClr val="bg1"/>
                          </a:solidFill>
                          <a:effectLst/>
                          <a:latin typeface="+mn-lt"/>
                          <a:ea typeface="Times New Roman"/>
                          <a:cs typeface="Times New Roman"/>
                        </a:rPr>
                        <a:t>21</a:t>
                      </a:r>
                      <a:endParaRPr lang="el-GR" sz="1000">
                        <a:solidFill>
                          <a:schemeClr val="bg1"/>
                        </a:solidFill>
                        <a:effectLst/>
                        <a:latin typeface="+mn-lt"/>
                        <a:ea typeface="Calibri"/>
                        <a:cs typeface="Times New Roman"/>
                      </a:endParaRPr>
                    </a:p>
                  </a:txBody>
                  <a:tcPr marL="68580" marR="68580" marT="0" marB="0" anchor="ctr"/>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43</a:t>
                      </a:r>
                      <a:endParaRPr lang="el-GR" sz="1000">
                        <a:effectLst/>
                        <a:latin typeface="+mn-lt"/>
                        <a:ea typeface="Calibri"/>
                        <a:cs typeface="Times New Roman"/>
                      </a:endParaRPr>
                    </a:p>
                  </a:txBody>
                  <a:tcPr marL="68580" marR="68580" marT="0" marB="0" anchor="ctr"/>
                </a:tc>
                <a:tc>
                  <a:txBody>
                    <a:bodyPr/>
                    <a:lstStyle/>
                    <a:p>
                      <a:pPr algn="l">
                        <a:lnSpc>
                          <a:spcPct val="115000"/>
                        </a:lnSpc>
                        <a:spcBef>
                          <a:spcPts val="600"/>
                        </a:spcBef>
                        <a:spcAft>
                          <a:spcPts val="0"/>
                        </a:spcAft>
                      </a:pPr>
                      <a:r>
                        <a:rPr lang="el-GR" sz="1000">
                          <a:solidFill>
                            <a:srgbClr val="000000"/>
                          </a:solidFill>
                          <a:effectLst/>
                          <a:latin typeface="+mn-lt"/>
                          <a:ea typeface="Times New Roman"/>
                          <a:cs typeface="Times New Roman"/>
                        </a:rPr>
                        <a:t>Εθελοντικές συμφωνίες υιοθέτησης πρωτοβουλιών και κωδίκων ορθής συμπεριφοράς με μεγάλους καταναλωτές νερού-GR13SM16-01 </a:t>
                      </a:r>
                      <a:endParaRPr lang="el-GR" sz="1000">
                        <a:effectLst/>
                        <a:latin typeface="+mn-lt"/>
                        <a:ea typeface="Calibri"/>
                        <a:cs typeface="Times New Roman"/>
                      </a:endParaRPr>
                    </a:p>
                  </a:txBody>
                  <a:tcPr marL="68580" marR="68580" marT="0" marB="0"/>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0,003</a:t>
                      </a:r>
                      <a:endParaRPr lang="el-GR" sz="1000">
                        <a:effectLst/>
                        <a:latin typeface="+mn-lt"/>
                        <a:ea typeface="Calibri"/>
                        <a:cs typeface="Times New Roman"/>
                      </a:endParaRPr>
                    </a:p>
                  </a:txBody>
                  <a:tcPr marL="68580" marR="68580" marT="0" marB="0" anchor="b"/>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5</a:t>
                      </a:r>
                      <a:endParaRPr lang="el-GR" sz="1000">
                        <a:effectLst/>
                        <a:latin typeface="+mn-lt"/>
                        <a:ea typeface="Calibri"/>
                        <a:cs typeface="Times New Roman"/>
                      </a:endParaRPr>
                    </a:p>
                  </a:txBody>
                  <a:tcPr marL="68580" marR="68580" marT="0" marB="0" anchor="b"/>
                </a:tc>
              </a:tr>
              <a:tr h="504990">
                <a:tc>
                  <a:txBody>
                    <a:bodyPr/>
                    <a:lstStyle/>
                    <a:p>
                      <a:pPr algn="ctr">
                        <a:lnSpc>
                          <a:spcPct val="115000"/>
                        </a:lnSpc>
                        <a:spcBef>
                          <a:spcPts val="600"/>
                        </a:spcBef>
                        <a:spcAft>
                          <a:spcPts val="0"/>
                        </a:spcAft>
                      </a:pPr>
                      <a:r>
                        <a:rPr lang="el-GR" sz="1000" b="1">
                          <a:solidFill>
                            <a:schemeClr val="bg1"/>
                          </a:solidFill>
                          <a:effectLst/>
                          <a:latin typeface="+mn-lt"/>
                          <a:ea typeface="Times New Roman"/>
                          <a:cs typeface="Times New Roman"/>
                        </a:rPr>
                        <a:t>22</a:t>
                      </a:r>
                      <a:endParaRPr lang="el-GR" sz="1000">
                        <a:solidFill>
                          <a:schemeClr val="bg1"/>
                        </a:solidFill>
                        <a:effectLst/>
                        <a:latin typeface="+mn-lt"/>
                        <a:ea typeface="Calibri"/>
                        <a:cs typeface="Times New Roman"/>
                      </a:endParaRPr>
                    </a:p>
                  </a:txBody>
                  <a:tcPr marL="68580" marR="68580" marT="0" marB="0" anchor="ctr"/>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15</a:t>
                      </a:r>
                      <a:endParaRPr lang="el-GR" sz="1000">
                        <a:effectLst/>
                        <a:latin typeface="+mn-lt"/>
                        <a:ea typeface="Calibri"/>
                        <a:cs typeface="Times New Roman"/>
                      </a:endParaRPr>
                    </a:p>
                  </a:txBody>
                  <a:tcPr marL="68580" marR="68580" marT="0" marB="0" anchor="ctr"/>
                </a:tc>
                <a:tc>
                  <a:txBody>
                    <a:bodyPr/>
                    <a:lstStyle/>
                    <a:p>
                      <a:pPr algn="l">
                        <a:lnSpc>
                          <a:spcPct val="115000"/>
                        </a:lnSpc>
                        <a:spcBef>
                          <a:spcPts val="600"/>
                        </a:spcBef>
                        <a:spcAft>
                          <a:spcPts val="0"/>
                        </a:spcAft>
                      </a:pPr>
                      <a:r>
                        <a:rPr lang="el-GR" sz="1000">
                          <a:solidFill>
                            <a:srgbClr val="000000"/>
                          </a:solidFill>
                          <a:effectLst/>
                          <a:latin typeface="+mn-lt"/>
                          <a:ea typeface="Times New Roman"/>
                          <a:cs typeface="Times New Roman"/>
                        </a:rPr>
                        <a:t>Μικρής εμβέλειας αγροπεριβαλλοντικά μέτρα μείωσης νιτρορύπανσης – Προστασία των ευαίσθητων στα νιτρικά περιοχών</a:t>
                      </a:r>
                      <a:br>
                        <a:rPr lang="el-GR" sz="1000">
                          <a:solidFill>
                            <a:srgbClr val="000000"/>
                          </a:solidFill>
                          <a:effectLst/>
                          <a:latin typeface="+mn-lt"/>
                          <a:ea typeface="Times New Roman"/>
                          <a:cs typeface="Times New Roman"/>
                        </a:rPr>
                      </a:br>
                      <a:r>
                        <a:rPr lang="el-GR" sz="1000">
                          <a:solidFill>
                            <a:srgbClr val="000000"/>
                          </a:solidFill>
                          <a:effectLst/>
                          <a:latin typeface="+mn-lt"/>
                          <a:ea typeface="Times New Roman"/>
                          <a:cs typeface="Times New Roman"/>
                        </a:rPr>
                        <a:t>GR14SM06-02</a:t>
                      </a:r>
                      <a:endParaRPr lang="el-GR" sz="1000">
                        <a:effectLst/>
                        <a:latin typeface="+mn-lt"/>
                        <a:ea typeface="Calibri"/>
                        <a:cs typeface="Times New Roman"/>
                      </a:endParaRPr>
                    </a:p>
                  </a:txBody>
                  <a:tcPr marL="68580" marR="68580" marT="0" marB="0"/>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0,006</a:t>
                      </a:r>
                      <a:endParaRPr lang="el-GR" sz="1000">
                        <a:effectLst/>
                        <a:latin typeface="+mn-lt"/>
                        <a:ea typeface="Calibri"/>
                        <a:cs typeface="Times New Roman"/>
                      </a:endParaRPr>
                    </a:p>
                  </a:txBody>
                  <a:tcPr marL="68580" marR="68580" marT="0" marB="0" anchor="b"/>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5</a:t>
                      </a:r>
                      <a:endParaRPr lang="el-GR" sz="1000">
                        <a:effectLst/>
                        <a:latin typeface="+mn-lt"/>
                        <a:ea typeface="Calibri"/>
                        <a:cs typeface="Times New Roman"/>
                      </a:endParaRPr>
                    </a:p>
                  </a:txBody>
                  <a:tcPr marL="68580" marR="68580" marT="0" marB="0" anchor="b"/>
                </a:tc>
              </a:tr>
              <a:tr h="504604">
                <a:tc>
                  <a:txBody>
                    <a:bodyPr/>
                    <a:lstStyle/>
                    <a:p>
                      <a:pPr algn="ctr">
                        <a:lnSpc>
                          <a:spcPct val="115000"/>
                        </a:lnSpc>
                        <a:spcBef>
                          <a:spcPts val="600"/>
                        </a:spcBef>
                        <a:spcAft>
                          <a:spcPts val="0"/>
                        </a:spcAft>
                      </a:pPr>
                      <a:r>
                        <a:rPr lang="el-GR" sz="1000" b="1">
                          <a:solidFill>
                            <a:schemeClr val="bg1"/>
                          </a:solidFill>
                          <a:effectLst/>
                          <a:latin typeface="+mn-lt"/>
                          <a:ea typeface="Times New Roman"/>
                          <a:cs typeface="Times New Roman"/>
                        </a:rPr>
                        <a:t>23</a:t>
                      </a:r>
                      <a:endParaRPr lang="el-GR" sz="1000">
                        <a:solidFill>
                          <a:schemeClr val="bg1"/>
                        </a:solidFill>
                        <a:effectLst/>
                        <a:latin typeface="+mn-lt"/>
                        <a:ea typeface="Calibri"/>
                        <a:cs typeface="Times New Roman"/>
                      </a:endParaRPr>
                    </a:p>
                  </a:txBody>
                  <a:tcPr marL="68580" marR="68580" marT="0" marB="0" anchor="ctr"/>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2</a:t>
                      </a:r>
                      <a:endParaRPr lang="el-GR" sz="1000">
                        <a:effectLst/>
                        <a:latin typeface="+mn-lt"/>
                        <a:ea typeface="Calibri"/>
                        <a:cs typeface="Times New Roman"/>
                      </a:endParaRPr>
                    </a:p>
                  </a:txBody>
                  <a:tcPr marL="68580" marR="68580" marT="0" marB="0" anchor="ctr"/>
                </a:tc>
                <a:tc>
                  <a:txBody>
                    <a:bodyPr/>
                    <a:lstStyle/>
                    <a:p>
                      <a:pPr algn="l">
                        <a:lnSpc>
                          <a:spcPct val="115000"/>
                        </a:lnSpc>
                        <a:spcBef>
                          <a:spcPts val="600"/>
                        </a:spcBef>
                        <a:spcAft>
                          <a:spcPts val="0"/>
                        </a:spcAft>
                      </a:pPr>
                      <a:r>
                        <a:rPr lang="el-GR" sz="1000">
                          <a:solidFill>
                            <a:srgbClr val="000000"/>
                          </a:solidFill>
                          <a:effectLst/>
                          <a:latin typeface="+mn-lt"/>
                          <a:ea typeface="Times New Roman"/>
                          <a:cs typeface="Times New Roman"/>
                        </a:rPr>
                        <a:t>Καθορισμός και οριοθέτηση περιοχών ΥΥΣ που παρουσιάζουν κακή ποιοτική κατάσταση λόγω υφαλμύρινσης ή παρουσιάζουν τοπική υφαλμύρινση, καθώς και ΥΥΣ με φαινόμενα φυσικής υφαλμύρινσης-GR13SM04-01</a:t>
                      </a:r>
                      <a:endParaRPr lang="el-GR" sz="1000">
                        <a:effectLst/>
                        <a:latin typeface="+mn-lt"/>
                        <a:ea typeface="Calibri"/>
                        <a:cs typeface="Times New Roman"/>
                      </a:endParaRPr>
                    </a:p>
                  </a:txBody>
                  <a:tcPr marL="68580" marR="68580" marT="0" marB="0"/>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0,007</a:t>
                      </a:r>
                      <a:endParaRPr lang="el-GR" sz="1000">
                        <a:effectLst/>
                        <a:latin typeface="+mn-lt"/>
                        <a:ea typeface="Calibri"/>
                        <a:cs typeface="Times New Roman"/>
                      </a:endParaRPr>
                    </a:p>
                  </a:txBody>
                  <a:tcPr marL="68580" marR="68580" marT="0" marB="0" anchor="b"/>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5</a:t>
                      </a:r>
                      <a:endParaRPr lang="el-GR" sz="1000">
                        <a:effectLst/>
                        <a:latin typeface="+mn-lt"/>
                        <a:ea typeface="Calibri"/>
                        <a:cs typeface="Times New Roman"/>
                      </a:endParaRPr>
                    </a:p>
                  </a:txBody>
                  <a:tcPr marL="68580" marR="68580" marT="0" marB="0" anchor="b"/>
                </a:tc>
              </a:tr>
              <a:tr h="396428">
                <a:tc>
                  <a:txBody>
                    <a:bodyPr/>
                    <a:lstStyle/>
                    <a:p>
                      <a:pPr algn="ctr">
                        <a:lnSpc>
                          <a:spcPct val="115000"/>
                        </a:lnSpc>
                        <a:spcBef>
                          <a:spcPts val="600"/>
                        </a:spcBef>
                        <a:spcAft>
                          <a:spcPts val="0"/>
                        </a:spcAft>
                      </a:pPr>
                      <a:r>
                        <a:rPr lang="el-GR" sz="1000" b="1">
                          <a:solidFill>
                            <a:schemeClr val="bg1"/>
                          </a:solidFill>
                          <a:effectLst/>
                          <a:latin typeface="+mn-lt"/>
                          <a:ea typeface="Times New Roman"/>
                          <a:cs typeface="Times New Roman"/>
                        </a:rPr>
                        <a:t>24</a:t>
                      </a:r>
                      <a:endParaRPr lang="el-GR" sz="1000">
                        <a:solidFill>
                          <a:schemeClr val="bg1"/>
                        </a:solidFill>
                        <a:effectLst/>
                        <a:latin typeface="+mn-lt"/>
                        <a:ea typeface="Calibri"/>
                        <a:cs typeface="Times New Roman"/>
                      </a:endParaRPr>
                    </a:p>
                  </a:txBody>
                  <a:tcPr marL="68580" marR="68580" marT="0" marB="0" anchor="ctr"/>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12</a:t>
                      </a:r>
                      <a:endParaRPr lang="el-GR" sz="1000">
                        <a:effectLst/>
                        <a:latin typeface="+mn-lt"/>
                        <a:ea typeface="Calibri"/>
                        <a:cs typeface="Times New Roman"/>
                      </a:endParaRPr>
                    </a:p>
                  </a:txBody>
                  <a:tcPr marL="68580" marR="68580" marT="0" marB="0" anchor="ctr"/>
                </a:tc>
                <a:tc>
                  <a:txBody>
                    <a:bodyPr/>
                    <a:lstStyle/>
                    <a:p>
                      <a:pPr algn="l">
                        <a:lnSpc>
                          <a:spcPct val="115000"/>
                        </a:lnSpc>
                        <a:spcBef>
                          <a:spcPts val="600"/>
                        </a:spcBef>
                        <a:spcAft>
                          <a:spcPts val="0"/>
                        </a:spcAft>
                      </a:pPr>
                      <a:r>
                        <a:rPr lang="el-GR" sz="1000">
                          <a:solidFill>
                            <a:srgbClr val="000000"/>
                          </a:solidFill>
                          <a:effectLst/>
                          <a:latin typeface="+mn-lt"/>
                          <a:ea typeface="Times New Roman"/>
                          <a:cs typeface="Times New Roman"/>
                        </a:rPr>
                        <a:t>Έλεγχοι των όρων διάθεσης των υγρών αποβλήτων των τυροκομείων (2 φορές ετησίως)</a:t>
                      </a:r>
                      <a:br>
                        <a:rPr lang="el-GR" sz="1000">
                          <a:solidFill>
                            <a:srgbClr val="000000"/>
                          </a:solidFill>
                          <a:effectLst/>
                          <a:latin typeface="+mn-lt"/>
                          <a:ea typeface="Times New Roman"/>
                          <a:cs typeface="Times New Roman"/>
                        </a:rPr>
                      </a:br>
                      <a:r>
                        <a:rPr lang="el-GR" sz="1000">
                          <a:solidFill>
                            <a:srgbClr val="000000"/>
                          </a:solidFill>
                          <a:effectLst/>
                          <a:latin typeface="+mn-lt"/>
                          <a:ea typeface="Times New Roman"/>
                          <a:cs typeface="Times New Roman"/>
                        </a:rPr>
                        <a:t>GR13SM05-05</a:t>
                      </a:r>
                      <a:endParaRPr lang="el-GR" sz="1000">
                        <a:effectLst/>
                        <a:latin typeface="+mn-lt"/>
                        <a:ea typeface="Calibri"/>
                        <a:cs typeface="Times New Roman"/>
                      </a:endParaRPr>
                    </a:p>
                  </a:txBody>
                  <a:tcPr marL="68580" marR="68580" marT="0" marB="0"/>
                </a:tc>
                <a:tc>
                  <a:txBody>
                    <a:bodyPr/>
                    <a:lstStyle/>
                    <a:p>
                      <a:pPr algn="ctr">
                        <a:lnSpc>
                          <a:spcPct val="115000"/>
                        </a:lnSpc>
                        <a:spcBef>
                          <a:spcPts val="600"/>
                        </a:spcBef>
                        <a:spcAft>
                          <a:spcPts val="0"/>
                        </a:spcAft>
                      </a:pPr>
                      <a:r>
                        <a:rPr lang="el-GR" sz="1000">
                          <a:effectLst/>
                          <a:latin typeface="+mn-lt"/>
                          <a:ea typeface="Times New Roman"/>
                          <a:cs typeface="Times New Roman"/>
                        </a:rPr>
                        <a:t>0,174</a:t>
                      </a:r>
                      <a:endParaRPr lang="el-GR" sz="1000">
                        <a:effectLst/>
                        <a:latin typeface="+mn-lt"/>
                        <a:ea typeface="Calibri"/>
                        <a:cs typeface="Times New Roman"/>
                      </a:endParaRPr>
                    </a:p>
                  </a:txBody>
                  <a:tcPr marL="68580" marR="68580" marT="0" marB="0" anchor="b"/>
                </a:tc>
                <a:tc>
                  <a:txBody>
                    <a:bodyPr/>
                    <a:lstStyle/>
                    <a:p>
                      <a:pPr algn="ctr">
                        <a:lnSpc>
                          <a:spcPct val="115000"/>
                        </a:lnSpc>
                        <a:spcBef>
                          <a:spcPts val="600"/>
                        </a:spcBef>
                        <a:spcAft>
                          <a:spcPts val="0"/>
                        </a:spcAft>
                      </a:pPr>
                      <a:r>
                        <a:rPr lang="el-GR" sz="1000">
                          <a:effectLst/>
                          <a:latin typeface="+mn-lt"/>
                          <a:ea typeface="Times New Roman"/>
                          <a:cs typeface="Times New Roman"/>
                        </a:rPr>
                        <a:t>4</a:t>
                      </a:r>
                      <a:endParaRPr lang="el-GR" sz="1000">
                        <a:effectLst/>
                        <a:latin typeface="+mn-lt"/>
                        <a:ea typeface="Calibri"/>
                        <a:cs typeface="Times New Roman"/>
                      </a:endParaRPr>
                    </a:p>
                  </a:txBody>
                  <a:tcPr marL="68580" marR="68580" marT="0" marB="0" anchor="b"/>
                </a:tc>
              </a:tr>
              <a:tr h="676161">
                <a:tc>
                  <a:txBody>
                    <a:bodyPr/>
                    <a:lstStyle/>
                    <a:p>
                      <a:pPr algn="ctr">
                        <a:lnSpc>
                          <a:spcPct val="115000"/>
                        </a:lnSpc>
                        <a:spcBef>
                          <a:spcPts val="600"/>
                        </a:spcBef>
                        <a:spcAft>
                          <a:spcPts val="0"/>
                        </a:spcAft>
                      </a:pPr>
                      <a:r>
                        <a:rPr lang="el-GR" sz="1000" b="1" dirty="0">
                          <a:solidFill>
                            <a:schemeClr val="bg1"/>
                          </a:solidFill>
                          <a:effectLst/>
                          <a:latin typeface="+mn-lt"/>
                          <a:ea typeface="Times New Roman"/>
                          <a:cs typeface="Times New Roman"/>
                        </a:rPr>
                        <a:t>25</a:t>
                      </a:r>
                      <a:endParaRPr lang="el-GR" sz="1000" dirty="0">
                        <a:solidFill>
                          <a:schemeClr val="bg1"/>
                        </a:solidFill>
                        <a:effectLst/>
                        <a:latin typeface="+mn-lt"/>
                        <a:ea typeface="Calibri"/>
                        <a:cs typeface="Times New Roman"/>
                      </a:endParaRPr>
                    </a:p>
                  </a:txBody>
                  <a:tcPr marL="68580" marR="68580" marT="0" marB="0" anchor="ctr"/>
                </a:tc>
                <a:tc>
                  <a:txBody>
                    <a:bodyPr/>
                    <a:lstStyle/>
                    <a:p>
                      <a:pPr algn="ctr">
                        <a:lnSpc>
                          <a:spcPct val="115000"/>
                        </a:lnSpc>
                        <a:spcBef>
                          <a:spcPts val="600"/>
                        </a:spcBef>
                        <a:spcAft>
                          <a:spcPts val="0"/>
                        </a:spcAft>
                      </a:pPr>
                      <a:r>
                        <a:rPr lang="el-GR" sz="1000" dirty="0">
                          <a:solidFill>
                            <a:srgbClr val="000000"/>
                          </a:solidFill>
                          <a:effectLst/>
                          <a:latin typeface="+mn-lt"/>
                          <a:ea typeface="Times New Roman"/>
                          <a:cs typeface="Times New Roman"/>
                        </a:rPr>
                        <a:t>4</a:t>
                      </a:r>
                      <a:endParaRPr lang="el-GR" sz="1000" dirty="0">
                        <a:effectLst/>
                        <a:latin typeface="+mn-lt"/>
                        <a:ea typeface="Calibri"/>
                        <a:cs typeface="Times New Roman"/>
                      </a:endParaRPr>
                    </a:p>
                  </a:txBody>
                  <a:tcPr marL="68580" marR="68580" marT="0" marB="0" anchor="ctr"/>
                </a:tc>
                <a:tc>
                  <a:txBody>
                    <a:bodyPr/>
                    <a:lstStyle/>
                    <a:p>
                      <a:pPr algn="l">
                        <a:lnSpc>
                          <a:spcPct val="115000"/>
                        </a:lnSpc>
                        <a:spcBef>
                          <a:spcPts val="600"/>
                        </a:spcBef>
                        <a:spcAft>
                          <a:spcPts val="0"/>
                        </a:spcAft>
                      </a:pPr>
                      <a:r>
                        <a:rPr lang="el-GR" sz="1000" dirty="0">
                          <a:solidFill>
                            <a:srgbClr val="000000"/>
                          </a:solidFill>
                          <a:effectLst/>
                          <a:latin typeface="+mn-lt"/>
                          <a:ea typeface="Times New Roman"/>
                          <a:cs typeface="Times New Roman"/>
                        </a:rPr>
                        <a:t>Αντικατάσταση υφιστάμενων υδρευτικών γεωτρήσεων που αντλούν νερό από ΥΥΣ με κακή ποιοτική κατάσταση ή από ΥΥΣ που εμφανίζουν τοπική ποιοτική επιβάρυνση, με νέες γεωτρήσεις, σε παραπλήσιους </a:t>
                      </a:r>
                      <a:r>
                        <a:rPr lang="el-GR" sz="1000" dirty="0" err="1">
                          <a:solidFill>
                            <a:srgbClr val="000000"/>
                          </a:solidFill>
                          <a:effectLst/>
                          <a:latin typeface="+mn-lt"/>
                          <a:ea typeface="Times New Roman"/>
                          <a:cs typeface="Times New Roman"/>
                        </a:rPr>
                        <a:t>υδροφορείς</a:t>
                      </a:r>
                      <a:r>
                        <a:rPr lang="el-GR" sz="1000" dirty="0">
                          <a:solidFill>
                            <a:srgbClr val="000000"/>
                          </a:solidFill>
                          <a:effectLst/>
                          <a:latin typeface="+mn-lt"/>
                          <a:ea typeface="Times New Roman"/>
                          <a:cs typeface="Times New Roman"/>
                        </a:rPr>
                        <a:t> με καλή ποιοτική κατάσταση</a:t>
                      </a:r>
                      <a:br>
                        <a:rPr lang="el-GR" sz="1000" dirty="0">
                          <a:solidFill>
                            <a:srgbClr val="000000"/>
                          </a:solidFill>
                          <a:effectLst/>
                          <a:latin typeface="+mn-lt"/>
                          <a:ea typeface="Times New Roman"/>
                          <a:cs typeface="Times New Roman"/>
                        </a:rPr>
                      </a:br>
                      <a:r>
                        <a:rPr lang="el-GR" sz="1000" dirty="0">
                          <a:solidFill>
                            <a:srgbClr val="000000"/>
                          </a:solidFill>
                          <a:effectLst/>
                          <a:latin typeface="+mn-lt"/>
                          <a:ea typeface="Times New Roman"/>
                          <a:cs typeface="Times New Roman"/>
                        </a:rPr>
                        <a:t>GR13SM04-03</a:t>
                      </a:r>
                      <a:endParaRPr lang="el-GR" sz="1000" dirty="0">
                        <a:effectLst/>
                        <a:latin typeface="+mn-lt"/>
                        <a:ea typeface="Calibri"/>
                        <a:cs typeface="Times New Roman"/>
                      </a:endParaRPr>
                    </a:p>
                  </a:txBody>
                  <a:tcPr marL="68580" marR="68580" marT="0" marB="0"/>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0,248</a:t>
                      </a:r>
                      <a:endParaRPr lang="el-GR" sz="1000">
                        <a:effectLst/>
                        <a:latin typeface="+mn-lt"/>
                        <a:ea typeface="Calibri"/>
                        <a:cs typeface="Times New Roman"/>
                      </a:endParaRPr>
                    </a:p>
                  </a:txBody>
                  <a:tcPr marL="68580" marR="68580" marT="0" marB="0" anchor="b"/>
                </a:tc>
                <a:tc>
                  <a:txBody>
                    <a:bodyPr/>
                    <a:lstStyle/>
                    <a:p>
                      <a:pPr algn="ctr">
                        <a:lnSpc>
                          <a:spcPct val="115000"/>
                        </a:lnSpc>
                        <a:spcBef>
                          <a:spcPts val="600"/>
                        </a:spcBef>
                        <a:spcAft>
                          <a:spcPts val="0"/>
                        </a:spcAft>
                      </a:pPr>
                      <a:r>
                        <a:rPr lang="el-GR" sz="1000" dirty="0">
                          <a:solidFill>
                            <a:srgbClr val="000000"/>
                          </a:solidFill>
                          <a:effectLst/>
                          <a:latin typeface="+mn-lt"/>
                          <a:ea typeface="Times New Roman"/>
                          <a:cs typeface="Times New Roman"/>
                        </a:rPr>
                        <a:t>3</a:t>
                      </a:r>
                      <a:endParaRPr lang="el-GR" sz="1000" dirty="0">
                        <a:effectLst/>
                        <a:latin typeface="+mn-lt"/>
                        <a:ea typeface="Calibri"/>
                        <a:cs typeface="Times New Roman"/>
                      </a:endParaRPr>
                    </a:p>
                  </a:txBody>
                  <a:tcPr marL="68580" marR="68580" marT="0" marB="0" anchor="b"/>
                </a:tc>
              </a:tr>
            </a:tbl>
          </a:graphicData>
        </a:graphic>
      </p:graphicFrame>
    </p:spTree>
    <p:extLst>
      <p:ext uri="{BB962C8B-B14F-4D97-AF65-F5344CB8AC3E}">
        <p14:creationId xmlns:p14="http://schemas.microsoft.com/office/powerpoint/2010/main" val="1749948424"/>
      </p:ext>
    </p:extLst>
  </p:cSld>
  <p:clrMapOvr>
    <a:masterClrMapping/>
  </p:clrMapOvr>
  <p:transition spd="slow">
    <p:randomBar dir="vert"/>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περιεχομένου 1"/>
          <p:cNvSpPr>
            <a:spLocks noGrp="1"/>
          </p:cNvSpPr>
          <p:nvPr>
            <p:ph idx="1"/>
          </p:nvPr>
        </p:nvSpPr>
        <p:spPr>
          <a:xfrm>
            <a:off x="872067" y="4653136"/>
            <a:ext cx="7408333" cy="1473027"/>
          </a:xfrm>
        </p:spPr>
        <p:txBody>
          <a:bodyPr/>
          <a:lstStyle/>
          <a:p>
            <a:endParaRPr lang="el-GR" dirty="0"/>
          </a:p>
        </p:txBody>
      </p:sp>
      <p:sp>
        <p:nvSpPr>
          <p:cNvPr id="3" name="Τίτλος 2"/>
          <p:cNvSpPr>
            <a:spLocks noGrp="1"/>
          </p:cNvSpPr>
          <p:nvPr>
            <p:ph type="title"/>
          </p:nvPr>
        </p:nvSpPr>
        <p:spPr/>
        <p:txBody>
          <a:bodyPr/>
          <a:lstStyle/>
          <a:p>
            <a:endParaRPr lang="el-GR"/>
          </a:p>
        </p:txBody>
      </p:sp>
      <p:graphicFrame>
        <p:nvGraphicFramePr>
          <p:cNvPr id="4" name="Θέση περιεχομένου 3"/>
          <p:cNvGraphicFramePr>
            <a:graphicFrameLocks/>
          </p:cNvGraphicFramePr>
          <p:nvPr>
            <p:extLst>
              <p:ext uri="{D42A27DB-BD31-4B8C-83A1-F6EECF244321}">
                <p14:modId xmlns:p14="http://schemas.microsoft.com/office/powerpoint/2010/main" val="2895288497"/>
              </p:ext>
            </p:extLst>
          </p:nvPr>
        </p:nvGraphicFramePr>
        <p:xfrm>
          <a:off x="1" y="-2"/>
          <a:ext cx="9108503" cy="4526207"/>
        </p:xfrm>
        <a:graphic>
          <a:graphicData uri="http://schemas.openxmlformats.org/drawingml/2006/table">
            <a:tbl>
              <a:tblPr firstRow="1" firstCol="1" bandRow="1">
                <a:tableStyleId>{5C22544A-7EE6-4342-B048-85BDC9FD1C3A}</a:tableStyleId>
              </a:tblPr>
              <a:tblGrid>
                <a:gridCol w="333480"/>
                <a:gridCol w="512452"/>
                <a:gridCol w="6126395"/>
                <a:gridCol w="1292235"/>
                <a:gridCol w="843941"/>
              </a:tblGrid>
              <a:tr h="352768">
                <a:tc>
                  <a:txBody>
                    <a:bodyPr/>
                    <a:lstStyle/>
                    <a:p>
                      <a:pPr algn="ctr">
                        <a:lnSpc>
                          <a:spcPct val="115000"/>
                        </a:lnSpc>
                        <a:spcBef>
                          <a:spcPts val="600"/>
                        </a:spcBef>
                        <a:spcAft>
                          <a:spcPts val="0"/>
                        </a:spcAft>
                      </a:pPr>
                      <a:r>
                        <a:rPr lang="el-GR" sz="1000" dirty="0">
                          <a:solidFill>
                            <a:schemeClr val="bg1"/>
                          </a:solidFill>
                          <a:effectLst/>
                          <a:latin typeface="+mn-lt"/>
                        </a:rPr>
                        <a:t>Α/Α</a:t>
                      </a:r>
                      <a:endParaRPr lang="el-GR" sz="1000" dirty="0">
                        <a:solidFill>
                          <a:schemeClr val="bg1"/>
                        </a:solidFill>
                        <a:effectLst/>
                        <a:latin typeface="+mn-lt"/>
                        <a:ea typeface="Calibri"/>
                        <a:cs typeface="Times New Roman"/>
                      </a:endParaRPr>
                    </a:p>
                  </a:txBody>
                  <a:tcPr marL="56995" marR="56995" marT="0" marB="0" anchor="ctr"/>
                </a:tc>
                <a:tc>
                  <a:txBody>
                    <a:bodyPr/>
                    <a:lstStyle/>
                    <a:p>
                      <a:pPr algn="ctr">
                        <a:lnSpc>
                          <a:spcPct val="115000"/>
                        </a:lnSpc>
                        <a:spcBef>
                          <a:spcPts val="600"/>
                        </a:spcBef>
                        <a:spcAft>
                          <a:spcPts val="0"/>
                        </a:spcAft>
                      </a:pPr>
                      <a:r>
                        <a:rPr lang="el-GR" sz="1000" dirty="0">
                          <a:effectLst/>
                          <a:latin typeface="+mn-lt"/>
                        </a:rPr>
                        <a:t>Μέτρο</a:t>
                      </a:r>
                      <a:endParaRPr lang="el-GR" sz="1000" dirty="0">
                        <a:effectLst/>
                        <a:latin typeface="+mn-lt"/>
                        <a:ea typeface="Calibri"/>
                        <a:cs typeface="Times New Roman"/>
                      </a:endParaRPr>
                    </a:p>
                  </a:txBody>
                  <a:tcPr marL="56995" marR="56995" marT="0" marB="0" anchor="ctr"/>
                </a:tc>
                <a:tc>
                  <a:txBody>
                    <a:bodyPr/>
                    <a:lstStyle/>
                    <a:p>
                      <a:pPr algn="l">
                        <a:lnSpc>
                          <a:spcPct val="115000"/>
                        </a:lnSpc>
                        <a:spcBef>
                          <a:spcPts val="600"/>
                        </a:spcBef>
                        <a:spcAft>
                          <a:spcPts val="0"/>
                        </a:spcAft>
                      </a:pPr>
                      <a:r>
                        <a:rPr lang="el-GR" sz="1000">
                          <a:effectLst/>
                          <a:latin typeface="+mn-lt"/>
                        </a:rPr>
                        <a:t>Μέτρο (Οδηγία- Κωδικός)</a:t>
                      </a:r>
                      <a:endParaRPr lang="el-GR" sz="1000">
                        <a:effectLst/>
                        <a:latin typeface="+mn-lt"/>
                        <a:ea typeface="Calibri"/>
                        <a:cs typeface="Times New Roman"/>
                      </a:endParaRPr>
                    </a:p>
                  </a:txBody>
                  <a:tcPr marL="56995" marR="56995" marT="0" marB="0" anchor="ctr"/>
                </a:tc>
                <a:tc>
                  <a:txBody>
                    <a:bodyPr/>
                    <a:lstStyle/>
                    <a:p>
                      <a:pPr algn="ctr">
                        <a:lnSpc>
                          <a:spcPct val="115000"/>
                        </a:lnSpc>
                        <a:spcBef>
                          <a:spcPts val="600"/>
                        </a:spcBef>
                        <a:spcAft>
                          <a:spcPts val="0"/>
                        </a:spcAft>
                      </a:pPr>
                      <a:r>
                        <a:rPr lang="el-GR" sz="1000">
                          <a:effectLst/>
                          <a:latin typeface="+mn-lt"/>
                        </a:rPr>
                        <a:t>Ετήσιο Κόστος – όφελος (€/m</a:t>
                      </a:r>
                      <a:r>
                        <a:rPr lang="el-GR" sz="1000" baseline="30000">
                          <a:effectLst/>
                          <a:latin typeface="+mn-lt"/>
                        </a:rPr>
                        <a:t>3</a:t>
                      </a:r>
                      <a:r>
                        <a:rPr lang="el-GR" sz="1000">
                          <a:effectLst/>
                          <a:latin typeface="+mn-lt"/>
                        </a:rPr>
                        <a:t>*έτος)</a:t>
                      </a:r>
                      <a:endParaRPr lang="el-GR" sz="1000">
                        <a:effectLst/>
                        <a:latin typeface="+mn-lt"/>
                        <a:ea typeface="Calibri"/>
                        <a:cs typeface="Times New Roman"/>
                      </a:endParaRPr>
                    </a:p>
                  </a:txBody>
                  <a:tcPr marL="56995" marR="56995" marT="0" marB="0" anchor="b"/>
                </a:tc>
                <a:tc>
                  <a:txBody>
                    <a:bodyPr/>
                    <a:lstStyle/>
                    <a:p>
                      <a:pPr algn="ctr">
                        <a:lnSpc>
                          <a:spcPct val="115000"/>
                        </a:lnSpc>
                        <a:spcBef>
                          <a:spcPts val="600"/>
                        </a:spcBef>
                        <a:spcAft>
                          <a:spcPts val="0"/>
                        </a:spcAft>
                      </a:pPr>
                      <a:r>
                        <a:rPr lang="el-GR" sz="1000" dirty="0">
                          <a:effectLst/>
                          <a:latin typeface="+mn-lt"/>
                        </a:rPr>
                        <a:t>Βαθμολογία</a:t>
                      </a:r>
                      <a:endParaRPr lang="el-GR" sz="1000" dirty="0">
                        <a:effectLst/>
                        <a:latin typeface="+mn-lt"/>
                        <a:ea typeface="Calibri"/>
                        <a:cs typeface="Times New Roman"/>
                      </a:endParaRPr>
                    </a:p>
                  </a:txBody>
                  <a:tcPr marL="56995" marR="56995" marT="0" marB="0" anchor="b"/>
                </a:tc>
              </a:tr>
              <a:tr h="313571">
                <a:tc>
                  <a:txBody>
                    <a:bodyPr/>
                    <a:lstStyle/>
                    <a:p>
                      <a:pPr algn="ctr">
                        <a:lnSpc>
                          <a:spcPct val="115000"/>
                        </a:lnSpc>
                        <a:spcBef>
                          <a:spcPts val="600"/>
                        </a:spcBef>
                        <a:spcAft>
                          <a:spcPts val="0"/>
                        </a:spcAft>
                      </a:pPr>
                      <a:r>
                        <a:rPr lang="el-GR" sz="1000" b="1" dirty="0">
                          <a:solidFill>
                            <a:schemeClr val="bg1"/>
                          </a:solidFill>
                          <a:effectLst/>
                          <a:latin typeface="+mn-lt"/>
                          <a:ea typeface="Times New Roman"/>
                          <a:cs typeface="Times New Roman"/>
                        </a:rPr>
                        <a:t>26</a:t>
                      </a:r>
                      <a:endParaRPr lang="el-GR" sz="1000" dirty="0">
                        <a:solidFill>
                          <a:schemeClr val="bg1"/>
                        </a:solidFill>
                        <a:effectLst/>
                        <a:latin typeface="+mn-lt"/>
                        <a:ea typeface="Calibri"/>
                        <a:cs typeface="Times New Roman"/>
                      </a:endParaRPr>
                    </a:p>
                  </a:txBody>
                  <a:tcPr marL="68580" marR="68580" marT="0" marB="0" anchor="ctr"/>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17</a:t>
                      </a:r>
                      <a:endParaRPr lang="el-GR" sz="1000">
                        <a:effectLst/>
                        <a:latin typeface="+mn-lt"/>
                        <a:ea typeface="Calibri"/>
                        <a:cs typeface="Times New Roman"/>
                      </a:endParaRPr>
                    </a:p>
                  </a:txBody>
                  <a:tcPr marL="68580" marR="68580" marT="0" marB="0" anchor="ctr"/>
                </a:tc>
                <a:tc>
                  <a:txBody>
                    <a:bodyPr/>
                    <a:lstStyle/>
                    <a:p>
                      <a:pPr algn="l">
                        <a:lnSpc>
                          <a:spcPct val="115000"/>
                        </a:lnSpc>
                        <a:spcBef>
                          <a:spcPts val="600"/>
                        </a:spcBef>
                        <a:spcAft>
                          <a:spcPts val="0"/>
                        </a:spcAft>
                      </a:pPr>
                      <a:r>
                        <a:rPr lang="el-GR" sz="1000">
                          <a:solidFill>
                            <a:srgbClr val="000000"/>
                          </a:solidFill>
                          <a:effectLst/>
                          <a:latin typeface="+mn-lt"/>
                          <a:ea typeface="Times New Roman"/>
                          <a:cs typeface="Times New Roman"/>
                        </a:rPr>
                        <a:t>Έργα τεχνητού εμπλουτισμού προσχωματικών υδροφορέων -GR13SM09-01</a:t>
                      </a:r>
                      <a:endParaRPr lang="el-GR" sz="1000">
                        <a:effectLst/>
                        <a:latin typeface="+mn-lt"/>
                        <a:ea typeface="Calibri"/>
                        <a:cs typeface="Times New Roman"/>
                      </a:endParaRPr>
                    </a:p>
                  </a:txBody>
                  <a:tcPr marL="68580" marR="68580" marT="0" marB="0"/>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0,248</a:t>
                      </a:r>
                      <a:endParaRPr lang="el-GR" sz="1000">
                        <a:effectLst/>
                        <a:latin typeface="+mn-lt"/>
                        <a:ea typeface="Calibri"/>
                        <a:cs typeface="Times New Roman"/>
                      </a:endParaRPr>
                    </a:p>
                  </a:txBody>
                  <a:tcPr marL="68580" marR="68580" marT="0" marB="0" anchor="b"/>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3</a:t>
                      </a:r>
                      <a:endParaRPr lang="el-GR" sz="1000">
                        <a:effectLst/>
                        <a:latin typeface="+mn-lt"/>
                        <a:ea typeface="Calibri"/>
                        <a:cs typeface="Times New Roman"/>
                      </a:endParaRPr>
                    </a:p>
                  </a:txBody>
                  <a:tcPr marL="68580" marR="68580" marT="0" marB="0" anchor="b"/>
                </a:tc>
              </a:tr>
              <a:tr h="313571">
                <a:tc>
                  <a:txBody>
                    <a:bodyPr/>
                    <a:lstStyle/>
                    <a:p>
                      <a:pPr algn="ctr">
                        <a:lnSpc>
                          <a:spcPct val="115000"/>
                        </a:lnSpc>
                        <a:spcBef>
                          <a:spcPts val="600"/>
                        </a:spcBef>
                        <a:spcAft>
                          <a:spcPts val="0"/>
                        </a:spcAft>
                      </a:pPr>
                      <a:r>
                        <a:rPr lang="el-GR" sz="1000" b="1">
                          <a:solidFill>
                            <a:schemeClr val="bg1"/>
                          </a:solidFill>
                          <a:effectLst/>
                          <a:latin typeface="+mn-lt"/>
                          <a:ea typeface="Times New Roman"/>
                          <a:cs typeface="Times New Roman"/>
                        </a:rPr>
                        <a:t>27</a:t>
                      </a:r>
                      <a:endParaRPr lang="el-GR" sz="1000">
                        <a:solidFill>
                          <a:schemeClr val="bg1"/>
                        </a:solidFill>
                        <a:effectLst/>
                        <a:latin typeface="+mn-lt"/>
                        <a:ea typeface="Calibri"/>
                        <a:cs typeface="Times New Roman"/>
                      </a:endParaRPr>
                    </a:p>
                  </a:txBody>
                  <a:tcPr marL="68580" marR="68580" marT="0" marB="0" anchor="ctr"/>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21</a:t>
                      </a:r>
                      <a:endParaRPr lang="el-GR" sz="1000">
                        <a:effectLst/>
                        <a:latin typeface="+mn-lt"/>
                        <a:ea typeface="Calibri"/>
                        <a:cs typeface="Times New Roman"/>
                      </a:endParaRPr>
                    </a:p>
                  </a:txBody>
                  <a:tcPr marL="68580" marR="68580" marT="0" marB="0" anchor="ctr"/>
                </a:tc>
                <a:tc>
                  <a:txBody>
                    <a:bodyPr/>
                    <a:lstStyle/>
                    <a:p>
                      <a:pPr algn="l">
                        <a:lnSpc>
                          <a:spcPct val="115000"/>
                        </a:lnSpc>
                        <a:spcBef>
                          <a:spcPts val="600"/>
                        </a:spcBef>
                        <a:spcAft>
                          <a:spcPts val="0"/>
                        </a:spcAft>
                      </a:pPr>
                      <a:r>
                        <a:rPr lang="el-GR" sz="1000">
                          <a:solidFill>
                            <a:srgbClr val="000000"/>
                          </a:solidFill>
                          <a:effectLst/>
                          <a:latin typeface="+mn-lt"/>
                          <a:ea typeface="Times New Roman"/>
                          <a:cs typeface="Times New Roman"/>
                        </a:rPr>
                        <a:t>Εκπόνηση μελέτης με σκοπό την κατάρτιση κατώτατης στάθμης λιμνών -GR13SM10-03</a:t>
                      </a:r>
                      <a:endParaRPr lang="el-GR" sz="1000">
                        <a:effectLst/>
                        <a:latin typeface="+mn-lt"/>
                        <a:ea typeface="Calibri"/>
                        <a:cs typeface="Times New Roman"/>
                      </a:endParaRPr>
                    </a:p>
                  </a:txBody>
                  <a:tcPr marL="68580" marR="68580" marT="0" marB="0"/>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0,248</a:t>
                      </a:r>
                      <a:endParaRPr lang="el-GR" sz="1000">
                        <a:effectLst/>
                        <a:latin typeface="+mn-lt"/>
                        <a:ea typeface="Calibri"/>
                        <a:cs typeface="Times New Roman"/>
                      </a:endParaRPr>
                    </a:p>
                  </a:txBody>
                  <a:tcPr marL="68580" marR="68580" marT="0" marB="0" anchor="b"/>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3</a:t>
                      </a:r>
                      <a:endParaRPr lang="el-GR" sz="1000">
                        <a:effectLst/>
                        <a:latin typeface="+mn-lt"/>
                        <a:ea typeface="Calibri"/>
                        <a:cs typeface="Times New Roman"/>
                      </a:endParaRPr>
                    </a:p>
                  </a:txBody>
                  <a:tcPr marL="68580" marR="68580" marT="0" marB="0" anchor="b"/>
                </a:tc>
              </a:tr>
              <a:tr h="817218">
                <a:tc>
                  <a:txBody>
                    <a:bodyPr/>
                    <a:lstStyle/>
                    <a:p>
                      <a:pPr algn="ctr">
                        <a:lnSpc>
                          <a:spcPct val="115000"/>
                        </a:lnSpc>
                        <a:spcBef>
                          <a:spcPts val="600"/>
                        </a:spcBef>
                        <a:spcAft>
                          <a:spcPts val="0"/>
                        </a:spcAft>
                      </a:pPr>
                      <a:r>
                        <a:rPr lang="el-GR" sz="1000" b="1">
                          <a:solidFill>
                            <a:schemeClr val="bg1"/>
                          </a:solidFill>
                          <a:effectLst/>
                          <a:latin typeface="+mn-lt"/>
                          <a:ea typeface="Times New Roman"/>
                          <a:cs typeface="Times New Roman"/>
                        </a:rPr>
                        <a:t>28</a:t>
                      </a:r>
                      <a:endParaRPr lang="el-GR" sz="1000">
                        <a:solidFill>
                          <a:schemeClr val="bg1"/>
                        </a:solidFill>
                        <a:effectLst/>
                        <a:latin typeface="+mn-lt"/>
                        <a:ea typeface="Calibri"/>
                        <a:cs typeface="Times New Roman"/>
                      </a:endParaRPr>
                    </a:p>
                  </a:txBody>
                  <a:tcPr marL="68580" marR="68580" marT="0" marB="0" anchor="ctr"/>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27</a:t>
                      </a:r>
                      <a:endParaRPr lang="el-GR" sz="1000">
                        <a:effectLst/>
                        <a:latin typeface="+mn-lt"/>
                        <a:ea typeface="Calibri"/>
                        <a:cs typeface="Times New Roman"/>
                      </a:endParaRPr>
                    </a:p>
                  </a:txBody>
                  <a:tcPr marL="68580" marR="68580" marT="0" marB="0" anchor="ctr"/>
                </a:tc>
                <a:tc>
                  <a:txBody>
                    <a:bodyPr/>
                    <a:lstStyle/>
                    <a:p>
                      <a:pPr algn="l">
                        <a:lnSpc>
                          <a:spcPct val="115000"/>
                        </a:lnSpc>
                        <a:spcBef>
                          <a:spcPts val="600"/>
                        </a:spcBef>
                        <a:spcAft>
                          <a:spcPts val="0"/>
                        </a:spcAft>
                      </a:pPr>
                      <a:r>
                        <a:rPr lang="el-GR" sz="1000">
                          <a:solidFill>
                            <a:srgbClr val="000000"/>
                          </a:solidFill>
                          <a:effectLst/>
                          <a:latin typeface="+mn-lt"/>
                          <a:ea typeface="Times New Roman"/>
                          <a:cs typeface="Times New Roman"/>
                        </a:rPr>
                        <a:t>Κατασκευή των απαιτούμενων έργων (δίκτυα, αντλιοστάσια, μελέτες θραύσης φραγμάτων, κλπ.) για την ολοκλήρωση των υπό κατασκευή υδραυλικών έργων για υδρευτικούς και αρδευτικούς σκοπούς-GR13SM11-02</a:t>
                      </a:r>
                      <a:endParaRPr lang="el-GR" sz="1000">
                        <a:effectLst/>
                        <a:latin typeface="+mn-lt"/>
                        <a:ea typeface="Calibri"/>
                        <a:cs typeface="Times New Roman"/>
                      </a:endParaRPr>
                    </a:p>
                  </a:txBody>
                  <a:tcPr marL="68580" marR="68580" marT="0" marB="0"/>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0,248</a:t>
                      </a:r>
                      <a:endParaRPr lang="el-GR" sz="1000">
                        <a:effectLst/>
                        <a:latin typeface="+mn-lt"/>
                        <a:ea typeface="Calibri"/>
                        <a:cs typeface="Times New Roman"/>
                      </a:endParaRPr>
                    </a:p>
                  </a:txBody>
                  <a:tcPr marL="68580" marR="68580" marT="0" marB="0" anchor="b"/>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3</a:t>
                      </a:r>
                      <a:endParaRPr lang="el-GR" sz="1000">
                        <a:effectLst/>
                        <a:latin typeface="+mn-lt"/>
                        <a:ea typeface="Calibri"/>
                        <a:cs typeface="Times New Roman"/>
                      </a:endParaRPr>
                    </a:p>
                  </a:txBody>
                  <a:tcPr marL="68580" marR="68580" marT="0" marB="0" anchor="b"/>
                </a:tc>
              </a:tr>
              <a:tr h="608235">
                <a:tc>
                  <a:txBody>
                    <a:bodyPr/>
                    <a:lstStyle/>
                    <a:p>
                      <a:pPr algn="ctr">
                        <a:lnSpc>
                          <a:spcPct val="115000"/>
                        </a:lnSpc>
                        <a:spcBef>
                          <a:spcPts val="600"/>
                        </a:spcBef>
                        <a:spcAft>
                          <a:spcPts val="0"/>
                        </a:spcAft>
                      </a:pPr>
                      <a:r>
                        <a:rPr lang="el-GR" sz="1000" b="1">
                          <a:solidFill>
                            <a:schemeClr val="bg1"/>
                          </a:solidFill>
                          <a:effectLst/>
                          <a:latin typeface="+mn-lt"/>
                          <a:ea typeface="Times New Roman"/>
                          <a:cs typeface="Times New Roman"/>
                        </a:rPr>
                        <a:t>29</a:t>
                      </a:r>
                      <a:endParaRPr lang="el-GR" sz="1000">
                        <a:solidFill>
                          <a:schemeClr val="bg1"/>
                        </a:solidFill>
                        <a:effectLst/>
                        <a:latin typeface="+mn-lt"/>
                        <a:ea typeface="Calibri"/>
                        <a:cs typeface="Times New Roman"/>
                      </a:endParaRPr>
                    </a:p>
                  </a:txBody>
                  <a:tcPr marL="68580" marR="68580" marT="0" marB="0" anchor="ctr"/>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32</a:t>
                      </a:r>
                      <a:endParaRPr lang="el-GR" sz="1000">
                        <a:effectLst/>
                        <a:latin typeface="+mn-lt"/>
                        <a:ea typeface="Calibri"/>
                        <a:cs typeface="Times New Roman"/>
                      </a:endParaRPr>
                    </a:p>
                  </a:txBody>
                  <a:tcPr marL="68580" marR="68580" marT="0" marB="0" anchor="ctr"/>
                </a:tc>
                <a:tc>
                  <a:txBody>
                    <a:bodyPr/>
                    <a:lstStyle/>
                    <a:p>
                      <a:pPr algn="l">
                        <a:lnSpc>
                          <a:spcPct val="115000"/>
                        </a:lnSpc>
                        <a:spcBef>
                          <a:spcPts val="600"/>
                        </a:spcBef>
                        <a:spcAft>
                          <a:spcPts val="0"/>
                        </a:spcAft>
                      </a:pPr>
                      <a:r>
                        <a:rPr lang="el-GR" sz="1000" dirty="0">
                          <a:solidFill>
                            <a:srgbClr val="000000"/>
                          </a:solidFill>
                          <a:effectLst/>
                          <a:latin typeface="+mn-lt"/>
                          <a:ea typeface="Times New Roman"/>
                          <a:cs typeface="Times New Roman"/>
                        </a:rPr>
                        <a:t>Μικρά έργα επεξεργασίας οικιακών λυμάτων μικρών οικισμών (&lt;2000 ισοδύναμο πληθυσμό) σε επιφανειακά Υδατικά συστήματα που αξιολογήθηκαν σε «ελλιπή» ή «μέτρια» κατάσταση ή σε υπόγεια υδατικά συστήματα με «κακή ποιοτική κατάσταση»</a:t>
                      </a:r>
                      <a:br>
                        <a:rPr lang="el-GR" sz="1000" dirty="0">
                          <a:solidFill>
                            <a:srgbClr val="000000"/>
                          </a:solidFill>
                          <a:effectLst/>
                          <a:latin typeface="+mn-lt"/>
                          <a:ea typeface="Times New Roman"/>
                          <a:cs typeface="Times New Roman"/>
                        </a:rPr>
                      </a:br>
                      <a:r>
                        <a:rPr lang="el-GR" sz="1000" dirty="0">
                          <a:solidFill>
                            <a:srgbClr val="000000"/>
                          </a:solidFill>
                          <a:effectLst/>
                          <a:latin typeface="+mn-lt"/>
                          <a:ea typeface="Times New Roman"/>
                          <a:cs typeface="Times New Roman"/>
                        </a:rPr>
                        <a:t>GR13SM11-07</a:t>
                      </a:r>
                      <a:endParaRPr lang="el-GR" sz="1000" dirty="0">
                        <a:effectLst/>
                        <a:latin typeface="+mn-lt"/>
                        <a:ea typeface="Calibri"/>
                        <a:cs typeface="Times New Roman"/>
                      </a:endParaRPr>
                    </a:p>
                  </a:txBody>
                  <a:tcPr marL="68580" marR="68580" marT="0" marB="0"/>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0,248</a:t>
                      </a:r>
                      <a:endParaRPr lang="el-GR" sz="1000">
                        <a:effectLst/>
                        <a:latin typeface="+mn-lt"/>
                        <a:ea typeface="Calibri"/>
                        <a:cs typeface="Times New Roman"/>
                      </a:endParaRPr>
                    </a:p>
                  </a:txBody>
                  <a:tcPr marL="68580" marR="68580" marT="0" marB="0" anchor="b"/>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3</a:t>
                      </a:r>
                      <a:endParaRPr lang="el-GR" sz="1000">
                        <a:effectLst/>
                        <a:latin typeface="+mn-lt"/>
                        <a:ea typeface="Calibri"/>
                        <a:cs typeface="Times New Roman"/>
                      </a:endParaRPr>
                    </a:p>
                  </a:txBody>
                  <a:tcPr marL="68580" marR="68580" marT="0" marB="0" anchor="b"/>
                </a:tc>
              </a:tr>
              <a:tr h="480156">
                <a:tc>
                  <a:txBody>
                    <a:bodyPr/>
                    <a:lstStyle/>
                    <a:p>
                      <a:pPr algn="ctr">
                        <a:lnSpc>
                          <a:spcPct val="115000"/>
                        </a:lnSpc>
                        <a:spcBef>
                          <a:spcPts val="600"/>
                        </a:spcBef>
                        <a:spcAft>
                          <a:spcPts val="0"/>
                        </a:spcAft>
                      </a:pPr>
                      <a:r>
                        <a:rPr lang="el-GR" sz="1000" b="1">
                          <a:solidFill>
                            <a:schemeClr val="bg1"/>
                          </a:solidFill>
                          <a:effectLst/>
                          <a:latin typeface="+mn-lt"/>
                          <a:ea typeface="Times New Roman"/>
                          <a:cs typeface="Times New Roman"/>
                        </a:rPr>
                        <a:t>30</a:t>
                      </a:r>
                      <a:endParaRPr lang="el-GR" sz="1000">
                        <a:solidFill>
                          <a:schemeClr val="bg1"/>
                        </a:solidFill>
                        <a:effectLst/>
                        <a:latin typeface="+mn-lt"/>
                        <a:ea typeface="Calibri"/>
                        <a:cs typeface="Times New Roman"/>
                      </a:endParaRPr>
                    </a:p>
                  </a:txBody>
                  <a:tcPr marL="68580" marR="68580" marT="0" marB="0" anchor="ctr"/>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33</a:t>
                      </a:r>
                      <a:endParaRPr lang="el-GR" sz="1000">
                        <a:effectLst/>
                        <a:latin typeface="+mn-lt"/>
                        <a:ea typeface="Calibri"/>
                        <a:cs typeface="Times New Roman"/>
                      </a:endParaRPr>
                    </a:p>
                  </a:txBody>
                  <a:tcPr marL="68580" marR="68580" marT="0" marB="0" anchor="ctr"/>
                </a:tc>
                <a:tc>
                  <a:txBody>
                    <a:bodyPr/>
                    <a:lstStyle/>
                    <a:p>
                      <a:pPr algn="l">
                        <a:lnSpc>
                          <a:spcPct val="115000"/>
                        </a:lnSpc>
                        <a:spcBef>
                          <a:spcPts val="600"/>
                        </a:spcBef>
                        <a:spcAft>
                          <a:spcPts val="0"/>
                        </a:spcAft>
                      </a:pPr>
                      <a:r>
                        <a:rPr lang="el-GR" sz="1000">
                          <a:solidFill>
                            <a:srgbClr val="000000"/>
                          </a:solidFill>
                          <a:effectLst/>
                          <a:latin typeface="+mn-lt"/>
                          <a:ea typeface="Times New Roman"/>
                          <a:cs typeface="Times New Roman"/>
                        </a:rPr>
                        <a:t>Καταγραφή της κατάστασης λειτουργίας των υφιστάμενων ταμιευτήρων-GR14SM11-08</a:t>
                      </a:r>
                      <a:endParaRPr lang="el-GR" sz="1000">
                        <a:effectLst/>
                        <a:latin typeface="+mn-lt"/>
                        <a:ea typeface="Calibri"/>
                        <a:cs typeface="Times New Roman"/>
                      </a:endParaRPr>
                    </a:p>
                  </a:txBody>
                  <a:tcPr marL="68580" marR="68580" marT="0" marB="0"/>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0,248</a:t>
                      </a:r>
                      <a:endParaRPr lang="el-GR" sz="1000">
                        <a:effectLst/>
                        <a:latin typeface="+mn-lt"/>
                        <a:ea typeface="Calibri"/>
                        <a:cs typeface="Times New Roman"/>
                      </a:endParaRPr>
                    </a:p>
                  </a:txBody>
                  <a:tcPr marL="68580" marR="68580" marT="0" marB="0" anchor="b"/>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3</a:t>
                      </a:r>
                      <a:endParaRPr lang="el-GR" sz="1000">
                        <a:effectLst/>
                        <a:latin typeface="+mn-lt"/>
                        <a:ea typeface="Calibri"/>
                        <a:cs typeface="Times New Roman"/>
                      </a:endParaRPr>
                    </a:p>
                  </a:txBody>
                  <a:tcPr marL="68580" marR="68580" marT="0" marB="0" anchor="b"/>
                </a:tc>
              </a:tr>
              <a:tr h="321063">
                <a:tc>
                  <a:txBody>
                    <a:bodyPr/>
                    <a:lstStyle/>
                    <a:p>
                      <a:pPr algn="ctr">
                        <a:lnSpc>
                          <a:spcPct val="115000"/>
                        </a:lnSpc>
                        <a:spcBef>
                          <a:spcPts val="600"/>
                        </a:spcBef>
                        <a:spcAft>
                          <a:spcPts val="0"/>
                        </a:spcAft>
                      </a:pPr>
                      <a:r>
                        <a:rPr lang="el-GR" sz="1000" b="1">
                          <a:solidFill>
                            <a:schemeClr val="bg1"/>
                          </a:solidFill>
                          <a:effectLst/>
                          <a:latin typeface="+mn-lt"/>
                          <a:ea typeface="Times New Roman"/>
                          <a:cs typeface="Times New Roman"/>
                        </a:rPr>
                        <a:t>31</a:t>
                      </a:r>
                      <a:endParaRPr lang="el-GR" sz="1000">
                        <a:solidFill>
                          <a:schemeClr val="bg1"/>
                        </a:solidFill>
                        <a:effectLst/>
                        <a:latin typeface="+mn-lt"/>
                        <a:ea typeface="Calibri"/>
                        <a:cs typeface="Times New Roman"/>
                      </a:endParaRPr>
                    </a:p>
                  </a:txBody>
                  <a:tcPr marL="68580" marR="68580" marT="0" marB="0" anchor="ctr"/>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35</a:t>
                      </a:r>
                      <a:endParaRPr lang="el-GR" sz="1000">
                        <a:effectLst/>
                        <a:latin typeface="+mn-lt"/>
                        <a:ea typeface="Calibri"/>
                        <a:cs typeface="Times New Roman"/>
                      </a:endParaRPr>
                    </a:p>
                  </a:txBody>
                  <a:tcPr marL="68580" marR="68580" marT="0" marB="0" anchor="ctr"/>
                </a:tc>
                <a:tc>
                  <a:txBody>
                    <a:bodyPr/>
                    <a:lstStyle/>
                    <a:p>
                      <a:pPr algn="l">
                        <a:lnSpc>
                          <a:spcPct val="115000"/>
                        </a:lnSpc>
                        <a:spcBef>
                          <a:spcPts val="600"/>
                        </a:spcBef>
                        <a:spcAft>
                          <a:spcPts val="0"/>
                        </a:spcAft>
                      </a:pPr>
                      <a:r>
                        <a:rPr lang="el-GR" sz="1000">
                          <a:solidFill>
                            <a:srgbClr val="000000"/>
                          </a:solidFill>
                          <a:effectLst/>
                          <a:latin typeface="+mn-lt"/>
                          <a:ea typeface="Times New Roman"/>
                          <a:cs typeface="Times New Roman"/>
                        </a:rPr>
                        <a:t>Εκπόνηση υδρογεωλογικών μελετών και πιλοτικών κατασκευών για τη χρήση των υφάλμυρων παράκτιων καρστικών πηγών-GR13SM14-02</a:t>
                      </a:r>
                      <a:endParaRPr lang="el-GR" sz="1000">
                        <a:effectLst/>
                        <a:latin typeface="+mn-lt"/>
                        <a:ea typeface="Calibri"/>
                        <a:cs typeface="Times New Roman"/>
                      </a:endParaRPr>
                    </a:p>
                  </a:txBody>
                  <a:tcPr marL="68580" marR="68580" marT="0" marB="0"/>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0,248</a:t>
                      </a:r>
                      <a:endParaRPr lang="el-GR" sz="1000">
                        <a:effectLst/>
                        <a:latin typeface="+mn-lt"/>
                        <a:ea typeface="Calibri"/>
                        <a:cs typeface="Times New Roman"/>
                      </a:endParaRPr>
                    </a:p>
                  </a:txBody>
                  <a:tcPr marL="68580" marR="68580" marT="0" marB="0" anchor="b"/>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3</a:t>
                      </a:r>
                      <a:endParaRPr lang="el-GR" sz="1000">
                        <a:effectLst/>
                        <a:latin typeface="+mn-lt"/>
                        <a:ea typeface="Calibri"/>
                        <a:cs typeface="Times New Roman"/>
                      </a:endParaRPr>
                    </a:p>
                  </a:txBody>
                  <a:tcPr marL="68580" marR="68580" marT="0" marB="0" anchor="b"/>
                </a:tc>
              </a:tr>
              <a:tr h="321063">
                <a:tc>
                  <a:txBody>
                    <a:bodyPr/>
                    <a:lstStyle/>
                    <a:p>
                      <a:pPr algn="ctr">
                        <a:lnSpc>
                          <a:spcPct val="115000"/>
                        </a:lnSpc>
                        <a:spcBef>
                          <a:spcPts val="600"/>
                        </a:spcBef>
                        <a:spcAft>
                          <a:spcPts val="0"/>
                        </a:spcAft>
                      </a:pPr>
                      <a:r>
                        <a:rPr lang="el-GR" sz="1000" b="1">
                          <a:solidFill>
                            <a:schemeClr val="bg1"/>
                          </a:solidFill>
                          <a:effectLst/>
                          <a:latin typeface="+mn-lt"/>
                          <a:ea typeface="Times New Roman"/>
                          <a:cs typeface="Times New Roman"/>
                        </a:rPr>
                        <a:t>32</a:t>
                      </a:r>
                      <a:endParaRPr lang="el-GR" sz="1000">
                        <a:solidFill>
                          <a:schemeClr val="bg1"/>
                        </a:solidFill>
                        <a:effectLst/>
                        <a:latin typeface="+mn-lt"/>
                        <a:ea typeface="Calibri"/>
                        <a:cs typeface="Times New Roman"/>
                      </a:endParaRPr>
                    </a:p>
                  </a:txBody>
                  <a:tcPr marL="68580" marR="68580" marT="0" marB="0" anchor="ctr"/>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36</a:t>
                      </a:r>
                      <a:endParaRPr lang="el-GR" sz="1000">
                        <a:effectLst/>
                        <a:latin typeface="+mn-lt"/>
                        <a:ea typeface="Calibri"/>
                        <a:cs typeface="Times New Roman"/>
                      </a:endParaRPr>
                    </a:p>
                  </a:txBody>
                  <a:tcPr marL="68580" marR="68580" marT="0" marB="0" anchor="ctr"/>
                </a:tc>
                <a:tc>
                  <a:txBody>
                    <a:bodyPr/>
                    <a:lstStyle/>
                    <a:p>
                      <a:pPr algn="l">
                        <a:lnSpc>
                          <a:spcPct val="115000"/>
                        </a:lnSpc>
                        <a:spcBef>
                          <a:spcPts val="600"/>
                        </a:spcBef>
                        <a:spcAft>
                          <a:spcPts val="0"/>
                        </a:spcAft>
                      </a:pPr>
                      <a:r>
                        <a:rPr lang="el-GR" sz="1000">
                          <a:solidFill>
                            <a:srgbClr val="000000"/>
                          </a:solidFill>
                          <a:effectLst/>
                          <a:latin typeface="+mn-lt"/>
                          <a:ea typeface="Times New Roman"/>
                          <a:cs typeface="Times New Roman"/>
                        </a:rPr>
                        <a:t>Ίδρυση και οργάνωση πρότυπων αγροκτημάτων-GR13SM14-03</a:t>
                      </a:r>
                      <a:endParaRPr lang="el-GR" sz="1000">
                        <a:effectLst/>
                        <a:latin typeface="+mn-lt"/>
                        <a:ea typeface="Calibri"/>
                        <a:cs typeface="Times New Roman"/>
                      </a:endParaRPr>
                    </a:p>
                  </a:txBody>
                  <a:tcPr marL="68580" marR="68580" marT="0" marB="0"/>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0,248</a:t>
                      </a:r>
                      <a:endParaRPr lang="el-GR" sz="1000">
                        <a:effectLst/>
                        <a:latin typeface="+mn-lt"/>
                        <a:ea typeface="Calibri"/>
                        <a:cs typeface="Times New Roman"/>
                      </a:endParaRPr>
                    </a:p>
                  </a:txBody>
                  <a:tcPr marL="68580" marR="68580" marT="0" marB="0" anchor="b"/>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3</a:t>
                      </a:r>
                      <a:endParaRPr lang="el-GR" sz="1000">
                        <a:effectLst/>
                        <a:latin typeface="+mn-lt"/>
                        <a:ea typeface="Calibri"/>
                        <a:cs typeface="Times New Roman"/>
                      </a:endParaRPr>
                    </a:p>
                  </a:txBody>
                  <a:tcPr marL="68580" marR="68580" marT="0" marB="0" anchor="b"/>
                </a:tc>
              </a:tr>
              <a:tr h="350474">
                <a:tc>
                  <a:txBody>
                    <a:bodyPr/>
                    <a:lstStyle/>
                    <a:p>
                      <a:pPr algn="ctr">
                        <a:lnSpc>
                          <a:spcPct val="115000"/>
                        </a:lnSpc>
                        <a:spcBef>
                          <a:spcPts val="600"/>
                        </a:spcBef>
                        <a:spcAft>
                          <a:spcPts val="0"/>
                        </a:spcAft>
                      </a:pPr>
                      <a:r>
                        <a:rPr lang="el-GR" sz="1000" b="1">
                          <a:solidFill>
                            <a:schemeClr val="bg1"/>
                          </a:solidFill>
                          <a:effectLst/>
                          <a:latin typeface="+mn-lt"/>
                          <a:ea typeface="Times New Roman"/>
                          <a:cs typeface="Times New Roman"/>
                        </a:rPr>
                        <a:t>33</a:t>
                      </a:r>
                      <a:endParaRPr lang="el-GR" sz="1000">
                        <a:solidFill>
                          <a:schemeClr val="bg1"/>
                        </a:solidFill>
                        <a:effectLst/>
                        <a:latin typeface="+mn-lt"/>
                        <a:ea typeface="Calibri"/>
                        <a:cs typeface="Times New Roman"/>
                      </a:endParaRPr>
                    </a:p>
                  </a:txBody>
                  <a:tcPr marL="68580" marR="68580" marT="0" marB="0" anchor="ctr"/>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10</a:t>
                      </a:r>
                      <a:endParaRPr lang="el-GR" sz="1000">
                        <a:effectLst/>
                        <a:latin typeface="+mn-lt"/>
                        <a:ea typeface="Calibri"/>
                        <a:cs typeface="Times New Roman"/>
                      </a:endParaRPr>
                    </a:p>
                  </a:txBody>
                  <a:tcPr marL="68580" marR="68580" marT="0" marB="0" anchor="ctr"/>
                </a:tc>
                <a:tc>
                  <a:txBody>
                    <a:bodyPr/>
                    <a:lstStyle/>
                    <a:p>
                      <a:pPr algn="l">
                        <a:lnSpc>
                          <a:spcPct val="115000"/>
                        </a:lnSpc>
                        <a:spcBef>
                          <a:spcPts val="600"/>
                        </a:spcBef>
                        <a:spcAft>
                          <a:spcPts val="0"/>
                        </a:spcAft>
                      </a:pPr>
                      <a:r>
                        <a:rPr lang="el-GR" sz="1000">
                          <a:solidFill>
                            <a:srgbClr val="000000"/>
                          </a:solidFill>
                          <a:effectLst/>
                          <a:latin typeface="+mn-lt"/>
                          <a:ea typeface="Times New Roman"/>
                          <a:cs typeface="Times New Roman"/>
                        </a:rPr>
                        <a:t>Σύνταξη ειδικής υδρο-γεωλογικής - υδροχημικής μελέτης για τον καθορισμό υπόγειων υδατικών  υποβάθρου (ενδεικτικά αναφέρονται Fe, SO4, κλπ.), όταν τα υπόψη συστήματα συνδέονται με υδροληπτικά έργα-GR13SM05-03</a:t>
                      </a:r>
                      <a:endParaRPr lang="el-GR" sz="1000">
                        <a:effectLst/>
                        <a:latin typeface="+mn-lt"/>
                        <a:ea typeface="Calibri"/>
                        <a:cs typeface="Times New Roman"/>
                      </a:endParaRPr>
                    </a:p>
                  </a:txBody>
                  <a:tcPr marL="68580" marR="68580" marT="0" marB="0"/>
                </a:tc>
                <a:tc>
                  <a:txBody>
                    <a:bodyPr/>
                    <a:lstStyle/>
                    <a:p>
                      <a:pPr algn="ctr">
                        <a:lnSpc>
                          <a:spcPct val="115000"/>
                        </a:lnSpc>
                        <a:spcBef>
                          <a:spcPts val="600"/>
                        </a:spcBef>
                        <a:spcAft>
                          <a:spcPts val="0"/>
                        </a:spcAft>
                      </a:pPr>
                      <a:r>
                        <a:rPr lang="el-GR" sz="1000">
                          <a:effectLst/>
                          <a:latin typeface="+mn-lt"/>
                          <a:ea typeface="Times New Roman"/>
                          <a:cs typeface="Times New Roman"/>
                        </a:rPr>
                        <a:t>0,447</a:t>
                      </a:r>
                      <a:endParaRPr lang="el-GR" sz="1000">
                        <a:effectLst/>
                        <a:latin typeface="+mn-lt"/>
                        <a:ea typeface="Calibri"/>
                        <a:cs typeface="Times New Roman"/>
                      </a:endParaRPr>
                    </a:p>
                  </a:txBody>
                  <a:tcPr marL="68580" marR="68580" marT="0" marB="0" anchor="b"/>
                </a:tc>
                <a:tc>
                  <a:txBody>
                    <a:bodyPr/>
                    <a:lstStyle/>
                    <a:p>
                      <a:pPr algn="ctr">
                        <a:lnSpc>
                          <a:spcPct val="115000"/>
                        </a:lnSpc>
                        <a:spcBef>
                          <a:spcPts val="600"/>
                        </a:spcBef>
                        <a:spcAft>
                          <a:spcPts val="0"/>
                        </a:spcAft>
                      </a:pPr>
                      <a:r>
                        <a:rPr lang="el-GR" sz="1000">
                          <a:effectLst/>
                          <a:latin typeface="+mn-lt"/>
                          <a:ea typeface="Times New Roman"/>
                          <a:cs typeface="Times New Roman"/>
                        </a:rPr>
                        <a:t>1</a:t>
                      </a:r>
                      <a:endParaRPr lang="el-GR" sz="1000">
                        <a:effectLst/>
                        <a:latin typeface="+mn-lt"/>
                        <a:ea typeface="Calibri"/>
                        <a:cs typeface="Times New Roman"/>
                      </a:endParaRPr>
                    </a:p>
                  </a:txBody>
                  <a:tcPr marL="68580" marR="68580" marT="0" marB="0" anchor="b"/>
                </a:tc>
              </a:tr>
              <a:tr h="342970">
                <a:tc>
                  <a:txBody>
                    <a:bodyPr/>
                    <a:lstStyle/>
                    <a:p>
                      <a:pPr algn="ctr">
                        <a:lnSpc>
                          <a:spcPct val="115000"/>
                        </a:lnSpc>
                        <a:spcBef>
                          <a:spcPts val="600"/>
                        </a:spcBef>
                        <a:spcAft>
                          <a:spcPts val="0"/>
                        </a:spcAft>
                      </a:pPr>
                      <a:r>
                        <a:rPr lang="el-GR" sz="1000" b="1" dirty="0">
                          <a:solidFill>
                            <a:schemeClr val="bg1"/>
                          </a:solidFill>
                          <a:effectLst/>
                          <a:latin typeface="+mn-lt"/>
                          <a:ea typeface="Times New Roman"/>
                          <a:cs typeface="Times New Roman"/>
                        </a:rPr>
                        <a:t>34</a:t>
                      </a:r>
                      <a:endParaRPr lang="el-GR" sz="1000" dirty="0">
                        <a:solidFill>
                          <a:schemeClr val="bg1"/>
                        </a:solidFill>
                        <a:effectLst/>
                        <a:latin typeface="+mn-lt"/>
                        <a:ea typeface="Calibri"/>
                        <a:cs typeface="Times New Roman"/>
                      </a:endParaRPr>
                    </a:p>
                  </a:txBody>
                  <a:tcPr marL="68580" marR="68580" marT="0" marB="0" anchor="ctr"/>
                </a:tc>
                <a:tc>
                  <a:txBody>
                    <a:bodyPr/>
                    <a:lstStyle/>
                    <a:p>
                      <a:pPr algn="ctr">
                        <a:lnSpc>
                          <a:spcPct val="115000"/>
                        </a:lnSpc>
                        <a:spcBef>
                          <a:spcPts val="600"/>
                        </a:spcBef>
                        <a:spcAft>
                          <a:spcPts val="0"/>
                        </a:spcAft>
                      </a:pPr>
                      <a:r>
                        <a:rPr lang="el-GR" sz="1000">
                          <a:solidFill>
                            <a:srgbClr val="000000"/>
                          </a:solidFill>
                          <a:effectLst/>
                          <a:latin typeface="+mn-lt"/>
                          <a:ea typeface="Times New Roman"/>
                          <a:cs typeface="Times New Roman"/>
                        </a:rPr>
                        <a:t>13</a:t>
                      </a:r>
                      <a:endParaRPr lang="el-GR" sz="1000">
                        <a:effectLst/>
                        <a:latin typeface="+mn-lt"/>
                        <a:ea typeface="Calibri"/>
                        <a:cs typeface="Times New Roman"/>
                      </a:endParaRPr>
                    </a:p>
                  </a:txBody>
                  <a:tcPr marL="68580" marR="68580" marT="0" marB="0" anchor="ctr"/>
                </a:tc>
                <a:tc>
                  <a:txBody>
                    <a:bodyPr/>
                    <a:lstStyle/>
                    <a:p>
                      <a:pPr algn="l">
                        <a:lnSpc>
                          <a:spcPct val="115000"/>
                        </a:lnSpc>
                        <a:spcBef>
                          <a:spcPts val="600"/>
                        </a:spcBef>
                        <a:spcAft>
                          <a:spcPts val="0"/>
                        </a:spcAft>
                      </a:pPr>
                      <a:r>
                        <a:rPr lang="el-GR" sz="1000">
                          <a:solidFill>
                            <a:srgbClr val="000000"/>
                          </a:solidFill>
                          <a:effectLst/>
                          <a:latin typeface="+mn-lt"/>
                          <a:ea typeface="Times New Roman"/>
                          <a:cs typeface="Times New Roman"/>
                        </a:rPr>
                        <a:t>Έλεγχοι λειτουργίας των εξατμισοδεξαμενών απόθεσης των υγρών αποβλήτων των ελαιοτριβείων (2 φορές ετησίως)-GR13SM05-06</a:t>
                      </a:r>
                      <a:endParaRPr lang="el-GR" sz="1000">
                        <a:effectLst/>
                        <a:latin typeface="+mn-lt"/>
                        <a:ea typeface="Calibri"/>
                        <a:cs typeface="Times New Roman"/>
                      </a:endParaRPr>
                    </a:p>
                  </a:txBody>
                  <a:tcPr marL="68580" marR="68580" marT="0" marB="0"/>
                </a:tc>
                <a:tc>
                  <a:txBody>
                    <a:bodyPr/>
                    <a:lstStyle/>
                    <a:p>
                      <a:pPr algn="ctr">
                        <a:lnSpc>
                          <a:spcPct val="115000"/>
                        </a:lnSpc>
                        <a:spcBef>
                          <a:spcPts val="600"/>
                        </a:spcBef>
                        <a:spcAft>
                          <a:spcPts val="0"/>
                        </a:spcAft>
                      </a:pPr>
                      <a:r>
                        <a:rPr lang="el-GR" sz="1000">
                          <a:effectLst/>
                          <a:latin typeface="+mn-lt"/>
                          <a:ea typeface="Times New Roman"/>
                          <a:cs typeface="Times New Roman"/>
                        </a:rPr>
                        <a:t>0,496</a:t>
                      </a:r>
                      <a:endParaRPr lang="el-GR" sz="1000">
                        <a:effectLst/>
                        <a:latin typeface="+mn-lt"/>
                        <a:ea typeface="Calibri"/>
                        <a:cs typeface="Times New Roman"/>
                      </a:endParaRPr>
                    </a:p>
                  </a:txBody>
                  <a:tcPr marL="68580" marR="68580" marT="0" marB="0" anchor="b"/>
                </a:tc>
                <a:tc>
                  <a:txBody>
                    <a:bodyPr/>
                    <a:lstStyle/>
                    <a:p>
                      <a:pPr algn="ctr">
                        <a:lnSpc>
                          <a:spcPct val="115000"/>
                        </a:lnSpc>
                        <a:spcBef>
                          <a:spcPts val="600"/>
                        </a:spcBef>
                        <a:spcAft>
                          <a:spcPts val="0"/>
                        </a:spcAft>
                      </a:pPr>
                      <a:r>
                        <a:rPr lang="el-GR" sz="1000" dirty="0">
                          <a:effectLst/>
                          <a:latin typeface="+mn-lt"/>
                          <a:ea typeface="Times New Roman"/>
                          <a:cs typeface="Times New Roman"/>
                        </a:rPr>
                        <a:t>1</a:t>
                      </a:r>
                      <a:endParaRPr lang="el-GR" sz="1000" dirty="0">
                        <a:effectLst/>
                        <a:latin typeface="+mn-lt"/>
                        <a:ea typeface="Calibri"/>
                        <a:cs typeface="Times New Roman"/>
                      </a:endParaRPr>
                    </a:p>
                  </a:txBody>
                  <a:tcPr marL="68580" marR="68580" marT="0" marB="0" anchor="b"/>
                </a:tc>
              </a:tr>
            </a:tbl>
          </a:graphicData>
        </a:graphic>
      </p:graphicFrame>
    </p:spTree>
    <p:extLst>
      <p:ext uri="{BB962C8B-B14F-4D97-AF65-F5344CB8AC3E}">
        <p14:creationId xmlns:p14="http://schemas.microsoft.com/office/powerpoint/2010/main" val="2803644632"/>
      </p:ext>
    </p:extLst>
  </p:cSld>
  <p:clrMapOvr>
    <a:masterClrMapping/>
  </p:clrMapOvr>
  <p:transition spd="slow">
    <p:randomBar dir="vert"/>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περιεχομένου 1"/>
          <p:cNvSpPr>
            <a:spLocks noGrp="1"/>
          </p:cNvSpPr>
          <p:nvPr>
            <p:ph idx="1"/>
          </p:nvPr>
        </p:nvSpPr>
        <p:spPr>
          <a:xfrm>
            <a:off x="827584" y="3212977"/>
            <a:ext cx="7408333" cy="1440160"/>
          </a:xfrm>
        </p:spPr>
        <p:txBody>
          <a:bodyPr/>
          <a:lstStyle/>
          <a:p>
            <a:r>
              <a:rPr lang="el-GR" dirty="0"/>
              <a:t>Ευχαριστώ για την π</a:t>
            </a:r>
            <a:r>
              <a:rPr lang="el-GR" dirty="0" smtClean="0"/>
              <a:t>ροσοχή σας!</a:t>
            </a:r>
            <a:endParaRPr lang="el-GR" dirty="0"/>
          </a:p>
        </p:txBody>
      </p:sp>
      <p:sp>
        <p:nvSpPr>
          <p:cNvPr id="3" name="Τίτλος 2"/>
          <p:cNvSpPr>
            <a:spLocks noGrp="1"/>
          </p:cNvSpPr>
          <p:nvPr>
            <p:ph type="title"/>
          </p:nvPr>
        </p:nvSpPr>
        <p:spPr/>
        <p:txBody>
          <a:bodyPr/>
          <a:lstStyle/>
          <a:p>
            <a:endParaRPr lang="el-GR"/>
          </a:p>
        </p:txBody>
      </p:sp>
    </p:spTree>
    <p:extLst>
      <p:ext uri="{BB962C8B-B14F-4D97-AF65-F5344CB8AC3E}">
        <p14:creationId xmlns:p14="http://schemas.microsoft.com/office/powerpoint/2010/main" val="3391464680"/>
      </p:ext>
    </p:extLst>
  </p:cSld>
  <p:clrMapOvr>
    <a:masterClrMapping/>
  </p:clrMapOvr>
  <p:transition spd="slow">
    <p:randomBar dir="vert"/>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Κυματομορφή">
  <a:themeElements>
    <a:clrScheme name="Αστικό">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98</TotalTime>
  <Words>2681</Words>
  <Application>Microsoft Office PowerPoint</Application>
  <PresentationFormat>Προβολή στην οθόνη (4:3)</PresentationFormat>
  <Paragraphs>480</Paragraphs>
  <Slides>20</Slides>
  <Notes>0</Notes>
  <HiddenSlides>0</HiddenSlides>
  <MMClips>0</MMClips>
  <ScaleCrop>false</ScaleCrop>
  <HeadingPairs>
    <vt:vector size="4" baseType="variant">
      <vt:variant>
        <vt:lpstr>Θέμα</vt:lpstr>
      </vt:variant>
      <vt:variant>
        <vt:i4>1</vt:i4>
      </vt:variant>
      <vt:variant>
        <vt:lpstr>Τίτλοι διαφανειών</vt:lpstr>
      </vt:variant>
      <vt:variant>
        <vt:i4>20</vt:i4>
      </vt:variant>
    </vt:vector>
  </HeadingPairs>
  <TitlesOfParts>
    <vt:vector size="21" baseType="lpstr">
      <vt:lpstr>Κυματομορφή</vt:lpstr>
      <vt:lpstr>Ανάλυση Κόστους-Οφέλους </vt:lpstr>
      <vt:lpstr>Η ανάλυση κόστους - οφέλους</vt:lpstr>
      <vt:lpstr>Η ανάλυση κόστους - οφέλους</vt:lpstr>
      <vt:lpstr>Σχέδιο Διαχείρισης Λεκανών Απορροής Ποταμών ΥΔ Κρήτης </vt:lpstr>
      <vt:lpstr>Στόχος </vt:lpstr>
      <vt:lpstr>Μεθοδολογία 1</vt:lpstr>
      <vt:lpstr>Μεθοδολογία 2</vt:lpstr>
      <vt:lpstr>Μεθοδολογία 3</vt:lpstr>
      <vt:lpstr>Μεθοδολογία 4</vt:lpstr>
      <vt:lpstr>Μεθοδολογία 5</vt:lpstr>
      <vt:lpstr>Μεθοδολογία 6</vt:lpstr>
      <vt:lpstr>Αποτελέσματα 1</vt:lpstr>
      <vt:lpstr>Παρουσίαση του PowerPoint</vt:lpstr>
      <vt:lpstr>Παρουσίαση του PowerPoint</vt:lpstr>
      <vt:lpstr>Παρουσίαση του PowerPoint</vt:lpstr>
      <vt:lpstr>Αποτελέσματα 2</vt:lpstr>
      <vt:lpstr>Παρουσίαση του PowerPoint</vt:lpstr>
      <vt:lpstr>Παρουσίαση του PowerPoint</vt:lpstr>
      <vt:lpstr>Παρουσίαση του PowerPoint</vt:lpstr>
      <vt:lpstr>Παρουσίαση του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George Bazdanis</dc:creator>
  <cp:lastModifiedBy>George Bazdanis</cp:lastModifiedBy>
  <cp:revision>13</cp:revision>
  <dcterms:created xsi:type="dcterms:W3CDTF">2016-11-21T15:01:30Z</dcterms:created>
  <dcterms:modified xsi:type="dcterms:W3CDTF">2016-11-27T19:17:31Z</dcterms:modified>
</cp:coreProperties>
</file>