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86" r:id="rId3"/>
    <p:sldId id="285" r:id="rId4"/>
    <p:sldId id="292" r:id="rId5"/>
    <p:sldId id="265" r:id="rId6"/>
    <p:sldId id="270" r:id="rId7"/>
    <p:sldId id="260" r:id="rId8"/>
    <p:sldId id="268" r:id="rId9"/>
    <p:sldId id="267" r:id="rId10"/>
    <p:sldId id="293" r:id="rId11"/>
    <p:sldId id="294" r:id="rId12"/>
    <p:sldId id="281" r:id="rId13"/>
    <p:sldId id="273" r:id="rId14"/>
    <p:sldId id="271" r:id="rId15"/>
    <p:sldId id="277" r:id="rId16"/>
    <p:sldId id="289" r:id="rId17"/>
    <p:sldId id="295" r:id="rId18"/>
    <p:sldId id="258" r:id="rId19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F3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5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B37EEF-47B2-46AF-A4CF-A413565367BF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8ECEF0-BDFB-4786-AC2F-6450328923B1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8461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ECEF0-BDFB-4786-AC2F-6450328923B1}" type="slidenum">
              <a:rPr lang="el-GR" smtClean="0"/>
              <a:pPr/>
              <a:t>12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8ECEF0-BDFB-4786-AC2F-6450328923B1}" type="slidenum">
              <a:rPr lang="el-GR" smtClean="0"/>
              <a:pPr/>
              <a:t>15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1">
                <a:lumMod val="20000"/>
                <a:lumOff val="80000"/>
                <a:alpha val="42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8BD70E-F492-4857-AF10-04C4BC684F05}" type="datetimeFigureOut">
              <a:rPr lang="el-GR" smtClean="0"/>
              <a:pPr/>
              <a:t>28/11/2016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B0C91-4ECB-4403-9927-A8608F4690BF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gr/url?sa=i&amp;rct=j&amp;q=&amp;esrc=s&amp;source=images&amp;cd=&amp;ved=0ahUKEwiSw8vTvvXPAhXLvxQKHXvdBnoQjRwIBw&amp;url=http://www.commonslab.gr/2015/12/open-source-and-3d-printing-at-the-technical-university-of-crete/?lang%3Del&amp;psig=AFQjCNFF6nRYAGRquYjW2DSH3B5jurt8LQ&amp;ust=1477468884914270" TargetMode="External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hyperlink" Target="http://www.google.gr/url?sa=i&amp;rct=j&amp;q=&amp;esrc=s&amp;source=images&amp;cd=&amp;cad=rja&amp;uact=8&amp;ved=0ahUKEwi3gPSKounPAhUH1hoKHSHhBNkQjRwIBw&amp;url=http://www.thetravelbook.gr/article.asp?catid=30867&amp;subid=2&amp;pubid=63945412&amp;psig=AFQjCNHGoqV05rxFm7op4BvLdIEg2R_UAA&amp;ust=1477048846108829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Αποτέλεσμα εικόνας για Κερίτης Ποταμός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1772816"/>
            <a:ext cx="5472100" cy="3648067"/>
          </a:xfrm>
          <a:prstGeom prst="rect">
            <a:avLst/>
          </a:prstGeom>
          <a:noFill/>
        </p:spPr>
      </p:pic>
      <p:cxnSp>
        <p:nvCxnSpPr>
          <p:cNvPr id="8" name="7 - Ευθεία γραμμή σύνδεσης"/>
          <p:cNvCxnSpPr/>
          <p:nvPr/>
        </p:nvCxnSpPr>
        <p:spPr>
          <a:xfrm>
            <a:off x="0" y="1196752"/>
            <a:ext cx="9144000" cy="0"/>
          </a:xfrm>
          <a:prstGeom prst="line">
            <a:avLst/>
          </a:prstGeom>
          <a:ln w="635000" cmpd="thickThin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- Ορθογώνιο"/>
          <p:cNvSpPr/>
          <p:nvPr/>
        </p:nvSpPr>
        <p:spPr>
          <a:xfrm>
            <a:off x="0" y="188641"/>
            <a:ext cx="8892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el-GR" sz="2000" b="1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latin typeface="Garamond" pitchFamily="18" charset="0"/>
              </a:rPr>
              <a:t>ΑΝΑΛΥΣΗ </a:t>
            </a:r>
            <a:r>
              <a:rPr lang="en-US" sz="2000" b="1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latin typeface="Garamond" pitchFamily="18" charset="0"/>
              </a:rPr>
              <a:t>SWOT </a:t>
            </a:r>
            <a:r>
              <a:rPr lang="el-GR" sz="2000" b="1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latin typeface="Garamond" pitchFamily="18" charset="0"/>
              </a:rPr>
              <a:t>ΓΙΑ ΤΗΝ ΕΦΑΡΜΟΓΗ ΤΩΝ ΠΡΟΤΕΙΝΟΜΕΝΩΝ ΜΕΤΡΩΝ ΤΟΥ ΣΧΕΔΙΟΥ ΔΙΑΧΕΙΡΙΣΗΣ ΣΤΗ ΛΕΚΑΝΗ ΤΟΥ ΚΕΡΙΤΗ</a:t>
            </a:r>
          </a:p>
          <a:p>
            <a:pPr lvl="0" algn="just">
              <a:spcBef>
                <a:spcPct val="0"/>
              </a:spcBef>
              <a:defRPr/>
            </a:pPr>
            <a:r>
              <a:rPr lang="el-GR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latin typeface="Garamond" pitchFamily="18" charset="0"/>
              </a:rPr>
              <a:t>    </a:t>
            </a:r>
            <a:br>
              <a:rPr lang="el-GR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002060"/>
                </a:solidFill>
                <a:latin typeface="Garamond" pitchFamily="18" charset="0"/>
              </a:rPr>
            </a:br>
            <a:endParaRPr lang="el-GR" sz="3200" b="1" cap="all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00B0F0"/>
              </a:solidFill>
              <a:latin typeface="Garamond" pitchFamily="18" charset="0"/>
            </a:endParaRPr>
          </a:p>
        </p:txBody>
      </p:sp>
      <p:cxnSp>
        <p:nvCxnSpPr>
          <p:cNvPr id="13" name="12 - Ευθεία γραμμή σύνδεσης"/>
          <p:cNvCxnSpPr/>
          <p:nvPr/>
        </p:nvCxnSpPr>
        <p:spPr>
          <a:xfrm>
            <a:off x="0" y="5805264"/>
            <a:ext cx="9144000" cy="0"/>
          </a:xfrm>
          <a:prstGeom prst="line">
            <a:avLst/>
          </a:prstGeom>
          <a:ln w="254000" cmpd="thickThin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6021288"/>
            <a:ext cx="1512168" cy="672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6021288"/>
            <a:ext cx="1296144" cy="716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16 - Εικόνα" descr="logoOAKen.jpg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91" b="6558"/>
          <a:stretch>
            <a:fillRect/>
          </a:stretch>
        </p:blipFill>
        <p:spPr>
          <a:xfrm>
            <a:off x="3491880" y="6093296"/>
            <a:ext cx="3041279" cy="568151"/>
          </a:xfrm>
          <a:prstGeom prst="rect">
            <a:avLst/>
          </a:prstGeom>
        </p:spPr>
      </p:pic>
      <p:pic>
        <p:nvPicPr>
          <p:cNvPr id="10" name="Picture 6" descr="F:\Holistic 2014\Logo\untitled tei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100392" y="6019800"/>
            <a:ext cx="685800" cy="838200"/>
          </a:xfrm>
          <a:prstGeom prst="rect">
            <a:avLst/>
          </a:prstGeom>
          <a:noFill/>
        </p:spPr>
      </p:pic>
      <p:pic>
        <p:nvPicPr>
          <p:cNvPr id="27650" name="Picture 2" descr="Αποτέλεσμα εικόνας για logo πολυτεχνειο κρητησ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948264" y="5993904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1052736"/>
            <a:ext cx="8677472" cy="48245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dirty="0" smtClean="0"/>
          </a:p>
          <a:p>
            <a:endParaRPr lang="el-GR" dirty="0" smtClean="0"/>
          </a:p>
          <a:p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Τι είναι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:</a:t>
            </a:r>
          </a:p>
          <a:p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algn="just"/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Το αρκτικόλεξο </a:t>
            </a: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</a:t>
            </a:r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προκύπτει από τις αγγλικές λέξεις: </a:t>
            </a: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Strengths, Weaknesses,</a:t>
            </a:r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Opportunities,</a:t>
            </a:r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Threats (ελληνικά: δυνατά σημεία, αδύνατα σημεία, ευκαιρίες, απειλές). 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algn="just"/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algn="just"/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Αποτελεί ένα </a:t>
            </a:r>
            <a:r>
              <a:rPr lang="el-GR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εργαλείο στρατηγικού σχεδιασμού </a:t>
            </a:r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το οποίο χρησιμοποιείται για την ανάλυση του εσωτερικού και εξωτερικού περιβάλλοντος ενός τομέα της οικονομίας/ μιας επιχείρησης/ μιας περιοχής κτλ, όταν πρέπει να ληφθεί μία απόφαση σε σχέση με τους στόχους που έχει θέσει ή με σκοπό την επίτευξή τους. </a:t>
            </a:r>
          </a:p>
          <a:p>
            <a:pPr algn="just"/>
            <a:endParaRPr lang="el-GR" sz="20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</a:t>
            </a: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Λεκάνης </a:t>
            </a:r>
            <a:r>
              <a:rPr lang="el-GR" sz="2400" b="1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Κερίτη</a:t>
            </a:r>
            <a:endParaRPr lang="el-G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dirty="0" smtClean="0"/>
          </a:p>
          <a:p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Analysis… </a:t>
            </a:r>
            <a:endParaRPr lang="el-GR" sz="2000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0" y="980728"/>
            <a:ext cx="8964488" cy="5400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dirty="0" smtClean="0"/>
          </a:p>
          <a:p>
            <a:endParaRPr lang="el-GR" dirty="0" smtClean="0"/>
          </a:p>
          <a:p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Τι επιδιώκει 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Κατά την ανάλυση SWOT μελετώνται </a:t>
            </a: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•τα δυνατά (Strengths) και αδύνατα (Weaknesses) σημεία του υπό εξέταση αντικειμένου, καθώς και </a:t>
            </a: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•οι ευκαιρίες (Opportunities) και οι απειλές (Threats) που υπάρχουν.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Τα δυνατά και αδύνατα σημεία αφορούν το εσωτερικό περιβάλλον και προκύπτουν από τους εσωτερικούς πόρους που κατέχονται. Αντιθέτως οι ευκαιρίες και οι απειλές αντανακλούν μεταβλητές του εξωτερικού περιβάλλοντος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τις οποίες ο τομέας θα πρέπει να εντοπίσει, να προσαρμοστεί σε αυτές ή ακόμα και να τις προσαρμόσει όπου κάτι τέτοιο είναι εφικτό </a:t>
            </a: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Συμπληρωματικών Μέτρων Λεκάνης Κερίτη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Analysis… </a:t>
            </a:r>
            <a:endParaRPr lang="el-GR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908720"/>
            <a:ext cx="8964488" cy="554461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dirty="0" smtClean="0"/>
          </a:p>
          <a:p>
            <a:endParaRPr lang="el-GR" dirty="0" smtClean="0"/>
          </a:p>
          <a:p>
            <a:pPr>
              <a:buFont typeface="Arial" pitchFamily="34" charset="0"/>
              <a:buChar char="•"/>
            </a:pP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Τι περιλαμβάνει 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i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Δυνάμεις: </a:t>
            </a:r>
            <a:endParaRPr lang="en-US" sz="2400" b="1" i="1" u="sng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Συγκριτικό Πλεονέκτημα – Ανταγωνιστικό προϊόν - Διαθέσιμοι πόροι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Αδυναμίες: </a:t>
            </a:r>
            <a:endParaRPr lang="en-US" sz="2400" b="1" u="sng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Τι θα μπορούσε να βελτιωθεί; - Τι θα έπρεπε να αποφευχθεί;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Ευκαιρίες</a:t>
            </a:r>
            <a:r>
              <a:rPr lang="en-US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:</a:t>
            </a: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Ποιες είναι οι καλές ευκαιρίες που προβάλλουν;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Ποιες είναι οι ενδιαφέρουσες τάσεις; 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r>
              <a:rPr lang="el-GR" sz="2400" b="1" u="sng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Απειλές:</a:t>
            </a:r>
          </a:p>
          <a:p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Εμπόδια – Ανταγωνιστές - Αλλαγές στις προδιαγραφές - Τεχνολογικές αλλαγές Υπάρχουν χρηματοδοτικά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χρηματοοικονομικά προβλήματα</a:t>
            </a:r>
            <a:r>
              <a:rPr lang="en-US" sz="2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endParaRPr lang="el-GR" sz="24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260648"/>
            <a:ext cx="7776864" cy="86409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</a:t>
            </a: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Συμπληρωματικών Μέτρων Λεκάνης Κερίτη</a:t>
            </a:r>
            <a:endParaRPr lang="el-GR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Analysis… </a:t>
            </a:r>
            <a:endParaRPr lang="el-GR" sz="2400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l-GR" sz="27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el-GR" sz="27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</a:br>
            <a:r>
              <a:rPr lang="el-GR" sz="27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16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l-GR" sz="1600" dirty="0" smtClean="0">
                <a:latin typeface="Arial" pitchFamily="34" charset="0"/>
                <a:cs typeface="Arial" pitchFamily="34" charset="0"/>
              </a:rPr>
            </a:br>
            <a:endParaRPr lang="el-GR" dirty="0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21812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3774445"/>
            <a:ext cx="21672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l-GR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17 - Στρογγυλεμένο ορθογώνιο"/>
          <p:cNvSpPr/>
          <p:nvPr/>
        </p:nvSpPr>
        <p:spPr>
          <a:xfrm>
            <a:off x="251520" y="764704"/>
            <a:ext cx="8784976" cy="33123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Οι κυριότερες πιέσεις που δέχεται η λεκάνη </a:t>
            </a:r>
            <a:r>
              <a:rPr lang="el-GR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Κερίτη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, κατά σειρά προτεραιότητας, είναι οι παρακάτω: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Καλλιέργειες (Εσπεριδοειδή, Αβοκάντο, Κηπευτικά, Ελιές)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Αστικά λύματα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Ελαιοτριβεία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Κτηνοτροφικές μονάδες</a:t>
            </a: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</p:txBody>
      </p:sp>
      <p:pic>
        <p:nvPicPr>
          <p:cNvPr id="20" name="Εικόνα 6" descr="http://agonaskritis.gr/wp-content/uploads/bfi_thumb/915-2xry5x3zwuyk8lbfwxscne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140968"/>
            <a:ext cx="4238625" cy="2571750"/>
          </a:xfrm>
          <a:prstGeom prst="rect">
            <a:avLst/>
          </a:prstGeom>
          <a:noFill/>
        </p:spPr>
      </p:pic>
      <p:pic>
        <p:nvPicPr>
          <p:cNvPr id="21" name="Εικόνα 7" descr="http://www.cna.gr/wp-content/uploads/2015/02/katsigaro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861048"/>
            <a:ext cx="3456384" cy="20118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B prst="slope"/>
          </a:sp3d>
        </p:spPr>
      </p:pic>
      <p:sp>
        <p:nvSpPr>
          <p:cNvPr id="22" name="21 - Στρογγυλεμένο ορθογώνιο"/>
          <p:cNvSpPr/>
          <p:nvPr/>
        </p:nvSpPr>
        <p:spPr>
          <a:xfrm>
            <a:off x="2771800" y="5805264"/>
            <a:ext cx="540060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Ρύπανση λεκάνης </a:t>
            </a:r>
            <a:r>
              <a:rPr lang="el-GR" b="1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Κερίτη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από απόβλητα ελαιοτριβείων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el-GR" sz="32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</p:txBody>
      </p:sp>
      <p:sp>
        <p:nvSpPr>
          <p:cNvPr id="23" name="22 - Στρογγυλεμένο ορθογώνιο"/>
          <p:cNvSpPr/>
          <p:nvPr/>
        </p:nvSpPr>
        <p:spPr>
          <a:xfrm>
            <a:off x="1691680" y="188640"/>
            <a:ext cx="6624736" cy="64807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Πιέσεις λεκάνης </a:t>
            </a:r>
            <a:r>
              <a:rPr lang="el-GR" sz="2400" b="1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Κερίτη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07504" y="836712"/>
            <a:ext cx="8569968" cy="496855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l-GR" dirty="0" smtClean="0"/>
          </a:p>
          <a:p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Το Πρόγραμμα Μέτρων αποτελεί μέρος του Σχεδίου Διαχείρισης και συνιστά το «μηχανισμό» επίτευξης των περιβαλλοντικών στόχων που τίθενται σε αυτό. </a:t>
            </a:r>
          </a:p>
          <a:p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H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πρόληψη της επιδείνωσης, η βελτίωση, η αποκατάσταση των υδατικών συστημάτων των επιφανειακών υδάτων, η επίτευξη του στόχου της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καλής οικολογικής και χημικής κατάστασης των υδάτων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η  μείωση της ρύπανσης λόγω απορρίψεων και εκπομπών επικίνδυνων ουσιών. 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H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προστασία, η βελτίωση και η αποκατάσταση της κατάστασης των υπόγειων υδάτων στην πρόληψη της ρύπανσής τους και της επιδείνωσης της κατάστασής τους με στόχο την ισορροπία μεταξύ άντλησης και ανανέωσης. 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H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διατήρηση των προστατευόμενων περιοχών.</a:t>
            </a:r>
            <a:r>
              <a:rPr lang="el-GR" dirty="0" smtClean="0"/>
              <a:t> </a:t>
            </a:r>
          </a:p>
          <a:p>
            <a:endParaRPr lang="el-GR" dirty="0" smtClean="0"/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Βασικά και Συμπληρωματικά Μέτρα </a:t>
            </a:r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627784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Πρόγραμμα Μέτρων </a:t>
            </a:r>
            <a:endParaRPr lang="el-GR" sz="2000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8" name="7 - Βέλος προς τα κάτω"/>
          <p:cNvSpPr/>
          <p:nvPr/>
        </p:nvSpPr>
        <p:spPr>
          <a:xfrm flipH="1">
            <a:off x="3995936" y="2276872"/>
            <a:ext cx="170305" cy="360040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980728"/>
            <a:ext cx="8856984" cy="48245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l-GR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Μέτρα </a:t>
            </a:r>
            <a:r>
              <a:rPr lang="el-GR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για εφαρμογή Κοινοτικής και Εθνικής Νομοθεσίας για την προστασία των υδάτων </a:t>
            </a:r>
            <a:endParaRPr lang="el-GR" sz="2000" b="1" dirty="0" smtClean="0">
              <a:solidFill>
                <a:schemeClr val="tx1"/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Οδηγίες για τα Ύδατα κολύμβησης (76/160/ΕΟΚ και 2006/7)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τα πτηνά (79/409/ΕΟΚ) 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Οδηγίες για το πόσιμο νερό (80/778/ΕΟΚ, 98/83/ΕΚ) 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την εκτίμηση περιβαλλοντικών επιπτώσεων(85/337/ΕΟΚ)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τα οικοσυστήματα (92/43/ΕΟΚ)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την πρόληψη και τον έλεγχο της ρύπανσης (96/61/ΕΚ)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την προστασία από τη </a:t>
            </a:r>
            <a:r>
              <a:rPr lang="el-GR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νιτρορύπανση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(91/676/ΕΟΚ)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τα προϊόντα φυτοπροστασίας (91/414/ΕΟΚ) 	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τα μεγάλα ατυχήματα (</a:t>
            </a:r>
            <a:r>
              <a:rPr lang="el-GR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Seveso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, 96/82/ΕΚ) 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την </a:t>
            </a:r>
            <a:r>
              <a:rPr lang="el-GR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ιλύ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σταθμών καθαρισμού (86/278/ΕΟΚ) 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την προστασία υπογείων υδάτων (2006/118/ΕΚ)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Οδηγία για τις ουσίες προτεραιότητας (2008/105/ΕΚ)</a:t>
            </a:r>
            <a:endParaRPr lang="el-GR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pic>
        <p:nvPicPr>
          <p:cNvPr id="14" name="13 - Εικόν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2132856"/>
            <a:ext cx="237626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 dirty="0" smtClean="0">
              <a:solidFill>
                <a:schemeClr val="accent1">
                  <a:lumMod val="75000"/>
                </a:schemeClr>
              </a:solidFill>
              <a:latin typeface="Garamond" pitchFamily="18" charset="0"/>
            </a:endParaRPr>
          </a:p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Κατηγορίες Μέτρων, σύμφωνα με την Οδηγία 2000/60/ΕΚ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16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l-GR" sz="16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Ομάδα  I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Βασικών Μέτρων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980728"/>
            <a:ext cx="8856984" cy="48245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en-US" sz="2000" b="1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None/>
            </a:pPr>
            <a:r>
              <a:rPr lang="el-GR" sz="2000" b="1" dirty="0" smtClean="0">
                <a:solidFill>
                  <a:schemeClr val="tx1"/>
                </a:solidFill>
                <a:latin typeface="Garamond" panose="02020404030301010803" pitchFamily="18" charset="0"/>
              </a:rPr>
              <a:t>Μέτρα που σχετίζονται </a:t>
            </a:r>
            <a:r>
              <a:rPr lang="el-GR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με τις βασικές αρχές της Κοινοτικής και Εθνικής νομοθεσίας για τη διαχείριση των νερών </a:t>
            </a:r>
            <a:endParaRPr lang="el-GR" sz="2000" b="1" dirty="0" smtClean="0">
              <a:solidFill>
                <a:schemeClr val="tx1"/>
              </a:solidFill>
              <a:latin typeface="Garamond" panose="02020404030301010803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την ανάκτηση του κόστους των Υπηρεσιών ύδατος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προώθηση αποδοτικής και αειφόρου χρήσης νερού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την προστασία των υδάτων που προορίζονται για πόσιμο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ελέγχου απόληψης επιφανειακού και υπόγειου νερού και αποθήκευσης επιφανειακού νερού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τον έλεγχο τεχνητού εμπλουτισμού των υπόγειων συστημάτων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τις σημειακές πηγές απορρίψεων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τις διάχυτες πηγές απορρίψεων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την αντιμετώπιση αρνητικών επιπτώσεων στην κατάσταση ύδατος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την αποτροπή της απόρριψης ρύπων απευθείας στα υπόγεια ύδατα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Ειδικά μέτρα για ουσίες προτεραιότητας και άλλες ουσίες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για ρύπανση από ατυχήματα/ακραία φυσικά φαινόμενα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b="1" dirty="0" smtClean="0">
              <a:solidFill>
                <a:schemeClr val="accent1">
                  <a:lumMod val="75000"/>
                </a:schemeClr>
              </a:solidFill>
              <a:latin typeface="Garamond" pitchFamily="18" charset="0"/>
            </a:endParaRPr>
          </a:p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Κατηγορίες Μέτρων, σύμφωνα με την Οδηγία 2000/60/ΕΚ </a:t>
            </a:r>
            <a: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16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16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l-GR" sz="16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Ομάδα II </a:t>
            </a:r>
            <a:b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Βασικών  Μέτρων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0" y="980728"/>
            <a:ext cx="8856984" cy="51845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Νομοθετικά μέτρα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Διοικητικά μέτρα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Οικονομικά ή φορολογικά μέτρα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Έλεγχος απολήψεων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Έλεγχοι εκπομπής ρύπων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Κώδικες Ορθής Γεωργικής Πρακτικής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διαχείρισης της ζήτησης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 αποτελεσματικότητας και επαναχρησιμοποίησης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Τεχνητός εμπλουτισμός υδροφόρων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Ανασύσταση και αποκατάσταση περιοχών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υγροβιότοπων</a:t>
            </a:r>
            <a:r>
              <a:rPr lang="en-US" dirty="0" smtClean="0">
                <a:latin typeface="Garamond" pitchFamily="18" charset="0"/>
              </a:rPr>
              <a:t>.</a:t>
            </a:r>
            <a:r>
              <a:rPr lang="el-GR" dirty="0" smtClean="0">
                <a:latin typeface="Garamond" pitchFamily="18" charset="0"/>
              </a:rPr>
              <a:t>	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Έργα δομικών κατασκευών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Έργα αποκατάστασης υφιστάμενων υποδομών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Εγκαταστάσεις αφαλάτωσης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Έργα έρευνας, ανάπτυξης και επίδειξης (βέλτιστων πρακτικών)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Εκπαιδευτικά μέτρα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Περιβαλλοντικές συμφωνίες μετά από διαπραγμάτευση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		</a:t>
            </a:r>
          </a:p>
          <a:p>
            <a:pPr>
              <a:buNone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Λοιπά μέτρα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dirty="0" smtClean="0">
                <a:latin typeface="Garamond" pitchFamily="18" charset="0"/>
              </a:rPr>
              <a:t>	</a:t>
            </a: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pic>
        <p:nvPicPr>
          <p:cNvPr id="14" name="13 - Εικόν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060848"/>
            <a:ext cx="237626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Κατηγορίες Μέτρων, σύμφωνα με την Οδηγία 2000/60/ΕΚ 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5040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Συμπληρωματικά Μέτρα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l-GR" sz="2400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 smtClean="0"/>
          </a:p>
          <a:p>
            <a:endParaRPr lang="el-GR" dirty="0"/>
          </a:p>
        </p:txBody>
      </p:sp>
      <p:pic>
        <p:nvPicPr>
          <p:cNvPr id="5" name="4 - Εικόνα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22294"/>
            <a:ext cx="3384375" cy="1800200"/>
          </a:xfrm>
          <a:prstGeom prst="rect">
            <a:avLst/>
          </a:prstGeom>
          <a:noFill/>
        </p:spPr>
      </p:pic>
      <p:sp>
        <p:nvSpPr>
          <p:cNvPr id="6" name="5 - Στρογγυλεμένο ορθογώνιο"/>
          <p:cNvSpPr/>
          <p:nvPr/>
        </p:nvSpPr>
        <p:spPr>
          <a:xfrm>
            <a:off x="5148064" y="6237312"/>
            <a:ext cx="3528392" cy="432048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Τεχνητή Λίμνη Αγυιάς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6 - Στρογγυλεμένο ορθογώνιο"/>
          <p:cNvSpPr/>
          <p:nvPr/>
        </p:nvSpPr>
        <p:spPr>
          <a:xfrm>
            <a:off x="1763688" y="188640"/>
            <a:ext cx="6984776" cy="7920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24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Λεκάνη Απορροής  </a:t>
            </a:r>
            <a:r>
              <a:rPr lang="el-GR" sz="2400" b="1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Κερίτη</a:t>
            </a:r>
            <a:endParaRPr lang="el-GR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44" r="16186" b="30702"/>
          <a:stretch/>
        </p:blipFill>
        <p:spPr bwMode="auto">
          <a:xfrm>
            <a:off x="179512" y="1088552"/>
            <a:ext cx="5170909" cy="2816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8 - Στρογγυλεμένο ορθογώνιο"/>
          <p:cNvSpPr/>
          <p:nvPr/>
        </p:nvSpPr>
        <p:spPr>
          <a:xfrm>
            <a:off x="244686" y="3429000"/>
            <a:ext cx="4320480" cy="5040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Ποτάμια υδατικά συστήματα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Έλλειψη 9"/>
          <p:cNvSpPr/>
          <p:nvPr/>
        </p:nvSpPr>
        <p:spPr>
          <a:xfrm>
            <a:off x="2987824" y="1639193"/>
            <a:ext cx="1080120" cy="17281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0" t="14328" r="9634" b="20228"/>
          <a:stretch/>
        </p:blipFill>
        <p:spPr bwMode="auto">
          <a:xfrm>
            <a:off x="157197" y="4005064"/>
            <a:ext cx="4774843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Έλλειψη 14"/>
          <p:cNvSpPr/>
          <p:nvPr/>
        </p:nvSpPr>
        <p:spPr>
          <a:xfrm>
            <a:off x="2771800" y="4361625"/>
            <a:ext cx="1080120" cy="172819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8 - Στρογγυλεμένο ορθογώνιο"/>
          <p:cNvSpPr/>
          <p:nvPr/>
        </p:nvSpPr>
        <p:spPr>
          <a:xfrm>
            <a:off x="244686" y="6270466"/>
            <a:ext cx="4320480" cy="50405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solidFill>
                  <a:schemeClr val="accent1">
                    <a:lumMod val="50000"/>
                  </a:schemeClr>
                </a:solidFill>
              </a:rPr>
              <a:t> Υπόγεια υδατικά συστήματα </a:t>
            </a:r>
            <a:endParaRPr lang="el-GR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7" name="3 - Πίνακας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815480"/>
              </p:ext>
            </p:extLst>
          </p:nvPr>
        </p:nvGraphicFramePr>
        <p:xfrm>
          <a:off x="4860032" y="1187426"/>
          <a:ext cx="3888432" cy="3465710"/>
        </p:xfrm>
        <a:graphic>
          <a:graphicData uri="http://schemas.openxmlformats.org/drawingml/2006/table">
            <a:tbl>
              <a:tblPr>
                <a:effectLst>
                  <a:outerShdw blurRad="50800" dir="11220000" algn="ctr" rotWithShape="0">
                    <a:schemeClr val="accent5">
                      <a:lumMod val="60000"/>
                      <a:lumOff val="40000"/>
                      <a:alpha val="52000"/>
                    </a:schemeClr>
                  </a:outerShdw>
                </a:effectLst>
              </a:tblPr>
              <a:tblGrid>
                <a:gridCol w="2216993"/>
                <a:gridCol w="1671439"/>
              </a:tblGrid>
              <a:tr h="296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ΥΠΟΓΕΙΑ ΝΕΡΑ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ΚΩΔΙΚΟΣ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</a:tr>
              <a:tr h="24109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ΠΟΡΩΔΕΣ ΚΑΜΠΟΥ ΧΑΝΙΩΝ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 smtClean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GR1300022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ΚΑΡΣΤΙΚΟ ΒΔ. ΛΕΥΚΩΝ ΟΡΕΩΝ (ΑΓΙΑΣ)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</a:t>
                      </a: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R1300031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ΡΩΓΜΩΔΕΣ ΧΑΝΙΩΝ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GR1300190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96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ΛΙΜΝΕΣ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ΚΩΔΙΚΟΣ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</a:tr>
              <a:tr h="296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ΛΙΜΝΗ ΑΓΙΑΣ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GR4340006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9619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ΠΟΤΑΜΙΑ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b="1" kern="12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Calibri"/>
                        </a:rPr>
                        <a:t>ΚΩΔΙΚΟΣ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</a:tr>
              <a:tr h="26354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GR1339R000401011N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GR1339R000401114N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GR1339R000402013N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GR1339R000401012H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081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ΚΕΡΙΤΗΣ</a:t>
                      </a:r>
                      <a:endParaRPr lang="el-GR" sz="110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l-GR" sz="1100" dirty="0">
                          <a:solidFill>
                            <a:srgbClr val="000000"/>
                          </a:solidFill>
                          <a:latin typeface="Garamond" pitchFamily="18" charset="0"/>
                          <a:ea typeface="Calibri"/>
                          <a:cs typeface="Times New Roman"/>
                        </a:rPr>
                        <a:t>GR1339R000401115N</a:t>
                      </a:r>
                      <a:endParaRPr lang="el-GR" sz="1100" dirty="0">
                        <a:latin typeface="Garamond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524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23678" y="974270"/>
            <a:ext cx="8856984" cy="518457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Συνολικά πραγματοποιήθηκε ανάλυση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σε 69 μέτρα</a:t>
            </a:r>
          </a:p>
          <a:p>
            <a:pPr>
              <a:buNone/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Βασικά </a:t>
            </a:r>
            <a:r>
              <a:rPr lang="el-GR" b="1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Μέτρα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endParaRPr lang="el-GR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48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από τα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65 </a:t>
            </a:r>
          </a:p>
          <a:p>
            <a:pPr>
              <a:buNone/>
            </a:pPr>
            <a:endParaRPr lang="el-GR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Συμπληρωματικά Μέτρα</a:t>
            </a:r>
            <a:endParaRPr lang="en-US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None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21 από τα 45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	</a:t>
            </a:r>
          </a:p>
          <a:p>
            <a:pPr>
              <a:buNone/>
            </a:pPr>
            <a:r>
              <a:rPr lang="el-GR" dirty="0" smtClean="0">
                <a:latin typeface="Garamond" pitchFamily="18" charset="0"/>
              </a:rPr>
              <a:t>	</a:t>
            </a: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pic>
        <p:nvPicPr>
          <p:cNvPr id="14" name="13 - Εικόν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2060848"/>
            <a:ext cx="2376264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Καθορισμός μέτρων που αφορούν με τη λεκάνη του ΚΕΡΊΤΗ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2608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07504" y="836712"/>
            <a:ext cx="8856984" cy="60212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Arial" pitchFamily="34" charset="0"/>
              <a:buChar char="•"/>
            </a:pP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Υπάρχουν αρκετά δεδομένα χημικών αναλύσεων από ένα εκτεταμένο δίκτυο δειγματοληψιών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</a:p>
          <a:p>
            <a:pPr algn="just">
              <a:buFont typeface="Arial" pitchFamily="34" charset="0"/>
              <a:buChar char="•"/>
            </a:pP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‘E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χει καθοριστεί ως “καλή” η οικολογική κατάσταση στο μεγαλύτερο μέρος των επιφανειακών υδάτων (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GR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39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000401114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N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&amp;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GR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39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000401115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N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), έχει καθοριστεί ως “καλή” η χημική κατάσταση σε ένα τμήμα των επιφανειακών υδάτων (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GR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39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000401011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N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) , έχει καθοριστεί ως “καλή” η χημική και οικολογική κατάσταση όλων των υπόγειων υδατικών συστημάτων (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GR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1300022,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GR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1300031,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GR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1300190). 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algn="just">
              <a:buFont typeface="Arial" pitchFamily="34" charset="0"/>
              <a:buChar char="•"/>
            </a:pP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Έχουν καθοριστεί τα μέτρα αντιμετώπισης της ξηρασίας στην περιοχή και η εντατικοποίηση των ελέγχων υποστηρίζεται από τους πολιτικούς φορείς και την κοινωνία.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Έχει 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αναπτυχθεί </a:t>
            </a:r>
            <a:r>
              <a:rPr lang="el-GR" sz="1600" dirty="0" err="1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καρστικό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μοντέλο από το Πολυτεχνείο Κρήτης που μπορεί να χρησιμοποιηθεί ως εργαλείο πρόβλεψης για την πρόληψη προβλημάτων λειψυδρίας (π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χ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λίμνη </a:t>
            </a:r>
            <a:r>
              <a:rPr lang="el-GR" sz="1600" dirty="0" err="1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Αγιάς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).</a:t>
            </a:r>
          </a:p>
          <a:p>
            <a:pPr>
              <a:buFont typeface="Arial" pitchFamily="34" charset="0"/>
              <a:buChar char="•"/>
            </a:pPr>
            <a:endParaRPr lang="en-US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Η λεκάνη Κερίτη είναι περιοχή με σημαντική γεωργική παραγωγή (ελιές, εσπεριδοειδή, αβοκάντο, κηπευτικά)</a:t>
            </a:r>
            <a:r>
              <a:rPr lang="el-GR" sz="14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467544" y="188640"/>
            <a:ext cx="7776864" cy="86409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Μέτρων Λεκάνης Κερίτη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699792" y="764704"/>
            <a:ext cx="3024336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Δυνατά Σημεία Περιοχής </a:t>
            </a:r>
            <a:r>
              <a:rPr lang="el-GR" b="1" dirty="0" err="1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Κερίτη</a:t>
            </a:r>
            <a:endParaRPr lang="el-GR" b="1" dirty="0">
              <a:solidFill>
                <a:schemeClr val="accent1">
                  <a:lumMod val="75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1196752"/>
            <a:ext cx="8784976" cy="56612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Υπάρχει αναλυτικός εδαφολογικός χάρτης της περιοχής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Παρουσία εξειδικευμένου προσωπικού (Πολυτεχνείο Κρήτης, ΜΑΙΧ, ΕΛΓΟ-ΔΗΜΗΤΡΑ) στην περιοχή για την πραγματοποίηση των δράσεων. 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Στην περιοχή υπάρχει η ΕΕΛ της Δ.Ε.Υ.Α. Βορείου Άξονα που βρίσκεται στο Γεράνι του Δήμου Πλατανιά με μέση εισερχόμενη παροχή 7.221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m</a:t>
            </a:r>
            <a:r>
              <a:rPr lang="el-GR" sz="1600" baseline="300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3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/ημέρα. 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Χαρακτηρισμένη περιοχή </a:t>
            </a:r>
            <a:r>
              <a:rPr lang="en-US" sz="1600" dirty="0" err="1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Natura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“Λίμνη Αγιάς - Πλατανιάς - Ρέμα και Εκβολή Κερίτη - Κοιλάδα Φάσα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”</a:t>
            </a:r>
            <a:r>
              <a:rPr lang="el-GR" sz="160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endParaRPr lang="en-US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Σημαντική 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τουριστική δραστηριότητα με μεγάλες ξενοδοχειακές μονάδες και εστιατόρια που μπορούν να εξοικονομήσουν νερό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</a:p>
          <a:p>
            <a:pPr>
              <a:buFont typeface="Arial" pitchFamily="34" charset="0"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Υπάρχουν 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αρκετά τοπικά Μέσα Μαζικής ενημέρωσης (τηλεόραση, ραδιόφωνο, εφημερίδες) που μπορούν να βοηθήσουν στην ευαισθητοποίηση του κοινού σε θέματα νερού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.</a:t>
            </a: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endParaRPr lang="el-GR" sz="1600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86409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Μέτρων Λεκάνης Κερίτη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1124744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Δυνατά Σημεία Περιοχής Κερίτη</a:t>
            </a:r>
            <a:endParaRPr lang="el-GR" b="1" dirty="0">
              <a:solidFill>
                <a:schemeClr val="accent1">
                  <a:lumMod val="75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07504" y="476672"/>
            <a:ext cx="8856984" cy="63813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Μέτρων Λεκάνης Κερίτη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Αδυναμίες Περιοχής Κερίτη</a:t>
            </a:r>
            <a:endParaRPr lang="el-GR" b="1" dirty="0">
              <a:solidFill>
                <a:schemeClr val="accent1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323528" y="3197489"/>
            <a:ext cx="8640960" cy="118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sz="1400" dirty="0" smtClean="0"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4479634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467544" y="512142"/>
            <a:ext cx="784887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el-GR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l-GR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Η χημική «κατάσταση» σε ένα σημαντικό τμήμα των επιφανειακών υδάτων είναι «άγνωστη» </a:t>
            </a: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Η 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οικολογική κατάσταση σε ένα μικρό τμήμα των επιφανειακών υδάτων είναι «άγνωστη» </a:t>
            </a: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Έλλειψη 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στελέχωσης αρμόδιων υπηρεσιών ελέγχου και τήρησης απαιτούμενων διαδικασιών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για τον έλεγχο διάθεσης αποβλήτων (ελαιοτριβείων, τυροκομείων κλπ).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sz="16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Garamond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Ο μικρός κλήρος και ο </a:t>
            </a:r>
            <a:r>
              <a:rPr lang="el-GR" sz="1600" dirty="0" err="1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πολυτεμαχισμός</a:t>
            </a: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αποτελούν εμπόδιο για την εφαρμογή του </a:t>
            </a: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Κώδικα Ορθής Γεωργικής Πρακτικής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Έλλειψη συγκεκριμένου διοικητικού και νομοθετικού πλαισίου για την εφαρμογή κάποιων μέτρων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1600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Έλλειψη ενημέρωσης του κοινού </a:t>
            </a: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l-GR" sz="1600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Ελλιπή εμπειρία για την επαναχρησιμοποίηση λυμάτων με φόρτιση υπόγειων υδροφόρων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l-GR" sz="1600" dirty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323528" y="1628800"/>
            <a:ext cx="8352928" cy="52292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Διατήρηση/ βελτίωση οικολογικής και χημικής κατάστασης του υδατικού συστήματος</a:t>
            </a:r>
          </a:p>
          <a:p>
            <a:pPr>
              <a:buFont typeface="Arial" pitchFamily="34" charset="0"/>
              <a:buChar char="•"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Διατήρηση/αύξηση των διαθέσιμων υδατικών πόρων</a:t>
            </a:r>
          </a:p>
          <a:p>
            <a:pPr>
              <a:buFont typeface="Arial" pitchFamily="34" charset="0"/>
              <a:buChar char="•"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  <a:p>
            <a:pPr marL="0" lvl="1">
              <a:buFont typeface="Arial" pitchFamily="34" charset="0"/>
              <a:buChar char="•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Δημιουργία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νέων θέσεων εργασίας-Νέες καλλιέργειες</a:t>
            </a:r>
          </a:p>
          <a:p>
            <a:pPr>
              <a:buFont typeface="Arial" pitchFamily="34" charset="0"/>
              <a:buChar char="•"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  <a:p>
            <a:pPr marL="0" lvl="1">
              <a:buFont typeface="Arial" pitchFamily="34" charset="0"/>
              <a:buChar char="•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Μεταφορά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της καινοτομίας από τους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εκπαιδευτικούς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φορείς στην παραγωγή και τους </a:t>
            </a: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αγρότες</a:t>
            </a:r>
          </a:p>
          <a:p>
            <a:pPr marL="0" lvl="1">
              <a:buFont typeface="Arial" pitchFamily="34" charset="0"/>
              <a:buChar char="•"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  <a:p>
            <a:pPr marL="0" lvl="1">
              <a:buFont typeface="Arial" pitchFamily="34" charset="0"/>
              <a:buChar char="•"/>
            </a:pPr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Αξιολόγηση 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των επιπτώσεων της επερχόμενης  </a:t>
            </a:r>
            <a:r>
              <a:rPr lang="el-GR" dirty="0" err="1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κλιµατικής</a:t>
            </a:r>
            <a:r>
              <a:rPr lang="el-GR" dirty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αλλαγής στις εκμεταλλεύσεις της περιοχής,</a:t>
            </a:r>
          </a:p>
          <a:p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  <a:p>
            <a:pPr lvl="0"/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el-GR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b="1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  <a:cs typeface="Arial" pitchFamily="34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Μέτρων Λεκάνης Κερίτη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08720"/>
            <a:ext cx="3240360" cy="64807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Ευκαιρίες που Προκύπτουν Στην Περιοχή Κερίτη</a:t>
            </a:r>
            <a:endParaRPr lang="el-GR" b="1" dirty="0">
              <a:solidFill>
                <a:schemeClr val="accent1">
                  <a:lumMod val="75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980728"/>
            <a:ext cx="8856984" cy="56886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 smtClean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dirty="0" smtClean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l-GR" dirty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Πιθανή επιδείνωση της οικονομικής κρίσης στη χώρα και των σοβαρών οικονομικών προβλημάτων της τοπικής αυτοδιοίκησης</a:t>
            </a:r>
            <a:r>
              <a:rPr lang="el-GR" dirty="0" smtClean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dirty="0" smtClean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Αντιδράσεις </a:t>
            </a:r>
            <a:r>
              <a:rPr lang="el-GR" dirty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από μερίδα της κοινωνίας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 smtClean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dirty="0" smtClean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Αρνητική επίδραση σε ορισμένες οικονομικές δραστηριότητες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dirty="0" smtClean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el-GR" dirty="0" smtClean="0">
              <a:solidFill>
                <a:schemeClr val="tx1"/>
              </a:solidFill>
              <a:latin typeface="Garamond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dirty="0" smtClean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Μικρή ανταπόκριση/συμμετοχή των κοινωνικών ομάδων (καταναλωτές νερού, αγρότες, ξενοδόχοι κλπ)</a:t>
            </a:r>
            <a:endParaRPr lang="en-US" dirty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l-GR" dirty="0" smtClean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 Αντικρουόμενα </a:t>
            </a:r>
            <a:r>
              <a:rPr lang="el-GR" dirty="0">
                <a:solidFill>
                  <a:schemeClr val="tx1"/>
                </a:solidFill>
                <a:latin typeface="Garamond" pitchFamily="18" charset="0"/>
                <a:ea typeface="Calibri" pitchFamily="34" charset="0"/>
                <a:cs typeface="Times New Roman" pitchFamily="18" charset="0"/>
              </a:rPr>
              <a:t>συμφέροντα</a:t>
            </a:r>
          </a:p>
          <a:p>
            <a:pPr>
              <a:buNone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Μέτρων Λεκάνης Κερίτη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483768" y="980728"/>
            <a:ext cx="3456384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Απειλές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 (Threats</a:t>
            </a:r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)</a:t>
            </a:r>
          </a:p>
          <a:p>
            <a:pPr algn="ctr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Εμπόδια Υλοποίησης των Συμπληρωματικών Μέτρων</a:t>
            </a:r>
            <a:endParaRPr lang="el-GR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Ορθογώνιο"/>
          <p:cNvSpPr/>
          <p:nvPr/>
        </p:nvSpPr>
        <p:spPr>
          <a:xfrm>
            <a:off x="1259632" y="58846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>
              <a:latin typeface="Garamond" pitchFamily="18" charset="0"/>
            </a:endParaRPr>
          </a:p>
          <a:p>
            <a:pPr algn="just"/>
            <a:r>
              <a:rPr lang="el-GR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l-GR" dirty="0" smtClean="0">
                <a:latin typeface="Garamond" pitchFamily="18" charset="0"/>
              </a:rPr>
              <a:t>	</a:t>
            </a:r>
          </a:p>
          <a:p>
            <a:pPr algn="just"/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9" name="8 - Τίτλος"/>
          <p:cNvSpPr>
            <a:spLocks noGrp="1"/>
          </p:cNvSpPr>
          <p:nvPr>
            <p:ph type="title"/>
          </p:nvPr>
        </p:nvSpPr>
        <p:spPr>
          <a:xfrm>
            <a:off x="539552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7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2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r>
              <a:rPr lang="el-GR" sz="2000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 </a:t>
            </a:r>
            <a:r>
              <a:rPr lang="el-GR" sz="2000" b="1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	</a:t>
            </a:r>
            <a: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/>
            </a:r>
            <a:br>
              <a:rPr lang="en-US" sz="4800" i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</a:br>
            <a:endParaRPr lang="el-GR" dirty="0"/>
          </a:p>
        </p:txBody>
      </p:sp>
      <p:sp>
        <p:nvSpPr>
          <p:cNvPr id="12" name="11 - Στρογγυλεμένο ορθογώνιο"/>
          <p:cNvSpPr/>
          <p:nvPr/>
        </p:nvSpPr>
        <p:spPr>
          <a:xfrm>
            <a:off x="179512" y="980728"/>
            <a:ext cx="8856984" cy="56886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 smtClean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el-GR" dirty="0">
              <a:solidFill>
                <a:schemeClr val="tx1"/>
              </a:solidFill>
              <a:latin typeface="Garamond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endParaRPr lang="el-GR" dirty="0" smtClean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  <p:sp>
        <p:nvSpPr>
          <p:cNvPr id="16" name="15 - Στρογγυλεμένο ορθογώνιο"/>
          <p:cNvSpPr/>
          <p:nvPr/>
        </p:nvSpPr>
        <p:spPr>
          <a:xfrm>
            <a:off x="395536" y="332656"/>
            <a:ext cx="7776864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Ανάλυση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SWOT </a:t>
            </a:r>
            <a:r>
              <a:rPr lang="el-GR" b="1" dirty="0" smtClean="0">
                <a:solidFill>
                  <a:schemeClr val="accent1">
                    <a:lumMod val="75000"/>
                  </a:schemeClr>
                </a:solidFill>
                <a:latin typeface="Garamond" pitchFamily="18" charset="0"/>
              </a:rPr>
              <a:t>Μέτρων Λεκάνης Κερίτη</a:t>
            </a:r>
            <a:endParaRPr lang="el-GR" dirty="0"/>
          </a:p>
        </p:txBody>
      </p:sp>
      <p:sp>
        <p:nvSpPr>
          <p:cNvPr id="17" name="16 - Στρογγυλεμένο ορθογώνιο"/>
          <p:cNvSpPr/>
          <p:nvPr/>
        </p:nvSpPr>
        <p:spPr>
          <a:xfrm>
            <a:off x="2555776" y="972476"/>
            <a:ext cx="3456384" cy="100811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ΣΥΝΟΨΗ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99592" y="2204864"/>
            <a:ext cx="1656184" cy="769441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S</a:t>
            </a:r>
            <a:endParaRPr lang="el-GR" sz="44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43808" y="2204864"/>
            <a:ext cx="1656184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W</a:t>
            </a:r>
            <a:endParaRPr lang="el-GR" sz="44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16016" y="2204863"/>
            <a:ext cx="1728192" cy="7694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O</a:t>
            </a:r>
            <a:endParaRPr lang="el-GR" sz="44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0232" y="2204864"/>
            <a:ext cx="1656184" cy="76944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</a:t>
            </a:r>
            <a:endParaRPr lang="el-GR" sz="44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9592" y="3055603"/>
            <a:ext cx="1656184" cy="30469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Garamond" panose="02020404030301010803" pitchFamily="18" charset="0"/>
              </a:rPr>
              <a:t>-Ύδατα σε καλή οικολογική και χημική κατάσταση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>
                <a:latin typeface="Garamond" panose="02020404030301010803" pitchFamily="18" charset="0"/>
              </a:rPr>
              <a:t>-</a:t>
            </a:r>
            <a:r>
              <a:rPr lang="el-GR" sz="1600" dirty="0" smtClean="0">
                <a:latin typeface="Garamond" panose="02020404030301010803" pitchFamily="18" charset="0"/>
              </a:rPr>
              <a:t>Σημαντική γεωργική και τουριστική δραστηριότητα</a:t>
            </a:r>
            <a:endParaRPr lang="el-GR" dirty="0" smtClean="0">
              <a:latin typeface="Garamond" panose="02020404030301010803" pitchFamily="18" charset="0"/>
            </a:endParaRPr>
          </a:p>
          <a:p>
            <a:endParaRPr lang="el-GR" sz="1600" dirty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 Παρουσία εξειδικευμένου προσωπικού</a:t>
            </a:r>
            <a:endParaRPr lang="el-GR" sz="1600" dirty="0"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49244" y="3055603"/>
            <a:ext cx="1656184" cy="3046988"/>
          </a:xfrm>
          <a:prstGeom prst="rect">
            <a:avLst/>
          </a:prstGeom>
          <a:solidFill>
            <a:schemeClr val="bg1"/>
          </a:solidFill>
          <a:ln w="2857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Garamond" panose="02020404030301010803" pitchFamily="18" charset="0"/>
              </a:rPr>
              <a:t>-Έλλειψη στελέχωσης αρμόδιων υπηρεσιών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</a:t>
            </a:r>
            <a:r>
              <a:rPr lang="el-GR" sz="1600" dirty="0">
                <a:latin typeface="Garamond" panose="02020404030301010803" pitchFamily="18" charset="0"/>
              </a:rPr>
              <a:t> Έλλειψη ενημέρωσης του κοινού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>
                <a:latin typeface="Garamond" panose="02020404030301010803" pitchFamily="18" charset="0"/>
              </a:rPr>
              <a:t>-</a:t>
            </a:r>
            <a:r>
              <a:rPr lang="el-GR" sz="1600" dirty="0" smtClean="0">
                <a:latin typeface="Garamond" panose="02020404030301010803" pitchFamily="18" charset="0"/>
              </a:rPr>
              <a:t>Μικρός κλήρος και </a:t>
            </a:r>
            <a:r>
              <a:rPr lang="el-GR" sz="1600" dirty="0" err="1" smtClean="0">
                <a:latin typeface="Garamond" panose="02020404030301010803" pitchFamily="18" charset="0"/>
              </a:rPr>
              <a:t>πολυτεμαχισμός</a:t>
            </a:r>
            <a:endParaRPr lang="el-GR" dirty="0" smtClean="0"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52020" y="3032474"/>
            <a:ext cx="1692188" cy="3046988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Garamond" panose="02020404030301010803" pitchFamily="18" charset="0"/>
              </a:rPr>
              <a:t>-Διατήρηση καλής κατάστασης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</a:t>
            </a:r>
            <a:r>
              <a:rPr lang="el-GR" sz="1600" dirty="0">
                <a:latin typeface="Garamond" panose="02020404030301010803" pitchFamily="18" charset="0"/>
              </a:rPr>
              <a:t> </a:t>
            </a:r>
            <a:r>
              <a:rPr lang="el-GR" sz="1600" dirty="0" smtClean="0">
                <a:latin typeface="Garamond" panose="02020404030301010803" pitchFamily="18" charset="0"/>
              </a:rPr>
              <a:t>Αύξηση διαθέσιμων υδατικών πόρων</a:t>
            </a:r>
            <a:endParaRPr lang="el-GR" dirty="0" smtClean="0">
              <a:latin typeface="Garamond" panose="02020404030301010803" pitchFamily="18" charset="0"/>
            </a:endParaRPr>
          </a:p>
          <a:p>
            <a:endParaRPr lang="el-GR" sz="1600" dirty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 Νέες θέσεις εργασίας</a:t>
            </a:r>
          </a:p>
          <a:p>
            <a:pPr marL="285750" indent="-285750">
              <a:buFontTx/>
              <a:buChar char="-"/>
            </a:pPr>
            <a:endParaRPr lang="el-GR" sz="1600" dirty="0" smtClean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l-GR" sz="1600" dirty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l-GR" sz="1600" dirty="0"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60232" y="3055603"/>
            <a:ext cx="1692188" cy="3046988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l-GR" sz="1600" dirty="0" smtClean="0">
                <a:latin typeface="Garamond" panose="02020404030301010803" pitchFamily="18" charset="0"/>
              </a:rPr>
              <a:t>-Επιδείνωση οικονομικής κρίσης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</a:t>
            </a:r>
            <a:r>
              <a:rPr lang="el-GR" sz="1600" dirty="0">
                <a:latin typeface="Garamond" panose="02020404030301010803" pitchFamily="18" charset="0"/>
              </a:rPr>
              <a:t> Αντιδράσεις από την κοινωνία</a:t>
            </a: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r>
              <a:rPr lang="el-GR" sz="1600" dirty="0" smtClean="0">
                <a:latin typeface="Garamond" panose="02020404030301010803" pitchFamily="18" charset="0"/>
              </a:rPr>
              <a:t>- Αντικρουόμενα συμφέροντα</a:t>
            </a:r>
            <a:endParaRPr lang="el-GR" dirty="0" smtClean="0">
              <a:latin typeface="Garamond" panose="02020404030301010803" pitchFamily="18" charset="0"/>
            </a:endParaRP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endParaRPr lang="el-GR" sz="1600" dirty="0" smtClean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l-GR" sz="1600" dirty="0"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endParaRPr lang="el-GR" sz="16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3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lum bright="10000" contrast="-18000"/>
          </a:blip>
          <a:srcRect/>
          <a:stretch>
            <a:fillRect/>
          </a:stretch>
        </p:blipFill>
        <p:spPr bwMode="auto">
          <a:xfrm>
            <a:off x="0" y="-24181"/>
            <a:ext cx="9144000" cy="6882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Ορθογώνιο"/>
          <p:cNvSpPr/>
          <p:nvPr/>
        </p:nvSpPr>
        <p:spPr>
          <a:xfrm>
            <a:off x="2286000" y="18593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	</a:t>
            </a:r>
          </a:p>
        </p:txBody>
      </p:sp>
      <p:sp>
        <p:nvSpPr>
          <p:cNvPr id="5" name="4 - TextBox"/>
          <p:cNvSpPr txBox="1"/>
          <p:nvPr/>
        </p:nvSpPr>
        <p:spPr>
          <a:xfrm>
            <a:off x="0" y="5445224"/>
            <a:ext cx="5076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 smtClean="0">
                <a:solidFill>
                  <a:schemeClr val="accent1">
                    <a:lumMod val="50000"/>
                  </a:schemeClr>
                </a:solidFill>
                <a:latin typeface="Garamond" pitchFamily="18" charset="0"/>
              </a:rPr>
              <a:t>Ευχαριστώ για την Προσοχή Σας</a:t>
            </a:r>
            <a:endParaRPr lang="el-GR" sz="2800" b="1" dirty="0">
              <a:solidFill>
                <a:schemeClr val="accent1">
                  <a:lumMod val="50000"/>
                </a:schemeClr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1098</TotalTime>
  <Words>1202</Words>
  <Application>Microsoft Office PowerPoint</Application>
  <PresentationFormat>Προβολή στην οθόνη (4:3)</PresentationFormat>
  <Paragraphs>324</Paragraphs>
  <Slides>18</Slides>
  <Notes>2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18</vt:i4>
      </vt:variant>
    </vt:vector>
  </HeadingPairs>
  <TitlesOfParts>
    <vt:vector size="19" baseType="lpstr">
      <vt:lpstr>Θέμα του Office</vt:lpstr>
      <vt:lpstr>Παρουσίαση του PowerPoint</vt:lpstr>
      <vt:lpstr>       </vt:lpstr>
      <vt:lpstr>       </vt:lpstr>
      <vt:lpstr>       </vt:lpstr>
      <vt:lpstr>   </vt:lpstr>
      <vt:lpstr>       </vt:lpstr>
      <vt:lpstr>       </vt:lpstr>
      <vt:lpstr>       </vt:lpstr>
      <vt:lpstr>       </vt:lpstr>
      <vt:lpstr>Παρουσίαση του PowerPoint</vt:lpstr>
      <vt:lpstr>       </vt:lpstr>
      <vt:lpstr>       </vt:lpstr>
      <vt:lpstr>       </vt:lpstr>
      <vt:lpstr>       </vt:lpstr>
      <vt:lpstr>       </vt:lpstr>
      <vt:lpstr>       </vt:lpstr>
      <vt:lpstr>       </vt:lpstr>
      <vt:lpstr>Παρουσίαση του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Ανάλυση Swot</dc:title>
  <dc:creator>ioannapetousi</dc:creator>
  <cp:lastModifiedBy>user</cp:lastModifiedBy>
  <cp:revision>121</cp:revision>
  <dcterms:created xsi:type="dcterms:W3CDTF">2016-10-19T12:29:12Z</dcterms:created>
  <dcterms:modified xsi:type="dcterms:W3CDTF">2016-11-28T05:44:36Z</dcterms:modified>
</cp:coreProperties>
</file>