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259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314" r:id="rId10"/>
    <p:sldId id="315" r:id="rId11"/>
    <p:sldId id="316" r:id="rId12"/>
    <p:sldId id="317" r:id="rId13"/>
    <p:sldId id="318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9" r:id="rId55"/>
    <p:sldId id="322" r:id="rId56"/>
    <p:sldId id="320" r:id="rId57"/>
    <p:sldId id="311" r:id="rId58"/>
  </p:sldIdLst>
  <p:sldSz cx="9144000" cy="6858000" type="screen4x3"/>
  <p:notesSz cx="6797675" cy="9928225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D4D4D"/>
    <a:srgbClr val="5F5F5F"/>
    <a:srgbClr val="003A78"/>
    <a:srgbClr val="00218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97391" autoAdjust="0"/>
  </p:normalViewPr>
  <p:slideViewPr>
    <p:cSldViewPr snapToGrid="0" snapToObjects="1">
      <p:cViewPr varScale="1">
        <p:scale>
          <a:sx n="82" d="100"/>
          <a:sy n="82" d="100"/>
        </p:scale>
        <p:origin x="-5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388"/>
    </p:cViewPr>
  </p:sorterViewPr>
  <p:notesViewPr>
    <p:cSldViewPr snapToGrid="0" snapToObjects="1">
      <p:cViewPr varScale="1">
        <p:scale>
          <a:sx n="88" d="100"/>
          <a:sy n="88" d="100"/>
        </p:scale>
        <p:origin x="-3822" y="-12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ofia\Desktop\scenarios%20percentage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ofia\Desktop\scenarios%20percentag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ofia\Desktop\scenarios%20percentage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ofia\Desktop\scenarios%20percentages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smtClean="0"/>
              <a:t>Air Temperature Projection for 11</a:t>
            </a:r>
            <a:r>
              <a:rPr lang="en-US" sz="1200" baseline="0" dirty="0" smtClean="0"/>
              <a:t> Climate Change Scenarios  for Crete</a:t>
            </a:r>
            <a:endParaRPr lang="en-US" sz="1200" dirty="0"/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7512576552930886"/>
          <c:y val="0.17171296296296387"/>
          <c:w val="0.6811181102362206"/>
          <c:h val="0.60882728200641889"/>
        </c:manualLayout>
      </c:layout>
      <c:scatterChart>
        <c:scatterStyle val="smoothMarker"/>
        <c:ser>
          <c:idx val="0"/>
          <c:order val="0"/>
          <c:tx>
            <c:strRef>
              <c:f>TMP!$AW$2</c:f>
              <c:strCache>
                <c:ptCount val="1"/>
                <c:pt idx="0">
                  <c:v>μέση τιμή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</c:trendline>
          <c:xVal>
            <c:numRef>
              <c:f>TMP!$AV$3:$AV$118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TMP!$AW$3:$AW$118</c:f>
              <c:numCache>
                <c:formatCode>General</c:formatCode>
                <c:ptCount val="116"/>
                <c:pt idx="0">
                  <c:v>15.646273939242498</c:v>
                </c:pt>
                <c:pt idx="1">
                  <c:v>15.733440445291969</c:v>
                </c:pt>
                <c:pt idx="2">
                  <c:v>15.688397776391806</c:v>
                </c:pt>
                <c:pt idx="3">
                  <c:v>15.807540600479536</c:v>
                </c:pt>
                <c:pt idx="4">
                  <c:v>15.601177658988986</c:v>
                </c:pt>
                <c:pt idx="5">
                  <c:v>15.96955140365859</c:v>
                </c:pt>
                <c:pt idx="6">
                  <c:v>16.070702872081089</c:v>
                </c:pt>
                <c:pt idx="7">
                  <c:v>16.107139291886899</c:v>
                </c:pt>
                <c:pt idx="8">
                  <c:v>16.049659440235093</c:v>
                </c:pt>
                <c:pt idx="9">
                  <c:v>15.845687769484277</c:v>
                </c:pt>
                <c:pt idx="10">
                  <c:v>15.73025183164965</c:v>
                </c:pt>
                <c:pt idx="11">
                  <c:v>15.942050766142858</c:v>
                </c:pt>
                <c:pt idx="12">
                  <c:v>16.014169059878135</c:v>
                </c:pt>
                <c:pt idx="13">
                  <c:v>16.323816685240793</c:v>
                </c:pt>
                <c:pt idx="14">
                  <c:v>15.968669808253884</c:v>
                </c:pt>
                <c:pt idx="15">
                  <c:v>15.893100466778073</c:v>
                </c:pt>
                <c:pt idx="16">
                  <c:v>16.182397536190091</c:v>
                </c:pt>
                <c:pt idx="17">
                  <c:v>16.199517446177087</c:v>
                </c:pt>
                <c:pt idx="18">
                  <c:v>16.607591114411907</c:v>
                </c:pt>
                <c:pt idx="19">
                  <c:v>16.22198961935911</c:v>
                </c:pt>
                <c:pt idx="20">
                  <c:v>16.338842496146832</c:v>
                </c:pt>
                <c:pt idx="21">
                  <c:v>16.415362602034229</c:v>
                </c:pt>
                <c:pt idx="22">
                  <c:v>16.234437845620089</c:v>
                </c:pt>
                <c:pt idx="23">
                  <c:v>16.402684650720069</c:v>
                </c:pt>
                <c:pt idx="24">
                  <c:v>16.432901021643804</c:v>
                </c:pt>
                <c:pt idx="25">
                  <c:v>16.327857217423333</c:v>
                </c:pt>
                <c:pt idx="26">
                  <c:v>16.463549411784104</c:v>
                </c:pt>
                <c:pt idx="27">
                  <c:v>16.705340178784741</c:v>
                </c:pt>
                <c:pt idx="28">
                  <c:v>16.366752882591499</c:v>
                </c:pt>
                <c:pt idx="29">
                  <c:v>16.575203164971526</c:v>
                </c:pt>
                <c:pt idx="30">
                  <c:v>16.602443947244485</c:v>
                </c:pt>
                <c:pt idx="31">
                  <c:v>16.789613187289145</c:v>
                </c:pt>
                <c:pt idx="32">
                  <c:v>16.547354970930186</c:v>
                </c:pt>
                <c:pt idx="33">
                  <c:v>16.626113708421514</c:v>
                </c:pt>
                <c:pt idx="34">
                  <c:v>16.598958447530531</c:v>
                </c:pt>
                <c:pt idx="35">
                  <c:v>16.73573365859642</c:v>
                </c:pt>
                <c:pt idx="36">
                  <c:v>16.84386463504319</c:v>
                </c:pt>
                <c:pt idx="37">
                  <c:v>16.753736365112189</c:v>
                </c:pt>
                <c:pt idx="38">
                  <c:v>16.869021242640549</c:v>
                </c:pt>
                <c:pt idx="39">
                  <c:v>16.792400378106695</c:v>
                </c:pt>
                <c:pt idx="40">
                  <c:v>16.817334121169804</c:v>
                </c:pt>
                <c:pt idx="41">
                  <c:v>16.849467160329386</c:v>
                </c:pt>
                <c:pt idx="42">
                  <c:v>17.085886249166489</c:v>
                </c:pt>
                <c:pt idx="43">
                  <c:v>16.904518673943883</c:v>
                </c:pt>
                <c:pt idx="44">
                  <c:v>16.93020845355559</c:v>
                </c:pt>
                <c:pt idx="45">
                  <c:v>16.792781756858531</c:v>
                </c:pt>
                <c:pt idx="46">
                  <c:v>16.991177864367746</c:v>
                </c:pt>
                <c:pt idx="47">
                  <c:v>16.760871893983627</c:v>
                </c:pt>
                <c:pt idx="48">
                  <c:v>16.91375110582905</c:v>
                </c:pt>
                <c:pt idx="49">
                  <c:v>16.900171040125173</c:v>
                </c:pt>
                <c:pt idx="50">
                  <c:v>17.195305175096635</c:v>
                </c:pt>
                <c:pt idx="51">
                  <c:v>17.23201893674457</c:v>
                </c:pt>
                <c:pt idx="52">
                  <c:v>17.025443517615269</c:v>
                </c:pt>
                <c:pt idx="53">
                  <c:v>17.274718881880229</c:v>
                </c:pt>
                <c:pt idx="54">
                  <c:v>17.278989713189056</c:v>
                </c:pt>
                <c:pt idx="55">
                  <c:v>17.333800099916122</c:v>
                </c:pt>
                <c:pt idx="56">
                  <c:v>17.442441181906872</c:v>
                </c:pt>
                <c:pt idx="57">
                  <c:v>17.394128413462848</c:v>
                </c:pt>
                <c:pt idx="58">
                  <c:v>17.392158000174309</c:v>
                </c:pt>
                <c:pt idx="59">
                  <c:v>17.321902912637736</c:v>
                </c:pt>
                <c:pt idx="60">
                  <c:v>17.390332700182213</c:v>
                </c:pt>
                <c:pt idx="61">
                  <c:v>17.506084654735471</c:v>
                </c:pt>
                <c:pt idx="62">
                  <c:v>17.519699829656705</c:v>
                </c:pt>
                <c:pt idx="63">
                  <c:v>17.514858724565023</c:v>
                </c:pt>
                <c:pt idx="64">
                  <c:v>17.414436503547456</c:v>
                </c:pt>
                <c:pt idx="65">
                  <c:v>17.549917105939024</c:v>
                </c:pt>
                <c:pt idx="66">
                  <c:v>17.426878140212835</c:v>
                </c:pt>
                <c:pt idx="67">
                  <c:v>17.475108216642329</c:v>
                </c:pt>
                <c:pt idx="68">
                  <c:v>17.568511323233196</c:v>
                </c:pt>
                <c:pt idx="69">
                  <c:v>17.583637717024029</c:v>
                </c:pt>
                <c:pt idx="70">
                  <c:v>17.460596465000581</c:v>
                </c:pt>
                <c:pt idx="71">
                  <c:v>17.433393120550765</c:v>
                </c:pt>
                <c:pt idx="72">
                  <c:v>17.595984213175623</c:v>
                </c:pt>
                <c:pt idx="73">
                  <c:v>17.762809275650902</c:v>
                </c:pt>
                <c:pt idx="74">
                  <c:v>17.641850262109294</c:v>
                </c:pt>
                <c:pt idx="75">
                  <c:v>17.863782372403826</c:v>
                </c:pt>
                <c:pt idx="76">
                  <c:v>17.974249984558426</c:v>
                </c:pt>
                <c:pt idx="77">
                  <c:v>17.968146593849667</c:v>
                </c:pt>
                <c:pt idx="78">
                  <c:v>17.88009432050449</c:v>
                </c:pt>
                <c:pt idx="79">
                  <c:v>17.804041592586071</c:v>
                </c:pt>
                <c:pt idx="80">
                  <c:v>17.961825354185873</c:v>
                </c:pt>
                <c:pt idx="81">
                  <c:v>17.935403877636656</c:v>
                </c:pt>
                <c:pt idx="82">
                  <c:v>17.972456689822966</c:v>
                </c:pt>
                <c:pt idx="83">
                  <c:v>18.106457514063493</c:v>
                </c:pt>
                <c:pt idx="84">
                  <c:v>18.008197880954029</c:v>
                </c:pt>
                <c:pt idx="85">
                  <c:v>18.070744146813126</c:v>
                </c:pt>
                <c:pt idx="86">
                  <c:v>18.062034623799729</c:v>
                </c:pt>
                <c:pt idx="87">
                  <c:v>18.051513843773378</c:v>
                </c:pt>
                <c:pt idx="88">
                  <c:v>17.970219031886089</c:v>
                </c:pt>
                <c:pt idx="89">
                  <c:v>17.954107096717159</c:v>
                </c:pt>
                <c:pt idx="90">
                  <c:v>18.007467288225289</c:v>
                </c:pt>
                <c:pt idx="91">
                  <c:v>18.154287016152995</c:v>
                </c:pt>
                <c:pt idx="92">
                  <c:v>18.168827200833427</c:v>
                </c:pt>
                <c:pt idx="93">
                  <c:v>18.208514184389184</c:v>
                </c:pt>
                <c:pt idx="94">
                  <c:v>18.406954773610131</c:v>
                </c:pt>
                <c:pt idx="95">
                  <c:v>18.359109711110207</c:v>
                </c:pt>
                <c:pt idx="96">
                  <c:v>18.326932087665202</c:v>
                </c:pt>
                <c:pt idx="97">
                  <c:v>18.369144083116776</c:v>
                </c:pt>
                <c:pt idx="98">
                  <c:v>18.551384753592195</c:v>
                </c:pt>
                <c:pt idx="99">
                  <c:v>18.304101159459744</c:v>
                </c:pt>
                <c:pt idx="100">
                  <c:v>18.662070501173318</c:v>
                </c:pt>
                <c:pt idx="101">
                  <c:v>18.436471850635289</c:v>
                </c:pt>
                <c:pt idx="102">
                  <c:v>18.449505579085589</c:v>
                </c:pt>
                <c:pt idx="103">
                  <c:v>18.481658783244601</c:v>
                </c:pt>
                <c:pt idx="104">
                  <c:v>18.597398572529677</c:v>
                </c:pt>
                <c:pt idx="105">
                  <c:v>18.64606328739708</c:v>
                </c:pt>
                <c:pt idx="106">
                  <c:v>18.669693251523544</c:v>
                </c:pt>
                <c:pt idx="107">
                  <c:v>18.533744020783089</c:v>
                </c:pt>
                <c:pt idx="108">
                  <c:v>18.839047028935127</c:v>
                </c:pt>
                <c:pt idx="109">
                  <c:v>18.451421873016802</c:v>
                </c:pt>
                <c:pt idx="110">
                  <c:v>18.665742084248734</c:v>
                </c:pt>
                <c:pt idx="111">
                  <c:v>18.784785347684352</c:v>
                </c:pt>
                <c:pt idx="112">
                  <c:v>18.579995204397505</c:v>
                </c:pt>
                <c:pt idx="113">
                  <c:v>18.695399137129062</c:v>
                </c:pt>
                <c:pt idx="114">
                  <c:v>18.763221563063066</c:v>
                </c:pt>
                <c:pt idx="115">
                  <c:v>18.715707432147816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TMP!$BB$2</c:f>
              <c:strCache>
                <c:ptCount val="1"/>
                <c:pt idx="0">
                  <c:v>τυπική απόκλιση</c:v>
                </c:pt>
              </c:strCache>
            </c:strRef>
          </c:tx>
          <c:spPr>
            <a:ln w="190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TMP!$AV$3:$AV$118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TMP!$BB$3:$BB$118</c:f>
              <c:numCache>
                <c:formatCode>General</c:formatCode>
                <c:ptCount val="116"/>
                <c:pt idx="0">
                  <c:v>15.100235274676654</c:v>
                </c:pt>
                <c:pt idx="1">
                  <c:v>15.421337702539621</c:v>
                </c:pt>
                <c:pt idx="2">
                  <c:v>15.476231379738955</c:v>
                </c:pt>
                <c:pt idx="3">
                  <c:v>15.597989199910336</c:v>
                </c:pt>
                <c:pt idx="4">
                  <c:v>15.082877719678759</c:v>
                </c:pt>
                <c:pt idx="5">
                  <c:v>15.675219897763977</c:v>
                </c:pt>
                <c:pt idx="6">
                  <c:v>15.783040182584131</c:v>
                </c:pt>
                <c:pt idx="7">
                  <c:v>15.645784453751324</c:v>
                </c:pt>
                <c:pt idx="8">
                  <c:v>15.826551082490548</c:v>
                </c:pt>
                <c:pt idx="9">
                  <c:v>15.563553200984122</c:v>
                </c:pt>
                <c:pt idx="10">
                  <c:v>15.323066301053808</c:v>
                </c:pt>
                <c:pt idx="11">
                  <c:v>15.418875837381922</c:v>
                </c:pt>
                <c:pt idx="12">
                  <c:v>15.639764860150498</c:v>
                </c:pt>
                <c:pt idx="13">
                  <c:v>16.030726066173216</c:v>
                </c:pt>
                <c:pt idx="14">
                  <c:v>15.665020798692732</c:v>
                </c:pt>
                <c:pt idx="15">
                  <c:v>15.295647538159526</c:v>
                </c:pt>
                <c:pt idx="16">
                  <c:v>15.905237237690574</c:v>
                </c:pt>
                <c:pt idx="17">
                  <c:v>15.843093460597318</c:v>
                </c:pt>
                <c:pt idx="18">
                  <c:v>16.328037754706784</c:v>
                </c:pt>
                <c:pt idx="19">
                  <c:v>15.768645426322923</c:v>
                </c:pt>
                <c:pt idx="20">
                  <c:v>15.884141514451304</c:v>
                </c:pt>
                <c:pt idx="21">
                  <c:v>16.127517987085209</c:v>
                </c:pt>
                <c:pt idx="22">
                  <c:v>15.826878477099868</c:v>
                </c:pt>
                <c:pt idx="23">
                  <c:v>15.974573986385519</c:v>
                </c:pt>
                <c:pt idx="24">
                  <c:v>16.043361267352868</c:v>
                </c:pt>
                <c:pt idx="25">
                  <c:v>15.855057996788595</c:v>
                </c:pt>
                <c:pt idx="26">
                  <c:v>16.069327030837378</c:v>
                </c:pt>
                <c:pt idx="27">
                  <c:v>16.299126310763118</c:v>
                </c:pt>
                <c:pt idx="28">
                  <c:v>15.861410287145874</c:v>
                </c:pt>
                <c:pt idx="29">
                  <c:v>16.206401172960589</c:v>
                </c:pt>
                <c:pt idx="30">
                  <c:v>16.216788609330077</c:v>
                </c:pt>
                <c:pt idx="31">
                  <c:v>16.447200140119413</c:v>
                </c:pt>
                <c:pt idx="32">
                  <c:v>16.013569236872726</c:v>
                </c:pt>
                <c:pt idx="33">
                  <c:v>16.267830743157077</c:v>
                </c:pt>
                <c:pt idx="34">
                  <c:v>16.2269474498991</c:v>
                </c:pt>
                <c:pt idx="35">
                  <c:v>16.338176385804694</c:v>
                </c:pt>
                <c:pt idx="36">
                  <c:v>16.458559241374161</c:v>
                </c:pt>
                <c:pt idx="37">
                  <c:v>16.401651266970987</c:v>
                </c:pt>
                <c:pt idx="38">
                  <c:v>16.568802455986962</c:v>
                </c:pt>
                <c:pt idx="39">
                  <c:v>16.295378891334462</c:v>
                </c:pt>
                <c:pt idx="40">
                  <c:v>16.630712061699736</c:v>
                </c:pt>
                <c:pt idx="41">
                  <c:v>16.47810110918056</c:v>
                </c:pt>
                <c:pt idx="42">
                  <c:v>16.716598603321629</c:v>
                </c:pt>
                <c:pt idx="43">
                  <c:v>16.493813363938564</c:v>
                </c:pt>
                <c:pt idx="44">
                  <c:v>16.443163369838327</c:v>
                </c:pt>
                <c:pt idx="45">
                  <c:v>16.321279421629924</c:v>
                </c:pt>
                <c:pt idx="46">
                  <c:v>16.694728261533086</c:v>
                </c:pt>
                <c:pt idx="47">
                  <c:v>16.488717320364582</c:v>
                </c:pt>
                <c:pt idx="48">
                  <c:v>16.520029087350789</c:v>
                </c:pt>
                <c:pt idx="49">
                  <c:v>16.606231129187396</c:v>
                </c:pt>
                <c:pt idx="50">
                  <c:v>16.556114465543928</c:v>
                </c:pt>
                <c:pt idx="51">
                  <c:v>16.717512044336029</c:v>
                </c:pt>
                <c:pt idx="52">
                  <c:v>16.525964986557288</c:v>
                </c:pt>
                <c:pt idx="53">
                  <c:v>16.699393400617133</c:v>
                </c:pt>
                <c:pt idx="54">
                  <c:v>16.67265776410731</c:v>
                </c:pt>
                <c:pt idx="55">
                  <c:v>16.521792611521466</c:v>
                </c:pt>
                <c:pt idx="56">
                  <c:v>16.891988764847738</c:v>
                </c:pt>
                <c:pt idx="57">
                  <c:v>17.032630650339488</c:v>
                </c:pt>
                <c:pt idx="58">
                  <c:v>16.981974436328485</c:v>
                </c:pt>
                <c:pt idx="59">
                  <c:v>16.852668719044736</c:v>
                </c:pt>
                <c:pt idx="60">
                  <c:v>16.789998764546091</c:v>
                </c:pt>
                <c:pt idx="61">
                  <c:v>16.891985469438026</c:v>
                </c:pt>
                <c:pt idx="62">
                  <c:v>17.141627242375197</c:v>
                </c:pt>
                <c:pt idx="63">
                  <c:v>17.174507634625584</c:v>
                </c:pt>
                <c:pt idx="64">
                  <c:v>16.908591281673672</c:v>
                </c:pt>
                <c:pt idx="65">
                  <c:v>16.954753196058391</c:v>
                </c:pt>
                <c:pt idx="66">
                  <c:v>16.841632844439317</c:v>
                </c:pt>
                <c:pt idx="67">
                  <c:v>16.62078171939304</c:v>
                </c:pt>
                <c:pt idx="68">
                  <c:v>17.029626211745374</c:v>
                </c:pt>
                <c:pt idx="69">
                  <c:v>17.042122011902489</c:v>
                </c:pt>
                <c:pt idx="70">
                  <c:v>16.799285647642307</c:v>
                </c:pt>
                <c:pt idx="71">
                  <c:v>16.664556290154707</c:v>
                </c:pt>
                <c:pt idx="72">
                  <c:v>16.892690071067083</c:v>
                </c:pt>
                <c:pt idx="73">
                  <c:v>17.161273516938575</c:v>
                </c:pt>
                <c:pt idx="74">
                  <c:v>17.096954530368802</c:v>
                </c:pt>
                <c:pt idx="75">
                  <c:v>17.25471281315426</c:v>
                </c:pt>
                <c:pt idx="76">
                  <c:v>17.078560565077229</c:v>
                </c:pt>
                <c:pt idx="77">
                  <c:v>17.179021312306901</c:v>
                </c:pt>
                <c:pt idx="78">
                  <c:v>16.873311285370676</c:v>
                </c:pt>
                <c:pt idx="79">
                  <c:v>16.992182680199335</c:v>
                </c:pt>
                <c:pt idx="80">
                  <c:v>17.075124299518802</c:v>
                </c:pt>
                <c:pt idx="81">
                  <c:v>17.067824496993691</c:v>
                </c:pt>
                <c:pt idx="82">
                  <c:v>17.22491338084922</c:v>
                </c:pt>
                <c:pt idx="83">
                  <c:v>17.420895916321687</c:v>
                </c:pt>
                <c:pt idx="84">
                  <c:v>17.242844446999186</c:v>
                </c:pt>
                <c:pt idx="85">
                  <c:v>17.157149559422972</c:v>
                </c:pt>
                <c:pt idx="86">
                  <c:v>17.047351465439704</c:v>
                </c:pt>
                <c:pt idx="87">
                  <c:v>16.948206090796113</c:v>
                </c:pt>
                <c:pt idx="88">
                  <c:v>17.006716968451126</c:v>
                </c:pt>
                <c:pt idx="89">
                  <c:v>17.07796561476373</c:v>
                </c:pt>
                <c:pt idx="90">
                  <c:v>16.971072035181422</c:v>
                </c:pt>
                <c:pt idx="91">
                  <c:v>17.137764128414801</c:v>
                </c:pt>
                <c:pt idx="92">
                  <c:v>17.224396912307629</c:v>
                </c:pt>
                <c:pt idx="93">
                  <c:v>17.113181132488542</c:v>
                </c:pt>
                <c:pt idx="94">
                  <c:v>17.433007243069191</c:v>
                </c:pt>
                <c:pt idx="95">
                  <c:v>17.257667972428926</c:v>
                </c:pt>
                <c:pt idx="96">
                  <c:v>17.279096259914226</c:v>
                </c:pt>
                <c:pt idx="97">
                  <c:v>17.223815281882025</c:v>
                </c:pt>
                <c:pt idx="98">
                  <c:v>17.387756942179102</c:v>
                </c:pt>
                <c:pt idx="99">
                  <c:v>17.11730945990729</c:v>
                </c:pt>
                <c:pt idx="100">
                  <c:v>17.303624248534479</c:v>
                </c:pt>
                <c:pt idx="101">
                  <c:v>17.316865935156997</c:v>
                </c:pt>
                <c:pt idx="102">
                  <c:v>16.982318726482188</c:v>
                </c:pt>
                <c:pt idx="103">
                  <c:v>16.92629265236021</c:v>
                </c:pt>
                <c:pt idx="104">
                  <c:v>17.35634688601542</c:v>
                </c:pt>
                <c:pt idx="105">
                  <c:v>17.184621089731429</c:v>
                </c:pt>
                <c:pt idx="106">
                  <c:v>17.379489148802698</c:v>
                </c:pt>
                <c:pt idx="107">
                  <c:v>17.330381913330051</c:v>
                </c:pt>
                <c:pt idx="108">
                  <c:v>17.668976545099461</c:v>
                </c:pt>
                <c:pt idx="109">
                  <c:v>16.991573136094893</c:v>
                </c:pt>
                <c:pt idx="110">
                  <c:v>17.364971823277571</c:v>
                </c:pt>
                <c:pt idx="111">
                  <c:v>17.239703373521611</c:v>
                </c:pt>
                <c:pt idx="112">
                  <c:v>16.902805588971841</c:v>
                </c:pt>
                <c:pt idx="113">
                  <c:v>17.143898327720191</c:v>
                </c:pt>
                <c:pt idx="114">
                  <c:v>17.384144538513773</c:v>
                </c:pt>
                <c:pt idx="115">
                  <c:v>17.127815892534631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TMP!$BA$2</c:f>
              <c:strCache>
                <c:ptCount val="1"/>
                <c:pt idx="0">
                  <c:v>τυπική απόκλιση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xVal>
            <c:numRef>
              <c:f>TMP!$AV$3:$AV$118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TMP!$BA$3:$BA$118</c:f>
              <c:numCache>
                <c:formatCode>General</c:formatCode>
                <c:ptCount val="116"/>
                <c:pt idx="0">
                  <c:v>16.192312603808432</c:v>
                </c:pt>
                <c:pt idx="1">
                  <c:v>16.045543188044231</c:v>
                </c:pt>
                <c:pt idx="2">
                  <c:v>15.90056417304482</c:v>
                </c:pt>
                <c:pt idx="3">
                  <c:v>16.017092001048738</c:v>
                </c:pt>
                <c:pt idx="4">
                  <c:v>16.11947759829923</c:v>
                </c:pt>
                <c:pt idx="5">
                  <c:v>16.263882909553189</c:v>
                </c:pt>
                <c:pt idx="6">
                  <c:v>16.358365561578399</c:v>
                </c:pt>
                <c:pt idx="7">
                  <c:v>16.568494130022472</c:v>
                </c:pt>
                <c:pt idx="8">
                  <c:v>16.272767797979789</c:v>
                </c:pt>
                <c:pt idx="9">
                  <c:v>16.127822337984323</c:v>
                </c:pt>
                <c:pt idx="10">
                  <c:v>16.137437362245535</c:v>
                </c:pt>
                <c:pt idx="11">
                  <c:v>16.465225694903673</c:v>
                </c:pt>
                <c:pt idx="12">
                  <c:v>16.388573259605572</c:v>
                </c:pt>
                <c:pt idx="13">
                  <c:v>16.616907304308238</c:v>
                </c:pt>
                <c:pt idx="14">
                  <c:v>16.272318817815027</c:v>
                </c:pt>
                <c:pt idx="15">
                  <c:v>16.490553395396628</c:v>
                </c:pt>
                <c:pt idx="16">
                  <c:v>16.459557834689829</c:v>
                </c:pt>
                <c:pt idx="17">
                  <c:v>16.555941431756853</c:v>
                </c:pt>
                <c:pt idx="18">
                  <c:v>16.887144474116827</c:v>
                </c:pt>
                <c:pt idx="19">
                  <c:v>16.675333812395184</c:v>
                </c:pt>
                <c:pt idx="20">
                  <c:v>16.793543477842281</c:v>
                </c:pt>
                <c:pt idx="21">
                  <c:v>16.703207216983156</c:v>
                </c:pt>
                <c:pt idx="22">
                  <c:v>16.641997214140435</c:v>
                </c:pt>
                <c:pt idx="23">
                  <c:v>16.830795315054935</c:v>
                </c:pt>
                <c:pt idx="24">
                  <c:v>16.822440775934624</c:v>
                </c:pt>
                <c:pt idx="25">
                  <c:v>16.800656438058134</c:v>
                </c:pt>
                <c:pt idx="26">
                  <c:v>16.857771792731054</c:v>
                </c:pt>
                <c:pt idx="27">
                  <c:v>17.111554046806592</c:v>
                </c:pt>
                <c:pt idx="28">
                  <c:v>16.87209547803738</c:v>
                </c:pt>
                <c:pt idx="29">
                  <c:v>16.944005156982445</c:v>
                </c:pt>
                <c:pt idx="30">
                  <c:v>16.988099285158729</c:v>
                </c:pt>
                <c:pt idx="31">
                  <c:v>17.132026234459083</c:v>
                </c:pt>
                <c:pt idx="32">
                  <c:v>17.081140704987629</c:v>
                </c:pt>
                <c:pt idx="33">
                  <c:v>16.984396673685801</c:v>
                </c:pt>
                <c:pt idx="34">
                  <c:v>16.970969445161689</c:v>
                </c:pt>
                <c:pt idx="35">
                  <c:v>17.133290931388146</c:v>
                </c:pt>
                <c:pt idx="36">
                  <c:v>17.229170028712037</c:v>
                </c:pt>
                <c:pt idx="37">
                  <c:v>17.105821463253559</c:v>
                </c:pt>
                <c:pt idx="38">
                  <c:v>17.169240029294134</c:v>
                </c:pt>
                <c:pt idx="39">
                  <c:v>17.289421864879049</c:v>
                </c:pt>
                <c:pt idx="40">
                  <c:v>17.003956180639875</c:v>
                </c:pt>
                <c:pt idx="41">
                  <c:v>17.220833211478212</c:v>
                </c:pt>
                <c:pt idx="42">
                  <c:v>17.455173895011466</c:v>
                </c:pt>
                <c:pt idx="43">
                  <c:v>17.315223983949426</c:v>
                </c:pt>
                <c:pt idx="44">
                  <c:v>17.417253537272799</c:v>
                </c:pt>
                <c:pt idx="45">
                  <c:v>17.264284092086974</c:v>
                </c:pt>
                <c:pt idx="46">
                  <c:v>17.28762746720259</c:v>
                </c:pt>
                <c:pt idx="47">
                  <c:v>17.033026467602607</c:v>
                </c:pt>
                <c:pt idx="48">
                  <c:v>17.307473124307233</c:v>
                </c:pt>
                <c:pt idx="49">
                  <c:v>17.194110951063202</c:v>
                </c:pt>
                <c:pt idx="50">
                  <c:v>17.834495884649293</c:v>
                </c:pt>
                <c:pt idx="51">
                  <c:v>17.746525829153089</c:v>
                </c:pt>
                <c:pt idx="52">
                  <c:v>17.524922048673496</c:v>
                </c:pt>
                <c:pt idx="53">
                  <c:v>17.850044363143386</c:v>
                </c:pt>
                <c:pt idx="54">
                  <c:v>17.885321662270787</c:v>
                </c:pt>
                <c:pt idx="55">
                  <c:v>18.145807588310454</c:v>
                </c:pt>
                <c:pt idx="56">
                  <c:v>17.992893598966429</c:v>
                </c:pt>
                <c:pt idx="57">
                  <c:v>17.755626176585992</c:v>
                </c:pt>
                <c:pt idx="58">
                  <c:v>17.802341564020129</c:v>
                </c:pt>
                <c:pt idx="59">
                  <c:v>17.791137106230842</c:v>
                </c:pt>
                <c:pt idx="60">
                  <c:v>17.990666635818563</c:v>
                </c:pt>
                <c:pt idx="61">
                  <c:v>18.120183840033029</c:v>
                </c:pt>
                <c:pt idx="62">
                  <c:v>17.89777241693805</c:v>
                </c:pt>
                <c:pt idx="63">
                  <c:v>17.855209814504089</c:v>
                </c:pt>
                <c:pt idx="64">
                  <c:v>17.920281725421287</c:v>
                </c:pt>
                <c:pt idx="65">
                  <c:v>18.145081015819695</c:v>
                </c:pt>
                <c:pt idx="66">
                  <c:v>18.012123435986126</c:v>
                </c:pt>
                <c:pt idx="67">
                  <c:v>18.329434713891633</c:v>
                </c:pt>
                <c:pt idx="68">
                  <c:v>18.107396434721089</c:v>
                </c:pt>
                <c:pt idx="69">
                  <c:v>18.125153422145548</c:v>
                </c:pt>
                <c:pt idx="70">
                  <c:v>18.121907282358855</c:v>
                </c:pt>
                <c:pt idx="71">
                  <c:v>18.202229950946712</c:v>
                </c:pt>
                <c:pt idx="72">
                  <c:v>18.299278355284031</c:v>
                </c:pt>
                <c:pt idx="73">
                  <c:v>18.364345034363318</c:v>
                </c:pt>
                <c:pt idx="74">
                  <c:v>18.186745993849783</c:v>
                </c:pt>
                <c:pt idx="75">
                  <c:v>18.472851931653608</c:v>
                </c:pt>
                <c:pt idx="76">
                  <c:v>18.869939404039613</c:v>
                </c:pt>
                <c:pt idx="77">
                  <c:v>18.757271875392803</c:v>
                </c:pt>
                <c:pt idx="78">
                  <c:v>18.886877355638291</c:v>
                </c:pt>
                <c:pt idx="79">
                  <c:v>18.615900504972693</c:v>
                </c:pt>
                <c:pt idx="80">
                  <c:v>18.848526408852926</c:v>
                </c:pt>
                <c:pt idx="81">
                  <c:v>18.802983258279827</c:v>
                </c:pt>
                <c:pt idx="82">
                  <c:v>18.71999999879694</c:v>
                </c:pt>
                <c:pt idx="83">
                  <c:v>18.792019111805189</c:v>
                </c:pt>
                <c:pt idx="84">
                  <c:v>18.773551314908893</c:v>
                </c:pt>
                <c:pt idx="85">
                  <c:v>18.984338734203209</c:v>
                </c:pt>
                <c:pt idx="86">
                  <c:v>19.076717782159889</c:v>
                </c:pt>
                <c:pt idx="87">
                  <c:v>19.154821596750825</c:v>
                </c:pt>
                <c:pt idx="88">
                  <c:v>18.933721095320923</c:v>
                </c:pt>
                <c:pt idx="89">
                  <c:v>18.830248578670616</c:v>
                </c:pt>
                <c:pt idx="90">
                  <c:v>19.043862541269174</c:v>
                </c:pt>
                <c:pt idx="91">
                  <c:v>19.170809903891293</c:v>
                </c:pt>
                <c:pt idx="92">
                  <c:v>19.113257489359231</c:v>
                </c:pt>
                <c:pt idx="93">
                  <c:v>19.303847236290217</c:v>
                </c:pt>
                <c:pt idx="94">
                  <c:v>19.380902304150919</c:v>
                </c:pt>
                <c:pt idx="95">
                  <c:v>19.46055144979146</c:v>
                </c:pt>
                <c:pt idx="96">
                  <c:v>19.374767915416395</c:v>
                </c:pt>
                <c:pt idx="97">
                  <c:v>19.514472884351527</c:v>
                </c:pt>
                <c:pt idx="98">
                  <c:v>19.715012565005072</c:v>
                </c:pt>
                <c:pt idx="99">
                  <c:v>19.490892859011929</c:v>
                </c:pt>
                <c:pt idx="100">
                  <c:v>20.020516753812405</c:v>
                </c:pt>
                <c:pt idx="101">
                  <c:v>19.55607776611383</c:v>
                </c:pt>
                <c:pt idx="102">
                  <c:v>19.916692431689089</c:v>
                </c:pt>
                <c:pt idx="103">
                  <c:v>20.037024914128818</c:v>
                </c:pt>
                <c:pt idx="104">
                  <c:v>19.838450259044148</c:v>
                </c:pt>
                <c:pt idx="105">
                  <c:v>20.107505485062731</c:v>
                </c:pt>
                <c:pt idx="106">
                  <c:v>19.959897354244731</c:v>
                </c:pt>
                <c:pt idx="107">
                  <c:v>19.737106128236231</c:v>
                </c:pt>
                <c:pt idx="108">
                  <c:v>20.009117512770789</c:v>
                </c:pt>
                <c:pt idx="109">
                  <c:v>19.911270609938725</c:v>
                </c:pt>
                <c:pt idx="110">
                  <c:v>19.966512345220064</c:v>
                </c:pt>
                <c:pt idx="111">
                  <c:v>20.329867321847033</c:v>
                </c:pt>
                <c:pt idx="112">
                  <c:v>20.257184819823042</c:v>
                </c:pt>
                <c:pt idx="113">
                  <c:v>20.246899946538189</c:v>
                </c:pt>
                <c:pt idx="114">
                  <c:v>20.14229858761249</c:v>
                </c:pt>
                <c:pt idx="115">
                  <c:v>20.303598971761133</c:v>
                </c:pt>
              </c:numCache>
            </c:numRef>
          </c:yVal>
          <c:smooth val="1"/>
        </c:ser>
        <c:axId val="53246592"/>
        <c:axId val="53264768"/>
      </c:scatterChart>
      <c:valAx>
        <c:axId val="53246592"/>
        <c:scaling>
          <c:orientation val="minMax"/>
          <c:min val="1970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64768"/>
        <c:crosses val="autoZero"/>
        <c:crossBetween val="midCat"/>
      </c:valAx>
      <c:valAx>
        <c:axId val="53264768"/>
        <c:scaling>
          <c:orientation val="minMax"/>
          <c:max val="22"/>
          <c:min val="14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Temperature</a:t>
                </a:r>
                <a:r>
                  <a:rPr lang="el-GR" dirty="0" smtClean="0"/>
                  <a:t> </a:t>
                </a:r>
                <a:r>
                  <a:rPr lang="en-US" dirty="0"/>
                  <a:t>(</a:t>
                </a:r>
                <a:r>
                  <a:rPr lang="en-US" baseline="30000" dirty="0" err="1"/>
                  <a:t>o</a:t>
                </a:r>
                <a:r>
                  <a:rPr lang="en-US" dirty="0" err="1"/>
                  <a:t>C</a:t>
                </a:r>
                <a:r>
                  <a:rPr lang="en-US" dirty="0"/>
                  <a:t>)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465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8364213907224066E-2"/>
          <c:y val="0.92005686789151353"/>
          <c:w val="0.75428628025270417"/>
          <c:h val="7.6969233012540425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smtClean="0"/>
              <a:t>Precipitation</a:t>
            </a:r>
            <a:r>
              <a:rPr lang="en-US" sz="1200" baseline="0" dirty="0" smtClean="0"/>
              <a:t> Projection for 11 Climate Change Scenarios for Crete</a:t>
            </a:r>
            <a:endParaRPr lang="en-US" sz="1200" dirty="0"/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7512576552930886"/>
          <c:y val="0.17171296296296387"/>
          <c:w val="0.68111811023622049"/>
          <c:h val="0.60882728200641889"/>
        </c:manualLayout>
      </c:layout>
      <c:scatterChart>
        <c:scatterStyle val="smoothMarker"/>
        <c:ser>
          <c:idx val="0"/>
          <c:order val="0"/>
          <c:tx>
            <c:strRef>
              <c:f>PCP!$AW$2</c:f>
              <c:strCache>
                <c:ptCount val="1"/>
                <c:pt idx="0">
                  <c:v>μέση τιμή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</c:trendline>
          <c:xVal>
            <c:numRef>
              <c:f>PCP!$AV$3:$AV$118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PCP!$AW$3:$AW$118</c:f>
              <c:numCache>
                <c:formatCode>General</c:formatCode>
                <c:ptCount val="116"/>
                <c:pt idx="0">
                  <c:v>7938000622.0131073</c:v>
                </c:pt>
                <c:pt idx="1">
                  <c:v>6292478965.8225546</c:v>
                </c:pt>
                <c:pt idx="2">
                  <c:v>5748206897.4231634</c:v>
                </c:pt>
                <c:pt idx="3">
                  <c:v>5980714626.8734055</c:v>
                </c:pt>
                <c:pt idx="4">
                  <c:v>7180382446.5774326</c:v>
                </c:pt>
                <c:pt idx="5">
                  <c:v>6353144446.5219984</c:v>
                </c:pt>
                <c:pt idx="6">
                  <c:v>6221723612.8481512</c:v>
                </c:pt>
                <c:pt idx="7">
                  <c:v>7551594393.5127316</c:v>
                </c:pt>
                <c:pt idx="8">
                  <c:v>6283870527.7070065</c:v>
                </c:pt>
                <c:pt idx="9">
                  <c:v>5447505224.2838545</c:v>
                </c:pt>
                <c:pt idx="10">
                  <c:v>6392942452.8446226</c:v>
                </c:pt>
                <c:pt idx="11">
                  <c:v>6483014789.3293142</c:v>
                </c:pt>
                <c:pt idx="12">
                  <c:v>6719162579.1698723</c:v>
                </c:pt>
                <c:pt idx="13">
                  <c:v>6120017919.3481264</c:v>
                </c:pt>
                <c:pt idx="14">
                  <c:v>5559685752.9941607</c:v>
                </c:pt>
                <c:pt idx="15">
                  <c:v>6709175190.7085028</c:v>
                </c:pt>
                <c:pt idx="16">
                  <c:v>6206305312.4851065</c:v>
                </c:pt>
                <c:pt idx="17">
                  <c:v>5182214005.3750935</c:v>
                </c:pt>
                <c:pt idx="18">
                  <c:v>5773909743.3747025</c:v>
                </c:pt>
                <c:pt idx="19">
                  <c:v>6343108825.0540276</c:v>
                </c:pt>
                <c:pt idx="20">
                  <c:v>5777248814.9199715</c:v>
                </c:pt>
                <c:pt idx="21">
                  <c:v>5671284436.3592768</c:v>
                </c:pt>
                <c:pt idx="22">
                  <c:v>6451615174.498951</c:v>
                </c:pt>
                <c:pt idx="23">
                  <c:v>6282529115.76542</c:v>
                </c:pt>
                <c:pt idx="24">
                  <c:v>6430562575.5750475</c:v>
                </c:pt>
                <c:pt idx="25">
                  <c:v>6939788520.3417521</c:v>
                </c:pt>
                <c:pt idx="26">
                  <c:v>6088601248.7920065</c:v>
                </c:pt>
                <c:pt idx="27">
                  <c:v>6097819421.8636913</c:v>
                </c:pt>
                <c:pt idx="28">
                  <c:v>7511076529.1926985</c:v>
                </c:pt>
                <c:pt idx="29">
                  <c:v>6493099205.5881357</c:v>
                </c:pt>
                <c:pt idx="30">
                  <c:v>6195570782.1125965</c:v>
                </c:pt>
                <c:pt idx="31">
                  <c:v>5870979439.7574015</c:v>
                </c:pt>
                <c:pt idx="32">
                  <c:v>6972281730.6145535</c:v>
                </c:pt>
                <c:pt idx="33">
                  <c:v>6884334539.197546</c:v>
                </c:pt>
                <c:pt idx="34">
                  <c:v>5526848874.3120213</c:v>
                </c:pt>
                <c:pt idx="35">
                  <c:v>6265589584.4416008</c:v>
                </c:pt>
                <c:pt idx="36">
                  <c:v>6865982915.3476515</c:v>
                </c:pt>
                <c:pt idx="37">
                  <c:v>6958990923.8270731</c:v>
                </c:pt>
                <c:pt idx="38">
                  <c:v>6279740529.5043955</c:v>
                </c:pt>
                <c:pt idx="39">
                  <c:v>6163758347.2181902</c:v>
                </c:pt>
                <c:pt idx="40">
                  <c:v>6634620894.7392235</c:v>
                </c:pt>
                <c:pt idx="41">
                  <c:v>6944997816.2102346</c:v>
                </c:pt>
                <c:pt idx="42">
                  <c:v>6057207981.0102854</c:v>
                </c:pt>
                <c:pt idx="43">
                  <c:v>7169327137.7043915</c:v>
                </c:pt>
                <c:pt idx="44">
                  <c:v>6053439738.2248755</c:v>
                </c:pt>
                <c:pt idx="45">
                  <c:v>6867330843.5452566</c:v>
                </c:pt>
                <c:pt idx="46">
                  <c:v>6197117053.7861319</c:v>
                </c:pt>
                <c:pt idx="47">
                  <c:v>6184300823.3252144</c:v>
                </c:pt>
                <c:pt idx="48">
                  <c:v>6554476544.6930294</c:v>
                </c:pt>
                <c:pt idx="49">
                  <c:v>6228160794.4399405</c:v>
                </c:pt>
                <c:pt idx="50">
                  <c:v>5996924592.0544615</c:v>
                </c:pt>
                <c:pt idx="51">
                  <c:v>6203710374.6954308</c:v>
                </c:pt>
                <c:pt idx="52">
                  <c:v>5975606939.9702606</c:v>
                </c:pt>
                <c:pt idx="53">
                  <c:v>6767380809.7451477</c:v>
                </c:pt>
                <c:pt idx="54">
                  <c:v>5293379936.2015505</c:v>
                </c:pt>
                <c:pt idx="55">
                  <c:v>6104825928.7219534</c:v>
                </c:pt>
                <c:pt idx="56">
                  <c:v>5378712023.8631124</c:v>
                </c:pt>
                <c:pt idx="57">
                  <c:v>6611500415.5059595</c:v>
                </c:pt>
                <c:pt idx="58">
                  <c:v>6271180866.329484</c:v>
                </c:pt>
                <c:pt idx="59">
                  <c:v>7397487824.0501528</c:v>
                </c:pt>
                <c:pt idx="60">
                  <c:v>5469821289.8699102</c:v>
                </c:pt>
                <c:pt idx="61">
                  <c:v>6190050780.9811535</c:v>
                </c:pt>
                <c:pt idx="62">
                  <c:v>5459001722.2811899</c:v>
                </c:pt>
                <c:pt idx="63">
                  <c:v>6734289468.1633034</c:v>
                </c:pt>
                <c:pt idx="64">
                  <c:v>6296177306.713172</c:v>
                </c:pt>
                <c:pt idx="65">
                  <c:v>5830951854.9895887</c:v>
                </c:pt>
                <c:pt idx="66">
                  <c:v>6809877144.0325632</c:v>
                </c:pt>
                <c:pt idx="67">
                  <c:v>6809652851.0284004</c:v>
                </c:pt>
                <c:pt idx="68">
                  <c:v>6438678467.1727076</c:v>
                </c:pt>
                <c:pt idx="69">
                  <c:v>6544217282.4176655</c:v>
                </c:pt>
                <c:pt idx="70">
                  <c:v>6043885770.1343575</c:v>
                </c:pt>
                <c:pt idx="71">
                  <c:v>6330972266.4006805</c:v>
                </c:pt>
                <c:pt idx="72">
                  <c:v>6106935878.2219114</c:v>
                </c:pt>
                <c:pt idx="73">
                  <c:v>6216547269.1568947</c:v>
                </c:pt>
                <c:pt idx="74">
                  <c:v>5914551330.9447632</c:v>
                </c:pt>
                <c:pt idx="75">
                  <c:v>6955722047.3965445</c:v>
                </c:pt>
                <c:pt idx="76">
                  <c:v>6611876031.3153324</c:v>
                </c:pt>
                <c:pt idx="77">
                  <c:v>6988125264.2412624</c:v>
                </c:pt>
                <c:pt idx="78">
                  <c:v>5000652936.711709</c:v>
                </c:pt>
                <c:pt idx="79">
                  <c:v>5815799419.6804867</c:v>
                </c:pt>
                <c:pt idx="80">
                  <c:v>5379214668.5072947</c:v>
                </c:pt>
                <c:pt idx="81">
                  <c:v>7157260059.1743155</c:v>
                </c:pt>
                <c:pt idx="82">
                  <c:v>6688577278.170083</c:v>
                </c:pt>
                <c:pt idx="83">
                  <c:v>5403839245.899375</c:v>
                </c:pt>
                <c:pt idx="84">
                  <c:v>5272911740.0283384</c:v>
                </c:pt>
                <c:pt idx="85">
                  <c:v>5644615235.1922264</c:v>
                </c:pt>
                <c:pt idx="86">
                  <c:v>5989661152.1175966</c:v>
                </c:pt>
                <c:pt idx="87">
                  <c:v>5482177796.6598454</c:v>
                </c:pt>
                <c:pt idx="88">
                  <c:v>5446862905.8891945</c:v>
                </c:pt>
                <c:pt idx="89">
                  <c:v>7223529518.0462885</c:v>
                </c:pt>
                <c:pt idx="90">
                  <c:v>5468724905.1678782</c:v>
                </c:pt>
                <c:pt idx="91">
                  <c:v>6078822556.8996735</c:v>
                </c:pt>
                <c:pt idx="92">
                  <c:v>5411458226.1324215</c:v>
                </c:pt>
                <c:pt idx="93">
                  <c:v>5251264185.3475695</c:v>
                </c:pt>
                <c:pt idx="94">
                  <c:v>5533615629.916008</c:v>
                </c:pt>
                <c:pt idx="95">
                  <c:v>5510369060.427865</c:v>
                </c:pt>
                <c:pt idx="96">
                  <c:v>4925586808.3811111</c:v>
                </c:pt>
                <c:pt idx="97">
                  <c:v>6407216961.6642494</c:v>
                </c:pt>
                <c:pt idx="98">
                  <c:v>4974877710.1498985</c:v>
                </c:pt>
                <c:pt idx="99">
                  <c:v>5247938482.4103985</c:v>
                </c:pt>
                <c:pt idx="100">
                  <c:v>5092506648.2031879</c:v>
                </c:pt>
                <c:pt idx="101">
                  <c:v>6525100379.7237492</c:v>
                </c:pt>
                <c:pt idx="102">
                  <c:v>5319416520.9763899</c:v>
                </c:pt>
                <c:pt idx="103">
                  <c:v>4980430740.8053169</c:v>
                </c:pt>
                <c:pt idx="104">
                  <c:v>5676699570.0373955</c:v>
                </c:pt>
                <c:pt idx="105">
                  <c:v>5841862615.0893946</c:v>
                </c:pt>
                <c:pt idx="106">
                  <c:v>5222495339.785183</c:v>
                </c:pt>
                <c:pt idx="107">
                  <c:v>4953079400.47752</c:v>
                </c:pt>
                <c:pt idx="108">
                  <c:v>4778911877.1548414</c:v>
                </c:pt>
                <c:pt idx="109">
                  <c:v>5956733234.4563675</c:v>
                </c:pt>
                <c:pt idx="110">
                  <c:v>6027403314.5277004</c:v>
                </c:pt>
                <c:pt idx="111">
                  <c:v>5502272650.8558178</c:v>
                </c:pt>
                <c:pt idx="112">
                  <c:v>5388388343.024929</c:v>
                </c:pt>
                <c:pt idx="113">
                  <c:v>5300465722.6969166</c:v>
                </c:pt>
                <c:pt idx="114">
                  <c:v>6360054260.9055157</c:v>
                </c:pt>
                <c:pt idx="115">
                  <c:v>5667725856.6020107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PCP!$BB$2</c:f>
              <c:strCache>
                <c:ptCount val="1"/>
                <c:pt idx="0">
                  <c:v>τυπική απόκλιση</c:v>
                </c:pt>
              </c:strCache>
            </c:strRef>
          </c:tx>
          <c:spPr>
            <a:ln w="190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PCP!$AV$3:$AV$118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PCP!$BB$3:$BB$118</c:f>
              <c:numCache>
                <c:formatCode>General</c:formatCode>
                <c:ptCount val="116"/>
                <c:pt idx="0">
                  <c:v>6458359370.0622549</c:v>
                </c:pt>
                <c:pt idx="1">
                  <c:v>4957560638.4111748</c:v>
                </c:pt>
                <c:pt idx="2">
                  <c:v>4942175117.8781223</c:v>
                </c:pt>
                <c:pt idx="3">
                  <c:v>4713984087.2860088</c:v>
                </c:pt>
                <c:pt idx="4">
                  <c:v>6704914868.2600403</c:v>
                </c:pt>
                <c:pt idx="5">
                  <c:v>4779115833.2028055</c:v>
                </c:pt>
                <c:pt idx="6">
                  <c:v>5343485152.9725285</c:v>
                </c:pt>
                <c:pt idx="7">
                  <c:v>5817970244.0089397</c:v>
                </c:pt>
                <c:pt idx="8">
                  <c:v>5463354405.8205662</c:v>
                </c:pt>
                <c:pt idx="9">
                  <c:v>4851346203.7174816</c:v>
                </c:pt>
                <c:pt idx="10">
                  <c:v>4315155838.5266857</c:v>
                </c:pt>
                <c:pt idx="11">
                  <c:v>4952587412.042902</c:v>
                </c:pt>
                <c:pt idx="12">
                  <c:v>5884828137.371253</c:v>
                </c:pt>
                <c:pt idx="13">
                  <c:v>4955539287.986721</c:v>
                </c:pt>
                <c:pt idx="14">
                  <c:v>4225272858.7542753</c:v>
                </c:pt>
                <c:pt idx="15">
                  <c:v>5711792638.6838303</c:v>
                </c:pt>
                <c:pt idx="16">
                  <c:v>5198277024.8835716</c:v>
                </c:pt>
                <c:pt idx="17">
                  <c:v>4004639864.6647177</c:v>
                </c:pt>
                <c:pt idx="18">
                  <c:v>3865862495.4564137</c:v>
                </c:pt>
                <c:pt idx="19">
                  <c:v>5262064668.9536285</c:v>
                </c:pt>
                <c:pt idx="20">
                  <c:v>3728798748.6889973</c:v>
                </c:pt>
                <c:pt idx="21">
                  <c:v>4436950308.2677155</c:v>
                </c:pt>
                <c:pt idx="22">
                  <c:v>4344975388.496459</c:v>
                </c:pt>
                <c:pt idx="23">
                  <c:v>4109192876.7942038</c:v>
                </c:pt>
                <c:pt idx="24">
                  <c:v>5099640774.7975445</c:v>
                </c:pt>
                <c:pt idx="25">
                  <c:v>5336147401.9500685</c:v>
                </c:pt>
                <c:pt idx="26">
                  <c:v>4540921213.6267433</c:v>
                </c:pt>
                <c:pt idx="27">
                  <c:v>4512422463.3267431</c:v>
                </c:pt>
                <c:pt idx="28">
                  <c:v>5936706770.7969036</c:v>
                </c:pt>
                <c:pt idx="29">
                  <c:v>4743731821.0191078</c:v>
                </c:pt>
                <c:pt idx="30">
                  <c:v>4792696585.8629589</c:v>
                </c:pt>
                <c:pt idx="31">
                  <c:v>4423341087.3678169</c:v>
                </c:pt>
                <c:pt idx="32">
                  <c:v>5381274164.3362656</c:v>
                </c:pt>
                <c:pt idx="33">
                  <c:v>4612954877.2090025</c:v>
                </c:pt>
                <c:pt idx="34">
                  <c:v>3367858014.3409348</c:v>
                </c:pt>
                <c:pt idx="35">
                  <c:v>4422753429.6203184</c:v>
                </c:pt>
                <c:pt idx="36">
                  <c:v>5024542728.5055695</c:v>
                </c:pt>
                <c:pt idx="37">
                  <c:v>5110583933.9137707</c:v>
                </c:pt>
                <c:pt idx="38">
                  <c:v>4644588200.6448202</c:v>
                </c:pt>
                <c:pt idx="39">
                  <c:v>4542920800.3518524</c:v>
                </c:pt>
                <c:pt idx="40">
                  <c:v>5407958448.2716885</c:v>
                </c:pt>
                <c:pt idx="41">
                  <c:v>5175404692.2135801</c:v>
                </c:pt>
                <c:pt idx="42">
                  <c:v>4688818537.5703955</c:v>
                </c:pt>
                <c:pt idx="43">
                  <c:v>5651903392.7377005</c:v>
                </c:pt>
                <c:pt idx="44">
                  <c:v>4515312071.8495855</c:v>
                </c:pt>
                <c:pt idx="45">
                  <c:v>5212810408.2808495</c:v>
                </c:pt>
                <c:pt idx="46">
                  <c:v>4246072264.8902721</c:v>
                </c:pt>
                <c:pt idx="47">
                  <c:v>4278918044.4015617</c:v>
                </c:pt>
                <c:pt idx="48">
                  <c:v>4233443382.9585447</c:v>
                </c:pt>
                <c:pt idx="49">
                  <c:v>4269562419.5114031</c:v>
                </c:pt>
                <c:pt idx="50">
                  <c:v>4186173605.0283523</c:v>
                </c:pt>
                <c:pt idx="51">
                  <c:v>4223601213.3870335</c:v>
                </c:pt>
                <c:pt idx="52">
                  <c:v>4830006584.2410135</c:v>
                </c:pt>
                <c:pt idx="53">
                  <c:v>4678987541.5621948</c:v>
                </c:pt>
                <c:pt idx="54">
                  <c:v>3553901337.8122358</c:v>
                </c:pt>
                <c:pt idx="55">
                  <c:v>4615869164.4762592</c:v>
                </c:pt>
                <c:pt idx="56">
                  <c:v>3755670085.4562697</c:v>
                </c:pt>
                <c:pt idx="57">
                  <c:v>3239906396.716713</c:v>
                </c:pt>
                <c:pt idx="58">
                  <c:v>4332520889.8475666</c:v>
                </c:pt>
                <c:pt idx="59">
                  <c:v>5872141783.1127377</c:v>
                </c:pt>
                <c:pt idx="60">
                  <c:v>4518264310.668478</c:v>
                </c:pt>
                <c:pt idx="61">
                  <c:v>4893608595.9119854</c:v>
                </c:pt>
                <c:pt idx="62">
                  <c:v>3279075559.3132796</c:v>
                </c:pt>
                <c:pt idx="63">
                  <c:v>5286097587.022049</c:v>
                </c:pt>
                <c:pt idx="64">
                  <c:v>4476942261.3854895</c:v>
                </c:pt>
                <c:pt idx="65">
                  <c:v>4508805714.5870848</c:v>
                </c:pt>
                <c:pt idx="66">
                  <c:v>5241349354.9204865</c:v>
                </c:pt>
                <c:pt idx="67">
                  <c:v>4105949547.6058307</c:v>
                </c:pt>
                <c:pt idx="68">
                  <c:v>4354033030.0772076</c:v>
                </c:pt>
                <c:pt idx="69">
                  <c:v>4738064999.7785807</c:v>
                </c:pt>
                <c:pt idx="70">
                  <c:v>3667708936.3762002</c:v>
                </c:pt>
                <c:pt idx="71">
                  <c:v>4978870851.4426956</c:v>
                </c:pt>
                <c:pt idx="72">
                  <c:v>4097316837.4994597</c:v>
                </c:pt>
                <c:pt idx="73">
                  <c:v>4961828630.9823685</c:v>
                </c:pt>
                <c:pt idx="74">
                  <c:v>3878909407.2928958</c:v>
                </c:pt>
                <c:pt idx="75">
                  <c:v>5254971903.20121</c:v>
                </c:pt>
                <c:pt idx="76">
                  <c:v>4250271541.0422378</c:v>
                </c:pt>
                <c:pt idx="77">
                  <c:v>4252893303.2005067</c:v>
                </c:pt>
                <c:pt idx="78">
                  <c:v>3536136713.7780333</c:v>
                </c:pt>
                <c:pt idx="79">
                  <c:v>4154101049.7218995</c:v>
                </c:pt>
                <c:pt idx="80">
                  <c:v>3457185583.079648</c:v>
                </c:pt>
                <c:pt idx="81">
                  <c:v>5136352023.2307816</c:v>
                </c:pt>
                <c:pt idx="82">
                  <c:v>4870206974.7075205</c:v>
                </c:pt>
                <c:pt idx="83">
                  <c:v>3858014962.0640044</c:v>
                </c:pt>
                <c:pt idx="84">
                  <c:v>3811764556.6051912</c:v>
                </c:pt>
                <c:pt idx="85">
                  <c:v>4220284061.7787991</c:v>
                </c:pt>
                <c:pt idx="86">
                  <c:v>3992949401.8466101</c:v>
                </c:pt>
                <c:pt idx="87">
                  <c:v>3508536651.6714067</c:v>
                </c:pt>
                <c:pt idx="88">
                  <c:v>3062664917.4997416</c:v>
                </c:pt>
                <c:pt idx="89">
                  <c:v>4851052159.8239164</c:v>
                </c:pt>
                <c:pt idx="90">
                  <c:v>3765712000.2969265</c:v>
                </c:pt>
                <c:pt idx="91">
                  <c:v>4072461115.5902925</c:v>
                </c:pt>
                <c:pt idx="92">
                  <c:v>3694948415.7677193</c:v>
                </c:pt>
                <c:pt idx="93">
                  <c:v>3767685635.6487675</c:v>
                </c:pt>
                <c:pt idx="94">
                  <c:v>3375667194.9633298</c:v>
                </c:pt>
                <c:pt idx="95">
                  <c:v>4353742724.1285734</c:v>
                </c:pt>
                <c:pt idx="96">
                  <c:v>3146126105.5371432</c:v>
                </c:pt>
                <c:pt idx="97">
                  <c:v>4097706887.5075607</c:v>
                </c:pt>
                <c:pt idx="98">
                  <c:v>3323129559.8042912</c:v>
                </c:pt>
                <c:pt idx="99">
                  <c:v>4216773635.0401096</c:v>
                </c:pt>
                <c:pt idx="100">
                  <c:v>3476038113.6630983</c:v>
                </c:pt>
                <c:pt idx="101">
                  <c:v>3443759202.7446499</c:v>
                </c:pt>
                <c:pt idx="102">
                  <c:v>3413892313.6679788</c:v>
                </c:pt>
                <c:pt idx="103">
                  <c:v>3387050168.1312361</c:v>
                </c:pt>
                <c:pt idx="104">
                  <c:v>3140567169.2838488</c:v>
                </c:pt>
                <c:pt idx="105">
                  <c:v>3560952761.2618628</c:v>
                </c:pt>
                <c:pt idx="106">
                  <c:v>3415695153.3475027</c:v>
                </c:pt>
                <c:pt idx="107">
                  <c:v>3915141572.7016068</c:v>
                </c:pt>
                <c:pt idx="108">
                  <c:v>3628144147.1708345</c:v>
                </c:pt>
                <c:pt idx="109">
                  <c:v>3876638481.3179607</c:v>
                </c:pt>
                <c:pt idx="110">
                  <c:v>3865832280.0294399</c:v>
                </c:pt>
                <c:pt idx="111">
                  <c:v>3975330952.1673923</c:v>
                </c:pt>
                <c:pt idx="112">
                  <c:v>3931460094.8269062</c:v>
                </c:pt>
                <c:pt idx="113">
                  <c:v>3915417027.0473204</c:v>
                </c:pt>
                <c:pt idx="114">
                  <c:v>4371888042.5835085</c:v>
                </c:pt>
                <c:pt idx="115">
                  <c:v>3620309579.1531882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PCP!$BA$2</c:f>
              <c:strCache>
                <c:ptCount val="1"/>
                <c:pt idx="0">
                  <c:v>τυπική απόκλιση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xVal>
            <c:numRef>
              <c:f>PCP!$AV$3:$AV$118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PCP!$BA$3:$BA$118</c:f>
              <c:numCache>
                <c:formatCode>General</c:formatCode>
                <c:ptCount val="116"/>
                <c:pt idx="0">
                  <c:v>9417641873.963953</c:v>
                </c:pt>
                <c:pt idx="1">
                  <c:v>7627397293.2339325</c:v>
                </c:pt>
                <c:pt idx="2">
                  <c:v>6554238676.9682064</c:v>
                </c:pt>
                <c:pt idx="3">
                  <c:v>7247445166.460783</c:v>
                </c:pt>
                <c:pt idx="4">
                  <c:v>7655850024.8948765</c:v>
                </c:pt>
                <c:pt idx="5">
                  <c:v>7927173059.8411722</c:v>
                </c:pt>
                <c:pt idx="6">
                  <c:v>7099962072.7237396</c:v>
                </c:pt>
                <c:pt idx="7">
                  <c:v>9285218543.0165234</c:v>
                </c:pt>
                <c:pt idx="8">
                  <c:v>7104386649.5934525</c:v>
                </c:pt>
                <c:pt idx="9">
                  <c:v>6043664244.8502293</c:v>
                </c:pt>
                <c:pt idx="10">
                  <c:v>8470729067.1625595</c:v>
                </c:pt>
                <c:pt idx="11">
                  <c:v>8013442166.6157274</c:v>
                </c:pt>
                <c:pt idx="12">
                  <c:v>7553497020.9684916</c:v>
                </c:pt>
                <c:pt idx="13">
                  <c:v>7284496550.7094688</c:v>
                </c:pt>
                <c:pt idx="14">
                  <c:v>6894098647.2340212</c:v>
                </c:pt>
                <c:pt idx="15">
                  <c:v>7706557742.7331715</c:v>
                </c:pt>
                <c:pt idx="16">
                  <c:v>7214333600.0866213</c:v>
                </c:pt>
                <c:pt idx="17">
                  <c:v>6359788146.0854645</c:v>
                </c:pt>
                <c:pt idx="18">
                  <c:v>7681956991.2930231</c:v>
                </c:pt>
                <c:pt idx="19">
                  <c:v>7424152981.1544266</c:v>
                </c:pt>
                <c:pt idx="20">
                  <c:v>7825698881.1509504</c:v>
                </c:pt>
                <c:pt idx="21">
                  <c:v>6905618564.4508305</c:v>
                </c:pt>
                <c:pt idx="22">
                  <c:v>8558254960.5014105</c:v>
                </c:pt>
                <c:pt idx="23">
                  <c:v>8455865354.7366037</c:v>
                </c:pt>
                <c:pt idx="24">
                  <c:v>7761484376.3525515</c:v>
                </c:pt>
                <c:pt idx="25">
                  <c:v>8543429638.7334042</c:v>
                </c:pt>
                <c:pt idx="26">
                  <c:v>7636281283.9572849</c:v>
                </c:pt>
                <c:pt idx="27">
                  <c:v>7683216380.4006205</c:v>
                </c:pt>
                <c:pt idx="28">
                  <c:v>9085446287.5884953</c:v>
                </c:pt>
                <c:pt idx="29">
                  <c:v>8242466590.1571674</c:v>
                </c:pt>
                <c:pt idx="30">
                  <c:v>7598444978.3622341</c:v>
                </c:pt>
                <c:pt idx="31">
                  <c:v>7318617792.1469917</c:v>
                </c:pt>
                <c:pt idx="32">
                  <c:v>8563289296.8928432</c:v>
                </c:pt>
                <c:pt idx="33">
                  <c:v>9155714201.1860847</c:v>
                </c:pt>
                <c:pt idx="34">
                  <c:v>7685839734.2831078</c:v>
                </c:pt>
                <c:pt idx="35">
                  <c:v>8108425739.2629013</c:v>
                </c:pt>
                <c:pt idx="36">
                  <c:v>8707423102.1897449</c:v>
                </c:pt>
                <c:pt idx="37">
                  <c:v>8807397913.7403889</c:v>
                </c:pt>
                <c:pt idx="38">
                  <c:v>7914892858.3639984</c:v>
                </c:pt>
                <c:pt idx="39">
                  <c:v>7784595894.0845098</c:v>
                </c:pt>
                <c:pt idx="40">
                  <c:v>7861283341.2067442</c:v>
                </c:pt>
                <c:pt idx="41">
                  <c:v>8714590940.2068901</c:v>
                </c:pt>
                <c:pt idx="42">
                  <c:v>7425597424.4501715</c:v>
                </c:pt>
                <c:pt idx="43">
                  <c:v>8686750882.671093</c:v>
                </c:pt>
                <c:pt idx="44">
                  <c:v>7591567404.600173</c:v>
                </c:pt>
                <c:pt idx="45">
                  <c:v>8521851278.8096628</c:v>
                </c:pt>
                <c:pt idx="46">
                  <c:v>8148161842.6820345</c:v>
                </c:pt>
                <c:pt idx="47">
                  <c:v>8089683602.248867</c:v>
                </c:pt>
                <c:pt idx="48">
                  <c:v>8875509706.4275093</c:v>
                </c:pt>
                <c:pt idx="49">
                  <c:v>8186759169.3684864</c:v>
                </c:pt>
                <c:pt idx="50">
                  <c:v>7807675579.0805855</c:v>
                </c:pt>
                <c:pt idx="51">
                  <c:v>8183819536.003828</c:v>
                </c:pt>
                <c:pt idx="52">
                  <c:v>7121207295.6995077</c:v>
                </c:pt>
                <c:pt idx="53">
                  <c:v>8855774077.928093</c:v>
                </c:pt>
                <c:pt idx="54">
                  <c:v>7032858534.5908823</c:v>
                </c:pt>
                <c:pt idx="55">
                  <c:v>7593782692.9676218</c:v>
                </c:pt>
                <c:pt idx="56">
                  <c:v>7001753962.2699556</c:v>
                </c:pt>
                <c:pt idx="57">
                  <c:v>9983094434.2952061</c:v>
                </c:pt>
                <c:pt idx="58">
                  <c:v>8209840842.8114014</c:v>
                </c:pt>
                <c:pt idx="59">
                  <c:v>8922833864.987545</c:v>
                </c:pt>
                <c:pt idx="60">
                  <c:v>6421378269.0713434</c:v>
                </c:pt>
                <c:pt idx="61">
                  <c:v>7486492966.0503254</c:v>
                </c:pt>
                <c:pt idx="62">
                  <c:v>7638927885.2490845</c:v>
                </c:pt>
                <c:pt idx="63">
                  <c:v>8182481349.3045025</c:v>
                </c:pt>
                <c:pt idx="64">
                  <c:v>8115412352.0408497</c:v>
                </c:pt>
                <c:pt idx="65">
                  <c:v>7153097995.3921461</c:v>
                </c:pt>
                <c:pt idx="66">
                  <c:v>8378404933.1446848</c:v>
                </c:pt>
                <c:pt idx="67">
                  <c:v>9513356154.4509315</c:v>
                </c:pt>
                <c:pt idx="68">
                  <c:v>8523323904.2682104</c:v>
                </c:pt>
                <c:pt idx="69">
                  <c:v>8350369565.0567636</c:v>
                </c:pt>
                <c:pt idx="70">
                  <c:v>8420062603.8925095</c:v>
                </c:pt>
                <c:pt idx="71">
                  <c:v>7683073681.3586454</c:v>
                </c:pt>
                <c:pt idx="72">
                  <c:v>8116554918.9443455</c:v>
                </c:pt>
                <c:pt idx="73">
                  <c:v>7471265907.3314095</c:v>
                </c:pt>
                <c:pt idx="74">
                  <c:v>7950193254.5966635</c:v>
                </c:pt>
                <c:pt idx="75">
                  <c:v>8656472191.591877</c:v>
                </c:pt>
                <c:pt idx="76">
                  <c:v>8973480521.588419</c:v>
                </c:pt>
                <c:pt idx="77">
                  <c:v>9723357225.2820187</c:v>
                </c:pt>
                <c:pt idx="78">
                  <c:v>6465169159.6453924</c:v>
                </c:pt>
                <c:pt idx="79">
                  <c:v>7477497789.6390657</c:v>
                </c:pt>
                <c:pt idx="80">
                  <c:v>7301243753.9349155</c:v>
                </c:pt>
                <c:pt idx="81">
                  <c:v>9178168095.1178493</c:v>
                </c:pt>
                <c:pt idx="82">
                  <c:v>8506947581.6326427</c:v>
                </c:pt>
                <c:pt idx="83">
                  <c:v>6949663529.7347202</c:v>
                </c:pt>
                <c:pt idx="84">
                  <c:v>6734058923.4514828</c:v>
                </c:pt>
                <c:pt idx="85">
                  <c:v>7068946408.605648</c:v>
                </c:pt>
                <c:pt idx="86">
                  <c:v>7986372902.3885832</c:v>
                </c:pt>
                <c:pt idx="87">
                  <c:v>7455818941.6482944</c:v>
                </c:pt>
                <c:pt idx="88">
                  <c:v>7831060894.2786465</c:v>
                </c:pt>
                <c:pt idx="89">
                  <c:v>9596006876.2686729</c:v>
                </c:pt>
                <c:pt idx="90">
                  <c:v>7171737810.0388298</c:v>
                </c:pt>
                <c:pt idx="91">
                  <c:v>8085183998.2090626</c:v>
                </c:pt>
                <c:pt idx="92">
                  <c:v>7127968036.4971285</c:v>
                </c:pt>
                <c:pt idx="93">
                  <c:v>6734842735.0463715</c:v>
                </c:pt>
                <c:pt idx="94">
                  <c:v>7691564064.8687344</c:v>
                </c:pt>
                <c:pt idx="95">
                  <c:v>6666995396.7271662</c:v>
                </c:pt>
                <c:pt idx="96">
                  <c:v>6705047511.2250853</c:v>
                </c:pt>
                <c:pt idx="97">
                  <c:v>8716727035.8209305</c:v>
                </c:pt>
                <c:pt idx="98">
                  <c:v>6626625860.4955025</c:v>
                </c:pt>
                <c:pt idx="99">
                  <c:v>6279103329.7807055</c:v>
                </c:pt>
                <c:pt idx="100">
                  <c:v>6708975182.7432775</c:v>
                </c:pt>
                <c:pt idx="101">
                  <c:v>9606441556.7028484</c:v>
                </c:pt>
                <c:pt idx="102">
                  <c:v>7224940728.2848635</c:v>
                </c:pt>
                <c:pt idx="103">
                  <c:v>6573811313.4793835</c:v>
                </c:pt>
                <c:pt idx="104">
                  <c:v>8212831970.7909775</c:v>
                </c:pt>
                <c:pt idx="105">
                  <c:v>8122772468.9169245</c:v>
                </c:pt>
                <c:pt idx="106">
                  <c:v>7029295526.2228632</c:v>
                </c:pt>
                <c:pt idx="107">
                  <c:v>5991017228.2534876</c:v>
                </c:pt>
                <c:pt idx="108">
                  <c:v>5929679607.1388464</c:v>
                </c:pt>
                <c:pt idx="109">
                  <c:v>8036827987.5947838</c:v>
                </c:pt>
                <c:pt idx="110">
                  <c:v>8188974349.0259714</c:v>
                </c:pt>
                <c:pt idx="111">
                  <c:v>7029214349.54424</c:v>
                </c:pt>
                <c:pt idx="112">
                  <c:v>6845316591.2229519</c:v>
                </c:pt>
                <c:pt idx="113">
                  <c:v>6685514418.346489</c:v>
                </c:pt>
                <c:pt idx="114">
                  <c:v>8348220479.2275639</c:v>
                </c:pt>
                <c:pt idx="115">
                  <c:v>7715142134.0508347</c:v>
                </c:pt>
              </c:numCache>
            </c:numRef>
          </c:yVal>
          <c:smooth val="1"/>
        </c:ser>
        <c:axId val="53099520"/>
        <c:axId val="53134080"/>
      </c:scatterChart>
      <c:valAx>
        <c:axId val="53099520"/>
        <c:scaling>
          <c:orientation val="minMax"/>
          <c:min val="1970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34080"/>
        <c:crosses val="autoZero"/>
        <c:crossBetween val="midCat"/>
      </c:valAx>
      <c:valAx>
        <c:axId val="531340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 dirty="0" smtClean="0"/>
                  <a:t>Volume of water</a:t>
                </a:r>
                <a:r>
                  <a:rPr lang="el-GR" baseline="0" dirty="0" smtClean="0"/>
                  <a:t> </a:t>
                </a:r>
                <a:r>
                  <a:rPr lang="en-US" dirty="0"/>
                  <a:t>(m</a:t>
                </a:r>
                <a:r>
                  <a:rPr lang="en-US" baseline="30000" dirty="0"/>
                  <a:t>3</a:t>
                </a:r>
                <a:r>
                  <a:rPr lang="en-US" dirty="0"/>
                  <a:t>)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995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8364213907224024E-2"/>
          <c:y val="0.92005686789151353"/>
          <c:w val="0.75428628025270417"/>
          <c:h val="7.6969233012540134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smtClean="0"/>
              <a:t>River</a:t>
            </a:r>
            <a:r>
              <a:rPr lang="en-US" sz="1200" baseline="0" dirty="0" smtClean="0"/>
              <a:t> Flow Projection for 11 Climate Change Scenarios for Crete</a:t>
            </a:r>
            <a:endParaRPr lang="en-US" sz="1200" dirty="0"/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7512576552930886"/>
          <c:y val="0.17171296296296387"/>
          <c:w val="0.68111811023622049"/>
          <c:h val="0.60882728200641889"/>
        </c:manualLayout>
      </c:layout>
      <c:scatterChart>
        <c:scatterStyle val="smoothMarker"/>
        <c:ser>
          <c:idx val="0"/>
          <c:order val="0"/>
          <c:tx>
            <c:strRef>
              <c:f>FLOW_EXITS!$AX$2</c:f>
              <c:strCache>
                <c:ptCount val="1"/>
                <c:pt idx="0">
                  <c:v>μέση τιμή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</c:trendline>
          <c:xVal>
            <c:numRef>
              <c:f>FLOW_EXITS!$AW$3:$AW$118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FLOW_EXITS!$AX$3:$AX$118</c:f>
              <c:numCache>
                <c:formatCode>General</c:formatCode>
                <c:ptCount val="116"/>
                <c:pt idx="0">
                  <c:v>2054117219.7368407</c:v>
                </c:pt>
                <c:pt idx="1">
                  <c:v>1801404531.1141796</c:v>
                </c:pt>
                <c:pt idx="2">
                  <c:v>1390359888.6851819</c:v>
                </c:pt>
                <c:pt idx="3">
                  <c:v>1523544710.2304301</c:v>
                </c:pt>
                <c:pt idx="4">
                  <c:v>1829615646.4128451</c:v>
                </c:pt>
                <c:pt idx="5">
                  <c:v>1611928133.3894775</c:v>
                </c:pt>
                <c:pt idx="6">
                  <c:v>1521789291.4633729</c:v>
                </c:pt>
                <c:pt idx="7">
                  <c:v>1970974227.4498305</c:v>
                </c:pt>
                <c:pt idx="8">
                  <c:v>1646390274.2923899</c:v>
                </c:pt>
                <c:pt idx="9">
                  <c:v>1352268448.8771296</c:v>
                </c:pt>
                <c:pt idx="10">
                  <c:v>1561654682.73229</c:v>
                </c:pt>
                <c:pt idx="11">
                  <c:v>1784619857.4271994</c:v>
                </c:pt>
                <c:pt idx="12">
                  <c:v>1566812530.1488502</c:v>
                </c:pt>
                <c:pt idx="13">
                  <c:v>1429909851.2882109</c:v>
                </c:pt>
                <c:pt idx="14">
                  <c:v>1472041790.8893664</c:v>
                </c:pt>
                <c:pt idx="15">
                  <c:v>1664123084.1707304</c:v>
                </c:pt>
                <c:pt idx="16">
                  <c:v>1421564458.3955605</c:v>
                </c:pt>
                <c:pt idx="17">
                  <c:v>1111281892.3817246</c:v>
                </c:pt>
                <c:pt idx="18">
                  <c:v>1312358194.5182219</c:v>
                </c:pt>
                <c:pt idx="19">
                  <c:v>1494486043.8475192</c:v>
                </c:pt>
                <c:pt idx="20">
                  <c:v>1363625960.7660372</c:v>
                </c:pt>
                <c:pt idx="21">
                  <c:v>1396173115.2838614</c:v>
                </c:pt>
                <c:pt idx="22">
                  <c:v>1587118234.2017243</c:v>
                </c:pt>
                <c:pt idx="23">
                  <c:v>1584650071.4974151</c:v>
                </c:pt>
                <c:pt idx="24">
                  <c:v>1753255232.4863298</c:v>
                </c:pt>
                <c:pt idx="25">
                  <c:v>1693209609.3492067</c:v>
                </c:pt>
                <c:pt idx="26">
                  <c:v>1557599870.4855821</c:v>
                </c:pt>
                <c:pt idx="27">
                  <c:v>1509843477.6816356</c:v>
                </c:pt>
                <c:pt idx="28">
                  <c:v>2225131415.433311</c:v>
                </c:pt>
                <c:pt idx="29">
                  <c:v>1679658984.5855901</c:v>
                </c:pt>
                <c:pt idx="30">
                  <c:v>1529393008.8725755</c:v>
                </c:pt>
                <c:pt idx="31">
                  <c:v>1433206477.1251569</c:v>
                </c:pt>
                <c:pt idx="32">
                  <c:v>1726863420.3551939</c:v>
                </c:pt>
                <c:pt idx="33">
                  <c:v>1922956855.8837049</c:v>
                </c:pt>
                <c:pt idx="34">
                  <c:v>1427713647.7473724</c:v>
                </c:pt>
                <c:pt idx="35">
                  <c:v>1427548098.8393066</c:v>
                </c:pt>
                <c:pt idx="36">
                  <c:v>1787156830.1391306</c:v>
                </c:pt>
                <c:pt idx="37">
                  <c:v>1806769900.4681189</c:v>
                </c:pt>
                <c:pt idx="38">
                  <c:v>1648372863.5835342</c:v>
                </c:pt>
                <c:pt idx="39">
                  <c:v>1591786767.2748566</c:v>
                </c:pt>
                <c:pt idx="40">
                  <c:v>1584361172.8567703</c:v>
                </c:pt>
                <c:pt idx="41">
                  <c:v>1732739284.9854901</c:v>
                </c:pt>
                <c:pt idx="42">
                  <c:v>1662377860.2909307</c:v>
                </c:pt>
                <c:pt idx="43">
                  <c:v>1853643485.9230611</c:v>
                </c:pt>
                <c:pt idx="44">
                  <c:v>1744447262.6620698</c:v>
                </c:pt>
                <c:pt idx="45">
                  <c:v>1638031544.078908</c:v>
                </c:pt>
                <c:pt idx="46">
                  <c:v>1698121267.4294481</c:v>
                </c:pt>
                <c:pt idx="47">
                  <c:v>1528520081.3887489</c:v>
                </c:pt>
                <c:pt idx="48">
                  <c:v>1653072509.6453888</c:v>
                </c:pt>
                <c:pt idx="49">
                  <c:v>1605503334.8827407</c:v>
                </c:pt>
                <c:pt idx="50">
                  <c:v>1440922044.202635</c:v>
                </c:pt>
                <c:pt idx="51">
                  <c:v>1447618878.2131009</c:v>
                </c:pt>
                <c:pt idx="52">
                  <c:v>1412093349.3099091</c:v>
                </c:pt>
                <c:pt idx="53">
                  <c:v>1744466863.934305</c:v>
                </c:pt>
                <c:pt idx="54">
                  <c:v>1283259716.234036</c:v>
                </c:pt>
                <c:pt idx="55">
                  <c:v>1421980005.3956451</c:v>
                </c:pt>
                <c:pt idx="56">
                  <c:v>1210183646.2872779</c:v>
                </c:pt>
                <c:pt idx="57">
                  <c:v>1744404684.3581696</c:v>
                </c:pt>
                <c:pt idx="58">
                  <c:v>1625021462.0815156</c:v>
                </c:pt>
                <c:pt idx="59">
                  <c:v>1929987474.645144</c:v>
                </c:pt>
                <c:pt idx="60">
                  <c:v>1308487489.5050981</c:v>
                </c:pt>
                <c:pt idx="61">
                  <c:v>1565968508.1942096</c:v>
                </c:pt>
                <c:pt idx="62">
                  <c:v>1339551326.3579752</c:v>
                </c:pt>
                <c:pt idx="63">
                  <c:v>1625213828.27314</c:v>
                </c:pt>
                <c:pt idx="64">
                  <c:v>1605960799.579741</c:v>
                </c:pt>
                <c:pt idx="65">
                  <c:v>1377541137.9335527</c:v>
                </c:pt>
                <c:pt idx="66">
                  <c:v>1740109301.0040207</c:v>
                </c:pt>
                <c:pt idx="67">
                  <c:v>1931055235.0180366</c:v>
                </c:pt>
                <c:pt idx="68">
                  <c:v>1682232641.7081897</c:v>
                </c:pt>
                <c:pt idx="69">
                  <c:v>1748448284.750119</c:v>
                </c:pt>
                <c:pt idx="70">
                  <c:v>1538998050.5495906</c:v>
                </c:pt>
                <c:pt idx="71">
                  <c:v>1604113701.8209569</c:v>
                </c:pt>
                <c:pt idx="72">
                  <c:v>1598969954.4713857</c:v>
                </c:pt>
                <c:pt idx="73">
                  <c:v>1366525715.4571898</c:v>
                </c:pt>
                <c:pt idx="74">
                  <c:v>1510864249.6844897</c:v>
                </c:pt>
                <c:pt idx="75">
                  <c:v>1937328204.4203966</c:v>
                </c:pt>
                <c:pt idx="76">
                  <c:v>1890605169.9248316</c:v>
                </c:pt>
                <c:pt idx="77">
                  <c:v>1929743223.1699533</c:v>
                </c:pt>
                <c:pt idx="78">
                  <c:v>1223374091.1026018</c:v>
                </c:pt>
                <c:pt idx="79">
                  <c:v>1287074640.9541616</c:v>
                </c:pt>
                <c:pt idx="80">
                  <c:v>1335963133.7201116</c:v>
                </c:pt>
                <c:pt idx="81">
                  <c:v>1935501404.0465939</c:v>
                </c:pt>
                <c:pt idx="82">
                  <c:v>1760299460.9624901</c:v>
                </c:pt>
                <c:pt idx="83">
                  <c:v>1443355389.8994462</c:v>
                </c:pt>
                <c:pt idx="84">
                  <c:v>1136500445.4701753</c:v>
                </c:pt>
                <c:pt idx="85">
                  <c:v>1154506007.7716017</c:v>
                </c:pt>
                <c:pt idx="86">
                  <c:v>1475969664.2195919</c:v>
                </c:pt>
                <c:pt idx="87">
                  <c:v>1225936605.0579569</c:v>
                </c:pt>
                <c:pt idx="88">
                  <c:v>1424900726.4528575</c:v>
                </c:pt>
                <c:pt idx="89">
                  <c:v>1798207871.9097211</c:v>
                </c:pt>
                <c:pt idx="90">
                  <c:v>1294320244.7038653</c:v>
                </c:pt>
                <c:pt idx="91">
                  <c:v>1374371593.1796935</c:v>
                </c:pt>
                <c:pt idx="92">
                  <c:v>1339735925.7331724</c:v>
                </c:pt>
                <c:pt idx="93">
                  <c:v>1225020760.5638626</c:v>
                </c:pt>
                <c:pt idx="94">
                  <c:v>1324925436.6001716</c:v>
                </c:pt>
                <c:pt idx="95">
                  <c:v>1212485810.0459728</c:v>
                </c:pt>
                <c:pt idx="96">
                  <c:v>1082060159.9020221</c:v>
                </c:pt>
                <c:pt idx="97">
                  <c:v>1612795824.6069906</c:v>
                </c:pt>
                <c:pt idx="98">
                  <c:v>1189087177.7063916</c:v>
                </c:pt>
                <c:pt idx="99">
                  <c:v>1137876981.2227168</c:v>
                </c:pt>
                <c:pt idx="100">
                  <c:v>1114011812.3529372</c:v>
                </c:pt>
                <c:pt idx="101">
                  <c:v>1634547721.2232351</c:v>
                </c:pt>
                <c:pt idx="102">
                  <c:v>1261508074.1635785</c:v>
                </c:pt>
                <c:pt idx="103">
                  <c:v>1121075483.0330119</c:v>
                </c:pt>
                <c:pt idx="104">
                  <c:v>1257945533.4279451</c:v>
                </c:pt>
                <c:pt idx="105">
                  <c:v>1532752006.1232946</c:v>
                </c:pt>
                <c:pt idx="106">
                  <c:v>1206223453.4392178</c:v>
                </c:pt>
                <c:pt idx="107">
                  <c:v>1066164181.3845406</c:v>
                </c:pt>
                <c:pt idx="108">
                  <c:v>944282022.48083305</c:v>
                </c:pt>
                <c:pt idx="109">
                  <c:v>1404619666.7158601</c:v>
                </c:pt>
                <c:pt idx="110">
                  <c:v>1491080530.1529083</c:v>
                </c:pt>
                <c:pt idx="111">
                  <c:v>1310967853.5545802</c:v>
                </c:pt>
                <c:pt idx="112">
                  <c:v>1284464485.1768706</c:v>
                </c:pt>
                <c:pt idx="113">
                  <c:v>1183499143.1944897</c:v>
                </c:pt>
                <c:pt idx="114">
                  <c:v>1516928179.2077081</c:v>
                </c:pt>
                <c:pt idx="115">
                  <c:v>1483924547.92959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FLOW_EXITS!$BC$2</c:f>
              <c:strCache>
                <c:ptCount val="1"/>
                <c:pt idx="0">
                  <c:v>τυπική απόκλιση</c:v>
                </c:pt>
              </c:strCache>
            </c:strRef>
          </c:tx>
          <c:spPr>
            <a:ln w="190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FLOW_EXITS!$AW$3:$AW$118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FLOW_EXITS!$BC$3:$BC$118</c:f>
              <c:numCache>
                <c:formatCode>General</c:formatCode>
                <c:ptCount val="116"/>
                <c:pt idx="0">
                  <c:v>1449787786.0239191</c:v>
                </c:pt>
                <c:pt idx="1">
                  <c:v>1175663224.4039521</c:v>
                </c:pt>
                <c:pt idx="2">
                  <c:v>1024824807.6191189</c:v>
                </c:pt>
                <c:pt idx="3">
                  <c:v>1130507987.6964788</c:v>
                </c:pt>
                <c:pt idx="4">
                  <c:v>1571666206.109863</c:v>
                </c:pt>
                <c:pt idx="5">
                  <c:v>1071854529.0749954</c:v>
                </c:pt>
                <c:pt idx="6">
                  <c:v>1281412026.3190248</c:v>
                </c:pt>
                <c:pt idx="7">
                  <c:v>1340145769.4824824</c:v>
                </c:pt>
                <c:pt idx="8">
                  <c:v>1228309685.5028093</c:v>
                </c:pt>
                <c:pt idx="9">
                  <c:v>1032321244.283115</c:v>
                </c:pt>
                <c:pt idx="10">
                  <c:v>913608398.01414502</c:v>
                </c:pt>
                <c:pt idx="11">
                  <c:v>1423403257.1339741</c:v>
                </c:pt>
                <c:pt idx="12">
                  <c:v>1343477033.6840506</c:v>
                </c:pt>
                <c:pt idx="13">
                  <c:v>967493059.40582347</c:v>
                </c:pt>
                <c:pt idx="14">
                  <c:v>888696185.59402442</c:v>
                </c:pt>
                <c:pt idx="15">
                  <c:v>1280058492.2748106</c:v>
                </c:pt>
                <c:pt idx="16">
                  <c:v>1154547376.9657001</c:v>
                </c:pt>
                <c:pt idx="17">
                  <c:v>818276996.95811534</c:v>
                </c:pt>
                <c:pt idx="18">
                  <c:v>602016552.68733943</c:v>
                </c:pt>
                <c:pt idx="19">
                  <c:v>1222836629.6893859</c:v>
                </c:pt>
                <c:pt idx="20">
                  <c:v>749324268.13936639</c:v>
                </c:pt>
                <c:pt idx="21">
                  <c:v>797049215.17188597</c:v>
                </c:pt>
                <c:pt idx="22">
                  <c:v>990700046.14313102</c:v>
                </c:pt>
                <c:pt idx="23">
                  <c:v>942804349.44235098</c:v>
                </c:pt>
                <c:pt idx="24">
                  <c:v>1282631393.8492818</c:v>
                </c:pt>
                <c:pt idx="25">
                  <c:v>1126458863.162215</c:v>
                </c:pt>
                <c:pt idx="26">
                  <c:v>978821189.4848609</c:v>
                </c:pt>
                <c:pt idx="27">
                  <c:v>1038203288.1531291</c:v>
                </c:pt>
                <c:pt idx="28">
                  <c:v>1632638019.1447899</c:v>
                </c:pt>
                <c:pt idx="29">
                  <c:v>893832659.97299123</c:v>
                </c:pt>
                <c:pt idx="30">
                  <c:v>963026250.7991215</c:v>
                </c:pt>
                <c:pt idx="31">
                  <c:v>967880025.94496036</c:v>
                </c:pt>
                <c:pt idx="32">
                  <c:v>1271695556.5548406</c:v>
                </c:pt>
                <c:pt idx="33">
                  <c:v>1243213537.5417936</c:v>
                </c:pt>
                <c:pt idx="34">
                  <c:v>754845895.16557038</c:v>
                </c:pt>
                <c:pt idx="35">
                  <c:v>789835448.63124144</c:v>
                </c:pt>
                <c:pt idx="36">
                  <c:v>1107814638.2471116</c:v>
                </c:pt>
                <c:pt idx="37">
                  <c:v>1108251781.3569841</c:v>
                </c:pt>
                <c:pt idx="38">
                  <c:v>1042377102.7996659</c:v>
                </c:pt>
                <c:pt idx="39">
                  <c:v>1044847046.4467239</c:v>
                </c:pt>
                <c:pt idx="40">
                  <c:v>1100675733.9454908</c:v>
                </c:pt>
                <c:pt idx="41">
                  <c:v>1071712460.7336484</c:v>
                </c:pt>
                <c:pt idx="42">
                  <c:v>1079888561.4562521</c:v>
                </c:pt>
                <c:pt idx="43">
                  <c:v>1344193655.467581</c:v>
                </c:pt>
                <c:pt idx="44">
                  <c:v>1130922211.2611654</c:v>
                </c:pt>
                <c:pt idx="45">
                  <c:v>1055017074.168121</c:v>
                </c:pt>
                <c:pt idx="46">
                  <c:v>966578195.09182644</c:v>
                </c:pt>
                <c:pt idx="47">
                  <c:v>775883099.90510857</c:v>
                </c:pt>
                <c:pt idx="48">
                  <c:v>828420906.56495297</c:v>
                </c:pt>
                <c:pt idx="49">
                  <c:v>888808840.01249897</c:v>
                </c:pt>
                <c:pt idx="50">
                  <c:v>981135623.11147511</c:v>
                </c:pt>
                <c:pt idx="51">
                  <c:v>807345020.32188928</c:v>
                </c:pt>
                <c:pt idx="52">
                  <c:v>981011671.1081934</c:v>
                </c:pt>
                <c:pt idx="53">
                  <c:v>1137523653.1804049</c:v>
                </c:pt>
                <c:pt idx="54">
                  <c:v>675409936.74174142</c:v>
                </c:pt>
                <c:pt idx="55">
                  <c:v>820998913.17372942</c:v>
                </c:pt>
                <c:pt idx="56">
                  <c:v>583007451.07029605</c:v>
                </c:pt>
                <c:pt idx="57">
                  <c:v>209301502.34059405</c:v>
                </c:pt>
                <c:pt idx="58">
                  <c:v>823696064.13280106</c:v>
                </c:pt>
                <c:pt idx="59">
                  <c:v>1229643434.5241928</c:v>
                </c:pt>
                <c:pt idx="60">
                  <c:v>901171743.46008897</c:v>
                </c:pt>
                <c:pt idx="61">
                  <c:v>1052740548.7836834</c:v>
                </c:pt>
                <c:pt idx="62">
                  <c:v>554938696.94027293</c:v>
                </c:pt>
                <c:pt idx="63">
                  <c:v>1227461984.9616148</c:v>
                </c:pt>
                <c:pt idx="64">
                  <c:v>772676671.82065797</c:v>
                </c:pt>
                <c:pt idx="65">
                  <c:v>767693723.10504305</c:v>
                </c:pt>
                <c:pt idx="66">
                  <c:v>1230984622.397579</c:v>
                </c:pt>
                <c:pt idx="67">
                  <c:v>911808357.4961834</c:v>
                </c:pt>
                <c:pt idx="68">
                  <c:v>1010288936.2541677</c:v>
                </c:pt>
                <c:pt idx="69">
                  <c:v>1156045822.3959193</c:v>
                </c:pt>
                <c:pt idx="70">
                  <c:v>706877180.10709393</c:v>
                </c:pt>
                <c:pt idx="71">
                  <c:v>933410094.62137353</c:v>
                </c:pt>
                <c:pt idx="72">
                  <c:v>834513132.16554689</c:v>
                </c:pt>
                <c:pt idx="73">
                  <c:v>869064249.54821265</c:v>
                </c:pt>
                <c:pt idx="74">
                  <c:v>804168847.41763806</c:v>
                </c:pt>
                <c:pt idx="75">
                  <c:v>1213809762.3612738</c:v>
                </c:pt>
                <c:pt idx="76">
                  <c:v>905331281.73424602</c:v>
                </c:pt>
                <c:pt idx="77">
                  <c:v>707866026.36315429</c:v>
                </c:pt>
                <c:pt idx="78">
                  <c:v>573548536.93174601</c:v>
                </c:pt>
                <c:pt idx="79">
                  <c:v>766992387.54870033</c:v>
                </c:pt>
                <c:pt idx="80">
                  <c:v>517707044.9737761</c:v>
                </c:pt>
                <c:pt idx="81">
                  <c:v>943212103.35650337</c:v>
                </c:pt>
                <c:pt idx="82">
                  <c:v>1096863945.7638516</c:v>
                </c:pt>
                <c:pt idx="83">
                  <c:v>851225155.02981234</c:v>
                </c:pt>
                <c:pt idx="84">
                  <c:v>761805769.22853351</c:v>
                </c:pt>
                <c:pt idx="85">
                  <c:v>759346916.29803765</c:v>
                </c:pt>
                <c:pt idx="86">
                  <c:v>830555715.83748865</c:v>
                </c:pt>
                <c:pt idx="87">
                  <c:v>620564700.0270859</c:v>
                </c:pt>
                <c:pt idx="88">
                  <c:v>530615928.73780942</c:v>
                </c:pt>
                <c:pt idx="89">
                  <c:v>1039913450.7262754</c:v>
                </c:pt>
                <c:pt idx="90">
                  <c:v>649583491.85054219</c:v>
                </c:pt>
                <c:pt idx="91">
                  <c:v>726980503.70443988</c:v>
                </c:pt>
                <c:pt idx="92">
                  <c:v>731475968.68451762</c:v>
                </c:pt>
                <c:pt idx="93">
                  <c:v>634958333.58634567</c:v>
                </c:pt>
                <c:pt idx="94">
                  <c:v>656515361.25741327</c:v>
                </c:pt>
                <c:pt idx="95">
                  <c:v>756127845.2607733</c:v>
                </c:pt>
                <c:pt idx="96">
                  <c:v>455653280.9487896</c:v>
                </c:pt>
                <c:pt idx="97">
                  <c:v>847304127.5870136</c:v>
                </c:pt>
                <c:pt idx="98">
                  <c:v>632259093.3023113</c:v>
                </c:pt>
                <c:pt idx="99">
                  <c:v>720689756.57469225</c:v>
                </c:pt>
                <c:pt idx="100">
                  <c:v>548628561.15004802</c:v>
                </c:pt>
                <c:pt idx="101">
                  <c:v>258892288.70997405</c:v>
                </c:pt>
                <c:pt idx="102">
                  <c:v>678562221.01146424</c:v>
                </c:pt>
                <c:pt idx="103">
                  <c:v>557856702.595662</c:v>
                </c:pt>
                <c:pt idx="104">
                  <c:v>473825683.3301686</c:v>
                </c:pt>
                <c:pt idx="105">
                  <c:v>677709655.28863645</c:v>
                </c:pt>
                <c:pt idx="106">
                  <c:v>530967673.06957638</c:v>
                </c:pt>
                <c:pt idx="107">
                  <c:v>703914090.59447539</c:v>
                </c:pt>
                <c:pt idx="108">
                  <c:v>537166377.5416863</c:v>
                </c:pt>
                <c:pt idx="109">
                  <c:v>632972737.72085631</c:v>
                </c:pt>
                <c:pt idx="110">
                  <c:v>738190411.4236989</c:v>
                </c:pt>
                <c:pt idx="111">
                  <c:v>732422166.77555883</c:v>
                </c:pt>
                <c:pt idx="112">
                  <c:v>789707753.14050078</c:v>
                </c:pt>
                <c:pt idx="113">
                  <c:v>679806451.56826091</c:v>
                </c:pt>
                <c:pt idx="114">
                  <c:v>789686143.00374603</c:v>
                </c:pt>
                <c:pt idx="115">
                  <c:v>602589760.37334943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FLOW_EXITS!$BB$2</c:f>
              <c:strCache>
                <c:ptCount val="1"/>
                <c:pt idx="0">
                  <c:v>τυπική απόκλιση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xVal>
            <c:numRef>
              <c:f>FLOW_EXITS!$AW$3:$AW$118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FLOW_EXITS!$BB$3:$BB$118</c:f>
              <c:numCache>
                <c:formatCode>General</c:formatCode>
                <c:ptCount val="116"/>
                <c:pt idx="0">
                  <c:v>2658446653.4497633</c:v>
                </c:pt>
                <c:pt idx="1">
                  <c:v>2427145837.8244147</c:v>
                </c:pt>
                <c:pt idx="2">
                  <c:v>1755894969.7512455</c:v>
                </c:pt>
                <c:pt idx="3">
                  <c:v>1916581432.7643809</c:v>
                </c:pt>
                <c:pt idx="4">
                  <c:v>2087565086.7158248</c:v>
                </c:pt>
                <c:pt idx="5">
                  <c:v>2152001737.7039471</c:v>
                </c:pt>
                <c:pt idx="6">
                  <c:v>1762166556.6077209</c:v>
                </c:pt>
                <c:pt idx="7">
                  <c:v>2601802685.4171972</c:v>
                </c:pt>
                <c:pt idx="8">
                  <c:v>2064470863.0819685</c:v>
                </c:pt>
                <c:pt idx="9">
                  <c:v>1672215653.4711516</c:v>
                </c:pt>
                <c:pt idx="10">
                  <c:v>2209700967.4504347</c:v>
                </c:pt>
                <c:pt idx="11">
                  <c:v>2145836457.7204251</c:v>
                </c:pt>
                <c:pt idx="12">
                  <c:v>1790148026.6136622</c:v>
                </c:pt>
                <c:pt idx="13">
                  <c:v>1892326643.1705914</c:v>
                </c:pt>
                <c:pt idx="14">
                  <c:v>2055387396.1847086</c:v>
                </c:pt>
                <c:pt idx="15">
                  <c:v>2048187676.0666511</c:v>
                </c:pt>
                <c:pt idx="16">
                  <c:v>1688581539.8254218</c:v>
                </c:pt>
                <c:pt idx="17">
                  <c:v>1404286787.8053391</c:v>
                </c:pt>
                <c:pt idx="18">
                  <c:v>2022699836.3491056</c:v>
                </c:pt>
                <c:pt idx="19">
                  <c:v>1766135458.0056593</c:v>
                </c:pt>
                <c:pt idx="20">
                  <c:v>1977927653.3927076</c:v>
                </c:pt>
                <c:pt idx="21">
                  <c:v>1995297015.3958406</c:v>
                </c:pt>
                <c:pt idx="22">
                  <c:v>2183536422.2603178</c:v>
                </c:pt>
                <c:pt idx="23">
                  <c:v>2226495793.5524797</c:v>
                </c:pt>
                <c:pt idx="24">
                  <c:v>2223879071.1233773</c:v>
                </c:pt>
                <c:pt idx="25">
                  <c:v>2259960355.5362</c:v>
                </c:pt>
                <c:pt idx="26">
                  <c:v>2136378551.4862995</c:v>
                </c:pt>
                <c:pt idx="27">
                  <c:v>1981483667.2101419</c:v>
                </c:pt>
                <c:pt idx="28">
                  <c:v>2817624811.7218266</c:v>
                </c:pt>
                <c:pt idx="29">
                  <c:v>2465485309.198185</c:v>
                </c:pt>
                <c:pt idx="30">
                  <c:v>2095759766.9460301</c:v>
                </c:pt>
                <c:pt idx="31">
                  <c:v>1898532928.3053541</c:v>
                </c:pt>
                <c:pt idx="32">
                  <c:v>2182031284.1555457</c:v>
                </c:pt>
                <c:pt idx="33">
                  <c:v>2602700174.2256103</c:v>
                </c:pt>
                <c:pt idx="34">
                  <c:v>2100581400.329174</c:v>
                </c:pt>
                <c:pt idx="35">
                  <c:v>2065260749.0473738</c:v>
                </c:pt>
                <c:pt idx="36">
                  <c:v>2466499022.0311522</c:v>
                </c:pt>
                <c:pt idx="37">
                  <c:v>2505288019.5792518</c:v>
                </c:pt>
                <c:pt idx="38">
                  <c:v>2254368624.3674026</c:v>
                </c:pt>
                <c:pt idx="39">
                  <c:v>2138726488.1029902</c:v>
                </c:pt>
                <c:pt idx="40">
                  <c:v>2068046611.7680497</c:v>
                </c:pt>
                <c:pt idx="41">
                  <c:v>2393766109.2373204</c:v>
                </c:pt>
                <c:pt idx="42">
                  <c:v>2244867159.1256094</c:v>
                </c:pt>
                <c:pt idx="43">
                  <c:v>2363093316.3785505</c:v>
                </c:pt>
                <c:pt idx="44">
                  <c:v>2357972314.0629683</c:v>
                </c:pt>
                <c:pt idx="45">
                  <c:v>2221046013.9896913</c:v>
                </c:pt>
                <c:pt idx="46">
                  <c:v>2429664339.7670593</c:v>
                </c:pt>
                <c:pt idx="47">
                  <c:v>2281157062.8723907</c:v>
                </c:pt>
                <c:pt idx="48">
                  <c:v>2477724112.7258244</c:v>
                </c:pt>
                <c:pt idx="49">
                  <c:v>2322197829.7529798</c:v>
                </c:pt>
                <c:pt idx="50">
                  <c:v>1900708465.2937808</c:v>
                </c:pt>
                <c:pt idx="51">
                  <c:v>2087892736.1043096</c:v>
                </c:pt>
                <c:pt idx="52">
                  <c:v>1843175027.5116241</c:v>
                </c:pt>
                <c:pt idx="53">
                  <c:v>2351410074.6881995</c:v>
                </c:pt>
                <c:pt idx="54">
                  <c:v>1891109495.7263317</c:v>
                </c:pt>
                <c:pt idx="55">
                  <c:v>2022961097.6175604</c:v>
                </c:pt>
                <c:pt idx="56">
                  <c:v>1837359841.5042601</c:v>
                </c:pt>
                <c:pt idx="57">
                  <c:v>3279507866.3757644</c:v>
                </c:pt>
                <c:pt idx="58">
                  <c:v>2426346860.0302348</c:v>
                </c:pt>
                <c:pt idx="59">
                  <c:v>2630331514.7660885</c:v>
                </c:pt>
                <c:pt idx="60">
                  <c:v>1715803235.5501056</c:v>
                </c:pt>
                <c:pt idx="61">
                  <c:v>2079196467.604738</c:v>
                </c:pt>
                <c:pt idx="62">
                  <c:v>2124163955.7756844</c:v>
                </c:pt>
                <c:pt idx="63">
                  <c:v>2022965671.5846653</c:v>
                </c:pt>
                <c:pt idx="64">
                  <c:v>2439244927.3388247</c:v>
                </c:pt>
                <c:pt idx="65">
                  <c:v>1987388552.7620661</c:v>
                </c:pt>
                <c:pt idx="66">
                  <c:v>2249233979.6104622</c:v>
                </c:pt>
                <c:pt idx="67">
                  <c:v>2950302112.5398912</c:v>
                </c:pt>
                <c:pt idx="68">
                  <c:v>2354176347.1622028</c:v>
                </c:pt>
                <c:pt idx="69">
                  <c:v>2340850747.1043186</c:v>
                </c:pt>
                <c:pt idx="70">
                  <c:v>2371118920.9920902</c:v>
                </c:pt>
                <c:pt idx="71">
                  <c:v>2274817309.0205402</c:v>
                </c:pt>
                <c:pt idx="72">
                  <c:v>2363426776.7772198</c:v>
                </c:pt>
                <c:pt idx="73">
                  <c:v>1863987181.3661666</c:v>
                </c:pt>
                <c:pt idx="74">
                  <c:v>2217559651.9513426</c:v>
                </c:pt>
                <c:pt idx="75">
                  <c:v>2660846646.4795222</c:v>
                </c:pt>
                <c:pt idx="76">
                  <c:v>2875879058.1154222</c:v>
                </c:pt>
                <c:pt idx="77">
                  <c:v>3151620419.9767532</c:v>
                </c:pt>
                <c:pt idx="78">
                  <c:v>1873199645.2734575</c:v>
                </c:pt>
                <c:pt idx="79">
                  <c:v>1807156894.3596241</c:v>
                </c:pt>
                <c:pt idx="80">
                  <c:v>2154219222.4664497</c:v>
                </c:pt>
                <c:pt idx="81">
                  <c:v>2927790704.7366848</c:v>
                </c:pt>
                <c:pt idx="82">
                  <c:v>2423734976.1611166</c:v>
                </c:pt>
                <c:pt idx="83">
                  <c:v>2035485624.7690811</c:v>
                </c:pt>
                <c:pt idx="84">
                  <c:v>1511195121.7118156</c:v>
                </c:pt>
                <c:pt idx="85">
                  <c:v>1549665099.2451701</c:v>
                </c:pt>
                <c:pt idx="86">
                  <c:v>2121383612.6016898</c:v>
                </c:pt>
                <c:pt idx="87">
                  <c:v>1831308510.0888236</c:v>
                </c:pt>
                <c:pt idx="88">
                  <c:v>2319185524.1678996</c:v>
                </c:pt>
                <c:pt idx="89">
                  <c:v>2556502293.093163</c:v>
                </c:pt>
                <c:pt idx="90">
                  <c:v>1939056997.5571885</c:v>
                </c:pt>
                <c:pt idx="91">
                  <c:v>2021762682.6549466</c:v>
                </c:pt>
                <c:pt idx="92">
                  <c:v>1947995882.7818246</c:v>
                </c:pt>
                <c:pt idx="93">
                  <c:v>1815083187.5413847</c:v>
                </c:pt>
                <c:pt idx="94">
                  <c:v>1993335511.9429321</c:v>
                </c:pt>
                <c:pt idx="95">
                  <c:v>1668843774.8311706</c:v>
                </c:pt>
                <c:pt idx="96">
                  <c:v>1708467038.8552551</c:v>
                </c:pt>
                <c:pt idx="97">
                  <c:v>2378287521.6269708</c:v>
                </c:pt>
                <c:pt idx="98">
                  <c:v>1745915262.1104717</c:v>
                </c:pt>
                <c:pt idx="99">
                  <c:v>1555064205.8707409</c:v>
                </c:pt>
                <c:pt idx="100">
                  <c:v>1679395063.5558267</c:v>
                </c:pt>
                <c:pt idx="101">
                  <c:v>3010203153.7365007</c:v>
                </c:pt>
                <c:pt idx="102">
                  <c:v>1844453927.3156929</c:v>
                </c:pt>
                <c:pt idx="103">
                  <c:v>1684294263.4703617</c:v>
                </c:pt>
                <c:pt idx="104">
                  <c:v>2042065383.5257177</c:v>
                </c:pt>
                <c:pt idx="105">
                  <c:v>2387794356.9579549</c:v>
                </c:pt>
                <c:pt idx="106">
                  <c:v>1881479233.8088589</c:v>
                </c:pt>
                <c:pt idx="107">
                  <c:v>1428414272.1746056</c:v>
                </c:pt>
                <c:pt idx="108">
                  <c:v>1351397667.4199862</c:v>
                </c:pt>
                <c:pt idx="109">
                  <c:v>2176266595.7108641</c:v>
                </c:pt>
                <c:pt idx="110">
                  <c:v>2243970648.8821177</c:v>
                </c:pt>
                <c:pt idx="111">
                  <c:v>1889513540.3336015</c:v>
                </c:pt>
                <c:pt idx="112">
                  <c:v>1779221217.2132423</c:v>
                </c:pt>
                <c:pt idx="113">
                  <c:v>1687191834.8207281</c:v>
                </c:pt>
                <c:pt idx="114">
                  <c:v>2244170215.4116707</c:v>
                </c:pt>
                <c:pt idx="115">
                  <c:v>2365259335.4858317</c:v>
                </c:pt>
              </c:numCache>
            </c:numRef>
          </c:yVal>
          <c:smooth val="1"/>
        </c:ser>
        <c:axId val="53419392"/>
        <c:axId val="53453952"/>
      </c:scatterChart>
      <c:valAx>
        <c:axId val="53419392"/>
        <c:scaling>
          <c:orientation val="minMax"/>
          <c:min val="1970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53952"/>
        <c:crosses val="autoZero"/>
        <c:crossBetween val="midCat"/>
      </c:valAx>
      <c:valAx>
        <c:axId val="534539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 dirty="0" smtClean="0"/>
                  <a:t>Volume of water </a:t>
                </a:r>
                <a:r>
                  <a:rPr lang="el-GR" baseline="0" dirty="0" smtClean="0"/>
                  <a:t> </a:t>
                </a:r>
                <a:r>
                  <a:rPr lang="en-US" dirty="0"/>
                  <a:t>(m</a:t>
                </a:r>
                <a:r>
                  <a:rPr lang="en-US" baseline="30000" dirty="0"/>
                  <a:t>3</a:t>
                </a:r>
                <a:r>
                  <a:rPr lang="en-US" dirty="0"/>
                  <a:t>)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.00E+00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193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8364213907224024E-2"/>
          <c:y val="0.92005686789151353"/>
          <c:w val="0.75428628025270417"/>
          <c:h val="7.6969233012540134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aseline="0" dirty="0" smtClean="0"/>
              <a:t>Irrigation Demand for 11 Climate Change Scenarios for Crete</a:t>
            </a:r>
            <a:endParaRPr lang="en-US" sz="1200" baseline="0" dirty="0"/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7512576552930886"/>
          <c:y val="0.17171296296296387"/>
          <c:w val="0.68111811023622049"/>
          <c:h val="0.60882728200641889"/>
        </c:manualLayout>
      </c:layout>
      <c:scatterChart>
        <c:scatterStyle val="smoothMarker"/>
        <c:ser>
          <c:idx val="0"/>
          <c:order val="0"/>
          <c:tx>
            <c:strRef>
              <c:f>'IRRIGATION AMOUNT'!$AW$2</c:f>
              <c:strCache>
                <c:ptCount val="1"/>
                <c:pt idx="0">
                  <c:v>μέση τιμή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</c:trendline>
          <c:xVal>
            <c:numRef>
              <c:f>'IRRIGATION AMOUNT'!$AV$3:$AV$118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'IRRIGATION AMOUNT'!$AW$3:$AW$118</c:f>
              <c:numCache>
                <c:formatCode>General</c:formatCode>
                <c:ptCount val="116"/>
                <c:pt idx="0">
                  <c:v>312438498.51149225</c:v>
                </c:pt>
                <c:pt idx="1">
                  <c:v>324365436.97943819</c:v>
                </c:pt>
                <c:pt idx="2">
                  <c:v>316400835.59488159</c:v>
                </c:pt>
                <c:pt idx="3">
                  <c:v>335602059.3826201</c:v>
                </c:pt>
                <c:pt idx="4">
                  <c:v>322532248.72690243</c:v>
                </c:pt>
                <c:pt idx="5">
                  <c:v>344947060.50483</c:v>
                </c:pt>
                <c:pt idx="6">
                  <c:v>320336914.92657679</c:v>
                </c:pt>
                <c:pt idx="7">
                  <c:v>332124606.99227935</c:v>
                </c:pt>
                <c:pt idx="8">
                  <c:v>352720480.15505952</c:v>
                </c:pt>
                <c:pt idx="9">
                  <c:v>319762666.60236526</c:v>
                </c:pt>
                <c:pt idx="10">
                  <c:v>320834644.73891449</c:v>
                </c:pt>
                <c:pt idx="11">
                  <c:v>340392353.68591744</c:v>
                </c:pt>
                <c:pt idx="12">
                  <c:v>327336710.95061642</c:v>
                </c:pt>
                <c:pt idx="13">
                  <c:v>331528801.33429176</c:v>
                </c:pt>
                <c:pt idx="14">
                  <c:v>340815869.68696976</c:v>
                </c:pt>
                <c:pt idx="15">
                  <c:v>328659375.05319762</c:v>
                </c:pt>
                <c:pt idx="16">
                  <c:v>333677421.59422749</c:v>
                </c:pt>
                <c:pt idx="17">
                  <c:v>334507705.77450705</c:v>
                </c:pt>
                <c:pt idx="18">
                  <c:v>330404169.40206349</c:v>
                </c:pt>
                <c:pt idx="19">
                  <c:v>323113763.7519114</c:v>
                </c:pt>
                <c:pt idx="20">
                  <c:v>332991069.8897112</c:v>
                </c:pt>
                <c:pt idx="21">
                  <c:v>340408885.47879404</c:v>
                </c:pt>
                <c:pt idx="22">
                  <c:v>324339437.13113999</c:v>
                </c:pt>
                <c:pt idx="23">
                  <c:v>335197051.88911438</c:v>
                </c:pt>
                <c:pt idx="24">
                  <c:v>344529078.5565455</c:v>
                </c:pt>
                <c:pt idx="25">
                  <c:v>330681765.02585626</c:v>
                </c:pt>
                <c:pt idx="26">
                  <c:v>338430554.48110473</c:v>
                </c:pt>
                <c:pt idx="27">
                  <c:v>350725580.05749422</c:v>
                </c:pt>
                <c:pt idx="28">
                  <c:v>336536076.42679805</c:v>
                </c:pt>
                <c:pt idx="29">
                  <c:v>321178297.97590613</c:v>
                </c:pt>
                <c:pt idx="30">
                  <c:v>332217870.39181465</c:v>
                </c:pt>
                <c:pt idx="31">
                  <c:v>340283468.77127397</c:v>
                </c:pt>
                <c:pt idx="32">
                  <c:v>325598447.98830003</c:v>
                </c:pt>
                <c:pt idx="33">
                  <c:v>341398153.56224114</c:v>
                </c:pt>
                <c:pt idx="34">
                  <c:v>349777835.21996474</c:v>
                </c:pt>
                <c:pt idx="35">
                  <c:v>331088565.55888361</c:v>
                </c:pt>
                <c:pt idx="36">
                  <c:v>331506248.82268679</c:v>
                </c:pt>
                <c:pt idx="37">
                  <c:v>334944481.115251</c:v>
                </c:pt>
                <c:pt idx="38">
                  <c:v>345466699.67167079</c:v>
                </c:pt>
                <c:pt idx="39">
                  <c:v>340073308.87890625</c:v>
                </c:pt>
                <c:pt idx="40">
                  <c:v>328707945.26539844</c:v>
                </c:pt>
                <c:pt idx="41">
                  <c:v>330981004.07738161</c:v>
                </c:pt>
                <c:pt idx="42">
                  <c:v>355722781.27490616</c:v>
                </c:pt>
                <c:pt idx="43">
                  <c:v>336577881.45778596</c:v>
                </c:pt>
                <c:pt idx="44">
                  <c:v>356312444.13527274</c:v>
                </c:pt>
                <c:pt idx="45">
                  <c:v>341151692.16335368</c:v>
                </c:pt>
                <c:pt idx="46">
                  <c:v>340335489.29164308</c:v>
                </c:pt>
                <c:pt idx="47">
                  <c:v>336461903.64071167</c:v>
                </c:pt>
                <c:pt idx="48">
                  <c:v>338685859.00164545</c:v>
                </c:pt>
                <c:pt idx="49">
                  <c:v>348342693.10048825</c:v>
                </c:pt>
                <c:pt idx="50">
                  <c:v>336608911.24395525</c:v>
                </c:pt>
                <c:pt idx="51">
                  <c:v>340993519.91750681</c:v>
                </c:pt>
                <c:pt idx="52">
                  <c:v>353144420.66192746</c:v>
                </c:pt>
                <c:pt idx="53">
                  <c:v>346282903.74931222</c:v>
                </c:pt>
                <c:pt idx="54">
                  <c:v>348907269.30044597</c:v>
                </c:pt>
                <c:pt idx="55">
                  <c:v>348962383.10873562</c:v>
                </c:pt>
                <c:pt idx="56">
                  <c:v>351645903.82837749</c:v>
                </c:pt>
                <c:pt idx="57">
                  <c:v>352552876.04783928</c:v>
                </c:pt>
                <c:pt idx="58">
                  <c:v>347141999.68657225</c:v>
                </c:pt>
                <c:pt idx="59">
                  <c:v>333222712.49610114</c:v>
                </c:pt>
                <c:pt idx="60">
                  <c:v>350507829.7684108</c:v>
                </c:pt>
                <c:pt idx="61">
                  <c:v>345745188.73918253</c:v>
                </c:pt>
                <c:pt idx="62">
                  <c:v>358093330.60618055</c:v>
                </c:pt>
                <c:pt idx="63">
                  <c:v>344714860.14056373</c:v>
                </c:pt>
                <c:pt idx="64">
                  <c:v>344048140.59167308</c:v>
                </c:pt>
                <c:pt idx="65">
                  <c:v>344082383.98894519</c:v>
                </c:pt>
                <c:pt idx="66">
                  <c:v>342038240.07572162</c:v>
                </c:pt>
                <c:pt idx="67">
                  <c:v>366846733.85390162</c:v>
                </c:pt>
                <c:pt idx="68">
                  <c:v>353080557.42824274</c:v>
                </c:pt>
                <c:pt idx="69">
                  <c:v>361789269.7332567</c:v>
                </c:pt>
                <c:pt idx="70">
                  <c:v>355040443.77839446</c:v>
                </c:pt>
                <c:pt idx="71">
                  <c:v>345776305.17263144</c:v>
                </c:pt>
                <c:pt idx="72">
                  <c:v>360334598.13346481</c:v>
                </c:pt>
                <c:pt idx="73">
                  <c:v>343786736.0186094</c:v>
                </c:pt>
                <c:pt idx="74">
                  <c:v>349617001.76900393</c:v>
                </c:pt>
                <c:pt idx="75">
                  <c:v>351901092.06054348</c:v>
                </c:pt>
                <c:pt idx="76">
                  <c:v>358844456.61308581</c:v>
                </c:pt>
                <c:pt idx="77">
                  <c:v>364441992.50718987</c:v>
                </c:pt>
                <c:pt idx="78">
                  <c:v>364938501.88173014</c:v>
                </c:pt>
                <c:pt idx="79">
                  <c:v>345694827.37750322</c:v>
                </c:pt>
                <c:pt idx="80">
                  <c:v>355692873.21884745</c:v>
                </c:pt>
                <c:pt idx="81">
                  <c:v>357378148.49302346</c:v>
                </c:pt>
                <c:pt idx="82">
                  <c:v>363859872.0172646</c:v>
                </c:pt>
                <c:pt idx="83">
                  <c:v>365710194.84150702</c:v>
                </c:pt>
                <c:pt idx="84">
                  <c:v>363590736.65145785</c:v>
                </c:pt>
                <c:pt idx="85">
                  <c:v>358197870.04962701</c:v>
                </c:pt>
                <c:pt idx="86">
                  <c:v>360002894.73930699</c:v>
                </c:pt>
                <c:pt idx="87">
                  <c:v>348492490.11436588</c:v>
                </c:pt>
                <c:pt idx="88">
                  <c:v>358856143.75507641</c:v>
                </c:pt>
                <c:pt idx="89">
                  <c:v>347133365.05837286</c:v>
                </c:pt>
                <c:pt idx="90">
                  <c:v>365789140.47624737</c:v>
                </c:pt>
                <c:pt idx="91">
                  <c:v>366363691.56323016</c:v>
                </c:pt>
                <c:pt idx="92">
                  <c:v>370182606.24162334</c:v>
                </c:pt>
                <c:pt idx="93">
                  <c:v>353775899.98067206</c:v>
                </c:pt>
                <c:pt idx="94">
                  <c:v>363400203.41440547</c:v>
                </c:pt>
                <c:pt idx="95">
                  <c:v>359300795.27095699</c:v>
                </c:pt>
                <c:pt idx="96">
                  <c:v>357726396.64737022</c:v>
                </c:pt>
                <c:pt idx="97">
                  <c:v>347936123.33196843</c:v>
                </c:pt>
                <c:pt idx="98">
                  <c:v>377470364.66643125</c:v>
                </c:pt>
                <c:pt idx="99">
                  <c:v>361820933.55602121</c:v>
                </c:pt>
                <c:pt idx="100">
                  <c:v>347033434.26004875</c:v>
                </c:pt>
                <c:pt idx="101">
                  <c:v>363054199.30268294</c:v>
                </c:pt>
                <c:pt idx="102">
                  <c:v>360301301.48583609</c:v>
                </c:pt>
                <c:pt idx="103">
                  <c:v>355221175.34840143</c:v>
                </c:pt>
                <c:pt idx="104">
                  <c:v>358509499.73024619</c:v>
                </c:pt>
                <c:pt idx="105">
                  <c:v>351716175.0931462</c:v>
                </c:pt>
                <c:pt idx="106">
                  <c:v>352646626.18923879</c:v>
                </c:pt>
                <c:pt idx="107">
                  <c:v>355740273.63711721</c:v>
                </c:pt>
                <c:pt idx="108">
                  <c:v>355511302.12332821</c:v>
                </c:pt>
                <c:pt idx="109">
                  <c:v>356696178.81588906</c:v>
                </c:pt>
                <c:pt idx="110">
                  <c:v>356857683.85985082</c:v>
                </c:pt>
                <c:pt idx="111">
                  <c:v>363331266.95316738</c:v>
                </c:pt>
                <c:pt idx="112">
                  <c:v>360556629.07770628</c:v>
                </c:pt>
                <c:pt idx="113">
                  <c:v>361243003.8880412</c:v>
                </c:pt>
                <c:pt idx="114">
                  <c:v>354369310.64904928</c:v>
                </c:pt>
                <c:pt idx="115">
                  <c:v>363339866.89039475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'IRRIGATION AMOUNT'!$BB$2</c:f>
              <c:strCache>
                <c:ptCount val="1"/>
                <c:pt idx="0">
                  <c:v>τυπική απόκλιση</c:v>
                </c:pt>
              </c:strCache>
            </c:strRef>
          </c:tx>
          <c:spPr>
            <a:ln w="190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'IRRIGATION AMOUNT'!$AV$3:$AV$118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'IRRIGATION AMOUNT'!$BB$3:$BB$118</c:f>
              <c:numCache>
                <c:formatCode>General</c:formatCode>
                <c:ptCount val="116"/>
                <c:pt idx="0">
                  <c:v>296020637.65673923</c:v>
                </c:pt>
                <c:pt idx="1">
                  <c:v>316852021.85848552</c:v>
                </c:pt>
                <c:pt idx="2">
                  <c:v>297391718.21831799</c:v>
                </c:pt>
                <c:pt idx="3">
                  <c:v>308899860.15238225</c:v>
                </c:pt>
                <c:pt idx="4">
                  <c:v>306465616.78629673</c:v>
                </c:pt>
                <c:pt idx="5">
                  <c:v>324665129.81275153</c:v>
                </c:pt>
                <c:pt idx="6">
                  <c:v>299227400.27649719</c:v>
                </c:pt>
                <c:pt idx="7">
                  <c:v>321409411.18631285</c:v>
                </c:pt>
                <c:pt idx="8">
                  <c:v>340503347.15284854</c:v>
                </c:pt>
                <c:pt idx="9">
                  <c:v>313575555.33881301</c:v>
                </c:pt>
                <c:pt idx="10">
                  <c:v>299540019.48463011</c:v>
                </c:pt>
                <c:pt idx="11">
                  <c:v>319941092.75822681</c:v>
                </c:pt>
                <c:pt idx="12">
                  <c:v>314921402.51916766</c:v>
                </c:pt>
                <c:pt idx="13">
                  <c:v>311684057.95772922</c:v>
                </c:pt>
                <c:pt idx="14">
                  <c:v>321892304.02397043</c:v>
                </c:pt>
                <c:pt idx="15">
                  <c:v>315279649.77639049</c:v>
                </c:pt>
                <c:pt idx="16">
                  <c:v>318544855.20200014</c:v>
                </c:pt>
                <c:pt idx="17">
                  <c:v>323450281.64014482</c:v>
                </c:pt>
                <c:pt idx="18">
                  <c:v>317993182.57444793</c:v>
                </c:pt>
                <c:pt idx="19">
                  <c:v>289803722.65725821</c:v>
                </c:pt>
                <c:pt idx="20">
                  <c:v>312421932.60249794</c:v>
                </c:pt>
                <c:pt idx="21">
                  <c:v>325858327.46654499</c:v>
                </c:pt>
                <c:pt idx="22">
                  <c:v>300233273.85449821</c:v>
                </c:pt>
                <c:pt idx="23">
                  <c:v>310281873.89169943</c:v>
                </c:pt>
                <c:pt idx="24">
                  <c:v>320782426.87826085</c:v>
                </c:pt>
                <c:pt idx="25">
                  <c:v>318637486.08514267</c:v>
                </c:pt>
                <c:pt idx="26">
                  <c:v>315455352.56265849</c:v>
                </c:pt>
                <c:pt idx="27">
                  <c:v>325808836.07071775</c:v>
                </c:pt>
                <c:pt idx="28">
                  <c:v>309840309.74695683</c:v>
                </c:pt>
                <c:pt idx="29">
                  <c:v>294255172.19429672</c:v>
                </c:pt>
                <c:pt idx="30">
                  <c:v>311341584.4834668</c:v>
                </c:pt>
                <c:pt idx="31">
                  <c:v>320246720.27980524</c:v>
                </c:pt>
                <c:pt idx="32">
                  <c:v>295658892.73408294</c:v>
                </c:pt>
                <c:pt idx="33">
                  <c:v>319644900.97304285</c:v>
                </c:pt>
                <c:pt idx="34">
                  <c:v>320215424.54003775</c:v>
                </c:pt>
                <c:pt idx="35">
                  <c:v>312080598.20098209</c:v>
                </c:pt>
                <c:pt idx="36">
                  <c:v>313200630.1328097</c:v>
                </c:pt>
                <c:pt idx="37">
                  <c:v>311762314.81159282</c:v>
                </c:pt>
                <c:pt idx="38">
                  <c:v>328237822.08439875</c:v>
                </c:pt>
                <c:pt idx="39">
                  <c:v>309795265.70195514</c:v>
                </c:pt>
                <c:pt idx="40">
                  <c:v>303013632.16731852</c:v>
                </c:pt>
                <c:pt idx="41">
                  <c:v>315408635.72807819</c:v>
                </c:pt>
                <c:pt idx="42">
                  <c:v>341453194.48637956</c:v>
                </c:pt>
                <c:pt idx="43">
                  <c:v>324825068.41339916</c:v>
                </c:pt>
                <c:pt idx="44">
                  <c:v>344559999.04361737</c:v>
                </c:pt>
                <c:pt idx="45">
                  <c:v>322230937.53623629</c:v>
                </c:pt>
                <c:pt idx="46">
                  <c:v>329350993.65048385</c:v>
                </c:pt>
                <c:pt idx="47">
                  <c:v>315234927.99768049</c:v>
                </c:pt>
                <c:pt idx="48">
                  <c:v>315029576.10671777</c:v>
                </c:pt>
                <c:pt idx="49">
                  <c:v>336212087.92775059</c:v>
                </c:pt>
                <c:pt idx="50">
                  <c:v>309200737.29583299</c:v>
                </c:pt>
                <c:pt idx="51">
                  <c:v>319698230.08112085</c:v>
                </c:pt>
                <c:pt idx="52">
                  <c:v>330162620.07745701</c:v>
                </c:pt>
                <c:pt idx="53">
                  <c:v>319846356.72238708</c:v>
                </c:pt>
                <c:pt idx="54">
                  <c:v>331084908.66890347</c:v>
                </c:pt>
                <c:pt idx="55">
                  <c:v>334681125.79423279</c:v>
                </c:pt>
                <c:pt idx="56">
                  <c:v>329383269.23044449</c:v>
                </c:pt>
                <c:pt idx="57">
                  <c:v>322262319.15805703</c:v>
                </c:pt>
                <c:pt idx="58">
                  <c:v>330560013.60445052</c:v>
                </c:pt>
                <c:pt idx="59">
                  <c:v>315518136.40647686</c:v>
                </c:pt>
                <c:pt idx="60">
                  <c:v>319730397.68408769</c:v>
                </c:pt>
                <c:pt idx="61">
                  <c:v>324988665.97874075</c:v>
                </c:pt>
                <c:pt idx="62">
                  <c:v>340092761.79239315</c:v>
                </c:pt>
                <c:pt idx="63">
                  <c:v>314613521.61744255</c:v>
                </c:pt>
                <c:pt idx="64">
                  <c:v>320488634.30840081</c:v>
                </c:pt>
                <c:pt idx="65">
                  <c:v>315225092.11052322</c:v>
                </c:pt>
                <c:pt idx="66">
                  <c:v>319575048.35282767</c:v>
                </c:pt>
                <c:pt idx="67">
                  <c:v>342583329.53834319</c:v>
                </c:pt>
                <c:pt idx="68">
                  <c:v>332482836.1342293</c:v>
                </c:pt>
                <c:pt idx="69">
                  <c:v>345039071.29744208</c:v>
                </c:pt>
                <c:pt idx="70">
                  <c:v>325984839.51273316</c:v>
                </c:pt>
                <c:pt idx="71">
                  <c:v>319281675.83787829</c:v>
                </c:pt>
                <c:pt idx="72">
                  <c:v>337317222.11043745</c:v>
                </c:pt>
                <c:pt idx="73">
                  <c:v>324656901.91771942</c:v>
                </c:pt>
                <c:pt idx="74">
                  <c:v>326604127.02677274</c:v>
                </c:pt>
                <c:pt idx="75">
                  <c:v>327866152.52893174</c:v>
                </c:pt>
                <c:pt idx="76">
                  <c:v>333267651.65657067</c:v>
                </c:pt>
                <c:pt idx="77">
                  <c:v>334783754.63116342</c:v>
                </c:pt>
                <c:pt idx="78">
                  <c:v>347066805.07277274</c:v>
                </c:pt>
                <c:pt idx="79">
                  <c:v>316128921.32946002</c:v>
                </c:pt>
                <c:pt idx="80">
                  <c:v>325532142.11076766</c:v>
                </c:pt>
                <c:pt idx="81">
                  <c:v>336110496.66415352</c:v>
                </c:pt>
                <c:pt idx="82">
                  <c:v>352740659.30653685</c:v>
                </c:pt>
                <c:pt idx="83">
                  <c:v>337808866.33054507</c:v>
                </c:pt>
                <c:pt idx="84">
                  <c:v>348161185.30548197</c:v>
                </c:pt>
                <c:pt idx="85">
                  <c:v>337869264.41861629</c:v>
                </c:pt>
                <c:pt idx="86">
                  <c:v>336258904.23872524</c:v>
                </c:pt>
                <c:pt idx="87">
                  <c:v>319457283.19952708</c:v>
                </c:pt>
                <c:pt idx="88">
                  <c:v>324719176.60490006</c:v>
                </c:pt>
                <c:pt idx="89">
                  <c:v>321551692.47324044</c:v>
                </c:pt>
                <c:pt idx="90">
                  <c:v>345835280.2221114</c:v>
                </c:pt>
                <c:pt idx="91">
                  <c:v>340669903.04280716</c:v>
                </c:pt>
                <c:pt idx="92">
                  <c:v>353772478.38132405</c:v>
                </c:pt>
                <c:pt idx="93">
                  <c:v>326375349.42563242</c:v>
                </c:pt>
                <c:pt idx="94">
                  <c:v>340219826.07010168</c:v>
                </c:pt>
                <c:pt idx="95">
                  <c:v>343009146.90032816</c:v>
                </c:pt>
                <c:pt idx="96">
                  <c:v>334252011.13375032</c:v>
                </c:pt>
                <c:pt idx="97">
                  <c:v>325002365.59767699</c:v>
                </c:pt>
                <c:pt idx="98">
                  <c:v>347559812.96693069</c:v>
                </c:pt>
                <c:pt idx="99">
                  <c:v>338025762.8806603</c:v>
                </c:pt>
                <c:pt idx="100">
                  <c:v>316749703.52649546</c:v>
                </c:pt>
                <c:pt idx="101">
                  <c:v>341583858.09079719</c:v>
                </c:pt>
                <c:pt idx="102">
                  <c:v>328112789.35839051</c:v>
                </c:pt>
                <c:pt idx="103">
                  <c:v>330489132.9257763</c:v>
                </c:pt>
                <c:pt idx="104">
                  <c:v>335708227.70323294</c:v>
                </c:pt>
                <c:pt idx="105">
                  <c:v>322737499.10899746</c:v>
                </c:pt>
                <c:pt idx="106">
                  <c:v>324175979.01147699</c:v>
                </c:pt>
                <c:pt idx="107">
                  <c:v>343085269.48286819</c:v>
                </c:pt>
                <c:pt idx="108">
                  <c:v>326926326.74486268</c:v>
                </c:pt>
                <c:pt idx="109">
                  <c:v>331402100.13529319</c:v>
                </c:pt>
                <c:pt idx="110">
                  <c:v>330262559.04775792</c:v>
                </c:pt>
                <c:pt idx="111">
                  <c:v>342010200.9026823</c:v>
                </c:pt>
                <c:pt idx="112">
                  <c:v>334819503.99342775</c:v>
                </c:pt>
                <c:pt idx="113">
                  <c:v>341780148.58963603</c:v>
                </c:pt>
                <c:pt idx="114">
                  <c:v>330392416.49251193</c:v>
                </c:pt>
                <c:pt idx="115">
                  <c:v>331799386.13540715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'IRRIGATION AMOUNT'!$BA$2</c:f>
              <c:strCache>
                <c:ptCount val="1"/>
                <c:pt idx="0">
                  <c:v>τυπική απόκλιση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xVal>
            <c:numRef>
              <c:f>'IRRIGATION AMOUNT'!$AV$3:$AV$118</c:f>
              <c:numCache>
                <c:formatCode>General</c:formatCode>
                <c:ptCount val="116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  <c:pt idx="32">
                  <c:v>2015</c:v>
                </c:pt>
                <c:pt idx="33">
                  <c:v>2016</c:v>
                </c:pt>
                <c:pt idx="34">
                  <c:v>2017</c:v>
                </c:pt>
                <c:pt idx="35">
                  <c:v>2018</c:v>
                </c:pt>
                <c:pt idx="36">
                  <c:v>2019</c:v>
                </c:pt>
                <c:pt idx="37">
                  <c:v>2020</c:v>
                </c:pt>
                <c:pt idx="38">
                  <c:v>2021</c:v>
                </c:pt>
                <c:pt idx="39">
                  <c:v>2022</c:v>
                </c:pt>
                <c:pt idx="40">
                  <c:v>2023</c:v>
                </c:pt>
                <c:pt idx="41">
                  <c:v>2024</c:v>
                </c:pt>
                <c:pt idx="42">
                  <c:v>2025</c:v>
                </c:pt>
                <c:pt idx="43">
                  <c:v>2026</c:v>
                </c:pt>
                <c:pt idx="44">
                  <c:v>2027</c:v>
                </c:pt>
                <c:pt idx="45">
                  <c:v>2028</c:v>
                </c:pt>
                <c:pt idx="46">
                  <c:v>2029</c:v>
                </c:pt>
                <c:pt idx="47">
                  <c:v>2030</c:v>
                </c:pt>
                <c:pt idx="48">
                  <c:v>2031</c:v>
                </c:pt>
                <c:pt idx="49">
                  <c:v>2032</c:v>
                </c:pt>
                <c:pt idx="50">
                  <c:v>2033</c:v>
                </c:pt>
                <c:pt idx="51">
                  <c:v>2034</c:v>
                </c:pt>
                <c:pt idx="52">
                  <c:v>2035</c:v>
                </c:pt>
                <c:pt idx="53">
                  <c:v>2036</c:v>
                </c:pt>
                <c:pt idx="54">
                  <c:v>2037</c:v>
                </c:pt>
                <c:pt idx="55">
                  <c:v>2038</c:v>
                </c:pt>
                <c:pt idx="56">
                  <c:v>2039</c:v>
                </c:pt>
                <c:pt idx="57">
                  <c:v>2040</c:v>
                </c:pt>
                <c:pt idx="58">
                  <c:v>2041</c:v>
                </c:pt>
                <c:pt idx="59">
                  <c:v>2042</c:v>
                </c:pt>
                <c:pt idx="60">
                  <c:v>2043</c:v>
                </c:pt>
                <c:pt idx="61">
                  <c:v>2044</c:v>
                </c:pt>
                <c:pt idx="62">
                  <c:v>2045</c:v>
                </c:pt>
                <c:pt idx="63">
                  <c:v>2046</c:v>
                </c:pt>
                <c:pt idx="64">
                  <c:v>2047</c:v>
                </c:pt>
                <c:pt idx="65">
                  <c:v>2048</c:v>
                </c:pt>
                <c:pt idx="66">
                  <c:v>2049</c:v>
                </c:pt>
                <c:pt idx="67">
                  <c:v>2050</c:v>
                </c:pt>
                <c:pt idx="68">
                  <c:v>2051</c:v>
                </c:pt>
                <c:pt idx="69">
                  <c:v>2052</c:v>
                </c:pt>
                <c:pt idx="70">
                  <c:v>2053</c:v>
                </c:pt>
                <c:pt idx="71">
                  <c:v>2054</c:v>
                </c:pt>
                <c:pt idx="72">
                  <c:v>2055</c:v>
                </c:pt>
                <c:pt idx="73">
                  <c:v>2056</c:v>
                </c:pt>
                <c:pt idx="74">
                  <c:v>2057</c:v>
                </c:pt>
                <c:pt idx="75">
                  <c:v>2058</c:v>
                </c:pt>
                <c:pt idx="76">
                  <c:v>2059</c:v>
                </c:pt>
                <c:pt idx="77">
                  <c:v>2060</c:v>
                </c:pt>
                <c:pt idx="78">
                  <c:v>2061</c:v>
                </c:pt>
                <c:pt idx="79">
                  <c:v>2062</c:v>
                </c:pt>
                <c:pt idx="80">
                  <c:v>2063</c:v>
                </c:pt>
                <c:pt idx="81">
                  <c:v>2064</c:v>
                </c:pt>
                <c:pt idx="82">
                  <c:v>2065</c:v>
                </c:pt>
                <c:pt idx="83">
                  <c:v>2066</c:v>
                </c:pt>
                <c:pt idx="84">
                  <c:v>2067</c:v>
                </c:pt>
                <c:pt idx="85">
                  <c:v>2068</c:v>
                </c:pt>
                <c:pt idx="86">
                  <c:v>2069</c:v>
                </c:pt>
                <c:pt idx="87">
                  <c:v>2070</c:v>
                </c:pt>
                <c:pt idx="88">
                  <c:v>2071</c:v>
                </c:pt>
                <c:pt idx="89">
                  <c:v>2072</c:v>
                </c:pt>
                <c:pt idx="90">
                  <c:v>2073</c:v>
                </c:pt>
                <c:pt idx="91">
                  <c:v>2074</c:v>
                </c:pt>
                <c:pt idx="92">
                  <c:v>2075</c:v>
                </c:pt>
                <c:pt idx="93">
                  <c:v>2076</c:v>
                </c:pt>
                <c:pt idx="94">
                  <c:v>2077</c:v>
                </c:pt>
                <c:pt idx="95">
                  <c:v>2078</c:v>
                </c:pt>
                <c:pt idx="96">
                  <c:v>2079</c:v>
                </c:pt>
                <c:pt idx="97">
                  <c:v>2080</c:v>
                </c:pt>
                <c:pt idx="98">
                  <c:v>2081</c:v>
                </c:pt>
                <c:pt idx="99">
                  <c:v>2082</c:v>
                </c:pt>
                <c:pt idx="100">
                  <c:v>2083</c:v>
                </c:pt>
                <c:pt idx="101">
                  <c:v>2084</c:v>
                </c:pt>
                <c:pt idx="102">
                  <c:v>2085</c:v>
                </c:pt>
                <c:pt idx="103">
                  <c:v>2086</c:v>
                </c:pt>
                <c:pt idx="104">
                  <c:v>2087</c:v>
                </c:pt>
                <c:pt idx="105">
                  <c:v>2088</c:v>
                </c:pt>
                <c:pt idx="106">
                  <c:v>2089</c:v>
                </c:pt>
                <c:pt idx="107">
                  <c:v>2090</c:v>
                </c:pt>
                <c:pt idx="108">
                  <c:v>2091</c:v>
                </c:pt>
                <c:pt idx="109">
                  <c:v>2092</c:v>
                </c:pt>
                <c:pt idx="110">
                  <c:v>2093</c:v>
                </c:pt>
                <c:pt idx="111">
                  <c:v>2094</c:v>
                </c:pt>
                <c:pt idx="112">
                  <c:v>2095</c:v>
                </c:pt>
                <c:pt idx="113">
                  <c:v>2096</c:v>
                </c:pt>
                <c:pt idx="114">
                  <c:v>2097</c:v>
                </c:pt>
                <c:pt idx="115">
                  <c:v>2098</c:v>
                </c:pt>
              </c:numCache>
            </c:numRef>
          </c:xVal>
          <c:yVal>
            <c:numRef>
              <c:f>'IRRIGATION AMOUNT'!$BA$3:$BA$118</c:f>
              <c:numCache>
                <c:formatCode>General</c:formatCode>
                <c:ptCount val="116"/>
                <c:pt idx="0">
                  <c:v>328856359.36624515</c:v>
                </c:pt>
                <c:pt idx="1">
                  <c:v>331878852.10039222</c:v>
                </c:pt>
                <c:pt idx="2">
                  <c:v>335409952.97144514</c:v>
                </c:pt>
                <c:pt idx="3">
                  <c:v>362304258.61285806</c:v>
                </c:pt>
                <c:pt idx="4">
                  <c:v>338598880.66750932</c:v>
                </c:pt>
                <c:pt idx="5">
                  <c:v>365228991.19690675</c:v>
                </c:pt>
                <c:pt idx="6">
                  <c:v>341446429.57665849</c:v>
                </c:pt>
                <c:pt idx="7">
                  <c:v>342839802.79825109</c:v>
                </c:pt>
                <c:pt idx="8">
                  <c:v>364937613.15727037</c:v>
                </c:pt>
                <c:pt idx="9">
                  <c:v>325949777.86591816</c:v>
                </c:pt>
                <c:pt idx="10">
                  <c:v>342129269.99319744</c:v>
                </c:pt>
                <c:pt idx="11">
                  <c:v>360843614.61360824</c:v>
                </c:pt>
                <c:pt idx="12">
                  <c:v>339752019.38206518</c:v>
                </c:pt>
                <c:pt idx="13">
                  <c:v>351373544.71085453</c:v>
                </c:pt>
                <c:pt idx="14">
                  <c:v>359739435.34996885</c:v>
                </c:pt>
                <c:pt idx="15">
                  <c:v>342039100.33000445</c:v>
                </c:pt>
                <c:pt idx="16">
                  <c:v>348809987.98645473</c:v>
                </c:pt>
                <c:pt idx="17">
                  <c:v>345565129.90886986</c:v>
                </c:pt>
                <c:pt idx="18">
                  <c:v>342815156.22967726</c:v>
                </c:pt>
                <c:pt idx="19">
                  <c:v>356423804.84656632</c:v>
                </c:pt>
                <c:pt idx="20">
                  <c:v>353560207.17692435</c:v>
                </c:pt>
                <c:pt idx="21">
                  <c:v>354959443.49104279</c:v>
                </c:pt>
                <c:pt idx="22">
                  <c:v>348445600.40778196</c:v>
                </c:pt>
                <c:pt idx="23">
                  <c:v>360112229.88652951</c:v>
                </c:pt>
                <c:pt idx="24">
                  <c:v>368275730.23483014</c:v>
                </c:pt>
                <c:pt idx="25">
                  <c:v>342726043.96656984</c:v>
                </c:pt>
                <c:pt idx="26">
                  <c:v>361405756.3995508</c:v>
                </c:pt>
                <c:pt idx="27">
                  <c:v>375642324.04427016</c:v>
                </c:pt>
                <c:pt idx="28">
                  <c:v>363231843.10664248</c:v>
                </c:pt>
                <c:pt idx="29">
                  <c:v>348101423.75751722</c:v>
                </c:pt>
                <c:pt idx="30">
                  <c:v>353094156.30016321</c:v>
                </c:pt>
                <c:pt idx="31">
                  <c:v>360320217.26274639</c:v>
                </c:pt>
                <c:pt idx="32">
                  <c:v>355538003.24251682</c:v>
                </c:pt>
                <c:pt idx="33">
                  <c:v>363151406.15143955</c:v>
                </c:pt>
                <c:pt idx="34">
                  <c:v>379340245.89989185</c:v>
                </c:pt>
                <c:pt idx="35">
                  <c:v>350096532.91678345</c:v>
                </c:pt>
                <c:pt idx="36">
                  <c:v>349811867.51256508</c:v>
                </c:pt>
                <c:pt idx="37">
                  <c:v>358126647.41890919</c:v>
                </c:pt>
                <c:pt idx="38">
                  <c:v>362695577.25894296</c:v>
                </c:pt>
                <c:pt idx="39">
                  <c:v>370351352.05585736</c:v>
                </c:pt>
                <c:pt idx="40">
                  <c:v>354402258.36347878</c:v>
                </c:pt>
                <c:pt idx="41">
                  <c:v>346553372.42668265</c:v>
                </c:pt>
                <c:pt idx="42">
                  <c:v>369992368.06343108</c:v>
                </c:pt>
                <c:pt idx="43">
                  <c:v>348330694.50217265</c:v>
                </c:pt>
                <c:pt idx="44">
                  <c:v>368064889.22692949</c:v>
                </c:pt>
                <c:pt idx="45">
                  <c:v>360072446.79046869</c:v>
                </c:pt>
                <c:pt idx="46">
                  <c:v>351319984.93280619</c:v>
                </c:pt>
                <c:pt idx="47">
                  <c:v>357688879.28373915</c:v>
                </c:pt>
                <c:pt idx="48">
                  <c:v>362342141.89657313</c:v>
                </c:pt>
                <c:pt idx="49">
                  <c:v>360473298.27322567</c:v>
                </c:pt>
                <c:pt idx="50">
                  <c:v>364017085.19207615</c:v>
                </c:pt>
                <c:pt idx="51">
                  <c:v>362288809.75389302</c:v>
                </c:pt>
                <c:pt idx="52">
                  <c:v>376126221.24639779</c:v>
                </c:pt>
                <c:pt idx="53">
                  <c:v>372719450.77623284</c:v>
                </c:pt>
                <c:pt idx="54">
                  <c:v>366729629.93198603</c:v>
                </c:pt>
                <c:pt idx="55">
                  <c:v>363243640.42323679</c:v>
                </c:pt>
                <c:pt idx="56">
                  <c:v>373908538.42630935</c:v>
                </c:pt>
                <c:pt idx="57">
                  <c:v>382843432.93762314</c:v>
                </c:pt>
                <c:pt idx="58">
                  <c:v>363723985.76869416</c:v>
                </c:pt>
                <c:pt idx="59">
                  <c:v>350927288.58572423</c:v>
                </c:pt>
                <c:pt idx="60">
                  <c:v>381285261.85273379</c:v>
                </c:pt>
                <c:pt idx="61">
                  <c:v>366501711.49962419</c:v>
                </c:pt>
                <c:pt idx="62">
                  <c:v>376093899.41996574</c:v>
                </c:pt>
                <c:pt idx="63">
                  <c:v>374816198.66368192</c:v>
                </c:pt>
                <c:pt idx="64">
                  <c:v>367607646.87494946</c:v>
                </c:pt>
                <c:pt idx="65">
                  <c:v>372939675.86736888</c:v>
                </c:pt>
                <c:pt idx="66">
                  <c:v>364501431.79861546</c:v>
                </c:pt>
                <c:pt idx="67">
                  <c:v>391110138.16946143</c:v>
                </c:pt>
                <c:pt idx="68">
                  <c:v>373678278.72225624</c:v>
                </c:pt>
                <c:pt idx="69">
                  <c:v>378539468.16907132</c:v>
                </c:pt>
                <c:pt idx="70">
                  <c:v>384096048.04405427</c:v>
                </c:pt>
                <c:pt idx="71">
                  <c:v>372270934.50738484</c:v>
                </c:pt>
                <c:pt idx="72">
                  <c:v>383351974.15649301</c:v>
                </c:pt>
                <c:pt idx="73">
                  <c:v>362916570.1194995</c:v>
                </c:pt>
                <c:pt idx="74">
                  <c:v>372629876.51123279</c:v>
                </c:pt>
                <c:pt idx="75">
                  <c:v>375936031.59215516</c:v>
                </c:pt>
                <c:pt idx="76">
                  <c:v>384421261.5696007</c:v>
                </c:pt>
                <c:pt idx="77">
                  <c:v>394100230.38321632</c:v>
                </c:pt>
                <c:pt idx="78">
                  <c:v>382810198.69068694</c:v>
                </c:pt>
                <c:pt idx="79">
                  <c:v>375260733.42554629</c:v>
                </c:pt>
                <c:pt idx="80">
                  <c:v>385853604.32692719</c:v>
                </c:pt>
                <c:pt idx="81">
                  <c:v>378645800.32189363</c:v>
                </c:pt>
                <c:pt idx="82">
                  <c:v>374979084.72799242</c:v>
                </c:pt>
                <c:pt idx="83">
                  <c:v>393611523.35246885</c:v>
                </c:pt>
                <c:pt idx="84">
                  <c:v>379020287.99743319</c:v>
                </c:pt>
                <c:pt idx="85">
                  <c:v>378526475.68063694</c:v>
                </c:pt>
                <c:pt idx="86">
                  <c:v>383746885.23989004</c:v>
                </c:pt>
                <c:pt idx="87">
                  <c:v>377527697.02920479</c:v>
                </c:pt>
                <c:pt idx="88">
                  <c:v>392993110.90525275</c:v>
                </c:pt>
                <c:pt idx="89">
                  <c:v>372715037.64350748</c:v>
                </c:pt>
                <c:pt idx="90">
                  <c:v>385743000.73038679</c:v>
                </c:pt>
                <c:pt idx="91">
                  <c:v>392057480.08365303</c:v>
                </c:pt>
                <c:pt idx="92">
                  <c:v>386592734.10192281</c:v>
                </c:pt>
                <c:pt idx="93">
                  <c:v>381176450.53571314</c:v>
                </c:pt>
                <c:pt idx="94">
                  <c:v>386580580.75870955</c:v>
                </c:pt>
                <c:pt idx="95">
                  <c:v>375592443.64158785</c:v>
                </c:pt>
                <c:pt idx="96">
                  <c:v>381200782.16098714</c:v>
                </c:pt>
                <c:pt idx="97">
                  <c:v>370869881.06625944</c:v>
                </c:pt>
                <c:pt idx="98">
                  <c:v>407380916.36593014</c:v>
                </c:pt>
                <c:pt idx="99">
                  <c:v>385616104.23138046</c:v>
                </c:pt>
                <c:pt idx="100">
                  <c:v>377317164.99360174</c:v>
                </c:pt>
                <c:pt idx="101">
                  <c:v>384524540.51456821</c:v>
                </c:pt>
                <c:pt idx="102">
                  <c:v>392489813.61328185</c:v>
                </c:pt>
                <c:pt idx="103">
                  <c:v>379953217.77102172</c:v>
                </c:pt>
                <c:pt idx="104">
                  <c:v>381310771.75726086</c:v>
                </c:pt>
                <c:pt idx="105">
                  <c:v>380694851.07729471</c:v>
                </c:pt>
                <c:pt idx="106">
                  <c:v>381117273.36700052</c:v>
                </c:pt>
                <c:pt idx="107">
                  <c:v>368395277.79136544</c:v>
                </c:pt>
                <c:pt idx="108">
                  <c:v>384096277.50179523</c:v>
                </c:pt>
                <c:pt idx="109">
                  <c:v>381990257.49648279</c:v>
                </c:pt>
                <c:pt idx="110">
                  <c:v>383452808.67194349</c:v>
                </c:pt>
                <c:pt idx="111">
                  <c:v>384652333.00365055</c:v>
                </c:pt>
                <c:pt idx="112">
                  <c:v>386293754.16198474</c:v>
                </c:pt>
                <c:pt idx="113">
                  <c:v>380705859.18644625</c:v>
                </c:pt>
                <c:pt idx="114">
                  <c:v>378346204.80558681</c:v>
                </c:pt>
                <c:pt idx="115">
                  <c:v>394880347.64538252</c:v>
                </c:pt>
              </c:numCache>
            </c:numRef>
          </c:yVal>
          <c:smooth val="1"/>
        </c:ser>
        <c:axId val="53514240"/>
        <c:axId val="53515776"/>
      </c:scatterChart>
      <c:valAx>
        <c:axId val="53514240"/>
        <c:scaling>
          <c:orientation val="minMax"/>
          <c:min val="1970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15776"/>
        <c:crosses val="autoZero"/>
        <c:crossBetween val="midCat"/>
      </c:valAx>
      <c:valAx>
        <c:axId val="53515776"/>
        <c:scaling>
          <c:orientation val="minMax"/>
          <c:min val="2500000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Volume</a:t>
                </a:r>
                <a:r>
                  <a:rPr lang="en-US" baseline="0" dirty="0" smtClean="0"/>
                  <a:t> of water</a:t>
                </a:r>
                <a:r>
                  <a:rPr lang="en-US" dirty="0" smtClean="0"/>
                  <a:t> </a:t>
                </a:r>
                <a:r>
                  <a:rPr lang="en-US" dirty="0"/>
                  <a:t>(m</a:t>
                </a:r>
                <a:r>
                  <a:rPr lang="en-US" baseline="30000" dirty="0"/>
                  <a:t>3</a:t>
                </a:r>
                <a:r>
                  <a:rPr lang="en-US" dirty="0"/>
                  <a:t>)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.00E+00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142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8364213907224024E-2"/>
          <c:y val="0.92005686789151353"/>
          <c:w val="0.75428628025270417"/>
          <c:h val="7.6969233012540134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F9CAA4-D264-4AD3-B51E-D47AE9F08268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093A3F-884E-4302-BBA2-242AABBE1593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96329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E3A332-C4DD-40A5-9E5C-3BB6C2AFD4CC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BCEB2A-038C-4EFF-BE92-5E0974619DDE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168091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SSCEA: designated as Programme Operator </a:t>
            </a:r>
            <a:r>
              <a:rPr lang="en-US" dirty="0"/>
              <a:t>in the </a:t>
            </a:r>
            <a:r>
              <a:rPr lang="en-US" dirty="0" err="1" smtClean="0"/>
              <a:t>MoU</a:t>
            </a:r>
            <a:r>
              <a:rPr lang="en-US" dirty="0" smtClean="0"/>
              <a:t>, </a:t>
            </a:r>
            <a:r>
              <a:rPr lang="en-US" dirty="0"/>
              <a:t>Nov. 2011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Priority Area derives from Priority Sector : </a:t>
            </a:r>
            <a:r>
              <a:rPr lang="en-US" b="1" dirty="0" smtClean="0"/>
              <a:t>Environmental Protection and Management</a:t>
            </a:r>
          </a:p>
          <a:p>
            <a:endParaRPr lang="en-US" dirty="0" smtClean="0"/>
          </a:p>
          <a:p>
            <a:r>
              <a:rPr lang="en-US" dirty="0" smtClean="0"/>
              <a:t>Needed: a </a:t>
            </a:r>
            <a:r>
              <a:rPr lang="en-US" dirty="0"/>
              <a:t>more comprehensive and holistic approach of </a:t>
            </a:r>
            <a:r>
              <a:rPr lang="en-US" dirty="0" smtClean="0"/>
              <a:t> the management </a:t>
            </a:r>
            <a:r>
              <a:rPr lang="en-US" dirty="0"/>
              <a:t>of water regions and marine </a:t>
            </a:r>
            <a:r>
              <a:rPr lang="en-US" dirty="0" smtClean="0"/>
              <a:t>regions (EU </a:t>
            </a:r>
            <a:r>
              <a:rPr lang="en-US" dirty="0"/>
              <a:t>Water Framework Directive (Directive 2000/60/EC) </a:t>
            </a:r>
            <a:r>
              <a:rPr lang="en-US" dirty="0" smtClean="0"/>
              <a:t>EU </a:t>
            </a:r>
            <a:r>
              <a:rPr lang="en-US" dirty="0"/>
              <a:t>Marine Strategy Framework Directive (Directive 2008/56/EC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Problems to tackle: floods </a:t>
            </a:r>
            <a:r>
              <a:rPr lang="en-US" dirty="0"/>
              <a:t>and </a:t>
            </a:r>
            <a:r>
              <a:rPr lang="en-US" dirty="0" smtClean="0"/>
              <a:t>droughts, protection </a:t>
            </a:r>
            <a:r>
              <a:rPr lang="en-US" dirty="0"/>
              <a:t>of </a:t>
            </a:r>
            <a:r>
              <a:rPr lang="en-US" dirty="0" smtClean="0"/>
              <a:t>wetlands, mitigation </a:t>
            </a:r>
            <a:r>
              <a:rPr lang="en-US" dirty="0"/>
              <a:t>of greenhouse </a:t>
            </a:r>
            <a:r>
              <a:rPr lang="en-US" dirty="0" smtClean="0"/>
              <a:t>gases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BCEB2A-038C-4EFF-BE92-5E0974619DDE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38998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8606-9705-4136-B984-248D6B1A11E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8606-9705-4136-B984-248D6B1A11E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8606-9705-4136-B984-248D6B1A11E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8606-9705-4136-B984-248D6B1A11E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8606-9705-4136-B984-248D6B1A11E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C891E97-7267-4B90-AC70-B3D6C4A349B7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A5490F-43D6-4496-A131-E4F9AEA79BA9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FDF162-C735-4FCB-9BD7-E8237A5626E0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16F34A0-4F7F-4848-9DF2-228E3BB60414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E52F10-139D-4952-A377-B7FF08224CB1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629D57-AEB7-4296-ABD0-C5CB0189DB2E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B3C866-2730-4B54-9B91-ED466502DB0E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56867-066C-4E78-8A82-CC2B71AF4BD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EB609A-F07F-4465-BFB4-78287CAC0606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99A08-7CC5-4E87-AE99-530AD361FF49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5CEEA83-6938-47E7-B37D-E31CCB4E4613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7C8B6ED-A412-491B-AC03-CB8A5FAF05B9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62D234-23A2-43C6-AEA3-FF9C32F4C0A6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7220256-E0BE-4748-B626-158B7B203234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A78708-BFAA-4DE0-AD29-9D0D54E73097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F5BBBA-CF90-4DAD-B69F-82EE7893F2EF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D53F33A-E5A5-44EC-BEFD-4BB6A8139C91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A6309B4-057B-471A-8EB1-ECB4F05BDBA9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80451E-C596-4285-96E2-74CDC7B485EC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35FD757-E6BF-41BD-8268-E025CBE93A1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66972C-2AA9-44DC-91D8-797F6F249D21}" type="datetimeFigureOut">
              <a:rPr lang="fr-FR"/>
              <a:pPr>
                <a:defRPr/>
              </a:pPr>
              <a:t>11/11/2018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437C014-D915-4BDC-AA74-46F1B65BFE50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2100" y="127000"/>
            <a:ext cx="8559800" cy="6591300"/>
          </a:xfrm>
          <a:prstGeom prst="rect">
            <a:avLst/>
          </a:prstGeom>
        </p:spPr>
      </p:pic>
      <p:pic>
        <p:nvPicPr>
          <p:cNvPr id="13315" name="Image 10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404813" y="-427038"/>
            <a:ext cx="9956801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LogosEEAgrantsNORWAYgrants_CMJN.em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3" y="448081"/>
            <a:ext cx="2497199" cy="720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tiff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otikianaptixi.gr/" TargetMode="External"/><Relationship Id="rId2" Type="http://schemas.openxmlformats.org/officeDocument/2006/relationships/hyperlink" Target="http://cdr.eionet.europa.eu/gr/eu/wfdart153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pper.gr/el/Pages/PROSKLHSEIS_2014-2020.aspx" TargetMode="External"/><Relationship Id="rId4" Type="http://schemas.openxmlformats.org/officeDocument/2006/relationships/hyperlink" Target="http://www.espa.gr/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596751" y="2260339"/>
            <a:ext cx="7941574" cy="161241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/>
            <a:endParaRPr lang="en-US" sz="32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2" name="Titre 1"/>
          <p:cNvSpPr txBox="1">
            <a:spLocks/>
          </p:cNvSpPr>
          <p:nvPr/>
        </p:nvSpPr>
        <p:spPr>
          <a:xfrm>
            <a:off x="699865" y="4321407"/>
            <a:ext cx="7941574" cy="12630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r>
              <a:rPr lang="fr-FR" sz="1400" dirty="0" smtClean="0">
                <a:latin typeface="Verdana" pitchFamily="34" charset="0"/>
              </a:rPr>
              <a:t/>
            </a:r>
            <a:br>
              <a:rPr lang="fr-FR" sz="1400" dirty="0" smtClean="0">
                <a:latin typeface="Verdana" pitchFamily="34" charset="0"/>
              </a:rPr>
            </a:br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Στρογγυλεμένο ορθογώνιο 2"/>
          <p:cNvSpPr/>
          <p:nvPr/>
        </p:nvSpPr>
        <p:spPr>
          <a:xfrm>
            <a:off x="2100404" y="371192"/>
            <a:ext cx="1385180" cy="1131683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1026" name="Picture 2" descr="C:\Users\dkoumpa\Documents\EOX\Λογότυπα GR\ypen-GR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782" y="552021"/>
            <a:ext cx="1151446" cy="5907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koumpa\Documents\EOX\Λογότυπα GR\ΕΥΣΠΕΔ-GR-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584" y="374159"/>
            <a:ext cx="1483661" cy="659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Nikolaos\Desktop\AquaMan Log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2043" y="2351676"/>
            <a:ext cx="4135846" cy="3248264"/>
          </a:xfrm>
          <a:prstGeom prst="rect">
            <a:avLst/>
          </a:prstGeom>
          <a:noFill/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35425" y="2207664"/>
            <a:ext cx="420355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l-GR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Καινοτόμες μεθοδολογίες διαχείρισης υδατικών πόρων για την προσαρμογή της κλιματικής αλλαγής και διακυβέρνησης της Περιφέρειας Κρήτης - AQUAMAN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 </a:t>
            </a:r>
            <a:endParaRPr kumimoji="0" lang="en-US" sz="32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48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831257" y="5518533"/>
            <a:ext cx="2393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Norwegian Institute for Water Research</a:t>
            </a:r>
            <a:r>
              <a:rPr lang="el-GR" b="1" dirty="0" smtClean="0">
                <a:solidFill>
                  <a:schemeClr val="accent1"/>
                </a:solidFill>
              </a:rPr>
              <a:t> </a:t>
            </a:r>
            <a:r>
              <a:rPr lang="el-GR" dirty="0" smtClean="0"/>
              <a:t>σ</a:t>
            </a:r>
            <a:endParaRPr lang="en-US" dirty="0"/>
          </a:p>
        </p:txBody>
      </p:sp>
      <p:pic>
        <p:nvPicPr>
          <p:cNvPr id="8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657" y="2752473"/>
            <a:ext cx="2169743" cy="304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Αρχική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2980" y="2285114"/>
            <a:ext cx="5438409" cy="1178560"/>
          </a:xfrm>
          <a:prstGeom prst="rect">
            <a:avLst/>
          </a:prstGeom>
          <a:noFill/>
        </p:spPr>
      </p:pic>
      <p:pic>
        <p:nvPicPr>
          <p:cNvPr id="10" name="Picture 4" descr="http://www.oakae.gr/images/logos/OrganismosAnaptyxisKritis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3300" y="3698051"/>
            <a:ext cx="4886325" cy="1447801"/>
          </a:xfrm>
          <a:prstGeom prst="rect">
            <a:avLst/>
          </a:prstGeom>
          <a:noFill/>
        </p:spPr>
      </p:pic>
      <p:pic>
        <p:nvPicPr>
          <p:cNvPr id="11" name="Picture 6" descr="NIVA - Norsk institutt for vannforskni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9140" y="5427093"/>
            <a:ext cx="2552117" cy="107756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343400" y="509657"/>
            <a:ext cx="17783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002060"/>
                </a:solidFill>
              </a:rPr>
              <a:t>Εταίροι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0"/>
            <a:ext cx="9144000" cy="1800225"/>
          </a:xfrm>
          <a:prstGeom prst="rect">
            <a:avLst/>
          </a:prstGeom>
          <a:noFill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845" name="Picture 4" descr="C:\Users\Nikolaos\Desktop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00225"/>
            <a:ext cx="357505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TextBox 14"/>
          <p:cNvSpPr txBox="1">
            <a:spLocks noChangeArrowheads="1"/>
          </p:cNvSpPr>
          <p:nvPr/>
        </p:nvSpPr>
        <p:spPr bwMode="auto">
          <a:xfrm>
            <a:off x="3352800" y="0"/>
            <a:ext cx="55864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002060"/>
                </a:solidFill>
              </a:rPr>
              <a:t>Σχέδιο Διαχείρισης των Λεκανών Απορροής Ποταμών του Υδατικού Διαμερίσματος της Κρήτης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5847" name="Rectangle 5"/>
          <p:cNvSpPr>
            <a:spLocks noChangeArrowheads="1"/>
          </p:cNvSpPr>
          <p:nvPr/>
        </p:nvSpPr>
        <p:spPr bwMode="auto">
          <a:xfrm>
            <a:off x="3575050" y="1892864"/>
            <a:ext cx="556895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l-GR" sz="2000" dirty="0" smtClean="0">
                <a:solidFill>
                  <a:srgbClr val="002060"/>
                </a:solidFill>
              </a:rPr>
              <a:t>Εν' όψη της επικείμενης αναθεώρησης του που θα ξεκινήσει το 2015-2021, οι τρεις παρακάτω προκλήσεις θα πρέπει να αντιμετωπιστούν :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l-GR" sz="2000" dirty="0" smtClean="0">
                <a:solidFill>
                  <a:srgbClr val="002060"/>
                </a:solidFill>
              </a:rPr>
              <a:t> 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l-GR" sz="2000" dirty="0" smtClean="0">
                <a:solidFill>
                  <a:srgbClr val="002060"/>
                </a:solidFill>
              </a:rPr>
              <a:t>   </a:t>
            </a:r>
            <a:r>
              <a:rPr lang="el-GR" sz="2000" b="1" dirty="0" smtClean="0">
                <a:solidFill>
                  <a:srgbClr val="002060"/>
                </a:solidFill>
              </a:rPr>
              <a:t>αξιολόγηση των επιπτώσεων της κλιματικής αλλαγής </a:t>
            </a:r>
            <a:r>
              <a:rPr lang="el-GR" sz="2000" dirty="0" smtClean="0">
                <a:solidFill>
                  <a:srgbClr val="002060"/>
                </a:solidFill>
              </a:rPr>
              <a:t>και ξηρασίας . 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l-GR" sz="2000" dirty="0" smtClean="0">
                <a:solidFill>
                  <a:srgbClr val="002060"/>
                </a:solidFill>
              </a:rPr>
              <a:t>  αξιολόγηση και </a:t>
            </a:r>
            <a:r>
              <a:rPr lang="el-GR" sz="2000" b="1" dirty="0" smtClean="0">
                <a:solidFill>
                  <a:srgbClr val="002060"/>
                </a:solidFill>
              </a:rPr>
              <a:t>ιεράρχηση των προτεραιοτήτων του Προγράμματος Μέτρων </a:t>
            </a:r>
            <a:r>
              <a:rPr lang="el-GR" sz="2000" dirty="0" smtClean="0">
                <a:solidFill>
                  <a:srgbClr val="002060"/>
                </a:solidFill>
              </a:rPr>
              <a:t>(ΠΜ) με βάση τη σχέση κόστους-οφέλους.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l-GR" sz="2000" dirty="0" smtClean="0">
                <a:solidFill>
                  <a:srgbClr val="002060"/>
                </a:solidFill>
              </a:rPr>
              <a:t>  να εφαρμοστούν </a:t>
            </a:r>
            <a:r>
              <a:rPr lang="el-GR" sz="2000" b="1" dirty="0" smtClean="0">
                <a:solidFill>
                  <a:srgbClr val="002060"/>
                </a:solidFill>
              </a:rPr>
              <a:t>καινοτόμοι προσεγγίσεις διακυβέρνησης </a:t>
            </a:r>
            <a:r>
              <a:rPr lang="el-GR" sz="2000" dirty="0" smtClean="0">
                <a:solidFill>
                  <a:srgbClr val="002060"/>
                </a:solidFill>
              </a:rPr>
              <a:t>στις οποίες οι κοινωνικοί εταίροι θα συμμετέχουν στην αξιολόγηση και ιεράρχηση των προτεραιοτήτων του Προγράμματος Μέτρων  για να έχουμε τις απαραίτητες κοινωνικές συναινέσεις.</a:t>
            </a:r>
            <a:endParaRPr lang="en-US" sz="2000" dirty="0">
              <a:solidFill>
                <a:srgbClr val="00206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0"/>
            <a:ext cx="9144000" cy="1800225"/>
          </a:xfrm>
          <a:prstGeom prst="rect">
            <a:avLst/>
          </a:prstGeom>
          <a:noFill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7892" name="Rectangle 1"/>
          <p:cNvSpPr>
            <a:spLocks noChangeArrowheads="1"/>
          </p:cNvSpPr>
          <p:nvPr/>
        </p:nvSpPr>
        <p:spPr bwMode="auto">
          <a:xfrm>
            <a:off x="0" y="2456794"/>
            <a:ext cx="907618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l-GR" sz="2800" dirty="0" smtClean="0"/>
              <a:t>Να συνεισφέρει στην ολοκληρωμένη διαχείριση του Υδατικού Διαμερίσματος της Κρήτης και στο υφιστάμενο Σχέδιο Διαχείρισης Υδατικών Πόρων με την δημιουργία καινοτόμων μεθοδολογιών που θα λαμβάνουν υπόψη:</a:t>
            </a: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l-GR" sz="2800" dirty="0" smtClean="0"/>
              <a:t>   την προσαρμογή στην κλιματική αλλαγή,</a:t>
            </a: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l-GR" sz="2800" dirty="0" smtClean="0"/>
              <a:t>   την ορθολογική αξιολόγηση του Προγράμματος Μέτρων, καθώς και</a:t>
            </a: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l-GR" sz="2800" dirty="0" smtClean="0"/>
              <a:t>   πρωτοπόρους προσεγγίσεις διακυβέρνησης στη διαχείριση του νερού</a:t>
            </a:r>
            <a:endParaRPr lang="en-US" sz="2800" dirty="0"/>
          </a:p>
        </p:txBody>
      </p:sp>
      <p:sp>
        <p:nvSpPr>
          <p:cNvPr id="37893" name="TextBox 7"/>
          <p:cNvSpPr txBox="1">
            <a:spLocks noChangeArrowheads="1"/>
          </p:cNvSpPr>
          <p:nvPr/>
        </p:nvSpPr>
        <p:spPr bwMode="auto">
          <a:xfrm>
            <a:off x="2819400" y="368300"/>
            <a:ext cx="4972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</a:rPr>
              <a:t>AquaMan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l-GR" sz="2800" b="1" dirty="0" smtClean="0">
                <a:solidFill>
                  <a:srgbClr val="002060"/>
                </a:solidFill>
              </a:rPr>
              <a:t>Στόχος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89960" y="629910"/>
            <a:ext cx="4972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</a:rPr>
              <a:t>AquaMan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l-GR" sz="2800" b="1" dirty="0" smtClean="0">
                <a:solidFill>
                  <a:srgbClr val="002060"/>
                </a:solidFill>
              </a:rPr>
              <a:t>Πακέτα Εργασίας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533400" y="2241550"/>
            <a:ext cx="7937500" cy="4222750"/>
            <a:chOff x="165100" y="2241550"/>
            <a:chExt cx="7937500" cy="4222750"/>
          </a:xfrm>
        </p:grpSpPr>
        <p:sp>
          <p:nvSpPr>
            <p:cNvPr id="8" name="Rectangle 7"/>
            <p:cNvSpPr/>
            <p:nvPr/>
          </p:nvSpPr>
          <p:spPr>
            <a:xfrm>
              <a:off x="863600" y="2241550"/>
              <a:ext cx="3657600" cy="10795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WP1  </a:t>
              </a:r>
              <a:r>
                <a:rPr lang="el-GR" dirty="0" smtClean="0"/>
                <a:t>Καινοτόμες μεθοδολογίες για την προσαρμογή στην κλιματική αλλαγή 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63600" y="3822700"/>
              <a:ext cx="3657600" cy="10795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WP2  </a:t>
              </a:r>
              <a:r>
                <a:rPr lang="el-GR" dirty="0" smtClean="0"/>
                <a:t>Αξιολόγηση του Προγράμματος Μέτρων για 4 αντιπροσωπευτικές λεκάνες της Κρήτης 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63600" y="5384800"/>
              <a:ext cx="3657600" cy="10795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WP3  </a:t>
              </a:r>
              <a:r>
                <a:rPr lang="el-GR" dirty="0" smtClean="0"/>
                <a:t>Βελτίωση της διακυβέρνησης στη Διαχείριση Υδατικών Πόρων 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740400" y="2241550"/>
              <a:ext cx="1663700" cy="422275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WP4  </a:t>
              </a:r>
              <a:r>
                <a:rPr lang="el-GR" dirty="0" smtClean="0"/>
                <a:t>Διαχείριση του Έργου και Δημοσιότητα </a:t>
              </a:r>
              <a:endParaRPr lang="en-US" dirty="0"/>
            </a:p>
          </p:txBody>
        </p:sp>
        <p:cxnSp>
          <p:nvCxnSpPr>
            <p:cNvPr id="14" name="Elbow Connector 13"/>
            <p:cNvCxnSpPr>
              <a:stCxn id="8" idx="3"/>
              <a:endCxn id="11" idx="1"/>
            </p:cNvCxnSpPr>
            <p:nvPr/>
          </p:nvCxnSpPr>
          <p:spPr>
            <a:xfrm>
              <a:off x="4521200" y="2781300"/>
              <a:ext cx="1219200" cy="1571625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/>
            <p:cNvCxnSpPr>
              <a:stCxn id="9" idx="3"/>
              <a:endCxn id="11" idx="1"/>
            </p:cNvCxnSpPr>
            <p:nvPr/>
          </p:nvCxnSpPr>
          <p:spPr>
            <a:xfrm flipV="1">
              <a:off x="4521200" y="4352925"/>
              <a:ext cx="1219200" cy="9525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>
              <a:stCxn id="10" idx="3"/>
              <a:endCxn id="11" idx="1"/>
            </p:cNvCxnSpPr>
            <p:nvPr/>
          </p:nvCxnSpPr>
          <p:spPr>
            <a:xfrm flipV="1">
              <a:off x="4521200" y="4352925"/>
              <a:ext cx="1219200" cy="1571625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1" idx="3"/>
            </p:cNvCxnSpPr>
            <p:nvPr/>
          </p:nvCxnSpPr>
          <p:spPr>
            <a:xfrm>
              <a:off x="7404100" y="4352925"/>
              <a:ext cx="69850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165100" y="5924550"/>
              <a:ext cx="69850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165100" y="4403725"/>
              <a:ext cx="69850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165100" y="2781300"/>
              <a:ext cx="698500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Nikolaos\Desktop\AquaMan Logo.jpg"/>
          <p:cNvPicPr>
            <a:picLocks noChangeAspect="1" noChangeArrowheads="1"/>
          </p:cNvPicPr>
          <p:nvPr/>
        </p:nvPicPr>
        <p:blipFill>
          <a:blip r:embed="rId2"/>
          <a:srcRect b="23704"/>
          <a:stretch>
            <a:fillRect/>
          </a:stretch>
        </p:blipFill>
        <p:spPr bwMode="auto">
          <a:xfrm>
            <a:off x="926592" y="1904066"/>
            <a:ext cx="7611622" cy="456108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33031" y="3945666"/>
            <a:ext cx="4153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800" b="1" dirty="0" smtClean="0">
                <a:solidFill>
                  <a:srgbClr val="FFC000"/>
                </a:solidFill>
              </a:rPr>
              <a:t>Μεθοδολογία ιεράρχησης μέτρων</a:t>
            </a:r>
            <a:r>
              <a:rPr lang="en-US" sz="2800" b="1" dirty="0" smtClean="0">
                <a:solidFill>
                  <a:srgbClr val="FFC000"/>
                </a:solidFill>
              </a:rPr>
              <a:t>…..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80697" y="278824"/>
            <a:ext cx="4263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</a:rPr>
              <a:t>Κατηγοριοποίηση του Προγράμματος Μέτρων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006221"/>
            <a:ext cx="90761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400" dirty="0" smtClean="0">
                <a:solidFill>
                  <a:srgbClr val="002060"/>
                </a:solidFill>
              </a:rPr>
              <a:t>  </a:t>
            </a:r>
            <a:r>
              <a:rPr lang="el-GR" sz="2400" b="1" dirty="0" smtClean="0">
                <a:solidFill>
                  <a:srgbClr val="002060"/>
                </a:solidFill>
              </a:rPr>
              <a:t>Βασικά Μέτρα - ΟΜΑΔΑ Ι</a:t>
            </a:r>
            <a:r>
              <a:rPr lang="en-US" sz="2400" b="1" dirty="0" smtClean="0">
                <a:solidFill>
                  <a:srgbClr val="002060"/>
                </a:solidFill>
              </a:rPr>
              <a:t>:</a:t>
            </a:r>
            <a:r>
              <a:rPr lang="el-GR" sz="2400" dirty="0" smtClean="0">
                <a:solidFill>
                  <a:srgbClr val="002060"/>
                </a:solidFill>
              </a:rPr>
              <a:t> μέτρα που αφορούν την </a:t>
            </a:r>
            <a:r>
              <a:rPr lang="el-GR" sz="2400" b="1" dirty="0" smtClean="0">
                <a:solidFill>
                  <a:srgbClr val="002060"/>
                </a:solidFill>
              </a:rPr>
              <a:t>εφαρμογή Κοινοτικής και Εθνικής Νομοθεσίας</a:t>
            </a:r>
            <a:r>
              <a:rPr lang="el-GR" sz="2400" dirty="0" smtClean="0">
                <a:solidFill>
                  <a:srgbClr val="002060"/>
                </a:solidFill>
              </a:rPr>
              <a:t> για την προστασία των υδάτων</a:t>
            </a:r>
          </a:p>
          <a:p>
            <a:r>
              <a:rPr lang="el-GR" sz="2400" dirty="0" smtClean="0">
                <a:solidFill>
                  <a:srgbClr val="002060"/>
                </a:solidFill>
              </a:rPr>
              <a:t> </a:t>
            </a:r>
            <a:endParaRPr lang="en-US" sz="2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l-GR" sz="2400" dirty="0" smtClean="0">
                <a:solidFill>
                  <a:srgbClr val="002060"/>
                </a:solidFill>
              </a:rPr>
              <a:t>  </a:t>
            </a:r>
            <a:r>
              <a:rPr lang="el-GR" sz="2400" b="1" dirty="0" smtClean="0">
                <a:solidFill>
                  <a:srgbClr val="002060"/>
                </a:solidFill>
              </a:rPr>
              <a:t>Βασικά Μέτρα - ΟΜΑΔΑ ΙΙ</a:t>
            </a:r>
            <a:r>
              <a:rPr lang="en-US" sz="2400" b="1" dirty="0" smtClean="0">
                <a:solidFill>
                  <a:srgbClr val="002060"/>
                </a:solidFill>
              </a:rPr>
              <a:t>:</a:t>
            </a:r>
            <a:r>
              <a:rPr lang="el-GR" sz="2400" dirty="0" smtClean="0">
                <a:solidFill>
                  <a:srgbClr val="002060"/>
                </a:solidFill>
              </a:rPr>
              <a:t> μέτρα που σχετίζονται με τις </a:t>
            </a:r>
            <a:r>
              <a:rPr lang="el-GR" sz="2400" b="1" dirty="0" smtClean="0">
                <a:solidFill>
                  <a:srgbClr val="002060"/>
                </a:solidFill>
              </a:rPr>
              <a:t>βασικές αρχές της Κοινοτικής και Εθνικής νομοθεσίας για τη διαχείριση των νερών και σχετίζονται με την οριζόντια εφαρμογή δράσεων </a:t>
            </a:r>
            <a:r>
              <a:rPr lang="el-GR" sz="2400" dirty="0" smtClean="0">
                <a:solidFill>
                  <a:srgbClr val="002060"/>
                </a:solidFill>
              </a:rPr>
              <a:t>με σκοπό την επίτευξη ή την διατήρηση της καλής κατάστασης σε αυτά. </a:t>
            </a: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l-GR" sz="2400" dirty="0" smtClean="0">
                <a:solidFill>
                  <a:srgbClr val="002060"/>
                </a:solidFill>
              </a:rPr>
              <a:t>  </a:t>
            </a:r>
            <a:r>
              <a:rPr lang="el-GR" sz="2400" b="1" dirty="0" smtClean="0">
                <a:solidFill>
                  <a:srgbClr val="002060"/>
                </a:solidFill>
              </a:rPr>
              <a:t>Συμπληρωματικά μέτρα</a:t>
            </a:r>
            <a:r>
              <a:rPr lang="en-US" sz="2400" b="1" dirty="0" smtClean="0">
                <a:solidFill>
                  <a:srgbClr val="002060"/>
                </a:solidFill>
              </a:rPr>
              <a:t>:</a:t>
            </a:r>
            <a:r>
              <a:rPr lang="el-GR" sz="2400" b="1" dirty="0" smtClean="0">
                <a:solidFill>
                  <a:srgbClr val="002060"/>
                </a:solidFill>
              </a:rPr>
              <a:t> </a:t>
            </a:r>
            <a:r>
              <a:rPr lang="el-GR" sz="2400" dirty="0" smtClean="0">
                <a:solidFill>
                  <a:srgbClr val="002060"/>
                </a:solidFill>
              </a:rPr>
              <a:t>μέτρα που καταρτίζονται και τίθενται σε εφαρμογή επιπλέον των βασικών μέτρων, με σκοπό την επίτευξη των στόχων που καθορίζονται σύμφωνα με το άρθρο 4 της Οδηγίας 2000/60/ΕΚ. 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3721427" y="234696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Μεθοδολογία Ιεράρχησης του Προγράμματος Μέτρων</a:t>
            </a:r>
            <a:endParaRPr lang="en-US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 28"/>
          <p:cNvGrpSpPr/>
          <p:nvPr/>
        </p:nvGrpSpPr>
        <p:grpSpPr>
          <a:xfrm>
            <a:off x="637146" y="1894897"/>
            <a:ext cx="8242451" cy="4963103"/>
            <a:chOff x="637146" y="1894897"/>
            <a:chExt cx="8242451" cy="4963103"/>
          </a:xfrm>
        </p:grpSpPr>
        <p:sp>
          <p:nvSpPr>
            <p:cNvPr id="6" name="Rectangle 5"/>
            <p:cNvSpPr/>
            <p:nvPr/>
          </p:nvSpPr>
          <p:spPr>
            <a:xfrm>
              <a:off x="3305056" y="1894897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err="1" smtClean="0"/>
                <a:t>Πολυκριτηριακή</a:t>
              </a:r>
              <a:r>
                <a:rPr lang="el-GR" dirty="0" smtClean="0"/>
                <a:t> Ανάλυση</a:t>
              </a:r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754217" y="3161845"/>
              <a:ext cx="168374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SWOT </a:t>
              </a:r>
              <a:r>
                <a:rPr lang="el-GR" dirty="0" smtClean="0"/>
                <a:t>Ανάλυση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836403" y="3161843"/>
              <a:ext cx="1740667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Ανάλυση Κόστους-Οφέλους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325278" y="4340644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Πολλαπλά Κριτήρια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14261" y="5442330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Βαθμολόγηση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74910" y="4340644"/>
              <a:ext cx="2304687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Συμμετοχή Κοινωνικών Εταίρων</a:t>
              </a:r>
              <a:endParaRPr lang="en-US" dirty="0" smtClean="0"/>
            </a:p>
            <a:p>
              <a:pPr algn="ctr"/>
              <a:r>
                <a:rPr lang="en-US" dirty="0" smtClean="0"/>
                <a:t>(focus expert groups)</a:t>
              </a: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77070" y="5440496"/>
              <a:ext cx="229886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Συμμετοχή Κοινωνικών Εταίρων</a:t>
              </a:r>
              <a:endParaRPr lang="en-US" dirty="0" smtClean="0"/>
            </a:p>
            <a:p>
              <a:pPr algn="ctr"/>
              <a:r>
                <a:rPr lang="en-US" dirty="0" smtClean="0"/>
                <a:t>(focus expert groups)</a:t>
              </a:r>
              <a:endParaRPr lang="en-US" dirty="0"/>
            </a:p>
          </p:txBody>
        </p:sp>
        <p:cxnSp>
          <p:nvCxnSpPr>
            <p:cNvPr id="14" name="Elbow Connector 13"/>
            <p:cNvCxnSpPr>
              <a:stCxn id="6" idx="2"/>
              <a:endCxn id="7" idx="0"/>
            </p:cNvCxnSpPr>
            <p:nvPr/>
          </p:nvCxnSpPr>
          <p:spPr>
            <a:xfrm rot="5400000">
              <a:off x="3924295" y="2426009"/>
              <a:ext cx="407632" cy="1064041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/>
            <p:cNvCxnSpPr>
              <a:stCxn id="6" idx="2"/>
              <a:endCxn id="8" idx="0"/>
            </p:cNvCxnSpPr>
            <p:nvPr/>
          </p:nvCxnSpPr>
          <p:spPr>
            <a:xfrm rot="16200000" flipH="1">
              <a:off x="4979619" y="2434725"/>
              <a:ext cx="407630" cy="1046606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>
              <a:stCxn id="7" idx="2"/>
              <a:endCxn id="9" idx="0"/>
            </p:cNvCxnSpPr>
            <p:nvPr/>
          </p:nvCxnSpPr>
          <p:spPr>
            <a:xfrm rot="16200000" flipH="1">
              <a:off x="3978480" y="3638770"/>
              <a:ext cx="319483" cy="1084263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/>
            <p:cNvCxnSpPr>
              <a:stCxn id="8" idx="2"/>
              <a:endCxn id="9" idx="0"/>
            </p:cNvCxnSpPr>
            <p:nvPr/>
          </p:nvCxnSpPr>
          <p:spPr>
            <a:xfrm rot="5400000">
              <a:off x="5033803" y="3667709"/>
              <a:ext cx="319485" cy="1026384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9" idx="2"/>
              <a:endCxn id="10" idx="0"/>
            </p:cNvCxnSpPr>
            <p:nvPr/>
          </p:nvCxnSpPr>
          <p:spPr>
            <a:xfrm rot="5400000">
              <a:off x="4553660" y="5315637"/>
              <a:ext cx="242370" cy="11017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1" idx="1"/>
              <a:endCxn id="9" idx="3"/>
            </p:cNvCxnSpPr>
            <p:nvPr/>
          </p:nvCxnSpPr>
          <p:spPr>
            <a:xfrm flipH="1">
              <a:off x="6035428" y="4770302"/>
              <a:ext cx="539482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1"/>
              <a:endCxn id="10" idx="3"/>
            </p:cNvCxnSpPr>
            <p:nvPr/>
          </p:nvCxnSpPr>
          <p:spPr>
            <a:xfrm flipH="1">
              <a:off x="6024411" y="5870154"/>
              <a:ext cx="552659" cy="183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2357628" y="6533002"/>
              <a:ext cx="4638102" cy="324998"/>
            </a:xfrm>
            <a:prstGeom prst="rect">
              <a:avLst/>
            </a:prstGeom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Ιεράρχηση του Προγράμματος Μέτρων</a:t>
              </a:r>
              <a:endParaRPr lang="en-US" dirty="0"/>
            </a:p>
          </p:txBody>
        </p:sp>
        <p:cxnSp>
          <p:nvCxnSpPr>
            <p:cNvPr id="30" name="Straight Arrow Connector 29"/>
            <p:cNvCxnSpPr>
              <a:stCxn id="10" idx="2"/>
              <a:endCxn id="28" idx="0"/>
            </p:cNvCxnSpPr>
            <p:nvPr/>
          </p:nvCxnSpPr>
          <p:spPr>
            <a:xfrm>
              <a:off x="4669336" y="6301646"/>
              <a:ext cx="7343" cy="23135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6993120" y="3161846"/>
              <a:ext cx="1870707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Ανάλυση Κλιματικής Αλλαγής</a:t>
              </a:r>
              <a:endParaRPr lang="en-US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37146" y="3161842"/>
              <a:ext cx="168374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DPSIR </a:t>
              </a:r>
              <a:r>
                <a:rPr lang="el-GR" dirty="0" smtClean="0"/>
                <a:t>Ανάλυση</a:t>
              </a:r>
              <a:endParaRPr lang="en-US" dirty="0"/>
            </a:p>
          </p:txBody>
        </p:sp>
        <p:cxnSp>
          <p:nvCxnSpPr>
            <p:cNvPr id="42" name="Elbow Connector 41"/>
            <p:cNvCxnSpPr>
              <a:stCxn id="6" idx="2"/>
              <a:endCxn id="22" idx="0"/>
            </p:cNvCxnSpPr>
            <p:nvPr/>
          </p:nvCxnSpPr>
          <p:spPr>
            <a:xfrm rot="16200000" flipH="1">
              <a:off x="6090486" y="1323857"/>
              <a:ext cx="407633" cy="3268343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43"/>
            <p:cNvCxnSpPr>
              <a:stCxn id="6" idx="2"/>
              <a:endCxn id="36" idx="0"/>
            </p:cNvCxnSpPr>
            <p:nvPr/>
          </p:nvCxnSpPr>
          <p:spPr>
            <a:xfrm rot="5400000">
              <a:off x="2865761" y="1367471"/>
              <a:ext cx="407629" cy="3181112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/>
            <p:cNvCxnSpPr>
              <a:stCxn id="36" idx="2"/>
              <a:endCxn id="9" idx="0"/>
            </p:cNvCxnSpPr>
            <p:nvPr/>
          </p:nvCxnSpPr>
          <p:spPr>
            <a:xfrm rot="16200000" flipH="1">
              <a:off x="2919943" y="2580234"/>
              <a:ext cx="319486" cy="3201334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52"/>
            <p:cNvCxnSpPr>
              <a:stCxn id="22" idx="2"/>
              <a:endCxn id="9" idx="0"/>
            </p:cNvCxnSpPr>
            <p:nvPr/>
          </p:nvCxnSpPr>
          <p:spPr>
            <a:xfrm rot="5400000">
              <a:off x="6144673" y="2556843"/>
              <a:ext cx="319482" cy="3248121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80697" y="278824"/>
            <a:ext cx="4263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</a:rPr>
              <a:t>Κριτήρια &amp; Δείκτες αξιολόγησης των μέτρων του Σχεδίου Διαχείρισης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2540" y="2122010"/>
            <a:ext cx="872364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 smtClean="0"/>
              <a:t>ΣΤΟΧΟΣ 1: Επίτευξη καλής κατάστασης όλων των υδάτων (καλή οικολογικής στα επιφανειακά και καλή χημική και ποσοτική κατάσταση στα υπόγεια).</a:t>
            </a:r>
            <a:endParaRPr lang="en-US" sz="2800" dirty="0" smtClean="0"/>
          </a:p>
          <a:p>
            <a:r>
              <a:rPr lang="el-GR" sz="2800" dirty="0" smtClean="0"/>
              <a:t>ΣΤΟΧΟΣ 2: Βελτίωση αναπτυξιακού δυναμικού περιοχής και Οικονομική Αποδοτικότητα.</a:t>
            </a:r>
            <a:endParaRPr lang="en-US" sz="2800" dirty="0" smtClean="0"/>
          </a:p>
          <a:p>
            <a:r>
              <a:rPr lang="el-GR" sz="2800" dirty="0" smtClean="0"/>
              <a:t>ΣΤΟΧΟΣ 3: Κοινωνική συνοχή, ευεξίας και ποιότητα ζωής.</a:t>
            </a:r>
            <a:endParaRPr lang="en-US" sz="2800" dirty="0" smtClean="0"/>
          </a:p>
          <a:p>
            <a:r>
              <a:rPr lang="el-GR" sz="2800" dirty="0" smtClean="0"/>
              <a:t>ΣΤΟΧΟΣ 4: Βαθμός υλοποίησης δράσεων.</a:t>
            </a:r>
            <a:endParaRPr lang="en-US" sz="2800" dirty="0" smtClean="0"/>
          </a:p>
          <a:p>
            <a:r>
              <a:rPr lang="el-GR" sz="2800" dirty="0" smtClean="0"/>
              <a:t>ΣΤΟΧΟΣ 5: Ελαχιστοποίηση επιπτώσεων κλιματικής αλλαγής.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80697" y="278824"/>
            <a:ext cx="4263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</a:rPr>
              <a:t>Κριτήρια &amp; Δείκτες αξιολόγησης των μέτρων του Σχεδίου Διαχείρισης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29658" y="1883882"/>
          <a:ext cx="8339769" cy="1121664"/>
        </p:xfrm>
        <a:graphic>
          <a:graphicData uri="http://schemas.openxmlformats.org/drawingml/2006/table">
            <a:tbl>
              <a:tblPr/>
              <a:tblGrid>
                <a:gridCol w="83397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1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000" b="1" dirty="0">
                          <a:solidFill>
                            <a:srgbClr val="FFFFFF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Επίτευξη καλής κατάστασης όλων των υδάτων (καλή οικολογικής στα επιφανειακά και καλή χημική και ποσοτική κατάσταση στα υπόγεια)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>
                          <a:latin typeface="Century Gothic"/>
                          <a:ea typeface="Century Gothic"/>
                          <a:cs typeface="Times New Roman"/>
                        </a:rPr>
                        <a:t>ΚΡΙΤΗΡΙΟ 1.1: Αντίκτυπος στην οικολογική και χημική κατάσταση</a:t>
                      </a:r>
                      <a:endParaRPr lang="en-US" sz="110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1.2: Εμφανής Αντίκτυπος στο τοπίο (προστατευόμενες περιοχές</a:t>
                      </a:r>
                      <a:r>
                        <a:rPr lang="el-GR" sz="1100" b="1" dirty="0" smtClean="0">
                          <a:latin typeface="Century Gothic"/>
                          <a:ea typeface="Century Gothic"/>
                          <a:cs typeface="Times New Roman"/>
                        </a:rPr>
                        <a:t>)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1.3: Αντίκτυπος σε άλλα </a:t>
                      </a:r>
                      <a:r>
                        <a:rPr lang="el-GR" sz="1100" b="1" dirty="0" smtClean="0">
                          <a:latin typeface="Century Gothic"/>
                          <a:ea typeface="Century Gothic"/>
                          <a:cs typeface="Times New Roman"/>
                        </a:rPr>
                        <a:t>οικοσυστήματα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29657" y="2988179"/>
          <a:ext cx="8339769" cy="1156716"/>
        </p:xfrm>
        <a:graphic>
          <a:graphicData uri="http://schemas.openxmlformats.org/drawingml/2006/table">
            <a:tbl>
              <a:tblPr/>
              <a:tblGrid>
                <a:gridCol w="83397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dirty="0">
                          <a:latin typeface="Century Gothic"/>
                          <a:ea typeface="Century Gothic"/>
                          <a:cs typeface="Times New Roman"/>
                        </a:rPr>
                        <a:t/>
                      </a:r>
                      <a:br>
                        <a:rPr lang="el-GR" sz="1100" dirty="0">
                          <a:latin typeface="Century Gothic"/>
                          <a:ea typeface="Century Gothic"/>
                          <a:cs typeface="Times New Roman"/>
                        </a:rPr>
                      </a:b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2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Βελτίωση αναπτυξιακού δυναμικού περιοχής και Οικονομική Αποδοτικότητα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>
                          <a:latin typeface="Century Gothic"/>
                          <a:ea typeface="Century Gothic"/>
                          <a:cs typeface="Times New Roman"/>
                        </a:rPr>
                        <a:t>ΚΡΙΤΗΡΙΟ 2.1: Χρηματοοικονομικό Κόστος (υλοποίησης/λειτουργίας)</a:t>
                      </a:r>
                      <a:endParaRPr lang="en-US" sz="110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>
                          <a:latin typeface="Century Gothic"/>
                          <a:ea typeface="Century Gothic"/>
                          <a:cs typeface="Times New Roman"/>
                        </a:rPr>
                        <a:t>ΚΡΙΤΗΡΙΟ 2.2: Επίδραση στις οικονομικές δραστηριότητες</a:t>
                      </a:r>
                      <a:endParaRPr lang="en-US" sz="110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2.3: Διατήρηση / αύξηση υδατικών πόρων ( </a:t>
                      </a:r>
                      <a:r>
                        <a:rPr lang="en-US" sz="1100" b="1" dirty="0">
                          <a:latin typeface="Century Gothic"/>
                          <a:ea typeface="Century Gothic"/>
                          <a:cs typeface="Times New Roman"/>
                        </a:rPr>
                        <a:t>supply</a:t>
                      </a: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 &amp; </a:t>
                      </a:r>
                      <a:r>
                        <a:rPr lang="en-US" sz="1100" b="1" dirty="0">
                          <a:latin typeface="Century Gothic"/>
                          <a:ea typeface="Century Gothic"/>
                          <a:cs typeface="Times New Roman"/>
                        </a:rPr>
                        <a:t>demand</a:t>
                      </a: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)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9657" y="4188146"/>
          <a:ext cx="8339768" cy="963930"/>
        </p:xfrm>
        <a:graphic>
          <a:graphicData uri="http://schemas.openxmlformats.org/drawingml/2006/table">
            <a:tbl>
              <a:tblPr/>
              <a:tblGrid>
                <a:gridCol w="8339768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3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Κοινωνική συνοχή, ευεξίας και ποιότητα ζωής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>
                          <a:latin typeface="Century Gothic"/>
                          <a:ea typeface="Century Gothic"/>
                          <a:cs typeface="Times New Roman"/>
                        </a:rPr>
                        <a:t>ΚΡΙΤΗΡΙΟ 3.1: Επίδραση στην εργασία – δημιουργία νέων θέσεων εργασίας</a:t>
                      </a:r>
                      <a:endParaRPr lang="en-US" sz="110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3.2: Δίκαιη κατανομή κόστους – οφέλους 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3.3: Ασφάλεια και αξιοπιστία κατανομής νερού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29657" y="5161474"/>
          <a:ext cx="8339769" cy="963930"/>
        </p:xfrm>
        <a:graphic>
          <a:graphicData uri="http://schemas.openxmlformats.org/drawingml/2006/table">
            <a:tbl>
              <a:tblPr/>
              <a:tblGrid>
                <a:gridCol w="83397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4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Βαθμός υλοποίησης δράσεων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4.1: Απαιτούμενος χρόνος σχεδιασμού και </a:t>
                      </a:r>
                      <a:r>
                        <a:rPr lang="el-GR" sz="1100" b="1" dirty="0" smtClean="0">
                          <a:latin typeface="Century Gothic"/>
                          <a:ea typeface="Century Gothic"/>
                          <a:cs typeface="Times New Roman"/>
                        </a:rPr>
                        <a:t>υλοποίησης</a:t>
                      </a:r>
                      <a:r>
                        <a:rPr lang="en-US" sz="1100" b="1" dirty="0" smtClean="0">
                          <a:latin typeface="Century Gothic"/>
                          <a:ea typeface="Century Gothic"/>
                          <a:cs typeface="Times New Roman"/>
                        </a:rPr>
                        <a:t> –</a:t>
                      </a:r>
                      <a:r>
                        <a:rPr lang="en-US" sz="1100" b="1" baseline="0" dirty="0" smtClean="0">
                          <a:latin typeface="Century Gothic"/>
                          <a:ea typeface="Century Gothic"/>
                          <a:cs typeface="Times New Roman"/>
                        </a:rPr>
                        <a:t> </a:t>
                      </a:r>
                      <a:r>
                        <a:rPr lang="el-GR" sz="1100" b="1" baseline="0" dirty="0" smtClean="0">
                          <a:latin typeface="Century Gothic"/>
                          <a:ea typeface="Century Gothic"/>
                          <a:cs typeface="Times New Roman"/>
                        </a:rPr>
                        <a:t>Ύπαρξη διοικητικού και θεσμικού πλαισίου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4.2: Τεχνική και λειτουργική αρτιότητα, ύπαρξη απαραίτητων οικονομικών πόρων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4.3: Βαθμός κοινωνικής αποδοχής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29657" y="6157634"/>
          <a:ext cx="8339769" cy="578358"/>
        </p:xfrm>
        <a:graphic>
          <a:graphicData uri="http://schemas.openxmlformats.org/drawingml/2006/table">
            <a:tbl>
              <a:tblPr/>
              <a:tblGrid>
                <a:gridCol w="83397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5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Ελαχιστοποίηση επιπτώσεων κλιματικής αλλαγής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5.1: </a:t>
                      </a:r>
                      <a:r>
                        <a:rPr lang="el-GR" sz="1100" b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Επίδραση μέτρου έργου στην ελαχιστοποίηση των επιπτώσεων της κλιματικής αλλαγής </a:t>
                      </a:r>
                      <a:endParaRPr lang="en-US" sz="1100" dirty="0">
                        <a:latin typeface="Century Gothic" pitchFamily="34" charset="0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79400" y="1889126"/>
            <a:ext cx="87122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>
              <a:spcBef>
                <a:spcPts val="0"/>
              </a:spcBef>
              <a:defRPr/>
            </a:pPr>
            <a:r>
              <a:rPr lang="el-GR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Εφαρμογή σε 4 αντιπροσωπευτικές λεκάνες απορροής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" y="2856091"/>
            <a:ext cx="8886825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2819400" y="533400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Μεθοδολογία Ιεράρχησης του Προγράμματος Μέτρων</a:t>
            </a:r>
            <a:endParaRPr lang="en-US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 txBox="1">
            <a:spLocks/>
          </p:cNvSpPr>
          <p:nvPr/>
        </p:nvSpPr>
        <p:spPr>
          <a:xfrm>
            <a:off x="0" y="2097796"/>
            <a:ext cx="3352800" cy="34290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el-GR" dirty="0" smtClean="0"/>
              <a:t>Περιβαλλοντικές Πιέσεις</a:t>
            </a:r>
          </a:p>
          <a:p>
            <a:pPr>
              <a:defRPr/>
            </a:pPr>
            <a:r>
              <a:rPr lang="el-GR" dirty="0" smtClean="0"/>
              <a:t>Γεωργία</a:t>
            </a:r>
          </a:p>
          <a:p>
            <a:pPr>
              <a:defRPr/>
            </a:pPr>
            <a:r>
              <a:rPr lang="el-GR" dirty="0" smtClean="0"/>
              <a:t>Οικιακά Λύματα</a:t>
            </a:r>
          </a:p>
          <a:p>
            <a:pPr>
              <a:defRPr/>
            </a:pPr>
            <a:r>
              <a:rPr lang="el-GR" dirty="0" smtClean="0"/>
              <a:t>Ελαιουργεία</a:t>
            </a:r>
          </a:p>
          <a:p>
            <a:pPr>
              <a:defRPr/>
            </a:pPr>
            <a:r>
              <a:rPr lang="el-GR" dirty="0" smtClean="0"/>
              <a:t>Κτηνοτροφία</a:t>
            </a:r>
          </a:p>
          <a:p>
            <a:pPr>
              <a:defRPr/>
            </a:pPr>
            <a:r>
              <a:rPr lang="el-GR" dirty="0" smtClean="0"/>
              <a:t>Τουρισμός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7107" name="Picture 2" descr="http://www.cna.gr/wp-content/uploads/2015/02/katsigaro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319" y="4876800"/>
            <a:ext cx="3240088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 descr="http://agonaskritis.gr/wp-content/uploads/bfi_thumb/915-2xry5x3zwuyk8lbfwxscn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849813"/>
            <a:ext cx="29670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Ορθογώνιο 5"/>
          <p:cNvSpPr/>
          <p:nvPr/>
        </p:nvSpPr>
        <p:spPr>
          <a:xfrm>
            <a:off x="4452564" y="1866814"/>
            <a:ext cx="3432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l-GR" sz="2400" b="1" dirty="0" smtClean="0">
                <a:solidFill>
                  <a:schemeClr val="accent1">
                    <a:lumMod val="75000"/>
                  </a:schemeClr>
                </a:solidFill>
              </a:rPr>
              <a:t>Λεκάνη Απορροής </a:t>
            </a:r>
            <a:r>
              <a:rPr lang="el-GR" sz="2400" b="1" dirty="0" err="1" smtClean="0">
                <a:solidFill>
                  <a:schemeClr val="accent1">
                    <a:lumMod val="75000"/>
                  </a:schemeClr>
                </a:solidFill>
              </a:rPr>
              <a:t>Κερίτη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7110" name="Picture 2" descr="alikianos"/>
          <p:cNvPicPr>
            <a:picLocks noChangeAspect="1" noChangeArrowheads="1"/>
          </p:cNvPicPr>
          <p:nvPr/>
        </p:nvPicPr>
        <p:blipFill>
          <a:blip r:embed="rId4"/>
          <a:srcRect t="6718" b="14227"/>
          <a:stretch>
            <a:fillRect/>
          </a:stretch>
        </p:blipFill>
        <p:spPr bwMode="auto">
          <a:xfrm>
            <a:off x="3352800" y="2328777"/>
            <a:ext cx="56070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3596836" y="208344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Μεθοδολογία Ιεράρχησης του Προγράμματος Μέτρων</a:t>
            </a:r>
            <a:endParaRPr lang="en-US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28"/>
          <p:cNvGrpSpPr/>
          <p:nvPr/>
        </p:nvGrpSpPr>
        <p:grpSpPr>
          <a:xfrm>
            <a:off x="637146" y="1894897"/>
            <a:ext cx="8506854" cy="4963103"/>
            <a:chOff x="637146" y="1894897"/>
            <a:chExt cx="8506854" cy="4963103"/>
          </a:xfrm>
        </p:grpSpPr>
        <p:sp>
          <p:nvSpPr>
            <p:cNvPr id="6" name="Rectangle 5"/>
            <p:cNvSpPr/>
            <p:nvPr/>
          </p:nvSpPr>
          <p:spPr>
            <a:xfrm>
              <a:off x="3305056" y="1894897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b="1" dirty="0" err="1" smtClean="0">
                  <a:solidFill>
                    <a:srgbClr val="FFC000"/>
                  </a:solidFill>
                </a:rPr>
                <a:t>Πολυκριτηριακή</a:t>
              </a:r>
              <a:r>
                <a:rPr lang="el-GR" b="1" dirty="0" smtClean="0">
                  <a:solidFill>
                    <a:srgbClr val="FFC000"/>
                  </a:solidFill>
                </a:rPr>
                <a:t> Ανάλυση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54217" y="3161845"/>
              <a:ext cx="168374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SWOT </a:t>
              </a:r>
              <a:r>
                <a:rPr lang="el-GR" dirty="0" smtClean="0"/>
                <a:t>Ανάλυση</a:t>
              </a:r>
            </a:p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ΤΕΙ Κρήτης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836403" y="3161843"/>
              <a:ext cx="190592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Ανάλυση Κόστους-Οφέλους </a:t>
              </a:r>
              <a:r>
                <a:rPr lang="el-GR" b="1" dirty="0" smtClean="0">
                  <a:solidFill>
                    <a:srgbClr val="FFC000"/>
                  </a:solidFill>
                </a:rPr>
                <a:t>ΟΑΚ Α.Ε.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325278" y="4340644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Πολλαπλά Κριτήρια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14261" y="5442330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Βαθμολόγηση</a:t>
              </a:r>
            </a:p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Περιφέρεια Κρήτης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74910" y="4340644"/>
              <a:ext cx="2304687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Συμμετοχή Κοινωνικών Εταίρων</a:t>
              </a:r>
              <a:endParaRPr lang="en-US" dirty="0" smtClean="0"/>
            </a:p>
            <a:p>
              <a:pPr algn="ctr"/>
              <a:r>
                <a:rPr lang="en-US" b="1" dirty="0" smtClean="0">
                  <a:solidFill>
                    <a:srgbClr val="FFC000"/>
                  </a:solidFill>
                </a:rPr>
                <a:t>(focus expert groups)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77070" y="5440496"/>
              <a:ext cx="229886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Συμμετοχή Κοινωνικών Εταίρων</a:t>
              </a:r>
              <a:endParaRPr lang="en-US" dirty="0" smtClean="0"/>
            </a:p>
            <a:p>
              <a:pPr algn="ctr"/>
              <a:r>
                <a:rPr lang="en-US" b="1" dirty="0" smtClean="0">
                  <a:solidFill>
                    <a:srgbClr val="FFC000"/>
                  </a:solidFill>
                </a:rPr>
                <a:t>(focus expert groups)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cxnSp>
          <p:nvCxnSpPr>
            <p:cNvPr id="14" name="Elbow Connector 13"/>
            <p:cNvCxnSpPr>
              <a:stCxn id="6" idx="2"/>
              <a:endCxn id="7" idx="0"/>
            </p:cNvCxnSpPr>
            <p:nvPr/>
          </p:nvCxnSpPr>
          <p:spPr>
            <a:xfrm rot="5400000">
              <a:off x="3924295" y="2426009"/>
              <a:ext cx="407632" cy="1064041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/>
            <p:cNvCxnSpPr>
              <a:stCxn id="6" idx="2"/>
              <a:endCxn id="8" idx="0"/>
            </p:cNvCxnSpPr>
            <p:nvPr/>
          </p:nvCxnSpPr>
          <p:spPr>
            <a:xfrm rot="16200000" flipH="1">
              <a:off x="5020932" y="2393412"/>
              <a:ext cx="407630" cy="1129232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>
              <a:stCxn id="7" idx="2"/>
              <a:endCxn id="9" idx="0"/>
            </p:cNvCxnSpPr>
            <p:nvPr/>
          </p:nvCxnSpPr>
          <p:spPr>
            <a:xfrm rot="16200000" flipH="1">
              <a:off x="3978480" y="3638770"/>
              <a:ext cx="319483" cy="1084263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/>
            <p:cNvCxnSpPr>
              <a:stCxn id="8" idx="2"/>
              <a:endCxn id="9" idx="0"/>
            </p:cNvCxnSpPr>
            <p:nvPr/>
          </p:nvCxnSpPr>
          <p:spPr>
            <a:xfrm rot="5400000">
              <a:off x="5075116" y="3626396"/>
              <a:ext cx="319485" cy="110901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9" idx="2"/>
              <a:endCxn id="10" idx="0"/>
            </p:cNvCxnSpPr>
            <p:nvPr/>
          </p:nvCxnSpPr>
          <p:spPr>
            <a:xfrm rot="5400000">
              <a:off x="4553660" y="5315637"/>
              <a:ext cx="242370" cy="11017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1" idx="1"/>
              <a:endCxn id="9" idx="3"/>
            </p:cNvCxnSpPr>
            <p:nvPr/>
          </p:nvCxnSpPr>
          <p:spPr>
            <a:xfrm flipH="1">
              <a:off x="6035428" y="4770302"/>
              <a:ext cx="539482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1"/>
              <a:endCxn id="10" idx="3"/>
            </p:cNvCxnSpPr>
            <p:nvPr/>
          </p:nvCxnSpPr>
          <p:spPr>
            <a:xfrm flipH="1">
              <a:off x="6024411" y="5870154"/>
              <a:ext cx="552659" cy="183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2357628" y="6533002"/>
              <a:ext cx="4638102" cy="324998"/>
            </a:xfrm>
            <a:prstGeom prst="rect">
              <a:avLst/>
            </a:prstGeom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Ιεράρχηση του Προγράμματος Μέτρων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cxnSp>
          <p:nvCxnSpPr>
            <p:cNvPr id="30" name="Straight Arrow Connector 29"/>
            <p:cNvCxnSpPr>
              <a:stCxn id="10" idx="2"/>
              <a:endCxn id="28" idx="0"/>
            </p:cNvCxnSpPr>
            <p:nvPr/>
          </p:nvCxnSpPr>
          <p:spPr>
            <a:xfrm>
              <a:off x="4669336" y="6301646"/>
              <a:ext cx="7343" cy="23135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6993120" y="3161846"/>
              <a:ext cx="215088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Ανάλυση Κλιματικής Αλλαγής </a:t>
              </a:r>
            </a:p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Πολυτεχνείο Κρήτης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37146" y="3161842"/>
              <a:ext cx="168374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DPSIR </a:t>
              </a:r>
              <a:r>
                <a:rPr lang="el-GR" dirty="0" smtClean="0"/>
                <a:t>Ανάλυση</a:t>
              </a:r>
            </a:p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Διαχειριστικό Σχέδιο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cxnSp>
          <p:nvCxnSpPr>
            <p:cNvPr id="42" name="Elbow Connector 41"/>
            <p:cNvCxnSpPr>
              <a:stCxn id="6" idx="2"/>
              <a:endCxn id="22" idx="0"/>
            </p:cNvCxnSpPr>
            <p:nvPr/>
          </p:nvCxnSpPr>
          <p:spPr>
            <a:xfrm rot="16200000" flipH="1">
              <a:off x="6160529" y="1253814"/>
              <a:ext cx="407633" cy="3408429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43"/>
            <p:cNvCxnSpPr>
              <a:stCxn id="6" idx="2"/>
              <a:endCxn id="36" idx="0"/>
            </p:cNvCxnSpPr>
            <p:nvPr/>
          </p:nvCxnSpPr>
          <p:spPr>
            <a:xfrm rot="5400000">
              <a:off x="2865761" y="1367471"/>
              <a:ext cx="407629" cy="3181112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/>
            <p:cNvCxnSpPr>
              <a:stCxn id="36" idx="2"/>
              <a:endCxn id="9" idx="0"/>
            </p:cNvCxnSpPr>
            <p:nvPr/>
          </p:nvCxnSpPr>
          <p:spPr>
            <a:xfrm rot="16200000" flipH="1">
              <a:off x="2919943" y="2580234"/>
              <a:ext cx="319486" cy="3201334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52"/>
            <p:cNvCxnSpPr>
              <a:stCxn id="22" idx="2"/>
              <a:endCxn id="9" idx="0"/>
            </p:cNvCxnSpPr>
            <p:nvPr/>
          </p:nvCxnSpPr>
          <p:spPr>
            <a:xfrm rot="5400000">
              <a:off x="6214716" y="2486800"/>
              <a:ext cx="319482" cy="3388207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itle 1"/>
          <p:cNvSpPr txBox="1">
            <a:spLocks/>
          </p:cNvSpPr>
          <p:nvPr/>
        </p:nvSpPr>
        <p:spPr>
          <a:xfrm>
            <a:off x="3596090" y="0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Μεθοδολογία Ιεράρχησης του Προγράμματος Μέτρων</a:t>
            </a:r>
            <a:endParaRPr lang="en-US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Nikolaos\Desktop\AquaMan Logo.jpg"/>
          <p:cNvPicPr>
            <a:picLocks noChangeAspect="1" noChangeArrowheads="1"/>
          </p:cNvPicPr>
          <p:nvPr/>
        </p:nvPicPr>
        <p:blipFill>
          <a:blip r:embed="rId2"/>
          <a:srcRect b="23704"/>
          <a:stretch>
            <a:fillRect/>
          </a:stretch>
        </p:blipFill>
        <p:spPr bwMode="auto">
          <a:xfrm>
            <a:off x="1341120" y="1818202"/>
            <a:ext cx="6941062" cy="41592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33031" y="3654623"/>
            <a:ext cx="4153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800" b="1" dirty="0" smtClean="0">
                <a:solidFill>
                  <a:srgbClr val="FFC000"/>
                </a:solidFill>
              </a:rPr>
              <a:t>Ανάλυση Κλιματικής Αλλαγής</a:t>
            </a:r>
            <a:r>
              <a:rPr lang="en-US" sz="2800" b="1" dirty="0" smtClean="0">
                <a:solidFill>
                  <a:srgbClr val="FFC000"/>
                </a:solidFill>
              </a:rPr>
              <a:t>…..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0"/>
            <a:ext cx="9144000" cy="1800225"/>
          </a:xfrm>
          <a:prstGeom prst="rect">
            <a:avLst/>
          </a:prstGeom>
          <a:noFill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87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63725"/>
            <a:ext cx="9144000" cy="499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5067300" y="4508500"/>
            <a:ext cx="749300" cy="393700"/>
          </a:xfrm>
          <a:prstGeom prst="ellipse">
            <a:avLst/>
          </a:prstGeom>
          <a:noFill/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Arrow Connector 10"/>
          <p:cNvCxnSpPr>
            <a:stCxn id="8" idx="4"/>
            <a:endCxn id="13" idx="0"/>
          </p:cNvCxnSpPr>
          <p:nvPr/>
        </p:nvCxnSpPr>
        <p:spPr>
          <a:xfrm flipH="1">
            <a:off x="4546600" y="4902200"/>
            <a:ext cx="895350" cy="125095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75013" y="6153150"/>
            <a:ext cx="2541587" cy="36988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400" b="1" dirty="0">
                <a:solidFill>
                  <a:srgbClr val="002060"/>
                </a:solidFill>
              </a:rPr>
              <a:t>500 </a:t>
            </a:r>
            <a:r>
              <a:rPr lang="en-US" sz="1400" b="1" dirty="0">
                <a:solidFill>
                  <a:srgbClr val="002060"/>
                </a:solidFill>
              </a:rPr>
              <a:t>Km </a:t>
            </a:r>
            <a:r>
              <a:rPr lang="el-GR" sz="1400" b="1" dirty="0" smtClean="0">
                <a:solidFill>
                  <a:srgbClr val="002060"/>
                </a:solidFill>
              </a:rPr>
              <a:t>από την Σαχάρα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62900" y="4508500"/>
            <a:ext cx="1181100" cy="1111250"/>
          </a:xfrm>
          <a:prstGeom prst="rect">
            <a:avLst/>
          </a:prstGeom>
          <a:solidFill>
            <a:srgbClr val="FFC000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002060"/>
                </a:solidFill>
              </a:rPr>
              <a:t>1</a:t>
            </a:r>
            <a:r>
              <a:rPr lang="el-GR" sz="1600" b="1" dirty="0">
                <a:solidFill>
                  <a:srgbClr val="002060"/>
                </a:solidFill>
              </a:rPr>
              <a:t>500 </a:t>
            </a:r>
            <a:r>
              <a:rPr lang="en-US" sz="1600" b="1" dirty="0">
                <a:solidFill>
                  <a:srgbClr val="002060"/>
                </a:solidFill>
              </a:rPr>
              <a:t>Km </a:t>
            </a:r>
            <a:r>
              <a:rPr lang="el-GR" sz="1600" b="1" dirty="0" smtClean="0">
                <a:solidFill>
                  <a:srgbClr val="002060"/>
                </a:solidFill>
              </a:rPr>
              <a:t>από την Γη της Επαγγελίας</a:t>
            </a:r>
            <a:endParaRPr lang="en-US" sz="1600" b="1" dirty="0">
              <a:solidFill>
                <a:srgbClr val="002060"/>
              </a:solidFill>
            </a:endParaRPr>
          </a:p>
        </p:txBody>
      </p:sp>
      <p:cxnSp>
        <p:nvCxnSpPr>
          <p:cNvPr id="18" name="Straight Arrow Connector 17"/>
          <p:cNvCxnSpPr>
            <a:endCxn id="16" idx="1"/>
          </p:cNvCxnSpPr>
          <p:nvPr/>
        </p:nvCxnSpPr>
        <p:spPr>
          <a:xfrm>
            <a:off x="5816600" y="4711700"/>
            <a:ext cx="2146300" cy="352425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876" name="TextBox 20"/>
          <p:cNvSpPr txBox="1">
            <a:spLocks noChangeArrowheads="1"/>
          </p:cNvSpPr>
          <p:nvPr/>
        </p:nvSpPr>
        <p:spPr bwMode="auto">
          <a:xfrm>
            <a:off x="3330575" y="369094"/>
            <a:ext cx="49720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</a:rPr>
              <a:t>Η κλιματική αλλαγή και η Κρήτη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6900"/>
            <a:ext cx="4594034" cy="1962871"/>
          </a:xfrm>
          <a:prstGeom prst="rect">
            <a:avLst/>
          </a:prstGeom>
        </p:spPr>
      </p:pic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Εικόνα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706" y="-12700"/>
            <a:ext cx="1284476" cy="180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Nikolaos\Desktop\AquaMan Logo.jpg"/>
          <p:cNvPicPr>
            <a:picLocks noChangeAspect="1" noChangeArrowheads="1"/>
          </p:cNvPicPr>
          <p:nvPr/>
        </p:nvPicPr>
        <p:blipFill>
          <a:blip r:embed="rId4"/>
          <a:srcRect b="23704"/>
          <a:stretch>
            <a:fillRect/>
          </a:stretch>
        </p:blipFill>
        <p:spPr bwMode="auto">
          <a:xfrm>
            <a:off x="0" y="-12700"/>
            <a:ext cx="2819400" cy="1689457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533906" y="457200"/>
            <a:ext cx="5257800" cy="952500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rgbClr val="002060"/>
                </a:solidFill>
                <a:latin typeface="+mn-lt"/>
              </a:rPr>
              <a:t>Μοντέλο </a:t>
            </a:r>
            <a:r>
              <a:rPr lang="en-US" sz="2800" dirty="0" smtClean="0">
                <a:solidFill>
                  <a:srgbClr val="002060"/>
                </a:solidFill>
                <a:latin typeface="+mn-lt"/>
              </a:rPr>
              <a:t>Crete-SWAT</a:t>
            </a:r>
            <a:endParaRPr lang="en-US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4884" y="4032173"/>
            <a:ext cx="36394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Model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352 sub-basins and streams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47 springs</a:t>
            </a:r>
            <a:endParaRPr lang="el-G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12 soil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14 land 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Topographic data from DEM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502 HRUs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87" y="1866900"/>
            <a:ext cx="4153359" cy="244971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118932" y="3571133"/>
            <a:ext cx="27276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14 land uses - 6 dominant (arable land, pasture, forest, urban area, water and range grasses)</a:t>
            </a:r>
          </a:p>
        </p:txBody>
      </p:sp>
      <p:grpSp>
        <p:nvGrpSpPr>
          <p:cNvPr id="2" name="Group 14"/>
          <p:cNvGrpSpPr/>
          <p:nvPr/>
        </p:nvGrpSpPr>
        <p:grpSpPr>
          <a:xfrm>
            <a:off x="4923505" y="4759287"/>
            <a:ext cx="3866919" cy="1861850"/>
            <a:chOff x="961394" y="2198489"/>
            <a:chExt cx="6849618" cy="4302094"/>
          </a:xfrm>
        </p:grpSpPr>
        <p:grpSp>
          <p:nvGrpSpPr>
            <p:cNvPr id="3" name="Group 5"/>
            <p:cNvGrpSpPr/>
            <p:nvPr/>
          </p:nvGrpSpPr>
          <p:grpSpPr>
            <a:xfrm>
              <a:off x="961394" y="2198489"/>
              <a:ext cx="6849618" cy="4302094"/>
              <a:chOff x="643382" y="1920133"/>
              <a:chExt cx="7535418" cy="4907325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382" y="1920133"/>
                <a:ext cx="7535418" cy="4907325"/>
              </a:xfrm>
              <a:prstGeom prst="rect">
                <a:avLst/>
              </a:prstGeom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1092200" y="4051300"/>
                <a:ext cx="1594106" cy="4445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1086025" y="3978998"/>
              <a:ext cx="14879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12 soil classes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0771"/>
            <a:ext cx="9144000" cy="3667788"/>
          </a:xfrm>
          <a:prstGeom prst="rect">
            <a:avLst/>
          </a:prstGeom>
        </p:spPr>
      </p:pic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Εικόνα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706" y="-12700"/>
            <a:ext cx="1284476" cy="180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Nikolaos\Desktop\AquaMan Logo.jpg"/>
          <p:cNvPicPr>
            <a:picLocks noChangeAspect="1" noChangeArrowheads="1"/>
          </p:cNvPicPr>
          <p:nvPr/>
        </p:nvPicPr>
        <p:blipFill>
          <a:blip r:embed="rId4"/>
          <a:srcRect b="23704"/>
          <a:stretch>
            <a:fillRect/>
          </a:stretch>
        </p:blipFill>
        <p:spPr bwMode="auto">
          <a:xfrm>
            <a:off x="0" y="-12700"/>
            <a:ext cx="2819400" cy="1689457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5103674"/>
            <a:ext cx="51590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69 precipitation stations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21 temperature stations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New meteorological data were collected (1970-2009) and the database was updated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Model was run for the 1980-2009 period on a daily basis</a:t>
            </a:r>
            <a:endParaRPr lang="el-GR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533906" y="457200"/>
            <a:ext cx="5257800" cy="952500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rgbClr val="002060"/>
                </a:solidFill>
                <a:latin typeface="+mn-lt"/>
              </a:rPr>
              <a:t>Μοντέλο </a:t>
            </a:r>
            <a:r>
              <a:rPr lang="en-US" sz="2800" dirty="0" smtClean="0">
                <a:solidFill>
                  <a:srgbClr val="002060"/>
                </a:solidFill>
                <a:latin typeface="+mn-lt"/>
              </a:rPr>
              <a:t>Crete-SWAT</a:t>
            </a:r>
            <a:endParaRPr lang="en-US" sz="28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C:\Presentations\White Mountains 2010\Ellines_sto_vathytero_simeio -1110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4178300"/>
            <a:ext cx="3571875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itle 1"/>
          <p:cNvSpPr>
            <a:spLocks noGrp="1"/>
          </p:cNvSpPr>
          <p:nvPr>
            <p:ph type="ctrTitle"/>
          </p:nvPr>
        </p:nvSpPr>
        <p:spPr>
          <a:xfrm>
            <a:off x="3506788" y="2420938"/>
            <a:ext cx="5651500" cy="1428750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el-GR" sz="2800" dirty="0" err="1" smtClean="0">
                <a:latin typeface="+mn-lt"/>
              </a:rPr>
              <a:t>Καρστικά</a:t>
            </a:r>
            <a:r>
              <a:rPr lang="el-GR" sz="2800" dirty="0" smtClean="0">
                <a:latin typeface="+mn-lt"/>
              </a:rPr>
              <a:t> Υπόγεια Νερά </a:t>
            </a:r>
            <a:r>
              <a:rPr lang="en-US" sz="2800" dirty="0" smtClean="0">
                <a:latin typeface="+mn-lt"/>
              </a:rPr>
              <a:t>(</a:t>
            </a:r>
            <a:r>
              <a:rPr lang="el-GR" sz="2800" dirty="0" smtClean="0">
                <a:latin typeface="+mn-lt"/>
              </a:rPr>
              <a:t>Ελληνική Σπηλαιολογική Εταιρεία</a:t>
            </a:r>
            <a:r>
              <a:rPr lang="en-US" sz="2800" dirty="0" smtClean="0">
                <a:latin typeface="+mn-lt"/>
              </a:rPr>
              <a:t>) </a:t>
            </a:r>
            <a:r>
              <a:rPr lang="el-GR" sz="2800" dirty="0" smtClean="0">
                <a:latin typeface="+mn-lt"/>
              </a:rPr>
              <a:t>Χανιά 1110 </a:t>
            </a:r>
            <a:r>
              <a:rPr lang="en-US" sz="2800" dirty="0" smtClean="0">
                <a:latin typeface="+mn-lt"/>
              </a:rPr>
              <a:t>m </a:t>
            </a:r>
            <a:r>
              <a:rPr lang="el-GR" sz="2800" dirty="0" smtClean="0">
                <a:latin typeface="+mn-lt"/>
              </a:rPr>
              <a:t>κάτω από την επιφάνεια της γης </a:t>
            </a:r>
            <a:r>
              <a:rPr lang="en-US" sz="2800" dirty="0" smtClean="0">
                <a:latin typeface="+mn-lt"/>
              </a:rPr>
              <a:t>(1600 -490 m) </a:t>
            </a:r>
            <a:r>
              <a:rPr lang="el-GR" sz="2800" dirty="0" smtClean="0">
                <a:latin typeface="+mn-lt"/>
              </a:rPr>
              <a:t>Καταβόθρα ΛΙΟΝΤΑΡΙ</a:t>
            </a:r>
            <a:endParaRPr lang="el-GR" sz="3200" dirty="0" smtClean="0">
              <a:latin typeface="+mn-lt"/>
            </a:endParaRPr>
          </a:p>
        </p:txBody>
      </p:sp>
      <p:pic>
        <p:nvPicPr>
          <p:cNvPr id="11268" name="Picture 3" descr="C:\Presentations\White Mountains 2010\H galaria me to potami se vathos -520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4250" y="4143375"/>
            <a:ext cx="18097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C:\Presentations\White Mountains 2010\To teliko sifoni sta -1110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00250"/>
            <a:ext cx="3643313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5" descr="C:\Presentations\White Mountains 2010\normal__MG_168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25" y="4179888"/>
            <a:ext cx="178117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6" descr="C:\Presentations\White Mountains 2010\PANO1 Lefka Ori 2010 3-09 Mavri Melidaou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58288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l-GR" sz="3200" b="1" dirty="0" smtClean="0"/>
              <a:t>Ποτάμια διαλείπουσας ροής και πλημμύρες</a:t>
            </a:r>
            <a:r>
              <a:rPr lang="en-US" sz="3200" b="1" dirty="0" smtClean="0"/>
              <a:t> </a:t>
            </a:r>
            <a:r>
              <a:rPr lang="el-GR" sz="3200" b="1" dirty="0" smtClean="0"/>
              <a:t>(</a:t>
            </a:r>
            <a:r>
              <a:rPr lang="en-US" sz="3200" b="1" dirty="0" smtClean="0"/>
              <a:t>Flush Floods</a:t>
            </a:r>
            <a:r>
              <a:rPr lang="el-GR" sz="3200" b="1" dirty="0" smtClean="0"/>
              <a:t>)</a:t>
            </a:r>
            <a:endParaRPr lang="en-US" sz="3200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2DD6F-216A-4B5B-91AA-610625E6F220}" type="slidenum">
              <a:rPr lang="el-GR" smtClean="0"/>
              <a:pPr>
                <a:defRPr/>
              </a:pPr>
              <a:t>19</a:t>
            </a:fld>
            <a:endParaRPr lang="el-GR"/>
          </a:p>
        </p:txBody>
      </p:sp>
      <p:pic>
        <p:nvPicPr>
          <p:cNvPr id="1229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914400"/>
            <a:ext cx="5000625" cy="2590800"/>
          </a:xfrm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581400"/>
            <a:ext cx="5030788" cy="265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4"/>
          <a:srcRect l="50000"/>
          <a:stretch>
            <a:fillRect/>
          </a:stretch>
        </p:blipFill>
        <p:spPr bwMode="auto">
          <a:xfrm>
            <a:off x="5638800" y="1143000"/>
            <a:ext cx="3048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276225" y="2168525"/>
          <a:ext cx="3656086" cy="2670175"/>
        </p:xfrm>
        <a:graphic>
          <a:graphicData uri="http://schemas.openxmlformats.org/presentationml/2006/ole">
            <p:oleObj spid="_x0000_s1026" name="Bitmap Image" r:id="rId3" imgW="7695238" imgH="5619048" progId="PBrush">
              <p:embed/>
            </p:oleObj>
          </a:graphicData>
        </a:graphic>
      </p:graphicFrame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4184649" y="1914525"/>
          <a:ext cx="4282267" cy="3724275"/>
        </p:xfrm>
        <a:graphic>
          <a:graphicData uri="http://schemas.openxmlformats.org/presentationml/2006/ole">
            <p:oleObj spid="_x0000_s1027" name="Bitmap Image" r:id="rId4" imgW="8345065" imgH="7257143" progId="PBrush">
              <p:embed/>
            </p:oleObj>
          </a:graphicData>
        </a:graphic>
      </p:graphicFrame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3382529" y="230124"/>
            <a:ext cx="5257800" cy="952500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rgbClr val="002060"/>
                </a:solidFill>
                <a:latin typeface="+mn-lt"/>
              </a:rPr>
              <a:t>Δημιουργία Μοντέλου </a:t>
            </a:r>
            <a:r>
              <a:rPr lang="en-US" sz="2800" dirty="0" err="1" smtClean="0">
                <a:solidFill>
                  <a:srgbClr val="002060"/>
                </a:solidFill>
                <a:latin typeface="+mn-lt"/>
              </a:rPr>
              <a:t>Karst</a:t>
            </a:r>
            <a:r>
              <a:rPr lang="en-US" sz="2800" dirty="0" smtClean="0">
                <a:solidFill>
                  <a:srgbClr val="002060"/>
                </a:solidFill>
                <a:latin typeface="+mn-lt"/>
              </a:rPr>
              <a:t>-SWAT</a:t>
            </a:r>
            <a:endParaRPr lang="en-US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26926" y="5041900"/>
            <a:ext cx="90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SWAT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34551" y="5791200"/>
            <a:ext cx="3400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/>
              <a:t>Karst</a:t>
            </a:r>
            <a:r>
              <a:rPr lang="en-US" sz="2400" dirty="0" smtClean="0"/>
              <a:t>-SWAT</a:t>
            </a:r>
            <a:endParaRPr lang="el-GR" sz="2400" dirty="0" smtClean="0"/>
          </a:p>
          <a:p>
            <a:pPr algn="ctr"/>
            <a:r>
              <a:rPr lang="en-US" sz="1600" dirty="0" smtClean="0"/>
              <a:t>(the </a:t>
            </a:r>
            <a:r>
              <a:rPr lang="en-US" sz="1600" dirty="0" err="1" smtClean="0"/>
              <a:t>Karst</a:t>
            </a:r>
            <a:r>
              <a:rPr lang="en-US" sz="1600" dirty="0" smtClean="0"/>
              <a:t> model was developed in </a:t>
            </a:r>
            <a:r>
              <a:rPr lang="en-US" sz="1600" dirty="0" err="1" smtClean="0"/>
              <a:t>sql</a:t>
            </a:r>
            <a:r>
              <a:rPr lang="en-US" sz="1600" dirty="0" smtClean="0"/>
              <a:t>)</a:t>
            </a:r>
            <a:endParaRPr lang="el-GR" sz="16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0" y="6400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Nikolaidis</a:t>
            </a:r>
            <a:r>
              <a:rPr lang="en-US" dirty="0" smtClean="0"/>
              <a:t> et al., 2013.  Journal of Hydrology, v. 477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09296958"/>
              </p:ext>
            </p:extLst>
          </p:nvPr>
        </p:nvGraphicFramePr>
        <p:xfrm>
          <a:off x="342304" y="3041143"/>
          <a:ext cx="2158605" cy="56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1"/>
                <a:gridCol w="431721"/>
                <a:gridCol w="431721"/>
                <a:gridCol w="431721"/>
                <a:gridCol w="431721"/>
              </a:tblGrid>
              <a:tr h="224794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NRMSE%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PBIAS%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NSE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br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 smtClean="0"/>
                    </a:p>
                  </a:txBody>
                  <a:tcPr marL="68580" marR="68580"/>
                </a:tc>
              </a:tr>
              <a:tr h="22479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grpSp>
        <p:nvGrpSpPr>
          <p:cNvPr id="2" name="Group 63"/>
          <p:cNvGrpSpPr/>
          <p:nvPr/>
        </p:nvGrpSpPr>
        <p:grpSpPr>
          <a:xfrm>
            <a:off x="54877" y="178109"/>
            <a:ext cx="9101773" cy="6049845"/>
            <a:chOff x="73169" y="178108"/>
            <a:chExt cx="12135697" cy="604984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169" y="1934723"/>
              <a:ext cx="4022581" cy="966074"/>
            </a:xfrm>
            <a:prstGeom prst="rect">
              <a:avLst/>
            </a:prstGeom>
          </p:spPr>
        </p:pic>
        <p:grpSp>
          <p:nvGrpSpPr>
            <p:cNvPr id="3" name="Group 14"/>
            <p:cNvGrpSpPr/>
            <p:nvPr/>
          </p:nvGrpSpPr>
          <p:grpSpPr>
            <a:xfrm>
              <a:off x="3526024" y="2381206"/>
              <a:ext cx="4816511" cy="2456601"/>
              <a:chOff x="3526024" y="2381206"/>
              <a:chExt cx="4816511" cy="245660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931" t="33976" b="30267"/>
              <a:stretch/>
            </p:blipFill>
            <p:spPr>
              <a:xfrm>
                <a:off x="3526024" y="2381206"/>
                <a:ext cx="4816511" cy="2456601"/>
              </a:xfrm>
              <a:prstGeom prst="rect">
                <a:avLst/>
              </a:prstGeom>
            </p:spPr>
          </p:pic>
          <p:sp>
            <p:nvSpPr>
              <p:cNvPr id="14" name="Regular Pentagon 13"/>
              <p:cNvSpPr/>
              <p:nvPr/>
            </p:nvSpPr>
            <p:spPr>
              <a:xfrm>
                <a:off x="4362450" y="2968625"/>
                <a:ext cx="95250" cy="85725"/>
              </a:xfrm>
              <a:prstGeom prst="pentagon">
                <a:avLst/>
              </a:prstGeom>
              <a:solidFill>
                <a:srgbClr val="2867A0"/>
              </a:solidFill>
              <a:ln w="3175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3081868" y="178108"/>
              <a:ext cx="707658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200" dirty="0" smtClean="0"/>
                <a:t>Βαθμονόμηση Μοντέλου </a:t>
              </a:r>
              <a:r>
                <a:rPr lang="en-US" sz="2200" dirty="0" err="1" smtClean="0"/>
                <a:t>Karst</a:t>
              </a:r>
              <a:r>
                <a:rPr lang="en-US" sz="2200" dirty="0" smtClean="0"/>
                <a:t>-SWAT</a:t>
              </a:r>
              <a:endParaRPr lang="el-GR" sz="2200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3921" y="580396"/>
              <a:ext cx="3956093" cy="100256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/>
            <a:srcRect l="912"/>
            <a:stretch/>
          </p:blipFill>
          <p:spPr>
            <a:xfrm>
              <a:off x="131872" y="3754460"/>
              <a:ext cx="4188082" cy="106647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0615" y="5229658"/>
              <a:ext cx="3991106" cy="95261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1377" y="5183973"/>
              <a:ext cx="4147705" cy="10439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53784" y="2075694"/>
              <a:ext cx="4098836" cy="97033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06469" y="3575762"/>
              <a:ext cx="3802397" cy="917109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>
              <a:stCxn id="14" idx="0"/>
            </p:cNvCxnSpPr>
            <p:nvPr/>
          </p:nvCxnSpPr>
          <p:spPr>
            <a:xfrm flipV="1">
              <a:off x="4410075" y="1457325"/>
              <a:ext cx="0" cy="15113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4868230" y="3810000"/>
              <a:ext cx="884871" cy="158806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648450" y="3956050"/>
              <a:ext cx="396214" cy="14420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4192910" y="3754460"/>
              <a:ext cx="1350640" cy="3031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5162552" y="2831366"/>
              <a:ext cx="2860557" cy="78496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6724650" y="3819526"/>
              <a:ext cx="1681819" cy="35706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 flipV="1">
              <a:off x="2476500" y="2634426"/>
              <a:ext cx="1304925" cy="51834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34144" y="517262"/>
              <a:ext cx="4024313" cy="1043340"/>
            </a:xfrm>
            <a:prstGeom prst="rect">
              <a:avLst/>
            </a:prstGeom>
          </p:spPr>
        </p:pic>
        <p:cxnSp>
          <p:nvCxnSpPr>
            <p:cNvPr id="43" name="Straight Arrow Connector 42"/>
            <p:cNvCxnSpPr/>
            <p:nvPr/>
          </p:nvCxnSpPr>
          <p:spPr>
            <a:xfrm flipV="1">
              <a:off x="4476748" y="1754273"/>
              <a:ext cx="2085975" cy="130007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76488800"/>
              </p:ext>
            </p:extLst>
          </p:nvPr>
        </p:nvGraphicFramePr>
        <p:xfrm>
          <a:off x="350540" y="4800503"/>
          <a:ext cx="2158605" cy="56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1"/>
                <a:gridCol w="431721"/>
                <a:gridCol w="431721"/>
                <a:gridCol w="431721"/>
                <a:gridCol w="431721"/>
              </a:tblGrid>
              <a:tr h="224794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NRMSE%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PBIAS%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NSE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br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 smtClean="0"/>
                    </a:p>
                  </a:txBody>
                  <a:tcPr marL="68580" marR="68580"/>
                </a:tc>
              </a:tr>
              <a:tr h="22479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5615081"/>
              </p:ext>
            </p:extLst>
          </p:nvPr>
        </p:nvGraphicFramePr>
        <p:xfrm>
          <a:off x="1756766" y="6219314"/>
          <a:ext cx="2158605" cy="56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1"/>
                <a:gridCol w="431721"/>
                <a:gridCol w="431721"/>
                <a:gridCol w="431721"/>
                <a:gridCol w="431721"/>
              </a:tblGrid>
              <a:tr h="224794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NRMSE%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PBIAS%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NSE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br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 smtClean="0"/>
                    </a:p>
                  </a:txBody>
                  <a:tcPr marL="68580" marR="68580"/>
                </a:tc>
              </a:tr>
              <a:tr h="22479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62280924"/>
              </p:ext>
            </p:extLst>
          </p:nvPr>
        </p:nvGraphicFramePr>
        <p:xfrm>
          <a:off x="4986338" y="6186889"/>
          <a:ext cx="2158605" cy="56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1"/>
                <a:gridCol w="431721"/>
                <a:gridCol w="431721"/>
                <a:gridCol w="431721"/>
                <a:gridCol w="431721"/>
              </a:tblGrid>
              <a:tr h="224794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NRMSE%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PBIAS%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NSE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br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 smtClean="0"/>
                    </a:p>
                  </a:txBody>
                  <a:tcPr marL="68580" marR="68580"/>
                </a:tc>
              </a:tr>
              <a:tr h="22479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0.73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7137869"/>
              </p:ext>
            </p:extLst>
          </p:nvPr>
        </p:nvGraphicFramePr>
        <p:xfrm>
          <a:off x="6524946" y="4550655"/>
          <a:ext cx="2158605" cy="56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1"/>
                <a:gridCol w="431721"/>
                <a:gridCol w="431721"/>
                <a:gridCol w="431721"/>
                <a:gridCol w="431721"/>
              </a:tblGrid>
              <a:tr h="224794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NRMSE%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PBIAS%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NSE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br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 smtClean="0"/>
                    </a:p>
                  </a:txBody>
                  <a:tcPr marL="68580" marR="68580"/>
                </a:tc>
              </a:tr>
              <a:tr h="22479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91385861"/>
              </p:ext>
            </p:extLst>
          </p:nvPr>
        </p:nvGraphicFramePr>
        <p:xfrm>
          <a:off x="6256901" y="3111348"/>
          <a:ext cx="2158605" cy="56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1"/>
                <a:gridCol w="431721"/>
                <a:gridCol w="431721"/>
                <a:gridCol w="431721"/>
                <a:gridCol w="431721"/>
              </a:tblGrid>
              <a:tr h="224794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NRMSE%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PBIAS%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NSE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br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 smtClean="0"/>
                    </a:p>
                  </a:txBody>
                  <a:tcPr marL="68580" marR="68580"/>
                </a:tc>
              </a:tr>
              <a:tr h="22479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graphicFrame>
        <p:nvGraphicFramePr>
          <p:cNvPr id="62" name="Table 6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6617890"/>
              </p:ext>
            </p:extLst>
          </p:nvPr>
        </p:nvGraphicFramePr>
        <p:xfrm>
          <a:off x="5043488" y="1568322"/>
          <a:ext cx="2158605" cy="56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1"/>
                <a:gridCol w="431721"/>
                <a:gridCol w="431721"/>
                <a:gridCol w="431721"/>
                <a:gridCol w="431721"/>
              </a:tblGrid>
              <a:tr h="224794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NRMSE%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PBIAS%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NSE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br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 smtClean="0"/>
                    </a:p>
                  </a:txBody>
                  <a:tcPr marL="68580" marR="68580"/>
                </a:tc>
              </a:tr>
              <a:tr h="22479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41477092"/>
              </p:ext>
            </p:extLst>
          </p:nvPr>
        </p:nvGraphicFramePr>
        <p:xfrm>
          <a:off x="978462" y="1450954"/>
          <a:ext cx="2158605" cy="560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1"/>
                <a:gridCol w="431721"/>
                <a:gridCol w="431721"/>
                <a:gridCol w="431721"/>
                <a:gridCol w="431721"/>
              </a:tblGrid>
              <a:tr h="224794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NRMSE%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PBIAS%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NSE</a:t>
                      </a:r>
                      <a:endParaRPr lang="el-GR" sz="8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br</a:t>
                      </a:r>
                      <a:r>
                        <a:rPr lang="en-US" sz="800" baseline="30000" dirty="0" smtClean="0"/>
                        <a:t>2</a:t>
                      </a:r>
                      <a:endParaRPr lang="el-GR" sz="800" baseline="30000" dirty="0" smtClean="0"/>
                    </a:p>
                  </a:txBody>
                  <a:tcPr marL="68580" marR="68580"/>
                </a:tc>
              </a:tr>
              <a:tr h="22479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969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3831336" y="475488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latin typeface="+mj-lt"/>
                <a:ea typeface="+mj-ea"/>
                <a:cs typeface="+mj-cs"/>
              </a:rPr>
              <a:t>Υδρολογικό Ισοζύγιο Κρήτης</a:t>
            </a:r>
            <a:endParaRPr lang="en-US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4829" y="1838248"/>
            <a:ext cx="854233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Μέσο υδρολογικό ισοζύγιο </a:t>
            </a:r>
            <a:r>
              <a:rPr lang="en-US" dirty="0" smtClean="0"/>
              <a:t>20</a:t>
            </a:r>
            <a:r>
              <a:rPr lang="el-GR" dirty="0" err="1" smtClean="0"/>
              <a:t>ετίας</a:t>
            </a:r>
            <a:r>
              <a:rPr lang="el-GR" dirty="0" smtClean="0"/>
              <a:t> για την μοντελοποιημένη επιφάνεια των</a:t>
            </a:r>
            <a:r>
              <a:rPr lang="en-US" dirty="0" smtClean="0"/>
              <a:t> 6300 Km</a:t>
            </a:r>
            <a:r>
              <a:rPr lang="en-US" baseline="30000" dirty="0" smtClean="0"/>
              <a:t>2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l-GR" dirty="0" smtClean="0"/>
              <a:t>Βροχόπτωση</a:t>
            </a:r>
            <a:r>
              <a:rPr lang="en-US" dirty="0" smtClean="0"/>
              <a:t>							</a:t>
            </a:r>
            <a:r>
              <a:rPr lang="en-US" dirty="0" smtClean="0">
                <a:sym typeface="Wingdings" pitchFamily="2" charset="2"/>
              </a:rPr>
              <a:t>  </a:t>
            </a:r>
            <a:r>
              <a:rPr lang="el-GR" dirty="0" smtClean="0"/>
              <a:t>951.1 </a:t>
            </a:r>
            <a:r>
              <a:rPr lang="en-US" dirty="0" smtClean="0"/>
              <a:t>mm</a:t>
            </a:r>
            <a:r>
              <a:rPr lang="el-GR" dirty="0" smtClean="0"/>
              <a:t>/</a:t>
            </a:r>
            <a:r>
              <a:rPr lang="en-US" dirty="0" smtClean="0"/>
              <a:t>yr </a:t>
            </a:r>
            <a:r>
              <a:rPr lang="en-US" dirty="0" smtClean="0">
                <a:sym typeface="Wingdings" pitchFamily="2" charset="2"/>
              </a:rPr>
              <a:t> or </a:t>
            </a:r>
            <a:r>
              <a:rPr lang="el-GR" dirty="0" smtClean="0"/>
              <a:t>6.3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νερό.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l-GR" dirty="0" err="1" smtClean="0"/>
              <a:t>Εξατμισοδιαπνοή</a:t>
            </a:r>
            <a:r>
              <a:rPr lang="el-GR" dirty="0" smtClean="0"/>
              <a:t>	</a:t>
            </a:r>
            <a:r>
              <a:rPr lang="en-US" dirty="0" smtClean="0"/>
              <a:t>						</a:t>
            </a:r>
            <a:r>
              <a:rPr lang="en-US" dirty="0" smtClean="0">
                <a:sym typeface="Wingdings" pitchFamily="2" charset="2"/>
              </a:rPr>
              <a:t>  </a:t>
            </a:r>
            <a:r>
              <a:rPr lang="el-GR" dirty="0" smtClean="0"/>
              <a:t>38% (365.8 </a:t>
            </a:r>
            <a:r>
              <a:rPr lang="en-US" dirty="0" smtClean="0"/>
              <a:t>mm</a:t>
            </a:r>
            <a:r>
              <a:rPr lang="el-GR" dirty="0" smtClean="0"/>
              <a:t>/</a:t>
            </a:r>
            <a:r>
              <a:rPr lang="en-US" dirty="0" smtClean="0"/>
              <a:t>yr or</a:t>
            </a:r>
            <a:r>
              <a:rPr lang="el-GR" dirty="0" smtClean="0"/>
              <a:t> 2.4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)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l-GR" dirty="0" smtClean="0"/>
              <a:t>Διήθηση </a:t>
            </a:r>
            <a:r>
              <a:rPr lang="el-GR" dirty="0" err="1" smtClean="0"/>
              <a:t>Καρστισκού</a:t>
            </a:r>
            <a:r>
              <a:rPr lang="el-GR" dirty="0" smtClean="0"/>
              <a:t> και παροχή πηγών</a:t>
            </a:r>
            <a:r>
              <a:rPr lang="en-US" dirty="0" smtClean="0"/>
              <a:t>		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l-GR" dirty="0" smtClean="0"/>
              <a:t> 35% (334.18 </a:t>
            </a:r>
            <a:r>
              <a:rPr lang="en-US" dirty="0" smtClean="0"/>
              <a:t>mm</a:t>
            </a:r>
            <a:r>
              <a:rPr lang="el-GR" dirty="0" smtClean="0"/>
              <a:t>/</a:t>
            </a:r>
            <a:r>
              <a:rPr lang="en-US" dirty="0" smtClean="0"/>
              <a:t>yr or</a:t>
            </a:r>
            <a:r>
              <a:rPr lang="el-GR" dirty="0" smtClean="0"/>
              <a:t> 2.2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)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l-GR" dirty="0" smtClean="0"/>
              <a:t>Επιφανειακή απορροή (μη </a:t>
            </a:r>
          </a:p>
          <a:p>
            <a:r>
              <a:rPr lang="el-GR" dirty="0" smtClean="0"/>
              <a:t>συμπεριλαμβανομένων των πηγών</a:t>
            </a:r>
            <a:r>
              <a:rPr lang="en-US" dirty="0" smtClean="0"/>
              <a:t>	 		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l-GR" dirty="0" smtClean="0"/>
              <a:t>26.7% (254 </a:t>
            </a:r>
            <a:r>
              <a:rPr lang="en-US" dirty="0" smtClean="0"/>
              <a:t>mm</a:t>
            </a:r>
            <a:r>
              <a:rPr lang="el-GR" dirty="0" smtClean="0"/>
              <a:t>/</a:t>
            </a:r>
            <a:r>
              <a:rPr lang="en-US" dirty="0" smtClean="0"/>
              <a:t>yr or</a:t>
            </a:r>
            <a:r>
              <a:rPr lang="el-GR" dirty="0" smtClean="0"/>
              <a:t> 1.7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)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l-GR" dirty="0" smtClean="0"/>
              <a:t>Διαθέσιμο νερό </a:t>
            </a:r>
            <a:r>
              <a:rPr lang="en-US" dirty="0" smtClean="0"/>
              <a:t>(</a:t>
            </a:r>
            <a:r>
              <a:rPr lang="el-GR" dirty="0" smtClean="0"/>
              <a:t>πηγών και </a:t>
            </a:r>
          </a:p>
          <a:p>
            <a:r>
              <a:rPr lang="el-GR" dirty="0" smtClean="0"/>
              <a:t>επιφανειακών απορροών)				</a:t>
            </a:r>
            <a:r>
              <a:rPr lang="en-US" dirty="0" smtClean="0"/>
              <a:t> 	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l-GR" dirty="0" smtClean="0"/>
              <a:t>61.7% </a:t>
            </a:r>
            <a:r>
              <a:rPr lang="en-US" dirty="0" smtClean="0"/>
              <a:t>or</a:t>
            </a:r>
            <a:r>
              <a:rPr lang="el-GR" dirty="0" smtClean="0"/>
              <a:t> 3.9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l-GR" dirty="0" smtClean="0"/>
              <a:t>Αν συμπεριλάβουμε και την παράκτια μη προσομοιωμένη έκταση (1750 </a:t>
            </a:r>
            <a:r>
              <a:rPr lang="en-US" dirty="0" smtClean="0"/>
              <a:t>Km</a:t>
            </a:r>
            <a:r>
              <a:rPr lang="el-GR" baseline="30000" dirty="0" smtClean="0"/>
              <a:t>2</a:t>
            </a:r>
            <a:r>
              <a:rPr lang="el-GR" dirty="0" smtClean="0"/>
              <a:t>) στην οποία η μέση βροχόπτωση είναι  727.3mm, τότε η μέση βροχόπτωση της Κρήτης (8450  </a:t>
            </a:r>
            <a:r>
              <a:rPr lang="en-US" dirty="0" smtClean="0"/>
              <a:t>Km</a:t>
            </a:r>
            <a:r>
              <a:rPr lang="el-GR" baseline="30000" dirty="0" smtClean="0"/>
              <a:t>2</a:t>
            </a:r>
            <a:r>
              <a:rPr lang="el-GR" dirty="0" smtClean="0"/>
              <a:t>)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l-GR" dirty="0" smtClean="0"/>
              <a:t>Βροχόπτωση </a:t>
            </a:r>
            <a:r>
              <a:rPr lang="en-US" dirty="0" smtClean="0"/>
              <a:t>							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l-GR" dirty="0" smtClean="0"/>
              <a:t>905 </a:t>
            </a:r>
            <a:r>
              <a:rPr lang="en-US" dirty="0" smtClean="0"/>
              <a:t>mm</a:t>
            </a:r>
            <a:r>
              <a:rPr lang="el-GR" dirty="0" smtClean="0"/>
              <a:t>/</a:t>
            </a:r>
            <a:r>
              <a:rPr lang="en-US" dirty="0" smtClean="0"/>
              <a:t>yr </a:t>
            </a:r>
            <a:r>
              <a:rPr lang="en-US" dirty="0" smtClean="0">
                <a:sym typeface="Wingdings" pitchFamily="2" charset="2"/>
              </a:rPr>
              <a:t> or 7.6</a:t>
            </a:r>
            <a:r>
              <a:rPr lang="el-GR" dirty="0" smtClean="0"/>
              <a:t>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νερό.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l-GR" dirty="0" err="1" smtClean="0"/>
              <a:t>Εξατμισοδιαπνοή</a:t>
            </a:r>
            <a:r>
              <a:rPr lang="el-GR" dirty="0" smtClean="0"/>
              <a:t> </a:t>
            </a:r>
            <a:r>
              <a:rPr lang="en-US" dirty="0" smtClean="0"/>
              <a:t>					</a:t>
            </a:r>
            <a:r>
              <a:rPr lang="el-GR" dirty="0" smtClean="0"/>
              <a:t>	</a:t>
            </a:r>
            <a:r>
              <a:rPr lang="en-US" dirty="0" smtClean="0"/>
              <a:t>	</a:t>
            </a:r>
            <a:r>
              <a:rPr lang="en-US" dirty="0" smtClean="0">
                <a:sym typeface="Wingdings" pitchFamily="2" charset="2"/>
              </a:rPr>
              <a:t> 49</a:t>
            </a:r>
            <a:r>
              <a:rPr lang="el-GR" dirty="0" smtClean="0"/>
              <a:t>% </a:t>
            </a:r>
            <a:r>
              <a:rPr lang="en-US" dirty="0" smtClean="0"/>
              <a:t> or</a:t>
            </a:r>
            <a:r>
              <a:rPr lang="el-GR" dirty="0" smtClean="0"/>
              <a:t> </a:t>
            </a:r>
            <a:r>
              <a:rPr lang="en-US" dirty="0" smtClean="0"/>
              <a:t>3.7</a:t>
            </a:r>
            <a:r>
              <a:rPr lang="el-GR" dirty="0" smtClean="0"/>
              <a:t>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l-GR" dirty="0" smtClean="0"/>
              <a:t>Διαθέσιμο νερό 						</a:t>
            </a:r>
            <a:r>
              <a:rPr lang="en-US" dirty="0" smtClean="0"/>
              <a:t>	</a:t>
            </a:r>
            <a:r>
              <a:rPr lang="en-US" dirty="0" smtClean="0">
                <a:sym typeface="Wingdings" pitchFamily="2" charset="2"/>
              </a:rPr>
              <a:t> 51 </a:t>
            </a:r>
            <a:r>
              <a:rPr lang="el-GR" dirty="0" smtClean="0"/>
              <a:t>% </a:t>
            </a:r>
            <a:r>
              <a:rPr lang="en-US" dirty="0" smtClean="0"/>
              <a:t>or</a:t>
            </a:r>
            <a:r>
              <a:rPr lang="el-GR" dirty="0" smtClean="0"/>
              <a:t> 3.9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.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 algn="ctr"/>
            <a:r>
              <a:rPr lang="el-GR" dirty="0" smtClean="0"/>
              <a:t>Διαθέσιμο νερό </a:t>
            </a:r>
            <a:r>
              <a:rPr lang="en-US" dirty="0" smtClean="0"/>
              <a:t>:</a:t>
            </a:r>
            <a:r>
              <a:rPr lang="el-GR" dirty="0" smtClean="0"/>
              <a:t> Μέσος όρος</a:t>
            </a:r>
            <a:r>
              <a:rPr lang="en-US" dirty="0" smtClean="0"/>
              <a:t> </a:t>
            </a:r>
            <a:r>
              <a:rPr lang="el-GR" dirty="0" smtClean="0"/>
              <a:t>3.9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 </a:t>
            </a:r>
            <a:r>
              <a:rPr lang="el-GR" dirty="0" smtClean="0"/>
              <a:t>με μεταβλητότητα μεταξύ</a:t>
            </a:r>
            <a:r>
              <a:rPr lang="en-US" dirty="0" smtClean="0"/>
              <a:t> 1.5</a:t>
            </a:r>
            <a:r>
              <a:rPr lang="el-GR" dirty="0" smtClean="0"/>
              <a:t>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 </a:t>
            </a:r>
            <a:r>
              <a:rPr lang="el-GR" dirty="0" smtClean="0"/>
              <a:t>για τα ξηρά έτη και</a:t>
            </a:r>
            <a:r>
              <a:rPr lang="en-US" dirty="0" smtClean="0"/>
              <a:t> 6.8</a:t>
            </a:r>
            <a:r>
              <a:rPr lang="el-GR" dirty="0" smtClean="0"/>
              <a:t> </a:t>
            </a:r>
            <a:r>
              <a:rPr lang="en-US" dirty="0" err="1" smtClean="0"/>
              <a:t>Bm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 </a:t>
            </a:r>
            <a:r>
              <a:rPr lang="el-GR" dirty="0" smtClean="0"/>
              <a:t>για τα υγρά έτη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14828" y="1988376"/>
            <a:ext cx="886090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			Κατανάλωση Νερού  		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l-GR" dirty="0" smtClean="0"/>
              <a:t> χειμώνα 				</a:t>
            </a:r>
            <a:r>
              <a:rPr lang="el-GR" dirty="0" smtClean="0">
                <a:sym typeface="Wingdings" pitchFamily="2" charset="2"/>
              </a:rPr>
              <a:t> </a:t>
            </a:r>
            <a:r>
              <a:rPr lang="el-GR" dirty="0" smtClean="0"/>
              <a:t>καλοκαίρι</a:t>
            </a:r>
          </a:p>
          <a:p>
            <a:endParaRPr lang="el-GR" dirty="0" smtClean="0"/>
          </a:p>
          <a:p>
            <a:r>
              <a:rPr lang="el-GR" dirty="0" smtClean="0"/>
              <a:t>Συνολικά				485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 </a:t>
            </a:r>
            <a:r>
              <a:rPr lang="el-GR" dirty="0" smtClean="0"/>
              <a:t>		</a:t>
            </a:r>
            <a:r>
              <a:rPr lang="en-US" dirty="0" smtClean="0"/>
              <a:t>72</a:t>
            </a:r>
            <a:r>
              <a:rPr lang="el-GR" dirty="0" smtClean="0"/>
              <a:t>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 (</a:t>
            </a:r>
            <a:r>
              <a:rPr lang="en-US" dirty="0" smtClean="0"/>
              <a:t>15% </a:t>
            </a:r>
            <a:r>
              <a:rPr lang="el-GR" dirty="0" smtClean="0"/>
              <a:t>)			</a:t>
            </a:r>
            <a:r>
              <a:rPr lang="en-US" dirty="0" smtClean="0"/>
              <a:t>413</a:t>
            </a:r>
            <a:r>
              <a:rPr lang="el-GR" dirty="0" smtClean="0"/>
              <a:t>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(85</a:t>
            </a:r>
            <a:r>
              <a:rPr lang="en-US" dirty="0" smtClean="0"/>
              <a:t>%)</a:t>
            </a:r>
          </a:p>
          <a:p>
            <a:r>
              <a:rPr lang="el-GR" dirty="0" smtClean="0"/>
              <a:t>Άρδευση/κτηνοτροφία  415 εκ 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		44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				371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	</a:t>
            </a:r>
          </a:p>
          <a:p>
            <a:r>
              <a:rPr lang="el-GR" dirty="0" smtClean="0"/>
              <a:t>Ύδρευση/βιομηχανία	70 εκ 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		</a:t>
            </a:r>
            <a:r>
              <a:rPr lang="en-US" dirty="0" smtClean="0"/>
              <a:t>28</a:t>
            </a:r>
            <a:r>
              <a:rPr lang="el-GR" dirty="0" smtClean="0"/>
              <a:t>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  <a:r>
              <a:rPr lang="el-GR" dirty="0" smtClean="0"/>
              <a:t> 				</a:t>
            </a:r>
            <a:r>
              <a:rPr lang="en-US" dirty="0" smtClean="0"/>
              <a:t>42</a:t>
            </a:r>
            <a:r>
              <a:rPr lang="el-GR" dirty="0" smtClean="0"/>
              <a:t>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r>
              <a:rPr lang="el-GR" dirty="0" smtClean="0"/>
              <a:t>/</a:t>
            </a:r>
            <a:r>
              <a:rPr lang="en-US" dirty="0" smtClean="0"/>
              <a:t>yr</a:t>
            </a:r>
          </a:p>
          <a:p>
            <a:endParaRPr lang="el-GR" dirty="0" smtClean="0"/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l-GR" dirty="0" smtClean="0"/>
              <a:t>Υπάρχουν</a:t>
            </a:r>
            <a:r>
              <a:rPr lang="en-US" dirty="0" smtClean="0"/>
              <a:t> </a:t>
            </a:r>
            <a:r>
              <a:rPr lang="el-GR" b="1" dirty="0" smtClean="0"/>
              <a:t>12.000 γεωτρήσεις </a:t>
            </a:r>
            <a:r>
              <a:rPr lang="el-GR" dirty="0" smtClean="0"/>
              <a:t>και πηγάδια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l-GR" dirty="0" smtClean="0"/>
              <a:t>Υπάρχοντα </a:t>
            </a:r>
            <a:r>
              <a:rPr lang="el-GR" b="1" dirty="0" smtClean="0"/>
              <a:t>φράγματα και </a:t>
            </a:r>
            <a:r>
              <a:rPr lang="el-GR" b="1" dirty="0" err="1" smtClean="0"/>
              <a:t>λιμνοδεξαμενές</a:t>
            </a:r>
            <a:r>
              <a:rPr lang="el-GR" b="1" dirty="0" smtClean="0"/>
              <a:t> 129 </a:t>
            </a:r>
            <a:r>
              <a:rPr lang="en-US" b="1" dirty="0" smtClean="0"/>
              <a:t>M</a:t>
            </a:r>
            <a:r>
              <a:rPr lang="el-GR" b="1" dirty="0" smtClean="0"/>
              <a:t>m</a:t>
            </a:r>
            <a:r>
              <a:rPr lang="el-GR" b="1" baseline="30000" dirty="0" smtClean="0"/>
              <a:t>3</a:t>
            </a:r>
            <a:r>
              <a:rPr lang="el-GR" b="1" dirty="0" smtClean="0"/>
              <a:t>/yr </a:t>
            </a:r>
            <a:r>
              <a:rPr lang="el-GR" dirty="0" smtClean="0"/>
              <a:t>και έχουν προβλεφτεί 137 </a:t>
            </a:r>
            <a:r>
              <a:rPr lang="en-US" dirty="0" smtClean="0"/>
              <a:t>M</a:t>
            </a:r>
            <a:r>
              <a:rPr lang="el-GR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/yr.  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l-GR" b="1" dirty="0" smtClean="0"/>
              <a:t>Σημερινή χρήση φραγμάτων 40 </a:t>
            </a:r>
            <a:r>
              <a:rPr lang="en-US" b="1" dirty="0" smtClean="0"/>
              <a:t>M</a:t>
            </a:r>
            <a:r>
              <a:rPr lang="el-GR" b="1" dirty="0" smtClean="0"/>
              <a:t>m</a:t>
            </a:r>
            <a:r>
              <a:rPr lang="el-GR" b="1" baseline="30000" dirty="0" smtClean="0"/>
              <a:t>3</a:t>
            </a:r>
            <a:r>
              <a:rPr lang="el-GR" b="1" dirty="0" smtClean="0"/>
              <a:t>/yr </a:t>
            </a:r>
            <a:r>
              <a:rPr lang="el-GR" dirty="0" smtClean="0"/>
              <a:t>(</a:t>
            </a:r>
            <a:r>
              <a:rPr lang="el-GR" dirty="0" err="1" smtClean="0"/>
              <a:t>Μπραμιανών</a:t>
            </a:r>
            <a:r>
              <a:rPr lang="el-GR" dirty="0" smtClean="0"/>
              <a:t> 11 </a:t>
            </a:r>
            <a:r>
              <a:rPr lang="en-US" dirty="0" smtClean="0"/>
              <a:t>M</a:t>
            </a:r>
            <a:r>
              <a:rPr lang="el-GR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/yr , Ποταμών 2 </a:t>
            </a:r>
            <a:r>
              <a:rPr lang="en-US" dirty="0" smtClean="0"/>
              <a:t>M</a:t>
            </a:r>
            <a:r>
              <a:rPr lang="el-GR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/yr , </a:t>
            </a:r>
            <a:r>
              <a:rPr lang="el-GR" dirty="0" err="1" smtClean="0"/>
              <a:t>Αποσελέμη</a:t>
            </a:r>
            <a:r>
              <a:rPr lang="el-GR" dirty="0" smtClean="0"/>
              <a:t> 17 </a:t>
            </a:r>
            <a:r>
              <a:rPr lang="en-US" dirty="0" smtClean="0"/>
              <a:t>M</a:t>
            </a:r>
            <a:r>
              <a:rPr lang="el-GR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/yr  και </a:t>
            </a:r>
            <a:r>
              <a:rPr lang="el-GR" dirty="0" err="1" smtClean="0"/>
              <a:t>λιμνοδεξαμενές</a:t>
            </a:r>
            <a:r>
              <a:rPr lang="el-GR" dirty="0" smtClean="0"/>
              <a:t> 9 </a:t>
            </a:r>
            <a:r>
              <a:rPr lang="en-US" dirty="0" smtClean="0"/>
              <a:t>M</a:t>
            </a:r>
            <a:r>
              <a:rPr lang="el-GR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/yr ) </a:t>
            </a:r>
            <a:r>
              <a:rPr lang="en-US" dirty="0" smtClean="0"/>
              <a:t>or </a:t>
            </a:r>
            <a:r>
              <a:rPr lang="el-GR" dirty="0" smtClean="0"/>
              <a:t>8% της συνολικής κατανάλωσης.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532632" y="533400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latin typeface="+mj-lt"/>
                <a:ea typeface="+mj-ea"/>
                <a:cs typeface="+mj-cs"/>
              </a:rPr>
              <a:t>Υδρολογικό Ισοζύγιο Κρήτης</a:t>
            </a:r>
            <a:endParaRPr lang="en-US" sz="28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0488" y="1976438"/>
            <a:ext cx="9053512" cy="3357562"/>
            <a:chOff x="45904" y="1976587"/>
            <a:chExt cx="6386922" cy="2757872"/>
          </a:xfrm>
        </p:grpSpPr>
        <p:pic>
          <p:nvPicPr>
            <p:cNvPr id="41995" name="Picture 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904" y="1976587"/>
              <a:ext cx="6386922" cy="2757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711138" y="4420205"/>
              <a:ext cx="977693" cy="216457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Crete shore</a:t>
              </a:r>
              <a:endParaRPr lang="el-GR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5221" y="3287065"/>
              <a:ext cx="594680" cy="199506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springs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5221" y="3452668"/>
              <a:ext cx="594680" cy="200810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rivers</a:t>
              </a:r>
            </a:p>
          </p:txBody>
        </p:sp>
      </p:grpSp>
      <p:sp>
        <p:nvSpPr>
          <p:cNvPr id="5" name="Τίτλος 1"/>
          <p:cNvSpPr txBox="1">
            <a:spLocks/>
          </p:cNvSpPr>
          <p:nvPr/>
        </p:nvSpPr>
        <p:spPr>
          <a:xfrm>
            <a:off x="0" y="0"/>
            <a:ext cx="9144000" cy="1800225"/>
          </a:xfrm>
          <a:prstGeom prst="rect">
            <a:avLst/>
          </a:prstGeom>
          <a:noFill/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992" name="TextBox 8"/>
          <p:cNvSpPr txBox="1">
            <a:spLocks noChangeArrowheads="1"/>
          </p:cNvSpPr>
          <p:nvPr/>
        </p:nvSpPr>
        <p:spPr bwMode="auto">
          <a:xfrm>
            <a:off x="228600" y="6096000"/>
            <a:ext cx="8763000" cy="584775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WEI = </a:t>
            </a:r>
            <a:r>
              <a:rPr lang="en-US" sz="1600" dirty="0" smtClean="0"/>
              <a:t>(</a:t>
            </a:r>
            <a:r>
              <a:rPr lang="el-GR" sz="1600" dirty="0" smtClean="0"/>
              <a:t>συνολική ετήσια κατανάλωση νερού</a:t>
            </a:r>
            <a:r>
              <a:rPr lang="en-US" sz="1600" dirty="0" smtClean="0"/>
              <a:t>)/ (</a:t>
            </a:r>
            <a:r>
              <a:rPr lang="el-GR" sz="1600" smtClean="0"/>
              <a:t>μακροπρόθεσμος ετήσιος μέσος όρος των διαθέσιμο πόρων γλυκού νερού</a:t>
            </a:r>
            <a:r>
              <a:rPr lang="en-US" sz="1600" dirty="0" smtClean="0"/>
              <a:t>)</a:t>
            </a:r>
            <a:endParaRPr lang="el-GR" sz="1600" dirty="0"/>
          </a:p>
        </p:txBody>
      </p:sp>
      <p:sp>
        <p:nvSpPr>
          <p:cNvPr id="10" name="Rectangle 9"/>
          <p:cNvSpPr/>
          <p:nvPr/>
        </p:nvSpPr>
        <p:spPr>
          <a:xfrm>
            <a:off x="2057400" y="4572000"/>
            <a:ext cx="29083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0.2 = non-stressed</a:t>
            </a:r>
          </a:p>
          <a:p>
            <a:pPr marL="285750" indent="-285750" algn="just">
              <a:defRPr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0.4-0.6 = Severe water stress</a:t>
            </a:r>
          </a:p>
        </p:txBody>
      </p:sp>
      <p:sp>
        <p:nvSpPr>
          <p:cNvPr id="41994" name="TextBox 13"/>
          <p:cNvSpPr txBox="1">
            <a:spLocks noChangeArrowheads="1"/>
          </p:cNvSpPr>
          <p:nvPr/>
        </p:nvSpPr>
        <p:spPr bwMode="auto">
          <a:xfrm>
            <a:off x="3289637" y="13156"/>
            <a:ext cx="468469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Water Exploitation Index (WEI</a:t>
            </a:r>
            <a:r>
              <a:rPr lang="en-US" sz="2800" dirty="0" smtClean="0"/>
              <a:t>)</a:t>
            </a:r>
            <a:endParaRPr lang="el-GR" sz="2800" dirty="0" smtClean="0"/>
          </a:p>
          <a:p>
            <a:pPr algn="ctr"/>
            <a:r>
              <a:rPr lang="el-GR" sz="2800" dirty="0" smtClean="0"/>
              <a:t>Δείκτης Εκμετάλλευσης Νερού</a:t>
            </a:r>
            <a:endParaRPr lang="el-G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6"/>
          <p:cNvGrpSpPr>
            <a:grpSpLocks noChangeAspect="1"/>
          </p:cNvGrpSpPr>
          <p:nvPr/>
        </p:nvGrpSpPr>
        <p:grpSpPr>
          <a:xfrm>
            <a:off x="1435656" y="4740659"/>
            <a:ext cx="6134767" cy="2103120"/>
            <a:chOff x="0" y="584172"/>
            <a:chExt cx="5943600" cy="2037584"/>
          </a:xfrm>
        </p:grpSpPr>
        <p:pic>
          <p:nvPicPr>
            <p:cNvPr id="18" name="Picture 17" descr="F:\AQUAMAN\Flood frequency analysis\BEFORE\Drought\Hydrological Drought\GEV\T100GEV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918" b="3418"/>
            <a:stretch/>
          </p:blipFill>
          <p:spPr bwMode="auto">
            <a:xfrm>
              <a:off x="0" y="654683"/>
              <a:ext cx="5943600" cy="19670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Text Box 2"/>
            <p:cNvSpPr txBox="1">
              <a:spLocks noChangeArrowheads="1"/>
            </p:cNvSpPr>
            <p:nvPr/>
          </p:nvSpPr>
          <p:spPr bwMode="auto">
            <a:xfrm>
              <a:off x="113052" y="584172"/>
              <a:ext cx="401955" cy="285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l-G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(γ)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13"/>
          <p:cNvGrpSpPr>
            <a:grpSpLocks noChangeAspect="1"/>
          </p:cNvGrpSpPr>
          <p:nvPr/>
        </p:nvGrpSpPr>
        <p:grpSpPr>
          <a:xfrm>
            <a:off x="1388314" y="2737050"/>
            <a:ext cx="6289946" cy="2103120"/>
            <a:chOff x="0" y="322264"/>
            <a:chExt cx="5943600" cy="1987314"/>
          </a:xfrm>
        </p:grpSpPr>
        <p:pic>
          <p:nvPicPr>
            <p:cNvPr id="15" name="Picture 14" descr="F:\AQUAMAN\Flood frequency analysis\BEFORE\Drought\Hydrological Drought\GEV\T50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846" b="3741"/>
            <a:stretch/>
          </p:blipFill>
          <p:spPr bwMode="auto">
            <a:xfrm>
              <a:off x="0" y="366595"/>
              <a:ext cx="5943600" cy="19429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145751" y="322264"/>
              <a:ext cx="402521" cy="2861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l-G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(β)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10"/>
          <p:cNvGrpSpPr>
            <a:grpSpLocks noChangeAspect="1"/>
          </p:cNvGrpSpPr>
          <p:nvPr/>
        </p:nvGrpSpPr>
        <p:grpSpPr>
          <a:xfrm>
            <a:off x="1409335" y="698865"/>
            <a:ext cx="6160885" cy="2103120"/>
            <a:chOff x="0" y="558906"/>
            <a:chExt cx="5943600" cy="2028947"/>
          </a:xfrm>
        </p:grpSpPr>
        <p:pic>
          <p:nvPicPr>
            <p:cNvPr id="12" name="Picture 11" descr="F:\AQUAMAN\Flood frequency analysis\BEFORE\Drought\Hydrological Drought\GEV\T10GEV.p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00" b="3279"/>
            <a:stretch/>
          </p:blipFill>
          <p:spPr bwMode="auto">
            <a:xfrm>
              <a:off x="0" y="631957"/>
              <a:ext cx="5943600" cy="1955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92482" y="558906"/>
              <a:ext cx="401955" cy="285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l-GR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(α)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438144" y="0"/>
            <a:ext cx="5318678" cy="86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500" dirty="0" smtClean="0"/>
              <a:t>Ανάλυση Συχνότητας Υδρολογικής Ξηρασίας </a:t>
            </a:r>
            <a:r>
              <a:rPr lang="en-US" sz="2500" dirty="0" smtClean="0"/>
              <a:t>(1983-2009)</a:t>
            </a:r>
            <a:endParaRPr lang="en-US" sz="2500" dirty="0"/>
          </a:p>
        </p:txBody>
      </p:sp>
      <p:sp>
        <p:nvSpPr>
          <p:cNvPr id="9" name="TextBox 8"/>
          <p:cNvSpPr txBox="1"/>
          <p:nvPr/>
        </p:nvSpPr>
        <p:spPr>
          <a:xfrm>
            <a:off x="6241842" y="861719"/>
            <a:ext cx="27647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500" b="1" u="sng" dirty="0" smtClean="0"/>
              <a:t>SRI 3 Index</a:t>
            </a:r>
          </a:p>
          <a:p>
            <a:pPr algn="r"/>
            <a:r>
              <a:rPr lang="en-US" sz="1500" b="1" dirty="0"/>
              <a:t>E</a:t>
            </a:r>
            <a:r>
              <a:rPr lang="en-US" sz="1500" b="1" dirty="0" smtClean="0"/>
              <a:t>xtreme dry conditions</a:t>
            </a:r>
            <a:r>
              <a:rPr lang="el-GR" sz="1500" b="1" dirty="0" smtClean="0"/>
              <a:t>: </a:t>
            </a:r>
            <a:r>
              <a:rPr lang="en-US" sz="1500" b="1" dirty="0" smtClean="0"/>
              <a:t>SRI</a:t>
            </a:r>
            <a:r>
              <a:rPr lang="el-GR" sz="1500" b="1" dirty="0" smtClean="0"/>
              <a:t> </a:t>
            </a:r>
            <a:r>
              <a:rPr lang="en-US" sz="1500" b="1" dirty="0" smtClean="0"/>
              <a:t>&lt;</a:t>
            </a:r>
            <a:r>
              <a:rPr lang="el-GR" sz="1500" b="1" dirty="0" smtClean="0"/>
              <a:t> </a:t>
            </a:r>
            <a:r>
              <a:rPr lang="en-US" sz="1500" b="1" dirty="0" smtClean="0"/>
              <a:t>-2 </a:t>
            </a:r>
            <a:endParaRPr lang="en-US" sz="15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5F44-CBD3-431C-A4C1-E5828D35FA6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5683" y="936250"/>
            <a:ext cx="13494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/>
              <a:t>Use of</a:t>
            </a:r>
            <a:r>
              <a:rPr lang="el-GR" sz="1400" b="1" u="sng" dirty="0" smtClean="0"/>
              <a:t> </a:t>
            </a:r>
            <a:r>
              <a:rPr lang="en-US" sz="1400" b="1" u="sng" dirty="0" smtClean="0"/>
              <a:t>the annual </a:t>
            </a:r>
            <a:r>
              <a:rPr lang="en-US" sz="1400" b="1" u="sng" dirty="0"/>
              <a:t>minimum SRI </a:t>
            </a:r>
            <a:r>
              <a:rPr lang="en-US" sz="1400" b="1" u="sng" dirty="0" smtClean="0"/>
              <a:t>index</a:t>
            </a:r>
          </a:p>
          <a:p>
            <a:r>
              <a:rPr lang="en-US" sz="1400" b="1" u="sng" dirty="0" smtClean="0"/>
              <a:t>&amp; </a:t>
            </a:r>
          </a:p>
          <a:p>
            <a:r>
              <a:rPr lang="en-US" sz="1400" b="1" u="sng" dirty="0" smtClean="0"/>
              <a:t>GEV distribution</a:t>
            </a:r>
            <a:endParaRPr lang="el-GR" sz="1400" b="1" u="sng" dirty="0" smtClean="0"/>
          </a:p>
          <a:p>
            <a:endParaRPr lang="el-GR" sz="1400" b="1" u="sng" dirty="0"/>
          </a:p>
          <a:p>
            <a:endParaRPr lang="el-GR" sz="1400" b="1" u="sng" dirty="0" smtClean="0"/>
          </a:p>
          <a:p>
            <a:pPr marL="342900" indent="-342900">
              <a:buAutoNum type="alphaLcParenBoth"/>
            </a:pPr>
            <a:endParaRPr lang="en-US" sz="1400" b="1" u="sng" dirty="0"/>
          </a:p>
        </p:txBody>
      </p:sp>
      <p:sp>
        <p:nvSpPr>
          <p:cNvPr id="2" name="Rectangle 1"/>
          <p:cNvSpPr/>
          <p:nvPr/>
        </p:nvSpPr>
        <p:spPr>
          <a:xfrm>
            <a:off x="8063400" y="1502849"/>
            <a:ext cx="10763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(</a:t>
            </a:r>
            <a:r>
              <a:rPr lang="el-GR" b="1" dirty="0"/>
              <a:t>α) </a:t>
            </a:r>
            <a:r>
              <a:rPr lang="en-US" b="1" dirty="0" smtClean="0"/>
              <a:t>T=10</a:t>
            </a:r>
            <a:endParaRPr lang="el-GR" b="1" dirty="0" smtClean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r>
              <a:rPr lang="el-GR" b="1" dirty="0"/>
              <a:t>(β) </a:t>
            </a:r>
            <a:r>
              <a:rPr lang="en-US" b="1" dirty="0"/>
              <a:t>T=50</a:t>
            </a:r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r>
              <a:rPr lang="el-GR" b="1" dirty="0" smtClean="0"/>
              <a:t>(</a:t>
            </a:r>
            <a:r>
              <a:rPr lang="el-GR" b="1" dirty="0"/>
              <a:t>γ) </a:t>
            </a:r>
            <a:r>
              <a:rPr lang="en-US" b="1" dirty="0" smtClean="0"/>
              <a:t>T=100</a:t>
            </a:r>
            <a:endParaRPr lang="el-GR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79214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8"/>
          <p:cNvGrpSpPr>
            <a:grpSpLocks noChangeAspect="1"/>
          </p:cNvGrpSpPr>
          <p:nvPr/>
        </p:nvGrpSpPr>
        <p:grpSpPr>
          <a:xfrm>
            <a:off x="1862481" y="4721877"/>
            <a:ext cx="5884964" cy="2103120"/>
            <a:chOff x="0" y="527050"/>
            <a:chExt cx="5943600" cy="2124075"/>
          </a:xfrm>
        </p:grpSpPr>
        <p:pic>
          <p:nvPicPr>
            <p:cNvPr id="20" name="Picture 19" descr="F:\AQUAMAN\Flood frequency analysis\BEFORE\Flood\GEV\T100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1500"/>
              <a:ext cx="5943600" cy="2079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0" y="527050"/>
              <a:ext cx="401955" cy="285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l-GR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(γ)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5683" y="936250"/>
            <a:ext cx="134946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/>
              <a:t>Use of</a:t>
            </a:r>
            <a:r>
              <a:rPr lang="el-GR" sz="1400" b="1" u="sng" dirty="0" smtClean="0"/>
              <a:t> </a:t>
            </a:r>
            <a:r>
              <a:rPr lang="en-US" sz="1400" b="1" u="sng" dirty="0" smtClean="0"/>
              <a:t>Q </a:t>
            </a:r>
            <a:r>
              <a:rPr lang="el-GR" sz="1400" b="1" u="sng" dirty="0" smtClean="0"/>
              <a:t>(</a:t>
            </a:r>
            <a:r>
              <a:rPr lang="en-US" sz="1400" b="1" u="sng" dirty="0" smtClean="0"/>
              <a:t>m</a:t>
            </a:r>
            <a:r>
              <a:rPr lang="en-US" sz="1400" b="1" u="sng" baseline="30000" dirty="0" smtClean="0"/>
              <a:t>3</a:t>
            </a:r>
            <a:r>
              <a:rPr lang="en-US" sz="1400" b="1" u="sng" dirty="0" smtClean="0"/>
              <a:t>/s)</a:t>
            </a:r>
            <a:r>
              <a:rPr lang="el-GR" sz="1400" b="1" u="sng" dirty="0"/>
              <a:t> </a:t>
            </a:r>
            <a:r>
              <a:rPr lang="en-US" sz="1400" b="1" u="sng" dirty="0" smtClean="0"/>
              <a:t>SWAT model results</a:t>
            </a:r>
          </a:p>
          <a:p>
            <a:r>
              <a:rPr lang="en-US" sz="1400" b="1" u="sng" dirty="0" smtClean="0"/>
              <a:t>&amp; </a:t>
            </a:r>
          </a:p>
          <a:p>
            <a:r>
              <a:rPr lang="en-US" sz="1400" b="1" u="sng" dirty="0" smtClean="0"/>
              <a:t>GEV distribution</a:t>
            </a:r>
          </a:p>
          <a:p>
            <a:endParaRPr lang="en-US" sz="1400" b="1" u="sng" dirty="0" smtClean="0"/>
          </a:p>
          <a:p>
            <a:r>
              <a:rPr lang="en-US" sz="1400" b="1" dirty="0" smtClean="0"/>
              <a:t>In this analysis daily discharge values are used.</a:t>
            </a:r>
          </a:p>
          <a:p>
            <a:endParaRPr lang="en-US" sz="1400" b="1" dirty="0"/>
          </a:p>
          <a:p>
            <a:r>
              <a:rPr lang="en-US" sz="1400" b="1" dirty="0" smtClean="0"/>
              <a:t>Red dots are historical flood events.</a:t>
            </a:r>
          </a:p>
        </p:txBody>
      </p:sp>
      <p:sp>
        <p:nvSpPr>
          <p:cNvPr id="3" name="Line Callout 3 2"/>
          <p:cNvSpPr/>
          <p:nvPr/>
        </p:nvSpPr>
        <p:spPr>
          <a:xfrm>
            <a:off x="6613081" y="5004808"/>
            <a:ext cx="1429776" cy="839536"/>
          </a:xfrm>
          <a:prstGeom prst="borderCallout3">
            <a:avLst>
              <a:gd name="adj1" fmla="val 51323"/>
              <a:gd name="adj2" fmla="val 958"/>
              <a:gd name="adj3" fmla="val 51324"/>
              <a:gd name="adj4" fmla="val -22046"/>
              <a:gd name="adj5" fmla="val 50821"/>
              <a:gd name="adj6" fmla="val -39635"/>
              <a:gd name="adj7" fmla="val 97629"/>
              <a:gd name="adj8" fmla="val -9411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err="1" smtClean="0">
                <a:solidFill>
                  <a:srgbClr val="FF0000"/>
                </a:solidFill>
              </a:rPr>
              <a:t>Giofyros</a:t>
            </a:r>
            <a:r>
              <a:rPr lang="en-US" sz="900" b="1" dirty="0" smtClean="0">
                <a:solidFill>
                  <a:srgbClr val="FF0000"/>
                </a:solidFill>
              </a:rPr>
              <a:t> Watershed</a:t>
            </a:r>
            <a:endParaRPr lang="en-US" sz="900" b="1" dirty="0">
              <a:solidFill>
                <a:srgbClr val="FF0000"/>
              </a:solidFill>
            </a:endParaRPr>
          </a:p>
          <a:p>
            <a:pPr algn="ctr"/>
            <a:r>
              <a:rPr lang="en-US" sz="900" dirty="0">
                <a:solidFill>
                  <a:srgbClr val="FF0000"/>
                </a:solidFill>
              </a:rPr>
              <a:t>Max simulated </a:t>
            </a:r>
            <a:endParaRPr lang="en-US" sz="900" dirty="0" smtClean="0">
              <a:solidFill>
                <a:srgbClr val="FF0000"/>
              </a:solidFill>
            </a:endParaRPr>
          </a:p>
          <a:p>
            <a:pPr algn="ctr"/>
            <a:r>
              <a:rPr lang="en-US" sz="900" dirty="0">
                <a:solidFill>
                  <a:srgbClr val="FF0000"/>
                </a:solidFill>
              </a:rPr>
              <a:t>d</a:t>
            </a:r>
            <a:r>
              <a:rPr lang="en-US" sz="900" dirty="0" smtClean="0">
                <a:solidFill>
                  <a:srgbClr val="FF0000"/>
                </a:solidFill>
              </a:rPr>
              <a:t>ischarge</a:t>
            </a:r>
            <a:r>
              <a:rPr lang="el-GR" sz="900" dirty="0" smtClean="0">
                <a:solidFill>
                  <a:srgbClr val="FF0000"/>
                </a:solidFill>
              </a:rPr>
              <a:t> </a:t>
            </a:r>
            <a:r>
              <a:rPr lang="el-GR" sz="900" dirty="0">
                <a:solidFill>
                  <a:srgbClr val="FF0000"/>
                </a:solidFill>
              </a:rPr>
              <a:t>(30</a:t>
            </a:r>
            <a:r>
              <a:rPr lang="en-US" sz="900" dirty="0">
                <a:solidFill>
                  <a:srgbClr val="FF0000"/>
                </a:solidFill>
              </a:rPr>
              <a:t>years</a:t>
            </a:r>
            <a:r>
              <a:rPr lang="el-GR" sz="900" dirty="0">
                <a:solidFill>
                  <a:srgbClr val="FF0000"/>
                </a:solidFill>
              </a:rPr>
              <a:t>) </a:t>
            </a:r>
          </a:p>
          <a:p>
            <a:pPr algn="ctr"/>
            <a:r>
              <a:rPr lang="el-GR" sz="900" b="1" dirty="0" smtClean="0">
                <a:solidFill>
                  <a:srgbClr val="FF0000"/>
                </a:solidFill>
              </a:rPr>
              <a:t>91.5 </a:t>
            </a:r>
            <a:r>
              <a:rPr lang="en-US" sz="900" b="1" dirty="0" smtClean="0">
                <a:solidFill>
                  <a:srgbClr val="FF0000"/>
                </a:solidFill>
              </a:rPr>
              <a:t>m</a:t>
            </a:r>
            <a:r>
              <a:rPr lang="en-US" sz="900" b="1" baseline="30000" dirty="0" smtClean="0">
                <a:solidFill>
                  <a:srgbClr val="FF0000"/>
                </a:solidFill>
              </a:rPr>
              <a:t>3</a:t>
            </a:r>
            <a:r>
              <a:rPr lang="en-US" sz="900" b="1" dirty="0" smtClean="0">
                <a:solidFill>
                  <a:srgbClr val="FF0000"/>
                </a:solidFill>
              </a:rPr>
              <a:t>/s</a:t>
            </a:r>
            <a:r>
              <a:rPr lang="el-GR" sz="9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900" dirty="0">
                <a:solidFill>
                  <a:srgbClr val="FF0000"/>
                </a:solidFill>
              </a:rPr>
              <a:t>Discharge</a:t>
            </a:r>
            <a:r>
              <a:rPr lang="el-GR" sz="900" dirty="0">
                <a:solidFill>
                  <a:srgbClr val="FF0000"/>
                </a:solidFill>
              </a:rPr>
              <a:t> Τ=100 </a:t>
            </a:r>
            <a:r>
              <a:rPr lang="en-US" sz="900" dirty="0">
                <a:solidFill>
                  <a:srgbClr val="FF0000"/>
                </a:solidFill>
              </a:rPr>
              <a:t>years</a:t>
            </a:r>
            <a:r>
              <a:rPr lang="el-GR" sz="900" dirty="0">
                <a:solidFill>
                  <a:srgbClr val="FF0000"/>
                </a:solidFill>
              </a:rPr>
              <a:t>: </a:t>
            </a:r>
            <a:r>
              <a:rPr lang="en-US" sz="900" b="1" dirty="0" smtClean="0">
                <a:solidFill>
                  <a:srgbClr val="FF0000"/>
                </a:solidFill>
              </a:rPr>
              <a:t>109.9 </a:t>
            </a:r>
            <a:r>
              <a:rPr lang="en-US" sz="900" b="1" dirty="0">
                <a:solidFill>
                  <a:srgbClr val="FF0000"/>
                </a:solidFill>
              </a:rPr>
              <a:t>m</a:t>
            </a:r>
            <a:r>
              <a:rPr lang="el-GR" sz="900" b="1" baseline="30000" dirty="0">
                <a:solidFill>
                  <a:srgbClr val="FF0000"/>
                </a:solidFill>
              </a:rPr>
              <a:t>3</a:t>
            </a:r>
            <a:r>
              <a:rPr lang="el-GR" sz="900" b="1" dirty="0">
                <a:solidFill>
                  <a:srgbClr val="FF0000"/>
                </a:solidFill>
              </a:rPr>
              <a:t>/</a:t>
            </a:r>
            <a:r>
              <a:rPr lang="en-US" sz="900" b="1" dirty="0" smtClean="0">
                <a:solidFill>
                  <a:srgbClr val="FF0000"/>
                </a:solidFill>
              </a:rPr>
              <a:t>s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11" name="Line Callout 3 10"/>
          <p:cNvSpPr/>
          <p:nvPr/>
        </p:nvSpPr>
        <p:spPr>
          <a:xfrm>
            <a:off x="544549" y="4721877"/>
            <a:ext cx="1349462" cy="881738"/>
          </a:xfrm>
          <a:prstGeom prst="borderCallout3">
            <a:avLst>
              <a:gd name="adj1" fmla="val 26817"/>
              <a:gd name="adj2" fmla="val 101333"/>
              <a:gd name="adj3" fmla="val 25665"/>
              <a:gd name="adj4" fmla="val 130138"/>
              <a:gd name="adj5" fmla="val 25027"/>
              <a:gd name="adj6" fmla="val 148178"/>
              <a:gd name="adj7" fmla="val 63745"/>
              <a:gd name="adj8" fmla="val 15009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err="1" smtClean="0">
                <a:solidFill>
                  <a:srgbClr val="FF0000"/>
                </a:solidFill>
              </a:rPr>
              <a:t>Keritis</a:t>
            </a:r>
            <a:r>
              <a:rPr lang="en-US" sz="900" b="1" dirty="0" smtClean="0">
                <a:solidFill>
                  <a:srgbClr val="FF0000"/>
                </a:solidFill>
              </a:rPr>
              <a:t> Watershed</a:t>
            </a:r>
            <a:endParaRPr lang="en-US" sz="900" b="1" dirty="0">
              <a:solidFill>
                <a:srgbClr val="FF0000"/>
              </a:solidFill>
            </a:endParaRPr>
          </a:p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Max </a:t>
            </a:r>
            <a:r>
              <a:rPr lang="en-US" sz="900" dirty="0">
                <a:solidFill>
                  <a:srgbClr val="FF0000"/>
                </a:solidFill>
              </a:rPr>
              <a:t>s</a:t>
            </a:r>
            <a:r>
              <a:rPr lang="en-US" sz="900" dirty="0" smtClean="0">
                <a:solidFill>
                  <a:srgbClr val="FF0000"/>
                </a:solidFill>
              </a:rPr>
              <a:t>imulated 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discharge</a:t>
            </a:r>
            <a:r>
              <a:rPr lang="el-GR" sz="900" dirty="0" smtClean="0">
                <a:solidFill>
                  <a:srgbClr val="FF0000"/>
                </a:solidFill>
              </a:rPr>
              <a:t> (30</a:t>
            </a:r>
            <a:r>
              <a:rPr lang="en-US" sz="900" dirty="0" smtClean="0">
                <a:solidFill>
                  <a:srgbClr val="FF0000"/>
                </a:solidFill>
              </a:rPr>
              <a:t>years</a:t>
            </a:r>
            <a:r>
              <a:rPr lang="el-GR" sz="900" dirty="0" smtClean="0">
                <a:solidFill>
                  <a:srgbClr val="FF0000"/>
                </a:solidFill>
              </a:rPr>
              <a:t>) </a:t>
            </a:r>
          </a:p>
          <a:p>
            <a:pPr algn="ctr"/>
            <a:r>
              <a:rPr lang="el-GR" sz="900" b="1" dirty="0" smtClean="0">
                <a:solidFill>
                  <a:srgbClr val="FF0000"/>
                </a:solidFill>
              </a:rPr>
              <a:t>102.8 </a:t>
            </a:r>
            <a:r>
              <a:rPr lang="en-US" sz="900" b="1" dirty="0" smtClean="0">
                <a:solidFill>
                  <a:srgbClr val="FF0000"/>
                </a:solidFill>
              </a:rPr>
              <a:t>m</a:t>
            </a:r>
            <a:r>
              <a:rPr lang="en-US" sz="900" b="1" baseline="30000" dirty="0" smtClean="0">
                <a:solidFill>
                  <a:srgbClr val="FF0000"/>
                </a:solidFill>
              </a:rPr>
              <a:t>3</a:t>
            </a:r>
            <a:r>
              <a:rPr lang="en-US" sz="900" b="1" dirty="0" smtClean="0">
                <a:solidFill>
                  <a:srgbClr val="FF0000"/>
                </a:solidFill>
              </a:rPr>
              <a:t>/s</a:t>
            </a:r>
            <a:r>
              <a:rPr lang="el-GR" sz="9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Discharge</a:t>
            </a:r>
            <a:r>
              <a:rPr lang="el-GR" sz="900" dirty="0" smtClean="0">
                <a:solidFill>
                  <a:srgbClr val="FF0000"/>
                </a:solidFill>
              </a:rPr>
              <a:t> Τ=100 </a:t>
            </a:r>
            <a:r>
              <a:rPr lang="en-US" sz="900" dirty="0" smtClean="0">
                <a:solidFill>
                  <a:srgbClr val="FF0000"/>
                </a:solidFill>
              </a:rPr>
              <a:t>years</a:t>
            </a:r>
            <a:r>
              <a:rPr lang="el-GR" sz="900" dirty="0" smtClean="0">
                <a:solidFill>
                  <a:srgbClr val="FF0000"/>
                </a:solidFill>
              </a:rPr>
              <a:t>: </a:t>
            </a:r>
            <a:r>
              <a:rPr lang="el-GR" sz="900" b="1" dirty="0">
                <a:solidFill>
                  <a:srgbClr val="FF0000"/>
                </a:solidFill>
              </a:rPr>
              <a:t>151</a:t>
            </a:r>
            <a:r>
              <a:rPr lang="en-US" sz="900" b="1" dirty="0">
                <a:solidFill>
                  <a:srgbClr val="FF0000"/>
                </a:solidFill>
              </a:rPr>
              <a:t>.</a:t>
            </a:r>
            <a:r>
              <a:rPr lang="el-GR" sz="900" b="1" dirty="0">
                <a:solidFill>
                  <a:srgbClr val="FF0000"/>
                </a:solidFill>
              </a:rPr>
              <a:t>1</a:t>
            </a:r>
            <a:r>
              <a:rPr lang="en-US" sz="900" b="1" dirty="0">
                <a:solidFill>
                  <a:srgbClr val="FF0000"/>
                </a:solidFill>
              </a:rPr>
              <a:t> m</a:t>
            </a:r>
            <a:r>
              <a:rPr lang="el-GR" sz="900" b="1" baseline="30000" dirty="0">
                <a:solidFill>
                  <a:srgbClr val="FF0000"/>
                </a:solidFill>
              </a:rPr>
              <a:t>3</a:t>
            </a:r>
            <a:r>
              <a:rPr lang="el-GR" sz="900" b="1" dirty="0">
                <a:solidFill>
                  <a:srgbClr val="FF0000"/>
                </a:solidFill>
              </a:rPr>
              <a:t>/</a:t>
            </a:r>
            <a:r>
              <a:rPr lang="en-US" sz="900" b="1" dirty="0" smtClean="0">
                <a:solidFill>
                  <a:srgbClr val="FF0000"/>
                </a:solidFill>
              </a:rPr>
              <a:t>s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12" name="Line Callout 3 11"/>
          <p:cNvSpPr/>
          <p:nvPr/>
        </p:nvSpPr>
        <p:spPr>
          <a:xfrm>
            <a:off x="4230917" y="4762700"/>
            <a:ext cx="1593136" cy="822571"/>
          </a:xfrm>
          <a:prstGeom prst="borderCallout3">
            <a:avLst>
              <a:gd name="adj1" fmla="val 18750"/>
              <a:gd name="adj2" fmla="val 1556"/>
              <a:gd name="adj3" fmla="val 18750"/>
              <a:gd name="adj4" fmla="val -16667"/>
              <a:gd name="adj5" fmla="val 19120"/>
              <a:gd name="adj6" fmla="val -23184"/>
              <a:gd name="adj7" fmla="val 95943"/>
              <a:gd name="adj8" fmla="val -5015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 smtClean="0">
                <a:solidFill>
                  <a:srgbClr val="FF0000"/>
                </a:solidFill>
              </a:rPr>
              <a:t>Almyrida</a:t>
            </a:r>
            <a:r>
              <a:rPr lang="en-US" sz="800" b="1" dirty="0" smtClean="0">
                <a:solidFill>
                  <a:srgbClr val="FF0000"/>
                </a:solidFill>
              </a:rPr>
              <a:t> Watershed</a:t>
            </a:r>
            <a:endParaRPr lang="en-US" sz="800" b="1" dirty="0">
              <a:solidFill>
                <a:srgbClr val="FF0000"/>
              </a:solidFill>
            </a:endParaRPr>
          </a:p>
          <a:p>
            <a:pPr algn="ctr"/>
            <a:r>
              <a:rPr lang="en-US" sz="800" dirty="0">
                <a:solidFill>
                  <a:srgbClr val="FF0000"/>
                </a:solidFill>
              </a:rPr>
              <a:t>Max simulated </a:t>
            </a:r>
            <a:endParaRPr lang="en-US" sz="800" dirty="0" smtClean="0">
              <a:solidFill>
                <a:srgbClr val="FF0000"/>
              </a:solidFill>
            </a:endParaRPr>
          </a:p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discharge </a:t>
            </a:r>
            <a:r>
              <a:rPr lang="el-GR" sz="800" dirty="0" smtClean="0">
                <a:solidFill>
                  <a:srgbClr val="FF0000"/>
                </a:solidFill>
              </a:rPr>
              <a:t>(30</a:t>
            </a:r>
            <a:r>
              <a:rPr lang="en-US" sz="800" dirty="0">
                <a:solidFill>
                  <a:srgbClr val="FF0000"/>
                </a:solidFill>
              </a:rPr>
              <a:t>years</a:t>
            </a:r>
            <a:r>
              <a:rPr lang="el-GR" sz="800" dirty="0">
                <a:solidFill>
                  <a:srgbClr val="FF0000"/>
                </a:solidFill>
              </a:rPr>
              <a:t>) </a:t>
            </a:r>
          </a:p>
          <a:p>
            <a:pPr algn="ctr"/>
            <a:r>
              <a:rPr lang="el-GR" sz="800" b="1" dirty="0" smtClean="0">
                <a:solidFill>
                  <a:srgbClr val="FF0000"/>
                </a:solidFill>
              </a:rPr>
              <a:t>25.4 </a:t>
            </a:r>
            <a:r>
              <a:rPr lang="en-US" sz="800" b="1" dirty="0" smtClean="0">
                <a:solidFill>
                  <a:srgbClr val="FF0000"/>
                </a:solidFill>
              </a:rPr>
              <a:t>m</a:t>
            </a:r>
            <a:r>
              <a:rPr lang="en-US" sz="800" b="1" baseline="30000" dirty="0" smtClean="0">
                <a:solidFill>
                  <a:srgbClr val="FF0000"/>
                </a:solidFill>
              </a:rPr>
              <a:t>3</a:t>
            </a:r>
            <a:r>
              <a:rPr lang="en-US" sz="800" b="1" dirty="0" smtClean="0">
                <a:solidFill>
                  <a:srgbClr val="FF0000"/>
                </a:solidFill>
              </a:rPr>
              <a:t>/s</a:t>
            </a:r>
            <a:r>
              <a:rPr lang="el-GR" sz="8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800" dirty="0">
                <a:solidFill>
                  <a:srgbClr val="FF0000"/>
                </a:solidFill>
              </a:rPr>
              <a:t>Discharge</a:t>
            </a:r>
            <a:r>
              <a:rPr lang="el-GR" sz="800" dirty="0">
                <a:solidFill>
                  <a:srgbClr val="FF0000"/>
                </a:solidFill>
              </a:rPr>
              <a:t> Τ=100 </a:t>
            </a:r>
            <a:r>
              <a:rPr lang="en-US" sz="800" dirty="0">
                <a:solidFill>
                  <a:srgbClr val="FF0000"/>
                </a:solidFill>
              </a:rPr>
              <a:t>years</a:t>
            </a:r>
            <a:r>
              <a:rPr lang="el-GR" sz="800" dirty="0">
                <a:solidFill>
                  <a:srgbClr val="FF0000"/>
                </a:solidFill>
              </a:rPr>
              <a:t>: </a:t>
            </a:r>
            <a:endParaRPr lang="en-US" sz="800" dirty="0" smtClean="0">
              <a:solidFill>
                <a:srgbClr val="FF0000"/>
              </a:solidFill>
            </a:endParaRPr>
          </a:p>
          <a:p>
            <a:pPr algn="ctr"/>
            <a:r>
              <a:rPr lang="el-GR" sz="800" b="1" dirty="0" smtClean="0">
                <a:solidFill>
                  <a:srgbClr val="FF0000"/>
                </a:solidFill>
              </a:rPr>
              <a:t>27.2</a:t>
            </a:r>
            <a:r>
              <a:rPr lang="en-US" sz="800" b="1" dirty="0" smtClean="0">
                <a:solidFill>
                  <a:srgbClr val="FF0000"/>
                </a:solidFill>
              </a:rPr>
              <a:t> </a:t>
            </a:r>
            <a:r>
              <a:rPr lang="en-US" sz="800" b="1" dirty="0">
                <a:solidFill>
                  <a:srgbClr val="FF0000"/>
                </a:solidFill>
              </a:rPr>
              <a:t>m</a:t>
            </a:r>
            <a:r>
              <a:rPr lang="el-GR" sz="800" b="1" baseline="30000" dirty="0">
                <a:solidFill>
                  <a:srgbClr val="FF0000"/>
                </a:solidFill>
              </a:rPr>
              <a:t>3</a:t>
            </a:r>
            <a:r>
              <a:rPr lang="el-GR" sz="800" b="1" dirty="0">
                <a:solidFill>
                  <a:srgbClr val="FF0000"/>
                </a:solidFill>
              </a:rPr>
              <a:t>/</a:t>
            </a:r>
            <a:r>
              <a:rPr lang="en-US" sz="800" b="1" dirty="0" smtClean="0">
                <a:solidFill>
                  <a:srgbClr val="FF0000"/>
                </a:solidFill>
              </a:rPr>
              <a:t>s</a:t>
            </a:r>
            <a:endParaRPr lang="en-US" sz="8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E5F44-CBD3-431C-A4C1-E5828D35FA65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6" name="Group 12"/>
          <p:cNvGrpSpPr>
            <a:grpSpLocks noChangeAspect="1"/>
          </p:cNvGrpSpPr>
          <p:nvPr/>
        </p:nvGrpSpPr>
        <p:grpSpPr>
          <a:xfrm>
            <a:off x="1689463" y="632416"/>
            <a:ext cx="5863927" cy="2103120"/>
            <a:chOff x="0" y="495300"/>
            <a:chExt cx="5943600" cy="2131695"/>
          </a:xfrm>
        </p:grpSpPr>
        <p:pic>
          <p:nvPicPr>
            <p:cNvPr id="14" name="Picture 13" descr="F:\AQUAMAN\Flood frequency analysis\BEFORE\Flood\GEV\T10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1500"/>
              <a:ext cx="5943600" cy="2055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6350" y="495300"/>
              <a:ext cx="401955" cy="285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l-GR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(α)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15"/>
          <p:cNvGrpSpPr>
            <a:grpSpLocks noChangeAspect="1"/>
          </p:cNvGrpSpPr>
          <p:nvPr/>
        </p:nvGrpSpPr>
        <p:grpSpPr>
          <a:xfrm>
            <a:off x="1822644" y="2636903"/>
            <a:ext cx="5801710" cy="2103120"/>
            <a:chOff x="0" y="508000"/>
            <a:chExt cx="5943600" cy="2154555"/>
          </a:xfrm>
        </p:grpSpPr>
        <p:pic>
          <p:nvPicPr>
            <p:cNvPr id="17" name="Picture 16" descr="F:\AQUAMAN\Flood frequency analysis\BEFORE\Flood\GEV\T50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1500"/>
              <a:ext cx="5943600" cy="20910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0" y="508000"/>
              <a:ext cx="401955" cy="285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l-GR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(β)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108960" y="0"/>
            <a:ext cx="5647862" cy="86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500" dirty="0" smtClean="0"/>
              <a:t>Ανάλυση Συχνότητας Πλημμυρών</a:t>
            </a:r>
            <a:r>
              <a:rPr lang="en-US" sz="2500" dirty="0" smtClean="0"/>
              <a:t> (</a:t>
            </a:r>
            <a:r>
              <a:rPr lang="en-US" sz="2500" dirty="0"/>
              <a:t>1983-2009</a:t>
            </a:r>
            <a:r>
              <a:rPr lang="en-US" sz="2500" dirty="0" smtClean="0"/>
              <a:t>)</a:t>
            </a:r>
            <a:endParaRPr lang="en-US" sz="2500" dirty="0"/>
          </a:p>
        </p:txBody>
      </p:sp>
      <p:sp>
        <p:nvSpPr>
          <p:cNvPr id="23" name="Rectangle 22"/>
          <p:cNvSpPr/>
          <p:nvPr/>
        </p:nvSpPr>
        <p:spPr>
          <a:xfrm>
            <a:off x="8063400" y="1502849"/>
            <a:ext cx="10763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(</a:t>
            </a:r>
            <a:r>
              <a:rPr lang="el-GR" b="1" dirty="0"/>
              <a:t>α) </a:t>
            </a:r>
            <a:r>
              <a:rPr lang="en-US" b="1" dirty="0" smtClean="0"/>
              <a:t>T=10</a:t>
            </a:r>
            <a:endParaRPr lang="el-GR" b="1" dirty="0" smtClean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r>
              <a:rPr lang="el-GR" b="1" dirty="0"/>
              <a:t>(β) </a:t>
            </a:r>
            <a:r>
              <a:rPr lang="en-US" b="1" dirty="0"/>
              <a:t>T=50</a:t>
            </a:r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r>
              <a:rPr lang="el-GR" b="1" dirty="0" smtClean="0"/>
              <a:t>(</a:t>
            </a:r>
            <a:r>
              <a:rPr lang="el-GR" b="1" dirty="0"/>
              <a:t>γ) </a:t>
            </a:r>
            <a:r>
              <a:rPr lang="en-US" b="1" dirty="0" smtClean="0"/>
              <a:t>T=100</a:t>
            </a:r>
            <a:endParaRPr lang="el-GR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10987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28600" y="1905000"/>
          <a:ext cx="38862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953000" y="1981200"/>
          <a:ext cx="41910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152400" y="3886200"/>
          <a:ext cx="4191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953000" y="3886200"/>
          <a:ext cx="40386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3429000" y="295656"/>
            <a:ext cx="513477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Επιπτώσεις κλιματικής αλλαγής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Sofia\Desktop\MAX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555588" y="4143586"/>
            <a:ext cx="45720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Sofia\Desktop\wei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6898" y="1802417"/>
            <a:ext cx="45720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689585" y="5972385"/>
            <a:ext cx="4438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Ακραίο σενάριο rcp85_MPI-ESM-LR_REMO</a:t>
            </a:r>
            <a:endParaRPr lang="en-US" dirty="0"/>
          </a:p>
        </p:txBody>
      </p:sp>
      <p:pic>
        <p:nvPicPr>
          <p:cNvPr id="8" name="Picture 7" descr="C:\Users\Sofia\Desktop\MIN2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555588" y="1798631"/>
            <a:ext cx="45720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4794989" y="3657795"/>
            <a:ext cx="4349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Ευνοϊκό σενάριο rcp26_MPI-ESM-LR_REMO </a:t>
            </a:r>
            <a:endParaRPr lang="en-US" dirty="0"/>
          </a:p>
        </p:txBody>
      </p:sp>
      <p:pic>
        <p:nvPicPr>
          <p:cNvPr id="10" name="Picture 9" descr="C:\Users\Sofia\Desktop\MEDIAN2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5546" y="4027127"/>
            <a:ext cx="45720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26898" y="5972386"/>
            <a:ext cx="4662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Ενδιάμεσο σενάριο rcp45_ MPI-ESM-LR_REMO 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40574" y="3657795"/>
            <a:ext cx="2141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Σημερινή κατάσταση</a:t>
            </a:r>
            <a:endParaRPr lang="en-US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355848" y="274638"/>
            <a:ext cx="5134778" cy="11430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Επιπτώσεις κλιματικής αλλαγής</a:t>
            </a:r>
          </a:p>
          <a:p>
            <a:pPr algn="ctr">
              <a:spcBef>
                <a:spcPct val="0"/>
              </a:spcBef>
            </a:pPr>
            <a:r>
              <a:rPr lang="el-GR" sz="2800" b="1" dirty="0" smtClean="0"/>
              <a:t>Σύγκριση του </a:t>
            </a:r>
            <a:r>
              <a:rPr lang="en-US" sz="2800" b="1" dirty="0" smtClean="0"/>
              <a:t>WEI </a:t>
            </a:r>
            <a:r>
              <a:rPr lang="el-GR" sz="2800" b="1" dirty="0" smtClean="0"/>
              <a:t>μεταξύ σημερινής κατάστασης και </a:t>
            </a:r>
            <a:r>
              <a:rPr lang="en-US" sz="2800" b="1" dirty="0" smtClean="0"/>
              <a:t>2079-2098</a:t>
            </a:r>
            <a:endParaRPr lang="el-GR" sz="2800" b="1" dirty="0" smtClean="0"/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3733800" y="234696"/>
            <a:ext cx="513477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Επιπτώσεις κλιματικής αλλαγής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32316" y="1895761"/>
            <a:ext cx="8020364" cy="4873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026" y="1889233"/>
            <a:ext cx="71563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Σενάρια κλιματικής αλλαγής για την Κρήτη </a:t>
            </a:r>
          </a:p>
          <a:p>
            <a:endParaRPr lang="el-GR" dirty="0" smtClean="0"/>
          </a:p>
          <a:p>
            <a:pPr lvl="0">
              <a:buFont typeface="Arial" pitchFamily="34" charset="0"/>
              <a:buChar char="•"/>
            </a:pPr>
            <a:r>
              <a:rPr lang="el-GR" dirty="0" smtClean="0"/>
              <a:t>  Αύξηση θερμοκρασίας από 16.1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l-GR" dirty="0" smtClean="0"/>
              <a:t>		</a:t>
            </a:r>
            <a:r>
              <a:rPr lang="el-GR" dirty="0" smtClean="0">
                <a:sym typeface="Wingdings"/>
              </a:rPr>
              <a:t></a:t>
            </a:r>
            <a:r>
              <a:rPr lang="el-GR" dirty="0" smtClean="0"/>
              <a:t>  0.7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l-GR" dirty="0" smtClean="0"/>
              <a:t> έως 3.1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el-GR" dirty="0" smtClean="0"/>
              <a:t>  Μείωση της βροχόπτωσης 				</a:t>
            </a:r>
            <a:r>
              <a:rPr lang="el-GR" dirty="0" smtClean="0">
                <a:sym typeface="Wingdings"/>
              </a:rPr>
              <a:t></a:t>
            </a:r>
            <a:r>
              <a:rPr lang="el-GR" dirty="0" smtClean="0"/>
              <a:t> 280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r>
              <a:rPr lang="el-GR" dirty="0" smtClean="0"/>
              <a:t> έως 1810 </a:t>
            </a:r>
            <a:r>
              <a:rPr lang="en-US" dirty="0" smtClean="0"/>
              <a:t>Mm</a:t>
            </a:r>
            <a:r>
              <a:rPr lang="el-GR" baseline="30000" dirty="0" smtClean="0"/>
              <a:t>3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el-GR" dirty="0" smtClean="0"/>
              <a:t>  Μείωση παροχής πηγών από 620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	</a:t>
            </a:r>
            <a:r>
              <a:rPr lang="el-GR" dirty="0" smtClean="0">
                <a:sym typeface="Wingdings"/>
              </a:rPr>
              <a:t></a:t>
            </a:r>
            <a:r>
              <a:rPr lang="el-GR" dirty="0" smtClean="0"/>
              <a:t> 48.6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 έως 234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el-GR" dirty="0" smtClean="0"/>
              <a:t>  Μείωση παροχής ποταμών από 1580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>
                <a:sym typeface="Wingdings"/>
              </a:rPr>
              <a:t></a:t>
            </a:r>
            <a:r>
              <a:rPr lang="el-GR" dirty="0" smtClean="0"/>
              <a:t> 93.5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 έως 655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endParaRPr lang="en-US" dirty="0" smtClean="0"/>
          </a:p>
          <a:p>
            <a:pPr lvl="0">
              <a:buFont typeface="Arial" pitchFamily="34" charset="0"/>
              <a:buChar char="•"/>
            </a:pPr>
            <a:r>
              <a:rPr lang="el-GR" dirty="0" smtClean="0"/>
              <a:t>  Αύξηση της άρδευση από 330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		</a:t>
            </a:r>
            <a:r>
              <a:rPr lang="el-GR" dirty="0" smtClean="0">
                <a:sym typeface="Wingdings"/>
              </a:rPr>
              <a:t></a:t>
            </a:r>
            <a:r>
              <a:rPr lang="el-GR" dirty="0" smtClean="0"/>
              <a:t> 8.5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 έως 49.8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)</a:t>
            </a:r>
          </a:p>
          <a:p>
            <a:pPr lvl="0"/>
            <a:endParaRPr lang="el-GR" dirty="0" smtClean="0"/>
          </a:p>
          <a:p>
            <a:r>
              <a:rPr lang="el-GR" dirty="0" smtClean="0"/>
              <a:t>(σύγκριση μέση όροι 40ετίας</a:t>
            </a:r>
            <a:r>
              <a:rPr lang="en-US" dirty="0" smtClean="0"/>
              <a:t>:</a:t>
            </a:r>
            <a:r>
              <a:rPr lang="el-GR" dirty="0" smtClean="0"/>
              <a:t> 1983-2009 με 2060-2098)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:\Users\Sofia\Desktop\MEDIAN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01196" y="4445769"/>
            <a:ext cx="45720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412548" y="6391028"/>
            <a:ext cx="4662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Ενδιάμεσο σενάριο rcp45_ MPI-ESM-LR_REMO </a:t>
            </a:r>
            <a:endParaRPr lang="en-US" dirty="0"/>
          </a:p>
        </p:txBody>
      </p:sp>
      <p:sp>
        <p:nvSpPr>
          <p:cNvPr id="9" name="Right Brace 8"/>
          <p:cNvSpPr/>
          <p:nvPr/>
        </p:nvSpPr>
        <p:spPr>
          <a:xfrm>
            <a:off x="6676223" y="1787525"/>
            <a:ext cx="958464" cy="487112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34687" y="2546559"/>
            <a:ext cx="1509313" cy="3728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Δυναμικό φραγμάτων</a:t>
            </a:r>
          </a:p>
          <a:p>
            <a:r>
              <a:rPr lang="el-GR" dirty="0" smtClean="0"/>
              <a:t>129 Μ</a:t>
            </a:r>
            <a:r>
              <a:rPr lang="en-US" dirty="0" smtClean="0"/>
              <a:t>m</a:t>
            </a: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l-GR" dirty="0" smtClean="0"/>
              <a:t>νερό</a:t>
            </a:r>
          </a:p>
          <a:p>
            <a:endParaRPr lang="el-GR" dirty="0" smtClean="0"/>
          </a:p>
          <a:p>
            <a:r>
              <a:rPr lang="el-GR" dirty="0" smtClean="0"/>
              <a:t>Σημερινή χρήση</a:t>
            </a:r>
          </a:p>
          <a:p>
            <a:r>
              <a:rPr lang="el-GR" dirty="0" smtClean="0"/>
              <a:t>40 </a:t>
            </a:r>
            <a:r>
              <a:rPr lang="en-US" dirty="0" smtClean="0"/>
              <a:t>Mm</a:t>
            </a:r>
            <a:r>
              <a:rPr lang="en-US" baseline="30000" dirty="0" smtClean="0"/>
              <a:t>3</a:t>
            </a:r>
            <a:endParaRPr lang="en-US" dirty="0" smtClean="0"/>
          </a:p>
          <a:p>
            <a:endParaRPr lang="en-US" dirty="0" smtClean="0"/>
          </a:p>
          <a:p>
            <a:r>
              <a:rPr lang="el-GR" dirty="0" smtClean="0"/>
              <a:t>Προγραμματισμένα Φράγματα</a:t>
            </a:r>
          </a:p>
          <a:p>
            <a:r>
              <a:rPr lang="el-GR" dirty="0" smtClean="0"/>
              <a:t>136 </a:t>
            </a:r>
            <a:r>
              <a:rPr lang="en-US" dirty="0" smtClean="0"/>
              <a:t>Mm</a:t>
            </a:r>
            <a:r>
              <a:rPr lang="en-US" baseline="30000" dirty="0" smtClean="0"/>
              <a:t>3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441192" y="332232"/>
            <a:ext cx="513477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Επιπτώσεις κλιματικής αλλαγής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2190" y="4485937"/>
            <a:ext cx="3911810" cy="229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32190" y="1888031"/>
            <a:ext cx="3911810" cy="2356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181777" y="2813061"/>
            <a:ext cx="50504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Ετήσιο έλλειμμα και αθροιστικό ετήσιο έλλειμμα </a:t>
            </a:r>
            <a:r>
              <a:rPr lang="el-GR" dirty="0" smtClean="0"/>
              <a:t>για τρία βασικά σενάρια (ευνοϊκό rcp26_MPI-ESM-LR_REMO, ακραίο rcp85_MPI-ESM-LR_REMO και ενδιάμεσο rcp45_MPI-ESM-LR_REMO) για την περίοδο 1983-2098.</a:t>
            </a:r>
          </a:p>
          <a:p>
            <a:endParaRPr lang="el-GR" dirty="0" smtClean="0"/>
          </a:p>
          <a:p>
            <a:endParaRPr lang="el-GR" dirty="0" smtClean="0"/>
          </a:p>
          <a:p>
            <a:r>
              <a:rPr lang="el-GR" dirty="0" smtClean="0"/>
              <a:t>Μέσο έλλειμμα 40ετίας	</a:t>
            </a:r>
            <a:r>
              <a:rPr lang="el-GR" dirty="0" smtClean="0">
                <a:sym typeface="Wingdings"/>
              </a:rPr>
              <a:t></a:t>
            </a:r>
            <a:r>
              <a:rPr lang="el-GR" dirty="0" smtClean="0"/>
              <a:t> 8.5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r>
              <a:rPr lang="el-GR" dirty="0" smtClean="0"/>
              <a:t> έως 49.8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endParaRPr lang="el-GR" dirty="0" smtClean="0"/>
          </a:p>
          <a:p>
            <a:endParaRPr lang="el-GR" dirty="0" smtClean="0"/>
          </a:p>
          <a:p>
            <a:r>
              <a:rPr lang="el-GR" dirty="0" smtClean="0"/>
              <a:t>Μέγιστο ετήσιο έλλειμμα </a:t>
            </a:r>
            <a:r>
              <a:rPr lang="el-GR" dirty="0" smtClean="0">
                <a:sym typeface="Wingdings" pitchFamily="2" charset="2"/>
              </a:rPr>
              <a:t> 120</a:t>
            </a:r>
            <a:r>
              <a:rPr lang="el-GR" dirty="0" smtClean="0"/>
              <a:t> Μ</a:t>
            </a:r>
            <a:r>
              <a:rPr lang="en-US" dirty="0" smtClean="0"/>
              <a:t>m</a:t>
            </a:r>
            <a:r>
              <a:rPr lang="el-GR" baseline="30000" dirty="0" smtClean="0"/>
              <a:t>3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87496" y="274638"/>
            <a:ext cx="5134778" cy="1143000"/>
          </a:xfrm>
        </p:spPr>
        <p:txBody>
          <a:bodyPr>
            <a:normAutofit/>
          </a:bodyPr>
          <a:lstStyle/>
          <a:p>
            <a:r>
              <a:rPr lang="el-GR" sz="2800" b="1" dirty="0" smtClean="0"/>
              <a:t>Επιπτώσεις κλιματικής αλλαγής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1450" y="-12700"/>
            <a:ext cx="12842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3" descr="C:\Users\Nikolaos\Desktop\AquaMan Logo.jpg"/>
          <p:cNvPicPr>
            <a:picLocks noChangeAspect="1" noChangeArrowheads="1"/>
          </p:cNvPicPr>
          <p:nvPr/>
        </p:nvPicPr>
        <p:blipFill>
          <a:blip r:embed="rId4"/>
          <a:srcRect b="23705"/>
          <a:stretch>
            <a:fillRect/>
          </a:stretch>
        </p:blipFill>
        <p:spPr bwMode="auto">
          <a:xfrm>
            <a:off x="0" y="-12700"/>
            <a:ext cx="281940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81777" y="5077708"/>
            <a:ext cx="4355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                    Φράγμα </a:t>
            </a:r>
            <a:r>
              <a:rPr lang="el-GR" b="1" dirty="0" err="1" smtClean="0"/>
              <a:t>Βαλσαμιώτη</a:t>
            </a:r>
            <a:endParaRPr lang="el-GR" b="1" dirty="0" smtClean="0"/>
          </a:p>
          <a:p>
            <a:endParaRPr lang="el-GR" b="1" dirty="0" smtClean="0"/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Σημερινή αστοχία = 0%</a:t>
            </a:r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Μελλοντική αστοχία = 3%</a:t>
            </a:r>
            <a:endParaRPr lang="el-GR" dirty="0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1777" y="2094092"/>
            <a:ext cx="4080314" cy="298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37517" y="2094092"/>
            <a:ext cx="4080314" cy="298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4537517" y="5208074"/>
            <a:ext cx="4355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                    Φράγμα Ποταμών</a:t>
            </a:r>
          </a:p>
          <a:p>
            <a:endParaRPr lang="el-GR" b="1" dirty="0" smtClean="0"/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Σημερινή αστοχία = 90%</a:t>
            </a:r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Μελλοντική αστοχία = μέχρι 100%</a:t>
            </a:r>
            <a:endParaRPr lang="el-GR" dirty="0" smtClean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819400" y="379592"/>
            <a:ext cx="513477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Επιπτώσεις κλιματικής αλλαγής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81777" y="5077708"/>
            <a:ext cx="4355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                    Φράγμα Φανερωμένης</a:t>
            </a:r>
          </a:p>
          <a:p>
            <a:endParaRPr lang="el-GR" b="1" dirty="0" smtClean="0"/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Σημερινή αστοχία = 73%</a:t>
            </a:r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Μελλοντική αστοχία = μέχρι 97%</a:t>
            </a:r>
            <a:endParaRPr lang="el-GR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537517" y="5208074"/>
            <a:ext cx="4355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                    Φράγμα </a:t>
            </a:r>
            <a:r>
              <a:rPr lang="el-GR" b="1" dirty="0" err="1" smtClean="0"/>
              <a:t>Αποσελέμη</a:t>
            </a:r>
            <a:endParaRPr lang="el-GR" b="1" dirty="0" smtClean="0"/>
          </a:p>
          <a:p>
            <a:endParaRPr lang="el-GR" b="1" dirty="0" smtClean="0"/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Σημερινή αστοχία = 56%</a:t>
            </a:r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Μελλοντική αστοχία = μέχρι 88%</a:t>
            </a:r>
            <a:endParaRPr lang="el-GR" dirty="0" smtClean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366" y="2093487"/>
            <a:ext cx="4082602" cy="2985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0978" y="2092659"/>
            <a:ext cx="4124382" cy="301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590582" y="0"/>
            <a:ext cx="513477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Επιπτώσεις κλιματικής αλλαγής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3384" y="274638"/>
            <a:ext cx="5134778" cy="1143000"/>
          </a:xfrm>
        </p:spPr>
        <p:txBody>
          <a:bodyPr>
            <a:normAutofit/>
          </a:bodyPr>
          <a:lstStyle/>
          <a:p>
            <a:r>
              <a:rPr lang="el-GR" sz="2800" b="1" dirty="0" smtClean="0"/>
              <a:t>Επιπτώσεις κλιματικής αλλαγής</a:t>
            </a:r>
            <a:endParaRPr lang="en-US" sz="28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81777" y="5077708"/>
            <a:ext cx="4355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                    Φράγμα </a:t>
            </a:r>
            <a:r>
              <a:rPr lang="el-GR" b="1" dirty="0" err="1" smtClean="0"/>
              <a:t>Μπραμιανών</a:t>
            </a:r>
            <a:endParaRPr lang="el-GR" b="1" dirty="0" smtClean="0"/>
          </a:p>
          <a:p>
            <a:endParaRPr lang="el-GR" b="1" dirty="0" smtClean="0"/>
          </a:p>
          <a:p>
            <a:pPr>
              <a:buFont typeface="Arial" pitchFamily="34" charset="0"/>
              <a:buChar char="•"/>
            </a:pPr>
            <a:r>
              <a:rPr lang="el-GR" b="1" dirty="0" smtClean="0"/>
              <a:t>  Υδρομάστευση πηγής (50%)</a:t>
            </a:r>
            <a:endParaRPr lang="el-GR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537517" y="1938969"/>
            <a:ext cx="43557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Σήμερα αξιοποιούμε ΜΟΝΟ το 25% του δυναμικού των φραγμάτων και το 100% των </a:t>
            </a:r>
            <a:r>
              <a:rPr lang="el-GR" b="1" dirty="0" err="1" smtClean="0">
                <a:solidFill>
                  <a:schemeClr val="accent6">
                    <a:lumMod val="50000"/>
                  </a:schemeClr>
                </a:solidFill>
              </a:rPr>
              <a:t>λιμνοδεξαμενών</a:t>
            </a:r>
            <a:endParaRPr lang="el-GR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l-GR" b="1" dirty="0" smtClean="0"/>
          </a:p>
          <a:p>
            <a:r>
              <a:rPr lang="el-GR" b="1" dirty="0" smtClean="0"/>
              <a:t>Μέτρα αντιμετώπισης των επιπτώσεων της κλιματικής αλλαγής</a:t>
            </a:r>
          </a:p>
          <a:p>
            <a:endParaRPr lang="el-GR" b="1" dirty="0" smtClean="0"/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 Μείωση των διαρροών στα δίκτυα ύδρευσης και άρδευσης</a:t>
            </a:r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 Επαναχρησιμοποίηση επεξεργασμένων λυμάτων</a:t>
            </a:r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 Μείωση της αστοχίας των υπαρχόντων φραγμάτων με υδρομάστευση και μεταφορά νερού από άλλες λεκάνες</a:t>
            </a:r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 Ελλειμματική άρδευση</a:t>
            </a:r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 Μέτρα μείωσης της κατανάλωσης</a:t>
            </a:r>
          </a:p>
          <a:p>
            <a:endParaRPr lang="el-GR" b="1" dirty="0" smtClean="0"/>
          </a:p>
          <a:p>
            <a:endParaRPr lang="el-GR" b="1" dirty="0" smtClean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393" y="2093488"/>
            <a:ext cx="4100920" cy="299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Nikolaos\Desktop\AquaMan Logo.jpg"/>
          <p:cNvPicPr>
            <a:picLocks noChangeAspect="1" noChangeArrowheads="1"/>
          </p:cNvPicPr>
          <p:nvPr/>
        </p:nvPicPr>
        <p:blipFill>
          <a:blip r:embed="rId2"/>
          <a:srcRect b="23704"/>
          <a:stretch>
            <a:fillRect/>
          </a:stretch>
        </p:blipFill>
        <p:spPr bwMode="auto">
          <a:xfrm>
            <a:off x="308472" y="1733834"/>
            <a:ext cx="8534542" cy="51141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56347" y="3962138"/>
            <a:ext cx="4657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800" b="1" dirty="0" smtClean="0">
                <a:solidFill>
                  <a:srgbClr val="FFC000"/>
                </a:solidFill>
              </a:rPr>
              <a:t>Βελτίωση στη διακυβέρνηση των υδατικών πόρων</a:t>
            </a:r>
            <a:r>
              <a:rPr lang="en-US" sz="2800" b="1" dirty="0" smtClean="0">
                <a:solidFill>
                  <a:srgbClr val="FFC000"/>
                </a:solidFill>
              </a:rPr>
              <a:t>…..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95918" y="0"/>
            <a:ext cx="53994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</a:rPr>
              <a:t>Μεθοδολογία Διακυβέρνησης -Διαδικασία </a:t>
            </a:r>
            <a:r>
              <a:rPr lang="el-GR" sz="2800" b="1" dirty="0" err="1" smtClean="0">
                <a:solidFill>
                  <a:srgbClr val="002060"/>
                </a:solidFill>
              </a:rPr>
              <a:t>Πολύκριτηριακής</a:t>
            </a:r>
            <a:r>
              <a:rPr lang="el-GR" sz="2800" b="1" dirty="0" smtClean="0">
                <a:solidFill>
                  <a:srgbClr val="002060"/>
                </a:solidFill>
              </a:rPr>
              <a:t> Ανάλυσης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8" name="Εικόνα 246"/>
          <p:cNvPicPr/>
          <p:nvPr/>
        </p:nvPicPr>
        <p:blipFill>
          <a:blip r:embed="rId2"/>
          <a:stretch>
            <a:fillRect/>
          </a:stretch>
        </p:blipFill>
        <p:spPr>
          <a:xfrm>
            <a:off x="109506" y="2103074"/>
            <a:ext cx="4189539" cy="4133953"/>
          </a:xfrm>
          <a:prstGeom prst="rect">
            <a:avLst/>
          </a:prstGeom>
        </p:spPr>
      </p:pic>
      <p:pic>
        <p:nvPicPr>
          <p:cNvPr id="9" name="Εικόνα 40"/>
          <p:cNvPicPr/>
          <p:nvPr/>
        </p:nvPicPr>
        <p:blipFill>
          <a:blip r:embed="rId3"/>
          <a:stretch>
            <a:fillRect/>
          </a:stretch>
        </p:blipFill>
        <p:spPr>
          <a:xfrm>
            <a:off x="4299045" y="1978195"/>
            <a:ext cx="4844955" cy="425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11564" y="0"/>
            <a:ext cx="4263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</a:rPr>
              <a:t>Κριτήρια &amp; Δείκτες αξιολόγησης των μέτρων του Σχεδίου Διαχείρισης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2540" y="2122010"/>
            <a:ext cx="872364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 smtClean="0"/>
              <a:t>ΣΤΟΧΟΣ 1: Επίτευξη καλής κατάστασης όλων των υδάτων (καλή οικολογικής στα επιφανειακά και καλή χημική και ποσοτική κατάσταση στα υπόγεια).</a:t>
            </a:r>
            <a:endParaRPr lang="en-US" sz="2800" dirty="0" smtClean="0"/>
          </a:p>
          <a:p>
            <a:r>
              <a:rPr lang="el-GR" sz="2800" dirty="0" smtClean="0"/>
              <a:t>ΣΤΟΧΟΣ 2: Βελτίωση αναπτυξιακού δυναμικού περιοχής και Οικονομική Αποδοτικότητα.</a:t>
            </a:r>
            <a:endParaRPr lang="en-US" sz="2800" dirty="0" smtClean="0"/>
          </a:p>
          <a:p>
            <a:r>
              <a:rPr lang="el-GR" sz="2800" dirty="0" smtClean="0"/>
              <a:t>ΣΤΟΧΟΣ 3: Κοινωνική συνοχή, ευεξίας και ποιότητα ζωής.</a:t>
            </a:r>
            <a:endParaRPr lang="en-US" sz="2800" dirty="0" smtClean="0"/>
          </a:p>
          <a:p>
            <a:r>
              <a:rPr lang="el-GR" sz="2800" dirty="0" smtClean="0"/>
              <a:t>ΣΤΟΧΟΣ 4: Βαθμός υλοποίησης δράσεων.</a:t>
            </a:r>
            <a:endParaRPr lang="en-US" sz="2800" dirty="0" smtClean="0"/>
          </a:p>
          <a:p>
            <a:r>
              <a:rPr lang="el-GR" sz="2800" dirty="0" smtClean="0"/>
              <a:t>ΣΤΟΧΟΣ 5: Ελαχιστοποίηση επιπτώσεων κλιματικής αλλαγής.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643837" y="0"/>
            <a:ext cx="4263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</a:rPr>
              <a:t>Κριτήρια &amp; Δείκτες αξιολόγησης των μέτρων του Σχεδίου Διαχείρισης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29658" y="1883882"/>
          <a:ext cx="8339769" cy="1121664"/>
        </p:xfrm>
        <a:graphic>
          <a:graphicData uri="http://schemas.openxmlformats.org/drawingml/2006/table">
            <a:tbl>
              <a:tblPr/>
              <a:tblGrid>
                <a:gridCol w="83397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1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000" b="1" dirty="0">
                          <a:solidFill>
                            <a:srgbClr val="FFFFFF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Επίτευξη καλής κατάστασης όλων των υδάτων (καλή οικολογικής στα επιφανειακά και καλή χημική και ποσοτική κατάσταση στα υπόγεια)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>
                          <a:latin typeface="Century Gothic"/>
                          <a:ea typeface="Century Gothic"/>
                          <a:cs typeface="Times New Roman"/>
                        </a:rPr>
                        <a:t>ΚΡΙΤΗΡΙΟ 1.1: Αντίκτυπος στην οικολογική και χημική κατάσταση</a:t>
                      </a:r>
                      <a:endParaRPr lang="en-US" sz="110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1.2: Εμφανής Αντίκτυπος στο τοπίο (προστατευόμενες περιοχές</a:t>
                      </a:r>
                      <a:r>
                        <a:rPr lang="el-GR" sz="1100" b="1" dirty="0" smtClean="0">
                          <a:latin typeface="Century Gothic"/>
                          <a:ea typeface="Century Gothic"/>
                          <a:cs typeface="Times New Roman"/>
                        </a:rPr>
                        <a:t>)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1.3: Αντίκτυπος σε άλλα </a:t>
                      </a:r>
                      <a:r>
                        <a:rPr lang="el-GR" sz="1100" b="1" dirty="0" smtClean="0">
                          <a:latin typeface="Century Gothic"/>
                          <a:ea typeface="Century Gothic"/>
                          <a:cs typeface="Times New Roman"/>
                        </a:rPr>
                        <a:t>οικοσυστήματα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29657" y="2988179"/>
          <a:ext cx="8339769" cy="1156716"/>
        </p:xfrm>
        <a:graphic>
          <a:graphicData uri="http://schemas.openxmlformats.org/drawingml/2006/table">
            <a:tbl>
              <a:tblPr/>
              <a:tblGrid>
                <a:gridCol w="83397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dirty="0">
                          <a:latin typeface="Century Gothic"/>
                          <a:ea typeface="Century Gothic"/>
                          <a:cs typeface="Times New Roman"/>
                        </a:rPr>
                        <a:t/>
                      </a:r>
                      <a:br>
                        <a:rPr lang="el-GR" sz="1100" dirty="0">
                          <a:latin typeface="Century Gothic"/>
                          <a:ea typeface="Century Gothic"/>
                          <a:cs typeface="Times New Roman"/>
                        </a:rPr>
                      </a:b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2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Βελτίωση αναπτυξιακού δυναμικού περιοχής και Οικονομική Αποδοτικότητα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>
                          <a:latin typeface="Century Gothic"/>
                          <a:ea typeface="Century Gothic"/>
                          <a:cs typeface="Times New Roman"/>
                        </a:rPr>
                        <a:t>ΚΡΙΤΗΡΙΟ 2.1: Χρηματοοικονομικό Κόστος (υλοποίησης/λειτουργίας)</a:t>
                      </a:r>
                      <a:endParaRPr lang="en-US" sz="110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>
                          <a:latin typeface="Century Gothic"/>
                          <a:ea typeface="Century Gothic"/>
                          <a:cs typeface="Times New Roman"/>
                        </a:rPr>
                        <a:t>ΚΡΙΤΗΡΙΟ 2.2: Επίδραση στις οικονομικές δραστηριότητες</a:t>
                      </a:r>
                      <a:endParaRPr lang="en-US" sz="110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2.3: Διατήρηση / αύξηση υδατικών πόρων ( </a:t>
                      </a:r>
                      <a:r>
                        <a:rPr lang="en-US" sz="1100" b="1" dirty="0">
                          <a:latin typeface="Century Gothic"/>
                          <a:ea typeface="Century Gothic"/>
                          <a:cs typeface="Times New Roman"/>
                        </a:rPr>
                        <a:t>supply</a:t>
                      </a: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 &amp; </a:t>
                      </a:r>
                      <a:r>
                        <a:rPr lang="en-US" sz="1100" b="1" dirty="0">
                          <a:latin typeface="Century Gothic"/>
                          <a:ea typeface="Century Gothic"/>
                          <a:cs typeface="Times New Roman"/>
                        </a:rPr>
                        <a:t>demand</a:t>
                      </a: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)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9657" y="4188146"/>
          <a:ext cx="8339768" cy="963930"/>
        </p:xfrm>
        <a:graphic>
          <a:graphicData uri="http://schemas.openxmlformats.org/drawingml/2006/table">
            <a:tbl>
              <a:tblPr/>
              <a:tblGrid>
                <a:gridCol w="8339768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3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Κοινωνική συνοχή, ευεξίας και ποιότητα ζωής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>
                          <a:latin typeface="Century Gothic"/>
                          <a:ea typeface="Century Gothic"/>
                          <a:cs typeface="Times New Roman"/>
                        </a:rPr>
                        <a:t>ΚΡΙΤΗΡΙΟ 3.1: Επίδραση στην εργασία – δημιουργία νέων θέσεων εργασίας</a:t>
                      </a:r>
                      <a:endParaRPr lang="en-US" sz="110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3.2: Δίκαιη κατανομή κόστους – οφέλους 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3.3: Ασφάλεια και αξιοπιστία κατανομής νερού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29657" y="5161474"/>
          <a:ext cx="8339769" cy="963930"/>
        </p:xfrm>
        <a:graphic>
          <a:graphicData uri="http://schemas.openxmlformats.org/drawingml/2006/table">
            <a:tbl>
              <a:tblPr/>
              <a:tblGrid>
                <a:gridCol w="83397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4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Βαθμός υλοποίησης δράσεων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4.1: Απαιτούμενος χρόνος σχεδιασμού και </a:t>
                      </a:r>
                      <a:r>
                        <a:rPr lang="el-GR" sz="1100" b="1" dirty="0" smtClean="0">
                          <a:latin typeface="Century Gothic"/>
                          <a:ea typeface="Century Gothic"/>
                          <a:cs typeface="Times New Roman"/>
                        </a:rPr>
                        <a:t>υλοποίησης</a:t>
                      </a:r>
                      <a:r>
                        <a:rPr lang="en-US" sz="1100" b="1" dirty="0" smtClean="0">
                          <a:latin typeface="Century Gothic"/>
                          <a:ea typeface="Century Gothic"/>
                          <a:cs typeface="Times New Roman"/>
                        </a:rPr>
                        <a:t> –</a:t>
                      </a:r>
                      <a:r>
                        <a:rPr lang="en-US" sz="1100" b="1" baseline="0" dirty="0" smtClean="0">
                          <a:latin typeface="Century Gothic"/>
                          <a:ea typeface="Century Gothic"/>
                          <a:cs typeface="Times New Roman"/>
                        </a:rPr>
                        <a:t> </a:t>
                      </a:r>
                      <a:r>
                        <a:rPr lang="el-GR" sz="1100" b="1" baseline="0" dirty="0" smtClean="0">
                          <a:latin typeface="Century Gothic"/>
                          <a:ea typeface="Century Gothic"/>
                          <a:cs typeface="Times New Roman"/>
                        </a:rPr>
                        <a:t>Ύπαρξη διοικητικού και θεσμικού πλαισίου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4.2: Τεχνική και λειτουργική αρτιότητα, ύπαρξη απαραίτητων οικονομικών πόρων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4.3: Βαθμός κοινωνικής αποδοχής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29657" y="6157634"/>
          <a:ext cx="8339769" cy="578358"/>
        </p:xfrm>
        <a:graphic>
          <a:graphicData uri="http://schemas.openxmlformats.org/drawingml/2006/table">
            <a:tbl>
              <a:tblPr/>
              <a:tblGrid>
                <a:gridCol w="833976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ΣΤΟΧΟΣ 5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Times New Roman"/>
                        </a:rPr>
                        <a:t>Ελαχιστοποίηση επιπτώσεων κλιματικής αλλαγής</a:t>
                      </a:r>
                      <a:endParaRPr lang="en-US" sz="1100" dirty="0">
                        <a:latin typeface="Century Gothic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00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100" b="1" dirty="0">
                          <a:latin typeface="Century Gothic"/>
                          <a:ea typeface="Century Gothic"/>
                          <a:cs typeface="Times New Roman"/>
                        </a:rPr>
                        <a:t>ΚΡΙΤΗΡΙΟ 5.1: </a:t>
                      </a:r>
                      <a:r>
                        <a:rPr lang="el-GR" sz="1100" b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Επίδραση μέτρου έργου στην ελαχιστοποίηση των επιπτώσεων της κλιματικής αλλαγής </a:t>
                      </a:r>
                      <a:endParaRPr lang="en-US" sz="1100" dirty="0">
                        <a:latin typeface="Century Gothic" pitchFamily="34" charset="0"/>
                        <a:ea typeface="Century Gothic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2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80697" y="278824"/>
            <a:ext cx="4263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Expert Group – </a:t>
            </a:r>
            <a:r>
              <a:rPr lang="el-GR" sz="2800" b="1" dirty="0" smtClean="0">
                <a:solidFill>
                  <a:srgbClr val="002060"/>
                </a:solidFill>
              </a:rPr>
              <a:t>Ερωτηματολόγιο – 33 απαντήσεις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970520" y="3766782"/>
            <a:ext cx="3105662" cy="2115403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25511" y="2054507"/>
            <a:ext cx="2955186" cy="1712275"/>
          </a:xfrm>
          <a:prstGeom prst="rect">
            <a:avLst/>
          </a:prstGeom>
          <a:noFill/>
        </p:spPr>
      </p:pic>
      <p:pic>
        <p:nvPicPr>
          <p:cNvPr id="11" name="Picture 10"/>
          <p:cNvPicPr/>
          <p:nvPr/>
        </p:nvPicPr>
        <p:blipFill>
          <a:blip r:embed="rId4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25511" y="3766782"/>
            <a:ext cx="2955186" cy="2115403"/>
          </a:xfrm>
          <a:prstGeom prst="rect">
            <a:avLst/>
          </a:prstGeom>
          <a:noFill/>
        </p:spPr>
      </p:pic>
      <p:pic>
        <p:nvPicPr>
          <p:cNvPr id="13" name="Picture 12"/>
          <p:cNvPicPr/>
          <p:nvPr/>
        </p:nvPicPr>
        <p:blipFill>
          <a:blip r:embed="rId5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180697" y="2054507"/>
            <a:ext cx="2789823" cy="1712275"/>
          </a:xfrm>
          <a:prstGeom prst="rect">
            <a:avLst/>
          </a:prstGeom>
          <a:noFill/>
        </p:spPr>
      </p:pic>
      <p:pic>
        <p:nvPicPr>
          <p:cNvPr id="14" name="Picture 13"/>
          <p:cNvPicPr/>
          <p:nvPr/>
        </p:nvPicPr>
        <p:blipFill>
          <a:blip r:embed="rId6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180697" y="3766782"/>
            <a:ext cx="2789823" cy="2115403"/>
          </a:xfrm>
          <a:prstGeom prst="rect">
            <a:avLst/>
          </a:prstGeom>
          <a:noFill/>
        </p:spPr>
      </p:pic>
      <p:pic>
        <p:nvPicPr>
          <p:cNvPr id="15" name="Picture 14"/>
          <p:cNvPicPr/>
          <p:nvPr/>
        </p:nvPicPr>
        <p:blipFill>
          <a:blip r:embed="rId7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987807" y="2054507"/>
            <a:ext cx="3088375" cy="1712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14196" y="-1"/>
            <a:ext cx="46110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2060"/>
                </a:solidFill>
              </a:rPr>
              <a:t>Βαρύτητα κριτηρίων για την αξιολόγησης των μέτρων του Σχεδίου Διαχείρισης</a:t>
            </a:r>
            <a:endParaRPr lang="en-US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0" y="1821923"/>
          <a:ext cx="9076182" cy="5036077"/>
        </p:xfrm>
        <a:graphic>
          <a:graphicData uri="http://schemas.openxmlformats.org/drawingml/2006/table">
            <a:tbl>
              <a:tblPr/>
              <a:tblGrid>
                <a:gridCol w="8029695"/>
                <a:gridCol w="1046487"/>
              </a:tblGrid>
              <a:tr h="3126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 dirty="0">
                          <a:latin typeface="Calibri"/>
                          <a:ea typeface="Calibri"/>
                          <a:cs typeface="Times New Roman"/>
                        </a:rPr>
                        <a:t>ΣΤΟΧΟΣ/ΚΡΙΤΗΡΙΟ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>
                          <a:latin typeface="Calibri"/>
                          <a:ea typeface="Calibri"/>
                          <a:cs typeface="Times New Roman"/>
                        </a:rPr>
                        <a:t>ΒΑΡΥΤΗΤΑ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 dirty="0">
                          <a:latin typeface="Calibri"/>
                          <a:ea typeface="Calibri"/>
                          <a:cs typeface="Times New Roman"/>
                        </a:rPr>
                        <a:t>ΣΤΟΧΟΣ 1 - </a:t>
                      </a:r>
                      <a:r>
                        <a:rPr lang="el-GR" sz="1200" b="1" dirty="0">
                          <a:latin typeface="Calibri"/>
                          <a:ea typeface="Times New Roman"/>
                          <a:cs typeface="Times New Roman"/>
                        </a:rPr>
                        <a:t>Επίτευξη καλής κατάστασης όλων των υδάτων (καλή οικολογική στα επιφανειακά και καλή χημική και ποσοτική κατάσταση στα υπόγεια)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>
                          <a:latin typeface="Calibri"/>
                          <a:ea typeface="Calibri"/>
                          <a:cs typeface="Times New Roman"/>
                        </a:rPr>
                        <a:t>25%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1.1: Επιπτώσεις στην οικολογική και χημική κατάσταση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15%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1.2: Εμφανής επιπτώσεις στο τοπίο (προστατευόμενες περιοχές) </a:t>
                      </a:r>
                      <a:r>
                        <a:rPr lang="el-GR" sz="1200" i="1" dirty="0">
                          <a:latin typeface="Calibri"/>
                          <a:ea typeface="Calibri"/>
                          <a:cs typeface="Times New Roman"/>
                        </a:rPr>
                        <a:t>(Αυτό το κριτήριο περιλαμβάνει όλα τα περιβαλλοντικά ζητήματα, που αφορούν το φυσικό περιβάλλον.)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5%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1.3: Επιπτώσεις σε άλλα οικοσυστήματα (</a:t>
                      </a:r>
                      <a:r>
                        <a:rPr lang="el-GR" sz="1200" i="1" dirty="0">
                          <a:latin typeface="Calibri"/>
                          <a:ea typeface="Calibri"/>
                          <a:cs typeface="Times New Roman"/>
                        </a:rPr>
                        <a:t>Αυτό το κριτήριο περιλαμβάνει όλα τα περιβαλλοντικά ζητήματα, όπως η ποιότητα των υδάτων και του αέρα, την απώλεια ενδιαιτημάτων, τα απειλούμενα είδη, την αισθητική, το θόρυβο, κα.)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5%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6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l-GR" sz="1200" b="1" dirty="0">
                          <a:latin typeface="Calibri"/>
                          <a:ea typeface="Calibri"/>
                          <a:cs typeface="Times New Roman"/>
                        </a:rPr>
                        <a:t>ΣΤΟΧΟΣ 2 - Βελτίωση αναπτυξιακού δυναμικού περιοχής και Οικονομική Αποδοτικότητα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>
                          <a:latin typeface="Calibri"/>
                          <a:ea typeface="Calibri"/>
                          <a:cs typeface="Times New Roman"/>
                        </a:rPr>
                        <a:t>30%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2.1: Δίκαιη κατανομή κόστους- οφέλους 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2.2: Επίδραση στις οικονομικές δραστηριότητες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2.3: Διατήρηση / αύξηση υδατικών πόρων ( </a:t>
                      </a:r>
                      <a:r>
                        <a:rPr lang="el-GR" sz="1200" dirty="0" err="1">
                          <a:latin typeface="Calibri"/>
                          <a:ea typeface="Calibri"/>
                          <a:cs typeface="Times New Roman"/>
                        </a:rPr>
                        <a:t>supply</a:t>
                      </a: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 &amp; </a:t>
                      </a:r>
                      <a:r>
                        <a:rPr lang="el-GR" sz="1200" dirty="0" err="1">
                          <a:latin typeface="Calibri"/>
                          <a:ea typeface="Calibri"/>
                          <a:cs typeface="Times New Roman"/>
                        </a:rPr>
                        <a:t>demand</a:t>
                      </a: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 dirty="0">
                          <a:latin typeface="Calibri"/>
                          <a:ea typeface="Calibri"/>
                          <a:cs typeface="Times New Roman"/>
                        </a:rPr>
                        <a:t>ΣΤΟΧΟΣ 3 - Κοινωνική συνοχή, ευεξίας και ποιότητα ζωής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>
                          <a:latin typeface="Calibri"/>
                          <a:ea typeface="Calibri"/>
                          <a:cs typeface="Times New Roman"/>
                        </a:rPr>
                        <a:t>15%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3.1: Επίδραση στην εργασία – δημιουργία νέων θέσεων εργασίας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3.2:  Ασφάλεια και αξιοπιστία κατανομής νερού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5%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 dirty="0">
                          <a:latin typeface="Calibri"/>
                          <a:ea typeface="Calibri"/>
                          <a:cs typeface="Times New Roman"/>
                        </a:rPr>
                        <a:t>ΣΤΟΧΟΣ 4 - Βαθμός υλοποίησης δράσεων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>
                          <a:latin typeface="Calibri"/>
                          <a:ea typeface="Calibri"/>
                          <a:cs typeface="Times New Roman"/>
                        </a:rPr>
                        <a:t>20%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4.1: Απαιτούμενος χρόνος σχεδιασμού και υλοποίησης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5%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4.2: Τεχνική και λειτουργική αρτιότητα, ύπαρξη απαραίτητων οικονομικών πόρων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4.3: Βαθμός κοινωνικής αποδοχής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>
                          <a:latin typeface="Calibri"/>
                          <a:ea typeface="Calibri"/>
                          <a:cs typeface="Times New Roman"/>
                        </a:rPr>
                        <a:t>5%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 dirty="0">
                          <a:latin typeface="Calibri"/>
                          <a:ea typeface="Calibri"/>
                          <a:cs typeface="Times New Roman"/>
                        </a:rPr>
                        <a:t>ΣΤΟΧΟΣ 5 - Ελαχιστοποίηση επιπτώσεων κλιματικής αλλαγής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b="1"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ΚΡΙΤΗΡΙΟ 5.1: </a:t>
                      </a:r>
                      <a:r>
                        <a:rPr lang="el-GR" sz="1200" dirty="0">
                          <a:latin typeface="Calibri"/>
                          <a:ea typeface="Times New Roman"/>
                          <a:cs typeface="Times New Roman"/>
                        </a:rPr>
                        <a:t>Επίδραση μέτρου/έργου στην ελαχιστοποίηση των επιπτώσεων της κλιματικής αλλαγής (επάρκεια και ποιότητα υπόγειων/επιφανειακών υδάτων, μείωση/αύξηση ενεργειακών απαιτήσεων, επεμβάσεις στο φυσικό περιβάλλον)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l-GR" sz="1200" dirty="0"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04" marR="556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28"/>
          <p:cNvGrpSpPr/>
          <p:nvPr/>
        </p:nvGrpSpPr>
        <p:grpSpPr>
          <a:xfrm>
            <a:off x="637146" y="1894897"/>
            <a:ext cx="8506854" cy="4963103"/>
            <a:chOff x="637146" y="1894897"/>
            <a:chExt cx="8506854" cy="4963103"/>
          </a:xfrm>
        </p:grpSpPr>
        <p:sp>
          <p:nvSpPr>
            <p:cNvPr id="6" name="Rectangle 5"/>
            <p:cNvSpPr/>
            <p:nvPr/>
          </p:nvSpPr>
          <p:spPr>
            <a:xfrm>
              <a:off x="3305056" y="1894897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b="1" dirty="0" err="1" smtClean="0">
                  <a:solidFill>
                    <a:srgbClr val="FFC000"/>
                  </a:solidFill>
                </a:rPr>
                <a:t>Πολυκριτηριακή</a:t>
              </a:r>
              <a:r>
                <a:rPr lang="el-GR" b="1" dirty="0" smtClean="0">
                  <a:solidFill>
                    <a:srgbClr val="FFC000"/>
                  </a:solidFill>
                </a:rPr>
                <a:t> Ανάλυση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54217" y="3161845"/>
              <a:ext cx="168374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SWOT </a:t>
              </a:r>
              <a:r>
                <a:rPr lang="el-GR" dirty="0" smtClean="0"/>
                <a:t>Ανάλυση</a:t>
              </a:r>
            </a:p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ΤΕΙ Κρήτης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836403" y="3161843"/>
              <a:ext cx="190592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Ανάλυση Κόστους-Οφέλους </a:t>
              </a:r>
              <a:r>
                <a:rPr lang="el-GR" b="1" dirty="0" smtClean="0">
                  <a:solidFill>
                    <a:srgbClr val="FFC000"/>
                  </a:solidFill>
                </a:rPr>
                <a:t>ΟΑΚ Α.Ε.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325278" y="4340644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Πολλαπλά Κριτήρια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14261" y="5442330"/>
              <a:ext cx="271015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Βαθμολόγηση</a:t>
              </a:r>
            </a:p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Περιφέρεια Κρήτης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74910" y="4340644"/>
              <a:ext cx="2304687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Συμμετοχή Κοινωνικών Εταίρων</a:t>
              </a:r>
              <a:endParaRPr lang="en-US" dirty="0" smtClean="0"/>
            </a:p>
            <a:p>
              <a:pPr algn="ctr"/>
              <a:r>
                <a:rPr lang="en-US" b="1" dirty="0" smtClean="0">
                  <a:solidFill>
                    <a:srgbClr val="FFC000"/>
                  </a:solidFill>
                </a:rPr>
                <a:t>(focus expert groups)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77070" y="5440496"/>
              <a:ext cx="229886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Συμμετοχή Κοινωνικών Εταίρων</a:t>
              </a:r>
              <a:endParaRPr lang="en-US" dirty="0" smtClean="0"/>
            </a:p>
            <a:p>
              <a:pPr algn="ctr"/>
              <a:r>
                <a:rPr lang="en-US" b="1" dirty="0" smtClean="0">
                  <a:solidFill>
                    <a:srgbClr val="FFC000"/>
                  </a:solidFill>
                </a:rPr>
                <a:t>(focus expert groups)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cxnSp>
          <p:nvCxnSpPr>
            <p:cNvPr id="14" name="Elbow Connector 13"/>
            <p:cNvCxnSpPr>
              <a:stCxn id="6" idx="2"/>
              <a:endCxn id="7" idx="0"/>
            </p:cNvCxnSpPr>
            <p:nvPr/>
          </p:nvCxnSpPr>
          <p:spPr>
            <a:xfrm rot="5400000">
              <a:off x="3924295" y="2426009"/>
              <a:ext cx="407632" cy="1064041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/>
            <p:cNvCxnSpPr>
              <a:stCxn id="6" idx="2"/>
              <a:endCxn id="8" idx="0"/>
            </p:cNvCxnSpPr>
            <p:nvPr/>
          </p:nvCxnSpPr>
          <p:spPr>
            <a:xfrm rot="16200000" flipH="1">
              <a:off x="5020932" y="2393412"/>
              <a:ext cx="407630" cy="1129232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>
              <a:stCxn id="7" idx="2"/>
              <a:endCxn id="9" idx="0"/>
            </p:cNvCxnSpPr>
            <p:nvPr/>
          </p:nvCxnSpPr>
          <p:spPr>
            <a:xfrm rot="16200000" flipH="1">
              <a:off x="3978480" y="3638770"/>
              <a:ext cx="319483" cy="1084263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/>
            <p:cNvCxnSpPr>
              <a:stCxn id="8" idx="2"/>
              <a:endCxn id="9" idx="0"/>
            </p:cNvCxnSpPr>
            <p:nvPr/>
          </p:nvCxnSpPr>
          <p:spPr>
            <a:xfrm rot="5400000">
              <a:off x="5075116" y="3626396"/>
              <a:ext cx="319485" cy="110901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9" idx="2"/>
              <a:endCxn id="10" idx="0"/>
            </p:cNvCxnSpPr>
            <p:nvPr/>
          </p:nvCxnSpPr>
          <p:spPr>
            <a:xfrm rot="5400000">
              <a:off x="4553660" y="5315637"/>
              <a:ext cx="242370" cy="11017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1" idx="1"/>
              <a:endCxn id="9" idx="3"/>
            </p:cNvCxnSpPr>
            <p:nvPr/>
          </p:nvCxnSpPr>
          <p:spPr>
            <a:xfrm flipH="1">
              <a:off x="6035428" y="4770302"/>
              <a:ext cx="539482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1"/>
              <a:endCxn id="10" idx="3"/>
            </p:cNvCxnSpPr>
            <p:nvPr/>
          </p:nvCxnSpPr>
          <p:spPr>
            <a:xfrm flipH="1">
              <a:off x="6024411" y="5870154"/>
              <a:ext cx="552659" cy="183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2357628" y="6533002"/>
              <a:ext cx="4638102" cy="324998"/>
            </a:xfrm>
            <a:prstGeom prst="rect">
              <a:avLst/>
            </a:prstGeom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Ιεράρχηση του Προγράμματος Μέτρων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cxnSp>
          <p:nvCxnSpPr>
            <p:cNvPr id="30" name="Straight Arrow Connector 29"/>
            <p:cNvCxnSpPr>
              <a:stCxn id="10" idx="2"/>
              <a:endCxn id="28" idx="0"/>
            </p:cNvCxnSpPr>
            <p:nvPr/>
          </p:nvCxnSpPr>
          <p:spPr>
            <a:xfrm>
              <a:off x="4669336" y="6301646"/>
              <a:ext cx="7343" cy="23135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6993120" y="3161846"/>
              <a:ext cx="2150880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Ανάλυση Κλιματικής Αλλαγής </a:t>
              </a:r>
            </a:p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Πολυτεχνείο Κρήτης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37146" y="3161842"/>
              <a:ext cx="1683746" cy="85931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DPSIR </a:t>
              </a:r>
              <a:r>
                <a:rPr lang="el-GR" dirty="0" smtClean="0"/>
                <a:t>Ανάλυση</a:t>
              </a:r>
            </a:p>
            <a:p>
              <a:pPr algn="ctr"/>
              <a:r>
                <a:rPr lang="el-GR" b="1" dirty="0" smtClean="0">
                  <a:solidFill>
                    <a:srgbClr val="FFC000"/>
                  </a:solidFill>
                </a:rPr>
                <a:t>Διαχειριστικό Σχέδιο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  <p:cxnSp>
          <p:nvCxnSpPr>
            <p:cNvPr id="42" name="Elbow Connector 41"/>
            <p:cNvCxnSpPr>
              <a:stCxn id="6" idx="2"/>
              <a:endCxn id="22" idx="0"/>
            </p:cNvCxnSpPr>
            <p:nvPr/>
          </p:nvCxnSpPr>
          <p:spPr>
            <a:xfrm rot="16200000" flipH="1">
              <a:off x="6160529" y="1253814"/>
              <a:ext cx="407633" cy="3408429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43"/>
            <p:cNvCxnSpPr>
              <a:stCxn id="6" idx="2"/>
              <a:endCxn id="36" idx="0"/>
            </p:cNvCxnSpPr>
            <p:nvPr/>
          </p:nvCxnSpPr>
          <p:spPr>
            <a:xfrm rot="5400000">
              <a:off x="2865761" y="1367471"/>
              <a:ext cx="407629" cy="3181112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/>
            <p:cNvCxnSpPr>
              <a:stCxn id="36" idx="2"/>
              <a:endCxn id="9" idx="0"/>
            </p:cNvCxnSpPr>
            <p:nvPr/>
          </p:nvCxnSpPr>
          <p:spPr>
            <a:xfrm rot="16200000" flipH="1">
              <a:off x="2919943" y="2580234"/>
              <a:ext cx="319486" cy="3201334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52"/>
            <p:cNvCxnSpPr>
              <a:stCxn id="22" idx="2"/>
              <a:endCxn id="9" idx="0"/>
            </p:cNvCxnSpPr>
            <p:nvPr/>
          </p:nvCxnSpPr>
          <p:spPr>
            <a:xfrm rot="5400000">
              <a:off x="6214716" y="2486800"/>
              <a:ext cx="319482" cy="3388207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itle 1"/>
          <p:cNvSpPr txBox="1">
            <a:spLocks/>
          </p:cNvSpPr>
          <p:nvPr/>
        </p:nvSpPr>
        <p:spPr>
          <a:xfrm>
            <a:off x="3596090" y="139849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Μεθοδολογία Ιεράρχησης του Προγράμματος Μέτρων</a:t>
            </a:r>
            <a:endParaRPr lang="en-US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563145" y="2852380"/>
            <a:ext cx="2082186" cy="15694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748270" y="2852380"/>
            <a:ext cx="2082186" cy="15694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635586" y="5085407"/>
            <a:ext cx="2082186" cy="156949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Nikolaos\Desktop\AquaMan Logo.jpg"/>
          <p:cNvPicPr>
            <a:picLocks noChangeAspect="1" noChangeArrowheads="1"/>
          </p:cNvPicPr>
          <p:nvPr/>
        </p:nvPicPr>
        <p:blipFill>
          <a:blip r:embed="rId2"/>
          <a:srcRect b="23704"/>
          <a:stretch>
            <a:fillRect/>
          </a:stretch>
        </p:blipFill>
        <p:spPr bwMode="auto">
          <a:xfrm>
            <a:off x="308472" y="1766995"/>
            <a:ext cx="8534542" cy="51141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69743" y="3870067"/>
            <a:ext cx="4943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800" b="1" dirty="0" smtClean="0">
                <a:solidFill>
                  <a:srgbClr val="FFC000"/>
                </a:solidFill>
              </a:rPr>
              <a:t>Αξιολόγηση του προγράμματος μέτρων για τις 4 λεκάνες απορροής</a:t>
            </a:r>
            <a:r>
              <a:rPr lang="en-US" sz="2800" b="1" dirty="0" smtClean="0">
                <a:solidFill>
                  <a:srgbClr val="FFC000"/>
                </a:solidFill>
              </a:rPr>
              <a:t>…..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79400" y="1889126"/>
            <a:ext cx="87122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>
              <a:spcBef>
                <a:spcPts val="0"/>
              </a:spcBef>
              <a:defRPr/>
            </a:pPr>
            <a:r>
              <a:rPr lang="el-GR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Εφαρμογή σε 4 αντιπροσωπευτικές λεκάνες απορροής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" y="2856091"/>
            <a:ext cx="8886825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0" y="1800225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3489960" y="219456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Μεθοδολογία Ιεράρχησης του Προγράμματος Μέτρων</a:t>
            </a:r>
            <a:endParaRPr lang="en-US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 txBox="1">
            <a:spLocks/>
          </p:cNvSpPr>
          <p:nvPr/>
        </p:nvSpPr>
        <p:spPr>
          <a:xfrm>
            <a:off x="0" y="2097796"/>
            <a:ext cx="3352800" cy="34290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el-GR" dirty="0" smtClean="0"/>
              <a:t>Περιβαλλοντικές Πιέσεις</a:t>
            </a:r>
          </a:p>
          <a:p>
            <a:pPr>
              <a:defRPr/>
            </a:pPr>
            <a:r>
              <a:rPr lang="el-GR" dirty="0" smtClean="0"/>
              <a:t>Γεωργία</a:t>
            </a:r>
          </a:p>
          <a:p>
            <a:pPr>
              <a:defRPr/>
            </a:pPr>
            <a:r>
              <a:rPr lang="el-GR" dirty="0" smtClean="0"/>
              <a:t>Οικιακά Λύματα</a:t>
            </a:r>
          </a:p>
          <a:p>
            <a:pPr>
              <a:defRPr/>
            </a:pPr>
            <a:r>
              <a:rPr lang="el-GR" dirty="0" smtClean="0"/>
              <a:t>Ελαιουργεία</a:t>
            </a:r>
          </a:p>
          <a:p>
            <a:pPr>
              <a:defRPr/>
            </a:pPr>
            <a:r>
              <a:rPr lang="el-GR" dirty="0" smtClean="0"/>
              <a:t>Κτηνοτροφία</a:t>
            </a:r>
          </a:p>
          <a:p>
            <a:pPr>
              <a:defRPr/>
            </a:pPr>
            <a:r>
              <a:rPr lang="el-GR" dirty="0" smtClean="0"/>
              <a:t>Τουρισμός</a:t>
            </a:r>
          </a:p>
          <a:p>
            <a:pPr marL="0" indent="0"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7107" name="Picture 2" descr="http://www.cna.gr/wp-content/uploads/2015/02/katsigaro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319" y="4876800"/>
            <a:ext cx="3240088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 descr="http://agonaskritis.gr/wp-content/uploads/bfi_thumb/915-2xry5x3zwuyk8lbfwxscn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849813"/>
            <a:ext cx="29670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Ορθογώνιο 5"/>
          <p:cNvSpPr/>
          <p:nvPr/>
        </p:nvSpPr>
        <p:spPr>
          <a:xfrm>
            <a:off x="4452564" y="1866814"/>
            <a:ext cx="3432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el-GR" sz="2400" b="1" dirty="0" smtClean="0">
                <a:solidFill>
                  <a:schemeClr val="accent1">
                    <a:lumMod val="75000"/>
                  </a:schemeClr>
                </a:solidFill>
              </a:rPr>
              <a:t>Λεκάνη Απορροής </a:t>
            </a:r>
            <a:r>
              <a:rPr lang="el-GR" sz="2400" b="1" dirty="0" err="1" smtClean="0">
                <a:solidFill>
                  <a:schemeClr val="accent1">
                    <a:lumMod val="75000"/>
                  </a:schemeClr>
                </a:solidFill>
              </a:rPr>
              <a:t>Κερίτη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7110" name="Picture 2" descr="alikianos"/>
          <p:cNvPicPr>
            <a:picLocks noChangeAspect="1" noChangeArrowheads="1"/>
          </p:cNvPicPr>
          <p:nvPr/>
        </p:nvPicPr>
        <p:blipFill>
          <a:blip r:embed="rId4"/>
          <a:srcRect t="6718" b="14227"/>
          <a:stretch>
            <a:fillRect/>
          </a:stretch>
        </p:blipFill>
        <p:spPr bwMode="auto">
          <a:xfrm>
            <a:off x="3352800" y="2328777"/>
            <a:ext cx="56070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819400" y="533400"/>
            <a:ext cx="462800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Μεθοδολογία Ιεράρχησης του Προγράμματος Μέτρων</a:t>
            </a:r>
            <a:endParaRPr lang="en-US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908720"/>
            <a:ext cx="8964488" cy="55446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dirty="0" smtClean="0"/>
          </a:p>
          <a:p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Τι περιλαμβάνει 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i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Δυνάμεις: </a:t>
            </a:r>
            <a:endParaRPr lang="en-US" sz="2400" b="1" i="1" u="sng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Συγκριτικό Πλεονέκτημα – Ανταγωνιστικό προϊόν - Διαθέσιμοι πόροι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Αδυναμίες: </a:t>
            </a:r>
            <a:endParaRPr lang="en-US" sz="2400" b="1" u="sng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Τι θα μπορούσε να βελτιωθεί; - Τι θα έπρεπε να αποφευχθεί;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Ευκαιρίες</a:t>
            </a:r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:</a:t>
            </a: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Ποιες είναι οι καλές ευκαιρίες που προβάλλουν;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Ποιες είναι οι ενδιαφέρουσες τάσεις;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Απειλές:</a:t>
            </a: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Εμπόδια – Ανταγωνιστές - Αλλαγές στις προδιαγραφές - Τεχνολογικές αλλαγές Υπάρχουν χρηματοδοτικά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χρηματοοικονομικά προβλήματα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endParaRPr lang="el-GR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260648"/>
            <a:ext cx="7776864" cy="86409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</a:t>
            </a: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Συμπληρωματικών Μέτρων Λεκάνης Κερίτη</a:t>
            </a:r>
            <a:endParaRPr lang="el-G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Analysis… </a:t>
            </a:r>
            <a:endParaRPr lang="el-GR" sz="2400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2400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 smtClean="0"/>
          </a:p>
          <a:p>
            <a:endParaRPr lang="el-GR" dirty="0"/>
          </a:p>
        </p:txBody>
      </p:sp>
      <p:pic>
        <p:nvPicPr>
          <p:cNvPr id="5" name="4 - Εικόνα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22294"/>
            <a:ext cx="3384375" cy="1800200"/>
          </a:xfrm>
          <a:prstGeom prst="rect">
            <a:avLst/>
          </a:prstGeom>
          <a:noFill/>
        </p:spPr>
      </p:pic>
      <p:sp>
        <p:nvSpPr>
          <p:cNvPr id="6" name="5 - Στρογγυλεμένο ορθογώνιο"/>
          <p:cNvSpPr/>
          <p:nvPr/>
        </p:nvSpPr>
        <p:spPr>
          <a:xfrm>
            <a:off x="5148064" y="6237312"/>
            <a:ext cx="3528392" cy="43204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Τεχνητή Λίμνη Αγυιάς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6 - Στρογγυλεμένο ορθογώνιο"/>
          <p:cNvSpPr/>
          <p:nvPr/>
        </p:nvSpPr>
        <p:spPr>
          <a:xfrm>
            <a:off x="1763688" y="188640"/>
            <a:ext cx="6984776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Λεκάνη Απορροής  </a:t>
            </a:r>
            <a:r>
              <a:rPr lang="el-GR" sz="2400" b="1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Κερίτη</a:t>
            </a:r>
            <a:endParaRPr lang="el-G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944" r="16186" b="30702"/>
          <a:stretch/>
        </p:blipFill>
        <p:spPr bwMode="auto">
          <a:xfrm>
            <a:off x="179512" y="1088552"/>
            <a:ext cx="5170909" cy="281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8 - Στρογγυλεμένο ορθογώνιο"/>
          <p:cNvSpPr/>
          <p:nvPr/>
        </p:nvSpPr>
        <p:spPr>
          <a:xfrm>
            <a:off x="244686" y="3429000"/>
            <a:ext cx="4320480" cy="5040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Ποτάμια υδατικά συστήματα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Έλλειψη 9"/>
          <p:cNvSpPr/>
          <p:nvPr/>
        </p:nvSpPr>
        <p:spPr>
          <a:xfrm>
            <a:off x="2987824" y="1639193"/>
            <a:ext cx="1080120" cy="17281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70" t="14328" r="9634" b="20228"/>
          <a:stretch/>
        </p:blipFill>
        <p:spPr bwMode="auto">
          <a:xfrm>
            <a:off x="157197" y="4005064"/>
            <a:ext cx="4774843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Έλλειψη 14"/>
          <p:cNvSpPr/>
          <p:nvPr/>
        </p:nvSpPr>
        <p:spPr>
          <a:xfrm>
            <a:off x="2771800" y="4361625"/>
            <a:ext cx="1080120" cy="17281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8 - Στρογγυλεμένο ορθογώνιο"/>
          <p:cNvSpPr/>
          <p:nvPr/>
        </p:nvSpPr>
        <p:spPr>
          <a:xfrm>
            <a:off x="244686" y="6270466"/>
            <a:ext cx="4320480" cy="5040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Υπόγεια υδατικά συστήματα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7" name="3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6815480"/>
              </p:ext>
            </p:extLst>
          </p:nvPr>
        </p:nvGraphicFramePr>
        <p:xfrm>
          <a:off x="4860032" y="1187426"/>
          <a:ext cx="3888432" cy="3465710"/>
        </p:xfrm>
        <a:graphic>
          <a:graphicData uri="http://schemas.openxmlformats.org/drawingml/2006/table">
            <a:tbl>
              <a:tblPr>
                <a:effectLst>
                  <a:outerShdw blurRad="50800" dir="11220000" algn="ctr" rotWithShape="0">
                    <a:schemeClr val="accent5">
                      <a:lumMod val="60000"/>
                      <a:lumOff val="40000"/>
                      <a:alpha val="52000"/>
                    </a:schemeClr>
                  </a:outerShdw>
                </a:effectLst>
              </a:tblPr>
              <a:tblGrid>
                <a:gridCol w="2216993"/>
                <a:gridCol w="1671439"/>
              </a:tblGrid>
              <a:tr h="296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ΥΠΟΓΕΙΑ ΝΕΡΑ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ΚΩΔΙΚΟΣ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</a:tr>
              <a:tr h="2410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ΠΟΡΩΔΕΣ ΚΑΜΠΟΥ ΧΑΝΙΩΝ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GR1300022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ΚΑΡΣΤΙΚΟ ΒΔ. ΛΕΥΚΩΝ ΟΡΕΩΝ (ΑΓΙΑΣ)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R1300031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ΡΩΓΜΩΔΕΣ ΧΑΝΙΩΝ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GR1300190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96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ΛΙΜΝΕΣ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ΚΩΔΙΚΟΣ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</a:tr>
              <a:tr h="296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ΛΙΜΝΗ ΑΓΙΑΣ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GR4340006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96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ΠΟΤΑΜΙΑ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ΚΩΔΙΚΟΣ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</a:tr>
              <a:tr h="2635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GR1339R000401011N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GR1339R000401114N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GR1339R000402013N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GR1339R000401012H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081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GR1339R000401115N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7524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23678" y="974270"/>
            <a:ext cx="8856984" cy="51845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Συνολικά πραγματοποιήθηκε ανάλυση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σε 69 μέτρα</a:t>
            </a:r>
          </a:p>
          <a:p>
            <a:pPr>
              <a:buNone/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Βασικά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endParaRPr lang="el-GR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48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από τα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65 </a:t>
            </a:r>
          </a:p>
          <a:p>
            <a:pPr>
              <a:buNone/>
            </a:pPr>
            <a:endParaRPr lang="el-GR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Συμπληρωματικά Μέτρα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21 από τα 45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</a:t>
            </a:r>
          </a:p>
          <a:p>
            <a:pPr>
              <a:buNone/>
            </a:pPr>
            <a:r>
              <a:rPr lang="el-GR" dirty="0" smtClean="0">
                <a:latin typeface="Garamond" pitchFamily="18" charset="0"/>
              </a:rPr>
              <a:t>	</a:t>
            </a: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pic>
        <p:nvPicPr>
          <p:cNvPr id="14" name="13 - Εικόν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060848"/>
            <a:ext cx="237626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Καθορισμός μέτρων που αφορούν με τη λεκάνη του ΚΕΡΊΤΗ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02608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980728"/>
            <a:ext cx="8856984" cy="56886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 smtClean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Μέτρων Λεκάνης Κερίτη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72476"/>
            <a:ext cx="3456384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ΣΥΝΟΨΗ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9592" y="2204864"/>
            <a:ext cx="1656184" cy="76944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S</a:t>
            </a:r>
            <a:endParaRPr lang="el-GR" sz="4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3808" y="2204864"/>
            <a:ext cx="1656184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</a:t>
            </a:r>
            <a:endParaRPr lang="el-GR" sz="4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2204863"/>
            <a:ext cx="1728192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O</a:t>
            </a:r>
            <a:endParaRPr lang="el-GR" sz="4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2204864"/>
            <a:ext cx="1656184" cy="76944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</a:t>
            </a:r>
            <a:endParaRPr lang="el-GR" sz="4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3055603"/>
            <a:ext cx="1656184" cy="30469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Garamond" panose="02020404030301010803" pitchFamily="18" charset="0"/>
              </a:rPr>
              <a:t>-Ύδατα σε καλή οικολογική και χημική κατάσταση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>
                <a:latin typeface="Garamond" panose="02020404030301010803" pitchFamily="18" charset="0"/>
              </a:rPr>
              <a:t>-</a:t>
            </a:r>
            <a:r>
              <a:rPr lang="el-GR" sz="1600" dirty="0" smtClean="0">
                <a:latin typeface="Garamond" panose="02020404030301010803" pitchFamily="18" charset="0"/>
              </a:rPr>
              <a:t>Σημαντική γεωργική και τουριστική δραστηριότητα</a:t>
            </a:r>
            <a:endParaRPr lang="el-GR" dirty="0" smtClean="0">
              <a:latin typeface="Garamond" panose="02020404030301010803" pitchFamily="18" charset="0"/>
            </a:endParaRPr>
          </a:p>
          <a:p>
            <a:endParaRPr lang="el-GR" sz="1600" dirty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 Παρουσία εξειδικευμένου προσωπικού</a:t>
            </a:r>
            <a:endParaRPr lang="el-GR" sz="1600" dirty="0"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49244" y="3055603"/>
            <a:ext cx="1656184" cy="3046988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Garamond" panose="02020404030301010803" pitchFamily="18" charset="0"/>
              </a:rPr>
              <a:t>-Έλλειψη στελέχωσης αρμόδιων υπηρεσιών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</a:t>
            </a:r>
            <a:r>
              <a:rPr lang="el-GR" sz="1600" dirty="0">
                <a:latin typeface="Garamond" panose="02020404030301010803" pitchFamily="18" charset="0"/>
              </a:rPr>
              <a:t> Έλλειψη ενημέρωσης του κοινού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>
                <a:latin typeface="Garamond" panose="02020404030301010803" pitchFamily="18" charset="0"/>
              </a:rPr>
              <a:t>-</a:t>
            </a:r>
            <a:r>
              <a:rPr lang="el-GR" sz="1600" dirty="0" smtClean="0">
                <a:latin typeface="Garamond" panose="02020404030301010803" pitchFamily="18" charset="0"/>
              </a:rPr>
              <a:t>Μικρός κλήρος και </a:t>
            </a:r>
            <a:r>
              <a:rPr lang="el-GR" sz="1600" dirty="0" err="1" smtClean="0">
                <a:latin typeface="Garamond" panose="02020404030301010803" pitchFamily="18" charset="0"/>
              </a:rPr>
              <a:t>πολυτεμαχισμός</a:t>
            </a:r>
            <a:endParaRPr lang="el-GR" dirty="0" smtClean="0"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52020" y="3032474"/>
            <a:ext cx="1692188" cy="304698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Garamond" panose="02020404030301010803" pitchFamily="18" charset="0"/>
              </a:rPr>
              <a:t>-Διατήρηση καλής κατάστασης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</a:t>
            </a:r>
            <a:r>
              <a:rPr lang="el-GR" sz="1600" dirty="0">
                <a:latin typeface="Garamond" panose="02020404030301010803" pitchFamily="18" charset="0"/>
              </a:rPr>
              <a:t> </a:t>
            </a:r>
            <a:r>
              <a:rPr lang="el-GR" sz="1600" dirty="0" smtClean="0">
                <a:latin typeface="Garamond" panose="02020404030301010803" pitchFamily="18" charset="0"/>
              </a:rPr>
              <a:t>Αύξηση διαθέσιμων υδατικών πόρων</a:t>
            </a:r>
            <a:endParaRPr lang="el-GR" dirty="0" smtClean="0">
              <a:latin typeface="Garamond" panose="02020404030301010803" pitchFamily="18" charset="0"/>
            </a:endParaRPr>
          </a:p>
          <a:p>
            <a:endParaRPr lang="el-GR" sz="1600" dirty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 Νέες θέσεις εργασίας</a:t>
            </a:r>
          </a:p>
          <a:p>
            <a:pPr marL="285750" indent="-285750">
              <a:buFontTx/>
              <a:buChar char="-"/>
            </a:pPr>
            <a:endParaRPr lang="el-GR" sz="1600" dirty="0" smtClean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l-GR" sz="1600" dirty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l-GR" sz="1600" dirty="0"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60232" y="3055603"/>
            <a:ext cx="1692188" cy="30469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Garamond" panose="02020404030301010803" pitchFamily="18" charset="0"/>
              </a:rPr>
              <a:t>-Επιδείνωση οικονομικής κρίσης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</a:t>
            </a:r>
            <a:r>
              <a:rPr lang="el-GR" sz="1600" dirty="0">
                <a:latin typeface="Garamond" panose="02020404030301010803" pitchFamily="18" charset="0"/>
              </a:rPr>
              <a:t> Αντιδράσεις από την κοινωνία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 Αντικρουόμενα συμφέροντα</a:t>
            </a:r>
            <a:endParaRPr lang="el-GR" dirty="0" smtClean="0">
              <a:latin typeface="Garamond" panose="02020404030301010803" pitchFamily="18" charset="0"/>
            </a:endParaRP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l-GR" sz="1600" dirty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l-GR" sz="1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743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457200" y="2147792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u="sng" dirty="0" smtClean="0"/>
              <a:t>Βήμα 1:</a:t>
            </a:r>
            <a:r>
              <a:rPr lang="el-GR" dirty="0" smtClean="0"/>
              <a:t> </a:t>
            </a:r>
            <a:r>
              <a:rPr lang="el-GR" b="1" dirty="0" smtClean="0"/>
              <a:t>Προσδιορισμός του κόστους κάθε μέτρου σε €.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Το </a:t>
            </a:r>
            <a:r>
              <a:rPr lang="el-GR" dirty="0"/>
              <a:t>κόστος του κάθε μέτρου προσδιορίσθηκε από τις πηγές:</a:t>
            </a:r>
          </a:p>
          <a:p>
            <a:pPr lvl="0"/>
            <a:r>
              <a:rPr lang="el-GR" dirty="0"/>
              <a:t>Εφαρμογή των προγραμμάτων μέτρων των Σχεδίων Διαχείρισης των Λεκανών Απορροής Ποταμών των Υδατικών Διαμερισμάτων, Ενδιάμεσες Εκθέσεις Προόδου της ΕΓΥ του ΥΠΕΚΑ στην Ευρωπαϊκή Επιτροπή, 12/ 2014 (</a:t>
            </a:r>
            <a:r>
              <a:rPr lang="el-GR" u="sng" dirty="0">
                <a:hlinkClick r:id="rId2"/>
              </a:rPr>
              <a:t>http://cdr.eionet.europa.eu/gr/eu/wfdart153/</a:t>
            </a:r>
            <a:r>
              <a:rPr lang="el-GR" dirty="0"/>
              <a:t>) </a:t>
            </a:r>
            <a:r>
              <a:rPr lang="el-GR" dirty="0" smtClean="0"/>
              <a:t>.</a:t>
            </a:r>
            <a:endParaRPr lang="el-GR" dirty="0"/>
          </a:p>
          <a:p>
            <a:pPr lvl="0"/>
            <a:r>
              <a:rPr lang="el-GR" dirty="0"/>
              <a:t>Πρόγραμμα Αγροτικής Ανάπτυξης της Ελλάδας 2014-2020 (</a:t>
            </a:r>
            <a:r>
              <a:rPr lang="el-GR" u="sng" dirty="0">
                <a:hlinkClick r:id="rId3"/>
              </a:rPr>
              <a:t>http://www.agrotikianaptixi.gr</a:t>
            </a:r>
            <a:r>
              <a:rPr lang="el-GR" u="sng" dirty="0" smtClean="0">
                <a:hlinkClick r:id="rId3"/>
              </a:rPr>
              <a:t>/</a:t>
            </a:r>
            <a:r>
              <a:rPr lang="el-GR" dirty="0" smtClean="0"/>
              <a:t>).</a:t>
            </a:r>
            <a:endParaRPr lang="el-GR" dirty="0"/>
          </a:p>
          <a:p>
            <a:pPr lvl="0"/>
            <a:r>
              <a:rPr lang="el-GR" dirty="0"/>
              <a:t>Περιφερειακό Επιχειρησιακό Πρόγραμμα Κρήτης 2014-2020 (</a:t>
            </a:r>
            <a:r>
              <a:rPr lang="en-US" u="sng" dirty="0">
                <a:hlinkClick r:id="rId4"/>
              </a:rPr>
              <a:t>www</a:t>
            </a:r>
            <a:r>
              <a:rPr lang="el-GR" u="sng" dirty="0">
                <a:hlinkClick r:id="rId4"/>
              </a:rPr>
              <a:t>.</a:t>
            </a:r>
            <a:r>
              <a:rPr lang="en-US" u="sng" dirty="0" err="1">
                <a:hlinkClick r:id="rId4"/>
              </a:rPr>
              <a:t>espa</a:t>
            </a:r>
            <a:r>
              <a:rPr lang="el-GR" u="sng" dirty="0">
                <a:hlinkClick r:id="rId4"/>
              </a:rPr>
              <a:t>.</a:t>
            </a:r>
            <a:r>
              <a:rPr lang="en-US" u="sng" dirty="0">
                <a:hlinkClick r:id="rId4"/>
              </a:rPr>
              <a:t>gr</a:t>
            </a:r>
            <a:r>
              <a:rPr lang="el-GR" dirty="0"/>
              <a:t>) </a:t>
            </a:r>
          </a:p>
          <a:p>
            <a:pPr lvl="0"/>
            <a:r>
              <a:rPr lang="el-GR" dirty="0"/>
              <a:t>Επιχειρησιακό Πρόγραμμα Περιβάλλον &amp; Αειφόρος Ανάπτυξη, Προσκλήσεις 2014-2020 (</a:t>
            </a:r>
            <a:r>
              <a:rPr lang="el-GR" u="sng" dirty="0">
                <a:hlinkClick r:id="rId5"/>
              </a:rPr>
              <a:t>http://www.epper.gr/el/Pages/PROSKLHSEIS_2014-2020.aspx</a:t>
            </a:r>
            <a:r>
              <a:rPr lang="el-GR" dirty="0"/>
              <a:t>) </a:t>
            </a:r>
            <a:r>
              <a:rPr lang="el-GR" dirty="0" smtClean="0"/>
              <a:t>.</a:t>
            </a:r>
            <a:endParaRPr lang="el-GR" dirty="0"/>
          </a:p>
          <a:p>
            <a:r>
              <a:rPr lang="el-GR" u="sng" dirty="0"/>
              <a:t>Σημείωση:</a:t>
            </a:r>
            <a:r>
              <a:rPr lang="el-GR" dirty="0"/>
              <a:t> Τα διοικητικά μέτρα έχουν κοστολογηθεί από την ΕΓΥ του ΥΠΕΚΑ με μηδενικό κόστος, όπου δεν απαιτείται μελέτη, και έτσι λαμβάνονται υπόψη στην </a:t>
            </a:r>
            <a:r>
              <a:rPr lang="el-GR" dirty="0" smtClean="0"/>
              <a:t>παρούσα </a:t>
            </a:r>
            <a:r>
              <a:rPr lang="el-GR" dirty="0"/>
              <a:t>μελέτη.</a:t>
            </a: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2395182" y="274638"/>
            <a:ext cx="6748818" cy="1143000"/>
          </a:xfrm>
        </p:spPr>
        <p:txBody>
          <a:bodyPr>
            <a:noAutofit/>
          </a:bodyPr>
          <a:lstStyle/>
          <a:p>
            <a:r>
              <a:rPr lang="el-GR" sz="3200" dirty="0" smtClean="0"/>
              <a:t>Μεθοδολογία</a:t>
            </a:r>
            <a:r>
              <a:rPr lang="en-US" sz="3200" dirty="0" smtClean="0"/>
              <a:t> Cost-Benefit Analysis</a:t>
            </a:r>
            <a:r>
              <a:rPr lang="el-GR" sz="3200" dirty="0" smtClean="0"/>
              <a:t> </a:t>
            </a:r>
            <a:endParaRPr lang="el-GR" sz="3200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1840496611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457200" y="203692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u="sng" dirty="0"/>
              <a:t>Βήμα 2:</a:t>
            </a:r>
            <a:r>
              <a:rPr lang="el-GR" b="1" dirty="0"/>
              <a:t> Προσδιορισμός του ισοδύναμου ετήσιου κόστους (€/</a:t>
            </a:r>
            <a:r>
              <a:rPr lang="el-GR" b="1" dirty="0" err="1"/>
              <a:t>έτο</a:t>
            </a:r>
            <a:r>
              <a:rPr lang="el-GR" b="1" dirty="0"/>
              <a:t>ς) κάθε μέτρου, ανάλογα με τον συντελεστή απόσβεσης σε κάθε περίπτωση.</a:t>
            </a:r>
            <a:endParaRPr lang="el-GR" dirty="0"/>
          </a:p>
          <a:p>
            <a:r>
              <a:rPr lang="el-GR" dirty="0"/>
              <a:t>Το ισοδύναμο ετήσιο κόστος κάθε μέτρου προκύπτει </a:t>
            </a:r>
            <a:r>
              <a:rPr lang="el-GR" dirty="0" smtClean="0"/>
              <a:t>από το </a:t>
            </a:r>
            <a:r>
              <a:rPr lang="el-GR" dirty="0"/>
              <a:t>λόγο κόστος/έτη απόσβεσης. </a:t>
            </a:r>
          </a:p>
          <a:p>
            <a:pPr lvl="0"/>
            <a:r>
              <a:rPr lang="el-GR" dirty="0"/>
              <a:t>Για τα μέτρα που εφαρμόζονται στη διάρκεια διαχειριστικής περιόδου προγράμματος χρηματοδότησης τα έτη απόσβεσης είναι ίσα με την διαχειριστική περίοδο (πχ. 6 έτη για ΠΑΑΤ, ΠΕΠ και ΕΠΠΕΡΡΑ).</a:t>
            </a:r>
          </a:p>
          <a:p>
            <a:pPr lvl="0"/>
            <a:r>
              <a:rPr lang="el-GR" dirty="0"/>
              <a:t>Για μέτρα διαχείρισης υδάτων είναι 20 έτη.</a:t>
            </a:r>
          </a:p>
          <a:p>
            <a:pPr lvl="0"/>
            <a:r>
              <a:rPr lang="el-GR" dirty="0"/>
              <a:t>Για υποδομές όπως Φράγματα, Ταμιευτήρες κλπ είναι 50 </a:t>
            </a:r>
            <a:r>
              <a:rPr lang="el-GR" dirty="0" smtClean="0"/>
              <a:t>έτη.</a:t>
            </a:r>
            <a:endParaRPr lang="el-GR" dirty="0"/>
          </a:p>
          <a:p>
            <a:pPr lvl="0"/>
            <a:r>
              <a:rPr lang="el-GR" dirty="0"/>
              <a:t>Σε περιπτώσεις που ορίζεται η περίοδος απόσβεσης (πχ. δράσεις εκπαίδευσης ενημέρωσης 3 έτη) λαμβάνεται υπόψη η συγκεκριμένη τιμή.</a:t>
            </a:r>
          </a:p>
          <a:p>
            <a:endParaRPr lang="el-GR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Τίτλος 2"/>
          <p:cNvSpPr>
            <a:spLocks noGrp="1"/>
          </p:cNvSpPr>
          <p:nvPr>
            <p:ph type="title"/>
          </p:nvPr>
        </p:nvSpPr>
        <p:spPr>
          <a:xfrm>
            <a:off x="2395182" y="274638"/>
            <a:ext cx="6748818" cy="1143000"/>
          </a:xfrm>
        </p:spPr>
        <p:txBody>
          <a:bodyPr>
            <a:noAutofit/>
          </a:bodyPr>
          <a:lstStyle/>
          <a:p>
            <a:r>
              <a:rPr lang="el-GR" sz="3200" dirty="0" smtClean="0"/>
              <a:t>Μεθοδολογία</a:t>
            </a:r>
            <a:r>
              <a:rPr lang="en-US" sz="3200" dirty="0" smtClean="0"/>
              <a:t> Cost-Benefit Analysis</a:t>
            </a:r>
            <a:r>
              <a:rPr lang="el-GR" sz="3200" dirty="0" smtClean="0"/>
              <a:t> </a:t>
            </a:r>
            <a:endParaRPr lang="el-GR" sz="3200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1549286478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457200" y="202328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u="sng" dirty="0"/>
              <a:t>Βήμα 3:</a:t>
            </a:r>
            <a:r>
              <a:rPr lang="el-GR" dirty="0"/>
              <a:t> </a:t>
            </a:r>
            <a:r>
              <a:rPr lang="el-GR" b="1" dirty="0"/>
              <a:t>Προσδιορισμός του οφέλους,  δηλαδή της ποσότητας των υδάτων, που σε ετήσια βάση βελτιώνεται ή αυξάνεται σε διαθεσιμότητα με την εφαρμογή του κάθε μέτρου (</a:t>
            </a:r>
            <a:r>
              <a:rPr lang="en-US" b="1" dirty="0"/>
              <a:t>m</a:t>
            </a:r>
            <a:r>
              <a:rPr lang="el-GR" b="1" baseline="30000" dirty="0"/>
              <a:t>3</a:t>
            </a:r>
            <a:r>
              <a:rPr lang="el-GR" b="1" dirty="0"/>
              <a:t>/έτος). 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Οι ποσότητες υδάτων εκτιμώνται ως εξής:</a:t>
            </a:r>
          </a:p>
          <a:p>
            <a:pPr lvl="0"/>
            <a:r>
              <a:rPr lang="el-GR" dirty="0"/>
              <a:t>Από τη δυνητική ποσότητα υδάτων που βελτιώνεται ή αυξάνεται σε διαθεσιμότητα (σε ποσό ή ποσοστό) όπως αυτή ορίζεται κατά την χρηματοδότηση στα Προγράμματα που αναφέρονται πιο πάνω.</a:t>
            </a:r>
          </a:p>
          <a:p>
            <a:pPr lvl="0"/>
            <a:r>
              <a:rPr lang="el-GR" dirty="0"/>
              <a:t>Από δεδομένα που προκύπτουν από το Σχέδιο Διαχείρισης Λεκανών Απορροής Ποταμών του ΥΔ της Κρήτης, ή άλλα ειδικά διαχειριστικά σχέδια που έχουν εκπονηθεί.</a:t>
            </a:r>
          </a:p>
          <a:p>
            <a:pPr lvl="0"/>
            <a:r>
              <a:rPr lang="el-GR" dirty="0"/>
              <a:t>Από παρόμοια μέτρα/έργα που χρηματοδοτήθηκαν στην προηγούμενη διαχειριστική περίοδο.</a:t>
            </a:r>
          </a:p>
          <a:p>
            <a:endParaRPr lang="el-GR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Τίτλος 2"/>
          <p:cNvSpPr>
            <a:spLocks noGrp="1"/>
          </p:cNvSpPr>
          <p:nvPr>
            <p:ph type="title"/>
          </p:nvPr>
        </p:nvSpPr>
        <p:spPr>
          <a:xfrm>
            <a:off x="3506992" y="274638"/>
            <a:ext cx="5637007" cy="1143000"/>
          </a:xfrm>
        </p:spPr>
        <p:txBody>
          <a:bodyPr>
            <a:noAutofit/>
          </a:bodyPr>
          <a:lstStyle/>
          <a:p>
            <a:r>
              <a:rPr lang="el-GR" sz="3200" dirty="0" smtClean="0"/>
              <a:t>Μεθοδολογία</a:t>
            </a:r>
            <a:r>
              <a:rPr lang="en-US" sz="3200" dirty="0" smtClean="0"/>
              <a:t> Cost-Benefit Analysis</a:t>
            </a:r>
            <a:r>
              <a:rPr lang="el-GR" sz="3200" dirty="0" smtClean="0"/>
              <a:t> </a:t>
            </a:r>
            <a:endParaRPr lang="el-GR" sz="3200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3893908385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457200" y="1968689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b="1" u="sng" dirty="0" smtClean="0"/>
              <a:t>Βήμα 4:</a:t>
            </a:r>
            <a:r>
              <a:rPr lang="el-GR" b="1" dirty="0" smtClean="0"/>
              <a:t> Προσδιορισμός του λόγου κόστους – οφέλους (€/</a:t>
            </a:r>
            <a:r>
              <a:rPr lang="en-US" b="1" dirty="0" smtClean="0"/>
              <a:t>m3)</a:t>
            </a:r>
            <a:r>
              <a:rPr lang="el-GR" b="1" dirty="0" smtClean="0"/>
              <a:t>.</a:t>
            </a:r>
            <a:endParaRPr lang="el-GR" dirty="0" smtClean="0"/>
          </a:p>
          <a:p>
            <a:pPr marL="0" indent="0">
              <a:buNone/>
            </a:pPr>
            <a:r>
              <a:rPr lang="el-GR" b="1" u="sng" dirty="0" smtClean="0"/>
              <a:t>Βήμα </a:t>
            </a:r>
            <a:r>
              <a:rPr lang="el-GR" b="1" u="sng" dirty="0"/>
              <a:t>5:</a:t>
            </a:r>
            <a:r>
              <a:rPr lang="el-GR" b="1" dirty="0"/>
              <a:t> Κατάταξη των μέτρων από τον μικρότερο στον μεγαλύτερο λόγο κόστους – </a:t>
            </a:r>
            <a:r>
              <a:rPr lang="el-GR" b="1" dirty="0" smtClean="0"/>
              <a:t>οφέλους.</a:t>
            </a:r>
            <a:endParaRPr lang="el-GR" dirty="0"/>
          </a:p>
          <a:p>
            <a:r>
              <a:rPr lang="el-GR" dirty="0"/>
              <a:t>Η ανάλυση κόστους – αποτελεσματικότητας γίνεται για κάθε μέτρο μεμονωμένα και στη συνέχεια γίνεται κατάταξη των μέτρων ανάλογα με </a:t>
            </a:r>
            <a:r>
              <a:rPr lang="el-GR" dirty="0" smtClean="0"/>
              <a:t>την τιμή </a:t>
            </a:r>
            <a:r>
              <a:rPr lang="el-GR" dirty="0"/>
              <a:t>του λόγου</a:t>
            </a:r>
            <a:r>
              <a:rPr lang="el-GR" dirty="0" smtClean="0"/>
              <a:t>.</a:t>
            </a:r>
          </a:p>
          <a:p>
            <a:pPr marL="0" indent="0">
              <a:buNone/>
            </a:pPr>
            <a:r>
              <a:rPr lang="el-GR" b="1" u="sng" dirty="0" smtClean="0"/>
              <a:t>Βήμα 6:</a:t>
            </a:r>
            <a:r>
              <a:rPr lang="el-GR" b="1" dirty="0" smtClean="0"/>
              <a:t> Δημιουργία κλάσεων και αντίστοιχων βαθμών.</a:t>
            </a:r>
            <a:endParaRPr lang="el-GR" dirty="0" smtClean="0"/>
          </a:p>
          <a:p>
            <a:r>
              <a:rPr lang="el-GR" dirty="0" smtClean="0"/>
              <a:t>Δημιουργούνται κλάσεις ανάλογα με το εύρος της βαθμολογίας που αντιστοιχούν σε βαθμό  από το 1-5 για την βαθμολόγηση των μέτρων. </a:t>
            </a:r>
          </a:p>
          <a:p>
            <a:endParaRPr lang="el-GR" dirty="0"/>
          </a:p>
          <a:p>
            <a:endParaRPr lang="el-GR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800771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Τίτλος 2"/>
          <p:cNvSpPr>
            <a:spLocks noGrp="1"/>
          </p:cNvSpPr>
          <p:nvPr>
            <p:ph type="title"/>
          </p:nvPr>
        </p:nvSpPr>
        <p:spPr>
          <a:xfrm>
            <a:off x="3399416" y="274638"/>
            <a:ext cx="5744584" cy="1143000"/>
          </a:xfrm>
        </p:spPr>
        <p:txBody>
          <a:bodyPr>
            <a:noAutofit/>
          </a:bodyPr>
          <a:lstStyle/>
          <a:p>
            <a:r>
              <a:rPr lang="el-GR" sz="3200" dirty="0" smtClean="0"/>
              <a:t>Μεθοδολογία</a:t>
            </a:r>
            <a:r>
              <a:rPr lang="en-US" sz="3200" dirty="0" smtClean="0"/>
              <a:t> Cost-Benefit Analysis</a:t>
            </a:r>
            <a:r>
              <a:rPr lang="el-GR" sz="3200" dirty="0" smtClean="0"/>
              <a:t> </a:t>
            </a:r>
            <a:endParaRPr lang="el-GR" sz="3200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2839720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788069"/>
            <a:ext cx="9144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502152" y="139530"/>
            <a:ext cx="49723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cs typeface="Times New Roman" pitchFamily="18" charset="0"/>
              </a:rPr>
              <a:t>Ιεράρχηση των συμπληρωματικών μέτρων του </a:t>
            </a:r>
            <a:r>
              <a:rPr lang="el-GR" sz="2800" b="1" dirty="0" err="1" smtClean="0">
                <a:cs typeface="Times New Roman" pitchFamily="18" charset="0"/>
              </a:rPr>
              <a:t>Κερίτη</a:t>
            </a:r>
            <a:endParaRPr lang="en-US" sz="28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84619218"/>
              </p:ext>
            </p:extLst>
          </p:nvPr>
        </p:nvGraphicFramePr>
        <p:xfrm>
          <a:off x="-1" y="2185630"/>
          <a:ext cx="9110091" cy="419902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9294"/>
                <a:gridCol w="6889072"/>
                <a:gridCol w="790113"/>
                <a:gridCol w="871612"/>
              </a:tblGrid>
              <a:tr h="728879">
                <a:tc>
                  <a:txBody>
                    <a:bodyPr/>
                    <a:lstStyle/>
                    <a:p>
                      <a:pPr marL="539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2060"/>
                          </a:solidFill>
                          <a:effectLst/>
                        </a:rPr>
                        <a:t>Α/Α</a:t>
                      </a:r>
                      <a:endParaRPr lang="el-G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/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2060"/>
                          </a:solidFill>
                          <a:effectLst/>
                        </a:rPr>
                        <a:t>ΟΝΟΜΑΣΙΑ / ΚΩΔΙΚΟΣ ΜΕΤΡΟΥ</a:t>
                      </a:r>
                      <a:endParaRPr lang="el-G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/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2060"/>
                          </a:solidFill>
                          <a:effectLst/>
                        </a:rPr>
                        <a:t>Αριθμός Μέτρου</a:t>
                      </a:r>
                      <a:endParaRPr lang="el-G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/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2060"/>
                          </a:solidFill>
                          <a:effectLst/>
                        </a:rPr>
                        <a:t>Βαθμολογία με βαρύτητα</a:t>
                      </a:r>
                      <a:endParaRPr lang="el-G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Επιβολή </a:t>
                      </a:r>
                      <a:r>
                        <a:rPr lang="el-GR" sz="1100" b="1" dirty="0">
                          <a:solidFill>
                            <a:srgbClr val="002060"/>
                          </a:solidFill>
                          <a:effectLst/>
                        </a:rPr>
                        <a:t>αναγκαίων μέτρων για την αντιμετώπιση προβλήματος λειψυδρίας ή άλλων έκτακτων αναγκών GR13SM02-01</a:t>
                      </a:r>
                      <a:endParaRPr lang="el-GR" sz="11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4,40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303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002060"/>
                          </a:solidFill>
                          <a:effectLst/>
                        </a:rPr>
                        <a:t>Εφαρμογή των Κωδίκων Ορθής Γεωργικής Πρακτικής </a:t>
                      </a: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με σκοπό τη οικονομία νερού, τη προστασία των υδάτων και τη μείωση της νιτρορύπανσης GR13SM06-01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14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4,20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Υδρογεωλογική – Διαχειριστική μελέτη για την αναρρύθμιση των καρστικών πηγών Αγιάς GR13SM14-04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37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4,00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4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Κατάρτιση </a:t>
                      </a:r>
                      <a:r>
                        <a:rPr lang="el-GR" sz="1100" b="1" dirty="0">
                          <a:solidFill>
                            <a:srgbClr val="002060"/>
                          </a:solidFill>
                          <a:effectLst/>
                        </a:rPr>
                        <a:t>κανόνων προστασίας καρστικών συστημάτων </a:t>
                      </a: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και καταβοθρών GR13SM05-02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9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3,85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330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Οργάνωση </a:t>
                      </a:r>
                      <a:r>
                        <a:rPr lang="el-GR" sz="1100" b="1" dirty="0">
                          <a:solidFill>
                            <a:srgbClr val="002060"/>
                          </a:solidFill>
                          <a:effectLst/>
                        </a:rPr>
                        <a:t>ενημερωτικών ημερίδων</a:t>
                      </a: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, για θέματα νέων τεχνολογιών, σύγχρονων καλλιεργητικών τεχνικών, θεμάτων προστασίας περιβάλλοντος, ευφορίας των γεωργικών εδαφών κ.λπ. GR13SM15-0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40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3,75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6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Ενημέρωση και ευαισθητοποίηση του κοινού σε θέματα νερού GR13SM15-02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41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3,75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7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Προώθηση </a:t>
                      </a:r>
                      <a:r>
                        <a:rPr lang="el-GR" sz="1100" b="1" dirty="0">
                          <a:solidFill>
                            <a:srgbClr val="002060"/>
                          </a:solidFill>
                          <a:effectLst/>
                        </a:rPr>
                        <a:t>συμφωνιών με ιδιοκτήτες τουριστικών καταλυμάτων </a:t>
                      </a: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GR13SM16-03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45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3,70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8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Ενίσχυση </a:t>
                      </a:r>
                      <a:r>
                        <a:rPr lang="el-GR" sz="1100" b="1" dirty="0">
                          <a:solidFill>
                            <a:srgbClr val="002060"/>
                          </a:solidFill>
                          <a:effectLst/>
                        </a:rPr>
                        <a:t>δράσεων περιβαλλοντικών προγραμμάτων στην Πρωτοβάθμια Εκπαίδευση </a:t>
                      </a: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GR13SM15-03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42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3,70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9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Μέτρα ελέγχου/ εξοικονόμησης υδάτων σε περιοχές με </a:t>
                      </a:r>
                      <a:r>
                        <a:rPr lang="el-GR" sz="1100" dirty="0" err="1">
                          <a:solidFill>
                            <a:srgbClr val="002060"/>
                          </a:solidFill>
                          <a:effectLst/>
                        </a:rPr>
                        <a:t>θερμοκηπιακές</a:t>
                      </a: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 καλλιέργειες GR13SM08-01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16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3,65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330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10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1" dirty="0">
                          <a:solidFill>
                            <a:srgbClr val="002060"/>
                          </a:solidFill>
                          <a:effectLst/>
                        </a:rPr>
                        <a:t>Κατασκευή των απαιτούμενων έργων </a:t>
                      </a: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(δίκτυα, αντλιοστάσια, μελέτες θραύσης φραγμάτων, κλπ.) για την ολοκλήρωση των υπό κατασκευή υδραυλικών έργων για υδρευτικούς και αρδευτικούς σκοπούς GR13SM11-02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27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3,60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11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Εθελοντικές συμφωνίες υιοθέτησης πρωτοβουλιών και κωδίκων ορθής συμπεριφοράς με μεγάλους καταναλωτές νερού 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43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3,60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12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Έλεγχοι των όρων διάθεσης των </a:t>
                      </a:r>
                      <a:r>
                        <a:rPr lang="el-GR" sz="1100" b="1" dirty="0">
                          <a:solidFill>
                            <a:srgbClr val="002060"/>
                          </a:solidFill>
                          <a:effectLst/>
                        </a:rPr>
                        <a:t>υγρών αποβλήτων των τυροκομείων </a:t>
                      </a: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(2 φορές ετησίως) GR13SM05-05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12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3,60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  <a:tr h="16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>
                          <a:solidFill>
                            <a:srgbClr val="002060"/>
                          </a:solidFill>
                          <a:effectLst/>
                        </a:rPr>
                        <a:t>13</a:t>
                      </a:r>
                      <a:endParaRPr lang="el-GR" sz="1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Σύναψη συμφωνίας μεταξύ δημοσίου- αγροτικού τομέα GR13SM16-02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44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>
                          <a:solidFill>
                            <a:srgbClr val="002060"/>
                          </a:solidFill>
                          <a:effectLst/>
                        </a:rPr>
                        <a:t>3,60</a:t>
                      </a:r>
                      <a:endParaRPr lang="el-GR" sz="1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19" marR="5941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8271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450" y="101013"/>
            <a:ext cx="5052349" cy="1143000"/>
          </a:xfrm>
        </p:spPr>
        <p:txBody>
          <a:bodyPr/>
          <a:lstStyle/>
          <a:p>
            <a:r>
              <a:rPr lang="el-GR" sz="4000" dirty="0" smtClean="0"/>
              <a:t>Δημόσια Διαβούλευση - </a:t>
            </a:r>
            <a:r>
              <a:rPr lang="el-GR" sz="4000" dirty="0" err="1" smtClean="0"/>
              <a:t>Γιόφυρος</a:t>
            </a:r>
            <a:endParaRPr lang="en-US" sz="4000" dirty="0"/>
          </a:p>
        </p:txBody>
      </p:sp>
      <p:pic>
        <p:nvPicPr>
          <p:cNvPr id="38914" name="Picture 2" descr="WP_20161212_11_26_00_P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9433" y="2245489"/>
            <a:ext cx="6186488" cy="347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450" y="101013"/>
            <a:ext cx="5052349" cy="1143000"/>
          </a:xfrm>
        </p:spPr>
        <p:txBody>
          <a:bodyPr/>
          <a:lstStyle/>
          <a:p>
            <a:r>
              <a:rPr lang="el-GR" sz="4000" dirty="0" smtClean="0"/>
              <a:t>Δημόσια Διαβούλευση - Ιεράπετρα</a:t>
            </a:r>
            <a:endParaRPr lang="en-US" sz="4000" dirty="0"/>
          </a:p>
        </p:txBody>
      </p:sp>
      <p:pic>
        <p:nvPicPr>
          <p:cNvPr id="37890" name="Picture 2" descr="WP_20161213_11_45_19_P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4157" y="2095018"/>
            <a:ext cx="6186488" cy="347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450" y="101013"/>
            <a:ext cx="5052349" cy="1143000"/>
          </a:xfrm>
        </p:spPr>
        <p:txBody>
          <a:bodyPr/>
          <a:lstStyle/>
          <a:p>
            <a:r>
              <a:rPr lang="el-GR" sz="4000" dirty="0" smtClean="0"/>
              <a:t>Δημόσια Διαβούλευση - </a:t>
            </a:r>
            <a:r>
              <a:rPr lang="el-GR" sz="4000" dirty="0" err="1" smtClean="0"/>
              <a:t>Μεσσαρά</a:t>
            </a:r>
            <a:endParaRPr lang="en-US" sz="4000" dirty="0"/>
          </a:p>
        </p:txBody>
      </p:sp>
      <p:pic>
        <p:nvPicPr>
          <p:cNvPr id="39938" name="Picture 2" descr="WP_20161212_18_19_53_Pr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8876" y="2291787"/>
            <a:ext cx="6186488" cy="347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 txBox="1">
            <a:spLocks/>
          </p:cNvSpPr>
          <p:nvPr/>
        </p:nvSpPr>
        <p:spPr>
          <a:xfrm>
            <a:off x="0" y="-1"/>
            <a:ext cx="9144000" cy="18007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Nikolaos\Desktop\AquaMan Logo.jpg"/>
          <p:cNvPicPr>
            <a:picLocks noChangeAspect="1" noChangeArrowheads="1"/>
          </p:cNvPicPr>
          <p:nvPr/>
        </p:nvPicPr>
        <p:blipFill>
          <a:blip r:embed="rId2"/>
          <a:srcRect b="23704"/>
          <a:stretch>
            <a:fillRect/>
          </a:stretch>
        </p:blipFill>
        <p:spPr bwMode="auto">
          <a:xfrm>
            <a:off x="308472" y="1802132"/>
            <a:ext cx="8437333" cy="50558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76384" y="4438924"/>
            <a:ext cx="2259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FFC000"/>
                </a:solidFill>
              </a:rPr>
              <a:t>Ευχαριστώ</a:t>
            </a:r>
            <a:r>
              <a:rPr lang="en-US" sz="2800" b="1" dirty="0" smtClean="0">
                <a:solidFill>
                  <a:srgbClr val="FFC000"/>
                </a:solidFill>
              </a:rPr>
              <a:t>…..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4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3008</Words>
  <Application>Microsoft Office PowerPoint</Application>
  <PresentationFormat>On-screen Show (4:3)</PresentationFormat>
  <Paragraphs>683</Paragraphs>
  <Slides>57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Conception personnalisée</vt:lpstr>
      <vt:lpstr>Bitmap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Μοντέλο Crete-SWAT</vt:lpstr>
      <vt:lpstr>Μοντέλο Crete-SWAT</vt:lpstr>
      <vt:lpstr>Καρστικά Υπόγεια Νερά (Ελληνική Σπηλαιολογική Εταιρεία) Χανιά 1110 m κάτω από την επιφάνεια της γης (1600 -490 m) Καταβόθρα ΛΙΟΝΤΑΡΙ</vt:lpstr>
      <vt:lpstr>Ποτάμια διαλείπουσας ροής και πλημμύρες (Flush Floods)</vt:lpstr>
      <vt:lpstr>Δημιουργία Μοντέλου Karst-SWAT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Επιπτώσεις κλιματικής αλλαγής</vt:lpstr>
      <vt:lpstr>Slide 32</vt:lpstr>
      <vt:lpstr>Slide 33</vt:lpstr>
      <vt:lpstr>Επιπτώσεις κλιματικής αλλαγής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       </vt:lpstr>
      <vt:lpstr>Slide 46</vt:lpstr>
      <vt:lpstr>       </vt:lpstr>
      <vt:lpstr>       </vt:lpstr>
      <vt:lpstr>Μεθοδολογία Cost-Benefit Analysis </vt:lpstr>
      <vt:lpstr>Μεθοδολογία Cost-Benefit Analysis </vt:lpstr>
      <vt:lpstr>Μεθοδολογία Cost-Benefit Analysis </vt:lpstr>
      <vt:lpstr>Μεθοδολογία Cost-Benefit Analysis </vt:lpstr>
      <vt:lpstr>Slide 53</vt:lpstr>
      <vt:lpstr>Δημόσια Διαβούλευση - Γιόφυρος</vt:lpstr>
      <vt:lpstr>Δημόσια Διαβούλευση - Ιεράπετρα</vt:lpstr>
      <vt:lpstr>Δημόσια Διαβούλευση - Μεσσαρά</vt:lpstr>
      <vt:lpstr>Slide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disparities _x0003_Strengthening relations</dc:title>
  <dc:creator>Utilisateur de Microsoft Office</dc:creator>
  <cp:lastModifiedBy>Nikolaos nikolaidis</cp:lastModifiedBy>
  <cp:revision>156</cp:revision>
  <cp:lastPrinted>2013-11-25T07:25:53Z</cp:lastPrinted>
  <dcterms:created xsi:type="dcterms:W3CDTF">2011-11-09T09:46:35Z</dcterms:created>
  <dcterms:modified xsi:type="dcterms:W3CDTF">2018-11-11T12:59:44Z</dcterms:modified>
</cp:coreProperties>
</file>