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8" r:id="rId10"/>
    <p:sldId id="269" r:id="rId11"/>
    <p:sldId id="270" r:id="rId12"/>
    <p:sldId id="271" r:id="rId13"/>
    <p:sldId id="272" r:id="rId14"/>
    <p:sldId id="273" r:id="rId15"/>
    <p:sldId id="266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96" y="1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B8B03-6765-435C-A062-3DF7DDCBBED2}" type="datetimeFigureOut">
              <a:rPr lang="el-GR" smtClean="0"/>
              <a:t>20/4/2021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F26FF-617F-4AE9-9279-2F54D4F64FA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951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C75BC-F88F-480B-A734-2110B2637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4E4ED-B562-435B-B79F-B978DCC43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97154-2B63-43F4-B012-AFA9DE9DB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/>
              <a:t>20/4/2021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1D1A7-732E-4405-A2D7-B412995B9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Ακαδημαικό έτος 2020-21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C9F66-091D-46EA-B9DB-36760D57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0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4C02C-F476-4967-B46E-27A542A6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34050-694E-45D3-9F3D-ECB2AD62D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DB0BAA-E111-4FEF-AFAB-DA74F35B5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/>
              <a:t>20/4/2021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B0456-0A01-4FA0-A1C5-2C50EEBEE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Ακαδημαικό έτος 2020-21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304FD-07FF-467A-AEC7-D14F9CD77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5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71EDD-72B8-4FB5-BB42-2D329360B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05DFE-2E2E-43D2-9D61-707C5AB85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9700C-7BA6-42CC-BF9F-50754E6E2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/>
              <a:t>20/4/2021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C9250-6A04-4B6D-BF01-901510C4A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Ακαδημαικό έτος 2020-21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8DAC4-1568-4319-9302-23CA38C74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547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E3269-8EB9-44C0-911A-DC940E9B0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46661-995A-4C5D-AAB9-92B287F27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2F5FB-1D1E-4D87-9E19-171A005751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A13A7-0922-47F1-9D89-4D2AA9BA6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/>
              <a:t>20/4/2021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331BF3-EC1C-492E-9D27-7BAEFF79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Ακαδημαικό έτος 2020-21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74D80-8162-4B3F-828D-3CC74CCC2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7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62A6C-6071-4CD1-8262-9A2C1104E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5AF14-DB84-4A4E-AB99-4F01D977C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F7A344-F58F-4D84-989B-67FABC078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467E54-1133-4418-97EF-72FFC63C31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D24EFF-8862-4A0E-A1FD-9A4795D7EE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B86625-674F-4363-94FB-740DC619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/>
              <a:t>20/4/2021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8C198B-BA93-43C1-93F5-ABCEECA73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Ακαδημαικό έτος 2020-21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AC08A5-90FE-47F3-9C7A-4E0A1BA2C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67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B6B8B-B4C2-45E6-A184-532EAE305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06575-524F-4E6D-A435-675431410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/>
              <a:t>20/4/2021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EEC39F-89DE-49FB-A525-ABAC64B81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Ακαδημαικό έτος 2020-21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F621B5-4732-4841-8224-3360E47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0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73BDB8-40C2-49F9-B66F-69EE533DC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/>
              <a:t>20/4/2021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2F1048-E628-49B8-8699-C05BF9A22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Ακαδημαικό έτος 2020-21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86F3A-7CCC-4C06-ACC8-A71FB782B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32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BC97A-5FCC-4AA3-9E07-9B94E3739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44DAE-EFAE-4F68-A926-59333F91A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4F814-DAB1-465F-882B-EECF310F6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ECE24-0980-432B-94DC-8DA8A84D8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/>
              <a:t>20/4/2021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A45AA1-9C1B-4839-A4AD-4E0CBD9FF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Ακαδημαικό έτος 2020-21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BBB3C-F223-45CB-8A7D-923F7AE5D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516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F238-5CE4-4521-AEEB-C4C43A04D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16FC63-23C9-462B-8DB8-BB59503D3E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27E3D-68A3-4489-A3D5-493DC66A9E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1C3F56-0C45-4736-BDCA-8CB522FEE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/>
              <a:t>20/4/2021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75A1D9-9BB5-415F-BE0C-716C23C4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Ακαδημαικό έτος 2020-21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7D368-0CFC-47D4-9059-944F17E98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47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35341-A5FB-43D4-89CE-94A6D4000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5C5B74-4234-4DF9-A937-13D631CC0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00751-6613-48A1-B8A4-B4AF9278B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/>
              <a:t>20/4/2021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DD5BF-80CD-4A68-8074-E34533614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Ακαδημαικό έτος 2020-21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157B9-4D85-48D8-BCD9-18EF02F98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04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5B982B-FF44-440B-A739-1159F3340A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BABD2F-8642-46E6-881A-E6B4A05C68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22EC3-2F04-422B-97CF-303DE722A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/>
              <a:t>20/4/2021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4A8C-29E5-4EE3-A72A-F4FA25214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Ακαδημαικό έτος 2020-21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EAAA-C880-4DBA-8FA6-4BBBE8EBC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59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29D86F-8EAD-4133-B6CE-A16BB16BB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6A468E-71FE-4E5D-97C4-FB1BB5503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85568-31EF-4DB3-ACB3-A98853C6F4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/>
              <a:t>20/4/2021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A4F99-DDAD-4E0F-A1F8-9BCF7CFF30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/>
              <a:t>Ακαδημαικό έτος 2020-21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77272-C817-4651-A361-16111D743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58B2D-4AF4-4F15-B650-0DBC2E7E3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90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30D9F3-FC18-4D34-B35A-D88CA3C27A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Βελτιστοποίηση Περιβαλλοντικών Συστημάτων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4D551A7-5FD0-4B91-9713-1C488E95E4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Πολυτεχνείο Κρήτης </a:t>
            </a:r>
          </a:p>
          <a:p>
            <a:r>
              <a:rPr lang="el-GR" dirty="0"/>
              <a:t>Σχολή Μηχανικών Περιβάλλοντος </a:t>
            </a:r>
          </a:p>
          <a:p>
            <a:r>
              <a:rPr lang="el-GR" dirty="0"/>
              <a:t>Φροντιστηριακή Άσκηση: Παράδειγμα </a:t>
            </a:r>
            <a:r>
              <a:rPr lang="en-US" dirty="0"/>
              <a:t>Simplex</a:t>
            </a:r>
            <a:endParaRPr lang="el-G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4E75F4-96BC-4B96-931C-E7654497B89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985" y="1122362"/>
            <a:ext cx="1402352" cy="136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91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2D493-8767-4FE6-94AF-13299444A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Εκφώνηση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68F21F-5EEE-462B-88A1-BAB27D57D2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l-GR" dirty="0"/>
                  <a:t>Επιλύστε το πρόβλημα βελτιστοποίησης που ακολουθεί με τη χρήση της μεθόδου </a:t>
                </a:r>
                <a:r>
                  <a:rPr lang="en-US" dirty="0"/>
                  <a:t>Simplex. </a:t>
                </a:r>
                <a:r>
                  <a:rPr lang="el-GR" dirty="0"/>
                  <a:t>Καθορίστε τις σκιώδεις τιμές.</a:t>
                </a:r>
              </a:p>
              <a:p>
                <a:pPr marL="0" indent="0" algn="just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 dirty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fun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 3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i="1" baseline="-25000" dirty="0">
                  <a:latin typeface="Cambria Math" panose="02040503050406030204" pitchFamily="18" charset="0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.: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2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≤ 18</m:t>
                      </m:r>
                    </m:oMath>
                  </m:oMathPara>
                </a14:m>
                <a:endParaRPr lang="en-US" dirty="0"/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l-GR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+3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≤42</m:t>
                      </m:r>
                    </m:oMath>
                  </m:oMathPara>
                </a14:m>
                <a:endParaRPr lang="en-US" b="0" dirty="0"/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≤24</m:t>
                      </m:r>
                    </m:oMath>
                  </m:oMathPara>
                </a14:m>
                <a:endParaRPr lang="en-US" b="0" dirty="0"/>
              </a:p>
              <a:p>
                <a:pPr marL="0" indent="0" algn="just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	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68F21F-5EEE-462B-88A1-BAB27D57D2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A961B40-9E05-49F9-BBF1-595B6D355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43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AFCA8-2330-409A-9DB8-3D3F76FEA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Επίλυση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E80FA-A49F-4723-A336-3F0B87B0D4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l-GR" dirty="0"/>
                  <a:t>Προσθέτουμε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dirty="0"/>
                  <a:t>χαλαρές μεταβλητές, </a:t>
                </a:r>
              </a:p>
              <a:p>
                <a:pPr marL="0" indent="0" algn="ctr">
                  <a:buNone/>
                </a:pPr>
                <a:r>
                  <a:rPr lang="el-GR" dirty="0"/>
                  <a:t>όπου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𝜋𝜆𝜂𝜃𝜊𝜍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𝜋𝜀𝜌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. 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𝛼𝜈𝜄𝜎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</a:rPr>
                      <m:t>ό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𝜏𝜂𝜏𝛼𝜍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l-GR" dirty="0"/>
              </a:p>
              <a:p>
                <a:r>
                  <a:rPr lang="el-GR" dirty="0"/>
                  <a:t>Διαμορφώνουμε εκ νέου το πρόβλημα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fun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3</m:t>
                      </m:r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+0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s.t.</a:t>
                </a:r>
                <a:r>
                  <a:rPr lang="en-US" dirty="0"/>
                  <a:t>:		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 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+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mr>
                    </m:m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</m:t>
                    </m:r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=18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=42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=24</m:t>
                          </m:r>
                        </m:e>
                      </m:mr>
                    </m:m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E80FA-A49F-4723-A336-3F0B87B0D4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3E12512-D529-4E0F-9BBD-E4DF5DCE9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51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AFCA8-2330-409A-9DB8-3D3F76FEA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6420"/>
          </a:xfrm>
        </p:spPr>
        <p:txBody>
          <a:bodyPr>
            <a:normAutofit fontScale="90000"/>
          </a:bodyPr>
          <a:lstStyle/>
          <a:p>
            <a:r>
              <a:rPr lang="el-GR" dirty="0"/>
              <a:t>Επίλυση</a:t>
            </a:r>
            <a:r>
              <a:rPr lang="en-US" dirty="0"/>
              <a:t> – </a:t>
            </a:r>
            <a:r>
              <a:rPr lang="el-GR" dirty="0"/>
              <a:t>Διαμορφωση  1</a:t>
            </a:r>
            <a:r>
              <a:rPr lang="el-GR" baseline="30000" dirty="0"/>
              <a:t>ου</a:t>
            </a:r>
            <a:r>
              <a:rPr lang="el-GR" dirty="0"/>
              <a:t> Πίνακα </a:t>
            </a:r>
            <a:r>
              <a:rPr lang="en-US" dirty="0"/>
              <a:t>Simplex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E80FA-A49F-4723-A336-3F0B87B0D4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2578" y="1127790"/>
                <a:ext cx="10515600" cy="612705"/>
              </a:xfrm>
            </p:spPr>
            <p:txBody>
              <a:bodyPr/>
              <a:lstStyle/>
              <a:p>
                <a:r>
                  <a:rPr lang="el-GR" dirty="0"/>
                  <a:t>Θεωρούμε βασικές μεταβλητές τις χαλαρές μεταβλητές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l-GR" dirty="0"/>
              </a:p>
              <a:p>
                <a:pPr marL="457200" lvl="1" indent="0">
                  <a:buNone/>
                </a:pPr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E80FA-A49F-4723-A336-3F0B87B0D4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2578" y="1127790"/>
                <a:ext cx="10515600" cy="612705"/>
              </a:xfrm>
              <a:blipFill>
                <a:blip r:embed="rId2"/>
                <a:stretch>
                  <a:fillRect l="-1043" t="-15842" b="-5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9F62315-5975-4CB0-A36C-A11F4D2305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037429"/>
                  </p:ext>
                </p:extLst>
              </p:nvPr>
            </p:nvGraphicFramePr>
            <p:xfrm>
              <a:off x="649434" y="2553853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-2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9F62315-5975-4CB0-A36C-A11F4D2305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037429"/>
                  </p:ext>
                </p:extLst>
              </p:nvPr>
            </p:nvGraphicFramePr>
            <p:xfrm>
              <a:off x="649434" y="2553853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010" t="-971" r="-704545" b="-403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971" r="-601005" b="-403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971" r="-501005" b="-403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2020" t="-971" r="-403535" b="-403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99497" t="-971" r="-301508" b="-403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99497" t="-971" r="-201508" b="-403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100000" r="-800503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-2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201942" r="-800503" b="-2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299038" r="-800503" b="-100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402913" r="-800503" b="-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5F859957-1887-468F-93FB-9443D2544F91}"/>
              </a:ext>
            </a:extLst>
          </p:cNvPr>
          <p:cNvSpPr/>
          <p:nvPr/>
        </p:nvSpPr>
        <p:spPr>
          <a:xfrm>
            <a:off x="638190" y="3199176"/>
            <a:ext cx="10904376" cy="5287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BB5FD90-5A90-45FC-970E-3DFC1BC56AD7}"/>
              </a:ext>
            </a:extLst>
          </p:cNvPr>
          <p:cNvCxnSpPr/>
          <p:nvPr/>
        </p:nvCxnSpPr>
        <p:spPr>
          <a:xfrm flipH="1">
            <a:off x="11140751" y="2289110"/>
            <a:ext cx="130629" cy="91006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4E07177-D972-458D-BD48-3B01922FA7BD}"/>
              </a:ext>
            </a:extLst>
          </p:cNvPr>
          <p:cNvSpPr txBox="1"/>
          <p:nvPr/>
        </p:nvSpPr>
        <p:spPr>
          <a:xfrm>
            <a:off x="9825135" y="1776262"/>
            <a:ext cx="245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Γραμμή αντικειμενικής συνάρτησης 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19E5EE-D01D-45BE-8F18-58FDE538A2D7}"/>
              </a:ext>
            </a:extLst>
          </p:cNvPr>
          <p:cNvSpPr/>
          <p:nvPr/>
        </p:nvSpPr>
        <p:spPr>
          <a:xfrm>
            <a:off x="649434" y="3859667"/>
            <a:ext cx="10904376" cy="169515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87366F8-177A-46D6-8ABA-C056201B5370}"/>
              </a:ext>
            </a:extLst>
          </p:cNvPr>
          <p:cNvCxnSpPr>
            <a:cxnSpLocks/>
          </p:cNvCxnSpPr>
          <p:nvPr/>
        </p:nvCxnSpPr>
        <p:spPr>
          <a:xfrm flipH="1">
            <a:off x="3660711" y="5554824"/>
            <a:ext cx="849085" cy="910066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98AEC2B-389B-4140-B1C0-B5B2B6807646}"/>
              </a:ext>
            </a:extLst>
          </p:cNvPr>
          <p:cNvSpPr txBox="1"/>
          <p:nvPr/>
        </p:nvSpPr>
        <p:spPr>
          <a:xfrm>
            <a:off x="1399592" y="6141724"/>
            <a:ext cx="245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Γραμμές λειτουργικών περιορισμών</a:t>
            </a:r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4521DD2-37A4-4B95-9823-13BC8A14C71D}"/>
              </a:ext>
            </a:extLst>
          </p:cNvPr>
          <p:cNvSpPr/>
          <p:nvPr/>
        </p:nvSpPr>
        <p:spPr>
          <a:xfrm>
            <a:off x="838200" y="3889917"/>
            <a:ext cx="797767" cy="16951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394CF34-5900-400E-B5CE-EB51F719CADB}"/>
              </a:ext>
            </a:extLst>
          </p:cNvPr>
          <p:cNvCxnSpPr>
            <a:cxnSpLocks/>
          </p:cNvCxnSpPr>
          <p:nvPr/>
        </p:nvCxnSpPr>
        <p:spPr>
          <a:xfrm flipH="1" flipV="1">
            <a:off x="282431" y="4091164"/>
            <a:ext cx="555769" cy="528735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38C85D2-3D7D-4863-89BB-DE1B11E5A223}"/>
              </a:ext>
            </a:extLst>
          </p:cNvPr>
          <p:cNvSpPr txBox="1"/>
          <p:nvPr/>
        </p:nvSpPr>
        <p:spPr>
          <a:xfrm>
            <a:off x="8667" y="3329084"/>
            <a:ext cx="149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Βασικές </a:t>
            </a:r>
          </a:p>
          <a:p>
            <a:r>
              <a:rPr lang="el-GR" b="1" dirty="0"/>
              <a:t>μεταβλητές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1525725-58BF-4B4E-A4AB-9FA90B2C039F}"/>
              </a:ext>
            </a:extLst>
          </p:cNvPr>
          <p:cNvSpPr/>
          <p:nvPr/>
        </p:nvSpPr>
        <p:spPr>
          <a:xfrm>
            <a:off x="1978090" y="3199176"/>
            <a:ext cx="7029061" cy="471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A78D487-C9B7-4349-AF21-934AB65E4676}"/>
              </a:ext>
            </a:extLst>
          </p:cNvPr>
          <p:cNvCxnSpPr>
            <a:cxnSpLocks/>
          </p:cNvCxnSpPr>
          <p:nvPr/>
        </p:nvCxnSpPr>
        <p:spPr>
          <a:xfrm>
            <a:off x="7520473" y="3616627"/>
            <a:ext cx="1119674" cy="756607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2704AF8-B5D2-4706-9201-18D51C7104C1}"/>
              </a:ext>
            </a:extLst>
          </p:cNvPr>
          <p:cNvSpPr txBox="1"/>
          <p:nvPr/>
        </p:nvSpPr>
        <p:spPr>
          <a:xfrm>
            <a:off x="7203233" y="4258265"/>
            <a:ext cx="245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Συντελεστές στην αντικειμενική συνάρτηση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FB1B785-D692-4DC5-AE22-7206136BF9F3}"/>
              </a:ext>
            </a:extLst>
          </p:cNvPr>
          <p:cNvSpPr/>
          <p:nvPr/>
        </p:nvSpPr>
        <p:spPr>
          <a:xfrm>
            <a:off x="1997350" y="3924342"/>
            <a:ext cx="7702963" cy="15589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F5C601E-EFDE-47F5-8E42-7AEC1C3612B4}"/>
              </a:ext>
            </a:extLst>
          </p:cNvPr>
          <p:cNvCxnSpPr>
            <a:cxnSpLocks/>
          </p:cNvCxnSpPr>
          <p:nvPr/>
        </p:nvCxnSpPr>
        <p:spPr>
          <a:xfrm>
            <a:off x="8495619" y="5420356"/>
            <a:ext cx="1119674" cy="756607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7566FA4-B5B1-40C8-B43F-8A1C0A4EADF9}"/>
              </a:ext>
            </a:extLst>
          </p:cNvPr>
          <p:cNvSpPr txBox="1"/>
          <p:nvPr/>
        </p:nvSpPr>
        <p:spPr>
          <a:xfrm>
            <a:off x="9310254" y="5800872"/>
            <a:ext cx="2059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Συντελεστές στους περιορισμούς</a:t>
            </a:r>
          </a:p>
        </p:txBody>
      </p:sp>
      <p:sp>
        <p:nvSpPr>
          <p:cNvPr id="15" name="Θέση αριθμού διαφάνειας 14">
            <a:extLst>
              <a:ext uri="{FF2B5EF4-FFF2-40B4-BE49-F238E27FC236}">
                <a16:creationId xmlns:a16="http://schemas.microsoft.com/office/drawing/2014/main" id="{EBB8E441-F49B-49A0-A703-26BD1DBC9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81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 animBg="1"/>
      <p:bldP spid="11" grpId="0"/>
      <p:bldP spid="13" grpId="0" animBg="1"/>
      <p:bldP spid="18" grpId="0"/>
      <p:bldP spid="19" grpId="0" animBg="1"/>
      <p:bldP spid="24" grpId="0"/>
      <p:bldP spid="25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E80FA-A49F-4723-A336-3F0B87B0D4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74710"/>
                <a:ext cx="10515600" cy="4802253"/>
              </a:xfrm>
            </p:spPr>
            <p:txBody>
              <a:bodyPr/>
              <a:lstStyle/>
              <a:p>
                <a:r>
                  <a:rPr lang="el-GR" dirty="0"/>
                  <a:t>Οι βασικές μεταβλητές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l-GR" dirty="0"/>
                  <a:t> είναι ίσες με 0 στην αντικειμενική συνάρτηση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AE80FA-A49F-4723-A336-3F0B87B0D4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74710"/>
                <a:ext cx="10515600" cy="4802253"/>
              </a:xfrm>
              <a:blipFill>
                <a:blip r:embed="rId2"/>
                <a:stretch>
                  <a:fillRect l="-1043" t="-2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9F62315-5975-4CB0-A36C-A11F4D2305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9782768"/>
                  </p:ext>
                </p:extLst>
              </p:nvPr>
            </p:nvGraphicFramePr>
            <p:xfrm>
              <a:off x="649434" y="2553853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-2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42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89F62315-5975-4CB0-A36C-A11F4D23056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9782768"/>
                  </p:ext>
                </p:extLst>
              </p:nvPr>
            </p:nvGraphicFramePr>
            <p:xfrm>
              <a:off x="649434" y="2553853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010" t="-971" r="-704545" b="-403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971" r="-601005" b="-403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971" r="-501005" b="-403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2020" t="-971" r="-403535" b="-403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99497" t="-971" r="-301508" b="-403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99497" t="-971" r="-201508" b="-4038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100000" r="-800503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-2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201942" r="-800503" b="-2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299038" r="-800503" b="-100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42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402913" r="-800503" b="-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90DFDFD5-7993-4538-8F62-5785823962DD}"/>
              </a:ext>
            </a:extLst>
          </p:cNvPr>
          <p:cNvSpPr txBox="1">
            <a:spLocks/>
          </p:cNvSpPr>
          <p:nvPr/>
        </p:nvSpPr>
        <p:spPr>
          <a:xfrm>
            <a:off x="990600" y="517526"/>
            <a:ext cx="10515600" cy="686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Επίλυση</a:t>
            </a:r>
            <a:r>
              <a:rPr lang="en-US" dirty="0"/>
              <a:t> – </a:t>
            </a:r>
            <a:r>
              <a:rPr lang="el-GR" dirty="0"/>
              <a:t>Διαμορφωση  1</a:t>
            </a:r>
            <a:r>
              <a:rPr lang="el-GR" baseline="30000" dirty="0"/>
              <a:t>ου</a:t>
            </a:r>
            <a:r>
              <a:rPr lang="el-GR" dirty="0"/>
              <a:t> Πίνακα </a:t>
            </a:r>
            <a:r>
              <a:rPr lang="en-US" dirty="0"/>
              <a:t>Simplex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EE05119-CF03-45E5-9621-D7BBA3F5A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01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5AB05-CD04-457A-B162-9BD23C26B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305" y="1093444"/>
            <a:ext cx="10753390" cy="1622688"/>
          </a:xfrm>
        </p:spPr>
        <p:txBody>
          <a:bodyPr>
            <a:normAutofit/>
          </a:bodyPr>
          <a:lstStyle/>
          <a:p>
            <a:r>
              <a:rPr lang="el-GR" dirty="0"/>
              <a:t>Εντοπίζουμε την εισερχόμενη μεταβλητή: είναι η μη βασική μεταβλητή με το μεγαλύτερο κατ’ απόλυτη τιμή συντελεστή</a:t>
            </a:r>
          </a:p>
          <a:p>
            <a:r>
              <a:rPr lang="el-GR" dirty="0"/>
              <a:t>Υπολογίζουμε το λόγο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CE3F1CA-8FEB-4002-ABE8-607CB2F5A0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6748218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-2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800" b="1" i="0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𝚫𝛆𝛏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𝜾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𝝁𝜺𝝀𝝄𝝇</m:t>
                                    </m:r>
                                  </m:num>
                                  <m:den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𝜮𝝊𝝂𝝉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𝜺𝜾𝝈𝜺𝝆𝝌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ό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𝝁𝜺𝝂𝜼𝝇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num>
                                  <m:den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=9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42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42</m:t>
                                    </m:r>
                                  </m:num>
                                  <m:den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=24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24</m:t>
                                    </m:r>
                                  </m:num>
                                  <m:den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=8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CE3F1CA-8FEB-4002-ABE8-607CB2F5A0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6748218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010" t="-971" r="-70454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971" r="-60100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971" r="-50100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2020" t="-971" r="-40353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497" t="-971" r="-301508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971" r="-201508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00971" r="-800503" b="-3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-2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100971" r="-2010" b="-302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99038" r="-80050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199038" r="-201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301942" r="-800503" b="-10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42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301942" r="-2010" b="-1019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401942" r="-800503" b="-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401942" r="-2010" b="-19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84FEED9E-E507-4DF6-9417-F87DA2E18CC1}"/>
              </a:ext>
            </a:extLst>
          </p:cNvPr>
          <p:cNvSpPr/>
          <p:nvPr/>
        </p:nvSpPr>
        <p:spPr>
          <a:xfrm>
            <a:off x="3389035" y="2937061"/>
            <a:ext cx="524341" cy="10642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CDAC6B9-9F82-4E54-B8AA-C6A659DAB130}"/>
              </a:ext>
            </a:extLst>
          </p:cNvPr>
          <p:cNvCxnSpPr>
            <a:cxnSpLocks/>
          </p:cNvCxnSpPr>
          <p:nvPr/>
        </p:nvCxnSpPr>
        <p:spPr>
          <a:xfrm flipV="1">
            <a:off x="3913376" y="2720362"/>
            <a:ext cx="1163782" cy="524326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E674476-AB65-4CC8-83D8-54287C8F37B7}"/>
              </a:ext>
            </a:extLst>
          </p:cNvPr>
          <p:cNvSpPr txBox="1"/>
          <p:nvPr/>
        </p:nvSpPr>
        <p:spPr>
          <a:xfrm>
            <a:off x="4695973" y="2441956"/>
            <a:ext cx="2625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Εισερχόμενη μεταβλητή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A2DEF50-B1EF-4414-BA15-4419B4D32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6420"/>
          </a:xfrm>
        </p:spPr>
        <p:txBody>
          <a:bodyPr>
            <a:normAutofit fontScale="90000"/>
          </a:bodyPr>
          <a:lstStyle/>
          <a:p>
            <a:r>
              <a:rPr lang="el-GR" dirty="0"/>
              <a:t>Επίλυση</a:t>
            </a:r>
            <a:r>
              <a:rPr lang="en-US" dirty="0"/>
              <a:t> – </a:t>
            </a:r>
            <a:r>
              <a:rPr lang="el-GR" dirty="0"/>
              <a:t>Διαμορφωση  1</a:t>
            </a:r>
            <a:r>
              <a:rPr lang="el-GR" baseline="30000" dirty="0"/>
              <a:t>ου</a:t>
            </a:r>
            <a:r>
              <a:rPr lang="el-GR" dirty="0"/>
              <a:t> Πίνακα </a:t>
            </a:r>
            <a:r>
              <a:rPr lang="en-US" dirty="0"/>
              <a:t>Simplex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3A190BB-C0A4-4D3C-B1D6-2F4005FF1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41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5AB05-CD04-457A-B162-9BD23C26B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305" y="1093444"/>
            <a:ext cx="10753390" cy="1622688"/>
          </a:xfrm>
        </p:spPr>
        <p:txBody>
          <a:bodyPr>
            <a:normAutofit/>
          </a:bodyPr>
          <a:lstStyle/>
          <a:p>
            <a:r>
              <a:rPr lang="el-GR" dirty="0"/>
              <a:t>Εντοπίζουμε την εξερχόμενη μεταβλητή: είναι η βασική μεταβλητή με τον ελάχιστο μη-αρνητικό λόγο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CE3F1CA-8FEB-4002-ABE8-607CB2F5A0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73601249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-2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800" b="1" i="0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𝚫𝛆𝛏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𝜾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𝝁𝜺𝝀𝝄𝝇</m:t>
                                    </m:r>
                                  </m:num>
                                  <m:den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𝜮𝝊𝝂𝝉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𝜺𝜾𝝈𝜺𝝆𝝌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ό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𝝁𝜺𝝂𝜼𝝇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num>
                                  <m:den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=9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42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42</m:t>
                                    </m:r>
                                  </m:num>
                                  <m:den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=24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24</m:t>
                                    </m:r>
                                  </m:num>
                                  <m:den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=8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CE3F1CA-8FEB-4002-ABE8-607CB2F5A0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73601249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010" t="-971" r="-70454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971" r="-60100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971" r="-50100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2020" t="-971" r="-40353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497" t="-971" r="-301508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971" r="-201508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00971" r="-800503" b="-3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-2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100971" r="-2010" b="-302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99038" r="-80050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199038" r="-201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301942" r="-800503" b="-10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42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301942" r="-2010" b="-1019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401942" r="-800503" b="-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401942" r="-2010" b="-19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84FEED9E-E507-4DF6-9417-F87DA2E18CC1}"/>
              </a:ext>
            </a:extLst>
          </p:cNvPr>
          <p:cNvSpPr/>
          <p:nvPr/>
        </p:nvSpPr>
        <p:spPr>
          <a:xfrm>
            <a:off x="10887516" y="5457371"/>
            <a:ext cx="524341" cy="475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CDAC6B9-9F82-4E54-B8AA-C6A659DAB130}"/>
              </a:ext>
            </a:extLst>
          </p:cNvPr>
          <p:cNvCxnSpPr>
            <a:cxnSpLocks/>
          </p:cNvCxnSpPr>
          <p:nvPr/>
        </p:nvCxnSpPr>
        <p:spPr>
          <a:xfrm>
            <a:off x="1462314" y="5801713"/>
            <a:ext cx="288539" cy="628116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E674476-AB65-4CC8-83D8-54287C8F37B7}"/>
              </a:ext>
            </a:extLst>
          </p:cNvPr>
          <p:cNvSpPr txBox="1"/>
          <p:nvPr/>
        </p:nvSpPr>
        <p:spPr>
          <a:xfrm>
            <a:off x="1669744" y="6245163"/>
            <a:ext cx="2625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Εξερχόμενη μεταβλητή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CDB059D-C43F-4ACA-A8AB-DA977D4F43A4}"/>
              </a:ext>
            </a:extLst>
          </p:cNvPr>
          <p:cNvSpPr/>
          <p:nvPr/>
        </p:nvSpPr>
        <p:spPr>
          <a:xfrm>
            <a:off x="937973" y="5457371"/>
            <a:ext cx="524341" cy="475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76CBAA1-0D18-4531-8A10-195BBB4C4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6420"/>
          </a:xfrm>
        </p:spPr>
        <p:txBody>
          <a:bodyPr>
            <a:normAutofit fontScale="90000"/>
          </a:bodyPr>
          <a:lstStyle/>
          <a:p>
            <a:r>
              <a:rPr lang="el-GR" dirty="0"/>
              <a:t>Επίλυση</a:t>
            </a:r>
            <a:r>
              <a:rPr lang="en-US" dirty="0"/>
              <a:t> – </a:t>
            </a:r>
            <a:r>
              <a:rPr lang="el-GR" dirty="0"/>
              <a:t>Διαμορφωση  1</a:t>
            </a:r>
            <a:r>
              <a:rPr lang="el-GR" baseline="30000" dirty="0"/>
              <a:t>ου</a:t>
            </a:r>
            <a:r>
              <a:rPr lang="el-GR" dirty="0"/>
              <a:t> Πίνακα </a:t>
            </a:r>
            <a:r>
              <a:rPr lang="en-US" dirty="0"/>
              <a:t>Simplex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61153C3-04D8-4BD2-A0A0-0F33571DA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6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5AB05-CD04-457A-B162-9BD23C26B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752" y="1252593"/>
            <a:ext cx="10753390" cy="8568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Pivot row </a:t>
            </a:r>
            <a:r>
              <a:rPr lang="el-GR" dirty="0"/>
              <a:t>/ γραμμή-κλειδί: από την εξερχόμενη μεταβλητή</a:t>
            </a:r>
          </a:p>
          <a:p>
            <a:r>
              <a:rPr lang="en-US" dirty="0"/>
              <a:t>Pivot column </a:t>
            </a:r>
            <a:r>
              <a:rPr lang="el-GR" dirty="0"/>
              <a:t>/</a:t>
            </a:r>
            <a:r>
              <a:rPr lang="en-US" dirty="0"/>
              <a:t> </a:t>
            </a:r>
            <a:r>
              <a:rPr lang="el-GR" dirty="0"/>
              <a:t>στήλη-κλειδί: από την εισερχόμενη μεταβλητή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CE3F1CA-8FEB-4002-ABE8-607CB2F5A0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44269594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-2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800" b="1" i="0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𝚫𝛆𝛏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𝜾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𝝁𝜺𝝀𝝄𝝇</m:t>
                                    </m:r>
                                  </m:num>
                                  <m:den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𝜮𝝊𝝂𝝉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𝜺𝜾𝝈𝜺𝝆𝝌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ό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𝝁𝜺𝝂𝜼𝝇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num>
                                  <m:den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=9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42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42</m:t>
                                    </m:r>
                                  </m:num>
                                  <m:den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=24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24</m:t>
                                    </m:r>
                                  </m:num>
                                  <m:den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=8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CE3F1CA-8FEB-4002-ABE8-607CB2F5A0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44269594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010" t="-971" r="-70454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971" r="-60100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971" r="-50100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2020" t="-971" r="-40353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497" t="-971" r="-301508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971" r="-201508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00971" r="-800503" b="-3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-2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100971" r="-2010" b="-302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99038" r="-80050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18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199038" r="-201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301942" r="-800503" b="-10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42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301942" r="-2010" b="-1019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401942" r="-800503" b="-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401942" r="-2010" b="-19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50C07E74-BA54-4D51-B2D0-7692547C706B}"/>
              </a:ext>
            </a:extLst>
          </p:cNvPr>
          <p:cNvSpPr/>
          <p:nvPr/>
        </p:nvSpPr>
        <p:spPr>
          <a:xfrm>
            <a:off x="3309105" y="3024555"/>
            <a:ext cx="604271" cy="28774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C003AC-5D64-4864-AD4D-0E7C4156CC1A}"/>
              </a:ext>
            </a:extLst>
          </p:cNvPr>
          <p:cNvSpPr/>
          <p:nvPr/>
        </p:nvSpPr>
        <p:spPr>
          <a:xfrm>
            <a:off x="838200" y="5422456"/>
            <a:ext cx="10634495" cy="5978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B915AC2-3946-4292-BB2F-78E2539F88F9}"/>
              </a:ext>
            </a:extLst>
          </p:cNvPr>
          <p:cNvCxnSpPr/>
          <p:nvPr/>
        </p:nvCxnSpPr>
        <p:spPr>
          <a:xfrm flipV="1">
            <a:off x="1189359" y="6020333"/>
            <a:ext cx="326115" cy="4380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3308E7C-D4D5-4E12-9253-BF3E2387ADF9}"/>
              </a:ext>
            </a:extLst>
          </p:cNvPr>
          <p:cNvSpPr txBox="1"/>
          <p:nvPr/>
        </p:nvSpPr>
        <p:spPr>
          <a:xfrm>
            <a:off x="1138205" y="6433544"/>
            <a:ext cx="1854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Pivot row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F37A0DD-E187-41CF-A588-2074DFE12534}"/>
              </a:ext>
            </a:extLst>
          </p:cNvPr>
          <p:cNvCxnSpPr>
            <a:cxnSpLocks/>
          </p:cNvCxnSpPr>
          <p:nvPr/>
        </p:nvCxnSpPr>
        <p:spPr>
          <a:xfrm flipH="1">
            <a:off x="3516924" y="2466757"/>
            <a:ext cx="607468" cy="5577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7DF66AB-9BBD-45D9-A22F-BF3CA20F5E8C}"/>
              </a:ext>
            </a:extLst>
          </p:cNvPr>
          <p:cNvSpPr txBox="1"/>
          <p:nvPr/>
        </p:nvSpPr>
        <p:spPr>
          <a:xfrm>
            <a:off x="4124392" y="2252405"/>
            <a:ext cx="1854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Pivot column</a:t>
            </a:r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C3A0E73B-033C-4FF3-943C-8D61AFFEBB0C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144599" y="3120471"/>
            <a:ext cx="2455450" cy="2148521"/>
          </a:xfrm>
          <a:prstGeom prst="curvedConnector3">
            <a:avLst>
              <a:gd name="adj1" fmla="val 124219"/>
            </a:avLst>
          </a:prstGeom>
          <a:ln w="1905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656DC73C-C85F-44B9-8B42-D08B75D64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6420"/>
          </a:xfrm>
        </p:spPr>
        <p:txBody>
          <a:bodyPr>
            <a:normAutofit fontScale="90000"/>
          </a:bodyPr>
          <a:lstStyle/>
          <a:p>
            <a:r>
              <a:rPr lang="el-GR" dirty="0"/>
              <a:t>Επίλυση</a:t>
            </a:r>
            <a:r>
              <a:rPr lang="en-US" dirty="0"/>
              <a:t> – </a:t>
            </a:r>
            <a:r>
              <a:rPr lang="el-GR" dirty="0"/>
              <a:t>Διαμορφωση  1</a:t>
            </a:r>
            <a:r>
              <a:rPr lang="el-GR" baseline="30000" dirty="0"/>
              <a:t>ου</a:t>
            </a:r>
            <a:r>
              <a:rPr lang="el-GR" dirty="0"/>
              <a:t> Πίνακα </a:t>
            </a:r>
            <a:r>
              <a:rPr lang="en-US" dirty="0"/>
              <a:t>Simplex</a:t>
            </a:r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3B7FC38-E7FF-44E8-8CA5-3B57AFBFB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5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B06E8A-1DAC-47E3-9A96-8B76943147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67866"/>
                <a:ext cx="10515600" cy="165293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l-GR" dirty="0"/>
                  <a:t>Βασικές μεταβλητές:</a:t>
                </a:r>
                <a14:m>
                  <m:oMath xmlns:m="http://schemas.openxmlformats.org/officeDocument/2006/math">
                    <m:r>
                      <a:rPr lang="el-GR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l-GR" dirty="0"/>
              </a:p>
              <a:p>
                <a:r>
                  <a:rPr lang="el-GR" dirty="0"/>
                  <a:t>Διαιρούμε την </a:t>
                </a:r>
                <a:r>
                  <a:rPr lang="en-US" dirty="0"/>
                  <a:t>pivot row </a:t>
                </a:r>
                <a:r>
                  <a:rPr lang="el-GR" dirty="0"/>
                  <a:t>με την τιμή του συντελεστή της εισερχόμενης μεταβλητής, ώστε ο συντελεστής η εισερχόμενη μεταβλητής να έχει μοναδιαίο συντελεστή στην </a:t>
                </a:r>
                <a:r>
                  <a:rPr lang="en-US" dirty="0"/>
                  <a:t>pivot row</a:t>
                </a:r>
                <a:endParaRPr lang="el-G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B06E8A-1DAC-47E3-9A96-8B76943147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67866"/>
                <a:ext cx="10515600" cy="1652932"/>
              </a:xfrm>
              <a:blipFill>
                <a:blip r:embed="rId2"/>
                <a:stretch>
                  <a:fillRect l="-1043" t="-8118" b="-70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62388769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800" b="1" i="0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𝚫𝛆𝛏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𝜾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𝝁𝜺𝝀𝝄𝝇</m:t>
                                    </m:r>
                                  </m:num>
                                  <m:den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𝜮𝝊𝝂𝝉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𝜺𝜾𝝈𝜺𝝆𝝌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ό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𝝁𝜺𝝂𝜼𝝇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62388769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010" t="-971" r="-70454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971" r="-60100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971" r="-50100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2020" t="-971" r="-40353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99497" t="-971" r="-301508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99497" t="-971" r="-201508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100971" r="-800503" b="-4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98995" t="-100971" r="-2010" b="-4213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199038" r="-800503" b="-3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301942" r="-800503" b="-2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401942" r="-800503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401942" r="-501005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99497" t="-401942" r="-201508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0086B7D2-37CA-44A6-A6B0-04FAD4FB5D94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686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Επίλυση</a:t>
            </a:r>
            <a:r>
              <a:rPr lang="en-US" dirty="0"/>
              <a:t> – </a:t>
            </a:r>
            <a:r>
              <a:rPr lang="el-GR" dirty="0"/>
              <a:t>Διαμορφωση  2</a:t>
            </a:r>
            <a:r>
              <a:rPr lang="el-GR" baseline="30000" dirty="0"/>
              <a:t>ου</a:t>
            </a:r>
            <a:r>
              <a:rPr lang="el-GR" dirty="0"/>
              <a:t> Πίνακα </a:t>
            </a:r>
            <a:r>
              <a:rPr lang="en-US" dirty="0"/>
              <a:t>Simplex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160B8FA-E853-42C2-9855-D1F17CD61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219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06E8A-1DAC-47E3-9A96-8B7694314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1940"/>
            <a:ext cx="10515600" cy="1307633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Πολλαπλασιάζουμε τη γραμμή που προκύπτει με την αντίθετη τιμή του συντελεστή στην αντικειμενική συνάρτηση της εισερχόμενης μεταβλητής </a:t>
            </a:r>
          </a:p>
          <a:p>
            <a:r>
              <a:rPr lang="el-GR" dirty="0"/>
              <a:t>Προσθέτουμε το γινόμενο στη γραμμή της αντικειμενικής συνάρτησης</a:t>
            </a:r>
          </a:p>
          <a:p>
            <a:r>
              <a:rPr lang="el-GR" dirty="0"/>
              <a:t>Με αυτό τον τρόπο, ο συντελεστής στην αντικειμενική συνάρτηση της νέας βασικής μεταβλητής γίνεται ίσος με το 0 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1538604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24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800" b="1" i="0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𝚫𝛆𝛏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𝜾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𝝁𝜺𝝀𝝄𝝇</m:t>
                                    </m:r>
                                  </m:num>
                                  <m:den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𝜮𝝊𝝂𝝉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𝜺𝜾𝝈𝜺𝝆𝝌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ό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𝝁𝜺𝝂𝜼𝝇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31538604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010" t="-971" r="-70454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971" r="-60100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971" r="-50100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2020" t="-971" r="-40353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497" t="-971" r="-301508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971" r="-201508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00971" r="-800503" b="-4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24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100971" r="-2010" b="-4213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99038" r="-800503" b="-3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301942" r="-800503" b="-2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401942" r="-800503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401942" r="-501005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401942" r="-201508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DA4DDD64-2F71-4EEB-BA97-F3C55A3CFF21}"/>
              </a:ext>
            </a:extLst>
          </p:cNvPr>
          <p:cNvSpPr/>
          <p:nvPr/>
        </p:nvSpPr>
        <p:spPr>
          <a:xfrm>
            <a:off x="838201" y="5422456"/>
            <a:ext cx="9284144" cy="5978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D47DCB-5465-4B61-9F5D-4201EDEB9FB1}"/>
              </a:ext>
            </a:extLst>
          </p:cNvPr>
          <p:cNvSpPr/>
          <p:nvPr/>
        </p:nvSpPr>
        <p:spPr>
          <a:xfrm>
            <a:off x="778753" y="3553335"/>
            <a:ext cx="9407536" cy="5978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25EC2C-6A63-49CB-B4B6-67C623229B03}"/>
              </a:ext>
            </a:extLst>
          </p:cNvPr>
          <p:cNvCxnSpPr>
            <a:cxnSpLocks/>
          </p:cNvCxnSpPr>
          <p:nvPr/>
        </p:nvCxnSpPr>
        <p:spPr>
          <a:xfrm flipH="1">
            <a:off x="8178446" y="2525790"/>
            <a:ext cx="1214936" cy="95916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58A58D8-25EE-482C-9A08-A701129171B6}"/>
              </a:ext>
            </a:extLst>
          </p:cNvPr>
          <p:cNvSpPr txBox="1"/>
          <p:nvPr/>
        </p:nvSpPr>
        <p:spPr>
          <a:xfrm>
            <a:off x="9064071" y="2110528"/>
            <a:ext cx="2244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/>
              <a:t>Προηγούμενες τιμές</a:t>
            </a:r>
            <a:endParaRPr lang="en-US" sz="1200" dirty="0"/>
          </a:p>
          <a:p>
            <a:pPr algn="ctr"/>
            <a:r>
              <a:rPr lang="el-GR" sz="1200" dirty="0"/>
              <a:t> + </a:t>
            </a:r>
            <a:endParaRPr lang="en-US" sz="1200" dirty="0"/>
          </a:p>
          <a:p>
            <a:pPr algn="ctr"/>
            <a:r>
              <a:rPr lang="el-GR" sz="1200" dirty="0"/>
              <a:t>3</a:t>
            </a:r>
            <a:r>
              <a:rPr lang="en-US" sz="1200" dirty="0"/>
              <a:t>*</a:t>
            </a:r>
            <a:r>
              <a:rPr lang="el-GR" sz="1200" dirty="0"/>
              <a:t> τιμές </a:t>
            </a:r>
            <a:r>
              <a:rPr lang="en-US" sz="1200" dirty="0"/>
              <a:t>pivot row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ADC98068-C461-48D7-99F1-71ADAFA4ACBB}"/>
              </a:ext>
            </a:extLst>
          </p:cNvPr>
          <p:cNvSpPr txBox="1">
            <a:spLocks/>
          </p:cNvSpPr>
          <p:nvPr/>
        </p:nvSpPr>
        <p:spPr>
          <a:xfrm>
            <a:off x="838200" y="313459"/>
            <a:ext cx="10515600" cy="686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Επίλυση</a:t>
            </a:r>
            <a:r>
              <a:rPr lang="en-US" dirty="0"/>
              <a:t> – </a:t>
            </a:r>
            <a:r>
              <a:rPr lang="el-GR" dirty="0"/>
              <a:t>Διαμορφωση  2</a:t>
            </a:r>
            <a:r>
              <a:rPr lang="el-GR" baseline="30000" dirty="0"/>
              <a:t>ου</a:t>
            </a:r>
            <a:r>
              <a:rPr lang="el-GR" dirty="0"/>
              <a:t> Πίνακα </a:t>
            </a:r>
            <a:r>
              <a:rPr lang="en-US" dirty="0"/>
              <a:t>Simplex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E2583F3-1A96-49FC-A935-3452F71DF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06E8A-1DAC-47E3-9A96-8B7694314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1940"/>
            <a:ext cx="10515600" cy="1307633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Πολλαπλασιάζουμε τη γραμμή που προκύπτει με την αντίθετη τιμή του συντελεστή στον 1</a:t>
            </a:r>
            <a:r>
              <a:rPr lang="el-GR" baseline="30000" dirty="0"/>
              <a:t>ο</a:t>
            </a:r>
            <a:r>
              <a:rPr lang="el-GR" dirty="0"/>
              <a:t> περιορισμό της εισερχόμενης μεταβλητής </a:t>
            </a:r>
          </a:p>
          <a:p>
            <a:r>
              <a:rPr lang="el-GR" dirty="0"/>
              <a:t>Προσθέτουμε το γινόμενο στη γραμμή του πρώτου περιορισμού</a:t>
            </a:r>
          </a:p>
          <a:p>
            <a:r>
              <a:rPr lang="el-GR" dirty="0"/>
              <a:t>Με αυτό τον τρόπο, ο συντελεστής στον 1</a:t>
            </a:r>
            <a:r>
              <a:rPr lang="el-GR" baseline="30000" dirty="0"/>
              <a:t>ο</a:t>
            </a:r>
            <a:r>
              <a:rPr lang="el-GR" dirty="0"/>
              <a:t> περιορισμό της νέας βασικής μεταβλητής γίνεται ίσος με το 0 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0830821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24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800" b="1" i="0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𝚫𝛆𝛏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𝜾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𝝁𝜺𝝀𝝄𝝇</m:t>
                                    </m:r>
                                  </m:num>
                                  <m:den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𝜮𝝊𝝂𝝉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𝜺𝜾𝝈𝜺𝝆𝝌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ό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𝝁𝜺𝝂𝜼𝝇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0830821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010" t="-971" r="-70454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971" r="-60100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971" r="-50100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2020" t="-971" r="-40353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497" t="-971" r="-301508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971" r="-201508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00971" r="-800503" b="-4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24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100971" r="-2010" b="-4213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99038" r="-800503" b="-3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199038" r="-501005" b="-3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199038" r="-201508" b="-3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301942" r="-800503" b="-2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401942" r="-800503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401942" r="-501005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401942" r="-201508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DA4DDD64-2F71-4EEB-BA97-F3C55A3CFF21}"/>
              </a:ext>
            </a:extLst>
          </p:cNvPr>
          <p:cNvSpPr/>
          <p:nvPr/>
        </p:nvSpPr>
        <p:spPr>
          <a:xfrm>
            <a:off x="838201" y="5422456"/>
            <a:ext cx="9284144" cy="5978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D47DCB-5465-4B61-9F5D-4201EDEB9FB1}"/>
              </a:ext>
            </a:extLst>
          </p:cNvPr>
          <p:cNvSpPr/>
          <p:nvPr/>
        </p:nvSpPr>
        <p:spPr>
          <a:xfrm>
            <a:off x="838200" y="4154765"/>
            <a:ext cx="9407536" cy="5978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25EC2C-6A63-49CB-B4B6-67C623229B03}"/>
              </a:ext>
            </a:extLst>
          </p:cNvPr>
          <p:cNvCxnSpPr>
            <a:cxnSpLocks/>
          </p:cNvCxnSpPr>
          <p:nvPr/>
        </p:nvCxnSpPr>
        <p:spPr>
          <a:xfrm flipH="1">
            <a:off x="8453404" y="2525790"/>
            <a:ext cx="939978" cy="157535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58A58D8-25EE-482C-9A08-A701129171B6}"/>
              </a:ext>
            </a:extLst>
          </p:cNvPr>
          <p:cNvSpPr txBox="1"/>
          <p:nvPr/>
        </p:nvSpPr>
        <p:spPr>
          <a:xfrm>
            <a:off x="9064071" y="2110528"/>
            <a:ext cx="2244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/>
              <a:t>Προηγούμενες τιμές</a:t>
            </a:r>
            <a:endParaRPr lang="en-US" sz="1200" dirty="0"/>
          </a:p>
          <a:p>
            <a:pPr algn="ctr"/>
            <a:r>
              <a:rPr lang="el-GR" sz="1200" dirty="0"/>
              <a:t> + </a:t>
            </a:r>
            <a:endParaRPr lang="en-US" sz="1200" dirty="0"/>
          </a:p>
          <a:p>
            <a:pPr algn="ctr"/>
            <a:r>
              <a:rPr lang="el-GR" sz="1200" dirty="0"/>
              <a:t>(-2) </a:t>
            </a:r>
            <a:r>
              <a:rPr lang="en-US" sz="1200" dirty="0"/>
              <a:t>*</a:t>
            </a:r>
            <a:r>
              <a:rPr lang="el-GR" sz="1200" dirty="0"/>
              <a:t> τιμές </a:t>
            </a:r>
            <a:r>
              <a:rPr lang="en-US" sz="1200" dirty="0"/>
              <a:t>pivot row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45958FE-4BC5-4511-8E9A-4CE219CA9849}"/>
              </a:ext>
            </a:extLst>
          </p:cNvPr>
          <p:cNvSpPr txBox="1">
            <a:spLocks/>
          </p:cNvSpPr>
          <p:nvPr/>
        </p:nvSpPr>
        <p:spPr>
          <a:xfrm>
            <a:off x="937054" y="162412"/>
            <a:ext cx="10515600" cy="686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Επίλυση</a:t>
            </a:r>
            <a:r>
              <a:rPr lang="en-US" dirty="0"/>
              <a:t> – </a:t>
            </a:r>
            <a:r>
              <a:rPr lang="el-GR" dirty="0"/>
              <a:t>Διαμορφωση  2</a:t>
            </a:r>
            <a:r>
              <a:rPr lang="el-GR" baseline="30000" dirty="0"/>
              <a:t>ου</a:t>
            </a:r>
            <a:r>
              <a:rPr lang="el-GR" dirty="0"/>
              <a:t> Πίνακα </a:t>
            </a:r>
            <a:r>
              <a:rPr lang="en-US" dirty="0"/>
              <a:t>Simplex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E71F015-B4E2-491D-8572-A70FD031A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3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06E8A-1DAC-47E3-9A96-8B7694314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1940"/>
            <a:ext cx="10515600" cy="1307633"/>
          </a:xfrm>
        </p:spPr>
        <p:txBody>
          <a:bodyPr>
            <a:normAutofit/>
          </a:bodyPr>
          <a:lstStyle/>
          <a:p>
            <a:r>
              <a:rPr lang="el-GR" dirty="0"/>
              <a:t>Ομοίως για τους επόμενους περιορισμούς, ώστε οι συντελεστές της νέας βασικής μεταβλητής σε όλους τους περιορισμούς να γίνεται ίσος με το 0 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9254209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24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800" b="1" i="0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𝚫𝛆𝛏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𝜾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𝝁𝜺𝝀𝝄𝝇</m:t>
                                    </m:r>
                                  </m:num>
                                  <m:den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𝜮𝝊𝝂𝝉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𝜺𝜾𝝈𝜺𝝆𝝌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ό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𝝁𝜺𝝂𝜼𝝇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19254209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010" t="-971" r="-70454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971" r="-60100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971" r="-50100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2020" t="-971" r="-403535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497" t="-971" r="-301508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971" r="-201508" b="-5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00971" r="-800503" b="-4213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24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100971" r="-2010" b="-4213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99038" r="-800503" b="-3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199038" r="-501005" b="-3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199038" r="-201508" b="-317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301942" r="-800503" b="-2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301942" r="-501005" b="-2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301942" r="-201508" b="-2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401942" r="-800503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401942" r="-501005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401942" r="-201508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DA4DDD64-2F71-4EEB-BA97-F3C55A3CFF21}"/>
              </a:ext>
            </a:extLst>
          </p:cNvPr>
          <p:cNvSpPr/>
          <p:nvPr/>
        </p:nvSpPr>
        <p:spPr>
          <a:xfrm>
            <a:off x="838201" y="5422456"/>
            <a:ext cx="9284144" cy="5978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D47DCB-5465-4B61-9F5D-4201EDEB9FB1}"/>
              </a:ext>
            </a:extLst>
          </p:cNvPr>
          <p:cNvSpPr/>
          <p:nvPr/>
        </p:nvSpPr>
        <p:spPr>
          <a:xfrm>
            <a:off x="838200" y="4765542"/>
            <a:ext cx="9284144" cy="5978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25EC2C-6A63-49CB-B4B6-67C623229B03}"/>
              </a:ext>
            </a:extLst>
          </p:cNvPr>
          <p:cNvCxnSpPr>
            <a:cxnSpLocks/>
          </p:cNvCxnSpPr>
          <p:nvPr/>
        </p:nvCxnSpPr>
        <p:spPr>
          <a:xfrm flipH="1">
            <a:off x="8581292" y="2525790"/>
            <a:ext cx="812090" cy="223723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58A58D8-25EE-482C-9A08-A701129171B6}"/>
              </a:ext>
            </a:extLst>
          </p:cNvPr>
          <p:cNvSpPr txBox="1"/>
          <p:nvPr/>
        </p:nvSpPr>
        <p:spPr>
          <a:xfrm>
            <a:off x="9064071" y="2110528"/>
            <a:ext cx="2244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/>
              <a:t>Προηγούμενες τιμές</a:t>
            </a:r>
            <a:endParaRPr lang="en-US" sz="1200" dirty="0"/>
          </a:p>
          <a:p>
            <a:pPr algn="ctr"/>
            <a:r>
              <a:rPr lang="el-GR" sz="1200" dirty="0"/>
              <a:t> + </a:t>
            </a:r>
            <a:endParaRPr lang="en-US" sz="1200" dirty="0"/>
          </a:p>
          <a:p>
            <a:pPr algn="ctr"/>
            <a:r>
              <a:rPr lang="el-GR" sz="1200" dirty="0"/>
              <a:t>(-2) </a:t>
            </a:r>
            <a:r>
              <a:rPr lang="en-US" sz="1200" dirty="0"/>
              <a:t>*</a:t>
            </a:r>
            <a:r>
              <a:rPr lang="el-GR" sz="1200" dirty="0"/>
              <a:t> τιμές </a:t>
            </a:r>
            <a:r>
              <a:rPr lang="en-US" sz="1200" dirty="0"/>
              <a:t>pivot row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338B41-2AAA-4344-BBD0-EEE5DEC3F31B}"/>
              </a:ext>
            </a:extLst>
          </p:cNvPr>
          <p:cNvSpPr txBox="1">
            <a:spLocks/>
          </p:cNvSpPr>
          <p:nvPr/>
        </p:nvSpPr>
        <p:spPr>
          <a:xfrm>
            <a:off x="838200" y="283002"/>
            <a:ext cx="10515600" cy="686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/>
              <a:t>Επίλυση</a:t>
            </a:r>
            <a:r>
              <a:rPr lang="en-US" dirty="0"/>
              <a:t> – </a:t>
            </a:r>
            <a:r>
              <a:rPr lang="el-GR" dirty="0"/>
              <a:t>Διαμορφωση  2</a:t>
            </a:r>
            <a:r>
              <a:rPr lang="el-GR" baseline="30000" dirty="0"/>
              <a:t>ου</a:t>
            </a:r>
            <a:r>
              <a:rPr lang="el-GR" dirty="0"/>
              <a:t> Πίνακα </a:t>
            </a:r>
            <a:r>
              <a:rPr lang="en-US" dirty="0"/>
              <a:t>Simplex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0F0C4B1-9646-49D7-94ED-CAED9A553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4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6C3C9-5F35-47FB-8E4E-51047ACAF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6814"/>
          </a:xfrm>
        </p:spPr>
        <p:txBody>
          <a:bodyPr>
            <a:normAutofit fontScale="90000"/>
          </a:bodyPr>
          <a:lstStyle/>
          <a:p>
            <a:r>
              <a:rPr lang="el-GR" dirty="0"/>
              <a:t>Επίλυση</a:t>
            </a:r>
            <a:r>
              <a:rPr lang="en-US" dirty="0"/>
              <a:t> – </a:t>
            </a:r>
            <a:r>
              <a:rPr lang="el-GR" dirty="0"/>
              <a:t>Διαμόρφωση 3</a:t>
            </a:r>
            <a:r>
              <a:rPr lang="el-GR" baseline="30000" dirty="0"/>
              <a:t>ου</a:t>
            </a:r>
            <a:r>
              <a:rPr lang="el-GR" dirty="0"/>
              <a:t> Πίνακα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B06E8A-1DAC-47E3-9A96-8B76943147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71940"/>
                <a:ext cx="10515600" cy="1307633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:r>
                  <a:rPr lang="el-GR" dirty="0"/>
                  <a:t>Από 2</a:t>
                </a:r>
                <a:r>
                  <a:rPr lang="el-GR" baseline="30000" dirty="0"/>
                  <a:t>ο</a:t>
                </a:r>
                <a:r>
                  <a:rPr lang="el-GR" dirty="0"/>
                  <a:t> Πίνακα</a:t>
                </a:r>
                <a:endParaRPr lang="en-US" dirty="0"/>
              </a:p>
              <a:p>
                <a:r>
                  <a:rPr lang="el-GR" dirty="0"/>
                  <a:t>Εντοπισμός εισερχόμενης μεταβλητής: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l-GR" dirty="0"/>
                  <a:t> </a:t>
                </a:r>
              </a:p>
              <a:p>
                <a:r>
                  <a:rPr lang="el-GR" dirty="0"/>
                  <a:t>Υπολογισμός λόγου</a:t>
                </a:r>
              </a:p>
              <a:p>
                <a:r>
                  <a:rPr lang="el-GR" dirty="0"/>
                  <a:t>Εντοπισμός εξερχόμενης μεταβλητής: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B06E8A-1DAC-47E3-9A96-8B76943147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71940"/>
                <a:ext cx="10515600" cy="1307633"/>
              </a:xfrm>
              <a:blipFill>
                <a:blip r:embed="rId2"/>
                <a:stretch>
                  <a:fillRect l="-522" t="-7442" b="-3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5004089"/>
                  </p:ext>
                </p:extLst>
              </p:nvPr>
            </p:nvGraphicFramePr>
            <p:xfrm>
              <a:off x="649434" y="2879968"/>
              <a:ext cx="10893132" cy="3235494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24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800" b="1" i="0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𝚫𝛆𝛏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𝜾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𝝁𝜺𝝀𝝄𝝇</m:t>
                                    </m:r>
                                  </m:num>
                                  <m:den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𝜮𝝊𝝂𝝉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𝜺𝜾𝝈𝜺𝝆𝝌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ό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𝝁𝜺𝝂𝜼𝝇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6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dirty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78</m:t>
                                    </m:r>
                                  </m:num>
                                  <m:den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l-GR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l-GR" b="0" i="1" smtClean="0">
                                        <a:latin typeface="Cambria Math" panose="02040503050406030204" pitchFamily="18" charset="0"/>
                                      </a:rPr>
                                      <m:t>11,14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l-GR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5004089"/>
                  </p:ext>
                </p:extLst>
              </p:nvPr>
            </p:nvGraphicFramePr>
            <p:xfrm>
              <a:off x="649434" y="2879968"/>
              <a:ext cx="10893132" cy="3235494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010" t="-971" r="-704545" b="-5368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971" r="-601005" b="-5368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971" r="-501005" b="-5368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2020" t="-971" r="-403535" b="-5368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99497" t="-971" r="-301508" b="-5368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99497" t="-971" r="-201508" b="-5368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100000" r="-800503" b="-4317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24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98995" t="-100000" r="-2010" b="-4317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201942" r="-800503" b="-3359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201942" r="-501005" b="-3359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99497" t="-201942" r="-201508" b="-3359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6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723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261345" r="-800503" b="-1907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261345" r="-501005" b="-1907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99497" t="-261345" r="-201508" b="-1907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98995" t="-261345" r="-2010" b="-1907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417476" r="-800503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417476" r="-501005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99497" t="-417476" r="-201508" b="-120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24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075877C0-FCB5-4BF1-888D-6C128518CB64}"/>
              </a:ext>
            </a:extLst>
          </p:cNvPr>
          <p:cNvSpPr/>
          <p:nvPr/>
        </p:nvSpPr>
        <p:spPr>
          <a:xfrm>
            <a:off x="4530090" y="3091024"/>
            <a:ext cx="607468" cy="2914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46E1A94-6269-4F2F-AB1E-987158DDE294}"/>
              </a:ext>
            </a:extLst>
          </p:cNvPr>
          <p:cNvCxnSpPr>
            <a:cxnSpLocks/>
          </p:cNvCxnSpPr>
          <p:nvPr/>
        </p:nvCxnSpPr>
        <p:spPr>
          <a:xfrm flipH="1">
            <a:off x="5051580" y="2481399"/>
            <a:ext cx="607468" cy="5577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75A8C69-6AF9-4E74-A3C8-812039D09540}"/>
              </a:ext>
            </a:extLst>
          </p:cNvPr>
          <p:cNvSpPr txBox="1"/>
          <p:nvPr/>
        </p:nvSpPr>
        <p:spPr>
          <a:xfrm>
            <a:off x="5659048" y="2195820"/>
            <a:ext cx="1854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Νέα </a:t>
            </a:r>
            <a:r>
              <a:rPr lang="en-US" dirty="0"/>
              <a:t>Pivot column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315663-DCCC-4517-B42D-3405991DE28C}"/>
              </a:ext>
            </a:extLst>
          </p:cNvPr>
          <p:cNvSpPr/>
          <p:nvPr/>
        </p:nvSpPr>
        <p:spPr>
          <a:xfrm>
            <a:off x="838200" y="4130339"/>
            <a:ext cx="10634495" cy="5978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CF88ED3-8B40-4941-9659-6C875096A31E}"/>
              </a:ext>
            </a:extLst>
          </p:cNvPr>
          <p:cNvCxnSpPr>
            <a:cxnSpLocks/>
          </p:cNvCxnSpPr>
          <p:nvPr/>
        </p:nvCxnSpPr>
        <p:spPr>
          <a:xfrm>
            <a:off x="323319" y="2760299"/>
            <a:ext cx="514881" cy="13700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8A8F0CA-7F3C-4796-BB66-6F403102A3AF}"/>
              </a:ext>
            </a:extLst>
          </p:cNvPr>
          <p:cNvSpPr txBox="1"/>
          <p:nvPr/>
        </p:nvSpPr>
        <p:spPr>
          <a:xfrm>
            <a:off x="317731" y="2409723"/>
            <a:ext cx="1854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Νέα </a:t>
            </a:r>
            <a:r>
              <a:rPr lang="en-US" dirty="0"/>
              <a:t>Pivot row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289C3C6-4D84-4C73-91A6-2FCC6C8B8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9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4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6C3C9-5F35-47FB-8E4E-51047ACAF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6814"/>
          </a:xfrm>
        </p:spPr>
        <p:txBody>
          <a:bodyPr>
            <a:normAutofit fontScale="90000"/>
          </a:bodyPr>
          <a:lstStyle/>
          <a:p>
            <a:r>
              <a:rPr lang="el-GR" dirty="0"/>
              <a:t>Επίλυση</a:t>
            </a:r>
            <a:r>
              <a:rPr lang="en-US" dirty="0"/>
              <a:t> –</a:t>
            </a:r>
            <a:r>
              <a:rPr lang="el-GR" dirty="0"/>
              <a:t> 3</a:t>
            </a:r>
            <a:r>
              <a:rPr lang="el-GR" baseline="30000" dirty="0"/>
              <a:t>ος</a:t>
            </a:r>
            <a:r>
              <a:rPr lang="el-GR" dirty="0"/>
              <a:t> Πίνακας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8792526"/>
                  </p:ext>
                </p:extLst>
              </p:nvPr>
            </p:nvGraphicFramePr>
            <p:xfrm>
              <a:off x="649434" y="2336271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</a:t>
                          </a:r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30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800" b="1" i="0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𝚫𝛆𝛏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𝜾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𝝁𝜺𝝀𝝄𝝇</m:t>
                                    </m:r>
                                  </m:num>
                                  <m:den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𝜮𝝊𝝂𝝉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𝜺𝜾𝝈𝜺𝝆𝝌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ό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𝝁𝜺𝝂𝜼𝝇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b="0" i="1" dirty="0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-7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-1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8792526"/>
                  </p:ext>
                </p:extLst>
              </p:nvPr>
            </p:nvGraphicFramePr>
            <p:xfrm>
              <a:off x="649434" y="2336271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010" t="-971" r="-70454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971" r="-60100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971" r="-50100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2020" t="-971" r="-40353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497" t="-971" r="-301508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971" r="-201508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00971" r="-800503" b="-3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</a:t>
                          </a:r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30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100971" r="-2010" b="-302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99038" r="-80050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199038" r="-20150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301942" r="-800503" b="-10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301942" r="-501005" b="-10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-7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301942" r="-201508" b="-10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301942" r="-2010" b="-1019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401942" r="-800503" b="-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-1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DADC111-3F54-4C47-8D9C-2CA031703FDB}"/>
                  </a:ext>
                </a:extLst>
              </p:cNvPr>
              <p:cNvSpPr txBox="1"/>
              <p:nvPr/>
            </p:nvSpPr>
            <p:spPr>
              <a:xfrm>
                <a:off x="649434" y="1606049"/>
                <a:ext cx="60980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l-GR" dirty="0"/>
                  <a:t>Βασικές μεταβλητές: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DADC111-3F54-4C47-8D9C-2CA031703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34" y="1606049"/>
                <a:ext cx="6098058" cy="369332"/>
              </a:xfrm>
              <a:prstGeom prst="rect">
                <a:avLst/>
              </a:prstGeom>
              <a:blipFill>
                <a:blip r:embed="rId3"/>
                <a:stretch>
                  <a:fillRect l="-90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4406F1B-455C-4A51-BA92-2B91C393C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76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61B27-08C0-4005-B20A-D4C49D5B7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8318"/>
          </a:xfrm>
        </p:spPr>
        <p:txBody>
          <a:bodyPr/>
          <a:lstStyle/>
          <a:p>
            <a:r>
              <a:rPr lang="el-GR" dirty="0"/>
              <a:t>Επίλυση –</a:t>
            </a:r>
            <a:r>
              <a:rPr lang="en-US" dirty="0"/>
              <a:t> </a:t>
            </a:r>
            <a:r>
              <a:rPr lang="el-GR" dirty="0"/>
              <a:t>Διαμόρφωση 4</a:t>
            </a:r>
            <a:r>
              <a:rPr lang="el-GR" baseline="30000" dirty="0"/>
              <a:t>ου</a:t>
            </a:r>
            <a:r>
              <a:rPr lang="el-GR" dirty="0"/>
              <a:t> Πίνακα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15AB05-CD04-457A-B162-9BD23C26B6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19305" y="1064877"/>
                <a:ext cx="10753390" cy="1471424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l-GR" dirty="0"/>
                  <a:t>Από 3</a:t>
                </a:r>
                <a:r>
                  <a:rPr lang="el-GR" baseline="30000" dirty="0"/>
                  <a:t>ο</a:t>
                </a:r>
                <a:r>
                  <a:rPr lang="el-GR" dirty="0"/>
                  <a:t> Πίνακα:</a:t>
                </a:r>
                <a:endParaRPr lang="en-US" dirty="0"/>
              </a:p>
              <a:p>
                <a:r>
                  <a:rPr lang="el-GR" dirty="0"/>
                  <a:t>Εντοπισμός εισερχόμενης μεταβλητής: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</m:oMath>
                </a14:m>
                <a:r>
                  <a:rPr lang="el-GR" dirty="0"/>
                  <a:t> </a:t>
                </a:r>
              </a:p>
              <a:p>
                <a:r>
                  <a:rPr lang="el-GR" dirty="0"/>
                  <a:t>Υπολογισμός λόγου</a:t>
                </a:r>
              </a:p>
              <a:p>
                <a:r>
                  <a:rPr lang="el-GR" dirty="0"/>
                  <a:t>Εντοπισμός εξερχόμενης μεταβλητής: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15AB05-CD04-457A-B162-9BD23C26B6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9305" y="1064877"/>
                <a:ext cx="10753390" cy="1471424"/>
              </a:xfrm>
              <a:blipFill>
                <a:blip r:embed="rId2"/>
                <a:stretch>
                  <a:fillRect l="-737" t="-8714" b="-53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CE3F1CA-8FEB-4002-ABE8-607CB2F5A0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46134351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-1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30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800" b="1" i="0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𝚫𝛆𝛏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𝜾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𝝁𝜺𝝀𝝄𝝇</m:t>
                                    </m:r>
                                  </m:num>
                                  <m:den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𝜮𝝊𝝂𝝉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𝜺𝜾𝝈𝜺𝝆𝝌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ό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𝝁𝜺𝝂𝜼𝝇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-2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-7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-1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CE3F1CA-8FEB-4002-ABE8-607CB2F5A0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46134351"/>
                  </p:ext>
                </p:extLst>
              </p:nvPr>
            </p:nvGraphicFramePr>
            <p:xfrm>
              <a:off x="649434" y="2879968"/>
              <a:ext cx="10893132" cy="3140365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1010" t="-971" r="-70454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00000" t="-971" r="-60100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0000" t="-971" r="-50100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02020" t="-971" r="-403535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99497" t="-971" r="-301508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99497" t="-971" r="-201508" b="-4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100971" r="-800503" b="-3029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-1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30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98995" t="-100971" r="-2010" b="-302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199038" r="-80050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-2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-3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301942" r="-800503" b="-10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-7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4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03" t="-401942" r="-800503" b="-19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-1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6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68718C57-7C98-4068-B26C-AA539A830F3A}"/>
              </a:ext>
            </a:extLst>
          </p:cNvPr>
          <p:cNvSpPr/>
          <p:nvPr/>
        </p:nvSpPr>
        <p:spPr>
          <a:xfrm>
            <a:off x="8261838" y="3041596"/>
            <a:ext cx="607468" cy="2914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F02C684-A935-4478-9F70-938963B18191}"/>
              </a:ext>
            </a:extLst>
          </p:cNvPr>
          <p:cNvCxnSpPr>
            <a:cxnSpLocks/>
          </p:cNvCxnSpPr>
          <p:nvPr/>
        </p:nvCxnSpPr>
        <p:spPr>
          <a:xfrm flipH="1">
            <a:off x="8783328" y="2431971"/>
            <a:ext cx="607468" cy="5577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7A7C23E-E8B6-48C2-94DC-9C64174AE308}"/>
              </a:ext>
            </a:extLst>
          </p:cNvPr>
          <p:cNvSpPr txBox="1"/>
          <p:nvPr/>
        </p:nvSpPr>
        <p:spPr>
          <a:xfrm>
            <a:off x="9390796" y="2146392"/>
            <a:ext cx="1854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Νέα </a:t>
            </a:r>
            <a:r>
              <a:rPr lang="en-US" dirty="0"/>
              <a:t>Pivot column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CE8B4E-24EA-4F36-8A66-87108816487A}"/>
              </a:ext>
            </a:extLst>
          </p:cNvPr>
          <p:cNvSpPr/>
          <p:nvPr/>
        </p:nvSpPr>
        <p:spPr>
          <a:xfrm>
            <a:off x="838200" y="4723463"/>
            <a:ext cx="10634495" cy="5978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4F08652-7767-42C2-A06E-BF46A653FB63}"/>
              </a:ext>
            </a:extLst>
          </p:cNvPr>
          <p:cNvCxnSpPr>
            <a:cxnSpLocks/>
            <a:stCxn id="21" idx="1"/>
          </p:cNvCxnSpPr>
          <p:nvPr/>
        </p:nvCxnSpPr>
        <p:spPr>
          <a:xfrm flipV="1">
            <a:off x="1565764" y="5394895"/>
            <a:ext cx="497814" cy="12784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82D4053-2FA7-4EEA-BF46-8153E49458D9}"/>
              </a:ext>
            </a:extLst>
          </p:cNvPr>
          <p:cNvSpPr txBox="1"/>
          <p:nvPr/>
        </p:nvSpPr>
        <p:spPr>
          <a:xfrm>
            <a:off x="1565764" y="6488668"/>
            <a:ext cx="1854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Νέα </a:t>
            </a:r>
            <a:r>
              <a:rPr lang="en-US" dirty="0"/>
              <a:t>Pivot row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987666D-C28F-4AE8-AF03-DB5E52492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1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8" grpId="0" animBg="1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6C3C9-5F35-47FB-8E4E-51047ACAF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6814"/>
          </a:xfrm>
        </p:spPr>
        <p:txBody>
          <a:bodyPr>
            <a:normAutofit fontScale="90000"/>
          </a:bodyPr>
          <a:lstStyle/>
          <a:p>
            <a:r>
              <a:rPr lang="el-GR" dirty="0"/>
              <a:t>Επίλυση</a:t>
            </a:r>
            <a:r>
              <a:rPr lang="en-US" dirty="0"/>
              <a:t> –</a:t>
            </a:r>
            <a:r>
              <a:rPr lang="el-GR" dirty="0"/>
              <a:t> 4</a:t>
            </a:r>
            <a:r>
              <a:rPr lang="el-GR" baseline="30000" dirty="0"/>
              <a:t>ος</a:t>
            </a:r>
            <a:r>
              <a:rPr lang="el-GR" dirty="0"/>
              <a:t> Πίνακας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545520"/>
                  </p:ext>
                </p:extLst>
              </p:nvPr>
            </p:nvGraphicFramePr>
            <p:xfrm>
              <a:off x="649434" y="1447448"/>
              <a:ext cx="10893132" cy="3233716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sz="1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1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el-GR" sz="1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sz="1800" b="1" i="1" kern="1200" dirty="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1800" b="1" i="1" kern="1200" dirty="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l-GR" sz="1800" b="1" i="1" kern="1200" dirty="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𝟒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33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800" b="1" i="0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𝚫𝛆𝛏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𝜾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𝝁𝜺𝝀𝝄𝝇</m:t>
                                    </m:r>
                                  </m:num>
                                  <m:den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𝜮𝝊𝝂𝝉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 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𝜺𝜾𝝈𝜺𝝆𝝌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ό</m:t>
                                    </m:r>
                                    <m:r>
                                      <a:rPr lang="el-GR" sz="800" b="1" i="1" kern="1200" smtClean="0">
                                        <a:solidFill>
                                          <a:schemeClr val="lt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𝝁𝜺𝝂𝜼𝝇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sz="18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n-US" sz="180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18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l-GR" sz="18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sz="180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18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l-GR" sz="18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el-GR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sz="18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n-US" sz="180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18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l-GR" sz="18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skw"/>
                                    <m:ctrlPr>
                                      <a:rPr lang="en-US" sz="180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18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l-GR" sz="18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sz="18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n-US" sz="180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18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l-GR" sz="18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l-GR" sz="18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f>
                                  <m:fPr>
                                    <m:type m:val="skw"/>
                                    <m:ctrlPr>
                                      <a:rPr lang="en-US" sz="180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r>
                                      <a:rPr lang="el-GR" sz="18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l-GR" sz="18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78D42F66-BC2F-4292-8F54-E361F00946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545520"/>
                  </p:ext>
                </p:extLst>
              </p:nvPr>
            </p:nvGraphicFramePr>
            <p:xfrm>
              <a:off x="649434" y="1447448"/>
              <a:ext cx="10893132" cy="3233716"/>
            </p:xfrm>
            <a:graphic>
              <a:graphicData uri="http://schemas.openxmlformats.org/drawingml/2006/table">
                <a:tbl>
                  <a:tblPr firstRow="1" firstCol="1">
                    <a:tableStyleId>{5C22544A-7EE6-4342-B048-85BDC9FD1C3A}</a:tableStyleId>
                  </a:tblPr>
                  <a:tblGrid>
                    <a:gridCol w="1210348">
                      <a:extLst>
                        <a:ext uri="{9D8B030D-6E8A-4147-A177-3AD203B41FA5}">
                          <a16:colId xmlns:a16="http://schemas.microsoft.com/office/drawing/2014/main" val="310236611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804949142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29120586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538073648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5192439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645009861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211703053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1854247050"/>
                        </a:ext>
                      </a:extLst>
                    </a:gridCol>
                    <a:gridCol w="1210348">
                      <a:extLst>
                        <a:ext uri="{9D8B030D-6E8A-4147-A177-3AD203B41FA5}">
                          <a16:colId xmlns:a16="http://schemas.microsoft.com/office/drawing/2014/main" val="3486089966"/>
                        </a:ext>
                      </a:extLst>
                    </a:gridCol>
                  </a:tblGrid>
                  <a:tr h="6280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1010" t="-971" r="-704545" b="-5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971" r="-601005" b="-5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971" r="-501005" b="-5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2020" t="-971" r="-403535" b="-5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497" t="-971" r="-301508" b="-5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971" r="-201508" b="-5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Δεξί μέλος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Λόγος</a:t>
                          </a:r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257404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100971" r="-800503" b="-4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2020" t="-100971" r="-403535" b="-4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497" t="-100971" r="-301508" b="-4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0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l-GR" sz="1800" b="1" i="0" kern="1200" dirty="0">
                              <a:solidFill>
                                <a:schemeClr val="lt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33</a:t>
                          </a:r>
                          <a:endParaRPr lang="en-US" sz="1800" b="1" i="0" kern="1200" dirty="0">
                            <a:solidFill>
                              <a:schemeClr val="lt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98995" t="-100971" r="-2010" b="-4291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34999173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200971" r="-800503" b="-3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2020" t="-200971" r="-403535" b="-3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497" t="-200971" r="-301508" b="-3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200971" r="-201508" b="-3291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12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7306458"/>
                      </a:ext>
                    </a:extLst>
                  </a:tr>
                  <a:tr h="6280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298077" r="-800503" b="-225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300000" t="-298077" r="-501005" b="-225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2020" t="-298077" r="-403535" b="-225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497" t="-298077" r="-301508" b="-225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99497" t="-298077" r="-201508" b="-225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4794757"/>
                      </a:ext>
                    </a:extLst>
                  </a:tr>
                  <a:tr h="7214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503" t="-350847" r="-800503" b="-991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02020" t="-350847" r="-403535" b="-991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99497" t="-350847" r="-301508" b="-991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l-GR" dirty="0"/>
                            <a:t>3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9344168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DADC111-3F54-4C47-8D9C-2CA031703FDB}"/>
                  </a:ext>
                </a:extLst>
              </p:cNvPr>
              <p:cNvSpPr txBox="1"/>
              <p:nvPr/>
            </p:nvSpPr>
            <p:spPr>
              <a:xfrm>
                <a:off x="838200" y="971940"/>
                <a:ext cx="609805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l-GR" dirty="0"/>
                  <a:t>Βασικές μεταβλητές: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DADC111-3F54-4C47-8D9C-2CA031703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971940"/>
                <a:ext cx="6098058" cy="369332"/>
              </a:xfrm>
              <a:prstGeom prst="rect">
                <a:avLst/>
              </a:prstGeom>
              <a:blipFill>
                <a:blip r:embed="rId3"/>
                <a:stretch>
                  <a:fillRect l="-90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9109251-145B-4A53-BDAA-849171A493A2}"/>
              </a:ext>
            </a:extLst>
          </p:cNvPr>
          <p:cNvSpPr txBox="1"/>
          <p:nvPr/>
        </p:nvSpPr>
        <p:spPr>
          <a:xfrm>
            <a:off x="838199" y="5134950"/>
            <a:ext cx="99863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Όλοι οι συντελεστές στην αντικειμενική συνάρτηση είναι θετικοί </a:t>
            </a:r>
            <a:r>
              <a:rPr lang="el-GR" dirty="0">
                <a:sym typeface="Wingdings" panose="05000000000000000000" pitchFamily="2" charset="2"/>
              </a:rPr>
              <a:t> έχουμε βρει τη βέλτιστη λύση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4B2E903-50A1-41D3-9DA1-A0B3059D8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61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E90FCC-7D3C-4947-9F82-E771FDED7B6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3,12,0,0,3</m:t>
                        </m:r>
                      </m:e>
                    </m:d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=33 </m:t>
                    </m:r>
                  </m:oMath>
                </a14:m>
                <a:endParaRPr lang="en-US" sz="1800" b="0" i="0" u="none" strike="noStrike" baseline="0" dirty="0">
                  <a:latin typeface="Calibri" panose="020F0502020204030204" pitchFamily="34" charset="0"/>
                </a:endParaRPr>
              </a:p>
              <a:p>
                <a:r>
                  <a:rPr lang="el-GR" dirty="0">
                    <a:latin typeface="Cambria Math" panose="02040503050406030204" pitchFamily="18" charset="0"/>
                  </a:rPr>
                  <a:t>Οι συντελεστές των μη βασικών μεταβλητών στην αντικειμενική συνάρτηση στον τελικό πίνακα Simplex, αποτελούν τις σκιώδεις τιμές</a:t>
                </a:r>
                <a:r>
                  <a:rPr lang="en-US" dirty="0">
                    <a:latin typeface="Cambria Math" panose="02040503050406030204" pitchFamily="18" charset="0"/>
                  </a:rPr>
                  <a:t>, </a:t>
                </a:r>
                <a:r>
                  <a:rPr lang="el-GR" dirty="0">
                    <a:latin typeface="Cambria Math" panose="02040503050406030204" pitchFamily="18" charset="0"/>
                  </a:rPr>
                  <a:t>δλδ. οι σκιώδεις τιμές είναι: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𝜅𝛼𝜄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l-GR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l-GR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ο</m:t>
                    </m:r>
                    <m:r>
                      <a:rPr lang="el-G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σημαντικότερος</m:t>
                    </m:r>
                    <m:r>
                      <a:rPr lang="el-G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περιορισμός</m:t>
                    </m:r>
                    <m:r>
                      <a:rPr lang="el-G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είναι</m:t>
                    </m:r>
                    <m:r>
                      <a:rPr lang="el-G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ο</m:t>
                    </m:r>
                    <m:r>
                      <a:rPr lang="el-GR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πρώτος</m:t>
                    </m:r>
                    <m:r>
                      <a:rPr lang="el-GR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l-GR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endParaRPr lang="el-GR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γιατί</m:t>
                      </m:r>
                      <m:r>
                        <a:rPr lang="el-G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στην</m:t>
                      </m:r>
                      <m:r>
                        <a:rPr lang="el-G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αντικειμενική</m:t>
                      </m:r>
                      <m:r>
                        <a:rPr lang="el-G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συνάρτηση</m:t>
                      </m:r>
                      <m:r>
                        <a:rPr lang="el-G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έχει</m:t>
                      </m:r>
                      <m:r>
                        <a:rPr lang="el-G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τη</m:t>
                      </m:r>
                      <m:r>
                        <a:rPr lang="el-G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μεγαλύτερη</m:t>
                      </m:r>
                      <m:r>
                        <a:rPr lang="el-G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σκιώδη</m:t>
                      </m:r>
                      <m:r>
                        <a:rPr lang="el-GR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τιμή</m:t>
                      </m:r>
                    </m:oMath>
                  </m:oMathPara>
                </a14:m>
                <a:endParaRPr lang="el-GR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E90FCC-7D3C-4947-9F82-E771FDED7B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r="-29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87518B1E-D32F-40B0-9E3B-ABA1504B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dirty="0"/>
              <a:t>Επίλυση</a:t>
            </a:r>
            <a:r>
              <a:rPr lang="en-US" dirty="0"/>
              <a:t> –</a:t>
            </a:r>
            <a:r>
              <a:rPr lang="el-GR" dirty="0"/>
              <a:t> Προσδιορισμός βέλτιστης λύσης </a:t>
            </a:r>
            <a:endParaRPr lang="en-US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27533DB-9F9F-4CD3-9E0E-5D90E0EBF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8B2D-4AF4-4F15-B650-0DBC2E7E38D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6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1183</Words>
  <Application>Microsoft Office PowerPoint</Application>
  <PresentationFormat>Widescreen</PresentationFormat>
  <Paragraphs>594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Office Theme</vt:lpstr>
      <vt:lpstr>Βελτιστοποίηση Περιβαλλοντικών Συστημάτων</vt:lpstr>
      <vt:lpstr>Εκφώνηση</vt:lpstr>
      <vt:lpstr>Επίλυση</vt:lpstr>
      <vt:lpstr>Επίλυση – Διαμορφωση  1ου Πίνακα Simplex</vt:lpstr>
      <vt:lpstr>PowerPoint Presentation</vt:lpstr>
      <vt:lpstr>Επίλυση – Διαμορφωση  1ου Πίνακα Simplex</vt:lpstr>
      <vt:lpstr>Επίλυση – Διαμορφωση  1ου Πίνακα Simplex</vt:lpstr>
      <vt:lpstr>Επίλυση – Διαμορφωση  1ου Πίνακα Simplex</vt:lpstr>
      <vt:lpstr>PowerPoint Presentation</vt:lpstr>
      <vt:lpstr>PowerPoint Presentation</vt:lpstr>
      <vt:lpstr>PowerPoint Presentation</vt:lpstr>
      <vt:lpstr>PowerPoint Presentation</vt:lpstr>
      <vt:lpstr>Επίλυση – Διαμόρφωση 3ου Πίνακα</vt:lpstr>
      <vt:lpstr>Επίλυση – 3ος Πίνακας</vt:lpstr>
      <vt:lpstr>Επίλυση – Διαμόρφωση 4ου Πίνακα</vt:lpstr>
      <vt:lpstr>Επίλυση – 4ος Πίνακας</vt:lpstr>
      <vt:lpstr>Επίλυση – Προσδιορισμός βέλτιστης λύσης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Βελτιστοποίηση Περιβαλλοντικών Συστημάτων</dc:title>
  <dc:creator>Pro3</dc:creator>
  <cp:lastModifiedBy>Pro3</cp:lastModifiedBy>
  <cp:revision>53</cp:revision>
  <dcterms:created xsi:type="dcterms:W3CDTF">2021-04-19T13:11:13Z</dcterms:created>
  <dcterms:modified xsi:type="dcterms:W3CDTF">2021-04-20T12:58:17Z</dcterms:modified>
</cp:coreProperties>
</file>