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85" r:id="rId2"/>
    <p:sldId id="265" r:id="rId3"/>
    <p:sldId id="268" r:id="rId4"/>
    <p:sldId id="296" r:id="rId5"/>
    <p:sldId id="298" r:id="rId6"/>
    <p:sldId id="299" r:id="rId7"/>
    <p:sldId id="300" r:id="rId8"/>
    <p:sldId id="315" r:id="rId9"/>
    <p:sldId id="301" r:id="rId10"/>
    <p:sldId id="316" r:id="rId11"/>
    <p:sldId id="317" r:id="rId12"/>
    <p:sldId id="302" r:id="rId13"/>
    <p:sldId id="303" r:id="rId14"/>
    <p:sldId id="304" r:id="rId15"/>
    <p:sldId id="305" r:id="rId16"/>
    <p:sldId id="306" r:id="rId17"/>
    <p:sldId id="312" r:id="rId18"/>
    <p:sldId id="311" r:id="rId19"/>
    <p:sldId id="319" r:id="rId20"/>
    <p:sldId id="321" r:id="rId21"/>
    <p:sldId id="320" r:id="rId22"/>
    <p:sldId id="313" r:id="rId23"/>
    <p:sldId id="326" r:id="rId24"/>
    <p:sldId id="327" r:id="rId25"/>
    <p:sldId id="328" r:id="rId26"/>
    <p:sldId id="322" r:id="rId27"/>
    <p:sldId id="329" r:id="rId28"/>
    <p:sldId id="330" r:id="rId29"/>
    <p:sldId id="331" r:id="rId30"/>
    <p:sldId id="332" r:id="rId31"/>
    <p:sldId id="318" r:id="rId32"/>
    <p:sldId id="323" r:id="rId33"/>
    <p:sldId id="334" r:id="rId34"/>
    <p:sldId id="333" r:id="rId35"/>
    <p:sldId id="324" r:id="rId36"/>
    <p:sldId id="32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5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1B3235-A9D5-4062-83DE-ADE82C207C1D}" type="datetimeFigureOut">
              <a:rPr lang="en-GB" smtClean="0"/>
              <a:pPr/>
              <a:t>03/05/2021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EB02FF-3668-4D20-B14F-61D67E05A074}"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3</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4</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7</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9</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12</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13</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14</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15</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16</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17</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18</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19</a:t>
            </a:fld>
            <a:endParaRPr lang="el-GR"/>
          </a:p>
        </p:txBody>
      </p:sp>
    </p:spTree>
    <p:extLst>
      <p:ext uri="{BB962C8B-B14F-4D97-AF65-F5344CB8AC3E}">
        <p14:creationId xmlns:p14="http://schemas.microsoft.com/office/powerpoint/2010/main" val="1549669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20</a:t>
            </a:fld>
            <a:endParaRPr lang="el-GR"/>
          </a:p>
        </p:txBody>
      </p:sp>
    </p:spTree>
    <p:extLst>
      <p:ext uri="{BB962C8B-B14F-4D97-AF65-F5344CB8AC3E}">
        <p14:creationId xmlns:p14="http://schemas.microsoft.com/office/powerpoint/2010/main" val="1232654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21</a:t>
            </a:fld>
            <a:endParaRPr lang="el-GR"/>
          </a:p>
        </p:txBody>
      </p:sp>
    </p:spTree>
    <p:extLst>
      <p:ext uri="{BB962C8B-B14F-4D97-AF65-F5344CB8AC3E}">
        <p14:creationId xmlns:p14="http://schemas.microsoft.com/office/powerpoint/2010/main" val="3273002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22</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23</a:t>
            </a:fld>
            <a:endParaRPr lang="el-GR"/>
          </a:p>
        </p:txBody>
      </p:sp>
    </p:spTree>
    <p:extLst>
      <p:ext uri="{BB962C8B-B14F-4D97-AF65-F5344CB8AC3E}">
        <p14:creationId xmlns:p14="http://schemas.microsoft.com/office/powerpoint/2010/main" val="4074084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24</a:t>
            </a:fld>
            <a:endParaRPr lang="el-GR"/>
          </a:p>
        </p:txBody>
      </p:sp>
    </p:spTree>
    <p:extLst>
      <p:ext uri="{BB962C8B-B14F-4D97-AF65-F5344CB8AC3E}">
        <p14:creationId xmlns:p14="http://schemas.microsoft.com/office/powerpoint/2010/main" val="38934362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25</a:t>
            </a:fld>
            <a:endParaRPr lang="el-GR"/>
          </a:p>
        </p:txBody>
      </p:sp>
    </p:spTree>
    <p:extLst>
      <p:ext uri="{BB962C8B-B14F-4D97-AF65-F5344CB8AC3E}">
        <p14:creationId xmlns:p14="http://schemas.microsoft.com/office/powerpoint/2010/main" val="41562327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26</a:t>
            </a:fld>
            <a:endParaRPr lang="el-GR"/>
          </a:p>
        </p:txBody>
      </p:sp>
    </p:spTree>
    <p:extLst>
      <p:ext uri="{BB962C8B-B14F-4D97-AF65-F5344CB8AC3E}">
        <p14:creationId xmlns:p14="http://schemas.microsoft.com/office/powerpoint/2010/main" val="39168277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27</a:t>
            </a:fld>
            <a:endParaRPr lang="el-GR"/>
          </a:p>
        </p:txBody>
      </p:sp>
    </p:spTree>
    <p:extLst>
      <p:ext uri="{BB962C8B-B14F-4D97-AF65-F5344CB8AC3E}">
        <p14:creationId xmlns:p14="http://schemas.microsoft.com/office/powerpoint/2010/main" val="1391615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28</a:t>
            </a:fld>
            <a:endParaRPr lang="el-GR"/>
          </a:p>
        </p:txBody>
      </p:sp>
    </p:spTree>
    <p:extLst>
      <p:ext uri="{BB962C8B-B14F-4D97-AF65-F5344CB8AC3E}">
        <p14:creationId xmlns:p14="http://schemas.microsoft.com/office/powerpoint/2010/main" val="1802768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29</a:t>
            </a:fld>
            <a:endParaRPr lang="el-GR"/>
          </a:p>
        </p:txBody>
      </p:sp>
    </p:spTree>
    <p:extLst>
      <p:ext uri="{BB962C8B-B14F-4D97-AF65-F5344CB8AC3E}">
        <p14:creationId xmlns:p14="http://schemas.microsoft.com/office/powerpoint/2010/main" val="28297736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30</a:t>
            </a:fld>
            <a:endParaRPr lang="el-GR"/>
          </a:p>
        </p:txBody>
      </p:sp>
    </p:spTree>
    <p:extLst>
      <p:ext uri="{BB962C8B-B14F-4D97-AF65-F5344CB8AC3E}">
        <p14:creationId xmlns:p14="http://schemas.microsoft.com/office/powerpoint/2010/main" val="21917861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31</a:t>
            </a:fld>
            <a:endParaRPr lang="el-GR"/>
          </a:p>
        </p:txBody>
      </p:sp>
    </p:spTree>
    <p:extLst>
      <p:ext uri="{BB962C8B-B14F-4D97-AF65-F5344CB8AC3E}">
        <p14:creationId xmlns:p14="http://schemas.microsoft.com/office/powerpoint/2010/main" val="173779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32</a:t>
            </a:fld>
            <a:endParaRPr lang="el-GR"/>
          </a:p>
        </p:txBody>
      </p:sp>
    </p:spTree>
    <p:extLst>
      <p:ext uri="{BB962C8B-B14F-4D97-AF65-F5344CB8AC3E}">
        <p14:creationId xmlns:p14="http://schemas.microsoft.com/office/powerpoint/2010/main" val="3248773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33</a:t>
            </a:fld>
            <a:endParaRPr lang="el-GR"/>
          </a:p>
        </p:txBody>
      </p:sp>
    </p:spTree>
    <p:extLst>
      <p:ext uri="{BB962C8B-B14F-4D97-AF65-F5344CB8AC3E}">
        <p14:creationId xmlns:p14="http://schemas.microsoft.com/office/powerpoint/2010/main" val="38023208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34</a:t>
            </a:fld>
            <a:endParaRPr lang="el-GR"/>
          </a:p>
        </p:txBody>
      </p:sp>
    </p:spTree>
    <p:extLst>
      <p:ext uri="{BB962C8B-B14F-4D97-AF65-F5344CB8AC3E}">
        <p14:creationId xmlns:p14="http://schemas.microsoft.com/office/powerpoint/2010/main" val="3142255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35</a:t>
            </a:fld>
            <a:endParaRPr lang="el-GR"/>
          </a:p>
        </p:txBody>
      </p:sp>
    </p:spTree>
    <p:extLst>
      <p:ext uri="{BB962C8B-B14F-4D97-AF65-F5344CB8AC3E}">
        <p14:creationId xmlns:p14="http://schemas.microsoft.com/office/powerpoint/2010/main" val="29151775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a:p>
        </p:txBody>
      </p:sp>
      <p:sp>
        <p:nvSpPr>
          <p:cNvPr id="81924" name="Slide Number Placeholder 3"/>
          <p:cNvSpPr>
            <a:spLocks noGrp="1"/>
          </p:cNvSpPr>
          <p:nvPr>
            <p:ph type="sldNum" sz="quarter" idx="5"/>
          </p:nvPr>
        </p:nvSpPr>
        <p:spPr>
          <a:noFill/>
        </p:spPr>
        <p:txBody>
          <a:bodyPr/>
          <a:lstStyle/>
          <a:p>
            <a:fld id="{6132CF7B-A6AE-4512-95BB-BD9FDEFAA541}" type="slidenum">
              <a:rPr lang="el-GR" smtClean="0"/>
              <a:pPr/>
              <a:t>36</a:t>
            </a:fld>
            <a:endParaRPr lang="el-GR"/>
          </a:p>
        </p:txBody>
      </p:sp>
    </p:spTree>
    <p:extLst>
      <p:ext uri="{BB962C8B-B14F-4D97-AF65-F5344CB8AC3E}">
        <p14:creationId xmlns:p14="http://schemas.microsoft.com/office/powerpoint/2010/main" val="2045292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5" name="Footer Placeholder 4"/>
          <p:cNvSpPr>
            <a:spLocks noGrp="1"/>
          </p:cNvSpPr>
          <p:nvPr>
            <p:ph type="ftr" sz="quarter" idx="11"/>
          </p:nvPr>
        </p:nvSpPr>
        <p:spPr>
          <a:xfrm>
            <a:off x="1475656" y="6356350"/>
            <a:ext cx="6768752"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6" name="Slide Number Placeholder 5"/>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6" name="Slide Number Placeholder 5"/>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7" name="Slide Number Placeholder 6"/>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endParaRPr lang="en-GB"/>
          </a:p>
        </p:txBody>
      </p:sp>
      <p:sp>
        <p:nvSpPr>
          <p:cNvPr id="8" name="Footer Placeholder 7"/>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9" name="Slide Number Placeholder 8"/>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5" name="Slide Number Placeholder 4"/>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4" name="Slide Number Placeholder 3"/>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7" name="Slide Number Placeholder 6"/>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7" name="Slide Number Placeholder 6"/>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6" name="Slide Number Placeholder 5"/>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a:p>
        </p:txBody>
      </p:sp>
      <p:sp>
        <p:nvSpPr>
          <p:cNvPr id="6" name="Slide Number Placeholder 5"/>
          <p:cNvSpPr>
            <a:spLocks noGrp="1"/>
          </p:cNvSpPr>
          <p:nvPr>
            <p:ph type="sldNum" sz="quarter" idx="12"/>
          </p:nvPr>
        </p:nvSpPr>
        <p:spPr/>
        <p:txBody>
          <a:bodyPr/>
          <a:lstStyle/>
          <a:p>
            <a:fld id="{25B57881-3200-4B0B-8600-39AB377FF96B}"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Σχολή Μηχανικών Περιβάλλοντος - Εργαστήριο Ατμοσφαιρικών Αιωρούμενων Σωματιδίων</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B57881-3200-4B0B-8600-39AB377FF96B}"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wmf"/></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wmf"/><Relationship Id="rId4" Type="http://schemas.openxmlformats.org/officeDocument/2006/relationships/oleObject" Target="../embeddings/oleObject2.bin"/></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11560" y="692696"/>
            <a:ext cx="7772400" cy="1470025"/>
          </a:xfrm>
        </p:spPr>
        <p:txBody>
          <a:bodyPr/>
          <a:lstStyle/>
          <a:p>
            <a:pPr eaLnBrk="1" hangingPunct="1"/>
            <a:r>
              <a:rPr lang="el-GR" dirty="0"/>
              <a:t>ΕΡΓΑΣΤΗΡΙΑΚΗ ΑΣΚΗΣΗ 3</a:t>
            </a:r>
            <a:endParaRPr lang="en-GB" dirty="0"/>
          </a:p>
        </p:txBody>
      </p:sp>
      <p:sp>
        <p:nvSpPr>
          <p:cNvPr id="2051" name="Subtitle 2"/>
          <p:cNvSpPr>
            <a:spLocks noGrp="1"/>
          </p:cNvSpPr>
          <p:nvPr>
            <p:ph type="subTitle" idx="1"/>
          </p:nvPr>
        </p:nvSpPr>
        <p:spPr>
          <a:xfrm>
            <a:off x="683568" y="2564904"/>
            <a:ext cx="8064896" cy="1752600"/>
          </a:xfrm>
        </p:spPr>
        <p:txBody>
          <a:bodyPr>
            <a:noAutofit/>
          </a:bodyPr>
          <a:lstStyle/>
          <a:p>
            <a:r>
              <a:rPr lang="el-GR" sz="4000" dirty="0">
                <a:solidFill>
                  <a:schemeClr val="tx1"/>
                </a:solidFill>
              </a:rPr>
              <a:t>ΜΕΤΡΗΣΗ ΑΕΡΙΩΝ ΕΚΠΟΜΠΩΝ ΣΕ ΛΕΒΗΤΑ ΘΕΡΜΑΝΣΗΣ</a:t>
            </a:r>
            <a:endParaRPr lang="en-GB" sz="4000" dirty="0">
              <a:solidFill>
                <a:schemeClr val="tx1"/>
              </a:solidFill>
            </a:endParaRPr>
          </a:p>
          <a:p>
            <a:endParaRPr lang="en-GB" sz="4000" dirty="0">
              <a:solidFill>
                <a:schemeClr val="tx1"/>
              </a:solidFill>
            </a:endParaRPr>
          </a:p>
        </p:txBody>
      </p:sp>
      <p:sp>
        <p:nvSpPr>
          <p:cNvPr id="4" name="Footer Placeholder 3"/>
          <p:cNvSpPr>
            <a:spLocks noGrp="1"/>
          </p:cNvSpPr>
          <p:nvPr>
            <p:ph type="ftr" sz="quarter" idx="11"/>
          </p:nvPr>
        </p:nvSpPr>
        <p:spPr/>
        <p:txBody>
          <a:bodyPr/>
          <a:lstStyle/>
          <a:p>
            <a:r>
              <a:rPr lang="el-GR"/>
              <a:t>Σχολή Μηχανικών Περιβάλλοντος - Εργαστήριο Ατμοσφαιρικών Αιωρούμενων Σωματιδίων</a:t>
            </a:r>
            <a:endParaRPr lang="en-GB" dirty="0"/>
          </a:p>
        </p:txBody>
      </p:sp>
      <p:sp>
        <p:nvSpPr>
          <p:cNvPr id="5" name="TextBox 4"/>
          <p:cNvSpPr txBox="1"/>
          <p:nvPr/>
        </p:nvSpPr>
        <p:spPr>
          <a:xfrm>
            <a:off x="2627784" y="4221088"/>
            <a:ext cx="4032448" cy="646331"/>
          </a:xfrm>
          <a:prstGeom prst="rect">
            <a:avLst/>
          </a:prstGeom>
          <a:noFill/>
        </p:spPr>
        <p:txBody>
          <a:bodyPr wrap="square" rtlCol="0">
            <a:spAutoFit/>
          </a:bodyPr>
          <a:lstStyle/>
          <a:p>
            <a:r>
              <a:rPr lang="el-GR" dirty="0"/>
              <a:t>Επιμέλεια Παρουσίασης:</a:t>
            </a:r>
          </a:p>
          <a:p>
            <a:r>
              <a:rPr lang="el-GR" dirty="0" err="1"/>
              <a:t>Γλυτσός</a:t>
            </a:r>
            <a:r>
              <a:rPr lang="el-GR" dirty="0"/>
              <a:t> Θόδωρος, Λαζαρίδης Μιχάλης</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Ορισμός Καύσης</a:t>
            </a:r>
            <a:endParaRPr lang="en-US" sz="2800" b="1" dirty="0"/>
          </a:p>
        </p:txBody>
      </p:sp>
      <p:sp>
        <p:nvSpPr>
          <p:cNvPr id="44039" name="Text Box 7"/>
          <p:cNvSpPr txBox="1">
            <a:spLocks noChangeArrowheads="1"/>
          </p:cNvSpPr>
          <p:nvPr/>
        </p:nvSpPr>
        <p:spPr bwMode="auto">
          <a:xfrm>
            <a:off x="179512" y="692697"/>
            <a:ext cx="8641084" cy="5616922"/>
          </a:xfrm>
          <a:prstGeom prst="rect">
            <a:avLst/>
          </a:prstGeom>
          <a:noFill/>
          <a:ln w="9525">
            <a:noFill/>
            <a:miter lim="800000"/>
            <a:headEnd/>
            <a:tailEnd/>
          </a:ln>
          <a:effectLst/>
        </p:spPr>
        <p:txBody>
          <a:bodyPr wrap="square">
            <a:spAutoFit/>
          </a:bodyPr>
          <a:lstStyle/>
          <a:p>
            <a:pPr>
              <a:spcBef>
                <a:spcPts val="600"/>
              </a:spcBef>
              <a:buFont typeface="Wingdings" pitchFamily="2" charset="2"/>
              <a:buChar char="§"/>
            </a:pPr>
            <a:r>
              <a:rPr lang="el-GR" sz="2000" b="1" i="1" dirty="0"/>
              <a:t>Καύση</a:t>
            </a:r>
            <a:r>
              <a:rPr lang="el-GR" sz="2000" dirty="0"/>
              <a:t> ονομάζεται κάθε εξώθερμη χημική αντίδραση ενός υλικού καυσίμου με οξυγόνο (ή αέρα), που συντελείται με αρκετά μεγάλο βαθμό απόδοσης θερμότητας, έτσι ώστε η εκπεμπόμενη ενέργεια υπό μορφή θερμότητας να είναι τεχνικά εκμεταλλεύσιμη. </a:t>
            </a:r>
          </a:p>
          <a:p>
            <a:pPr>
              <a:spcBef>
                <a:spcPts val="600"/>
              </a:spcBef>
              <a:buFont typeface="Wingdings" pitchFamily="2" charset="2"/>
              <a:buChar char="§"/>
            </a:pPr>
            <a:endParaRPr lang="el-GR" sz="2000" dirty="0"/>
          </a:p>
          <a:p>
            <a:pPr>
              <a:spcBef>
                <a:spcPts val="600"/>
              </a:spcBef>
              <a:buFont typeface="Wingdings" pitchFamily="2" charset="2"/>
              <a:buChar char="§"/>
            </a:pPr>
            <a:r>
              <a:rPr lang="el-GR" sz="2000" dirty="0"/>
              <a:t>Ελάχιστη προϋπόθεση είναι η εκπεμπόμενη θερμότητα να είναι τόση ώστε να μπορεί να διατηρηθεί η αντίδραση. </a:t>
            </a:r>
          </a:p>
          <a:p>
            <a:pPr>
              <a:spcBef>
                <a:spcPts val="600"/>
              </a:spcBef>
              <a:buFont typeface="Wingdings" pitchFamily="2" charset="2"/>
              <a:buChar char="§"/>
            </a:pPr>
            <a:r>
              <a:rPr lang="el-GR" sz="2000" dirty="0"/>
              <a:t>Μέσω της αντίδρασης της καύσης, η χημική ενέργεια η οποία βρίσκεται αποθηκευμένη στο </a:t>
            </a:r>
            <a:r>
              <a:rPr lang="el-GR" sz="2000" i="1" dirty="0"/>
              <a:t>καύσιμο</a:t>
            </a:r>
            <a:r>
              <a:rPr lang="el-GR" sz="2000" dirty="0"/>
              <a:t>, με τη βοήθεια του </a:t>
            </a:r>
            <a:r>
              <a:rPr lang="el-GR" sz="2000" i="1" dirty="0"/>
              <a:t>οξειδωτικού </a:t>
            </a:r>
            <a:r>
              <a:rPr lang="el-GR" sz="2000" dirty="0"/>
              <a:t>μετατρέπεται σε θερμότητα. </a:t>
            </a:r>
          </a:p>
          <a:p>
            <a:pPr>
              <a:spcBef>
                <a:spcPts val="600"/>
              </a:spcBef>
              <a:buFont typeface="Wingdings" pitchFamily="2" charset="2"/>
              <a:buChar char="§"/>
            </a:pPr>
            <a:endParaRPr lang="el-GR" sz="2000" dirty="0"/>
          </a:p>
          <a:p>
            <a:pPr algn="l">
              <a:spcBef>
                <a:spcPct val="50000"/>
              </a:spcBef>
              <a:buFont typeface="Wingdings" pitchFamily="2" charset="2"/>
              <a:buChar char="§"/>
            </a:pPr>
            <a:endParaRPr lang="el-GR" sz="1700" dirty="0"/>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pic>
        <p:nvPicPr>
          <p:cNvPr id="5" name="Picture 6" descr="http://www.fireblue.gr/images/fireblue/flame.jpg"/>
          <p:cNvPicPr>
            <a:picLocks noChangeAspect="1" noChangeArrowheads="1"/>
          </p:cNvPicPr>
          <p:nvPr/>
        </p:nvPicPr>
        <p:blipFill>
          <a:blip r:embed="rId3" cstate="print"/>
          <a:srcRect/>
          <a:stretch>
            <a:fillRect/>
          </a:stretch>
        </p:blipFill>
        <p:spPr bwMode="auto">
          <a:xfrm>
            <a:off x="2411760" y="3933056"/>
            <a:ext cx="4145280" cy="2383536"/>
          </a:xfrm>
          <a:prstGeom prst="rect">
            <a:avLst/>
          </a:prstGeom>
          <a:noFill/>
        </p:spPr>
      </p:pic>
      <p:sp>
        <p:nvSpPr>
          <p:cNvPr id="6" name="Footer Placeholder 5"/>
          <p:cNvSpPr>
            <a:spLocks noGrp="1"/>
          </p:cNvSpPr>
          <p:nvPr>
            <p:ph type="ftr" sz="quarter" idx="11"/>
          </p:nvPr>
        </p:nvSpPr>
        <p:spPr>
          <a:xfrm>
            <a:off x="1115616" y="6492875"/>
            <a:ext cx="6408712"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0"/>
            <a:ext cx="8229600" cy="714375"/>
          </a:xfrm>
        </p:spPr>
        <p:txBody>
          <a:bodyPr>
            <a:noAutofit/>
          </a:bodyPr>
          <a:lstStyle/>
          <a:p>
            <a:r>
              <a:rPr lang="el-GR" sz="2800" b="1" dirty="0"/>
              <a:t>Ορισμός Καύσης</a:t>
            </a:r>
            <a:endParaRPr lang="en-US" sz="2800" b="1" dirty="0"/>
          </a:p>
        </p:txBody>
      </p:sp>
      <p:sp>
        <p:nvSpPr>
          <p:cNvPr id="44039" name="Text Box 7"/>
          <p:cNvSpPr txBox="1">
            <a:spLocks noChangeArrowheads="1"/>
          </p:cNvSpPr>
          <p:nvPr/>
        </p:nvSpPr>
        <p:spPr bwMode="auto">
          <a:xfrm>
            <a:off x="323528" y="2272129"/>
            <a:ext cx="8641084" cy="5255285"/>
          </a:xfrm>
          <a:prstGeom prst="rect">
            <a:avLst/>
          </a:prstGeom>
          <a:noFill/>
          <a:ln w="9525">
            <a:noFill/>
            <a:miter lim="800000"/>
            <a:headEnd/>
            <a:tailEnd/>
          </a:ln>
          <a:effectLst/>
        </p:spPr>
        <p:txBody>
          <a:bodyPr wrap="square">
            <a:spAutoFit/>
          </a:bodyPr>
          <a:lstStyle/>
          <a:p>
            <a:pPr>
              <a:spcBef>
                <a:spcPts val="600"/>
              </a:spcBef>
              <a:buFont typeface="Wingdings" pitchFamily="2" charset="2"/>
              <a:buChar char="§"/>
            </a:pPr>
            <a:endParaRPr lang="el-GR" sz="2000" dirty="0"/>
          </a:p>
          <a:p>
            <a:pPr>
              <a:spcBef>
                <a:spcPts val="600"/>
              </a:spcBef>
              <a:buFont typeface="Wingdings" pitchFamily="2" charset="2"/>
              <a:buChar char="§"/>
            </a:pPr>
            <a:r>
              <a:rPr lang="el-GR" sz="2000" dirty="0"/>
              <a:t>Η ταχεία χημική αντίδραση καυσίμου και οξειδωτικού δημιουργεί οξείδια τα οποία με τη σειρά τους απαρτίζουν τα καυσαέρια (</a:t>
            </a:r>
            <a:r>
              <a:rPr lang="en-GB" sz="2000" dirty="0"/>
              <a:t>CO</a:t>
            </a:r>
            <a:r>
              <a:rPr lang="en-GB" sz="2000" baseline="-25000" dirty="0"/>
              <a:t>2</a:t>
            </a:r>
            <a:r>
              <a:rPr lang="en-GB" sz="2000" dirty="0"/>
              <a:t>, NO</a:t>
            </a:r>
            <a:r>
              <a:rPr lang="en-GB" sz="2000" baseline="-25000" dirty="0"/>
              <a:t>2</a:t>
            </a:r>
            <a:r>
              <a:rPr lang="en-GB" sz="2000" dirty="0"/>
              <a:t>, SO</a:t>
            </a:r>
            <a:r>
              <a:rPr lang="en-GB" sz="2000" baseline="-25000" dirty="0"/>
              <a:t>2</a:t>
            </a:r>
            <a:r>
              <a:rPr lang="en-GB" sz="2000" dirty="0"/>
              <a:t>, </a:t>
            </a:r>
            <a:r>
              <a:rPr lang="el-GR" sz="2000" dirty="0"/>
              <a:t>κλπ)</a:t>
            </a:r>
          </a:p>
          <a:p>
            <a:pPr>
              <a:spcBef>
                <a:spcPct val="50000"/>
              </a:spcBef>
              <a:buFont typeface="Wingdings" pitchFamily="2" charset="2"/>
              <a:buChar char="§"/>
            </a:pPr>
            <a:endParaRPr lang="el-GR" sz="1900" dirty="0"/>
          </a:p>
          <a:p>
            <a:pPr>
              <a:spcBef>
                <a:spcPct val="50000"/>
              </a:spcBef>
              <a:buFont typeface="Wingdings" pitchFamily="2" charset="2"/>
              <a:buChar char="§"/>
            </a:pPr>
            <a:endParaRPr lang="el-GR" sz="1900" dirty="0"/>
          </a:p>
          <a:p>
            <a:pPr algn="ctr"/>
            <a:r>
              <a:rPr lang="en-GB" sz="2400" dirty="0"/>
              <a:t>C+O</a:t>
            </a:r>
            <a:r>
              <a:rPr lang="en-GB" sz="2400" baseline="-25000" dirty="0"/>
              <a:t>2</a:t>
            </a:r>
            <a:r>
              <a:rPr lang="en-GB" sz="2400" dirty="0"/>
              <a:t>  → CO</a:t>
            </a:r>
            <a:r>
              <a:rPr lang="en-GB" sz="2400" baseline="-25000" dirty="0"/>
              <a:t>2</a:t>
            </a:r>
            <a:r>
              <a:rPr lang="en-GB" sz="2400" dirty="0"/>
              <a:t> + 32,79 MJ/kg</a:t>
            </a:r>
            <a:endParaRPr lang="el-GR" sz="2400" dirty="0"/>
          </a:p>
          <a:p>
            <a:pPr algn="ctr"/>
            <a:endParaRPr lang="en-GB" sz="2400" dirty="0"/>
          </a:p>
          <a:p>
            <a:pPr algn="ctr"/>
            <a:r>
              <a:rPr lang="en-GB" sz="2400" dirty="0"/>
              <a:t>2H</a:t>
            </a:r>
            <a:r>
              <a:rPr lang="en-GB" sz="2400" baseline="-25000" dirty="0"/>
              <a:t>2</a:t>
            </a:r>
            <a:r>
              <a:rPr lang="en-GB" sz="2400" dirty="0"/>
              <a:t> +O → H</a:t>
            </a:r>
            <a:r>
              <a:rPr lang="en-GB" sz="2400" baseline="-25000" dirty="0"/>
              <a:t>2</a:t>
            </a:r>
            <a:r>
              <a:rPr lang="en-GB" sz="2400" dirty="0"/>
              <a:t>O+ 142,07 MJ/kg</a:t>
            </a:r>
            <a:endParaRPr lang="el-GR" sz="2400" dirty="0"/>
          </a:p>
          <a:p>
            <a:pPr algn="ctr"/>
            <a:endParaRPr lang="en-GB" sz="2400" dirty="0"/>
          </a:p>
          <a:p>
            <a:pPr algn="ctr"/>
            <a:r>
              <a:rPr lang="en-GB" sz="2400" dirty="0"/>
              <a:t>S</a:t>
            </a:r>
            <a:r>
              <a:rPr lang="el-GR" sz="2400" dirty="0"/>
              <a:t>+</a:t>
            </a:r>
            <a:r>
              <a:rPr lang="en-GB" sz="2400" dirty="0"/>
              <a:t>O</a:t>
            </a:r>
            <a:r>
              <a:rPr lang="el-GR" sz="2400" baseline="-25000" dirty="0"/>
              <a:t>2</a:t>
            </a:r>
            <a:r>
              <a:rPr lang="el-GR" sz="2400" dirty="0"/>
              <a:t> → </a:t>
            </a:r>
            <a:r>
              <a:rPr lang="en-GB" sz="2400" dirty="0"/>
              <a:t>SO</a:t>
            </a:r>
            <a:r>
              <a:rPr lang="el-GR" sz="2400" baseline="-25000" dirty="0"/>
              <a:t>2</a:t>
            </a:r>
            <a:r>
              <a:rPr lang="el-GR" sz="2400" dirty="0"/>
              <a:t> + 29,6 </a:t>
            </a:r>
            <a:r>
              <a:rPr lang="en-GB" sz="2400" dirty="0"/>
              <a:t>MJ kg</a:t>
            </a:r>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sp>
        <p:nvSpPr>
          <p:cNvPr id="5" name="Right Arrow 4"/>
          <p:cNvSpPr/>
          <p:nvPr/>
        </p:nvSpPr>
        <p:spPr>
          <a:xfrm>
            <a:off x="2627784" y="1196752"/>
            <a:ext cx="309634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2555776" y="908720"/>
            <a:ext cx="3528392" cy="369332"/>
          </a:xfrm>
          <a:prstGeom prst="rect">
            <a:avLst/>
          </a:prstGeom>
          <a:noFill/>
        </p:spPr>
        <p:txBody>
          <a:bodyPr wrap="square" rtlCol="0">
            <a:spAutoFit/>
          </a:bodyPr>
          <a:lstStyle/>
          <a:p>
            <a:r>
              <a:rPr lang="el-GR" dirty="0"/>
              <a:t>Σπινθήρας (υψηλή θερμοκρασία)</a:t>
            </a:r>
            <a:endParaRPr lang="en-GB" dirty="0"/>
          </a:p>
        </p:txBody>
      </p:sp>
      <p:sp>
        <p:nvSpPr>
          <p:cNvPr id="7" name="TextBox 6"/>
          <p:cNvSpPr txBox="1"/>
          <p:nvPr/>
        </p:nvSpPr>
        <p:spPr>
          <a:xfrm>
            <a:off x="467544" y="1196752"/>
            <a:ext cx="1944216" cy="369332"/>
          </a:xfrm>
          <a:prstGeom prst="rect">
            <a:avLst/>
          </a:prstGeom>
          <a:noFill/>
        </p:spPr>
        <p:txBody>
          <a:bodyPr wrap="square" rtlCol="0">
            <a:spAutoFit/>
          </a:bodyPr>
          <a:lstStyle/>
          <a:p>
            <a:r>
              <a:rPr lang="el-GR" dirty="0"/>
              <a:t>Εκκίνηση καύσης</a:t>
            </a:r>
            <a:endParaRPr lang="en-GB" dirty="0"/>
          </a:p>
        </p:txBody>
      </p:sp>
      <p:sp>
        <p:nvSpPr>
          <p:cNvPr id="8" name="TextBox 7"/>
          <p:cNvSpPr txBox="1"/>
          <p:nvPr/>
        </p:nvSpPr>
        <p:spPr>
          <a:xfrm>
            <a:off x="6012160" y="1124744"/>
            <a:ext cx="2952328" cy="923330"/>
          </a:xfrm>
          <a:prstGeom prst="rect">
            <a:avLst/>
          </a:prstGeom>
          <a:noFill/>
        </p:spPr>
        <p:txBody>
          <a:bodyPr wrap="square" rtlCol="0">
            <a:spAutoFit/>
          </a:bodyPr>
          <a:lstStyle/>
          <a:p>
            <a:r>
              <a:rPr lang="el-GR" dirty="0"/>
              <a:t>Ενεργοποίηση των αντιδρώντων σωμάτων (ουσίας και οξυγόνου)</a:t>
            </a:r>
            <a:endParaRPr lang="en-GB" dirty="0"/>
          </a:p>
        </p:txBody>
      </p:sp>
      <p:sp>
        <p:nvSpPr>
          <p:cNvPr id="9" name="Footer Placeholder 8"/>
          <p:cNvSpPr>
            <a:spLocks noGrp="1"/>
          </p:cNvSpPr>
          <p:nvPr>
            <p:ph type="ftr" sz="quarter" idx="11"/>
          </p:nvPr>
        </p:nvSpPr>
        <p:spPr>
          <a:xfrm>
            <a:off x="1043608" y="6356350"/>
            <a:ext cx="7056784"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Σημασία της καύσης</a:t>
            </a:r>
            <a:endParaRPr lang="en-US" sz="2800" b="1" dirty="0"/>
          </a:p>
        </p:txBody>
      </p:sp>
      <p:sp>
        <p:nvSpPr>
          <p:cNvPr id="44039" name="Text Box 7"/>
          <p:cNvSpPr txBox="1">
            <a:spLocks noChangeArrowheads="1"/>
          </p:cNvSpPr>
          <p:nvPr/>
        </p:nvSpPr>
        <p:spPr bwMode="auto">
          <a:xfrm>
            <a:off x="179512" y="692697"/>
            <a:ext cx="8641084" cy="4616648"/>
          </a:xfrm>
          <a:prstGeom prst="rect">
            <a:avLst/>
          </a:prstGeom>
          <a:noFill/>
          <a:ln w="9525">
            <a:noFill/>
            <a:miter lim="800000"/>
            <a:headEnd/>
            <a:tailEnd/>
          </a:ln>
          <a:effectLst/>
        </p:spPr>
        <p:txBody>
          <a:bodyPr wrap="square">
            <a:spAutoFit/>
          </a:bodyPr>
          <a:lstStyle/>
          <a:p>
            <a:pPr>
              <a:spcBef>
                <a:spcPts val="600"/>
              </a:spcBef>
              <a:buFont typeface="Wingdings" pitchFamily="2" charset="2"/>
              <a:buChar char="§"/>
            </a:pPr>
            <a:r>
              <a:rPr lang="el-GR" sz="2000" dirty="0"/>
              <a:t>Ευρύτατη χρήση σε πολλές καθημερινές διεργασίες για την παραγωγή ενέργειας. </a:t>
            </a:r>
          </a:p>
          <a:p>
            <a:pPr>
              <a:spcBef>
                <a:spcPts val="600"/>
              </a:spcBef>
              <a:buFont typeface="Wingdings" pitchFamily="2" charset="2"/>
              <a:buChar char="§"/>
            </a:pPr>
            <a:r>
              <a:rPr lang="el-GR" sz="2000" dirty="0"/>
              <a:t>Σταθμοί παραγωγής ενεργείας χρησιμοποιούν την καύση σαν την βασική αρχή για την διαδικασία εναλλαγής ενεργείας. </a:t>
            </a:r>
          </a:p>
          <a:p>
            <a:pPr>
              <a:spcBef>
                <a:spcPts val="600"/>
              </a:spcBef>
              <a:buFont typeface="Wingdings" pitchFamily="2" charset="2"/>
              <a:buChar char="§"/>
            </a:pPr>
            <a:r>
              <a:rPr lang="el-GR" sz="2000" dirty="0"/>
              <a:t>Σύγχρονα προωθητικά συστήματα(αεριοστρόβιλοι αεροπλάνων και πυραύλων) βασίζονται στη καύση</a:t>
            </a:r>
          </a:p>
          <a:p>
            <a:pPr>
              <a:spcBef>
                <a:spcPts val="600"/>
              </a:spcBef>
            </a:pPr>
            <a:r>
              <a:rPr lang="el-GR" sz="2000" dirty="0"/>
              <a:t>Η θέρμανση (π.χ. κτιρίων) της και η παραγωγή ενεργείας σε σταθμούς απαιτούν την καύση στερεού, αερίου ή υγρού καυσίμου.</a:t>
            </a:r>
          </a:p>
          <a:p>
            <a:pPr algn="l">
              <a:spcBef>
                <a:spcPct val="50000"/>
              </a:spcBef>
              <a:buFont typeface="Wingdings" pitchFamily="2" charset="2"/>
              <a:buChar char="§"/>
            </a:pPr>
            <a:endParaRPr lang="el-GR" sz="1700" dirty="0"/>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sp>
        <p:nvSpPr>
          <p:cNvPr id="6" name="TextBox 5"/>
          <p:cNvSpPr txBox="1"/>
          <p:nvPr/>
        </p:nvSpPr>
        <p:spPr>
          <a:xfrm>
            <a:off x="323528" y="3789040"/>
            <a:ext cx="8208912" cy="2862322"/>
          </a:xfrm>
          <a:prstGeom prst="rect">
            <a:avLst/>
          </a:prstGeom>
          <a:noFill/>
        </p:spPr>
        <p:txBody>
          <a:bodyPr wrap="square" rtlCol="0">
            <a:spAutoFit/>
          </a:bodyPr>
          <a:lstStyle/>
          <a:p>
            <a:pPr>
              <a:buFont typeface="Wingdings" pitchFamily="2" charset="2"/>
              <a:buChar char="§"/>
            </a:pPr>
            <a:r>
              <a:rPr lang="el-GR" sz="2000" dirty="0"/>
              <a:t>Η καύση λαμβάνει χώρα σε μηχανές δύο τύπων, της μηχανές εσωτερικής και εξωτερικής καύσης. </a:t>
            </a:r>
          </a:p>
          <a:p>
            <a:pPr>
              <a:buFont typeface="Wingdings" pitchFamily="2" charset="2"/>
              <a:buChar char="§"/>
            </a:pPr>
            <a:endParaRPr lang="el-GR" sz="2000" dirty="0"/>
          </a:p>
          <a:p>
            <a:pPr>
              <a:buFont typeface="Wingdings" pitchFamily="2" charset="2"/>
              <a:buChar char="§"/>
            </a:pPr>
            <a:r>
              <a:rPr lang="el-GR" sz="2000" dirty="0"/>
              <a:t>Στις μηχανές εσωτερικής καύσης τα καυσαέρια που παράγονται από την καύση χρησιμοποιούνται απευθείας για να παράγουν κίνηση </a:t>
            </a:r>
          </a:p>
          <a:p>
            <a:pPr>
              <a:buFont typeface="Wingdings" pitchFamily="2" charset="2"/>
              <a:buChar char="§"/>
            </a:pPr>
            <a:endParaRPr lang="el-GR" sz="2000" dirty="0"/>
          </a:p>
          <a:p>
            <a:pPr>
              <a:buFont typeface="Wingdings" pitchFamily="2" charset="2"/>
              <a:buChar char="§"/>
            </a:pPr>
            <a:r>
              <a:rPr lang="el-GR" sz="2000" dirty="0"/>
              <a:t>Στις μηχανές εξωτερικής καύσης γίνεται εκμετάλλευση του θερμικού της περιεχομένου με κάποια διάταξη εναλλαγής / απαγωγής θερμότητας.</a:t>
            </a:r>
            <a:endParaRPr lang="en-GB" sz="2000" dirty="0"/>
          </a:p>
          <a:p>
            <a:endParaRPr lang="en-GB" sz="2000" dirty="0"/>
          </a:p>
        </p:txBody>
      </p:sp>
      <p:sp>
        <p:nvSpPr>
          <p:cNvPr id="5" name="Footer Placeholder 4"/>
          <p:cNvSpPr>
            <a:spLocks noGrp="1"/>
          </p:cNvSpPr>
          <p:nvPr>
            <p:ph type="ftr" sz="quarter" idx="11"/>
          </p:nvPr>
        </p:nvSpPr>
        <p:spPr>
          <a:xfrm>
            <a:off x="971600" y="6356350"/>
            <a:ext cx="7416824"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l-GR" sz="2800" b="1" dirty="0"/>
              <a:t>Τέλεια – Ατελής καύση</a:t>
            </a:r>
            <a:endParaRPr lang="en-GB" sz="2800" dirty="0"/>
          </a:p>
        </p:txBody>
      </p:sp>
      <p:pic>
        <p:nvPicPr>
          <p:cNvPr id="51203" name="Picture 3"/>
          <p:cNvPicPr>
            <a:picLocks noChangeAspect="1" noChangeArrowheads="1"/>
          </p:cNvPicPr>
          <p:nvPr/>
        </p:nvPicPr>
        <p:blipFill>
          <a:blip r:embed="rId2" cstate="print"/>
          <a:srcRect/>
          <a:stretch>
            <a:fillRect/>
          </a:stretch>
        </p:blipFill>
        <p:spPr bwMode="auto">
          <a:xfrm>
            <a:off x="251520" y="4221088"/>
            <a:ext cx="1476375" cy="1905000"/>
          </a:xfrm>
          <a:prstGeom prst="rect">
            <a:avLst/>
          </a:prstGeom>
          <a:noFill/>
          <a:ln w="9525">
            <a:noFill/>
            <a:miter lim="800000"/>
            <a:headEnd/>
            <a:tailEnd/>
          </a:ln>
        </p:spPr>
      </p:pic>
      <p:pic>
        <p:nvPicPr>
          <p:cNvPr id="51204" name="Picture 4"/>
          <p:cNvPicPr>
            <a:picLocks noChangeAspect="1" noChangeArrowheads="1"/>
          </p:cNvPicPr>
          <p:nvPr/>
        </p:nvPicPr>
        <p:blipFill>
          <a:blip r:embed="rId3" cstate="print"/>
          <a:srcRect/>
          <a:stretch>
            <a:fillRect/>
          </a:stretch>
        </p:blipFill>
        <p:spPr bwMode="auto">
          <a:xfrm>
            <a:off x="3419872" y="4221088"/>
            <a:ext cx="1581150" cy="1790700"/>
          </a:xfrm>
          <a:prstGeom prst="rect">
            <a:avLst/>
          </a:prstGeom>
          <a:noFill/>
          <a:ln w="9525">
            <a:noFill/>
            <a:miter lim="800000"/>
            <a:headEnd/>
            <a:tailEnd/>
          </a:ln>
        </p:spPr>
      </p:pic>
      <p:sp>
        <p:nvSpPr>
          <p:cNvPr id="7" name="TextBox 6"/>
          <p:cNvSpPr txBox="1"/>
          <p:nvPr/>
        </p:nvSpPr>
        <p:spPr>
          <a:xfrm>
            <a:off x="0" y="3501008"/>
            <a:ext cx="1944216" cy="369332"/>
          </a:xfrm>
          <a:prstGeom prst="rect">
            <a:avLst/>
          </a:prstGeom>
          <a:noFill/>
        </p:spPr>
        <p:txBody>
          <a:bodyPr wrap="square" rtlCol="0">
            <a:spAutoFit/>
          </a:bodyPr>
          <a:lstStyle/>
          <a:p>
            <a:r>
              <a:rPr lang="el-GR" dirty="0"/>
              <a:t>Υδρογονάνθρακας</a:t>
            </a:r>
            <a:endParaRPr lang="en-GB" dirty="0"/>
          </a:p>
        </p:txBody>
      </p:sp>
      <p:sp>
        <p:nvSpPr>
          <p:cNvPr id="8" name="TextBox 7"/>
          <p:cNvSpPr txBox="1"/>
          <p:nvPr/>
        </p:nvSpPr>
        <p:spPr>
          <a:xfrm>
            <a:off x="3275856" y="3645024"/>
            <a:ext cx="1944216" cy="369332"/>
          </a:xfrm>
          <a:prstGeom prst="rect">
            <a:avLst/>
          </a:prstGeom>
          <a:noFill/>
        </p:spPr>
        <p:txBody>
          <a:bodyPr wrap="square" rtlCol="0">
            <a:spAutoFit/>
          </a:bodyPr>
          <a:lstStyle/>
          <a:p>
            <a:pPr algn="ctr"/>
            <a:r>
              <a:rPr lang="el-GR" dirty="0"/>
              <a:t>Οξυγόνο</a:t>
            </a:r>
            <a:endParaRPr lang="en-GB" dirty="0"/>
          </a:p>
        </p:txBody>
      </p:sp>
      <p:sp>
        <p:nvSpPr>
          <p:cNvPr id="9" name="Plus 8"/>
          <p:cNvSpPr/>
          <p:nvPr/>
        </p:nvSpPr>
        <p:spPr>
          <a:xfrm>
            <a:off x="1907704" y="4653136"/>
            <a:ext cx="1152128" cy="1080120"/>
          </a:xfrm>
          <a:prstGeom prst="mathPlus">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Arrow 9"/>
          <p:cNvSpPr/>
          <p:nvPr/>
        </p:nvSpPr>
        <p:spPr>
          <a:xfrm>
            <a:off x="5220072" y="4941168"/>
            <a:ext cx="1656184" cy="432048"/>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loud Callout 10"/>
          <p:cNvSpPr/>
          <p:nvPr/>
        </p:nvSpPr>
        <p:spPr>
          <a:xfrm>
            <a:off x="6948264" y="4293096"/>
            <a:ext cx="2195736" cy="1656184"/>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CO</a:t>
            </a:r>
            <a:r>
              <a:rPr lang="en-GB" baseline="-25000" dirty="0">
                <a:solidFill>
                  <a:schemeClr val="tx1"/>
                </a:solidFill>
              </a:rPr>
              <a:t>2</a:t>
            </a:r>
            <a:r>
              <a:rPr lang="en-GB" dirty="0">
                <a:solidFill>
                  <a:schemeClr val="tx1"/>
                </a:solidFill>
              </a:rPr>
              <a:t> + H</a:t>
            </a:r>
            <a:r>
              <a:rPr lang="en-GB" baseline="-25000" dirty="0">
                <a:solidFill>
                  <a:schemeClr val="tx1"/>
                </a:solidFill>
              </a:rPr>
              <a:t>2</a:t>
            </a:r>
            <a:r>
              <a:rPr lang="en-GB" dirty="0">
                <a:solidFill>
                  <a:schemeClr val="tx1"/>
                </a:solidFill>
              </a:rPr>
              <a:t>O </a:t>
            </a:r>
          </a:p>
          <a:p>
            <a:pPr algn="ctr"/>
            <a:r>
              <a:rPr lang="en-GB" dirty="0">
                <a:solidFill>
                  <a:schemeClr val="tx1"/>
                </a:solidFill>
              </a:rPr>
              <a:t>+</a:t>
            </a:r>
            <a:r>
              <a:rPr lang="el-GR" dirty="0">
                <a:solidFill>
                  <a:schemeClr val="tx1"/>
                </a:solidFill>
              </a:rPr>
              <a:t>Θερμότητα</a:t>
            </a:r>
            <a:endParaRPr lang="en-GB" dirty="0">
              <a:solidFill>
                <a:schemeClr val="tx1"/>
              </a:solidFill>
            </a:endParaRPr>
          </a:p>
        </p:txBody>
      </p:sp>
      <p:sp>
        <p:nvSpPr>
          <p:cNvPr id="12" name="TextBox 11"/>
          <p:cNvSpPr txBox="1"/>
          <p:nvPr/>
        </p:nvSpPr>
        <p:spPr>
          <a:xfrm>
            <a:off x="467544" y="836712"/>
            <a:ext cx="8064896" cy="1200329"/>
          </a:xfrm>
          <a:prstGeom prst="rect">
            <a:avLst/>
          </a:prstGeom>
          <a:noFill/>
        </p:spPr>
        <p:txBody>
          <a:bodyPr wrap="square" rtlCol="0">
            <a:spAutoFit/>
          </a:bodyPr>
          <a:lstStyle/>
          <a:p>
            <a:r>
              <a:rPr lang="el-GR" dirty="0"/>
              <a:t>Τέλεια (πλήρης καύση) λαμβάνει χώρα όταν το καύσιμο και το οξυγόνο βρίσκονται σε εκείνη την αναλογία ώστε να έχουμε πλήρη καύση όλου του υπάρχοντος καυσίμου και του οξυγόνου προς διοξείδιο του άνθρακα. Στην περίπτωση αυτή παράγονται </a:t>
            </a:r>
            <a:r>
              <a:rPr lang="en-GB" dirty="0"/>
              <a:t>CO</a:t>
            </a:r>
            <a:r>
              <a:rPr lang="el-GR" baseline="-25000" dirty="0"/>
              <a:t>2</a:t>
            </a:r>
            <a:r>
              <a:rPr lang="el-GR" dirty="0"/>
              <a:t>, </a:t>
            </a:r>
            <a:r>
              <a:rPr lang="en-GB" dirty="0"/>
              <a:t>H</a:t>
            </a:r>
            <a:r>
              <a:rPr lang="el-GR" baseline="-25000" dirty="0"/>
              <a:t>2</a:t>
            </a:r>
            <a:r>
              <a:rPr lang="en-GB" dirty="0"/>
              <a:t>O </a:t>
            </a:r>
            <a:r>
              <a:rPr lang="el-GR" dirty="0"/>
              <a:t>και </a:t>
            </a:r>
            <a:r>
              <a:rPr lang="en-GB" dirty="0"/>
              <a:t>SO</a:t>
            </a:r>
            <a:r>
              <a:rPr lang="el-GR" baseline="-25000" dirty="0"/>
              <a:t>2</a:t>
            </a:r>
            <a:r>
              <a:rPr lang="el-GR" dirty="0"/>
              <a:t>, αν στα καύσιμα περιέχεται θείο</a:t>
            </a:r>
            <a:endParaRPr lang="en-GB" dirty="0"/>
          </a:p>
        </p:txBody>
      </p:sp>
      <p:pic>
        <p:nvPicPr>
          <p:cNvPr id="13" name="Picture 3"/>
          <p:cNvPicPr>
            <a:picLocks noChangeAspect="1" noChangeArrowheads="1"/>
          </p:cNvPicPr>
          <p:nvPr/>
        </p:nvPicPr>
        <p:blipFill>
          <a:blip r:embed="rId4" cstate="print"/>
          <a:srcRect/>
          <a:stretch>
            <a:fillRect/>
          </a:stretch>
        </p:blipFill>
        <p:spPr bwMode="auto">
          <a:xfrm>
            <a:off x="323528" y="2420888"/>
            <a:ext cx="8267700" cy="962025"/>
          </a:xfrm>
          <a:prstGeom prst="rect">
            <a:avLst/>
          </a:prstGeom>
          <a:noFill/>
          <a:ln w="9525">
            <a:noFill/>
            <a:miter lim="800000"/>
            <a:headEnd/>
            <a:tailEnd/>
          </a:ln>
        </p:spPr>
      </p:pic>
      <p:sp>
        <p:nvSpPr>
          <p:cNvPr id="14" name="Footer Placeholder 13"/>
          <p:cNvSpPr>
            <a:spLocks noGrp="1"/>
          </p:cNvSpPr>
          <p:nvPr>
            <p:ph type="ftr" sz="quarter" idx="11"/>
          </p:nvPr>
        </p:nvSpPr>
        <p:spPr>
          <a:xfrm>
            <a:off x="899592" y="6356350"/>
            <a:ext cx="7704856"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l-GR" sz="2800" b="1" dirty="0"/>
              <a:t>Τέλεια – Ατελής καύση</a:t>
            </a:r>
            <a:endParaRPr lang="en-GB" sz="2800" dirty="0"/>
          </a:p>
        </p:txBody>
      </p:sp>
      <p:pic>
        <p:nvPicPr>
          <p:cNvPr id="51203" name="Picture 3"/>
          <p:cNvPicPr>
            <a:picLocks noChangeAspect="1" noChangeArrowheads="1"/>
          </p:cNvPicPr>
          <p:nvPr/>
        </p:nvPicPr>
        <p:blipFill>
          <a:blip r:embed="rId2" cstate="print"/>
          <a:srcRect/>
          <a:stretch>
            <a:fillRect/>
          </a:stretch>
        </p:blipFill>
        <p:spPr bwMode="auto">
          <a:xfrm>
            <a:off x="179512" y="3501008"/>
            <a:ext cx="1476375" cy="1905000"/>
          </a:xfrm>
          <a:prstGeom prst="rect">
            <a:avLst/>
          </a:prstGeom>
          <a:noFill/>
          <a:ln w="9525">
            <a:noFill/>
            <a:miter lim="800000"/>
            <a:headEnd/>
            <a:tailEnd/>
          </a:ln>
        </p:spPr>
      </p:pic>
      <p:pic>
        <p:nvPicPr>
          <p:cNvPr id="51204" name="Picture 4"/>
          <p:cNvPicPr>
            <a:picLocks noChangeAspect="1" noChangeArrowheads="1"/>
          </p:cNvPicPr>
          <p:nvPr/>
        </p:nvPicPr>
        <p:blipFill>
          <a:blip r:embed="rId3" cstate="print"/>
          <a:srcRect/>
          <a:stretch>
            <a:fillRect/>
          </a:stretch>
        </p:blipFill>
        <p:spPr bwMode="auto">
          <a:xfrm>
            <a:off x="2843808" y="3645024"/>
            <a:ext cx="1581150" cy="1790700"/>
          </a:xfrm>
          <a:prstGeom prst="rect">
            <a:avLst/>
          </a:prstGeom>
          <a:noFill/>
          <a:ln w="9525">
            <a:noFill/>
            <a:miter lim="800000"/>
            <a:headEnd/>
            <a:tailEnd/>
          </a:ln>
        </p:spPr>
      </p:pic>
      <p:sp>
        <p:nvSpPr>
          <p:cNvPr id="7" name="TextBox 6"/>
          <p:cNvSpPr txBox="1"/>
          <p:nvPr/>
        </p:nvSpPr>
        <p:spPr>
          <a:xfrm>
            <a:off x="0" y="3068960"/>
            <a:ext cx="1944216" cy="369332"/>
          </a:xfrm>
          <a:prstGeom prst="rect">
            <a:avLst/>
          </a:prstGeom>
          <a:noFill/>
        </p:spPr>
        <p:txBody>
          <a:bodyPr wrap="square" rtlCol="0">
            <a:spAutoFit/>
          </a:bodyPr>
          <a:lstStyle/>
          <a:p>
            <a:r>
              <a:rPr lang="el-GR" dirty="0"/>
              <a:t>Υδρογονάνθρακας</a:t>
            </a:r>
            <a:endParaRPr lang="en-GB" dirty="0"/>
          </a:p>
        </p:txBody>
      </p:sp>
      <p:sp>
        <p:nvSpPr>
          <p:cNvPr id="8" name="TextBox 7"/>
          <p:cNvSpPr txBox="1"/>
          <p:nvPr/>
        </p:nvSpPr>
        <p:spPr>
          <a:xfrm>
            <a:off x="2627784" y="3212976"/>
            <a:ext cx="1944216" cy="369332"/>
          </a:xfrm>
          <a:prstGeom prst="rect">
            <a:avLst/>
          </a:prstGeom>
          <a:noFill/>
        </p:spPr>
        <p:txBody>
          <a:bodyPr wrap="square" rtlCol="0">
            <a:spAutoFit/>
          </a:bodyPr>
          <a:lstStyle/>
          <a:p>
            <a:pPr algn="ctr"/>
            <a:r>
              <a:rPr lang="el-GR" dirty="0"/>
              <a:t>Οξυγόνο</a:t>
            </a:r>
            <a:endParaRPr lang="en-GB" dirty="0"/>
          </a:p>
        </p:txBody>
      </p:sp>
      <p:sp>
        <p:nvSpPr>
          <p:cNvPr id="9" name="Plus 8"/>
          <p:cNvSpPr/>
          <p:nvPr/>
        </p:nvSpPr>
        <p:spPr>
          <a:xfrm>
            <a:off x="1619672" y="3933056"/>
            <a:ext cx="1152128" cy="1080120"/>
          </a:xfrm>
          <a:prstGeom prst="mathPlus">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Arrow 9"/>
          <p:cNvSpPr/>
          <p:nvPr/>
        </p:nvSpPr>
        <p:spPr>
          <a:xfrm>
            <a:off x="4499992" y="3933056"/>
            <a:ext cx="1656184" cy="432048"/>
          </a:xfrm>
          <a:prstGeom prst="rightArrow">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loud Callout 10"/>
          <p:cNvSpPr/>
          <p:nvPr/>
        </p:nvSpPr>
        <p:spPr>
          <a:xfrm>
            <a:off x="6228184" y="3068960"/>
            <a:ext cx="2664296" cy="1656184"/>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CO</a:t>
            </a:r>
            <a:r>
              <a:rPr lang="en-GB" baseline="-25000" dirty="0">
                <a:solidFill>
                  <a:schemeClr val="tx1"/>
                </a:solidFill>
              </a:rPr>
              <a:t>2</a:t>
            </a:r>
            <a:r>
              <a:rPr lang="en-GB" dirty="0">
                <a:solidFill>
                  <a:schemeClr val="tx1"/>
                </a:solidFill>
              </a:rPr>
              <a:t> + H</a:t>
            </a:r>
            <a:r>
              <a:rPr lang="en-GB" baseline="-25000" dirty="0">
                <a:solidFill>
                  <a:schemeClr val="tx1"/>
                </a:solidFill>
              </a:rPr>
              <a:t>2</a:t>
            </a:r>
            <a:r>
              <a:rPr lang="en-GB" dirty="0">
                <a:solidFill>
                  <a:schemeClr val="tx1"/>
                </a:solidFill>
              </a:rPr>
              <a:t>O </a:t>
            </a:r>
          </a:p>
          <a:p>
            <a:pPr algn="ctr"/>
            <a:r>
              <a:rPr lang="en-GB" dirty="0">
                <a:solidFill>
                  <a:schemeClr val="tx1"/>
                </a:solidFill>
              </a:rPr>
              <a:t>+</a:t>
            </a:r>
            <a:r>
              <a:rPr lang="el-GR" dirty="0">
                <a:solidFill>
                  <a:schemeClr val="tx1"/>
                </a:solidFill>
              </a:rPr>
              <a:t>Μειωμένη Θερμότητα</a:t>
            </a:r>
          </a:p>
          <a:p>
            <a:pPr algn="ctr"/>
            <a:r>
              <a:rPr lang="el-GR" dirty="0">
                <a:solidFill>
                  <a:schemeClr val="tx1"/>
                </a:solidFill>
              </a:rPr>
              <a:t>+ Αιθάλη, </a:t>
            </a:r>
            <a:r>
              <a:rPr lang="en-GB" dirty="0">
                <a:solidFill>
                  <a:schemeClr val="tx1"/>
                </a:solidFill>
              </a:rPr>
              <a:t>CO</a:t>
            </a:r>
          </a:p>
        </p:txBody>
      </p:sp>
      <p:sp>
        <p:nvSpPr>
          <p:cNvPr id="12" name="TextBox 11"/>
          <p:cNvSpPr txBox="1"/>
          <p:nvPr/>
        </p:nvSpPr>
        <p:spPr>
          <a:xfrm>
            <a:off x="467544" y="908720"/>
            <a:ext cx="8064896" cy="1200329"/>
          </a:xfrm>
          <a:prstGeom prst="rect">
            <a:avLst/>
          </a:prstGeom>
          <a:noFill/>
        </p:spPr>
        <p:txBody>
          <a:bodyPr wrap="square" rtlCol="0">
            <a:spAutoFit/>
          </a:bodyPr>
          <a:lstStyle/>
          <a:p>
            <a:r>
              <a:rPr lang="el-GR" dirty="0"/>
              <a:t>Ατελή καύση έχουμε αν δεν υπάρχει επαρκές οξυγόνο για την πλήρη καύση του καυσίμου, ορισμένα από τα άτομα του άνθρακα συνδυάζονται με ένα μόνο άτομο οξυγόνου με αποτέλεσμα να παράγεται </a:t>
            </a:r>
            <a:r>
              <a:rPr lang="en-GB" dirty="0"/>
              <a:t>CO</a:t>
            </a:r>
            <a:r>
              <a:rPr lang="el-GR" dirty="0"/>
              <a:t> και αιθάλη (υδρογονάνθρακες στα καυσαέρια). </a:t>
            </a:r>
            <a:endParaRPr lang="en-GB" dirty="0"/>
          </a:p>
        </p:txBody>
      </p:sp>
      <p:pic>
        <p:nvPicPr>
          <p:cNvPr id="52226" name="Picture 2"/>
          <p:cNvPicPr>
            <a:picLocks noChangeAspect="1" noChangeArrowheads="1"/>
          </p:cNvPicPr>
          <p:nvPr/>
        </p:nvPicPr>
        <p:blipFill>
          <a:blip r:embed="rId4" cstate="print"/>
          <a:srcRect/>
          <a:stretch>
            <a:fillRect/>
          </a:stretch>
        </p:blipFill>
        <p:spPr bwMode="auto">
          <a:xfrm>
            <a:off x="6300192" y="5301208"/>
            <a:ext cx="2409825" cy="1419225"/>
          </a:xfrm>
          <a:prstGeom prst="rect">
            <a:avLst/>
          </a:prstGeom>
          <a:noFill/>
          <a:ln w="9525">
            <a:noFill/>
            <a:miter lim="800000"/>
            <a:headEnd/>
            <a:tailEnd/>
          </a:ln>
        </p:spPr>
      </p:pic>
      <p:pic>
        <p:nvPicPr>
          <p:cNvPr id="52228" name="Picture 4"/>
          <p:cNvPicPr>
            <a:picLocks noChangeAspect="1" noChangeArrowheads="1"/>
          </p:cNvPicPr>
          <p:nvPr/>
        </p:nvPicPr>
        <p:blipFill>
          <a:blip r:embed="rId5" cstate="print"/>
          <a:srcRect/>
          <a:stretch>
            <a:fillRect/>
          </a:stretch>
        </p:blipFill>
        <p:spPr bwMode="auto">
          <a:xfrm>
            <a:off x="1043608" y="2204864"/>
            <a:ext cx="6229350" cy="866775"/>
          </a:xfrm>
          <a:prstGeom prst="rect">
            <a:avLst/>
          </a:prstGeom>
          <a:noFill/>
          <a:ln w="9525">
            <a:noFill/>
            <a:miter lim="800000"/>
            <a:headEnd/>
            <a:tailEnd/>
          </a:ln>
        </p:spPr>
      </p:pic>
      <p:sp>
        <p:nvSpPr>
          <p:cNvPr id="13" name="Footer Placeholder 12"/>
          <p:cNvSpPr>
            <a:spLocks noGrp="1"/>
          </p:cNvSpPr>
          <p:nvPr>
            <p:ph type="ftr" sz="quarter" idx="11"/>
          </p:nvPr>
        </p:nvSpPr>
        <p:spPr>
          <a:xfrm>
            <a:off x="539552" y="6356350"/>
            <a:ext cx="5480248"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Σύστημα κεντρικής θέρμανσης</a:t>
            </a:r>
            <a:endParaRPr lang="en-US" sz="2800" b="1" dirty="0"/>
          </a:p>
        </p:txBody>
      </p:sp>
      <p:sp>
        <p:nvSpPr>
          <p:cNvPr id="44039" name="Text Box 7"/>
          <p:cNvSpPr txBox="1">
            <a:spLocks noChangeArrowheads="1"/>
          </p:cNvSpPr>
          <p:nvPr/>
        </p:nvSpPr>
        <p:spPr bwMode="auto">
          <a:xfrm>
            <a:off x="179512" y="548680"/>
            <a:ext cx="8641084" cy="5001369"/>
          </a:xfrm>
          <a:prstGeom prst="rect">
            <a:avLst/>
          </a:prstGeom>
          <a:noFill/>
          <a:ln w="9525">
            <a:noFill/>
            <a:miter lim="800000"/>
            <a:headEnd/>
            <a:tailEnd/>
          </a:ln>
          <a:effectLst/>
        </p:spPr>
        <p:txBody>
          <a:bodyPr wrap="square">
            <a:spAutoFit/>
          </a:bodyPr>
          <a:lstStyle/>
          <a:p>
            <a:pPr>
              <a:buFont typeface="Wingdings" pitchFamily="2" charset="2"/>
              <a:buChar char="§"/>
            </a:pPr>
            <a:r>
              <a:rPr lang="el-GR" sz="2000" dirty="0"/>
              <a:t>Το πιο διαδεδομένο σύστημα για τη θέρμανση των χώρων του σπιτιού σήμερα είναι αυτό της κεντρικής θέρμανσης. </a:t>
            </a:r>
          </a:p>
          <a:p>
            <a:pPr>
              <a:buFont typeface="Wingdings" pitchFamily="2" charset="2"/>
              <a:buChar char="§"/>
            </a:pPr>
            <a:r>
              <a:rPr lang="el-GR" sz="2000" dirty="0"/>
              <a:t>Η αρχή λειτουργίας του συστήματος βασίζεται στη μεταφορά θερμότητας μέσω του νερού. </a:t>
            </a:r>
          </a:p>
          <a:p>
            <a:pPr>
              <a:buFont typeface="Wingdings" pitchFamily="2" charset="2"/>
              <a:buChar char="§"/>
            </a:pPr>
            <a:r>
              <a:rPr lang="el-GR" sz="2000" dirty="0"/>
              <a:t>Η διαδικασία πραγματοποιείται με χρήση λέβητα, μέσα στον οποίο, με τη βοήθεια του καυστήρα, το νερό αποκτά υψηλή θερμοκρασία και μέσω του κυκλοφορητών και των σωληνώσεων φτάνει στα θερμαντικά σώματα (καλοριφέρ). </a:t>
            </a:r>
          </a:p>
          <a:p>
            <a:pPr>
              <a:buFont typeface="Wingdings" pitchFamily="2" charset="2"/>
              <a:buChar char="§"/>
            </a:pPr>
            <a:r>
              <a:rPr lang="el-GR" sz="2000" dirty="0"/>
              <a:t>Το καυτό νερό μέσω των σωμάτων διαχέει θερμότητα στον αέρα και έτσι επιτυγχάνεται η άνοδος της θερμοκρασίας του χώρου.</a:t>
            </a:r>
            <a:endParaRPr lang="en-GB" sz="2000" dirty="0"/>
          </a:p>
          <a:p>
            <a:pPr algn="l">
              <a:spcBef>
                <a:spcPct val="50000"/>
              </a:spcBef>
              <a:buFont typeface="Wingdings" pitchFamily="2" charset="2"/>
              <a:buChar char="§"/>
            </a:pPr>
            <a:endParaRPr lang="el-GR" sz="1700" dirty="0"/>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sp>
        <p:nvSpPr>
          <p:cNvPr id="6" name="Footer Placeholder 5"/>
          <p:cNvSpPr>
            <a:spLocks noGrp="1"/>
          </p:cNvSpPr>
          <p:nvPr>
            <p:ph type="ftr" sz="quarter" idx="11"/>
          </p:nvPr>
        </p:nvSpPr>
        <p:spPr>
          <a:xfrm>
            <a:off x="683568" y="6492875"/>
            <a:ext cx="8280920" cy="365125"/>
          </a:xfrm>
        </p:spPr>
        <p:txBody>
          <a:bodyPr/>
          <a:lstStyle/>
          <a:p>
            <a:r>
              <a:rPr lang="el-GR" dirty="0"/>
              <a:t>Σχολή Μηχανικών Περιβάλλοντος - Εργαστήριο Ατμοσφαιρικών Αιωρούμενων Σωματιδίων</a:t>
            </a:r>
            <a:endParaRPr lang="en-GB" dirty="0"/>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2267744" y="3861048"/>
            <a:ext cx="3888432" cy="2592288"/>
          </a:xfrm>
          <a:prstGeom prst="rect">
            <a:avLst/>
          </a:prstGeom>
        </p:spPr>
      </p:pic>
    </p:spTree>
  </p:cSld>
  <p:clrMapOvr>
    <a:masterClrMapping/>
  </p:clrMapOvr>
  <p:transition advTm="6456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b="1" dirty="0"/>
              <a:t>Σύστημα κεντρικής θέρμανσης</a:t>
            </a:r>
            <a:endParaRPr lang="en-GB" sz="2800" dirty="0"/>
          </a:p>
        </p:txBody>
      </p:sp>
      <p:sp>
        <p:nvSpPr>
          <p:cNvPr id="4" name="Footer Placeholder 3"/>
          <p:cNvSpPr>
            <a:spLocks noGrp="1"/>
          </p:cNvSpPr>
          <p:nvPr>
            <p:ph type="ftr" sz="quarter" idx="11"/>
          </p:nvPr>
        </p:nvSpPr>
        <p:spPr>
          <a:xfrm>
            <a:off x="1043608" y="6356350"/>
            <a:ext cx="7560840" cy="365125"/>
          </a:xfrm>
        </p:spPr>
        <p:txBody>
          <a:bodyPr/>
          <a:lstStyle/>
          <a:p>
            <a:r>
              <a:rPr lang="el-GR" dirty="0"/>
              <a:t>Σχολή Μηχανικών Περιβάλλοντος - Εργαστήριο Ατμοσφαιρικών Αιωρούμενων Σωματιδίων</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75656" y="1484784"/>
            <a:ext cx="6426000" cy="4284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Σύστημα κεντρικής θέρμανσης</a:t>
            </a:r>
            <a:endParaRPr lang="en-US" sz="2800" b="1" dirty="0"/>
          </a:p>
        </p:txBody>
      </p:sp>
      <p:sp>
        <p:nvSpPr>
          <p:cNvPr id="44039" name="Text Box 7"/>
          <p:cNvSpPr txBox="1">
            <a:spLocks noChangeArrowheads="1"/>
          </p:cNvSpPr>
          <p:nvPr/>
        </p:nvSpPr>
        <p:spPr bwMode="auto">
          <a:xfrm>
            <a:off x="179512" y="692697"/>
            <a:ext cx="8641084" cy="4385816"/>
          </a:xfrm>
          <a:prstGeom prst="rect">
            <a:avLst/>
          </a:prstGeom>
          <a:noFill/>
          <a:ln w="9525">
            <a:noFill/>
            <a:miter lim="800000"/>
            <a:headEnd/>
            <a:tailEnd/>
          </a:ln>
          <a:effectLst/>
        </p:spPr>
        <p:txBody>
          <a:bodyPr wrap="square">
            <a:spAutoFit/>
          </a:bodyPr>
          <a:lstStyle/>
          <a:p>
            <a:pPr>
              <a:buFont typeface="Wingdings" pitchFamily="2" charset="2"/>
              <a:buChar char="§"/>
            </a:pPr>
            <a:r>
              <a:rPr lang="el-GR" sz="2000" dirty="0"/>
              <a:t>Η καύση λαμβάνει χώρα σε αέρια κατάσταση με ανάμειξη του καυσίμου με αέρα</a:t>
            </a:r>
          </a:p>
          <a:p>
            <a:pPr>
              <a:buFont typeface="Wingdings" pitchFamily="2" charset="2"/>
              <a:buChar char="§"/>
            </a:pPr>
            <a:r>
              <a:rPr lang="el-GR" sz="2000" dirty="0"/>
              <a:t>Για την καύση των υγρών καυσίμων θα πρέπει προηγουμένως να γίνει διασκορπισμός σε λεπτές σταγόνες (</a:t>
            </a:r>
            <a:r>
              <a:rPr lang="el-GR" sz="2000" dirty="0" err="1"/>
              <a:t>εκνέφωση</a:t>
            </a:r>
            <a:r>
              <a:rPr lang="el-GR" sz="2000" dirty="0"/>
              <a:t>) ώστε να είναι εύκολη η εξάτμιση και η καλή ανάμειξη με τον αέρα</a:t>
            </a:r>
          </a:p>
          <a:p>
            <a:pPr>
              <a:buFont typeface="Wingdings" pitchFamily="2" charset="2"/>
              <a:buChar char="§"/>
            </a:pPr>
            <a:r>
              <a:rPr lang="el-GR" sz="2000" dirty="0"/>
              <a:t>Η ανάφλεξη και καύση γίνεται στο θάλαμο καύσης, καθώς το καύσιμο και ο αέρας προχωρούν, συνήθως με έντονα τυρβώδη ροή, από την έξοδο του καυστήρα προς την καμινάδα.</a:t>
            </a:r>
            <a:endParaRPr lang="en-GB" sz="2000" dirty="0"/>
          </a:p>
          <a:p>
            <a:pPr algn="l">
              <a:spcBef>
                <a:spcPct val="50000"/>
              </a:spcBef>
              <a:buFont typeface="Wingdings" pitchFamily="2" charset="2"/>
              <a:buChar char="§"/>
            </a:pPr>
            <a:endParaRPr lang="el-GR" sz="1700" dirty="0"/>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pic>
        <p:nvPicPr>
          <p:cNvPr id="6" name="Picture 5"/>
          <p:cNvPicPr/>
          <p:nvPr/>
        </p:nvPicPr>
        <p:blipFill>
          <a:blip r:embed="rId3" cstate="print"/>
          <a:srcRect/>
          <a:stretch>
            <a:fillRect/>
          </a:stretch>
        </p:blipFill>
        <p:spPr bwMode="auto">
          <a:xfrm>
            <a:off x="1691680" y="3212976"/>
            <a:ext cx="4968552" cy="3240040"/>
          </a:xfrm>
          <a:prstGeom prst="rect">
            <a:avLst/>
          </a:prstGeom>
          <a:noFill/>
          <a:ln w="9525">
            <a:noFill/>
            <a:miter lim="800000"/>
            <a:headEnd/>
            <a:tailEnd/>
          </a:ln>
        </p:spPr>
      </p:pic>
      <p:sp>
        <p:nvSpPr>
          <p:cNvPr id="5" name="Footer Placeholder 4"/>
          <p:cNvSpPr>
            <a:spLocks noGrp="1"/>
          </p:cNvSpPr>
          <p:nvPr>
            <p:ph type="ftr" sz="quarter" idx="11"/>
          </p:nvPr>
        </p:nvSpPr>
        <p:spPr>
          <a:xfrm>
            <a:off x="827584" y="6492875"/>
            <a:ext cx="7128792"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b="1" dirty="0"/>
              <a:t>Σύστημα κεντρικής θέρμανσης/Καυστήρας</a:t>
            </a:r>
            <a:endParaRPr lang="en-GB" sz="2800" dirty="0"/>
          </a:p>
        </p:txBody>
      </p:sp>
      <p:sp>
        <p:nvSpPr>
          <p:cNvPr id="4" name="Footer Placeholder 3"/>
          <p:cNvSpPr>
            <a:spLocks noGrp="1"/>
          </p:cNvSpPr>
          <p:nvPr>
            <p:ph type="ftr" sz="quarter" idx="11"/>
          </p:nvPr>
        </p:nvSpPr>
        <p:spPr>
          <a:xfrm>
            <a:off x="1547664" y="6492875"/>
            <a:ext cx="6120680" cy="365125"/>
          </a:xfrm>
        </p:spPr>
        <p:txBody>
          <a:bodyPr/>
          <a:lstStyle/>
          <a:p>
            <a:r>
              <a:rPr lang="el-GR" dirty="0"/>
              <a:t>Σχολή Μηχανικών Περιβάλλοντος - Εργαστήριο Ατμοσφαιρικών Αιωρούμενων Σωματιδίων</a:t>
            </a: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772816"/>
            <a:ext cx="2957155" cy="3276000"/>
          </a:xfrm>
          <a:prstGeom prst="rect">
            <a:avLst/>
          </a:prstGeom>
        </p:spPr>
      </p:pic>
      <p:sp>
        <p:nvSpPr>
          <p:cNvPr id="8" name="TextBox 7"/>
          <p:cNvSpPr txBox="1"/>
          <p:nvPr/>
        </p:nvSpPr>
        <p:spPr>
          <a:xfrm>
            <a:off x="4283968" y="1700808"/>
            <a:ext cx="4464496" cy="3139321"/>
          </a:xfrm>
          <a:prstGeom prst="rect">
            <a:avLst/>
          </a:prstGeom>
          <a:noFill/>
        </p:spPr>
        <p:txBody>
          <a:bodyPr wrap="square" rtlCol="0">
            <a:spAutoFit/>
          </a:bodyPr>
          <a:lstStyle/>
          <a:p>
            <a:r>
              <a:rPr lang="el-GR" dirty="0"/>
              <a:t>• τον ηλεκτροκινητήρα</a:t>
            </a:r>
            <a:endParaRPr lang="en-GB" dirty="0"/>
          </a:p>
          <a:p>
            <a:r>
              <a:rPr lang="el-GR" dirty="0"/>
              <a:t>• την αντλία πετρελαίου </a:t>
            </a:r>
            <a:endParaRPr lang="en-GB" dirty="0"/>
          </a:p>
          <a:p>
            <a:r>
              <a:rPr lang="el-GR" dirty="0"/>
              <a:t>• το </a:t>
            </a:r>
            <a:r>
              <a:rPr lang="el-GR" dirty="0" err="1"/>
              <a:t>μπεκ</a:t>
            </a:r>
            <a:r>
              <a:rPr lang="el-GR" dirty="0"/>
              <a:t> </a:t>
            </a:r>
            <a:endParaRPr lang="en-GB" dirty="0"/>
          </a:p>
          <a:p>
            <a:r>
              <a:rPr lang="el-GR" dirty="0"/>
              <a:t>• τον ανεμιστήρα </a:t>
            </a:r>
            <a:endParaRPr lang="en-GB" dirty="0"/>
          </a:p>
          <a:p>
            <a:r>
              <a:rPr lang="el-GR" dirty="0"/>
              <a:t>• την ηλεκτρομαγνητική δικλείδα ελέγχου </a:t>
            </a:r>
            <a:endParaRPr lang="en-GB" dirty="0"/>
          </a:p>
          <a:p>
            <a:r>
              <a:rPr lang="el-GR" dirty="0"/>
              <a:t>• το </a:t>
            </a:r>
            <a:r>
              <a:rPr lang="el-GR" dirty="0" err="1"/>
              <a:t>τάμπερ</a:t>
            </a:r>
            <a:r>
              <a:rPr lang="el-GR" dirty="0"/>
              <a:t> </a:t>
            </a:r>
            <a:endParaRPr lang="en-GB" dirty="0"/>
          </a:p>
          <a:p>
            <a:r>
              <a:rPr lang="el-GR" dirty="0"/>
              <a:t>• το Μ/Σ ανύψωσης,</a:t>
            </a:r>
            <a:endParaRPr lang="en-GB" dirty="0"/>
          </a:p>
          <a:p>
            <a:r>
              <a:rPr lang="el-GR" dirty="0"/>
              <a:t>• το σπινθηριστή ή μπουζί </a:t>
            </a:r>
            <a:endParaRPr lang="en-GB" dirty="0"/>
          </a:p>
          <a:p>
            <a:r>
              <a:rPr lang="el-GR" dirty="0"/>
              <a:t>• το φωτοκύτταρο για τον έλεγχο της ύπαρξης φλόγας στο θάλαμο. </a:t>
            </a:r>
            <a:endParaRPr lang="en-GB" dirty="0"/>
          </a:p>
          <a:p>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2800" b="1" dirty="0"/>
              <a:t>Σύστημα κεντρικής θέρμανσης/Καυστήρας</a:t>
            </a:r>
            <a:endParaRPr lang="en-GB" sz="2800" dirty="0"/>
          </a:p>
        </p:txBody>
      </p:sp>
      <p:sp>
        <p:nvSpPr>
          <p:cNvPr id="4" name="Footer Placeholder 3"/>
          <p:cNvSpPr>
            <a:spLocks noGrp="1"/>
          </p:cNvSpPr>
          <p:nvPr>
            <p:ph type="ftr" sz="quarter" idx="11"/>
          </p:nvPr>
        </p:nvSpPr>
        <p:spPr>
          <a:xfrm>
            <a:off x="1547664" y="6492875"/>
            <a:ext cx="6120680" cy="365125"/>
          </a:xfrm>
        </p:spPr>
        <p:txBody>
          <a:bodyPr/>
          <a:lstStyle/>
          <a:p>
            <a:r>
              <a:rPr lang="el-GR" dirty="0"/>
              <a:t>Σχολή Μηχανικών Περιβάλλοντος - Εργαστήριο Ατμοσφαιρικών Αιωρούμενων Σωματιδίων</a:t>
            </a:r>
            <a:endParaRPr lang="en-GB" dirty="0"/>
          </a:p>
        </p:txBody>
      </p:sp>
      <p:pic>
        <p:nvPicPr>
          <p:cNvPr id="54274" name="Picture 2" descr="E:\Backup_7_2017\Lab\Εργαστήρια_Τεχνολογίες_Ενέργειας\2018\Άσκηση_3\IMG_20180221_085515.jpg"/>
          <p:cNvPicPr>
            <a:picLocks noChangeAspect="1" noChangeArrowheads="1"/>
          </p:cNvPicPr>
          <p:nvPr/>
        </p:nvPicPr>
        <p:blipFill>
          <a:blip r:embed="rId2" cstate="print"/>
          <a:srcRect/>
          <a:stretch>
            <a:fillRect/>
          </a:stretch>
        </p:blipFill>
        <p:spPr bwMode="auto">
          <a:xfrm>
            <a:off x="683568" y="1340768"/>
            <a:ext cx="2526900" cy="4500000"/>
          </a:xfrm>
          <a:prstGeom prst="rect">
            <a:avLst/>
          </a:prstGeom>
          <a:noFill/>
        </p:spPr>
      </p:pic>
      <p:pic>
        <p:nvPicPr>
          <p:cNvPr id="9" name="Picture 3" descr="E:\Backup_7_2017\Lab\Εργαστήρια_Τεχνολογίες_Ενέργειας\2018\Άσκηση_3\IMG_20180221_093924.jpg"/>
          <p:cNvPicPr>
            <a:picLocks noChangeAspect="1" noChangeArrowheads="1"/>
          </p:cNvPicPr>
          <p:nvPr/>
        </p:nvPicPr>
        <p:blipFill>
          <a:blip r:embed="rId3" cstate="print"/>
          <a:srcRect/>
          <a:stretch>
            <a:fillRect/>
          </a:stretch>
        </p:blipFill>
        <p:spPr bwMode="auto">
          <a:xfrm>
            <a:off x="6876256" y="1700808"/>
            <a:ext cx="2021539" cy="3600000"/>
          </a:xfrm>
          <a:prstGeom prst="rect">
            <a:avLst/>
          </a:prstGeom>
          <a:noFill/>
        </p:spPr>
      </p:pic>
      <p:pic>
        <p:nvPicPr>
          <p:cNvPr id="54276" name="Picture 4" descr="E:\Backup_7_2017\Lab\Εργαστήρια_Τεχνολογίες_Ενέργειας\2018\Άσκηση_3\IMG_20180221_093913.jpg"/>
          <p:cNvPicPr>
            <a:picLocks noChangeAspect="1" noChangeArrowheads="1"/>
          </p:cNvPicPr>
          <p:nvPr/>
        </p:nvPicPr>
        <p:blipFill>
          <a:blip r:embed="rId4" cstate="print"/>
          <a:srcRect/>
          <a:stretch>
            <a:fillRect/>
          </a:stretch>
        </p:blipFill>
        <p:spPr bwMode="auto">
          <a:xfrm>
            <a:off x="4211960" y="1700808"/>
            <a:ext cx="2021538" cy="3600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Απόδοση συστήματος κεντρικής θέρμανσης</a:t>
            </a:r>
            <a:endParaRPr lang="en-US" sz="2800" b="1" dirty="0"/>
          </a:p>
        </p:txBody>
      </p:sp>
      <p:sp>
        <p:nvSpPr>
          <p:cNvPr id="44039" name="Text Box 7"/>
          <p:cNvSpPr txBox="1">
            <a:spLocks noChangeArrowheads="1"/>
          </p:cNvSpPr>
          <p:nvPr/>
        </p:nvSpPr>
        <p:spPr bwMode="auto">
          <a:xfrm>
            <a:off x="179512" y="908720"/>
            <a:ext cx="8641084" cy="7332777"/>
          </a:xfrm>
          <a:prstGeom prst="rect">
            <a:avLst/>
          </a:prstGeom>
          <a:noFill/>
          <a:ln w="9525">
            <a:noFill/>
            <a:miter lim="800000"/>
            <a:headEnd/>
            <a:tailEnd/>
          </a:ln>
          <a:effectLst/>
        </p:spPr>
        <p:txBody>
          <a:bodyPr wrap="square">
            <a:spAutoFit/>
          </a:bodyPr>
          <a:lstStyle/>
          <a:p>
            <a:pPr>
              <a:buFont typeface="Wingdings" pitchFamily="2" charset="2"/>
              <a:buChar char="§"/>
            </a:pPr>
            <a:r>
              <a:rPr lang="el-GR" sz="2000" dirty="0"/>
              <a:t>Ορίζεται ως το πηλίκο της εκμεταλλεύσιμης θερμότητας που παραλαμβάνεται από το σύστημα προς τη συνολική </a:t>
            </a:r>
            <a:r>
              <a:rPr lang="el-GR" sz="2000" dirty="0" err="1"/>
              <a:t>προσδιδόμενη</a:t>
            </a:r>
            <a:r>
              <a:rPr lang="el-GR" sz="2000" dirty="0"/>
              <a:t> ενέργεια που προσδίδεται σε αυτό.</a:t>
            </a:r>
          </a:p>
          <a:p>
            <a:pPr>
              <a:buFont typeface="Wingdings" pitchFamily="2" charset="2"/>
              <a:buChar char="§"/>
            </a:pPr>
            <a:endParaRPr lang="el-GR" sz="2000" dirty="0"/>
          </a:p>
          <a:p>
            <a:pPr>
              <a:buFont typeface="Wingdings" pitchFamily="2" charset="2"/>
              <a:buChar char="§"/>
            </a:pPr>
            <a:endParaRPr lang="el-GR" sz="2000" dirty="0"/>
          </a:p>
          <a:p>
            <a:pPr>
              <a:buFont typeface="Wingdings" pitchFamily="2" charset="2"/>
              <a:buChar char="§"/>
            </a:pPr>
            <a:endParaRPr lang="el-GR" sz="2000" dirty="0"/>
          </a:p>
          <a:p>
            <a:pPr>
              <a:buFont typeface="Wingdings" pitchFamily="2" charset="2"/>
              <a:buChar char="§"/>
            </a:pPr>
            <a:endParaRPr lang="el-GR" sz="2000" dirty="0"/>
          </a:p>
          <a:p>
            <a:pPr>
              <a:buFont typeface="Wingdings" pitchFamily="2" charset="2"/>
              <a:buChar char="§"/>
            </a:pPr>
            <a:endParaRPr lang="el-GR" sz="2000" dirty="0"/>
          </a:p>
          <a:p>
            <a:pPr>
              <a:buFont typeface="Wingdings" pitchFamily="2" charset="2"/>
              <a:buChar char="§"/>
            </a:pPr>
            <a:endParaRPr lang="el-GR" sz="2000" dirty="0"/>
          </a:p>
          <a:p>
            <a:pPr>
              <a:buFont typeface="Wingdings" pitchFamily="2" charset="2"/>
              <a:buChar char="§"/>
            </a:pPr>
            <a:endParaRPr lang="el-GR" sz="2000" dirty="0"/>
          </a:p>
          <a:p>
            <a:pPr>
              <a:buFont typeface="Wingdings" pitchFamily="2" charset="2"/>
              <a:buChar char="§"/>
            </a:pPr>
            <a:r>
              <a:rPr lang="el-GR" sz="2000" dirty="0"/>
              <a:t>Η ενέργεια που προσδίδεται σ' ένα σύστημα παραγωγής θερμότητας με καύση είναι κατά κύριο λόγο η χημική ενέργεια του καυσίμου. Προστίθεται επίσης</a:t>
            </a:r>
            <a:r>
              <a:rPr lang="en-US" sz="2000" dirty="0"/>
              <a:t>:</a:t>
            </a:r>
          </a:p>
          <a:p>
            <a:r>
              <a:rPr lang="el-GR" sz="2000" dirty="0"/>
              <a:t> </a:t>
            </a:r>
          </a:p>
          <a:p>
            <a:pPr>
              <a:buFont typeface="Wingdings" pitchFamily="2" charset="2"/>
              <a:buChar char="§"/>
            </a:pPr>
            <a:r>
              <a:rPr lang="el-GR" sz="2000" dirty="0"/>
              <a:t>Η αισθητή θερμότητα του καυσίμου στη θερμοκρασία που παρέχεται στο σύστημα </a:t>
            </a:r>
          </a:p>
          <a:p>
            <a:pPr>
              <a:buFont typeface="Wingdings" pitchFamily="2" charset="2"/>
              <a:buChar char="§"/>
            </a:pPr>
            <a:r>
              <a:rPr lang="el-GR" sz="2000" dirty="0"/>
              <a:t>Η ηλεκτρική ενέργεια που καταναλώνεται στην αντλία του καυσίμου και στους ανεμιστήρες προωθήσεως ή ελκυσμού του αέρα καύσης (αν υπάρχουν) </a:t>
            </a:r>
          </a:p>
          <a:p>
            <a:pPr>
              <a:buFont typeface="Wingdings" pitchFamily="2" charset="2"/>
              <a:buChar char="§"/>
            </a:pPr>
            <a:r>
              <a:rPr lang="el-GR" sz="2000" dirty="0"/>
              <a:t>Η θερμότητα του ατμού διασκορπισμού του καυσίμου.</a:t>
            </a:r>
            <a:endParaRPr lang="en-GB" sz="2000" dirty="0"/>
          </a:p>
          <a:p>
            <a:endParaRPr lang="el-GR" sz="1700" dirty="0"/>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sp>
        <p:nvSpPr>
          <p:cNvPr id="5427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5427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15616" y="2276872"/>
            <a:ext cx="6330477" cy="599048"/>
          </a:xfrm>
          <a:prstGeom prst="rect">
            <a:avLst/>
          </a:prstGeom>
          <a:noFill/>
        </p:spPr>
      </p:pic>
      <p:sp>
        <p:nvSpPr>
          <p:cNvPr id="54275" name="Rectangle 3"/>
          <p:cNvSpPr>
            <a:spLocks noChangeArrowheads="1"/>
          </p:cNvSpPr>
          <p:nvPr/>
        </p:nvSpPr>
        <p:spPr bwMode="auto">
          <a:xfrm>
            <a:off x="0" y="80962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 name="Footer Placeholder 6"/>
          <p:cNvSpPr>
            <a:spLocks noGrp="1"/>
          </p:cNvSpPr>
          <p:nvPr>
            <p:ph type="ftr" sz="quarter" idx="11"/>
          </p:nvPr>
        </p:nvSpPr>
        <p:spPr>
          <a:xfrm>
            <a:off x="1403648" y="6492875"/>
            <a:ext cx="7272808"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Απώλειες συστήματος κεντρικής θέρμανσης</a:t>
            </a:r>
            <a:endParaRPr lang="en-US" sz="2800" b="1" dirty="0"/>
          </a:p>
        </p:txBody>
      </p:sp>
      <p:sp>
        <p:nvSpPr>
          <p:cNvPr id="44039" name="Text Box 7"/>
          <p:cNvSpPr txBox="1">
            <a:spLocks noChangeArrowheads="1"/>
          </p:cNvSpPr>
          <p:nvPr/>
        </p:nvSpPr>
        <p:spPr bwMode="auto">
          <a:xfrm>
            <a:off x="179512" y="692697"/>
            <a:ext cx="8641084" cy="7332777"/>
          </a:xfrm>
          <a:prstGeom prst="rect">
            <a:avLst/>
          </a:prstGeom>
          <a:noFill/>
          <a:ln w="9525">
            <a:noFill/>
            <a:miter lim="800000"/>
            <a:headEnd/>
            <a:tailEnd/>
          </a:ln>
          <a:effectLst/>
        </p:spPr>
        <p:txBody>
          <a:bodyPr wrap="square">
            <a:spAutoFit/>
          </a:bodyPr>
          <a:lstStyle/>
          <a:p>
            <a:pPr lvl="0">
              <a:buFont typeface="Wingdings" pitchFamily="2" charset="2"/>
              <a:buChar char="q"/>
            </a:pPr>
            <a:r>
              <a:rPr lang="el-GR" sz="2000" dirty="0"/>
              <a:t>Απώλειες λόγω </a:t>
            </a:r>
            <a:r>
              <a:rPr lang="el-GR" sz="2000" dirty="0" err="1"/>
              <a:t>αναντιστρεπτότητας</a:t>
            </a:r>
            <a:r>
              <a:rPr lang="el-GR" sz="2000" dirty="0"/>
              <a:t>: δεν είναι άμεσα </a:t>
            </a:r>
            <a:r>
              <a:rPr lang="el-GR" sz="2000" dirty="0" err="1"/>
              <a:t>εντοπίσιμες</a:t>
            </a:r>
            <a:r>
              <a:rPr lang="el-GR" sz="2000" dirty="0"/>
              <a:t> και αναφέρονται στην ποιότητα της θερμικής ενέργειας που παραλαμβάνεται από το μέσο. Οι απώλειες αυτές μπορούν να μειωθούν με κατάλληλη προσαρμογή της θερμοκρασίας της φλόγας.</a:t>
            </a:r>
            <a:endParaRPr lang="en-GB" sz="2000" dirty="0"/>
          </a:p>
          <a:p>
            <a:pPr>
              <a:buFont typeface="Wingdings" pitchFamily="2" charset="2"/>
              <a:buChar char="q"/>
            </a:pPr>
            <a:r>
              <a:rPr lang="el-GR" sz="2000" dirty="0"/>
              <a:t>Ποσά θερμότητας μεταφέρονται από το σύστημα προς το περιβάλλον μέσω των τοιχωμάτων του λέβητα  </a:t>
            </a:r>
          </a:p>
          <a:p>
            <a:pPr>
              <a:buFont typeface="Wingdings" pitchFamily="2" charset="2"/>
              <a:buChar char="q"/>
            </a:pPr>
            <a:r>
              <a:rPr lang="el-GR" sz="2000" dirty="0"/>
              <a:t>Ποσά θερμότητας μεταφέρονται από το σύστημα προς το περιβάλλον μέσω των καυσαερίων που παράγονται κατά την καύση. </a:t>
            </a:r>
          </a:p>
          <a:p>
            <a:endParaRPr lang="el-GR" sz="2000" dirty="0"/>
          </a:p>
          <a:p>
            <a:r>
              <a:rPr lang="el-GR" sz="2000" dirty="0"/>
              <a:t>Οι απώλειες με τα καυσαέρια διακρίνονται στις:</a:t>
            </a:r>
          </a:p>
          <a:p>
            <a:r>
              <a:rPr lang="el-GR" sz="2000" dirty="0"/>
              <a:t> </a:t>
            </a:r>
          </a:p>
          <a:p>
            <a:pPr>
              <a:buFont typeface="Wingdings" pitchFamily="2" charset="2"/>
              <a:buChar char="q"/>
            </a:pPr>
            <a:r>
              <a:rPr lang="el-GR" sz="2000" dirty="0"/>
              <a:t>Απώλειες λόγω του θερμικού περιεχομένου των καυσαερίων </a:t>
            </a:r>
          </a:p>
          <a:p>
            <a:pPr>
              <a:buFont typeface="Wingdings" pitchFamily="2" charset="2"/>
              <a:buChar char="q"/>
            </a:pPr>
            <a:endParaRPr lang="el-GR" sz="2000" dirty="0"/>
          </a:p>
          <a:p>
            <a:pPr>
              <a:buFont typeface="Wingdings" pitchFamily="2" charset="2"/>
              <a:buChar char="q"/>
            </a:pPr>
            <a:r>
              <a:rPr lang="el-GR" sz="2000" dirty="0"/>
              <a:t>Απώλειες λόγω ατελούς καύσης. </a:t>
            </a:r>
          </a:p>
          <a:p>
            <a:pPr>
              <a:buFont typeface="Wingdings" pitchFamily="2" charset="2"/>
              <a:buChar char="q"/>
            </a:pPr>
            <a:endParaRPr lang="el-GR" sz="2000" dirty="0"/>
          </a:p>
          <a:p>
            <a:pPr>
              <a:buFont typeface="Wingdings" pitchFamily="2" charset="2"/>
              <a:buChar char="q"/>
            </a:pPr>
            <a:r>
              <a:rPr lang="el-GR" sz="2000" dirty="0"/>
              <a:t>Παρουσία υδρατμών στα καυσαέρια</a:t>
            </a:r>
          </a:p>
          <a:p>
            <a:pPr>
              <a:buFont typeface="Wingdings" pitchFamily="2" charset="2"/>
              <a:buChar char="q"/>
            </a:pPr>
            <a:endParaRPr lang="el-GR" sz="2000" dirty="0"/>
          </a:p>
          <a:p>
            <a:pPr>
              <a:buFont typeface="Wingdings" pitchFamily="2" charset="2"/>
              <a:buChar char="q"/>
            </a:pPr>
            <a:r>
              <a:rPr lang="el-GR" sz="2000" dirty="0"/>
              <a:t>Περίσσεια αέρα</a:t>
            </a:r>
          </a:p>
          <a:p>
            <a:endParaRPr lang="el-GR" sz="1700" dirty="0"/>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sp>
        <p:nvSpPr>
          <p:cNvPr id="4" name="Footer Placeholder 3"/>
          <p:cNvSpPr>
            <a:spLocks noGrp="1"/>
          </p:cNvSpPr>
          <p:nvPr>
            <p:ph type="ftr" sz="quarter" idx="11"/>
          </p:nvPr>
        </p:nvSpPr>
        <p:spPr>
          <a:xfrm>
            <a:off x="971600" y="6356350"/>
            <a:ext cx="7704856"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Περίσσεια αέρα</a:t>
            </a:r>
            <a:endParaRPr lang="en-US" sz="2800" b="1" dirty="0"/>
          </a:p>
        </p:txBody>
      </p:sp>
      <p:sp>
        <p:nvSpPr>
          <p:cNvPr id="44039" name="Text Box 7"/>
          <p:cNvSpPr txBox="1">
            <a:spLocks noChangeArrowheads="1"/>
          </p:cNvSpPr>
          <p:nvPr/>
        </p:nvSpPr>
        <p:spPr bwMode="auto">
          <a:xfrm>
            <a:off x="179512" y="692697"/>
            <a:ext cx="8641084" cy="5486117"/>
          </a:xfrm>
          <a:prstGeom prst="rect">
            <a:avLst/>
          </a:prstGeom>
          <a:noFill/>
          <a:ln w="9525">
            <a:noFill/>
            <a:miter lim="800000"/>
            <a:headEnd/>
            <a:tailEnd/>
          </a:ln>
          <a:effectLst/>
        </p:spPr>
        <p:txBody>
          <a:bodyPr wrap="square">
            <a:spAutoFit/>
          </a:bodyPr>
          <a:lstStyle/>
          <a:p>
            <a:r>
              <a:rPr lang="el-GR" sz="2000" dirty="0"/>
              <a:t>Για να εξασφαλισθεί η καύση ολόκληρης της ποσότητας του υπάρχοντος καυσίμου, είναι συνήθως απαραίτητη μία επιπλέον ποσότητα αέρα, η οποία ονομάζεται περίσσεια αέρα (</a:t>
            </a:r>
            <a:r>
              <a:rPr lang="en-GB" sz="2000" dirty="0"/>
              <a:t>excess air</a:t>
            </a:r>
            <a:r>
              <a:rPr lang="el-GR" sz="2000" dirty="0"/>
              <a:t>). </a:t>
            </a:r>
          </a:p>
          <a:p>
            <a:r>
              <a:rPr lang="el-GR" sz="2000" dirty="0"/>
              <a:t>Η ποσότητα αυτή είναι απαραίτητη συνήθως λόγω της μη τέλειας μίξης καυσίμου - αέρα, εξαρτάται δε από:</a:t>
            </a:r>
          </a:p>
          <a:p>
            <a:endParaRPr lang="en-GB" sz="2000" dirty="0"/>
          </a:p>
          <a:p>
            <a:pPr lvl="0">
              <a:buFont typeface="Wingdings" pitchFamily="2" charset="2"/>
              <a:buChar char="§"/>
            </a:pPr>
            <a:r>
              <a:rPr lang="el-GR" sz="2000" dirty="0"/>
              <a:t>Το είδος του καυσίμου</a:t>
            </a:r>
          </a:p>
          <a:p>
            <a:pPr lvl="0">
              <a:buFont typeface="Wingdings" pitchFamily="2" charset="2"/>
              <a:buChar char="§"/>
            </a:pPr>
            <a:endParaRPr lang="en-GB" sz="2000" dirty="0"/>
          </a:p>
          <a:p>
            <a:pPr lvl="0">
              <a:buFont typeface="Wingdings" pitchFamily="2" charset="2"/>
              <a:buChar char="§"/>
            </a:pPr>
            <a:r>
              <a:rPr lang="el-GR" sz="2000" dirty="0"/>
              <a:t>Την ποιότητα του καυσίμου</a:t>
            </a:r>
          </a:p>
          <a:p>
            <a:pPr lvl="0">
              <a:buFont typeface="Wingdings" pitchFamily="2" charset="2"/>
              <a:buChar char="§"/>
            </a:pPr>
            <a:endParaRPr lang="en-GB" sz="2000" dirty="0"/>
          </a:p>
          <a:p>
            <a:pPr lvl="0">
              <a:buFont typeface="Wingdings" pitchFamily="2" charset="2"/>
              <a:buChar char="§"/>
            </a:pPr>
            <a:r>
              <a:rPr lang="el-GR" sz="2000" dirty="0"/>
              <a:t>Τον βαθμό ανάμιξης καυσίμου – αέρα</a:t>
            </a:r>
            <a:endParaRPr lang="en-GB" sz="2000" dirty="0"/>
          </a:p>
          <a:p>
            <a:r>
              <a:rPr lang="el-GR" sz="2000" dirty="0"/>
              <a:t> </a:t>
            </a:r>
            <a:endParaRPr lang="en-GB" sz="2000" dirty="0"/>
          </a:p>
          <a:p>
            <a:endParaRPr lang="el-GR" sz="1700" dirty="0"/>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sp>
        <p:nvSpPr>
          <p:cNvPr id="4" name="Footer Placeholder 3"/>
          <p:cNvSpPr>
            <a:spLocks noGrp="1"/>
          </p:cNvSpPr>
          <p:nvPr>
            <p:ph type="ftr" sz="quarter" idx="11"/>
          </p:nvPr>
        </p:nvSpPr>
        <p:spPr>
          <a:xfrm>
            <a:off x="1043608" y="6356350"/>
            <a:ext cx="7416824"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Περίσσεια αέρα</a:t>
            </a:r>
            <a:endParaRPr lang="en-US" sz="2800" b="1" dirty="0"/>
          </a:p>
        </p:txBody>
      </p:sp>
      <p:sp>
        <p:nvSpPr>
          <p:cNvPr id="44039" name="Text Box 7"/>
          <p:cNvSpPr txBox="1">
            <a:spLocks noChangeArrowheads="1"/>
          </p:cNvSpPr>
          <p:nvPr/>
        </p:nvSpPr>
        <p:spPr bwMode="auto">
          <a:xfrm>
            <a:off x="179512" y="692697"/>
            <a:ext cx="8641084" cy="6101670"/>
          </a:xfrm>
          <a:prstGeom prst="rect">
            <a:avLst/>
          </a:prstGeom>
          <a:noFill/>
          <a:ln w="9525">
            <a:noFill/>
            <a:miter lim="800000"/>
            <a:headEnd/>
            <a:tailEnd/>
          </a:ln>
          <a:effectLst/>
        </p:spPr>
        <p:txBody>
          <a:bodyPr wrap="square">
            <a:spAutoFit/>
          </a:bodyPr>
          <a:lstStyle/>
          <a:p>
            <a:r>
              <a:rPr lang="el-GR" sz="2000" dirty="0"/>
              <a:t>Η περίσσεια αέρα δίνεται από τον παρακάτω τύπο :</a:t>
            </a:r>
          </a:p>
          <a:p>
            <a:endParaRPr lang="el-GR" sz="2000" dirty="0"/>
          </a:p>
          <a:p>
            <a:endParaRPr lang="en-GB" sz="2000" dirty="0"/>
          </a:p>
          <a:p>
            <a:endParaRPr lang="el-GR" sz="2000" dirty="0"/>
          </a:p>
          <a:p>
            <a:endParaRPr lang="el-GR" sz="2000" dirty="0"/>
          </a:p>
          <a:p>
            <a:r>
              <a:rPr lang="el-GR" sz="2000" dirty="0"/>
              <a:t>Όπου λ =περίσσεια αέρα</a:t>
            </a:r>
            <a:endParaRPr lang="en-GB" sz="2000" dirty="0"/>
          </a:p>
          <a:p>
            <a:r>
              <a:rPr lang="en-GB" sz="2000" dirty="0"/>
              <a:t>L</a:t>
            </a:r>
            <a:r>
              <a:rPr lang="el-GR" sz="2000" dirty="0"/>
              <a:t> = πραγματικά χρησιμοποιούμενος αέρας</a:t>
            </a:r>
            <a:endParaRPr lang="en-GB" sz="2000" dirty="0"/>
          </a:p>
          <a:p>
            <a:r>
              <a:rPr lang="en-GB" sz="2000" dirty="0"/>
              <a:t>L</a:t>
            </a:r>
            <a:r>
              <a:rPr lang="en-GB" sz="2000" baseline="-25000" dirty="0"/>
              <a:t>o</a:t>
            </a:r>
            <a:r>
              <a:rPr lang="el-GR" sz="2000" dirty="0"/>
              <a:t> = Θεωρητικά αναγκαία ποσότητα αέρα</a:t>
            </a:r>
            <a:endParaRPr lang="en-GB" sz="2000" dirty="0"/>
          </a:p>
          <a:p>
            <a:endParaRPr lang="el-GR" sz="2000" dirty="0"/>
          </a:p>
          <a:p>
            <a:r>
              <a:rPr lang="el-GR" sz="2000" dirty="0"/>
              <a:t>Ορισμένες ενδεικτικές τιμές περίσσειας αέρα για διαφορετικά καύσιμα δίνονται παρακάτω:</a:t>
            </a:r>
            <a:endParaRPr lang="en-GB" sz="2000" dirty="0"/>
          </a:p>
          <a:p>
            <a:r>
              <a:rPr lang="el-GR" sz="2000" dirty="0"/>
              <a:t> </a:t>
            </a:r>
            <a:endParaRPr lang="en-GB" sz="2000" dirty="0"/>
          </a:p>
          <a:p>
            <a:endParaRPr lang="en-GB" sz="2000" dirty="0"/>
          </a:p>
          <a:p>
            <a:r>
              <a:rPr lang="el-GR" sz="2000" dirty="0"/>
              <a:t> </a:t>
            </a:r>
            <a:endParaRPr lang="en-GB" sz="2000" dirty="0"/>
          </a:p>
          <a:p>
            <a:endParaRPr lang="el-GR" sz="1700" dirty="0"/>
          </a:p>
          <a:p>
            <a:pPr>
              <a:spcBef>
                <a:spcPct val="50000"/>
              </a:spcBef>
            </a:pPr>
            <a:endParaRPr lang="el-GR" sz="1700" dirty="0"/>
          </a:p>
          <a:p>
            <a:pPr algn="l"/>
            <a:endParaRPr lang="en-GB" sz="1700" b="1" dirty="0"/>
          </a:p>
          <a:p>
            <a:pPr algn="l"/>
            <a:endParaRPr lang="en-GB" sz="1700" b="1" dirty="0"/>
          </a:p>
          <a:p>
            <a:pPr algn="l"/>
            <a:endParaRPr lang="el-GR" sz="1700" b="1" dirty="0"/>
          </a:p>
          <a:p>
            <a:pPr algn="l"/>
            <a:endParaRPr lang="el-GR" sz="17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62465"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987824" y="1340746"/>
            <a:ext cx="720000" cy="617143"/>
          </a:xfrm>
          <a:prstGeom prst="rect">
            <a:avLst/>
          </a:prstGeom>
          <a:noFill/>
        </p:spPr>
      </p:pic>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nvGraphicFramePr>
        <p:xfrm>
          <a:off x="1043608" y="4581128"/>
          <a:ext cx="6696744" cy="1524000"/>
        </p:xfrm>
        <a:graphic>
          <a:graphicData uri="http://schemas.openxmlformats.org/drawingml/2006/table">
            <a:tbl>
              <a:tblPr/>
              <a:tblGrid>
                <a:gridCol w="6696744">
                  <a:extLst>
                    <a:ext uri="{9D8B030D-6E8A-4147-A177-3AD203B41FA5}">
                      <a16:colId xmlns:a16="http://schemas.microsoft.com/office/drawing/2014/main" val="20000"/>
                    </a:ext>
                  </a:extLst>
                </a:gridCol>
              </a:tblGrid>
              <a:tr h="0">
                <a:tc>
                  <a:txBody>
                    <a:bodyPr/>
                    <a:lstStyle/>
                    <a:p>
                      <a:pPr algn="just">
                        <a:spcAft>
                          <a:spcPts val="0"/>
                        </a:spcAft>
                      </a:pPr>
                      <a:r>
                        <a:rPr lang="el-GR" sz="2000" b="1" dirty="0">
                          <a:solidFill>
                            <a:srgbClr val="000000"/>
                          </a:solidFill>
                          <a:latin typeface="Calibri"/>
                          <a:ea typeface="Calibri"/>
                          <a:cs typeface="Arial-BoldMT"/>
                        </a:rPr>
                        <a:t>Είδος Καυσίμου                                                Περίσσεια Αέρα</a:t>
                      </a:r>
                      <a:endParaRPr lang="en-GB" sz="2000" dirty="0">
                        <a:solidFill>
                          <a:srgbClr val="000000"/>
                        </a:solidFill>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0000"/>
                  </a:ext>
                </a:extLst>
              </a:tr>
              <a:tr h="0">
                <a:tc>
                  <a:txBody>
                    <a:bodyPr/>
                    <a:lstStyle/>
                    <a:p>
                      <a:pPr algn="just">
                        <a:spcAft>
                          <a:spcPts val="0"/>
                        </a:spcAft>
                      </a:pPr>
                      <a:r>
                        <a:rPr lang="el-GR" sz="2000" dirty="0">
                          <a:solidFill>
                            <a:srgbClr val="000000"/>
                          </a:solidFill>
                          <a:latin typeface="Calibri"/>
                          <a:ea typeface="Calibri"/>
                          <a:cs typeface="ArialMT"/>
                        </a:rPr>
                        <a:t>Φυσικό αέριο                                                                1,05</a:t>
                      </a:r>
                      <a:endParaRPr lang="en-GB" sz="2000" dirty="0">
                        <a:solidFill>
                          <a:srgbClr val="000000"/>
                        </a:solidFill>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1"/>
                  </a:ext>
                </a:extLst>
              </a:tr>
              <a:tr h="0">
                <a:tc>
                  <a:txBody>
                    <a:bodyPr/>
                    <a:lstStyle/>
                    <a:p>
                      <a:pPr algn="just">
                        <a:spcAft>
                          <a:spcPts val="0"/>
                        </a:spcAft>
                      </a:pPr>
                      <a:r>
                        <a:rPr lang="el-GR" sz="2000" dirty="0">
                          <a:solidFill>
                            <a:srgbClr val="000000"/>
                          </a:solidFill>
                          <a:latin typeface="Calibri"/>
                          <a:ea typeface="Calibri"/>
                          <a:cs typeface="ArialMT"/>
                        </a:rPr>
                        <a:t>Πετρέλαιο                                                                      1,07-1,15</a:t>
                      </a:r>
                      <a:endParaRPr lang="en-GB" sz="2000" dirty="0">
                        <a:solidFill>
                          <a:srgbClr val="000000"/>
                        </a:solidFill>
                        <a:latin typeface="Times New Roman"/>
                        <a:ea typeface="Times New Roman"/>
                      </a:endParaRPr>
                    </a:p>
                  </a:txBody>
                  <a:tcPr marL="68580" marR="68580" marT="0" marB="0">
                    <a:lnL>
                      <a:noFill/>
                    </a:lnL>
                    <a:lnR>
                      <a:noFill/>
                    </a:lnR>
                    <a:lnT>
                      <a:noFill/>
                    </a:lnT>
                    <a:lnB>
                      <a:noFill/>
                    </a:lnB>
                    <a:solidFill>
                      <a:srgbClr val="FFFFFF"/>
                    </a:solidFill>
                  </a:tcPr>
                </a:tc>
                <a:extLst>
                  <a:ext uri="{0D108BD9-81ED-4DB2-BD59-A6C34878D82A}">
                    <a16:rowId xmlns:a16="http://schemas.microsoft.com/office/drawing/2014/main" val="10002"/>
                  </a:ext>
                </a:extLst>
              </a:tr>
              <a:tr h="0">
                <a:tc>
                  <a:txBody>
                    <a:bodyPr/>
                    <a:lstStyle/>
                    <a:p>
                      <a:pPr algn="just">
                        <a:spcAft>
                          <a:spcPts val="0"/>
                        </a:spcAft>
                      </a:pPr>
                      <a:r>
                        <a:rPr lang="el-GR" sz="2000" dirty="0">
                          <a:solidFill>
                            <a:srgbClr val="000000"/>
                          </a:solidFill>
                          <a:latin typeface="Calibri"/>
                          <a:ea typeface="Calibri"/>
                          <a:cs typeface="ArialMT"/>
                        </a:rPr>
                        <a:t>Λιγνίτης                                                                          1,25-1,3</a:t>
                      </a:r>
                      <a:endParaRPr lang="en-GB" sz="2000" dirty="0">
                        <a:solidFill>
                          <a:srgbClr val="000000"/>
                        </a:solidFill>
                        <a:latin typeface="Times New Roman"/>
                        <a:ea typeface="Times New Roman"/>
                      </a:endParaRPr>
                    </a:p>
                  </a:txBody>
                  <a:tcPr marL="68580" marR="68580" marT="0" marB="0">
                    <a:lnL>
                      <a:noFill/>
                    </a:lnL>
                    <a:lnR>
                      <a:noFill/>
                    </a:lnR>
                    <a:lnT>
                      <a:noFill/>
                    </a:lnT>
                    <a:lnB>
                      <a:noFill/>
                    </a:lnB>
                    <a:solidFill>
                      <a:srgbClr val="FFFFFF"/>
                    </a:solidFill>
                  </a:tcPr>
                </a:tc>
                <a:extLst>
                  <a:ext uri="{0D108BD9-81ED-4DB2-BD59-A6C34878D82A}">
                    <a16:rowId xmlns:a16="http://schemas.microsoft.com/office/drawing/2014/main" val="10003"/>
                  </a:ext>
                </a:extLst>
              </a:tr>
              <a:tr h="0">
                <a:tc>
                  <a:txBody>
                    <a:bodyPr/>
                    <a:lstStyle/>
                    <a:p>
                      <a:pPr algn="just">
                        <a:spcAft>
                          <a:spcPts val="0"/>
                        </a:spcAft>
                      </a:pPr>
                      <a:r>
                        <a:rPr lang="el-GR" sz="2000" dirty="0">
                          <a:solidFill>
                            <a:srgbClr val="000000"/>
                          </a:solidFill>
                          <a:latin typeface="Calibri"/>
                          <a:ea typeface="Calibri"/>
                          <a:cs typeface="ArialMT"/>
                        </a:rPr>
                        <a:t>Λιθάνθρακας                                                                 1,1-2</a:t>
                      </a:r>
                      <a:endParaRPr lang="en-GB" sz="2000" dirty="0">
                        <a:solidFill>
                          <a:srgbClr val="000000"/>
                        </a:solidFill>
                        <a:latin typeface="Times New Roman"/>
                        <a:ea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Footer Placeholder 7"/>
          <p:cNvSpPr>
            <a:spLocks noGrp="1"/>
          </p:cNvSpPr>
          <p:nvPr>
            <p:ph type="ftr" sz="quarter" idx="11"/>
          </p:nvPr>
        </p:nvSpPr>
        <p:spPr>
          <a:xfrm>
            <a:off x="1115616" y="6356350"/>
            <a:ext cx="7344816"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251520" y="0"/>
            <a:ext cx="8229600" cy="714375"/>
          </a:xfrm>
        </p:spPr>
        <p:txBody>
          <a:bodyPr>
            <a:noAutofit/>
          </a:bodyPr>
          <a:lstStyle/>
          <a:p>
            <a:pPr algn="ctr"/>
            <a:r>
              <a:rPr lang="el-GR" sz="2800" b="1" dirty="0"/>
              <a:t>Ιδανική λειτουργία λέβητα</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8" name="Picture 7"/>
          <p:cNvPicPr>
            <a:picLocks noChangeAspect="1"/>
          </p:cNvPicPr>
          <p:nvPr/>
        </p:nvPicPr>
        <p:blipFill>
          <a:blip r:embed="rId3" cstate="print"/>
          <a:srcRect/>
          <a:stretch>
            <a:fillRect/>
          </a:stretch>
        </p:blipFill>
        <p:spPr bwMode="auto">
          <a:xfrm>
            <a:off x="1331640" y="1268760"/>
            <a:ext cx="6499760" cy="4670178"/>
          </a:xfrm>
          <a:prstGeom prst="rect">
            <a:avLst/>
          </a:prstGeom>
          <a:noFill/>
          <a:ln w="9525">
            <a:noFill/>
            <a:miter lim="800000"/>
            <a:headEnd/>
            <a:tailEnd/>
          </a:ln>
        </p:spPr>
      </p:pic>
      <p:sp>
        <p:nvSpPr>
          <p:cNvPr id="6" name="Footer Placeholder 5"/>
          <p:cNvSpPr>
            <a:spLocks noGrp="1"/>
          </p:cNvSpPr>
          <p:nvPr>
            <p:ph type="ftr" sz="quarter" idx="11"/>
          </p:nvPr>
        </p:nvSpPr>
        <p:spPr>
          <a:xfrm>
            <a:off x="755576" y="6356350"/>
            <a:ext cx="7075824"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0"/>
            <a:ext cx="8229600" cy="836712"/>
          </a:xfrm>
        </p:spPr>
        <p:txBody>
          <a:bodyPr>
            <a:noAutofit/>
          </a:bodyPr>
          <a:lstStyle/>
          <a:p>
            <a:pPr algn="ctr"/>
            <a:r>
              <a:rPr lang="el-GR" sz="2800" b="1" dirty="0"/>
              <a:t>Στοιχειομετρία καύσης</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 name="TextBox 6"/>
          <p:cNvSpPr txBox="1"/>
          <p:nvPr/>
        </p:nvSpPr>
        <p:spPr>
          <a:xfrm>
            <a:off x="251520" y="836712"/>
            <a:ext cx="8352928" cy="1477328"/>
          </a:xfrm>
          <a:prstGeom prst="rect">
            <a:avLst/>
          </a:prstGeom>
          <a:noFill/>
        </p:spPr>
        <p:txBody>
          <a:bodyPr wrap="square" rtlCol="0">
            <a:spAutoFit/>
          </a:bodyPr>
          <a:lstStyle/>
          <a:p>
            <a:r>
              <a:rPr lang="el-GR" dirty="0"/>
              <a:t> Ο αέρας, όπως αναφέρθηκε παραπάνω περιέχει και άζωτο. Λαμβάνοντας υπόψη και τη διατήρηση της μάζας του αζώτου, η γενική μορφή της </a:t>
            </a:r>
            <a:r>
              <a:rPr lang="el-GR" dirty="0" err="1"/>
              <a:t>στοιχειομετρικής</a:t>
            </a:r>
            <a:r>
              <a:rPr lang="el-GR" dirty="0"/>
              <a:t> αντίδρασης ενός </a:t>
            </a:r>
            <a:r>
              <a:rPr lang="en-GB" dirty="0"/>
              <a:t>mol </a:t>
            </a:r>
            <a:r>
              <a:rPr lang="el-GR" dirty="0"/>
              <a:t>υδρογονάνθρακα (</a:t>
            </a:r>
            <a:r>
              <a:rPr lang="en-CA" dirty="0"/>
              <a:t>C</a:t>
            </a:r>
            <a:r>
              <a:rPr lang="el-GR" baseline="-25000" dirty="0"/>
              <a:t>α</a:t>
            </a:r>
            <a:r>
              <a:rPr lang="en-CA" dirty="0"/>
              <a:t>H</a:t>
            </a:r>
            <a:r>
              <a:rPr lang="en-GB" baseline="-25000" dirty="0"/>
              <a:t>b</a:t>
            </a:r>
            <a:r>
              <a:rPr lang="el-GR" dirty="0"/>
              <a:t>) θα είναι:</a:t>
            </a:r>
            <a:endParaRPr lang="en-GB" dirty="0"/>
          </a:p>
          <a:p>
            <a:r>
              <a:rPr lang="el-GR" b="1" dirty="0"/>
              <a:t> </a:t>
            </a:r>
            <a:endParaRPr lang="en-GB" dirty="0"/>
          </a:p>
          <a:p>
            <a:endParaRPr lang="en-GB" dirty="0"/>
          </a:p>
        </p:txBody>
      </p:sp>
      <p:sp>
        <p:nvSpPr>
          <p:cNvPr id="747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74755" name="Rectangle 3"/>
          <p:cNvSpPr>
            <a:spLocks noChangeArrowheads="1"/>
          </p:cNvSpPr>
          <p:nvPr/>
        </p:nvSpPr>
        <p:spPr bwMode="auto">
          <a:xfrm>
            <a:off x="0" y="619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885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78849"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971600" y="2060848"/>
            <a:ext cx="7182857" cy="582858"/>
          </a:xfrm>
          <a:prstGeom prst="rect">
            <a:avLst/>
          </a:prstGeom>
          <a:noFill/>
        </p:spPr>
      </p:pic>
      <p:sp>
        <p:nvSpPr>
          <p:cNvPr id="78851" name="Rectangle 3"/>
          <p:cNvSpPr>
            <a:spLocks noChangeArrowheads="1"/>
          </p:cNvSpPr>
          <p:nvPr/>
        </p:nvSpPr>
        <p:spPr bwMode="auto">
          <a:xfrm>
            <a:off x="0" y="7810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2" name="TextBox 11"/>
          <p:cNvSpPr txBox="1"/>
          <p:nvPr/>
        </p:nvSpPr>
        <p:spPr>
          <a:xfrm>
            <a:off x="323528" y="2852936"/>
            <a:ext cx="7956376" cy="646331"/>
          </a:xfrm>
          <a:prstGeom prst="rect">
            <a:avLst/>
          </a:prstGeom>
          <a:noFill/>
        </p:spPr>
        <p:txBody>
          <a:bodyPr wrap="square" rtlCol="0">
            <a:spAutoFit/>
          </a:bodyPr>
          <a:lstStyle/>
          <a:p>
            <a:r>
              <a:rPr lang="el-GR" dirty="0"/>
              <a:t>Για παράδειγμα, για τη </a:t>
            </a:r>
            <a:r>
              <a:rPr lang="el-GR" dirty="0" err="1"/>
              <a:t>στοιχειομετρική</a:t>
            </a:r>
            <a:r>
              <a:rPr lang="el-GR" dirty="0"/>
              <a:t> καύση του οκτανίου ((</a:t>
            </a:r>
            <a:r>
              <a:rPr lang="en-CA" dirty="0"/>
              <a:t>C</a:t>
            </a:r>
            <a:r>
              <a:rPr lang="el-GR" baseline="-25000" dirty="0"/>
              <a:t>8</a:t>
            </a:r>
            <a:r>
              <a:rPr lang="en-CA" dirty="0"/>
              <a:t>H</a:t>
            </a:r>
            <a:r>
              <a:rPr lang="el-GR" baseline="-25000" dirty="0"/>
              <a:t>18</a:t>
            </a:r>
            <a:r>
              <a:rPr lang="el-GR" dirty="0"/>
              <a:t>) έχουμε:</a:t>
            </a:r>
            <a:endParaRPr lang="en-GB" dirty="0"/>
          </a:p>
          <a:p>
            <a:endParaRPr lang="en-GB" dirty="0"/>
          </a:p>
        </p:txBody>
      </p:sp>
      <p:sp>
        <p:nvSpPr>
          <p:cNvPr id="78853"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78852"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59632" y="3501008"/>
            <a:ext cx="5622858" cy="291429"/>
          </a:xfrm>
          <a:prstGeom prst="rect">
            <a:avLst/>
          </a:prstGeom>
          <a:noFill/>
        </p:spPr>
      </p:pic>
      <p:sp>
        <p:nvSpPr>
          <p:cNvPr id="78854" name="Rectangle 6"/>
          <p:cNvSpPr>
            <a:spLocks noChangeArrowheads="1"/>
          </p:cNvSpPr>
          <p:nvPr/>
        </p:nvSpPr>
        <p:spPr bwMode="auto">
          <a:xfrm>
            <a:off x="0" y="619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6" name="TextBox 15"/>
          <p:cNvSpPr txBox="1"/>
          <p:nvPr/>
        </p:nvSpPr>
        <p:spPr>
          <a:xfrm>
            <a:off x="179512" y="3933056"/>
            <a:ext cx="8964488" cy="646331"/>
          </a:xfrm>
          <a:prstGeom prst="rect">
            <a:avLst/>
          </a:prstGeom>
          <a:noFill/>
        </p:spPr>
        <p:txBody>
          <a:bodyPr wrap="square" rtlCol="0">
            <a:spAutoFit/>
          </a:bodyPr>
          <a:lstStyle/>
          <a:p>
            <a:r>
              <a:rPr lang="el-GR" dirty="0"/>
              <a:t>Σε περίπτωση που στο μίγμα υπάρχει περίσσεια αέρα, η γενική αντίδραση παίρνει τη μορφή:</a:t>
            </a:r>
            <a:endParaRPr lang="en-GB" dirty="0"/>
          </a:p>
          <a:p>
            <a:endParaRPr lang="en-GB" dirty="0"/>
          </a:p>
        </p:txBody>
      </p:sp>
      <p:sp>
        <p:nvSpPr>
          <p:cNvPr id="78856" name="Rectangle 8"/>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78855" name="Picture 7"/>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1331640" y="4437112"/>
            <a:ext cx="6617144" cy="582858"/>
          </a:xfrm>
          <a:prstGeom prst="rect">
            <a:avLst/>
          </a:prstGeom>
          <a:noFill/>
        </p:spPr>
      </p:pic>
      <p:sp>
        <p:nvSpPr>
          <p:cNvPr id="78857" name="Rectangle 9"/>
          <p:cNvSpPr>
            <a:spLocks noChangeArrowheads="1"/>
          </p:cNvSpPr>
          <p:nvPr/>
        </p:nvSpPr>
        <p:spPr bwMode="auto">
          <a:xfrm>
            <a:off x="0" y="7810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 name="TextBox 19"/>
          <p:cNvSpPr txBox="1"/>
          <p:nvPr/>
        </p:nvSpPr>
        <p:spPr>
          <a:xfrm>
            <a:off x="251520" y="5085184"/>
            <a:ext cx="8892480" cy="923330"/>
          </a:xfrm>
          <a:prstGeom prst="rect">
            <a:avLst/>
          </a:prstGeom>
          <a:noFill/>
        </p:spPr>
        <p:txBody>
          <a:bodyPr wrap="square" rtlCol="0">
            <a:spAutoFit/>
          </a:bodyPr>
          <a:lstStyle/>
          <a:p>
            <a:r>
              <a:rPr lang="el-GR" dirty="0"/>
              <a:t>Οι συντελεστές δ και ε υπολογίζονται από την διατήρηση του συνολικού οξυγόνου και αζώτου. Η καύση του οκτανίου με περίσσεια αέρα 10% γίνεται:</a:t>
            </a:r>
            <a:endParaRPr lang="en-GB" dirty="0"/>
          </a:p>
          <a:p>
            <a:endParaRPr lang="en-GB" dirty="0"/>
          </a:p>
        </p:txBody>
      </p:sp>
      <p:sp>
        <p:nvSpPr>
          <p:cNvPr id="78859" name="Rectangle 1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78858" name="Picture 10"/>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1043608" y="6021288"/>
            <a:ext cx="7200000" cy="291429"/>
          </a:xfrm>
          <a:prstGeom prst="rect">
            <a:avLst/>
          </a:prstGeom>
          <a:noFill/>
        </p:spPr>
      </p:pic>
      <p:sp>
        <p:nvSpPr>
          <p:cNvPr id="78860" name="Rectangle 12"/>
          <p:cNvSpPr>
            <a:spLocks noChangeArrowheads="1"/>
          </p:cNvSpPr>
          <p:nvPr/>
        </p:nvSpPr>
        <p:spPr bwMode="auto">
          <a:xfrm>
            <a:off x="0" y="619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3" name="Footer Placeholder 22"/>
          <p:cNvSpPr>
            <a:spLocks noGrp="1"/>
          </p:cNvSpPr>
          <p:nvPr>
            <p:ph type="ftr" sz="quarter" idx="11"/>
          </p:nvPr>
        </p:nvSpPr>
        <p:spPr>
          <a:xfrm>
            <a:off x="755576" y="6492875"/>
            <a:ext cx="8208912"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188640"/>
            <a:ext cx="8229600" cy="1152128"/>
          </a:xfrm>
        </p:spPr>
        <p:txBody>
          <a:bodyPr>
            <a:noAutofit/>
          </a:bodyPr>
          <a:lstStyle/>
          <a:p>
            <a:pPr algn="ctr"/>
            <a:r>
              <a:rPr lang="el-GR" sz="2800" b="1" dirty="0"/>
              <a:t>Στοιχειομετρία καύσης</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 name="TextBox 6"/>
          <p:cNvSpPr txBox="1"/>
          <p:nvPr/>
        </p:nvSpPr>
        <p:spPr>
          <a:xfrm>
            <a:off x="179512" y="1412776"/>
            <a:ext cx="8352928" cy="4801314"/>
          </a:xfrm>
          <a:prstGeom prst="rect">
            <a:avLst/>
          </a:prstGeom>
          <a:noFill/>
        </p:spPr>
        <p:txBody>
          <a:bodyPr wrap="square" rtlCol="0">
            <a:spAutoFit/>
          </a:bodyPr>
          <a:lstStyle/>
          <a:p>
            <a:r>
              <a:rPr lang="el-GR" dirty="0"/>
              <a:t>Σε συνθήκες τέλειας καύσης, οι υδρογονάνθρακες των καυσίμων οξειδώνονται πλήρως και ο άνθρακας μετατρέπεται σε </a:t>
            </a:r>
            <a:r>
              <a:rPr lang="en-GB" dirty="0"/>
              <a:t>CO</a:t>
            </a:r>
            <a:r>
              <a:rPr lang="el-GR" baseline="-25000" dirty="0"/>
              <a:t>2 </a:t>
            </a:r>
            <a:r>
              <a:rPr lang="el-GR" dirty="0"/>
              <a:t>και το Η</a:t>
            </a:r>
            <a:r>
              <a:rPr lang="el-GR" baseline="-25000" dirty="0"/>
              <a:t>2</a:t>
            </a:r>
            <a:r>
              <a:rPr lang="el-GR" dirty="0"/>
              <a:t> σε Η</a:t>
            </a:r>
            <a:r>
              <a:rPr lang="el-GR" baseline="-25000" dirty="0"/>
              <a:t>2</a:t>
            </a:r>
            <a:r>
              <a:rPr lang="el-GR" dirty="0"/>
              <a:t>Ο. Για παράδειγμα, κατά την τέλεια καύση ενός </a:t>
            </a:r>
            <a:r>
              <a:rPr lang="en-GB" dirty="0"/>
              <a:t>mol</a:t>
            </a:r>
            <a:r>
              <a:rPr lang="el-GR" dirty="0"/>
              <a:t> προπανίου (</a:t>
            </a:r>
            <a:r>
              <a:rPr lang="en-CA" dirty="0"/>
              <a:t>C</a:t>
            </a:r>
            <a:r>
              <a:rPr lang="el-GR" baseline="-25000" dirty="0"/>
              <a:t>3</a:t>
            </a:r>
            <a:r>
              <a:rPr lang="en-CA" dirty="0"/>
              <a:t>H</a:t>
            </a:r>
            <a:r>
              <a:rPr lang="el-GR" baseline="-25000" dirty="0"/>
              <a:t>8</a:t>
            </a:r>
            <a:r>
              <a:rPr lang="el-GR" dirty="0"/>
              <a:t>) έχουμε:</a:t>
            </a:r>
            <a:endParaRPr lang="en-GB" dirty="0"/>
          </a:p>
          <a:p>
            <a:r>
              <a:rPr lang="el-GR" dirty="0"/>
              <a:t> </a:t>
            </a:r>
            <a:endParaRPr lang="en-GB" dirty="0"/>
          </a:p>
          <a:p>
            <a:endParaRPr lang="el-GR" dirty="0"/>
          </a:p>
          <a:p>
            <a:endParaRPr lang="el-GR" dirty="0"/>
          </a:p>
          <a:p>
            <a:endParaRPr lang="el-GR" dirty="0"/>
          </a:p>
          <a:p>
            <a:r>
              <a:rPr lang="el-GR" dirty="0"/>
              <a:t>Για να υπολογίσουμε τους συντελεστές στα αντιδρώντα και στα προϊόντα εργαζόμαστε ως εξής: </a:t>
            </a:r>
            <a:endParaRPr lang="en-GB" dirty="0"/>
          </a:p>
          <a:p>
            <a:pPr lvl="0"/>
            <a:r>
              <a:rPr lang="el-GR" dirty="0"/>
              <a:t>Ο συντελεστής </a:t>
            </a:r>
            <a:r>
              <a:rPr lang="en-GB" dirty="0"/>
              <a:t>b </a:t>
            </a:r>
            <a:r>
              <a:rPr lang="el-GR" dirty="0"/>
              <a:t>υπολογίζεται από τα άτομα του άνθρακα (</a:t>
            </a:r>
            <a:r>
              <a:rPr lang="en-GB" dirty="0"/>
              <a:t>b</a:t>
            </a:r>
            <a:r>
              <a:rPr lang="el-GR" dirty="0"/>
              <a:t>=3)</a:t>
            </a:r>
            <a:endParaRPr lang="en-GB" dirty="0"/>
          </a:p>
          <a:p>
            <a:pPr lvl="0"/>
            <a:r>
              <a:rPr lang="el-GR" dirty="0"/>
              <a:t>Ο συντελεστής </a:t>
            </a:r>
            <a:r>
              <a:rPr lang="en-GB" dirty="0"/>
              <a:t>c </a:t>
            </a:r>
            <a:r>
              <a:rPr lang="el-GR" dirty="0"/>
              <a:t>υπολογίζεται από τα άτομα του υδρογόνου (2</a:t>
            </a:r>
            <a:r>
              <a:rPr lang="en-GB" dirty="0"/>
              <a:t>c</a:t>
            </a:r>
            <a:r>
              <a:rPr lang="el-GR" dirty="0"/>
              <a:t>=8 άρα </a:t>
            </a:r>
            <a:r>
              <a:rPr lang="en-GB" dirty="0"/>
              <a:t>c</a:t>
            </a:r>
            <a:r>
              <a:rPr lang="el-GR" dirty="0"/>
              <a:t>=4)</a:t>
            </a:r>
            <a:endParaRPr lang="en-GB" dirty="0"/>
          </a:p>
          <a:p>
            <a:pPr lvl="0"/>
            <a:r>
              <a:rPr lang="el-GR" dirty="0"/>
              <a:t>Τελευταίο υπολογίζουμε το συντελεστή α για το οξυγόνο (2α=2</a:t>
            </a:r>
            <a:r>
              <a:rPr lang="en-GB" dirty="0"/>
              <a:t>b</a:t>
            </a:r>
            <a:r>
              <a:rPr lang="el-GR" dirty="0"/>
              <a:t> + </a:t>
            </a:r>
            <a:r>
              <a:rPr lang="en-GB" dirty="0"/>
              <a:t>c</a:t>
            </a:r>
            <a:r>
              <a:rPr lang="el-GR" dirty="0"/>
              <a:t>, άρα α=5)</a:t>
            </a:r>
            <a:endParaRPr lang="en-GB" dirty="0"/>
          </a:p>
          <a:p>
            <a:r>
              <a:rPr lang="el-GR" dirty="0"/>
              <a:t>Επομένως η </a:t>
            </a:r>
            <a:r>
              <a:rPr lang="el-GR" dirty="0" err="1"/>
              <a:t>στοιχειομετρική</a:t>
            </a:r>
            <a:r>
              <a:rPr lang="el-GR" dirty="0"/>
              <a:t> αντίδραση της καύσης του προπανίου είναι:</a:t>
            </a:r>
            <a:endParaRPr lang="en-GB" dirty="0"/>
          </a:p>
          <a:p>
            <a:r>
              <a:rPr lang="el-GR" dirty="0"/>
              <a:t> </a:t>
            </a:r>
            <a:endParaRPr lang="en-GB" dirty="0"/>
          </a:p>
          <a:p>
            <a:r>
              <a:rPr lang="el-GR" dirty="0"/>
              <a:t> </a:t>
            </a:r>
            <a:endParaRPr lang="en-GB" dirty="0"/>
          </a:p>
          <a:p>
            <a:r>
              <a:rPr lang="el-GR" b="1" dirty="0"/>
              <a:t> </a:t>
            </a:r>
            <a:endParaRPr lang="en-GB" dirty="0"/>
          </a:p>
          <a:p>
            <a:endParaRPr lang="en-GB" dirty="0"/>
          </a:p>
        </p:txBody>
      </p:sp>
      <p:sp>
        <p:nvSpPr>
          <p:cNvPr id="7475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74753" name="Picture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483768" y="2780928"/>
            <a:ext cx="3051428" cy="291429"/>
          </a:xfrm>
          <a:prstGeom prst="rect">
            <a:avLst/>
          </a:prstGeom>
          <a:noFill/>
        </p:spPr>
      </p:pic>
      <p:sp>
        <p:nvSpPr>
          <p:cNvPr id="74755" name="Rectangle 3"/>
          <p:cNvSpPr>
            <a:spLocks noChangeArrowheads="1"/>
          </p:cNvSpPr>
          <p:nvPr/>
        </p:nvSpPr>
        <p:spPr bwMode="auto">
          <a:xfrm>
            <a:off x="0" y="619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7475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74756" name="Picture 4"/>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555776" y="5589240"/>
            <a:ext cx="3068572" cy="291429"/>
          </a:xfrm>
          <a:prstGeom prst="rect">
            <a:avLst/>
          </a:prstGeom>
          <a:noFill/>
        </p:spPr>
      </p:pic>
      <p:sp>
        <p:nvSpPr>
          <p:cNvPr id="74758" name="Rectangle 6"/>
          <p:cNvSpPr>
            <a:spLocks noChangeArrowheads="1"/>
          </p:cNvSpPr>
          <p:nvPr/>
        </p:nvSpPr>
        <p:spPr bwMode="auto">
          <a:xfrm>
            <a:off x="0" y="6191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2" name="Footer Placeholder 11"/>
          <p:cNvSpPr>
            <a:spLocks noGrp="1"/>
          </p:cNvSpPr>
          <p:nvPr>
            <p:ph type="ftr" sz="quarter" idx="11"/>
          </p:nvPr>
        </p:nvSpPr>
        <p:spPr>
          <a:xfrm>
            <a:off x="611560" y="6381328"/>
            <a:ext cx="7992888"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cSld>
  <p:clrMapOvr>
    <a:masterClrMapping/>
  </p:clrMapOvr>
  <p:transition advTm="6456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71636"/>
            <a:ext cx="8229600" cy="1152128"/>
          </a:xfrm>
        </p:spPr>
        <p:txBody>
          <a:bodyPr>
            <a:noAutofit/>
          </a:bodyPr>
          <a:lstStyle/>
          <a:p>
            <a:pPr algn="ctr"/>
            <a:r>
              <a:rPr lang="el-GR" sz="2800" b="1" dirty="0"/>
              <a:t>Υπολογισμός συντελεστών εκπομπής (ΝΟ</a:t>
            </a:r>
            <a:r>
              <a:rPr lang="el-GR" sz="2800" b="1" baseline="-25000" dirty="0"/>
              <a:t>Χ</a:t>
            </a:r>
            <a:r>
              <a:rPr lang="el-GR" sz="2800" b="1" dirty="0"/>
              <a:t>, </a:t>
            </a:r>
            <a:r>
              <a:rPr lang="en-GB" sz="2800" b="1" dirty="0"/>
              <a:t>SO</a:t>
            </a:r>
            <a:r>
              <a:rPr lang="en-GB" sz="2800" b="1" baseline="-25000" dirty="0"/>
              <a:t>2</a:t>
            </a:r>
            <a:r>
              <a:rPr lang="el-GR" sz="2800" b="1" dirty="0"/>
              <a:t>,</a:t>
            </a:r>
            <a:r>
              <a:rPr lang="en-GB" sz="2800" b="1" dirty="0"/>
              <a:t> CO)</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9" name="Picture 8" descr="FGVOL2"/>
          <p:cNvPicPr>
            <a:picLocks noChangeAspect="1"/>
          </p:cNvPicPr>
          <p:nvPr/>
        </p:nvPicPr>
        <p:blipFill>
          <a:blip r:embed="rId3" cstate="print"/>
          <a:srcRect/>
          <a:stretch>
            <a:fillRect/>
          </a:stretch>
        </p:blipFill>
        <p:spPr bwMode="auto">
          <a:xfrm>
            <a:off x="1979712" y="1081449"/>
            <a:ext cx="5677662" cy="4932000"/>
          </a:xfrm>
          <a:prstGeom prst="rect">
            <a:avLst/>
          </a:prstGeom>
          <a:noFill/>
          <a:ln w="9525">
            <a:noFill/>
            <a:miter lim="800000"/>
            <a:headEnd/>
            <a:tailEnd/>
          </a:ln>
        </p:spPr>
      </p:pic>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4" name="Footer Placeholder 13"/>
          <p:cNvSpPr>
            <a:spLocks noGrp="1"/>
          </p:cNvSpPr>
          <p:nvPr>
            <p:ph type="ftr" sz="quarter" idx="11"/>
          </p:nvPr>
        </p:nvSpPr>
        <p:spPr>
          <a:xfrm>
            <a:off x="611560" y="6356350"/>
            <a:ext cx="8064896" cy="365125"/>
          </a:xfrm>
        </p:spPr>
        <p:txBody>
          <a:bodyPr/>
          <a:lstStyle/>
          <a:p>
            <a:r>
              <a:rPr lang="el-GR" dirty="0"/>
              <a:t>Σχολή Μηχανικών Περιβάλλοντος - Εργαστήριο Ατμοσφαιρικών Αιωρούμενων Σωματιδίων</a:t>
            </a:r>
            <a:endParaRPr lang="en-GB" dirty="0"/>
          </a:p>
        </p:txBody>
      </p:sp>
    </p:spTree>
    <p:extLst>
      <p:ext uri="{BB962C8B-B14F-4D97-AF65-F5344CB8AC3E}">
        <p14:creationId xmlns:p14="http://schemas.microsoft.com/office/powerpoint/2010/main" val="753825790"/>
      </p:ext>
    </p:extLst>
  </p:cSld>
  <p:clrMapOvr>
    <a:masterClrMapping/>
  </p:clrMapOvr>
  <p:transition advTm="6456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71636"/>
            <a:ext cx="8229600" cy="1152128"/>
          </a:xfrm>
        </p:spPr>
        <p:txBody>
          <a:bodyPr>
            <a:noAutofit/>
          </a:bodyPr>
          <a:lstStyle/>
          <a:p>
            <a:pPr algn="ctr"/>
            <a:r>
              <a:rPr lang="el-GR" sz="2800" b="1" dirty="0"/>
              <a:t>Υπολογισμός συντελεστών εκπομπής (ΝΟ</a:t>
            </a:r>
            <a:r>
              <a:rPr lang="el-GR" sz="2800" b="1" baseline="-25000" dirty="0"/>
              <a:t>Χ</a:t>
            </a:r>
            <a:r>
              <a:rPr lang="el-GR" sz="2800" b="1" dirty="0"/>
              <a:t>, </a:t>
            </a:r>
            <a:r>
              <a:rPr lang="en-GB" sz="2800" b="1" dirty="0"/>
              <a:t>SO</a:t>
            </a:r>
            <a:r>
              <a:rPr lang="en-GB" sz="2800" b="1" baseline="-25000" dirty="0"/>
              <a:t>2</a:t>
            </a:r>
            <a:r>
              <a:rPr lang="el-GR" sz="2800" b="1" dirty="0"/>
              <a:t>,</a:t>
            </a:r>
            <a:r>
              <a:rPr lang="en-GB" sz="2800" b="1" dirty="0"/>
              <a:t> CO)</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9" name="Picture 8" descr="FGVOL2"/>
          <p:cNvPicPr>
            <a:picLocks noChangeAspect="1"/>
          </p:cNvPicPr>
          <p:nvPr/>
        </p:nvPicPr>
        <p:blipFill>
          <a:blip r:embed="rId3" cstate="print"/>
          <a:srcRect/>
          <a:stretch>
            <a:fillRect/>
          </a:stretch>
        </p:blipFill>
        <p:spPr bwMode="auto">
          <a:xfrm>
            <a:off x="1979712" y="1081449"/>
            <a:ext cx="5677662" cy="4932000"/>
          </a:xfrm>
          <a:prstGeom prst="rect">
            <a:avLst/>
          </a:prstGeom>
          <a:noFill/>
          <a:ln w="9525">
            <a:noFill/>
            <a:miter lim="800000"/>
            <a:headEnd/>
            <a:tailEnd/>
          </a:ln>
        </p:spPr>
      </p:pic>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4" name="Footer Placeholder 13"/>
          <p:cNvSpPr>
            <a:spLocks noGrp="1"/>
          </p:cNvSpPr>
          <p:nvPr>
            <p:ph type="ftr" sz="quarter" idx="11"/>
          </p:nvPr>
        </p:nvSpPr>
        <p:spPr>
          <a:xfrm>
            <a:off x="611560" y="6356350"/>
            <a:ext cx="8064896"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6" name="Oval 5"/>
          <p:cNvSpPr/>
          <p:nvPr/>
        </p:nvSpPr>
        <p:spPr>
          <a:xfrm>
            <a:off x="1835696" y="1081449"/>
            <a:ext cx="648072" cy="527490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19990130"/>
      </p:ext>
    </p:extLst>
  </p:cSld>
  <p:clrMapOvr>
    <a:masterClrMapping/>
  </p:clrMapOvr>
  <p:transition advTm="64560"/>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71636"/>
            <a:ext cx="8229600" cy="1152128"/>
          </a:xfrm>
        </p:spPr>
        <p:txBody>
          <a:bodyPr>
            <a:noAutofit/>
          </a:bodyPr>
          <a:lstStyle/>
          <a:p>
            <a:pPr algn="ctr"/>
            <a:r>
              <a:rPr lang="el-GR" sz="2800" b="1" dirty="0"/>
              <a:t>Υπολογισμός συντελεστών εκπομπής (ΝΟ</a:t>
            </a:r>
            <a:r>
              <a:rPr lang="el-GR" sz="2800" b="1" baseline="-25000" dirty="0"/>
              <a:t>Χ</a:t>
            </a:r>
            <a:r>
              <a:rPr lang="el-GR" sz="2800" b="1" dirty="0"/>
              <a:t>, </a:t>
            </a:r>
            <a:r>
              <a:rPr lang="en-GB" sz="2800" b="1" dirty="0"/>
              <a:t>SO</a:t>
            </a:r>
            <a:r>
              <a:rPr lang="en-GB" sz="2800" b="1" baseline="-25000" dirty="0"/>
              <a:t>2</a:t>
            </a:r>
            <a:r>
              <a:rPr lang="el-GR" sz="2800" b="1" dirty="0"/>
              <a:t>,</a:t>
            </a:r>
            <a:r>
              <a:rPr lang="en-GB" sz="2800" b="1" dirty="0"/>
              <a:t> CO)</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pic>
        <p:nvPicPr>
          <p:cNvPr id="9" name="Picture 8" descr="FGVOL2"/>
          <p:cNvPicPr>
            <a:picLocks noChangeAspect="1"/>
          </p:cNvPicPr>
          <p:nvPr/>
        </p:nvPicPr>
        <p:blipFill>
          <a:blip r:embed="rId3" cstate="print"/>
          <a:srcRect/>
          <a:stretch>
            <a:fillRect/>
          </a:stretch>
        </p:blipFill>
        <p:spPr bwMode="auto">
          <a:xfrm>
            <a:off x="1979712" y="1081449"/>
            <a:ext cx="5677662" cy="4932000"/>
          </a:xfrm>
          <a:prstGeom prst="rect">
            <a:avLst/>
          </a:prstGeom>
          <a:noFill/>
          <a:ln w="9525">
            <a:noFill/>
            <a:miter lim="800000"/>
            <a:headEnd/>
            <a:tailEnd/>
          </a:ln>
        </p:spPr>
      </p:pic>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4" name="Footer Placeholder 13"/>
          <p:cNvSpPr>
            <a:spLocks noGrp="1"/>
          </p:cNvSpPr>
          <p:nvPr>
            <p:ph type="ftr" sz="quarter" idx="11"/>
          </p:nvPr>
        </p:nvSpPr>
        <p:spPr>
          <a:xfrm>
            <a:off x="611560" y="6356350"/>
            <a:ext cx="8064896" cy="365125"/>
          </a:xfrm>
        </p:spPr>
        <p:txBody>
          <a:bodyPr/>
          <a:lstStyle/>
          <a:p>
            <a:r>
              <a:rPr lang="el-GR" dirty="0"/>
              <a:t>Σχολή Μηχανικών Περιβάλλοντος - Εργαστήριο Ατμοσφαιρικών Αιωρούμενων Σωματιδίων</a:t>
            </a:r>
            <a:endParaRPr lang="en-GB" dirty="0"/>
          </a:p>
        </p:txBody>
      </p:sp>
      <p:cxnSp>
        <p:nvCxnSpPr>
          <p:cNvPr id="3" name="Straight Connector 2"/>
          <p:cNvCxnSpPr/>
          <p:nvPr/>
        </p:nvCxnSpPr>
        <p:spPr>
          <a:xfrm>
            <a:off x="4499992" y="4365104"/>
            <a:ext cx="0" cy="1152128"/>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2483768" y="4365104"/>
            <a:ext cx="2016224" cy="0"/>
          </a:xfrm>
          <a:prstGeom prst="line">
            <a:avLst/>
          </a:prstGeom>
          <a:ln w="412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70166" y="3451099"/>
            <a:ext cx="827584" cy="369332"/>
          </a:xfrm>
          <a:prstGeom prst="rect">
            <a:avLst/>
          </a:prstGeom>
          <a:noFill/>
        </p:spPr>
        <p:txBody>
          <a:bodyPr wrap="square" rtlCol="0">
            <a:spAutoFit/>
          </a:bodyPr>
          <a:lstStyle/>
          <a:p>
            <a:r>
              <a:rPr lang="en-GB" dirty="0"/>
              <a:t>V</a:t>
            </a:r>
            <a:r>
              <a:rPr lang="en-GB" baseline="-25000" dirty="0"/>
              <a:t>200</a:t>
            </a:r>
          </a:p>
        </p:txBody>
      </p:sp>
      <p:cxnSp>
        <p:nvCxnSpPr>
          <p:cNvPr id="10" name="Straight Arrow Connector 9"/>
          <p:cNvCxnSpPr/>
          <p:nvPr/>
        </p:nvCxnSpPr>
        <p:spPr>
          <a:xfrm>
            <a:off x="1141854" y="3767122"/>
            <a:ext cx="1224136" cy="547882"/>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4572000" y="3820431"/>
            <a:ext cx="2232248" cy="1624793"/>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515084" y="3496408"/>
            <a:ext cx="1656184" cy="369332"/>
          </a:xfrm>
          <a:prstGeom prst="rect">
            <a:avLst/>
          </a:prstGeom>
          <a:noFill/>
        </p:spPr>
        <p:txBody>
          <a:bodyPr wrap="square" rtlCol="0">
            <a:spAutoFit/>
          </a:bodyPr>
          <a:lstStyle/>
          <a:p>
            <a:r>
              <a:rPr lang="en-GB" dirty="0"/>
              <a:t>% </a:t>
            </a:r>
            <a:r>
              <a:rPr lang="el-GR" dirty="0" err="1"/>
              <a:t>κατ’ογκο</a:t>
            </a:r>
            <a:r>
              <a:rPr lang="el-GR" dirty="0"/>
              <a:t> </a:t>
            </a:r>
            <a:r>
              <a:rPr lang="en-US" dirty="0"/>
              <a:t>CO</a:t>
            </a:r>
            <a:r>
              <a:rPr lang="en-US" baseline="-25000" dirty="0"/>
              <a:t>2</a:t>
            </a:r>
            <a:endParaRPr lang="en-GB" baseline="-25000" dirty="0"/>
          </a:p>
        </p:txBody>
      </p:sp>
    </p:spTree>
    <p:extLst>
      <p:ext uri="{BB962C8B-B14F-4D97-AF65-F5344CB8AC3E}">
        <p14:creationId xmlns:p14="http://schemas.microsoft.com/office/powerpoint/2010/main" val="2997451581"/>
      </p:ext>
    </p:extLst>
  </p:cSld>
  <p:clrMapOvr>
    <a:masterClrMapping/>
  </p:clrMapOvr>
  <p:transition advTm="64560"/>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188640"/>
            <a:ext cx="8229600" cy="1152128"/>
          </a:xfrm>
        </p:spPr>
        <p:txBody>
          <a:bodyPr>
            <a:noAutofit/>
          </a:bodyPr>
          <a:lstStyle/>
          <a:p>
            <a:pPr algn="ctr"/>
            <a:r>
              <a:rPr lang="el-GR" sz="2800" b="1" dirty="0"/>
              <a:t>Υπολογισμός συντελεστών εκπομπής (ΝΟ</a:t>
            </a:r>
            <a:r>
              <a:rPr lang="el-GR" sz="2800" b="1" baseline="-25000" dirty="0"/>
              <a:t>Χ</a:t>
            </a:r>
            <a:r>
              <a:rPr lang="el-GR" sz="2800" b="1" dirty="0"/>
              <a:t>, </a:t>
            </a:r>
            <a:r>
              <a:rPr lang="en-GB" sz="2800" b="1" dirty="0"/>
              <a:t>SO</a:t>
            </a:r>
            <a:r>
              <a:rPr lang="en-GB" sz="2800" b="1" baseline="-25000" dirty="0"/>
              <a:t>2</a:t>
            </a:r>
            <a:r>
              <a:rPr lang="el-GR" sz="2800" b="1" dirty="0"/>
              <a:t>,</a:t>
            </a:r>
            <a:r>
              <a:rPr lang="en-GB" sz="2800" b="1" dirty="0"/>
              <a:t> CO)</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2049" name="Object 1"/>
          <p:cNvGraphicFramePr>
            <a:graphicFrameLocks noChangeAspect="1"/>
          </p:cNvGraphicFramePr>
          <p:nvPr>
            <p:extLst>
              <p:ext uri="{D42A27DB-BD31-4B8C-83A1-F6EECF244321}">
                <p14:modId xmlns:p14="http://schemas.microsoft.com/office/powerpoint/2010/main" val="310761102"/>
              </p:ext>
            </p:extLst>
          </p:nvPr>
        </p:nvGraphicFramePr>
        <p:xfrm>
          <a:off x="2411760" y="2105629"/>
          <a:ext cx="3024336" cy="720080"/>
        </p:xfrm>
        <a:graphic>
          <a:graphicData uri="http://schemas.openxmlformats.org/presentationml/2006/ole">
            <mc:AlternateContent xmlns:mc="http://schemas.openxmlformats.org/markup-compatibility/2006">
              <mc:Choice xmlns:v="urn:schemas-microsoft-com:vml" Requires="v">
                <p:oleObj name="Εξίσωση" r:id="rId3" imgW="1726451" imgH="393529" progId="">
                  <p:embed/>
                </p:oleObj>
              </mc:Choice>
              <mc:Fallback>
                <p:oleObj name="Εξίσωση" r:id="rId3" imgW="1726451" imgH="393529" progId="">
                  <p:embed/>
                  <p:pic>
                    <p:nvPicPr>
                      <p:cNvPr id="0"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2105629"/>
                        <a:ext cx="3024336"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2051"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3113698" y="3800524"/>
            <a:ext cx="2628572" cy="628572"/>
          </a:xfrm>
          <a:prstGeom prst="rect">
            <a:avLst/>
          </a:prstGeom>
          <a:noFill/>
        </p:spPr>
      </p:pic>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2054" name="Picture 6"/>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781297" y="5472782"/>
            <a:ext cx="2933334" cy="380952"/>
          </a:xfrm>
          <a:prstGeom prst="rect">
            <a:avLst/>
          </a:prstGeom>
          <a:noFill/>
        </p:spPr>
      </p:pic>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4" name="Footer Placeholder 13"/>
          <p:cNvSpPr>
            <a:spLocks noGrp="1"/>
          </p:cNvSpPr>
          <p:nvPr>
            <p:ph type="ftr" sz="quarter" idx="11"/>
          </p:nvPr>
        </p:nvSpPr>
        <p:spPr>
          <a:xfrm>
            <a:off x="611560" y="6356350"/>
            <a:ext cx="8064896"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2" name="TextBox 1"/>
          <p:cNvSpPr txBox="1"/>
          <p:nvPr/>
        </p:nvSpPr>
        <p:spPr>
          <a:xfrm>
            <a:off x="827584" y="1249863"/>
            <a:ext cx="7200800" cy="646331"/>
          </a:xfrm>
          <a:prstGeom prst="rect">
            <a:avLst/>
          </a:prstGeom>
          <a:noFill/>
        </p:spPr>
        <p:txBody>
          <a:bodyPr wrap="square" rtlCol="0">
            <a:spAutoFit/>
          </a:bodyPr>
          <a:lstStyle/>
          <a:p>
            <a:r>
              <a:rPr lang="el-GR" dirty="0"/>
              <a:t>Τα καυσαέρια μεταφέρονται ισοβαρώς (σταθερή πίεση) από το λέβητα (200 </a:t>
            </a:r>
            <a:r>
              <a:rPr lang="el-GR" baseline="30000" dirty="0"/>
              <a:t>ο</a:t>
            </a:r>
            <a:r>
              <a:rPr lang="en-US" dirty="0"/>
              <a:t>C</a:t>
            </a:r>
            <a:r>
              <a:rPr lang="el-GR" dirty="0"/>
              <a:t>)</a:t>
            </a:r>
            <a:r>
              <a:rPr lang="en-US" dirty="0"/>
              <a:t> </a:t>
            </a:r>
            <a:r>
              <a:rPr lang="el-GR" dirty="0"/>
              <a:t>στο περιβάλλον (θ</a:t>
            </a:r>
            <a:r>
              <a:rPr lang="el-GR" baseline="30000" dirty="0"/>
              <a:t> ο</a:t>
            </a:r>
            <a:r>
              <a:rPr lang="en-US" dirty="0"/>
              <a:t>C</a:t>
            </a:r>
            <a:r>
              <a:rPr lang="el-GR" dirty="0"/>
              <a:t>).</a:t>
            </a:r>
            <a:endParaRPr lang="en-GB" dirty="0"/>
          </a:p>
        </p:txBody>
      </p:sp>
      <p:sp>
        <p:nvSpPr>
          <p:cNvPr id="3" name="TextBox 2"/>
          <p:cNvSpPr txBox="1"/>
          <p:nvPr/>
        </p:nvSpPr>
        <p:spPr>
          <a:xfrm>
            <a:off x="827584" y="3212976"/>
            <a:ext cx="6840760" cy="369332"/>
          </a:xfrm>
          <a:prstGeom prst="rect">
            <a:avLst/>
          </a:prstGeom>
          <a:noFill/>
        </p:spPr>
        <p:txBody>
          <a:bodyPr wrap="square" rtlCol="0">
            <a:spAutoFit/>
          </a:bodyPr>
          <a:lstStyle/>
          <a:p>
            <a:r>
              <a:rPr lang="el-GR" dirty="0"/>
              <a:t>Μετατροπή της συγκέντρωσης των ρυπαντών από </a:t>
            </a:r>
            <a:r>
              <a:rPr lang="en-US" dirty="0"/>
              <a:t>ppm </a:t>
            </a:r>
            <a:r>
              <a:rPr lang="el-GR" dirty="0"/>
              <a:t>σε μ</a:t>
            </a:r>
            <a:r>
              <a:rPr lang="en-US" dirty="0"/>
              <a:t>g/m</a:t>
            </a:r>
            <a:r>
              <a:rPr lang="en-US" baseline="30000" dirty="0"/>
              <a:t>3</a:t>
            </a:r>
            <a:r>
              <a:rPr lang="el-GR" dirty="0"/>
              <a:t>.</a:t>
            </a:r>
            <a:endParaRPr lang="en-GB" baseline="30000" dirty="0"/>
          </a:p>
        </p:txBody>
      </p:sp>
      <p:sp>
        <p:nvSpPr>
          <p:cNvPr id="4" name="TextBox 3"/>
          <p:cNvSpPr txBox="1"/>
          <p:nvPr/>
        </p:nvSpPr>
        <p:spPr>
          <a:xfrm>
            <a:off x="611560" y="4725144"/>
            <a:ext cx="7704856" cy="369332"/>
          </a:xfrm>
          <a:prstGeom prst="rect">
            <a:avLst/>
          </a:prstGeom>
          <a:noFill/>
        </p:spPr>
        <p:txBody>
          <a:bodyPr wrap="square" rtlCol="0">
            <a:spAutoFit/>
          </a:bodyPr>
          <a:lstStyle/>
          <a:p>
            <a:r>
              <a:rPr lang="el-GR" dirty="0"/>
              <a:t>Προσδιορισμός εκπομπής ρυπαντών σε </a:t>
            </a:r>
            <a:r>
              <a:rPr lang="en-US" dirty="0"/>
              <a:t>kg </a:t>
            </a:r>
            <a:r>
              <a:rPr lang="el-GR" dirty="0"/>
              <a:t>ανά τόνο κατανάλωσης καυσίμου. </a:t>
            </a:r>
            <a:endParaRPr lang="en-GB" dirty="0"/>
          </a:p>
        </p:txBody>
      </p:sp>
    </p:spTree>
  </p:cSld>
  <p:clrMapOvr>
    <a:masterClrMapping/>
  </p:clrMapOvr>
  <p:transition advTm="64560"/>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188640"/>
            <a:ext cx="8229600" cy="1152128"/>
          </a:xfrm>
        </p:spPr>
        <p:txBody>
          <a:bodyPr>
            <a:noAutofit/>
          </a:bodyPr>
          <a:lstStyle/>
          <a:p>
            <a:pPr algn="ctr"/>
            <a:r>
              <a:rPr lang="el-GR" sz="2800" b="1" dirty="0"/>
              <a:t>Υπολογισμός συντελεστών εκπομπής (ΝΟ</a:t>
            </a:r>
            <a:r>
              <a:rPr lang="el-GR" sz="2800" b="1" baseline="-25000" dirty="0"/>
              <a:t>Χ</a:t>
            </a:r>
            <a:r>
              <a:rPr lang="el-GR" sz="2800" b="1" dirty="0"/>
              <a:t>, </a:t>
            </a:r>
            <a:r>
              <a:rPr lang="en-GB" sz="2800" b="1" dirty="0"/>
              <a:t>SO</a:t>
            </a:r>
            <a:r>
              <a:rPr lang="en-GB" sz="2800" b="1" baseline="-25000" dirty="0"/>
              <a:t>2</a:t>
            </a:r>
            <a:r>
              <a:rPr lang="el-GR" sz="2800" b="1" dirty="0"/>
              <a:t>,</a:t>
            </a:r>
            <a:r>
              <a:rPr lang="en-GB" sz="2800" b="1" dirty="0"/>
              <a:t> CO)</a:t>
            </a:r>
            <a:br>
              <a:rPr lang="en-GB" sz="2800" b="1" dirty="0"/>
            </a:br>
            <a:r>
              <a:rPr lang="el-GR" sz="2800" b="1" dirty="0"/>
              <a:t>Προσδιορισμός </a:t>
            </a:r>
            <a:r>
              <a:rPr lang="en-US" sz="2800" b="1" dirty="0"/>
              <a:t>V</a:t>
            </a:r>
            <a:r>
              <a:rPr lang="en-US" sz="2800" b="1" baseline="-25000" dirty="0"/>
              <a:t>200</a:t>
            </a:r>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4" name="Footer Placeholder 13"/>
          <p:cNvSpPr>
            <a:spLocks noGrp="1"/>
          </p:cNvSpPr>
          <p:nvPr>
            <p:ph type="ftr" sz="quarter" idx="11"/>
          </p:nvPr>
        </p:nvSpPr>
        <p:spPr>
          <a:xfrm>
            <a:off x="611560" y="6356350"/>
            <a:ext cx="8064896"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2" name="TextBox 1"/>
          <p:cNvSpPr txBox="1"/>
          <p:nvPr/>
        </p:nvSpPr>
        <p:spPr>
          <a:xfrm>
            <a:off x="849505" y="3362158"/>
            <a:ext cx="7848872" cy="646331"/>
          </a:xfrm>
          <a:prstGeom prst="rect">
            <a:avLst/>
          </a:prstGeom>
          <a:noFill/>
        </p:spPr>
        <p:txBody>
          <a:bodyPr wrap="square" rtlCol="0">
            <a:spAutoFit/>
          </a:bodyPr>
          <a:lstStyle/>
          <a:p>
            <a:r>
              <a:rPr lang="el-GR" dirty="0"/>
              <a:t>Τα καυσαέρια μεταφέρονται ισοβαρώς (σταθερή πίεση) από το λέβητα (200 </a:t>
            </a:r>
            <a:r>
              <a:rPr lang="el-GR" baseline="30000" dirty="0"/>
              <a:t>ο</a:t>
            </a:r>
            <a:r>
              <a:rPr lang="en-US" dirty="0"/>
              <a:t>C</a:t>
            </a:r>
            <a:r>
              <a:rPr lang="el-GR" dirty="0"/>
              <a:t>)</a:t>
            </a:r>
            <a:r>
              <a:rPr lang="en-US" dirty="0"/>
              <a:t> </a:t>
            </a:r>
            <a:r>
              <a:rPr lang="el-GR" dirty="0"/>
              <a:t>στο περιβάλλον (</a:t>
            </a:r>
            <a:r>
              <a:rPr lang="en-US" dirty="0"/>
              <a:t>20</a:t>
            </a:r>
            <a:r>
              <a:rPr lang="el-GR" baseline="30000" dirty="0"/>
              <a:t> ο</a:t>
            </a:r>
            <a:r>
              <a:rPr lang="en-US" dirty="0"/>
              <a:t>C</a:t>
            </a:r>
            <a:r>
              <a:rPr lang="el-GR" dirty="0"/>
              <a:t>).</a:t>
            </a:r>
            <a:endParaRPr lang="en-GB" dirty="0"/>
          </a:p>
        </p:txBody>
      </p:sp>
      <mc:AlternateContent xmlns:mc="http://schemas.openxmlformats.org/markup-compatibility/2006" xmlns:a14="http://schemas.microsoft.com/office/drawing/2010/main">
        <mc:Choice Requires="a14">
          <p:sp>
            <p:nvSpPr>
              <p:cNvPr id="6" name="Rectangle 5"/>
              <p:cNvSpPr/>
              <p:nvPr/>
            </p:nvSpPr>
            <p:spPr>
              <a:xfrm>
                <a:off x="935596" y="1821722"/>
                <a:ext cx="7272808" cy="113928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r>
                            <a:rPr lang="en-GB" sz="2000" i="0">
                              <a:latin typeface="Cambria Math" panose="02040503050406030204" pitchFamily="18" charset="0"/>
                            </a:rPr>
                            <m:t>200</m:t>
                          </m:r>
                        </m:sub>
                      </m:sSub>
                      <m:r>
                        <a:rPr lang="en-GB" sz="2000" i="0">
                          <a:latin typeface="Cambria Math" panose="02040503050406030204" pitchFamily="18" charset="0"/>
                        </a:rPr>
                        <m:t>=8 </m:t>
                      </m:r>
                      <m:f>
                        <m:fPr>
                          <m:ctrlPr>
                            <a:rPr lang="en-GB" sz="2000" i="1">
                              <a:latin typeface="Cambria Math" panose="02040503050406030204" pitchFamily="18" charset="0"/>
                            </a:rPr>
                          </m:ctrlPr>
                        </m:fPr>
                        <m:num>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r>
                                    <a:rPr lang="en-GB" sz="2000" i="1">
                                      <a:latin typeface="Cambria Math" panose="02040503050406030204" pitchFamily="18" charset="0"/>
                                    </a:rPr>
                                    <m:t>𝑚</m:t>
                                  </m:r>
                                </m:e>
                                <m:sup>
                                  <m:r>
                                    <a:rPr lang="en-GB" sz="2000" i="0">
                                      <a:latin typeface="Cambria Math" panose="02040503050406030204" pitchFamily="18" charset="0"/>
                                    </a:rPr>
                                    <m:t>3</m:t>
                                  </m:r>
                                </m:sup>
                              </m:sSup>
                            </m:num>
                            <m:den>
                              <m:r>
                                <a:rPr lang="en-GB" sz="2000" i="1">
                                  <a:latin typeface="Cambria Math" panose="02040503050406030204" pitchFamily="18" charset="0"/>
                                </a:rPr>
                                <m:t>𝑠</m:t>
                              </m:r>
                            </m:den>
                          </m:f>
                        </m:num>
                        <m:den>
                          <m:f>
                            <m:fPr>
                              <m:ctrlPr>
                                <a:rPr lang="en-GB" sz="2000" i="1">
                                  <a:latin typeface="Cambria Math" panose="02040503050406030204" pitchFamily="18" charset="0"/>
                                </a:rPr>
                              </m:ctrlPr>
                            </m:fPr>
                            <m:num>
                              <m:r>
                                <a:rPr lang="en-GB" sz="2000" i="1">
                                  <a:latin typeface="Cambria Math" panose="02040503050406030204" pitchFamily="18" charset="0"/>
                                </a:rPr>
                                <m:t>𝑡𝑛</m:t>
                              </m:r>
                            </m:num>
                            <m:den>
                              <m:r>
                                <a:rPr lang="en-GB" sz="2000" i="1">
                                  <a:latin typeface="Cambria Math" panose="02040503050406030204" pitchFamily="18" charset="0"/>
                                </a:rPr>
                                <m:t>h</m:t>
                              </m:r>
                            </m:den>
                          </m:f>
                        </m:den>
                      </m:f>
                      <m:r>
                        <a:rPr lang="en-GB" sz="2000" i="0">
                          <a:latin typeface="Cambria Math" panose="02040503050406030204" pitchFamily="18" charset="0"/>
                        </a:rPr>
                        <m:t>=8</m:t>
                      </m:r>
                      <m:f>
                        <m:fPr>
                          <m:ctrlPr>
                            <a:rPr lang="en-GB" sz="2000" i="1">
                              <a:latin typeface="Cambria Math" panose="02040503050406030204" pitchFamily="18" charset="0"/>
                            </a:rPr>
                          </m:ctrlPr>
                        </m:fPr>
                        <m:num>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r>
                                    <a:rPr lang="en-GB" sz="2000" i="1">
                                      <a:latin typeface="Cambria Math" panose="02040503050406030204" pitchFamily="18" charset="0"/>
                                    </a:rPr>
                                    <m:t>𝑚</m:t>
                                  </m:r>
                                </m:e>
                                <m:sup>
                                  <m:r>
                                    <a:rPr lang="en-GB" sz="2000" i="0">
                                      <a:latin typeface="Cambria Math" panose="02040503050406030204" pitchFamily="18" charset="0"/>
                                    </a:rPr>
                                    <m:t>3</m:t>
                                  </m:r>
                                </m:sup>
                              </m:sSup>
                            </m:num>
                            <m:den>
                              <m:r>
                                <a:rPr lang="en-GB" sz="2000" i="1">
                                  <a:latin typeface="Cambria Math" panose="02040503050406030204" pitchFamily="18" charset="0"/>
                                </a:rPr>
                                <m:t>𝑠</m:t>
                              </m:r>
                            </m:den>
                          </m:f>
                        </m:num>
                        <m:den>
                          <m:f>
                            <m:fPr>
                              <m:ctrlPr>
                                <a:rPr lang="en-GB" sz="2000" i="1">
                                  <a:latin typeface="Cambria Math" panose="02040503050406030204" pitchFamily="18" charset="0"/>
                                </a:rPr>
                              </m:ctrlPr>
                            </m:fPr>
                            <m:num>
                              <m:r>
                                <a:rPr lang="en-GB" sz="2000" i="1">
                                  <a:latin typeface="Cambria Math" panose="02040503050406030204" pitchFamily="18" charset="0"/>
                                </a:rPr>
                                <m:t>𝑡𝑛</m:t>
                              </m:r>
                            </m:num>
                            <m:den>
                              <m:r>
                                <a:rPr lang="en-GB" sz="2000" i="0">
                                  <a:latin typeface="Cambria Math" panose="02040503050406030204" pitchFamily="18" charset="0"/>
                                </a:rPr>
                                <m:t>3600 </m:t>
                              </m:r>
                              <m:r>
                                <a:rPr lang="en-GB" sz="2000" i="1">
                                  <a:latin typeface="Cambria Math" panose="02040503050406030204" pitchFamily="18" charset="0"/>
                                </a:rPr>
                                <m:t>𝑠</m:t>
                              </m:r>
                            </m:den>
                          </m:f>
                        </m:den>
                      </m:f>
                      <m:r>
                        <a:rPr lang="en-GB" sz="2000" i="0">
                          <a:latin typeface="Cambria Math" panose="02040503050406030204" pitchFamily="18" charset="0"/>
                        </a:rPr>
                        <m:t>=8∗3600</m:t>
                      </m:r>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r>
                                <a:rPr lang="en-GB" sz="2000" i="1">
                                  <a:latin typeface="Cambria Math" panose="02040503050406030204" pitchFamily="18" charset="0"/>
                                </a:rPr>
                                <m:t>𝑚</m:t>
                              </m:r>
                            </m:e>
                            <m:sup>
                              <m:r>
                                <a:rPr lang="en-GB" sz="2000" i="0">
                                  <a:latin typeface="Cambria Math" panose="02040503050406030204" pitchFamily="18" charset="0"/>
                                </a:rPr>
                                <m:t>3</m:t>
                              </m:r>
                            </m:sup>
                          </m:sSup>
                        </m:num>
                        <m:den>
                          <m:r>
                            <a:rPr lang="en-GB" sz="2000" i="1">
                              <a:latin typeface="Cambria Math" panose="02040503050406030204" pitchFamily="18" charset="0"/>
                            </a:rPr>
                            <m:t>𝑡𝑛</m:t>
                          </m:r>
                        </m:den>
                      </m:f>
                      <m:r>
                        <a:rPr lang="en-GB" sz="2000" i="0">
                          <a:latin typeface="Cambria Math" panose="02040503050406030204" pitchFamily="18" charset="0"/>
                        </a:rPr>
                        <m:t>=28800</m:t>
                      </m:r>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r>
                                <a:rPr lang="en-GB" sz="2000" i="1">
                                  <a:latin typeface="Cambria Math" panose="02040503050406030204" pitchFamily="18" charset="0"/>
                                </a:rPr>
                                <m:t>𝑚</m:t>
                              </m:r>
                            </m:e>
                            <m:sup>
                              <m:r>
                                <a:rPr lang="en-GB" sz="2000" i="0">
                                  <a:latin typeface="Cambria Math" panose="02040503050406030204" pitchFamily="18" charset="0"/>
                                </a:rPr>
                                <m:t>3</m:t>
                              </m:r>
                            </m:sup>
                          </m:sSup>
                        </m:num>
                        <m:den>
                          <m:r>
                            <a:rPr lang="en-GB" sz="2000" i="1">
                              <a:latin typeface="Cambria Math" panose="02040503050406030204" pitchFamily="18" charset="0"/>
                            </a:rPr>
                            <m:t>𝑡𝑛</m:t>
                          </m:r>
                        </m:den>
                      </m:f>
                    </m:oMath>
                  </m:oMathPara>
                </a14:m>
                <a:endParaRPr lang="en-GB" sz="2000" dirty="0"/>
              </a:p>
            </p:txBody>
          </p:sp>
        </mc:Choice>
        <mc:Fallback xmlns="">
          <p:sp>
            <p:nvSpPr>
              <p:cNvPr id="6" name="Rectangle 5"/>
              <p:cNvSpPr>
                <a:spLocks noRot="1" noChangeAspect="1" noMove="1" noResize="1" noEditPoints="1" noAdjustHandles="1" noChangeArrowheads="1" noChangeShapeType="1" noTextEdit="1"/>
              </p:cNvSpPr>
              <p:nvPr/>
            </p:nvSpPr>
            <p:spPr>
              <a:xfrm>
                <a:off x="935596" y="1821722"/>
                <a:ext cx="7272808" cy="1139286"/>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323528" y="4556636"/>
                <a:ext cx="8601671" cy="7621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i="1">
                              <a:latin typeface="Cambria Math" panose="02040503050406030204" pitchFamily="18" charset="0"/>
                            </a:rPr>
                          </m:ctrlPr>
                        </m:sSubPr>
                        <m:e>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r>
                                    <a:rPr lang="en-GB" sz="2000" i="0">
                                      <a:latin typeface="Cambria Math" panose="02040503050406030204" pitchFamily="18" charset="0"/>
                                    </a:rPr>
                                    <m:t>20</m:t>
                                  </m:r>
                                </m:sub>
                              </m:sSub>
                            </m:num>
                            <m:den>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r>
                                    <a:rPr lang="en-GB" sz="2000" i="0">
                                      <a:latin typeface="Cambria Math" panose="02040503050406030204" pitchFamily="18" charset="0"/>
                                    </a:rPr>
                                    <m:t>200</m:t>
                                  </m:r>
                                </m:sub>
                              </m:sSub>
                            </m:den>
                          </m:f>
                          <m:r>
                            <a:rPr lang="en-GB" sz="2000" i="0">
                              <a:latin typeface="Cambria Math" panose="02040503050406030204" pitchFamily="18" charset="0"/>
                            </a:rPr>
                            <m:t>=</m:t>
                          </m:r>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panose="02040503050406030204" pitchFamily="18" charset="0"/>
                                    </a:rPr>
                                    <m:t>𝑇</m:t>
                                  </m:r>
                                </m:e>
                                <m:sub>
                                  <m:r>
                                    <a:rPr lang="en-GB" sz="2000" i="0">
                                      <a:latin typeface="Cambria Math" panose="02040503050406030204" pitchFamily="18" charset="0"/>
                                    </a:rPr>
                                    <m:t>20</m:t>
                                  </m:r>
                                </m:sub>
                              </m:sSub>
                            </m:num>
                            <m:den>
                              <m:sSub>
                                <m:sSubPr>
                                  <m:ctrlPr>
                                    <a:rPr lang="en-GB" sz="2000" i="1">
                                      <a:latin typeface="Cambria Math" panose="02040503050406030204" pitchFamily="18" charset="0"/>
                                    </a:rPr>
                                  </m:ctrlPr>
                                </m:sSubPr>
                                <m:e>
                                  <m:r>
                                    <a:rPr lang="en-GB" sz="2000" i="1">
                                      <a:latin typeface="Cambria Math" panose="02040503050406030204" pitchFamily="18" charset="0"/>
                                    </a:rPr>
                                    <m:t>𝑇</m:t>
                                  </m:r>
                                </m:e>
                                <m:sub>
                                  <m:r>
                                    <a:rPr lang="en-GB" sz="2000" i="0">
                                      <a:latin typeface="Cambria Math" panose="02040503050406030204" pitchFamily="18" charset="0"/>
                                    </a:rPr>
                                    <m:t>200</m:t>
                                  </m:r>
                                </m:sub>
                              </m:sSub>
                            </m:den>
                          </m:f>
                          <m:r>
                            <a:rPr lang="en-GB" sz="2000" i="0">
                              <a:latin typeface="Cambria Math" panose="02040503050406030204" pitchFamily="18" charset="0"/>
                            </a:rPr>
                            <m:t>→</m:t>
                          </m:r>
                          <m:r>
                            <a:rPr lang="en-GB" sz="2000" i="1">
                              <a:latin typeface="Cambria Math" panose="02040503050406030204" pitchFamily="18" charset="0"/>
                            </a:rPr>
                            <m:t>𝑉</m:t>
                          </m:r>
                        </m:e>
                        <m:sub>
                          <m:r>
                            <a:rPr lang="en-GB" sz="2000" i="0">
                              <a:latin typeface="Cambria Math" panose="02040503050406030204" pitchFamily="18" charset="0"/>
                            </a:rPr>
                            <m:t>20</m:t>
                          </m:r>
                        </m:sub>
                      </m:sSub>
                      <m:r>
                        <a:rPr lang="en-GB" sz="2000" i="0">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r>
                            <a:rPr lang="en-GB" sz="2000" i="0">
                              <a:latin typeface="Cambria Math" panose="02040503050406030204" pitchFamily="18" charset="0"/>
                            </a:rPr>
                            <m:t>200</m:t>
                          </m:r>
                        </m:sub>
                      </m:sSub>
                      <m:r>
                        <a:rPr lang="en-GB" sz="2000" i="0">
                          <a:latin typeface="Cambria Math" panose="02040503050406030204" pitchFamily="18" charset="0"/>
                        </a:rPr>
                        <m:t>∗ </m:t>
                      </m:r>
                      <m:f>
                        <m:fPr>
                          <m:ctrlPr>
                            <a:rPr lang="en-GB" sz="2000" i="1">
                              <a:latin typeface="Cambria Math" panose="02040503050406030204" pitchFamily="18" charset="0"/>
                            </a:rPr>
                          </m:ctrlPr>
                        </m:fPr>
                        <m:num>
                          <m:r>
                            <a:rPr lang="en-GB" sz="2000" i="0">
                              <a:latin typeface="Cambria Math" panose="02040503050406030204" pitchFamily="18" charset="0"/>
                            </a:rPr>
                            <m:t>273+20</m:t>
                          </m:r>
                        </m:num>
                        <m:den>
                          <m:r>
                            <a:rPr lang="en-GB" sz="2000" i="0">
                              <a:latin typeface="Cambria Math" panose="02040503050406030204" pitchFamily="18" charset="0"/>
                            </a:rPr>
                            <m:t>273+200</m:t>
                          </m:r>
                        </m:den>
                      </m:f>
                      <m:r>
                        <a:rPr lang="en-GB" sz="2000" i="0">
                          <a:latin typeface="Cambria Math" panose="02040503050406030204" pitchFamily="18" charset="0"/>
                        </a:rPr>
                        <m:t>=28800∗</m:t>
                      </m:r>
                      <m:f>
                        <m:fPr>
                          <m:ctrlPr>
                            <a:rPr lang="en-GB" sz="2000" i="1">
                              <a:latin typeface="Cambria Math" panose="02040503050406030204" pitchFamily="18" charset="0"/>
                            </a:rPr>
                          </m:ctrlPr>
                        </m:fPr>
                        <m:num>
                          <m:r>
                            <a:rPr lang="en-GB" sz="2000" i="0">
                              <a:latin typeface="Cambria Math" panose="02040503050406030204" pitchFamily="18" charset="0"/>
                            </a:rPr>
                            <m:t>273+20</m:t>
                          </m:r>
                        </m:num>
                        <m:den>
                          <m:r>
                            <a:rPr lang="en-GB" sz="2000" i="0">
                              <a:latin typeface="Cambria Math" panose="02040503050406030204" pitchFamily="18" charset="0"/>
                            </a:rPr>
                            <m:t>273+200</m:t>
                          </m:r>
                        </m:den>
                      </m:f>
                      <m:r>
                        <a:rPr lang="en-GB" sz="2000" i="0">
                          <a:latin typeface="Cambria Math" panose="02040503050406030204" pitchFamily="18" charset="0"/>
                        </a:rPr>
                        <m:t>=17840</m:t>
                      </m:r>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r>
                                <a:rPr lang="en-GB" sz="2000" i="1">
                                  <a:latin typeface="Cambria Math" panose="02040503050406030204" pitchFamily="18" charset="0"/>
                                </a:rPr>
                                <m:t>𝑚</m:t>
                              </m:r>
                            </m:e>
                            <m:sup>
                              <m:r>
                                <a:rPr lang="en-GB" sz="2000" i="0">
                                  <a:latin typeface="Cambria Math" panose="02040503050406030204" pitchFamily="18" charset="0"/>
                                </a:rPr>
                                <m:t>3</m:t>
                              </m:r>
                            </m:sup>
                          </m:sSup>
                        </m:num>
                        <m:den>
                          <m:r>
                            <a:rPr lang="en-GB" sz="2000" i="1">
                              <a:latin typeface="Cambria Math" panose="02040503050406030204" pitchFamily="18" charset="0"/>
                            </a:rPr>
                            <m:t>𝑡𝑛</m:t>
                          </m:r>
                        </m:den>
                      </m:f>
                    </m:oMath>
                  </m:oMathPara>
                </a14:m>
                <a:endParaRPr lang="en-GB" sz="2000" dirty="0"/>
              </a:p>
            </p:txBody>
          </p:sp>
        </mc:Choice>
        <mc:Fallback xmlns="">
          <p:sp>
            <p:nvSpPr>
              <p:cNvPr id="8" name="Rectangle 7"/>
              <p:cNvSpPr>
                <a:spLocks noRot="1" noChangeAspect="1" noMove="1" noResize="1" noEditPoints="1" noAdjustHandles="1" noChangeArrowheads="1" noChangeShapeType="1" noTextEdit="1"/>
              </p:cNvSpPr>
              <p:nvPr/>
            </p:nvSpPr>
            <p:spPr>
              <a:xfrm>
                <a:off x="323528" y="4556636"/>
                <a:ext cx="8601671" cy="762132"/>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98302753"/>
      </p:ext>
    </p:extLst>
  </p:cSld>
  <p:clrMapOvr>
    <a:masterClrMapping/>
  </p:clrMapOvr>
  <p:transition advTm="64560"/>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188640"/>
            <a:ext cx="8229600" cy="1152128"/>
          </a:xfrm>
        </p:spPr>
        <p:txBody>
          <a:bodyPr>
            <a:noAutofit/>
          </a:bodyPr>
          <a:lstStyle/>
          <a:p>
            <a:pPr algn="ctr"/>
            <a:r>
              <a:rPr lang="el-GR" sz="2800" b="1" dirty="0"/>
              <a:t>Υπολογισμός συντελεστών εκπομπής (ΝΟ</a:t>
            </a:r>
            <a:r>
              <a:rPr lang="el-GR" sz="2800" b="1" baseline="-25000" dirty="0"/>
              <a:t>Χ</a:t>
            </a:r>
            <a:r>
              <a:rPr lang="el-GR" sz="2800" b="1" dirty="0"/>
              <a:t>, </a:t>
            </a:r>
            <a:r>
              <a:rPr lang="en-GB" sz="2800" b="1" dirty="0"/>
              <a:t>SO</a:t>
            </a:r>
            <a:r>
              <a:rPr lang="en-GB" sz="2800" b="1" baseline="-25000" dirty="0"/>
              <a:t>2</a:t>
            </a:r>
            <a:r>
              <a:rPr lang="el-GR" sz="2800" b="1" dirty="0"/>
              <a:t>,</a:t>
            </a:r>
            <a:r>
              <a:rPr lang="en-GB" sz="2800" b="1" dirty="0"/>
              <a:t> CO)</a:t>
            </a:r>
            <a:br>
              <a:rPr lang="en-GB" sz="2800" b="1" dirty="0"/>
            </a:br>
            <a:r>
              <a:rPr lang="el-GR" sz="2800" b="1" dirty="0"/>
              <a:t>Προσδιορισμός </a:t>
            </a:r>
            <a:r>
              <a:rPr lang="en-US" sz="2800" b="1" dirty="0"/>
              <a:t>C</a:t>
            </a:r>
            <a:r>
              <a:rPr lang="en-US" sz="2800" b="1" baseline="-25000" dirty="0"/>
              <a:t>NO</a:t>
            </a:r>
            <a:r>
              <a:rPr lang="en-US" sz="2800" b="1" dirty="0"/>
              <a:t> (ppm </a:t>
            </a:r>
            <a:r>
              <a:rPr lang="el-GR" sz="2800" b="1" dirty="0"/>
              <a:t>σε μ</a:t>
            </a:r>
            <a:r>
              <a:rPr lang="en-US" sz="2800" b="1" dirty="0"/>
              <a:t>g/m</a:t>
            </a:r>
            <a:r>
              <a:rPr lang="en-US" sz="2800" b="1" baseline="30000" dirty="0"/>
              <a:t>3</a:t>
            </a:r>
            <a:r>
              <a:rPr lang="en-US" sz="2800" b="1" dirty="0"/>
              <a:t>)</a:t>
            </a:r>
            <a:endParaRPr lang="en-US" sz="2800" b="1" baseline="-25000"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4" name="Footer Placeholder 13"/>
          <p:cNvSpPr>
            <a:spLocks noGrp="1"/>
          </p:cNvSpPr>
          <p:nvPr>
            <p:ph type="ftr" sz="quarter" idx="11"/>
          </p:nvPr>
        </p:nvSpPr>
        <p:spPr>
          <a:xfrm>
            <a:off x="611560" y="6356350"/>
            <a:ext cx="8064896"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15" name="TextBox 14"/>
          <p:cNvSpPr txBox="1"/>
          <p:nvPr/>
        </p:nvSpPr>
        <p:spPr>
          <a:xfrm>
            <a:off x="1151620" y="1576124"/>
            <a:ext cx="6840760" cy="369332"/>
          </a:xfrm>
          <a:prstGeom prst="rect">
            <a:avLst/>
          </a:prstGeom>
          <a:noFill/>
        </p:spPr>
        <p:txBody>
          <a:bodyPr wrap="square" rtlCol="0">
            <a:spAutoFit/>
          </a:bodyPr>
          <a:lstStyle/>
          <a:p>
            <a:r>
              <a:rPr lang="el-GR" dirty="0"/>
              <a:t>Μετατροπή της συγκέντρωσης των ρυπαντών από </a:t>
            </a:r>
            <a:r>
              <a:rPr lang="en-US" dirty="0"/>
              <a:t>ppm </a:t>
            </a:r>
            <a:r>
              <a:rPr lang="el-GR" dirty="0"/>
              <a:t>σε μ</a:t>
            </a:r>
            <a:r>
              <a:rPr lang="en-US" dirty="0"/>
              <a:t>g/m</a:t>
            </a:r>
            <a:r>
              <a:rPr lang="en-US" baseline="30000" dirty="0"/>
              <a:t>3</a:t>
            </a:r>
            <a:r>
              <a:rPr lang="el-GR" dirty="0"/>
              <a:t>.</a:t>
            </a:r>
            <a:endParaRPr lang="en-GB" baseline="30000" dirty="0"/>
          </a:p>
        </p:txBody>
      </p:sp>
      <mc:AlternateContent xmlns:mc="http://schemas.openxmlformats.org/markup-compatibility/2006" xmlns:a14="http://schemas.microsoft.com/office/drawing/2010/main">
        <mc:Choice Requires="a14">
          <p:sp>
            <p:nvSpPr>
              <p:cNvPr id="3" name="Rectangle 2"/>
              <p:cNvSpPr/>
              <p:nvPr/>
            </p:nvSpPr>
            <p:spPr>
              <a:xfrm>
                <a:off x="477888" y="4454741"/>
                <a:ext cx="7920880" cy="72244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b="1" i="1">
                              <a:latin typeface="Cambria Math" panose="02040503050406030204" pitchFamily="18" charset="0"/>
                            </a:rPr>
                          </m:ctrlPr>
                        </m:sSubPr>
                        <m:e>
                          <m:r>
                            <a:rPr lang="en-GB" sz="2000" b="1" i="1">
                              <a:latin typeface="Cambria Math" panose="02040503050406030204" pitchFamily="18" charset="0"/>
                            </a:rPr>
                            <m:t>𝑪</m:t>
                          </m:r>
                        </m:e>
                        <m:sub>
                          <m:r>
                            <a:rPr lang="en-GB" sz="2000" b="1" i="1">
                              <a:latin typeface="Cambria Math" panose="02040503050406030204" pitchFamily="18" charset="0"/>
                            </a:rPr>
                            <m:t>𝝁</m:t>
                          </m:r>
                          <m:f>
                            <m:fPr>
                              <m:type m:val="lin"/>
                              <m:ctrlPr>
                                <a:rPr lang="en-GB" sz="2000" b="1" i="1">
                                  <a:latin typeface="Cambria Math" panose="02040503050406030204" pitchFamily="18" charset="0"/>
                                </a:rPr>
                              </m:ctrlPr>
                            </m:fPr>
                            <m:num>
                              <m:r>
                                <a:rPr lang="en-GB" sz="2000" b="1" i="1">
                                  <a:latin typeface="Cambria Math" panose="02040503050406030204" pitchFamily="18" charset="0"/>
                                </a:rPr>
                                <m:t>𝒈</m:t>
                              </m:r>
                            </m:num>
                            <m:den>
                              <m:sSup>
                                <m:sSupPr>
                                  <m:ctrlPr>
                                    <a:rPr lang="en-GB" sz="2000" b="1" i="1">
                                      <a:latin typeface="Cambria Math" panose="02040503050406030204" pitchFamily="18" charset="0"/>
                                    </a:rPr>
                                  </m:ctrlPr>
                                </m:sSupPr>
                                <m:e>
                                  <m:r>
                                    <a:rPr lang="en-GB" sz="2000" b="1" i="1">
                                      <a:latin typeface="Cambria Math" panose="02040503050406030204" pitchFamily="18" charset="0"/>
                                    </a:rPr>
                                    <m:t>𝒎</m:t>
                                  </m:r>
                                </m:e>
                                <m:sup>
                                  <m:r>
                                    <a:rPr lang="en-GB" sz="2000" b="1" i="0">
                                      <a:latin typeface="Cambria Math" panose="02040503050406030204" pitchFamily="18" charset="0"/>
                                    </a:rPr>
                                    <m:t>𝟑</m:t>
                                  </m:r>
                                </m:sup>
                              </m:sSup>
                            </m:den>
                          </m:f>
                        </m:sub>
                      </m:sSub>
                      <m:r>
                        <a:rPr lang="en-GB" sz="2000" b="1" i="0">
                          <a:latin typeface="Cambria Math" panose="02040503050406030204" pitchFamily="18" charset="0"/>
                        </a:rPr>
                        <m:t>=</m:t>
                      </m:r>
                      <m:f>
                        <m:fPr>
                          <m:ctrlPr>
                            <a:rPr lang="en-GB" sz="2000" b="1" i="1">
                              <a:latin typeface="Cambria Math" panose="02040503050406030204" pitchFamily="18" charset="0"/>
                            </a:rPr>
                          </m:ctrlPr>
                        </m:fPr>
                        <m:num>
                          <m:r>
                            <a:rPr lang="en-GB" sz="2000" b="1" i="1">
                              <a:latin typeface="Cambria Math" panose="02040503050406030204" pitchFamily="18" charset="0"/>
                            </a:rPr>
                            <m:t>𝑷</m:t>
                          </m:r>
                          <m:sSub>
                            <m:sSubPr>
                              <m:ctrlPr>
                                <a:rPr lang="en-GB" sz="2000" b="1" i="1">
                                  <a:latin typeface="Cambria Math" panose="02040503050406030204" pitchFamily="18" charset="0"/>
                                </a:rPr>
                              </m:ctrlPr>
                            </m:sSubPr>
                            <m:e>
                              <m:r>
                                <a:rPr lang="en-GB" sz="2000" b="1" i="1">
                                  <a:latin typeface="Cambria Math" panose="02040503050406030204" pitchFamily="18" charset="0"/>
                                </a:rPr>
                                <m:t>𝑴</m:t>
                              </m:r>
                            </m:e>
                            <m:sub>
                              <m:r>
                                <a:rPr lang="en-GB" sz="2000" b="1" i="1">
                                  <a:latin typeface="Cambria Math" panose="02040503050406030204" pitchFamily="18" charset="0"/>
                                </a:rPr>
                                <m:t>𝒊</m:t>
                              </m:r>
                            </m:sub>
                          </m:sSub>
                        </m:num>
                        <m:den>
                          <m:r>
                            <a:rPr lang="en-GB" sz="2000" b="1" i="1">
                              <a:latin typeface="Cambria Math" panose="02040503050406030204" pitchFamily="18" charset="0"/>
                            </a:rPr>
                            <m:t>𝑹𝑻</m:t>
                          </m:r>
                        </m:den>
                      </m:f>
                      <m:r>
                        <a:rPr lang="en-GB" sz="2000" b="1" i="0">
                          <a:latin typeface="Cambria Math" panose="02040503050406030204" pitchFamily="18" charset="0"/>
                        </a:rPr>
                        <m:t>∗</m:t>
                      </m:r>
                      <m:sSub>
                        <m:sSubPr>
                          <m:ctrlPr>
                            <a:rPr lang="en-GB" sz="2000" b="1" i="1">
                              <a:latin typeface="Cambria Math" panose="02040503050406030204" pitchFamily="18" charset="0"/>
                            </a:rPr>
                          </m:ctrlPr>
                        </m:sSubPr>
                        <m:e>
                          <m:r>
                            <a:rPr lang="en-GB" sz="2000" b="1" i="1">
                              <a:latin typeface="Cambria Math" panose="02040503050406030204" pitchFamily="18" charset="0"/>
                            </a:rPr>
                            <m:t>𝑪</m:t>
                          </m:r>
                        </m:e>
                        <m:sub>
                          <m:r>
                            <a:rPr lang="en-GB" sz="2000" b="1" i="1">
                              <a:latin typeface="Cambria Math" panose="02040503050406030204" pitchFamily="18" charset="0"/>
                            </a:rPr>
                            <m:t>𝒑𝒑𝒎</m:t>
                          </m:r>
                        </m:sub>
                      </m:sSub>
                      <m:r>
                        <a:rPr lang="en-GB" sz="2000" b="1" i="0">
                          <a:latin typeface="Cambria Math" panose="02040503050406030204" pitchFamily="18" charset="0"/>
                        </a:rPr>
                        <m:t>=</m:t>
                      </m:r>
                      <m:f>
                        <m:fPr>
                          <m:ctrlPr>
                            <a:rPr lang="en-GB" sz="2000" b="1" i="1">
                              <a:latin typeface="Cambria Math" panose="02040503050406030204" pitchFamily="18" charset="0"/>
                            </a:rPr>
                          </m:ctrlPr>
                        </m:fPr>
                        <m:num>
                          <m:sSup>
                            <m:sSupPr>
                              <m:ctrlPr>
                                <a:rPr lang="en-GB" sz="2000" b="1" i="1">
                                  <a:latin typeface="Cambria Math" panose="02040503050406030204" pitchFamily="18" charset="0"/>
                                </a:rPr>
                              </m:ctrlPr>
                            </m:sSupPr>
                            <m:e>
                              <m:r>
                                <a:rPr lang="en-GB" sz="2000" b="1" i="0">
                                  <a:latin typeface="Cambria Math" panose="02040503050406030204" pitchFamily="18" charset="0"/>
                                </a:rPr>
                                <m:t>𝟏𝟎</m:t>
                              </m:r>
                            </m:e>
                            <m:sup>
                              <m:r>
                                <a:rPr lang="en-GB" sz="2000" b="1" i="0">
                                  <a:latin typeface="Cambria Math" panose="02040503050406030204" pitchFamily="18" charset="0"/>
                                </a:rPr>
                                <m:t>𝟓</m:t>
                              </m:r>
                            </m:sup>
                          </m:sSup>
                          <m:r>
                            <a:rPr lang="en-GB" sz="2000" b="1" i="0">
                              <a:latin typeface="Cambria Math" panose="02040503050406030204" pitchFamily="18" charset="0"/>
                            </a:rPr>
                            <m:t>∗</m:t>
                          </m:r>
                          <m:r>
                            <a:rPr lang="en-GB" sz="2000" b="1" i="0">
                              <a:latin typeface="Cambria Math" panose="02040503050406030204" pitchFamily="18" charset="0"/>
                            </a:rPr>
                            <m:t>𝟑𝟎</m:t>
                          </m:r>
                        </m:num>
                        <m:den>
                          <m:r>
                            <a:rPr lang="en-GB" sz="2000" b="1" i="0">
                              <a:latin typeface="Cambria Math" panose="02040503050406030204" pitchFamily="18" charset="0"/>
                            </a:rPr>
                            <m:t>𝟖</m:t>
                          </m:r>
                          <m:r>
                            <a:rPr lang="en-GB" sz="2000" b="1" i="0">
                              <a:latin typeface="Cambria Math" panose="02040503050406030204" pitchFamily="18" charset="0"/>
                            </a:rPr>
                            <m:t>.</m:t>
                          </m:r>
                          <m:r>
                            <a:rPr lang="en-GB" sz="2000" b="1" i="0">
                              <a:latin typeface="Cambria Math" panose="02040503050406030204" pitchFamily="18" charset="0"/>
                            </a:rPr>
                            <m:t>𝟑𝟏𝟒</m:t>
                          </m:r>
                          <m:r>
                            <a:rPr lang="en-GB" sz="2000" b="1" i="0">
                              <a:latin typeface="Cambria Math" panose="02040503050406030204" pitchFamily="18" charset="0"/>
                            </a:rPr>
                            <m:t>∗</m:t>
                          </m:r>
                          <m:r>
                            <a:rPr lang="en-GB" sz="2000" b="1" i="0">
                              <a:latin typeface="Cambria Math" panose="02040503050406030204" pitchFamily="18" charset="0"/>
                            </a:rPr>
                            <m:t>𝟐𝟗𝟑</m:t>
                          </m:r>
                        </m:den>
                      </m:f>
                      <m:r>
                        <a:rPr lang="en-GB" sz="2000" b="1" i="0">
                          <a:latin typeface="Cambria Math" panose="02040503050406030204" pitchFamily="18" charset="0"/>
                        </a:rPr>
                        <m:t>∗</m:t>
                      </m:r>
                      <m:r>
                        <a:rPr lang="en-GB" sz="2000" b="1" i="0">
                          <a:latin typeface="Cambria Math" panose="02040503050406030204" pitchFamily="18" charset="0"/>
                        </a:rPr>
                        <m:t>𝟏𝟎𝟎</m:t>
                      </m:r>
                      <m:r>
                        <a:rPr lang="en-GB" sz="2000" b="1" i="0">
                          <a:latin typeface="Cambria Math" panose="02040503050406030204" pitchFamily="18" charset="0"/>
                        </a:rPr>
                        <m:t>=</m:t>
                      </m:r>
                      <m:r>
                        <a:rPr lang="en-GB" sz="2000" b="1" i="0">
                          <a:latin typeface="Cambria Math" panose="02040503050406030204" pitchFamily="18" charset="0"/>
                        </a:rPr>
                        <m:t>𝟏𝟐𝟑𝟏𝟓𝟐</m:t>
                      </m:r>
                      <m:r>
                        <a:rPr lang="en-GB" sz="2000" b="1" i="0">
                          <a:latin typeface="Cambria Math" panose="02040503050406030204" pitchFamily="18" charset="0"/>
                        </a:rPr>
                        <m:t>.</m:t>
                      </m:r>
                      <m:r>
                        <a:rPr lang="en-GB" sz="2000" b="1" i="0">
                          <a:latin typeface="Cambria Math" panose="02040503050406030204" pitchFamily="18" charset="0"/>
                        </a:rPr>
                        <m:t>𝟔</m:t>
                      </m:r>
                      <m:r>
                        <a:rPr lang="en-GB" sz="2000" b="1" i="0">
                          <a:latin typeface="Cambria Math" panose="02040503050406030204" pitchFamily="18" charset="0"/>
                        </a:rPr>
                        <m:t> </m:t>
                      </m:r>
                      <m:f>
                        <m:fPr>
                          <m:ctrlPr>
                            <a:rPr lang="en-GB" sz="2000" b="1" i="1">
                              <a:latin typeface="Cambria Math" panose="02040503050406030204" pitchFamily="18" charset="0"/>
                            </a:rPr>
                          </m:ctrlPr>
                        </m:fPr>
                        <m:num>
                          <m:r>
                            <a:rPr lang="en-GB" sz="2000" b="1" i="1">
                              <a:latin typeface="Cambria Math" panose="02040503050406030204" pitchFamily="18" charset="0"/>
                            </a:rPr>
                            <m:t>𝝁</m:t>
                          </m:r>
                          <m:r>
                            <a:rPr lang="en-GB" sz="2000" b="1" i="1">
                              <a:latin typeface="Cambria Math" panose="02040503050406030204" pitchFamily="18" charset="0"/>
                            </a:rPr>
                            <m:t>𝒈</m:t>
                          </m:r>
                        </m:num>
                        <m:den>
                          <m:sSup>
                            <m:sSupPr>
                              <m:ctrlPr>
                                <a:rPr lang="en-GB" sz="2000" b="1" i="1">
                                  <a:latin typeface="Cambria Math" panose="02040503050406030204" pitchFamily="18" charset="0"/>
                                </a:rPr>
                              </m:ctrlPr>
                            </m:sSupPr>
                            <m:e>
                              <m:r>
                                <a:rPr lang="en-GB" sz="2000" b="1" i="1">
                                  <a:latin typeface="Cambria Math" panose="02040503050406030204" pitchFamily="18" charset="0"/>
                                </a:rPr>
                                <m:t>𝒎</m:t>
                              </m:r>
                            </m:e>
                            <m:sup>
                              <m:r>
                                <a:rPr lang="en-GB" sz="2000" b="1" i="0">
                                  <a:latin typeface="Cambria Math" panose="02040503050406030204" pitchFamily="18" charset="0"/>
                                </a:rPr>
                                <m:t>𝟑</m:t>
                              </m:r>
                            </m:sup>
                          </m:sSup>
                        </m:den>
                      </m:f>
                    </m:oMath>
                  </m:oMathPara>
                </a14:m>
                <a:endParaRPr lang="en-GB" sz="2000" b="1" dirty="0"/>
              </a:p>
            </p:txBody>
          </p:sp>
        </mc:Choice>
        <mc:Fallback xmlns="">
          <p:sp>
            <p:nvSpPr>
              <p:cNvPr id="3" name="Rectangle 2"/>
              <p:cNvSpPr>
                <a:spLocks noRot="1" noChangeAspect="1" noMove="1" noResize="1" noEditPoints="1" noAdjustHandles="1" noChangeArrowheads="1" noChangeShapeType="1" noTextEdit="1"/>
              </p:cNvSpPr>
              <p:nvPr/>
            </p:nvSpPr>
            <p:spPr>
              <a:xfrm>
                <a:off x="477888" y="4454741"/>
                <a:ext cx="7920880" cy="722442"/>
              </a:xfrm>
              <a:prstGeom prst="rect">
                <a:avLst/>
              </a:prstGeom>
              <a:blipFill>
                <a:blip r:embed="rId3"/>
                <a:stretch>
                  <a:fillRect/>
                </a:stretch>
              </a:blipFill>
            </p:spPr>
            <p:txBody>
              <a:bodyPr/>
              <a:lstStyle/>
              <a:p>
                <a:r>
                  <a:rPr lang="en-GB">
                    <a:noFill/>
                  </a:rPr>
                  <a:t> </a:t>
                </a:r>
              </a:p>
            </p:txBody>
          </p:sp>
        </mc:Fallback>
      </mc:AlternateContent>
      <p:sp>
        <p:nvSpPr>
          <p:cNvPr id="4" name="TextBox 3"/>
          <p:cNvSpPr txBox="1"/>
          <p:nvPr/>
        </p:nvSpPr>
        <p:spPr>
          <a:xfrm>
            <a:off x="1835696" y="2266426"/>
            <a:ext cx="3384376" cy="1477328"/>
          </a:xfrm>
          <a:prstGeom prst="rect">
            <a:avLst/>
          </a:prstGeom>
          <a:noFill/>
        </p:spPr>
        <p:txBody>
          <a:bodyPr wrap="square" rtlCol="0">
            <a:spAutoFit/>
          </a:bodyPr>
          <a:lstStyle/>
          <a:p>
            <a:pPr marL="285750" indent="-285750">
              <a:buFont typeface="Arial" panose="020B0604020202020204" pitchFamily="34" charset="0"/>
              <a:buChar char="•"/>
            </a:pPr>
            <a:r>
              <a:rPr lang="el-GR" dirty="0"/>
              <a:t>Πίεση, Ρ=10</a:t>
            </a:r>
            <a:r>
              <a:rPr lang="el-GR" baseline="30000" dirty="0"/>
              <a:t>5</a:t>
            </a:r>
            <a:r>
              <a:rPr lang="el-GR" dirty="0"/>
              <a:t> Ρ</a:t>
            </a:r>
            <a:r>
              <a:rPr lang="en-US" dirty="0"/>
              <a:t>a</a:t>
            </a:r>
          </a:p>
          <a:p>
            <a:pPr marL="285750" indent="-285750">
              <a:buFont typeface="Arial" panose="020B0604020202020204" pitchFamily="34" charset="0"/>
              <a:buChar char="•"/>
            </a:pPr>
            <a:r>
              <a:rPr lang="el-GR" dirty="0"/>
              <a:t>Θερμοκρασία, Τ=293 Κ</a:t>
            </a:r>
          </a:p>
          <a:p>
            <a:pPr marL="285750" indent="-285750">
              <a:buFont typeface="Arial" panose="020B0604020202020204" pitchFamily="34" charset="0"/>
              <a:buChar char="•"/>
            </a:pPr>
            <a:r>
              <a:rPr lang="en-US" dirty="0"/>
              <a:t>R=8.314 (</a:t>
            </a:r>
            <a:r>
              <a:rPr lang="el-GR" dirty="0"/>
              <a:t>σε μονάδες </a:t>
            </a:r>
            <a:r>
              <a:rPr lang="en-US" dirty="0"/>
              <a:t>SI)</a:t>
            </a:r>
          </a:p>
          <a:p>
            <a:pPr marL="285750" indent="-285750">
              <a:buFont typeface="Arial" panose="020B0604020202020204" pitchFamily="34" charset="0"/>
              <a:buChar char="•"/>
            </a:pPr>
            <a:r>
              <a:rPr lang="en-US" dirty="0"/>
              <a:t>M</a:t>
            </a:r>
            <a:r>
              <a:rPr lang="en-US" baseline="-25000" dirty="0"/>
              <a:t>NO</a:t>
            </a:r>
            <a:r>
              <a:rPr lang="en-US" dirty="0"/>
              <a:t>=30 g/mole</a:t>
            </a:r>
          </a:p>
          <a:p>
            <a:pPr marL="285750" indent="-285750">
              <a:buFont typeface="Arial" panose="020B0604020202020204" pitchFamily="34" charset="0"/>
              <a:buChar char="•"/>
            </a:pPr>
            <a:r>
              <a:rPr lang="en-US" dirty="0"/>
              <a:t>C</a:t>
            </a:r>
            <a:r>
              <a:rPr lang="en-US" baseline="-25000" dirty="0"/>
              <a:t>NO</a:t>
            </a:r>
            <a:r>
              <a:rPr lang="en-US" dirty="0"/>
              <a:t>=100 ppm</a:t>
            </a:r>
          </a:p>
        </p:txBody>
      </p:sp>
    </p:spTree>
    <p:extLst>
      <p:ext uri="{BB962C8B-B14F-4D97-AF65-F5344CB8AC3E}">
        <p14:creationId xmlns:p14="http://schemas.microsoft.com/office/powerpoint/2010/main" val="2991699282"/>
      </p:ext>
    </p:extLst>
  </p:cSld>
  <p:clrMapOvr>
    <a:masterClrMapping/>
  </p:clrMapOvr>
  <p:transition advTm="64560"/>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188640"/>
            <a:ext cx="8229600" cy="1152128"/>
          </a:xfrm>
        </p:spPr>
        <p:txBody>
          <a:bodyPr>
            <a:noAutofit/>
          </a:bodyPr>
          <a:lstStyle/>
          <a:p>
            <a:pPr algn="ctr"/>
            <a:r>
              <a:rPr lang="el-GR" sz="2800" b="1" dirty="0"/>
              <a:t>Υπολογισμός συντελεστών εκπομπής (ΝΟ</a:t>
            </a:r>
            <a:r>
              <a:rPr lang="el-GR" sz="2800" b="1" baseline="-25000" dirty="0"/>
              <a:t>Χ</a:t>
            </a:r>
            <a:r>
              <a:rPr lang="el-GR" sz="2800" b="1" dirty="0"/>
              <a:t>, </a:t>
            </a:r>
            <a:r>
              <a:rPr lang="en-US" sz="2800" b="1" dirty="0"/>
              <a:t>C</a:t>
            </a:r>
            <a:r>
              <a:rPr lang="en-GB" sz="2800" b="1" dirty="0"/>
              <a:t>O</a:t>
            </a:r>
            <a:r>
              <a:rPr lang="en-GB" sz="2800" b="1" baseline="-25000" dirty="0"/>
              <a:t>2</a:t>
            </a:r>
            <a:r>
              <a:rPr lang="el-GR" sz="2800" b="1" dirty="0"/>
              <a:t>,</a:t>
            </a:r>
            <a:r>
              <a:rPr lang="en-GB" sz="2800" b="1" dirty="0"/>
              <a:t> CO)</a:t>
            </a:r>
            <a:br>
              <a:rPr lang="en-GB" sz="2800" b="1" dirty="0"/>
            </a:br>
            <a:r>
              <a:rPr lang="el-GR" sz="2800" b="1" dirty="0"/>
              <a:t>Υπολογισμός ρυθμού εκπομπής</a:t>
            </a:r>
            <a:endParaRPr lang="en-US" sz="2800" b="1" baseline="-25000"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4" name="Footer Placeholder 13"/>
          <p:cNvSpPr>
            <a:spLocks noGrp="1"/>
          </p:cNvSpPr>
          <p:nvPr>
            <p:ph type="ftr" sz="quarter" idx="11"/>
          </p:nvPr>
        </p:nvSpPr>
        <p:spPr>
          <a:xfrm>
            <a:off x="611560" y="6356350"/>
            <a:ext cx="8064896" cy="365125"/>
          </a:xfrm>
        </p:spPr>
        <p:txBody>
          <a:bodyPr/>
          <a:lstStyle/>
          <a:p>
            <a:r>
              <a:rPr lang="el-GR" dirty="0"/>
              <a:t>Σχολή Μηχανικών Περιβάλλοντος - Εργαστήριο Ατμοσφαιρικών Αιωρούμενων Σωματιδίων</a:t>
            </a:r>
            <a:endParaRPr lang="en-GB" dirty="0"/>
          </a:p>
        </p:txBody>
      </p:sp>
      <mc:AlternateContent xmlns:mc="http://schemas.openxmlformats.org/markup-compatibility/2006" xmlns:a14="http://schemas.microsoft.com/office/drawing/2010/main">
        <mc:Choice Requires="a14">
          <p:sp>
            <p:nvSpPr>
              <p:cNvPr id="2" name="Rectangle 1"/>
              <p:cNvSpPr/>
              <p:nvPr/>
            </p:nvSpPr>
            <p:spPr>
              <a:xfrm>
                <a:off x="323528" y="2903887"/>
                <a:ext cx="8424936" cy="78996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200" i="1">
                              <a:latin typeface="Cambria Math" panose="02040503050406030204" pitchFamily="18" charset="0"/>
                            </a:rPr>
                          </m:ctrlPr>
                        </m:sSubPr>
                        <m:e>
                          <m:r>
                            <a:rPr lang="en-GB" sz="2200" i="1">
                              <a:latin typeface="Cambria Math" panose="02040503050406030204" pitchFamily="18" charset="0"/>
                            </a:rPr>
                            <m:t>𝑒</m:t>
                          </m:r>
                        </m:e>
                        <m:sub>
                          <m:r>
                            <a:rPr lang="en-GB" sz="2200" i="1">
                              <a:latin typeface="Cambria Math" panose="02040503050406030204" pitchFamily="18" charset="0"/>
                            </a:rPr>
                            <m:t>𝑁𝑂</m:t>
                          </m:r>
                        </m:sub>
                      </m:sSub>
                      <m:r>
                        <a:rPr lang="en-GB" sz="2200" i="0">
                          <a:latin typeface="Cambria Math" panose="02040503050406030204" pitchFamily="18" charset="0"/>
                        </a:rPr>
                        <m:t>=</m:t>
                      </m:r>
                      <m:sSub>
                        <m:sSubPr>
                          <m:ctrlPr>
                            <a:rPr lang="en-GB" sz="2200" i="1">
                              <a:latin typeface="Cambria Math" panose="02040503050406030204" pitchFamily="18" charset="0"/>
                            </a:rPr>
                          </m:ctrlPr>
                        </m:sSubPr>
                        <m:e>
                          <m:r>
                            <a:rPr lang="en-GB" sz="2200" i="1">
                              <a:latin typeface="Cambria Math" panose="02040503050406030204" pitchFamily="18" charset="0"/>
                            </a:rPr>
                            <m:t>𝑉</m:t>
                          </m:r>
                        </m:e>
                        <m:sub>
                          <m:r>
                            <a:rPr lang="en-GB" sz="2200" i="0">
                              <a:latin typeface="Cambria Math" panose="02040503050406030204" pitchFamily="18" charset="0"/>
                            </a:rPr>
                            <m:t>20</m:t>
                          </m:r>
                        </m:sub>
                      </m:sSub>
                      <m:r>
                        <a:rPr lang="en-GB" sz="2200" i="0">
                          <a:latin typeface="Cambria Math" panose="02040503050406030204" pitchFamily="18" charset="0"/>
                        </a:rPr>
                        <m:t>∗</m:t>
                      </m:r>
                      <m:sSub>
                        <m:sSubPr>
                          <m:ctrlPr>
                            <a:rPr lang="en-GB" sz="2200" i="1">
                              <a:latin typeface="Cambria Math" panose="02040503050406030204" pitchFamily="18" charset="0"/>
                            </a:rPr>
                          </m:ctrlPr>
                        </m:sSubPr>
                        <m:e>
                          <m:r>
                            <a:rPr lang="en-GB" sz="2200" i="1">
                              <a:latin typeface="Cambria Math" panose="02040503050406030204" pitchFamily="18" charset="0"/>
                            </a:rPr>
                            <m:t>𝐶</m:t>
                          </m:r>
                        </m:e>
                        <m:sub>
                          <m:f>
                            <m:fPr>
                              <m:ctrlPr>
                                <a:rPr lang="en-GB" sz="2200" i="1">
                                  <a:latin typeface="Cambria Math" panose="02040503050406030204" pitchFamily="18" charset="0"/>
                                </a:rPr>
                              </m:ctrlPr>
                            </m:fPr>
                            <m:num>
                              <m:r>
                                <a:rPr lang="en-GB" sz="2200" i="1">
                                  <a:latin typeface="Cambria Math" panose="02040503050406030204" pitchFamily="18" charset="0"/>
                                </a:rPr>
                                <m:t>𝜇</m:t>
                              </m:r>
                              <m:r>
                                <a:rPr lang="en-GB" sz="2200" i="1">
                                  <a:latin typeface="Cambria Math" panose="02040503050406030204" pitchFamily="18" charset="0"/>
                                </a:rPr>
                                <m:t>𝑔</m:t>
                              </m:r>
                            </m:num>
                            <m:den>
                              <m:sSup>
                                <m:sSupPr>
                                  <m:ctrlPr>
                                    <a:rPr lang="en-GB" sz="2200" i="1">
                                      <a:latin typeface="Cambria Math" panose="02040503050406030204" pitchFamily="18" charset="0"/>
                                    </a:rPr>
                                  </m:ctrlPr>
                                </m:sSupPr>
                                <m:e>
                                  <m:r>
                                    <a:rPr lang="en-GB" sz="2200" i="1">
                                      <a:latin typeface="Cambria Math" panose="02040503050406030204" pitchFamily="18" charset="0"/>
                                    </a:rPr>
                                    <m:t>𝑚</m:t>
                                  </m:r>
                                </m:e>
                                <m:sup>
                                  <m:r>
                                    <a:rPr lang="en-GB" sz="2200" i="0">
                                      <a:latin typeface="Cambria Math" panose="02040503050406030204" pitchFamily="18" charset="0"/>
                                    </a:rPr>
                                    <m:t>3</m:t>
                                  </m:r>
                                </m:sup>
                              </m:sSup>
                            </m:den>
                          </m:f>
                        </m:sub>
                      </m:sSub>
                      <m:r>
                        <a:rPr lang="en-GB" sz="2200" i="0">
                          <a:latin typeface="Cambria Math" panose="02040503050406030204" pitchFamily="18" charset="0"/>
                        </a:rPr>
                        <m:t>=123152.6∗17840=2197063360 </m:t>
                      </m:r>
                      <m:f>
                        <m:fPr>
                          <m:ctrlPr>
                            <a:rPr lang="en-GB" sz="2200" i="1">
                              <a:latin typeface="Cambria Math" panose="02040503050406030204" pitchFamily="18" charset="0"/>
                            </a:rPr>
                          </m:ctrlPr>
                        </m:fPr>
                        <m:num>
                          <m:r>
                            <a:rPr lang="en-GB" sz="2200" i="1">
                              <a:latin typeface="Cambria Math" panose="02040503050406030204" pitchFamily="18" charset="0"/>
                            </a:rPr>
                            <m:t>𝜇</m:t>
                          </m:r>
                          <m:r>
                            <a:rPr lang="en-GB" sz="2200" i="1">
                              <a:latin typeface="Cambria Math" panose="02040503050406030204" pitchFamily="18" charset="0"/>
                            </a:rPr>
                            <m:t>𝑔</m:t>
                          </m:r>
                        </m:num>
                        <m:den>
                          <m:r>
                            <a:rPr lang="en-GB" sz="2200" i="1">
                              <a:latin typeface="Cambria Math" panose="02040503050406030204" pitchFamily="18" charset="0"/>
                            </a:rPr>
                            <m:t>𝑡𝑛</m:t>
                          </m:r>
                        </m:den>
                      </m:f>
                      <m:r>
                        <a:rPr lang="en-GB" sz="2200" i="0">
                          <a:latin typeface="Cambria Math" panose="02040503050406030204" pitchFamily="18" charset="0"/>
                        </a:rPr>
                        <m:t>≅2.20 </m:t>
                      </m:r>
                      <m:f>
                        <m:fPr>
                          <m:ctrlPr>
                            <a:rPr lang="en-GB" sz="2200" i="1">
                              <a:latin typeface="Cambria Math" panose="02040503050406030204" pitchFamily="18" charset="0"/>
                            </a:rPr>
                          </m:ctrlPr>
                        </m:fPr>
                        <m:num>
                          <m:r>
                            <a:rPr lang="en-GB" sz="2200" i="1">
                              <a:latin typeface="Cambria Math" panose="02040503050406030204" pitchFamily="18" charset="0"/>
                            </a:rPr>
                            <m:t>𝑘𝑔</m:t>
                          </m:r>
                        </m:num>
                        <m:den>
                          <m:r>
                            <a:rPr lang="en-GB" sz="2200" i="1">
                              <a:latin typeface="Cambria Math" panose="02040503050406030204" pitchFamily="18" charset="0"/>
                            </a:rPr>
                            <m:t>𝑡𝑛</m:t>
                          </m:r>
                        </m:den>
                      </m:f>
                    </m:oMath>
                  </m:oMathPara>
                </a14:m>
                <a:endParaRPr lang="en-GB" sz="2200" dirty="0"/>
              </a:p>
            </p:txBody>
          </p:sp>
        </mc:Choice>
        <mc:Fallback xmlns="">
          <p:sp>
            <p:nvSpPr>
              <p:cNvPr id="2" name="Rectangle 1"/>
              <p:cNvSpPr>
                <a:spLocks noRot="1" noChangeAspect="1" noMove="1" noResize="1" noEditPoints="1" noAdjustHandles="1" noChangeArrowheads="1" noChangeShapeType="1" noTextEdit="1"/>
              </p:cNvSpPr>
              <p:nvPr/>
            </p:nvSpPr>
            <p:spPr>
              <a:xfrm>
                <a:off x="323528" y="2903887"/>
                <a:ext cx="8424936" cy="789960"/>
              </a:xfrm>
              <a:prstGeom prst="rect">
                <a:avLst/>
              </a:prstGeom>
              <a:blipFill>
                <a:blip r:embed="rId3"/>
                <a:stretch>
                  <a:fillRect/>
                </a:stretch>
              </a:blipFill>
            </p:spPr>
            <p:txBody>
              <a:bodyPr/>
              <a:lstStyle/>
              <a:p>
                <a:r>
                  <a:rPr lang="en-GB">
                    <a:noFill/>
                  </a:rPr>
                  <a:t> </a:t>
                </a:r>
              </a:p>
            </p:txBody>
          </p:sp>
        </mc:Fallback>
      </mc:AlternateContent>
      <p:cxnSp>
        <p:nvCxnSpPr>
          <p:cNvPr id="6" name="Straight Arrow Connector 5"/>
          <p:cNvCxnSpPr/>
          <p:nvPr/>
        </p:nvCxnSpPr>
        <p:spPr>
          <a:xfrm>
            <a:off x="6084168" y="2429448"/>
            <a:ext cx="1368152" cy="720080"/>
          </a:xfrm>
          <a:prstGeom prst="straightConnector1">
            <a:avLst/>
          </a:prstGeom>
          <a:ln w="158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438328" y="2020319"/>
            <a:ext cx="2952328" cy="369332"/>
          </a:xfrm>
          <a:prstGeom prst="rect">
            <a:avLst/>
          </a:prstGeom>
          <a:noFill/>
        </p:spPr>
        <p:txBody>
          <a:bodyPr wrap="square" rtlCol="0">
            <a:spAutoFit/>
          </a:bodyPr>
          <a:lstStyle/>
          <a:p>
            <a:r>
              <a:rPr lang="el-GR" dirty="0"/>
              <a:t>Μετατρέπω μ</a:t>
            </a:r>
            <a:r>
              <a:rPr lang="en-US" dirty="0"/>
              <a:t>g </a:t>
            </a:r>
            <a:r>
              <a:rPr lang="el-GR" dirty="0"/>
              <a:t>σε </a:t>
            </a:r>
            <a:r>
              <a:rPr lang="en-US" dirty="0"/>
              <a:t>kg (*10</a:t>
            </a:r>
            <a:r>
              <a:rPr lang="en-US" baseline="30000" dirty="0"/>
              <a:t>-9</a:t>
            </a:r>
            <a:r>
              <a:rPr lang="en-US" dirty="0"/>
              <a:t>)</a:t>
            </a:r>
            <a:endParaRPr lang="en-GB" dirty="0"/>
          </a:p>
        </p:txBody>
      </p:sp>
      <p:cxnSp>
        <p:nvCxnSpPr>
          <p:cNvPr id="9" name="Straight Arrow Connector 8"/>
          <p:cNvCxnSpPr/>
          <p:nvPr/>
        </p:nvCxnSpPr>
        <p:spPr>
          <a:xfrm>
            <a:off x="8172400" y="2204985"/>
            <a:ext cx="144016" cy="79196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7596336" y="3573016"/>
            <a:ext cx="720080" cy="1056099"/>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601508" y="1812366"/>
            <a:ext cx="1285800" cy="369332"/>
          </a:xfrm>
          <a:prstGeom prst="rect">
            <a:avLst/>
          </a:prstGeom>
          <a:noFill/>
        </p:spPr>
        <p:txBody>
          <a:bodyPr wrap="square" rtlCol="0">
            <a:spAutoFit/>
          </a:bodyPr>
          <a:lstStyle/>
          <a:p>
            <a:r>
              <a:rPr lang="el-GR" dirty="0"/>
              <a:t>Ρύπος</a:t>
            </a:r>
            <a:endParaRPr lang="en-GB" dirty="0"/>
          </a:p>
        </p:txBody>
      </p:sp>
      <p:sp>
        <p:nvSpPr>
          <p:cNvPr id="13" name="TextBox 12"/>
          <p:cNvSpPr txBox="1"/>
          <p:nvPr/>
        </p:nvSpPr>
        <p:spPr>
          <a:xfrm>
            <a:off x="7020272" y="4539521"/>
            <a:ext cx="1152128" cy="369332"/>
          </a:xfrm>
          <a:prstGeom prst="rect">
            <a:avLst/>
          </a:prstGeom>
          <a:noFill/>
        </p:spPr>
        <p:txBody>
          <a:bodyPr wrap="square" rtlCol="0">
            <a:spAutoFit/>
          </a:bodyPr>
          <a:lstStyle/>
          <a:p>
            <a:r>
              <a:rPr lang="el-GR" dirty="0"/>
              <a:t>Καύσιμο</a:t>
            </a:r>
            <a:endParaRPr lang="en-GB" dirty="0"/>
          </a:p>
        </p:txBody>
      </p:sp>
    </p:spTree>
    <p:extLst>
      <p:ext uri="{BB962C8B-B14F-4D97-AF65-F5344CB8AC3E}">
        <p14:creationId xmlns:p14="http://schemas.microsoft.com/office/powerpoint/2010/main" val="302244469"/>
      </p:ext>
    </p:extLst>
  </p:cSld>
  <p:clrMapOvr>
    <a:masterClrMapping/>
  </p:clrMapOvr>
  <p:transition advTm="64560"/>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61232" y="-104378"/>
            <a:ext cx="8229600" cy="1152128"/>
          </a:xfrm>
        </p:spPr>
        <p:txBody>
          <a:bodyPr>
            <a:noAutofit/>
          </a:bodyPr>
          <a:lstStyle/>
          <a:p>
            <a:pPr algn="ctr"/>
            <a:r>
              <a:rPr lang="el-GR" sz="2800" b="1" dirty="0"/>
              <a:t>Υπολογισμός συντελεστών εκπομπής (</a:t>
            </a:r>
            <a:r>
              <a:rPr lang="en-GB" sz="2800" b="1" dirty="0"/>
              <a:t>CO</a:t>
            </a:r>
            <a:r>
              <a:rPr lang="en-GB" sz="2800" b="1" baseline="-25000" dirty="0"/>
              <a:t>2</a:t>
            </a:r>
            <a:r>
              <a:rPr lang="en-GB" sz="2800" b="1" dirty="0"/>
              <a:t>)</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52227" name="Picture 3"/>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349143" y="1786055"/>
            <a:ext cx="2076190" cy="628572"/>
          </a:xfrm>
          <a:prstGeom prst="rect">
            <a:avLst/>
          </a:prstGeom>
          <a:noFill/>
        </p:spPr>
      </p:pic>
      <p:sp>
        <p:nvSpPr>
          <p:cNvPr id="52229" name="Rectangle 5"/>
          <p:cNvSpPr>
            <a:spLocks noChangeArrowheads="1"/>
          </p:cNvSpPr>
          <p:nvPr/>
        </p:nvSpPr>
        <p:spPr bwMode="auto">
          <a:xfrm>
            <a:off x="0" y="847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graphicFrame>
        <p:nvGraphicFramePr>
          <p:cNvPr id="52230" name="Object 6"/>
          <p:cNvGraphicFramePr>
            <a:graphicFrameLocks noChangeAspect="1"/>
          </p:cNvGraphicFramePr>
          <p:nvPr>
            <p:extLst>
              <p:ext uri="{D42A27DB-BD31-4B8C-83A1-F6EECF244321}">
                <p14:modId xmlns:p14="http://schemas.microsoft.com/office/powerpoint/2010/main" val="1206312439"/>
              </p:ext>
            </p:extLst>
          </p:nvPr>
        </p:nvGraphicFramePr>
        <p:xfrm>
          <a:off x="3349143" y="2964124"/>
          <a:ext cx="2088232" cy="648072"/>
        </p:xfrm>
        <a:graphic>
          <a:graphicData uri="http://schemas.openxmlformats.org/presentationml/2006/ole">
            <mc:AlternateContent xmlns:mc="http://schemas.openxmlformats.org/markup-compatibility/2006">
              <mc:Choice xmlns:v="urn:schemas-microsoft-com:vml" Requires="v">
                <p:oleObj name="Εξίσωση" r:id="rId4" imgW="1333500" imgH="393700" progId="">
                  <p:embed/>
                </p:oleObj>
              </mc:Choice>
              <mc:Fallback>
                <p:oleObj name="Εξίσωση" r:id="rId4" imgW="1333500" imgH="393700" progId="">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9143" y="2964124"/>
                        <a:ext cx="2088232" cy="6480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223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52232" name="Picture 8"/>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799160" y="4361374"/>
            <a:ext cx="2780952" cy="723810"/>
          </a:xfrm>
          <a:prstGeom prst="rect">
            <a:avLst/>
          </a:prstGeom>
          <a:noFill/>
        </p:spPr>
      </p:pic>
      <p:sp>
        <p:nvSpPr>
          <p:cNvPr id="52234" name="Rectangle 10"/>
          <p:cNvSpPr>
            <a:spLocks noChangeArrowheads="1"/>
          </p:cNvSpPr>
          <p:nvPr/>
        </p:nvSpPr>
        <p:spPr bwMode="auto">
          <a:xfrm>
            <a:off x="0" y="819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6"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pic>
        <p:nvPicPr>
          <p:cNvPr id="52235" name="Picture 11"/>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3053905" y="5994446"/>
            <a:ext cx="2666666" cy="361904"/>
          </a:xfrm>
          <a:prstGeom prst="rect">
            <a:avLst/>
          </a:prstGeom>
          <a:noFill/>
        </p:spPr>
      </p:pic>
      <p:sp>
        <p:nvSpPr>
          <p:cNvPr id="52237" name="Rectangle 13"/>
          <p:cNvSpPr>
            <a:spLocks noChangeArrowheads="1"/>
          </p:cNvSpPr>
          <p:nvPr/>
        </p:nvSpPr>
        <p:spPr bwMode="auto">
          <a:xfrm>
            <a:off x="0" y="63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Footer Placeholder 21"/>
          <p:cNvSpPr>
            <a:spLocks noGrp="1"/>
          </p:cNvSpPr>
          <p:nvPr>
            <p:ph type="ftr" sz="quarter" idx="11"/>
          </p:nvPr>
        </p:nvSpPr>
        <p:spPr>
          <a:xfrm>
            <a:off x="395536" y="6356350"/>
            <a:ext cx="8280920"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2" name="TextBox 1"/>
          <p:cNvSpPr txBox="1"/>
          <p:nvPr/>
        </p:nvSpPr>
        <p:spPr>
          <a:xfrm>
            <a:off x="557931" y="1041211"/>
            <a:ext cx="8208912" cy="646331"/>
          </a:xfrm>
          <a:prstGeom prst="rect">
            <a:avLst/>
          </a:prstGeom>
          <a:noFill/>
        </p:spPr>
        <p:txBody>
          <a:bodyPr wrap="square" rtlCol="0">
            <a:spAutoFit/>
          </a:bodyPr>
          <a:lstStyle/>
          <a:p>
            <a:r>
              <a:rPr lang="el-GR" dirty="0"/>
              <a:t>Υπολογισμός της περιεκτικότητας </a:t>
            </a:r>
            <a:r>
              <a:rPr lang="en-US" dirty="0"/>
              <a:t>CO</a:t>
            </a:r>
            <a:r>
              <a:rPr lang="en-US" baseline="-25000" dirty="0"/>
              <a:t>2 </a:t>
            </a:r>
            <a:r>
              <a:rPr lang="el-GR" dirty="0"/>
              <a:t>στον όγκο ανά τόνο καυσίμου των καυσαερίων στο περιβάλλον (</a:t>
            </a:r>
            <a:r>
              <a:rPr lang="en-US" dirty="0"/>
              <a:t>V</a:t>
            </a:r>
            <a:r>
              <a:rPr lang="el-GR" baseline="-25000" dirty="0"/>
              <a:t>θ</a:t>
            </a:r>
            <a:r>
              <a:rPr lang="en-US" dirty="0"/>
              <a:t>), </a:t>
            </a:r>
            <a:r>
              <a:rPr lang="el-GR" dirty="0"/>
              <a:t>όπου </a:t>
            </a:r>
            <a:r>
              <a:rPr lang="en-US" dirty="0"/>
              <a:t>C</a:t>
            </a:r>
            <a:r>
              <a:rPr lang="en-US" baseline="-25000" dirty="0"/>
              <a:t>CO2</a:t>
            </a:r>
            <a:r>
              <a:rPr lang="en-US" dirty="0"/>
              <a:t> </a:t>
            </a:r>
            <a:r>
              <a:rPr lang="el-GR" dirty="0"/>
              <a:t>η κατ’ όγκο αναλογία </a:t>
            </a:r>
            <a:r>
              <a:rPr lang="en-US" dirty="0"/>
              <a:t>CO</a:t>
            </a:r>
            <a:r>
              <a:rPr lang="en-US" baseline="-25000" dirty="0"/>
              <a:t>2</a:t>
            </a:r>
            <a:r>
              <a:rPr lang="en-US" dirty="0"/>
              <a:t> </a:t>
            </a:r>
            <a:r>
              <a:rPr lang="el-GR" dirty="0"/>
              <a:t>στα καυσαέρια.</a:t>
            </a:r>
            <a:endParaRPr lang="en-GB" baseline="-25000" dirty="0"/>
          </a:p>
        </p:txBody>
      </p:sp>
      <p:sp>
        <p:nvSpPr>
          <p:cNvPr id="3" name="TextBox 2"/>
          <p:cNvSpPr txBox="1"/>
          <p:nvPr/>
        </p:nvSpPr>
        <p:spPr>
          <a:xfrm>
            <a:off x="251520" y="2523105"/>
            <a:ext cx="9182116" cy="369332"/>
          </a:xfrm>
          <a:prstGeom prst="rect">
            <a:avLst/>
          </a:prstGeom>
          <a:noFill/>
        </p:spPr>
        <p:txBody>
          <a:bodyPr wrap="square" rtlCol="0">
            <a:spAutoFit/>
          </a:bodyPr>
          <a:lstStyle/>
          <a:p>
            <a:r>
              <a:rPr lang="el-GR" dirty="0"/>
              <a:t>Υπολογισμός του γραμμομοριακού όγκου του </a:t>
            </a:r>
            <a:r>
              <a:rPr lang="en-US" dirty="0"/>
              <a:t>CO</a:t>
            </a:r>
            <a:r>
              <a:rPr lang="en-US" baseline="-25000" dirty="0"/>
              <a:t>2</a:t>
            </a:r>
            <a:r>
              <a:rPr lang="el-GR" baseline="-25000" dirty="0"/>
              <a:t> </a:t>
            </a:r>
            <a:r>
              <a:rPr lang="el-GR" dirty="0"/>
              <a:t>στους θ </a:t>
            </a:r>
            <a:r>
              <a:rPr lang="el-GR" baseline="30000" dirty="0"/>
              <a:t>ο</a:t>
            </a:r>
            <a:r>
              <a:rPr lang="en-US" dirty="0"/>
              <a:t>C</a:t>
            </a:r>
            <a:r>
              <a:rPr lang="el-GR" dirty="0"/>
              <a:t> (θεωρούμε ισοβαρή μεταβολή).</a:t>
            </a:r>
            <a:endParaRPr lang="en-GB" dirty="0"/>
          </a:p>
        </p:txBody>
      </p:sp>
      <p:sp>
        <p:nvSpPr>
          <p:cNvPr id="25" name="TextBox 24"/>
          <p:cNvSpPr txBox="1"/>
          <p:nvPr/>
        </p:nvSpPr>
        <p:spPr>
          <a:xfrm>
            <a:off x="557931" y="3720674"/>
            <a:ext cx="9182116" cy="369332"/>
          </a:xfrm>
          <a:prstGeom prst="rect">
            <a:avLst/>
          </a:prstGeom>
          <a:noFill/>
        </p:spPr>
        <p:txBody>
          <a:bodyPr wrap="square" rtlCol="0">
            <a:spAutoFit/>
          </a:bodyPr>
          <a:lstStyle/>
          <a:p>
            <a:r>
              <a:rPr lang="el-GR" dirty="0"/>
              <a:t>Υπολογισμός της αναλογίας μάζας/όγκου του 1 </a:t>
            </a:r>
            <a:r>
              <a:rPr lang="en-US" dirty="0"/>
              <a:t>mole </a:t>
            </a:r>
            <a:r>
              <a:rPr lang="el-GR" dirty="0"/>
              <a:t>CO</a:t>
            </a:r>
            <a:r>
              <a:rPr lang="el-GR" baseline="-25000" dirty="0"/>
              <a:t>2</a:t>
            </a:r>
            <a:r>
              <a:rPr lang="el-GR" dirty="0"/>
              <a:t> (</a:t>
            </a:r>
            <a:r>
              <a:rPr lang="en-GB" dirty="0"/>
              <a:t>kg </a:t>
            </a:r>
            <a:r>
              <a:rPr lang="el-GR" dirty="0"/>
              <a:t>ανά m</a:t>
            </a:r>
            <a:r>
              <a:rPr lang="el-GR" baseline="30000" dirty="0"/>
              <a:t>3</a:t>
            </a:r>
            <a:r>
              <a:rPr lang="el-GR" dirty="0"/>
              <a:t>) σε θ </a:t>
            </a:r>
            <a:r>
              <a:rPr lang="el-GR" baseline="30000" dirty="0"/>
              <a:t>o</a:t>
            </a:r>
            <a:r>
              <a:rPr lang="el-GR" dirty="0"/>
              <a:t>C</a:t>
            </a:r>
            <a:endParaRPr lang="en-GB" dirty="0"/>
          </a:p>
        </p:txBody>
      </p:sp>
      <p:sp>
        <p:nvSpPr>
          <p:cNvPr id="4" name="Rectangle 3"/>
          <p:cNvSpPr/>
          <p:nvPr/>
        </p:nvSpPr>
        <p:spPr>
          <a:xfrm>
            <a:off x="372585" y="5374543"/>
            <a:ext cx="8782768" cy="369332"/>
          </a:xfrm>
          <a:prstGeom prst="rect">
            <a:avLst/>
          </a:prstGeom>
        </p:spPr>
        <p:txBody>
          <a:bodyPr wrap="square">
            <a:spAutoFit/>
          </a:bodyPr>
          <a:lstStyle/>
          <a:p>
            <a:r>
              <a:rPr lang="el-GR" dirty="0"/>
              <a:t>Προσδιορισμός εκπομπής ρυπαντών σε </a:t>
            </a:r>
            <a:r>
              <a:rPr lang="en-US" dirty="0"/>
              <a:t>kg </a:t>
            </a:r>
            <a:r>
              <a:rPr lang="el-GR" dirty="0"/>
              <a:t>ανά τόνο κατανάλωσης καυσίμου. </a:t>
            </a:r>
            <a:endParaRPr lang="en-GB" dirty="0"/>
          </a:p>
        </p:txBody>
      </p:sp>
    </p:spTree>
    <p:extLst>
      <p:ext uri="{BB962C8B-B14F-4D97-AF65-F5344CB8AC3E}">
        <p14:creationId xmlns:p14="http://schemas.microsoft.com/office/powerpoint/2010/main" val="2368435939"/>
      </p:ext>
    </p:extLst>
  </p:cSld>
  <p:clrMapOvr>
    <a:masterClrMapping/>
  </p:clrMapOvr>
  <p:transition advTm="6456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61232" y="-104378"/>
            <a:ext cx="8229600" cy="1152128"/>
          </a:xfrm>
        </p:spPr>
        <p:txBody>
          <a:bodyPr>
            <a:noAutofit/>
          </a:bodyPr>
          <a:lstStyle/>
          <a:p>
            <a:pPr algn="ctr"/>
            <a:r>
              <a:rPr lang="el-GR" sz="2800" b="1" dirty="0"/>
              <a:t>Υπολογισμός συντελεστών εκπομπής (</a:t>
            </a:r>
            <a:r>
              <a:rPr lang="en-GB" sz="2800" b="1" dirty="0"/>
              <a:t>CO</a:t>
            </a:r>
            <a:r>
              <a:rPr lang="en-GB" sz="2800" b="1" baseline="-25000" dirty="0"/>
              <a:t>2</a:t>
            </a:r>
            <a:r>
              <a:rPr lang="en-GB" sz="2800" b="1" dirty="0"/>
              <a:t>)</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29" name="Rectangle 5"/>
          <p:cNvSpPr>
            <a:spLocks noChangeArrowheads="1"/>
          </p:cNvSpPr>
          <p:nvPr/>
        </p:nvSpPr>
        <p:spPr bwMode="auto">
          <a:xfrm>
            <a:off x="0" y="847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4" name="Rectangle 10"/>
          <p:cNvSpPr>
            <a:spLocks noChangeArrowheads="1"/>
          </p:cNvSpPr>
          <p:nvPr/>
        </p:nvSpPr>
        <p:spPr bwMode="auto">
          <a:xfrm>
            <a:off x="0" y="819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6"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7" name="Rectangle 13"/>
          <p:cNvSpPr>
            <a:spLocks noChangeArrowheads="1"/>
          </p:cNvSpPr>
          <p:nvPr/>
        </p:nvSpPr>
        <p:spPr bwMode="auto">
          <a:xfrm>
            <a:off x="0" y="63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Footer Placeholder 21"/>
          <p:cNvSpPr>
            <a:spLocks noGrp="1"/>
          </p:cNvSpPr>
          <p:nvPr>
            <p:ph type="ftr" sz="quarter" idx="11"/>
          </p:nvPr>
        </p:nvSpPr>
        <p:spPr>
          <a:xfrm>
            <a:off x="395536" y="6356350"/>
            <a:ext cx="8280920"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2" name="TextBox 1"/>
          <p:cNvSpPr txBox="1"/>
          <p:nvPr/>
        </p:nvSpPr>
        <p:spPr>
          <a:xfrm>
            <a:off x="557931" y="1041211"/>
            <a:ext cx="8208912" cy="369332"/>
          </a:xfrm>
          <a:prstGeom prst="rect">
            <a:avLst/>
          </a:prstGeom>
          <a:noFill/>
        </p:spPr>
        <p:txBody>
          <a:bodyPr wrap="square" rtlCol="0">
            <a:spAutoFit/>
          </a:bodyPr>
          <a:lstStyle/>
          <a:p>
            <a:pPr algn="ctr"/>
            <a:r>
              <a:rPr lang="el-GR" dirty="0"/>
              <a:t>Υπολογίζουμε τον όγκο του </a:t>
            </a:r>
            <a:r>
              <a:rPr lang="en-US" dirty="0"/>
              <a:t>CO2 </a:t>
            </a:r>
            <a:r>
              <a:rPr lang="el-GR" dirty="0"/>
              <a:t>στα καυσαέρια</a:t>
            </a:r>
            <a:endParaRPr lang="en-GB" baseline="-25000" dirty="0"/>
          </a:p>
        </p:txBody>
      </p:sp>
      <p:sp>
        <p:nvSpPr>
          <p:cNvPr id="3" name="TextBox 2"/>
          <p:cNvSpPr txBox="1"/>
          <p:nvPr/>
        </p:nvSpPr>
        <p:spPr>
          <a:xfrm>
            <a:off x="179512" y="3137864"/>
            <a:ext cx="9182116" cy="369332"/>
          </a:xfrm>
          <a:prstGeom prst="rect">
            <a:avLst/>
          </a:prstGeom>
          <a:noFill/>
        </p:spPr>
        <p:txBody>
          <a:bodyPr wrap="square" rtlCol="0">
            <a:spAutoFit/>
          </a:bodyPr>
          <a:lstStyle/>
          <a:p>
            <a:r>
              <a:rPr lang="el-GR" dirty="0"/>
              <a:t>Υπολογισμός του γραμμομοριακού όγκου του </a:t>
            </a:r>
            <a:r>
              <a:rPr lang="en-US" dirty="0"/>
              <a:t>CO</a:t>
            </a:r>
            <a:r>
              <a:rPr lang="en-US" baseline="-25000" dirty="0"/>
              <a:t>2</a:t>
            </a:r>
            <a:r>
              <a:rPr lang="el-GR" baseline="-25000" dirty="0"/>
              <a:t> </a:t>
            </a:r>
            <a:r>
              <a:rPr lang="el-GR" dirty="0"/>
              <a:t>στους </a:t>
            </a:r>
            <a:r>
              <a:rPr lang="en-US" dirty="0"/>
              <a:t>20</a:t>
            </a:r>
            <a:r>
              <a:rPr lang="el-GR" dirty="0"/>
              <a:t> </a:t>
            </a:r>
            <a:r>
              <a:rPr lang="el-GR" baseline="30000" dirty="0"/>
              <a:t>ο</a:t>
            </a:r>
            <a:r>
              <a:rPr lang="en-US" dirty="0"/>
              <a:t>C</a:t>
            </a:r>
            <a:r>
              <a:rPr lang="el-GR" dirty="0"/>
              <a:t> (θεωρούμε ισοβαρή μεταβολή).</a:t>
            </a:r>
            <a:endParaRPr lang="en-GB" dirty="0"/>
          </a:p>
        </p:txBody>
      </p:sp>
      <mc:AlternateContent xmlns:mc="http://schemas.openxmlformats.org/markup-compatibility/2006" xmlns:a14="http://schemas.microsoft.com/office/drawing/2010/main">
        <mc:Choice Requires="a14">
          <p:sp>
            <p:nvSpPr>
              <p:cNvPr id="5" name="Rectangle 4"/>
              <p:cNvSpPr/>
              <p:nvPr/>
            </p:nvSpPr>
            <p:spPr>
              <a:xfrm>
                <a:off x="1403648" y="1590336"/>
                <a:ext cx="5886400" cy="709938"/>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sSub>
                            <m:sSubPr>
                              <m:ctrlPr>
                                <a:rPr lang="en-GB" sz="2000" i="1">
                                  <a:latin typeface="Cambria Math" panose="02040503050406030204" pitchFamily="18" charset="0"/>
                                </a:rPr>
                              </m:ctrlPr>
                            </m:sSubPr>
                            <m:e>
                              <m:r>
                                <a:rPr lang="en-GB" sz="2000" i="1">
                                  <a:latin typeface="Cambria Math" panose="02040503050406030204" pitchFamily="18" charset="0"/>
                                </a:rPr>
                                <m:t>𝐶𝑂</m:t>
                              </m:r>
                            </m:e>
                            <m:sub>
                              <m:r>
                                <a:rPr lang="en-GB" sz="2000" i="0">
                                  <a:latin typeface="Cambria Math" panose="02040503050406030204" pitchFamily="18" charset="0"/>
                                </a:rPr>
                                <m:t>2</m:t>
                              </m:r>
                            </m:sub>
                          </m:sSub>
                        </m:sub>
                      </m:sSub>
                      <m:r>
                        <a:rPr lang="en-GB" sz="2000" i="0">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r>
                            <a:rPr lang="en-GB" sz="2000" i="0">
                              <a:latin typeface="Cambria Math" panose="02040503050406030204" pitchFamily="18" charset="0"/>
                            </a:rPr>
                            <m:t>20</m:t>
                          </m:r>
                        </m:sub>
                      </m:sSub>
                      <m:r>
                        <a:rPr lang="en-GB" sz="2000" i="0">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𝐶</m:t>
                          </m:r>
                        </m:e>
                        <m:sub>
                          <m:sSub>
                            <m:sSubPr>
                              <m:ctrlPr>
                                <a:rPr lang="en-GB" sz="2000" i="1">
                                  <a:latin typeface="Cambria Math" panose="02040503050406030204" pitchFamily="18" charset="0"/>
                                </a:rPr>
                              </m:ctrlPr>
                            </m:sSubPr>
                            <m:e>
                              <m:r>
                                <a:rPr lang="en-GB" sz="2000" i="1">
                                  <a:latin typeface="Cambria Math" panose="02040503050406030204" pitchFamily="18" charset="0"/>
                                </a:rPr>
                                <m:t>𝑐𝑜</m:t>
                              </m:r>
                            </m:e>
                            <m:sub>
                              <m:r>
                                <a:rPr lang="en-GB" sz="2000" i="0">
                                  <a:latin typeface="Cambria Math" panose="02040503050406030204" pitchFamily="18" charset="0"/>
                                </a:rPr>
                                <m:t>2</m:t>
                              </m:r>
                            </m:sub>
                          </m:sSub>
                          <m:r>
                            <a:rPr lang="en-GB" sz="2000" i="0">
                              <a:latin typeface="Cambria Math" panose="02040503050406030204" pitchFamily="18" charset="0"/>
                            </a:rPr>
                            <m:t>%</m:t>
                          </m:r>
                        </m:sub>
                      </m:sSub>
                      <m:r>
                        <a:rPr lang="en-GB" sz="2000" i="0">
                          <a:latin typeface="Cambria Math" panose="02040503050406030204" pitchFamily="18" charset="0"/>
                        </a:rPr>
                        <m:t>=17840∗0.1=1784 </m:t>
                      </m:r>
                      <m:f>
                        <m:fPr>
                          <m:ctrlPr>
                            <a:rPr lang="en-GB" sz="2000" i="1">
                              <a:latin typeface="Cambria Math" panose="02040503050406030204" pitchFamily="18" charset="0"/>
                            </a:rPr>
                          </m:ctrlPr>
                        </m:fPr>
                        <m:num>
                          <m:sSup>
                            <m:sSupPr>
                              <m:ctrlPr>
                                <a:rPr lang="en-GB" sz="2000" i="1">
                                  <a:latin typeface="Cambria Math" panose="02040503050406030204" pitchFamily="18" charset="0"/>
                                </a:rPr>
                              </m:ctrlPr>
                            </m:sSupPr>
                            <m:e>
                              <m:r>
                                <a:rPr lang="en-GB" sz="2000" i="1">
                                  <a:latin typeface="Cambria Math" panose="02040503050406030204" pitchFamily="18" charset="0"/>
                                </a:rPr>
                                <m:t>𝑚</m:t>
                              </m:r>
                            </m:e>
                            <m:sup>
                              <m:r>
                                <a:rPr lang="en-GB" sz="2000" i="0">
                                  <a:latin typeface="Cambria Math" panose="02040503050406030204" pitchFamily="18" charset="0"/>
                                </a:rPr>
                                <m:t>3</m:t>
                              </m:r>
                            </m:sup>
                          </m:sSup>
                        </m:num>
                        <m:den>
                          <m:r>
                            <a:rPr lang="en-GB" sz="2000" i="1">
                              <a:latin typeface="Cambria Math" panose="02040503050406030204" pitchFamily="18" charset="0"/>
                            </a:rPr>
                            <m:t>𝑡𝑛</m:t>
                          </m:r>
                        </m:den>
                      </m:f>
                    </m:oMath>
                  </m:oMathPara>
                </a14:m>
                <a:endParaRPr lang="en-GB" sz="2000" dirty="0"/>
              </a:p>
            </p:txBody>
          </p:sp>
        </mc:Choice>
        <mc:Fallback xmlns="">
          <p:sp>
            <p:nvSpPr>
              <p:cNvPr id="5" name="Rectangle 4"/>
              <p:cNvSpPr>
                <a:spLocks noRot="1" noChangeAspect="1" noMove="1" noResize="1" noEditPoints="1" noAdjustHandles="1" noChangeArrowheads="1" noChangeShapeType="1" noTextEdit="1"/>
              </p:cNvSpPr>
              <p:nvPr/>
            </p:nvSpPr>
            <p:spPr>
              <a:xfrm>
                <a:off x="1403648" y="1590336"/>
                <a:ext cx="5886400" cy="709938"/>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43508" y="4081970"/>
                <a:ext cx="8856983" cy="773994"/>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i="1">
                              <a:latin typeface="Cambria Math" panose="02040503050406030204" pitchFamily="18" charset="0"/>
                            </a:rPr>
                          </m:ctrlPr>
                        </m:sSubPr>
                        <m:e>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d>
                                    <m:dPr>
                                      <m:begChr m:val=""/>
                                      <m:ctrlPr>
                                        <a:rPr lang="en-GB" sz="2000" i="1">
                                          <a:latin typeface="Cambria Math" panose="02040503050406030204" pitchFamily="18" charset="0"/>
                                        </a:rPr>
                                      </m:ctrlPr>
                                    </m:dPr>
                                    <m:e>
                                      <m:r>
                                        <a:rPr lang="en-GB" sz="2000" i="1">
                                          <a:latin typeface="Cambria Math" panose="02040503050406030204" pitchFamily="18" charset="0"/>
                                        </a:rPr>
                                        <m:t>𝑚𝑜𝑙</m:t>
                                      </m:r>
                                      <m:r>
                                        <a:rPr lang="en-GB" sz="2000" i="0">
                                          <a:latin typeface="Cambria Math" panose="02040503050406030204" pitchFamily="18" charset="0"/>
                                        </a:rPr>
                                        <m:t>(20</m:t>
                                      </m:r>
                                    </m:e>
                                  </m:d>
                                </m:sub>
                              </m:sSub>
                            </m:num>
                            <m:den>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d>
                                    <m:dPr>
                                      <m:begChr m:val=""/>
                                      <m:ctrlPr>
                                        <a:rPr lang="en-GB" sz="2000" i="1">
                                          <a:latin typeface="Cambria Math" panose="02040503050406030204" pitchFamily="18" charset="0"/>
                                        </a:rPr>
                                      </m:ctrlPr>
                                    </m:dPr>
                                    <m:e>
                                      <m:r>
                                        <a:rPr lang="en-GB" sz="2000" i="1">
                                          <a:latin typeface="Cambria Math" panose="02040503050406030204" pitchFamily="18" charset="0"/>
                                        </a:rPr>
                                        <m:t>𝑚𝑜𝑙</m:t>
                                      </m:r>
                                      <m:r>
                                        <a:rPr lang="en-GB" sz="2000" i="0">
                                          <a:latin typeface="Cambria Math" panose="02040503050406030204" pitchFamily="18" charset="0"/>
                                        </a:rPr>
                                        <m:t>(0</m:t>
                                      </m:r>
                                    </m:e>
                                  </m:d>
                                </m:sub>
                              </m:sSub>
                            </m:den>
                          </m:f>
                          <m:r>
                            <a:rPr lang="en-GB" sz="2000" i="0">
                              <a:latin typeface="Cambria Math" panose="02040503050406030204" pitchFamily="18" charset="0"/>
                            </a:rPr>
                            <m:t>=</m:t>
                          </m:r>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panose="02040503050406030204" pitchFamily="18" charset="0"/>
                                    </a:rPr>
                                    <m:t>𝑇</m:t>
                                  </m:r>
                                </m:e>
                                <m:sub>
                                  <m:r>
                                    <a:rPr lang="en-GB" sz="2000" i="0">
                                      <a:latin typeface="Cambria Math" panose="02040503050406030204" pitchFamily="18" charset="0"/>
                                    </a:rPr>
                                    <m:t>20</m:t>
                                  </m:r>
                                </m:sub>
                              </m:sSub>
                            </m:num>
                            <m:den>
                              <m:sSub>
                                <m:sSubPr>
                                  <m:ctrlPr>
                                    <a:rPr lang="en-GB" sz="2000" i="1">
                                      <a:latin typeface="Cambria Math" panose="02040503050406030204" pitchFamily="18" charset="0"/>
                                    </a:rPr>
                                  </m:ctrlPr>
                                </m:sSubPr>
                                <m:e>
                                  <m:r>
                                    <a:rPr lang="en-GB" sz="2000" i="1">
                                      <a:latin typeface="Cambria Math" panose="02040503050406030204" pitchFamily="18" charset="0"/>
                                    </a:rPr>
                                    <m:t>𝑇</m:t>
                                  </m:r>
                                </m:e>
                                <m:sub>
                                  <m:r>
                                    <a:rPr lang="en-GB" sz="2000" i="0">
                                      <a:latin typeface="Cambria Math" panose="02040503050406030204" pitchFamily="18" charset="0"/>
                                    </a:rPr>
                                    <m:t>0</m:t>
                                  </m:r>
                                </m:sub>
                              </m:sSub>
                            </m:den>
                          </m:f>
                          <m:r>
                            <a:rPr lang="en-GB" sz="2000" i="0">
                              <a:latin typeface="Cambria Math" panose="02040503050406030204" pitchFamily="18" charset="0"/>
                            </a:rPr>
                            <m:t>→</m:t>
                          </m:r>
                          <m:r>
                            <a:rPr lang="en-GB" sz="2000" i="1">
                              <a:latin typeface="Cambria Math" panose="02040503050406030204" pitchFamily="18" charset="0"/>
                            </a:rPr>
                            <m:t>𝑉</m:t>
                          </m:r>
                        </m:e>
                        <m:sub>
                          <m:d>
                            <m:dPr>
                              <m:begChr m:val=""/>
                              <m:ctrlPr>
                                <a:rPr lang="en-GB" sz="2000" i="1">
                                  <a:latin typeface="Cambria Math" panose="02040503050406030204" pitchFamily="18" charset="0"/>
                                </a:rPr>
                              </m:ctrlPr>
                            </m:dPr>
                            <m:e>
                              <m:r>
                                <a:rPr lang="en-GB" sz="2000" i="1">
                                  <a:latin typeface="Cambria Math" panose="02040503050406030204" pitchFamily="18" charset="0"/>
                                </a:rPr>
                                <m:t>𝑚𝑜𝑙</m:t>
                              </m:r>
                              <m:r>
                                <a:rPr lang="en-GB" sz="2000" i="0">
                                  <a:latin typeface="Cambria Math" panose="02040503050406030204" pitchFamily="18" charset="0"/>
                                </a:rPr>
                                <m:t>(20</m:t>
                              </m:r>
                            </m:e>
                          </m:d>
                        </m:sub>
                      </m:sSub>
                      <m:r>
                        <a:rPr lang="en-GB" sz="2000" i="0">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d>
                            <m:dPr>
                              <m:begChr m:val=""/>
                              <m:ctrlPr>
                                <a:rPr lang="en-GB" sz="2000" i="1">
                                  <a:latin typeface="Cambria Math" panose="02040503050406030204" pitchFamily="18" charset="0"/>
                                </a:rPr>
                              </m:ctrlPr>
                            </m:dPr>
                            <m:e>
                              <m:r>
                                <a:rPr lang="en-GB" sz="2000" i="1">
                                  <a:latin typeface="Cambria Math" panose="02040503050406030204" pitchFamily="18" charset="0"/>
                                </a:rPr>
                                <m:t>𝑚𝑜𝑙</m:t>
                              </m:r>
                              <m:r>
                                <a:rPr lang="en-GB" sz="2000" i="0">
                                  <a:latin typeface="Cambria Math" panose="02040503050406030204" pitchFamily="18" charset="0"/>
                                </a:rPr>
                                <m:t>(0</m:t>
                              </m:r>
                            </m:e>
                          </m:d>
                        </m:sub>
                      </m:sSub>
                      <m:r>
                        <a:rPr lang="en-GB" sz="2000" i="0">
                          <a:latin typeface="Cambria Math" panose="02040503050406030204" pitchFamily="18" charset="0"/>
                        </a:rPr>
                        <m:t>∗ </m:t>
                      </m:r>
                      <m:f>
                        <m:fPr>
                          <m:ctrlPr>
                            <a:rPr lang="en-GB" sz="2000" i="1">
                              <a:latin typeface="Cambria Math" panose="02040503050406030204" pitchFamily="18" charset="0"/>
                            </a:rPr>
                          </m:ctrlPr>
                        </m:fPr>
                        <m:num>
                          <m:r>
                            <a:rPr lang="en-GB" sz="2000" i="0">
                              <a:latin typeface="Cambria Math" panose="02040503050406030204" pitchFamily="18" charset="0"/>
                            </a:rPr>
                            <m:t>273+20</m:t>
                          </m:r>
                        </m:num>
                        <m:den>
                          <m:r>
                            <a:rPr lang="en-GB" sz="2000" i="0">
                              <a:latin typeface="Cambria Math" panose="02040503050406030204" pitchFamily="18" charset="0"/>
                            </a:rPr>
                            <m:t>273</m:t>
                          </m:r>
                        </m:den>
                      </m:f>
                      <m:r>
                        <a:rPr lang="en-GB" sz="2000" i="0">
                          <a:latin typeface="Cambria Math" panose="02040503050406030204" pitchFamily="18" charset="0"/>
                        </a:rPr>
                        <m:t>=22.4∗</m:t>
                      </m:r>
                      <m:f>
                        <m:fPr>
                          <m:ctrlPr>
                            <a:rPr lang="en-GB" sz="2000" i="1">
                              <a:latin typeface="Cambria Math" panose="02040503050406030204" pitchFamily="18" charset="0"/>
                            </a:rPr>
                          </m:ctrlPr>
                        </m:fPr>
                        <m:num>
                          <m:r>
                            <a:rPr lang="en-GB" sz="2000" i="0">
                              <a:latin typeface="Cambria Math" panose="02040503050406030204" pitchFamily="18" charset="0"/>
                            </a:rPr>
                            <m:t>293</m:t>
                          </m:r>
                        </m:num>
                        <m:den>
                          <m:r>
                            <a:rPr lang="en-GB" sz="2000" i="0">
                              <a:latin typeface="Cambria Math" panose="02040503050406030204" pitchFamily="18" charset="0"/>
                            </a:rPr>
                            <m:t>273</m:t>
                          </m:r>
                        </m:den>
                      </m:f>
                      <m:r>
                        <a:rPr lang="en-GB" sz="2000" i="0">
                          <a:latin typeface="Cambria Math" panose="02040503050406030204" pitchFamily="18" charset="0"/>
                        </a:rPr>
                        <m:t>=24.04 </m:t>
                      </m:r>
                      <m:r>
                        <a:rPr lang="en-GB" sz="2000" i="1">
                          <a:latin typeface="Cambria Math" panose="02040503050406030204" pitchFamily="18" charset="0"/>
                        </a:rPr>
                        <m:t>𝑙</m:t>
                      </m:r>
                      <m:f>
                        <m:fPr>
                          <m:type m:val="lin"/>
                          <m:ctrlPr>
                            <a:rPr lang="en-GB" sz="2000" i="1">
                              <a:latin typeface="Cambria Math" panose="02040503050406030204" pitchFamily="18" charset="0"/>
                            </a:rPr>
                          </m:ctrlPr>
                        </m:fPr>
                        <m:num>
                          <m:r>
                            <a:rPr lang="en-GB" sz="2000" i="1">
                              <a:latin typeface="Cambria Math" panose="02040503050406030204" pitchFamily="18" charset="0"/>
                            </a:rPr>
                            <m:t>𝑡</m:t>
                          </m:r>
                        </m:num>
                        <m:den>
                          <m:r>
                            <a:rPr lang="en-GB" sz="2000" i="1">
                              <a:latin typeface="Cambria Math" panose="02040503050406030204" pitchFamily="18" charset="0"/>
                            </a:rPr>
                            <m:t>𝑚</m:t>
                          </m:r>
                        </m:den>
                      </m:f>
                      <m:r>
                        <a:rPr lang="en-GB" sz="2000" i="1">
                          <a:latin typeface="Cambria Math" panose="02040503050406030204" pitchFamily="18" charset="0"/>
                        </a:rPr>
                        <m:t>𝑜𝑙𝑒</m:t>
                      </m:r>
                    </m:oMath>
                  </m:oMathPara>
                </a14:m>
                <a:endParaRPr lang="en-GB" sz="2000" dirty="0"/>
              </a:p>
            </p:txBody>
          </p:sp>
        </mc:Choice>
        <mc:Fallback xmlns="">
          <p:sp>
            <p:nvSpPr>
              <p:cNvPr id="7" name="Rectangle 6"/>
              <p:cNvSpPr>
                <a:spLocks noRot="1" noChangeAspect="1" noMove="1" noResize="1" noEditPoints="1" noAdjustHandles="1" noChangeArrowheads="1" noChangeShapeType="1" noTextEdit="1"/>
              </p:cNvSpPr>
              <p:nvPr/>
            </p:nvSpPr>
            <p:spPr>
              <a:xfrm>
                <a:off x="143508" y="4081970"/>
                <a:ext cx="8856983" cy="773994"/>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816488089"/>
      </p:ext>
    </p:extLst>
  </p:cSld>
  <p:clrMapOvr>
    <a:masterClrMapping/>
  </p:clrMapOvr>
  <p:transition advTm="6456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61232" y="-104378"/>
            <a:ext cx="8229600" cy="1152128"/>
          </a:xfrm>
        </p:spPr>
        <p:txBody>
          <a:bodyPr>
            <a:noAutofit/>
          </a:bodyPr>
          <a:lstStyle/>
          <a:p>
            <a:pPr algn="ctr"/>
            <a:r>
              <a:rPr lang="el-GR" sz="2800" b="1" dirty="0"/>
              <a:t>Υπολογισμός συντελεστών εκπομπής (</a:t>
            </a:r>
            <a:r>
              <a:rPr lang="en-GB" sz="2800" b="1" dirty="0"/>
              <a:t>CO</a:t>
            </a:r>
            <a:r>
              <a:rPr lang="en-GB" sz="2800" b="1" baseline="-25000" dirty="0"/>
              <a:t>2</a:t>
            </a:r>
            <a:r>
              <a:rPr lang="en-GB" sz="2800" b="1" dirty="0"/>
              <a:t>)</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29" name="Rectangle 5"/>
          <p:cNvSpPr>
            <a:spLocks noChangeArrowheads="1"/>
          </p:cNvSpPr>
          <p:nvPr/>
        </p:nvSpPr>
        <p:spPr bwMode="auto">
          <a:xfrm>
            <a:off x="0" y="847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4" name="Rectangle 10"/>
          <p:cNvSpPr>
            <a:spLocks noChangeArrowheads="1"/>
          </p:cNvSpPr>
          <p:nvPr/>
        </p:nvSpPr>
        <p:spPr bwMode="auto">
          <a:xfrm>
            <a:off x="0" y="819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6"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7" name="Rectangle 13"/>
          <p:cNvSpPr>
            <a:spLocks noChangeArrowheads="1"/>
          </p:cNvSpPr>
          <p:nvPr/>
        </p:nvSpPr>
        <p:spPr bwMode="auto">
          <a:xfrm>
            <a:off x="0" y="63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Footer Placeholder 21"/>
          <p:cNvSpPr>
            <a:spLocks noGrp="1"/>
          </p:cNvSpPr>
          <p:nvPr>
            <p:ph type="ftr" sz="quarter" idx="11"/>
          </p:nvPr>
        </p:nvSpPr>
        <p:spPr>
          <a:xfrm>
            <a:off x="395536" y="6356350"/>
            <a:ext cx="8280920"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25" name="TextBox 24"/>
          <p:cNvSpPr txBox="1"/>
          <p:nvPr/>
        </p:nvSpPr>
        <p:spPr>
          <a:xfrm>
            <a:off x="361232" y="1295399"/>
            <a:ext cx="9182116" cy="1200329"/>
          </a:xfrm>
          <a:prstGeom prst="rect">
            <a:avLst/>
          </a:prstGeom>
          <a:noFill/>
        </p:spPr>
        <p:txBody>
          <a:bodyPr wrap="square" rtlCol="0">
            <a:spAutoFit/>
          </a:bodyPr>
          <a:lstStyle/>
          <a:p>
            <a:r>
              <a:rPr lang="el-GR" dirty="0"/>
              <a:t>Υπολογισμός της αναλογίας μάζας/όγκου του 1 </a:t>
            </a:r>
            <a:r>
              <a:rPr lang="en-US" dirty="0"/>
              <a:t>mole </a:t>
            </a:r>
            <a:r>
              <a:rPr lang="el-GR" dirty="0"/>
              <a:t>CO</a:t>
            </a:r>
            <a:r>
              <a:rPr lang="el-GR" baseline="-25000" dirty="0"/>
              <a:t>2</a:t>
            </a:r>
            <a:r>
              <a:rPr lang="el-GR" dirty="0"/>
              <a:t> (</a:t>
            </a:r>
            <a:r>
              <a:rPr lang="en-GB" dirty="0"/>
              <a:t>kg </a:t>
            </a:r>
            <a:r>
              <a:rPr lang="el-GR" dirty="0"/>
              <a:t>ανά m</a:t>
            </a:r>
            <a:r>
              <a:rPr lang="el-GR" baseline="30000" dirty="0"/>
              <a:t>3</a:t>
            </a:r>
            <a:r>
              <a:rPr lang="el-GR" dirty="0"/>
              <a:t>) σε </a:t>
            </a:r>
            <a:r>
              <a:rPr lang="en-US" dirty="0"/>
              <a:t>20</a:t>
            </a:r>
            <a:r>
              <a:rPr lang="el-GR" dirty="0"/>
              <a:t> </a:t>
            </a:r>
            <a:r>
              <a:rPr lang="el-GR" baseline="30000" dirty="0"/>
              <a:t>o</a:t>
            </a:r>
            <a:r>
              <a:rPr lang="el-GR" dirty="0"/>
              <a:t>C</a:t>
            </a:r>
            <a:endParaRPr lang="en-US" dirty="0"/>
          </a:p>
          <a:p>
            <a:endParaRPr lang="en-US" dirty="0"/>
          </a:p>
          <a:p>
            <a:r>
              <a:rPr lang="en-US" dirty="0"/>
              <a:t>To 1 </a:t>
            </a:r>
            <a:r>
              <a:rPr lang="en-GB" dirty="0"/>
              <a:t>mole CO</a:t>
            </a:r>
            <a:r>
              <a:rPr lang="en-GB" baseline="-25000" dirty="0"/>
              <a:t>2</a:t>
            </a:r>
            <a:r>
              <a:rPr lang="en-GB" dirty="0"/>
              <a:t> </a:t>
            </a:r>
            <a:r>
              <a:rPr lang="el-GR" dirty="0"/>
              <a:t>έχει μάζα 44 </a:t>
            </a:r>
            <a:r>
              <a:rPr lang="en-US" dirty="0"/>
              <a:t>g </a:t>
            </a:r>
            <a:r>
              <a:rPr lang="el-GR" dirty="0"/>
              <a:t>και όγκο 24.04 </a:t>
            </a:r>
            <a:r>
              <a:rPr lang="en-US" dirty="0" err="1"/>
              <a:t>lt</a:t>
            </a:r>
            <a:r>
              <a:rPr lang="en-US" dirty="0"/>
              <a:t> </a:t>
            </a:r>
            <a:r>
              <a:rPr lang="el-GR" dirty="0"/>
              <a:t>στους 20 </a:t>
            </a:r>
            <a:r>
              <a:rPr lang="el-GR" baseline="30000" dirty="0"/>
              <a:t>o</a:t>
            </a:r>
            <a:r>
              <a:rPr lang="el-GR" dirty="0"/>
              <a:t>C, άρα είναι:</a:t>
            </a:r>
            <a:endParaRPr lang="en-US" dirty="0"/>
          </a:p>
          <a:p>
            <a:endParaRPr lang="en-GB" dirty="0"/>
          </a:p>
        </p:txBody>
      </p:sp>
      <p:sp>
        <p:nvSpPr>
          <p:cNvPr id="4" name="Rectangle 3"/>
          <p:cNvSpPr/>
          <p:nvPr/>
        </p:nvSpPr>
        <p:spPr>
          <a:xfrm>
            <a:off x="560906" y="4637048"/>
            <a:ext cx="8782768" cy="369332"/>
          </a:xfrm>
          <a:prstGeom prst="rect">
            <a:avLst/>
          </a:prstGeom>
        </p:spPr>
        <p:txBody>
          <a:bodyPr wrap="square">
            <a:spAutoFit/>
          </a:bodyPr>
          <a:lstStyle/>
          <a:p>
            <a:r>
              <a:rPr lang="el-GR" dirty="0"/>
              <a:t>Προσδιορισμός εκπομπής ρυπαντών σε </a:t>
            </a:r>
            <a:r>
              <a:rPr lang="en-US" dirty="0"/>
              <a:t>kg </a:t>
            </a:r>
            <a:r>
              <a:rPr lang="el-GR" dirty="0"/>
              <a:t>ανά τόνο κατανάλωσης καυσίμου. </a:t>
            </a:r>
            <a:endParaRPr lang="en-GB" dirty="0"/>
          </a:p>
        </p:txBody>
      </p:sp>
      <mc:AlternateContent xmlns:mc="http://schemas.openxmlformats.org/markup-compatibility/2006" xmlns:a14="http://schemas.microsoft.com/office/drawing/2010/main">
        <mc:Choice Requires="a14">
          <p:sp>
            <p:nvSpPr>
              <p:cNvPr id="8" name="Rectangle 7"/>
              <p:cNvSpPr/>
              <p:nvPr/>
            </p:nvSpPr>
            <p:spPr>
              <a:xfrm>
                <a:off x="396066" y="3038822"/>
                <a:ext cx="8136904" cy="111921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i="1" smtClean="0">
                              <a:latin typeface="Cambria Math" panose="02040503050406030204" pitchFamily="18" charset="0"/>
                            </a:rPr>
                          </m:ctrlPr>
                        </m:sSubPr>
                        <m:e>
                          <m:r>
                            <a:rPr lang="en-GB" sz="2000" i="1">
                              <a:latin typeface="Cambria Math" panose="02040503050406030204" pitchFamily="18" charset="0"/>
                            </a:rPr>
                            <m:t>𝑚</m:t>
                          </m:r>
                        </m:e>
                        <m:sub>
                          <m:sSub>
                            <m:sSubPr>
                              <m:ctrlPr>
                                <a:rPr lang="en-GB" sz="2000" i="1">
                                  <a:latin typeface="Cambria Math" panose="02040503050406030204" pitchFamily="18" charset="0"/>
                                </a:rPr>
                              </m:ctrlPr>
                            </m:sSubPr>
                            <m:e>
                              <m:r>
                                <a:rPr lang="en-GB" sz="2000" i="1">
                                  <a:latin typeface="Cambria Math" panose="02040503050406030204" pitchFamily="18" charset="0"/>
                                </a:rPr>
                                <m:t>𝑐𝑜</m:t>
                              </m:r>
                            </m:e>
                            <m:sub>
                              <m:r>
                                <a:rPr lang="en-GB" sz="2000" i="0">
                                  <a:latin typeface="Cambria Math" panose="02040503050406030204" pitchFamily="18" charset="0"/>
                                </a:rPr>
                                <m:t>2</m:t>
                              </m:r>
                            </m:sub>
                          </m:sSub>
                        </m:sub>
                      </m:sSub>
                      <m:r>
                        <a:rPr lang="en-GB" sz="2000" i="0">
                          <a:latin typeface="Cambria Math" panose="02040503050406030204" pitchFamily="18" charset="0"/>
                        </a:rPr>
                        <m:t>=</m:t>
                      </m:r>
                      <m:f>
                        <m:fPr>
                          <m:ctrlPr>
                            <a:rPr lang="en-GB" sz="2000" i="1">
                              <a:latin typeface="Cambria Math" panose="02040503050406030204" pitchFamily="18" charset="0"/>
                            </a:rPr>
                          </m:ctrlPr>
                        </m:fPr>
                        <m:num>
                          <m:sSub>
                            <m:sSubPr>
                              <m:ctrlPr>
                                <a:rPr lang="en-GB" sz="2000" i="1">
                                  <a:latin typeface="Cambria Math" panose="02040503050406030204" pitchFamily="18" charset="0"/>
                                </a:rPr>
                              </m:ctrlPr>
                            </m:sSubPr>
                            <m:e>
                              <m:r>
                                <a:rPr lang="en-GB" sz="2000" i="1">
                                  <a:latin typeface="Cambria Math" panose="02040503050406030204" pitchFamily="18" charset="0"/>
                                </a:rPr>
                                <m:t>𝑚</m:t>
                              </m:r>
                            </m:e>
                            <m:sub>
                              <m:r>
                                <a:rPr lang="en-GB" sz="2000" i="1">
                                  <a:latin typeface="Cambria Math" panose="02040503050406030204" pitchFamily="18" charset="0"/>
                                </a:rPr>
                                <m:t>𝑚𝑜𝑙</m:t>
                              </m:r>
                            </m:sub>
                          </m:sSub>
                        </m:num>
                        <m:den>
                          <m:sSub>
                            <m:sSubPr>
                              <m:ctrlPr>
                                <a:rPr lang="en-GB" sz="2000" i="1">
                                  <a:latin typeface="Cambria Math" panose="02040503050406030204" pitchFamily="18" charset="0"/>
                                </a:rPr>
                              </m:ctrlPr>
                            </m:sSubPr>
                            <m:e>
                              <m:r>
                                <a:rPr lang="en-GB" sz="2000" i="1">
                                  <a:latin typeface="Cambria Math" panose="02040503050406030204" pitchFamily="18" charset="0"/>
                                </a:rPr>
                                <m:t>𝑉</m:t>
                              </m:r>
                            </m:e>
                            <m:sub>
                              <m:d>
                                <m:dPr>
                                  <m:begChr m:val=""/>
                                  <m:ctrlPr>
                                    <a:rPr lang="en-GB" sz="2000" i="1">
                                      <a:latin typeface="Cambria Math" panose="02040503050406030204" pitchFamily="18" charset="0"/>
                                    </a:rPr>
                                  </m:ctrlPr>
                                </m:dPr>
                                <m:e>
                                  <m:r>
                                    <a:rPr lang="en-GB" sz="2000" i="1">
                                      <a:latin typeface="Cambria Math" panose="02040503050406030204" pitchFamily="18" charset="0"/>
                                    </a:rPr>
                                    <m:t>𝑚𝑜𝑙</m:t>
                                  </m:r>
                                  <m:r>
                                    <a:rPr lang="en-GB" sz="2000" i="0">
                                      <a:latin typeface="Cambria Math" panose="02040503050406030204" pitchFamily="18" charset="0"/>
                                    </a:rPr>
                                    <m:t>(20</m:t>
                                  </m:r>
                                </m:e>
                              </m:d>
                            </m:sub>
                          </m:sSub>
                        </m:den>
                      </m:f>
                      <m:r>
                        <a:rPr lang="en-GB" sz="2000" i="0">
                          <a:latin typeface="Cambria Math" panose="02040503050406030204" pitchFamily="18" charset="0"/>
                        </a:rPr>
                        <m:t>=</m:t>
                      </m:r>
                      <m:f>
                        <m:fPr>
                          <m:ctrlPr>
                            <a:rPr lang="en-GB" sz="2000" i="1">
                              <a:latin typeface="Cambria Math" panose="02040503050406030204" pitchFamily="18" charset="0"/>
                            </a:rPr>
                          </m:ctrlPr>
                        </m:fPr>
                        <m:num>
                          <m:r>
                            <a:rPr lang="en-GB" sz="2000" i="0">
                              <a:latin typeface="Cambria Math" panose="02040503050406030204" pitchFamily="18" charset="0"/>
                            </a:rPr>
                            <m:t>44</m:t>
                          </m:r>
                        </m:num>
                        <m:den>
                          <m:r>
                            <a:rPr lang="en-GB" sz="2000" i="0">
                              <a:latin typeface="Cambria Math" panose="02040503050406030204" pitchFamily="18" charset="0"/>
                            </a:rPr>
                            <m:t>2</m:t>
                          </m:r>
                          <m:r>
                            <a:rPr lang="en-US" sz="2000" b="0" i="0" smtClean="0">
                              <a:latin typeface="Cambria Math" panose="02040503050406030204" pitchFamily="18" charset="0"/>
                            </a:rPr>
                            <m:t>4</m:t>
                          </m:r>
                          <m:r>
                            <a:rPr lang="en-GB" sz="2000" i="0">
                              <a:latin typeface="Cambria Math" panose="02040503050406030204" pitchFamily="18" charset="0"/>
                            </a:rPr>
                            <m:t>.04</m:t>
                          </m:r>
                        </m:den>
                      </m:f>
                      <m:r>
                        <a:rPr lang="en-GB" sz="2000" i="0">
                          <a:latin typeface="Cambria Math" panose="02040503050406030204" pitchFamily="18" charset="0"/>
                        </a:rPr>
                        <m:t>=</m:t>
                      </m:r>
                      <m:f>
                        <m:fPr>
                          <m:ctrlPr>
                            <a:rPr lang="en-GB" sz="2000" i="1">
                              <a:latin typeface="Cambria Math" panose="02040503050406030204" pitchFamily="18" charset="0"/>
                            </a:rPr>
                          </m:ctrlPr>
                        </m:fPr>
                        <m:num>
                          <m:f>
                            <m:fPr>
                              <m:ctrlPr>
                                <a:rPr lang="en-GB" sz="2000" i="1">
                                  <a:latin typeface="Cambria Math" panose="02040503050406030204" pitchFamily="18" charset="0"/>
                                </a:rPr>
                              </m:ctrlPr>
                            </m:fPr>
                            <m:num>
                              <m:r>
                                <a:rPr lang="en-GB" sz="2000" i="0">
                                  <a:latin typeface="Cambria Math" panose="02040503050406030204" pitchFamily="18" charset="0"/>
                                </a:rPr>
                                <m:t>44</m:t>
                              </m:r>
                            </m:num>
                            <m:den>
                              <m:r>
                                <a:rPr lang="en-GB" sz="2000" i="0">
                                  <a:latin typeface="Cambria Math" panose="02040503050406030204" pitchFamily="18" charset="0"/>
                                </a:rPr>
                                <m:t>1000</m:t>
                              </m:r>
                            </m:den>
                          </m:f>
                        </m:num>
                        <m:den>
                          <m:f>
                            <m:fPr>
                              <m:ctrlPr>
                                <a:rPr lang="en-GB" sz="2000" i="1">
                                  <a:latin typeface="Cambria Math" panose="02040503050406030204" pitchFamily="18" charset="0"/>
                                </a:rPr>
                              </m:ctrlPr>
                            </m:fPr>
                            <m:num>
                              <m:r>
                                <a:rPr lang="en-GB" sz="2000" i="0">
                                  <a:latin typeface="Cambria Math" panose="02040503050406030204" pitchFamily="18" charset="0"/>
                                </a:rPr>
                                <m:t>2</m:t>
                              </m:r>
                              <m:r>
                                <a:rPr lang="en-US" sz="2000" b="0" i="0" smtClean="0">
                                  <a:latin typeface="Cambria Math" panose="02040503050406030204" pitchFamily="18" charset="0"/>
                                </a:rPr>
                                <m:t>4</m:t>
                              </m:r>
                              <m:r>
                                <a:rPr lang="en-GB" sz="2000" i="0">
                                  <a:latin typeface="Cambria Math" panose="02040503050406030204" pitchFamily="18" charset="0"/>
                                </a:rPr>
                                <m:t>.04</m:t>
                              </m:r>
                            </m:num>
                            <m:den>
                              <m:r>
                                <a:rPr lang="en-GB" sz="2000" i="0">
                                  <a:latin typeface="Cambria Math" panose="02040503050406030204" pitchFamily="18" charset="0"/>
                                </a:rPr>
                                <m:t>1000</m:t>
                              </m:r>
                            </m:den>
                          </m:f>
                        </m:den>
                      </m:f>
                      <m:r>
                        <a:rPr lang="en-GB" sz="2000" i="0">
                          <a:latin typeface="Cambria Math" panose="02040503050406030204" pitchFamily="18" charset="0"/>
                        </a:rPr>
                        <m:t>=1.83 </m:t>
                      </m:r>
                      <m:f>
                        <m:fPr>
                          <m:type m:val="lin"/>
                          <m:ctrlPr>
                            <a:rPr lang="en-GB" sz="2000" i="1">
                              <a:latin typeface="Cambria Math" panose="02040503050406030204" pitchFamily="18" charset="0"/>
                            </a:rPr>
                          </m:ctrlPr>
                        </m:fPr>
                        <m:num>
                          <m:r>
                            <a:rPr lang="en-US" sz="2000" b="0" i="1" smtClean="0">
                              <a:latin typeface="Cambria Math" panose="02040503050406030204" pitchFamily="18" charset="0"/>
                            </a:rPr>
                            <m:t>𝑘</m:t>
                          </m:r>
                          <m:r>
                            <a:rPr lang="en-GB" sz="2000" i="1">
                              <a:latin typeface="Cambria Math" panose="02040503050406030204" pitchFamily="18" charset="0"/>
                            </a:rPr>
                            <m:t>𝑔</m:t>
                          </m:r>
                        </m:num>
                        <m:den>
                          <m:sSup>
                            <m:sSupPr>
                              <m:ctrlPr>
                                <a:rPr lang="en-GB" sz="2000" i="1" smtClean="0">
                                  <a:latin typeface="Cambria Math" panose="02040503050406030204" pitchFamily="18" charset="0"/>
                                </a:rPr>
                              </m:ctrlPr>
                            </m:sSupPr>
                            <m:e>
                              <m:r>
                                <a:rPr lang="en-US" sz="2000" b="0" i="1" smtClean="0">
                                  <a:latin typeface="Cambria Math" panose="02040503050406030204" pitchFamily="18" charset="0"/>
                                </a:rPr>
                                <m:t>𝑚</m:t>
                              </m:r>
                            </m:e>
                            <m:sup>
                              <m:r>
                                <a:rPr lang="en-US" sz="2000" b="0" i="1" smtClean="0">
                                  <a:latin typeface="Cambria Math" panose="02040503050406030204" pitchFamily="18" charset="0"/>
                                </a:rPr>
                                <m:t>3</m:t>
                              </m:r>
                            </m:sup>
                          </m:sSup>
                        </m:den>
                      </m:f>
                    </m:oMath>
                  </m:oMathPara>
                </a14:m>
                <a:endParaRPr lang="en-GB" sz="2000" dirty="0"/>
              </a:p>
            </p:txBody>
          </p:sp>
        </mc:Choice>
        <mc:Fallback xmlns="">
          <p:sp>
            <p:nvSpPr>
              <p:cNvPr id="8" name="Rectangle 7"/>
              <p:cNvSpPr>
                <a:spLocks noRot="1" noChangeAspect="1" noMove="1" noResize="1" noEditPoints="1" noAdjustHandles="1" noChangeArrowheads="1" noChangeShapeType="1" noTextEdit="1"/>
              </p:cNvSpPr>
              <p:nvPr/>
            </p:nvSpPr>
            <p:spPr>
              <a:xfrm>
                <a:off x="396066" y="3038822"/>
                <a:ext cx="8136904" cy="1119217"/>
              </a:xfrm>
              <a:prstGeom prst="rect">
                <a:avLst/>
              </a:prstGeom>
              <a:blipFill>
                <a:blip r:embed="rId3"/>
                <a:stretch>
                  <a:fillRect/>
                </a:stretch>
              </a:blipFill>
            </p:spPr>
            <p:txBody>
              <a:bodyPr/>
              <a:lstStyle/>
              <a:p>
                <a:r>
                  <a:rPr lang="en-GB">
                    <a:noFill/>
                  </a:rPr>
                  <a:t> </a:t>
                </a:r>
              </a:p>
            </p:txBody>
          </p:sp>
        </mc:Fallback>
      </mc:AlternateContent>
      <p:cxnSp>
        <p:nvCxnSpPr>
          <p:cNvPr id="10" name="Straight Arrow Connector 9"/>
          <p:cNvCxnSpPr/>
          <p:nvPr/>
        </p:nvCxnSpPr>
        <p:spPr>
          <a:xfrm flipH="1">
            <a:off x="5220072" y="2869831"/>
            <a:ext cx="576064" cy="52752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767536" y="2603170"/>
            <a:ext cx="2088232" cy="338554"/>
          </a:xfrm>
          <a:prstGeom prst="rect">
            <a:avLst/>
          </a:prstGeom>
          <a:noFill/>
        </p:spPr>
        <p:txBody>
          <a:bodyPr wrap="square" rtlCol="0">
            <a:spAutoFit/>
          </a:bodyPr>
          <a:lstStyle/>
          <a:p>
            <a:r>
              <a:rPr lang="el-GR" sz="1600" i="1" dirty="0"/>
              <a:t>Μετατροπή σε </a:t>
            </a:r>
            <a:r>
              <a:rPr lang="en-US" sz="1600" i="1" dirty="0"/>
              <a:t>kg</a:t>
            </a:r>
            <a:endParaRPr lang="en-GB" sz="1600" i="1" dirty="0"/>
          </a:p>
        </p:txBody>
      </p:sp>
      <p:sp>
        <p:nvSpPr>
          <p:cNvPr id="29" name="TextBox 28"/>
          <p:cNvSpPr txBox="1"/>
          <p:nvPr/>
        </p:nvSpPr>
        <p:spPr>
          <a:xfrm>
            <a:off x="5474495" y="4174819"/>
            <a:ext cx="2088232" cy="338554"/>
          </a:xfrm>
          <a:prstGeom prst="rect">
            <a:avLst/>
          </a:prstGeom>
          <a:noFill/>
        </p:spPr>
        <p:txBody>
          <a:bodyPr wrap="square" rtlCol="0">
            <a:spAutoFit/>
          </a:bodyPr>
          <a:lstStyle/>
          <a:p>
            <a:r>
              <a:rPr lang="el-GR" sz="1600" i="1" dirty="0"/>
              <a:t>Μετατροπή σε </a:t>
            </a:r>
            <a:r>
              <a:rPr lang="en-US" sz="1600" i="1" dirty="0"/>
              <a:t>m</a:t>
            </a:r>
            <a:r>
              <a:rPr lang="en-US" sz="1600" i="1" baseline="30000" dirty="0"/>
              <a:t>3</a:t>
            </a:r>
            <a:endParaRPr lang="en-GB" sz="1600" i="1" baseline="30000" dirty="0"/>
          </a:p>
        </p:txBody>
      </p:sp>
      <p:cxnSp>
        <p:nvCxnSpPr>
          <p:cNvPr id="30" name="Straight Arrow Connector 29"/>
          <p:cNvCxnSpPr/>
          <p:nvPr/>
        </p:nvCxnSpPr>
        <p:spPr>
          <a:xfrm flipH="1" flipV="1">
            <a:off x="5364088" y="3793075"/>
            <a:ext cx="555814" cy="397154"/>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3" name="Rectangle 12"/>
              <p:cNvSpPr/>
              <p:nvPr/>
            </p:nvSpPr>
            <p:spPr>
              <a:xfrm>
                <a:off x="1667394" y="5382400"/>
                <a:ext cx="5809211" cy="42652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b="1" i="1">
                              <a:latin typeface="Cambria Math" panose="02040503050406030204" pitchFamily="18" charset="0"/>
                            </a:rPr>
                          </m:ctrlPr>
                        </m:sSubPr>
                        <m:e>
                          <m:r>
                            <a:rPr lang="en-GB" sz="2000" b="1" i="1">
                              <a:latin typeface="Cambria Math" panose="02040503050406030204" pitchFamily="18" charset="0"/>
                            </a:rPr>
                            <m:t>𝒆</m:t>
                          </m:r>
                        </m:e>
                        <m:sub>
                          <m:sSub>
                            <m:sSubPr>
                              <m:ctrlPr>
                                <a:rPr lang="en-GB" sz="2000" b="1" i="1">
                                  <a:latin typeface="Cambria Math" panose="02040503050406030204" pitchFamily="18" charset="0"/>
                                </a:rPr>
                              </m:ctrlPr>
                            </m:sSubPr>
                            <m:e>
                              <m:r>
                                <a:rPr lang="en-GB" sz="2000" b="1" i="1">
                                  <a:latin typeface="Cambria Math" panose="02040503050406030204" pitchFamily="18" charset="0"/>
                                </a:rPr>
                                <m:t>𝒄𝒐</m:t>
                              </m:r>
                            </m:e>
                            <m:sub>
                              <m:r>
                                <a:rPr lang="en-GB" sz="2000" b="1" i="0">
                                  <a:latin typeface="Cambria Math" panose="02040503050406030204" pitchFamily="18" charset="0"/>
                                </a:rPr>
                                <m:t>𝟐</m:t>
                              </m:r>
                            </m:sub>
                          </m:sSub>
                        </m:sub>
                      </m:sSub>
                      <m:r>
                        <a:rPr lang="en-GB" sz="2000" b="1" i="0">
                          <a:latin typeface="Cambria Math" panose="02040503050406030204" pitchFamily="18" charset="0"/>
                        </a:rPr>
                        <m:t>=</m:t>
                      </m:r>
                      <m:sSub>
                        <m:sSubPr>
                          <m:ctrlPr>
                            <a:rPr lang="en-GB" sz="2000" b="1" i="1">
                              <a:latin typeface="Cambria Math" panose="02040503050406030204" pitchFamily="18" charset="0"/>
                            </a:rPr>
                          </m:ctrlPr>
                        </m:sSubPr>
                        <m:e>
                          <m:r>
                            <a:rPr lang="en-GB" sz="2000" b="1" i="1">
                              <a:latin typeface="Cambria Math" panose="02040503050406030204" pitchFamily="18" charset="0"/>
                            </a:rPr>
                            <m:t>𝑽</m:t>
                          </m:r>
                        </m:e>
                        <m:sub>
                          <m:r>
                            <a:rPr lang="en-GB" sz="2000" b="1" i="0">
                              <a:latin typeface="Cambria Math" panose="02040503050406030204" pitchFamily="18" charset="0"/>
                            </a:rPr>
                            <m:t>𝟐𝟎</m:t>
                          </m:r>
                        </m:sub>
                      </m:sSub>
                      <m:r>
                        <a:rPr lang="en-GB" sz="2000" b="1" i="0">
                          <a:latin typeface="Cambria Math" panose="02040503050406030204" pitchFamily="18" charset="0"/>
                        </a:rPr>
                        <m:t>∗</m:t>
                      </m:r>
                      <m:sSub>
                        <m:sSubPr>
                          <m:ctrlPr>
                            <a:rPr lang="en-GB" sz="2000" b="1" i="1">
                              <a:latin typeface="Cambria Math" panose="02040503050406030204" pitchFamily="18" charset="0"/>
                            </a:rPr>
                          </m:ctrlPr>
                        </m:sSubPr>
                        <m:e>
                          <m:r>
                            <a:rPr lang="en-GB" sz="2000" b="1" i="1">
                              <a:latin typeface="Cambria Math" panose="02040503050406030204" pitchFamily="18" charset="0"/>
                            </a:rPr>
                            <m:t>𝒎</m:t>
                          </m:r>
                        </m:e>
                        <m:sub>
                          <m:sSub>
                            <m:sSubPr>
                              <m:ctrlPr>
                                <a:rPr lang="en-GB" sz="2000" b="1" i="1">
                                  <a:latin typeface="Cambria Math" panose="02040503050406030204" pitchFamily="18" charset="0"/>
                                </a:rPr>
                              </m:ctrlPr>
                            </m:sSubPr>
                            <m:e>
                              <m:r>
                                <a:rPr lang="en-GB" sz="2000" b="1" i="1">
                                  <a:latin typeface="Cambria Math" panose="02040503050406030204" pitchFamily="18" charset="0"/>
                                </a:rPr>
                                <m:t>𝒄𝒐</m:t>
                              </m:r>
                            </m:e>
                            <m:sub>
                              <m:r>
                                <a:rPr lang="en-GB" sz="2000" b="1" i="0">
                                  <a:latin typeface="Cambria Math" panose="02040503050406030204" pitchFamily="18" charset="0"/>
                                </a:rPr>
                                <m:t>𝟐</m:t>
                              </m:r>
                            </m:sub>
                          </m:sSub>
                        </m:sub>
                      </m:sSub>
                      <m:r>
                        <a:rPr lang="en-GB" sz="2000" b="1" i="0">
                          <a:latin typeface="Cambria Math" panose="02040503050406030204" pitchFamily="18" charset="0"/>
                        </a:rPr>
                        <m:t>=</m:t>
                      </m:r>
                      <m:r>
                        <a:rPr lang="en-GB" sz="2000" b="1" i="0">
                          <a:latin typeface="Cambria Math" panose="02040503050406030204" pitchFamily="18" charset="0"/>
                        </a:rPr>
                        <m:t>𝟏𝟕𝟖𝟒</m:t>
                      </m:r>
                      <m:r>
                        <a:rPr lang="en-GB" sz="2000" b="1" i="0">
                          <a:latin typeface="Cambria Math" panose="02040503050406030204" pitchFamily="18" charset="0"/>
                        </a:rPr>
                        <m:t>∗</m:t>
                      </m:r>
                      <m:r>
                        <a:rPr lang="en-GB" sz="2000" b="1" i="0">
                          <a:latin typeface="Cambria Math" panose="02040503050406030204" pitchFamily="18" charset="0"/>
                        </a:rPr>
                        <m:t>𝟏</m:t>
                      </m:r>
                      <m:r>
                        <a:rPr lang="en-GB" sz="2000" b="1" i="0">
                          <a:latin typeface="Cambria Math" panose="02040503050406030204" pitchFamily="18" charset="0"/>
                        </a:rPr>
                        <m:t>.</m:t>
                      </m:r>
                      <m:r>
                        <a:rPr lang="en-GB" sz="2000" b="1" i="0">
                          <a:latin typeface="Cambria Math" panose="02040503050406030204" pitchFamily="18" charset="0"/>
                        </a:rPr>
                        <m:t>𝟖𝟑</m:t>
                      </m:r>
                      <m:r>
                        <a:rPr lang="en-GB" sz="2000" b="1" i="0">
                          <a:latin typeface="Cambria Math" panose="02040503050406030204" pitchFamily="18" charset="0"/>
                        </a:rPr>
                        <m:t>≅</m:t>
                      </m:r>
                      <m:r>
                        <a:rPr lang="en-GB" sz="2000" b="1" i="0">
                          <a:latin typeface="Cambria Math" panose="02040503050406030204" pitchFamily="18" charset="0"/>
                        </a:rPr>
                        <m:t>𝟑𝟐𝟔𝟒</m:t>
                      </m:r>
                      <m:r>
                        <a:rPr lang="en-GB" sz="2000" b="1" i="0">
                          <a:latin typeface="Cambria Math" panose="02040503050406030204" pitchFamily="18" charset="0"/>
                        </a:rPr>
                        <m:t> </m:t>
                      </m:r>
                      <m:r>
                        <a:rPr lang="en-GB" sz="2000" b="1" i="1">
                          <a:latin typeface="Cambria Math" panose="02040503050406030204" pitchFamily="18" charset="0"/>
                        </a:rPr>
                        <m:t>𝒌</m:t>
                      </m:r>
                      <m:f>
                        <m:fPr>
                          <m:type m:val="lin"/>
                          <m:ctrlPr>
                            <a:rPr lang="en-GB" sz="2000" b="1" i="1">
                              <a:latin typeface="Cambria Math" panose="02040503050406030204" pitchFamily="18" charset="0"/>
                            </a:rPr>
                          </m:ctrlPr>
                        </m:fPr>
                        <m:num>
                          <m:r>
                            <a:rPr lang="en-GB" sz="2000" b="1" i="1">
                              <a:latin typeface="Cambria Math" panose="02040503050406030204" pitchFamily="18" charset="0"/>
                            </a:rPr>
                            <m:t>𝒈</m:t>
                          </m:r>
                        </m:num>
                        <m:den>
                          <m:r>
                            <a:rPr lang="en-GB" sz="2000" b="1" i="1">
                              <a:latin typeface="Cambria Math" panose="02040503050406030204" pitchFamily="18" charset="0"/>
                            </a:rPr>
                            <m:t>𝒕</m:t>
                          </m:r>
                        </m:den>
                      </m:f>
                      <m:r>
                        <a:rPr lang="en-GB" sz="2000" b="1" i="1">
                          <a:latin typeface="Cambria Math" panose="02040503050406030204" pitchFamily="18" charset="0"/>
                        </a:rPr>
                        <m:t>𝒏</m:t>
                      </m:r>
                    </m:oMath>
                  </m:oMathPara>
                </a14:m>
                <a:endParaRPr lang="en-GB" sz="2000" b="1" dirty="0"/>
              </a:p>
            </p:txBody>
          </p:sp>
        </mc:Choice>
        <mc:Fallback xmlns="">
          <p:sp>
            <p:nvSpPr>
              <p:cNvPr id="13" name="Rectangle 12"/>
              <p:cNvSpPr>
                <a:spLocks noRot="1" noChangeAspect="1" noMove="1" noResize="1" noEditPoints="1" noAdjustHandles="1" noChangeArrowheads="1" noChangeShapeType="1" noTextEdit="1"/>
              </p:cNvSpPr>
              <p:nvPr/>
            </p:nvSpPr>
            <p:spPr>
              <a:xfrm>
                <a:off x="1667394" y="5382400"/>
                <a:ext cx="5809211" cy="426527"/>
              </a:xfrm>
              <a:prstGeom prst="rect">
                <a:avLst/>
              </a:prstGeom>
              <a:blipFill>
                <a:blip r:embed="rId4"/>
                <a:stretch>
                  <a:fillRect t="-108571" r="-5777" b="-162857"/>
                </a:stretch>
              </a:blipFill>
            </p:spPr>
            <p:txBody>
              <a:bodyPr/>
              <a:lstStyle/>
              <a:p>
                <a:r>
                  <a:rPr lang="en-GB">
                    <a:noFill/>
                  </a:rPr>
                  <a:t> </a:t>
                </a:r>
              </a:p>
            </p:txBody>
          </p:sp>
        </mc:Fallback>
      </mc:AlternateContent>
    </p:spTree>
    <p:extLst>
      <p:ext uri="{BB962C8B-B14F-4D97-AF65-F5344CB8AC3E}">
        <p14:creationId xmlns:p14="http://schemas.microsoft.com/office/powerpoint/2010/main" val="2633898071"/>
      </p:ext>
    </p:extLst>
  </p:cSld>
  <p:clrMapOvr>
    <a:masterClrMapping/>
  </p:clrMapOvr>
  <p:transition advTm="64560"/>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61232" y="-104378"/>
            <a:ext cx="8229600" cy="1152128"/>
          </a:xfrm>
        </p:spPr>
        <p:txBody>
          <a:bodyPr>
            <a:noAutofit/>
          </a:bodyPr>
          <a:lstStyle/>
          <a:p>
            <a:pPr algn="ctr"/>
            <a:r>
              <a:rPr lang="el-GR" sz="2800" b="1" dirty="0"/>
              <a:t>Υπολογισμός </a:t>
            </a:r>
            <a:r>
              <a:rPr lang="en-US" sz="2800" b="1" dirty="0"/>
              <a:t>“</a:t>
            </a:r>
            <a:r>
              <a:rPr lang="el-GR" sz="2800" b="1" dirty="0"/>
              <a:t>Ωφέλιμης</a:t>
            </a:r>
            <a:r>
              <a:rPr lang="en-US" sz="2800" b="1" dirty="0"/>
              <a:t>” </a:t>
            </a:r>
            <a:r>
              <a:rPr lang="el-GR" sz="2800" b="1" dirty="0"/>
              <a:t>Ενέργειας</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29" name="Rectangle 5"/>
          <p:cNvSpPr>
            <a:spLocks noChangeArrowheads="1"/>
          </p:cNvSpPr>
          <p:nvPr/>
        </p:nvSpPr>
        <p:spPr bwMode="auto">
          <a:xfrm>
            <a:off x="0" y="847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4" name="Rectangle 10"/>
          <p:cNvSpPr>
            <a:spLocks noChangeArrowheads="1"/>
          </p:cNvSpPr>
          <p:nvPr/>
        </p:nvSpPr>
        <p:spPr bwMode="auto">
          <a:xfrm>
            <a:off x="0" y="819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6"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7" name="Rectangle 13"/>
          <p:cNvSpPr>
            <a:spLocks noChangeArrowheads="1"/>
          </p:cNvSpPr>
          <p:nvPr/>
        </p:nvSpPr>
        <p:spPr bwMode="auto">
          <a:xfrm>
            <a:off x="0" y="63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Footer Placeholder 21"/>
          <p:cNvSpPr>
            <a:spLocks noGrp="1"/>
          </p:cNvSpPr>
          <p:nvPr>
            <p:ph type="ftr" sz="quarter" idx="11"/>
          </p:nvPr>
        </p:nvSpPr>
        <p:spPr>
          <a:xfrm>
            <a:off x="395536" y="6356350"/>
            <a:ext cx="8280920"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25" name="TextBox 24"/>
          <p:cNvSpPr txBox="1"/>
          <p:nvPr/>
        </p:nvSpPr>
        <p:spPr>
          <a:xfrm>
            <a:off x="361232" y="1295399"/>
            <a:ext cx="8171208" cy="1754326"/>
          </a:xfrm>
          <a:prstGeom prst="rect">
            <a:avLst/>
          </a:prstGeom>
          <a:noFill/>
          <a:ln>
            <a:solidFill>
              <a:schemeClr val="tx1"/>
            </a:solidFill>
          </a:ln>
        </p:spPr>
        <p:txBody>
          <a:bodyPr wrap="square" rtlCol="0">
            <a:spAutoFit/>
          </a:bodyPr>
          <a:lstStyle/>
          <a:p>
            <a:pPr algn="just"/>
            <a:r>
              <a:rPr lang="el-GR" i="1" dirty="0"/>
              <a:t>Θερμογόνος δύναμη καυσίμου </a:t>
            </a:r>
            <a:r>
              <a:rPr lang="en-US" i="1" dirty="0"/>
              <a:t>(Q</a:t>
            </a:r>
            <a:r>
              <a:rPr lang="el-GR" i="1" baseline="-25000" dirty="0"/>
              <a:t>θ</a:t>
            </a:r>
            <a:r>
              <a:rPr lang="el-GR" i="1" dirty="0"/>
              <a:t>) ονομάζεται η θερμική ενέργεια που εκλύεται κατά την καύση ενός κιλού στερεού ή υγρού καυσίμου ή ενός κυβικού μέτρου αερίου καυσίμου που βρίσκεται σε κανονικές συνθήκες</a:t>
            </a:r>
          </a:p>
          <a:p>
            <a:pPr algn="just"/>
            <a:endParaRPr lang="el-GR" i="1" dirty="0"/>
          </a:p>
          <a:p>
            <a:pPr algn="just"/>
            <a:r>
              <a:rPr lang="el-GR" i="1" dirty="0"/>
              <a:t>Θερμογόνος δύναμη πετρελαίου: 10250 </a:t>
            </a:r>
            <a:r>
              <a:rPr lang="en-US" i="1" dirty="0"/>
              <a:t>kcal/kg</a:t>
            </a:r>
          </a:p>
          <a:p>
            <a:pPr algn="just"/>
            <a:endParaRPr lang="en-GB" i="1" dirty="0"/>
          </a:p>
        </p:txBody>
      </p:sp>
      <mc:AlternateContent xmlns:mc="http://schemas.openxmlformats.org/markup-compatibility/2006" xmlns:a14="http://schemas.microsoft.com/office/drawing/2010/main">
        <mc:Choice Requires="a14">
          <p:sp>
            <p:nvSpPr>
              <p:cNvPr id="2" name="Rectangle 1"/>
              <p:cNvSpPr/>
              <p:nvPr/>
            </p:nvSpPr>
            <p:spPr>
              <a:xfrm>
                <a:off x="2483768" y="4249285"/>
                <a:ext cx="3331618"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2000" i="1">
                          <a:latin typeface="Cambria Math" panose="02040503050406030204" pitchFamily="18" charset="0"/>
                        </a:rPr>
                        <m:t>𝑄</m:t>
                      </m:r>
                      <m:r>
                        <a:rPr lang="en-GB" sz="2000" i="0">
                          <a:latin typeface="Cambria Math" panose="02040503050406030204" pitchFamily="18" charset="0"/>
                        </a:rPr>
                        <m:t>=</m:t>
                      </m:r>
                      <m:sSub>
                        <m:sSubPr>
                          <m:ctrlPr>
                            <a:rPr lang="en-GB" sz="2000" i="1">
                              <a:latin typeface="Cambria Math" panose="02040503050406030204" pitchFamily="18" charset="0"/>
                            </a:rPr>
                          </m:ctrlPr>
                        </m:sSubPr>
                        <m:e>
                          <m:r>
                            <a:rPr lang="en-GB" sz="2000" i="1">
                              <a:latin typeface="Cambria Math" panose="02040503050406030204" pitchFamily="18" charset="0"/>
                            </a:rPr>
                            <m:t>𝑄</m:t>
                          </m:r>
                        </m:e>
                        <m:sub>
                          <m:r>
                            <a:rPr lang="en-GB" sz="2000" i="1">
                              <a:latin typeface="Cambria Math" panose="02040503050406030204" pitchFamily="18" charset="0"/>
                            </a:rPr>
                            <m:t>𝜃</m:t>
                          </m:r>
                        </m:sub>
                      </m:sSub>
                      <m:r>
                        <a:rPr lang="en-GB" sz="2000" i="0">
                          <a:latin typeface="Cambria Math" panose="02040503050406030204" pitchFamily="18" charset="0"/>
                        </a:rPr>
                        <m:t>∗</m:t>
                      </m:r>
                      <m:r>
                        <a:rPr lang="en-GB" sz="2000" i="1">
                          <a:latin typeface="Cambria Math" panose="02040503050406030204" pitchFamily="18" charset="0"/>
                        </a:rPr>
                        <m:t>𝑞</m:t>
                      </m:r>
                      <m:r>
                        <a:rPr lang="en-GB" sz="2000" i="0">
                          <a:latin typeface="Cambria Math" panose="02040503050406030204" pitchFamily="18" charset="0"/>
                        </a:rPr>
                        <m:t>∗</m:t>
                      </m:r>
                      <m:r>
                        <a:rPr lang="en-GB" sz="2000" i="1">
                          <a:latin typeface="Cambria Math" panose="02040503050406030204" pitchFamily="18" charset="0"/>
                        </a:rPr>
                        <m:t>𝑡</m:t>
                      </m:r>
                      <m:r>
                        <a:rPr lang="en-GB" sz="2000" i="0">
                          <a:latin typeface="Cambria Math" panose="02040503050406030204" pitchFamily="18" charset="0"/>
                        </a:rPr>
                        <m:t>=190.6 </m:t>
                      </m:r>
                      <m:r>
                        <a:rPr lang="en-GB" sz="2000" i="1">
                          <a:latin typeface="Cambria Math" panose="02040503050406030204" pitchFamily="18" charset="0"/>
                        </a:rPr>
                        <m:t>𝑘𝑊h</m:t>
                      </m:r>
                    </m:oMath>
                  </m:oMathPara>
                </a14:m>
                <a:endParaRPr lang="en-GB" sz="2000" dirty="0"/>
              </a:p>
            </p:txBody>
          </p:sp>
        </mc:Choice>
        <mc:Fallback xmlns="">
          <p:sp>
            <p:nvSpPr>
              <p:cNvPr id="2" name="Rectangle 1"/>
              <p:cNvSpPr>
                <a:spLocks noRot="1" noChangeAspect="1" noMove="1" noResize="1" noEditPoints="1" noAdjustHandles="1" noChangeArrowheads="1" noChangeShapeType="1" noTextEdit="1"/>
              </p:cNvSpPr>
              <p:nvPr/>
            </p:nvSpPr>
            <p:spPr>
              <a:xfrm>
                <a:off x="2483768" y="4249285"/>
                <a:ext cx="3331618" cy="400110"/>
              </a:xfrm>
              <a:prstGeom prst="rect">
                <a:avLst/>
              </a:prstGeom>
              <a:blipFill>
                <a:blip r:embed="rId3"/>
                <a:stretch>
                  <a:fillRect b="-9091"/>
                </a:stretch>
              </a:blipFill>
            </p:spPr>
            <p:txBody>
              <a:bodyPr/>
              <a:lstStyle/>
              <a:p>
                <a:r>
                  <a:rPr lang="en-GB">
                    <a:noFill/>
                  </a:rPr>
                  <a:t> </a:t>
                </a:r>
              </a:p>
            </p:txBody>
          </p:sp>
        </mc:Fallback>
      </mc:AlternateContent>
      <p:sp>
        <p:nvSpPr>
          <p:cNvPr id="3" name="TextBox 2"/>
          <p:cNvSpPr txBox="1"/>
          <p:nvPr/>
        </p:nvSpPr>
        <p:spPr>
          <a:xfrm>
            <a:off x="413230" y="3426367"/>
            <a:ext cx="8280920" cy="646331"/>
          </a:xfrm>
          <a:prstGeom prst="rect">
            <a:avLst/>
          </a:prstGeom>
          <a:noFill/>
        </p:spPr>
        <p:txBody>
          <a:bodyPr wrap="square" rtlCol="0">
            <a:spAutoFit/>
          </a:bodyPr>
          <a:lstStyle/>
          <a:p>
            <a:pPr algn="ctr"/>
            <a:r>
              <a:rPr lang="el-GR" dirty="0"/>
              <a:t>Υπολογίζουμε την ενέργεια που καταναλώνεται μέσω του καυσίμου για 8 ώρες λειτουργίας </a:t>
            </a:r>
            <a:r>
              <a:rPr lang="en-US" dirty="0"/>
              <a:t>(t) </a:t>
            </a:r>
            <a:r>
              <a:rPr lang="el-GR" dirty="0"/>
              <a:t>και ρυθμό παροχής καυσίμου (</a:t>
            </a:r>
            <a:r>
              <a:rPr lang="en-US" dirty="0"/>
              <a:t>q) </a:t>
            </a:r>
            <a:r>
              <a:rPr lang="el-GR" dirty="0"/>
              <a:t>ίσο με 2 </a:t>
            </a:r>
            <a:r>
              <a:rPr lang="en-US" dirty="0"/>
              <a:t>kg/h</a:t>
            </a:r>
            <a:endParaRPr lang="en-GB" dirty="0"/>
          </a:p>
        </p:txBody>
      </p:sp>
      <p:sp>
        <p:nvSpPr>
          <p:cNvPr id="5" name="TextBox 4"/>
          <p:cNvSpPr txBox="1"/>
          <p:nvPr/>
        </p:nvSpPr>
        <p:spPr>
          <a:xfrm>
            <a:off x="611560" y="4797152"/>
            <a:ext cx="7704856" cy="646331"/>
          </a:xfrm>
          <a:prstGeom prst="rect">
            <a:avLst/>
          </a:prstGeom>
          <a:noFill/>
        </p:spPr>
        <p:txBody>
          <a:bodyPr wrap="square" rtlCol="0">
            <a:spAutoFit/>
          </a:bodyPr>
          <a:lstStyle/>
          <a:p>
            <a:r>
              <a:rPr lang="el-GR" dirty="0"/>
              <a:t>Αν η απώλειες στα καυσαέρια είναι 20%, τότε έχουμε απόδοση 80%, άρα η ενέργεια που μένει στο σύστημα είναι:</a:t>
            </a:r>
            <a:endParaRPr lang="en-GB" dirty="0"/>
          </a:p>
        </p:txBody>
      </p:sp>
      <mc:AlternateContent xmlns:mc="http://schemas.openxmlformats.org/markup-compatibility/2006" xmlns:a14="http://schemas.microsoft.com/office/drawing/2010/main">
        <mc:Choice Requires="a14">
          <p:sp>
            <p:nvSpPr>
              <p:cNvPr id="6" name="Rectangle 5"/>
              <p:cNvSpPr/>
              <p:nvPr/>
            </p:nvSpPr>
            <p:spPr>
              <a:xfrm>
                <a:off x="2286981" y="5699861"/>
                <a:ext cx="4319709"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2000" i="1">
                              <a:latin typeface="Cambria Math" panose="02040503050406030204" pitchFamily="18" charset="0"/>
                            </a:rPr>
                          </m:ctrlPr>
                        </m:sSubPr>
                        <m:e>
                          <m:r>
                            <a:rPr lang="en-GB" sz="2000" i="1">
                              <a:latin typeface="Cambria Math" panose="02040503050406030204" pitchFamily="18" charset="0"/>
                            </a:rPr>
                            <m:t>𝑄</m:t>
                          </m:r>
                        </m:e>
                        <m:sub>
                          <m:r>
                            <a:rPr lang="en-GB" sz="2000" i="1">
                              <a:latin typeface="Cambria Math" panose="02040503050406030204" pitchFamily="18" charset="0"/>
                            </a:rPr>
                            <m:t>𝜆</m:t>
                          </m:r>
                        </m:sub>
                      </m:sSub>
                      <m:r>
                        <a:rPr lang="en-GB" sz="2000" i="0">
                          <a:latin typeface="Cambria Math" panose="02040503050406030204" pitchFamily="18" charset="0"/>
                        </a:rPr>
                        <m:t>=</m:t>
                      </m:r>
                      <m:r>
                        <a:rPr lang="en-GB" sz="2000" i="1">
                          <a:latin typeface="Cambria Math" panose="02040503050406030204" pitchFamily="18" charset="0"/>
                        </a:rPr>
                        <m:t>𝑛</m:t>
                      </m:r>
                      <m:r>
                        <a:rPr lang="en-GB" sz="2000" i="0">
                          <a:latin typeface="Cambria Math" panose="02040503050406030204" pitchFamily="18" charset="0"/>
                        </a:rPr>
                        <m:t>∗</m:t>
                      </m:r>
                      <m:r>
                        <a:rPr lang="en-GB" sz="2000" i="1">
                          <a:latin typeface="Cambria Math" panose="02040503050406030204" pitchFamily="18" charset="0"/>
                        </a:rPr>
                        <m:t>𝑄</m:t>
                      </m:r>
                      <m:r>
                        <a:rPr lang="en-GB" sz="2000" i="0">
                          <a:latin typeface="Cambria Math" panose="02040503050406030204" pitchFamily="18" charset="0"/>
                        </a:rPr>
                        <m:t>=0.8∗190.6=162 </m:t>
                      </m:r>
                      <m:r>
                        <a:rPr lang="en-GB" sz="2000" i="1">
                          <a:latin typeface="Cambria Math" panose="02040503050406030204" pitchFamily="18" charset="0"/>
                        </a:rPr>
                        <m:t>𝑘𝑊h</m:t>
                      </m:r>
                    </m:oMath>
                  </m:oMathPara>
                </a14:m>
                <a:endParaRPr lang="en-GB" sz="2000" dirty="0"/>
              </a:p>
            </p:txBody>
          </p:sp>
        </mc:Choice>
        <mc:Fallback xmlns="">
          <p:sp>
            <p:nvSpPr>
              <p:cNvPr id="6" name="Rectangle 5"/>
              <p:cNvSpPr>
                <a:spLocks noRot="1" noChangeAspect="1" noMove="1" noResize="1" noEditPoints="1" noAdjustHandles="1" noChangeArrowheads="1" noChangeShapeType="1" noTextEdit="1"/>
              </p:cNvSpPr>
              <p:nvPr/>
            </p:nvSpPr>
            <p:spPr>
              <a:xfrm>
                <a:off x="2286981" y="5699861"/>
                <a:ext cx="4319709" cy="400110"/>
              </a:xfrm>
              <a:prstGeom prst="rect">
                <a:avLst/>
              </a:prstGeom>
              <a:blipFill>
                <a:blip r:embed="rId4"/>
                <a:stretch>
                  <a:fillRect b="-9091"/>
                </a:stretch>
              </a:blipFill>
            </p:spPr>
            <p:txBody>
              <a:bodyPr/>
              <a:lstStyle/>
              <a:p>
                <a:r>
                  <a:rPr lang="en-GB">
                    <a:noFill/>
                  </a:rPr>
                  <a:t> </a:t>
                </a:r>
              </a:p>
            </p:txBody>
          </p:sp>
        </mc:Fallback>
      </mc:AlternateContent>
    </p:spTree>
    <p:extLst>
      <p:ext uri="{BB962C8B-B14F-4D97-AF65-F5344CB8AC3E}">
        <p14:creationId xmlns:p14="http://schemas.microsoft.com/office/powerpoint/2010/main" val="1286362581"/>
      </p:ext>
    </p:extLst>
  </p:cSld>
  <p:clrMapOvr>
    <a:masterClrMapping/>
  </p:clrMapOvr>
  <p:transition advTm="6456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61232" y="-104378"/>
            <a:ext cx="8229600" cy="1152128"/>
          </a:xfrm>
        </p:spPr>
        <p:txBody>
          <a:bodyPr>
            <a:noAutofit/>
          </a:bodyPr>
          <a:lstStyle/>
          <a:p>
            <a:pPr algn="ctr"/>
            <a:r>
              <a:rPr lang="el-GR" sz="2800" b="1" dirty="0"/>
              <a:t>Υπολογισμός ενεργειακών συντελεστών εκπομπής (</a:t>
            </a:r>
            <a:r>
              <a:rPr lang="en-US" sz="2800" b="1" dirty="0" err="1"/>
              <a:t>e</a:t>
            </a:r>
            <a:r>
              <a:rPr lang="en-US" sz="2800" b="1" baseline="-25000" dirty="0" err="1"/>
              <a:t>ie</a:t>
            </a:r>
            <a:r>
              <a:rPr lang="en-GB" sz="2800" b="1" dirty="0"/>
              <a:t>)</a:t>
            </a:r>
            <a:r>
              <a:rPr lang="el-GR" sz="2800" b="1" dirty="0"/>
              <a:t> όλων των ρύπων</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2"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3" name="Rectangle 5"/>
          <p:cNvSpPr>
            <a:spLocks noChangeArrowheads="1"/>
          </p:cNvSpPr>
          <p:nvPr/>
        </p:nvSpPr>
        <p:spPr bwMode="auto">
          <a:xfrm>
            <a:off x="0" y="7715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055" name="Rectangle 7"/>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2056" name="Rectangle 8"/>
          <p:cNvSpPr>
            <a:spLocks noChangeArrowheads="1"/>
          </p:cNvSpPr>
          <p:nvPr/>
        </p:nvSpPr>
        <p:spPr bwMode="auto">
          <a:xfrm>
            <a:off x="0" y="6477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29" name="Rectangle 5"/>
          <p:cNvSpPr>
            <a:spLocks noChangeArrowheads="1"/>
          </p:cNvSpPr>
          <p:nvPr/>
        </p:nvSpPr>
        <p:spPr bwMode="auto">
          <a:xfrm>
            <a:off x="0" y="8477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1"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3" name="Rectangle 9"/>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4" name="Rectangle 10"/>
          <p:cNvSpPr>
            <a:spLocks noChangeArrowheads="1"/>
          </p:cNvSpPr>
          <p:nvPr/>
        </p:nvSpPr>
        <p:spPr bwMode="auto">
          <a:xfrm>
            <a:off x="0" y="81915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2236" name="Rectangle 1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52237" name="Rectangle 13"/>
          <p:cNvSpPr>
            <a:spLocks noChangeArrowheads="1"/>
          </p:cNvSpPr>
          <p:nvPr/>
        </p:nvSpPr>
        <p:spPr bwMode="auto">
          <a:xfrm>
            <a:off x="0" y="6381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2" name="Footer Placeholder 21"/>
          <p:cNvSpPr>
            <a:spLocks noGrp="1"/>
          </p:cNvSpPr>
          <p:nvPr>
            <p:ph type="ftr" sz="quarter" idx="11"/>
          </p:nvPr>
        </p:nvSpPr>
        <p:spPr>
          <a:xfrm>
            <a:off x="395536" y="6356350"/>
            <a:ext cx="8280920" cy="365125"/>
          </a:xfrm>
        </p:spPr>
        <p:txBody>
          <a:bodyPr/>
          <a:lstStyle/>
          <a:p>
            <a:r>
              <a:rPr lang="el-GR" dirty="0"/>
              <a:t>Σχολή Μηχανικών Περιβάλλοντος - Εργαστήριο Ατμοσφαιρικών Αιωρούμενων Σωματιδίων</a:t>
            </a:r>
            <a:endParaRPr lang="en-GB" dirty="0"/>
          </a:p>
        </p:txBody>
      </p:sp>
      <p:sp>
        <p:nvSpPr>
          <p:cNvPr id="4" name="TextBox 3"/>
          <p:cNvSpPr txBox="1"/>
          <p:nvPr/>
        </p:nvSpPr>
        <p:spPr>
          <a:xfrm>
            <a:off x="755576" y="1226343"/>
            <a:ext cx="7632848" cy="369332"/>
          </a:xfrm>
          <a:prstGeom prst="rect">
            <a:avLst/>
          </a:prstGeom>
          <a:noFill/>
        </p:spPr>
        <p:txBody>
          <a:bodyPr wrap="square" rtlCol="0">
            <a:spAutoFit/>
          </a:bodyPr>
          <a:lstStyle/>
          <a:p>
            <a:r>
              <a:rPr lang="el-GR" dirty="0"/>
              <a:t>Για το μονοξείδιο του αζώτου:</a:t>
            </a:r>
            <a:endParaRPr lang="en-GB" dirty="0"/>
          </a:p>
        </p:txBody>
      </p:sp>
      <p:sp>
        <p:nvSpPr>
          <p:cNvPr id="24" name="TextBox 23"/>
          <p:cNvSpPr txBox="1"/>
          <p:nvPr/>
        </p:nvSpPr>
        <p:spPr>
          <a:xfrm>
            <a:off x="755576" y="4089417"/>
            <a:ext cx="7632848" cy="369332"/>
          </a:xfrm>
          <a:prstGeom prst="rect">
            <a:avLst/>
          </a:prstGeom>
          <a:noFill/>
        </p:spPr>
        <p:txBody>
          <a:bodyPr wrap="square" rtlCol="0">
            <a:spAutoFit/>
          </a:bodyPr>
          <a:lstStyle/>
          <a:p>
            <a:r>
              <a:rPr lang="el-GR" dirty="0"/>
              <a:t>Για το διοξείδιο του άνθρακα:</a:t>
            </a:r>
            <a:endParaRPr lang="en-GB" dirty="0"/>
          </a:p>
        </p:txBody>
      </p:sp>
      <mc:AlternateContent xmlns:mc="http://schemas.openxmlformats.org/markup-compatibility/2006" xmlns:a14="http://schemas.microsoft.com/office/drawing/2010/main">
        <mc:Choice Requires="a14">
          <p:sp>
            <p:nvSpPr>
              <p:cNvPr id="8" name="Rectangle 7"/>
              <p:cNvSpPr/>
              <p:nvPr/>
            </p:nvSpPr>
            <p:spPr>
              <a:xfrm>
                <a:off x="2682315" y="4760990"/>
                <a:ext cx="3980385" cy="74565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2200" b="1" i="1" smtClean="0">
                              <a:latin typeface="Cambria Math" panose="02040503050406030204" pitchFamily="18" charset="0"/>
                            </a:rPr>
                          </m:ctrlPr>
                        </m:sSubPr>
                        <m:e>
                          <m:r>
                            <a:rPr lang="en-GB" sz="2200" b="1" i="1">
                              <a:latin typeface="Cambria Math" panose="02040503050406030204" pitchFamily="18" charset="0"/>
                            </a:rPr>
                            <m:t>𝒆</m:t>
                          </m:r>
                        </m:e>
                        <m:sub>
                          <m:r>
                            <a:rPr lang="en-GB" sz="2200" b="1" i="1">
                              <a:latin typeface="Cambria Math" panose="02040503050406030204" pitchFamily="18" charset="0"/>
                            </a:rPr>
                            <m:t>𝒊𝒆</m:t>
                          </m:r>
                        </m:sub>
                      </m:sSub>
                      <m:r>
                        <a:rPr lang="en-GB" sz="2200" b="1" i="0">
                          <a:latin typeface="Cambria Math" panose="02040503050406030204" pitchFamily="18" charset="0"/>
                        </a:rPr>
                        <m:t>=</m:t>
                      </m:r>
                      <m:f>
                        <m:fPr>
                          <m:ctrlPr>
                            <a:rPr lang="en-GB" sz="2200" b="1" i="1">
                              <a:latin typeface="Cambria Math" panose="02040503050406030204" pitchFamily="18" charset="0"/>
                            </a:rPr>
                          </m:ctrlPr>
                        </m:fPr>
                        <m:num>
                          <m:sSub>
                            <m:sSubPr>
                              <m:ctrlPr>
                                <a:rPr lang="en-GB" sz="2200" b="1" i="1">
                                  <a:latin typeface="Cambria Math" panose="02040503050406030204" pitchFamily="18" charset="0"/>
                                </a:rPr>
                              </m:ctrlPr>
                            </m:sSubPr>
                            <m:e>
                              <m:r>
                                <a:rPr lang="en-GB" sz="2200" b="1" i="1">
                                  <a:latin typeface="Cambria Math" panose="02040503050406030204" pitchFamily="18" charset="0"/>
                                </a:rPr>
                                <m:t>𝒆</m:t>
                              </m:r>
                            </m:e>
                            <m:sub>
                              <m:sSub>
                                <m:sSubPr>
                                  <m:ctrlPr>
                                    <a:rPr lang="en-GB" sz="2200" b="1" i="1">
                                      <a:latin typeface="Cambria Math" panose="02040503050406030204" pitchFamily="18" charset="0"/>
                                    </a:rPr>
                                  </m:ctrlPr>
                                </m:sSubPr>
                                <m:e>
                                  <m:r>
                                    <a:rPr lang="en-GB" sz="2200" b="1" i="1">
                                      <a:latin typeface="Cambria Math" panose="02040503050406030204" pitchFamily="18" charset="0"/>
                                    </a:rPr>
                                    <m:t>𝑪𝑶</m:t>
                                  </m:r>
                                </m:e>
                                <m:sub>
                                  <m:r>
                                    <a:rPr lang="en-GB" sz="2200" b="1" i="0">
                                      <a:latin typeface="Cambria Math" panose="02040503050406030204" pitchFamily="18" charset="0"/>
                                    </a:rPr>
                                    <m:t>𝟐</m:t>
                                  </m:r>
                                </m:sub>
                              </m:sSub>
                            </m:sub>
                          </m:sSub>
                        </m:num>
                        <m:den>
                          <m:sSub>
                            <m:sSubPr>
                              <m:ctrlPr>
                                <a:rPr lang="en-GB" sz="2200" b="1" i="1">
                                  <a:latin typeface="Cambria Math" panose="02040503050406030204" pitchFamily="18" charset="0"/>
                                </a:rPr>
                              </m:ctrlPr>
                            </m:sSubPr>
                            <m:e>
                              <m:r>
                                <a:rPr lang="en-GB" sz="2200" b="1" i="1">
                                  <a:latin typeface="Cambria Math" panose="02040503050406030204" pitchFamily="18" charset="0"/>
                                </a:rPr>
                                <m:t>𝑸</m:t>
                              </m:r>
                            </m:e>
                            <m:sub>
                              <m:r>
                                <a:rPr lang="el-GR" sz="2200" b="1" i="1" smtClean="0">
                                  <a:latin typeface="Cambria Math" panose="02040503050406030204" pitchFamily="18" charset="0"/>
                                </a:rPr>
                                <m:t>𝜽</m:t>
                              </m:r>
                            </m:sub>
                          </m:sSub>
                        </m:den>
                      </m:f>
                      <m:r>
                        <a:rPr lang="en-GB" sz="2200" b="1" i="0">
                          <a:latin typeface="Cambria Math" panose="02040503050406030204" pitchFamily="18" charset="0"/>
                        </a:rPr>
                        <m:t>=</m:t>
                      </m:r>
                      <m:r>
                        <a:rPr lang="el-GR" sz="2200" b="1" i="0" smtClean="0">
                          <a:latin typeface="Cambria Math" panose="02040503050406030204" pitchFamily="18" charset="0"/>
                        </a:rPr>
                        <m:t>𝟎</m:t>
                      </m:r>
                      <m:r>
                        <a:rPr lang="el-GR" sz="2200" b="1" i="0" smtClean="0">
                          <a:latin typeface="Cambria Math" panose="02040503050406030204" pitchFamily="18" charset="0"/>
                        </a:rPr>
                        <m:t>.</m:t>
                      </m:r>
                      <m:r>
                        <a:rPr lang="en-GB" sz="2200" b="1" i="0">
                          <a:latin typeface="Cambria Math" panose="02040503050406030204" pitchFamily="18" charset="0"/>
                        </a:rPr>
                        <m:t>𝟐𝟕𝟒</m:t>
                      </m:r>
                      <m:r>
                        <a:rPr lang="en-GB" sz="2200" b="1" i="0">
                          <a:latin typeface="Cambria Math" panose="02040503050406030204" pitchFamily="18" charset="0"/>
                        </a:rPr>
                        <m:t> </m:t>
                      </m:r>
                      <m:r>
                        <a:rPr lang="en-GB" sz="2200" b="1" i="1">
                          <a:latin typeface="Cambria Math" panose="02040503050406030204" pitchFamily="18" charset="0"/>
                        </a:rPr>
                        <m:t>𝒌</m:t>
                      </m:r>
                      <m:f>
                        <m:fPr>
                          <m:type m:val="lin"/>
                          <m:ctrlPr>
                            <a:rPr lang="en-GB" sz="2200" b="1" i="1">
                              <a:latin typeface="Cambria Math" panose="02040503050406030204" pitchFamily="18" charset="0"/>
                            </a:rPr>
                          </m:ctrlPr>
                        </m:fPr>
                        <m:num>
                          <m:r>
                            <a:rPr lang="en-GB" sz="2200" b="1" i="1">
                              <a:latin typeface="Cambria Math" panose="02040503050406030204" pitchFamily="18" charset="0"/>
                            </a:rPr>
                            <m:t>𝒈</m:t>
                          </m:r>
                        </m:num>
                        <m:den>
                          <m:r>
                            <a:rPr lang="en-GB" sz="2200" b="1" i="1">
                              <a:latin typeface="Cambria Math" panose="02040503050406030204" pitchFamily="18" charset="0"/>
                            </a:rPr>
                            <m:t>𝒌</m:t>
                          </m:r>
                        </m:den>
                      </m:f>
                      <m:r>
                        <a:rPr lang="en-GB" sz="2200" b="1" i="1">
                          <a:latin typeface="Cambria Math" panose="02040503050406030204" pitchFamily="18" charset="0"/>
                        </a:rPr>
                        <m:t>𝑾𝒉</m:t>
                      </m:r>
                    </m:oMath>
                  </m:oMathPara>
                </a14:m>
                <a:endParaRPr lang="en-GB" sz="2200" b="1" dirty="0"/>
              </a:p>
            </p:txBody>
          </p:sp>
        </mc:Choice>
        <mc:Fallback xmlns="">
          <p:sp>
            <p:nvSpPr>
              <p:cNvPr id="8" name="Rectangle 7"/>
              <p:cNvSpPr>
                <a:spLocks noRot="1" noChangeAspect="1" noMove="1" noResize="1" noEditPoints="1" noAdjustHandles="1" noChangeArrowheads="1" noChangeShapeType="1" noTextEdit="1"/>
              </p:cNvSpPr>
              <p:nvPr/>
            </p:nvSpPr>
            <p:spPr>
              <a:xfrm>
                <a:off x="2682315" y="4760990"/>
                <a:ext cx="3980385" cy="74565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2021701" y="2346003"/>
                <a:ext cx="5724709" cy="136479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2200" b="1" i="1" smtClean="0">
                              <a:latin typeface="Cambria Math" panose="02040503050406030204" pitchFamily="18" charset="0"/>
                            </a:rPr>
                          </m:ctrlPr>
                        </m:sSubPr>
                        <m:e>
                          <m:r>
                            <a:rPr lang="en-GB" sz="2200" b="1" i="1">
                              <a:latin typeface="Cambria Math" panose="02040503050406030204" pitchFamily="18" charset="0"/>
                            </a:rPr>
                            <m:t>𝒆</m:t>
                          </m:r>
                        </m:e>
                        <m:sub>
                          <m:r>
                            <a:rPr lang="en-GB" sz="2200" b="1" i="1">
                              <a:latin typeface="Cambria Math" panose="02040503050406030204" pitchFamily="18" charset="0"/>
                            </a:rPr>
                            <m:t>𝒊𝒆</m:t>
                          </m:r>
                        </m:sub>
                      </m:sSub>
                      <m:r>
                        <a:rPr lang="en-GB" sz="2200" b="1" i="0">
                          <a:latin typeface="Cambria Math" panose="02040503050406030204" pitchFamily="18" charset="0"/>
                        </a:rPr>
                        <m:t>=</m:t>
                      </m:r>
                      <m:f>
                        <m:fPr>
                          <m:ctrlPr>
                            <a:rPr lang="en-GB" sz="2200" b="1" i="1">
                              <a:latin typeface="Cambria Math" panose="02040503050406030204" pitchFamily="18" charset="0"/>
                            </a:rPr>
                          </m:ctrlPr>
                        </m:fPr>
                        <m:num>
                          <m:sSub>
                            <m:sSubPr>
                              <m:ctrlPr>
                                <a:rPr lang="en-GB" sz="2200" b="1" i="1">
                                  <a:latin typeface="Cambria Math" panose="02040503050406030204" pitchFamily="18" charset="0"/>
                                </a:rPr>
                              </m:ctrlPr>
                            </m:sSubPr>
                            <m:e>
                              <m:r>
                                <a:rPr lang="en-GB" sz="2200" b="1" i="1">
                                  <a:latin typeface="Cambria Math" panose="02040503050406030204" pitchFamily="18" charset="0"/>
                                </a:rPr>
                                <m:t>𝒆</m:t>
                              </m:r>
                            </m:e>
                            <m:sub>
                              <m:r>
                                <a:rPr lang="en-GB" sz="2200" b="1" i="1">
                                  <a:latin typeface="Cambria Math" panose="02040503050406030204" pitchFamily="18" charset="0"/>
                                </a:rPr>
                                <m:t>𝑵𝑶</m:t>
                              </m:r>
                            </m:sub>
                          </m:sSub>
                        </m:num>
                        <m:den>
                          <m:sSub>
                            <m:sSubPr>
                              <m:ctrlPr>
                                <a:rPr lang="en-GB" sz="2200" b="1" i="1">
                                  <a:latin typeface="Cambria Math" panose="02040503050406030204" pitchFamily="18" charset="0"/>
                                </a:rPr>
                              </m:ctrlPr>
                            </m:sSubPr>
                            <m:e>
                              <m:r>
                                <a:rPr lang="en-GB" sz="2200" b="1" i="1">
                                  <a:latin typeface="Cambria Math" panose="02040503050406030204" pitchFamily="18" charset="0"/>
                                </a:rPr>
                                <m:t>𝑸</m:t>
                              </m:r>
                            </m:e>
                            <m:sub>
                              <m:r>
                                <a:rPr lang="el-GR" sz="2200" b="1" i="1" smtClean="0">
                                  <a:latin typeface="Cambria Math" panose="02040503050406030204" pitchFamily="18" charset="0"/>
                                </a:rPr>
                                <m:t>𝜽</m:t>
                              </m:r>
                            </m:sub>
                          </m:sSub>
                        </m:den>
                      </m:f>
                      <m:f>
                        <m:fPr>
                          <m:ctrlPr>
                            <a:rPr lang="en-GB" sz="2200" b="1" i="1">
                              <a:latin typeface="Cambria Math" panose="02040503050406030204" pitchFamily="18" charset="0"/>
                            </a:rPr>
                          </m:ctrlPr>
                        </m:fPr>
                        <m:num>
                          <m:f>
                            <m:fPr>
                              <m:ctrlPr>
                                <a:rPr lang="en-GB" sz="2200" b="1" i="1">
                                  <a:latin typeface="Cambria Math" panose="02040503050406030204" pitchFamily="18" charset="0"/>
                                </a:rPr>
                              </m:ctrlPr>
                            </m:fPr>
                            <m:num>
                              <m:r>
                                <a:rPr lang="en-GB" sz="2200" b="1" i="1">
                                  <a:latin typeface="Cambria Math" panose="02040503050406030204" pitchFamily="18" charset="0"/>
                                </a:rPr>
                                <m:t>𝒌𝒈</m:t>
                              </m:r>
                            </m:num>
                            <m:den>
                              <m:r>
                                <a:rPr lang="en-GB" sz="2200" b="1" i="0">
                                  <a:latin typeface="Cambria Math" panose="02040503050406030204" pitchFamily="18" charset="0"/>
                                </a:rPr>
                                <m:t>𝟏𝟎𝟎𝟎</m:t>
                              </m:r>
                              <m:r>
                                <a:rPr lang="en-GB" sz="2200" b="1" i="0">
                                  <a:latin typeface="Cambria Math" panose="02040503050406030204" pitchFamily="18" charset="0"/>
                                </a:rPr>
                                <m:t> </m:t>
                              </m:r>
                              <m:r>
                                <a:rPr lang="en-GB" sz="2200" b="1" i="1">
                                  <a:latin typeface="Cambria Math" panose="02040503050406030204" pitchFamily="18" charset="0"/>
                                </a:rPr>
                                <m:t>𝒌𝒈</m:t>
                              </m:r>
                            </m:den>
                          </m:f>
                        </m:num>
                        <m:den>
                          <m:f>
                            <m:fPr>
                              <m:ctrlPr>
                                <a:rPr lang="en-GB" sz="2200" b="1" i="1">
                                  <a:latin typeface="Cambria Math" panose="02040503050406030204" pitchFamily="18" charset="0"/>
                                </a:rPr>
                              </m:ctrlPr>
                            </m:fPr>
                            <m:num>
                              <m:r>
                                <a:rPr lang="en-GB" sz="2200" b="1" i="1">
                                  <a:latin typeface="Cambria Math" panose="02040503050406030204" pitchFamily="18" charset="0"/>
                                </a:rPr>
                                <m:t>𝒌𝑾𝒉</m:t>
                              </m:r>
                            </m:num>
                            <m:den>
                              <m:r>
                                <a:rPr lang="en-GB" sz="2200" b="1" i="1">
                                  <a:latin typeface="Cambria Math" panose="02040503050406030204" pitchFamily="18" charset="0"/>
                                </a:rPr>
                                <m:t>𝒌𝒈</m:t>
                              </m:r>
                            </m:den>
                          </m:f>
                        </m:den>
                      </m:f>
                      <m:r>
                        <a:rPr lang="en-GB" sz="2200" b="1" i="0">
                          <a:latin typeface="Cambria Math" panose="02040503050406030204" pitchFamily="18" charset="0"/>
                        </a:rPr>
                        <m:t>=</m:t>
                      </m:r>
                      <m:r>
                        <a:rPr lang="en-GB" sz="2200" b="1" i="0">
                          <a:latin typeface="Cambria Math" panose="02040503050406030204" pitchFamily="18" charset="0"/>
                        </a:rPr>
                        <m:t>𝟏</m:t>
                      </m:r>
                      <m:r>
                        <a:rPr lang="en-GB" sz="2200" b="1" i="0">
                          <a:latin typeface="Cambria Math" panose="02040503050406030204" pitchFamily="18" charset="0"/>
                        </a:rPr>
                        <m:t>.</m:t>
                      </m:r>
                      <m:r>
                        <a:rPr lang="en-GB" sz="2200" b="1" i="0">
                          <a:latin typeface="Cambria Math" panose="02040503050406030204" pitchFamily="18" charset="0"/>
                        </a:rPr>
                        <m:t>𝟖𝟒</m:t>
                      </m:r>
                      <m:r>
                        <a:rPr lang="en-GB" sz="2200" b="1" i="0">
                          <a:latin typeface="Cambria Math" panose="02040503050406030204" pitchFamily="18" charset="0"/>
                        </a:rPr>
                        <m:t>∗</m:t>
                      </m:r>
                      <m:sSup>
                        <m:sSupPr>
                          <m:ctrlPr>
                            <a:rPr lang="en-GB" sz="2200" b="1" i="1">
                              <a:latin typeface="Cambria Math" panose="02040503050406030204" pitchFamily="18" charset="0"/>
                            </a:rPr>
                          </m:ctrlPr>
                        </m:sSupPr>
                        <m:e>
                          <m:r>
                            <a:rPr lang="en-GB" sz="2200" b="1" i="0">
                              <a:latin typeface="Cambria Math" panose="02040503050406030204" pitchFamily="18" charset="0"/>
                            </a:rPr>
                            <m:t>𝟏𝟎</m:t>
                          </m:r>
                        </m:e>
                        <m:sup>
                          <m:r>
                            <a:rPr lang="en-GB" sz="2200" b="1" i="0">
                              <a:latin typeface="Cambria Math" panose="02040503050406030204" pitchFamily="18" charset="0"/>
                            </a:rPr>
                            <m:t>−</m:t>
                          </m:r>
                          <m:r>
                            <a:rPr lang="en-GB" sz="2200" b="1" i="0">
                              <a:latin typeface="Cambria Math" panose="02040503050406030204" pitchFamily="18" charset="0"/>
                            </a:rPr>
                            <m:t>𝟒</m:t>
                          </m:r>
                        </m:sup>
                      </m:sSup>
                      <m:r>
                        <a:rPr lang="en-GB" sz="2200" b="1" i="1">
                          <a:latin typeface="Cambria Math" panose="02040503050406030204" pitchFamily="18" charset="0"/>
                        </a:rPr>
                        <m:t>𝒌</m:t>
                      </m:r>
                      <m:f>
                        <m:fPr>
                          <m:type m:val="lin"/>
                          <m:ctrlPr>
                            <a:rPr lang="en-GB" sz="2200" b="1" i="1">
                              <a:latin typeface="Cambria Math" panose="02040503050406030204" pitchFamily="18" charset="0"/>
                            </a:rPr>
                          </m:ctrlPr>
                        </m:fPr>
                        <m:num>
                          <m:r>
                            <a:rPr lang="en-GB" sz="2200" b="1" i="1">
                              <a:latin typeface="Cambria Math" panose="02040503050406030204" pitchFamily="18" charset="0"/>
                            </a:rPr>
                            <m:t>𝒈</m:t>
                          </m:r>
                        </m:num>
                        <m:den>
                          <m:r>
                            <a:rPr lang="en-GB" sz="2200" b="1" i="1">
                              <a:latin typeface="Cambria Math" panose="02040503050406030204" pitchFamily="18" charset="0"/>
                            </a:rPr>
                            <m:t>𝒌</m:t>
                          </m:r>
                        </m:den>
                      </m:f>
                      <m:r>
                        <a:rPr lang="en-GB" sz="2200" b="1" i="1">
                          <a:latin typeface="Cambria Math" panose="02040503050406030204" pitchFamily="18" charset="0"/>
                        </a:rPr>
                        <m:t>𝑾𝒉</m:t>
                      </m:r>
                    </m:oMath>
                  </m:oMathPara>
                </a14:m>
                <a:endParaRPr lang="en-GB" sz="2200" b="1" dirty="0"/>
              </a:p>
            </p:txBody>
          </p:sp>
        </mc:Choice>
        <mc:Fallback xmlns="">
          <p:sp>
            <p:nvSpPr>
              <p:cNvPr id="9" name="Rectangle 8"/>
              <p:cNvSpPr>
                <a:spLocks noRot="1" noChangeAspect="1" noMove="1" noResize="1" noEditPoints="1" noAdjustHandles="1" noChangeArrowheads="1" noChangeShapeType="1" noTextEdit="1"/>
              </p:cNvSpPr>
              <p:nvPr/>
            </p:nvSpPr>
            <p:spPr>
              <a:xfrm>
                <a:off x="2021701" y="2346003"/>
                <a:ext cx="5724709" cy="1364797"/>
              </a:xfrm>
              <a:prstGeom prst="rect">
                <a:avLst/>
              </a:prstGeom>
              <a:blipFill>
                <a:blip r:embed="rId4"/>
                <a:stretch>
                  <a:fillRect/>
                </a:stretch>
              </a:blipFill>
            </p:spPr>
            <p:txBody>
              <a:bodyPr/>
              <a:lstStyle/>
              <a:p>
                <a:r>
                  <a:rPr lang="en-GB">
                    <a:noFill/>
                  </a:rPr>
                  <a:t> </a:t>
                </a:r>
              </a:p>
            </p:txBody>
          </p:sp>
        </mc:Fallback>
      </mc:AlternateContent>
      <p:cxnSp>
        <p:nvCxnSpPr>
          <p:cNvPr id="11" name="Straight Arrow Connector 10"/>
          <p:cNvCxnSpPr/>
          <p:nvPr/>
        </p:nvCxnSpPr>
        <p:spPr>
          <a:xfrm flipH="1">
            <a:off x="4476032" y="2463729"/>
            <a:ext cx="408023" cy="299498"/>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4211960" y="2467905"/>
            <a:ext cx="652396" cy="1082934"/>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665720" y="2124441"/>
            <a:ext cx="1728192" cy="338554"/>
          </a:xfrm>
          <a:prstGeom prst="rect">
            <a:avLst/>
          </a:prstGeom>
          <a:noFill/>
        </p:spPr>
        <p:txBody>
          <a:bodyPr wrap="square" rtlCol="0">
            <a:spAutoFit/>
          </a:bodyPr>
          <a:lstStyle/>
          <a:p>
            <a:r>
              <a:rPr lang="el-GR" sz="1600" i="1" dirty="0"/>
              <a:t>Καύσιμο</a:t>
            </a:r>
            <a:endParaRPr lang="en-GB" sz="1600" i="1" dirty="0"/>
          </a:p>
        </p:txBody>
      </p:sp>
      <p:cxnSp>
        <p:nvCxnSpPr>
          <p:cNvPr id="16" name="Straight Arrow Connector 15"/>
          <p:cNvCxnSpPr/>
          <p:nvPr/>
        </p:nvCxnSpPr>
        <p:spPr>
          <a:xfrm>
            <a:off x="2654520" y="2184505"/>
            <a:ext cx="1169605" cy="322996"/>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2047284" y="1952802"/>
            <a:ext cx="737557" cy="338554"/>
          </a:xfrm>
          <a:prstGeom prst="rect">
            <a:avLst/>
          </a:prstGeom>
          <a:noFill/>
        </p:spPr>
        <p:txBody>
          <a:bodyPr wrap="square" rtlCol="0">
            <a:spAutoFit/>
          </a:bodyPr>
          <a:lstStyle/>
          <a:p>
            <a:r>
              <a:rPr lang="el-GR" sz="1600" i="1" dirty="0"/>
              <a:t>Ρύπος</a:t>
            </a:r>
            <a:endParaRPr lang="en-GB" sz="1600" i="1" dirty="0"/>
          </a:p>
        </p:txBody>
      </p:sp>
    </p:spTree>
    <p:extLst>
      <p:ext uri="{BB962C8B-B14F-4D97-AF65-F5344CB8AC3E}">
        <p14:creationId xmlns:p14="http://schemas.microsoft.com/office/powerpoint/2010/main" val="75742088"/>
      </p:ext>
    </p:extLst>
  </p:cSld>
  <p:clrMapOvr>
    <a:masterClrMapping/>
  </p:clrMapOvr>
  <p:transition advTm="6456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23528" y="404664"/>
            <a:ext cx="8229600" cy="714375"/>
          </a:xfrm>
        </p:spPr>
        <p:txBody>
          <a:bodyPr>
            <a:noAutofit/>
          </a:bodyPr>
          <a:lstStyle/>
          <a:p>
            <a:r>
              <a:rPr lang="el-GR" sz="2800" b="1" dirty="0"/>
              <a:t>ΑΝΑΛΥΤΗΣ ΚΑΥΣΑΕΡΙΩΝ </a:t>
            </a:r>
            <a:r>
              <a:rPr lang="en-US" sz="2800" b="1" dirty="0"/>
              <a:t>KANE</a:t>
            </a:r>
            <a:r>
              <a:rPr lang="el-GR" sz="2800" b="1" dirty="0"/>
              <a:t> (μοντέλο 455 </a:t>
            </a:r>
            <a:r>
              <a:rPr lang="en-US" sz="2800" b="1" dirty="0"/>
              <a:t>GR</a:t>
            </a:r>
            <a:r>
              <a:rPr lang="el-GR" sz="2800" b="1" dirty="0"/>
              <a:t>)</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8" name="Footer Placeholder 7"/>
          <p:cNvSpPr>
            <a:spLocks noGrp="1"/>
          </p:cNvSpPr>
          <p:nvPr>
            <p:ph type="ftr" sz="quarter" idx="11"/>
          </p:nvPr>
        </p:nvSpPr>
        <p:spPr>
          <a:xfrm>
            <a:off x="539552" y="6356350"/>
            <a:ext cx="8208912" cy="365125"/>
          </a:xfrm>
        </p:spPr>
        <p:txBody>
          <a:bodyPr/>
          <a:lstStyle/>
          <a:p>
            <a:r>
              <a:rPr lang="el-GR"/>
              <a:t>Σχολή Μηχανικών Περιβάλλοντος - Εργαστήριο Ατμοσφαιρικών Αιωρούμενων Σωματιδίων</a:t>
            </a:r>
            <a:endParaRPr lang="en-GB" dirty="0"/>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6955" y="1461939"/>
            <a:ext cx="6710090" cy="4068000"/>
          </a:xfrm>
          <a:prstGeom prst="rect">
            <a:avLst/>
          </a:prstGeom>
        </p:spPr>
      </p:pic>
    </p:spTree>
    <p:extLst>
      <p:ext uri="{BB962C8B-B14F-4D97-AF65-F5344CB8AC3E}">
        <p14:creationId xmlns:p14="http://schemas.microsoft.com/office/powerpoint/2010/main" val="3174121817"/>
      </p:ext>
    </p:extLst>
  </p:cSld>
  <p:clrMapOvr>
    <a:masterClrMapping/>
  </p:clrMapOvr>
  <p:transition advTm="6456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79512" y="85725"/>
            <a:ext cx="8507288" cy="714375"/>
          </a:xfrm>
        </p:spPr>
        <p:txBody>
          <a:bodyPr>
            <a:noAutofit/>
          </a:bodyPr>
          <a:lstStyle/>
          <a:p>
            <a:pPr algn="ctr"/>
            <a:r>
              <a:rPr lang="el-GR" sz="2800" b="1" dirty="0"/>
              <a:t>Μέτρηση συγκέντρωσης καυσαερίων-Σύστημα της</a:t>
            </a:r>
            <a:br>
              <a:rPr lang="el-GR" sz="2800" b="1" dirty="0"/>
            </a:br>
            <a:r>
              <a:rPr lang="el-GR" sz="2800" b="1" dirty="0"/>
              <a:t>εταιρείας </a:t>
            </a:r>
            <a:r>
              <a:rPr lang="en-GB" sz="2800" b="1" dirty="0" err="1"/>
              <a:t>Brigon</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8" name="Footer Placeholder 7"/>
          <p:cNvSpPr>
            <a:spLocks noGrp="1"/>
          </p:cNvSpPr>
          <p:nvPr>
            <p:ph type="ftr" sz="quarter" idx="11"/>
          </p:nvPr>
        </p:nvSpPr>
        <p:spPr>
          <a:xfrm>
            <a:off x="1259632" y="6406716"/>
            <a:ext cx="6624736" cy="365125"/>
          </a:xfrm>
        </p:spPr>
        <p:txBody>
          <a:bodyPr/>
          <a:lstStyle/>
          <a:p>
            <a:r>
              <a:rPr lang="el-GR" dirty="0"/>
              <a:t>Σχολή Μηχανικών Περιβάλλοντος - Εργαστήριο Ατμοσφαιρικών Αιωρούμενων Σωματιδίων</a:t>
            </a:r>
            <a:endParaRPr lang="en-GB" dirty="0"/>
          </a:p>
        </p:txBody>
      </p:sp>
      <p:pic>
        <p:nvPicPr>
          <p:cNvPr id="9" name="Picture 8"/>
          <p:cNvPicPr/>
          <p:nvPr/>
        </p:nvPicPr>
        <p:blipFill>
          <a:blip r:embed="rId3" cstate="print">
            <a:extLst>
              <a:ext uri="{28A0092B-C50C-407E-A947-70E740481C1C}">
                <a14:useLocalDpi xmlns:a14="http://schemas.microsoft.com/office/drawing/2010/main" val="0"/>
              </a:ext>
            </a:extLst>
          </a:blip>
          <a:stretch>
            <a:fillRect/>
          </a:stretch>
        </p:blipFill>
        <p:spPr>
          <a:xfrm>
            <a:off x="6274684" y="1370524"/>
            <a:ext cx="2143125" cy="2143125"/>
          </a:xfrm>
          <a:prstGeom prst="rect">
            <a:avLst/>
          </a:prstGeom>
        </p:spPr>
      </p:pic>
      <p:pic>
        <p:nvPicPr>
          <p:cNvPr id="10" name="Picture 9"/>
          <p:cNvPicPr/>
          <p:nvPr/>
        </p:nvPicPr>
        <p:blipFill>
          <a:blip r:embed="rId4" cstate="print">
            <a:extLst>
              <a:ext uri="{28A0092B-C50C-407E-A947-70E740481C1C}">
                <a14:useLocalDpi xmlns:a14="http://schemas.microsoft.com/office/drawing/2010/main" val="0"/>
              </a:ext>
            </a:extLst>
          </a:blip>
          <a:stretch>
            <a:fillRect/>
          </a:stretch>
        </p:blipFill>
        <p:spPr>
          <a:xfrm>
            <a:off x="6274684" y="4237452"/>
            <a:ext cx="2143125" cy="2143125"/>
          </a:xfrm>
          <a:prstGeom prst="rect">
            <a:avLst/>
          </a:prstGeom>
        </p:spPr>
      </p:pic>
      <p:pic>
        <p:nvPicPr>
          <p:cNvPr id="11" name="Picture 10"/>
          <p:cNvPicPr/>
          <p:nvPr/>
        </p:nvPicPr>
        <p:blipFill>
          <a:blip r:embed="rId5" cstate="print"/>
          <a:srcRect/>
          <a:stretch>
            <a:fillRect/>
          </a:stretch>
        </p:blipFill>
        <p:spPr bwMode="auto">
          <a:xfrm>
            <a:off x="395536" y="1494252"/>
            <a:ext cx="4810760" cy="2743200"/>
          </a:xfrm>
          <a:prstGeom prst="rect">
            <a:avLst/>
          </a:prstGeom>
          <a:noFill/>
          <a:ln w="9525">
            <a:noFill/>
            <a:miter lim="800000"/>
            <a:headEnd/>
            <a:tailEnd/>
          </a:ln>
        </p:spPr>
      </p:pic>
      <p:sp>
        <p:nvSpPr>
          <p:cNvPr id="2" name="TextBox 1"/>
          <p:cNvSpPr txBox="1"/>
          <p:nvPr/>
        </p:nvSpPr>
        <p:spPr>
          <a:xfrm>
            <a:off x="6044014" y="992127"/>
            <a:ext cx="3024336" cy="369332"/>
          </a:xfrm>
          <a:prstGeom prst="rect">
            <a:avLst/>
          </a:prstGeom>
          <a:noFill/>
        </p:spPr>
        <p:txBody>
          <a:bodyPr wrap="square" rtlCol="0">
            <a:spAutoFit/>
          </a:bodyPr>
          <a:lstStyle/>
          <a:p>
            <a:r>
              <a:rPr lang="el-GR" dirty="0"/>
              <a:t>Μετρητής CO</a:t>
            </a:r>
            <a:r>
              <a:rPr lang="el-GR" baseline="-25000" dirty="0"/>
              <a:t>2</a:t>
            </a:r>
            <a:r>
              <a:rPr lang="el-GR" dirty="0"/>
              <a:t>/Ο</a:t>
            </a:r>
            <a:r>
              <a:rPr lang="el-GR" baseline="-25000" dirty="0"/>
              <a:t>2</a:t>
            </a:r>
            <a:r>
              <a:rPr lang="el-GR" dirty="0"/>
              <a:t> </a:t>
            </a:r>
            <a:r>
              <a:rPr lang="en-US" dirty="0"/>
              <a:t>FYRITE</a:t>
            </a:r>
            <a:endParaRPr lang="en-GB" dirty="0"/>
          </a:p>
        </p:txBody>
      </p:sp>
      <p:sp>
        <p:nvSpPr>
          <p:cNvPr id="12" name="TextBox 11"/>
          <p:cNvSpPr txBox="1"/>
          <p:nvPr/>
        </p:nvSpPr>
        <p:spPr>
          <a:xfrm>
            <a:off x="6044014" y="3670385"/>
            <a:ext cx="3024336" cy="369332"/>
          </a:xfrm>
          <a:prstGeom prst="rect">
            <a:avLst/>
          </a:prstGeom>
          <a:noFill/>
        </p:spPr>
        <p:txBody>
          <a:bodyPr wrap="square" rtlCol="0">
            <a:spAutoFit/>
          </a:bodyPr>
          <a:lstStyle/>
          <a:p>
            <a:r>
              <a:rPr lang="el-GR" dirty="0"/>
              <a:t>Μετρητής Αιθάλης</a:t>
            </a:r>
            <a:endParaRPr lang="en-GB" dirty="0"/>
          </a:p>
        </p:txBody>
      </p:sp>
      <p:cxnSp>
        <p:nvCxnSpPr>
          <p:cNvPr id="6" name="Straight Arrow Connector 5"/>
          <p:cNvCxnSpPr/>
          <p:nvPr/>
        </p:nvCxnSpPr>
        <p:spPr>
          <a:xfrm flipV="1">
            <a:off x="2627784" y="3356992"/>
            <a:ext cx="1080120" cy="2088232"/>
          </a:xfrm>
          <a:prstGeom prst="straightConnector1">
            <a:avLst/>
          </a:prstGeom>
          <a:ln w="222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043608" y="5502457"/>
            <a:ext cx="3389548" cy="369332"/>
          </a:xfrm>
          <a:prstGeom prst="rect">
            <a:avLst/>
          </a:prstGeom>
          <a:noFill/>
        </p:spPr>
        <p:txBody>
          <a:bodyPr wrap="square" rtlCol="0">
            <a:spAutoFit/>
          </a:bodyPr>
          <a:lstStyle/>
          <a:p>
            <a:r>
              <a:rPr lang="el-GR" dirty="0"/>
              <a:t>Κανόνας υπολογισμού απόδοσης</a:t>
            </a:r>
            <a:endParaRPr lang="en-GB" dirty="0"/>
          </a:p>
        </p:txBody>
      </p:sp>
    </p:spTree>
    <p:extLst>
      <p:ext uri="{BB962C8B-B14F-4D97-AF65-F5344CB8AC3E}">
        <p14:creationId xmlns:p14="http://schemas.microsoft.com/office/powerpoint/2010/main" val="2641843856"/>
      </p:ext>
    </p:extLst>
  </p:cSld>
  <p:clrMapOvr>
    <a:masterClrMapping/>
  </p:clrMapOvr>
  <p:transition advTm="6456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8" name="Footer Placeholder 7"/>
          <p:cNvSpPr>
            <a:spLocks noGrp="1"/>
          </p:cNvSpPr>
          <p:nvPr>
            <p:ph type="ftr" sz="quarter" idx="11"/>
          </p:nvPr>
        </p:nvSpPr>
        <p:spPr>
          <a:xfrm>
            <a:off x="539552" y="6356350"/>
            <a:ext cx="8208912" cy="365125"/>
          </a:xfrm>
        </p:spPr>
        <p:txBody>
          <a:bodyPr/>
          <a:lstStyle/>
          <a:p>
            <a:r>
              <a:rPr lang="el-GR"/>
              <a:t>Σχολή Μηχανικών Περιβάλλοντος - Εργαστήριο Ατμοσφαιρικών Αιωρούμενων Σωματιδίων</a:t>
            </a:r>
            <a:endParaRPr lang="en-GB" dirty="0"/>
          </a:p>
        </p:txBody>
      </p:sp>
      <p:sp>
        <p:nvSpPr>
          <p:cNvPr id="2" name="Title 1"/>
          <p:cNvSpPr>
            <a:spLocks noGrp="1"/>
          </p:cNvSpPr>
          <p:nvPr>
            <p:ph type="title"/>
          </p:nvPr>
        </p:nvSpPr>
        <p:spPr/>
        <p:txBody>
          <a:bodyPr>
            <a:normAutofit/>
          </a:bodyPr>
          <a:lstStyle/>
          <a:p>
            <a:r>
              <a:rPr lang="el-GR" sz="4000" b="1" dirty="0"/>
              <a:t>Άσκηση 3</a:t>
            </a:r>
            <a:r>
              <a:rPr lang="en-GB" sz="4000" b="1" dirty="0"/>
              <a:t> - </a:t>
            </a:r>
            <a:r>
              <a:rPr lang="el-GR" sz="4000" b="1" dirty="0"/>
              <a:t>Μετρήσεις</a:t>
            </a:r>
            <a:endParaRPr lang="en-GB" sz="4000" b="1" dirty="0"/>
          </a:p>
        </p:txBody>
      </p:sp>
      <p:graphicFrame>
        <p:nvGraphicFramePr>
          <p:cNvPr id="4" name="Table 3"/>
          <p:cNvGraphicFramePr>
            <a:graphicFrameLocks noGrp="1"/>
          </p:cNvGraphicFramePr>
          <p:nvPr>
            <p:extLst>
              <p:ext uri="{D42A27DB-BD31-4B8C-83A1-F6EECF244321}">
                <p14:modId xmlns:p14="http://schemas.microsoft.com/office/powerpoint/2010/main" val="1571936815"/>
              </p:ext>
            </p:extLst>
          </p:nvPr>
        </p:nvGraphicFramePr>
        <p:xfrm>
          <a:off x="2339752" y="1704961"/>
          <a:ext cx="6552728" cy="1352550"/>
        </p:xfrm>
        <a:graphic>
          <a:graphicData uri="http://schemas.openxmlformats.org/drawingml/2006/table">
            <a:tbl>
              <a:tblPr firstRow="1" firstCol="1" bandRow="1">
                <a:tableStyleId>{5C22544A-7EE6-4342-B048-85BDC9FD1C3A}</a:tableStyleId>
              </a:tblPr>
              <a:tblGrid>
                <a:gridCol w="626869">
                  <a:extLst>
                    <a:ext uri="{9D8B030D-6E8A-4147-A177-3AD203B41FA5}">
                      <a16:colId xmlns:a16="http://schemas.microsoft.com/office/drawing/2014/main" val="1456229659"/>
                    </a:ext>
                  </a:extLst>
                </a:gridCol>
                <a:gridCol w="957307">
                  <a:extLst>
                    <a:ext uri="{9D8B030D-6E8A-4147-A177-3AD203B41FA5}">
                      <a16:colId xmlns:a16="http://schemas.microsoft.com/office/drawing/2014/main" val="2110802267"/>
                    </a:ext>
                  </a:extLst>
                </a:gridCol>
                <a:gridCol w="936104">
                  <a:extLst>
                    <a:ext uri="{9D8B030D-6E8A-4147-A177-3AD203B41FA5}">
                      <a16:colId xmlns:a16="http://schemas.microsoft.com/office/drawing/2014/main" val="2376387899"/>
                    </a:ext>
                  </a:extLst>
                </a:gridCol>
                <a:gridCol w="856139">
                  <a:extLst>
                    <a:ext uri="{9D8B030D-6E8A-4147-A177-3AD203B41FA5}">
                      <a16:colId xmlns:a16="http://schemas.microsoft.com/office/drawing/2014/main" val="3092754727"/>
                    </a:ext>
                  </a:extLst>
                </a:gridCol>
                <a:gridCol w="916305">
                  <a:extLst>
                    <a:ext uri="{9D8B030D-6E8A-4147-A177-3AD203B41FA5}">
                      <a16:colId xmlns:a16="http://schemas.microsoft.com/office/drawing/2014/main" val="1389820812"/>
                    </a:ext>
                  </a:extLst>
                </a:gridCol>
                <a:gridCol w="1323900">
                  <a:extLst>
                    <a:ext uri="{9D8B030D-6E8A-4147-A177-3AD203B41FA5}">
                      <a16:colId xmlns:a16="http://schemas.microsoft.com/office/drawing/2014/main" val="2196533320"/>
                    </a:ext>
                  </a:extLst>
                </a:gridCol>
                <a:gridCol w="936104">
                  <a:extLst>
                    <a:ext uri="{9D8B030D-6E8A-4147-A177-3AD203B41FA5}">
                      <a16:colId xmlns:a16="http://schemas.microsoft.com/office/drawing/2014/main" val="550730823"/>
                    </a:ext>
                  </a:extLst>
                </a:gridCol>
              </a:tblGrid>
              <a:tr h="0">
                <a:tc>
                  <a:txBody>
                    <a:bodyPr/>
                    <a:lstStyle/>
                    <a:p>
                      <a:pPr>
                        <a:lnSpc>
                          <a:spcPct val="115000"/>
                        </a:lnSpc>
                        <a:spcAft>
                          <a:spcPts val="0"/>
                        </a:spcAft>
                      </a:pPr>
                      <a:r>
                        <a:rPr lang="el-GR" sz="1600" dirty="0">
                          <a:effectLst/>
                        </a:rPr>
                        <a:t>Α/Α</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600" dirty="0">
                          <a:effectLst/>
                        </a:rPr>
                        <a:t>CO</a:t>
                      </a:r>
                      <a:r>
                        <a:rPr lang="en-US" sz="1600" baseline="-25000" dirty="0">
                          <a:effectLst/>
                        </a:rPr>
                        <a:t>2</a:t>
                      </a:r>
                      <a:r>
                        <a:rPr lang="en-US"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600" dirty="0">
                          <a:effectLst/>
                        </a:rPr>
                        <a:t>O</a:t>
                      </a:r>
                      <a:r>
                        <a:rPr lang="en-US" sz="1600" baseline="-25000" dirty="0">
                          <a:effectLst/>
                        </a:rPr>
                        <a:t>2</a:t>
                      </a:r>
                      <a:r>
                        <a:rPr lang="en-US"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600" dirty="0">
                          <a:effectLst/>
                        </a:rPr>
                        <a:t>CO (ppm)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600" dirty="0">
                          <a:effectLst/>
                        </a:rPr>
                        <a:t>NO</a:t>
                      </a:r>
                      <a:r>
                        <a:rPr lang="en-US" sz="1600" baseline="-25000" dirty="0">
                          <a:effectLst/>
                        </a:rPr>
                        <a:t>x</a:t>
                      </a:r>
                      <a:r>
                        <a:rPr lang="en-US" sz="1600" dirty="0">
                          <a:effectLst/>
                        </a:rPr>
                        <a:t> (ppm)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dirty="0">
                          <a:effectLst/>
                        </a:rPr>
                        <a:t>Θερμοκρασία καυσαερίων (</a:t>
                      </a:r>
                      <a:r>
                        <a:rPr lang="el-GR" sz="1600" baseline="30000" dirty="0">
                          <a:effectLst/>
                        </a:rPr>
                        <a:t>ο</a:t>
                      </a:r>
                      <a:r>
                        <a:rPr lang="en-US" sz="1600" dirty="0">
                          <a:effectLst/>
                        </a:rPr>
                        <a:t>C)</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dirty="0">
                          <a:effectLst/>
                        </a:rPr>
                        <a:t>Απόδοση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01964405"/>
                  </a:ext>
                </a:extLst>
              </a:tr>
              <a:tr h="0">
                <a:tc>
                  <a:txBody>
                    <a:bodyPr/>
                    <a:lstStyle/>
                    <a:p>
                      <a:pPr>
                        <a:lnSpc>
                          <a:spcPct val="115000"/>
                        </a:lnSpc>
                        <a:spcAft>
                          <a:spcPts val="0"/>
                        </a:spcAft>
                      </a:pPr>
                      <a:r>
                        <a:rPr lang="el-GR"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5.8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12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150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75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175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92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9352301"/>
                  </a:ext>
                </a:extLst>
              </a:tr>
              <a:tr h="0">
                <a:tc>
                  <a:txBody>
                    <a:bodyPr/>
                    <a:lstStyle/>
                    <a:p>
                      <a:pPr>
                        <a:lnSpc>
                          <a:spcPct val="115000"/>
                        </a:lnSpc>
                        <a:spcAft>
                          <a:spcPts val="0"/>
                        </a:spcAft>
                      </a:pPr>
                      <a:r>
                        <a:rPr lang="el-GR"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9.5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16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46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55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215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83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4410904"/>
                  </a:ext>
                </a:extLst>
              </a:tr>
            </a:tbl>
          </a:graphicData>
        </a:graphic>
      </p:graphicFrame>
      <p:graphicFrame>
        <p:nvGraphicFramePr>
          <p:cNvPr id="5" name="Table 4"/>
          <p:cNvGraphicFramePr>
            <a:graphicFrameLocks noGrp="1"/>
          </p:cNvGraphicFramePr>
          <p:nvPr/>
        </p:nvGraphicFramePr>
        <p:xfrm>
          <a:off x="2483768" y="4388743"/>
          <a:ext cx="4536504" cy="1352550"/>
        </p:xfrm>
        <a:graphic>
          <a:graphicData uri="http://schemas.openxmlformats.org/drawingml/2006/table">
            <a:tbl>
              <a:tblPr firstRow="1" firstCol="1" bandRow="1">
                <a:tableStyleId>{5C22544A-7EE6-4342-B048-85BDC9FD1C3A}</a:tableStyleId>
              </a:tblPr>
              <a:tblGrid>
                <a:gridCol w="671522">
                  <a:extLst>
                    <a:ext uri="{9D8B030D-6E8A-4147-A177-3AD203B41FA5}">
                      <a16:colId xmlns:a16="http://schemas.microsoft.com/office/drawing/2014/main" val="2687413188"/>
                    </a:ext>
                  </a:extLst>
                </a:gridCol>
                <a:gridCol w="1364495">
                  <a:extLst>
                    <a:ext uri="{9D8B030D-6E8A-4147-A177-3AD203B41FA5}">
                      <a16:colId xmlns:a16="http://schemas.microsoft.com/office/drawing/2014/main" val="3353821694"/>
                    </a:ext>
                  </a:extLst>
                </a:gridCol>
                <a:gridCol w="1355169">
                  <a:extLst>
                    <a:ext uri="{9D8B030D-6E8A-4147-A177-3AD203B41FA5}">
                      <a16:colId xmlns:a16="http://schemas.microsoft.com/office/drawing/2014/main" val="188176316"/>
                    </a:ext>
                  </a:extLst>
                </a:gridCol>
                <a:gridCol w="1145318">
                  <a:extLst>
                    <a:ext uri="{9D8B030D-6E8A-4147-A177-3AD203B41FA5}">
                      <a16:colId xmlns:a16="http://schemas.microsoft.com/office/drawing/2014/main" val="3369421609"/>
                    </a:ext>
                  </a:extLst>
                </a:gridCol>
              </a:tblGrid>
              <a:tr h="552425">
                <a:tc>
                  <a:txBody>
                    <a:bodyPr/>
                    <a:lstStyle/>
                    <a:p>
                      <a:pPr>
                        <a:lnSpc>
                          <a:spcPct val="115000"/>
                        </a:lnSpc>
                        <a:spcAft>
                          <a:spcPts val="0"/>
                        </a:spcAft>
                      </a:pPr>
                      <a:r>
                        <a:rPr lang="el-GR" sz="1600" dirty="0">
                          <a:effectLst/>
                        </a:rPr>
                        <a:t>Α/Α</a:t>
                      </a:r>
                      <a:endParaRPr lang="en-GB" sz="1600" dirty="0">
                        <a:effectLst/>
                      </a:endParaRPr>
                    </a:p>
                    <a:p>
                      <a:pPr>
                        <a:lnSpc>
                          <a:spcPct val="115000"/>
                        </a:lnSpc>
                        <a:spcAft>
                          <a:spcPts val="0"/>
                        </a:spcAft>
                      </a:pPr>
                      <a:r>
                        <a:rPr lang="en-US"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a:effectLst/>
                        </a:rPr>
                        <a:t>Συγκέντρωση </a:t>
                      </a:r>
                      <a:r>
                        <a:rPr lang="en-US" sz="1600">
                          <a:effectLst/>
                        </a:rPr>
                        <a:t>CO</a:t>
                      </a:r>
                      <a:r>
                        <a:rPr lang="en-US" sz="1600" baseline="-25000">
                          <a:effectLst/>
                        </a:rPr>
                        <a:t>2</a:t>
                      </a:r>
                      <a:r>
                        <a:rPr lang="en-US"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a:effectLst/>
                        </a:rPr>
                        <a:t>Αιθάλη (Κλίμακα </a:t>
                      </a:r>
                      <a:r>
                        <a:rPr lang="en-US" sz="1600">
                          <a:effectLst/>
                        </a:rPr>
                        <a:t>Bacharach)</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a:effectLst/>
                        </a:rPr>
                        <a:t>Απόδοση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39645121"/>
                  </a:ext>
                </a:extLst>
              </a:tr>
              <a:tr h="263451">
                <a:tc>
                  <a:txBody>
                    <a:bodyPr/>
                    <a:lstStyle/>
                    <a:p>
                      <a:pPr>
                        <a:lnSpc>
                          <a:spcPct val="115000"/>
                        </a:lnSpc>
                        <a:spcAft>
                          <a:spcPts val="0"/>
                        </a:spcAft>
                      </a:pPr>
                      <a:r>
                        <a:rPr lang="el-GR"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5.5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91.7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3271291"/>
                  </a:ext>
                </a:extLst>
              </a:tr>
              <a:tr h="263451">
                <a:tc>
                  <a:txBody>
                    <a:bodyPr/>
                    <a:lstStyle/>
                    <a:p>
                      <a:pPr>
                        <a:lnSpc>
                          <a:spcPct val="115000"/>
                        </a:lnSpc>
                        <a:spcAft>
                          <a:spcPts val="0"/>
                        </a:spcAft>
                      </a:pPr>
                      <a:r>
                        <a:rPr lang="el-GR"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9.9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82.8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3183295"/>
                  </a:ext>
                </a:extLst>
              </a:tr>
            </a:tbl>
          </a:graphicData>
        </a:graphic>
      </p:graphicFrame>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869426"/>
            <a:ext cx="1306393" cy="7920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200" y="4587158"/>
            <a:ext cx="720000" cy="72000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1929" y="4587158"/>
            <a:ext cx="720000" cy="720000"/>
          </a:xfrm>
          <a:prstGeom prst="rect">
            <a:avLst/>
          </a:prstGeom>
        </p:spPr>
      </p:pic>
    </p:spTree>
    <p:extLst>
      <p:ext uri="{BB962C8B-B14F-4D97-AF65-F5344CB8AC3E}">
        <p14:creationId xmlns:p14="http://schemas.microsoft.com/office/powerpoint/2010/main" val="3907641178"/>
      </p:ext>
    </p:extLst>
  </p:cSld>
  <p:clrMapOvr>
    <a:masterClrMapping/>
  </p:clrMapOvr>
  <p:transition advTm="6456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8" name="Footer Placeholder 7"/>
          <p:cNvSpPr>
            <a:spLocks noGrp="1"/>
          </p:cNvSpPr>
          <p:nvPr>
            <p:ph type="ftr" sz="quarter" idx="11"/>
          </p:nvPr>
        </p:nvSpPr>
        <p:spPr>
          <a:xfrm>
            <a:off x="539552" y="6356350"/>
            <a:ext cx="8208912" cy="365125"/>
          </a:xfrm>
        </p:spPr>
        <p:txBody>
          <a:bodyPr/>
          <a:lstStyle/>
          <a:p>
            <a:r>
              <a:rPr lang="el-GR"/>
              <a:t>Σχολή Μηχανικών Περιβάλλοντος - Εργαστήριο Ατμοσφαιρικών Αιωρούμενων Σωματιδίων</a:t>
            </a:r>
            <a:endParaRPr lang="en-GB" dirty="0"/>
          </a:p>
        </p:txBody>
      </p:sp>
      <p:sp>
        <p:nvSpPr>
          <p:cNvPr id="2" name="Title 1"/>
          <p:cNvSpPr>
            <a:spLocks noGrp="1"/>
          </p:cNvSpPr>
          <p:nvPr>
            <p:ph type="title"/>
          </p:nvPr>
        </p:nvSpPr>
        <p:spPr/>
        <p:txBody>
          <a:bodyPr>
            <a:normAutofit/>
          </a:bodyPr>
          <a:lstStyle/>
          <a:p>
            <a:r>
              <a:rPr lang="el-GR" sz="4000" b="1" dirty="0"/>
              <a:t>Άσκηση 3</a:t>
            </a:r>
            <a:r>
              <a:rPr lang="en-GB" sz="4000" b="1" dirty="0"/>
              <a:t> - </a:t>
            </a:r>
            <a:r>
              <a:rPr lang="el-GR" sz="4000" b="1" dirty="0"/>
              <a:t>Μετρήσεις</a:t>
            </a:r>
            <a:endParaRPr lang="en-GB" sz="4000" b="1" dirty="0"/>
          </a:p>
        </p:txBody>
      </p:sp>
      <p:graphicFrame>
        <p:nvGraphicFramePr>
          <p:cNvPr id="4" name="Table 3"/>
          <p:cNvGraphicFramePr>
            <a:graphicFrameLocks noGrp="1"/>
          </p:cNvGraphicFramePr>
          <p:nvPr>
            <p:extLst>
              <p:ext uri="{D42A27DB-BD31-4B8C-83A1-F6EECF244321}">
                <p14:modId xmlns:p14="http://schemas.microsoft.com/office/powerpoint/2010/main" val="946264775"/>
              </p:ext>
            </p:extLst>
          </p:nvPr>
        </p:nvGraphicFramePr>
        <p:xfrm>
          <a:off x="2339752" y="1704961"/>
          <a:ext cx="6552728" cy="1352550"/>
        </p:xfrm>
        <a:graphic>
          <a:graphicData uri="http://schemas.openxmlformats.org/drawingml/2006/table">
            <a:tbl>
              <a:tblPr firstRow="1" firstCol="1" bandRow="1">
                <a:tableStyleId>{5C22544A-7EE6-4342-B048-85BDC9FD1C3A}</a:tableStyleId>
              </a:tblPr>
              <a:tblGrid>
                <a:gridCol w="626869">
                  <a:extLst>
                    <a:ext uri="{9D8B030D-6E8A-4147-A177-3AD203B41FA5}">
                      <a16:colId xmlns:a16="http://schemas.microsoft.com/office/drawing/2014/main" val="1456229659"/>
                    </a:ext>
                  </a:extLst>
                </a:gridCol>
                <a:gridCol w="957307">
                  <a:extLst>
                    <a:ext uri="{9D8B030D-6E8A-4147-A177-3AD203B41FA5}">
                      <a16:colId xmlns:a16="http://schemas.microsoft.com/office/drawing/2014/main" val="2110802267"/>
                    </a:ext>
                  </a:extLst>
                </a:gridCol>
                <a:gridCol w="936104">
                  <a:extLst>
                    <a:ext uri="{9D8B030D-6E8A-4147-A177-3AD203B41FA5}">
                      <a16:colId xmlns:a16="http://schemas.microsoft.com/office/drawing/2014/main" val="2376387899"/>
                    </a:ext>
                  </a:extLst>
                </a:gridCol>
                <a:gridCol w="856139">
                  <a:extLst>
                    <a:ext uri="{9D8B030D-6E8A-4147-A177-3AD203B41FA5}">
                      <a16:colId xmlns:a16="http://schemas.microsoft.com/office/drawing/2014/main" val="3092754727"/>
                    </a:ext>
                  </a:extLst>
                </a:gridCol>
                <a:gridCol w="916305">
                  <a:extLst>
                    <a:ext uri="{9D8B030D-6E8A-4147-A177-3AD203B41FA5}">
                      <a16:colId xmlns:a16="http://schemas.microsoft.com/office/drawing/2014/main" val="1389820812"/>
                    </a:ext>
                  </a:extLst>
                </a:gridCol>
                <a:gridCol w="1323900">
                  <a:extLst>
                    <a:ext uri="{9D8B030D-6E8A-4147-A177-3AD203B41FA5}">
                      <a16:colId xmlns:a16="http://schemas.microsoft.com/office/drawing/2014/main" val="2196533320"/>
                    </a:ext>
                  </a:extLst>
                </a:gridCol>
                <a:gridCol w="936104">
                  <a:extLst>
                    <a:ext uri="{9D8B030D-6E8A-4147-A177-3AD203B41FA5}">
                      <a16:colId xmlns:a16="http://schemas.microsoft.com/office/drawing/2014/main" val="550730823"/>
                    </a:ext>
                  </a:extLst>
                </a:gridCol>
              </a:tblGrid>
              <a:tr h="0">
                <a:tc>
                  <a:txBody>
                    <a:bodyPr/>
                    <a:lstStyle/>
                    <a:p>
                      <a:pPr>
                        <a:lnSpc>
                          <a:spcPct val="115000"/>
                        </a:lnSpc>
                        <a:spcAft>
                          <a:spcPts val="0"/>
                        </a:spcAft>
                      </a:pPr>
                      <a:r>
                        <a:rPr lang="el-GR" sz="1600" dirty="0">
                          <a:effectLst/>
                        </a:rPr>
                        <a:t>Α/Α</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600" dirty="0">
                          <a:effectLst/>
                        </a:rPr>
                        <a:t>CO</a:t>
                      </a:r>
                      <a:r>
                        <a:rPr lang="en-US" sz="1600" baseline="-25000" dirty="0">
                          <a:effectLst/>
                        </a:rPr>
                        <a:t>2</a:t>
                      </a:r>
                      <a:r>
                        <a:rPr lang="en-US"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600" dirty="0">
                          <a:effectLst/>
                        </a:rPr>
                        <a:t>O</a:t>
                      </a:r>
                      <a:r>
                        <a:rPr lang="en-US" sz="1600" baseline="-25000" dirty="0">
                          <a:effectLst/>
                        </a:rPr>
                        <a:t>2</a:t>
                      </a:r>
                      <a:r>
                        <a:rPr lang="en-US"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600" dirty="0">
                          <a:effectLst/>
                        </a:rPr>
                        <a:t>CO (ppm)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n-US" sz="1600" dirty="0">
                          <a:effectLst/>
                        </a:rPr>
                        <a:t>NO</a:t>
                      </a:r>
                      <a:r>
                        <a:rPr lang="en-US" sz="1600" baseline="-25000" dirty="0">
                          <a:effectLst/>
                        </a:rPr>
                        <a:t>x</a:t>
                      </a:r>
                      <a:r>
                        <a:rPr lang="en-US" sz="1600" dirty="0">
                          <a:effectLst/>
                        </a:rPr>
                        <a:t> (ppm)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dirty="0">
                          <a:effectLst/>
                        </a:rPr>
                        <a:t>Θερμοκρασία καυσαερίων (</a:t>
                      </a:r>
                      <a:r>
                        <a:rPr lang="el-GR" sz="1600" baseline="30000" dirty="0">
                          <a:effectLst/>
                        </a:rPr>
                        <a:t>ο</a:t>
                      </a:r>
                      <a:r>
                        <a:rPr lang="en-US" sz="1600" dirty="0">
                          <a:effectLst/>
                        </a:rPr>
                        <a:t>C)</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dirty="0">
                          <a:effectLst/>
                        </a:rPr>
                        <a:t>Απόδοση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01964405"/>
                  </a:ext>
                </a:extLst>
              </a:tr>
              <a:tr h="0">
                <a:tc>
                  <a:txBody>
                    <a:bodyPr/>
                    <a:lstStyle/>
                    <a:p>
                      <a:pPr>
                        <a:lnSpc>
                          <a:spcPct val="115000"/>
                        </a:lnSpc>
                        <a:spcAft>
                          <a:spcPts val="0"/>
                        </a:spcAft>
                      </a:pPr>
                      <a:r>
                        <a:rPr lang="el-GR"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5.8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12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150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75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175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92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79352301"/>
                  </a:ext>
                </a:extLst>
              </a:tr>
              <a:tr h="0">
                <a:tc>
                  <a:txBody>
                    <a:bodyPr/>
                    <a:lstStyle/>
                    <a:p>
                      <a:pPr>
                        <a:lnSpc>
                          <a:spcPct val="115000"/>
                        </a:lnSpc>
                        <a:spcAft>
                          <a:spcPts val="0"/>
                        </a:spcAft>
                      </a:pPr>
                      <a:r>
                        <a:rPr lang="el-GR"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9.5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16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46</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55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215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83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4410904"/>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4686742"/>
              </p:ext>
            </p:extLst>
          </p:nvPr>
        </p:nvGraphicFramePr>
        <p:xfrm>
          <a:off x="2483768" y="4388743"/>
          <a:ext cx="4536504" cy="1352550"/>
        </p:xfrm>
        <a:graphic>
          <a:graphicData uri="http://schemas.openxmlformats.org/drawingml/2006/table">
            <a:tbl>
              <a:tblPr firstRow="1" firstCol="1" bandRow="1">
                <a:tableStyleId>{5C22544A-7EE6-4342-B048-85BDC9FD1C3A}</a:tableStyleId>
              </a:tblPr>
              <a:tblGrid>
                <a:gridCol w="671522">
                  <a:extLst>
                    <a:ext uri="{9D8B030D-6E8A-4147-A177-3AD203B41FA5}">
                      <a16:colId xmlns:a16="http://schemas.microsoft.com/office/drawing/2014/main" val="2687413188"/>
                    </a:ext>
                  </a:extLst>
                </a:gridCol>
                <a:gridCol w="1364495">
                  <a:extLst>
                    <a:ext uri="{9D8B030D-6E8A-4147-A177-3AD203B41FA5}">
                      <a16:colId xmlns:a16="http://schemas.microsoft.com/office/drawing/2014/main" val="3353821694"/>
                    </a:ext>
                  </a:extLst>
                </a:gridCol>
                <a:gridCol w="1355169">
                  <a:extLst>
                    <a:ext uri="{9D8B030D-6E8A-4147-A177-3AD203B41FA5}">
                      <a16:colId xmlns:a16="http://schemas.microsoft.com/office/drawing/2014/main" val="188176316"/>
                    </a:ext>
                  </a:extLst>
                </a:gridCol>
                <a:gridCol w="1145318">
                  <a:extLst>
                    <a:ext uri="{9D8B030D-6E8A-4147-A177-3AD203B41FA5}">
                      <a16:colId xmlns:a16="http://schemas.microsoft.com/office/drawing/2014/main" val="3369421609"/>
                    </a:ext>
                  </a:extLst>
                </a:gridCol>
              </a:tblGrid>
              <a:tr h="552425">
                <a:tc>
                  <a:txBody>
                    <a:bodyPr/>
                    <a:lstStyle/>
                    <a:p>
                      <a:pPr>
                        <a:lnSpc>
                          <a:spcPct val="115000"/>
                        </a:lnSpc>
                        <a:spcAft>
                          <a:spcPts val="0"/>
                        </a:spcAft>
                      </a:pPr>
                      <a:r>
                        <a:rPr lang="el-GR" sz="1600" dirty="0">
                          <a:effectLst/>
                        </a:rPr>
                        <a:t>Α/Α</a:t>
                      </a:r>
                      <a:endParaRPr lang="en-GB" sz="1600" dirty="0">
                        <a:effectLst/>
                      </a:endParaRPr>
                    </a:p>
                    <a:p>
                      <a:pPr>
                        <a:lnSpc>
                          <a:spcPct val="115000"/>
                        </a:lnSpc>
                        <a:spcAft>
                          <a:spcPts val="0"/>
                        </a:spcAft>
                      </a:pPr>
                      <a:r>
                        <a:rPr lang="en-US" sz="1600" dirty="0">
                          <a:effectLst/>
                        </a:rPr>
                        <a:t>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a:effectLst/>
                        </a:rPr>
                        <a:t>Συγκέντρωση </a:t>
                      </a:r>
                      <a:r>
                        <a:rPr lang="en-US" sz="1600">
                          <a:effectLst/>
                        </a:rPr>
                        <a:t>CO</a:t>
                      </a:r>
                      <a:r>
                        <a:rPr lang="en-US" sz="1600" baseline="-25000">
                          <a:effectLst/>
                        </a:rPr>
                        <a:t>2</a:t>
                      </a:r>
                      <a:r>
                        <a:rPr lang="en-US" sz="1600">
                          <a:effectLst/>
                        </a:rPr>
                        <a:t>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a:effectLst/>
                        </a:rPr>
                        <a:t>Αιθάλη (Κλίμακα </a:t>
                      </a:r>
                      <a:r>
                        <a:rPr lang="en-US" sz="1600">
                          <a:effectLst/>
                        </a:rPr>
                        <a:t>Bacharach)</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el-GR" sz="1600">
                          <a:effectLst/>
                        </a:rPr>
                        <a:t>Απόδοση (%)</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39645121"/>
                  </a:ext>
                </a:extLst>
              </a:tr>
              <a:tr h="263451">
                <a:tc>
                  <a:txBody>
                    <a:bodyPr/>
                    <a:lstStyle/>
                    <a:p>
                      <a:pPr>
                        <a:lnSpc>
                          <a:spcPct val="115000"/>
                        </a:lnSpc>
                        <a:spcAft>
                          <a:spcPts val="0"/>
                        </a:spcAft>
                      </a:pPr>
                      <a:r>
                        <a:rPr lang="el-GR" sz="1600">
                          <a:effectLst/>
                        </a:rPr>
                        <a:t>1</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5.5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5</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91.7</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3271291"/>
                  </a:ext>
                </a:extLst>
              </a:tr>
              <a:tr h="263451">
                <a:tc>
                  <a:txBody>
                    <a:bodyPr/>
                    <a:lstStyle/>
                    <a:p>
                      <a:pPr>
                        <a:lnSpc>
                          <a:spcPct val="115000"/>
                        </a:lnSpc>
                        <a:spcAft>
                          <a:spcPts val="0"/>
                        </a:spcAft>
                      </a:pPr>
                      <a:r>
                        <a:rPr lang="el-GR" sz="1600">
                          <a:effectLst/>
                        </a:rPr>
                        <a:t>2</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9.9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US" sz="1600" dirty="0">
                          <a:effectLst/>
                          <a:latin typeface="+mn-lt"/>
                          <a:ea typeface="+mn-ea"/>
                          <a:cs typeface="+mn-cs"/>
                        </a:rPr>
                        <a:t>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15000"/>
                        </a:lnSpc>
                        <a:spcAft>
                          <a:spcPts val="0"/>
                        </a:spcAft>
                      </a:pPr>
                      <a:r>
                        <a:rPr lang="en-GB" sz="1600" dirty="0">
                          <a:effectLst/>
                        </a:rPr>
                        <a:t>82.8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43183295"/>
                  </a:ext>
                </a:extLst>
              </a:tr>
            </a:tbl>
          </a:graphicData>
        </a:graphic>
      </p:graphicFrame>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536" y="1869426"/>
            <a:ext cx="1306393" cy="79200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200" y="4587158"/>
            <a:ext cx="720000" cy="72000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1929" y="4587158"/>
            <a:ext cx="720000" cy="720000"/>
          </a:xfrm>
          <a:prstGeom prst="rect">
            <a:avLst/>
          </a:prstGeom>
        </p:spPr>
      </p:pic>
      <p:sp>
        <p:nvSpPr>
          <p:cNvPr id="6" name="Oval 5"/>
          <p:cNvSpPr/>
          <p:nvPr/>
        </p:nvSpPr>
        <p:spPr>
          <a:xfrm>
            <a:off x="4752020" y="2406001"/>
            <a:ext cx="864096" cy="4469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p:cNvCxnSpPr/>
          <p:nvPr/>
        </p:nvCxnSpPr>
        <p:spPr>
          <a:xfrm flipH="1" flipV="1">
            <a:off x="5436096" y="2740962"/>
            <a:ext cx="1440160" cy="954861"/>
          </a:xfrm>
          <a:prstGeom prst="straightConnector1">
            <a:avLst/>
          </a:prstGeom>
          <a:ln w="2222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804248" y="3553976"/>
            <a:ext cx="1440160" cy="369332"/>
          </a:xfrm>
          <a:prstGeom prst="rect">
            <a:avLst/>
          </a:prstGeom>
          <a:noFill/>
        </p:spPr>
        <p:txBody>
          <a:bodyPr wrap="square" rtlCol="0">
            <a:spAutoFit/>
          </a:bodyPr>
          <a:lstStyle/>
          <a:p>
            <a:r>
              <a:rPr lang="en-US" dirty="0"/>
              <a:t>&lt;100 ppm</a:t>
            </a:r>
            <a:endParaRPr lang="en-GB" dirty="0"/>
          </a:p>
        </p:txBody>
      </p:sp>
    </p:spTree>
    <p:extLst>
      <p:ext uri="{BB962C8B-B14F-4D97-AF65-F5344CB8AC3E}">
        <p14:creationId xmlns:p14="http://schemas.microsoft.com/office/powerpoint/2010/main" val="2066062624"/>
      </p:ext>
    </p:extLst>
  </p:cSld>
  <p:clrMapOvr>
    <a:masterClrMapping/>
  </p:clrMapOvr>
  <p:transition advTm="6456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85725"/>
            <a:ext cx="8229600" cy="714375"/>
          </a:xfrm>
        </p:spPr>
        <p:txBody>
          <a:bodyPr>
            <a:noAutofit/>
          </a:bodyPr>
          <a:lstStyle/>
          <a:p>
            <a:r>
              <a:rPr lang="el-GR" sz="2800" b="1" dirty="0"/>
              <a:t>Χώρος Εργαστηριακής Άσκησης 3</a:t>
            </a:r>
            <a:endParaRPr lang="en-US" sz="2800" b="1" dirty="0"/>
          </a:p>
        </p:txBody>
      </p:sp>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8" name="Footer Placeholder 7"/>
          <p:cNvSpPr>
            <a:spLocks noGrp="1"/>
          </p:cNvSpPr>
          <p:nvPr>
            <p:ph type="ftr" sz="quarter" idx="11"/>
          </p:nvPr>
        </p:nvSpPr>
        <p:spPr>
          <a:xfrm>
            <a:off x="539552" y="6356350"/>
            <a:ext cx="8208912" cy="365125"/>
          </a:xfrm>
        </p:spPr>
        <p:txBody>
          <a:bodyPr/>
          <a:lstStyle/>
          <a:p>
            <a:r>
              <a:rPr lang="el-GR"/>
              <a:t>Σχολή Μηχανικών Περιβάλλοντος - Εργαστήριο Ατμοσφαιρικών Αιωρούμενων Σωματιδίων</a:t>
            </a:r>
            <a:endParaRPr lang="en-GB"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520" y="820882"/>
            <a:ext cx="7200900" cy="5400675"/>
          </a:xfrm>
          <a:prstGeom prst="rect">
            <a:avLst/>
          </a:prstGeom>
        </p:spPr>
      </p:pic>
      <p:cxnSp>
        <p:nvCxnSpPr>
          <p:cNvPr id="4" name="Straight Arrow Connector 3"/>
          <p:cNvCxnSpPr/>
          <p:nvPr/>
        </p:nvCxnSpPr>
        <p:spPr>
          <a:xfrm flipH="1">
            <a:off x="6984368" y="1484784"/>
            <a:ext cx="936104" cy="309634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7596336" y="908720"/>
            <a:ext cx="1547664" cy="646331"/>
          </a:xfrm>
          <a:prstGeom prst="rect">
            <a:avLst/>
          </a:prstGeom>
          <a:noFill/>
        </p:spPr>
        <p:txBody>
          <a:bodyPr wrap="square" rtlCol="0">
            <a:spAutoFit/>
          </a:bodyPr>
          <a:lstStyle/>
          <a:p>
            <a:r>
              <a:rPr lang="el-GR" dirty="0"/>
              <a:t>Εγκατάσταση Λέβητα</a:t>
            </a:r>
            <a:endParaRPr lang="en-GB" dirty="0"/>
          </a:p>
        </p:txBody>
      </p:sp>
    </p:spTree>
    <p:extLst>
      <p:ext uri="{BB962C8B-B14F-4D97-AF65-F5344CB8AC3E}">
        <p14:creationId xmlns:p14="http://schemas.microsoft.com/office/powerpoint/2010/main" val="2863570187"/>
      </p:ext>
    </p:extLst>
  </p:cSld>
  <p:clrMapOvr>
    <a:masterClrMapping/>
  </p:clrMapOvr>
  <p:transition advTm="6456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GB"/>
          </a:p>
        </p:txBody>
      </p:sp>
      <p:sp>
        <p:nvSpPr>
          <p:cNvPr id="62467" name="Rectangle 3"/>
          <p:cNvSpPr>
            <a:spLocks noChangeArrowheads="1"/>
          </p:cNvSpPr>
          <p:nvPr/>
        </p:nvSpPr>
        <p:spPr bwMode="auto">
          <a:xfrm>
            <a:off x="0" y="80010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8" name="Footer Placeholder 7"/>
          <p:cNvSpPr>
            <a:spLocks noGrp="1"/>
          </p:cNvSpPr>
          <p:nvPr>
            <p:ph type="ftr" sz="quarter" idx="11"/>
          </p:nvPr>
        </p:nvSpPr>
        <p:spPr>
          <a:xfrm>
            <a:off x="539552" y="6356350"/>
            <a:ext cx="8208912" cy="365125"/>
          </a:xfrm>
        </p:spPr>
        <p:txBody>
          <a:bodyPr/>
          <a:lstStyle/>
          <a:p>
            <a:r>
              <a:rPr lang="el-GR"/>
              <a:t>Σχολή Μηχανικών Περιβάλλοντος - Εργαστήριο Ατμοσφαιρικών Αιωρούμενων Σωματιδίων</a:t>
            </a:r>
            <a:endParaRPr lang="en-GB" dirty="0"/>
          </a:p>
        </p:txBody>
      </p:sp>
      <p:sp>
        <p:nvSpPr>
          <p:cNvPr id="2" name="Title 1"/>
          <p:cNvSpPr>
            <a:spLocks noGrp="1"/>
          </p:cNvSpPr>
          <p:nvPr>
            <p:ph type="title"/>
          </p:nvPr>
        </p:nvSpPr>
        <p:spPr/>
        <p:txBody>
          <a:bodyPr>
            <a:normAutofit/>
          </a:bodyPr>
          <a:lstStyle/>
          <a:p>
            <a:r>
              <a:rPr lang="el-GR" sz="4000" b="1" dirty="0"/>
              <a:t>Άσκηση 3 ΤΕΠ</a:t>
            </a:r>
            <a:endParaRPr lang="en-GB" sz="4000" b="1" dirty="0"/>
          </a:p>
        </p:txBody>
      </p:sp>
      <p:sp>
        <p:nvSpPr>
          <p:cNvPr id="3" name="TextBox 2"/>
          <p:cNvSpPr txBox="1"/>
          <p:nvPr/>
        </p:nvSpPr>
        <p:spPr>
          <a:xfrm>
            <a:off x="0" y="2871330"/>
            <a:ext cx="9144000" cy="1477328"/>
          </a:xfrm>
          <a:prstGeom prst="rect">
            <a:avLst/>
          </a:prstGeom>
          <a:noFill/>
        </p:spPr>
        <p:txBody>
          <a:bodyPr wrap="square" rtlCol="0">
            <a:spAutoFit/>
          </a:bodyPr>
          <a:lstStyle/>
          <a:p>
            <a:pPr algn="ctr"/>
            <a:r>
              <a:rPr lang="el-GR" sz="3000" b="1" dirty="0"/>
              <a:t>Ερχόμαστε στην ώρα μας (ΧΧ:00, όχι ΧΧ:15) </a:t>
            </a:r>
          </a:p>
          <a:p>
            <a:pPr algn="ctr"/>
            <a:r>
              <a:rPr lang="el-GR" sz="3000" b="1" dirty="0"/>
              <a:t>και προετοιμασμένοι </a:t>
            </a:r>
          </a:p>
          <a:p>
            <a:pPr algn="ctr"/>
            <a:r>
              <a:rPr lang="el-GR" sz="3000" b="1" dirty="0"/>
              <a:t>(διαβασμένοι + φύλλο εργασίας)!!!!!</a:t>
            </a:r>
            <a:endParaRPr lang="en-GB" sz="3000" b="1" dirty="0"/>
          </a:p>
        </p:txBody>
      </p:sp>
    </p:spTree>
    <p:extLst>
      <p:ext uri="{BB962C8B-B14F-4D97-AF65-F5344CB8AC3E}">
        <p14:creationId xmlns:p14="http://schemas.microsoft.com/office/powerpoint/2010/main" val="1170967155"/>
      </p:ext>
    </p:extLst>
  </p:cSld>
  <p:clrMapOvr>
    <a:masterClrMapping/>
  </p:clrMapOvr>
  <p:transition advTm="64560"/>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2875</TotalTime>
  <Words>2331</Words>
  <Application>Microsoft Office PowerPoint</Application>
  <PresentationFormat>Προβολή στην οθόνη (4:3)</PresentationFormat>
  <Paragraphs>388</Paragraphs>
  <Slides>36</Slides>
  <Notes>30</Notes>
  <HiddenSlides>0</HiddenSlides>
  <MMClips>0</MMClips>
  <ScaleCrop>false</ScaleCrop>
  <HeadingPairs>
    <vt:vector size="8" baseType="variant">
      <vt:variant>
        <vt:lpstr>Γραμματοσειρές που χρησιμοποιούνται</vt:lpstr>
      </vt:variant>
      <vt:variant>
        <vt:i4>5</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36</vt:i4>
      </vt:variant>
    </vt:vector>
  </HeadingPairs>
  <TitlesOfParts>
    <vt:vector size="43" baseType="lpstr">
      <vt:lpstr>Arial</vt:lpstr>
      <vt:lpstr>Calibri</vt:lpstr>
      <vt:lpstr>Cambria Math</vt:lpstr>
      <vt:lpstr>Times New Roman</vt:lpstr>
      <vt:lpstr>Wingdings</vt:lpstr>
      <vt:lpstr>Office Theme</vt:lpstr>
      <vt:lpstr>Εξίσωση</vt:lpstr>
      <vt:lpstr>ΕΡΓΑΣΤΗΡΙΑΚΗ ΑΣΚΗΣΗ 3</vt:lpstr>
      <vt:lpstr>Ορισμός Καύσης</vt:lpstr>
      <vt:lpstr>Ορισμός Καύσης</vt:lpstr>
      <vt:lpstr>Σημασία της καύσης</vt:lpstr>
      <vt:lpstr>Τέλεια – Ατελής καύση</vt:lpstr>
      <vt:lpstr>Τέλεια – Ατελής καύση</vt:lpstr>
      <vt:lpstr>Σύστημα κεντρικής θέρμανσης</vt:lpstr>
      <vt:lpstr>Σύστημα κεντρικής θέρμανσης</vt:lpstr>
      <vt:lpstr>Σύστημα κεντρικής θέρμανσης</vt:lpstr>
      <vt:lpstr>Σύστημα κεντρικής θέρμανσης/Καυστήρας</vt:lpstr>
      <vt:lpstr>Σύστημα κεντρικής θέρμανσης/Καυστήρας</vt:lpstr>
      <vt:lpstr>Απόδοση συστήματος κεντρικής θέρμανσης</vt:lpstr>
      <vt:lpstr>Απώλειες συστήματος κεντρικής θέρμανσης</vt:lpstr>
      <vt:lpstr>Περίσσεια αέρα</vt:lpstr>
      <vt:lpstr>Περίσσεια αέρα</vt:lpstr>
      <vt:lpstr>Ιδανική λειτουργία λέβητα</vt:lpstr>
      <vt:lpstr>Στοιχειομετρία καύσης</vt:lpstr>
      <vt:lpstr>Στοιχειομετρία καύσης</vt:lpstr>
      <vt:lpstr>Υπολογισμός συντελεστών εκπομπής (ΝΟΧ, SO2, CO)</vt:lpstr>
      <vt:lpstr>Υπολογισμός συντελεστών εκπομπής (ΝΟΧ, SO2, CO)</vt:lpstr>
      <vt:lpstr>Υπολογισμός συντελεστών εκπομπής (ΝΟΧ, SO2, CO)</vt:lpstr>
      <vt:lpstr>Υπολογισμός συντελεστών εκπομπής (ΝΟΧ, SO2, CO)</vt:lpstr>
      <vt:lpstr>Υπολογισμός συντελεστών εκπομπής (ΝΟΧ, SO2, CO) Προσδιορισμός V200</vt:lpstr>
      <vt:lpstr>Υπολογισμός συντελεστών εκπομπής (ΝΟΧ, SO2, CO) Προσδιορισμός CNO (ppm σε μg/m3)</vt:lpstr>
      <vt:lpstr>Υπολογισμός συντελεστών εκπομπής (ΝΟΧ, CO2, CO) Υπολογισμός ρυθμού εκπομπής</vt:lpstr>
      <vt:lpstr>Υπολογισμός συντελεστών εκπομπής (CO2)</vt:lpstr>
      <vt:lpstr>Υπολογισμός συντελεστών εκπομπής (CO2)</vt:lpstr>
      <vt:lpstr>Υπολογισμός συντελεστών εκπομπής (CO2)</vt:lpstr>
      <vt:lpstr>Υπολογισμός “Ωφέλιμης” Ενέργειας</vt:lpstr>
      <vt:lpstr>Υπολογισμός ενεργειακών συντελεστών εκπομπής (eie) όλων των ρύπων</vt:lpstr>
      <vt:lpstr>ΑΝΑΛΥΤΗΣ ΚΑΥΣΑΕΡΙΩΝ KANE (μοντέλο 455 GR)</vt:lpstr>
      <vt:lpstr>Μέτρηση συγκέντρωσης καυσαερίων-Σύστημα της εταιρείας Brigon</vt:lpstr>
      <vt:lpstr>Άσκηση 3 - Μετρήσεις</vt:lpstr>
      <vt:lpstr>Άσκηση 3 - Μετρήσεις</vt:lpstr>
      <vt:lpstr>Χώρος Εργαστηριακής Άσκησης 3</vt:lpstr>
      <vt:lpstr>Άσκηση 3 ΤΕΠ</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Thodoros</dc:creator>
  <cp:lastModifiedBy>pauloschristofi@gmail.com</cp:lastModifiedBy>
  <cp:revision>303</cp:revision>
  <dcterms:created xsi:type="dcterms:W3CDTF">2011-03-14T07:36:13Z</dcterms:created>
  <dcterms:modified xsi:type="dcterms:W3CDTF">2021-05-03T18:15:07Z</dcterms:modified>
</cp:coreProperties>
</file>