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74"/>
  </p:notesMasterIdLst>
  <p:sldIdLst>
    <p:sldId id="256" r:id="rId2"/>
    <p:sldId id="257" r:id="rId3"/>
    <p:sldId id="338" r:id="rId4"/>
    <p:sldId id="335" r:id="rId5"/>
    <p:sldId id="350" r:id="rId6"/>
    <p:sldId id="280" r:id="rId7"/>
    <p:sldId id="339" r:id="rId8"/>
    <p:sldId id="381" r:id="rId9"/>
    <p:sldId id="383" r:id="rId10"/>
    <p:sldId id="424" r:id="rId11"/>
    <p:sldId id="384" r:id="rId12"/>
    <p:sldId id="427" r:id="rId13"/>
    <p:sldId id="428" r:id="rId14"/>
    <p:sldId id="282" r:id="rId15"/>
    <p:sldId id="317" r:id="rId16"/>
    <p:sldId id="385" r:id="rId17"/>
    <p:sldId id="351" r:id="rId18"/>
    <p:sldId id="352" r:id="rId19"/>
    <p:sldId id="353" r:id="rId20"/>
    <p:sldId id="425" r:id="rId21"/>
    <p:sldId id="355" r:id="rId22"/>
    <p:sldId id="386" r:id="rId23"/>
    <p:sldId id="356" r:id="rId24"/>
    <p:sldId id="288" r:id="rId25"/>
    <p:sldId id="416" r:id="rId26"/>
    <p:sldId id="324" r:id="rId27"/>
    <p:sldId id="420" r:id="rId28"/>
    <p:sldId id="423" r:id="rId29"/>
    <p:sldId id="323" r:id="rId30"/>
    <p:sldId id="400" r:id="rId31"/>
    <p:sldId id="399" r:id="rId32"/>
    <p:sldId id="373" r:id="rId33"/>
    <p:sldId id="374" r:id="rId34"/>
    <p:sldId id="327" r:id="rId35"/>
    <p:sldId id="413" r:id="rId36"/>
    <p:sldId id="392" r:id="rId37"/>
    <p:sldId id="391" r:id="rId38"/>
    <p:sldId id="393" r:id="rId39"/>
    <p:sldId id="330" r:id="rId40"/>
    <p:sldId id="332" r:id="rId41"/>
    <p:sldId id="325" r:id="rId42"/>
    <p:sldId id="414" r:id="rId43"/>
    <p:sldId id="415" r:id="rId44"/>
    <p:sldId id="387" r:id="rId45"/>
    <p:sldId id="429" r:id="rId46"/>
    <p:sldId id="407" r:id="rId47"/>
    <p:sldId id="409" r:id="rId48"/>
    <p:sldId id="390" r:id="rId49"/>
    <p:sldId id="388" r:id="rId50"/>
    <p:sldId id="357" r:id="rId51"/>
    <p:sldId id="358" r:id="rId52"/>
    <p:sldId id="359" r:id="rId53"/>
    <p:sldId id="360" r:id="rId54"/>
    <p:sldId id="361" r:id="rId55"/>
    <p:sldId id="362" r:id="rId56"/>
    <p:sldId id="363" r:id="rId57"/>
    <p:sldId id="364" r:id="rId58"/>
    <p:sldId id="365" r:id="rId59"/>
    <p:sldId id="377" r:id="rId60"/>
    <p:sldId id="366" r:id="rId61"/>
    <p:sldId id="367" r:id="rId62"/>
    <p:sldId id="426" r:id="rId63"/>
    <p:sldId id="369" r:id="rId64"/>
    <p:sldId id="430" r:id="rId65"/>
    <p:sldId id="370" r:id="rId66"/>
    <p:sldId id="371" r:id="rId67"/>
    <p:sldId id="372" r:id="rId68"/>
    <p:sldId id="378" r:id="rId69"/>
    <p:sldId id="329" r:id="rId70"/>
    <p:sldId id="331" r:id="rId71"/>
    <p:sldId id="412" r:id="rId72"/>
    <p:sldId id="297" r:id="rId7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Προεπιλεγμένη ενότητα" id="{0A923134-85A2-494B-959C-FF3F1D047481}">
          <p14:sldIdLst>
            <p14:sldId id="256"/>
            <p14:sldId id="257"/>
            <p14:sldId id="338"/>
            <p14:sldId id="335"/>
            <p14:sldId id="350"/>
            <p14:sldId id="280"/>
            <p14:sldId id="339"/>
            <p14:sldId id="381"/>
            <p14:sldId id="383"/>
          </p14:sldIdLst>
        </p14:section>
        <p14:section name="ejet assh" id="{ABB638A3-5A98-4F42-B58E-32D4238B6A57}">
          <p14:sldIdLst>
            <p14:sldId id="424"/>
            <p14:sldId id="384"/>
            <p14:sldId id="427"/>
            <p14:sldId id="428"/>
            <p14:sldId id="282"/>
            <p14:sldId id="317"/>
            <p14:sldId id="385"/>
            <p14:sldId id="351"/>
            <p14:sldId id="352"/>
            <p14:sldId id="353"/>
            <p14:sldId id="425"/>
            <p14:sldId id="355"/>
            <p14:sldId id="386"/>
            <p14:sldId id="356"/>
            <p14:sldId id="288"/>
            <p14:sldId id="416"/>
          </p14:sldIdLst>
        </p14:section>
        <p14:section name="Ενότητα χωρίς τίτλο" id="{F85E1E72-0076-4EE5-9F7F-ED10C2B497D3}">
          <p14:sldIdLst>
            <p14:sldId id="324"/>
            <p14:sldId id="420"/>
            <p14:sldId id="423"/>
            <p14:sldId id="323"/>
            <p14:sldId id="400"/>
            <p14:sldId id="399"/>
            <p14:sldId id="373"/>
            <p14:sldId id="374"/>
            <p14:sldId id="327"/>
            <p14:sldId id="413"/>
            <p14:sldId id="392"/>
            <p14:sldId id="391"/>
            <p14:sldId id="393"/>
            <p14:sldId id="330"/>
            <p14:sldId id="332"/>
            <p14:sldId id="325"/>
            <p14:sldId id="414"/>
            <p14:sldId id="415"/>
            <p14:sldId id="387"/>
            <p14:sldId id="429"/>
            <p14:sldId id="407"/>
            <p14:sldId id="409"/>
            <p14:sldId id="390"/>
            <p14:sldId id="388"/>
            <p14:sldId id="357"/>
            <p14:sldId id="358"/>
            <p14:sldId id="359"/>
            <p14:sldId id="360"/>
            <p14:sldId id="361"/>
            <p14:sldId id="362"/>
            <p14:sldId id="363"/>
            <p14:sldId id="364"/>
            <p14:sldId id="365"/>
            <p14:sldId id="377"/>
            <p14:sldId id="366"/>
            <p14:sldId id="367"/>
            <p14:sldId id="426"/>
            <p14:sldId id="369"/>
            <p14:sldId id="430"/>
            <p14:sldId id="370"/>
            <p14:sldId id="371"/>
          </p14:sldIdLst>
        </p14:section>
        <p14:section name="Ενότητα χωρίς τίτλο" id="{4120AFA9-7151-4B66-B475-EAB297D426C3}">
          <p14:sldIdLst>
            <p14:sldId id="372"/>
            <p14:sldId id="378"/>
            <p14:sldId id="329"/>
            <p14:sldId id="331"/>
            <p14:sldId id="412"/>
            <p14:sldId id="29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Χρήστης των Windows" initials="ΧτW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666633"/>
    <a:srgbClr val="B2B2B2"/>
    <a:srgbClr val="D5742B"/>
    <a:srgbClr val="DE3422"/>
    <a:srgbClr val="C69E3A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44" autoAdjust="0"/>
    <p:restoredTop sz="94660"/>
  </p:normalViewPr>
  <p:slideViewPr>
    <p:cSldViewPr>
      <p:cViewPr varScale="1">
        <p:scale>
          <a:sx n="82" d="100"/>
          <a:sy n="82" d="100"/>
        </p:scale>
        <p:origin x="1517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 dirty="0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10EF92-93ED-444C-AC01-FB1E14157CBF}" type="datetimeFigureOut">
              <a:rPr lang="el-GR" smtClean="0"/>
              <a:pPr/>
              <a:t>29/6/2021</a:t>
            </a:fld>
            <a:endParaRPr lang="el-GR" dirty="0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 dirty="0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D90512-1837-4B44-974D-A99939006995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90512-1837-4B44-974D-A99939006995}" type="slidenum">
              <a:rPr lang="el-GR" smtClean="0"/>
              <a:pPr/>
              <a:t>14</a:t>
            </a:fld>
            <a:endParaRPr lang="el-G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dirty="0"/>
              <a:t>Η χρήση της </a:t>
            </a:r>
            <a:r>
              <a:rPr lang="el-GR" sz="1200" dirty="0">
                <a:solidFill>
                  <a:srgbClr val="FF0000"/>
                </a:solidFill>
              </a:rPr>
              <a:t>ηλιακής γεωμετρίας </a:t>
            </a:r>
            <a:r>
              <a:rPr lang="el-GR" sz="1200" dirty="0"/>
              <a:t>είναι απαραίτητη για τον υπολογισμό της γωνίας πρόσπτωσης των ηλιακών ακτίνων σε μια επιφάνεια και συνεπώς της προσλαμβανόμενης, από την επιφάνεια, ηλιακής ακτινοβολίας. Στη συνέχεια είναι δυνατός ο υπολογισμός των ηλιακών κερδών από την κάθε δομική επιφάνεια.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90512-1837-4B44-974D-A99939006995}" type="slidenum">
              <a:rPr lang="el-GR" smtClean="0"/>
              <a:pPr/>
              <a:t>19</a:t>
            </a:fld>
            <a:endParaRPr lang="el-G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dirty="0"/>
              <a:t>Η χρήση της </a:t>
            </a:r>
            <a:r>
              <a:rPr lang="el-GR" sz="1200" dirty="0">
                <a:solidFill>
                  <a:srgbClr val="FF0000"/>
                </a:solidFill>
              </a:rPr>
              <a:t>ηλιακής γεωμετρίας </a:t>
            </a:r>
            <a:r>
              <a:rPr lang="el-GR" sz="1200" dirty="0"/>
              <a:t>είναι απαραίτητη για τον υπολογισμό της γωνίας πρόσπτωσης των ηλιακών ακτίνων σε μια επιφάνεια και συνεπώς της προσλαμβανόμενης, από την επιφάνεια, ηλιακής ακτινοβολίας. Στη συνέχεια είναι δυνατός ο υπολογισμός των ηλιακών κερδών από την κάθε δομική επιφάνεια.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90512-1837-4B44-974D-A99939006995}" type="slidenum">
              <a:rPr lang="el-GR" smtClean="0"/>
              <a:pPr/>
              <a:t>20</a:t>
            </a:fld>
            <a:endParaRPr lang="el-G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dirty="0"/>
              <a:t>Για κάθε ώρα της ημέρας, η γωνία πρόσπτωσης επηρεάζεται από τη γεωγραφική θέση, τον προσανατολισμό και την κλίση της επιφάνειας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90512-1837-4B44-974D-A99939006995}" type="slidenum">
              <a:rPr lang="el-GR" smtClean="0"/>
              <a:pPr/>
              <a:t>21</a:t>
            </a:fld>
            <a:endParaRPr lang="el-GR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dirty="0"/>
              <a:t>Για κάθε ώρα της ημέρας, η γωνία πρόσπτωσης επηρεάζεται από τη γεωγραφική θέση, τον προσανατολισμό και την κλίση της επιφάνειας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90512-1837-4B44-974D-A99939006995}" type="slidenum">
              <a:rPr lang="el-GR" smtClean="0"/>
              <a:pPr/>
              <a:t>22</a:t>
            </a:fld>
            <a:endParaRPr lang="el-GR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sz="1200" dirty="0"/>
              <a:t>Για κάθε ώρα της ημέρας, η γωνία πρόσπτωσης επηρεάζεται από τη γεωγραφική θέση, τον προσανατολισμό και την κλίση της επιφάνειας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D90512-1837-4B44-974D-A99939006995}" type="slidenum">
              <a:rPr lang="el-GR" smtClean="0"/>
              <a:pPr/>
              <a:t>49</a:t>
            </a:fld>
            <a:endParaRPr lang="el-G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2A85A-0D3E-4151-9D6C-9A1711ED6E1B}" type="datetimeFigureOut">
              <a:rPr lang="el-GR" smtClean="0"/>
              <a:pPr/>
              <a:t>29/6/2021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57C30-B7DE-4B13-8CC6-5ADDD85C3E38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2A85A-0D3E-4151-9D6C-9A1711ED6E1B}" type="datetimeFigureOut">
              <a:rPr lang="el-GR" smtClean="0"/>
              <a:pPr/>
              <a:t>29/6/2021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57C30-B7DE-4B13-8CC6-5ADDD85C3E38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2A85A-0D3E-4151-9D6C-9A1711ED6E1B}" type="datetimeFigureOut">
              <a:rPr lang="el-GR" smtClean="0"/>
              <a:pPr/>
              <a:t>29/6/2021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57C30-B7DE-4B13-8CC6-5ADDD85C3E38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2A85A-0D3E-4151-9D6C-9A1711ED6E1B}" type="datetimeFigureOut">
              <a:rPr lang="el-GR" smtClean="0"/>
              <a:pPr/>
              <a:t>29/6/2021</a:t>
            </a:fld>
            <a:endParaRPr lang="el-GR" dirty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57C30-B7DE-4B13-8CC6-5ADDD85C3E38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2A85A-0D3E-4151-9D6C-9A1711ED6E1B}" type="datetimeFigureOut">
              <a:rPr lang="el-GR" smtClean="0"/>
              <a:pPr/>
              <a:t>29/6/2021</a:t>
            </a:fld>
            <a:endParaRPr lang="el-GR" dirty="0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57C30-B7DE-4B13-8CC6-5ADDD85C3E38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2A85A-0D3E-4151-9D6C-9A1711ED6E1B}" type="datetimeFigureOut">
              <a:rPr lang="el-GR" smtClean="0"/>
              <a:pPr/>
              <a:t>29/6/2021</a:t>
            </a:fld>
            <a:endParaRPr lang="el-GR" dirty="0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57C30-B7DE-4B13-8CC6-5ADDD85C3E38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2A85A-0D3E-4151-9D6C-9A1711ED6E1B}" type="datetimeFigureOut">
              <a:rPr lang="el-GR" smtClean="0"/>
              <a:pPr/>
              <a:t>29/6/2021</a:t>
            </a:fld>
            <a:endParaRPr lang="el-GR" dirty="0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57C30-B7DE-4B13-8CC6-5ADDD85C3E38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2A85A-0D3E-4151-9D6C-9A1711ED6E1B}" type="datetimeFigureOut">
              <a:rPr lang="el-GR" smtClean="0"/>
              <a:pPr/>
              <a:t>29/6/2021</a:t>
            </a:fld>
            <a:endParaRPr lang="el-GR" dirty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57C30-B7DE-4B13-8CC6-5ADDD85C3E38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2A85A-0D3E-4151-9D6C-9A1711ED6E1B}" type="datetimeFigureOut">
              <a:rPr lang="el-GR" smtClean="0"/>
              <a:pPr/>
              <a:t>29/6/2021</a:t>
            </a:fld>
            <a:endParaRPr lang="el-GR" dirty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57C30-B7DE-4B13-8CC6-5ADDD85C3E38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2A85A-0D3E-4151-9D6C-9A1711ED6E1B}" type="datetimeFigureOut">
              <a:rPr lang="el-GR" smtClean="0"/>
              <a:pPr/>
              <a:t>29/6/2021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57C30-B7DE-4B13-8CC6-5ADDD85C3E38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2A85A-0D3E-4151-9D6C-9A1711ED6E1B}" type="datetimeFigureOut">
              <a:rPr lang="el-GR" smtClean="0"/>
              <a:pPr/>
              <a:t>29/6/2021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57C30-B7DE-4B13-8CC6-5ADDD85C3E38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2A85A-0D3E-4151-9D6C-9A1711ED6E1B}" type="datetimeFigureOut">
              <a:rPr lang="el-GR" smtClean="0"/>
              <a:pPr/>
              <a:t>29/6/2021</a:t>
            </a:fld>
            <a:endParaRPr lang="el-GR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57C30-B7DE-4B13-8CC6-5ADDD85C3E38}" type="slidenum">
              <a:rPr lang="el-GR" smtClean="0"/>
              <a:pPr/>
              <a:t>‹#›</a:t>
            </a:fld>
            <a:endParaRPr lang="el-G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ciencedirect.com/topics/engineering/solar-energy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tacanet.org/the-sun-as-a-source-of-energy/part-2-solar-energy-reaching-the-earths-surface/" TargetMode="External"/><Relationship Id="rId5" Type="http://schemas.openxmlformats.org/officeDocument/2006/relationships/image" Target="../media/image6.png"/><Relationship Id="rId4" Type="http://schemas.openxmlformats.org/officeDocument/2006/relationships/hyperlink" Target="https://www.itacanet.org/wpeng/the-sun-as-a-source-of-energy/part-2-solar-energy-reaching-the-earths-surface/io2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tacanet.org/wpeng/the-sun-as-a-source-of-energy/part-2-solar-energy-reaching-the-earths-surface/hori/" TargetMode="External"/><Relationship Id="rId2" Type="http://schemas.openxmlformats.org/officeDocument/2006/relationships/hyperlink" Target="https://www.itacanet.org/the-sun-as-a-source-of-energy/part-2-solar-energy-reaching-the-earths-surface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tacanet.org/wpeng/the-sun-as-a-source-of-energy/part-2-solar-energy-reaching-the-earths-surface/spec/" TargetMode="External"/><Relationship Id="rId2" Type="http://schemas.openxmlformats.org/officeDocument/2006/relationships/hyperlink" Target="https://www.itacanet.org/the-sun-as-a-source-of-energy/part-2-solar-energy-reaching-the-earths-surfac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lideplayer.com/slide/7352174/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users.cecs.anu.edu.au/~Andres.Cuevas/Sun/Irrad/Irradiation.html" TargetMode="External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reenrhinoenergy.com/solar/radiation/tiltedsurface.php" TargetMode="External"/><Relationship Id="rId5" Type="http://schemas.openxmlformats.org/officeDocument/2006/relationships/hyperlink" Target="https://www.researchgate.net/figure/Zenith-angle-angle-of-incidence-Tilt-angle-solar-azimuth-angle-and-Surface-azimuth_fig3_283051726" TargetMode="Externa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researchgate.net/figure/Schematic-diagram-showing-the-diurnal-variation-in-the-solar-radiation-receipt-on-three_fig4_271907321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ciencedirect.com/topics/engineering/diffuse-radiation" TargetMode="External"/><Relationship Id="rId5" Type="http://schemas.openxmlformats.org/officeDocument/2006/relationships/hyperlink" Target="https://www.yourhome.gov.au/passive-design/shading" TargetMode="External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ismaglass.gr/dat/prisma_storage/dat/67AEE251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ircuitdigest.com/tutorial/solar-radiation-measurement-methods-using-pyrheliometer-and-pyranometer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player.gr/5985777-Ergastiria-kormoy-i-fysiki-tis-atmosfairas.html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player.gr/5985777-Ergastiria-kormoy-i-fysiki-tis-atmosfairas.html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s://www.researchgate.net/figure/A-high-quality-solar-radiation-ground-measurement-station-The-tracker-follows-the-path_fig3_22500181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www.researchgate.net/figure/A-schematic-illustration-of-a-pyranometer-a-and-a-pyrheliometer-b-based-on-9-and_fig5_332606005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circuitdigest.com/tutorial/solar-radiation-measurement-methods-using-pyrheliometer-and-pyranometer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ppropedia.org/HEIF_Solar_Monitoring_System" TargetMode="Externa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s://www.jma-net.go.jp/kousou/obs_third_div/rad/rad_sol-e.html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hyperlink" Target="https://www.eaae-astronomy.org/workshops/sunrise-ans-sunset-positions-change-every-day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itacanet.org/the-sun-as-a-source-of-energy/part-1-solar-astronomy/" TargetMode="External"/><Relationship Id="rId4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pages.iu.edu/~kforinas/E/Renewable/SolarGraphs.html" TargetMode="Externa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researchgate.net/figure/Solar-declination-angle-Solar-declination-can-also-be-defined-as-the-angle-between-the_fig1_310621648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tacanet.org/the-sun-as-a-source-of-energy/part-1-solar-astronomy/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owerfromthesun.net/Book/chapter03/chapter03.html" TargetMode="Externa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lternative-energy-tutorials.com/solar-power/solar-panel-orientation.html" TargetMode="Externa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hyperlink" Target="https://www.eaae-astronomy.org/workshops/sunrise-ans-sunset-positions-change-every-day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gi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alternative-energy-tutorials.com/solar-power/solar-panel-orientation.html" TargetMode="External"/><Relationship Id="rId4" Type="http://schemas.openxmlformats.org/officeDocument/2006/relationships/image" Target="../media/image5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hyperlink" Target="http://web.cut.ac.cy/wp-content/uploads/sites/13/2014/08/1-1-b-Basic-Solar-Geometry.pdf" TargetMode="Externa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poweruk.com/solar_power.htm" TargetMode="External"/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8.gif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eb.cut.ac.cy/wp-content/uploads/sites/13/2014/08/1-1-b-Basic-Solar-Geometry.pdf" TargetMode="Externa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hyperlink" Target="https://www.sciencedirect.com/topics/engineering/sun-path-diagram" TargetMode="Externa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topics/engineering/sun-path-diagram" TargetMode="External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hyperlink" Target="http://pages.iu.edu/~kforinas/E/Renewable/SolarGraphs.html" TargetMode="Externa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hyperlink" Target="https://www.sciencedirect.com/topics/engineering/sun-path-diagram" TargetMode="Externa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3568" y="642918"/>
            <a:ext cx="7772400" cy="1470025"/>
          </a:xfrm>
        </p:spPr>
        <p:txBody>
          <a:bodyPr/>
          <a:lstStyle/>
          <a:p>
            <a:r>
              <a:rPr lang="el-GR" dirty="0"/>
              <a:t>Ηλιακή Ακτινοβολία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500166" y="5572140"/>
            <a:ext cx="5929354" cy="1143008"/>
          </a:xfrm>
        </p:spPr>
        <p:txBody>
          <a:bodyPr>
            <a:normAutofit/>
          </a:bodyPr>
          <a:lstStyle/>
          <a:p>
            <a:r>
              <a:rPr lang="el-GR" sz="2000" dirty="0"/>
              <a:t>Δρ Σπυριδάκη Αθηνά</a:t>
            </a:r>
          </a:p>
          <a:p>
            <a:r>
              <a:rPr lang="el-GR" sz="2000" dirty="0"/>
              <a:t>Δρ Κολοκοτσά Διονυσία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2071678"/>
            <a:ext cx="4328541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649498"/>
            <a:ext cx="8229600" cy="922114"/>
          </a:xfrm>
        </p:spPr>
        <p:txBody>
          <a:bodyPr/>
          <a:lstStyle/>
          <a:p>
            <a:r>
              <a:rPr lang="el-GR" b="1" dirty="0"/>
              <a:t>Περιεχόμενα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500034" y="2143116"/>
            <a:ext cx="8229600" cy="2376265"/>
          </a:xfrm>
        </p:spPr>
        <p:txBody>
          <a:bodyPr>
            <a:normAutofit fontScale="77500" lnSpcReduction="20000"/>
          </a:bodyPr>
          <a:lstStyle/>
          <a:p>
            <a:r>
              <a:rPr lang="el-GR" dirty="0"/>
              <a:t>Ηλιακή ακτινοβολία – Διαχωρισμός στις συνιστώσες της</a:t>
            </a:r>
            <a:endParaRPr lang="en-US" dirty="0"/>
          </a:p>
          <a:p>
            <a:r>
              <a:rPr lang="el-GR" dirty="0"/>
              <a:t>Ηλιακό δυναμικό</a:t>
            </a:r>
            <a:endParaRPr lang="en-US" dirty="0"/>
          </a:p>
          <a:p>
            <a:r>
              <a:rPr lang="el-GR" dirty="0"/>
              <a:t>Εφαρμογές εκμετάλλευσης ηλιακής ενέργειας</a:t>
            </a:r>
          </a:p>
          <a:p>
            <a:r>
              <a:rPr lang="el-GR" dirty="0"/>
              <a:t>Μέτρηση ηλιακής ακτινοβολίας</a:t>
            </a:r>
          </a:p>
          <a:p>
            <a:r>
              <a:rPr lang="el-GR" dirty="0"/>
              <a:t>Ηλιακή γεωμετρία </a:t>
            </a:r>
          </a:p>
          <a:p>
            <a:r>
              <a:rPr lang="el-GR" dirty="0"/>
              <a:t>Πειραματικό μέρος: Επεξήγηση - επεξεργασία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857232"/>
            <a:ext cx="8229600" cy="5000660"/>
          </a:xfrm>
        </p:spPr>
        <p:txBody>
          <a:bodyPr>
            <a:noAutofit/>
          </a:bodyPr>
          <a:lstStyle/>
          <a:p>
            <a:r>
              <a:rPr lang="el-GR" sz="3500" b="1" dirty="0"/>
              <a:t>Α ΜΕΡΟΣ</a:t>
            </a:r>
            <a:br>
              <a:rPr lang="el-GR" sz="3500" b="1" dirty="0"/>
            </a:br>
            <a:br>
              <a:rPr lang="el-GR" sz="3500" b="1" dirty="0"/>
            </a:br>
            <a:r>
              <a:rPr lang="el-GR" sz="3500" b="1" dirty="0"/>
              <a:t>Ηλιακή ενέργεια στο όριο της ατμόσφαιρας και στο έδαφος </a:t>
            </a:r>
            <a:br>
              <a:rPr lang="el-GR" sz="3500" b="1" dirty="0"/>
            </a:br>
            <a:r>
              <a:rPr lang="el-GR" sz="3500" b="1" dirty="0"/>
              <a:t>-</a:t>
            </a:r>
            <a:br>
              <a:rPr lang="el-GR" sz="3500" b="1" dirty="0"/>
            </a:br>
            <a:r>
              <a:rPr lang="el-GR" sz="3500" b="1" dirty="0"/>
              <a:t>Διαχωρισμός ολικής ηλιακής ακτινοβολίας σε άμεση και διάχυτη</a:t>
            </a:r>
            <a:endParaRPr lang="en-US" sz="3500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85800" y="971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l-GR" b="1" dirty="0"/>
              <a:t>Ηλιακή Ενέργεια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142984"/>
            <a:ext cx="8186766" cy="2588868"/>
          </a:xfrm>
        </p:spPr>
        <p:txBody>
          <a:bodyPr>
            <a:normAutofit fontScale="62500" lnSpcReduction="20000"/>
          </a:bodyPr>
          <a:lstStyle/>
          <a:p>
            <a:r>
              <a:rPr lang="el-GR" dirty="0"/>
              <a:t>Η </a:t>
            </a:r>
            <a:r>
              <a:rPr lang="el-GR" b="1" dirty="0"/>
              <a:t>ηλιακή ενέργεια</a:t>
            </a:r>
            <a:r>
              <a:rPr lang="el-GR" dirty="0"/>
              <a:t>, δηλαδή η ενέργεια που λαμβάνει η Γη από τον Ήλιο, αποτελεί μια σημαντική και αστείρευτη πηγή ενέργειας. </a:t>
            </a:r>
          </a:p>
          <a:p>
            <a:r>
              <a:rPr lang="el-GR" dirty="0"/>
              <a:t>Σε ετήσια βάση, ο Ήλιος εκπέμπει από την επιφάνειά του τεράστια ποσά ενέργειας (ένταση ακτινοβολίας στην επιφάνεια του Ήλιου: 6,33 </a:t>
            </a:r>
            <a:r>
              <a:rPr lang="en-US" dirty="0"/>
              <a:t>x </a:t>
            </a:r>
            <a:r>
              <a:rPr lang="el-GR" dirty="0"/>
              <a:t>10</a:t>
            </a:r>
            <a:r>
              <a:rPr lang="el-GR" baseline="30000" dirty="0"/>
              <a:t>7</a:t>
            </a:r>
            <a:r>
              <a:rPr lang="en-US" dirty="0"/>
              <a:t>W/m</a:t>
            </a:r>
            <a:r>
              <a:rPr lang="en-US" baseline="30000" dirty="0"/>
              <a:t>2</a:t>
            </a:r>
            <a:r>
              <a:rPr lang="en-US" dirty="0"/>
              <a:t>)</a:t>
            </a:r>
            <a:r>
              <a:rPr lang="el-GR" dirty="0"/>
              <a:t>. </a:t>
            </a:r>
          </a:p>
          <a:p>
            <a:r>
              <a:rPr lang="el-GR" dirty="0"/>
              <a:t>Από αυτά, μόνο ένα μικρό μέρος φτάνουν στο ανώτερο όριο της ατμόσφαιρας, στη μέση απόσταση Γης-Ηλίου (149600000</a:t>
            </a:r>
            <a:r>
              <a:rPr lang="en-US" dirty="0"/>
              <a:t>km</a:t>
            </a:r>
            <a:r>
              <a:rPr lang="el-GR" dirty="0"/>
              <a:t>). </a:t>
            </a:r>
          </a:p>
          <a:p>
            <a:r>
              <a:rPr lang="el-GR" dirty="0"/>
              <a:t>Στο έδαφος φτάνει το 30-40% (μέγιστο: 85%, ελάχιστο: 5%) της ολικής ενέργειας που δέχεται η Γη. </a:t>
            </a:r>
          </a:p>
          <a:p>
            <a:endParaRPr lang="el-G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3731366"/>
            <a:ext cx="4643470" cy="2483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2 - Θέση περιεχομένου"/>
          <p:cNvSpPr txBox="1">
            <a:spLocks/>
          </p:cNvSpPr>
          <p:nvPr/>
        </p:nvSpPr>
        <p:spPr>
          <a:xfrm>
            <a:off x="357158" y="6352827"/>
            <a:ext cx="8786842" cy="505173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l-GR" sz="1300" b="1" dirty="0"/>
              <a:t>Μείωση της έντασης της ηλιακής ακτινοβολίας όπως μεταφέρεται από τα ηλεκτρομαγνητικά κύματα μακριά από την πηγή, καθώς το ίδιο ποσό ενέργειας</a:t>
            </a:r>
          </a:p>
          <a:p>
            <a:pPr marL="342900" lvl="0" indent="-342900">
              <a:spcBef>
                <a:spcPct val="20000"/>
              </a:spcBef>
            </a:pPr>
            <a:r>
              <a:rPr lang="el-GR" sz="1300" b="1" dirty="0"/>
              <a:t> διαμοιράζεται σε μεγαλύτερη επιφάνεια.        </a:t>
            </a:r>
          </a:p>
          <a:p>
            <a:pPr marL="342900" lvl="0" indent="-342900">
              <a:spcBef>
                <a:spcPct val="20000"/>
              </a:spcBef>
            </a:pPr>
            <a:r>
              <a:rPr lang="el-GR" sz="1200" b="1" dirty="0"/>
              <a:t> Πηγή: </a:t>
            </a:r>
            <a:r>
              <a:rPr lang="en-US" sz="1200" dirty="0"/>
              <a:t>Meteorology Today, Ahrens, Brooks/Cole</a:t>
            </a:r>
            <a:endParaRPr kumimoji="0" lang="el-GR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l-GR" b="1" dirty="0"/>
              <a:t>Ηλιακή Ενέργεια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2376265"/>
          </a:xfrm>
        </p:spPr>
        <p:txBody>
          <a:bodyPr>
            <a:normAutofit fontScale="62500" lnSpcReduction="20000"/>
          </a:bodyPr>
          <a:lstStyle/>
          <a:p>
            <a:r>
              <a:rPr lang="el-GR" dirty="0"/>
              <a:t>Η Γη δέχεται κάθε χρόνο ποσότητες ενέργειας οι οποίες είναι πολύ μεγαλύτερες από όλα τα γνωστά ενεργειακά αποθέματα του πλανήτη.</a:t>
            </a:r>
          </a:p>
          <a:p>
            <a:pPr lvl="1"/>
            <a:r>
              <a:rPr lang="el-GR" dirty="0"/>
              <a:t>Η ηλιακή ενέργεια που φτάνει στο έδαφος μέσα σε 1 μήνα ηλιοφάνειας ισοδυναμεί με την ενέργεια από όλα τα ορυκτά καύσιμα του πλανήτη (χρησιμοποιημένα και σε απόθεμα).</a:t>
            </a:r>
          </a:p>
          <a:p>
            <a:pPr lvl="1"/>
            <a:r>
              <a:rPr lang="el-GR" dirty="0"/>
              <a:t>Η πρόσληψη ηλιακής ενέργειας μέσα σε 1 ώρα από τον πλανήτη, ισοδυναμεί με την κάλυψη ενεργειακών αναγκών του πλανήτη για 1 χρόνο.</a:t>
            </a:r>
          </a:p>
        </p:txBody>
      </p:sp>
      <p:sp>
        <p:nvSpPr>
          <p:cNvPr id="5" name="2 - Θέση περιεχομένου"/>
          <p:cNvSpPr txBox="1">
            <a:spLocks/>
          </p:cNvSpPr>
          <p:nvPr/>
        </p:nvSpPr>
        <p:spPr>
          <a:xfrm>
            <a:off x="1511152" y="3352455"/>
            <a:ext cx="7632848" cy="505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l-GR" sz="1200" b="1" dirty="0"/>
              <a:t>Μέση ετήσια πρόσληψη ηλιακής ενέργειας από τον πλανήτη        </a:t>
            </a:r>
          </a:p>
          <a:p>
            <a:pPr marL="342900" indent="-342900">
              <a:spcBef>
                <a:spcPct val="20000"/>
              </a:spcBef>
            </a:pPr>
            <a:r>
              <a:rPr lang="el-GR" sz="1200" b="1" dirty="0"/>
              <a:t>Πηγή: </a:t>
            </a:r>
            <a:r>
              <a:rPr lang="el-GR" sz="1200" u="sng" dirty="0">
                <a:hlinkClick r:id="rId2"/>
              </a:rPr>
              <a:t>https://www.sciencedirect.com/topics/engineering/solar-energy</a:t>
            </a:r>
            <a:endParaRPr lang="el-GR" sz="1200" dirty="0"/>
          </a:p>
          <a:p>
            <a:pPr marL="342900" lvl="0" indent="-342900">
              <a:spcBef>
                <a:spcPct val="20000"/>
              </a:spcBef>
            </a:pPr>
            <a:endParaRPr kumimoji="0" lang="el-GR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" name="5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8334374"/>
              </p:ext>
            </p:extLst>
          </p:nvPr>
        </p:nvGraphicFramePr>
        <p:xfrm>
          <a:off x="1714480" y="3875241"/>
          <a:ext cx="5500726" cy="2146047"/>
        </p:xfrm>
        <a:graphic>
          <a:graphicData uri="http://schemas.openxmlformats.org/drawingml/2006/table">
            <a:tbl>
              <a:tblPr/>
              <a:tblGrid>
                <a:gridCol w="41536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71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64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latin typeface="Times New Roman"/>
                          <a:ea typeface="Calibri"/>
                          <a:cs typeface="Times New Roman"/>
                        </a:rPr>
                        <a:t>Ηλιακή</a:t>
                      </a:r>
                      <a:r>
                        <a:rPr lang="el-GR" sz="1200" baseline="0" dirty="0">
                          <a:latin typeface="Times New Roman"/>
                          <a:ea typeface="Calibri"/>
                          <a:cs typeface="Times New Roman"/>
                        </a:rPr>
                        <a:t> σταθερά (εξωτερικό όριο ατμόσφαιρας)</a:t>
                      </a:r>
                      <a:endParaRPr lang="el-G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latin typeface="Times New Roman"/>
                          <a:ea typeface="Times New Roman"/>
                          <a:cs typeface="Times New Roman"/>
                        </a:rPr>
                        <a:t>1367 </a:t>
                      </a:r>
                      <a:r>
                        <a:rPr lang="en-US" sz="1200" dirty="0">
                          <a:latin typeface="Times New Roman"/>
                          <a:ea typeface="Times New Roman"/>
                          <a:cs typeface="Times New Roman"/>
                        </a:rPr>
                        <a:t>W/m</a:t>
                      </a:r>
                      <a:r>
                        <a:rPr lang="en-US" sz="1200" baseline="300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l-GR" sz="1100" baseline="30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3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latin typeface="Times New Roman"/>
                          <a:ea typeface="Calibri"/>
                          <a:cs typeface="Times New Roman"/>
                        </a:rPr>
                        <a:t>Ετήσιο</a:t>
                      </a:r>
                      <a:r>
                        <a:rPr lang="el-GR" sz="1200" baseline="0" dirty="0">
                          <a:latin typeface="Times New Roman"/>
                          <a:ea typeface="Calibri"/>
                          <a:cs typeface="Times New Roman"/>
                        </a:rPr>
                        <a:t> ποσό ηλιακής ενέργειας που φτάνει στο έδαφος</a:t>
                      </a:r>
                      <a:endParaRPr lang="el-G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latin typeface="Times New Roman"/>
                          <a:ea typeface="Times New Roman"/>
                          <a:cs typeface="Times New Roman"/>
                        </a:rPr>
                        <a:t>3,400,000 EJ</a:t>
                      </a:r>
                      <a:endParaRPr lang="el-G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03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latin typeface="Times New Roman"/>
                          <a:ea typeface="Times New Roman"/>
                          <a:cs typeface="Times New Roman"/>
                        </a:rPr>
                        <a:t>Ολική ετήσια ροή ακτινοβολίας</a:t>
                      </a:r>
                      <a:r>
                        <a:rPr lang="el-GR" sz="1200" baseline="0" dirty="0">
                          <a:latin typeface="Times New Roman"/>
                          <a:ea typeface="Times New Roman"/>
                          <a:cs typeface="Times New Roman"/>
                        </a:rPr>
                        <a:t> που φτάνει στο έδαφος</a:t>
                      </a:r>
                      <a:endParaRPr lang="el-G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latin typeface="Times New Roman"/>
                          <a:ea typeface="Times New Roman"/>
                          <a:cs typeface="Times New Roman"/>
                        </a:rPr>
                        <a:t>1.08×10</a:t>
                      </a:r>
                      <a:r>
                        <a:rPr lang="el-GR" sz="500" baseline="300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el-GR" sz="1200" dirty="0">
                          <a:latin typeface="Times New Roman"/>
                          <a:ea typeface="Times New Roman"/>
                          <a:cs typeface="Times New Roman"/>
                        </a:rPr>
                        <a:t> GW</a:t>
                      </a:r>
                      <a:endParaRPr lang="el-G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88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latin typeface="Times New Roman"/>
                          <a:ea typeface="Times New Roman"/>
                          <a:cs typeface="Times New Roman"/>
                        </a:rPr>
                        <a:t>Μέση ετήσια πυκνότητα ηλιακής ενέργειας στο έδαφος</a:t>
                      </a:r>
                      <a:endParaRPr lang="el-G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200" dirty="0">
                          <a:latin typeface="Times New Roman"/>
                          <a:ea typeface="Times New Roman"/>
                          <a:cs typeface="Times New Roman"/>
                        </a:rPr>
                        <a:t>170 W/m</a:t>
                      </a:r>
                      <a:r>
                        <a:rPr lang="el-GR" sz="500" baseline="300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l-G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290" marR="3429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/>
          <a:lstStyle/>
          <a:p>
            <a:r>
              <a:rPr lang="el-GR" b="1" dirty="0"/>
              <a:t>Ηλιακή Ενέργεια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785794"/>
            <a:ext cx="8291264" cy="2448273"/>
          </a:xfrm>
        </p:spPr>
        <p:txBody>
          <a:bodyPr>
            <a:normAutofit fontScale="85000" lnSpcReduction="10000"/>
          </a:bodyPr>
          <a:lstStyle/>
          <a:p>
            <a:r>
              <a:rPr lang="el-GR" dirty="0"/>
              <a:t>Το μεγαλύτερο ποσοστό της ηλιακής ακτινοβολίας που φτάνει στο έδαφος εκπέμπεται στην περιοχή του υπέρυθρου και του ορατού φάσματος. </a:t>
            </a:r>
          </a:p>
          <a:p>
            <a:r>
              <a:rPr lang="el-GR" dirty="0"/>
              <a:t>Η περιοχή που ενδιαφέρει περισσότερο, σε σχέση με την εκμετάλλευση της ηλιακής ενέργειας, είναι τα μήκη κύματος μεταξύ 0,3μ</a:t>
            </a:r>
            <a:r>
              <a:rPr lang="en-US" dirty="0"/>
              <a:t>m</a:t>
            </a:r>
            <a:r>
              <a:rPr lang="el-GR" dirty="0"/>
              <a:t> και 1</a:t>
            </a:r>
            <a:r>
              <a:rPr lang="en-US" dirty="0"/>
              <a:t>,</a:t>
            </a:r>
            <a:r>
              <a:rPr lang="el-GR" dirty="0"/>
              <a:t>2μ</a:t>
            </a:r>
            <a:r>
              <a:rPr lang="en-US" dirty="0"/>
              <a:t>m</a:t>
            </a:r>
            <a:r>
              <a:rPr lang="el-GR" dirty="0"/>
              <a:t>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9" y="3408745"/>
            <a:ext cx="6480719" cy="287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2 - Θέση περιεχομένου"/>
          <p:cNvSpPr txBox="1">
            <a:spLocks/>
          </p:cNvSpPr>
          <p:nvPr/>
        </p:nvSpPr>
        <p:spPr>
          <a:xfrm>
            <a:off x="611560" y="6352827"/>
            <a:ext cx="7632848" cy="505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 </a:t>
            </a:r>
            <a:r>
              <a:rPr lang="el-GR" sz="1200" b="1" dirty="0"/>
              <a:t>Πηγή: </a:t>
            </a:r>
            <a:r>
              <a:rPr lang="en-US" sz="1200" dirty="0"/>
              <a:t>Meteorology Today, Ahrens, Brooks/Cole</a:t>
            </a:r>
            <a:endParaRPr kumimoji="0" lang="el-GR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85818"/>
          </a:xfrm>
        </p:spPr>
        <p:txBody>
          <a:bodyPr>
            <a:noAutofit/>
          </a:bodyPr>
          <a:lstStyle/>
          <a:p>
            <a:r>
              <a:rPr lang="el-GR" sz="3000" b="1" dirty="0"/>
              <a:t>Ηλιακή ενέργεια στο άνω όριο της ατμόσφαιρας – Ηλιακή σταθερά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57222" y="1071546"/>
            <a:ext cx="6072262" cy="5786454"/>
          </a:xfrm>
        </p:spPr>
        <p:txBody>
          <a:bodyPr>
            <a:normAutofit fontScale="70000" lnSpcReduction="20000"/>
          </a:bodyPr>
          <a:lstStyle/>
          <a:p>
            <a:r>
              <a:rPr lang="el-GR" sz="2600" b="1" dirty="0"/>
              <a:t>Ηλιακή σταθερά </a:t>
            </a:r>
            <a:r>
              <a:rPr lang="en-US" sz="2600" b="1" dirty="0"/>
              <a:t>G</a:t>
            </a:r>
            <a:r>
              <a:rPr lang="el-GR" sz="2600" b="1" baseline="-25000" dirty="0"/>
              <a:t>0</a:t>
            </a:r>
            <a:r>
              <a:rPr lang="el-GR" sz="2600" b="1" dirty="0"/>
              <a:t>: </a:t>
            </a:r>
            <a:r>
              <a:rPr lang="el-GR" sz="2600" dirty="0"/>
              <a:t>Η ποσότητα ηλιακής ακτινοβολίας (πυκνότητα ροής, σε </a:t>
            </a:r>
            <a:r>
              <a:rPr lang="en-US" sz="2600" dirty="0"/>
              <a:t>W/m</a:t>
            </a:r>
            <a:r>
              <a:rPr lang="en-US" sz="2600" baseline="30000" dirty="0"/>
              <a:t>2</a:t>
            </a:r>
            <a:r>
              <a:rPr lang="en-US" sz="2600" dirty="0"/>
              <a:t>) </a:t>
            </a:r>
            <a:r>
              <a:rPr lang="el-GR" sz="2600" dirty="0"/>
              <a:t>που φτάνει στο εξωτερικό όριο της γήινης ατμόσφαιρας και προσπίπτει, στη μονάδα του χρόνου, κάθετα σε μοναδιαία επιφάνεια.</a:t>
            </a:r>
          </a:p>
          <a:p>
            <a:endParaRPr lang="el-GR" sz="2600" dirty="0"/>
          </a:p>
          <a:p>
            <a:pPr lvl="1"/>
            <a:r>
              <a:rPr lang="el-GR" sz="2600" dirty="0"/>
              <a:t>Υπολογίζεται στη μέση απόσταση Γης-Ήλιου και ισούται με </a:t>
            </a:r>
            <a:r>
              <a:rPr lang="el-GR" sz="2600" b="1" dirty="0"/>
              <a:t>1367</a:t>
            </a:r>
            <a:r>
              <a:rPr lang="en-US" sz="2600" b="1" dirty="0"/>
              <a:t>W</a:t>
            </a:r>
            <a:r>
              <a:rPr lang="el-GR" sz="2600" b="1" dirty="0"/>
              <a:t>/</a:t>
            </a:r>
            <a:r>
              <a:rPr lang="en-US" sz="2600" b="1" dirty="0"/>
              <a:t>m</a:t>
            </a:r>
            <a:r>
              <a:rPr lang="el-GR" sz="2600" b="1" baseline="30000" dirty="0"/>
              <a:t>2</a:t>
            </a:r>
            <a:r>
              <a:rPr lang="en-US" sz="2600" dirty="0"/>
              <a:t>   </a:t>
            </a:r>
          </a:p>
          <a:p>
            <a:pPr lvl="1"/>
            <a:endParaRPr lang="el-GR" sz="2600" dirty="0"/>
          </a:p>
          <a:p>
            <a:pPr lvl="1"/>
            <a:r>
              <a:rPr lang="el-GR" sz="2600" dirty="0"/>
              <a:t>Διόρθωση λόγω ελλειπτικής τροχιάς Γης:</a:t>
            </a:r>
          </a:p>
          <a:p>
            <a:endParaRPr lang="el-GR" sz="2600" dirty="0"/>
          </a:p>
          <a:p>
            <a:pPr>
              <a:buNone/>
            </a:pPr>
            <a:r>
              <a:rPr lang="el-GR" sz="2600" dirty="0"/>
              <a:t>	     </a:t>
            </a:r>
          </a:p>
          <a:p>
            <a:pPr>
              <a:buNone/>
            </a:pPr>
            <a:r>
              <a:rPr lang="el-GR" sz="2600" dirty="0"/>
              <a:t>              όπου </a:t>
            </a:r>
            <a:r>
              <a:rPr lang="en-US" sz="2600" dirty="0"/>
              <a:t>n </a:t>
            </a:r>
            <a:r>
              <a:rPr lang="el-GR" sz="2600" dirty="0"/>
              <a:t>η Ιουλιανή ημέρα (ημέρα έτους).</a:t>
            </a:r>
            <a:endParaRPr lang="en-US" sz="2600" dirty="0"/>
          </a:p>
          <a:p>
            <a:pPr>
              <a:buNone/>
            </a:pPr>
            <a:r>
              <a:rPr lang="el-GR" dirty="0"/>
              <a:t>	</a:t>
            </a:r>
            <a:r>
              <a:rPr lang="el-GR" sz="2600" dirty="0"/>
              <a:t>Ο </a:t>
            </a:r>
            <a:r>
              <a:rPr lang="el-GR" sz="2600" b="1" dirty="0" err="1"/>
              <a:t>Ε</a:t>
            </a:r>
            <a:r>
              <a:rPr lang="el-GR" sz="2600" b="1" baseline="-25000" dirty="0" err="1"/>
              <a:t>ο</a:t>
            </a:r>
            <a:r>
              <a:rPr lang="el-GR" sz="2600" dirty="0"/>
              <a:t> ονομάζεται </a:t>
            </a:r>
            <a:r>
              <a:rPr lang="el-GR" sz="2600" b="1" dirty="0"/>
              <a:t>διορθωτικός συντελεστής εκκεντρότητας</a:t>
            </a:r>
            <a:r>
              <a:rPr lang="el-GR" sz="2600" dirty="0"/>
              <a:t>.</a:t>
            </a:r>
          </a:p>
          <a:p>
            <a:pPr>
              <a:buNone/>
            </a:pPr>
            <a:endParaRPr lang="el-GR" dirty="0"/>
          </a:p>
          <a:p>
            <a:pPr>
              <a:buNone/>
            </a:pPr>
            <a:r>
              <a:rPr lang="el-GR" sz="2600" b="1" dirty="0">
                <a:solidFill>
                  <a:srgbClr val="C00000"/>
                </a:solidFill>
              </a:rPr>
              <a:t>	</a:t>
            </a:r>
            <a:r>
              <a:rPr lang="el-GR" sz="2600" dirty="0"/>
              <a:t>Η τιμή της ηλιακής σταθεράς είναι η ίδια για κάθε τόπο. Κυμαίνεται από </a:t>
            </a:r>
            <a:r>
              <a:rPr lang="el-GR" sz="2600" b="1" dirty="0"/>
              <a:t>1353 </a:t>
            </a:r>
            <a:r>
              <a:rPr lang="en-US" sz="2600" b="1" dirty="0"/>
              <a:t>W</a:t>
            </a:r>
            <a:r>
              <a:rPr lang="el-GR" sz="2600" b="1" dirty="0"/>
              <a:t>/</a:t>
            </a:r>
            <a:r>
              <a:rPr lang="en-US" sz="2600" b="1" dirty="0"/>
              <a:t>m</a:t>
            </a:r>
            <a:r>
              <a:rPr lang="el-GR" sz="2600" b="1" baseline="30000" dirty="0"/>
              <a:t>2</a:t>
            </a:r>
            <a:r>
              <a:rPr lang="el-GR" sz="2600" dirty="0"/>
              <a:t> έως </a:t>
            </a:r>
            <a:r>
              <a:rPr lang="el-GR" sz="2600" b="1" dirty="0"/>
              <a:t>1395 </a:t>
            </a:r>
            <a:r>
              <a:rPr lang="en-US" sz="2600" b="1" dirty="0"/>
              <a:t>W</a:t>
            </a:r>
            <a:r>
              <a:rPr lang="el-GR" sz="2600" b="1" dirty="0"/>
              <a:t>/</a:t>
            </a:r>
            <a:r>
              <a:rPr lang="en-US" sz="2600" b="1" dirty="0"/>
              <a:t>m</a:t>
            </a:r>
            <a:r>
              <a:rPr lang="el-GR" sz="2600" b="1" baseline="30000" dirty="0"/>
              <a:t>2</a:t>
            </a:r>
            <a:r>
              <a:rPr lang="el-GR" sz="2600" dirty="0"/>
              <a:t>.</a:t>
            </a:r>
          </a:p>
          <a:p>
            <a:pPr>
              <a:buNone/>
            </a:pPr>
            <a:endParaRPr lang="el-GR" sz="2600" dirty="0"/>
          </a:p>
          <a:p>
            <a:pPr>
              <a:buNone/>
            </a:pPr>
            <a:r>
              <a:rPr lang="el-GR" b="1" dirty="0">
                <a:solidFill>
                  <a:srgbClr val="C00000"/>
                </a:solidFill>
              </a:rPr>
              <a:t>	Η ηλιακή σταθερά αντιπροσωπεύει το μέγιστο διαθέσιμο ποσό ενέργειας για τον πλανήτη.</a:t>
            </a:r>
            <a:endParaRPr lang="el-GR" dirty="0"/>
          </a:p>
          <a:p>
            <a:endParaRPr lang="en-US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28572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3286124"/>
            <a:ext cx="4104456" cy="72008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85800" y="971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11" name="10 - Εικόνα"/>
          <p:cNvPicPr/>
          <p:nvPr/>
        </p:nvPicPr>
        <p:blipFill>
          <a:blip r:embed="rId3"/>
          <a:srcRect l="30402" t="35532" r="43593" b="31633"/>
          <a:stretch>
            <a:fillRect/>
          </a:stretch>
        </p:blipFill>
        <p:spPr bwMode="auto">
          <a:xfrm>
            <a:off x="5715008" y="1214422"/>
            <a:ext cx="3357586" cy="22860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3" name="12 - TextBox"/>
          <p:cNvSpPr txBox="1"/>
          <p:nvPr/>
        </p:nvSpPr>
        <p:spPr>
          <a:xfrm>
            <a:off x="5929322" y="3509191"/>
            <a:ext cx="27146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b="1" dirty="0"/>
              <a:t>Ορισμός Ηλιακής σταθεράς</a:t>
            </a:r>
          </a:p>
        </p:txBody>
      </p:sp>
      <p:pic>
        <p:nvPicPr>
          <p:cNvPr id="14" name="13 - Εικόνα" descr="The variation in Ioover the course of a year. The dashed line shows the value of the solar constant (Isc)">
            <a:hlinkClick r:id="rId4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8" y="3929066"/>
            <a:ext cx="3357554" cy="20717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" name="14 - TextBox"/>
          <p:cNvSpPr txBox="1"/>
          <p:nvPr/>
        </p:nvSpPr>
        <p:spPr>
          <a:xfrm>
            <a:off x="6000760" y="6017145"/>
            <a:ext cx="278608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b="1" dirty="0"/>
              <a:t>Εποχιακή μεταβολή ηλιακής σταθεράς</a:t>
            </a:r>
          </a:p>
          <a:p>
            <a:pPr algn="ctr"/>
            <a:r>
              <a:rPr lang="el-GR" sz="1000" b="1" dirty="0"/>
              <a:t>Πηγή: </a:t>
            </a:r>
            <a:r>
              <a:rPr lang="en-US" sz="1000" u="sng" dirty="0">
                <a:hlinkClick r:id="rId6"/>
              </a:rPr>
              <a:t>https://www.itacanet.org/the-sun-as-a-source-of-energy/part-2-solar-energy-reaching-the-earths-surface/</a:t>
            </a:r>
            <a:endParaRPr lang="el-GR" sz="1000" dirty="0"/>
          </a:p>
          <a:p>
            <a:pPr algn="ctr"/>
            <a:endParaRPr lang="el-GR" sz="1000" dirty="0"/>
          </a:p>
          <a:p>
            <a:pPr algn="ctr"/>
            <a:endParaRPr lang="el-GR" sz="12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42900"/>
            <a:ext cx="8229600" cy="785818"/>
          </a:xfrm>
        </p:spPr>
        <p:txBody>
          <a:bodyPr>
            <a:noAutofit/>
          </a:bodyPr>
          <a:lstStyle/>
          <a:p>
            <a:r>
              <a:rPr lang="el-GR" sz="3000" b="1" dirty="0"/>
              <a:t>Ηλιακή ενέργεια στο άνω όριο της ατμόσφαιρας</a:t>
            </a:r>
            <a:endParaRPr lang="en-US" sz="3000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85800" y="971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428596" y="3214686"/>
            <a:ext cx="8429652" cy="30718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l-GR" sz="1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defRPr/>
            </a:pPr>
            <a:r>
              <a:rPr kumimoji="0" lang="el-GR" sz="15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Δεν είναι όλοι οι τόποι κάθετοι στην ηλιακή ακτινοβολία. 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l-GR" sz="1500" dirty="0"/>
              <a:t>	Χρήσιμο μέγεθος η</a:t>
            </a:r>
            <a:r>
              <a:rPr lang="en-US" sz="1500" dirty="0"/>
              <a:t> </a:t>
            </a:r>
            <a:r>
              <a:rPr lang="el-GR" sz="1500" b="1" dirty="0"/>
              <a:t>ακτινοβολία στο όριο της ατμόσφαιρας Ι</a:t>
            </a:r>
            <a:r>
              <a:rPr lang="en-US" sz="1500" b="1" baseline="-25000" dirty="0"/>
              <a:t>o </a:t>
            </a:r>
            <a:r>
              <a:rPr lang="el-GR" sz="1500" dirty="0"/>
              <a:t>: </a:t>
            </a:r>
            <a:r>
              <a:rPr kumimoji="0" lang="el-GR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Ποσότητα</a:t>
            </a:r>
            <a:r>
              <a:rPr kumimoji="0" lang="el-GR" sz="15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l-GR" sz="1500" dirty="0"/>
              <a:t>η</a:t>
            </a:r>
            <a:r>
              <a:rPr kumimoji="0" lang="el-GR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λιακής ακτινοβολίας (</a:t>
            </a:r>
            <a:r>
              <a:rPr lang="el-GR" sz="1500" dirty="0"/>
              <a:t>πυκνότητα ροής, </a:t>
            </a:r>
            <a:r>
              <a:rPr kumimoji="0" lang="el-GR" sz="13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σε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W/m</a:t>
            </a:r>
            <a:r>
              <a:rPr kumimoji="0" lang="en-US" sz="1500" b="0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</a:t>
            </a:r>
            <a:r>
              <a:rPr kumimoji="0" lang="el-GR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που φτάνει έξω από την ατμόσφαιρα της Γης και προσπίπτει, υπό τυχαία γωνία, στη μονάδα του χρόνου, σε μια επιφάνεια οριζόντια και παράλληλη προς το έδαφος της πλησιέστερης γήινης τοποθεσίας: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 </a:t>
            </a:r>
            <a:r>
              <a:rPr lang="el-GR" sz="1500" dirty="0"/>
              <a:t> 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el-GR" sz="1500" dirty="0"/>
              <a:t>Ι</a:t>
            </a:r>
            <a:r>
              <a:rPr lang="en-US" sz="1500" baseline="-25000" dirty="0"/>
              <a:t>o</a:t>
            </a:r>
            <a:r>
              <a:rPr lang="el-GR" sz="1500" dirty="0"/>
              <a:t> = </a:t>
            </a:r>
            <a:r>
              <a:rPr lang="en-US" sz="1500" dirty="0"/>
              <a:t>G</a:t>
            </a:r>
            <a:r>
              <a:rPr lang="en-US" sz="1500" baseline="-25000" dirty="0"/>
              <a:t>on</a:t>
            </a:r>
            <a:r>
              <a:rPr lang="en-US" sz="1500" dirty="0"/>
              <a:t> cos</a:t>
            </a:r>
            <a:r>
              <a:rPr lang="el-GR" sz="1500" dirty="0"/>
              <a:t>θ</a:t>
            </a:r>
            <a:r>
              <a:rPr lang="en-US" sz="1500" baseline="-25000" dirty="0"/>
              <a:t>z</a:t>
            </a:r>
            <a:r>
              <a:rPr lang="el-GR" sz="1500" dirty="0"/>
              <a:t> </a:t>
            </a:r>
            <a:r>
              <a:rPr lang="en-US" sz="1500" dirty="0"/>
              <a:t>                      </a:t>
            </a:r>
            <a:r>
              <a:rPr lang="el-GR" sz="1500" dirty="0"/>
              <a:t>(Νόμος </a:t>
            </a:r>
            <a:r>
              <a:rPr lang="en-US" sz="1500" dirty="0"/>
              <a:t>Lambert)</a:t>
            </a:r>
            <a:endParaRPr lang="el-GR" sz="1500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l-GR" sz="1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l-GR" sz="1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όπου </a:t>
            </a:r>
            <a:r>
              <a:rPr kumimoji="0" lang="el-GR" sz="15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θ</a:t>
            </a:r>
            <a:r>
              <a:rPr kumimoji="0" lang="en-US" sz="1500" b="0" i="0" u="none" strike="noStrike" kern="1200" cap="none" spc="0" normalizeH="0" baseline="-2500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</a:t>
            </a:r>
            <a:r>
              <a:rPr kumimoji="0" lang="el-GR" sz="15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η ζενίθεια γωνία (η γωνία που</a:t>
            </a:r>
            <a:r>
              <a:rPr kumimoji="0" lang="el-GR" sz="1500" b="0" i="0" u="none" strike="noStrike" kern="1200" cap="none" spc="0" normalizeH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σχηματίζεται ανάμεσα στην κατακόρυφο του τόπου και την ηλιακή ακτίνα)</a:t>
            </a:r>
            <a:r>
              <a:rPr kumimoji="0" lang="el-GR" sz="1500" b="0" i="0" u="none" strike="noStrike" kern="1200" cap="none" spc="0" normalizeH="0" baseline="0" noProof="0" dirty="0">
                <a:ln>
                  <a:noFill/>
                </a:ln>
                <a:solidFill>
                  <a:srgbClr val="FFCC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  <a:r>
              <a:rPr lang="el-GR" sz="1500" dirty="0">
                <a:solidFill>
                  <a:srgbClr val="FFCC00"/>
                </a:solidFill>
              </a:rPr>
              <a:t>Σε οριζόντιες επιφάνειες: </a:t>
            </a:r>
            <a:r>
              <a:rPr lang="el-GR" sz="1500" dirty="0" err="1">
                <a:solidFill>
                  <a:srgbClr val="FFCC00"/>
                </a:solidFill>
              </a:rPr>
              <a:t>ζενίθεια</a:t>
            </a:r>
            <a:r>
              <a:rPr lang="el-GR" sz="1500" dirty="0">
                <a:solidFill>
                  <a:srgbClr val="FFCC00"/>
                </a:solidFill>
              </a:rPr>
              <a:t> γωνία = προσπίπτουσα γωνία.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FFCC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l-GR" sz="15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Η Ι</a:t>
            </a:r>
            <a:r>
              <a:rPr kumimoji="0" lang="el-GR" sz="15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ο</a:t>
            </a:r>
            <a:r>
              <a:rPr kumimoji="0" lang="el-GR" sz="15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αντιστοιχεί στη μέγιστη ποσότητα ηλιακής ακτινοβολίας που θα μπορούσε να προσληφθεί </a:t>
            </a:r>
            <a:r>
              <a:rPr kumimoji="0" lang="en-US" sz="15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el-GR" sz="15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υπό τυχαία γωνία πρόσπτωσης) από μια οριζόντια επιφάνεια στο έδαφος, εάν δεν παρεμβαλλόταν η ατμόσφαιρα της Γης.</a:t>
            </a: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14 - TextBox"/>
          <p:cNvSpPr txBox="1"/>
          <p:nvPr/>
        </p:nvSpPr>
        <p:spPr>
          <a:xfrm>
            <a:off x="1071538" y="3071810"/>
            <a:ext cx="74295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b="1" dirty="0"/>
              <a:t>Γεωμετρία της πρόσπτωσης των ηλιακών ακτίνων στο εξωτερικό όριο της ατμόσφαιρας</a:t>
            </a:r>
          </a:p>
          <a:p>
            <a:pPr algn="ctr"/>
            <a:r>
              <a:rPr lang="el-GR" sz="1000" b="1" dirty="0"/>
              <a:t>Πηγή: </a:t>
            </a:r>
            <a:r>
              <a:rPr lang="en-US" sz="1000" u="sng" dirty="0">
                <a:hlinkClick r:id="rId2"/>
              </a:rPr>
              <a:t>https://www.itacanet.org/the-sun-as-a-source-of-energy/part-2-solar-energy-reaching-the-earths-surface/</a:t>
            </a:r>
            <a:endParaRPr lang="el-GR" sz="1000" dirty="0"/>
          </a:p>
          <a:p>
            <a:pPr algn="ctr"/>
            <a:endParaRPr lang="el-GR" sz="1000" dirty="0"/>
          </a:p>
          <a:p>
            <a:pPr algn="ctr"/>
            <a:endParaRPr lang="el-GR" sz="1200" b="1" dirty="0"/>
          </a:p>
        </p:txBody>
      </p:sp>
      <p:pic>
        <p:nvPicPr>
          <p:cNvPr id="17" name="16 - Εικόνα" descr="The cosine effect.">
            <a:hlinkClick r:id="rId3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5984" y="571480"/>
            <a:ext cx="4857784" cy="25003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" name="10 - Στρογγυλεμένο ορθογώνιο"/>
          <p:cNvSpPr/>
          <p:nvPr/>
        </p:nvSpPr>
        <p:spPr>
          <a:xfrm>
            <a:off x="5715008" y="714356"/>
            <a:ext cx="357190" cy="28575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dirty="0">
                <a:solidFill>
                  <a:schemeClr val="tx1"/>
                </a:solidFill>
              </a:rPr>
              <a:t>Ι</a:t>
            </a:r>
            <a:r>
              <a:rPr lang="el-GR" sz="1200" baseline="-25000" dirty="0">
                <a:solidFill>
                  <a:schemeClr val="tx1"/>
                </a:solidFill>
              </a:rPr>
              <a:t>ο</a:t>
            </a:r>
          </a:p>
        </p:txBody>
      </p:sp>
      <p:sp>
        <p:nvSpPr>
          <p:cNvPr id="13" name="12 - Ελεύθερη σχεδίαση"/>
          <p:cNvSpPr/>
          <p:nvPr/>
        </p:nvSpPr>
        <p:spPr>
          <a:xfrm>
            <a:off x="4572000" y="642918"/>
            <a:ext cx="428628" cy="332442"/>
          </a:xfrm>
          <a:custGeom>
            <a:avLst/>
            <a:gdLst>
              <a:gd name="connsiteX0" fmla="*/ 0 w 353568"/>
              <a:gd name="connsiteY0" fmla="*/ 121920 h 341376"/>
              <a:gd name="connsiteX1" fmla="*/ 158496 w 353568"/>
              <a:gd name="connsiteY1" fmla="*/ 341376 h 341376"/>
              <a:gd name="connsiteX2" fmla="*/ 316992 w 353568"/>
              <a:gd name="connsiteY2" fmla="*/ 256032 h 341376"/>
              <a:gd name="connsiteX3" fmla="*/ 353568 w 353568"/>
              <a:gd name="connsiteY3" fmla="*/ 0 h 341376"/>
              <a:gd name="connsiteX4" fmla="*/ 0 w 353568"/>
              <a:gd name="connsiteY4" fmla="*/ 121920 h 34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568" h="341376">
                <a:moveTo>
                  <a:pt x="0" y="121920"/>
                </a:moveTo>
                <a:lnTo>
                  <a:pt x="158496" y="341376"/>
                </a:lnTo>
                <a:lnTo>
                  <a:pt x="316992" y="256032"/>
                </a:lnTo>
                <a:lnTo>
                  <a:pt x="353568" y="0"/>
                </a:lnTo>
                <a:lnTo>
                  <a:pt x="0" y="12192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G</a:t>
            </a:r>
            <a:r>
              <a:rPr lang="en-US" sz="1200" baseline="-25000" dirty="0">
                <a:solidFill>
                  <a:schemeClr val="tx1"/>
                </a:solidFill>
              </a:rPr>
              <a:t>on</a:t>
            </a:r>
            <a:endParaRPr lang="el-GR" sz="1200" baseline="-25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4"/>
            <a:ext cx="8929718" cy="857256"/>
          </a:xfrm>
        </p:spPr>
        <p:txBody>
          <a:bodyPr>
            <a:noAutofit/>
          </a:bodyPr>
          <a:lstStyle/>
          <a:p>
            <a:r>
              <a:rPr lang="el-GR" sz="3000" b="1" dirty="0"/>
              <a:t>Επίδραση της γήινης ατμόσφαιρας στην ένταση της ηλιακής ακτινοβολίας που φτάνει στο έδαφος</a:t>
            </a:r>
            <a:endParaRPr lang="en-US" sz="3000" b="1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1071546"/>
            <a:ext cx="5143504" cy="51435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1"/>
            <a:r>
              <a:rPr lang="el-GR" sz="1600" dirty="0"/>
              <a:t>Κατά τη διαδρομή της μέσα από τη γήινη ατμόσφαιρα, η ηλιακή ακτινοβολία υφίσταται εξασθένηση, λόγω:</a:t>
            </a:r>
            <a:endParaRPr lang="en-US" sz="1600" dirty="0"/>
          </a:p>
          <a:p>
            <a:pPr lvl="1"/>
            <a:endParaRPr lang="el-GR" sz="1600" dirty="0"/>
          </a:p>
          <a:p>
            <a:pPr marL="457200" indent="-457200">
              <a:buFont typeface="Arial" pitchFamily="34" charset="0"/>
              <a:buChar char="•"/>
            </a:pPr>
            <a:r>
              <a:rPr lang="el-GR" sz="1600" dirty="0"/>
              <a:t>Απορρόφησης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l-GR" sz="1600" dirty="0"/>
              <a:t>Ανάκλασης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l-GR" sz="1600" dirty="0"/>
              <a:t>Σκέδασης</a:t>
            </a:r>
          </a:p>
          <a:p>
            <a:pPr marL="457200" indent="-457200"/>
            <a:endParaRPr lang="el-GR" sz="1600" dirty="0"/>
          </a:p>
          <a:p>
            <a:pPr marL="457200" indent="-457200"/>
            <a:r>
              <a:rPr lang="el-GR" sz="1600" dirty="0"/>
              <a:t>	στα ατμοσφαιρικά συστατικά (αέρια, νέφη, αεροζόλ). Μέρος της διαφεύγει πίσω στο διάστημα. </a:t>
            </a:r>
            <a:endParaRPr lang="en-US" sz="1600" dirty="0"/>
          </a:p>
          <a:p>
            <a:pPr marL="457200" indent="-457200"/>
            <a:r>
              <a:rPr lang="en-US" sz="1600" dirty="0"/>
              <a:t>	</a:t>
            </a:r>
          </a:p>
          <a:p>
            <a:pPr marL="457200" indent="-457200"/>
            <a:r>
              <a:rPr lang="en-US" sz="1600" dirty="0"/>
              <a:t>	</a:t>
            </a:r>
            <a:r>
              <a:rPr lang="el-GR" sz="1600" b="1" dirty="0"/>
              <a:t>Αποτέλεσμα: </a:t>
            </a:r>
            <a:r>
              <a:rPr lang="el-GR" sz="1600" dirty="0"/>
              <a:t>Η ακτινοβολία </a:t>
            </a:r>
            <a:r>
              <a:rPr lang="en-US" sz="1600" dirty="0"/>
              <a:t>I </a:t>
            </a:r>
            <a:r>
              <a:rPr lang="el-GR" sz="1600" dirty="0"/>
              <a:t>που φτάνει στο έδαφος να είναι εξασθενημένη κατά περίπου </a:t>
            </a:r>
            <a:r>
              <a:rPr lang="en-US" sz="1600" dirty="0"/>
              <a:t>30-</a:t>
            </a:r>
            <a:r>
              <a:rPr lang="el-GR" sz="1600" dirty="0"/>
              <a:t>40%.</a:t>
            </a:r>
            <a:endParaRPr lang="en-US" sz="1600" dirty="0"/>
          </a:p>
          <a:p>
            <a:pPr marL="457200" indent="-457200"/>
            <a:endParaRPr lang="en-US" sz="1600" dirty="0"/>
          </a:p>
          <a:p>
            <a:pPr marL="457200" indent="-457200"/>
            <a:r>
              <a:rPr lang="en-US" sz="1600" b="1" dirty="0"/>
              <a:t>	</a:t>
            </a:r>
            <a:r>
              <a:rPr lang="el-GR" sz="1600" b="1" dirty="0"/>
              <a:t>Μέγιστη ροή ηλιακής ισχύος στο έδαφος: </a:t>
            </a:r>
            <a:r>
              <a:rPr lang="el-GR" sz="1600" dirty="0"/>
              <a:t>~1000</a:t>
            </a:r>
            <a:r>
              <a:rPr lang="en-US" sz="1600" dirty="0"/>
              <a:t>W/m</a:t>
            </a:r>
            <a:r>
              <a:rPr lang="en-US" sz="1600" baseline="30000" dirty="0"/>
              <a:t>2</a:t>
            </a:r>
            <a:r>
              <a:rPr lang="en-US" sz="1600" dirty="0"/>
              <a:t>.</a:t>
            </a:r>
          </a:p>
          <a:p>
            <a:pPr marL="457200" indent="-457200"/>
            <a:endParaRPr lang="en-US" sz="1600" dirty="0"/>
          </a:p>
          <a:p>
            <a:pPr marL="457200" indent="-457200"/>
            <a:r>
              <a:rPr lang="el-GR" sz="1600" dirty="0"/>
              <a:t>	Η τυχαία επίδραση των παραπάνω παραμέτρων εισάγει μεγάλες διακυμάνσεις και ανακρίβειες στην εκτίμηση της ηλιακής ακτινοβολίας που φτάνει στο έδαφος</a:t>
            </a:r>
            <a:r>
              <a:rPr lang="en-US" sz="1600" dirty="0"/>
              <a:t> </a:t>
            </a:r>
            <a:r>
              <a:rPr lang="el-GR" sz="1600" dirty="0"/>
              <a:t>μιας περιοχής.</a:t>
            </a:r>
          </a:p>
          <a:p>
            <a:pPr marL="457200" indent="-457200"/>
            <a:endParaRPr lang="el-GR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286380" y="6215082"/>
            <a:ext cx="3929090" cy="4286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sz="1200" b="1" dirty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Επιλεκτική απορρόφηση ηλιακής ακτινοβολίας από τα ατμοσφαιρικά αέρια</a:t>
            </a:r>
          </a:p>
          <a:p>
            <a:r>
              <a:rPr lang="el-GR" sz="1000" b="1" dirty="0"/>
              <a:t>Πηγή: </a:t>
            </a:r>
            <a:r>
              <a:rPr lang="en-US" sz="1000" u="sng" dirty="0">
                <a:hlinkClick r:id="rId2"/>
              </a:rPr>
              <a:t>https://www.itacanet.org/the-sun-as-a-source-of-energy/part-2-solar-energy-reaching-the-earths-surface/</a:t>
            </a:r>
            <a:endParaRPr lang="el-GR" sz="1000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12" name="11 - Θέση περιεχομένου" descr="The extraterrestrial solar spectrum (AM = 0), the theoretical black body curve and the solar spectrum at the Earth's surface for AM = 2 and the absorbed regions shown in black.">
            <a:hlinkClick r:id="rId3"/>
          </p:cNvPr>
          <p:cNvPicPr>
            <a:picLocks noGrp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5500694" y="3429000"/>
            <a:ext cx="3429024" cy="27193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7 - Εικόνα" descr="The Greenhouse Effect A hot topic…. Energy that drives the ..."/>
          <p:cNvPicPr/>
          <p:nvPr/>
        </p:nvPicPr>
        <p:blipFill>
          <a:blip r:embed="rId5"/>
          <a:srcRect l="1076" t="26361" r="2722"/>
          <a:stretch>
            <a:fillRect/>
          </a:stretch>
        </p:blipFill>
        <p:spPr bwMode="auto">
          <a:xfrm>
            <a:off x="5500694" y="857232"/>
            <a:ext cx="3357554" cy="19288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5143504" y="2857496"/>
            <a:ext cx="4000496" cy="5095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sz="1200" b="1" dirty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Επίδραση ατμόσφαιρας στην εισερχόμενη ηλιακή ακτινοβολία</a:t>
            </a:r>
          </a:p>
          <a:p>
            <a:pPr algn="ctr">
              <a:spcBef>
                <a:spcPct val="0"/>
              </a:spcBef>
              <a:defRPr/>
            </a:pPr>
            <a:r>
              <a:rPr lang="el-GR" sz="1000" b="1" dirty="0"/>
              <a:t>Πηγή: </a:t>
            </a:r>
            <a:r>
              <a:rPr lang="en-US" sz="1000" b="1" dirty="0"/>
              <a:t>The Greenhouse Effect </a:t>
            </a:r>
            <a:r>
              <a:rPr lang="el-GR" sz="1000" u="sng" dirty="0">
                <a:hlinkClick r:id="rId6"/>
              </a:rPr>
              <a:t>https://slideplayer.com/slide/7352174/</a:t>
            </a:r>
            <a:endParaRPr lang="el-GR" sz="1000" dirty="0"/>
          </a:p>
          <a:p>
            <a:pPr algn="ctr">
              <a:spcBef>
                <a:spcPct val="0"/>
              </a:spcBef>
              <a:defRPr/>
            </a:pPr>
            <a:endParaRPr lang="el-GR" sz="1000" dirty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9 - Ορθογώνιο"/>
          <p:cNvSpPr/>
          <p:nvPr/>
        </p:nvSpPr>
        <p:spPr>
          <a:xfrm>
            <a:off x="5572132" y="2285992"/>
            <a:ext cx="985838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100" b="1" dirty="0">
                <a:solidFill>
                  <a:schemeClr val="tx1"/>
                </a:solidFill>
              </a:rPr>
              <a:t>Ανάκλαση</a:t>
            </a:r>
          </a:p>
        </p:txBody>
      </p:sp>
      <p:sp>
        <p:nvSpPr>
          <p:cNvPr id="11" name="10 - Ορθογώνιο"/>
          <p:cNvSpPr/>
          <p:nvPr/>
        </p:nvSpPr>
        <p:spPr>
          <a:xfrm>
            <a:off x="6715140" y="2285992"/>
            <a:ext cx="985838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100" b="1" dirty="0">
                <a:solidFill>
                  <a:schemeClr val="tx1"/>
                </a:solidFill>
              </a:rPr>
              <a:t>Σκέδαση</a:t>
            </a:r>
          </a:p>
        </p:txBody>
      </p:sp>
      <p:sp>
        <p:nvSpPr>
          <p:cNvPr id="14" name="13 - Ορθογώνιο"/>
          <p:cNvSpPr/>
          <p:nvPr/>
        </p:nvSpPr>
        <p:spPr>
          <a:xfrm>
            <a:off x="7786710" y="2143116"/>
            <a:ext cx="1000132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100" b="1" dirty="0">
                <a:solidFill>
                  <a:schemeClr val="tx1"/>
                </a:solidFill>
              </a:rPr>
              <a:t>Απορρόφηση (θέρμανση απορροφητή)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285768"/>
            <a:ext cx="8229600" cy="1143000"/>
          </a:xfrm>
        </p:spPr>
        <p:txBody>
          <a:bodyPr>
            <a:noAutofit/>
          </a:bodyPr>
          <a:lstStyle/>
          <a:p>
            <a:r>
              <a:rPr lang="el-GR" sz="3000" b="1" dirty="0"/>
              <a:t>Ολική, άμεση και διάχυτη ηλιακή ακτινοβολία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4005611"/>
            <a:ext cx="8482862" cy="3209603"/>
          </a:xfrm>
        </p:spPr>
        <p:txBody>
          <a:bodyPr>
            <a:normAutofit fontScale="25000" lnSpcReduction="20000"/>
          </a:bodyPr>
          <a:lstStyle/>
          <a:p>
            <a:r>
              <a:rPr lang="el-GR" sz="6400" b="1" dirty="0"/>
              <a:t>Άμεση</a:t>
            </a:r>
            <a:r>
              <a:rPr lang="el-GR" sz="6400" dirty="0"/>
              <a:t> (</a:t>
            </a:r>
            <a:r>
              <a:rPr lang="el-GR" sz="6400" b="1" dirty="0"/>
              <a:t>Ι</a:t>
            </a:r>
            <a:r>
              <a:rPr lang="en-US" sz="6400" b="1" baseline="-25000" dirty="0"/>
              <a:t>b</a:t>
            </a:r>
            <a:r>
              <a:rPr lang="el-GR" sz="6400" b="1" dirty="0"/>
              <a:t>):</a:t>
            </a:r>
            <a:r>
              <a:rPr lang="el-GR" sz="6400" dirty="0"/>
              <a:t> η ακτινοβολία που προέρχεται απ’ ευθείας από τον Ήλιο, χωρίς να έχει υποστεί σκέδαση ή ανάκλαση. </a:t>
            </a:r>
            <a:endParaRPr lang="en-US" sz="6400" dirty="0"/>
          </a:p>
          <a:p>
            <a:pPr lvl="1"/>
            <a:r>
              <a:rPr lang="el-GR" sz="6400" dirty="0"/>
              <a:t>Για </a:t>
            </a:r>
            <a:r>
              <a:rPr lang="el-GR" sz="6600" dirty="0"/>
              <a:t>ανέφελο καιρό, έχει γενικά υψηλότερες τιμές από τη διάχυτη συνιστώσα</a:t>
            </a:r>
            <a:r>
              <a:rPr lang="el-GR" sz="6400" dirty="0"/>
              <a:t>.</a:t>
            </a:r>
            <a:endParaRPr lang="en-US" sz="6400" dirty="0"/>
          </a:p>
          <a:p>
            <a:pPr lvl="1"/>
            <a:r>
              <a:rPr lang="el-GR" sz="6400" dirty="0"/>
              <a:t>Εξαρτάται από τη γωνία πρόσπτωσης της ηλιακής ακτινοβολίας, το ύψος Ηλίου, την απόσταση Ηλίου-Γης, το γεωγραφικό πλάτος του τόπου, το υψόμετρό του, την κλίση της επιφάνειας και την εξασθένηση που υφίσταται κατά τη διαδρομή της μέσα στην </a:t>
            </a:r>
            <a:r>
              <a:rPr lang="el-GR" sz="6400"/>
              <a:t>ατμόσφαιρα.</a:t>
            </a:r>
            <a:endParaRPr lang="el-GR" sz="6400" dirty="0"/>
          </a:p>
          <a:p>
            <a:r>
              <a:rPr lang="el-GR" sz="6400" b="1" dirty="0"/>
              <a:t>Διάχυτη</a:t>
            </a:r>
            <a:r>
              <a:rPr lang="el-GR" sz="6400" dirty="0"/>
              <a:t> (</a:t>
            </a:r>
            <a:r>
              <a:rPr lang="el-GR" sz="6400" b="1" dirty="0"/>
              <a:t>Ι</a:t>
            </a:r>
            <a:r>
              <a:rPr lang="en-US" sz="6400" b="1" baseline="-25000" dirty="0"/>
              <a:t>d</a:t>
            </a:r>
            <a:r>
              <a:rPr lang="el-GR" sz="6400" dirty="0"/>
              <a:t>): η ακτινοβολία που έρχεται από διάφορες κατευθύνσεις και προέρχεται από: </a:t>
            </a:r>
          </a:p>
          <a:p>
            <a:pPr lvl="1"/>
            <a:r>
              <a:rPr lang="el-GR" sz="6400" dirty="0"/>
              <a:t>σκέδαση και ανάκλαση των ηλιακών ακτίνων από τα συστατικά της ατμόσφαιρας. </a:t>
            </a:r>
          </a:p>
          <a:p>
            <a:pPr lvl="1"/>
            <a:r>
              <a:rPr lang="el-GR" sz="6400" dirty="0"/>
              <a:t>ανακλάσεις των ηλιακών ακτίνων στο έδαφος (</a:t>
            </a:r>
            <a:r>
              <a:rPr lang="el-GR" sz="6400" b="1" dirty="0"/>
              <a:t>διάχυτα ανακλώμενη ηλιακή ακτινοβολία</a:t>
            </a:r>
            <a:r>
              <a:rPr lang="el-GR" sz="6400" dirty="0"/>
              <a:t>),</a:t>
            </a:r>
          </a:p>
          <a:p>
            <a:pPr>
              <a:buNone/>
            </a:pPr>
            <a:r>
              <a:rPr lang="el-GR" sz="6400" dirty="0"/>
              <a:t>	Η </a:t>
            </a:r>
            <a:r>
              <a:rPr lang="el-GR" sz="6400" b="1" dirty="0"/>
              <a:t>ολική διάχυτη ακτινοβολία </a:t>
            </a:r>
            <a:r>
              <a:rPr lang="el-GR" sz="6400" dirty="0"/>
              <a:t>είναι το άθροισμα όλων των παραπάνω συνιστωσών. </a:t>
            </a:r>
          </a:p>
          <a:p>
            <a:pPr marL="342900" lvl="1" indent="-342900">
              <a:buNone/>
            </a:pPr>
            <a:r>
              <a:rPr lang="el-GR" sz="6400" b="1" dirty="0"/>
              <a:t>	</a:t>
            </a:r>
            <a:endParaRPr lang="el-GR" sz="6400" dirty="0"/>
          </a:p>
          <a:p>
            <a:pPr marL="342900" lvl="1" indent="-342900">
              <a:buNone/>
            </a:pPr>
            <a:r>
              <a:rPr lang="el-GR" sz="6400" dirty="0"/>
              <a:t>	Εξαρτάται από το ύψος Ηλίου, το υψόμετρό του τόπου, την ανακλαστικότητα του περιβάλλοντος εδάφους και την ύπαρξη νεφών και γενικά κέντρων σκεδάσεως στην ατμόσφαιρα.</a:t>
            </a:r>
          </a:p>
          <a:p>
            <a:pPr marL="342900" lvl="1" indent="-342900">
              <a:buNone/>
            </a:pPr>
            <a:r>
              <a:rPr lang="el-GR" sz="6400" b="1" dirty="0"/>
              <a:t>	</a:t>
            </a:r>
            <a:endParaRPr lang="el-GR" sz="6400" dirty="0"/>
          </a:p>
          <a:p>
            <a:endParaRPr lang="en-US" dirty="0"/>
          </a:p>
          <a:p>
            <a:pPr>
              <a:buNone/>
            </a:pPr>
            <a:endParaRPr lang="el-GR" dirty="0"/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 descr="http://users.cecs.anu.edu.au/~Andres.Cuevas/Sun/image/irrad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714356"/>
            <a:ext cx="3929090" cy="26642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2 - Θέση περιεχομένου"/>
          <p:cNvSpPr txBox="1">
            <a:spLocks/>
          </p:cNvSpPr>
          <p:nvPr/>
        </p:nvSpPr>
        <p:spPr>
          <a:xfrm>
            <a:off x="4929190" y="3500438"/>
            <a:ext cx="3929090" cy="50517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ctr"/>
            <a:r>
              <a:rPr kumimoji="0" lang="el-GR" sz="1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Άμεση και διάχυτη ηλιακή ακτινοβολία. </a:t>
            </a: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</a:p>
          <a:p>
            <a:pPr algn="ctr"/>
            <a:r>
              <a:rPr kumimoji="0" lang="el-GR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Πηγή</a:t>
            </a:r>
            <a:r>
              <a:rPr lang="el-GR" sz="1000" b="1" dirty="0"/>
              <a:t>: </a:t>
            </a:r>
            <a:r>
              <a:rPr lang="en-US" sz="1000" u="sng" dirty="0">
                <a:hlinkClick r:id="rId3"/>
              </a:rPr>
              <a:t>https://users.cecs.anu.edu.au/~Andres.Cuevas/Sun/Irrad/Irradiation.html</a:t>
            </a:r>
            <a:endParaRPr lang="el-GR" sz="1000" dirty="0"/>
          </a:p>
          <a:p>
            <a:endParaRPr lang="el-GR" sz="1000" dirty="0"/>
          </a:p>
          <a:p>
            <a:endParaRPr lang="el-GR" sz="1000" dirty="0"/>
          </a:p>
          <a:p>
            <a:pPr marL="342900" lvl="0" indent="-342900">
              <a:spcBef>
                <a:spcPct val="20000"/>
              </a:spcBef>
            </a:pPr>
            <a:endParaRPr kumimoji="0" lang="el-GR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endParaRPr kumimoji="0" lang="el-GR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6 - Ορθογώνιο"/>
          <p:cNvSpPr/>
          <p:nvPr/>
        </p:nvSpPr>
        <p:spPr>
          <a:xfrm>
            <a:off x="357190" y="476672"/>
            <a:ext cx="4572000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Η ακτινοβολία που προσπίπτει τελικά σε μια επιφάνεια στο έδαφος διακρίνεται σε 2 συνιστώσες:</a:t>
            </a:r>
          </a:p>
          <a:p>
            <a:endParaRPr lang="en-US" dirty="0"/>
          </a:p>
          <a:p>
            <a:pPr marL="342900" indent="-342900">
              <a:buFont typeface="Arial" pitchFamily="34" charset="0"/>
              <a:buChar char="•"/>
            </a:pPr>
            <a:r>
              <a:rPr lang="el-GR" dirty="0"/>
              <a:t>Άμεση, Ι</a:t>
            </a:r>
            <a:r>
              <a:rPr lang="en-US" baseline="-25000" dirty="0"/>
              <a:t>b</a:t>
            </a:r>
            <a:endParaRPr lang="el-GR" baseline="-25000" dirty="0"/>
          </a:p>
          <a:p>
            <a:pPr marL="342900" indent="-342900">
              <a:buFont typeface="Arial" pitchFamily="34" charset="0"/>
              <a:buChar char="•"/>
            </a:pPr>
            <a:endParaRPr lang="el-GR" baseline="-25000" dirty="0"/>
          </a:p>
          <a:p>
            <a:pPr marL="342900" indent="-342900">
              <a:buFont typeface="Arial" pitchFamily="34" charset="0"/>
              <a:buChar char="•"/>
            </a:pPr>
            <a:r>
              <a:rPr lang="el-GR" dirty="0"/>
              <a:t>Διάχυτη, Ι</a:t>
            </a:r>
            <a:r>
              <a:rPr lang="en-US" baseline="-25000" dirty="0"/>
              <a:t>d</a:t>
            </a:r>
            <a:r>
              <a:rPr lang="el-GR" dirty="0"/>
              <a:t>. </a:t>
            </a:r>
          </a:p>
          <a:p>
            <a:endParaRPr lang="el-GR" dirty="0"/>
          </a:p>
          <a:p>
            <a:r>
              <a:rPr lang="el-GR" dirty="0"/>
              <a:t>Το άθροισμα των συνιστωσών αυτών αποτελεί την: </a:t>
            </a:r>
          </a:p>
          <a:p>
            <a:endParaRPr lang="en-US" dirty="0"/>
          </a:p>
          <a:p>
            <a:r>
              <a:rPr lang="en-US" b="1" dirty="0"/>
              <a:t>O</a:t>
            </a:r>
            <a:r>
              <a:rPr lang="el-GR" b="1" dirty="0"/>
              <a:t>λική ηλιακή ακτινοβολία</a:t>
            </a:r>
            <a:r>
              <a:rPr lang="el-GR" dirty="0"/>
              <a:t> </a:t>
            </a:r>
            <a:r>
              <a:rPr lang="el-GR" b="1" dirty="0"/>
              <a:t> </a:t>
            </a:r>
            <a:endParaRPr lang="en-US" b="1" dirty="0"/>
          </a:p>
          <a:p>
            <a:r>
              <a:rPr lang="en-US" b="1" dirty="0"/>
              <a:t>	</a:t>
            </a:r>
            <a:r>
              <a:rPr lang="el-GR" dirty="0"/>
              <a:t>Ι</a:t>
            </a:r>
            <a:r>
              <a:rPr lang="en-US" dirty="0"/>
              <a:t>= </a:t>
            </a:r>
            <a:r>
              <a:rPr lang="en-US" dirty="0" err="1"/>
              <a:t>I</a:t>
            </a:r>
            <a:r>
              <a:rPr lang="en-US" baseline="-25000" dirty="0" err="1"/>
              <a:t>b</a:t>
            </a:r>
            <a:r>
              <a:rPr lang="en-US" dirty="0"/>
              <a:t> </a:t>
            </a:r>
            <a:r>
              <a:rPr lang="el-GR" dirty="0"/>
              <a:t> </a:t>
            </a:r>
            <a:r>
              <a:rPr lang="en-US" dirty="0"/>
              <a:t>+ I</a:t>
            </a:r>
            <a:r>
              <a:rPr lang="en-US" baseline="-25000" dirty="0"/>
              <a:t>d</a:t>
            </a:r>
          </a:p>
          <a:p>
            <a:endParaRPr lang="el-GR" dirty="0"/>
          </a:p>
          <a:p>
            <a:endParaRPr lang="en-US" dirty="0"/>
          </a:p>
          <a:p>
            <a:r>
              <a:rPr lang="el-GR" b="1" dirty="0"/>
              <a:t> 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14685 " pathEditMode="relative" ptsTypes="AA">
                                      <p:cBhvr>
                                        <p:cTn id="6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14685 " pathEditMode="relative" ptsTypes="AA">
                                      <p:cBhvr>
                                        <p:cTn id="6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14685 " pathEditMode="relative" ptsTypes="AA">
                                      <p:cBhvr>
                                        <p:cTn id="6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14685 " pathEditMode="relative" ptsTypes="AA">
                                      <p:cBhvr>
                                        <p:cTn id="6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14685 " pathEditMode="relative" ptsTypes="AA">
                                      <p:cBhvr>
                                        <p:cTn id="70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14685 " pathEditMode="relative" ptsTypes="AA">
                                      <p:cBhvr>
                                        <p:cTn id="72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000" b="1" dirty="0"/>
              <a:t>Υπολογισμός άμεσης και διάχυτης συνιστώσας από μετρήσεις ακτινοβολίας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l-GR" sz="2000" dirty="0"/>
              <a:t>Η μέση τιμή της πυκνότητας ροής της ηλιακής ακτινοβολίας σε μια περιοχή μπορεί γενικά να βρεθεί από δεδομένα μετρήσεων σε γειτονικές περιοχές και από τη στατιστική επεξεργασία αυτών.</a:t>
            </a:r>
          </a:p>
          <a:p>
            <a:r>
              <a:rPr lang="el-GR" sz="2000" dirty="0"/>
              <a:t>Για την ακριβή εκτίμηση της ηλιακής ενέργειας που προσπίπτει σε μια επιφάνεια, π.χ. ηλιακό συλλέκτη (συνήθως κεκλιμένο), χρειάζεται να γίνουν οι σχετικοί υπολογισμοί.	</a:t>
            </a:r>
          </a:p>
          <a:p>
            <a:pPr>
              <a:buNone/>
            </a:pPr>
            <a:endParaRPr lang="el-GR" sz="2000" dirty="0"/>
          </a:p>
          <a:p>
            <a:r>
              <a:rPr lang="el-GR" sz="2200" b="1" dirty="0"/>
              <a:t>Επίγειες μετρήσεις ηλιακής ακτινοβολίας: </a:t>
            </a:r>
            <a:r>
              <a:rPr lang="el-GR" sz="2200" dirty="0"/>
              <a:t>μετρήσεις πυκνότητας ροής της ολικής ηλιακής ακτινοβολίας Ι που προσπίπτει σε οριζόντια επιφάνεια στο έδαφος. </a:t>
            </a:r>
          </a:p>
          <a:p>
            <a:r>
              <a:rPr lang="el-GR" sz="2200" dirty="0"/>
              <a:t>Από αυτές μπορούν να υπολογιστούν η </a:t>
            </a:r>
            <a:r>
              <a:rPr lang="el-GR" sz="2200" b="1" dirty="0"/>
              <a:t>άμεση</a:t>
            </a:r>
            <a:r>
              <a:rPr lang="el-GR" sz="2200" dirty="0"/>
              <a:t> και η </a:t>
            </a:r>
            <a:r>
              <a:rPr lang="el-GR" sz="2200" b="1" dirty="0"/>
              <a:t>διάχυτη</a:t>
            </a:r>
            <a:r>
              <a:rPr lang="el-GR" sz="2200" dirty="0"/>
              <a:t> συνιστώσα σε: </a:t>
            </a:r>
          </a:p>
          <a:p>
            <a:pPr lvl="1"/>
            <a:r>
              <a:rPr lang="el-GR" sz="2200" dirty="0"/>
              <a:t>Οριζόντια επιφάνεια</a:t>
            </a:r>
          </a:p>
          <a:p>
            <a:pPr lvl="1">
              <a:buNone/>
            </a:pPr>
            <a:r>
              <a:rPr lang="el-GR" sz="2200" dirty="0"/>
              <a:t>και στη συνέχεια σε:</a:t>
            </a:r>
          </a:p>
          <a:p>
            <a:pPr lvl="1"/>
            <a:r>
              <a:rPr lang="el-GR" sz="2200" dirty="0"/>
              <a:t>Κεκλιμένη επιφάνεια γωνίας κλίσης β.</a:t>
            </a:r>
            <a:endParaRPr lang="en-US" sz="2200" dirty="0"/>
          </a:p>
          <a:p>
            <a:r>
              <a:rPr lang="el-GR" sz="2200" dirty="0"/>
              <a:t>Για τους υπολογισμούς αυτούς θα πρέπει να γνωρίζουμε τη Ι</a:t>
            </a:r>
            <a:r>
              <a:rPr lang="el-GR" sz="2200" baseline="-25000" dirty="0"/>
              <a:t>ο</a:t>
            </a:r>
            <a:r>
              <a:rPr lang="el-GR" sz="2200" dirty="0"/>
              <a:t> και τη ζενίθεια γωνία του Ήλιου θ</a:t>
            </a:r>
            <a:r>
              <a:rPr lang="en-US" sz="2200" baseline="-25000" dirty="0"/>
              <a:t>z</a:t>
            </a:r>
            <a:r>
              <a:rPr lang="el-GR" sz="2200" dirty="0"/>
              <a:t> κατά τη μέτρηση.</a:t>
            </a:r>
          </a:p>
          <a:p>
            <a:pPr>
              <a:buNone/>
            </a:pPr>
            <a:endParaRPr lang="el-GR" dirty="0"/>
          </a:p>
          <a:p>
            <a:endParaRPr lang="en-US" dirty="0"/>
          </a:p>
          <a:p>
            <a:pPr>
              <a:buNone/>
            </a:pPr>
            <a:endParaRPr lang="el-GR" dirty="0"/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6"/>
            <a:ext cx="9144000" cy="1143000"/>
          </a:xfrm>
        </p:spPr>
        <p:txBody>
          <a:bodyPr>
            <a:noAutofit/>
          </a:bodyPr>
          <a:lstStyle/>
          <a:p>
            <a:r>
              <a:rPr lang="el-GR" sz="3000" b="1" dirty="0"/>
              <a:t>Θεωρία</a:t>
            </a:r>
            <a:br>
              <a:rPr lang="el-GR" sz="2200" b="1" dirty="0"/>
            </a:br>
            <a:r>
              <a:rPr lang="el-GR" sz="2200" b="1" dirty="0"/>
              <a:t>Υπολογισμός άμεσης και διάχυτης συνιστώσας σε οριζόντιο επίπεδο - Μοντέλο </a:t>
            </a:r>
            <a:r>
              <a:rPr lang="en-US" sz="2200" b="1" dirty="0"/>
              <a:t>Orgill </a:t>
            </a:r>
            <a:r>
              <a:rPr lang="el-GR" sz="2200" b="1" dirty="0"/>
              <a:t>και </a:t>
            </a:r>
            <a:r>
              <a:rPr lang="en-US" sz="2200" b="1" dirty="0"/>
              <a:t>Hollands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052736"/>
            <a:ext cx="8712968" cy="5616624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0" y="828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43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546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547" name="Rectangle 19"/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13 - Εικόνα"/>
          <p:cNvPicPr/>
          <p:nvPr/>
        </p:nvPicPr>
        <p:blipFill>
          <a:blip r:embed="rId2"/>
          <a:srcRect l="29293" t="11828" r="31406" b="9319"/>
          <a:stretch>
            <a:fillRect/>
          </a:stretch>
        </p:blipFill>
        <p:spPr bwMode="auto">
          <a:xfrm>
            <a:off x="1357290" y="1357298"/>
            <a:ext cx="6500858" cy="51435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052736"/>
            <a:ext cx="8712968" cy="5616624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0" y="828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43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546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547" name="Rectangle 19"/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-90488"/>
            <a:ext cx="9144000" cy="1143001"/>
          </a:xfrm>
        </p:spPr>
        <p:txBody>
          <a:bodyPr>
            <a:noAutofit/>
          </a:bodyPr>
          <a:lstStyle/>
          <a:p>
            <a:r>
              <a:rPr lang="el-GR" sz="3000" b="1" dirty="0"/>
              <a:t>Θεωρία</a:t>
            </a:r>
            <a:br>
              <a:rPr lang="el-GR" sz="2200" b="1" dirty="0"/>
            </a:br>
            <a:r>
              <a:rPr lang="el-GR" sz="2200" b="1" dirty="0"/>
              <a:t>Υπολογισμός άμεσης και διάχυτης συνιστώσας σε οριζόντιο επίπεδο - Μοντέλο </a:t>
            </a:r>
            <a:r>
              <a:rPr lang="en-US" sz="2200" b="1" dirty="0"/>
              <a:t>Orgill </a:t>
            </a:r>
            <a:r>
              <a:rPr lang="el-GR" sz="2200" b="1" dirty="0"/>
              <a:t>και </a:t>
            </a:r>
            <a:r>
              <a:rPr lang="en-US" sz="2200" b="1" dirty="0"/>
              <a:t>Hollands</a:t>
            </a:r>
          </a:p>
        </p:txBody>
      </p:sp>
      <p:pic>
        <p:nvPicPr>
          <p:cNvPr id="13" name="12 - Εικόνα"/>
          <p:cNvPicPr/>
          <p:nvPr/>
        </p:nvPicPr>
        <p:blipFill>
          <a:blip r:embed="rId2"/>
          <a:srcRect l="28856" t="24373" r="31394" b="9514"/>
          <a:stretch>
            <a:fillRect/>
          </a:stretch>
        </p:blipFill>
        <p:spPr bwMode="auto">
          <a:xfrm>
            <a:off x="857224" y="1071546"/>
            <a:ext cx="7429552" cy="52864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>
            <a:normAutofit fontScale="90000"/>
          </a:bodyPr>
          <a:lstStyle/>
          <a:p>
            <a:r>
              <a:rPr lang="el-GR" sz="3600" b="1" dirty="0"/>
              <a:t>Υπολογισμός άμεσης και διάχυτης συνιστώσας σε κ</a:t>
            </a:r>
            <a:r>
              <a:rPr lang="el-GR" sz="3500" b="1" dirty="0"/>
              <a:t>εκλιμένο επίπεδο</a:t>
            </a:r>
            <a:endParaRPr lang="en-US" sz="35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06" y="4214818"/>
            <a:ext cx="3889572" cy="2643206"/>
          </a:xfrm>
        </p:spPr>
        <p:txBody>
          <a:bodyPr>
            <a:normAutofit fontScale="77500" lnSpcReduction="20000"/>
          </a:bodyPr>
          <a:lstStyle/>
          <a:p>
            <a:r>
              <a:rPr lang="el-GR" sz="2300" dirty="0"/>
              <a:t>Η μέτρηση της ολικής ηλιακής ακτινοβολίας γίνεται σε οριζόντιο επίπεδο. </a:t>
            </a:r>
          </a:p>
          <a:p>
            <a:r>
              <a:rPr lang="el-GR" sz="2300" dirty="0"/>
              <a:t>Οι ηλιακοί συλλέκτες όμως δεν τοποθετούνται οριζόντια, αλλά με ορισμένη γωνία κλίσης. </a:t>
            </a:r>
          </a:p>
          <a:p>
            <a:r>
              <a:rPr lang="el-GR" sz="2300" dirty="0"/>
              <a:t>Για την αναγωγή των παραπάνω υπολογισμών σε διάφορες γωνίες κλίσης του συλλέκτη γίνεται εισαγωγή διορθωτικών συντελεστών.</a:t>
            </a:r>
            <a:endParaRPr lang="en-US" sz="2300" dirty="0"/>
          </a:p>
        </p:txBody>
      </p:sp>
      <p:pic>
        <p:nvPicPr>
          <p:cNvPr id="5" name="Picture 4" descr="Tilted Surface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989851"/>
            <a:ext cx="3071834" cy="2582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5 - Εικόνα" descr="Zenith angle, angle of incidence, Tilt angle, solar azimuth angle and Surface azimuth angle for a tilted surface [3] 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6182" y="1064274"/>
            <a:ext cx="5201920" cy="493649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2 - Θέση περιεχομένου"/>
          <p:cNvSpPr txBox="1">
            <a:spLocks/>
          </p:cNvSpPr>
          <p:nvPr/>
        </p:nvSpPr>
        <p:spPr>
          <a:xfrm>
            <a:off x="4572000" y="6072206"/>
            <a:ext cx="4000528" cy="7143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algn="ctr"/>
            <a:r>
              <a:rPr lang="el-GR" sz="1200" b="1" dirty="0"/>
              <a:t>Γωνία πρόσπτωσης θ, ζενίθεια γωνία</a:t>
            </a:r>
            <a:r>
              <a:rPr lang="en-US" sz="1200" b="1" dirty="0"/>
              <a:t> </a:t>
            </a:r>
            <a:r>
              <a:rPr lang="el-GR" sz="1200" b="1" dirty="0"/>
              <a:t>θ</a:t>
            </a:r>
            <a:r>
              <a:rPr lang="en-US" sz="1200" b="1" baseline="-25000" dirty="0"/>
              <a:t>z</a:t>
            </a:r>
            <a:r>
              <a:rPr lang="el-GR" sz="1200" b="1" dirty="0"/>
              <a:t>, αζιμούθιο επιφάνειας</a:t>
            </a:r>
            <a:r>
              <a:rPr lang="en-US" sz="1200" b="1" dirty="0"/>
              <a:t> </a:t>
            </a:r>
            <a:r>
              <a:rPr lang="el-GR" sz="1200" b="1" dirty="0"/>
              <a:t>Φ</a:t>
            </a:r>
            <a:r>
              <a:rPr lang="en-US" sz="1200" b="1" baseline="-25000" dirty="0"/>
              <a:t>p</a:t>
            </a:r>
            <a:r>
              <a:rPr lang="el-GR" sz="1200" b="1" dirty="0"/>
              <a:t>, κλίση επιπέδου β, για κεκλιμένη επιφάνεια</a:t>
            </a:r>
            <a:r>
              <a:rPr kumimoji="0" lang="el-GR" sz="1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</a:p>
          <a:p>
            <a:r>
              <a:rPr kumimoji="0" lang="el-GR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Πηγή</a:t>
            </a:r>
            <a:r>
              <a:rPr lang="el-GR" sz="1000" b="1" dirty="0"/>
              <a:t>: </a:t>
            </a:r>
            <a:r>
              <a:rPr lang="en-US" sz="1000" u="sng" dirty="0">
                <a:hlinkClick r:id="rId5"/>
              </a:rPr>
              <a:t>https://www.researchgate.net/figure/Zenith-angle-angle-of-incidence-Tilt-angle-solar-azimuth-angle-and-Surface-azimuth_fig3_283051726</a:t>
            </a:r>
            <a:endParaRPr lang="el-GR" sz="1000" dirty="0"/>
          </a:p>
          <a:p>
            <a:endParaRPr lang="el-GR" sz="1000" dirty="0"/>
          </a:p>
          <a:p>
            <a:endParaRPr lang="el-GR" sz="1000" dirty="0"/>
          </a:p>
          <a:p>
            <a:endParaRPr lang="el-GR" sz="1000" dirty="0"/>
          </a:p>
          <a:p>
            <a:pPr marL="342900" lvl="0" indent="-342900">
              <a:spcBef>
                <a:spcPct val="20000"/>
              </a:spcBef>
            </a:pPr>
            <a:endParaRPr kumimoji="0" lang="el-GR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endParaRPr kumimoji="0" lang="el-GR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2 - Θέση περιεχομένου"/>
          <p:cNvSpPr txBox="1">
            <a:spLocks/>
          </p:cNvSpPr>
          <p:nvPr/>
        </p:nvSpPr>
        <p:spPr>
          <a:xfrm>
            <a:off x="-32" y="3638207"/>
            <a:ext cx="4000528" cy="50517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algn="ctr"/>
            <a:r>
              <a:rPr kumimoji="0" lang="el-GR" sz="1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Άμεση και διάχυτη ηλιακή ακτινοβολία</a:t>
            </a:r>
            <a:r>
              <a:rPr kumimoji="0" lang="en-US" sz="1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l-GR" sz="1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σε κεκλιμένο επίπεδο στο έδαφος </a:t>
            </a: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</a:p>
          <a:p>
            <a:r>
              <a:rPr kumimoji="0" lang="el-GR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Πηγή: </a:t>
            </a:r>
            <a:r>
              <a:rPr lang="en-US" sz="1000" u="sng" dirty="0">
                <a:hlinkClick r:id="rId6"/>
              </a:rPr>
              <a:t>http://www.greenrhinoenergy.com/solar/radiation/tiltedsurface.php</a:t>
            </a:r>
            <a:endParaRPr lang="el-GR" sz="1000" dirty="0"/>
          </a:p>
          <a:p>
            <a:endParaRPr lang="el-GR" sz="1000" dirty="0"/>
          </a:p>
          <a:p>
            <a:endParaRPr lang="el-GR" sz="1000" dirty="0"/>
          </a:p>
          <a:p>
            <a:endParaRPr lang="el-GR" sz="1000" dirty="0"/>
          </a:p>
          <a:p>
            <a:pPr marL="342900" lvl="0" indent="-342900">
              <a:spcBef>
                <a:spcPct val="20000"/>
              </a:spcBef>
            </a:pPr>
            <a:endParaRPr kumimoji="0" lang="el-GR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endParaRPr kumimoji="0" lang="el-GR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8 - Ορθογώνιο"/>
          <p:cNvSpPr/>
          <p:nvPr/>
        </p:nvSpPr>
        <p:spPr>
          <a:xfrm>
            <a:off x="6000760" y="1071546"/>
            <a:ext cx="1357322" cy="2857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dirty="0">
                <a:solidFill>
                  <a:schemeClr val="tx1"/>
                </a:solidFill>
              </a:rPr>
              <a:t>Ζενίθ</a:t>
            </a:r>
          </a:p>
        </p:txBody>
      </p:sp>
      <p:sp>
        <p:nvSpPr>
          <p:cNvPr id="10" name="9 - Ορθογώνιο"/>
          <p:cNvSpPr/>
          <p:nvPr/>
        </p:nvSpPr>
        <p:spPr>
          <a:xfrm>
            <a:off x="6786578" y="1785926"/>
            <a:ext cx="1571636" cy="428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dirty="0">
                <a:solidFill>
                  <a:schemeClr val="tx1"/>
                </a:solidFill>
              </a:rPr>
              <a:t>Κατακόρυφος τόπου</a:t>
            </a:r>
          </a:p>
        </p:txBody>
      </p:sp>
      <p:sp>
        <p:nvSpPr>
          <p:cNvPr id="12" name="11 - Ήλιος"/>
          <p:cNvSpPr/>
          <p:nvPr/>
        </p:nvSpPr>
        <p:spPr>
          <a:xfrm>
            <a:off x="5000628" y="1214422"/>
            <a:ext cx="914400" cy="914400"/>
          </a:xfrm>
          <a:prstGeom prst="sun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13" name="12 - Ορθογώνιο"/>
          <p:cNvSpPr/>
          <p:nvPr/>
        </p:nvSpPr>
        <p:spPr>
          <a:xfrm>
            <a:off x="3929058" y="4714884"/>
            <a:ext cx="1071570" cy="8572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dirty="0">
                <a:solidFill>
                  <a:schemeClr val="tx1"/>
                </a:solidFill>
              </a:rPr>
              <a:t>Κατακόρυφος στην επιφάνεια</a:t>
            </a:r>
          </a:p>
        </p:txBody>
      </p:sp>
      <p:sp>
        <p:nvSpPr>
          <p:cNvPr id="14" name="13 - Ορθογώνιο"/>
          <p:cNvSpPr/>
          <p:nvPr/>
        </p:nvSpPr>
        <p:spPr>
          <a:xfrm>
            <a:off x="4000496" y="4286256"/>
            <a:ext cx="500066" cy="428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200" dirty="0">
              <a:solidFill>
                <a:schemeClr val="tx1"/>
              </a:solidFill>
            </a:endParaRPr>
          </a:p>
        </p:txBody>
      </p:sp>
      <p:sp>
        <p:nvSpPr>
          <p:cNvPr id="15" name="14 - Ορθογώνιο"/>
          <p:cNvSpPr/>
          <p:nvPr/>
        </p:nvSpPr>
        <p:spPr>
          <a:xfrm>
            <a:off x="7143768" y="5214950"/>
            <a:ext cx="1428760" cy="5715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dirty="0">
                <a:solidFill>
                  <a:schemeClr val="tx1"/>
                </a:solidFill>
              </a:rPr>
              <a:t>Προβολή στο οριζόντιο επίπεδο της κατακόρυφου στην επιφάνεια</a:t>
            </a:r>
          </a:p>
        </p:txBody>
      </p:sp>
      <p:cxnSp>
        <p:nvCxnSpPr>
          <p:cNvPr id="17" name="16 - Ευθύγραμμο βέλος σύνδεσης"/>
          <p:cNvCxnSpPr/>
          <p:nvPr/>
        </p:nvCxnSpPr>
        <p:spPr>
          <a:xfrm rot="10800000">
            <a:off x="6215074" y="5000636"/>
            <a:ext cx="1000132" cy="57150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- Ορθογώνιο"/>
          <p:cNvSpPr/>
          <p:nvPr/>
        </p:nvSpPr>
        <p:spPr>
          <a:xfrm>
            <a:off x="5857884" y="4572008"/>
            <a:ext cx="357190" cy="357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dirty="0">
                <a:solidFill>
                  <a:schemeClr val="accent6">
                    <a:lumMod val="75000"/>
                  </a:schemeClr>
                </a:solidFill>
              </a:rPr>
              <a:t>Φ</a:t>
            </a:r>
            <a:r>
              <a:rPr lang="en-US" sz="1200" baseline="-25000" dirty="0">
                <a:solidFill>
                  <a:schemeClr val="accent6">
                    <a:lumMod val="75000"/>
                  </a:schemeClr>
                </a:solidFill>
              </a:rPr>
              <a:t>p</a:t>
            </a:r>
            <a:endParaRPr lang="el-GR" sz="1200" baseline="-25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1" name="20 - Ορθογώνιο"/>
          <p:cNvSpPr/>
          <p:nvPr/>
        </p:nvSpPr>
        <p:spPr>
          <a:xfrm>
            <a:off x="6072198" y="2071678"/>
            <a:ext cx="357190" cy="428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dirty="0">
                <a:solidFill>
                  <a:srgbClr val="FF0000"/>
                </a:solidFill>
              </a:rPr>
              <a:t>θ</a:t>
            </a:r>
            <a:r>
              <a:rPr lang="en-US" sz="1200" baseline="-25000" dirty="0">
                <a:solidFill>
                  <a:srgbClr val="FF0000"/>
                </a:solidFill>
              </a:rPr>
              <a:t>z</a:t>
            </a:r>
            <a:endParaRPr lang="el-GR" sz="1200" baseline="-25000" dirty="0">
              <a:solidFill>
                <a:srgbClr val="FF0000"/>
              </a:solidFill>
            </a:endParaRPr>
          </a:p>
        </p:txBody>
      </p:sp>
      <p:sp>
        <p:nvSpPr>
          <p:cNvPr id="22" name="21 - Ορθογώνιο"/>
          <p:cNvSpPr/>
          <p:nvPr/>
        </p:nvSpPr>
        <p:spPr>
          <a:xfrm>
            <a:off x="5000628" y="4572008"/>
            <a:ext cx="642942" cy="428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dirty="0">
                <a:solidFill>
                  <a:srgbClr val="0070C0"/>
                </a:solidFill>
              </a:rPr>
              <a:t>Νότος</a:t>
            </a:r>
          </a:p>
        </p:txBody>
      </p:sp>
      <p:cxnSp>
        <p:nvCxnSpPr>
          <p:cNvPr id="24" name="23 - Ευθύγραμμο βέλος σύνδεσης"/>
          <p:cNvCxnSpPr/>
          <p:nvPr/>
        </p:nvCxnSpPr>
        <p:spPr>
          <a:xfrm rot="5400000" flipH="1" flipV="1">
            <a:off x="4572000" y="4572008"/>
            <a:ext cx="357190" cy="21431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- Ορθογώνιο"/>
          <p:cNvSpPr/>
          <p:nvPr/>
        </p:nvSpPr>
        <p:spPr>
          <a:xfrm>
            <a:off x="7858148" y="3357562"/>
            <a:ext cx="714380" cy="428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dirty="0">
                <a:solidFill>
                  <a:srgbClr val="0070C0"/>
                </a:solidFill>
              </a:rPr>
              <a:t>Βορράς</a:t>
            </a:r>
          </a:p>
        </p:txBody>
      </p:sp>
      <p:sp>
        <p:nvSpPr>
          <p:cNvPr id="29" name="28 - Ορθογώνιο"/>
          <p:cNvSpPr/>
          <p:nvPr/>
        </p:nvSpPr>
        <p:spPr>
          <a:xfrm>
            <a:off x="7143768" y="4500570"/>
            <a:ext cx="785818" cy="428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dirty="0">
                <a:solidFill>
                  <a:srgbClr val="0070C0"/>
                </a:solidFill>
              </a:rPr>
              <a:t>Ανατολή</a:t>
            </a:r>
          </a:p>
        </p:txBody>
      </p:sp>
      <p:sp>
        <p:nvSpPr>
          <p:cNvPr id="30" name="29 - Ορθογώνιο"/>
          <p:cNvSpPr/>
          <p:nvPr/>
        </p:nvSpPr>
        <p:spPr>
          <a:xfrm>
            <a:off x="5572132" y="3143248"/>
            <a:ext cx="571504" cy="428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dirty="0">
                <a:solidFill>
                  <a:srgbClr val="0070C0"/>
                </a:solidFill>
              </a:rPr>
              <a:t>Δύση</a:t>
            </a:r>
          </a:p>
        </p:txBody>
      </p:sp>
      <p:sp>
        <p:nvSpPr>
          <p:cNvPr id="32" name="31 - Ορθογώνιο"/>
          <p:cNvSpPr/>
          <p:nvPr/>
        </p:nvSpPr>
        <p:spPr>
          <a:xfrm>
            <a:off x="5715008" y="4795846"/>
            <a:ext cx="142876" cy="3476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200" baseline="-25000" dirty="0">
              <a:solidFill>
                <a:schemeClr val="tx1"/>
              </a:solidFill>
            </a:endParaRPr>
          </a:p>
        </p:txBody>
      </p:sp>
      <p:sp>
        <p:nvSpPr>
          <p:cNvPr id="43" name="42 - Ορθογώνιο"/>
          <p:cNvSpPr/>
          <p:nvPr/>
        </p:nvSpPr>
        <p:spPr>
          <a:xfrm>
            <a:off x="6357950" y="4714884"/>
            <a:ext cx="347666" cy="2857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200" baseline="-25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-142900"/>
            <a:ext cx="9001156" cy="1143000"/>
          </a:xfrm>
        </p:spPr>
        <p:txBody>
          <a:bodyPr>
            <a:noAutofit/>
          </a:bodyPr>
          <a:lstStyle/>
          <a:p>
            <a:r>
              <a:rPr lang="el-GR" sz="2800" b="1" dirty="0"/>
              <a:t>Επίδραση άμεσης και διάχυτης ακτινοβολίας στην ολική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785794"/>
            <a:ext cx="8143932" cy="6072230"/>
          </a:xfrm>
        </p:spPr>
        <p:txBody>
          <a:bodyPr>
            <a:normAutofit fontScale="25000" lnSpcReduction="20000"/>
          </a:bodyPr>
          <a:lstStyle/>
          <a:p>
            <a:endParaRPr lang="el-GR" sz="6400" dirty="0"/>
          </a:p>
          <a:p>
            <a:r>
              <a:rPr lang="el-GR" sz="6400" dirty="0"/>
              <a:t>Η </a:t>
            </a:r>
            <a:r>
              <a:rPr lang="el-GR" sz="6400" b="1" dirty="0"/>
              <a:t>ολική</a:t>
            </a:r>
            <a:r>
              <a:rPr lang="el-GR" sz="6400" dirty="0"/>
              <a:t> </a:t>
            </a:r>
            <a:r>
              <a:rPr lang="el-GR" sz="6400" b="1" dirty="0"/>
              <a:t>ακτινοβολία</a:t>
            </a:r>
            <a:r>
              <a:rPr lang="el-GR" sz="6400" dirty="0"/>
              <a:t> υπολογίζεται από την:</a:t>
            </a:r>
          </a:p>
          <a:p>
            <a:endParaRPr lang="el-GR" sz="6400" dirty="0"/>
          </a:p>
          <a:p>
            <a:pPr algn="ctr">
              <a:buNone/>
            </a:pPr>
            <a:r>
              <a:rPr lang="el-GR" sz="6400" dirty="0"/>
              <a:t>Ι</a:t>
            </a:r>
            <a:r>
              <a:rPr lang="en-US" sz="6400" dirty="0"/>
              <a:t> = I</a:t>
            </a:r>
            <a:r>
              <a:rPr lang="en-US" sz="6400" baseline="-25000" dirty="0"/>
              <a:t>b</a:t>
            </a:r>
            <a:r>
              <a:rPr lang="en-US" sz="6400" dirty="0"/>
              <a:t> + I</a:t>
            </a:r>
            <a:r>
              <a:rPr lang="en-US" sz="6400" baseline="-25000" dirty="0"/>
              <a:t>d</a:t>
            </a:r>
            <a:r>
              <a:rPr lang="en-US" sz="6400" dirty="0"/>
              <a:t> = I</a:t>
            </a:r>
            <a:r>
              <a:rPr lang="en-US" sz="6400" baseline="-25000" dirty="0"/>
              <a:t>bn</a:t>
            </a:r>
            <a:r>
              <a:rPr lang="en-US" sz="6400" dirty="0"/>
              <a:t> cos</a:t>
            </a:r>
            <a:r>
              <a:rPr lang="el-GR" sz="6400" dirty="0"/>
              <a:t>θ</a:t>
            </a:r>
            <a:r>
              <a:rPr lang="en-US" sz="6400" baseline="-25000" dirty="0"/>
              <a:t>z</a:t>
            </a:r>
            <a:r>
              <a:rPr lang="en-US" sz="6400" dirty="0"/>
              <a:t> + I</a:t>
            </a:r>
            <a:r>
              <a:rPr lang="en-US" sz="6400" baseline="-25000" dirty="0"/>
              <a:t>d</a:t>
            </a:r>
            <a:endParaRPr lang="en-US" sz="6400" dirty="0"/>
          </a:p>
          <a:p>
            <a:endParaRPr lang="el-GR" sz="6400" dirty="0"/>
          </a:p>
          <a:p>
            <a:pPr>
              <a:buNone/>
            </a:pPr>
            <a:r>
              <a:rPr lang="el-GR" sz="6400" dirty="0"/>
              <a:t>	όπου </a:t>
            </a:r>
            <a:r>
              <a:rPr lang="en-US" sz="6400" dirty="0"/>
              <a:t>I</a:t>
            </a:r>
            <a:r>
              <a:rPr lang="en-US" sz="6400" baseline="-25000" dirty="0"/>
              <a:t>bn</a:t>
            </a:r>
            <a:r>
              <a:rPr lang="el-GR" sz="6400" dirty="0"/>
              <a:t> η κάθετη συνιστώσα της άμεσης ηλιακής ακτινοβολίας.</a:t>
            </a:r>
          </a:p>
          <a:p>
            <a:pPr>
              <a:buNone/>
            </a:pPr>
            <a:r>
              <a:rPr lang="el-GR" sz="6400" dirty="0"/>
              <a:t>	Για ανέφελη ημέρα:</a:t>
            </a:r>
          </a:p>
          <a:p>
            <a:pPr lvl="1">
              <a:buFont typeface="Courier New" pitchFamily="49" charset="0"/>
              <a:buChar char="o"/>
            </a:pPr>
            <a:r>
              <a:rPr lang="el-GR" sz="6400" b="1" dirty="0"/>
              <a:t>Ανατολή Ηλίου</a:t>
            </a:r>
            <a:r>
              <a:rPr lang="en-US" sz="6400" b="1" dirty="0"/>
              <a:t> (</a:t>
            </a:r>
            <a:r>
              <a:rPr lang="el-GR" sz="6400" b="1" dirty="0"/>
              <a:t>θ</a:t>
            </a:r>
            <a:r>
              <a:rPr lang="en-US" sz="6400" b="1" baseline="-25000" dirty="0"/>
              <a:t>z</a:t>
            </a:r>
            <a:r>
              <a:rPr lang="el-GR" sz="6400" b="1" dirty="0"/>
              <a:t>=90</a:t>
            </a:r>
            <a:r>
              <a:rPr lang="el-GR" sz="6400" b="1" baseline="30000" dirty="0"/>
              <a:t>Ο</a:t>
            </a:r>
            <a:r>
              <a:rPr lang="el-GR" sz="6400" b="1" dirty="0"/>
              <a:t>), πολύ πρωινές και απογευματινές προς βραδινές ώρες: </a:t>
            </a:r>
            <a:r>
              <a:rPr lang="el-GR" sz="6400" dirty="0"/>
              <a:t>καθορίζεται από Ι</a:t>
            </a:r>
            <a:r>
              <a:rPr lang="en-US" sz="6400" baseline="-25000" dirty="0"/>
              <a:t>d</a:t>
            </a:r>
            <a:r>
              <a:rPr lang="el-GR" sz="6400" dirty="0"/>
              <a:t>.</a:t>
            </a:r>
          </a:p>
          <a:p>
            <a:pPr lvl="1">
              <a:buFont typeface="Courier New" pitchFamily="49" charset="0"/>
              <a:buChar char="o"/>
            </a:pPr>
            <a:r>
              <a:rPr lang="el-GR" sz="6400" b="1" dirty="0"/>
              <a:t>Καθώς προχωράει η μέρα: </a:t>
            </a:r>
            <a:r>
              <a:rPr lang="el-GR" sz="6400" dirty="0"/>
              <a:t>με την αύξηση του ύψους Ηλίου (μείωση θ</a:t>
            </a:r>
            <a:r>
              <a:rPr lang="en-US" sz="6400" baseline="-25000" dirty="0"/>
              <a:t>z</a:t>
            </a:r>
            <a:r>
              <a:rPr lang="en-US" sz="6400" dirty="0"/>
              <a:t>)</a:t>
            </a:r>
            <a:r>
              <a:rPr lang="el-GR" sz="6400" dirty="0"/>
              <a:t>, η συμβολή της Ι</a:t>
            </a:r>
            <a:r>
              <a:rPr lang="en-US" sz="6400" baseline="-25000" dirty="0"/>
              <a:t>bn</a:t>
            </a:r>
            <a:r>
              <a:rPr lang="el-GR" sz="6400" baseline="-25000" dirty="0"/>
              <a:t> </a:t>
            </a:r>
            <a:r>
              <a:rPr lang="el-GR" sz="6400" dirty="0"/>
              <a:t>γίνεται  όλο και πιο σημαντική.</a:t>
            </a:r>
          </a:p>
          <a:p>
            <a:pPr lvl="1">
              <a:buFont typeface="Courier New" pitchFamily="49" charset="0"/>
              <a:buChar char="o"/>
            </a:pPr>
            <a:r>
              <a:rPr lang="el-GR" sz="6400" b="1" dirty="0"/>
              <a:t>Κοντά στη μεσημβρία: </a:t>
            </a:r>
            <a:r>
              <a:rPr lang="el-GR" sz="6400" dirty="0"/>
              <a:t>Ι καθορίζεται από Ι</a:t>
            </a:r>
            <a:r>
              <a:rPr lang="en-US" sz="6400" baseline="-25000" dirty="0"/>
              <a:t>b</a:t>
            </a:r>
            <a:r>
              <a:rPr lang="el-GR" sz="6400" dirty="0"/>
              <a:t>. Σε γενικές γραμμές, η Ι</a:t>
            </a:r>
            <a:r>
              <a:rPr lang="en-US" sz="6400" baseline="-25000" dirty="0"/>
              <a:t>d</a:t>
            </a:r>
            <a:r>
              <a:rPr lang="el-GR" sz="6400" dirty="0"/>
              <a:t> αποτελεί το 15-20% της Ι.</a:t>
            </a:r>
          </a:p>
          <a:p>
            <a:pPr lvl="1">
              <a:buFont typeface="Courier New" pitchFamily="49" charset="0"/>
              <a:buChar char="o"/>
            </a:pPr>
            <a:r>
              <a:rPr lang="el-GR" sz="6400" b="1" dirty="0"/>
              <a:t>Απογευματινές ώρες: </a:t>
            </a:r>
            <a:r>
              <a:rPr lang="el-GR" sz="6400" dirty="0"/>
              <a:t>με τη μείωση του ύψους Ηλίου (αύξηση θ</a:t>
            </a:r>
            <a:r>
              <a:rPr lang="en-US" sz="6400" dirty="0"/>
              <a:t>z)</a:t>
            </a:r>
            <a:r>
              <a:rPr lang="el-GR" sz="6400" dirty="0"/>
              <a:t>, η συμβολή της Ι</a:t>
            </a:r>
            <a:r>
              <a:rPr lang="en-US" sz="6400" baseline="-25000" dirty="0"/>
              <a:t>bn</a:t>
            </a:r>
            <a:r>
              <a:rPr lang="el-GR" sz="6400" baseline="-25000" dirty="0"/>
              <a:t> </a:t>
            </a:r>
            <a:r>
              <a:rPr lang="el-GR" sz="6400" dirty="0"/>
              <a:t>γίνεται  όλο και λιγότερο σημαντική.</a:t>
            </a:r>
            <a:endParaRPr lang="el-GR" sz="6400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l-GR" sz="6400" dirty="0"/>
              <a:t>	</a:t>
            </a:r>
          </a:p>
          <a:p>
            <a:pPr>
              <a:buNone/>
            </a:pPr>
            <a:endParaRPr lang="el-GR" sz="6400" dirty="0"/>
          </a:p>
          <a:p>
            <a:pPr>
              <a:buNone/>
            </a:pPr>
            <a:r>
              <a:rPr lang="el-GR" sz="6400" dirty="0"/>
              <a:t>	Για νεφελώδη ημέρα:</a:t>
            </a:r>
          </a:p>
          <a:p>
            <a:pPr lvl="1">
              <a:buFont typeface="Courier New" pitchFamily="49" charset="0"/>
              <a:buChar char="o"/>
            </a:pPr>
            <a:r>
              <a:rPr lang="el-GR" sz="6400" b="1" dirty="0"/>
              <a:t>Για έντονη νεφοκάλυψη: </a:t>
            </a:r>
            <a:r>
              <a:rPr lang="el-GR" sz="6400" dirty="0"/>
              <a:t>αποκόπτεται η άμεση συνιστώσα και υπερισχύει η διάχυτη.</a:t>
            </a:r>
          </a:p>
          <a:p>
            <a:pPr lvl="1">
              <a:buFont typeface="Courier New" pitchFamily="49" charset="0"/>
              <a:buChar char="o"/>
            </a:pPr>
            <a:r>
              <a:rPr lang="el-GR" sz="6400" b="1" dirty="0"/>
              <a:t>Για μεταβαλλόμενη νεφοκάλυψη: </a:t>
            </a:r>
            <a:r>
              <a:rPr lang="el-GR" sz="6400" dirty="0"/>
              <a:t>εξαρτάται από το ποσοστό κατά το οποίο αποκρύπτεται ο Ήλιος.</a:t>
            </a:r>
          </a:p>
          <a:p>
            <a:pPr lvl="1">
              <a:buNone/>
            </a:pPr>
            <a:r>
              <a:rPr lang="el-GR" sz="6400" dirty="0"/>
              <a:t>Γενικά, όσο πιο έντονη είναι η νεφοκάλυψη, τόσο λιγότερο σημαντική γίνεται η Ι</a:t>
            </a:r>
            <a:r>
              <a:rPr lang="en-US" sz="6400" baseline="-25000" dirty="0"/>
              <a:t>b</a:t>
            </a:r>
            <a:r>
              <a:rPr lang="el-GR" sz="6400" dirty="0"/>
              <a:t> και σχεδόν όλη η Ι οφείλεται στη Ι</a:t>
            </a:r>
            <a:r>
              <a:rPr lang="en-US" sz="6400" baseline="-25000" dirty="0"/>
              <a:t>d</a:t>
            </a:r>
            <a:r>
              <a:rPr lang="el-GR" sz="6400" dirty="0"/>
              <a:t>.</a:t>
            </a:r>
          </a:p>
          <a:p>
            <a:pPr>
              <a:buNone/>
            </a:pPr>
            <a:endParaRPr lang="el-GR" dirty="0"/>
          </a:p>
          <a:p>
            <a:endParaRPr lang="en-US" dirty="0"/>
          </a:p>
          <a:p>
            <a:pPr>
              <a:buNone/>
            </a:pPr>
            <a:endParaRPr lang="el-GR" dirty="0"/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-142900"/>
            <a:ext cx="9001156" cy="1143000"/>
          </a:xfrm>
        </p:spPr>
        <p:txBody>
          <a:bodyPr>
            <a:noAutofit/>
          </a:bodyPr>
          <a:lstStyle/>
          <a:p>
            <a:r>
              <a:rPr lang="el-GR" sz="2800" b="1" dirty="0"/>
              <a:t>Ημερήσια και εποχιακή μεταβολή ηλιακής ακτινοβολίας</a:t>
            </a:r>
            <a:br>
              <a:rPr lang="el-GR" sz="2800" b="1" dirty="0"/>
            </a:b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142984"/>
            <a:ext cx="4786346" cy="5715040"/>
          </a:xfrm>
        </p:spPr>
        <p:txBody>
          <a:bodyPr>
            <a:normAutofit/>
          </a:bodyPr>
          <a:lstStyle/>
          <a:p>
            <a:endParaRPr lang="el-GR" sz="6400" dirty="0"/>
          </a:p>
          <a:p>
            <a:pPr>
              <a:buNone/>
            </a:pPr>
            <a:endParaRPr lang="el-GR" dirty="0"/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2 - Θέση περιεχομένου"/>
          <p:cNvSpPr txBox="1">
            <a:spLocks/>
          </p:cNvSpPr>
          <p:nvPr/>
        </p:nvSpPr>
        <p:spPr>
          <a:xfrm>
            <a:off x="4714876" y="3429000"/>
            <a:ext cx="4214842" cy="50517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kumimoji="0" lang="el-GR" sz="13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Ημερήσια και εποχιακή μεταβολή ηλιακής ακτινοβολίας </a:t>
            </a:r>
            <a:r>
              <a:rPr kumimoji="0" lang="el-GR" sz="13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</a:p>
          <a:p>
            <a:r>
              <a:rPr kumimoji="0" lang="el-GR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Πηγή: </a:t>
            </a:r>
            <a:r>
              <a:rPr lang="en-US" sz="1000" u="sng" dirty="0">
                <a:hlinkClick r:id="rId2"/>
              </a:rPr>
              <a:t>https://www.researchgate.net/figure/Schematic-diagram-showing-the-diurnal-variation-in-the-solar-radiation-receipt-on-three_fig4_271907321</a:t>
            </a:r>
            <a:endParaRPr lang="el-GR" sz="1000" dirty="0"/>
          </a:p>
          <a:p>
            <a:endParaRPr lang="el-GR" sz="1000" dirty="0"/>
          </a:p>
          <a:p>
            <a:endParaRPr lang="el-GR" sz="1000" dirty="0"/>
          </a:p>
          <a:p>
            <a:pPr marL="342900" lvl="0" indent="-342900">
              <a:spcBef>
                <a:spcPct val="20000"/>
              </a:spcBef>
            </a:pPr>
            <a:endParaRPr kumimoji="0" lang="el-GR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endParaRPr kumimoji="0" lang="el-GR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Content Placeholder 3" descr="http://www.valldoreix-gp.com/wp-content/uploads/2015/07/indicencia-sol-EN.jp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5420" y="4071942"/>
            <a:ext cx="3031356" cy="22544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9 - Ορθογώνιο"/>
          <p:cNvSpPr/>
          <p:nvPr/>
        </p:nvSpPr>
        <p:spPr>
          <a:xfrm>
            <a:off x="285720" y="714356"/>
            <a:ext cx="350269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/>
              <a:t>Ημερήσια μεταβολή</a:t>
            </a:r>
          </a:p>
          <a:p>
            <a:r>
              <a:rPr lang="el-GR" dirty="0"/>
              <a:t>Η ημερήσια μεταβολή της ηλιακής ακτινοβολίας παρουσιάζει:</a:t>
            </a:r>
          </a:p>
          <a:p>
            <a:pPr marL="342900" indent="-342900">
              <a:buFont typeface="+mj-lt"/>
              <a:buAutoNum type="arabicPeriod"/>
            </a:pPr>
            <a:r>
              <a:rPr lang="el-GR" b="1" dirty="0"/>
              <a:t>Μέγιστη τιμή κατά την ηλιακή μεσημβρία </a:t>
            </a:r>
            <a:r>
              <a:rPr lang="el-GR" dirty="0"/>
              <a:t>(ελαχιστοποίηση γωνίας πρόσπτωσης).</a:t>
            </a:r>
          </a:p>
          <a:p>
            <a:pPr marL="342900" indent="-342900">
              <a:buFont typeface="+mj-lt"/>
              <a:buAutoNum type="arabicPeriod"/>
            </a:pPr>
            <a:r>
              <a:rPr lang="el-GR" b="1" dirty="0"/>
              <a:t>Μηδενικές τιμές πριν την ανατολή και μετά τη δύση</a:t>
            </a:r>
            <a:r>
              <a:rPr lang="el-GR" dirty="0"/>
              <a:t>.</a:t>
            </a:r>
          </a:p>
          <a:p>
            <a:endParaRPr lang="el-GR" dirty="0"/>
          </a:p>
          <a:p>
            <a:r>
              <a:rPr lang="el-GR" b="1" dirty="0"/>
              <a:t>Εποχιακή μεταβολή</a:t>
            </a:r>
          </a:p>
          <a:p>
            <a:r>
              <a:rPr lang="el-GR" dirty="0"/>
              <a:t>Όσο πλησιάζει η θερμή εποχή του έτους παρατηρείται :</a:t>
            </a:r>
          </a:p>
          <a:p>
            <a:pPr marL="342900" indent="-342900">
              <a:buFont typeface="+mj-lt"/>
              <a:buAutoNum type="arabicPeriod"/>
            </a:pPr>
            <a:r>
              <a:rPr lang="el-GR" b="1" dirty="0"/>
              <a:t>Αύξηση της μέγιστης τιμής της πυκνότητας ροής</a:t>
            </a:r>
            <a:r>
              <a:rPr lang="el-GR" dirty="0"/>
              <a:t>, κυρίως λόγω μειωμένης νεφοκάλυψης και μειωμένης γωνίας πρόσπτωσης ηλιακών ακτίνων </a:t>
            </a:r>
          </a:p>
          <a:p>
            <a:pPr marL="342900" indent="-342900">
              <a:buFont typeface="+mj-lt"/>
              <a:buAutoNum type="arabicPeriod"/>
            </a:pPr>
            <a:r>
              <a:rPr lang="el-GR" b="1" dirty="0"/>
              <a:t>Αύξηση του εύρους της ημερήσιας καμπύλης</a:t>
            </a:r>
            <a:r>
              <a:rPr lang="el-GR" dirty="0"/>
              <a:t>, λόγω μεγαλύτερου τόξου ημερήσιας πορείας Ήλιου στον ουράνιο θόλο</a:t>
            </a:r>
          </a:p>
        </p:txBody>
      </p:sp>
      <p:pic>
        <p:nvPicPr>
          <p:cNvPr id="11" name="10 - Εικόνα" descr="Schematic diagram showing the diurnal variation in the solar ...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7686" y="1071546"/>
            <a:ext cx="4429156" cy="22905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2 - Θέση περιεχομένου"/>
          <p:cNvSpPr txBox="1">
            <a:spLocks/>
          </p:cNvSpPr>
          <p:nvPr/>
        </p:nvSpPr>
        <p:spPr>
          <a:xfrm>
            <a:off x="4500562" y="6352827"/>
            <a:ext cx="4572032" cy="505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kumimoji="0" lang="el-GR" sz="1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Εποχιακή μεταβολή της γωνίας πρόσπτωσης των ηλιακών ακτίνων (Βόρειο Ημισφαίριο)</a:t>
            </a:r>
            <a:endParaRPr lang="el-GR" sz="1000" dirty="0"/>
          </a:p>
          <a:p>
            <a:endParaRPr lang="el-GR" sz="1000" dirty="0"/>
          </a:p>
          <a:p>
            <a:endParaRPr lang="el-GR" sz="1000" dirty="0"/>
          </a:p>
          <a:p>
            <a:pPr marL="342900" lvl="0" indent="-342900">
              <a:spcBef>
                <a:spcPct val="20000"/>
              </a:spcBef>
            </a:pPr>
            <a:endParaRPr kumimoji="0" lang="el-GR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endParaRPr kumimoji="0" lang="el-GR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12 - TextBox"/>
          <p:cNvSpPr txBox="1"/>
          <p:nvPr/>
        </p:nvSpPr>
        <p:spPr>
          <a:xfrm>
            <a:off x="8072462" y="3143248"/>
            <a:ext cx="7143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00" b="1" dirty="0">
                <a:ln>
                  <a:solidFill>
                    <a:sysClr val="windowText" lastClr="000000"/>
                  </a:solidFill>
                </a:ln>
              </a:rPr>
              <a:t>Ώρα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l-GR" b="1" dirty="0"/>
              <a:t>Ηλιακό δυναμικό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660570"/>
          </a:xfrm>
        </p:spPr>
        <p:txBody>
          <a:bodyPr>
            <a:normAutofit fontScale="70000" lnSpcReduction="20000"/>
          </a:bodyPr>
          <a:lstStyle/>
          <a:p>
            <a:r>
              <a:rPr lang="el-GR" dirty="0"/>
              <a:t>Το ποσό της ηλιακής ενέργειας ανά μονάδα επιφάνειας, που υπάρχει διαθέσιμο σε μια περιοχή</a:t>
            </a:r>
            <a:r>
              <a:rPr lang="en-US" dirty="0"/>
              <a:t> </a:t>
            </a:r>
            <a:r>
              <a:rPr lang="el-GR" dirty="0"/>
              <a:t>για συγκεκριμένο χρονικό διάστημα </a:t>
            </a:r>
            <a:r>
              <a:rPr lang="en-US" dirty="0"/>
              <a:t>[</a:t>
            </a:r>
            <a:r>
              <a:rPr lang="el-GR" dirty="0"/>
              <a:t>π.χ. έτος: </a:t>
            </a:r>
            <a:r>
              <a:rPr lang="en-US" dirty="0"/>
              <a:t>kWh/(m</a:t>
            </a:r>
            <a:r>
              <a:rPr lang="en-US" baseline="30000" dirty="0"/>
              <a:t>2</a:t>
            </a:r>
            <a:r>
              <a:rPr lang="en-US" dirty="0"/>
              <a:t>yr)</a:t>
            </a:r>
            <a:r>
              <a:rPr lang="el-GR" dirty="0"/>
              <a:t>, ημέρα </a:t>
            </a:r>
            <a:r>
              <a:rPr lang="en-US" dirty="0"/>
              <a:t>kWh/(m</a:t>
            </a:r>
            <a:r>
              <a:rPr lang="en-US" baseline="30000" dirty="0"/>
              <a:t>2</a:t>
            </a:r>
            <a:r>
              <a:rPr lang="en-US" dirty="0"/>
              <a:t>d)]</a:t>
            </a:r>
            <a:r>
              <a:rPr lang="el-GR" dirty="0"/>
              <a:t>.</a:t>
            </a:r>
            <a:endParaRPr lang="en-US" dirty="0"/>
          </a:p>
          <a:p>
            <a:endParaRPr lang="el-GR" dirty="0"/>
          </a:p>
          <a:p>
            <a:r>
              <a:rPr lang="el-GR" dirty="0"/>
              <a:t>Για τη μελέτη του:</a:t>
            </a:r>
            <a:endParaRPr lang="en-US" dirty="0"/>
          </a:p>
          <a:p>
            <a:pPr lvl="1"/>
            <a:r>
              <a:rPr lang="el-GR" dirty="0"/>
              <a:t>Πραγματοποιούνται εκτιμήσεις ηλιακής ενέργειας σε οριζόντιο και κεκλιμένο επίπεδο (ετήσιες τιμές, χρονοσειρές ωριαίων τιμών).</a:t>
            </a:r>
          </a:p>
          <a:p>
            <a:pPr lvl="2"/>
            <a:r>
              <a:rPr lang="el-GR" dirty="0"/>
              <a:t>Εκτιμήσεις ολικής και άμεσης ηλιακής ακτινοβολίας.</a:t>
            </a:r>
          </a:p>
          <a:p>
            <a:pPr lvl="1"/>
            <a:r>
              <a:rPr lang="el-GR" dirty="0"/>
              <a:t>Γίνεται επισκόπηση με χάρτες ηλιακής ενέργειας</a:t>
            </a:r>
          </a:p>
          <a:p>
            <a:pPr lvl="2"/>
            <a:r>
              <a:rPr lang="el-GR" dirty="0"/>
              <a:t>Προκύπτουν από επεξεργασία επίγειων και δορυφορικών μετρήσεων (ηλιακής ακτινοβολίας, νέφωσης, ατμοσφαιρικών αιωρημάτων, θερμοκρασίας), σε συνδυασμό με προσομοιώσεις μοντέλων.</a:t>
            </a:r>
          </a:p>
          <a:p>
            <a:endParaRPr lang="en-US" b="1" dirty="0"/>
          </a:p>
          <a:p>
            <a:r>
              <a:rPr lang="el-GR" b="1" dirty="0"/>
              <a:t>Ελλάδα: </a:t>
            </a:r>
            <a:r>
              <a:rPr lang="el-GR" dirty="0"/>
              <a:t>Υψηλό ηλιακό δυναμικό [~1400-1800</a:t>
            </a:r>
            <a:r>
              <a:rPr lang="en-US" dirty="0"/>
              <a:t>kWh/(m</a:t>
            </a:r>
            <a:r>
              <a:rPr lang="en-US" baseline="30000" dirty="0"/>
              <a:t>2</a:t>
            </a:r>
            <a:r>
              <a:rPr lang="en-US" dirty="0"/>
              <a:t>yr) </a:t>
            </a:r>
            <a:r>
              <a:rPr lang="el-GR" dirty="0"/>
              <a:t>σε οριζόντιο επίπεδο, αναλόγως φ και ανάγλυφου]. </a:t>
            </a:r>
          </a:p>
          <a:p>
            <a:pPr>
              <a:buNone/>
            </a:pPr>
            <a:r>
              <a:rPr lang="el-GR" dirty="0"/>
              <a:t>	</a:t>
            </a:r>
            <a:r>
              <a:rPr lang="el-GR" b="1" dirty="0"/>
              <a:t>Μέγιστες τιμές: </a:t>
            </a:r>
            <a:r>
              <a:rPr lang="el-GR" dirty="0"/>
              <a:t>μεσημβρινές ώρες και θερινή περίοδο.</a:t>
            </a:r>
          </a:p>
          <a:p>
            <a:endParaRPr lang="el-GR" dirty="0"/>
          </a:p>
          <a:p>
            <a:endParaRPr lang="el-GR" dirty="0"/>
          </a:p>
          <a:p>
            <a:pPr lvl="1"/>
            <a:endParaRPr lang="el-G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/>
          <a:lstStyle/>
          <a:p>
            <a:r>
              <a:rPr lang="el-GR" b="1" dirty="0"/>
              <a:t>Χάρτες Ηλιακού Δυναμικού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0" y="5373216"/>
            <a:ext cx="4834880" cy="64807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l-GR" dirty="0"/>
              <a:t>       </a:t>
            </a:r>
            <a:r>
              <a:rPr lang="el-GR" sz="2600" dirty="0"/>
              <a:t>Μέση ετήσια </a:t>
            </a:r>
            <a:r>
              <a:rPr lang="el-GR" sz="2600" b="1" dirty="0"/>
              <a:t>ολική</a:t>
            </a:r>
            <a:r>
              <a:rPr lang="el-GR" sz="2600" dirty="0"/>
              <a:t> ηλιακή ενέργεια ανά μονάδα επιφάνειας (</a:t>
            </a:r>
            <a:r>
              <a:rPr lang="en-US" sz="2600" dirty="0"/>
              <a:t>kWh/m</a:t>
            </a:r>
            <a:r>
              <a:rPr lang="en-US" sz="2600" baseline="30000" dirty="0"/>
              <a:t>2</a:t>
            </a:r>
            <a:r>
              <a:rPr lang="en-US" sz="2600" dirty="0"/>
              <a:t>)</a:t>
            </a:r>
            <a:endParaRPr lang="el-GR" sz="2600" dirty="0"/>
          </a:p>
        </p:txBody>
      </p:sp>
      <p:pic>
        <p:nvPicPr>
          <p:cNvPr id="117762" name="Picture 2" descr="https://atmosphere-upatras.gr/thumb/YTo0OntzOjM6InNyYyI7czozNDoidXBsb2Fkcy9tYXBzL2dyZWVjZS9HUkVFQ0VfR0hJLmpwZyI7czo1OiJwcm9weCI7aTo2MjY7czo1OiJwcm9weSI7aToyMDAwO3M6MjoiemMiO2k6MDt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764704"/>
            <a:ext cx="4320480" cy="4320480"/>
          </a:xfrm>
          <a:prstGeom prst="rect">
            <a:avLst/>
          </a:prstGeom>
          <a:noFill/>
        </p:spPr>
      </p:pic>
      <p:pic>
        <p:nvPicPr>
          <p:cNvPr id="117764" name="Picture 4" descr="https://atmosphere-upatras.gr/thumb/YTo0OntzOjM6InNyYyI7czozNToidXBsb2Fkcy9tYXBzL2dyZWVjZS9HUkVFQ0VfRE5JMi5qcGciO3M6NToicHJvcHgiO2k6NjI2O3M6NToicHJvcHkiO2k6MjAwMDtzOjI6InpjIjtpOjA7f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764704"/>
            <a:ext cx="4320480" cy="4320480"/>
          </a:xfrm>
          <a:prstGeom prst="rect">
            <a:avLst/>
          </a:prstGeom>
          <a:noFill/>
        </p:spPr>
      </p:pic>
      <p:sp>
        <p:nvSpPr>
          <p:cNvPr id="8" name="2 - Θέση περιεχομένου"/>
          <p:cNvSpPr txBox="1">
            <a:spLocks/>
          </p:cNvSpPr>
          <p:nvPr/>
        </p:nvSpPr>
        <p:spPr>
          <a:xfrm>
            <a:off x="4523466" y="5373216"/>
            <a:ext cx="4834880" cy="64807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l-GR" sz="2600" dirty="0"/>
              <a:t>Μέση ετήσια </a:t>
            </a:r>
            <a:r>
              <a:rPr lang="el-GR" sz="2600" b="1" dirty="0"/>
              <a:t>άμεση</a:t>
            </a:r>
            <a:r>
              <a:rPr lang="el-GR" sz="2600" dirty="0"/>
              <a:t> ηλιακή ενέργεια ανά μονάδα επιφάνειας (</a:t>
            </a:r>
            <a:r>
              <a:rPr lang="en-US" sz="2600" dirty="0"/>
              <a:t>kWh/m</a:t>
            </a:r>
            <a:r>
              <a:rPr lang="en-US" sz="2600" baseline="30000" dirty="0"/>
              <a:t>2</a:t>
            </a:r>
            <a:r>
              <a:rPr lang="en-US" sz="2600" dirty="0"/>
              <a:t>)</a:t>
            </a:r>
            <a:endParaRPr kumimoji="0" lang="el-GR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2 - Θέση περιεχομένου"/>
          <p:cNvSpPr txBox="1">
            <a:spLocks/>
          </p:cNvSpPr>
          <p:nvPr/>
        </p:nvSpPr>
        <p:spPr>
          <a:xfrm>
            <a:off x="611560" y="5949280"/>
            <a:ext cx="7632848" cy="64807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lvl="0" indent="-342900">
              <a:spcBef>
                <a:spcPct val="20000"/>
              </a:spcBef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Πηγή:</a:t>
            </a:r>
            <a:r>
              <a:rPr kumimoji="0" lang="el-GR" sz="14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l-GR" sz="1400" dirty="0"/>
              <a:t>http://atmosphere-upatras.gr/solarmaps, Ελληνικό Δίκτυο Ηλιακής Ενέργειας, 2002-2012</a:t>
            </a:r>
            <a:endParaRPr kumimoji="0" lang="el-GR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71414"/>
            <a:ext cx="8892480" cy="476672"/>
          </a:xfrm>
        </p:spPr>
        <p:txBody>
          <a:bodyPr>
            <a:normAutofit fontScale="90000"/>
          </a:bodyPr>
          <a:lstStyle/>
          <a:p>
            <a:br>
              <a:rPr lang="en-US" sz="3600" dirty="0"/>
            </a:br>
            <a:r>
              <a:rPr lang="el-GR" sz="3600" b="1" dirty="0"/>
              <a:t>Επιδράσεις και εφαρμογές εκμετάλλευσης ηλιακής ακτινοβολίας  </a:t>
            </a:r>
            <a:endParaRPr lang="en-US" sz="35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000108"/>
            <a:ext cx="8532440" cy="518457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l-GR" sz="1700" dirty="0"/>
              <a:t>Για την εκμετάλλευσή της (μεταφορά - αποθήκευση), συχνά η ηλιακή ενέργεια θα πρέπει να</a:t>
            </a:r>
            <a:r>
              <a:rPr lang="en-US" sz="1700" dirty="0"/>
              <a:t>  </a:t>
            </a:r>
            <a:r>
              <a:rPr lang="el-GR" sz="1700" dirty="0"/>
              <a:t>μετατραπεί σε άλλης μορφής ενέργεια (θερμότητα, ηλεκτρισμός). </a:t>
            </a:r>
          </a:p>
          <a:p>
            <a:pPr>
              <a:buNone/>
            </a:pPr>
            <a:endParaRPr lang="el-GR" sz="1700" dirty="0"/>
          </a:p>
          <a:p>
            <a:pPr>
              <a:buNone/>
            </a:pPr>
            <a:r>
              <a:rPr lang="el-GR" sz="1700" b="1" dirty="0"/>
              <a:t>Κυριότερες εφαρμογές:</a:t>
            </a:r>
          </a:p>
          <a:p>
            <a:r>
              <a:rPr lang="el-GR" sz="1700" dirty="0"/>
              <a:t>Μετατροπή ηλιακής ενέργειας σε ηλεκτρική (π.χ. φωτοβολταϊκά).</a:t>
            </a:r>
          </a:p>
          <a:p>
            <a:r>
              <a:rPr lang="el-GR" sz="1700" dirty="0"/>
              <a:t>Μετατροπή ηλιακής ενέργειας σε θερμική (π.χ. ηλιακός θερμοσίφωνας).</a:t>
            </a:r>
          </a:p>
          <a:p>
            <a:r>
              <a:rPr lang="el-GR" sz="1700" dirty="0"/>
              <a:t>Εκμετάλλευση για έλεγχο και βελτίωση ενεργειακής κατανάλωσης και ποιότητας εσωτερικού χώρου κτιρίων, καθώς ασκεί σημαντική επίδραση:</a:t>
            </a:r>
          </a:p>
          <a:p>
            <a:pPr lvl="1"/>
            <a:r>
              <a:rPr lang="el-GR" sz="1500" dirty="0"/>
              <a:t>Στα φορτία αιχμής κατά την ψύξη και στα θερμικά φορτία τη χειμερινή περίοδο.</a:t>
            </a:r>
          </a:p>
          <a:p>
            <a:pPr lvl="1"/>
            <a:r>
              <a:rPr lang="el-GR" sz="1500" dirty="0"/>
              <a:t>Στο φυσικό φωτισμό των εσωτερικών χώρων.</a:t>
            </a:r>
          </a:p>
          <a:p>
            <a:pPr lvl="1">
              <a:buNone/>
            </a:pPr>
            <a:r>
              <a:rPr lang="el-GR" sz="1600" dirty="0"/>
              <a:t>Παραδείγματα:</a:t>
            </a:r>
          </a:p>
          <a:p>
            <a:pPr lvl="1"/>
            <a:r>
              <a:rPr lang="el-GR" sz="1500" dirty="0"/>
              <a:t>Σχεδιασμός κτιρίου για εκμετάλλευση ηλιακής ενέργειας για συστήματα θέρμανσης/ψύξης  του εσωτερικού χώρου (π.χ. ηλιακές καμινάδες</a:t>
            </a:r>
            <a:r>
              <a:rPr lang="en-US" sz="1500" dirty="0"/>
              <a:t>, </a:t>
            </a:r>
            <a:r>
              <a:rPr lang="el-GR" sz="1500" dirty="0"/>
              <a:t>τοίχοι </a:t>
            </a:r>
            <a:r>
              <a:rPr lang="en-US" sz="1500" dirty="0" err="1"/>
              <a:t>Trombe</a:t>
            </a:r>
            <a:r>
              <a:rPr lang="el-GR" sz="1500" dirty="0"/>
              <a:t>).</a:t>
            </a:r>
          </a:p>
          <a:p>
            <a:pPr lvl="1"/>
            <a:r>
              <a:rPr lang="el-GR" sz="1500" dirty="0"/>
              <a:t>Με τη βοήθεια της ηλιακής γεωμετρίας υπολογίζονται οι διαστάσεις/θέσεις παραθύρων και σκιάστρων, ώστε να επιτυγχάνεται σκίαση τη θερμή περίοδο του έτους και ηλιοφάνεια κατά την ψυχρή περίοδο του έτους.</a:t>
            </a:r>
          </a:p>
          <a:p>
            <a:pPr lvl="1"/>
            <a:r>
              <a:rPr lang="el-GR" sz="1500" dirty="0"/>
              <a:t>Σχεδιασμός κτιρίου για έλεγχο επίδρασης υαλοπινάκων στη θέρμανση εσωτερικών χώρων λόγω ηλιακής ακτινοβολίας. </a:t>
            </a:r>
          </a:p>
          <a:p>
            <a:pPr>
              <a:buNone/>
            </a:pPr>
            <a:r>
              <a:rPr lang="el-GR" sz="1800" dirty="0"/>
              <a:t>	</a:t>
            </a:r>
            <a:endParaRPr lang="el-GR" sz="1700" dirty="0"/>
          </a:p>
          <a:p>
            <a:endParaRPr lang="en-US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214290"/>
            <a:ext cx="94685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sz="20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14290"/>
            <a:ext cx="8892480" cy="476672"/>
          </a:xfrm>
        </p:spPr>
        <p:txBody>
          <a:bodyPr>
            <a:noAutofit/>
          </a:bodyPr>
          <a:lstStyle/>
          <a:p>
            <a:r>
              <a:rPr lang="el-GR" sz="3000" b="1" dirty="0"/>
              <a:t>Παράδειγμα εφαρμογής: </a:t>
            </a:r>
            <a:r>
              <a:rPr lang="el-GR" sz="3000" b="1" dirty="0">
                <a:solidFill>
                  <a:schemeClr val="bg2">
                    <a:lumMod val="50000"/>
                  </a:schemeClr>
                </a:solidFill>
              </a:rPr>
              <a:t>Διαστασιολόγηση σκιαδίων</a:t>
            </a:r>
            <a:endParaRPr lang="en-US" sz="3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14290"/>
            <a:ext cx="94685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sz="2000" dirty="0"/>
          </a:p>
          <a:p>
            <a:endParaRPr lang="en-US" dirty="0"/>
          </a:p>
        </p:txBody>
      </p:sp>
      <p:pic>
        <p:nvPicPr>
          <p:cNvPr id="6" name="5 - Θέση περιεχομένου" descr="Shading | YourHome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857224" y="1428736"/>
            <a:ext cx="3286148" cy="34429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7" name="6 - Εικόνα" descr="https://ars.els-cdn.com/content/image/3-s2.0-B9780123745019000029-gr18.jpg?_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1428736"/>
            <a:ext cx="3796350" cy="342902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9" name="2 - Θέση περιεχομένου"/>
          <p:cNvSpPr txBox="1">
            <a:spLocks/>
          </p:cNvSpPr>
          <p:nvPr/>
        </p:nvSpPr>
        <p:spPr>
          <a:xfrm>
            <a:off x="642910" y="5286388"/>
            <a:ext cx="7632848" cy="10001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el-GR" sz="1200" b="1" dirty="0"/>
              <a:t>Υπολογισμός διαστάσεων σκιαδίου παραθύρου ανάλογα με τη θέση του Ήλιου στον ουρανό</a:t>
            </a:r>
          </a:p>
          <a:p>
            <a:pPr marL="342900" indent="-342900">
              <a:spcBef>
                <a:spcPct val="20000"/>
              </a:spcBef>
            </a:pPr>
            <a:r>
              <a:rPr lang="el-GR" sz="1000" dirty="0"/>
              <a:t> 	               </a:t>
            </a:r>
            <a:r>
              <a:rPr lang="el-GR" sz="1000" b="1" dirty="0"/>
              <a:t>Πηγές: (α) </a:t>
            </a:r>
            <a:r>
              <a:rPr lang="en-US" sz="1000" u="sng" dirty="0">
                <a:hlinkClick r:id="rId5"/>
              </a:rPr>
              <a:t>https://www.yourhome.gov.au/passive-design/shading</a:t>
            </a:r>
            <a:endParaRPr lang="el-GR" sz="1000" dirty="0"/>
          </a:p>
          <a:p>
            <a:pPr marL="342900" indent="-342900">
              <a:spcBef>
                <a:spcPct val="20000"/>
              </a:spcBef>
            </a:pPr>
            <a:r>
              <a:rPr lang="el-GR" sz="1000" b="1" dirty="0"/>
              <a:t>	   	         (β) </a:t>
            </a:r>
            <a:r>
              <a:rPr lang="el-GR" sz="1000" u="sng" dirty="0">
                <a:hlinkClick r:id="rId6"/>
              </a:rPr>
              <a:t>https://www.sciencedirect.com/topics/engineering/diffuse-radiation</a:t>
            </a:r>
            <a:endParaRPr lang="el-GR" sz="1000" dirty="0"/>
          </a:p>
          <a:p>
            <a:pPr marL="342900" lvl="0" indent="-342900">
              <a:spcBef>
                <a:spcPct val="20000"/>
              </a:spcBef>
            </a:pPr>
            <a:endParaRPr lang="el-GR" sz="1000" dirty="0"/>
          </a:p>
          <a:p>
            <a:pPr marL="342900" lvl="0" indent="-342900">
              <a:spcBef>
                <a:spcPct val="20000"/>
              </a:spcBef>
            </a:pPr>
            <a:r>
              <a:rPr lang="el-GR" sz="1000" dirty="0"/>
              <a:t> </a:t>
            </a:r>
          </a:p>
          <a:p>
            <a:pPr marL="342900" lvl="0" indent="-342900">
              <a:spcBef>
                <a:spcPct val="20000"/>
              </a:spcBef>
            </a:pPr>
            <a:r>
              <a:rPr kumimoji="0" lang="el-GR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13 - Ορθογώνιο"/>
          <p:cNvSpPr/>
          <p:nvPr/>
        </p:nvSpPr>
        <p:spPr>
          <a:xfrm>
            <a:off x="6000760" y="1500174"/>
            <a:ext cx="2437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tan(p)=tan(</a:t>
            </a:r>
            <a:r>
              <a:rPr lang="el-GR" b="1" dirty="0">
                <a:solidFill>
                  <a:schemeClr val="accent5">
                    <a:lumMod val="75000"/>
                  </a:schemeClr>
                </a:solidFill>
              </a:rPr>
              <a:t>α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)cos(</a:t>
            </a:r>
            <a:r>
              <a:rPr lang="el-GR" b="1" dirty="0">
                <a:solidFill>
                  <a:schemeClr val="accent5">
                    <a:lumMod val="75000"/>
                  </a:schemeClr>
                </a:solidFill>
              </a:rPr>
              <a:t>Ψ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-</a:t>
            </a:r>
            <a:r>
              <a:rPr lang="el-GR" b="1" dirty="0">
                <a:solidFill>
                  <a:schemeClr val="accent5">
                    <a:lumMod val="75000"/>
                  </a:schemeClr>
                </a:solidFill>
              </a:rPr>
              <a:t>Φ</a:t>
            </a:r>
            <a:r>
              <a:rPr lang="en-US" b="1" baseline="-25000" dirty="0">
                <a:solidFill>
                  <a:schemeClr val="accent5">
                    <a:lumMod val="75000"/>
                  </a:schemeClr>
                </a:solidFill>
              </a:rPr>
              <a:t>p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)</a:t>
            </a:r>
            <a:endParaRPr lang="el-GR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5" name="14 - Ορθογώνιο"/>
          <p:cNvSpPr/>
          <p:nvPr/>
        </p:nvSpPr>
        <p:spPr>
          <a:xfrm>
            <a:off x="5857884" y="3500438"/>
            <a:ext cx="357190" cy="214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500" dirty="0">
                <a:solidFill>
                  <a:schemeClr val="tx1"/>
                </a:solidFill>
              </a:rPr>
              <a:t>Ψ</a:t>
            </a:r>
          </a:p>
        </p:txBody>
      </p:sp>
      <p:sp>
        <p:nvSpPr>
          <p:cNvPr id="16" name="15 - Ορθογώνιο"/>
          <p:cNvSpPr/>
          <p:nvPr/>
        </p:nvSpPr>
        <p:spPr>
          <a:xfrm>
            <a:off x="5357818" y="3857628"/>
            <a:ext cx="642942" cy="357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500" dirty="0">
                <a:solidFill>
                  <a:schemeClr val="tx1"/>
                </a:solidFill>
              </a:rPr>
              <a:t>Φ</a:t>
            </a:r>
            <a:r>
              <a:rPr lang="en-US" sz="1500" baseline="-25000" dirty="0">
                <a:solidFill>
                  <a:schemeClr val="tx1"/>
                </a:solidFill>
              </a:rPr>
              <a:t>p</a:t>
            </a:r>
            <a:endParaRPr lang="el-GR" sz="1500" baseline="-25000" dirty="0">
              <a:solidFill>
                <a:schemeClr val="tx1"/>
              </a:solidFill>
            </a:endParaRPr>
          </a:p>
        </p:txBody>
      </p:sp>
      <p:cxnSp>
        <p:nvCxnSpPr>
          <p:cNvPr id="19" name="18 - Ευθύγραμμο βέλος σύνδεσης"/>
          <p:cNvCxnSpPr/>
          <p:nvPr/>
        </p:nvCxnSpPr>
        <p:spPr>
          <a:xfrm flipV="1">
            <a:off x="5857884" y="4000504"/>
            <a:ext cx="285752" cy="7143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- Ευθεία γραμμή σύνδεσης"/>
          <p:cNvCxnSpPr/>
          <p:nvPr/>
        </p:nvCxnSpPr>
        <p:spPr>
          <a:xfrm rot="10800000" flipV="1">
            <a:off x="4929190" y="3929066"/>
            <a:ext cx="1071570" cy="928694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- Ορθογώνιο"/>
          <p:cNvSpPr/>
          <p:nvPr/>
        </p:nvSpPr>
        <p:spPr>
          <a:xfrm>
            <a:off x="4643438" y="3143248"/>
            <a:ext cx="1071570" cy="7858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dirty="0">
                <a:solidFill>
                  <a:schemeClr val="tx1"/>
                </a:solidFill>
              </a:rPr>
              <a:t>Κάθετη στην επιφάνεια</a:t>
            </a:r>
          </a:p>
        </p:txBody>
      </p:sp>
      <p:cxnSp>
        <p:nvCxnSpPr>
          <p:cNvPr id="31" name="30 - Ευθύγραμμο βέλος σύνδεσης"/>
          <p:cNvCxnSpPr/>
          <p:nvPr/>
        </p:nvCxnSpPr>
        <p:spPr>
          <a:xfrm rot="16200000" flipH="1">
            <a:off x="4786314" y="4143380"/>
            <a:ext cx="785818" cy="7143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32 - Ορθογώνιο"/>
          <p:cNvSpPr/>
          <p:nvPr/>
        </p:nvSpPr>
        <p:spPr>
          <a:xfrm>
            <a:off x="5572132" y="4429132"/>
            <a:ext cx="714380" cy="357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500" dirty="0">
                <a:solidFill>
                  <a:schemeClr val="tx1"/>
                </a:solidFill>
              </a:rPr>
              <a:t>Νότος</a:t>
            </a:r>
          </a:p>
        </p:txBody>
      </p:sp>
      <p:sp>
        <p:nvSpPr>
          <p:cNvPr id="34" name="33 - Ορθογώνιο"/>
          <p:cNvSpPr/>
          <p:nvPr/>
        </p:nvSpPr>
        <p:spPr>
          <a:xfrm>
            <a:off x="7643834" y="4643446"/>
            <a:ext cx="1071570" cy="357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500" dirty="0">
                <a:solidFill>
                  <a:schemeClr val="tx1"/>
                </a:solidFill>
              </a:rPr>
              <a:t>Παράθυρο</a:t>
            </a:r>
          </a:p>
        </p:txBody>
      </p:sp>
      <p:sp>
        <p:nvSpPr>
          <p:cNvPr id="35" name="34 - Ορθογώνιο"/>
          <p:cNvSpPr/>
          <p:nvPr/>
        </p:nvSpPr>
        <p:spPr>
          <a:xfrm>
            <a:off x="7500958" y="4143380"/>
            <a:ext cx="1071570" cy="500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500" dirty="0">
                <a:solidFill>
                  <a:schemeClr val="tx1"/>
                </a:solidFill>
              </a:rPr>
              <a:t>Οριζόντιο επίπεδο</a:t>
            </a:r>
          </a:p>
        </p:txBody>
      </p:sp>
      <p:sp>
        <p:nvSpPr>
          <p:cNvPr id="36" name="35 - Ορθογώνιο"/>
          <p:cNvSpPr/>
          <p:nvPr/>
        </p:nvSpPr>
        <p:spPr>
          <a:xfrm>
            <a:off x="7572396" y="3143248"/>
            <a:ext cx="785818" cy="214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500" dirty="0">
                <a:solidFill>
                  <a:schemeClr val="tx1"/>
                </a:solidFill>
              </a:rPr>
              <a:t>Σκίαση</a:t>
            </a:r>
          </a:p>
        </p:txBody>
      </p:sp>
      <p:sp>
        <p:nvSpPr>
          <p:cNvPr id="37" name="36 - Ορθογώνιο"/>
          <p:cNvSpPr/>
          <p:nvPr/>
        </p:nvSpPr>
        <p:spPr>
          <a:xfrm>
            <a:off x="6929454" y="1928802"/>
            <a:ext cx="928694" cy="214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500" dirty="0">
                <a:solidFill>
                  <a:schemeClr val="tx1"/>
                </a:solidFill>
              </a:rPr>
              <a:t>Σκίαστρο</a:t>
            </a:r>
          </a:p>
        </p:txBody>
      </p:sp>
      <p:sp>
        <p:nvSpPr>
          <p:cNvPr id="39" name="38 - Ορθογώνιο"/>
          <p:cNvSpPr/>
          <p:nvPr/>
        </p:nvSpPr>
        <p:spPr>
          <a:xfrm>
            <a:off x="4714876" y="1428736"/>
            <a:ext cx="928694" cy="2857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500" dirty="0">
                <a:solidFill>
                  <a:schemeClr val="tx1"/>
                </a:solidFill>
              </a:rPr>
              <a:t>Ήλιος</a:t>
            </a:r>
          </a:p>
        </p:txBody>
      </p:sp>
      <p:sp>
        <p:nvSpPr>
          <p:cNvPr id="40" name="2 - Θέση περιεχομένου"/>
          <p:cNvSpPr txBox="1">
            <a:spLocks/>
          </p:cNvSpPr>
          <p:nvPr/>
        </p:nvSpPr>
        <p:spPr>
          <a:xfrm>
            <a:off x="1428728" y="4929198"/>
            <a:ext cx="1643074" cy="3571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l-GR" sz="1200" b="1" dirty="0"/>
              <a:t>                        (α)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1" name="2 - Θέση περιεχομένου"/>
          <p:cNvSpPr txBox="1">
            <a:spLocks/>
          </p:cNvSpPr>
          <p:nvPr/>
        </p:nvSpPr>
        <p:spPr>
          <a:xfrm>
            <a:off x="5643570" y="4929198"/>
            <a:ext cx="1643074" cy="3571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l-GR" sz="1200" b="1" dirty="0"/>
              <a:t>                        (β)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57166"/>
            <a:ext cx="8892480" cy="857232"/>
          </a:xfrm>
        </p:spPr>
        <p:txBody>
          <a:bodyPr>
            <a:noAutofit/>
          </a:bodyPr>
          <a:lstStyle/>
          <a:p>
            <a:r>
              <a:rPr lang="el-GR" sz="3000" b="1" dirty="0"/>
              <a:t> Παράδειγμα εφαρμογής: </a:t>
            </a:r>
            <a:r>
              <a:rPr lang="el-GR" sz="3000" b="1" dirty="0">
                <a:solidFill>
                  <a:schemeClr val="bg2">
                    <a:lumMod val="50000"/>
                  </a:schemeClr>
                </a:solidFill>
              </a:rPr>
              <a:t>Έλεγχος επίδρασης υαλοπινάκων στη θέρμανση εσωτερικών χώρων </a:t>
            </a:r>
            <a:endParaRPr lang="en-US" sz="3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28736"/>
            <a:ext cx="5580112" cy="5072098"/>
          </a:xfrm>
        </p:spPr>
        <p:txBody>
          <a:bodyPr>
            <a:noAutofit/>
          </a:bodyPr>
          <a:lstStyle/>
          <a:p>
            <a:r>
              <a:rPr lang="el-GR" sz="1800" dirty="0"/>
              <a:t>Από την προσπίπτουσα στον υαλοπίνακα ηλιακή ακτινοβολία ένα ποσοστό: </a:t>
            </a:r>
          </a:p>
          <a:p>
            <a:pPr lvl="1"/>
            <a:r>
              <a:rPr lang="el-GR" sz="1600" b="1" dirty="0"/>
              <a:t>Ανακλάται </a:t>
            </a:r>
            <a:r>
              <a:rPr lang="el-GR" sz="1600" dirty="0"/>
              <a:t>στην επιφάνεια (</a:t>
            </a:r>
            <a:r>
              <a:rPr lang="en-US" sz="1600" dirty="0"/>
              <a:t>r) </a:t>
            </a:r>
          </a:p>
          <a:p>
            <a:pPr lvl="1"/>
            <a:r>
              <a:rPr lang="el-GR" sz="1600" dirty="0"/>
              <a:t>Απορροφάται από την επιφάνεια (η οποία θερμαίνεται) και </a:t>
            </a:r>
            <a:r>
              <a:rPr lang="el-GR" sz="1600" b="1" dirty="0"/>
              <a:t>επανεκπέμπεται </a:t>
            </a:r>
            <a:r>
              <a:rPr lang="el-GR" sz="1600" dirty="0"/>
              <a:t>ως IR (ε</a:t>
            </a:r>
            <a:r>
              <a:rPr lang="en-US" sz="1600" baseline="-25000" dirty="0"/>
              <a:t>i</a:t>
            </a:r>
            <a:r>
              <a:rPr lang="el-GR" sz="1600" dirty="0"/>
              <a:t>) στον εσωτερικό ή εξωτερικό χώρο, ανάλογα με διαφορά θερμοκρασίας, </a:t>
            </a:r>
          </a:p>
          <a:p>
            <a:pPr lvl="1"/>
            <a:r>
              <a:rPr lang="el-GR" sz="1600" b="1" dirty="0"/>
              <a:t>Διαπερνάει </a:t>
            </a:r>
            <a:r>
              <a:rPr lang="el-GR" sz="1600" dirty="0"/>
              <a:t>την επιφάνεια (τ) </a:t>
            </a:r>
          </a:p>
          <a:p>
            <a:endParaRPr lang="el-GR" sz="1800" dirty="0"/>
          </a:p>
          <a:p>
            <a:r>
              <a:rPr lang="el-GR" sz="1800" dirty="0"/>
              <a:t>Ο </a:t>
            </a:r>
            <a:r>
              <a:rPr lang="el-GR" sz="1800" b="1" dirty="0"/>
              <a:t>συντελεστής θερμικού κέρδους, g, </a:t>
            </a:r>
            <a:r>
              <a:rPr lang="el-GR" sz="1800" dirty="0"/>
              <a:t>εκφράζει την ικανότητα ενός υαλοπίνακα να αποκόπτει θερμικά κέρδη από την προσπίπτουσα ηλιακή ακτινοβολία. </a:t>
            </a:r>
          </a:p>
          <a:p>
            <a:pPr>
              <a:buNone/>
            </a:pPr>
            <a:r>
              <a:rPr lang="el-GR" sz="1800" b="1" dirty="0"/>
              <a:t>	Τιμές:                    </a:t>
            </a:r>
            <a:r>
              <a:rPr lang="el-GR" sz="1800" b="1" dirty="0">
                <a:solidFill>
                  <a:srgbClr val="C00000"/>
                </a:solidFill>
              </a:rPr>
              <a:t>0    </a:t>
            </a:r>
            <a:r>
              <a:rPr lang="el-GR" sz="1800" dirty="0"/>
              <a:t> </a:t>
            </a:r>
            <a:r>
              <a:rPr lang="el-GR" sz="1800" b="1" dirty="0">
                <a:solidFill>
                  <a:srgbClr val="C00000"/>
                </a:solidFill>
              </a:rPr>
              <a:t>έως    1</a:t>
            </a:r>
            <a:endParaRPr lang="el-GR" sz="1800" dirty="0"/>
          </a:p>
          <a:p>
            <a:pPr>
              <a:buNone/>
            </a:pPr>
            <a:r>
              <a:rPr lang="el-GR" sz="1800" b="1" dirty="0"/>
              <a:t>	</a:t>
            </a:r>
          </a:p>
          <a:p>
            <a:pPr>
              <a:buNone/>
            </a:pPr>
            <a:r>
              <a:rPr lang="el-GR" sz="1800" b="1" dirty="0">
                <a:solidFill>
                  <a:srgbClr val="C00000"/>
                </a:solidFill>
              </a:rPr>
              <a:t>	</a:t>
            </a:r>
          </a:p>
          <a:p>
            <a:pPr>
              <a:buNone/>
            </a:pPr>
            <a:endParaRPr lang="el-GR" sz="1800" b="1" dirty="0">
              <a:solidFill>
                <a:srgbClr val="C00000"/>
              </a:solidFill>
            </a:endParaRPr>
          </a:p>
          <a:p>
            <a:pPr>
              <a:buNone/>
            </a:pPr>
            <a:r>
              <a:rPr lang="el-GR" sz="1800" b="1" dirty="0">
                <a:solidFill>
                  <a:srgbClr val="C00000"/>
                </a:solidFill>
              </a:rPr>
              <a:t>	Βέλτιστη τιμή για μέσα πλάτη: </a:t>
            </a:r>
            <a:r>
              <a:rPr lang="el-GR" sz="1800" dirty="0">
                <a:solidFill>
                  <a:srgbClr val="C00000"/>
                </a:solidFill>
              </a:rPr>
              <a:t>0,4. </a:t>
            </a:r>
          </a:p>
          <a:p>
            <a:pPr>
              <a:buNone/>
            </a:pPr>
            <a:r>
              <a:rPr lang="el-GR" sz="1800" b="1" dirty="0"/>
              <a:t>	</a:t>
            </a:r>
            <a:r>
              <a:rPr lang="el-GR" sz="1800" dirty="0"/>
              <a:t>Επιλογή ανάλογα με </a:t>
            </a:r>
            <a:r>
              <a:rPr lang="el-GR" sz="1800" b="1" dirty="0"/>
              <a:t>χρήση κτιρίου </a:t>
            </a:r>
            <a:r>
              <a:rPr lang="el-GR" sz="1800" dirty="0"/>
              <a:t>και</a:t>
            </a:r>
            <a:r>
              <a:rPr lang="el-GR" sz="1800" b="1" dirty="0"/>
              <a:t> κλίμα περιοχής. </a:t>
            </a:r>
          </a:p>
          <a:p>
            <a:endParaRPr lang="en-US" sz="1800" dirty="0"/>
          </a:p>
        </p:txBody>
      </p:sp>
      <p:pic>
        <p:nvPicPr>
          <p:cNvPr id="1157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1857364"/>
            <a:ext cx="3236186" cy="37147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072066" y="5507196"/>
            <a:ext cx="44279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algn="ctr"/>
            <a:r>
              <a:rPr lang="el-GR" sz="1200" b="1" dirty="0"/>
              <a:t>Μετάδοση ηλιακής ακτινοβολίας μέσα από υαλοπίνακα </a:t>
            </a:r>
          </a:p>
          <a:p>
            <a:r>
              <a:rPr lang="el-GR" sz="1000" b="1" dirty="0"/>
              <a:t>           Πηγή: </a:t>
            </a:r>
            <a:r>
              <a:rPr lang="en-US" sz="1000" dirty="0">
                <a:hlinkClick r:id="rId4"/>
              </a:rPr>
              <a:t>http://www.prismaglass.gr/dat/prisma_storage/dat/67AEE251</a:t>
            </a:r>
            <a:endParaRPr lang="el-GR" sz="1000" dirty="0"/>
          </a:p>
          <a:p>
            <a:r>
              <a:rPr lang="el-GR" sz="1000" dirty="0"/>
              <a:t>                      </a:t>
            </a:r>
            <a:r>
              <a:rPr lang="en-US" sz="1000" dirty="0"/>
              <a:t>/news19.pdf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260648"/>
            <a:ext cx="94685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sz="2000" dirty="0"/>
          </a:p>
          <a:p>
            <a:endParaRPr lang="en-US" dirty="0"/>
          </a:p>
        </p:txBody>
      </p:sp>
      <p:sp>
        <p:nvSpPr>
          <p:cNvPr id="9" name="8 - Στρογγυλεμένο ορθογώνιο"/>
          <p:cNvSpPr/>
          <p:nvPr/>
        </p:nvSpPr>
        <p:spPr>
          <a:xfrm>
            <a:off x="71438" y="5143512"/>
            <a:ext cx="2643174" cy="5000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>
                <a:solidFill>
                  <a:schemeClr val="tx1"/>
                </a:solidFill>
              </a:rPr>
              <a:t>Μηδενική διαπερατότητα, άρα μηδενική επίδραση </a:t>
            </a:r>
          </a:p>
        </p:txBody>
      </p:sp>
      <p:sp>
        <p:nvSpPr>
          <p:cNvPr id="10" name="9 - Στρογγυλεμένο ορθογώνιο"/>
          <p:cNvSpPr/>
          <p:nvPr/>
        </p:nvSpPr>
        <p:spPr>
          <a:xfrm>
            <a:off x="2857488" y="5143512"/>
            <a:ext cx="2643206" cy="5000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600" dirty="0">
                <a:solidFill>
                  <a:schemeClr val="tx1"/>
                </a:solidFill>
              </a:rPr>
              <a:t>Χαμηλής ποιότητας μόνωση, άρα σημαντική επίδραση</a:t>
            </a:r>
          </a:p>
        </p:txBody>
      </p:sp>
      <p:cxnSp>
        <p:nvCxnSpPr>
          <p:cNvPr id="12" name="11 - Ευθύγραμμο βέλος σύνδεσης"/>
          <p:cNvCxnSpPr/>
          <p:nvPr/>
        </p:nvCxnSpPr>
        <p:spPr>
          <a:xfrm flipV="1">
            <a:off x="1357290" y="4857760"/>
            <a:ext cx="571504" cy="285752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- Ευθύγραμμο βέλος σύνδεσης"/>
          <p:cNvCxnSpPr/>
          <p:nvPr/>
        </p:nvCxnSpPr>
        <p:spPr>
          <a:xfrm rot="10800000">
            <a:off x="3214678" y="4857760"/>
            <a:ext cx="928694" cy="285752"/>
          </a:xfrm>
          <a:prstGeom prst="straightConnector1">
            <a:avLst/>
          </a:prstGeom>
          <a:ln w="19050"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7684"/>
            <a:ext cx="8892480" cy="476672"/>
          </a:xfrm>
        </p:spPr>
        <p:txBody>
          <a:bodyPr>
            <a:normAutofit fontScale="90000"/>
          </a:bodyPr>
          <a:lstStyle/>
          <a:p>
            <a:r>
              <a:rPr lang="el-GR" sz="3500" b="1" dirty="0"/>
              <a:t>Παράδειγμα πειραματικού μέρους</a:t>
            </a:r>
            <a:endParaRPr lang="en-US" sz="3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28596" y="857232"/>
            <a:ext cx="785818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b="1" dirty="0"/>
              <a:t>Υπολογισμός συνεισφοράς της προσπίπτουσας ηλιακής ακτινοβολίας Ι</a:t>
            </a:r>
            <a:r>
              <a:rPr lang="en-US" sz="2000" b="1" baseline="-25000" dirty="0"/>
              <a:t>n</a:t>
            </a:r>
            <a:r>
              <a:rPr lang="el-GR" sz="2000" b="1" dirty="0"/>
              <a:t>  σε υαλοπίνακα με τιμή συντελεστή θερμικού κέρδους </a:t>
            </a:r>
            <a:r>
              <a:rPr lang="en-US" sz="2000" b="1" dirty="0"/>
              <a:t>g </a:t>
            </a:r>
            <a:r>
              <a:rPr lang="el-GR" sz="2000" b="1" dirty="0"/>
              <a:t>στη θέρμανση του εσωτερικού χώρου. </a:t>
            </a:r>
          </a:p>
          <a:p>
            <a:endParaRPr lang="el-GR" sz="2000" b="1" dirty="0"/>
          </a:p>
          <a:p>
            <a:r>
              <a:rPr lang="el-GR" sz="2000" b="1" dirty="0"/>
              <a:t>Θεωρείστε κατακόρυφο υαλοπίνακα και κάθετη πρόσπτωση των ηλιακών ακτίνων</a:t>
            </a:r>
            <a:endParaRPr lang="en-US" sz="2000" b="1" dirty="0"/>
          </a:p>
          <a:p>
            <a:endParaRPr lang="en-US" sz="2000" b="1" dirty="0"/>
          </a:p>
          <a:p>
            <a:endParaRPr lang="el-GR" sz="2000" dirty="0"/>
          </a:p>
          <a:p>
            <a:r>
              <a:rPr lang="el-GR" sz="2000" dirty="0"/>
              <a:t>Θέρμανση λόγω προσπίπτουσας ηλιακής ακτινοβολίας= Ι</a:t>
            </a:r>
            <a:r>
              <a:rPr lang="en-US" sz="2000" baseline="-25000" dirty="0"/>
              <a:t>n</a:t>
            </a:r>
            <a:r>
              <a:rPr lang="en-US" sz="2000" dirty="0"/>
              <a:t> g </a:t>
            </a:r>
            <a:endParaRPr lang="el-GR" sz="2000" dirty="0"/>
          </a:p>
          <a:p>
            <a:endParaRPr lang="en-US" sz="2000" b="1" dirty="0"/>
          </a:p>
          <a:p>
            <a:endParaRPr lang="en-US" dirty="0"/>
          </a:p>
        </p:txBody>
      </p:sp>
      <p:pic>
        <p:nvPicPr>
          <p:cNvPr id="11" name="10 - Εικόνα"/>
          <p:cNvPicPr/>
          <p:nvPr/>
        </p:nvPicPr>
        <p:blipFill>
          <a:blip r:embed="rId3"/>
          <a:srcRect l="17170" t="24300" r="12039" b="15780"/>
          <a:stretch>
            <a:fillRect/>
          </a:stretch>
        </p:blipFill>
        <p:spPr bwMode="auto">
          <a:xfrm>
            <a:off x="2779148" y="4152759"/>
            <a:ext cx="3721678" cy="177657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TextBox 6"/>
          <p:cNvSpPr txBox="1"/>
          <p:nvPr/>
        </p:nvSpPr>
        <p:spPr>
          <a:xfrm>
            <a:off x="2500298" y="5786454"/>
            <a:ext cx="44279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algn="ctr"/>
            <a:r>
              <a:rPr lang="el-GR" sz="1200" b="1" dirty="0"/>
              <a:t>Συνεισφορά κάθετα προσπίπτουσας ηλιακής ακτινοβολίας στη θέρμανση εσωτερικού χώρου σε μια θερμή ημέρα </a:t>
            </a:r>
          </a:p>
        </p:txBody>
      </p:sp>
      <p:sp>
        <p:nvSpPr>
          <p:cNvPr id="15" name="14 - Ορθογώνιο"/>
          <p:cNvSpPr/>
          <p:nvPr/>
        </p:nvSpPr>
        <p:spPr>
          <a:xfrm>
            <a:off x="6286512" y="4286256"/>
            <a:ext cx="1928826" cy="714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1200" dirty="0">
                <a:solidFill>
                  <a:schemeClr val="tx1"/>
                </a:solidFill>
              </a:rPr>
              <a:t>Ηλιακή ακτινοβολία που διαπερνάει τον υαλοπίνακα</a:t>
            </a:r>
          </a:p>
        </p:txBody>
      </p:sp>
      <p:sp>
        <p:nvSpPr>
          <p:cNvPr id="16" name="15 - Ορθογώνιο"/>
          <p:cNvSpPr/>
          <p:nvPr/>
        </p:nvSpPr>
        <p:spPr>
          <a:xfrm>
            <a:off x="6357950" y="5357826"/>
            <a:ext cx="1928826" cy="714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rgbClr val="C00000"/>
                </a:solidFill>
              </a:rPr>
              <a:t>IR</a:t>
            </a:r>
            <a:r>
              <a:rPr lang="el-GR" sz="1200" dirty="0">
                <a:solidFill>
                  <a:srgbClr val="C00000"/>
                </a:solidFill>
              </a:rPr>
              <a:t> ακτινοβολία λόγω θέρμανσης υαλοπίνακα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>
            <a:normAutofit/>
          </a:bodyPr>
          <a:lstStyle/>
          <a:p>
            <a:r>
              <a:rPr lang="el-GR" sz="3000" b="1" dirty="0"/>
              <a:t>Όργανα μέτρησης ηλιακής ακτινοβολίας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70000" lnSpcReduction="20000"/>
          </a:bodyPr>
          <a:lstStyle/>
          <a:p>
            <a:r>
              <a:rPr lang="el-GR" dirty="0"/>
              <a:t>Για την μελέτη του ηλιακού δυναμικού μιας περιοχής είναι απαραίτητη η μέτρηση της ηλιακής ακτινοβολίας για μεγάλο χρονικό διάστημα. </a:t>
            </a:r>
          </a:p>
          <a:p>
            <a:endParaRPr lang="en-US" dirty="0"/>
          </a:p>
          <a:p>
            <a:r>
              <a:rPr lang="el-GR" dirty="0"/>
              <a:t>Κυριότερα όργανα μέτρησης: </a:t>
            </a:r>
          </a:p>
          <a:p>
            <a:pPr marL="914400" lvl="1" indent="-514350">
              <a:buFont typeface="+mj-lt"/>
              <a:buAutoNum type="arabicPeriod"/>
            </a:pPr>
            <a:r>
              <a:rPr lang="el-GR" dirty="0"/>
              <a:t>Φασματοφωτόμετρα </a:t>
            </a:r>
          </a:p>
          <a:p>
            <a:pPr marL="914400" lvl="1" indent="-514350">
              <a:buFont typeface="+mj-lt"/>
              <a:buAutoNum type="arabicPeriod"/>
            </a:pPr>
            <a:r>
              <a:rPr lang="el-GR" dirty="0"/>
              <a:t>Ακτινόμετρα (πυρανόμετρα, πυρηλιόμετρα) </a:t>
            </a:r>
          </a:p>
          <a:p>
            <a:pPr marL="914400" lvl="1" indent="-514350">
              <a:buFont typeface="+mj-lt"/>
              <a:buAutoNum type="arabicPeriod"/>
            </a:pPr>
            <a:r>
              <a:rPr lang="el-GR" dirty="0"/>
              <a:t>Ανιχνευτές ακτινοβολίας</a:t>
            </a:r>
          </a:p>
          <a:p>
            <a:endParaRPr lang="en-US" dirty="0"/>
          </a:p>
          <a:p>
            <a:r>
              <a:rPr lang="el-GR" dirty="0"/>
              <a:t>Ένα όργανο μέτρησης της ηλιακής ακτινοβολίας αποτελείται από:</a:t>
            </a:r>
            <a:endParaRPr lang="en-US" dirty="0"/>
          </a:p>
          <a:p>
            <a:pPr marL="914400" lvl="1" indent="-514350">
              <a:buFont typeface="+mj-lt"/>
              <a:buAutoNum type="arabicPeriod"/>
            </a:pPr>
            <a:r>
              <a:rPr lang="el-GR" dirty="0"/>
              <a:t>Το συλλέκτη της ακτινοβολίας</a:t>
            </a:r>
            <a:endParaRPr lang="en-US" dirty="0"/>
          </a:p>
          <a:p>
            <a:pPr marL="914400" lvl="1" indent="-514350">
              <a:buFont typeface="+mj-lt"/>
              <a:buAutoNum type="arabicPeriod"/>
            </a:pPr>
            <a:r>
              <a:rPr lang="el-GR" dirty="0"/>
              <a:t>Τη διάταξη φασματικής ανάλυσης της ακτινοβολίας</a:t>
            </a:r>
            <a:endParaRPr lang="en-US" dirty="0"/>
          </a:p>
          <a:p>
            <a:pPr marL="914400" lvl="1" indent="-514350">
              <a:buFont typeface="+mj-lt"/>
              <a:buAutoNum type="arabicPeriod"/>
            </a:pPr>
            <a:r>
              <a:rPr lang="el-GR" dirty="0"/>
              <a:t>Τη μονάδα ανίχνευσης και καταμέτρησης της ακτινοβολίας</a:t>
            </a:r>
            <a:endParaRPr lang="en-US" dirty="0"/>
          </a:p>
          <a:p>
            <a:pPr marL="914400" lvl="1" indent="-514350">
              <a:buFont typeface="+mj-lt"/>
              <a:buAutoNum type="arabicPeriod"/>
            </a:pPr>
            <a:r>
              <a:rPr lang="el-GR" dirty="0"/>
              <a:t>Τη μονάδα καταγραφής της ακτινοβολίας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000" b="1" dirty="0"/>
              <a:t>Όργανα μέτρησης ηλιακής ακτινοβολίας - Ακτινόμετρα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l-GR" b="1" dirty="0"/>
              <a:t>Ακτινόμετρα (πυρανόμετρα, πυρηλιόμετρα) </a:t>
            </a:r>
            <a:endParaRPr lang="en-US" dirty="0"/>
          </a:p>
          <a:p>
            <a:r>
              <a:rPr lang="el-GR" dirty="0"/>
              <a:t>Παρέχουν δυνατότητα </a:t>
            </a:r>
            <a:r>
              <a:rPr lang="el-GR" b="1" dirty="0"/>
              <a:t>μέτρησης της </a:t>
            </a:r>
            <a:r>
              <a:rPr lang="el-GR" b="1" dirty="0">
                <a:solidFill>
                  <a:srgbClr val="C00000"/>
                </a:solidFill>
              </a:rPr>
              <a:t>πυκνότητας ροής/ισχύος (</a:t>
            </a:r>
            <a:r>
              <a:rPr lang="en-US" b="1" dirty="0">
                <a:solidFill>
                  <a:srgbClr val="C00000"/>
                </a:solidFill>
              </a:rPr>
              <a:t>W/m</a:t>
            </a:r>
            <a:r>
              <a:rPr lang="en-US" b="1" baseline="30000" dirty="0">
                <a:solidFill>
                  <a:srgbClr val="C00000"/>
                </a:solidFill>
              </a:rPr>
              <a:t>2</a:t>
            </a:r>
            <a:r>
              <a:rPr lang="en-US" b="1" dirty="0">
                <a:solidFill>
                  <a:srgbClr val="C00000"/>
                </a:solidFill>
              </a:rPr>
              <a:t>) </a:t>
            </a:r>
            <a:r>
              <a:rPr lang="el-GR" b="1" dirty="0"/>
              <a:t>της ολικής ή της άμεσης ή της διάχυτης ακτινοβολίας</a:t>
            </a:r>
            <a:r>
              <a:rPr lang="el-GR" dirty="0"/>
              <a:t> σε συγκεκριμένες φασματικές περιοχές. </a:t>
            </a:r>
            <a:endParaRPr lang="en-US" dirty="0"/>
          </a:p>
          <a:p>
            <a:r>
              <a:rPr lang="el-GR" dirty="0"/>
              <a:t>Δεν υπάρχει δυνατότητα ανίχνευσης μεταβολών του φάσματος</a:t>
            </a:r>
            <a:r>
              <a:rPr lang="en-US" dirty="0"/>
              <a:t>.</a:t>
            </a:r>
            <a:r>
              <a:rPr lang="el-GR" dirty="0"/>
              <a:t> Ανιχνεύεται η μεταβολή της συνολικής ροής της ακτινοβολίας. </a:t>
            </a:r>
          </a:p>
          <a:p>
            <a:r>
              <a:rPr lang="el-GR" dirty="0"/>
              <a:t>Μετρούν συνολικά την ακτινοβολία που περιλαμβάνεται σε καθορισμένη φασματική περιοχή (ευρεία ή στενή </a:t>
            </a:r>
            <a:r>
              <a:rPr lang="el-GR" dirty="0">
                <a:sym typeface="Wingdings" pitchFamily="2" charset="2"/>
              </a:rPr>
              <a:t> </a:t>
            </a:r>
            <a:r>
              <a:rPr lang="el-GR" dirty="0"/>
              <a:t>ακτινόμετρα ευρείας (&gt;20</a:t>
            </a:r>
            <a:r>
              <a:rPr lang="en-US" dirty="0"/>
              <a:t>nm) </a:t>
            </a:r>
            <a:r>
              <a:rPr lang="el-GR" dirty="0"/>
              <a:t>ή στενής φασματικής περιοχής</a:t>
            </a:r>
            <a:r>
              <a:rPr lang="en-US" dirty="0"/>
              <a:t> </a:t>
            </a:r>
            <a:r>
              <a:rPr lang="el-GR" dirty="0"/>
              <a:t>(</a:t>
            </a:r>
            <a:r>
              <a:rPr lang="en-US" dirty="0"/>
              <a:t>&lt;1</a:t>
            </a:r>
            <a:r>
              <a:rPr lang="el-GR" dirty="0"/>
              <a:t>0</a:t>
            </a:r>
            <a:r>
              <a:rPr lang="en-US" dirty="0"/>
              <a:t>nm)</a:t>
            </a:r>
            <a:r>
              <a:rPr lang="el-GR" dirty="0"/>
              <a:t>). </a:t>
            </a:r>
          </a:p>
          <a:p>
            <a:r>
              <a:rPr lang="el-GR" dirty="0"/>
              <a:t>Η φασματική απόκριση των ακτινομέτρων καθορίζεται από τον κατασκευαστή, συνήθως με τη χρήση φίλτρων με μέγιστη διαπερατότητα στη φασματική περιοχή που επιθυμείται.</a:t>
            </a:r>
          </a:p>
          <a:p>
            <a:r>
              <a:rPr lang="el-GR" dirty="0"/>
              <a:t>Ανάλογα με το τι μετράει το κάθε όργανο, διακρίνονται σε </a:t>
            </a:r>
            <a:r>
              <a:rPr lang="el-GR" b="1" dirty="0"/>
              <a:t>πυρανόμετρα</a:t>
            </a:r>
            <a:r>
              <a:rPr lang="el-GR" dirty="0"/>
              <a:t> και </a:t>
            </a:r>
            <a:r>
              <a:rPr lang="el-GR" b="1" dirty="0"/>
              <a:t>πυρηλιόμετρα</a:t>
            </a:r>
            <a:r>
              <a:rPr lang="el-GR" dirty="0"/>
              <a:t>.</a:t>
            </a:r>
          </a:p>
          <a:p>
            <a:r>
              <a:rPr lang="el-GR" b="1" dirty="0"/>
              <a:t>Αρχή λειτουργίας: </a:t>
            </a:r>
            <a:r>
              <a:rPr lang="el-GR" dirty="0"/>
              <a:t>θερμοηλεκτρικό</a:t>
            </a:r>
            <a:r>
              <a:rPr lang="el-GR" b="1" dirty="0"/>
              <a:t> </a:t>
            </a:r>
            <a:r>
              <a:rPr lang="el-GR" dirty="0"/>
              <a:t>φαινόμενο (</a:t>
            </a:r>
            <a:r>
              <a:rPr lang="en-US" dirty="0"/>
              <a:t>Seebeck</a:t>
            </a:r>
            <a:r>
              <a:rPr lang="el-GR" dirty="0"/>
              <a:t>,</a:t>
            </a:r>
            <a:r>
              <a:rPr lang="en-US" dirty="0"/>
              <a:t> </a:t>
            </a:r>
            <a:r>
              <a:rPr lang="el-GR" dirty="0"/>
              <a:t>θερμοζεύγη) ή φωτοηλεκτρικό φαινόμενο (φωτοδίοδοι)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643998" cy="1143000"/>
          </a:xfrm>
        </p:spPr>
        <p:txBody>
          <a:bodyPr>
            <a:normAutofit fontScale="90000"/>
          </a:bodyPr>
          <a:lstStyle/>
          <a:p>
            <a:r>
              <a:rPr lang="el-GR" sz="3000" b="1" dirty="0"/>
              <a:t>Όργανα μέτρησης ηλιακής ακτινοβολίας – </a:t>
            </a:r>
            <a:br>
              <a:rPr lang="el-GR" sz="3000" b="1" dirty="0"/>
            </a:br>
            <a:r>
              <a:rPr lang="el-GR" sz="2800" b="1" dirty="0"/>
              <a:t>Μέτρηση ολικής ηλιακής ακτινοβολίας και συνιστωσών της</a:t>
            </a:r>
            <a:endParaRPr lang="en-US" sz="2800" dirty="0"/>
          </a:p>
        </p:txBody>
      </p:sp>
      <p:graphicFrame>
        <p:nvGraphicFramePr>
          <p:cNvPr id="4" name="3 - Πίνακας"/>
          <p:cNvGraphicFramePr>
            <a:graphicFrameLocks noGrp="1"/>
          </p:cNvGraphicFramePr>
          <p:nvPr/>
        </p:nvGraphicFramePr>
        <p:xfrm>
          <a:off x="214282" y="1880244"/>
          <a:ext cx="8715435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5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308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88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Συνιστώσα ηλιακής</a:t>
                      </a:r>
                      <a:r>
                        <a:rPr lang="el-GR" baseline="0" dirty="0"/>
                        <a:t> </a:t>
                      </a:r>
                      <a:r>
                        <a:rPr lang="el-GR" dirty="0"/>
                        <a:t>ακτινοβολίας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Μετρούμενο μέγεθος (Μονάδες)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Όργανο μέτρησης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Ολική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800" dirty="0"/>
                        <a:t>Πυκνότητα ροής/ισχύος σε οριζόντια επιφάνεια (</a:t>
                      </a:r>
                      <a:r>
                        <a:rPr lang="en-US" sz="1800" dirty="0"/>
                        <a:t>W/m</a:t>
                      </a:r>
                      <a:r>
                        <a:rPr lang="en-US" sz="1800" baseline="30000" dirty="0"/>
                        <a:t>2</a:t>
                      </a:r>
                      <a:r>
                        <a:rPr lang="en-US" sz="1800" dirty="0"/>
                        <a:t>)</a:t>
                      </a:r>
                      <a:r>
                        <a:rPr lang="el-GR" sz="1800" dirty="0"/>
                        <a:t> 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Πυρανόμετρο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Άμεση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dirty="0"/>
                        <a:t>Πυκνότητα ροής/ισχύος σε επιφάνεια αναφοράς κάθετη στη διεύθυνση διάδοσης της ακτινοβολίας (</a:t>
                      </a:r>
                      <a:r>
                        <a:rPr lang="en-US" sz="1800" dirty="0"/>
                        <a:t>W/m</a:t>
                      </a:r>
                      <a:r>
                        <a:rPr lang="en-US" sz="1800" baseline="30000" dirty="0"/>
                        <a:t>2</a:t>
                      </a:r>
                      <a:r>
                        <a:rPr lang="en-US" sz="1800" dirty="0"/>
                        <a:t>)</a:t>
                      </a:r>
                      <a:r>
                        <a:rPr lang="el-GR" sz="1800" dirty="0"/>
                        <a:t> 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Πυρηλιόμετρο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Διάχυτη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dirty="0"/>
                        <a:t>Πυκνότητα ροής/ισχύος σε οριζόντια επιφάνεια (</a:t>
                      </a:r>
                      <a:r>
                        <a:rPr lang="en-US" sz="1800" dirty="0"/>
                        <a:t>W/m</a:t>
                      </a:r>
                      <a:r>
                        <a:rPr lang="en-US" sz="1800" baseline="30000" dirty="0"/>
                        <a:t>2</a:t>
                      </a:r>
                      <a:r>
                        <a:rPr lang="en-US" sz="1800" dirty="0"/>
                        <a:t>)</a:t>
                      </a:r>
                      <a:r>
                        <a:rPr lang="el-GR" sz="1800" dirty="0"/>
                        <a:t> 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Πυρανόμετρο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908720"/>
          </a:xfrm>
        </p:spPr>
        <p:txBody>
          <a:bodyPr>
            <a:normAutofit fontScale="90000"/>
          </a:bodyPr>
          <a:lstStyle/>
          <a:p>
            <a:r>
              <a:rPr lang="el-GR" sz="3500" b="1" dirty="0"/>
              <a:t>Πυρανόμετρο – Μέτρηση ολικής ακτινοβολίας</a:t>
            </a:r>
            <a:endParaRPr lang="en-US" sz="35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3571876"/>
            <a:ext cx="8229600" cy="2646602"/>
          </a:xfrm>
        </p:spPr>
        <p:txBody>
          <a:bodyPr>
            <a:noAutofit/>
          </a:bodyPr>
          <a:lstStyle/>
          <a:p>
            <a:r>
              <a:rPr lang="el-GR" sz="1600" dirty="0"/>
              <a:t>Είδος ακτινομέτρου, που μετράει την πυκνότητα ροής σε ολόκληρο το φάσμα της ηλιακής ακτινοβολίας (ολοφασματική ακτινοβολία, από 280</a:t>
            </a:r>
            <a:r>
              <a:rPr lang="en-US" sz="1600" dirty="0"/>
              <a:t>nm</a:t>
            </a:r>
            <a:r>
              <a:rPr lang="el-GR" sz="1600" dirty="0"/>
              <a:t> έως 3000</a:t>
            </a:r>
            <a:r>
              <a:rPr lang="en-US" sz="1600" dirty="0"/>
              <a:t>nm</a:t>
            </a:r>
            <a:r>
              <a:rPr lang="el-GR" sz="1600" dirty="0"/>
              <a:t>) </a:t>
            </a:r>
            <a:r>
              <a:rPr lang="el-GR" sz="1600" b="1" dirty="0"/>
              <a:t>σε οριζόντια επιφάνεια</a:t>
            </a:r>
            <a:r>
              <a:rPr lang="el-GR" sz="1600" dirty="0"/>
              <a:t>. </a:t>
            </a:r>
          </a:p>
          <a:p>
            <a:r>
              <a:rPr lang="el-GR" sz="1600" dirty="0"/>
              <a:t>Η ακτινοβολία ανιχνεύεται από αισθητήρα με οπτικό πεδίο 0</a:t>
            </a:r>
            <a:r>
              <a:rPr lang="el-GR" sz="1600" baseline="30000" dirty="0"/>
              <a:t>ο</a:t>
            </a:r>
            <a:r>
              <a:rPr lang="el-GR" sz="1600" dirty="0"/>
              <a:t>-180</a:t>
            </a:r>
            <a:r>
              <a:rPr lang="el-GR" sz="1600" baseline="30000" dirty="0"/>
              <a:t>ο</a:t>
            </a:r>
            <a:r>
              <a:rPr lang="el-GR" sz="1600" dirty="0"/>
              <a:t> (ημισφαίριο), ο οποίος καλύπτεται από διπλό θόλο.  </a:t>
            </a:r>
          </a:p>
          <a:p>
            <a:r>
              <a:rPr lang="el-GR" sz="1600" dirty="0"/>
              <a:t>Θόλος: προστασία από σκόνη και καιρικά φαινόμενα, σταθερότητα στη θερμική απόκριση του οργάνου.</a:t>
            </a:r>
          </a:p>
          <a:p>
            <a:pPr>
              <a:buNone/>
            </a:pPr>
            <a:r>
              <a:rPr lang="el-GR" sz="1600" b="1" dirty="0"/>
              <a:t>Βέλτιστη τοποθέτηση πυρανομέτρου:</a:t>
            </a:r>
            <a:endParaRPr lang="en-US" sz="1600" b="1" dirty="0"/>
          </a:p>
          <a:p>
            <a:r>
              <a:rPr lang="el-GR" sz="1600" dirty="0">
                <a:solidFill>
                  <a:srgbClr val="FF0000"/>
                </a:solidFill>
              </a:rPr>
              <a:t>Καθαρό οπτικό πεδίο, απαλλαγμένο από εμπόδια (ιδίως προς το Νότο, στο Βόρειο Ημισφαίριο, από όπου έρχεται η άμεση ακτινοβολία) ή τα εμπόδια να αποκόπτουν όσο το δυνατό μικρότερη στερεά γωνία γύρω από το οπτικό πεδίο. </a:t>
            </a:r>
          </a:p>
          <a:p>
            <a:r>
              <a:rPr lang="el-GR" sz="1600" dirty="0">
                <a:solidFill>
                  <a:srgbClr val="FF0000"/>
                </a:solidFill>
              </a:rPr>
              <a:t>Καλή οριζοντίωση του οργάνου μέτρησης. </a:t>
            </a:r>
          </a:p>
          <a:p>
            <a:endParaRPr lang="el-GR" sz="1800" dirty="0"/>
          </a:p>
          <a:p>
            <a:endParaRPr lang="en-US" sz="1800" dirty="0"/>
          </a:p>
          <a:p>
            <a:endParaRPr lang="en-US" sz="1800" dirty="0"/>
          </a:p>
        </p:txBody>
      </p:sp>
      <p:pic>
        <p:nvPicPr>
          <p:cNvPr id="4" name="Εικόνα 2" descr="Image159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2380" y="785794"/>
            <a:ext cx="3283868" cy="22350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5 - Εικόνα" descr="Pyranometer Internal Structure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857232"/>
            <a:ext cx="3429024" cy="21431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6 - TextBox"/>
          <p:cNvSpPr txBox="1"/>
          <p:nvPr/>
        </p:nvSpPr>
        <p:spPr>
          <a:xfrm>
            <a:off x="4429124" y="3071810"/>
            <a:ext cx="44291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b="1" dirty="0"/>
              <a:t>Δομή πυρανόμετρου</a:t>
            </a:r>
          </a:p>
          <a:p>
            <a:r>
              <a:rPr lang="el-GR" sz="1000" b="1" dirty="0"/>
              <a:t>Πηγή: </a:t>
            </a:r>
            <a:r>
              <a:rPr lang="el-GR" sz="1000" u="sng" dirty="0">
                <a:hlinkClick r:id="rId4"/>
              </a:rPr>
              <a:t>https://circuitdigest.com/tutorial/solar-radiation-measurement-methods-using-pyrheliometer-and-pyranometer</a:t>
            </a:r>
            <a:endParaRPr lang="el-GR" sz="1000" dirty="0"/>
          </a:p>
          <a:p>
            <a:endParaRPr lang="el-GR" sz="1000" dirty="0"/>
          </a:p>
        </p:txBody>
      </p:sp>
      <p:sp>
        <p:nvSpPr>
          <p:cNvPr id="8" name="7 - Ορθογώνιο"/>
          <p:cNvSpPr/>
          <p:nvPr/>
        </p:nvSpPr>
        <p:spPr>
          <a:xfrm>
            <a:off x="6786578" y="1285860"/>
            <a:ext cx="1128746" cy="2857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000" dirty="0">
                <a:solidFill>
                  <a:schemeClr val="tx1"/>
                </a:solidFill>
              </a:rPr>
              <a:t>Διπλός θόλος</a:t>
            </a:r>
          </a:p>
        </p:txBody>
      </p:sp>
      <p:sp>
        <p:nvSpPr>
          <p:cNvPr id="9" name="8 - Ορθογώνιο"/>
          <p:cNvSpPr/>
          <p:nvPr/>
        </p:nvSpPr>
        <p:spPr>
          <a:xfrm>
            <a:off x="7429520" y="1500174"/>
            <a:ext cx="1500198" cy="2857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000" dirty="0">
                <a:solidFill>
                  <a:schemeClr val="tx1"/>
                </a:solidFill>
              </a:rPr>
              <a:t>Αμαυρωμένη επιφάνεια</a:t>
            </a:r>
          </a:p>
          <a:p>
            <a:pPr algn="ctr"/>
            <a:r>
              <a:rPr lang="el-GR" sz="1000" dirty="0">
                <a:solidFill>
                  <a:schemeClr val="tx1"/>
                </a:solidFill>
              </a:rPr>
              <a:t>(Μέλαν σώμα)</a:t>
            </a:r>
          </a:p>
        </p:txBody>
      </p:sp>
      <p:sp>
        <p:nvSpPr>
          <p:cNvPr id="10" name="9 - Ορθογώνιο"/>
          <p:cNvSpPr/>
          <p:nvPr/>
        </p:nvSpPr>
        <p:spPr>
          <a:xfrm>
            <a:off x="7358082" y="1785926"/>
            <a:ext cx="1128746" cy="285752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000" dirty="0">
                <a:solidFill>
                  <a:schemeClr val="tx1"/>
                </a:solidFill>
              </a:rPr>
              <a:t>Τάση εξόδου</a:t>
            </a:r>
          </a:p>
        </p:txBody>
      </p:sp>
      <p:sp>
        <p:nvSpPr>
          <p:cNvPr id="11" name="10 - Ορθογώνιο"/>
          <p:cNvSpPr/>
          <p:nvPr/>
        </p:nvSpPr>
        <p:spPr>
          <a:xfrm>
            <a:off x="7500958" y="2143116"/>
            <a:ext cx="1128746" cy="285752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000" dirty="0">
                <a:solidFill>
                  <a:schemeClr val="tx1"/>
                </a:solidFill>
              </a:rPr>
              <a:t>Θερμοπύλη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-171400"/>
            <a:ext cx="8229600" cy="908720"/>
          </a:xfrm>
        </p:spPr>
        <p:txBody>
          <a:bodyPr>
            <a:normAutofit/>
          </a:bodyPr>
          <a:lstStyle/>
          <a:p>
            <a:r>
              <a:rPr lang="el-GR" sz="3500" b="1" dirty="0"/>
              <a:t>Πυρανόμετρο – Αρχή λειτουργίας</a:t>
            </a:r>
            <a:endParaRPr lang="en-US" sz="35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744754"/>
            <a:ext cx="8229600" cy="518457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l-GR" sz="2000" b="1" dirty="0"/>
              <a:t>Αρχή λειτουργίας: </a:t>
            </a:r>
            <a:r>
              <a:rPr lang="el-GR" sz="2000" dirty="0"/>
              <a:t>θερμοηλεκτρικό φαινόμενο (φαινόμενο </a:t>
            </a:r>
            <a:r>
              <a:rPr lang="en-US" sz="2000" dirty="0"/>
              <a:t>Seebeck)</a:t>
            </a:r>
            <a:r>
              <a:rPr lang="el-GR" sz="2000" dirty="0"/>
              <a:t>.</a:t>
            </a:r>
          </a:p>
          <a:p>
            <a:pPr>
              <a:buNone/>
            </a:pPr>
            <a:endParaRPr lang="el-GR" sz="2000" dirty="0"/>
          </a:p>
          <a:p>
            <a:r>
              <a:rPr lang="el-GR" sz="2000" dirty="0"/>
              <a:t>Ύπαρξη 2 κεραμικών επιφανειών. Στην επιφανειακή πλάκα, όπου προσπίπτει η ηλιακή ακτινοβολία: διεργασία αμαύρωσης (μέλαν σώμα).</a:t>
            </a:r>
          </a:p>
          <a:p>
            <a:pPr lvl="1"/>
            <a:r>
              <a:rPr lang="el-GR" sz="1600" dirty="0"/>
              <a:t>Θέρμανση της επιφανειακής μαυρισμένης πλάκας από ηλιακή ακτινοβολία, αλλά όχι της εσωτερικής πλάκας </a:t>
            </a:r>
            <a:r>
              <a:rPr lang="el-GR" sz="1600" dirty="0">
                <a:sym typeface="Wingdings" pitchFamily="2" charset="2"/>
              </a:rPr>
              <a:t> εμφάνιση διαφοράς θερμοκρασίας.</a:t>
            </a:r>
          </a:p>
          <a:p>
            <a:r>
              <a:rPr lang="el-GR" sz="2000" dirty="0">
                <a:sym typeface="Wingdings" pitchFamily="2" charset="2"/>
              </a:rPr>
              <a:t>Μεγάλος αριθμός (50-100) θερμοστοιχείων συνδεδεμένων σε σειρά (θερμοπύλη) συνδέεται με τις 2 επιφάνειες.</a:t>
            </a:r>
          </a:p>
          <a:p>
            <a:endParaRPr lang="el-GR" sz="2200" dirty="0">
              <a:sym typeface="Wingdings" pitchFamily="2" charset="2"/>
            </a:endParaRPr>
          </a:p>
          <a:p>
            <a:endParaRPr lang="en-US" sz="2200" dirty="0"/>
          </a:p>
          <a:p>
            <a:endParaRPr lang="en-US" sz="1800" dirty="0"/>
          </a:p>
          <a:p>
            <a:endParaRPr lang="en-US" sz="1800" dirty="0"/>
          </a:p>
        </p:txBody>
      </p:sp>
      <p:pic>
        <p:nvPicPr>
          <p:cNvPr id="5" name="4 - Εικόνα"/>
          <p:cNvPicPr/>
          <p:nvPr/>
        </p:nvPicPr>
        <p:blipFill>
          <a:blip r:embed="rId2"/>
          <a:srcRect l="39325" t="36656" r="36503" b="40836"/>
          <a:stretch>
            <a:fillRect/>
          </a:stretch>
        </p:blipFill>
        <p:spPr bwMode="auto">
          <a:xfrm>
            <a:off x="1785919" y="4000504"/>
            <a:ext cx="5143535" cy="20002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5 - TextBox"/>
          <p:cNvSpPr txBox="1"/>
          <p:nvPr/>
        </p:nvSpPr>
        <p:spPr>
          <a:xfrm>
            <a:off x="1785918" y="6058935"/>
            <a:ext cx="5072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b="1" dirty="0"/>
              <a:t>Δομή αισθητήρα μέτρησης ηλιακής ακτινοβολίας</a:t>
            </a:r>
          </a:p>
          <a:p>
            <a:r>
              <a:rPr lang="el-GR" sz="1000" b="1" dirty="0"/>
              <a:t>Πηγή:</a:t>
            </a:r>
            <a:r>
              <a:rPr lang="en-US" sz="1000" dirty="0">
                <a:hlinkClick r:id="rId3"/>
              </a:rPr>
              <a:t>https://docplayer.gr/5985777-Ergastiria-kormoy-i-fysiki-tis-atmosfairas.html</a:t>
            </a:r>
            <a:endParaRPr lang="el-GR" sz="1000" dirty="0"/>
          </a:p>
          <a:p>
            <a:endParaRPr lang="el-GR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-171400"/>
            <a:ext cx="8229600" cy="908720"/>
          </a:xfrm>
        </p:spPr>
        <p:txBody>
          <a:bodyPr>
            <a:normAutofit/>
          </a:bodyPr>
          <a:lstStyle/>
          <a:p>
            <a:r>
              <a:rPr lang="el-GR" sz="3500" b="1" dirty="0"/>
              <a:t>Πυρανόμετρο – Αρχή λειτουργίας</a:t>
            </a:r>
            <a:endParaRPr lang="en-US" sz="35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0688"/>
            <a:ext cx="4786314" cy="3451254"/>
          </a:xfrm>
        </p:spPr>
        <p:txBody>
          <a:bodyPr>
            <a:noAutofit/>
          </a:bodyPr>
          <a:lstStyle/>
          <a:p>
            <a:pPr lvl="1"/>
            <a:endParaRPr lang="el-GR" sz="1600" b="1" dirty="0">
              <a:sym typeface="Wingdings" pitchFamily="2" charset="2"/>
            </a:endParaRPr>
          </a:p>
          <a:p>
            <a:pPr lvl="1"/>
            <a:r>
              <a:rPr lang="el-GR" sz="1600" b="1" dirty="0">
                <a:sym typeface="Wingdings" pitchFamily="2" charset="2"/>
              </a:rPr>
              <a:t>Θερμοστοιχείο: </a:t>
            </a:r>
            <a:r>
              <a:rPr lang="el-GR" sz="1600" dirty="0">
                <a:sym typeface="Wingdings" pitchFamily="2" charset="2"/>
              </a:rPr>
              <a:t>αποτελείται από δύο αγωγούς (σύρματα) διαφορετικού υλικού, που τα άκρα τους βρίσκονται σε επαφή.</a:t>
            </a:r>
          </a:p>
          <a:p>
            <a:pPr lvl="1"/>
            <a:endParaRPr lang="el-GR" sz="1600" dirty="0">
              <a:sym typeface="Wingdings" pitchFamily="2" charset="2"/>
            </a:endParaRPr>
          </a:p>
          <a:p>
            <a:pPr lvl="1"/>
            <a:r>
              <a:rPr lang="el-GR" sz="1600" dirty="0">
                <a:sym typeface="Wingdings" pitchFamily="2" charset="2"/>
              </a:rPr>
              <a:t>Αν το ένα άκρο του θερμοζεύγους τοποθετηθεί σε κάτι θερμό (θερμή επαφή) και το άλλο σε κάτι ψυχρό (ψυχρή επαφή) , τότε αναπτύσσεται διαφορά δυναμικού ανάλογη της διαφοράς θερμοκρασίας (</a:t>
            </a:r>
            <a:r>
              <a:rPr lang="el-GR" sz="1600" b="1" dirty="0">
                <a:sym typeface="Wingdings" pitchFamily="2" charset="2"/>
              </a:rPr>
              <a:t>φαινόμενο </a:t>
            </a:r>
            <a:r>
              <a:rPr lang="en-US" sz="1600" b="1" dirty="0">
                <a:sym typeface="Wingdings" pitchFamily="2" charset="2"/>
              </a:rPr>
              <a:t>Seebeck</a:t>
            </a:r>
            <a:r>
              <a:rPr lang="el-GR" sz="1600" dirty="0">
                <a:sym typeface="Wingdings" pitchFamily="2" charset="2"/>
              </a:rPr>
              <a:t>).</a:t>
            </a:r>
          </a:p>
          <a:p>
            <a:endParaRPr lang="en-US" sz="1800" dirty="0"/>
          </a:p>
          <a:p>
            <a:endParaRPr lang="en-US" sz="1800" dirty="0"/>
          </a:p>
        </p:txBody>
      </p:sp>
      <p:pic>
        <p:nvPicPr>
          <p:cNvPr id="4" name="3 - Εικόνα" descr="Thermocouple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714356"/>
            <a:ext cx="3482349" cy="27146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4 - TextBox"/>
          <p:cNvSpPr txBox="1"/>
          <p:nvPr/>
        </p:nvSpPr>
        <p:spPr>
          <a:xfrm>
            <a:off x="4357686" y="3487167"/>
            <a:ext cx="5072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b="1" dirty="0"/>
              <a:t>Σχηματική παράσταση θερμοζεύγους</a:t>
            </a:r>
          </a:p>
          <a:p>
            <a:r>
              <a:rPr lang="el-GR" sz="1000" b="1" dirty="0"/>
              <a:t>         Πηγή:</a:t>
            </a:r>
            <a:r>
              <a:rPr lang="en-US" sz="1000" dirty="0">
                <a:hlinkClick r:id="rId3"/>
              </a:rPr>
              <a:t>https://docplayer.gr/5985777-Ergastiria-kormoy-i-fysiki-tis-atmosfairas.html</a:t>
            </a:r>
            <a:endParaRPr lang="el-GR" sz="1000" dirty="0"/>
          </a:p>
          <a:p>
            <a:endParaRPr lang="el-GR" sz="1000" dirty="0"/>
          </a:p>
        </p:txBody>
      </p:sp>
      <p:sp>
        <p:nvSpPr>
          <p:cNvPr id="6" name="5 - Ορθογώνιο"/>
          <p:cNvSpPr/>
          <p:nvPr/>
        </p:nvSpPr>
        <p:spPr>
          <a:xfrm>
            <a:off x="214282" y="4071942"/>
            <a:ext cx="85725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000" indent="-457200">
              <a:buFont typeface="Arial" pitchFamily="34" charset="0"/>
              <a:buChar char="•"/>
            </a:pPr>
            <a:r>
              <a:rPr lang="el-GR" sz="1600" dirty="0"/>
              <a:t>Οι θερμές επαφές συνδέονται με την αμαυρωμένη επιφάνεια, ενώ οι ψυχρές επαφές είναι προστατευμένες και διατηρούνται σε σταθερή θερμοκρασία. </a:t>
            </a:r>
          </a:p>
          <a:p>
            <a:pPr marL="720000" indent="-457200">
              <a:buFont typeface="Arial" pitchFamily="34" charset="0"/>
              <a:buChar char="•"/>
            </a:pPr>
            <a:endParaRPr lang="el-GR" sz="1600" dirty="0"/>
          </a:p>
          <a:p>
            <a:pPr marL="720000" indent="-457200">
              <a:buFont typeface="Arial" pitchFamily="34" charset="0"/>
              <a:buChar char="•"/>
            </a:pPr>
            <a:r>
              <a:rPr lang="el-GR" sz="1600" dirty="0"/>
              <a:t>Λόγω της διαφοράς θερμοκρασίας μεταξύ των δύο επιφανειών, εμφανίζεται διαφορά δυναμικού στα άκρα της θερμοπύλης. </a:t>
            </a:r>
            <a:r>
              <a:rPr lang="el-GR" sz="1600" b="1" dirty="0"/>
              <a:t>Μετρούμενο μέγεθος: </a:t>
            </a:r>
            <a:r>
              <a:rPr lang="el-GR" sz="1600" dirty="0">
                <a:solidFill>
                  <a:srgbClr val="C00000"/>
                </a:solidFill>
              </a:rPr>
              <a:t>η διαφορά δυναμικού</a:t>
            </a:r>
            <a:r>
              <a:rPr lang="el-GR" sz="1600" dirty="0"/>
              <a:t>.</a:t>
            </a:r>
          </a:p>
          <a:p>
            <a:pPr marL="720000" indent="-457200">
              <a:buFont typeface="Arial" pitchFamily="34" charset="0"/>
              <a:buChar char="•"/>
            </a:pPr>
            <a:endParaRPr lang="el-GR" sz="1600" dirty="0"/>
          </a:p>
          <a:p>
            <a:pPr marL="720000" indent="-457200">
              <a:buFont typeface="Arial" pitchFamily="34" charset="0"/>
              <a:buChar char="•"/>
            </a:pPr>
            <a:r>
              <a:rPr lang="el-GR" sz="1600" dirty="0"/>
              <a:t>Η διαφορά θερμοκρασίας και άρα </a:t>
            </a:r>
            <a:r>
              <a:rPr lang="el-GR" sz="1600" b="1" dirty="0">
                <a:solidFill>
                  <a:srgbClr val="C00000"/>
                </a:solidFill>
              </a:rPr>
              <a:t>η τάση είναι ανάλογη της ροής ηλιακής ακτινοβολίας. </a:t>
            </a:r>
          </a:p>
          <a:p>
            <a:pPr marL="720000" indent="-457200">
              <a:buFont typeface="Arial" pitchFamily="34" charset="0"/>
              <a:buChar char="•"/>
            </a:pPr>
            <a:endParaRPr lang="el-GR" sz="1600" dirty="0"/>
          </a:p>
          <a:p>
            <a:pPr marL="720000" indent="-457200">
              <a:buFont typeface="Arial" pitchFamily="34" charset="0"/>
              <a:buChar char="•"/>
            </a:pPr>
            <a:r>
              <a:rPr lang="el-GR" sz="1600" dirty="0"/>
              <a:t>Η προσπίπτουσα ποσότητα ηλιακής ακτινοβολίας εξαρτάται από τη διεύθυνση της ηλιακής ακτινοβολίας: όσο πιο κάθετη η πρόσπτωση (μεσημέρι), τόσο μεγαλύτερη η καταγραφόμενη τιμή πυκνότητας ροής ακτινοβολίας.</a:t>
            </a:r>
            <a:endParaRPr lang="en-US" sz="1600" dirty="0"/>
          </a:p>
          <a:p>
            <a:endParaRPr lang="el-GR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-194364"/>
            <a:ext cx="8229600" cy="908720"/>
          </a:xfrm>
        </p:spPr>
        <p:txBody>
          <a:bodyPr>
            <a:normAutofit/>
          </a:bodyPr>
          <a:lstStyle/>
          <a:p>
            <a:r>
              <a:rPr lang="el-GR" sz="3000" b="1" dirty="0"/>
              <a:t>Πυρανόμετρο – Μέτρηση διάχυτης ακτινοβολίας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3786190"/>
            <a:ext cx="8589640" cy="2786082"/>
          </a:xfrm>
        </p:spPr>
        <p:txBody>
          <a:bodyPr>
            <a:noAutofit/>
          </a:bodyPr>
          <a:lstStyle/>
          <a:p>
            <a:pPr indent="0">
              <a:buNone/>
            </a:pPr>
            <a:r>
              <a:rPr lang="el-GR" sz="2000" dirty="0"/>
              <a:t>Η μέτρηση της διάχυτης συνιστώσας ανάγεται στη μέτρηση της ολικής, αποκλείοντας τα φωτόνια που προέρχονται από την άμεση συνιστώσα:</a:t>
            </a:r>
          </a:p>
          <a:p>
            <a:pPr indent="0">
              <a:buNone/>
            </a:pPr>
            <a:r>
              <a:rPr lang="el-GR" sz="2000" dirty="0"/>
              <a:t>	</a:t>
            </a:r>
          </a:p>
          <a:p>
            <a:pPr indent="0"/>
            <a:r>
              <a:rPr lang="el-GR" sz="2000" dirty="0"/>
              <a:t>  </a:t>
            </a:r>
            <a:r>
              <a:rPr lang="el-GR" sz="1800" dirty="0"/>
              <a:t>Το πυρανόμετρο</a:t>
            </a:r>
            <a:r>
              <a:rPr lang="en-US" sz="1800" dirty="0"/>
              <a:t> </a:t>
            </a:r>
            <a:r>
              <a:rPr lang="en-US" sz="1800" b="1" dirty="0"/>
              <a:t>εφοδιάζ</a:t>
            </a:r>
            <a:r>
              <a:rPr lang="el-GR" sz="1800" b="1" dirty="0"/>
              <a:t>ε</a:t>
            </a:r>
            <a:r>
              <a:rPr lang="en-US" sz="1800" b="1" dirty="0"/>
              <a:t>ται με στεφάνη</a:t>
            </a:r>
            <a:r>
              <a:rPr lang="el-GR" sz="1800" b="1" dirty="0"/>
              <a:t> ή σύστημα σφαιριδίου - αστροστάτη</a:t>
            </a:r>
            <a:r>
              <a:rPr lang="en-US" sz="1800" b="1" dirty="0"/>
              <a:t> </a:t>
            </a:r>
            <a:r>
              <a:rPr lang="el-GR" sz="1800" dirty="0"/>
              <a:t>που </a:t>
            </a:r>
            <a:r>
              <a:rPr lang="en-US" sz="1800" dirty="0"/>
              <a:t>τοποθετείται κάθετα  στη διεύθυνση </a:t>
            </a:r>
            <a:r>
              <a:rPr lang="el-GR" sz="1800" dirty="0"/>
              <a:t>των ηλιακών ακτίνων.</a:t>
            </a:r>
          </a:p>
          <a:p>
            <a:pPr indent="0"/>
            <a:endParaRPr lang="el-GR" sz="1800" dirty="0">
              <a:sym typeface="Wingdings" pitchFamily="2" charset="2"/>
            </a:endParaRPr>
          </a:p>
          <a:p>
            <a:pPr indent="0" algn="just"/>
            <a:r>
              <a:rPr lang="el-GR" sz="1800" dirty="0"/>
              <a:t>  Με τη διάταξη αυτή </a:t>
            </a:r>
            <a:r>
              <a:rPr lang="en-US" sz="1800" dirty="0"/>
              <a:t>ο γυάλινος θόλος σκιάζεται συνεχώς κατά τη διάρκεια της ημέρας και δεν εισέρχεται η απ’ ευθείας ακτινοβολία του Ήλιου στον αισθητήρα του οργάνου.  </a:t>
            </a:r>
          </a:p>
          <a:p>
            <a:pPr>
              <a:buNone/>
            </a:pPr>
            <a:endParaRPr lang="el-GR" sz="1800" b="1" dirty="0"/>
          </a:p>
          <a:p>
            <a:endParaRPr lang="en-US" sz="1800" dirty="0"/>
          </a:p>
        </p:txBody>
      </p:sp>
      <p:sp>
        <p:nvSpPr>
          <p:cNvPr id="6" name="5 - TextBox"/>
          <p:cNvSpPr txBox="1"/>
          <p:nvPr/>
        </p:nvSpPr>
        <p:spPr>
          <a:xfrm>
            <a:off x="2071670" y="3071810"/>
            <a:ext cx="507209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b="1" dirty="0"/>
              <a:t>Πυρανόμετρα για μέτρηση διάχυτης ακτινοβολίας</a:t>
            </a:r>
          </a:p>
          <a:p>
            <a:r>
              <a:rPr lang="el-GR" sz="1000" b="1" dirty="0"/>
              <a:t>         Πηγή: </a:t>
            </a:r>
            <a:r>
              <a:rPr lang="en-US" sz="1000" u="sng" dirty="0">
                <a:hlinkClick r:id="rId2"/>
              </a:rPr>
              <a:t>https://www.researchgate.net/figure/A-high-quality-solar-radiation-ground-measurement-station-The-tracker-follows-the-path_fig3_225001817</a:t>
            </a:r>
            <a:endParaRPr lang="el-GR" sz="1000" dirty="0"/>
          </a:p>
          <a:p>
            <a:endParaRPr lang="el-GR" sz="1000" dirty="0"/>
          </a:p>
          <a:p>
            <a:endParaRPr lang="el-GR" sz="1000" dirty="0"/>
          </a:p>
        </p:txBody>
      </p:sp>
      <p:pic>
        <p:nvPicPr>
          <p:cNvPr id="7" name="6 - Εικόνα" descr="The Whitworth Observatory - Photo Gallery (Centre for Atmospheric ...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571480"/>
            <a:ext cx="1849755" cy="2468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- Εικόνα" descr="A high quality solar radiation ground measurement station. The ...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571480"/>
            <a:ext cx="1857388" cy="2428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0106"/>
          </a:xfrm>
        </p:spPr>
        <p:txBody>
          <a:bodyPr>
            <a:normAutofit/>
          </a:bodyPr>
          <a:lstStyle/>
          <a:p>
            <a:r>
              <a:rPr lang="el-GR" sz="3500" b="1" dirty="0"/>
              <a:t>Πυρανόμετρο - Πυρηλιόμετρο</a:t>
            </a:r>
            <a:endParaRPr lang="en-US" sz="3500" b="1" dirty="0"/>
          </a:p>
        </p:txBody>
      </p:sp>
      <p:sp>
        <p:nvSpPr>
          <p:cNvPr id="5" name="4 - TextBox"/>
          <p:cNvSpPr txBox="1"/>
          <p:nvPr/>
        </p:nvSpPr>
        <p:spPr>
          <a:xfrm>
            <a:off x="428596" y="5143512"/>
            <a:ext cx="8072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b="1" dirty="0"/>
              <a:t>Οπτικό πεδίο  πυρανομέτρου και πυρηλιομέτρου</a:t>
            </a:r>
          </a:p>
          <a:p>
            <a:r>
              <a:rPr lang="el-GR" sz="1000" b="1" dirty="0"/>
              <a:t>Πηγή: </a:t>
            </a:r>
            <a:r>
              <a:rPr lang="el-GR" sz="1000" u="sng" dirty="0">
                <a:hlinkClick r:id="rId2"/>
              </a:rPr>
              <a:t>https://www.researchgate.net/figure/A-schematic-illustration-of-a-pyranometer-a-and-a-pyrheliometer-b-based-on-9-and_fig5_332606005</a:t>
            </a:r>
            <a:endParaRPr lang="el-GR" sz="1000" dirty="0"/>
          </a:p>
          <a:p>
            <a:endParaRPr lang="el-GR" sz="1000" dirty="0"/>
          </a:p>
        </p:txBody>
      </p:sp>
      <p:pic>
        <p:nvPicPr>
          <p:cNvPr id="7" name="6 - Εικόνα" descr="1: A schematic illustration of a pyranometer (a) and a ...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7655" y="1377507"/>
            <a:ext cx="6066179" cy="36231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0106"/>
          </a:xfrm>
        </p:spPr>
        <p:txBody>
          <a:bodyPr>
            <a:normAutofit/>
          </a:bodyPr>
          <a:lstStyle/>
          <a:p>
            <a:r>
              <a:rPr lang="el-GR" sz="3000" b="1" dirty="0"/>
              <a:t>Πυρηλιόμετρα – Μέτρηση άμεσης ακτινοβολίας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4606232" cy="5760640"/>
          </a:xfrm>
        </p:spPr>
        <p:txBody>
          <a:bodyPr>
            <a:normAutofit fontScale="25000" lnSpcReduction="20000"/>
          </a:bodyPr>
          <a:lstStyle/>
          <a:p>
            <a:r>
              <a:rPr lang="el-GR" sz="6400" dirty="0"/>
              <a:t>Τα </a:t>
            </a:r>
            <a:r>
              <a:rPr lang="el-GR" sz="6400" b="1" dirty="0"/>
              <a:t>πυρηλιόμετρα</a:t>
            </a:r>
            <a:r>
              <a:rPr lang="el-GR" sz="6400" dirty="0"/>
              <a:t> μετρούν την άμεση συνιστώσα της ακτινοβολίας, η οποία προσπίπτει </a:t>
            </a:r>
            <a:r>
              <a:rPr lang="el-GR" sz="6400" b="1" dirty="0"/>
              <a:t>σε κάθετη</a:t>
            </a:r>
            <a:r>
              <a:rPr lang="el-GR" sz="6400" dirty="0"/>
              <a:t>, ως προς την ακτινοβολία, </a:t>
            </a:r>
            <a:r>
              <a:rPr lang="el-GR" sz="6400" b="1" dirty="0"/>
              <a:t>επιφάνεια</a:t>
            </a:r>
            <a:r>
              <a:rPr lang="el-GR" sz="6400" dirty="0"/>
              <a:t>. </a:t>
            </a:r>
          </a:p>
          <a:p>
            <a:r>
              <a:rPr lang="el-GR" sz="6400" dirty="0"/>
              <a:t>Μέτρηση ακτινοβολίας σε όλο το φάσμα ή σε συγκεκριμένες ευρείες φασματικές περιοχές.</a:t>
            </a:r>
          </a:p>
          <a:p>
            <a:endParaRPr lang="el-GR" sz="6400" b="1" dirty="0"/>
          </a:p>
          <a:p>
            <a:r>
              <a:rPr lang="el-GR" sz="6400" dirty="0"/>
              <a:t>Αποτελούνται από σωλήνα μικρής διαμέτρου, ο οποίος επιτρέπει τη διέλευση μόνο της άμεσης συνιστώσας της ηλιακής ακτινοβολίας. </a:t>
            </a:r>
          </a:p>
          <a:p>
            <a:r>
              <a:rPr lang="el-GR" sz="6400" dirty="0"/>
              <a:t>Η ηλιακή ακτινοβολία εισέρχεται παράλληλα προς το διαμήκη άξονα του οργάνου και ανιχνεύεται από έναν αισθητήρα, ο οποίος είναι τοποθετημένος στο βάθος του σωλήνα. </a:t>
            </a:r>
          </a:p>
          <a:p>
            <a:r>
              <a:rPr lang="el-GR" sz="6400" dirty="0"/>
              <a:t>Αρχή λειτουργίας αισθητήρα: φαινόμενο </a:t>
            </a:r>
            <a:r>
              <a:rPr lang="en-US" sz="6400" dirty="0"/>
              <a:t>Seebeck</a:t>
            </a:r>
            <a:r>
              <a:rPr lang="el-GR" sz="6400" dirty="0"/>
              <a:t>.</a:t>
            </a:r>
          </a:p>
          <a:p>
            <a:endParaRPr lang="el-GR" sz="6400" dirty="0"/>
          </a:p>
          <a:p>
            <a:r>
              <a:rPr lang="el-GR" sz="6400" b="1" dirty="0"/>
              <a:t>Απαραίτητο: </a:t>
            </a:r>
            <a:r>
              <a:rPr lang="el-GR" sz="6400" dirty="0"/>
              <a:t>Το όργανο τοποθετείται πάνω σε κατάλληλη ηλεκτρονική βάση, η οποία επιτρέπει τη συνεχή παρακολούθηση της τροχιάς του Ήλιου (</a:t>
            </a:r>
            <a:r>
              <a:rPr lang="el-GR" sz="6400" b="1" dirty="0"/>
              <a:t>αστροστάτη</a:t>
            </a:r>
            <a:r>
              <a:rPr lang="el-GR" sz="6400" dirty="0"/>
              <a:t>), έτσι ώστε ο ηλιακός δίσκος να είναι πάντοτε ορατός από το σωλήνα.  </a:t>
            </a:r>
          </a:p>
          <a:p>
            <a:r>
              <a:rPr lang="el-GR" sz="6400" dirty="0"/>
              <a:t>Σε περίπτωση απουσίας αστροστάτη, οι μετρήσεις περιορίζονται σε συγκεκριμένες ώρες της ημέρας.</a:t>
            </a:r>
          </a:p>
          <a:p>
            <a:endParaRPr lang="el-GR" sz="3800" dirty="0"/>
          </a:p>
          <a:p>
            <a:endParaRPr lang="el-GR" sz="3800" dirty="0"/>
          </a:p>
          <a:p>
            <a:pPr>
              <a:buNone/>
            </a:pPr>
            <a:r>
              <a:rPr lang="el-GR" sz="4600" b="1" dirty="0"/>
              <a:t>	</a:t>
            </a:r>
            <a:endParaRPr lang="el-GR" dirty="0"/>
          </a:p>
          <a:p>
            <a:endParaRPr lang="el-GR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3 - Εικόνα" descr="Pyrheliometer internal Structure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2643182"/>
            <a:ext cx="4286248" cy="35438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4 - TextBox"/>
          <p:cNvSpPr txBox="1"/>
          <p:nvPr/>
        </p:nvSpPr>
        <p:spPr>
          <a:xfrm>
            <a:off x="4714844" y="6190798"/>
            <a:ext cx="44291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b="1" dirty="0"/>
              <a:t>Πυρηλιόμετρο (πάνω) και δομή πυρηλιόμετρου (κάτω)</a:t>
            </a:r>
          </a:p>
          <a:p>
            <a:pPr algn="ctr"/>
            <a:r>
              <a:rPr lang="el-GR" sz="1000" b="1" dirty="0"/>
              <a:t>Πηγή: </a:t>
            </a:r>
            <a:r>
              <a:rPr lang="el-GR" sz="1000" u="sng" dirty="0">
                <a:hlinkClick r:id="rId3"/>
              </a:rPr>
              <a:t>https://circuitdigest.com/tutorial/solar-radiation-measurement-methods-using-pyrheliometer-and-pyranometer</a:t>
            </a:r>
            <a:endParaRPr lang="el-GR" sz="1000" dirty="0"/>
          </a:p>
          <a:p>
            <a:endParaRPr lang="el-GR" sz="1000" dirty="0"/>
          </a:p>
        </p:txBody>
      </p:sp>
      <p:sp>
        <p:nvSpPr>
          <p:cNvPr id="6" name="5 - Στρογγυλεμένο ορθογώνιο"/>
          <p:cNvSpPr/>
          <p:nvPr/>
        </p:nvSpPr>
        <p:spPr>
          <a:xfrm>
            <a:off x="7643834" y="3571876"/>
            <a:ext cx="928694" cy="357190"/>
          </a:xfrm>
          <a:prstGeom prst="roundRect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dirty="0">
                <a:solidFill>
                  <a:schemeClr val="tx1"/>
                </a:solidFill>
              </a:rPr>
              <a:t>Φακός</a:t>
            </a:r>
          </a:p>
        </p:txBody>
      </p:sp>
      <p:sp>
        <p:nvSpPr>
          <p:cNvPr id="7" name="6 - Στρογγυλεμένο ορθογώνιο"/>
          <p:cNvSpPr/>
          <p:nvPr/>
        </p:nvSpPr>
        <p:spPr>
          <a:xfrm>
            <a:off x="7643834" y="4143380"/>
            <a:ext cx="928694" cy="785818"/>
          </a:xfrm>
          <a:prstGeom prst="roundRect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dirty="0">
                <a:solidFill>
                  <a:schemeClr val="tx1"/>
                </a:solidFill>
              </a:rPr>
              <a:t>Σωλήνας μικρής διαμέτρου</a:t>
            </a:r>
          </a:p>
        </p:txBody>
      </p:sp>
      <p:sp>
        <p:nvSpPr>
          <p:cNvPr id="8" name="7 - Στρογγυλεμένο ορθογώνιο"/>
          <p:cNvSpPr/>
          <p:nvPr/>
        </p:nvSpPr>
        <p:spPr>
          <a:xfrm>
            <a:off x="7572396" y="5643578"/>
            <a:ext cx="1357322" cy="357190"/>
          </a:xfrm>
          <a:prstGeom prst="roundRect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dirty="0">
                <a:solidFill>
                  <a:schemeClr val="tx1"/>
                </a:solidFill>
              </a:rPr>
              <a:t>Θερμοζεύγη</a:t>
            </a:r>
          </a:p>
        </p:txBody>
      </p:sp>
      <p:sp>
        <p:nvSpPr>
          <p:cNvPr id="9" name="8 - Στρογγυλεμένο ορθογώνιο"/>
          <p:cNvSpPr/>
          <p:nvPr/>
        </p:nvSpPr>
        <p:spPr>
          <a:xfrm>
            <a:off x="7572396" y="5286388"/>
            <a:ext cx="1143008" cy="357190"/>
          </a:xfrm>
          <a:prstGeom prst="roundRect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dirty="0">
                <a:solidFill>
                  <a:schemeClr val="tx1"/>
                </a:solidFill>
              </a:rPr>
              <a:t>Μέλαν σώμα</a:t>
            </a:r>
          </a:p>
        </p:txBody>
      </p:sp>
      <p:pic>
        <p:nvPicPr>
          <p:cNvPr id="10" name="9 - Εικόνα" descr="Pyrheliometer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714380"/>
            <a:ext cx="4119558" cy="17859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" name="10 - Στρογγυλεμένο ορθογώνιο"/>
          <p:cNvSpPr/>
          <p:nvPr/>
        </p:nvSpPr>
        <p:spPr>
          <a:xfrm>
            <a:off x="5072066" y="3143248"/>
            <a:ext cx="1357322" cy="357190"/>
          </a:xfrm>
          <a:prstGeom prst="roundRect">
            <a:avLst/>
          </a:prstGeom>
          <a:solidFill>
            <a:schemeClr val="bg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dirty="0">
                <a:solidFill>
                  <a:schemeClr val="tx1"/>
                </a:solidFill>
              </a:rPr>
              <a:t>Άνοιγμα εισόδου ακτινοβολίας</a:t>
            </a:r>
          </a:p>
        </p:txBody>
      </p:sp>
      <p:sp>
        <p:nvSpPr>
          <p:cNvPr id="12" name="11 - Στρογγυλεμένο ορθογώνιο"/>
          <p:cNvSpPr/>
          <p:nvPr/>
        </p:nvSpPr>
        <p:spPr>
          <a:xfrm>
            <a:off x="6000760" y="2643182"/>
            <a:ext cx="1643074" cy="35719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dirty="0">
                <a:solidFill>
                  <a:srgbClr val="D5742B"/>
                </a:solidFill>
              </a:rPr>
              <a:t>Ηλιακή ακτινοβολία</a:t>
            </a:r>
          </a:p>
        </p:txBody>
      </p:sp>
      <p:sp>
        <p:nvSpPr>
          <p:cNvPr id="14" name="13 - Στρογγυλεμένο ορθογώνιο"/>
          <p:cNvSpPr/>
          <p:nvPr/>
        </p:nvSpPr>
        <p:spPr>
          <a:xfrm>
            <a:off x="4857752" y="3571876"/>
            <a:ext cx="1643074" cy="4286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0"/>
            <a:ext cx="8786874" cy="850106"/>
          </a:xfrm>
        </p:spPr>
        <p:txBody>
          <a:bodyPr>
            <a:noAutofit/>
          </a:bodyPr>
          <a:lstStyle/>
          <a:p>
            <a:r>
              <a:rPr lang="el-GR" sz="3000" b="1" dirty="0"/>
              <a:t>Εναλλακτικός τρόπος μέτρησης άμεσης ακτινοβολίας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3474788"/>
            <a:ext cx="8401080" cy="3311798"/>
          </a:xfrm>
        </p:spPr>
        <p:txBody>
          <a:bodyPr>
            <a:normAutofit fontScale="40000" lnSpcReduction="20000"/>
          </a:bodyPr>
          <a:lstStyle/>
          <a:p>
            <a:endParaRPr lang="el-GR" sz="3800" dirty="0"/>
          </a:p>
          <a:p>
            <a:r>
              <a:rPr lang="el-GR" sz="4300" b="1" dirty="0"/>
              <a:t>Μέτρηση άμεσης ακτινοβολίας με χρήση 2 πυρανομέτρων</a:t>
            </a:r>
          </a:p>
          <a:p>
            <a:pPr>
              <a:buNone/>
            </a:pPr>
            <a:endParaRPr lang="el-GR" sz="4300" dirty="0"/>
          </a:p>
          <a:p>
            <a:r>
              <a:rPr lang="el-GR" sz="4300" dirty="0"/>
              <a:t>Η </a:t>
            </a:r>
            <a:r>
              <a:rPr lang="el-GR" sz="4300" b="1" dirty="0"/>
              <a:t>άμεση συνιστώσα της ακτινοβολίας </a:t>
            </a:r>
            <a:r>
              <a:rPr lang="el-GR" sz="4300" dirty="0"/>
              <a:t>μπορεί επίσης να μετρηθεί με </a:t>
            </a:r>
            <a:r>
              <a:rPr lang="el-GR" sz="4300" b="1" dirty="0"/>
              <a:t>ταυτόχρονη  χρήση δύο όμοιων πυρανομέτρων</a:t>
            </a:r>
            <a:r>
              <a:rPr lang="el-GR" sz="4300" dirty="0"/>
              <a:t>, τοποθετώντας το ένα από τα δύο κάτω από ένα σκιάδιο. </a:t>
            </a:r>
          </a:p>
          <a:p>
            <a:pPr lvl="1"/>
            <a:r>
              <a:rPr lang="el-GR" sz="4300" dirty="0"/>
              <a:t>Με τον τρόπο αυτό τα όργανα μετρούν ταυτόχρονα την </a:t>
            </a:r>
            <a:r>
              <a:rPr lang="el-GR" sz="4300" b="1" dirty="0"/>
              <a:t>ολική</a:t>
            </a:r>
            <a:r>
              <a:rPr lang="el-GR" sz="4300" dirty="0"/>
              <a:t> και τη </a:t>
            </a:r>
            <a:r>
              <a:rPr lang="el-GR" sz="4300" b="1" dirty="0"/>
              <a:t>διάχυτη</a:t>
            </a:r>
            <a:r>
              <a:rPr lang="el-GR" sz="4300" dirty="0"/>
              <a:t> ακτινοβολία. </a:t>
            </a:r>
          </a:p>
          <a:p>
            <a:endParaRPr lang="el-GR" sz="4300" dirty="0">
              <a:solidFill>
                <a:srgbClr val="C00000"/>
              </a:solidFill>
            </a:endParaRPr>
          </a:p>
          <a:p>
            <a:r>
              <a:rPr lang="el-GR" sz="4300" dirty="0">
                <a:solidFill>
                  <a:srgbClr val="C00000"/>
                </a:solidFill>
              </a:rPr>
              <a:t>Η </a:t>
            </a:r>
            <a:r>
              <a:rPr lang="el-GR" sz="4300" b="1" dirty="0">
                <a:solidFill>
                  <a:srgbClr val="C00000"/>
                </a:solidFill>
              </a:rPr>
              <a:t>άμεση ακτινοβολία </a:t>
            </a:r>
            <a:r>
              <a:rPr lang="el-GR" sz="4300" dirty="0">
                <a:solidFill>
                  <a:srgbClr val="C00000"/>
                </a:solidFill>
              </a:rPr>
              <a:t>προκύπτει από τη </a:t>
            </a:r>
            <a:r>
              <a:rPr lang="el-GR" sz="4300" b="1" dirty="0">
                <a:solidFill>
                  <a:srgbClr val="C00000"/>
                </a:solidFill>
              </a:rPr>
              <a:t>διαφορά μεταξύ ολικής και διάχυτης ακτινοβολίας</a:t>
            </a:r>
            <a:r>
              <a:rPr lang="el-GR" sz="4300" dirty="0">
                <a:solidFill>
                  <a:srgbClr val="C00000"/>
                </a:solidFill>
              </a:rPr>
              <a:t>. </a:t>
            </a:r>
          </a:p>
          <a:p>
            <a:endParaRPr lang="el-GR" sz="4300" dirty="0"/>
          </a:p>
          <a:p>
            <a:r>
              <a:rPr lang="el-GR" sz="4300" dirty="0"/>
              <a:t>Η μέθοδος είναι εύχρηστη και οικονομική, ωστόσο δεν παρέχει μεγάλη ακρίβεια.</a:t>
            </a:r>
            <a:endParaRPr lang="en-US" sz="4300" dirty="0"/>
          </a:p>
          <a:p>
            <a:endParaRPr lang="el-GR" dirty="0"/>
          </a:p>
          <a:p>
            <a:endParaRPr lang="el-GR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3 - Εικόνα" descr="https://www.appropedia.org/images/thumb/6/67/SoRMS_Image.jpg/300px-SoRMS_Image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785794"/>
            <a:ext cx="3071834" cy="22145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4 - TextBox"/>
          <p:cNvSpPr txBox="1"/>
          <p:nvPr/>
        </p:nvSpPr>
        <p:spPr>
          <a:xfrm>
            <a:off x="2428860" y="3071810"/>
            <a:ext cx="44291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/>
              <a:t>Μέτρηση άμεσης ακτινοβολίας με χρήση 2 πυρανομέτρων</a:t>
            </a:r>
          </a:p>
          <a:p>
            <a:r>
              <a:rPr lang="el-GR" sz="1000" b="1" dirty="0"/>
              <a:t>Πηγή: </a:t>
            </a:r>
            <a:r>
              <a:rPr lang="en-US" sz="1000" u="sng" dirty="0">
                <a:hlinkClick r:id="rId3"/>
              </a:rPr>
              <a:t>https</a:t>
            </a:r>
            <a:r>
              <a:rPr lang="el-GR" sz="1000" u="sng" dirty="0">
                <a:hlinkClick r:id="rId3"/>
              </a:rPr>
              <a:t>://</a:t>
            </a:r>
            <a:r>
              <a:rPr lang="en-US" sz="1000" u="sng" dirty="0">
                <a:hlinkClick r:id="rId3"/>
              </a:rPr>
              <a:t>www</a:t>
            </a:r>
            <a:r>
              <a:rPr lang="el-GR" sz="1000" u="sng" dirty="0">
                <a:hlinkClick r:id="rId3"/>
              </a:rPr>
              <a:t>.</a:t>
            </a:r>
            <a:r>
              <a:rPr lang="en-US" sz="1000" u="sng" dirty="0">
                <a:hlinkClick r:id="rId3"/>
              </a:rPr>
              <a:t>appropedia</a:t>
            </a:r>
            <a:r>
              <a:rPr lang="el-GR" sz="1000" u="sng" dirty="0">
                <a:hlinkClick r:id="rId3"/>
              </a:rPr>
              <a:t>.</a:t>
            </a:r>
            <a:r>
              <a:rPr lang="en-US" sz="1000" u="sng" dirty="0">
                <a:hlinkClick r:id="rId3"/>
              </a:rPr>
              <a:t>org</a:t>
            </a:r>
            <a:r>
              <a:rPr lang="el-GR" sz="1000" u="sng" dirty="0">
                <a:hlinkClick r:id="rId3"/>
              </a:rPr>
              <a:t>/</a:t>
            </a:r>
            <a:r>
              <a:rPr lang="en-US" sz="1000" u="sng" dirty="0">
                <a:hlinkClick r:id="rId3"/>
              </a:rPr>
              <a:t>HEIF</a:t>
            </a:r>
            <a:r>
              <a:rPr lang="el-GR" sz="1000" u="sng" dirty="0">
                <a:hlinkClick r:id="rId3"/>
              </a:rPr>
              <a:t>_</a:t>
            </a:r>
            <a:r>
              <a:rPr lang="en-US" sz="1000" u="sng" dirty="0">
                <a:hlinkClick r:id="rId3"/>
              </a:rPr>
              <a:t>Solar</a:t>
            </a:r>
            <a:r>
              <a:rPr lang="el-GR" sz="1000" u="sng" dirty="0">
                <a:hlinkClick r:id="rId3"/>
              </a:rPr>
              <a:t>_</a:t>
            </a:r>
            <a:r>
              <a:rPr lang="en-US" sz="1000" u="sng" dirty="0">
                <a:hlinkClick r:id="rId3"/>
              </a:rPr>
              <a:t>Monitoring</a:t>
            </a:r>
            <a:r>
              <a:rPr lang="el-GR" sz="1000" u="sng" dirty="0">
                <a:hlinkClick r:id="rId3"/>
              </a:rPr>
              <a:t>_</a:t>
            </a:r>
            <a:r>
              <a:rPr lang="en-US" sz="1000" u="sng" dirty="0">
                <a:hlinkClick r:id="rId3"/>
              </a:rPr>
              <a:t>System</a:t>
            </a:r>
            <a:endParaRPr lang="el-GR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50106"/>
          </a:xfrm>
        </p:spPr>
        <p:txBody>
          <a:bodyPr>
            <a:normAutofit/>
          </a:bodyPr>
          <a:lstStyle/>
          <a:p>
            <a:r>
              <a:rPr lang="el-GR" sz="3500" b="1" dirty="0"/>
              <a:t>Όργανα μέτρησης ηλιακής ακτινοβολίας</a:t>
            </a:r>
            <a:endParaRPr lang="en-US" sz="3500" b="1" dirty="0"/>
          </a:p>
        </p:txBody>
      </p:sp>
      <p:sp>
        <p:nvSpPr>
          <p:cNvPr id="5" name="4 - TextBox"/>
          <p:cNvSpPr txBox="1"/>
          <p:nvPr/>
        </p:nvSpPr>
        <p:spPr>
          <a:xfrm>
            <a:off x="1571604" y="5572140"/>
            <a:ext cx="628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b="1" dirty="0"/>
              <a:t>Μετρήσεις ηλιακής ακτινοβολίας (ολικής, άμεσης και  διάχυτης)</a:t>
            </a:r>
          </a:p>
          <a:p>
            <a:r>
              <a:rPr lang="el-GR" sz="1000" b="1" dirty="0"/>
              <a:t>Πηγή: </a:t>
            </a:r>
            <a:r>
              <a:rPr lang="en-US" sz="1000" dirty="0"/>
              <a:t>Observation of Solar Radiation</a:t>
            </a:r>
            <a:r>
              <a:rPr lang="el-GR" sz="1000" dirty="0"/>
              <a:t>, </a:t>
            </a:r>
            <a:r>
              <a:rPr lang="en-US" sz="1000" u="sng" dirty="0">
                <a:hlinkClick r:id="rId2"/>
              </a:rPr>
              <a:t>https://www.jma-net.go.jp/kousou/obs_third_div/rad/rad_sol-e.html</a:t>
            </a:r>
            <a:endParaRPr lang="el-GR" sz="1000" dirty="0"/>
          </a:p>
          <a:p>
            <a:endParaRPr lang="el-GR" sz="1000" dirty="0"/>
          </a:p>
        </p:txBody>
      </p:sp>
      <p:pic>
        <p:nvPicPr>
          <p:cNvPr id="7" name="6 - Εικόνα" descr="Solar radiation observation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3607" y="1524000"/>
            <a:ext cx="475678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- Ορθογώνιο"/>
          <p:cNvSpPr/>
          <p:nvPr/>
        </p:nvSpPr>
        <p:spPr>
          <a:xfrm>
            <a:off x="2285984" y="1643050"/>
            <a:ext cx="2000264" cy="42862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dirty="0">
                <a:solidFill>
                  <a:schemeClr val="tx1"/>
                </a:solidFill>
              </a:rPr>
              <a:t>Μέτρηση άμεσης ηλιακής ακτινοβολίας</a:t>
            </a:r>
          </a:p>
        </p:txBody>
      </p:sp>
      <p:sp>
        <p:nvSpPr>
          <p:cNvPr id="10" name="9 - Ορθογώνιο"/>
          <p:cNvSpPr/>
          <p:nvPr/>
        </p:nvSpPr>
        <p:spPr>
          <a:xfrm>
            <a:off x="2357422" y="2143116"/>
            <a:ext cx="1428760" cy="64294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dirty="0">
                <a:solidFill>
                  <a:schemeClr val="tx1"/>
                </a:solidFill>
              </a:rPr>
              <a:t>Μέτρηση ολικής ηλιακής ακτινοβολίας</a:t>
            </a:r>
          </a:p>
        </p:txBody>
      </p:sp>
      <p:sp>
        <p:nvSpPr>
          <p:cNvPr id="11" name="10 - Ορθογώνιο"/>
          <p:cNvSpPr/>
          <p:nvPr/>
        </p:nvSpPr>
        <p:spPr>
          <a:xfrm>
            <a:off x="5286380" y="1785926"/>
            <a:ext cx="1571636" cy="64294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dirty="0">
                <a:solidFill>
                  <a:schemeClr val="tx1"/>
                </a:solidFill>
              </a:rPr>
              <a:t>Μέτρηση διάχυτης ηλιακής ακτινοβολίας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-171400"/>
            <a:ext cx="8229600" cy="908720"/>
          </a:xfrm>
        </p:spPr>
        <p:txBody>
          <a:bodyPr>
            <a:normAutofit fontScale="90000"/>
          </a:bodyPr>
          <a:lstStyle/>
          <a:p>
            <a:br>
              <a:rPr lang="en-US" sz="3600" dirty="0"/>
            </a:br>
            <a:br>
              <a:rPr lang="en-US" sz="3200" dirty="0"/>
            </a:br>
            <a:r>
              <a:rPr lang="el-GR" sz="3200" b="1" dirty="0"/>
              <a:t>Παράγοντες που επιδρούν στη λειτουργία των οργάνων μέτρησης ακτινοβολίας </a:t>
            </a:r>
            <a:endParaRPr lang="en-US" sz="35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476804"/>
            <a:ext cx="8820472" cy="5095468"/>
          </a:xfrm>
        </p:spPr>
        <p:txBody>
          <a:bodyPr>
            <a:noAutofit/>
          </a:bodyPr>
          <a:lstStyle/>
          <a:p>
            <a:r>
              <a:rPr lang="el-GR" sz="2000" b="1" dirty="0"/>
              <a:t>Η διαπερατότητα </a:t>
            </a:r>
            <a:r>
              <a:rPr lang="el-GR" sz="2000" dirty="0"/>
              <a:t>των οπτικών τμημάτων του οργάνου </a:t>
            </a:r>
          </a:p>
          <a:p>
            <a:pPr lvl="1"/>
            <a:r>
              <a:rPr lang="el-GR" sz="1800" dirty="0"/>
              <a:t>Εξασθένηση ακτινοβολίας στα οπτικά μέρη του οργάνου </a:t>
            </a:r>
          </a:p>
          <a:p>
            <a:pPr lvl="1"/>
            <a:r>
              <a:rPr lang="el-GR" sz="1800" dirty="0"/>
              <a:t>Ανάκλαση ακτινοβολίας σε συλλέκτη και ανιχνευτή </a:t>
            </a:r>
          </a:p>
          <a:p>
            <a:pPr>
              <a:buNone/>
            </a:pPr>
            <a:r>
              <a:rPr lang="el-GR" sz="2000" dirty="0"/>
              <a:t>	Εύκολα προσδιοριζόμενες οι επιδράσεις αυτές και συνεκτιμούμενες στο συντελεστή βαθμονόμησης. </a:t>
            </a:r>
          </a:p>
          <a:p>
            <a:pPr>
              <a:buNone/>
            </a:pPr>
            <a:endParaRPr lang="el-GR" sz="2000" dirty="0"/>
          </a:p>
          <a:p>
            <a:r>
              <a:rPr lang="el-GR" sz="2000" b="1" dirty="0"/>
              <a:t>Οι μεταβολές της θερμοκρασίας </a:t>
            </a:r>
          </a:p>
          <a:p>
            <a:pPr>
              <a:buNone/>
            </a:pPr>
            <a:r>
              <a:rPr lang="el-GR" sz="2000" dirty="0"/>
              <a:t>	Επηρεάζουν κατά τρόπο διαφορετικό τα διάφορα τμήματα του οργάνου, προκαλώντας αύξηση ή μείωση του σήματος του οργάνου. </a:t>
            </a:r>
          </a:p>
          <a:p>
            <a:pPr>
              <a:buNone/>
            </a:pPr>
            <a:r>
              <a:rPr lang="el-GR" sz="2000" dirty="0"/>
              <a:t>	Λύση προβλήματος μέσω: </a:t>
            </a:r>
          </a:p>
          <a:p>
            <a:pPr lvl="1"/>
            <a:r>
              <a:rPr lang="el-GR" sz="1800" dirty="0"/>
              <a:t>Χρήσης μεθόδων σταθεροποίησης της θερμοκρασίας λειτουργίας του οργάνου. </a:t>
            </a:r>
          </a:p>
          <a:p>
            <a:pPr lvl="1"/>
            <a:r>
              <a:rPr lang="el-GR" sz="1800" dirty="0"/>
              <a:t>Χρήσης συντελεστή διόρθωσης του σήματος εξόδου, σε σχέση με μια θερμοκρασία αναφοράς. </a:t>
            </a:r>
          </a:p>
          <a:p>
            <a:endParaRPr lang="el-GR" sz="2000" b="1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-171400"/>
            <a:ext cx="8229600" cy="908720"/>
          </a:xfrm>
        </p:spPr>
        <p:txBody>
          <a:bodyPr>
            <a:normAutofit fontScale="90000"/>
          </a:bodyPr>
          <a:lstStyle/>
          <a:p>
            <a:br>
              <a:rPr lang="en-US" sz="3600" dirty="0"/>
            </a:br>
            <a:br>
              <a:rPr lang="en-US" sz="3200" dirty="0"/>
            </a:br>
            <a:r>
              <a:rPr lang="el-GR" sz="3200" b="1" dirty="0"/>
              <a:t>Παράγοντες που επιδρούν στη λειτουργία των οργάνων μέτρησης ακτινοβολίας </a:t>
            </a:r>
            <a:endParaRPr lang="en-US" sz="35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91118"/>
            <a:ext cx="8820472" cy="5166906"/>
          </a:xfrm>
        </p:spPr>
        <p:txBody>
          <a:bodyPr>
            <a:noAutofit/>
          </a:bodyPr>
          <a:lstStyle/>
          <a:p>
            <a:r>
              <a:rPr lang="el-GR" sz="2200" b="1" dirty="0"/>
              <a:t>Σωστή τοποθέτηση - συντήρηση</a:t>
            </a:r>
          </a:p>
          <a:p>
            <a:pPr lvl="1"/>
            <a:r>
              <a:rPr lang="el-GR" sz="2000" b="1" dirty="0"/>
              <a:t>Πυρανόμετρο</a:t>
            </a:r>
          </a:p>
          <a:p>
            <a:pPr lvl="2"/>
            <a:r>
              <a:rPr lang="el-GR" sz="1800" dirty="0"/>
              <a:t>Καθαρό οπτικό πεδίο, απαλλαγμένο από εμπόδια (ιδίως προς το Νότο, στο Βόρειο Ημισφαίριο) </a:t>
            </a:r>
          </a:p>
          <a:p>
            <a:pPr lvl="3"/>
            <a:r>
              <a:rPr lang="el-GR" sz="1600" dirty="0"/>
              <a:t>ή τα εμπόδια να αποκόπτουν όσο το δυνατό μικρότερη στερεά γωνία γύρω από το οπτικό πεδίο.  </a:t>
            </a:r>
          </a:p>
          <a:p>
            <a:pPr lvl="2"/>
            <a:r>
              <a:rPr lang="el-GR" sz="1800" dirty="0"/>
              <a:t>Καλή οριζοντίωση του οργάνου μέτρησης. </a:t>
            </a:r>
          </a:p>
          <a:p>
            <a:pPr lvl="2"/>
            <a:r>
              <a:rPr lang="el-GR" sz="1800" dirty="0"/>
              <a:t>Καθαρός θόλος</a:t>
            </a:r>
          </a:p>
          <a:p>
            <a:pPr lvl="2"/>
            <a:endParaRPr lang="el-GR" sz="1600" dirty="0"/>
          </a:p>
          <a:p>
            <a:pPr lvl="1"/>
            <a:r>
              <a:rPr lang="el-GR" sz="2000" b="1" dirty="0"/>
              <a:t>Πυρηλιόμετρο</a:t>
            </a:r>
          </a:p>
          <a:p>
            <a:pPr lvl="2"/>
            <a:r>
              <a:rPr lang="el-GR" sz="1800" dirty="0"/>
              <a:t>Ύπαρξη αστροστάτη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9950"/>
            <a:ext cx="8229600" cy="908720"/>
          </a:xfrm>
        </p:spPr>
        <p:txBody>
          <a:bodyPr>
            <a:normAutofit fontScale="90000"/>
          </a:bodyPr>
          <a:lstStyle/>
          <a:p>
            <a:r>
              <a:rPr lang="el-GR" sz="2800" b="1" dirty="0"/>
              <a:t>Επίδραση προσανατολισμού Φ</a:t>
            </a:r>
            <a:r>
              <a:rPr lang="en-US" sz="2800" b="1" baseline="-25000" dirty="0"/>
              <a:t>p</a:t>
            </a:r>
            <a:r>
              <a:rPr lang="el-GR" sz="2800" b="1" dirty="0"/>
              <a:t> και κλίσης β στη συλλογή άμεσης ηλιακής ακτινοβολίας από μια επιφάνεια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5544616"/>
          </a:xfrm>
        </p:spPr>
        <p:txBody>
          <a:bodyPr>
            <a:noAutofit/>
          </a:bodyPr>
          <a:lstStyle/>
          <a:p>
            <a:r>
              <a:rPr lang="el-GR" sz="1600" dirty="0"/>
              <a:t>Η </a:t>
            </a:r>
            <a:r>
              <a:rPr lang="el-GR" sz="1600" b="1" dirty="0">
                <a:solidFill>
                  <a:srgbClr val="FF0000"/>
                </a:solidFill>
              </a:rPr>
              <a:t>άμεση ηλιακή ακτινοβολία </a:t>
            </a:r>
            <a:r>
              <a:rPr lang="el-GR" sz="1600" dirty="0"/>
              <a:t>εξαρτάται από την εποχή του έτους και την ώρα της ημέρας.</a:t>
            </a:r>
            <a:endParaRPr lang="en-US" sz="1600" dirty="0"/>
          </a:p>
          <a:p>
            <a:r>
              <a:rPr lang="el-GR" sz="1600" dirty="0"/>
              <a:t>Στη </a:t>
            </a:r>
            <a:r>
              <a:rPr lang="el-GR" sz="1600" b="1" dirty="0"/>
              <a:t>μέγιστη</a:t>
            </a:r>
            <a:r>
              <a:rPr lang="el-GR" sz="1600" dirty="0"/>
              <a:t> συλλογή </a:t>
            </a:r>
            <a:r>
              <a:rPr lang="el-GR" sz="1600" b="1" dirty="0"/>
              <a:t>άμεσης ηλιακής ακτινοβολίας </a:t>
            </a:r>
            <a:r>
              <a:rPr lang="el-GR" sz="1600" dirty="0"/>
              <a:t>επιδρούν τα</a:t>
            </a:r>
            <a:r>
              <a:rPr lang="el-GR" sz="1600" b="1" dirty="0"/>
              <a:t>: </a:t>
            </a:r>
          </a:p>
          <a:p>
            <a:endParaRPr lang="el-GR" sz="1600" b="1" dirty="0"/>
          </a:p>
          <a:p>
            <a:pPr lvl="1"/>
            <a:r>
              <a:rPr lang="el-GR" sz="1550" u="sng" dirty="0"/>
              <a:t>Προσανατολισμός Φ</a:t>
            </a:r>
            <a:r>
              <a:rPr lang="en-US" sz="1550" u="sng" baseline="-25000" dirty="0"/>
              <a:t>p</a:t>
            </a:r>
            <a:r>
              <a:rPr lang="el-GR" sz="1550" u="sng" dirty="0"/>
              <a:t>:</a:t>
            </a:r>
          </a:p>
          <a:p>
            <a:pPr lvl="2"/>
            <a:r>
              <a:rPr lang="el-GR" sz="1550" dirty="0"/>
              <a:t>Το βέλτιστο θα ήταν η δυνατότητα παρακολούθησης της ημερήσιας πορείας του Ήλιου</a:t>
            </a:r>
            <a:r>
              <a:rPr lang="en-US" sz="1550" dirty="0"/>
              <a:t>, </a:t>
            </a:r>
            <a:r>
              <a:rPr lang="el-GR" sz="1550" dirty="0"/>
              <a:t>οπότε ο προσανατολισμός του συλλέκτη να ταυτίζεται με τον προσανατολισμό του Ήλιου: Αζιμούθιο επιφάνειας  = Αζιμούθιο Ηλίου (Φ</a:t>
            </a:r>
            <a:r>
              <a:rPr lang="en-US" sz="1550" baseline="-25000" dirty="0"/>
              <a:t>p</a:t>
            </a:r>
            <a:r>
              <a:rPr lang="en-US" sz="1550" dirty="0"/>
              <a:t>=</a:t>
            </a:r>
            <a:r>
              <a:rPr lang="el-GR" sz="1550" dirty="0"/>
              <a:t>Ψ).</a:t>
            </a:r>
          </a:p>
          <a:p>
            <a:pPr lvl="2"/>
            <a:r>
              <a:rPr lang="el-GR" sz="1550" dirty="0"/>
              <a:t>Για τοποθέτηση σε σταθερό προσανατολισμό καθ’ όλη τη διάρκεια του έτους, </a:t>
            </a:r>
            <a:r>
              <a:rPr lang="el-GR" sz="1550" b="1" dirty="0"/>
              <a:t>μεγιστοποίηση συλλογής στο Βόρειο Ημισφαίριο με νότιο προσανατολισμό</a:t>
            </a:r>
            <a:r>
              <a:rPr lang="el-GR" sz="1550" dirty="0"/>
              <a:t>: λόγω της κλίσης του άξονα της Γης, η ουράνια πορεία του Ήλιου είναι πάντοτε κεκλιμένη προς το Νότο, στο Βόρειο Ημισφαίριο.</a:t>
            </a:r>
          </a:p>
          <a:p>
            <a:pPr lvl="2"/>
            <a:endParaRPr lang="el-GR" sz="1550" dirty="0"/>
          </a:p>
          <a:p>
            <a:pPr lvl="1"/>
            <a:r>
              <a:rPr lang="el-GR" sz="1550" u="sng" dirty="0"/>
              <a:t>Γωνία κλίσης β</a:t>
            </a:r>
            <a:r>
              <a:rPr lang="el-GR" sz="1550" dirty="0"/>
              <a:t>: Θα πρέπει οι ηλιακές ακτίνες να προσπίπτουν στην επιφάνεια όσο το δυνατό πιο κάθετα. Επιτυγχάνεται με:</a:t>
            </a:r>
          </a:p>
          <a:p>
            <a:pPr lvl="2"/>
            <a:r>
              <a:rPr lang="el-GR" sz="1550" b="1" dirty="0"/>
              <a:t>Θερινή περίοδος: β &lt; φ κατά 10</a:t>
            </a:r>
            <a:r>
              <a:rPr lang="el-GR" sz="1550" b="1" baseline="30000" dirty="0"/>
              <a:t>ο</a:t>
            </a:r>
            <a:r>
              <a:rPr lang="el-GR" sz="1550" b="1" dirty="0"/>
              <a:t>-15</a:t>
            </a:r>
            <a:r>
              <a:rPr lang="el-GR" sz="1550" b="1" baseline="30000" dirty="0"/>
              <a:t>ο</a:t>
            </a:r>
            <a:r>
              <a:rPr lang="el-GR" sz="1550" b="1" dirty="0"/>
              <a:t> </a:t>
            </a:r>
          </a:p>
          <a:p>
            <a:pPr lvl="2"/>
            <a:r>
              <a:rPr lang="el-GR" sz="1550" b="1" dirty="0"/>
              <a:t>Χειμερινή περίοδος: β &gt; φ κατά 10</a:t>
            </a:r>
            <a:r>
              <a:rPr lang="el-GR" sz="1550" b="1" baseline="30000" dirty="0"/>
              <a:t>ο</a:t>
            </a:r>
            <a:r>
              <a:rPr lang="el-GR" sz="1550" b="1" dirty="0"/>
              <a:t>-15</a:t>
            </a:r>
            <a:r>
              <a:rPr lang="el-GR" sz="1550" b="1" baseline="30000" dirty="0"/>
              <a:t>ο</a:t>
            </a:r>
            <a:r>
              <a:rPr lang="el-GR" sz="1550" b="1" dirty="0"/>
              <a:t> </a:t>
            </a:r>
          </a:p>
          <a:p>
            <a:pPr>
              <a:buNone/>
            </a:pPr>
            <a:r>
              <a:rPr lang="el-GR" sz="1550" dirty="0"/>
              <a:t>		Αν υπήρχε η δυνατότητα αυτόματα μεταβαλλόμενης κλίσης, θα έπρεπε:</a:t>
            </a:r>
          </a:p>
          <a:p>
            <a:pPr algn="ctr">
              <a:buNone/>
            </a:pPr>
            <a:r>
              <a:rPr lang="el-GR" sz="1550" dirty="0" err="1"/>
              <a:t>β=|φ</a:t>
            </a:r>
            <a:r>
              <a:rPr lang="el-GR" sz="1550" dirty="0"/>
              <a:t>-</a:t>
            </a:r>
            <a:r>
              <a:rPr lang="el-GR" sz="1550" dirty="0" err="1"/>
              <a:t>δ|=θ</a:t>
            </a:r>
            <a:endParaRPr lang="el-GR" sz="1550" dirty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el-GR" sz="1550" dirty="0"/>
              <a:t>		όπου θ η γωνία πρόσπτωσης των ηλιακών </a:t>
            </a:r>
            <a:r>
              <a:rPr lang="el-GR" sz="1550" dirty="0" err="1"/>
              <a:t>ακτίνων</a:t>
            </a:r>
            <a:r>
              <a:rPr lang="el-GR" sz="1550" dirty="0"/>
              <a:t> και δ η ηλιακή απόκλιση 	(ταυτίζεται με το γεωγραφικό πλάτος του τόπου όπου υπάρχει κάθετη πρόσπτωση 	ηλιακών ακτίνων τη συγκεκριμένη ημέρα του έτους).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000" b="1" dirty="0"/>
              <a:t>Η διαδρομή του Ήλιου στον ουρανό</a:t>
            </a:r>
          </a:p>
        </p:txBody>
      </p:sp>
      <p:sp>
        <p:nvSpPr>
          <p:cNvPr id="6" name="2 - Θέση περιεχομένου"/>
          <p:cNvSpPr txBox="1">
            <a:spLocks/>
          </p:cNvSpPr>
          <p:nvPr/>
        </p:nvSpPr>
        <p:spPr>
          <a:xfrm>
            <a:off x="142844" y="5214950"/>
            <a:ext cx="4429156" cy="7143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algn="ctr"/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Η ημερήσια</a:t>
            </a:r>
            <a:r>
              <a:rPr kumimoji="0" lang="el-GR" sz="14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πορεία του Ήλιου</a:t>
            </a:r>
            <a:r>
              <a:rPr lang="el-GR" sz="1400" b="1" dirty="0"/>
              <a:t> σε διάφορα γεωγραφικά πλάτη του Βορείου Ημισφαιρίου</a:t>
            </a:r>
          </a:p>
          <a:p>
            <a:pPr algn="ctr"/>
            <a:r>
              <a:rPr lang="el-GR" sz="1000" b="1" dirty="0"/>
              <a:t>Πηγή: </a:t>
            </a:r>
            <a:r>
              <a:rPr lang="en-US" sz="1000" u="sng" dirty="0">
                <a:hlinkClick r:id="rId2"/>
              </a:rPr>
              <a:t>https://www.eaae-astronomy.org/workshops/sunrise-ans-sunset-positions-change-every-day</a:t>
            </a:r>
            <a:endParaRPr lang="el-GR" sz="1000" dirty="0"/>
          </a:p>
          <a:p>
            <a:endParaRPr lang="el-GR" sz="1000" dirty="0"/>
          </a:p>
          <a:p>
            <a:pPr marL="342900" lvl="0" indent="-342900">
              <a:spcBef>
                <a:spcPct val="20000"/>
              </a:spcBef>
            </a:pPr>
            <a:endParaRPr kumimoji="0" lang="el-GR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endParaRPr kumimoji="0" lang="el-GR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6" name="15 - Εικόνα" descr="EAAE - Sunrise ans sunset positions change every day"/>
          <p:cNvPicPr/>
          <p:nvPr/>
        </p:nvPicPr>
        <p:blipFill>
          <a:blip r:embed="rId3"/>
          <a:srcRect t="3516" r="3790" b="12305"/>
          <a:stretch>
            <a:fillRect/>
          </a:stretch>
        </p:blipFill>
        <p:spPr bwMode="auto">
          <a:xfrm>
            <a:off x="214282" y="1571612"/>
            <a:ext cx="4286280" cy="34290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8 - Εικόνα" descr="The celestial sphere. δ is the declination angle, which is at a maximum at the solstices and zero at the equinoxes equinoxes.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1571612"/>
            <a:ext cx="4286248" cy="34290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2 - Θέση περιεχομένου"/>
          <p:cNvSpPr txBox="1">
            <a:spLocks/>
          </p:cNvSpPr>
          <p:nvPr/>
        </p:nvSpPr>
        <p:spPr>
          <a:xfrm>
            <a:off x="4643438" y="5214950"/>
            <a:ext cx="4500562" cy="714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kumimoji="0" lang="el-GR" sz="14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Η </a:t>
            </a:r>
            <a:r>
              <a:rPr lang="el-GR" sz="1400" b="1" dirty="0"/>
              <a:t>εποχιακή μεταβολή της ηλιακής απόκλισης</a:t>
            </a:r>
            <a:endParaRPr kumimoji="0" lang="el-GR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algn="ctr"/>
            <a:r>
              <a:rPr lang="el-GR" sz="1000" b="1" dirty="0"/>
              <a:t> </a:t>
            </a:r>
            <a:r>
              <a:rPr kumimoji="0" lang="el-GR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Πηγή: </a:t>
            </a:r>
            <a:r>
              <a:rPr lang="el-GR" sz="1000" u="sng" dirty="0">
                <a:hlinkClick r:id="rId5"/>
              </a:rPr>
              <a:t>https://www.itacanet.org/the-sun-as-a-source-of-energy/part-1-solar-astronomy/</a:t>
            </a:r>
            <a:endParaRPr lang="el-GR" sz="1000" dirty="0"/>
          </a:p>
          <a:p>
            <a:endParaRPr lang="el-GR" sz="1000" dirty="0"/>
          </a:p>
          <a:p>
            <a:pPr marL="342900" lvl="0" indent="-342900">
              <a:spcBef>
                <a:spcPct val="20000"/>
              </a:spcBef>
            </a:pPr>
            <a:endParaRPr kumimoji="0" lang="el-GR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endParaRPr kumimoji="0" lang="el-GR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91388"/>
            <a:ext cx="8229600" cy="908720"/>
          </a:xfrm>
        </p:spPr>
        <p:txBody>
          <a:bodyPr>
            <a:normAutofit fontScale="90000"/>
          </a:bodyPr>
          <a:lstStyle/>
          <a:p>
            <a:r>
              <a:rPr lang="el-GR" sz="3600" b="1" dirty="0"/>
              <a:t> </a:t>
            </a:r>
            <a:r>
              <a:rPr lang="el-GR" sz="2800" b="1" dirty="0"/>
              <a:t>Επίδραση προσανατολισμού Φ</a:t>
            </a:r>
            <a:r>
              <a:rPr lang="en-US" sz="2800" b="1" baseline="-25000" dirty="0"/>
              <a:t>p</a:t>
            </a:r>
            <a:r>
              <a:rPr lang="el-GR" sz="2800" b="1" dirty="0"/>
              <a:t> και κλίσης β στη συλλογή διάχυτης ηλιακής ακτινοβολίας από μια επιφάνεια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384846"/>
            <a:ext cx="8229600" cy="554461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l-GR" sz="2000" dirty="0"/>
              <a:t>Στη συλλογή διάχυτης ηλιακής ακτινοβολίας:</a:t>
            </a:r>
          </a:p>
          <a:p>
            <a:r>
              <a:rPr lang="el-GR" sz="2000" b="1" dirty="0"/>
              <a:t>Δεν επιδράει </a:t>
            </a:r>
            <a:r>
              <a:rPr lang="el-GR" sz="2000" dirty="0"/>
              <a:t>η εποχή του έτους ή η ώρα της ημέρας. </a:t>
            </a:r>
          </a:p>
          <a:p>
            <a:r>
              <a:rPr lang="el-GR" sz="2000" dirty="0"/>
              <a:t>Επιδράει ο </a:t>
            </a:r>
            <a:r>
              <a:rPr lang="el-GR" sz="2000" b="1" dirty="0"/>
              <a:t>προσανατολισμός</a:t>
            </a:r>
            <a:r>
              <a:rPr lang="el-GR" sz="2000" dirty="0"/>
              <a:t> και η</a:t>
            </a:r>
            <a:r>
              <a:rPr lang="el-GR" sz="2000" b="1" dirty="0"/>
              <a:t> </a:t>
            </a:r>
            <a:r>
              <a:rPr lang="el-GR" sz="2000" b="1" u="sng" dirty="0"/>
              <a:t>απόλυτη τιμή κλίσης συλλέκτη (β) </a:t>
            </a:r>
            <a:r>
              <a:rPr lang="el-GR" sz="2000" dirty="0"/>
              <a:t>γιατί καθορίζει το τμήμα του ουράνιου θόλου που «βλέπει» ο θόλος του οργάνου μέτρησης </a:t>
            </a:r>
          </a:p>
          <a:p>
            <a:pPr lvl="1">
              <a:buNone/>
            </a:pPr>
            <a:r>
              <a:rPr lang="el-GR" sz="2000" dirty="0"/>
              <a:t>	</a:t>
            </a:r>
          </a:p>
          <a:p>
            <a:pPr lvl="1">
              <a:buNone/>
            </a:pPr>
            <a:r>
              <a:rPr lang="el-GR" sz="2000" dirty="0"/>
              <a:t>Για παράδειγμα:</a:t>
            </a:r>
          </a:p>
          <a:p>
            <a:pPr lvl="1">
              <a:buNone/>
            </a:pPr>
            <a:r>
              <a:rPr lang="el-GR" sz="2000" dirty="0"/>
              <a:t>	   </a:t>
            </a:r>
            <a:r>
              <a:rPr lang="el-GR" sz="1800" dirty="0"/>
              <a:t>1) </a:t>
            </a:r>
            <a:r>
              <a:rPr lang="el-GR" sz="1800" b="1" dirty="0"/>
              <a:t>Αύξηση κλίσης από έδαφος </a:t>
            </a:r>
            <a:r>
              <a:rPr lang="el-GR" sz="1800" dirty="0"/>
              <a:t>συνεπάγεται: </a:t>
            </a:r>
          </a:p>
          <a:p>
            <a:pPr lvl="2"/>
            <a:r>
              <a:rPr lang="el-GR" sz="1800" b="1" dirty="0">
                <a:solidFill>
                  <a:srgbClr val="FF0000"/>
                </a:solidFill>
              </a:rPr>
              <a:t>Αύξηση διάχυτα ανακλώμενης ακτινοβολίας</a:t>
            </a:r>
            <a:endParaRPr lang="el-GR" sz="1800" dirty="0">
              <a:solidFill>
                <a:srgbClr val="FF0000"/>
              </a:solidFill>
            </a:endParaRPr>
          </a:p>
          <a:p>
            <a:pPr lvl="2"/>
            <a:r>
              <a:rPr lang="el-GR" sz="1800" b="1" dirty="0">
                <a:solidFill>
                  <a:srgbClr val="FF0000"/>
                </a:solidFill>
              </a:rPr>
              <a:t>Μείωση ακτινοβολίας που διαχέεται από την ατμόσφαιρα </a:t>
            </a:r>
          </a:p>
          <a:p>
            <a:pPr lvl="2">
              <a:buNone/>
            </a:pPr>
            <a:r>
              <a:rPr lang="el-GR" sz="1800" dirty="0"/>
              <a:t>γιατί  το όργανο μέτρησης «βλέπει» περισσότερο προς το έδαφος.</a:t>
            </a:r>
          </a:p>
          <a:p>
            <a:pPr lvl="2">
              <a:buNone/>
            </a:pPr>
            <a:endParaRPr lang="el-GR" sz="1800" b="1" dirty="0">
              <a:solidFill>
                <a:srgbClr val="FF0000"/>
              </a:solidFill>
            </a:endParaRPr>
          </a:p>
          <a:p>
            <a:pPr lvl="2">
              <a:buNone/>
            </a:pPr>
            <a:r>
              <a:rPr lang="el-GR" sz="1800" dirty="0"/>
              <a:t>2) Αντίστροφα, σε ημέρα με αυξημένα υδροσταγονίδια στην ατμόσφαιρα, θα έχουμε έντονη σκέδαση της ηλιακής ακτινοβολίας στην ατμόσφαιρα </a:t>
            </a:r>
            <a:r>
              <a:rPr lang="el-GR" sz="1800" dirty="0">
                <a:sym typeface="Wingdings" pitchFamily="2" charset="2"/>
              </a:rPr>
              <a:t> </a:t>
            </a:r>
            <a:r>
              <a:rPr lang="el-GR" sz="1800" dirty="0"/>
              <a:t>θα έχουμε αυξημένη συλλογή διάχυτης με </a:t>
            </a:r>
            <a:r>
              <a:rPr lang="el-GR" sz="1800" b="1" dirty="0"/>
              <a:t>μικρή τιμή κλίσης</a:t>
            </a:r>
            <a:r>
              <a:rPr lang="el-GR" sz="1800" dirty="0"/>
              <a:t>, που </a:t>
            </a:r>
            <a:r>
              <a:rPr lang="el-GR" sz="1800" b="1" dirty="0">
                <a:solidFill>
                  <a:srgbClr val="FF0000"/>
                </a:solidFill>
              </a:rPr>
              <a:t>επιτρέπει προσανατολισμό συλλέκτη προς τον ουρανό</a:t>
            </a:r>
            <a:r>
              <a:rPr lang="el-GR" sz="1800" dirty="0"/>
              <a:t>. </a:t>
            </a:r>
          </a:p>
          <a:p>
            <a:pPr lvl="1">
              <a:buNone/>
            </a:pPr>
            <a:endParaRPr lang="el-GR" sz="1600" b="1" dirty="0"/>
          </a:p>
          <a:p>
            <a:pPr lvl="1">
              <a:buNone/>
            </a:pPr>
            <a:endParaRPr lang="el-GR" sz="1600" b="1" dirty="0"/>
          </a:p>
          <a:p>
            <a:pPr>
              <a:buNone/>
            </a:pPr>
            <a:endParaRPr lang="el-GR" sz="1600" dirty="0"/>
          </a:p>
          <a:p>
            <a:pPr lvl="1">
              <a:buNone/>
            </a:pPr>
            <a:endParaRPr lang="el-GR" sz="1600" b="1" dirty="0"/>
          </a:p>
          <a:p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06090"/>
          </a:xfrm>
        </p:spPr>
        <p:txBody>
          <a:bodyPr>
            <a:normAutofit/>
          </a:bodyPr>
          <a:lstStyle/>
          <a:p>
            <a:r>
              <a:rPr lang="el-GR" sz="3000" b="1" dirty="0"/>
              <a:t>Πειραματικό Μέρος</a:t>
            </a:r>
            <a:endParaRPr lang="en-US" sz="3000" b="1" dirty="0"/>
          </a:p>
        </p:txBody>
      </p:sp>
      <p:pic>
        <p:nvPicPr>
          <p:cNvPr id="1146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908720"/>
            <a:ext cx="5760640" cy="470256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8" name="Left Arrow Callout 7"/>
          <p:cNvSpPr/>
          <p:nvPr/>
        </p:nvSpPr>
        <p:spPr>
          <a:xfrm>
            <a:off x="6372200" y="1412776"/>
            <a:ext cx="1368152" cy="914400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Διπλός θόλος</a:t>
            </a:r>
            <a:endParaRPr lang="en-US" dirty="0"/>
          </a:p>
        </p:txBody>
      </p:sp>
      <p:sp>
        <p:nvSpPr>
          <p:cNvPr id="10" name="Left Arrow Callout 9"/>
          <p:cNvSpPr/>
          <p:nvPr/>
        </p:nvSpPr>
        <p:spPr>
          <a:xfrm>
            <a:off x="6300192" y="3933056"/>
            <a:ext cx="2843808" cy="1080120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Βάση στήριξης, με δυνατότητα ρύθμισης της οριζοντίωσης.</a:t>
            </a:r>
            <a:endParaRPr lang="en-US" dirty="0"/>
          </a:p>
        </p:txBody>
      </p:sp>
      <p:sp>
        <p:nvSpPr>
          <p:cNvPr id="11" name="Right Arrow Callout 10"/>
          <p:cNvSpPr/>
          <p:nvPr/>
        </p:nvSpPr>
        <p:spPr>
          <a:xfrm>
            <a:off x="0" y="1916832"/>
            <a:ext cx="4046240" cy="1656184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Βάση στήριξης με ρυθμιζόμενη κλίση. Οι τιμές της κλίμακας είναι συμπληρωματικές της τιμής κλίσης. 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2571736" y="5715016"/>
            <a:ext cx="44291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pPr algn="ctr"/>
            <a:r>
              <a:rPr lang="el-GR" sz="1200" b="1" dirty="0"/>
              <a:t>Πυρανόμετρο LP 471 PYRA 03.5, LP PYRA 03 με βάση στήριξης που επιτρέπει μεταβολή κλίσης</a:t>
            </a:r>
            <a:endParaRPr lang="en-US" sz="1200" b="1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06090"/>
          </a:xfrm>
        </p:spPr>
        <p:txBody>
          <a:bodyPr>
            <a:normAutofit/>
          </a:bodyPr>
          <a:lstStyle/>
          <a:p>
            <a:r>
              <a:rPr lang="el-GR" sz="3000" b="1" dirty="0"/>
              <a:t>Πειραματικό Μέρος</a:t>
            </a:r>
            <a:endParaRPr lang="en-US" sz="3000" b="1" dirty="0"/>
          </a:p>
        </p:txBody>
      </p:sp>
      <p:sp>
        <p:nvSpPr>
          <p:cNvPr id="5" name="4 - Ορθογώνιο"/>
          <p:cNvSpPr/>
          <p:nvPr/>
        </p:nvSpPr>
        <p:spPr>
          <a:xfrm>
            <a:off x="3687689" y="6152397"/>
            <a:ext cx="17415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b="1" dirty="0"/>
              <a:t>Καταγραφικό (DO9847) </a:t>
            </a:r>
            <a:endParaRPr lang="en-US" sz="1200" b="1" dirty="0"/>
          </a:p>
        </p:txBody>
      </p:sp>
      <p:pic>
        <p:nvPicPr>
          <p:cNvPr id="9" name="8 - Εικόνα" descr="C:\Users\Lenovo\Documents\ΤΕΠ\ΤΕΠ Μάθημα\photos καταγραφικό\IMG_20190307_10573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4607718" y="1321579"/>
            <a:ext cx="3643339" cy="41434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" name="9 - Εικόνα" descr="C:\Users\Lenovo\Documents\ΤΕΠ\ΤΕΠ Μάθημα\photos καταγραφικό\IMG_20190305_130013.jpg"/>
          <p:cNvPicPr/>
          <p:nvPr/>
        </p:nvPicPr>
        <p:blipFill>
          <a:blip r:embed="rId3" cstate="print"/>
          <a:srcRect l="4541" t="22454" r="4777" b="9240"/>
          <a:stretch>
            <a:fillRect/>
          </a:stretch>
        </p:blipFill>
        <p:spPr bwMode="auto">
          <a:xfrm rot="5400000">
            <a:off x="-35751" y="2035959"/>
            <a:ext cx="5072098" cy="27146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06090"/>
          </a:xfrm>
        </p:spPr>
        <p:txBody>
          <a:bodyPr>
            <a:noAutofit/>
          </a:bodyPr>
          <a:lstStyle/>
          <a:p>
            <a:r>
              <a:rPr lang="el-GR" sz="2500" b="1" dirty="0"/>
              <a:t>Πειραματικό Μέρος – Μετρήσεις πυκνότητας ολικής ηλιακής ακτινοβολίας Ι με πυρανόμετρο</a:t>
            </a:r>
            <a:endParaRPr lang="en-US" sz="25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676" y="1000108"/>
            <a:ext cx="8892480" cy="5214974"/>
          </a:xfrm>
        </p:spPr>
        <p:txBody>
          <a:bodyPr>
            <a:normAutofit/>
          </a:bodyPr>
          <a:lstStyle/>
          <a:p>
            <a:pPr marL="457200" indent="-457200">
              <a:buNone/>
            </a:pPr>
            <a:r>
              <a:rPr lang="el-GR" sz="1800" b="1" dirty="0"/>
              <a:t>ΜΕΡΟΣ 1: </a:t>
            </a:r>
          </a:p>
          <a:p>
            <a:pPr marL="457200" indent="-457200">
              <a:buNone/>
            </a:pPr>
            <a:endParaRPr lang="el-GR" sz="1800" b="1" dirty="0"/>
          </a:p>
          <a:p>
            <a:pPr marL="457200" indent="-457200">
              <a:buFont typeface="+mj-lt"/>
              <a:buAutoNum type="arabicPeriod"/>
            </a:pPr>
            <a:r>
              <a:rPr lang="el-GR" sz="1800" dirty="0"/>
              <a:t>Τοποθέτηση πυρανομέτρου σε Νότιο προσανατολισμό, με χρήση πυξίδας.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1800" dirty="0"/>
              <a:t>Οριζοντίωση βάσης πυρανομέτρου.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1800" dirty="0"/>
              <a:t>Μεταβολή κλίσης πυρανομέτρου από 0</a:t>
            </a:r>
            <a:r>
              <a:rPr lang="el-GR" sz="1800" baseline="30000" dirty="0"/>
              <a:t>ο</a:t>
            </a:r>
            <a:r>
              <a:rPr lang="el-GR" sz="1800" dirty="0"/>
              <a:t>-90</a:t>
            </a:r>
            <a:r>
              <a:rPr lang="el-GR" sz="1800" baseline="30000" dirty="0"/>
              <a:t>ο</a:t>
            </a:r>
            <a:r>
              <a:rPr lang="el-GR" sz="1800" dirty="0"/>
              <a:t>, με βήμα 10</a:t>
            </a:r>
            <a:r>
              <a:rPr lang="el-GR" sz="1800" baseline="30000" dirty="0"/>
              <a:t>ο</a:t>
            </a:r>
            <a:r>
              <a:rPr lang="el-GR" sz="1800" dirty="0"/>
              <a:t>. Για κάθε τιμή κλίσης λαμβάνεται μέτρηση πυκνότητας ολικής ηλιακής ακτινοβολίας Ι (</a:t>
            </a:r>
            <a:r>
              <a:rPr lang="en-US" sz="1800" dirty="0"/>
              <a:t>W/m</a:t>
            </a:r>
            <a:r>
              <a:rPr lang="en-US" sz="1800" baseline="30000" dirty="0"/>
              <a:t>2</a:t>
            </a:r>
            <a:r>
              <a:rPr lang="en-US" sz="1800" dirty="0"/>
              <a:t>)</a:t>
            </a:r>
            <a:r>
              <a:rPr lang="el-GR" sz="1800" dirty="0"/>
              <a:t> και ώρα μέτρησης.</a:t>
            </a:r>
            <a:r>
              <a:rPr lang="en-US" sz="1800" dirty="0"/>
              <a:t> </a:t>
            </a:r>
            <a:endParaRPr lang="el-GR" sz="1800" dirty="0"/>
          </a:p>
          <a:p>
            <a:pPr marL="457200" indent="-457200">
              <a:buNone/>
            </a:pPr>
            <a:r>
              <a:rPr lang="el-GR" sz="1800" dirty="0"/>
              <a:t>	</a:t>
            </a:r>
          </a:p>
          <a:p>
            <a:pPr marL="457200" indent="-457200">
              <a:buNone/>
            </a:pPr>
            <a:r>
              <a:rPr lang="el-GR" sz="1800" dirty="0"/>
              <a:t>	Συνιστάται να σημειώνονται οι καιρικές συνθήκες κάθε μέτρησης, σε περίπτωση που δεν είναι σταθερές.  </a:t>
            </a:r>
          </a:p>
          <a:p>
            <a:pPr marL="457200" indent="-457200">
              <a:buNone/>
            </a:pPr>
            <a:r>
              <a:rPr lang="el-GR" sz="1800" dirty="0"/>
              <a:t>	</a:t>
            </a:r>
          </a:p>
          <a:p>
            <a:pPr marL="457200" indent="-457200">
              <a:buNone/>
            </a:pPr>
            <a:r>
              <a:rPr lang="el-GR" sz="1800" dirty="0"/>
              <a:t>	Από τις μετρήσεις αυτές, ζητείται:</a:t>
            </a:r>
          </a:p>
          <a:p>
            <a:pPr marL="857250" lvl="1" indent="-457200"/>
            <a:r>
              <a:rPr lang="el-GR" sz="1600" dirty="0"/>
              <a:t>Να διαπιστωθεί σε ποια γωνία κλίσης μετρήθηκε η υψηλότερη τιμή ακτινοβολίας και να αναλυθεί, βάσει της θεωρίας, εάν η τιμή αυτή κλίσης ήταν αναμενόμενη.</a:t>
            </a:r>
          </a:p>
          <a:p>
            <a:pPr marL="857250" lvl="1" indent="-457200"/>
            <a:r>
              <a:rPr lang="el-GR" sz="1600" dirty="0"/>
              <a:t>Να διαχωριστεί η τιμή της Ι, που μετρήθηκε στο οριζόντιο επίπεδο, σε Ι</a:t>
            </a:r>
            <a:r>
              <a:rPr lang="en-US" sz="1600" dirty="0"/>
              <a:t>b</a:t>
            </a:r>
            <a:r>
              <a:rPr lang="el-GR" sz="1600" dirty="0"/>
              <a:t> και Ι</a:t>
            </a:r>
            <a:r>
              <a:rPr lang="en-US" sz="1600" dirty="0"/>
              <a:t>d</a:t>
            </a:r>
            <a:r>
              <a:rPr lang="el-GR" sz="1600" dirty="0"/>
              <a:t>. Τι καιρός φαίνεται να επικρατεί , σύμφωνα με τα αποτελέσματα, κατά τη διάρκεια της μέτρησης;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06090"/>
          </a:xfrm>
        </p:spPr>
        <p:txBody>
          <a:bodyPr>
            <a:noAutofit/>
          </a:bodyPr>
          <a:lstStyle/>
          <a:p>
            <a:r>
              <a:rPr lang="el-GR" sz="2500" b="1" dirty="0"/>
              <a:t>Πειραματικό Μέρος – Μετρήσεις πυκνότητας ολικής ηλιακής ακτινοβολίας Ι με πυρανόμετρο</a:t>
            </a:r>
            <a:endParaRPr lang="en-US" sz="25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142984"/>
            <a:ext cx="8535322" cy="5715016"/>
          </a:xfrm>
        </p:spPr>
        <p:txBody>
          <a:bodyPr>
            <a:normAutofit/>
          </a:bodyPr>
          <a:lstStyle/>
          <a:p>
            <a:pPr marL="457200" indent="-457200">
              <a:buNone/>
            </a:pPr>
            <a:r>
              <a:rPr lang="el-GR" sz="1800" b="1" dirty="0"/>
              <a:t>ΜΕΡΟΣ 2: </a:t>
            </a:r>
          </a:p>
          <a:p>
            <a:pPr marL="457200" indent="-457200">
              <a:buNone/>
            </a:pPr>
            <a:endParaRPr lang="el-GR" sz="1800" b="1" dirty="0"/>
          </a:p>
          <a:p>
            <a:pPr marL="457200" indent="-457200">
              <a:buFont typeface="+mj-lt"/>
              <a:buAutoNum type="arabicPeriod"/>
            </a:pPr>
            <a:r>
              <a:rPr lang="el-GR" sz="1800" dirty="0"/>
              <a:t>Τοποθέτηση πυρανομέτρου στην κλίση όπου παρατηρήθηκε η μέγιστη τιμή Ι και προσανατολισμό Ν και μέτρηση Ι. (Εάν οι καιρικές συνθήκες δεν έχουν μεταβληθεί και δεν έχει παρέλθει χρονικό διάστημα &gt; 15</a:t>
            </a:r>
            <a:r>
              <a:rPr lang="en-US" sz="1800" dirty="0"/>
              <a:t>min</a:t>
            </a:r>
            <a:r>
              <a:rPr lang="el-GR" sz="1800" dirty="0"/>
              <a:t> από την προηγούμενη μέτρηση  στην ίδια κλίση, η μέτρηση στο Ν δε χρειάζεται να επαναληφθεί).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1800" dirty="0"/>
              <a:t>Χωρίς μεταβολή κλίσης, μεταβολή προσανατολισμού πυρανομέτρου και λήψη μετρήσεων Ι σε Β, Α, Δ. </a:t>
            </a:r>
          </a:p>
          <a:p>
            <a:pPr marL="457200" indent="-457200">
              <a:buNone/>
            </a:pPr>
            <a:r>
              <a:rPr lang="el-GR" sz="1800" b="1" dirty="0"/>
              <a:t>	</a:t>
            </a:r>
          </a:p>
          <a:p>
            <a:pPr marL="457200" indent="-457200">
              <a:buNone/>
            </a:pPr>
            <a:r>
              <a:rPr lang="el-GR" sz="1800" b="1" dirty="0"/>
              <a:t>	ΠΡΟΣΟΧΗ: </a:t>
            </a:r>
            <a:r>
              <a:rPr lang="el-GR" sz="1800" dirty="0"/>
              <a:t>οριζοντίωση βάσης πυρανομέτρου σε κάθε μετατόπιση και πριν τη λήψη μέτρησης.</a:t>
            </a:r>
          </a:p>
          <a:p>
            <a:pPr marL="857250" lvl="1" indent="-457200">
              <a:buNone/>
            </a:pPr>
            <a:endParaRPr lang="el-GR" sz="1800" dirty="0"/>
          </a:p>
          <a:p>
            <a:pPr marL="857250" lvl="1" indent="-457200">
              <a:buNone/>
            </a:pPr>
            <a:r>
              <a:rPr lang="el-GR" sz="1800" dirty="0"/>
              <a:t>Από τις μετρήσεις αυτές, ζητείται:</a:t>
            </a:r>
          </a:p>
          <a:p>
            <a:pPr marL="857250" lvl="1" indent="-457200"/>
            <a:r>
              <a:rPr lang="el-GR" sz="1800" dirty="0"/>
              <a:t>  Να διαπιστωθεί σε ποιον προσανατολισμό παρατηρείται η μέγιστη τιμή ακτινοβολίας και σε ποιον η ελάχιστη. Να εξηγηθεί βάσει της θεωρίας.</a:t>
            </a:r>
          </a:p>
          <a:p>
            <a:pPr marL="457200" indent="-457200">
              <a:buNone/>
            </a:pPr>
            <a:endParaRPr lang="el-GR" sz="1800" b="1" dirty="0"/>
          </a:p>
          <a:p>
            <a:pPr marL="457200" indent="-457200">
              <a:buFont typeface="+mj-lt"/>
              <a:buAutoNum type="arabicPeriod"/>
            </a:pPr>
            <a:endParaRPr lang="el-GR" sz="1900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06090"/>
          </a:xfrm>
        </p:spPr>
        <p:txBody>
          <a:bodyPr>
            <a:noAutofit/>
          </a:bodyPr>
          <a:lstStyle/>
          <a:p>
            <a:r>
              <a:rPr lang="el-GR" sz="2500" b="1" dirty="0"/>
              <a:t>Πειραματικό Μέρος – Μετρήσεις πυκνότητας ολικής ηλιακής ακτινοβολίας Ι με πυρανόμετρο</a:t>
            </a:r>
            <a:endParaRPr lang="en-US" sz="25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676" y="785794"/>
            <a:ext cx="8892480" cy="6991640"/>
          </a:xfrm>
        </p:spPr>
        <p:txBody>
          <a:bodyPr>
            <a:normAutofit/>
          </a:bodyPr>
          <a:lstStyle/>
          <a:p>
            <a:pPr marL="457200" indent="-457200">
              <a:buNone/>
            </a:pPr>
            <a:endParaRPr lang="el-GR" sz="1800" b="1" dirty="0"/>
          </a:p>
          <a:p>
            <a:pPr marL="457200" indent="-457200">
              <a:buNone/>
            </a:pPr>
            <a:r>
              <a:rPr lang="el-GR" sz="2000" b="1" dirty="0"/>
              <a:t>ΜΕΡΟΣ 3: </a:t>
            </a:r>
          </a:p>
          <a:p>
            <a:pPr marL="457200" indent="-457200">
              <a:buFont typeface="+mj-lt"/>
              <a:buAutoNum type="arabicPeriod"/>
            </a:pPr>
            <a:endParaRPr lang="el-GR" sz="2000" dirty="0"/>
          </a:p>
          <a:p>
            <a:pPr marL="457200" indent="-457200">
              <a:buNone/>
            </a:pPr>
            <a:r>
              <a:rPr lang="el-GR" sz="2000" dirty="0"/>
              <a:t>	Τοποθέτηση πυρανομέτρου σε κατακόρυφη θέση και νότιο προσανατολισμό και μέτρηση Ι. </a:t>
            </a:r>
          </a:p>
          <a:p>
            <a:pPr marL="457200" indent="-457200">
              <a:buNone/>
            </a:pPr>
            <a:endParaRPr lang="el-GR" sz="2000" b="1" dirty="0"/>
          </a:p>
          <a:p>
            <a:pPr marL="457200" indent="-457200">
              <a:buNone/>
            </a:pPr>
            <a:r>
              <a:rPr lang="el-GR" sz="2000" b="1" dirty="0"/>
              <a:t>	ΠΡΟΣΟΧΗ: </a:t>
            </a:r>
            <a:r>
              <a:rPr lang="el-GR" sz="2000" dirty="0"/>
              <a:t>οριζοντίωση βάσης πυρανομέτρου σε κάθε μετατόπιση και πριν τη λήψη μέτρησης.</a:t>
            </a:r>
          </a:p>
          <a:p>
            <a:pPr marL="457200" indent="-457200">
              <a:buFont typeface="+mj-lt"/>
              <a:buAutoNum type="arabicPeriod"/>
            </a:pPr>
            <a:endParaRPr lang="el-GR" sz="2000" dirty="0"/>
          </a:p>
          <a:p>
            <a:pPr marL="457200" indent="-457200">
              <a:buNone/>
            </a:pPr>
            <a:r>
              <a:rPr lang="el-GR" sz="2000" dirty="0"/>
              <a:t>	Εάν στη θέση του πυρανομέτρου θεωρηθεί ότι βρίσκεται παράθυρο δοσμένου συντελεστή θερμικού κέρδους, ζητείται να υπολογιστεί το ποσό κατά το οποίο η προσπίπτουσα στον υαλοπίνακα ηλιακή ακτινοβολία συμβάλλει στη θέρμανση του εσωτερικού χώρου που βρίσκεται πίσω από το παράθυρο. </a:t>
            </a:r>
          </a:p>
          <a:p>
            <a:pPr marL="457200" indent="-457200">
              <a:buFont typeface="+mj-lt"/>
              <a:buAutoNum type="arabicPeriod"/>
            </a:pPr>
            <a:endParaRPr lang="el-GR" sz="1900" dirty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l-GR" sz="3000" b="1" dirty="0"/>
              <a:t>Επεξεργασία μετρήσεων – Παράδειγμα: Ερώτηση 1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980728"/>
            <a:ext cx="8535322" cy="51399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2000" dirty="0"/>
              <a:t>	</a:t>
            </a:r>
            <a:r>
              <a:rPr lang="el-GR" sz="2000" b="1" dirty="0"/>
              <a:t>Στις 3 </a:t>
            </a:r>
            <a:r>
              <a:rPr lang="el-GR" sz="2000" b="1" dirty="0">
                <a:solidFill>
                  <a:srgbClr val="003300"/>
                </a:solidFill>
              </a:rPr>
              <a:t>Φεβρουαρίου</a:t>
            </a:r>
            <a:r>
              <a:rPr lang="el-GR" sz="2000" b="1" dirty="0"/>
              <a:t>, ώρα 11:00  και σε περιοχή με φ=35,53</a:t>
            </a:r>
            <a:r>
              <a:rPr lang="el-GR" sz="2000" b="1" baseline="30000" dirty="0"/>
              <a:t>ο</a:t>
            </a:r>
            <a:r>
              <a:rPr lang="el-GR" sz="2000" b="1" dirty="0"/>
              <a:t> και λ=2</a:t>
            </a:r>
            <a:r>
              <a:rPr lang="en-US" sz="2000" b="1" dirty="0"/>
              <a:t>4</a:t>
            </a:r>
            <a:r>
              <a:rPr lang="el-GR" sz="2000" b="1" dirty="0"/>
              <a:t>,058</a:t>
            </a:r>
            <a:r>
              <a:rPr lang="el-GR" sz="2000" b="1" baseline="30000" dirty="0"/>
              <a:t>ο</a:t>
            </a:r>
            <a:r>
              <a:rPr lang="el-GR" sz="2000" b="1" dirty="0"/>
              <a:t> λήφθηκε μέτρηση πυκνότητας ολικής ηλιακής ακτινοβολίας, σε οριζόντια επιφάνεια νότιου προσανατολισμού, ίση με Ι=400</a:t>
            </a:r>
            <a:r>
              <a:rPr lang="en-US" sz="2000" b="1" dirty="0"/>
              <a:t>W/m</a:t>
            </a:r>
            <a:r>
              <a:rPr lang="en-US" sz="2000" b="1" baseline="30000" dirty="0"/>
              <a:t>2</a:t>
            </a:r>
            <a:r>
              <a:rPr lang="en-US" sz="2000" b="1" dirty="0"/>
              <a:t>.</a:t>
            </a:r>
            <a:r>
              <a:rPr lang="el-GR" sz="2000" b="1" dirty="0"/>
              <a:t>  </a:t>
            </a:r>
          </a:p>
          <a:p>
            <a:pPr>
              <a:buNone/>
            </a:pPr>
            <a:r>
              <a:rPr lang="el-GR" sz="2000" b="1" dirty="0"/>
              <a:t>	Δίνεται ότι η ηλιακή σταθερά ισούται με </a:t>
            </a:r>
            <a:r>
              <a:rPr lang="en-US" sz="2000" b="1" dirty="0"/>
              <a:t>G</a:t>
            </a:r>
            <a:r>
              <a:rPr lang="en-US" sz="2000" b="1" baseline="-25000" dirty="0"/>
              <a:t>o</a:t>
            </a:r>
            <a:r>
              <a:rPr lang="en-US" sz="2000" b="1" dirty="0"/>
              <a:t>=</a:t>
            </a:r>
            <a:r>
              <a:rPr lang="el-GR" sz="2000" b="1" dirty="0"/>
              <a:t>1367</a:t>
            </a:r>
            <a:r>
              <a:rPr lang="en-US" sz="2000" b="1" dirty="0"/>
              <a:t> W/m</a:t>
            </a:r>
            <a:r>
              <a:rPr lang="en-US" sz="2000" b="1" baseline="30000" dirty="0"/>
              <a:t>2</a:t>
            </a:r>
            <a:r>
              <a:rPr lang="el-GR" sz="2000" b="1" dirty="0"/>
              <a:t> και ότι η ζενίθεια γωνία ισούται με θ</a:t>
            </a:r>
            <a:r>
              <a:rPr lang="en-US" sz="2000" b="1" baseline="-25000" dirty="0"/>
              <a:t>z</a:t>
            </a:r>
            <a:r>
              <a:rPr lang="el-GR" sz="2000" b="1" dirty="0"/>
              <a:t>=57,38</a:t>
            </a:r>
            <a:r>
              <a:rPr lang="el-GR" sz="2000" b="1" baseline="30000" dirty="0"/>
              <a:t>ο</a:t>
            </a:r>
            <a:r>
              <a:rPr lang="el-GR" sz="2000" b="1" dirty="0"/>
              <a:t>.</a:t>
            </a:r>
            <a:r>
              <a:rPr lang="en-US" sz="2000" b="1" dirty="0"/>
              <a:t> </a:t>
            </a:r>
            <a:endParaRPr lang="el-GR" sz="2000" b="1" dirty="0">
              <a:solidFill>
                <a:srgbClr val="FF0000"/>
              </a:solidFill>
            </a:endParaRPr>
          </a:p>
          <a:p>
            <a:pPr>
              <a:buNone/>
            </a:pPr>
            <a:endParaRPr lang="el-GR" sz="2000" b="1" dirty="0"/>
          </a:p>
          <a:p>
            <a:pPr marL="457200" indent="-457200">
              <a:buFont typeface="+mj-lt"/>
              <a:buAutoNum type="arabicPeriod"/>
            </a:pPr>
            <a:r>
              <a:rPr lang="el-GR" sz="2000" b="1" dirty="0"/>
              <a:t>Να γίνει διαχωρισμός σε άμεση και διάχυτη ηλιακή ακτινοβολία.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000" b="1" dirty="0"/>
              <a:t>Τι συμπεραίνετε για την αιθριότητα του ουρανού τη συγκεκριμένη ημέρα;</a:t>
            </a:r>
          </a:p>
          <a:p>
            <a:pPr marL="457200" indent="-457200">
              <a:buFont typeface="+mj-lt"/>
              <a:buAutoNum type="arabicPeriod"/>
            </a:pPr>
            <a:endParaRPr lang="el-GR" sz="2000" b="1" dirty="0"/>
          </a:p>
          <a:p>
            <a:pPr marL="457200" indent="-457200" algn="ctr">
              <a:buNone/>
            </a:pPr>
            <a:r>
              <a:rPr lang="el-GR" sz="2000" b="1" dirty="0"/>
              <a:t>ΕΠΙΛΥΣΗ</a:t>
            </a:r>
          </a:p>
          <a:p>
            <a:pPr marL="457200" indent="-457200" algn="ctr">
              <a:buNone/>
            </a:pPr>
            <a:endParaRPr lang="el-GR" sz="2000" b="1" dirty="0"/>
          </a:p>
          <a:p>
            <a:pPr marL="457200" indent="-457200" algn="just">
              <a:buNone/>
            </a:pPr>
            <a:r>
              <a:rPr lang="el-GR" sz="2000" dirty="0"/>
              <a:t>Στη συγκεκριμένη περίπτωση είναι γνωστή η ζενίθεια γωνία. </a:t>
            </a:r>
          </a:p>
          <a:p>
            <a:pPr marL="457200" indent="-457200" algn="just">
              <a:buNone/>
            </a:pPr>
            <a:r>
              <a:rPr lang="el-GR" sz="2000" dirty="0"/>
              <a:t>Σε περίπτωση που δεν είναι γνωστή, θα πρέπει να υπολογιστεί με τη βοήθεια της ηλιακής γεωμετρίας. </a:t>
            </a:r>
          </a:p>
          <a:p>
            <a:pPr marL="457200" indent="-457200">
              <a:buNone/>
            </a:pPr>
            <a:endParaRPr lang="en-US" sz="2000" b="1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6"/>
            <a:ext cx="9144000" cy="1143000"/>
          </a:xfrm>
        </p:spPr>
        <p:txBody>
          <a:bodyPr>
            <a:noAutofit/>
          </a:bodyPr>
          <a:lstStyle/>
          <a:p>
            <a:r>
              <a:rPr lang="el-GR" sz="3000" b="1" dirty="0"/>
              <a:t>Θεωρία</a:t>
            </a:r>
            <a:br>
              <a:rPr lang="el-GR" sz="2200" b="1" dirty="0"/>
            </a:br>
            <a:r>
              <a:rPr lang="el-GR" sz="2200" b="1" dirty="0"/>
              <a:t>Υπολογισμός άμεσης και διάχυτης συνιστώσας σε οριζόντιο επίπεδο - Μοντέλο </a:t>
            </a:r>
            <a:r>
              <a:rPr lang="en-US" sz="2200" b="1" dirty="0"/>
              <a:t>Orgill </a:t>
            </a:r>
            <a:r>
              <a:rPr lang="el-GR" sz="2200" b="1" dirty="0"/>
              <a:t>και </a:t>
            </a:r>
            <a:r>
              <a:rPr lang="en-US" sz="2200" b="1" dirty="0"/>
              <a:t>Hollands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052736"/>
            <a:ext cx="8712968" cy="5616624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0" y="828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43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546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547" name="Rectangle 19"/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13 - Εικόνα"/>
          <p:cNvPicPr/>
          <p:nvPr/>
        </p:nvPicPr>
        <p:blipFill>
          <a:blip r:embed="rId2"/>
          <a:srcRect l="29293" t="11828" r="31406" b="9319"/>
          <a:stretch>
            <a:fillRect/>
          </a:stretch>
        </p:blipFill>
        <p:spPr bwMode="auto">
          <a:xfrm>
            <a:off x="1214414" y="1357298"/>
            <a:ext cx="6786610" cy="50720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052736"/>
            <a:ext cx="8712968" cy="5616624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0" y="828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43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546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547" name="Rectangle 19"/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-90488"/>
            <a:ext cx="9144000" cy="1143001"/>
          </a:xfrm>
        </p:spPr>
        <p:txBody>
          <a:bodyPr>
            <a:noAutofit/>
          </a:bodyPr>
          <a:lstStyle/>
          <a:p>
            <a:r>
              <a:rPr lang="el-GR" sz="3000" b="1" dirty="0"/>
              <a:t>Θεωρία</a:t>
            </a:r>
            <a:br>
              <a:rPr lang="el-GR" sz="2200" b="1" dirty="0"/>
            </a:br>
            <a:r>
              <a:rPr lang="el-GR" sz="2200" b="1" dirty="0"/>
              <a:t>Υπολογισμός άμεσης και διάχυτης συνιστώσας σε οριζόντιο επίπεδο - Μοντέλο </a:t>
            </a:r>
            <a:r>
              <a:rPr lang="en-US" sz="2200" b="1" dirty="0"/>
              <a:t>Orgill </a:t>
            </a:r>
            <a:r>
              <a:rPr lang="el-GR" sz="2200" b="1" dirty="0"/>
              <a:t>και </a:t>
            </a:r>
            <a:r>
              <a:rPr lang="en-US" sz="2200" b="1" dirty="0"/>
              <a:t>Hollands</a:t>
            </a:r>
          </a:p>
        </p:txBody>
      </p:sp>
      <p:pic>
        <p:nvPicPr>
          <p:cNvPr id="13" name="12 - Εικόνα"/>
          <p:cNvPicPr/>
          <p:nvPr/>
        </p:nvPicPr>
        <p:blipFill>
          <a:blip r:embed="rId2"/>
          <a:srcRect l="28856" t="24373" r="31394" b="9514"/>
          <a:stretch>
            <a:fillRect/>
          </a:stretch>
        </p:blipFill>
        <p:spPr bwMode="auto">
          <a:xfrm>
            <a:off x="857224" y="1071546"/>
            <a:ext cx="7429552" cy="52864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0264"/>
            <a:ext cx="9144000" cy="1143000"/>
          </a:xfrm>
        </p:spPr>
        <p:txBody>
          <a:bodyPr>
            <a:noAutofit/>
          </a:bodyPr>
          <a:lstStyle/>
          <a:p>
            <a:r>
              <a:rPr lang="el-GR" sz="3000" b="1" dirty="0"/>
              <a:t>Επίλυση στο </a:t>
            </a:r>
            <a:r>
              <a:rPr lang="en-US" sz="3000" b="1" dirty="0"/>
              <a:t>Excel</a:t>
            </a:r>
            <a:r>
              <a:rPr lang="el-GR" sz="3000" b="1" dirty="0"/>
              <a:t>…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662" y="1214422"/>
            <a:ext cx="7215238" cy="314327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endParaRPr lang="en-US" dirty="0"/>
          </a:p>
          <a:p>
            <a:pPr>
              <a:buNone/>
            </a:pPr>
            <a:r>
              <a:rPr lang="el-GR" b="1" dirty="0"/>
              <a:t>	Προσοχή: </a:t>
            </a:r>
            <a:r>
              <a:rPr lang="el-GR" dirty="0"/>
              <a:t>στο </a:t>
            </a:r>
            <a:r>
              <a:rPr lang="en-US" dirty="0"/>
              <a:t>excel </a:t>
            </a:r>
            <a:r>
              <a:rPr lang="el-GR" dirty="0"/>
              <a:t>το όρισμα των τριγωνομετρικών αριθμών μπαίνει πάντοτε σε </a:t>
            </a:r>
            <a:r>
              <a:rPr lang="en-US" dirty="0"/>
              <a:t>rad</a:t>
            </a:r>
            <a:r>
              <a:rPr lang="el-GR" dirty="0"/>
              <a:t>. </a:t>
            </a:r>
            <a:endParaRPr lang="en-US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540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0" y="828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543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546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22547" name="Rectangle 19"/>
          <p:cNvSpPr>
            <a:spLocks noChangeArrowheads="1"/>
          </p:cNvSpPr>
          <p:nvPr/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l-GR" sz="3000" b="1" dirty="0"/>
              <a:t>Επεξεργασία μετρήσεων – Παράδειγμα: Ερώτηση 2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714356"/>
            <a:ext cx="8463884" cy="5715040"/>
          </a:xfrm>
        </p:spPr>
        <p:txBody>
          <a:bodyPr>
            <a:noAutofit/>
          </a:bodyPr>
          <a:lstStyle/>
          <a:p>
            <a:pPr indent="0">
              <a:lnSpc>
                <a:spcPct val="120000"/>
              </a:lnSpc>
              <a:buNone/>
            </a:pPr>
            <a:r>
              <a:rPr lang="el-GR" sz="1600" b="1" dirty="0"/>
              <a:t>Σε ποια κλίση και σε ποιο προσανατολισμό του πυρανομέτρου αναμένετε, σύμφωνα με τη θεωρία, να παρατηρήσετε τη μέγιστη μέτρηση πυκνότητας ηλιακής ακτινοβολίας (Ι) σε μια ημέρα με ηλιοφάνεια; Να δικαιολογήσετε την απάντησή σας. </a:t>
            </a:r>
          </a:p>
          <a:p>
            <a:pPr indent="0">
              <a:lnSpc>
                <a:spcPct val="120000"/>
              </a:lnSpc>
              <a:buNone/>
            </a:pPr>
            <a:r>
              <a:rPr lang="el-GR" sz="1600" b="1" dirty="0"/>
              <a:t>Η απάντηση να δοθεί για τη συγκεκριμένη ημερομηνία, ώρα και γεωγραφική θέση του πειράματός σας (3 </a:t>
            </a:r>
            <a:r>
              <a:rPr lang="el-GR" sz="1600" b="1" dirty="0">
                <a:solidFill>
                  <a:srgbClr val="003300"/>
                </a:solidFill>
              </a:rPr>
              <a:t>Φεβρουαρίου</a:t>
            </a:r>
            <a:r>
              <a:rPr lang="el-GR" sz="1600" b="1" dirty="0">
                <a:solidFill>
                  <a:srgbClr val="C00000"/>
                </a:solidFill>
              </a:rPr>
              <a:t>, </a:t>
            </a:r>
            <a:r>
              <a:rPr lang="el-GR" sz="1600" b="1" dirty="0"/>
              <a:t>ώρα 11:00, φ=35,53</a:t>
            </a:r>
            <a:r>
              <a:rPr lang="el-GR" sz="1600" b="1" baseline="30000" dirty="0"/>
              <a:t>ο</a:t>
            </a:r>
            <a:r>
              <a:rPr lang="el-GR" sz="1600" b="1" dirty="0"/>
              <a:t>,  λ=21,8</a:t>
            </a:r>
            <a:r>
              <a:rPr lang="el-GR" sz="1600" b="1" baseline="30000" dirty="0"/>
              <a:t>ο</a:t>
            </a:r>
            <a:r>
              <a:rPr lang="el-GR" sz="1600" b="1" dirty="0"/>
              <a:t> ).</a:t>
            </a:r>
          </a:p>
          <a:p>
            <a:pPr lvl="0" indent="0">
              <a:lnSpc>
                <a:spcPct val="120000"/>
              </a:lnSpc>
              <a:buNone/>
            </a:pPr>
            <a:endParaRPr lang="el-GR" sz="1600" b="1" dirty="0"/>
          </a:p>
          <a:p>
            <a:pPr lvl="0" indent="0">
              <a:lnSpc>
                <a:spcPct val="120000"/>
              </a:lnSpc>
              <a:buNone/>
            </a:pPr>
            <a:r>
              <a:rPr lang="el-GR" sz="1600" b="1" dirty="0"/>
              <a:t>	Βέλτιστη κλίση:     </a:t>
            </a:r>
          </a:p>
          <a:p>
            <a:pPr lvl="0" indent="0">
              <a:lnSpc>
                <a:spcPct val="120000"/>
              </a:lnSpc>
              <a:buNone/>
            </a:pPr>
            <a:r>
              <a:rPr lang="el-GR" sz="1600" dirty="0"/>
              <a:t>Περίοδος χειμερινή </a:t>
            </a:r>
            <a:r>
              <a:rPr lang="el-GR" sz="1600" dirty="0">
                <a:sym typeface="Wingdings" pitchFamily="2" charset="2"/>
              </a:rPr>
              <a:t> βέλτιστη κλίση πυρανομέτρου: </a:t>
            </a:r>
          </a:p>
          <a:p>
            <a:pPr lvl="0" indent="0" algn="ctr">
              <a:lnSpc>
                <a:spcPct val="120000"/>
              </a:lnSpc>
              <a:buNone/>
            </a:pPr>
            <a:r>
              <a:rPr lang="el-GR" sz="1600" b="1" dirty="0">
                <a:sym typeface="Wingdings" pitchFamily="2" charset="2"/>
              </a:rPr>
              <a:t>β =</a:t>
            </a:r>
            <a:r>
              <a:rPr lang="el-GR" sz="1600" dirty="0">
                <a:sym typeface="Wingdings" pitchFamily="2" charset="2"/>
              </a:rPr>
              <a:t> φ + (10</a:t>
            </a:r>
            <a:r>
              <a:rPr lang="el-GR" sz="1600" baseline="30000" dirty="0">
                <a:sym typeface="Wingdings" pitchFamily="2" charset="2"/>
              </a:rPr>
              <a:t>ο</a:t>
            </a:r>
            <a:r>
              <a:rPr lang="el-GR" sz="1600" dirty="0">
                <a:sym typeface="Wingdings" pitchFamily="2" charset="2"/>
              </a:rPr>
              <a:t> έως 15</a:t>
            </a:r>
            <a:r>
              <a:rPr lang="el-GR" sz="1600" baseline="30000" dirty="0">
                <a:sym typeface="Wingdings" pitchFamily="2" charset="2"/>
              </a:rPr>
              <a:t>ο</a:t>
            </a:r>
            <a:r>
              <a:rPr lang="el-GR" sz="1600" dirty="0">
                <a:sym typeface="Wingdings" pitchFamily="2" charset="2"/>
              </a:rPr>
              <a:t>) = 35</a:t>
            </a:r>
            <a:r>
              <a:rPr lang="el-GR" sz="1600" baseline="30000" dirty="0">
                <a:sym typeface="Wingdings" pitchFamily="2" charset="2"/>
              </a:rPr>
              <a:t>ο</a:t>
            </a:r>
            <a:r>
              <a:rPr lang="el-GR" sz="1600" dirty="0">
                <a:sym typeface="Wingdings" pitchFamily="2" charset="2"/>
              </a:rPr>
              <a:t>,53 + (10</a:t>
            </a:r>
            <a:r>
              <a:rPr lang="el-GR" sz="1600" baseline="30000" dirty="0">
                <a:sym typeface="Wingdings" pitchFamily="2" charset="2"/>
              </a:rPr>
              <a:t>ο</a:t>
            </a:r>
            <a:r>
              <a:rPr lang="el-GR" sz="1600" dirty="0">
                <a:sym typeface="Wingdings" pitchFamily="2" charset="2"/>
              </a:rPr>
              <a:t> έως 15</a:t>
            </a:r>
            <a:r>
              <a:rPr lang="el-GR" sz="1600" baseline="30000" dirty="0">
                <a:sym typeface="Wingdings" pitchFamily="2" charset="2"/>
              </a:rPr>
              <a:t>ο</a:t>
            </a:r>
            <a:r>
              <a:rPr lang="el-GR" sz="1600" dirty="0">
                <a:sym typeface="Wingdings" pitchFamily="2" charset="2"/>
              </a:rPr>
              <a:t>) = </a:t>
            </a:r>
            <a:r>
              <a:rPr lang="el-GR" sz="1600" b="1" dirty="0">
                <a:sym typeface="Wingdings" pitchFamily="2" charset="2"/>
              </a:rPr>
              <a:t>45</a:t>
            </a:r>
            <a:r>
              <a:rPr lang="el-GR" sz="1600" b="1" baseline="30000" dirty="0">
                <a:sym typeface="Wingdings" pitchFamily="2" charset="2"/>
              </a:rPr>
              <a:t>ο</a:t>
            </a:r>
            <a:r>
              <a:rPr lang="el-GR" sz="1600" b="1" dirty="0">
                <a:sym typeface="Wingdings" pitchFamily="2" charset="2"/>
              </a:rPr>
              <a:t>,53 έως 50</a:t>
            </a:r>
            <a:r>
              <a:rPr lang="el-GR" sz="1600" b="1" baseline="30000" dirty="0">
                <a:sym typeface="Wingdings" pitchFamily="2" charset="2"/>
              </a:rPr>
              <a:t>ο</a:t>
            </a:r>
            <a:r>
              <a:rPr lang="el-GR" sz="1600" b="1" dirty="0">
                <a:sym typeface="Wingdings" pitchFamily="2" charset="2"/>
              </a:rPr>
              <a:t>,53</a:t>
            </a:r>
            <a:endParaRPr lang="el-GR" sz="1600" b="1" baseline="30000" dirty="0"/>
          </a:p>
          <a:p>
            <a:pPr lvl="0" indent="0">
              <a:lnSpc>
                <a:spcPct val="120000"/>
              </a:lnSpc>
              <a:buNone/>
            </a:pPr>
            <a:endParaRPr lang="el-GR" sz="1600" b="1" dirty="0"/>
          </a:p>
          <a:p>
            <a:pPr lvl="0" indent="0">
              <a:lnSpc>
                <a:spcPct val="120000"/>
              </a:lnSpc>
              <a:buNone/>
            </a:pPr>
            <a:r>
              <a:rPr lang="el-GR" sz="1600" dirty="0"/>
              <a:t>	</a:t>
            </a:r>
            <a:r>
              <a:rPr lang="el-GR" sz="1600" b="1" dirty="0"/>
              <a:t>Βέλτιστος προσανατολισμός:     </a:t>
            </a:r>
          </a:p>
          <a:p>
            <a:pPr lvl="0" indent="0">
              <a:lnSpc>
                <a:spcPct val="120000"/>
              </a:lnSpc>
              <a:buNone/>
            </a:pPr>
            <a:r>
              <a:rPr lang="el-GR" sz="1600" dirty="0"/>
              <a:t>Εάν δίναμε γενική απάντηση για συλλέκτη με σταθερό προσανατολισμό: </a:t>
            </a:r>
            <a:r>
              <a:rPr lang="el-GR" sz="1600" dirty="0">
                <a:sym typeface="Wingdings" pitchFamily="2" charset="2"/>
              </a:rPr>
              <a:t> βέλτιστος </a:t>
            </a:r>
            <a:r>
              <a:rPr lang="el-GR" sz="1600" dirty="0"/>
              <a:t>προσανατολισμός ο Νότιος. </a:t>
            </a:r>
            <a:r>
              <a:rPr lang="el-GR" sz="1600" dirty="0">
                <a:sym typeface="Wingdings" pitchFamily="2" charset="2"/>
              </a:rPr>
              <a:t> </a:t>
            </a:r>
          </a:p>
          <a:p>
            <a:pPr lvl="0" indent="0">
              <a:lnSpc>
                <a:spcPct val="120000"/>
              </a:lnSpc>
              <a:buNone/>
            </a:pPr>
            <a:r>
              <a:rPr lang="el-GR" sz="1600" dirty="0">
                <a:sym typeface="Wingdings" pitchFamily="2" charset="2"/>
              </a:rPr>
              <a:t>Στη στιγμιαία μέτρηση του πυρανομέτρου μας, ο βέλτιστος προσανατολισμός θα καθοριστεί από τη θέση του Ήλιου τη συγκεκριμένη χρονική στιγμή (Ανατολή, Νότος, Δύση).</a:t>
            </a:r>
          </a:p>
          <a:p>
            <a:pPr lvl="0" indent="0">
              <a:lnSpc>
                <a:spcPct val="120000"/>
              </a:lnSpc>
              <a:buNone/>
            </a:pPr>
            <a:endParaRPr lang="el-GR" sz="1600" dirty="0">
              <a:sym typeface="Wingdings" pitchFamily="2" charset="2"/>
            </a:endParaRPr>
          </a:p>
          <a:p>
            <a:pPr lvl="0" indent="0">
              <a:lnSpc>
                <a:spcPct val="120000"/>
              </a:lnSpc>
              <a:buNone/>
            </a:pPr>
            <a:r>
              <a:rPr lang="el-GR" sz="1600" dirty="0">
                <a:sym typeface="Wingdings" pitchFamily="2" charset="2"/>
              </a:rPr>
              <a:t>Ώρα μέτρησης= 11:00  ο Ήλιος βρίσκεται </a:t>
            </a:r>
            <a:r>
              <a:rPr lang="el-GR" sz="1600" b="1" dirty="0">
                <a:sym typeface="Wingdings" pitchFamily="2" charset="2"/>
              </a:rPr>
              <a:t>Νοτιοανατολικά</a:t>
            </a:r>
            <a:r>
              <a:rPr lang="el-GR" sz="1600" dirty="0">
                <a:sym typeface="Wingdings" pitchFamily="2" charset="2"/>
              </a:rPr>
              <a:t>, άρα αυτός θα είναι ο </a:t>
            </a:r>
            <a:r>
              <a:rPr lang="el-GR" sz="1600" b="1" dirty="0">
                <a:sym typeface="Wingdings" pitchFamily="2" charset="2"/>
              </a:rPr>
              <a:t>βέλτιστος προσανατολισμός</a:t>
            </a:r>
            <a:r>
              <a:rPr lang="el-GR" sz="1600" dirty="0">
                <a:sym typeface="Wingdings" pitchFamily="2" charset="2"/>
              </a:rPr>
              <a:t> του πυρανομέτρου μας. </a:t>
            </a:r>
          </a:p>
          <a:p>
            <a:pPr lvl="0" indent="0">
              <a:lnSpc>
                <a:spcPct val="120000"/>
              </a:lnSpc>
              <a:buNone/>
            </a:pPr>
            <a:r>
              <a:rPr lang="el-GR" sz="1600" dirty="0">
                <a:sym typeface="Wingdings" pitchFamily="2" charset="2"/>
              </a:rPr>
              <a:t>(Ουσιαστικά θα είναι στην τιμή Φ</a:t>
            </a:r>
            <a:r>
              <a:rPr lang="en-US" sz="1600" baseline="-25000" dirty="0">
                <a:sym typeface="Wingdings" pitchFamily="2" charset="2"/>
              </a:rPr>
              <a:t>p</a:t>
            </a:r>
            <a:r>
              <a:rPr lang="en-US" sz="1600" dirty="0">
                <a:sym typeface="Wingdings" pitchFamily="2" charset="2"/>
              </a:rPr>
              <a:t>=</a:t>
            </a:r>
            <a:r>
              <a:rPr lang="el-GR" sz="1600" dirty="0">
                <a:sym typeface="Wingdings" pitchFamily="2" charset="2"/>
              </a:rPr>
              <a:t> Ψ). </a:t>
            </a:r>
            <a:r>
              <a:rPr lang="el-GR" sz="1600" b="1" dirty="0">
                <a:solidFill>
                  <a:srgbClr val="C00000"/>
                </a:solidFill>
                <a:sym typeface="Wingdings" pitchFamily="2" charset="2"/>
              </a:rPr>
              <a:t>ΔΕ ΖΗΤΕΙΤΑΙ Ο ΣΥΓΚΕΚΡΙΜΕΝΟΣ ΥΠΟΛΟΓΙΣΜΟΣ</a:t>
            </a:r>
            <a:endParaRPr lang="el-GR" sz="1600" dirty="0"/>
          </a:p>
          <a:p>
            <a:pPr lvl="0" indent="0">
              <a:lnSpc>
                <a:spcPct val="120000"/>
              </a:lnSpc>
              <a:buNone/>
            </a:pPr>
            <a:endParaRPr lang="el-GR" sz="1600" u="sng" dirty="0"/>
          </a:p>
          <a:p>
            <a:pPr lvl="0" indent="0">
              <a:lnSpc>
                <a:spcPct val="120000"/>
              </a:lnSpc>
              <a:buNone/>
            </a:pPr>
            <a:endParaRPr lang="el-GR" sz="1600" u="sng" dirty="0"/>
          </a:p>
          <a:p>
            <a:pPr marL="457200" indent="-457200">
              <a:lnSpc>
                <a:spcPct val="120000"/>
              </a:lnSpc>
              <a:buNone/>
            </a:pPr>
            <a:endParaRPr lang="el-GR" sz="1600" b="1" dirty="0"/>
          </a:p>
          <a:p>
            <a:pPr marL="457200" indent="-457200">
              <a:lnSpc>
                <a:spcPct val="120000"/>
              </a:lnSpc>
              <a:buNone/>
            </a:pPr>
            <a:endParaRPr lang="en-US" sz="1600" b="1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370"/>
            <a:ext cx="8892480" cy="476672"/>
          </a:xfrm>
        </p:spPr>
        <p:txBody>
          <a:bodyPr>
            <a:normAutofit fontScale="90000"/>
          </a:bodyPr>
          <a:lstStyle/>
          <a:p>
            <a:br>
              <a:rPr lang="el-GR" sz="3600" b="1" dirty="0"/>
            </a:br>
            <a:r>
              <a:rPr lang="el-GR" sz="3600" b="1" dirty="0"/>
              <a:t>Επεξεργασία μετρήσεων – Παράδειγμα: Ερώτηση 3</a:t>
            </a:r>
            <a:endParaRPr lang="en-US" sz="3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28596" y="857232"/>
            <a:ext cx="785818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l-GR" sz="2000" b="1" dirty="0"/>
              <a:t>Θεωρείστε ότι σε ένα παράθυρο κατακόρυφης διεύθυνσης και νότιου προσανατολισμού, με τιμή συντελεστή ηλιακού θερμικού κέρδους ίση με 0.4, προσπίπτει κάθετα ολική ηλιακή ακτινοβολία Ι</a:t>
            </a:r>
            <a:r>
              <a:rPr lang="el-GR" sz="2000" b="1" baseline="-25000" dirty="0"/>
              <a:t>2</a:t>
            </a:r>
            <a:r>
              <a:rPr lang="el-GR" sz="2000" b="1" dirty="0"/>
              <a:t>= 2</a:t>
            </a:r>
            <a:r>
              <a:rPr lang="en-US" sz="2000" b="1" dirty="0"/>
              <a:t>0</a:t>
            </a:r>
            <a:r>
              <a:rPr lang="el-GR" sz="2000" b="1" dirty="0"/>
              <a:t>0 </a:t>
            </a:r>
            <a:r>
              <a:rPr lang="en-US" sz="2000" b="1" dirty="0"/>
              <a:t>W/m</a:t>
            </a:r>
            <a:r>
              <a:rPr lang="en-US" sz="2000" b="1" baseline="30000" dirty="0"/>
              <a:t>2</a:t>
            </a:r>
            <a:r>
              <a:rPr lang="en-US" sz="2000" b="1" dirty="0"/>
              <a:t>.</a:t>
            </a:r>
            <a:r>
              <a:rPr lang="el-GR" sz="2000" b="1" dirty="0"/>
              <a:t> Να υπολογιστεί το ποσό της θερμότητας, στον εσωτερικό χώρο, που οφείλεται στην προσπίπτουσα αυτή ηλιακή ακτινοβολία.</a:t>
            </a:r>
          </a:p>
          <a:p>
            <a:endParaRPr lang="el-GR" sz="2000" dirty="0"/>
          </a:p>
          <a:p>
            <a:r>
              <a:rPr lang="el-GR" sz="2000" dirty="0"/>
              <a:t>Θέρμανση εσωτερικού χώρου λόγω προσπίπτουσας ηλιακής ακτινοβολίας= Ι</a:t>
            </a:r>
            <a:r>
              <a:rPr lang="el-GR" sz="2000" baseline="-25000" dirty="0"/>
              <a:t>2</a:t>
            </a:r>
            <a:r>
              <a:rPr lang="en-US" sz="2000" dirty="0"/>
              <a:t> * g </a:t>
            </a:r>
            <a:r>
              <a:rPr lang="el-GR" sz="2000" dirty="0"/>
              <a:t>= 2</a:t>
            </a:r>
            <a:r>
              <a:rPr lang="en-US" sz="2000" dirty="0"/>
              <a:t>0</a:t>
            </a:r>
            <a:r>
              <a:rPr lang="el-GR" sz="2000" dirty="0"/>
              <a:t>0 </a:t>
            </a:r>
            <a:r>
              <a:rPr lang="en-US" sz="2000" dirty="0"/>
              <a:t>(W/m</a:t>
            </a:r>
            <a:r>
              <a:rPr lang="en-US" sz="2000" baseline="30000" dirty="0"/>
              <a:t>2</a:t>
            </a:r>
            <a:r>
              <a:rPr lang="en-US" sz="2000" dirty="0"/>
              <a:t>) * 0.4 = 50 W/m</a:t>
            </a:r>
            <a:r>
              <a:rPr lang="en-US" sz="2000" baseline="30000" dirty="0"/>
              <a:t>2</a:t>
            </a:r>
            <a:endParaRPr lang="el-GR" sz="2000" dirty="0"/>
          </a:p>
          <a:p>
            <a:endParaRPr lang="en-US" sz="2000" b="1" dirty="0"/>
          </a:p>
          <a:p>
            <a:endParaRPr lang="en-US" dirty="0"/>
          </a:p>
        </p:txBody>
      </p:sp>
      <p:pic>
        <p:nvPicPr>
          <p:cNvPr id="11" name="10 - Εικόνα"/>
          <p:cNvPicPr/>
          <p:nvPr/>
        </p:nvPicPr>
        <p:blipFill>
          <a:blip r:embed="rId3"/>
          <a:srcRect l="17170" t="24300" r="12039" b="15780"/>
          <a:stretch>
            <a:fillRect/>
          </a:stretch>
        </p:blipFill>
        <p:spPr bwMode="auto">
          <a:xfrm>
            <a:off x="2779148" y="4152759"/>
            <a:ext cx="3721678" cy="177657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TextBox 6"/>
          <p:cNvSpPr txBox="1"/>
          <p:nvPr/>
        </p:nvSpPr>
        <p:spPr>
          <a:xfrm>
            <a:off x="2500298" y="5786454"/>
            <a:ext cx="44279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algn="ctr"/>
            <a:r>
              <a:rPr lang="el-GR" sz="1200" b="1" dirty="0"/>
              <a:t>Συνεισφορά κάθετα προσπίπτουσας ηλιακής ακτινοβολίας στη θέρμανση εσωτερικού χώρου σε μια θερμή ημέρα </a:t>
            </a:r>
          </a:p>
        </p:txBody>
      </p:sp>
      <p:sp>
        <p:nvSpPr>
          <p:cNvPr id="15" name="14 - Ορθογώνιο"/>
          <p:cNvSpPr/>
          <p:nvPr/>
        </p:nvSpPr>
        <p:spPr>
          <a:xfrm>
            <a:off x="6286512" y="4286256"/>
            <a:ext cx="1928826" cy="714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1200" dirty="0">
                <a:solidFill>
                  <a:schemeClr val="tx1"/>
                </a:solidFill>
              </a:rPr>
              <a:t>Ηλιακή ακτινοβολία που διαπερνάει τον υαλοπίνακα</a:t>
            </a:r>
          </a:p>
        </p:txBody>
      </p:sp>
      <p:sp>
        <p:nvSpPr>
          <p:cNvPr id="16" name="15 - Ορθογώνιο"/>
          <p:cNvSpPr/>
          <p:nvPr/>
        </p:nvSpPr>
        <p:spPr>
          <a:xfrm>
            <a:off x="6357950" y="5357826"/>
            <a:ext cx="1928826" cy="714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rgbClr val="C00000"/>
                </a:solidFill>
              </a:rPr>
              <a:t>IR</a:t>
            </a:r>
            <a:r>
              <a:rPr lang="el-GR" sz="1200" dirty="0">
                <a:solidFill>
                  <a:srgbClr val="C00000"/>
                </a:solidFill>
              </a:rPr>
              <a:t> ακτινοβολία λόγω θέρμανσης υαλοπίνακα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28596" y="1571612"/>
            <a:ext cx="8229600" cy="2571768"/>
          </a:xfrm>
        </p:spPr>
        <p:txBody>
          <a:bodyPr>
            <a:normAutofit fontScale="90000"/>
          </a:bodyPr>
          <a:lstStyle/>
          <a:p>
            <a:br>
              <a:rPr lang="el-GR" sz="3500" b="1" dirty="0"/>
            </a:br>
            <a:r>
              <a:rPr lang="el-GR" sz="3500" b="1" dirty="0"/>
              <a:t>Β ΜΕΡΟΣ</a:t>
            </a:r>
            <a:br>
              <a:rPr lang="el-GR" sz="3500" b="1" dirty="0"/>
            </a:br>
            <a:br>
              <a:rPr lang="el-GR" sz="3500" b="1" dirty="0"/>
            </a:br>
            <a:r>
              <a:rPr lang="el-GR" sz="3500" b="1" dirty="0"/>
              <a:t>Σύντομη επισκόπηση στις απαραίτητες έννοιες ηλιακής γεωμετρίας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-142900"/>
            <a:ext cx="8229600" cy="706090"/>
          </a:xfrm>
        </p:spPr>
        <p:txBody>
          <a:bodyPr>
            <a:normAutofit/>
          </a:bodyPr>
          <a:lstStyle/>
          <a:p>
            <a:r>
              <a:rPr lang="el-GR" sz="3500" b="1" dirty="0"/>
              <a:t>Κινήσεις Γης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3021486"/>
          </a:xfrm>
        </p:spPr>
        <p:txBody>
          <a:bodyPr>
            <a:noAutofit/>
          </a:bodyPr>
          <a:lstStyle/>
          <a:p>
            <a:r>
              <a:rPr lang="el-GR" sz="1600" dirty="0"/>
              <a:t>Η ισχύς της ηλιακής ακτινοβολίας που δέχεται μια περιοχή της Γης εξαρτάται σε μεγάλο βαθμό από τη θέση του Ήλιου σε σχέση με τη συγκεκριμένη περιοχή.</a:t>
            </a:r>
          </a:p>
          <a:p>
            <a:r>
              <a:rPr lang="el-GR" sz="1600" dirty="0"/>
              <a:t>Συνεπώς μεταβάλλεται με την εποχή του έτους, την ώρα της ημέρας, τη διαδρομή της ηλιακής ακτίνας μέσα από τη γήινη ατμόσφαιρα, την ηλιακή δραστηριότητα, κ.ά.</a:t>
            </a:r>
          </a:p>
          <a:p>
            <a:r>
              <a:rPr lang="el-GR" sz="1600" dirty="0"/>
              <a:t>Η Γη: </a:t>
            </a:r>
          </a:p>
          <a:p>
            <a:pPr lvl="1">
              <a:buFont typeface="Arial" pitchFamily="34" charset="0"/>
              <a:buChar char="•"/>
            </a:pPr>
            <a:r>
              <a:rPr lang="el-GR" sz="1600" dirty="0"/>
              <a:t>Περιφέρεται γύρω από τον Ήλιο  (~1 έτος</a:t>
            </a:r>
            <a:r>
              <a:rPr lang="en-US" sz="1600" dirty="0"/>
              <a:t> (</a:t>
            </a:r>
            <a:r>
              <a:rPr lang="en-US" sz="1600" b="1" dirty="0"/>
              <a:t>365d, 5h</a:t>
            </a:r>
            <a:r>
              <a:rPr lang="el-GR" sz="1600" b="1" dirty="0"/>
              <a:t>,</a:t>
            </a:r>
            <a:r>
              <a:rPr lang="en-US" sz="1600" b="1" dirty="0"/>
              <a:t> 48min, 46s</a:t>
            </a:r>
            <a:r>
              <a:rPr lang="en-US" sz="1600" dirty="0"/>
              <a:t>))  </a:t>
            </a:r>
            <a:r>
              <a:rPr lang="el-GR" sz="1600" dirty="0"/>
              <a:t>σε ελλειπτική τροχιά</a:t>
            </a:r>
          </a:p>
          <a:p>
            <a:pPr lvl="1">
              <a:buFont typeface="Arial" pitchFamily="34" charset="0"/>
              <a:buChar char="•"/>
            </a:pPr>
            <a:r>
              <a:rPr lang="el-GR" sz="1600" dirty="0"/>
              <a:t>Περιστρέφεται από Δ προς Α γύρω από τον άξονά της (άξονας ΒΝ) σε ~ 2</a:t>
            </a:r>
            <a:r>
              <a:rPr lang="en-US" sz="1600" dirty="0"/>
              <a:t>4h</a:t>
            </a:r>
            <a:endParaRPr lang="el-GR" sz="1600" dirty="0"/>
          </a:p>
          <a:p>
            <a:r>
              <a:rPr lang="el-GR" sz="1600" dirty="0"/>
              <a:t>Ο άξονας ΒΝ της Γης αποκλίνει από την κάθετο στο επίπεδο της ελλειπτικής τροχιάς κατά 23,45</a:t>
            </a:r>
            <a:r>
              <a:rPr lang="el-GR" sz="1600" baseline="30000" dirty="0"/>
              <a:t>ο</a:t>
            </a:r>
            <a:r>
              <a:rPr lang="el-GR" sz="1600" dirty="0"/>
              <a:t>. </a:t>
            </a:r>
          </a:p>
          <a:p>
            <a:r>
              <a:rPr lang="el-GR" sz="1600" dirty="0"/>
              <a:t>Οι παραπάνω κινήσεις μεταβάλλουν τη σχετική θέση του Ήλιου σε σχέση με τη Γη και άρα είναι υπεύθυνες για την εμφάνιση των εποχών και τον ημερήσιο κύκλο στη Γη.</a:t>
            </a:r>
          </a:p>
          <a:p>
            <a:endParaRPr lang="el-GR" sz="1600" dirty="0"/>
          </a:p>
        </p:txBody>
      </p:sp>
      <p:pic>
        <p:nvPicPr>
          <p:cNvPr id="4" name="Content Placeholder 3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042" y="3571876"/>
            <a:ext cx="5357850" cy="278608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- Ορθογώνιο"/>
          <p:cNvSpPr/>
          <p:nvPr/>
        </p:nvSpPr>
        <p:spPr>
          <a:xfrm>
            <a:off x="1571604" y="6304002"/>
            <a:ext cx="578644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000" b="1" dirty="0"/>
              <a:t>Περιφορά της Γης γύρω από τον Ήλιο. Παρουσιάζονται η κλίση του άξονα περιστροφής της Γης, τα ηλιοστάσια και οι ισημερίες.</a:t>
            </a:r>
          </a:p>
          <a:p>
            <a:r>
              <a:rPr lang="el-GR" sz="1000" dirty="0"/>
              <a:t> </a:t>
            </a:r>
            <a:r>
              <a:rPr lang="el-GR" sz="1000" b="1" dirty="0"/>
              <a:t>Πηγή: </a:t>
            </a:r>
            <a:r>
              <a:rPr lang="en-US" sz="1000" dirty="0"/>
              <a:t>Meteorology Today, Ahrens, Brooks/Cole</a:t>
            </a:r>
            <a:endParaRPr lang="el-GR" sz="10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06090"/>
          </a:xfrm>
        </p:spPr>
        <p:txBody>
          <a:bodyPr>
            <a:normAutofit/>
          </a:bodyPr>
          <a:lstStyle/>
          <a:p>
            <a:r>
              <a:rPr lang="el-GR" sz="3500" b="1" dirty="0"/>
              <a:t>Ηλιακή Γεωμετρία – Ιουλιανή ημέρα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832648"/>
          </a:xfrm>
        </p:spPr>
        <p:txBody>
          <a:bodyPr>
            <a:noAutofit/>
          </a:bodyPr>
          <a:lstStyle/>
          <a:p>
            <a:r>
              <a:rPr lang="el-GR" sz="1800" dirty="0">
                <a:solidFill>
                  <a:srgbClr val="FFC000"/>
                </a:solidFill>
              </a:rPr>
              <a:t>Η </a:t>
            </a:r>
            <a:r>
              <a:rPr lang="el-GR" sz="1800" b="1" dirty="0">
                <a:solidFill>
                  <a:srgbClr val="FFC000"/>
                </a:solidFill>
              </a:rPr>
              <a:t>ηλιακή γεωμετρία </a:t>
            </a:r>
            <a:r>
              <a:rPr lang="el-GR" sz="1800" dirty="0">
                <a:solidFill>
                  <a:srgbClr val="FFC000"/>
                </a:solidFill>
              </a:rPr>
              <a:t>αφορά στη μελέτη της θέσης του Ήλιου σε σχέση με ένα συγκεκριμένο τόπο και σε συγκεκριμένη χρονική στιγμή.</a:t>
            </a:r>
          </a:p>
          <a:p>
            <a:r>
              <a:rPr lang="el-GR" sz="1800" dirty="0"/>
              <a:t>Λόγω της μεγάλης απόστασης Γης-Ηλίου, οι ακτίνες του Ήλιου που φτάνουν στη Γη θεωρούνται παράλληλες.  </a:t>
            </a:r>
          </a:p>
        </p:txBody>
      </p:sp>
      <p:pic>
        <p:nvPicPr>
          <p:cNvPr id="4" name="Content Placeholder 3" descr="http://www.faculty.virginia.edu/rwoclass/astr1210/im/hours-of-daylight-v-date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2143116"/>
            <a:ext cx="3571900" cy="2768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2 - Θέση περιεχομένου"/>
          <p:cNvSpPr txBox="1">
            <a:spLocks/>
          </p:cNvSpPr>
          <p:nvPr/>
        </p:nvSpPr>
        <p:spPr>
          <a:xfrm>
            <a:off x="4500562" y="5000636"/>
            <a:ext cx="4989642" cy="505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lang="el-GR" sz="1200" b="1" dirty="0"/>
              <a:t>Πρόσπτωση ηλιακών ακτίνων στη Γη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</a:p>
          <a:p>
            <a:pPr marL="342900" indent="-342900">
              <a:spcBef>
                <a:spcPct val="20000"/>
              </a:spcBef>
            </a:pP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Πηγή: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200" dirty="0">
                <a:hlinkClick r:id="rId3"/>
              </a:rPr>
              <a:t>http://pages.iu.edu/~kforinas/E/Renewable/SolarGraphs.html</a:t>
            </a:r>
            <a:endParaRPr lang="el-GR" sz="1200" dirty="0"/>
          </a:p>
          <a:p>
            <a:pPr marL="342900" lvl="0" indent="-342900">
              <a:spcBef>
                <a:spcPct val="20000"/>
              </a:spcBef>
            </a:pPr>
            <a:endParaRPr kumimoji="0" lang="el-GR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2 - Θέση περιεχομένου"/>
          <p:cNvSpPr txBox="1">
            <a:spLocks/>
          </p:cNvSpPr>
          <p:nvPr/>
        </p:nvSpPr>
        <p:spPr>
          <a:xfrm>
            <a:off x="428596" y="2143116"/>
            <a:ext cx="4500594" cy="42148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Για υπολογισμούς ακτινοβολίας είναι προτιμότερη η χρήση συντεταγμένων που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είναι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σταθερές στη Γη, θεωρώντας ότι ο Ήλιος περιφέρεται γύρω από τη Γη.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Ιουλιανή Ημέρα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Julian Day</a:t>
            </a: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):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ο αριθμός της ημέρας του έτους, με αρχή μέτρησης της 1</a:t>
            </a:r>
            <a:r>
              <a:rPr kumimoji="0" lang="el-GR" sz="1800" b="0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η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Ιανουαρίου.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30 Ιανουαρίου=30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2 Φεβρουαρίου=33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 Μαρτίου=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?   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(για μη δίσεκτο έτος).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1 Μαρτίου=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60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(για μη δίσεκτο έτος).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dirty="0"/>
              <a:t>                          </a:t>
            </a:r>
            <a:r>
              <a:rPr lang="el-GR" dirty="0"/>
              <a:t>=</a:t>
            </a:r>
            <a:r>
              <a:rPr lang="en-US" dirty="0"/>
              <a:t> </a:t>
            </a:r>
            <a:r>
              <a:rPr lang="el-GR" b="1" dirty="0">
                <a:solidFill>
                  <a:srgbClr val="FF0000"/>
                </a:solidFill>
              </a:rPr>
              <a:t>6</a:t>
            </a:r>
            <a:r>
              <a:rPr lang="en-US" b="1" dirty="0">
                <a:solidFill>
                  <a:srgbClr val="FF0000"/>
                </a:solidFill>
              </a:rPr>
              <a:t>1</a:t>
            </a:r>
            <a:r>
              <a:rPr lang="el-GR" dirty="0"/>
              <a:t> (για δίσεκτο έτος).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0333E-6 L -0.00139 -0.04857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" y="-24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0333E-6 L -0.00139 -0.04857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" y="-2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Autofit/>
          </a:bodyPr>
          <a:lstStyle/>
          <a:p>
            <a:r>
              <a:rPr lang="el-GR" sz="3000" b="1" dirty="0"/>
              <a:t>Ηλιακή Γεωμετρία – </a:t>
            </a:r>
            <a:br>
              <a:rPr lang="el-GR" sz="3000" b="1" dirty="0"/>
            </a:br>
            <a:r>
              <a:rPr lang="el-GR" sz="3000" b="1" dirty="0"/>
              <a:t>Γεωγραφικές συντεταγμένες θέσης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642910" y="4624042"/>
            <a:ext cx="8143932" cy="2233982"/>
          </a:xfrm>
        </p:spPr>
        <p:txBody>
          <a:bodyPr>
            <a:noAutofit/>
          </a:bodyPr>
          <a:lstStyle/>
          <a:p>
            <a:pPr lvl="0">
              <a:buNone/>
            </a:pPr>
            <a:endParaRPr lang="el-GR" sz="1800" dirty="0"/>
          </a:p>
          <a:p>
            <a:pPr lvl="0">
              <a:buNone/>
            </a:pPr>
            <a:r>
              <a:rPr lang="el-GR" sz="1800" dirty="0"/>
              <a:t>Οι γεωγραφικές συντεταγμένες προσδιορίζουν τη θέση μελέτης:</a:t>
            </a:r>
          </a:p>
          <a:p>
            <a:pPr lvl="0"/>
            <a:r>
              <a:rPr lang="el-GR" sz="1800" b="1" dirty="0"/>
              <a:t>Γεωγραφικό πλάτος (φ): </a:t>
            </a:r>
            <a:r>
              <a:rPr lang="el-GR" sz="1800" dirty="0"/>
              <a:t>είναι</a:t>
            </a:r>
            <a:r>
              <a:rPr lang="el-GR" sz="1800" b="1" dirty="0"/>
              <a:t> </a:t>
            </a:r>
            <a:r>
              <a:rPr lang="el-GR" sz="1800" dirty="0"/>
              <a:t>η γωνιακή απόσταση ενός τόπου από τον Ισημερινό, δηλαδή η γωνία που σχηματίζει η κατακόρυφος του τόπου με το επίπεδο του Ισημερινού.</a:t>
            </a:r>
          </a:p>
          <a:p>
            <a:pPr lvl="0"/>
            <a:r>
              <a:rPr lang="el-GR" sz="1800" b="1" dirty="0"/>
              <a:t>Γεωγραφικό μήκος (λ): </a:t>
            </a:r>
            <a:r>
              <a:rPr lang="el-GR" sz="1800" dirty="0"/>
              <a:t>είναι</a:t>
            </a:r>
            <a:r>
              <a:rPr lang="el-GR" sz="1800" b="1" dirty="0"/>
              <a:t> </a:t>
            </a:r>
            <a:r>
              <a:rPr lang="el-GR" sz="1800" dirty="0"/>
              <a:t>η στερεά γωνία που σχηματίζει το επίπεδο του μεσημβρινού που διέρχεται από τον τόπο με το επίπεδο του 1</a:t>
            </a:r>
            <a:r>
              <a:rPr lang="el-GR" sz="1800" baseline="30000" dirty="0"/>
              <a:t>ου</a:t>
            </a:r>
            <a:r>
              <a:rPr lang="el-GR" sz="1800" dirty="0"/>
              <a:t> μεσημβρινού.</a:t>
            </a:r>
          </a:p>
          <a:p>
            <a:pPr lvl="0">
              <a:buNone/>
            </a:pPr>
            <a:endParaRPr lang="el-GR" sz="1800" dirty="0"/>
          </a:p>
          <a:p>
            <a:endParaRPr lang="el-GR" sz="1800" dirty="0"/>
          </a:p>
          <a:p>
            <a:endParaRPr lang="el-GR" sz="1800" dirty="0"/>
          </a:p>
        </p:txBody>
      </p:sp>
      <p:pic>
        <p:nvPicPr>
          <p:cNvPr id="6" name="5 - Εικόνα" descr="https://player.slideplayer.gr/40/11136074/data/images/img11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214422"/>
            <a:ext cx="5274310" cy="3040054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2 - Θέση περιεχομένου"/>
          <p:cNvSpPr txBox="1">
            <a:spLocks/>
          </p:cNvSpPr>
          <p:nvPr/>
        </p:nvSpPr>
        <p:spPr>
          <a:xfrm>
            <a:off x="785786" y="4286256"/>
            <a:ext cx="7632848" cy="50517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el-GR" sz="1400" b="1" dirty="0"/>
              <a:t>Απεικόνιση γεωγραφικών συντεταγμένων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Πηγή:</a:t>
            </a:r>
            <a:r>
              <a:rPr kumimoji="0" lang="el-GR" sz="1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l-GR" sz="120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Χρήση γεωγραφικών συστημάτων πληροφοριών και τηλεπισκόπισης στην εφαρμοσμένη γεωλογία, Ενότητα 9: Προβολικά συστήματα, Νικολακόπουλος, Πανεπιστήμιο Πατρών</a:t>
            </a:r>
            <a:endParaRPr kumimoji="0" lang="el-GR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71422"/>
            <a:ext cx="8229600" cy="1143000"/>
          </a:xfrm>
        </p:spPr>
        <p:txBody>
          <a:bodyPr>
            <a:normAutofit/>
          </a:bodyPr>
          <a:lstStyle/>
          <a:p>
            <a:r>
              <a:rPr lang="el-GR" sz="3000" b="1" dirty="0"/>
              <a:t>Ηλιακή Γεωμετρία – Ηλιακή απόκλιση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71406" y="1357298"/>
            <a:ext cx="4471990" cy="5072098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el-GR" b="1" dirty="0"/>
              <a:t>Ηλιακή απόκλιση (δ): </a:t>
            </a:r>
            <a:r>
              <a:rPr lang="el-GR" dirty="0"/>
              <a:t>καλείται</a:t>
            </a:r>
            <a:r>
              <a:rPr lang="el-GR" b="1" dirty="0"/>
              <a:t> </a:t>
            </a:r>
            <a:r>
              <a:rPr lang="el-GR" dirty="0"/>
              <a:t>η γωνιακή απόσταση των ηλιακών ακτίνων βόρεια ή νότια του Ισημερινού. </a:t>
            </a:r>
          </a:p>
          <a:p>
            <a:pPr lvl="0"/>
            <a:r>
              <a:rPr lang="el-GR" dirty="0"/>
              <a:t>Είναι δηλαδή η γωνία που σχηματίζεται μεταξύ του επιπέδου της εκλειπτικής και του επιπέδου Ισημερινού. </a:t>
            </a:r>
          </a:p>
          <a:p>
            <a:pPr lvl="0"/>
            <a:r>
              <a:rPr lang="el-GR" dirty="0"/>
              <a:t>Η δ υπολογίζεται </a:t>
            </a:r>
            <a:r>
              <a:rPr lang="el-GR" b="1" dirty="0"/>
              <a:t>σε μοίρες </a:t>
            </a:r>
            <a:r>
              <a:rPr lang="el-GR" dirty="0"/>
              <a:t>από την:</a:t>
            </a:r>
          </a:p>
          <a:p>
            <a:pPr lvl="0"/>
            <a:endParaRPr lang="el-GR" dirty="0"/>
          </a:p>
          <a:p>
            <a:pPr lvl="0"/>
            <a:endParaRPr lang="el-GR" dirty="0"/>
          </a:p>
          <a:p>
            <a:pPr>
              <a:buNone/>
            </a:pPr>
            <a:r>
              <a:rPr lang="el-GR" dirty="0"/>
              <a:t>	</a:t>
            </a:r>
          </a:p>
          <a:p>
            <a:pPr>
              <a:buNone/>
            </a:pPr>
            <a:r>
              <a:rPr lang="el-GR" dirty="0"/>
              <a:t>	όπου </a:t>
            </a:r>
            <a:r>
              <a:rPr lang="en-US" dirty="0"/>
              <a:t>n</a:t>
            </a:r>
            <a:r>
              <a:rPr lang="el-GR" dirty="0"/>
              <a:t> είναι η Ιουλιανή Ημέρα. </a:t>
            </a:r>
          </a:p>
          <a:p>
            <a:r>
              <a:rPr lang="el-GR" dirty="0"/>
              <a:t>Η ηλιακή απόκλιση μεταβάλλεται μέσα στο έτος, με μέγιστη τιμή +23,</a:t>
            </a:r>
            <a:r>
              <a:rPr lang="en-US" dirty="0"/>
              <a:t>4</a:t>
            </a:r>
            <a:r>
              <a:rPr lang="el-GR" dirty="0"/>
              <a:t>5</a:t>
            </a:r>
            <a:r>
              <a:rPr lang="el-GR" baseline="30000" dirty="0"/>
              <a:t>ο</a:t>
            </a:r>
            <a:r>
              <a:rPr lang="el-GR" dirty="0"/>
              <a:t> κατά το θερινό και ελάχιστη τιμή </a:t>
            </a:r>
            <a:r>
              <a:rPr lang="en-US" dirty="0"/>
              <a:t>-</a:t>
            </a:r>
            <a:r>
              <a:rPr lang="el-GR" dirty="0"/>
              <a:t>23,</a:t>
            </a:r>
            <a:r>
              <a:rPr lang="en-US" dirty="0"/>
              <a:t>4</a:t>
            </a:r>
            <a:r>
              <a:rPr lang="el-GR" dirty="0"/>
              <a:t>5</a:t>
            </a:r>
            <a:r>
              <a:rPr lang="el-GR" baseline="30000" dirty="0"/>
              <a:t>ο</a:t>
            </a:r>
            <a:r>
              <a:rPr lang="el-GR" dirty="0"/>
              <a:t> κατά το χειμερινό ηλιοστάσιο, για το Βόρειο Ημισφαίριο.</a:t>
            </a:r>
          </a:p>
          <a:p>
            <a:r>
              <a:rPr lang="el-GR" dirty="0"/>
              <a:t>Μηδενίζεται δύο φορές το έτος, κατά τις ισημερίες.</a:t>
            </a:r>
          </a:p>
          <a:p>
            <a:pPr lvl="0"/>
            <a:r>
              <a:rPr lang="el-GR" b="1" dirty="0">
                <a:solidFill>
                  <a:srgbClr val="C00000"/>
                </a:solidFill>
              </a:rPr>
              <a:t>Καθορίζει το ποσό της ηλιακής ενέργειας που φτάνει στο έδαφος σε κάθε φ.</a:t>
            </a:r>
          </a:p>
          <a:p>
            <a:endParaRPr lang="el-GR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472" y="3143248"/>
            <a:ext cx="3366374" cy="648072"/>
          </a:xfrm>
          <a:prstGeom prst="rect">
            <a:avLst/>
          </a:prstGeom>
          <a:noFill/>
        </p:spPr>
      </p:pic>
      <p:pic>
        <p:nvPicPr>
          <p:cNvPr id="9" name="Content Placeholder 3" descr="http://www.powerfromthesun.net/Book/chapter03/Image60.jp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142984"/>
            <a:ext cx="4186154" cy="4468486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11 - Αριστερό βέλος"/>
          <p:cNvSpPr/>
          <p:nvPr/>
        </p:nvSpPr>
        <p:spPr>
          <a:xfrm>
            <a:off x="7572396" y="1714488"/>
            <a:ext cx="978408" cy="2857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800" dirty="0"/>
              <a:t>Ηλιακές ακτίνες</a:t>
            </a:r>
          </a:p>
        </p:txBody>
      </p:sp>
      <p:sp>
        <p:nvSpPr>
          <p:cNvPr id="14" name="13 - Ορθογώνιο"/>
          <p:cNvSpPr/>
          <p:nvPr/>
        </p:nvSpPr>
        <p:spPr>
          <a:xfrm>
            <a:off x="6929454" y="2857496"/>
            <a:ext cx="1000132" cy="357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000" b="1" dirty="0">
                <a:solidFill>
                  <a:schemeClr val="accent6">
                    <a:lumMod val="75000"/>
                  </a:schemeClr>
                </a:solidFill>
              </a:rPr>
              <a:t>Ηλιακή απόκλιση</a:t>
            </a:r>
          </a:p>
          <a:p>
            <a:pPr algn="ctr"/>
            <a:endParaRPr lang="el-GR" sz="1000" b="1" dirty="0">
              <a:solidFill>
                <a:schemeClr val="tx1"/>
              </a:solidFill>
            </a:endParaRPr>
          </a:p>
        </p:txBody>
      </p:sp>
      <p:sp>
        <p:nvSpPr>
          <p:cNvPr id="15" name="14 - Αριστερό βέλος"/>
          <p:cNvSpPr/>
          <p:nvPr/>
        </p:nvSpPr>
        <p:spPr>
          <a:xfrm>
            <a:off x="7572396" y="2428868"/>
            <a:ext cx="1214446" cy="6429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800" dirty="0"/>
              <a:t>Ηλιακές ακτίνες, Επίπεδο εκλειπτικής</a:t>
            </a:r>
          </a:p>
        </p:txBody>
      </p:sp>
      <p:sp>
        <p:nvSpPr>
          <p:cNvPr id="16" name="15 - Ορθογώνιο"/>
          <p:cNvSpPr/>
          <p:nvPr/>
        </p:nvSpPr>
        <p:spPr>
          <a:xfrm>
            <a:off x="6872310" y="3143248"/>
            <a:ext cx="914400" cy="285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000" dirty="0">
                <a:solidFill>
                  <a:schemeClr val="tx1"/>
                </a:solidFill>
              </a:rPr>
              <a:t>Ισημερινός</a:t>
            </a:r>
          </a:p>
        </p:txBody>
      </p:sp>
      <p:sp>
        <p:nvSpPr>
          <p:cNvPr id="17" name="16 - Αριστερό βέλος"/>
          <p:cNvSpPr/>
          <p:nvPr/>
        </p:nvSpPr>
        <p:spPr>
          <a:xfrm>
            <a:off x="7572396" y="3571876"/>
            <a:ext cx="978408" cy="2857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800" dirty="0"/>
              <a:t>Ηλιακές ακτίνες</a:t>
            </a:r>
          </a:p>
        </p:txBody>
      </p:sp>
      <p:sp>
        <p:nvSpPr>
          <p:cNvPr id="19" name="18 - Ορθογώνιο"/>
          <p:cNvSpPr/>
          <p:nvPr/>
        </p:nvSpPr>
        <p:spPr>
          <a:xfrm>
            <a:off x="5715008" y="3929066"/>
            <a:ext cx="2357454" cy="28575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800" b="1" dirty="0">
                <a:solidFill>
                  <a:schemeClr val="tx1"/>
                </a:solidFill>
              </a:rPr>
              <a:t>Εποχιακή μεταβολή της ηλιακής απόκλισης</a:t>
            </a:r>
          </a:p>
        </p:txBody>
      </p:sp>
      <p:sp>
        <p:nvSpPr>
          <p:cNvPr id="20" name="19 - Στρογγυλεμένο ορθογώνιο"/>
          <p:cNvSpPr/>
          <p:nvPr/>
        </p:nvSpPr>
        <p:spPr>
          <a:xfrm>
            <a:off x="5143504" y="4429132"/>
            <a:ext cx="914400" cy="271458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800" dirty="0"/>
              <a:t>Φθινοπωρινή</a:t>
            </a:r>
          </a:p>
          <a:p>
            <a:pPr algn="ctr"/>
            <a:r>
              <a:rPr lang="el-GR" sz="800" dirty="0"/>
              <a:t>ισημερία</a:t>
            </a:r>
          </a:p>
        </p:txBody>
      </p:sp>
      <p:sp>
        <p:nvSpPr>
          <p:cNvPr id="21" name="20 - Στρογγυλεμένο ορθογώνιο"/>
          <p:cNvSpPr/>
          <p:nvPr/>
        </p:nvSpPr>
        <p:spPr>
          <a:xfrm>
            <a:off x="7500958" y="4429132"/>
            <a:ext cx="914400" cy="271458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800" dirty="0"/>
              <a:t>Εαρινή</a:t>
            </a:r>
          </a:p>
          <a:p>
            <a:pPr algn="ctr"/>
            <a:r>
              <a:rPr lang="el-GR" sz="800" dirty="0"/>
              <a:t>ισημερία</a:t>
            </a:r>
          </a:p>
        </p:txBody>
      </p:sp>
      <p:sp>
        <p:nvSpPr>
          <p:cNvPr id="22" name="21 - Στρογγυλεμένο ορθογώνιο"/>
          <p:cNvSpPr/>
          <p:nvPr/>
        </p:nvSpPr>
        <p:spPr>
          <a:xfrm>
            <a:off x="6357950" y="5586434"/>
            <a:ext cx="914400" cy="2714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800" dirty="0"/>
              <a:t>Θερινό ηλιοστάσιο</a:t>
            </a:r>
          </a:p>
        </p:txBody>
      </p:sp>
      <p:sp>
        <p:nvSpPr>
          <p:cNvPr id="23" name="22 - Ψαλίδισμα της γωνίας της ίδιας πλευράς του ορθογωνίου"/>
          <p:cNvSpPr/>
          <p:nvPr/>
        </p:nvSpPr>
        <p:spPr>
          <a:xfrm>
            <a:off x="6572264" y="4429132"/>
            <a:ext cx="428628" cy="285752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24" name="23 - Στρογγυλεμένο ορθογώνιο"/>
          <p:cNvSpPr/>
          <p:nvPr/>
        </p:nvSpPr>
        <p:spPr>
          <a:xfrm>
            <a:off x="8072462" y="5857892"/>
            <a:ext cx="914400" cy="2714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800" dirty="0"/>
              <a:t>Χειμερινό ηλιοστάσιο</a:t>
            </a:r>
          </a:p>
        </p:txBody>
      </p:sp>
      <p:cxnSp>
        <p:nvCxnSpPr>
          <p:cNvPr id="26" name="25 - Ευθύγραμμο βέλος σύνδεσης"/>
          <p:cNvCxnSpPr/>
          <p:nvPr/>
        </p:nvCxnSpPr>
        <p:spPr>
          <a:xfrm rot="5400000" flipH="1" flipV="1">
            <a:off x="6501620" y="5285594"/>
            <a:ext cx="571504" cy="15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33 - Ψαλίδισμα της γωνίας της ίδιας πλευράς του ορθογωνίου"/>
          <p:cNvSpPr/>
          <p:nvPr/>
        </p:nvSpPr>
        <p:spPr>
          <a:xfrm>
            <a:off x="8367738" y="5214950"/>
            <a:ext cx="490542" cy="214314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cxnSp>
        <p:nvCxnSpPr>
          <p:cNvPr id="35" name="34 - Ευθύγραμμο βέλος σύνδεσης"/>
          <p:cNvCxnSpPr/>
          <p:nvPr/>
        </p:nvCxnSpPr>
        <p:spPr>
          <a:xfrm rot="5400000" flipH="1" flipV="1">
            <a:off x="8428858" y="5714222"/>
            <a:ext cx="285751" cy="15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2 - Θέση περιεχομένου"/>
          <p:cNvSpPr txBox="1">
            <a:spLocks/>
          </p:cNvSpPr>
          <p:nvPr/>
        </p:nvSpPr>
        <p:spPr>
          <a:xfrm>
            <a:off x="5000628" y="6000768"/>
            <a:ext cx="3817564" cy="71948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indent="-342900">
              <a:spcBef>
                <a:spcPct val="20000"/>
              </a:spcBef>
            </a:pPr>
            <a:r>
              <a:rPr kumimoji="0" lang="el-GR" sz="13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Ηλιακή</a:t>
            </a:r>
            <a:r>
              <a:rPr kumimoji="0" lang="el-GR" sz="13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απόκλιση και εποχιακή μεταβολή της</a:t>
            </a:r>
            <a:r>
              <a:rPr kumimoji="0" lang="el-GR" sz="13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</a:t>
            </a:r>
          </a:p>
          <a:p>
            <a:pPr marL="342900" indent="-342900">
              <a:spcBef>
                <a:spcPct val="20000"/>
              </a:spcBef>
            </a:pP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Πηγή: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200" dirty="0">
                <a:hlinkClick r:id="rId4"/>
              </a:rPr>
              <a:t>https://www.researchgate.net/figure/Solar-declination-angle-Solar-declination-can-also-be-defined-as-the-angle-between-the_fig1_310621648</a:t>
            </a:r>
            <a:endParaRPr lang="el-GR" sz="1200" dirty="0"/>
          </a:p>
          <a:p>
            <a:pPr marL="342900" lvl="0" indent="-342900">
              <a:spcBef>
                <a:spcPct val="20000"/>
              </a:spcBef>
            </a:pPr>
            <a:endParaRPr kumimoji="0" lang="el-GR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000" b="1" dirty="0"/>
              <a:t>Ηλιακή Γεωμετρία – Εποχιακή μεταβολή ηλιακής απόκλισης στο Βόρειο Ημισφαίριο</a:t>
            </a:r>
            <a:endParaRPr lang="el-GR" sz="3000" dirty="0"/>
          </a:p>
        </p:txBody>
      </p:sp>
      <p:pic>
        <p:nvPicPr>
          <p:cNvPr id="11" name="10 - Εικόνα" descr="The autumnal and vernal winter equinoxes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8772" y="3866774"/>
            <a:ext cx="4084930" cy="2276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11 - Εικόνα" descr="The summer and winter solstices. δ is the declination angle and φ is the latitude.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1357298"/>
            <a:ext cx="4316534" cy="237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14 - Ορθογώνιο"/>
          <p:cNvSpPr/>
          <p:nvPr/>
        </p:nvSpPr>
        <p:spPr>
          <a:xfrm>
            <a:off x="2214546" y="3429000"/>
            <a:ext cx="2357454" cy="2857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b="1" dirty="0">
                <a:solidFill>
                  <a:schemeClr val="tx1"/>
                </a:solidFill>
              </a:rPr>
              <a:t>Θερινό ηλιοστάσιο</a:t>
            </a:r>
          </a:p>
        </p:txBody>
      </p:sp>
      <p:sp>
        <p:nvSpPr>
          <p:cNvPr id="16" name="15 - Ορθογώνιο"/>
          <p:cNvSpPr/>
          <p:nvPr/>
        </p:nvSpPr>
        <p:spPr>
          <a:xfrm>
            <a:off x="4714876" y="3429000"/>
            <a:ext cx="2357454" cy="2857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b="1" dirty="0">
                <a:solidFill>
                  <a:schemeClr val="tx1"/>
                </a:solidFill>
              </a:rPr>
              <a:t>Χειμερινό ηλιοστάσιο</a:t>
            </a:r>
          </a:p>
        </p:txBody>
      </p:sp>
      <p:sp>
        <p:nvSpPr>
          <p:cNvPr id="18" name="17 - Ορθογώνιο"/>
          <p:cNvSpPr/>
          <p:nvPr/>
        </p:nvSpPr>
        <p:spPr>
          <a:xfrm>
            <a:off x="2071670" y="5715016"/>
            <a:ext cx="2500330" cy="4286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b="1" dirty="0">
                <a:solidFill>
                  <a:schemeClr val="tx1"/>
                </a:solidFill>
              </a:rPr>
              <a:t>Εαρινή ισημερία</a:t>
            </a:r>
          </a:p>
        </p:txBody>
      </p:sp>
      <p:sp>
        <p:nvSpPr>
          <p:cNvPr id="19" name="18 - Ορθογώνιο"/>
          <p:cNvSpPr/>
          <p:nvPr/>
        </p:nvSpPr>
        <p:spPr>
          <a:xfrm>
            <a:off x="4643438" y="5715016"/>
            <a:ext cx="2428892" cy="4286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200" b="1" dirty="0">
                <a:solidFill>
                  <a:schemeClr val="tx1"/>
                </a:solidFill>
              </a:rPr>
              <a:t>Φθινοπωρινή ισημερία</a:t>
            </a:r>
          </a:p>
        </p:txBody>
      </p:sp>
      <p:sp>
        <p:nvSpPr>
          <p:cNvPr id="21" name="2 - Θέση περιεχομένου"/>
          <p:cNvSpPr txBox="1">
            <a:spLocks/>
          </p:cNvSpPr>
          <p:nvPr/>
        </p:nvSpPr>
        <p:spPr>
          <a:xfrm>
            <a:off x="1571604" y="6281413"/>
            <a:ext cx="6357982" cy="505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</a:pP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Πηγή:</a:t>
            </a:r>
            <a:r>
              <a:rPr kumimoji="0" lang="el-GR" sz="1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l-GR" sz="1200" u="sng" dirty="0">
                <a:hlinkClick r:id="rId4"/>
              </a:rPr>
              <a:t>https://www.itacanet.org/the-sun-as-a-source-of-energy/part-1-solar-astronomy/</a:t>
            </a:r>
            <a:endParaRPr lang="el-GR" sz="1200" dirty="0"/>
          </a:p>
          <a:p>
            <a:pPr marL="342900" lvl="0" indent="-342900">
              <a:spcBef>
                <a:spcPct val="20000"/>
              </a:spcBef>
            </a:pPr>
            <a:endParaRPr kumimoji="0" lang="el-GR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36712"/>
          </a:xfrm>
        </p:spPr>
        <p:txBody>
          <a:bodyPr>
            <a:noAutofit/>
          </a:bodyPr>
          <a:lstStyle/>
          <a:p>
            <a:r>
              <a:rPr lang="el-GR" sz="3600" b="1" dirty="0"/>
              <a:t>Ηλιακή Γεωμετρία – </a:t>
            </a:r>
            <a:r>
              <a:rPr lang="el-GR" sz="3500" b="1" dirty="0"/>
              <a:t>Αληθής ηλιακός χρόνος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251520" y="1124744"/>
            <a:ext cx="8784976" cy="5400600"/>
          </a:xfrm>
        </p:spPr>
        <p:txBody>
          <a:bodyPr>
            <a:normAutofit fontScale="47500" lnSpcReduction="20000"/>
          </a:bodyPr>
          <a:lstStyle/>
          <a:p>
            <a:pPr lvl="0"/>
            <a:r>
              <a:rPr lang="el-GR" sz="3600" b="1" dirty="0"/>
              <a:t>Αληθής ηλιακός χρόνος (</a:t>
            </a:r>
            <a:r>
              <a:rPr lang="en-US" sz="3600" b="1" dirty="0"/>
              <a:t>t</a:t>
            </a:r>
            <a:r>
              <a:rPr lang="en-US" sz="3600" b="1" baseline="-25000" dirty="0"/>
              <a:t>sol</a:t>
            </a:r>
            <a:r>
              <a:rPr lang="el-GR" sz="3600" b="1" dirty="0"/>
              <a:t>):</a:t>
            </a:r>
            <a:r>
              <a:rPr lang="el-GR" sz="3600" dirty="0"/>
              <a:t> Ο χρόνος που χρησιμοποιείται για τους υπολογισμούς στην ηλιακή γεωμετρία. Υπολογίζεται (</a:t>
            </a:r>
            <a:r>
              <a:rPr lang="en-US" sz="3600" dirty="0"/>
              <a:t>h) </a:t>
            </a:r>
            <a:r>
              <a:rPr lang="el-GR" sz="3600" dirty="0"/>
              <a:t>από τον τοπικό </a:t>
            </a:r>
            <a:r>
              <a:rPr lang="en-US" sz="3600" dirty="0"/>
              <a:t>t</a:t>
            </a:r>
            <a:r>
              <a:rPr lang="en-US" sz="3600" baseline="-25000" dirty="0"/>
              <a:t>std</a:t>
            </a:r>
            <a:r>
              <a:rPr lang="el-GR" sz="3600" dirty="0"/>
              <a:t> (</a:t>
            </a:r>
            <a:r>
              <a:rPr lang="el-GR" sz="3600" b="1" dirty="0"/>
              <a:t>υπολογισμένο σε χειμερινή ώρα</a:t>
            </a:r>
            <a:r>
              <a:rPr lang="el-GR" sz="3600" dirty="0"/>
              <a:t>):</a:t>
            </a:r>
          </a:p>
          <a:p>
            <a:pPr lvl="0"/>
            <a:endParaRPr lang="el-GR" sz="3600" dirty="0"/>
          </a:p>
          <a:p>
            <a:pPr lvl="0"/>
            <a:endParaRPr lang="el-GR" sz="3600" dirty="0"/>
          </a:p>
          <a:p>
            <a:pPr>
              <a:buNone/>
            </a:pPr>
            <a:r>
              <a:rPr lang="el-GR" sz="3600" dirty="0"/>
              <a:t>	όπου:</a:t>
            </a:r>
          </a:p>
          <a:p>
            <a:pPr lvl="1"/>
            <a:r>
              <a:rPr lang="en-US" sz="3300" dirty="0"/>
              <a:t>L</a:t>
            </a:r>
            <a:r>
              <a:rPr lang="en-US" sz="3300" baseline="-25000" dirty="0"/>
              <a:t>loc</a:t>
            </a:r>
            <a:r>
              <a:rPr lang="el-GR" sz="3300" dirty="0"/>
              <a:t> </a:t>
            </a:r>
            <a:r>
              <a:rPr lang="en-US" sz="3300" dirty="0"/>
              <a:t>(</a:t>
            </a:r>
            <a:r>
              <a:rPr lang="en-US" sz="3300" baseline="30000" dirty="0"/>
              <a:t>o</a:t>
            </a:r>
            <a:r>
              <a:rPr lang="en-US" sz="3300" dirty="0"/>
              <a:t>) </a:t>
            </a:r>
            <a:r>
              <a:rPr lang="el-GR" sz="3300" dirty="0"/>
              <a:t>το γεωγραφικό μήκος του τόπου (αρνητικό αν ο τόπος βρίσκεται ανατολικά του </a:t>
            </a:r>
            <a:r>
              <a:rPr lang="en-US" sz="3300" dirty="0"/>
              <a:t>Greenwich</a:t>
            </a:r>
            <a:r>
              <a:rPr lang="el-GR" sz="3300" dirty="0"/>
              <a:t> και θετικό αν βρίσκεται δυτικά του, π.χ. Ελλάδα: αρνητικό).</a:t>
            </a:r>
            <a:endParaRPr lang="en-US" sz="3300" dirty="0"/>
          </a:p>
          <a:p>
            <a:pPr lvl="1"/>
            <a:r>
              <a:rPr lang="en-US" sz="3300" dirty="0"/>
              <a:t>L</a:t>
            </a:r>
            <a:r>
              <a:rPr lang="en-US" sz="3300" baseline="-25000" dirty="0"/>
              <a:t>std</a:t>
            </a:r>
            <a:r>
              <a:rPr lang="el-GR" sz="3300" dirty="0"/>
              <a:t> </a:t>
            </a:r>
            <a:r>
              <a:rPr lang="en-US" sz="3300" dirty="0"/>
              <a:t>(</a:t>
            </a:r>
            <a:r>
              <a:rPr lang="en-US" sz="3300" baseline="30000" dirty="0"/>
              <a:t>o</a:t>
            </a:r>
            <a:r>
              <a:rPr lang="en-US" sz="3300" dirty="0"/>
              <a:t>) </a:t>
            </a:r>
            <a:r>
              <a:rPr lang="el-GR" sz="3300" dirty="0"/>
              <a:t>η ζώνη ώρας του τόπου, (αρνητικό αν ο τόπος βρίσκεται ανατολικά του </a:t>
            </a:r>
            <a:r>
              <a:rPr lang="en-US" sz="3300" dirty="0"/>
              <a:t>Greenwich</a:t>
            </a:r>
            <a:r>
              <a:rPr lang="el-GR" sz="3300" dirty="0"/>
              <a:t> και θετικό αν βρίσκεται δυτικά του).  Κάθε ζώνη ώρας = 15</a:t>
            </a:r>
            <a:r>
              <a:rPr lang="el-GR" sz="3300" baseline="30000" dirty="0"/>
              <a:t>ο</a:t>
            </a:r>
            <a:r>
              <a:rPr lang="el-GR" sz="3300" dirty="0"/>
              <a:t>.</a:t>
            </a:r>
          </a:p>
          <a:p>
            <a:pPr lvl="1">
              <a:buNone/>
            </a:pPr>
            <a:r>
              <a:rPr lang="el-GR" sz="3300" dirty="0"/>
              <a:t>	Για την Ελλάδα π.χ. είναι: 	</a:t>
            </a:r>
            <a:r>
              <a:rPr lang="en-US" sz="3300" dirty="0"/>
              <a:t>L</a:t>
            </a:r>
            <a:r>
              <a:rPr lang="en-US" sz="3300" baseline="-25000" dirty="0"/>
              <a:t>std</a:t>
            </a:r>
            <a:r>
              <a:rPr lang="el-GR" sz="3300" dirty="0"/>
              <a:t> </a:t>
            </a:r>
            <a:r>
              <a:rPr lang="en-US" sz="3300" dirty="0"/>
              <a:t>=</a:t>
            </a:r>
            <a:r>
              <a:rPr lang="el-GR" sz="3300" dirty="0"/>
              <a:t>2*(-15)=-30</a:t>
            </a:r>
            <a:r>
              <a:rPr lang="en-US" sz="3300" baseline="30000" dirty="0"/>
              <a:t> o</a:t>
            </a:r>
            <a:r>
              <a:rPr lang="el-GR" sz="3300" dirty="0"/>
              <a:t>.</a:t>
            </a:r>
            <a:endParaRPr lang="en-US" sz="3300" dirty="0"/>
          </a:p>
          <a:p>
            <a:pPr lvl="1"/>
            <a:r>
              <a:rPr lang="el-GR" sz="3300" dirty="0"/>
              <a:t>Ε</a:t>
            </a:r>
            <a:r>
              <a:rPr lang="en-US" sz="3300" baseline="-25000" dirty="0"/>
              <a:t>t</a:t>
            </a:r>
            <a:r>
              <a:rPr lang="el-GR" sz="3300" dirty="0"/>
              <a:t> η εξίσωση του χρόνου, η οποία δίνει </a:t>
            </a:r>
            <a:r>
              <a:rPr lang="en-US" sz="3300" dirty="0"/>
              <a:t> (</a:t>
            </a:r>
            <a:r>
              <a:rPr lang="el-GR" sz="3300" dirty="0"/>
              <a:t>σε </a:t>
            </a:r>
            <a:r>
              <a:rPr lang="en-US" sz="3300" dirty="0"/>
              <a:t>min) </a:t>
            </a:r>
            <a:r>
              <a:rPr lang="el-GR" sz="3300" dirty="0"/>
              <a:t>τη χρονική διαφορά μεταξύ της ηλιακής μεσημβρίας (ο Ήλιος στο υψηλότερο σημείο ημερήσιας πορείας) από τη μεσημβρία του τόπου (τοπικός χρόνος 12:00), λόγω του ότι η ηλιακή ημέρα ≠24</a:t>
            </a:r>
            <a:r>
              <a:rPr lang="en-US" sz="3300" dirty="0"/>
              <a:t>h</a:t>
            </a:r>
            <a:r>
              <a:rPr lang="el-GR" sz="3300" dirty="0"/>
              <a:t>:</a:t>
            </a:r>
          </a:p>
          <a:p>
            <a:pPr algn="ctr">
              <a:buNone/>
            </a:pPr>
            <a:r>
              <a:rPr lang="el-GR" sz="3400" dirty="0"/>
              <a:t>Ε</a:t>
            </a:r>
            <a:r>
              <a:rPr lang="en-US" sz="3400" baseline="-25000" dirty="0"/>
              <a:t>t</a:t>
            </a:r>
            <a:r>
              <a:rPr lang="en-US" sz="3400" dirty="0"/>
              <a:t> = 9,87 sin2B – 7.53 cosB – 1.5 sinB</a:t>
            </a:r>
          </a:p>
          <a:p>
            <a:endParaRPr lang="el-GR" dirty="0"/>
          </a:p>
          <a:p>
            <a:endParaRPr lang="el-GR" dirty="0"/>
          </a:p>
          <a:p>
            <a:pPr lvl="0">
              <a:buNone/>
            </a:pPr>
            <a:r>
              <a:rPr lang="el-GR" dirty="0"/>
              <a:t> </a:t>
            </a:r>
          </a:p>
          <a:p>
            <a:r>
              <a:rPr lang="el-GR" sz="3600" dirty="0"/>
              <a:t>Η μέτρησή του </a:t>
            </a:r>
            <a:r>
              <a:rPr lang="en-US" sz="3600" dirty="0"/>
              <a:t>t</a:t>
            </a:r>
            <a:r>
              <a:rPr lang="en-US" sz="3600" baseline="-25000" dirty="0"/>
              <a:t>sol</a:t>
            </a:r>
            <a:r>
              <a:rPr lang="el-GR" sz="3600" dirty="0"/>
              <a:t> γίνεται με βάση τη γωνιακή μετατόπιση του Ήλιου ως προς το γήινο μεσημβρινό του τόπου. </a:t>
            </a:r>
            <a:r>
              <a:rPr lang="en-US" sz="3600" dirty="0"/>
              <a:t> </a:t>
            </a:r>
            <a:r>
              <a:rPr lang="el-GR" sz="3600" dirty="0"/>
              <a:t>Δίνει την πραγματική θέση Ήλιου ως προς γεωγραφικό τόπο, λόγω περιστροφής Γης.</a:t>
            </a:r>
          </a:p>
          <a:p>
            <a:r>
              <a:rPr lang="el-GR" sz="3600" dirty="0"/>
              <a:t>Ο αληθής ηλιακός χρόνος διαφέρει από τον τοπικό χρόνο </a:t>
            </a:r>
            <a:r>
              <a:rPr lang="en-US" sz="3600" dirty="0"/>
              <a:t>t</a:t>
            </a:r>
            <a:r>
              <a:rPr lang="en-US" sz="3600" baseline="-25000" dirty="0"/>
              <a:t>std</a:t>
            </a:r>
            <a:r>
              <a:rPr lang="en-US" sz="3600" dirty="0"/>
              <a:t> </a:t>
            </a:r>
            <a:r>
              <a:rPr lang="el-GR" sz="3600" dirty="0"/>
              <a:t>ενός τόπου, γιατί </a:t>
            </a:r>
            <a:r>
              <a:rPr lang="en-US" sz="3600" dirty="0"/>
              <a:t>t</a:t>
            </a:r>
            <a:r>
              <a:rPr lang="en-US" sz="3600" baseline="-25000" dirty="0"/>
              <a:t>std </a:t>
            </a:r>
            <a:r>
              <a:rPr lang="el-GR" sz="3600" baseline="-25000" dirty="0"/>
              <a:t> </a:t>
            </a:r>
            <a:r>
              <a:rPr lang="el-GR" sz="3600" dirty="0"/>
              <a:t>βασίζεται σε έναν θεωρητικό, ομοιόμορφα κινούμενο Ήλιο (μέσος Ήλιος) και σε παραδοχές (π.χ. ζώνες ώρας</a:t>
            </a:r>
            <a:r>
              <a:rPr lang="en-US" sz="3600" dirty="0"/>
              <a:t>, </a:t>
            </a:r>
            <a:r>
              <a:rPr lang="el-GR" sz="3600" dirty="0"/>
              <a:t>διάρκεια ημέρας=24</a:t>
            </a:r>
            <a:r>
              <a:rPr lang="en-US" sz="3600" dirty="0"/>
              <a:t>h</a:t>
            </a:r>
            <a:r>
              <a:rPr lang="el-GR" sz="3600" dirty="0"/>
              <a:t>).  </a:t>
            </a:r>
            <a:r>
              <a:rPr lang="el-GR" sz="3600" b="1" dirty="0"/>
              <a:t> </a:t>
            </a:r>
          </a:p>
          <a:p>
            <a:pPr lvl="1"/>
            <a:endParaRPr lang="el-GR" dirty="0"/>
          </a:p>
          <a:p>
            <a:pPr lvl="0">
              <a:buNone/>
            </a:pPr>
            <a:endParaRPr lang="el-GR" dirty="0"/>
          </a:p>
          <a:p>
            <a:endParaRPr lang="el-GR" dirty="0"/>
          </a:p>
          <a:p>
            <a:endParaRPr lang="el-GR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1920" y="4513720"/>
            <a:ext cx="1406646" cy="486916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99793" y="1700808"/>
            <a:ext cx="3261162" cy="664038"/>
          </a:xfrm>
          <a:prstGeom prst="rect">
            <a:avLst/>
          </a:prstGeom>
          <a:noFill/>
        </p:spPr>
      </p:pic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45720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9552" y="-214338"/>
            <a:ext cx="8229600" cy="1143000"/>
          </a:xfrm>
        </p:spPr>
        <p:txBody>
          <a:bodyPr>
            <a:noAutofit/>
          </a:bodyPr>
          <a:lstStyle/>
          <a:p>
            <a:r>
              <a:rPr lang="el-GR" sz="3500" b="1" dirty="0"/>
              <a:t>Ηλιακή Γεωμετρία – Ωριαία γωνία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42844" y="785794"/>
            <a:ext cx="4818836" cy="5885846"/>
          </a:xfrm>
        </p:spPr>
        <p:txBody>
          <a:bodyPr>
            <a:normAutofit fontScale="47500" lnSpcReduction="20000"/>
          </a:bodyPr>
          <a:lstStyle/>
          <a:p>
            <a:pPr lvl="0"/>
            <a:r>
              <a:rPr lang="el-GR" sz="3800" b="1" dirty="0"/>
              <a:t>Ωριαία γωνία (ω) ενός σημείου στην επιφάνεια της Γης: </a:t>
            </a:r>
          </a:p>
          <a:p>
            <a:pPr lvl="0">
              <a:buNone/>
            </a:pPr>
            <a:r>
              <a:rPr lang="el-GR" sz="3800" b="1" dirty="0"/>
              <a:t>	</a:t>
            </a:r>
            <a:r>
              <a:rPr lang="el-GR" sz="3800" dirty="0"/>
              <a:t>είναι η γωνία κατά την οποία πρέπει να περιστραφεί ο μεσημβρινός του συγκεκριμένου σημείου για να γίνει κάθετος προς τις ακτίνες του Ήλιου </a:t>
            </a:r>
          </a:p>
          <a:p>
            <a:r>
              <a:rPr lang="el-GR" sz="3800" u="sng" dirty="0"/>
              <a:t>Δηλαδή</a:t>
            </a:r>
            <a:r>
              <a:rPr lang="el-GR" sz="3800" dirty="0"/>
              <a:t>: είναι η γωνιακή απόσταση του τόπου μελέτης από τον τόπο που έχει ηλιακή μεσημβρία τη συγκεκριμένη χρονική στιγμή: </a:t>
            </a:r>
          </a:p>
          <a:p>
            <a:endParaRPr lang="el-GR" sz="3800" dirty="0"/>
          </a:p>
          <a:p>
            <a:pPr>
              <a:buNone/>
            </a:pPr>
            <a:r>
              <a:rPr lang="el-GR" sz="3800" dirty="0"/>
              <a:t>	</a:t>
            </a:r>
          </a:p>
          <a:p>
            <a:pPr>
              <a:buNone/>
            </a:pPr>
            <a:r>
              <a:rPr lang="el-GR" sz="3800" dirty="0"/>
              <a:t>	</a:t>
            </a:r>
          </a:p>
          <a:p>
            <a:pPr>
              <a:buNone/>
            </a:pPr>
            <a:r>
              <a:rPr lang="el-GR" sz="3800" dirty="0"/>
              <a:t>	όπου </a:t>
            </a:r>
            <a:r>
              <a:rPr lang="en-US" sz="3800" dirty="0"/>
              <a:t>t</a:t>
            </a:r>
            <a:r>
              <a:rPr lang="en-US" sz="3800" baseline="-25000" dirty="0"/>
              <a:t>sol</a:t>
            </a:r>
            <a:r>
              <a:rPr lang="en-US" sz="3800" dirty="0"/>
              <a:t> </a:t>
            </a:r>
            <a:r>
              <a:rPr lang="el-GR" sz="3800" dirty="0"/>
              <a:t>ο αληθής ηλιακός χρόνος και όπου η ηλιακή μεσημβρία ορίζεται ως </a:t>
            </a:r>
            <a:r>
              <a:rPr lang="en-US" sz="3800" dirty="0"/>
              <a:t>t</a:t>
            </a:r>
            <a:r>
              <a:rPr lang="en-US" sz="3800" baseline="-25000" dirty="0"/>
              <a:t>sol</a:t>
            </a:r>
            <a:r>
              <a:rPr lang="en-US" sz="3800" dirty="0"/>
              <a:t>=12h.</a:t>
            </a:r>
            <a:endParaRPr lang="el-GR" sz="3800" dirty="0"/>
          </a:p>
          <a:p>
            <a:pPr>
              <a:buNone/>
            </a:pPr>
            <a:r>
              <a:rPr lang="el-GR" sz="3800" dirty="0"/>
              <a:t> </a:t>
            </a:r>
          </a:p>
          <a:p>
            <a:r>
              <a:rPr lang="el-GR" sz="3800" dirty="0"/>
              <a:t>Στην ηλιακή μεσημβρία: ω=0</a:t>
            </a:r>
            <a:r>
              <a:rPr lang="el-GR" sz="3800" baseline="30000" dirty="0"/>
              <a:t>ο</a:t>
            </a:r>
            <a:r>
              <a:rPr lang="el-GR" sz="3800" dirty="0"/>
              <a:t>. Τα μεσάνυχτα: ω=±180</a:t>
            </a:r>
            <a:r>
              <a:rPr lang="el-GR" sz="3800" baseline="30000" dirty="0"/>
              <a:t>ο</a:t>
            </a:r>
            <a:r>
              <a:rPr lang="el-GR" sz="3800" dirty="0"/>
              <a:t>.</a:t>
            </a:r>
          </a:p>
          <a:p>
            <a:endParaRPr lang="el-GR" sz="3800" dirty="0"/>
          </a:p>
          <a:p>
            <a:r>
              <a:rPr lang="el-GR" sz="3800" dirty="0"/>
              <a:t>Κάθε ώρα η τιμή της ω μεταβάλλεται κατά 15</a:t>
            </a:r>
            <a:r>
              <a:rPr lang="el-GR" sz="3800" baseline="30000" dirty="0"/>
              <a:t>ο</a:t>
            </a:r>
            <a:r>
              <a:rPr lang="el-GR" sz="3800" dirty="0"/>
              <a:t>. Τις πρωινές ώρες οι τιμές της θεωρούνται αρνητικές, ενώ τις απογευματινές ώρες λαμβάνονται θετικές. </a:t>
            </a:r>
          </a:p>
          <a:p>
            <a:endParaRPr lang="el-GR" sz="3800" dirty="0"/>
          </a:p>
          <a:p>
            <a:endParaRPr lang="el-GR" sz="3800" dirty="0"/>
          </a:p>
          <a:p>
            <a:endParaRPr lang="el-GR" sz="3800" dirty="0"/>
          </a:p>
          <a:p>
            <a:endParaRPr lang="el-GR" dirty="0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 dirty="0"/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3071810"/>
            <a:ext cx="3816423" cy="551108"/>
          </a:xfrm>
          <a:prstGeom prst="rect">
            <a:avLst/>
          </a:prstGeom>
          <a:noFill/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45720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 dirty="0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457200" y="666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 dirty="0"/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457200" y="666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443" name="Rectangle 11"/>
          <p:cNvSpPr>
            <a:spLocks noChangeArrowheads="1"/>
          </p:cNvSpPr>
          <p:nvPr/>
        </p:nvSpPr>
        <p:spPr bwMode="auto">
          <a:xfrm>
            <a:off x="0" y="18864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 dirty="0"/>
          </a:p>
        </p:txBody>
      </p:sp>
      <p:sp>
        <p:nvSpPr>
          <p:cNvPr id="18444" name="Rectangle 12"/>
          <p:cNvSpPr>
            <a:spLocks noChangeArrowheads="1"/>
          </p:cNvSpPr>
          <p:nvPr/>
        </p:nvSpPr>
        <p:spPr bwMode="auto">
          <a:xfrm>
            <a:off x="457200" y="666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7" name="16 - Εικόνα" descr="https://www.powerfromthesun.net/Book/chapter03/Image58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857232"/>
            <a:ext cx="4143404" cy="507209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8" name="2 - Θέση περιεχομένου"/>
          <p:cNvSpPr txBox="1">
            <a:spLocks/>
          </p:cNvSpPr>
          <p:nvPr/>
        </p:nvSpPr>
        <p:spPr>
          <a:xfrm>
            <a:off x="4071934" y="6138537"/>
            <a:ext cx="6357982" cy="505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</a:pP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Πηγή:</a:t>
            </a:r>
            <a:r>
              <a:rPr kumimoji="0" lang="el-GR" sz="1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l-GR" sz="1200" u="sng" dirty="0">
                <a:hlinkClick r:id="rId4"/>
              </a:rPr>
              <a:t>https://www.powerfromthesun.net/Book/chapter03/chapter03.html</a:t>
            </a:r>
            <a:endParaRPr lang="el-GR" sz="1200" dirty="0"/>
          </a:p>
          <a:p>
            <a:pPr marL="342900" indent="-342900">
              <a:spcBef>
                <a:spcPct val="20000"/>
              </a:spcBef>
            </a:pPr>
            <a:endParaRPr kumimoji="0" lang="el-GR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20 - Ήλιος"/>
          <p:cNvSpPr/>
          <p:nvPr/>
        </p:nvSpPr>
        <p:spPr>
          <a:xfrm>
            <a:off x="7929586" y="2157410"/>
            <a:ext cx="914400" cy="914400"/>
          </a:xfrm>
          <a:prstGeom prst="su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23" name="22 - Στρογγυλεμένο ορθογώνιο"/>
          <p:cNvSpPr/>
          <p:nvPr/>
        </p:nvSpPr>
        <p:spPr>
          <a:xfrm>
            <a:off x="7929586" y="3000372"/>
            <a:ext cx="628648" cy="35719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800" dirty="0">
                <a:solidFill>
                  <a:schemeClr val="tx1"/>
                </a:solidFill>
              </a:rPr>
              <a:t>Απόκλιση</a:t>
            </a:r>
          </a:p>
        </p:txBody>
      </p:sp>
      <p:sp>
        <p:nvSpPr>
          <p:cNvPr id="24" name="23 - Στρογγυλεμένο ορθογώνιο"/>
          <p:cNvSpPr/>
          <p:nvPr/>
        </p:nvSpPr>
        <p:spPr>
          <a:xfrm>
            <a:off x="7000892" y="3429000"/>
            <a:ext cx="1428760" cy="4286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900" b="1" dirty="0">
                <a:solidFill>
                  <a:schemeClr val="tx1"/>
                </a:solidFill>
              </a:rPr>
              <a:t>Μεσημβρινός παρατηρητή</a:t>
            </a:r>
          </a:p>
        </p:txBody>
      </p:sp>
      <p:sp>
        <p:nvSpPr>
          <p:cNvPr id="25" name="24 - Στρογγυλεμένο ορθογώνιο"/>
          <p:cNvSpPr/>
          <p:nvPr/>
        </p:nvSpPr>
        <p:spPr>
          <a:xfrm>
            <a:off x="7358082" y="1714488"/>
            <a:ext cx="1428760" cy="42862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</a:rPr>
              <a:t>    </a:t>
            </a:r>
            <a:r>
              <a:rPr lang="el-GR" sz="900" b="1" dirty="0">
                <a:solidFill>
                  <a:schemeClr val="tx1"/>
                </a:solidFill>
              </a:rPr>
              <a:t>Μεσημβρινός Ήλιου</a:t>
            </a:r>
          </a:p>
        </p:txBody>
      </p:sp>
      <p:cxnSp>
        <p:nvCxnSpPr>
          <p:cNvPr id="27" name="26 - Ευθύγραμμο βέλος σύνδεσης"/>
          <p:cNvCxnSpPr/>
          <p:nvPr/>
        </p:nvCxnSpPr>
        <p:spPr>
          <a:xfrm rot="10800000" flipV="1">
            <a:off x="7215206" y="1928802"/>
            <a:ext cx="357190" cy="14287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- Ευθύγραμμο βέλος σύνδεσης"/>
          <p:cNvCxnSpPr/>
          <p:nvPr/>
        </p:nvCxnSpPr>
        <p:spPr>
          <a:xfrm rot="10800000">
            <a:off x="6715140" y="3357562"/>
            <a:ext cx="571504" cy="21431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37 - Ορθογώνιο"/>
          <p:cNvSpPr/>
          <p:nvPr/>
        </p:nvSpPr>
        <p:spPr>
          <a:xfrm>
            <a:off x="5857884" y="4071942"/>
            <a:ext cx="2428892" cy="4286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000" b="1" dirty="0">
                <a:solidFill>
                  <a:schemeClr val="tx1"/>
                </a:solidFill>
              </a:rPr>
              <a:t>Ημερήσια διακύμανση ωριαίας γωνίας</a:t>
            </a:r>
          </a:p>
        </p:txBody>
      </p:sp>
      <p:sp>
        <p:nvSpPr>
          <p:cNvPr id="40" name="39 - Στρογγυλεμένο ορθογώνιο"/>
          <p:cNvSpPr/>
          <p:nvPr/>
        </p:nvSpPr>
        <p:spPr>
          <a:xfrm>
            <a:off x="5643570" y="2714620"/>
            <a:ext cx="700086" cy="285752"/>
          </a:xfrm>
          <a:prstGeom prst="roundRect">
            <a:avLst/>
          </a:prstGeom>
          <a:solidFill>
            <a:schemeClr val="bg1"/>
          </a:solidFill>
          <a:ln>
            <a:noFill/>
          </a:ln>
          <a:scene3d>
            <a:camera prst="isometricLeft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800" b="1" dirty="0">
                <a:solidFill>
                  <a:schemeClr val="tx1"/>
                </a:solidFill>
              </a:rPr>
              <a:t>Ισημερινός</a:t>
            </a:r>
          </a:p>
        </p:txBody>
      </p:sp>
      <p:sp>
        <p:nvSpPr>
          <p:cNvPr id="42" name="TextBox 13"/>
          <p:cNvSpPr txBox="1"/>
          <p:nvPr/>
        </p:nvSpPr>
        <p:spPr>
          <a:xfrm flipH="1">
            <a:off x="7286644" y="3214686"/>
            <a:ext cx="1071570" cy="3231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000" dirty="0">
                <a:solidFill>
                  <a:srgbClr val="FF0000"/>
                </a:solidFill>
              </a:rPr>
              <a:t>Ωριαία γωνία </a:t>
            </a:r>
            <a:r>
              <a:rPr lang="el-GR" sz="1500" dirty="0">
                <a:solidFill>
                  <a:srgbClr val="FF0000"/>
                </a:solidFill>
              </a:rPr>
              <a:t>ω</a:t>
            </a:r>
            <a:endParaRPr lang="en-US" sz="1500" dirty="0">
              <a:solidFill>
                <a:srgbClr val="FF0000"/>
              </a:solidFill>
            </a:endParaRPr>
          </a:p>
        </p:txBody>
      </p:sp>
      <p:cxnSp>
        <p:nvCxnSpPr>
          <p:cNvPr id="28" name="27 - Ευθύγραμμο βέλος σύνδεσης"/>
          <p:cNvCxnSpPr>
            <a:stCxn id="42" idx="3"/>
          </p:cNvCxnSpPr>
          <p:nvPr/>
        </p:nvCxnSpPr>
        <p:spPr>
          <a:xfrm rot="10800000">
            <a:off x="7215206" y="3071811"/>
            <a:ext cx="71438" cy="304459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14282" y="142852"/>
            <a:ext cx="8929718" cy="1143000"/>
          </a:xfrm>
        </p:spPr>
        <p:txBody>
          <a:bodyPr>
            <a:noAutofit/>
          </a:bodyPr>
          <a:lstStyle/>
          <a:p>
            <a:r>
              <a:rPr lang="el-GR" sz="3000" b="1" dirty="0"/>
              <a:t>Συντεταγμένες Ήλιου – Ύψος/Ανύψωση Ηλίου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158" y="1071546"/>
            <a:ext cx="4186808" cy="6000792"/>
          </a:xfrm>
        </p:spPr>
        <p:txBody>
          <a:bodyPr>
            <a:normAutofit fontScale="55000" lnSpcReduction="20000"/>
          </a:bodyPr>
          <a:lstStyle/>
          <a:p>
            <a:pPr lvl="0">
              <a:buNone/>
            </a:pPr>
            <a:r>
              <a:rPr lang="el-GR" dirty="0"/>
              <a:t>Οι συντεταγμένες του Ήλιου: </a:t>
            </a:r>
          </a:p>
          <a:p>
            <a:pPr lvl="0" algn="ctr">
              <a:buNone/>
            </a:pPr>
            <a:r>
              <a:rPr lang="el-GR" b="1" dirty="0">
                <a:solidFill>
                  <a:srgbClr val="C00000"/>
                </a:solidFill>
              </a:rPr>
              <a:t>γωνία ύψους, αζιμούθια γωνία</a:t>
            </a:r>
          </a:p>
          <a:p>
            <a:pPr lvl="0">
              <a:buNone/>
            </a:pPr>
            <a:r>
              <a:rPr lang="el-GR" dirty="0"/>
              <a:t>προσδιορίζουν τη θέση του Ήλιου στον ουράνιο θόλο.</a:t>
            </a:r>
          </a:p>
          <a:p>
            <a:pPr lvl="0"/>
            <a:endParaRPr lang="el-GR" b="1" dirty="0"/>
          </a:p>
          <a:p>
            <a:pPr lvl="0"/>
            <a:r>
              <a:rPr lang="el-GR" b="1" dirty="0"/>
              <a:t>Γωνία ύψους Ηλίου (α): </a:t>
            </a:r>
            <a:r>
              <a:rPr lang="el-GR" dirty="0"/>
              <a:t>είναι η γωνία μεταξύ της κατεύθυνσης των ηλιακών ακτίνων και του επιπέδου του ορίζοντα. </a:t>
            </a:r>
          </a:p>
          <a:p>
            <a:pPr lvl="0"/>
            <a:endParaRPr lang="el-GR" b="1" dirty="0"/>
          </a:p>
          <a:p>
            <a:pPr lvl="0"/>
            <a:r>
              <a:rPr lang="el-GR" b="1" dirty="0"/>
              <a:t>Τιμές: </a:t>
            </a:r>
            <a:r>
              <a:rPr lang="el-GR" dirty="0"/>
              <a:t>0</a:t>
            </a:r>
            <a:r>
              <a:rPr lang="el-GR" baseline="30000" dirty="0"/>
              <a:t>ο</a:t>
            </a:r>
            <a:r>
              <a:rPr lang="el-GR" dirty="0"/>
              <a:t>-90</a:t>
            </a:r>
            <a:r>
              <a:rPr lang="el-GR" baseline="30000" dirty="0"/>
              <a:t>ο</a:t>
            </a:r>
            <a:r>
              <a:rPr lang="el-GR" dirty="0"/>
              <a:t>. Αν προκύψει α&lt;0</a:t>
            </a:r>
            <a:r>
              <a:rPr lang="el-GR" baseline="30000" dirty="0"/>
              <a:t>ο</a:t>
            </a:r>
            <a:r>
              <a:rPr lang="el-GR" dirty="0"/>
              <a:t> </a:t>
            </a:r>
            <a:r>
              <a:rPr lang="el-GR" dirty="0">
                <a:sym typeface="Wingdings" pitchFamily="2" charset="2"/>
              </a:rPr>
              <a:t> νύχτα. </a:t>
            </a:r>
            <a:endParaRPr lang="el-GR" dirty="0"/>
          </a:p>
          <a:p>
            <a:pPr lvl="0"/>
            <a:endParaRPr lang="el-GR" dirty="0"/>
          </a:p>
          <a:p>
            <a:pPr lvl="0"/>
            <a:r>
              <a:rPr lang="el-GR" b="1" dirty="0"/>
              <a:t>Εποχιακή μεταβολή: </a:t>
            </a:r>
            <a:r>
              <a:rPr lang="el-GR" dirty="0"/>
              <a:t>Μεγαλύτερες ετήσιες τιμές τη θερινή περίοδο και κοντά στο θερινό ηλιοστάσιο.</a:t>
            </a:r>
            <a:r>
              <a:rPr lang="en-US" dirty="0"/>
              <a:t> </a:t>
            </a:r>
            <a:r>
              <a:rPr lang="el-GR" dirty="0"/>
              <a:t> </a:t>
            </a:r>
          </a:p>
          <a:p>
            <a:pPr lvl="0"/>
            <a:endParaRPr lang="el-GR" b="1" dirty="0"/>
          </a:p>
          <a:p>
            <a:pPr lvl="0"/>
            <a:r>
              <a:rPr lang="el-GR" b="1" dirty="0"/>
              <a:t>Ημερήσια μεταβολή: </a:t>
            </a:r>
            <a:r>
              <a:rPr lang="el-GR" dirty="0"/>
              <a:t>κατά την ανατολή του Ήλιου είναι μηδενικό, παίρνει τη μέγιστη τιμή του το μεσημέρι και στη συνέχεια μειώνεται ξανά, έως ότου μηδενιστεί με τη δύση του Ήλιου.</a:t>
            </a:r>
          </a:p>
          <a:p>
            <a:pPr lvl="0"/>
            <a:endParaRPr lang="el-GR" dirty="0"/>
          </a:p>
          <a:p>
            <a:endParaRPr lang="el-GR" dirty="0"/>
          </a:p>
        </p:txBody>
      </p:sp>
      <p:pic>
        <p:nvPicPr>
          <p:cNvPr id="4" name="Picture 3" descr="http://www.energyandresources.vic.gov.au/__data/assets/image/0011/1138754/Solar-posito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4143380"/>
            <a:ext cx="385594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Solar Zenith Orientatio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195612"/>
            <a:ext cx="3096508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2 - Θέση περιεχομένου"/>
          <p:cNvSpPr txBox="1">
            <a:spLocks/>
          </p:cNvSpPr>
          <p:nvPr/>
        </p:nvSpPr>
        <p:spPr>
          <a:xfrm>
            <a:off x="4500562" y="3566769"/>
            <a:ext cx="4643438" cy="505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  <a:r>
              <a:rPr kumimoji="0" lang="el-GR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Πηγή:  </a:t>
            </a:r>
            <a:r>
              <a:rPr lang="el-GR" sz="1000" dirty="0">
                <a:hlinkClick r:id="rId4"/>
              </a:rPr>
              <a:t>http://www.alternative-energy-tutorials.com/solar- power/solar-panel-orientation.html</a:t>
            </a:r>
            <a:endParaRPr lang="el-GR" sz="1000" dirty="0"/>
          </a:p>
          <a:p>
            <a:pPr marL="342900" lvl="0" indent="-342900">
              <a:spcBef>
                <a:spcPct val="20000"/>
              </a:spcBef>
            </a:pPr>
            <a:endParaRPr kumimoji="0" lang="el-GR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endParaRPr kumimoji="0" lang="el-GR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16 - Ορθογώνιο"/>
          <p:cNvSpPr/>
          <p:nvPr/>
        </p:nvSpPr>
        <p:spPr>
          <a:xfrm>
            <a:off x="4071934" y="1142984"/>
            <a:ext cx="1000132" cy="7858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10" name="9 - Έλλειψη"/>
          <p:cNvSpPr/>
          <p:nvPr/>
        </p:nvSpPr>
        <p:spPr>
          <a:xfrm>
            <a:off x="5214942" y="1000108"/>
            <a:ext cx="857256" cy="7143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18" name="17 - Ήλιος"/>
          <p:cNvSpPr/>
          <p:nvPr/>
        </p:nvSpPr>
        <p:spPr>
          <a:xfrm>
            <a:off x="5500694" y="1071546"/>
            <a:ext cx="914400" cy="1000132"/>
          </a:xfrm>
          <a:prstGeom prst="su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12" name="11 - Ελεύθερη σχεδίαση"/>
          <p:cNvSpPr/>
          <p:nvPr/>
        </p:nvSpPr>
        <p:spPr>
          <a:xfrm>
            <a:off x="6339840" y="2438400"/>
            <a:ext cx="232424" cy="204782"/>
          </a:xfrm>
          <a:custGeom>
            <a:avLst/>
            <a:gdLst>
              <a:gd name="connsiteX0" fmla="*/ 0 w 182880"/>
              <a:gd name="connsiteY0" fmla="*/ 146304 h 219456"/>
              <a:gd name="connsiteX1" fmla="*/ 182880 w 182880"/>
              <a:gd name="connsiteY1" fmla="*/ 219456 h 219456"/>
              <a:gd name="connsiteX2" fmla="*/ 73152 w 182880"/>
              <a:gd name="connsiteY2" fmla="*/ 0 h 219456"/>
              <a:gd name="connsiteX3" fmla="*/ 0 w 182880"/>
              <a:gd name="connsiteY3" fmla="*/ 146304 h 219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" h="219456">
                <a:moveTo>
                  <a:pt x="0" y="146304"/>
                </a:moveTo>
                <a:lnTo>
                  <a:pt x="182880" y="219456"/>
                </a:lnTo>
                <a:lnTo>
                  <a:pt x="73152" y="0"/>
                </a:lnTo>
                <a:lnTo>
                  <a:pt x="0" y="146304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α</a:t>
            </a:r>
          </a:p>
        </p:txBody>
      </p:sp>
      <p:sp>
        <p:nvSpPr>
          <p:cNvPr id="13" name="12 - Ελεύθερη σχεδίαση"/>
          <p:cNvSpPr/>
          <p:nvPr/>
        </p:nvSpPr>
        <p:spPr>
          <a:xfrm>
            <a:off x="5473270" y="5593492"/>
            <a:ext cx="241738" cy="121524"/>
          </a:xfrm>
          <a:custGeom>
            <a:avLst/>
            <a:gdLst>
              <a:gd name="connsiteX0" fmla="*/ 97536 w 195072"/>
              <a:gd name="connsiteY0" fmla="*/ 0 h 146304"/>
              <a:gd name="connsiteX1" fmla="*/ 195072 w 195072"/>
              <a:gd name="connsiteY1" fmla="*/ 0 h 146304"/>
              <a:gd name="connsiteX2" fmla="*/ 146304 w 195072"/>
              <a:gd name="connsiteY2" fmla="*/ 121920 h 146304"/>
              <a:gd name="connsiteX3" fmla="*/ 0 w 195072"/>
              <a:gd name="connsiteY3" fmla="*/ 146304 h 146304"/>
              <a:gd name="connsiteX4" fmla="*/ 97536 w 195072"/>
              <a:gd name="connsiteY4" fmla="*/ 0 h 14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072" h="146304">
                <a:moveTo>
                  <a:pt x="97536" y="0"/>
                </a:moveTo>
                <a:lnTo>
                  <a:pt x="195072" y="0"/>
                </a:lnTo>
                <a:lnTo>
                  <a:pt x="146304" y="121920"/>
                </a:lnTo>
                <a:lnTo>
                  <a:pt x="0" y="146304"/>
                </a:lnTo>
                <a:lnTo>
                  <a:pt x="97536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13 - Ελεύθερη σχεδίαση"/>
          <p:cNvSpPr/>
          <p:nvPr/>
        </p:nvSpPr>
        <p:spPr>
          <a:xfrm>
            <a:off x="6286512" y="6072206"/>
            <a:ext cx="241738" cy="121524"/>
          </a:xfrm>
          <a:custGeom>
            <a:avLst/>
            <a:gdLst>
              <a:gd name="connsiteX0" fmla="*/ 97536 w 195072"/>
              <a:gd name="connsiteY0" fmla="*/ 0 h 146304"/>
              <a:gd name="connsiteX1" fmla="*/ 195072 w 195072"/>
              <a:gd name="connsiteY1" fmla="*/ 0 h 146304"/>
              <a:gd name="connsiteX2" fmla="*/ 146304 w 195072"/>
              <a:gd name="connsiteY2" fmla="*/ 121920 h 146304"/>
              <a:gd name="connsiteX3" fmla="*/ 0 w 195072"/>
              <a:gd name="connsiteY3" fmla="*/ 146304 h 146304"/>
              <a:gd name="connsiteX4" fmla="*/ 97536 w 195072"/>
              <a:gd name="connsiteY4" fmla="*/ 0 h 14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072" h="146304">
                <a:moveTo>
                  <a:pt x="97536" y="0"/>
                </a:moveTo>
                <a:lnTo>
                  <a:pt x="195072" y="0"/>
                </a:lnTo>
                <a:lnTo>
                  <a:pt x="146304" y="121920"/>
                </a:lnTo>
                <a:lnTo>
                  <a:pt x="0" y="146304"/>
                </a:lnTo>
                <a:lnTo>
                  <a:pt x="97536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15 - Ελεύθερη σχεδίαση"/>
          <p:cNvSpPr/>
          <p:nvPr/>
        </p:nvSpPr>
        <p:spPr>
          <a:xfrm>
            <a:off x="6215074" y="5072074"/>
            <a:ext cx="478334" cy="389942"/>
          </a:xfrm>
          <a:custGeom>
            <a:avLst/>
            <a:gdLst>
              <a:gd name="connsiteX0" fmla="*/ 0 w 353568"/>
              <a:gd name="connsiteY0" fmla="*/ 0 h 158496"/>
              <a:gd name="connsiteX1" fmla="*/ 304800 w 353568"/>
              <a:gd name="connsiteY1" fmla="*/ 24384 h 158496"/>
              <a:gd name="connsiteX2" fmla="*/ 353568 w 353568"/>
              <a:gd name="connsiteY2" fmla="*/ 158496 h 158496"/>
              <a:gd name="connsiteX3" fmla="*/ 60960 w 353568"/>
              <a:gd name="connsiteY3" fmla="*/ 146304 h 158496"/>
              <a:gd name="connsiteX4" fmla="*/ 0 w 353568"/>
              <a:gd name="connsiteY4" fmla="*/ 0 h 158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568" h="158496">
                <a:moveTo>
                  <a:pt x="0" y="0"/>
                </a:moveTo>
                <a:lnTo>
                  <a:pt x="304800" y="24384"/>
                </a:lnTo>
                <a:lnTo>
                  <a:pt x="353568" y="158496"/>
                </a:lnTo>
                <a:lnTo>
                  <a:pt x="60960" y="14630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θ</a:t>
            </a:r>
            <a:r>
              <a:rPr lang="en-US" sz="1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z</a:t>
            </a:r>
            <a:endParaRPr lang="el-GR" sz="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18 - Ελεύθερη σχεδίαση"/>
          <p:cNvSpPr/>
          <p:nvPr/>
        </p:nvSpPr>
        <p:spPr>
          <a:xfrm>
            <a:off x="5705856" y="5766816"/>
            <a:ext cx="597408" cy="438912"/>
          </a:xfrm>
          <a:custGeom>
            <a:avLst/>
            <a:gdLst>
              <a:gd name="connsiteX0" fmla="*/ 0 w 597408"/>
              <a:gd name="connsiteY0" fmla="*/ 0 h 438912"/>
              <a:gd name="connsiteX1" fmla="*/ 316992 w 597408"/>
              <a:gd name="connsiteY1" fmla="*/ 36576 h 438912"/>
              <a:gd name="connsiteX2" fmla="*/ 597408 w 597408"/>
              <a:gd name="connsiteY2" fmla="*/ 329184 h 438912"/>
              <a:gd name="connsiteX3" fmla="*/ 316992 w 597408"/>
              <a:gd name="connsiteY3" fmla="*/ 438912 h 438912"/>
              <a:gd name="connsiteX4" fmla="*/ 0 w 597408"/>
              <a:gd name="connsiteY4" fmla="*/ 0 h 438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7408" h="438912">
                <a:moveTo>
                  <a:pt x="0" y="0"/>
                </a:moveTo>
                <a:lnTo>
                  <a:pt x="316992" y="36576"/>
                </a:lnTo>
                <a:lnTo>
                  <a:pt x="597408" y="329184"/>
                </a:lnTo>
                <a:lnTo>
                  <a:pt x="316992" y="43891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21" name="20 - TextBox"/>
          <p:cNvSpPr txBox="1"/>
          <p:nvPr/>
        </p:nvSpPr>
        <p:spPr>
          <a:xfrm>
            <a:off x="5429256" y="5500702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/>
              <a:t>Φ</a:t>
            </a:r>
            <a:r>
              <a:rPr lang="en-US" sz="1400" baseline="-25000" dirty="0"/>
              <a:t>p</a:t>
            </a:r>
            <a:endParaRPr lang="el-GR" sz="1400" baseline="-25000" dirty="0"/>
          </a:p>
        </p:txBody>
      </p:sp>
      <p:sp>
        <p:nvSpPr>
          <p:cNvPr id="22" name="21 - TextBox"/>
          <p:cNvSpPr txBox="1"/>
          <p:nvPr/>
        </p:nvSpPr>
        <p:spPr>
          <a:xfrm>
            <a:off x="5786446" y="528638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rgbClr val="C00000"/>
                </a:solidFill>
              </a:rPr>
              <a:t>α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000" b="1" dirty="0"/>
              <a:t>Η ημερήσια διαδρομή του Ήλιου στον ουρανό</a:t>
            </a:r>
          </a:p>
        </p:txBody>
      </p:sp>
      <p:sp>
        <p:nvSpPr>
          <p:cNvPr id="6" name="2 - Θέση περιεχομένου"/>
          <p:cNvSpPr txBox="1">
            <a:spLocks/>
          </p:cNvSpPr>
          <p:nvPr/>
        </p:nvSpPr>
        <p:spPr>
          <a:xfrm>
            <a:off x="142844" y="5214950"/>
            <a:ext cx="8286808" cy="107157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Η ημερήσια</a:t>
            </a:r>
            <a:r>
              <a:rPr kumimoji="0" lang="el-GR" sz="14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πορεία του Ήλιου:</a:t>
            </a:r>
          </a:p>
          <a:p>
            <a:r>
              <a:rPr lang="el-GR" sz="1400" b="1" dirty="0"/>
              <a:t>(α) σε διάφορα γεωγραφικά πλάτη του Βορείου Ημισφαιρίου</a:t>
            </a:r>
          </a:p>
          <a:p>
            <a:r>
              <a:rPr lang="el-GR" sz="1400" b="1" dirty="0"/>
              <a:t>       </a:t>
            </a:r>
            <a:r>
              <a:rPr lang="el-GR" sz="1000" b="1" dirty="0"/>
              <a:t>Πηγή: </a:t>
            </a:r>
            <a:r>
              <a:rPr lang="en-US" sz="1000" u="sng" dirty="0">
                <a:hlinkClick r:id="rId2"/>
              </a:rPr>
              <a:t>https://www.eaae-astronomy.org/workshops/sunrise-ans-sunset-positions-change-every-day</a:t>
            </a:r>
            <a:endParaRPr lang="el-GR" sz="1000" dirty="0"/>
          </a:p>
          <a:p>
            <a:r>
              <a:rPr kumimoji="0" lang="en-US" sz="14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lang="el-GR" sz="1400" b="1" dirty="0"/>
              <a:t>β</a:t>
            </a:r>
            <a:r>
              <a:rPr kumimoji="0" lang="en-US" sz="14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</a:t>
            </a:r>
            <a:r>
              <a:rPr kumimoji="0" lang="el-GR" sz="14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σε διάφορα γεωγραφικά πλάτη, κατά τα ηλιοστάσια και τις ισημερίες 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</a:p>
          <a:p>
            <a:r>
              <a:rPr lang="el-GR" sz="1000" b="1" dirty="0"/>
              <a:t>          </a:t>
            </a:r>
            <a:r>
              <a:rPr kumimoji="0" lang="el-GR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Πηγή: </a:t>
            </a:r>
            <a:r>
              <a:rPr lang="en-US" sz="1000" dirty="0"/>
              <a:t>Meteorology Today, Ahrens, Brooks/Cole</a:t>
            </a:r>
            <a:endParaRPr lang="el-GR" sz="1000" dirty="0"/>
          </a:p>
          <a:p>
            <a:pPr marL="342900" lvl="0" indent="-342900">
              <a:spcBef>
                <a:spcPct val="20000"/>
              </a:spcBef>
            </a:pPr>
            <a:endParaRPr kumimoji="0" lang="el-GR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endParaRPr kumimoji="0" lang="el-GR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" name="14 - Εικόνα"/>
          <p:cNvPicPr/>
          <p:nvPr/>
        </p:nvPicPr>
        <p:blipFill>
          <a:blip r:embed="rId3"/>
          <a:srcRect l="35378" t="21875" r="15545" b="33560"/>
          <a:stretch>
            <a:fillRect/>
          </a:stretch>
        </p:blipFill>
        <p:spPr bwMode="auto">
          <a:xfrm>
            <a:off x="3571868" y="1928802"/>
            <a:ext cx="5429256" cy="28575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6" name="15 - Εικόνα" descr="EAAE - Sunrise ans sunset positions change every day"/>
          <p:cNvPicPr/>
          <p:nvPr/>
        </p:nvPicPr>
        <p:blipFill>
          <a:blip r:embed="rId4"/>
          <a:srcRect t="3516" r="3790" b="12305"/>
          <a:stretch>
            <a:fillRect/>
          </a:stretch>
        </p:blipFill>
        <p:spPr bwMode="auto">
          <a:xfrm>
            <a:off x="71406" y="1928802"/>
            <a:ext cx="3357586" cy="28575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9" name="18 - TextBox"/>
          <p:cNvSpPr txBox="1"/>
          <p:nvPr/>
        </p:nvSpPr>
        <p:spPr>
          <a:xfrm>
            <a:off x="1571604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/>
              <a:t>(α)</a:t>
            </a:r>
          </a:p>
        </p:txBody>
      </p:sp>
      <p:sp>
        <p:nvSpPr>
          <p:cNvPr id="20" name="19 - TextBox"/>
          <p:cNvSpPr txBox="1"/>
          <p:nvPr/>
        </p:nvSpPr>
        <p:spPr>
          <a:xfrm>
            <a:off x="5929322" y="4929198"/>
            <a:ext cx="571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/>
              <a:t>(β)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22114"/>
          </a:xfrm>
        </p:spPr>
        <p:txBody>
          <a:bodyPr>
            <a:normAutofit/>
          </a:bodyPr>
          <a:lstStyle/>
          <a:p>
            <a:r>
              <a:rPr lang="el-GR" sz="3000" b="1" dirty="0"/>
              <a:t>Συντεταγμένες Ήλιου – Αζιμούθιο Ηλίου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251520" y="1268760"/>
            <a:ext cx="5256584" cy="4968552"/>
          </a:xfrm>
        </p:spPr>
        <p:txBody>
          <a:bodyPr>
            <a:normAutofit/>
          </a:bodyPr>
          <a:lstStyle/>
          <a:p>
            <a:pPr lvl="0"/>
            <a:r>
              <a:rPr lang="el-GR" sz="2200" b="1" dirty="0"/>
              <a:t>Αζιμούθια γωνία Ηλίου (Ψ): </a:t>
            </a:r>
            <a:r>
              <a:rPr lang="el-GR" sz="2200" dirty="0"/>
              <a:t>είναι η γωνία που σχηματίζουν η προβολή των ηλιακών ακτίνων στο οριζόντιο επίπεδο με την κατεύθυνση του νότου:</a:t>
            </a:r>
          </a:p>
          <a:p>
            <a:pPr lvl="0"/>
            <a:endParaRPr lang="el-GR" sz="2200" dirty="0"/>
          </a:p>
          <a:p>
            <a:endParaRPr lang="el-GR" sz="2200" dirty="0"/>
          </a:p>
          <a:p>
            <a:r>
              <a:rPr lang="el-GR" sz="2200" dirty="0"/>
              <a:t>Στο Νότο θεωρούμε: Ψ=0</a:t>
            </a:r>
            <a:r>
              <a:rPr lang="el-GR" sz="2200" baseline="30000" dirty="0"/>
              <a:t>ο</a:t>
            </a:r>
            <a:r>
              <a:rPr lang="el-GR" sz="2200" dirty="0"/>
              <a:t>. </a:t>
            </a:r>
          </a:p>
          <a:p>
            <a:r>
              <a:rPr lang="el-GR" sz="2200" dirty="0"/>
              <a:t>Για </a:t>
            </a:r>
            <a:r>
              <a:rPr lang="en-US" sz="2200" dirty="0"/>
              <a:t>tsol</a:t>
            </a:r>
            <a:r>
              <a:rPr lang="el-GR" sz="2200" dirty="0"/>
              <a:t>=12</a:t>
            </a:r>
            <a:r>
              <a:rPr lang="en-US" sz="2200" dirty="0"/>
              <a:t>h</a:t>
            </a:r>
            <a:r>
              <a:rPr lang="el-GR" sz="2200" dirty="0"/>
              <a:t>, είναι πάντα Ψ=0</a:t>
            </a:r>
            <a:r>
              <a:rPr lang="el-GR" sz="2200" baseline="30000" dirty="0"/>
              <a:t>ο</a:t>
            </a:r>
            <a:r>
              <a:rPr lang="el-GR" sz="2200" dirty="0"/>
              <a:t> (ο Ήλιος διέρχεται από τη διεύθυνση του Ν στην ηλιακή μεσημβρία).</a:t>
            </a:r>
          </a:p>
          <a:p>
            <a:pPr lvl="0"/>
            <a:r>
              <a:rPr lang="el-GR" sz="2200" b="1" dirty="0"/>
              <a:t>Τιμές: </a:t>
            </a:r>
            <a:r>
              <a:rPr lang="el-GR" sz="2200" dirty="0"/>
              <a:t>0</a:t>
            </a:r>
            <a:r>
              <a:rPr lang="el-GR" sz="2200" baseline="30000" dirty="0"/>
              <a:t>ο</a:t>
            </a:r>
            <a:r>
              <a:rPr lang="el-GR" sz="2200" dirty="0"/>
              <a:t> - 180</a:t>
            </a:r>
            <a:r>
              <a:rPr lang="el-GR" sz="2200" baseline="30000" dirty="0"/>
              <a:t>ο</a:t>
            </a:r>
            <a:r>
              <a:rPr lang="el-GR" sz="2200" dirty="0"/>
              <a:t>, με τις δυτικές γωνίες να θεωρούνται θετικές και τις ανατολικές αρνητικές. </a:t>
            </a:r>
          </a:p>
          <a:p>
            <a:pPr lvl="0"/>
            <a:endParaRPr lang="el-GR" sz="2200" dirty="0"/>
          </a:p>
          <a:p>
            <a:pPr lvl="0"/>
            <a:endParaRPr lang="el-GR" sz="2200" b="1" dirty="0"/>
          </a:p>
          <a:p>
            <a:pPr lvl="0"/>
            <a:endParaRPr lang="el-GR" sz="2200" dirty="0"/>
          </a:p>
          <a:p>
            <a:endParaRPr lang="el-GR" sz="2200" dirty="0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 dirty="0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04" y="2714620"/>
            <a:ext cx="1872208" cy="745839"/>
          </a:xfrm>
          <a:prstGeom prst="rect">
            <a:avLst/>
          </a:prstGeom>
          <a:noFill/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962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685800" algn="l"/>
              </a:tabLst>
            </a:pPr>
            <a:endParaRPr kumimoji="0" 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7" name="Picture 6" descr="Solar Azimuth Orientatio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764704"/>
            <a:ext cx="302433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3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996" y="3929066"/>
            <a:ext cx="2991846" cy="252598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2 - Θέση περιεχομένου"/>
          <p:cNvSpPr txBox="1">
            <a:spLocks/>
          </p:cNvSpPr>
          <p:nvPr/>
        </p:nvSpPr>
        <p:spPr>
          <a:xfrm>
            <a:off x="5500694" y="3429000"/>
            <a:ext cx="4071966" cy="505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  <a:r>
              <a:rPr kumimoji="0" lang="el-GR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Πηγή:  </a:t>
            </a:r>
            <a:r>
              <a:rPr lang="el-GR" sz="1000" dirty="0">
                <a:hlinkClick r:id="rId5"/>
              </a:rPr>
              <a:t>http://www.alternative-energy-tutorials.com/solar- power/solar-panel-orientation.html</a:t>
            </a:r>
            <a:endParaRPr lang="el-GR" sz="1000" dirty="0"/>
          </a:p>
          <a:p>
            <a:pPr marL="342900" lvl="0" indent="-342900">
              <a:spcBef>
                <a:spcPct val="20000"/>
              </a:spcBef>
            </a:pPr>
            <a:endParaRPr kumimoji="0" lang="el-GR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endParaRPr kumimoji="0" lang="el-GR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13 - Ορθογώνιο"/>
          <p:cNvSpPr/>
          <p:nvPr/>
        </p:nvSpPr>
        <p:spPr>
          <a:xfrm>
            <a:off x="8001024" y="4786322"/>
            <a:ext cx="857255" cy="46166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l-GR" sz="1200" b="1" dirty="0"/>
              <a:t>Αζιμούθιο</a:t>
            </a:r>
          </a:p>
          <a:p>
            <a:r>
              <a:rPr lang="el-GR" sz="1200" b="1" dirty="0"/>
              <a:t>Ηλίου</a:t>
            </a:r>
            <a:endParaRPr lang="el-GR" sz="1200" dirty="0"/>
          </a:p>
        </p:txBody>
      </p:sp>
      <p:sp>
        <p:nvSpPr>
          <p:cNvPr id="17" name="16 - Ορθογώνιο"/>
          <p:cNvSpPr/>
          <p:nvPr/>
        </p:nvSpPr>
        <p:spPr>
          <a:xfrm>
            <a:off x="8001024" y="4286256"/>
            <a:ext cx="943335" cy="276999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none">
            <a:spAutoFit/>
          </a:bodyPr>
          <a:lstStyle/>
          <a:p>
            <a:r>
              <a:rPr lang="el-GR" sz="1200" b="1" dirty="0"/>
              <a:t>Ύψος Ηλίου</a:t>
            </a:r>
            <a:endParaRPr lang="el-GR" sz="1200" dirty="0"/>
          </a:p>
        </p:txBody>
      </p:sp>
      <p:cxnSp>
        <p:nvCxnSpPr>
          <p:cNvPr id="19" name="18 - Ευθύγραμμο βέλος σύνδεσης"/>
          <p:cNvCxnSpPr/>
          <p:nvPr/>
        </p:nvCxnSpPr>
        <p:spPr>
          <a:xfrm rot="5400000">
            <a:off x="7679557" y="5250673"/>
            <a:ext cx="357191" cy="285745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- Ευθύγραμμο βέλος σύνδεσης"/>
          <p:cNvCxnSpPr/>
          <p:nvPr/>
        </p:nvCxnSpPr>
        <p:spPr>
          <a:xfrm rot="5400000">
            <a:off x="7389041" y="4755365"/>
            <a:ext cx="866779" cy="500065"/>
          </a:xfrm>
          <a:prstGeom prst="straightConnector1">
            <a:avLst/>
          </a:prstGeom>
          <a:ln w="190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30 - Ήλιος"/>
          <p:cNvSpPr/>
          <p:nvPr/>
        </p:nvSpPr>
        <p:spPr>
          <a:xfrm>
            <a:off x="5715008" y="500042"/>
            <a:ext cx="1214446" cy="1143008"/>
          </a:xfrm>
          <a:prstGeom prst="sun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9552" y="-24"/>
            <a:ext cx="8229600" cy="850106"/>
          </a:xfrm>
        </p:spPr>
        <p:txBody>
          <a:bodyPr>
            <a:noAutofit/>
          </a:bodyPr>
          <a:lstStyle/>
          <a:p>
            <a:r>
              <a:rPr lang="el-GR" sz="3000" b="1" dirty="0"/>
              <a:t>Ηλιακή Γεωμετρία – Αζιμούθια γωνία επιφάνειας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3903986"/>
            <a:ext cx="8229600" cy="3168352"/>
          </a:xfrm>
        </p:spPr>
        <p:txBody>
          <a:bodyPr>
            <a:normAutofit fontScale="55000" lnSpcReduction="20000"/>
          </a:bodyPr>
          <a:lstStyle/>
          <a:p>
            <a:pPr lvl="0"/>
            <a:endParaRPr lang="el-GR" dirty="0"/>
          </a:p>
          <a:p>
            <a:pPr lvl="0"/>
            <a:r>
              <a:rPr lang="el-GR" b="1" dirty="0"/>
              <a:t>Αζιμούθια γωνία επιφάνειας(φ</a:t>
            </a:r>
            <a:r>
              <a:rPr lang="en-US" b="1" baseline="-25000" dirty="0"/>
              <a:t>p</a:t>
            </a:r>
            <a:r>
              <a:rPr lang="el-GR" b="1" dirty="0"/>
              <a:t>): </a:t>
            </a:r>
            <a:r>
              <a:rPr lang="el-GR" dirty="0"/>
              <a:t>η γωνία που σχηματίζουν η κατεύθυνση του νότου με την προβολή, στο οριζόντιο επίπεδο, της καθέτου στην επιφάνεια.</a:t>
            </a:r>
          </a:p>
          <a:p>
            <a:pPr lvl="0"/>
            <a:endParaRPr lang="el-GR" dirty="0"/>
          </a:p>
          <a:p>
            <a:pPr lvl="0"/>
            <a:r>
              <a:rPr lang="el-GR" dirty="0"/>
              <a:t>Δίνει προσανατολισμό επιφάνειας:</a:t>
            </a:r>
          </a:p>
          <a:p>
            <a:pPr lvl="1"/>
            <a:r>
              <a:rPr lang="el-GR" dirty="0"/>
              <a:t>Για νότιο προσανατολισμό: φ</a:t>
            </a:r>
            <a:r>
              <a:rPr lang="en-US" baseline="-25000" dirty="0"/>
              <a:t>p</a:t>
            </a:r>
            <a:r>
              <a:rPr lang="el-GR" dirty="0"/>
              <a:t>=0</a:t>
            </a:r>
            <a:r>
              <a:rPr lang="el-GR" baseline="30000" dirty="0"/>
              <a:t>ο</a:t>
            </a:r>
            <a:r>
              <a:rPr lang="el-GR" dirty="0"/>
              <a:t>.</a:t>
            </a:r>
          </a:p>
          <a:p>
            <a:pPr lvl="1"/>
            <a:r>
              <a:rPr lang="el-GR" dirty="0"/>
              <a:t>Για ανατολικό προσανατολισμό: φ</a:t>
            </a:r>
            <a:r>
              <a:rPr lang="en-US" baseline="-25000" dirty="0"/>
              <a:t>p</a:t>
            </a:r>
            <a:r>
              <a:rPr lang="el-GR" dirty="0"/>
              <a:t>=-90</a:t>
            </a:r>
            <a:r>
              <a:rPr lang="el-GR" baseline="30000" dirty="0"/>
              <a:t>ο</a:t>
            </a:r>
            <a:r>
              <a:rPr lang="el-GR" dirty="0"/>
              <a:t>.</a:t>
            </a:r>
          </a:p>
          <a:p>
            <a:pPr lvl="1"/>
            <a:r>
              <a:rPr lang="el-GR" dirty="0"/>
              <a:t>Για δυτικό προσανατολισμό: φ</a:t>
            </a:r>
            <a:r>
              <a:rPr lang="en-US" baseline="-25000" dirty="0"/>
              <a:t>p</a:t>
            </a:r>
            <a:r>
              <a:rPr lang="el-GR" dirty="0"/>
              <a:t>=90</a:t>
            </a:r>
            <a:r>
              <a:rPr lang="el-GR" baseline="30000" dirty="0"/>
              <a:t>ο</a:t>
            </a:r>
            <a:r>
              <a:rPr lang="el-GR" dirty="0"/>
              <a:t>.</a:t>
            </a:r>
          </a:p>
          <a:p>
            <a:pPr lvl="1"/>
            <a:r>
              <a:rPr lang="el-GR" dirty="0"/>
              <a:t>Για βόρειο προσανατολισμό: φ</a:t>
            </a:r>
            <a:r>
              <a:rPr lang="en-US" baseline="-25000" dirty="0"/>
              <a:t>p</a:t>
            </a:r>
            <a:r>
              <a:rPr lang="el-GR" dirty="0"/>
              <a:t>=180</a:t>
            </a:r>
            <a:r>
              <a:rPr lang="el-GR" baseline="30000" dirty="0"/>
              <a:t>ο</a:t>
            </a:r>
            <a:r>
              <a:rPr lang="el-GR" dirty="0"/>
              <a:t>.</a:t>
            </a:r>
          </a:p>
          <a:p>
            <a:pPr lvl="0"/>
            <a:endParaRPr lang="el-GR" dirty="0"/>
          </a:p>
          <a:p>
            <a:r>
              <a:rPr lang="el-GR" b="1" dirty="0"/>
              <a:t>Τιμές: </a:t>
            </a:r>
            <a:r>
              <a:rPr lang="el-GR" dirty="0"/>
              <a:t>0</a:t>
            </a:r>
            <a:r>
              <a:rPr lang="el-GR" baseline="30000" dirty="0"/>
              <a:t>ο</a:t>
            </a:r>
            <a:r>
              <a:rPr lang="el-GR" dirty="0"/>
              <a:t>-180</a:t>
            </a:r>
            <a:r>
              <a:rPr lang="el-GR" baseline="30000" dirty="0"/>
              <a:t>ο</a:t>
            </a:r>
            <a:r>
              <a:rPr lang="el-GR" dirty="0"/>
              <a:t> με τις δυτικές γωνίες να θεωρούνται θετικές και τις ανατολικές αρνητικές.</a:t>
            </a:r>
          </a:p>
          <a:p>
            <a:endParaRPr lang="el-GR" dirty="0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 dirty="0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962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685800" algn="l"/>
              </a:tabLst>
            </a:pPr>
            <a:endParaRPr kumimoji="0" 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8 - Ορθογώνιο"/>
          <p:cNvSpPr/>
          <p:nvPr/>
        </p:nvSpPr>
        <p:spPr>
          <a:xfrm>
            <a:off x="1285852" y="3643314"/>
            <a:ext cx="67151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200" b="1" dirty="0"/>
              <a:t>Αζιμούθιο κεκλιμένης επιφάνειας, Φ</a:t>
            </a:r>
            <a:r>
              <a:rPr lang="en-US" sz="1200" b="1" baseline="-25000" dirty="0"/>
              <a:t>p</a:t>
            </a:r>
            <a:endParaRPr lang="el-GR" sz="1200" b="1" baseline="-25000" dirty="0"/>
          </a:p>
          <a:p>
            <a:pPr algn="ctr"/>
            <a:r>
              <a:rPr lang="el-GR" sz="1200" b="1" dirty="0"/>
              <a:t>Πηγή: </a:t>
            </a:r>
            <a:r>
              <a:rPr lang="el-GR" sz="1200" u="sng" dirty="0">
                <a:hlinkClick r:id="rId2"/>
              </a:rPr>
              <a:t>http://web.cut.ac.cy/wp-content/uploads/sites/13/2014/08/1-1-b-Basic-Solar-Geometry.pdf</a:t>
            </a:r>
            <a:endParaRPr lang="el-GR" sz="1200" dirty="0"/>
          </a:p>
          <a:p>
            <a:pPr algn="ctr"/>
            <a:endParaRPr lang="el-GR" sz="1200" dirty="0"/>
          </a:p>
          <a:p>
            <a:pPr algn="ctr"/>
            <a:endParaRPr lang="el-GR" sz="1200" b="1" dirty="0"/>
          </a:p>
        </p:txBody>
      </p:sp>
      <p:pic>
        <p:nvPicPr>
          <p:cNvPr id="20" name="Picture 6" descr="http://simulationresearch.lbl.gov/modelica/releases/latest/Resources/Images/BoundaryConditions/zen_pla.png"/>
          <p:cNvPicPr/>
          <p:nvPr/>
        </p:nvPicPr>
        <p:blipFill>
          <a:blip r:embed="rId3" cstate="print"/>
          <a:srcRect l="5358" r="19463" b="24079"/>
          <a:stretch>
            <a:fillRect/>
          </a:stretch>
        </p:blipFill>
        <p:spPr bwMode="auto">
          <a:xfrm>
            <a:off x="2571736" y="928670"/>
            <a:ext cx="4429156" cy="264320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78098"/>
          </a:xfrm>
        </p:spPr>
        <p:txBody>
          <a:bodyPr>
            <a:normAutofit/>
          </a:bodyPr>
          <a:lstStyle/>
          <a:p>
            <a:r>
              <a:rPr lang="el-GR" sz="3500" b="1" dirty="0"/>
              <a:t>Ηλιακή Γεωμετρία – Ζενίθεια γωνία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67544" y="3904556"/>
            <a:ext cx="8075240" cy="3096344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el-GR" b="1" dirty="0"/>
              <a:t>Ζενίθεια γωνία του Ήλιου (θ</a:t>
            </a:r>
            <a:r>
              <a:rPr lang="en-US" b="1" baseline="-25000" dirty="0"/>
              <a:t>z</a:t>
            </a:r>
            <a:r>
              <a:rPr lang="el-GR" b="1" dirty="0"/>
              <a:t>): </a:t>
            </a:r>
            <a:r>
              <a:rPr lang="el-GR" dirty="0"/>
              <a:t>είναι η γωνία μεταξύ της κατεύθυνσης των ηλιακών ακτίνων (δηλαδή της ευθείας που ενώνει τον τόπο με το κέντρο του Ήλιου) και της κατακόρυφης. </a:t>
            </a:r>
          </a:p>
          <a:p>
            <a:pPr lvl="0"/>
            <a:endParaRPr lang="el-GR" dirty="0"/>
          </a:p>
          <a:p>
            <a:pPr lvl="0"/>
            <a:r>
              <a:rPr lang="el-GR" dirty="0">
                <a:solidFill>
                  <a:srgbClr val="FF0000"/>
                </a:solidFill>
              </a:rPr>
              <a:t>Η ζενίθεια γωνία και το ύψος Ηλίου είναι γωνίες συμπληρωματικές:</a:t>
            </a:r>
          </a:p>
          <a:p>
            <a:pPr algn="ctr">
              <a:buNone/>
            </a:pPr>
            <a:r>
              <a:rPr lang="el-GR" dirty="0">
                <a:solidFill>
                  <a:srgbClr val="FF0000"/>
                </a:solidFill>
              </a:rPr>
              <a:t>θ</a:t>
            </a:r>
            <a:r>
              <a:rPr lang="en-US" baseline="-25000" dirty="0">
                <a:solidFill>
                  <a:srgbClr val="FF0000"/>
                </a:solidFill>
              </a:rPr>
              <a:t>z</a:t>
            </a:r>
            <a:r>
              <a:rPr lang="el-GR" dirty="0">
                <a:solidFill>
                  <a:srgbClr val="FF0000"/>
                </a:solidFill>
              </a:rPr>
              <a:t>+ α = 90</a:t>
            </a:r>
            <a:r>
              <a:rPr lang="el-GR" baseline="30000" dirty="0">
                <a:solidFill>
                  <a:srgbClr val="FF0000"/>
                </a:solidFill>
              </a:rPr>
              <a:t>0</a:t>
            </a:r>
            <a:endParaRPr lang="el-GR" dirty="0">
              <a:solidFill>
                <a:srgbClr val="FF0000"/>
              </a:solidFill>
            </a:endParaRPr>
          </a:p>
          <a:p>
            <a:r>
              <a:rPr lang="el-GR" b="1" dirty="0"/>
              <a:t>Τιμές: </a:t>
            </a:r>
            <a:r>
              <a:rPr lang="el-GR" dirty="0"/>
              <a:t>0</a:t>
            </a:r>
            <a:r>
              <a:rPr lang="el-GR" baseline="30000" dirty="0"/>
              <a:t>ο</a:t>
            </a:r>
            <a:r>
              <a:rPr lang="el-GR" dirty="0"/>
              <a:t>-90</a:t>
            </a:r>
            <a:r>
              <a:rPr lang="el-GR" baseline="30000" dirty="0"/>
              <a:t>ο</a:t>
            </a:r>
            <a:r>
              <a:rPr lang="el-GR" dirty="0"/>
              <a:t>. </a:t>
            </a:r>
            <a:r>
              <a:rPr lang="el-GR" dirty="0">
                <a:sym typeface="Wingdings" pitchFamily="2" charset="2"/>
              </a:rPr>
              <a:t>Εξαρτάται από φ, ώρα και εποχή έτους.</a:t>
            </a:r>
          </a:p>
          <a:p>
            <a:r>
              <a:rPr lang="el-GR" dirty="0"/>
              <a:t>Υπολογισμός από:</a:t>
            </a:r>
          </a:p>
          <a:p>
            <a:pPr algn="ctr">
              <a:buNone/>
            </a:pPr>
            <a:r>
              <a:rPr lang="en-US" dirty="0"/>
              <a:t>cos</a:t>
            </a:r>
            <a:r>
              <a:rPr lang="el-GR" dirty="0"/>
              <a:t>(θ</a:t>
            </a:r>
            <a:r>
              <a:rPr lang="en-US" baseline="-25000" dirty="0"/>
              <a:t>z</a:t>
            </a:r>
            <a:r>
              <a:rPr lang="el-GR" dirty="0"/>
              <a:t>) = </a:t>
            </a:r>
            <a:r>
              <a:rPr lang="en-US" dirty="0"/>
              <a:t>sin</a:t>
            </a:r>
            <a:r>
              <a:rPr lang="el-GR" dirty="0"/>
              <a:t>α = </a:t>
            </a:r>
            <a:r>
              <a:rPr lang="en-US" dirty="0"/>
              <a:t>sin</a:t>
            </a:r>
            <a:r>
              <a:rPr lang="el-GR" dirty="0"/>
              <a:t>φ </a:t>
            </a:r>
            <a:r>
              <a:rPr lang="en-US" dirty="0"/>
              <a:t>sin</a:t>
            </a:r>
            <a:r>
              <a:rPr lang="el-GR" dirty="0"/>
              <a:t>δ + </a:t>
            </a:r>
            <a:r>
              <a:rPr lang="en-US" dirty="0"/>
              <a:t>cos</a:t>
            </a:r>
            <a:r>
              <a:rPr lang="el-GR" dirty="0"/>
              <a:t>φ </a:t>
            </a:r>
            <a:r>
              <a:rPr lang="en-US" dirty="0"/>
              <a:t>cos</a:t>
            </a:r>
            <a:r>
              <a:rPr lang="el-GR" dirty="0"/>
              <a:t>δ </a:t>
            </a:r>
            <a:r>
              <a:rPr lang="en-US" dirty="0"/>
              <a:t>cos</a:t>
            </a:r>
            <a:r>
              <a:rPr lang="el-GR" dirty="0"/>
              <a:t>ω</a:t>
            </a:r>
          </a:p>
          <a:p>
            <a:endParaRPr lang="el-GR" dirty="0"/>
          </a:p>
        </p:txBody>
      </p:sp>
      <p:pic>
        <p:nvPicPr>
          <p:cNvPr id="4" name="Picture 3" descr="http://solarwiki.ucdavis.edu/@api/deki/files/107/sun_position.gif?revision=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214" y="857233"/>
            <a:ext cx="3802174" cy="22145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6 - Ορθογώνιο"/>
          <p:cNvSpPr/>
          <p:nvPr/>
        </p:nvSpPr>
        <p:spPr>
          <a:xfrm>
            <a:off x="2714612" y="857232"/>
            <a:ext cx="3000396" cy="214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000" dirty="0"/>
          </a:p>
        </p:txBody>
      </p:sp>
      <p:sp>
        <p:nvSpPr>
          <p:cNvPr id="8" name="7 - Ορθογώνιο"/>
          <p:cNvSpPr/>
          <p:nvPr/>
        </p:nvSpPr>
        <p:spPr>
          <a:xfrm>
            <a:off x="1857356" y="3143248"/>
            <a:ext cx="56436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200" b="1" dirty="0"/>
              <a:t>Ζενίθεια γωνία, ύψος Ηλίου και αζιμούθιο Ηλίου  </a:t>
            </a:r>
          </a:p>
          <a:p>
            <a:pPr algn="ctr"/>
            <a:r>
              <a:rPr lang="el-GR" sz="1200" b="1" dirty="0"/>
              <a:t>(Βόρειο Ημισφαίριο)</a:t>
            </a:r>
          </a:p>
          <a:p>
            <a:pPr algn="ctr"/>
            <a:r>
              <a:rPr lang="el-GR" sz="1200" dirty="0"/>
              <a:t> </a:t>
            </a:r>
            <a:r>
              <a:rPr lang="el-GR" sz="1200" b="1" dirty="0"/>
              <a:t>Πηγή: </a:t>
            </a:r>
            <a:r>
              <a:rPr lang="en-US" sz="1200" u="sng" dirty="0">
                <a:hlinkClick r:id="rId3"/>
              </a:rPr>
              <a:t>https://www.mpoweruk.com/solar_power.htm</a:t>
            </a:r>
            <a:endParaRPr lang="el-GR" sz="1200" dirty="0"/>
          </a:p>
          <a:p>
            <a:pPr algn="ctr"/>
            <a:endParaRPr lang="el-GR" sz="1200" b="1" dirty="0"/>
          </a:p>
        </p:txBody>
      </p:sp>
      <p:sp>
        <p:nvSpPr>
          <p:cNvPr id="10" name="9 - Ορθογώνιο"/>
          <p:cNvSpPr/>
          <p:nvPr/>
        </p:nvSpPr>
        <p:spPr>
          <a:xfrm>
            <a:off x="4500562" y="1643050"/>
            <a:ext cx="571504" cy="1428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0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0" y="0"/>
            <a:ext cx="8929718" cy="850106"/>
          </a:xfrm>
        </p:spPr>
        <p:txBody>
          <a:bodyPr>
            <a:noAutofit/>
          </a:bodyPr>
          <a:lstStyle/>
          <a:p>
            <a:r>
              <a:rPr lang="el-GR" sz="2800" b="1" dirty="0"/>
              <a:t>Ηλιακή Γεωμετρία – Γωνία πρόσπτωσης ηλιακών ακτίνων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42844" y="3999364"/>
            <a:ext cx="8543956" cy="3287288"/>
          </a:xfrm>
        </p:spPr>
        <p:txBody>
          <a:bodyPr>
            <a:normAutofit fontScale="47500" lnSpcReduction="20000"/>
          </a:bodyPr>
          <a:lstStyle/>
          <a:p>
            <a:pPr lvl="0"/>
            <a:r>
              <a:rPr lang="el-GR" sz="3400" b="1" dirty="0"/>
              <a:t>Γωνία πρόσπτωσης ηλιακών ακτίνων (θ ή θ</a:t>
            </a:r>
            <a:r>
              <a:rPr lang="en-US" sz="3400" b="1" baseline="-25000" dirty="0"/>
              <a:t>i</a:t>
            </a:r>
            <a:r>
              <a:rPr lang="el-GR" sz="3400" b="1" dirty="0"/>
              <a:t>):</a:t>
            </a:r>
            <a:r>
              <a:rPr lang="el-GR" sz="3400" dirty="0"/>
              <a:t> η γωνία μεταξύ της κάθετης στην οριζόντια ή κεκλιμένη επιφάνεια (γωνίας κλίσης β) και της ηλιακής ακτίνας (της ευθείας που ενώνει ένα σημείο της οριζόντιας ή κεκλιμένης επιφάνειας με το κέντρο του Ήλιου):</a:t>
            </a:r>
          </a:p>
          <a:p>
            <a:endParaRPr lang="el-GR" dirty="0"/>
          </a:p>
          <a:p>
            <a:pPr algn="ctr">
              <a:buNone/>
            </a:pPr>
            <a:r>
              <a:rPr lang="en-US" sz="3400" dirty="0"/>
              <a:t>cos</a:t>
            </a:r>
            <a:r>
              <a:rPr lang="el-GR" sz="3400" dirty="0"/>
              <a:t>θ=</a:t>
            </a:r>
            <a:r>
              <a:rPr lang="en-US" sz="3400" dirty="0"/>
              <a:t>sin</a:t>
            </a:r>
            <a:r>
              <a:rPr lang="el-GR" sz="3400" dirty="0"/>
              <a:t>δ </a:t>
            </a:r>
            <a:r>
              <a:rPr lang="en-US" sz="3400" dirty="0"/>
              <a:t>sin</a:t>
            </a:r>
            <a:r>
              <a:rPr lang="el-GR" sz="3400" dirty="0"/>
              <a:t>φ </a:t>
            </a:r>
            <a:r>
              <a:rPr lang="en-US" sz="3400" dirty="0"/>
              <a:t>cos</a:t>
            </a:r>
            <a:r>
              <a:rPr lang="el-GR" sz="3400" dirty="0"/>
              <a:t>β – </a:t>
            </a:r>
            <a:r>
              <a:rPr lang="en-US" sz="3400" dirty="0"/>
              <a:t>sin</a:t>
            </a:r>
            <a:r>
              <a:rPr lang="el-GR" sz="3400" dirty="0"/>
              <a:t>δ </a:t>
            </a:r>
            <a:r>
              <a:rPr lang="en-US" sz="3400" dirty="0"/>
              <a:t>cos</a:t>
            </a:r>
            <a:r>
              <a:rPr lang="el-GR" sz="3400" dirty="0"/>
              <a:t>φ </a:t>
            </a:r>
            <a:r>
              <a:rPr lang="en-US" sz="3400" dirty="0"/>
              <a:t>sin</a:t>
            </a:r>
            <a:r>
              <a:rPr lang="el-GR" sz="3400" dirty="0"/>
              <a:t>β </a:t>
            </a:r>
            <a:r>
              <a:rPr lang="en-US" sz="3400" dirty="0"/>
              <a:t>cos</a:t>
            </a:r>
            <a:r>
              <a:rPr lang="el-GR" sz="3400" dirty="0"/>
              <a:t>φ</a:t>
            </a:r>
            <a:r>
              <a:rPr lang="en-US" sz="3400" baseline="-25000" dirty="0"/>
              <a:t>p</a:t>
            </a:r>
            <a:r>
              <a:rPr lang="el-GR" sz="3400" dirty="0"/>
              <a:t> + </a:t>
            </a:r>
            <a:r>
              <a:rPr lang="en-US" sz="3400" dirty="0"/>
              <a:t>cos</a:t>
            </a:r>
            <a:r>
              <a:rPr lang="el-GR" sz="3400" dirty="0"/>
              <a:t>δ </a:t>
            </a:r>
            <a:r>
              <a:rPr lang="en-US" sz="3400" dirty="0"/>
              <a:t>cos</a:t>
            </a:r>
            <a:r>
              <a:rPr lang="el-GR" sz="3400" dirty="0"/>
              <a:t>φ </a:t>
            </a:r>
            <a:r>
              <a:rPr lang="en-US" sz="3400" dirty="0"/>
              <a:t>cos</a:t>
            </a:r>
            <a:r>
              <a:rPr lang="el-GR" sz="3400" dirty="0"/>
              <a:t>β </a:t>
            </a:r>
            <a:r>
              <a:rPr lang="en-US" sz="3400" dirty="0"/>
              <a:t>cos</a:t>
            </a:r>
            <a:r>
              <a:rPr lang="el-GR" sz="3400" dirty="0"/>
              <a:t>ω + </a:t>
            </a:r>
            <a:r>
              <a:rPr lang="en-US" sz="3400" dirty="0"/>
              <a:t>cos</a:t>
            </a:r>
            <a:r>
              <a:rPr lang="el-GR" sz="3400" dirty="0"/>
              <a:t>δ </a:t>
            </a:r>
            <a:r>
              <a:rPr lang="en-US" sz="3400" dirty="0"/>
              <a:t>sin</a:t>
            </a:r>
            <a:r>
              <a:rPr lang="el-GR" sz="3400" dirty="0"/>
              <a:t>φ </a:t>
            </a:r>
            <a:r>
              <a:rPr lang="en-US" sz="3400" dirty="0"/>
              <a:t>sin</a:t>
            </a:r>
            <a:r>
              <a:rPr lang="el-GR" sz="3400" dirty="0"/>
              <a:t>β </a:t>
            </a:r>
            <a:r>
              <a:rPr lang="en-US" sz="3400" dirty="0"/>
              <a:t>cos</a:t>
            </a:r>
            <a:r>
              <a:rPr lang="el-GR" sz="3400" dirty="0"/>
              <a:t>φ</a:t>
            </a:r>
            <a:r>
              <a:rPr lang="en-US" sz="3400" baseline="-25000" dirty="0"/>
              <a:t>p</a:t>
            </a:r>
            <a:r>
              <a:rPr lang="el-GR" sz="3400" dirty="0"/>
              <a:t> </a:t>
            </a:r>
            <a:r>
              <a:rPr lang="en-US" sz="3400" dirty="0"/>
              <a:t>cos</a:t>
            </a:r>
            <a:r>
              <a:rPr lang="el-GR" sz="3400" dirty="0"/>
              <a:t>ω + </a:t>
            </a:r>
            <a:r>
              <a:rPr lang="en-US" sz="3400" dirty="0"/>
              <a:t>cos</a:t>
            </a:r>
            <a:r>
              <a:rPr lang="el-GR" sz="3400" dirty="0"/>
              <a:t>δ </a:t>
            </a:r>
            <a:r>
              <a:rPr lang="en-US" sz="3400" dirty="0"/>
              <a:t>sin</a:t>
            </a:r>
            <a:r>
              <a:rPr lang="el-GR" sz="3400" dirty="0"/>
              <a:t>β </a:t>
            </a:r>
            <a:r>
              <a:rPr lang="en-US" sz="3400" dirty="0"/>
              <a:t>sin</a:t>
            </a:r>
            <a:r>
              <a:rPr lang="el-GR" sz="3400" dirty="0"/>
              <a:t>φ</a:t>
            </a:r>
            <a:r>
              <a:rPr lang="en-US" sz="3400" baseline="-25000" dirty="0"/>
              <a:t>p</a:t>
            </a:r>
            <a:r>
              <a:rPr lang="el-GR" sz="3400" dirty="0"/>
              <a:t> </a:t>
            </a:r>
            <a:r>
              <a:rPr lang="en-US" sz="3400" dirty="0"/>
              <a:t>sin</a:t>
            </a:r>
            <a:r>
              <a:rPr lang="el-GR" sz="3400" dirty="0"/>
              <a:t>ω</a:t>
            </a:r>
          </a:p>
          <a:p>
            <a:pPr>
              <a:buNone/>
            </a:pPr>
            <a:r>
              <a:rPr lang="el-GR" sz="3400" dirty="0"/>
              <a:t>	</a:t>
            </a:r>
          </a:p>
          <a:p>
            <a:r>
              <a:rPr lang="el-GR" sz="3400" b="1" dirty="0">
                <a:solidFill>
                  <a:srgbClr val="C00000"/>
                </a:solidFill>
              </a:rPr>
              <a:t>Για επιφάνεια με νότιο προσανατολισμό (φ</a:t>
            </a:r>
            <a:r>
              <a:rPr lang="en-US" sz="3400" b="1" baseline="-25000" dirty="0">
                <a:solidFill>
                  <a:srgbClr val="C00000"/>
                </a:solidFill>
              </a:rPr>
              <a:t>p</a:t>
            </a:r>
            <a:r>
              <a:rPr lang="el-GR" sz="3400" b="1" dirty="0">
                <a:solidFill>
                  <a:srgbClr val="C00000"/>
                </a:solidFill>
              </a:rPr>
              <a:t>=0</a:t>
            </a:r>
            <a:r>
              <a:rPr lang="el-GR" sz="3400" b="1" baseline="30000" dirty="0">
                <a:solidFill>
                  <a:srgbClr val="C00000"/>
                </a:solidFill>
              </a:rPr>
              <a:t>ο</a:t>
            </a:r>
            <a:r>
              <a:rPr lang="el-GR" sz="3400" b="1" dirty="0">
                <a:solidFill>
                  <a:srgbClr val="C00000"/>
                </a:solidFill>
              </a:rPr>
              <a:t>):</a:t>
            </a:r>
          </a:p>
          <a:p>
            <a:pPr algn="ctr">
              <a:buNone/>
            </a:pPr>
            <a:r>
              <a:rPr lang="en-US" sz="3400" b="1" dirty="0">
                <a:solidFill>
                  <a:srgbClr val="C00000"/>
                </a:solidFill>
              </a:rPr>
              <a:t>cos</a:t>
            </a:r>
            <a:r>
              <a:rPr lang="el-GR" sz="3400" b="1" dirty="0">
                <a:solidFill>
                  <a:srgbClr val="C00000"/>
                </a:solidFill>
              </a:rPr>
              <a:t>θ=</a:t>
            </a:r>
            <a:r>
              <a:rPr lang="en-US" sz="3400" b="1" dirty="0">
                <a:solidFill>
                  <a:srgbClr val="C00000"/>
                </a:solidFill>
              </a:rPr>
              <a:t>cos</a:t>
            </a:r>
            <a:r>
              <a:rPr lang="el-GR" sz="3400" b="1" dirty="0">
                <a:solidFill>
                  <a:srgbClr val="C00000"/>
                </a:solidFill>
              </a:rPr>
              <a:t>δ </a:t>
            </a:r>
            <a:r>
              <a:rPr lang="en-US" sz="3400" b="1" dirty="0">
                <a:solidFill>
                  <a:srgbClr val="C00000"/>
                </a:solidFill>
              </a:rPr>
              <a:t>cos</a:t>
            </a:r>
            <a:r>
              <a:rPr lang="el-GR" sz="3400" b="1" dirty="0">
                <a:solidFill>
                  <a:srgbClr val="C00000"/>
                </a:solidFill>
              </a:rPr>
              <a:t>ω </a:t>
            </a:r>
            <a:r>
              <a:rPr lang="en-US" sz="3400" b="1" dirty="0">
                <a:solidFill>
                  <a:srgbClr val="C00000"/>
                </a:solidFill>
              </a:rPr>
              <a:t>cos</a:t>
            </a:r>
            <a:r>
              <a:rPr lang="el-GR" sz="3400" b="1" dirty="0">
                <a:solidFill>
                  <a:srgbClr val="C00000"/>
                </a:solidFill>
              </a:rPr>
              <a:t>(φ-β) + </a:t>
            </a:r>
            <a:r>
              <a:rPr lang="en-US" sz="3400" b="1" dirty="0">
                <a:solidFill>
                  <a:srgbClr val="C00000"/>
                </a:solidFill>
              </a:rPr>
              <a:t>sin</a:t>
            </a:r>
            <a:r>
              <a:rPr lang="el-GR" sz="3400" b="1" dirty="0">
                <a:solidFill>
                  <a:srgbClr val="C00000"/>
                </a:solidFill>
              </a:rPr>
              <a:t>δ </a:t>
            </a:r>
            <a:r>
              <a:rPr lang="en-US" sz="3400" b="1" dirty="0">
                <a:solidFill>
                  <a:srgbClr val="C00000"/>
                </a:solidFill>
              </a:rPr>
              <a:t>sin</a:t>
            </a:r>
            <a:r>
              <a:rPr lang="el-GR" sz="3400" b="1" dirty="0">
                <a:solidFill>
                  <a:srgbClr val="C00000"/>
                </a:solidFill>
              </a:rPr>
              <a:t>(φ-β)</a:t>
            </a:r>
          </a:p>
          <a:p>
            <a:pPr>
              <a:buNone/>
            </a:pPr>
            <a:r>
              <a:rPr lang="el-GR" sz="3400" dirty="0"/>
              <a:t>	Επίσης:                                       </a:t>
            </a:r>
            <a:r>
              <a:rPr lang="en-US" sz="3400" dirty="0"/>
              <a:t>cos</a:t>
            </a:r>
            <a:r>
              <a:rPr lang="el-GR" sz="3400" dirty="0"/>
              <a:t>θ</a:t>
            </a:r>
            <a:r>
              <a:rPr lang="en-US" sz="3400" dirty="0"/>
              <a:t>=cos</a:t>
            </a:r>
            <a:r>
              <a:rPr lang="el-GR" sz="3400" dirty="0"/>
              <a:t>α</a:t>
            </a:r>
            <a:r>
              <a:rPr lang="en-US" sz="3400" dirty="0"/>
              <a:t> sin</a:t>
            </a:r>
            <a:r>
              <a:rPr lang="el-GR" sz="3400" dirty="0"/>
              <a:t>β</a:t>
            </a:r>
            <a:r>
              <a:rPr lang="en-US" sz="3400" dirty="0"/>
              <a:t> cos(</a:t>
            </a:r>
            <a:r>
              <a:rPr lang="el-GR" sz="3400" dirty="0"/>
              <a:t>Ψ-φ</a:t>
            </a:r>
            <a:r>
              <a:rPr lang="en-US" sz="3400" baseline="-25000" dirty="0"/>
              <a:t>p</a:t>
            </a:r>
            <a:r>
              <a:rPr lang="el-GR" sz="3400" dirty="0"/>
              <a:t>) + </a:t>
            </a:r>
            <a:r>
              <a:rPr lang="en-US" sz="3400" dirty="0"/>
              <a:t>sin</a:t>
            </a:r>
            <a:r>
              <a:rPr lang="el-GR" sz="3400" dirty="0"/>
              <a:t>α</a:t>
            </a:r>
            <a:r>
              <a:rPr lang="en-US" sz="3400" dirty="0"/>
              <a:t> cos</a:t>
            </a:r>
            <a:r>
              <a:rPr lang="el-GR" sz="3400" dirty="0"/>
              <a:t>β</a:t>
            </a:r>
          </a:p>
          <a:p>
            <a:r>
              <a:rPr lang="el-GR" sz="3400" b="1" dirty="0"/>
              <a:t>Για οριζόντια επιφάνεια: </a:t>
            </a:r>
            <a:r>
              <a:rPr lang="el-GR" sz="3400" dirty="0"/>
              <a:t>θ=θ</a:t>
            </a:r>
            <a:r>
              <a:rPr lang="en-US" sz="3400" baseline="-25000" dirty="0"/>
              <a:t>z</a:t>
            </a:r>
            <a:r>
              <a:rPr lang="el-GR" sz="3400" dirty="0"/>
              <a:t>.</a:t>
            </a:r>
          </a:p>
          <a:p>
            <a:r>
              <a:rPr lang="el-GR" sz="3400" b="1" dirty="0"/>
              <a:t>Τιμές: </a:t>
            </a:r>
            <a:r>
              <a:rPr lang="el-GR" sz="3400" dirty="0"/>
              <a:t>0</a:t>
            </a:r>
            <a:r>
              <a:rPr lang="el-GR" sz="3400" baseline="30000" dirty="0"/>
              <a:t>ο</a:t>
            </a:r>
            <a:r>
              <a:rPr lang="el-GR" sz="3400" dirty="0"/>
              <a:t>-90</a:t>
            </a:r>
            <a:r>
              <a:rPr lang="el-GR" sz="3400" baseline="30000" dirty="0"/>
              <a:t> ο</a:t>
            </a:r>
            <a:r>
              <a:rPr lang="el-GR" sz="3400" dirty="0"/>
              <a:t>. </a:t>
            </a:r>
            <a:endParaRPr lang="el-GR" sz="3400" baseline="30000" dirty="0"/>
          </a:p>
          <a:p>
            <a:endParaRPr lang="el-GR" dirty="0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 dirty="0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962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685800" algn="l"/>
              </a:tabLst>
            </a:pPr>
            <a:endParaRPr kumimoji="0" 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" name="Picture 5" descr="http://www.brighton-webs.co.uk/energy/images/Solar_earth_sun_020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836712"/>
            <a:ext cx="3865263" cy="22517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Picture 6" descr="http://simulationresearch.lbl.gov/modelica/releases/latest/Resources/Images/BoundaryConditions/zen_pla.png"/>
          <p:cNvPicPr/>
          <p:nvPr/>
        </p:nvPicPr>
        <p:blipFill>
          <a:blip r:embed="rId3" cstate="print"/>
          <a:srcRect l="5358" r="19463" b="24079"/>
          <a:stretch>
            <a:fillRect/>
          </a:stretch>
        </p:blipFill>
        <p:spPr bwMode="auto">
          <a:xfrm>
            <a:off x="4929190" y="857232"/>
            <a:ext cx="3514179" cy="223452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796136" y="1927865"/>
            <a:ext cx="14401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200" dirty="0"/>
              <a:t>β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1475656" y="802171"/>
            <a:ext cx="1368152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100" dirty="0"/>
              <a:t>Γωνία μεταξύ της κάθετης στην επιφάνεια και της ηλιακής ακτίνας </a:t>
            </a:r>
            <a:endParaRPr lang="en-US" sz="1100" dirty="0"/>
          </a:p>
        </p:txBody>
      </p:sp>
      <p:sp>
        <p:nvSpPr>
          <p:cNvPr id="10" name="TextBox 9"/>
          <p:cNvSpPr txBox="1"/>
          <p:nvPr/>
        </p:nvSpPr>
        <p:spPr>
          <a:xfrm>
            <a:off x="642910" y="1926543"/>
            <a:ext cx="1000132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100" dirty="0"/>
              <a:t>Άμεση ηλιακή ακτινοβολία</a:t>
            </a:r>
            <a:endParaRPr lang="en-US" sz="1100" dirty="0"/>
          </a:p>
        </p:txBody>
      </p:sp>
      <p:sp>
        <p:nvSpPr>
          <p:cNvPr id="11" name="TextBox 10"/>
          <p:cNvSpPr txBox="1"/>
          <p:nvPr/>
        </p:nvSpPr>
        <p:spPr>
          <a:xfrm>
            <a:off x="3143240" y="1000108"/>
            <a:ext cx="1368152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100" dirty="0"/>
              <a:t>Κάθετη στην επιφάνεια</a:t>
            </a:r>
            <a:endParaRPr lang="en-US" sz="1100" dirty="0"/>
          </a:p>
        </p:txBody>
      </p:sp>
      <p:sp>
        <p:nvSpPr>
          <p:cNvPr id="12" name="TextBox 11"/>
          <p:cNvSpPr txBox="1"/>
          <p:nvPr/>
        </p:nvSpPr>
        <p:spPr>
          <a:xfrm>
            <a:off x="3203848" y="2204864"/>
            <a:ext cx="129614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100" dirty="0"/>
              <a:t>Έδαφος</a:t>
            </a:r>
            <a:endParaRPr lang="en-US" sz="1100" dirty="0"/>
          </a:p>
        </p:txBody>
      </p:sp>
      <p:sp>
        <p:nvSpPr>
          <p:cNvPr id="14" name="Rectangle 13"/>
          <p:cNvSpPr/>
          <p:nvPr/>
        </p:nvSpPr>
        <p:spPr>
          <a:xfrm>
            <a:off x="3563888" y="1988840"/>
            <a:ext cx="720080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14348" y="2786058"/>
            <a:ext cx="3500462" cy="2857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1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992342" y="881374"/>
            <a:ext cx="108012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100" dirty="0"/>
              <a:t>Ηλιακή ακτίνα</a:t>
            </a:r>
            <a:endParaRPr lang="en-US" sz="1100" dirty="0"/>
          </a:p>
        </p:txBody>
      </p:sp>
      <p:sp>
        <p:nvSpPr>
          <p:cNvPr id="17" name="TextBox 16"/>
          <p:cNvSpPr txBox="1"/>
          <p:nvPr/>
        </p:nvSpPr>
        <p:spPr>
          <a:xfrm>
            <a:off x="7072330" y="2314510"/>
            <a:ext cx="108012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000" dirty="0"/>
              <a:t>Κάθετος στην επιφάνεια</a:t>
            </a:r>
            <a:endParaRPr lang="en-US" sz="1000" dirty="0"/>
          </a:p>
        </p:txBody>
      </p:sp>
      <p:sp>
        <p:nvSpPr>
          <p:cNvPr id="19" name="TextBox 14"/>
          <p:cNvSpPr txBox="1"/>
          <p:nvPr/>
        </p:nvSpPr>
        <p:spPr>
          <a:xfrm>
            <a:off x="571472" y="3357562"/>
            <a:ext cx="771530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200" b="1" dirty="0"/>
              <a:t>Προσπίπτουσα ηλιακή ακτινοβολία σε (α) οριζόντια  και (β) κεκλιμένη επιφάνεια</a:t>
            </a:r>
          </a:p>
          <a:p>
            <a:pPr algn="ctr"/>
            <a:r>
              <a:rPr lang="el-GR" sz="1200" b="1" dirty="0"/>
              <a:t>Πηγή (β): </a:t>
            </a:r>
            <a:r>
              <a:rPr lang="el-GR" sz="1200" u="sng" dirty="0">
                <a:hlinkClick r:id="rId4"/>
              </a:rPr>
              <a:t>http://web.cut.ac.cy/wp-content/uploads/sites/13/2014/08/1-1-b-Basic-Solar-Geometry.pdf</a:t>
            </a:r>
            <a:endParaRPr lang="el-GR" sz="1200" dirty="0"/>
          </a:p>
          <a:p>
            <a:pPr algn="ctr"/>
            <a:endParaRPr lang="el-GR" sz="1200" b="1" dirty="0"/>
          </a:p>
        </p:txBody>
      </p:sp>
      <p:sp>
        <p:nvSpPr>
          <p:cNvPr id="20" name="19 - TextBox"/>
          <p:cNvSpPr txBox="1"/>
          <p:nvPr/>
        </p:nvSpPr>
        <p:spPr>
          <a:xfrm>
            <a:off x="2143108" y="3071810"/>
            <a:ext cx="571504" cy="285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/>
              <a:t>(α) </a:t>
            </a:r>
          </a:p>
        </p:txBody>
      </p:sp>
      <p:sp>
        <p:nvSpPr>
          <p:cNvPr id="21" name="20 - TextBox"/>
          <p:cNvSpPr txBox="1"/>
          <p:nvPr/>
        </p:nvSpPr>
        <p:spPr>
          <a:xfrm>
            <a:off x="6286512" y="3143248"/>
            <a:ext cx="571504" cy="285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200" b="1" dirty="0"/>
              <a:t>(β) 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14314"/>
            <a:ext cx="8229600" cy="500042"/>
          </a:xfrm>
        </p:spPr>
        <p:txBody>
          <a:bodyPr>
            <a:noAutofit/>
          </a:bodyPr>
          <a:lstStyle/>
          <a:p>
            <a:r>
              <a:rPr lang="el-GR" sz="3000" b="1" dirty="0"/>
              <a:t>Συνοψίζοντας…</a:t>
            </a:r>
            <a:endParaRPr lang="en-US" sz="3000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85800" y="971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9" name="8 - Θέση περιεχομένου"/>
          <p:cNvSpPr>
            <a:spLocks noGrp="1"/>
          </p:cNvSpPr>
          <p:nvPr>
            <p:ph idx="1"/>
          </p:nvPr>
        </p:nvSpPr>
        <p:spPr>
          <a:xfrm>
            <a:off x="357158" y="5661059"/>
            <a:ext cx="8429684" cy="55402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1200" b="1" dirty="0"/>
              <a:t>Σημαντικές παράμετροι ηλιακής γεωμετρίας κατά την πρόσπτωση ηλιακής ακτινοβολίας σε κεκλιμένη επιφάνεια στο έδαφος</a:t>
            </a:r>
          </a:p>
          <a:p>
            <a:pPr>
              <a:buNone/>
            </a:pPr>
            <a:r>
              <a:rPr lang="el-GR" sz="1000" b="1" dirty="0"/>
              <a:t>Πηγή: </a:t>
            </a:r>
            <a:r>
              <a:rPr lang="en-US" sz="1000" u="sng" dirty="0">
                <a:hlinkClick r:id="rId2"/>
              </a:rPr>
              <a:t>https</a:t>
            </a:r>
            <a:r>
              <a:rPr lang="el-GR" sz="1000" u="sng" dirty="0">
                <a:hlinkClick r:id="rId2"/>
              </a:rPr>
              <a:t>://</a:t>
            </a:r>
            <a:r>
              <a:rPr lang="en-US" sz="1000" u="sng" dirty="0">
                <a:hlinkClick r:id="rId2"/>
              </a:rPr>
              <a:t>www</a:t>
            </a:r>
            <a:r>
              <a:rPr lang="el-GR" sz="1000" u="sng" dirty="0">
                <a:hlinkClick r:id="rId2"/>
              </a:rPr>
              <a:t>.</a:t>
            </a:r>
            <a:r>
              <a:rPr lang="en-US" sz="1000" u="sng" dirty="0">
                <a:hlinkClick r:id="rId2"/>
              </a:rPr>
              <a:t>sciencedirect</a:t>
            </a:r>
            <a:r>
              <a:rPr lang="el-GR" sz="1000" u="sng" dirty="0">
                <a:hlinkClick r:id="rId2"/>
              </a:rPr>
              <a:t>.</a:t>
            </a:r>
            <a:r>
              <a:rPr lang="en-US" sz="1000" u="sng" dirty="0">
                <a:hlinkClick r:id="rId2"/>
              </a:rPr>
              <a:t>com</a:t>
            </a:r>
            <a:r>
              <a:rPr lang="el-GR" sz="1000" u="sng" dirty="0">
                <a:hlinkClick r:id="rId2"/>
              </a:rPr>
              <a:t>/</a:t>
            </a:r>
            <a:r>
              <a:rPr lang="en-US" sz="1000" u="sng" dirty="0">
                <a:hlinkClick r:id="rId2"/>
              </a:rPr>
              <a:t>topics</a:t>
            </a:r>
            <a:r>
              <a:rPr lang="el-GR" sz="1000" u="sng" dirty="0">
                <a:hlinkClick r:id="rId2"/>
              </a:rPr>
              <a:t>/</a:t>
            </a:r>
            <a:r>
              <a:rPr lang="en-US" sz="1000" u="sng" dirty="0">
                <a:hlinkClick r:id="rId2"/>
              </a:rPr>
              <a:t>engineering</a:t>
            </a:r>
            <a:r>
              <a:rPr lang="el-GR" sz="1000" u="sng" dirty="0">
                <a:hlinkClick r:id="rId2"/>
              </a:rPr>
              <a:t>/</a:t>
            </a:r>
            <a:r>
              <a:rPr lang="en-US" sz="1000" u="sng" dirty="0">
                <a:hlinkClick r:id="rId2"/>
              </a:rPr>
              <a:t>sun</a:t>
            </a:r>
            <a:r>
              <a:rPr lang="el-GR" sz="1000" u="sng" dirty="0">
                <a:hlinkClick r:id="rId2"/>
              </a:rPr>
              <a:t>-</a:t>
            </a:r>
            <a:r>
              <a:rPr lang="en-US" sz="1000" u="sng" dirty="0">
                <a:hlinkClick r:id="rId2"/>
              </a:rPr>
              <a:t>path</a:t>
            </a:r>
            <a:r>
              <a:rPr lang="el-GR" sz="1000" u="sng" dirty="0">
                <a:hlinkClick r:id="rId2"/>
              </a:rPr>
              <a:t>-</a:t>
            </a:r>
            <a:r>
              <a:rPr lang="en-US" sz="1000" u="sng" dirty="0">
                <a:hlinkClick r:id="rId2"/>
              </a:rPr>
              <a:t>diagram</a:t>
            </a:r>
            <a:endParaRPr lang="el-GR" sz="1000" dirty="0"/>
          </a:p>
          <a:p>
            <a:pPr>
              <a:buNone/>
            </a:pPr>
            <a:endParaRPr lang="el-GR" dirty="0"/>
          </a:p>
        </p:txBody>
      </p:sp>
      <p:pic>
        <p:nvPicPr>
          <p:cNvPr id="10" name="9 - Εικόνα" descr="Sun Path Diagram - an overview | ScienceDirect Topics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1071546"/>
            <a:ext cx="5786478" cy="43577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14338"/>
            <a:ext cx="9144000" cy="1143000"/>
          </a:xfrm>
        </p:spPr>
        <p:txBody>
          <a:bodyPr>
            <a:noAutofit/>
          </a:bodyPr>
          <a:lstStyle/>
          <a:p>
            <a:r>
              <a:rPr lang="el-GR" sz="2800" b="1" dirty="0"/>
              <a:t>Ηλιακή Γεωμετρία – Γωνία πρόσπτωσης ηλιακών ακτίνων</a:t>
            </a:r>
            <a:endParaRPr lang="en-US" sz="2800" dirty="0"/>
          </a:p>
        </p:txBody>
      </p:sp>
      <p:pic>
        <p:nvPicPr>
          <p:cNvPr id="6" name="5 - Εικόνα" descr="https://ars.els-cdn.com/content/image/3-s2.0-B9780080464053000103-f10-03-9780080464053.jpg?_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4143380"/>
            <a:ext cx="4500562" cy="221457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7 - Ορθογώνιο"/>
          <p:cNvSpPr/>
          <p:nvPr/>
        </p:nvSpPr>
        <p:spPr>
          <a:xfrm>
            <a:off x="357158" y="6312779"/>
            <a:ext cx="84296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200" b="1" dirty="0"/>
              <a:t>Πρόσπτωση ηλιακών ακτίνων σε 3 διαφορετικά πλάτη φ, κατά το μεσημέρι του χειμερινού ηλιοστασίου (Βόρειο Ημισφαίριο)</a:t>
            </a:r>
          </a:p>
          <a:p>
            <a:pPr algn="ctr"/>
            <a:r>
              <a:rPr lang="el-GR" sz="1200" dirty="0"/>
              <a:t> </a:t>
            </a:r>
            <a:r>
              <a:rPr lang="el-GR" sz="1200" b="1" dirty="0"/>
              <a:t>Πηγή:</a:t>
            </a:r>
            <a:r>
              <a:rPr lang="en-US" sz="1200" u="sng" dirty="0">
                <a:hlinkClick r:id="rId3"/>
              </a:rPr>
              <a:t> https</a:t>
            </a:r>
            <a:r>
              <a:rPr lang="el-GR" sz="1200" u="sng" dirty="0">
                <a:hlinkClick r:id="rId3"/>
              </a:rPr>
              <a:t>://</a:t>
            </a:r>
            <a:r>
              <a:rPr lang="en-US" sz="1200" u="sng" dirty="0">
                <a:hlinkClick r:id="rId3"/>
              </a:rPr>
              <a:t>www</a:t>
            </a:r>
            <a:r>
              <a:rPr lang="el-GR" sz="1200" u="sng" dirty="0">
                <a:hlinkClick r:id="rId3"/>
              </a:rPr>
              <a:t>.</a:t>
            </a:r>
            <a:r>
              <a:rPr lang="en-US" sz="1200" u="sng" dirty="0">
                <a:hlinkClick r:id="rId3"/>
              </a:rPr>
              <a:t>sciencedirect</a:t>
            </a:r>
            <a:r>
              <a:rPr lang="el-GR" sz="1200" u="sng" dirty="0">
                <a:hlinkClick r:id="rId3"/>
              </a:rPr>
              <a:t>.</a:t>
            </a:r>
            <a:r>
              <a:rPr lang="en-US" sz="1200" u="sng" dirty="0">
                <a:hlinkClick r:id="rId3"/>
              </a:rPr>
              <a:t>com</a:t>
            </a:r>
            <a:r>
              <a:rPr lang="el-GR" sz="1200" u="sng" dirty="0">
                <a:hlinkClick r:id="rId3"/>
              </a:rPr>
              <a:t>/</a:t>
            </a:r>
            <a:r>
              <a:rPr lang="en-US" sz="1200" u="sng" dirty="0">
                <a:hlinkClick r:id="rId3"/>
              </a:rPr>
              <a:t>topics</a:t>
            </a:r>
            <a:r>
              <a:rPr lang="el-GR" sz="1200" u="sng" dirty="0">
                <a:hlinkClick r:id="rId3"/>
              </a:rPr>
              <a:t>/</a:t>
            </a:r>
            <a:r>
              <a:rPr lang="en-US" sz="1200" u="sng" dirty="0">
                <a:hlinkClick r:id="rId3"/>
              </a:rPr>
              <a:t>engineering</a:t>
            </a:r>
            <a:r>
              <a:rPr lang="el-GR" sz="1200" u="sng" dirty="0">
                <a:hlinkClick r:id="rId3"/>
              </a:rPr>
              <a:t>/</a:t>
            </a:r>
            <a:r>
              <a:rPr lang="en-US" sz="1200" u="sng" dirty="0">
                <a:hlinkClick r:id="rId3"/>
              </a:rPr>
              <a:t>sun</a:t>
            </a:r>
            <a:r>
              <a:rPr lang="el-GR" sz="1200" u="sng" dirty="0">
                <a:hlinkClick r:id="rId3"/>
              </a:rPr>
              <a:t>-</a:t>
            </a:r>
            <a:r>
              <a:rPr lang="en-US" sz="1200" u="sng" dirty="0">
                <a:hlinkClick r:id="rId3"/>
              </a:rPr>
              <a:t>path</a:t>
            </a:r>
            <a:r>
              <a:rPr lang="el-GR" sz="1200" u="sng" dirty="0">
                <a:hlinkClick r:id="rId3"/>
              </a:rPr>
              <a:t>-</a:t>
            </a:r>
            <a:r>
              <a:rPr lang="en-US" sz="1200" u="sng" dirty="0">
                <a:hlinkClick r:id="rId3"/>
              </a:rPr>
              <a:t>diagram</a:t>
            </a:r>
            <a:endParaRPr lang="el-GR" sz="1200" dirty="0"/>
          </a:p>
          <a:p>
            <a:pPr algn="ctr"/>
            <a:endParaRPr lang="el-GR" sz="1200" dirty="0"/>
          </a:p>
          <a:p>
            <a:pPr algn="ctr"/>
            <a:endParaRPr lang="el-GR" sz="1200" b="1" dirty="0"/>
          </a:p>
        </p:txBody>
      </p:sp>
      <p:sp>
        <p:nvSpPr>
          <p:cNvPr id="9" name="8 - Ορθογώνιο"/>
          <p:cNvSpPr/>
          <p:nvPr/>
        </p:nvSpPr>
        <p:spPr>
          <a:xfrm>
            <a:off x="785786" y="3500439"/>
            <a:ext cx="77867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200" b="1" dirty="0"/>
              <a:t>Πρόσπτωση ηλιακών ακτίνων υπό διαφορετικές γωνίες στα διάφορα πλάτη</a:t>
            </a:r>
          </a:p>
          <a:p>
            <a:pPr algn="ctr"/>
            <a:r>
              <a:rPr lang="el-GR" sz="1200" dirty="0"/>
              <a:t> </a:t>
            </a:r>
            <a:r>
              <a:rPr lang="el-GR" sz="1200" b="1" dirty="0"/>
              <a:t>Πηγή:</a:t>
            </a:r>
            <a:r>
              <a:rPr lang="en-US" sz="1200" u="sng" dirty="0">
                <a:hlinkClick r:id="rId3"/>
              </a:rPr>
              <a:t> </a:t>
            </a:r>
            <a:r>
              <a:rPr lang="el-GR" sz="1200" dirty="0"/>
              <a:t> </a:t>
            </a:r>
            <a:r>
              <a:rPr lang="en-US" sz="1200" u="sng" dirty="0">
                <a:hlinkClick r:id="rId4"/>
              </a:rPr>
              <a:t>http://pages.iu.edu/~kforinas/E/Renewable/SolarGraphs.html</a:t>
            </a:r>
            <a:endParaRPr lang="el-GR" sz="1200" dirty="0"/>
          </a:p>
          <a:p>
            <a:pPr algn="ctr"/>
            <a:endParaRPr lang="el-GR" sz="1200" dirty="0"/>
          </a:p>
          <a:p>
            <a:pPr algn="ctr"/>
            <a:endParaRPr lang="el-GR" sz="1200" b="1" dirty="0"/>
          </a:p>
        </p:txBody>
      </p:sp>
      <p:pic>
        <p:nvPicPr>
          <p:cNvPr id="10" name="9 - Εικόνα" descr="http://pages.iu.edu/~kforinas/E/Renewable/beamspread_atmos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28662" y="571480"/>
            <a:ext cx="3630929" cy="2880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12 - Εικόνα" descr="http://pages.iu.edu/~kforinas/E/Renewable/seasons_sun_angle_sm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86314" y="571480"/>
            <a:ext cx="4071966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/>
              <a:t>Ηλιακή Γεωμετρία – Γωνία κλίσης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5301208"/>
            <a:ext cx="8229600" cy="1224136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l-GR" b="1" dirty="0"/>
              <a:t>Γωνία κλίσης επιπέδου (β): </a:t>
            </a:r>
            <a:r>
              <a:rPr lang="el-GR" dirty="0"/>
              <a:t>η γωνία μεταξύ του επιπέδου της επιφάνειας και του οριζόντιου επιπέδου.</a:t>
            </a:r>
            <a:endParaRPr lang="en-US" dirty="0"/>
          </a:p>
          <a:p>
            <a:pPr lvl="0"/>
            <a:r>
              <a:rPr lang="el-GR" dirty="0"/>
              <a:t>Για β=0</a:t>
            </a:r>
            <a:r>
              <a:rPr lang="el-GR" baseline="30000" dirty="0"/>
              <a:t>ο</a:t>
            </a:r>
            <a:r>
              <a:rPr lang="el-GR" dirty="0"/>
              <a:t> </a:t>
            </a:r>
            <a:r>
              <a:rPr lang="el-GR" dirty="0">
                <a:sym typeface="Wingdings" pitchFamily="2" charset="2"/>
              </a:rPr>
              <a:t> θ=θ</a:t>
            </a:r>
            <a:r>
              <a:rPr lang="en-US" baseline="-25000" dirty="0">
                <a:sym typeface="Wingdings" pitchFamily="2" charset="2"/>
              </a:rPr>
              <a:t>z</a:t>
            </a:r>
            <a:r>
              <a:rPr lang="el-GR" dirty="0">
                <a:sym typeface="Wingdings" pitchFamily="2" charset="2"/>
              </a:rPr>
              <a:t>.</a:t>
            </a:r>
            <a:r>
              <a:rPr lang="el-GR" dirty="0"/>
              <a:t> </a:t>
            </a:r>
          </a:p>
          <a:p>
            <a:pPr lvl="0">
              <a:buNone/>
            </a:pPr>
            <a:endParaRPr lang="el-GR" dirty="0"/>
          </a:p>
          <a:p>
            <a:endParaRPr lang="el-GR" dirty="0"/>
          </a:p>
          <a:p>
            <a:endParaRPr lang="el-GR" dirty="0"/>
          </a:p>
        </p:txBody>
      </p:sp>
      <p:pic>
        <p:nvPicPr>
          <p:cNvPr id="5" name="Picture 4" descr="http://www.buildnet.gr/files/mixanikos/hm/energeia%20periballon/lexiko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6224" y="1421900"/>
            <a:ext cx="5060032" cy="3375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7 - Ευθύγραμμο βέλος σύνδεσης"/>
          <p:cNvCxnSpPr/>
          <p:nvPr/>
        </p:nvCxnSpPr>
        <p:spPr>
          <a:xfrm rot="10800000" flipV="1">
            <a:off x="5000628" y="2571743"/>
            <a:ext cx="1214446" cy="928693"/>
          </a:xfrm>
          <a:prstGeom prst="straightConnector1">
            <a:avLst/>
          </a:prstGeom>
          <a:ln w="57150">
            <a:solidFill>
              <a:schemeClr val="tx2">
                <a:lumMod val="7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- Στρογγυλεμένο ορθογώνιο"/>
          <p:cNvSpPr/>
          <p:nvPr/>
        </p:nvSpPr>
        <p:spPr>
          <a:xfrm>
            <a:off x="6215074" y="2357430"/>
            <a:ext cx="2000264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dirty="0"/>
              <a:t>Αζιμούθιο  επιφάνειας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500042"/>
          </a:xfrm>
        </p:spPr>
        <p:txBody>
          <a:bodyPr>
            <a:noAutofit/>
          </a:bodyPr>
          <a:lstStyle/>
          <a:p>
            <a:r>
              <a:rPr lang="el-GR" sz="3000" b="1" dirty="0"/>
              <a:t>Συνοψίζοντας…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6357958"/>
          </a:xfrm>
        </p:spPr>
        <p:txBody>
          <a:bodyPr>
            <a:normAutofit fontScale="47500" lnSpcReduction="20000"/>
          </a:bodyPr>
          <a:lstStyle/>
          <a:p>
            <a:r>
              <a:rPr lang="el-GR" sz="3400" b="1" dirty="0"/>
              <a:t>Ιουλιανή Ημέρα (</a:t>
            </a:r>
            <a:r>
              <a:rPr lang="en-US" sz="3400" b="1" dirty="0"/>
              <a:t>Julian Day</a:t>
            </a:r>
            <a:r>
              <a:rPr lang="el-GR" sz="3400" b="1" dirty="0"/>
              <a:t>, </a:t>
            </a:r>
            <a:r>
              <a:rPr lang="en-US" sz="3400" b="1" dirty="0"/>
              <a:t>n</a:t>
            </a:r>
            <a:r>
              <a:rPr lang="el-GR" sz="3400" b="1" dirty="0"/>
              <a:t>): </a:t>
            </a:r>
            <a:r>
              <a:rPr lang="el-GR" sz="3400" dirty="0"/>
              <a:t>ο αριθμός της ημέρας του έτους, με αρχή μέτρησης της 1</a:t>
            </a:r>
            <a:r>
              <a:rPr lang="el-GR" sz="3400" baseline="30000" dirty="0"/>
              <a:t>η</a:t>
            </a:r>
            <a:r>
              <a:rPr lang="el-GR" sz="3400" dirty="0"/>
              <a:t> Ιανουαρίου. </a:t>
            </a:r>
          </a:p>
          <a:p>
            <a:r>
              <a:rPr lang="el-GR" sz="3400" b="1" dirty="0"/>
              <a:t>Συντεταγμένες θέσης μελέτης:</a:t>
            </a:r>
          </a:p>
          <a:p>
            <a:pPr lvl="1"/>
            <a:r>
              <a:rPr lang="el-GR" sz="3400" b="1" dirty="0"/>
              <a:t>Γεωγραφικό πλάτος (φ): </a:t>
            </a:r>
            <a:r>
              <a:rPr lang="el-GR" sz="3400" dirty="0"/>
              <a:t>πληροφορεί πόσες </a:t>
            </a:r>
            <a:r>
              <a:rPr lang="el-GR" sz="3400" baseline="30000" dirty="0"/>
              <a:t>ο</a:t>
            </a:r>
            <a:r>
              <a:rPr lang="el-GR" sz="3400" dirty="0"/>
              <a:t> πάνω ή κάτω από τον Ισημερινό βρίσκεται η υπό μελέτη θέση.</a:t>
            </a:r>
          </a:p>
          <a:p>
            <a:pPr lvl="1"/>
            <a:r>
              <a:rPr lang="el-GR" sz="3400" b="1" dirty="0"/>
              <a:t>Γεωγραφικό μήκος (λ): </a:t>
            </a:r>
            <a:r>
              <a:rPr lang="el-GR" sz="3400" dirty="0"/>
              <a:t>πληροφορεί πόσες </a:t>
            </a:r>
            <a:r>
              <a:rPr lang="el-GR" sz="3400" baseline="30000" dirty="0"/>
              <a:t>ο</a:t>
            </a:r>
            <a:r>
              <a:rPr lang="el-GR" sz="3400" dirty="0"/>
              <a:t> αριστερά ή δεξιά από τον 1</a:t>
            </a:r>
            <a:r>
              <a:rPr lang="el-GR" sz="3400" baseline="30000" dirty="0"/>
              <a:t>ο</a:t>
            </a:r>
            <a:r>
              <a:rPr lang="el-GR" sz="3400" dirty="0"/>
              <a:t> μεσημβρινό βρίσκεται η υπό μελέτη θέση.</a:t>
            </a:r>
          </a:p>
          <a:p>
            <a:pPr lvl="0"/>
            <a:r>
              <a:rPr lang="el-GR" sz="3400" b="1" dirty="0"/>
              <a:t>Ηλιακή απόκλιση (δ): </a:t>
            </a:r>
            <a:r>
              <a:rPr lang="el-GR" sz="3400" dirty="0"/>
              <a:t>πληροφορεί στις πόσες </a:t>
            </a:r>
            <a:r>
              <a:rPr lang="el-GR" sz="3400" baseline="30000" dirty="0"/>
              <a:t>ο</a:t>
            </a:r>
            <a:r>
              <a:rPr lang="el-GR" sz="3400" dirty="0"/>
              <a:t> πάνω ή κάτω από τον Ισημερινό προσπίπτουν κάθετα οι ηλιακές ακτίνες </a:t>
            </a:r>
            <a:r>
              <a:rPr lang="el-GR" sz="3400" dirty="0">
                <a:sym typeface="Wingdings" pitchFamily="2" charset="2"/>
              </a:rPr>
              <a:t> πληροφορία για την εποχή του έτους και για το ποσό της ηλιακής ενέργειας που φτάνει στο έδαφος σε δοθείσα θέση φ.</a:t>
            </a:r>
            <a:endParaRPr lang="el-GR" sz="3400" dirty="0"/>
          </a:p>
          <a:p>
            <a:pPr lvl="0"/>
            <a:r>
              <a:rPr lang="el-GR" sz="3400" b="1" dirty="0"/>
              <a:t>Αληθής ηλιακός χρόνος (</a:t>
            </a:r>
            <a:r>
              <a:rPr lang="en-US" sz="3400" b="1" dirty="0"/>
              <a:t>t</a:t>
            </a:r>
            <a:r>
              <a:rPr lang="en-US" sz="3400" b="1" baseline="-25000" dirty="0"/>
              <a:t>sol</a:t>
            </a:r>
            <a:r>
              <a:rPr lang="el-GR" sz="3400" b="1" dirty="0"/>
              <a:t>):</a:t>
            </a:r>
            <a:r>
              <a:rPr lang="el-GR" sz="3400" dirty="0"/>
              <a:t> Ο χρόνος που χρησιμοποιείται για τους υπολογισμούς στην ηλιακή γεωμετρία. Πληροφορεί για την ακριβή θέση του Ήλιου στον ουρανό σε σχέση με τη θέση μελέτης.</a:t>
            </a:r>
          </a:p>
          <a:p>
            <a:r>
              <a:rPr lang="el-GR" sz="3400" b="1" dirty="0"/>
              <a:t>Ωριαία γωνία (ω) ενός σημείου στην επιφάνεια της Γης: </a:t>
            </a:r>
            <a:r>
              <a:rPr lang="el-GR" sz="3400" dirty="0"/>
              <a:t>πληροφορεί πόσο απέχει (γωνιακή απόσταση, σε </a:t>
            </a:r>
            <a:r>
              <a:rPr lang="en-US" sz="3400" baseline="30000" dirty="0"/>
              <a:t>o</a:t>
            </a:r>
            <a:r>
              <a:rPr lang="el-GR" sz="3400" dirty="0"/>
              <a:t>) το λ της θέσης μελέτης από το λ του Ήλιου κατά τη συγκεκριμένη χρονική στιγμή.</a:t>
            </a:r>
          </a:p>
          <a:p>
            <a:r>
              <a:rPr lang="el-GR" sz="3400" b="1" dirty="0"/>
              <a:t>Συντεταγμένες θέσης Ήλιου:</a:t>
            </a:r>
          </a:p>
          <a:p>
            <a:pPr lvl="1"/>
            <a:r>
              <a:rPr lang="el-GR" sz="3400" b="1" dirty="0"/>
              <a:t>Γωνία ύψους Ηλίου (α): </a:t>
            </a:r>
            <a:r>
              <a:rPr lang="el-GR" sz="3400" dirty="0"/>
              <a:t>πληροφορεί πόσο πάνω από τον ορίζοντα έχει ανυψωθεί ο Ήλιος. </a:t>
            </a:r>
          </a:p>
          <a:p>
            <a:pPr lvl="1"/>
            <a:r>
              <a:rPr lang="el-GR" sz="3400" dirty="0"/>
              <a:t> </a:t>
            </a:r>
            <a:r>
              <a:rPr lang="el-GR" sz="3400" b="1" dirty="0"/>
              <a:t>Αζιμούθια γωνία Ηλίου (Ψ): </a:t>
            </a:r>
            <a:r>
              <a:rPr lang="el-GR" sz="3400" dirty="0"/>
              <a:t>πληροφορεί πόσο αριστερά ή δεξιά από το Ν βρίσκεται ο Ήλιος (προσανατολισμός Ήλιου).</a:t>
            </a:r>
          </a:p>
          <a:p>
            <a:pPr lvl="1"/>
            <a:r>
              <a:rPr lang="el-GR" sz="3400" b="1" dirty="0"/>
              <a:t>Ζενίθεια γωνία του Ήλιου (θ</a:t>
            </a:r>
            <a:r>
              <a:rPr lang="en-US" sz="3400" b="1" baseline="-25000" dirty="0"/>
              <a:t>z</a:t>
            </a:r>
            <a:r>
              <a:rPr lang="el-GR" sz="3400" b="1" dirty="0"/>
              <a:t>): </a:t>
            </a:r>
            <a:r>
              <a:rPr lang="el-GR" sz="3400" dirty="0"/>
              <a:t>συμπληρωματική γωνία </a:t>
            </a:r>
            <a:r>
              <a:rPr lang="el-GR" sz="3400" b="1" dirty="0"/>
              <a:t>ύψους Ηλίου</a:t>
            </a:r>
            <a:r>
              <a:rPr lang="el-GR" sz="3400" dirty="0"/>
              <a:t>. </a:t>
            </a:r>
          </a:p>
          <a:p>
            <a:pPr lvl="0"/>
            <a:r>
              <a:rPr lang="el-GR" sz="3400" b="1" dirty="0"/>
              <a:t>Αζιμούθια γωνία επιφάνειας(φ</a:t>
            </a:r>
            <a:r>
              <a:rPr lang="en-US" sz="3400" b="1" baseline="-25000" dirty="0"/>
              <a:t>p</a:t>
            </a:r>
            <a:r>
              <a:rPr lang="el-GR" sz="3400" b="1" dirty="0"/>
              <a:t>): </a:t>
            </a:r>
            <a:r>
              <a:rPr lang="el-GR" sz="3400" dirty="0"/>
              <a:t>πληροφορεί πόσο αριστερά ή δεξιά από το Ν βρίσκεται η κάθετος στην επιφάνεια (προσανατολισμός επιφάνειας).</a:t>
            </a:r>
          </a:p>
          <a:p>
            <a:pPr lvl="0"/>
            <a:r>
              <a:rPr lang="el-GR" sz="3400" b="1" dirty="0"/>
              <a:t>Γωνία πρόσπτωσης ηλιακών ακτίνων (θ ή θ</a:t>
            </a:r>
            <a:r>
              <a:rPr lang="en-US" sz="3400" b="1" baseline="-25000" dirty="0" err="1"/>
              <a:t>i</a:t>
            </a:r>
            <a:r>
              <a:rPr lang="el-GR" sz="3400" b="1" dirty="0"/>
              <a:t>)</a:t>
            </a:r>
            <a:r>
              <a:rPr lang="en-US" sz="3400" b="1" dirty="0"/>
              <a:t>: </a:t>
            </a:r>
            <a:r>
              <a:rPr lang="el-GR" sz="3400" b="1" u="sng" dirty="0"/>
              <a:t>ΠΡΟΣΟΧΗ:</a:t>
            </a:r>
            <a:r>
              <a:rPr lang="el-GR" sz="3400" b="1" dirty="0"/>
              <a:t>  </a:t>
            </a:r>
            <a:r>
              <a:rPr lang="el-GR" sz="3400" dirty="0"/>
              <a:t>θ=0</a:t>
            </a:r>
            <a:r>
              <a:rPr lang="el-GR" sz="3400" baseline="30000" dirty="0"/>
              <a:t>ο</a:t>
            </a:r>
            <a:r>
              <a:rPr lang="el-GR" sz="3400" dirty="0"/>
              <a:t> για κάθετη πρόσπτωση.</a:t>
            </a:r>
          </a:p>
          <a:p>
            <a:r>
              <a:rPr lang="el-GR" sz="3400" b="1" dirty="0"/>
              <a:t>Γωνία κλίσης επιφάνειας (β): </a:t>
            </a:r>
            <a:r>
              <a:rPr lang="el-GR" sz="3400" dirty="0"/>
              <a:t>προσδιορίζεται</a:t>
            </a:r>
            <a:r>
              <a:rPr lang="el-GR" sz="3400" b="1" dirty="0"/>
              <a:t> </a:t>
            </a:r>
            <a:r>
              <a:rPr lang="el-GR" sz="3400" dirty="0"/>
              <a:t>πάντα σε σχέση με το οριζόντιο επίπεδο.</a:t>
            </a:r>
            <a:endParaRPr lang="en-US" sz="3400" dirty="0"/>
          </a:p>
          <a:p>
            <a:pPr lvl="0"/>
            <a:endParaRPr lang="el-GR" dirty="0"/>
          </a:p>
          <a:p>
            <a:endParaRPr lang="el-GR" dirty="0"/>
          </a:p>
          <a:p>
            <a:pPr lvl="0"/>
            <a:endParaRPr lang="el-GR" dirty="0"/>
          </a:p>
          <a:p>
            <a:endParaRPr lang="el-GR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85800" y="971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14314"/>
            <a:ext cx="8229600" cy="500042"/>
          </a:xfrm>
        </p:spPr>
        <p:txBody>
          <a:bodyPr>
            <a:noAutofit/>
          </a:bodyPr>
          <a:lstStyle/>
          <a:p>
            <a:r>
              <a:rPr lang="el-GR" sz="3000" b="1" dirty="0"/>
              <a:t>Συνοψίζοντας…</a:t>
            </a:r>
            <a:endParaRPr lang="en-US" sz="3000" b="1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85800" y="971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85800" algn="l"/>
              </a:tabLst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9" name="8 - Θέση περιεχομένου"/>
          <p:cNvSpPr>
            <a:spLocks noGrp="1"/>
          </p:cNvSpPr>
          <p:nvPr>
            <p:ph idx="1"/>
          </p:nvPr>
        </p:nvSpPr>
        <p:spPr>
          <a:xfrm>
            <a:off x="357158" y="5661059"/>
            <a:ext cx="8429684" cy="55402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1200" b="1" dirty="0"/>
              <a:t>Σημαντικές παράμετροι ηλιακής γεωμετρίας κατά την πρόσπτωση ηλιακής ακτινοβολίας σε κεκλιμένη επιφάνεια στο έδαφος</a:t>
            </a:r>
          </a:p>
          <a:p>
            <a:pPr>
              <a:buNone/>
            </a:pPr>
            <a:r>
              <a:rPr lang="el-GR" sz="1000" b="1" dirty="0"/>
              <a:t>Πηγή: </a:t>
            </a:r>
            <a:r>
              <a:rPr lang="en-US" sz="1000" u="sng" dirty="0">
                <a:hlinkClick r:id="rId2"/>
              </a:rPr>
              <a:t>https</a:t>
            </a:r>
            <a:r>
              <a:rPr lang="el-GR" sz="1000" u="sng" dirty="0">
                <a:hlinkClick r:id="rId2"/>
              </a:rPr>
              <a:t>://</a:t>
            </a:r>
            <a:r>
              <a:rPr lang="en-US" sz="1000" u="sng" dirty="0">
                <a:hlinkClick r:id="rId2"/>
              </a:rPr>
              <a:t>www</a:t>
            </a:r>
            <a:r>
              <a:rPr lang="el-GR" sz="1000" u="sng" dirty="0">
                <a:hlinkClick r:id="rId2"/>
              </a:rPr>
              <a:t>.</a:t>
            </a:r>
            <a:r>
              <a:rPr lang="en-US" sz="1000" u="sng" dirty="0">
                <a:hlinkClick r:id="rId2"/>
              </a:rPr>
              <a:t>sciencedirect</a:t>
            </a:r>
            <a:r>
              <a:rPr lang="el-GR" sz="1000" u="sng" dirty="0">
                <a:hlinkClick r:id="rId2"/>
              </a:rPr>
              <a:t>.</a:t>
            </a:r>
            <a:r>
              <a:rPr lang="en-US" sz="1000" u="sng" dirty="0">
                <a:hlinkClick r:id="rId2"/>
              </a:rPr>
              <a:t>com</a:t>
            </a:r>
            <a:r>
              <a:rPr lang="el-GR" sz="1000" u="sng" dirty="0">
                <a:hlinkClick r:id="rId2"/>
              </a:rPr>
              <a:t>/</a:t>
            </a:r>
            <a:r>
              <a:rPr lang="en-US" sz="1000" u="sng" dirty="0">
                <a:hlinkClick r:id="rId2"/>
              </a:rPr>
              <a:t>topics</a:t>
            </a:r>
            <a:r>
              <a:rPr lang="el-GR" sz="1000" u="sng" dirty="0">
                <a:hlinkClick r:id="rId2"/>
              </a:rPr>
              <a:t>/</a:t>
            </a:r>
            <a:r>
              <a:rPr lang="en-US" sz="1000" u="sng" dirty="0">
                <a:hlinkClick r:id="rId2"/>
              </a:rPr>
              <a:t>engineering</a:t>
            </a:r>
            <a:r>
              <a:rPr lang="el-GR" sz="1000" u="sng" dirty="0">
                <a:hlinkClick r:id="rId2"/>
              </a:rPr>
              <a:t>/</a:t>
            </a:r>
            <a:r>
              <a:rPr lang="en-US" sz="1000" u="sng" dirty="0">
                <a:hlinkClick r:id="rId2"/>
              </a:rPr>
              <a:t>sun</a:t>
            </a:r>
            <a:r>
              <a:rPr lang="el-GR" sz="1000" u="sng" dirty="0">
                <a:hlinkClick r:id="rId2"/>
              </a:rPr>
              <a:t>-</a:t>
            </a:r>
            <a:r>
              <a:rPr lang="en-US" sz="1000" u="sng" dirty="0">
                <a:hlinkClick r:id="rId2"/>
              </a:rPr>
              <a:t>path</a:t>
            </a:r>
            <a:r>
              <a:rPr lang="el-GR" sz="1000" u="sng" dirty="0">
                <a:hlinkClick r:id="rId2"/>
              </a:rPr>
              <a:t>-</a:t>
            </a:r>
            <a:r>
              <a:rPr lang="en-US" sz="1000" u="sng" dirty="0">
                <a:hlinkClick r:id="rId2"/>
              </a:rPr>
              <a:t>diagram</a:t>
            </a:r>
            <a:endParaRPr lang="el-GR" sz="1000" dirty="0"/>
          </a:p>
          <a:p>
            <a:pPr>
              <a:buNone/>
            </a:pPr>
            <a:endParaRPr lang="el-GR" dirty="0"/>
          </a:p>
        </p:txBody>
      </p:sp>
      <p:pic>
        <p:nvPicPr>
          <p:cNvPr id="10" name="9 - Εικόνα" descr="Sun Path Diagram - an overview | ScienceDirect Topics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1071546"/>
            <a:ext cx="5786478" cy="43577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706090"/>
          </a:xfrm>
        </p:spPr>
        <p:txBody>
          <a:bodyPr>
            <a:normAutofit/>
          </a:bodyPr>
          <a:lstStyle/>
          <a:p>
            <a:r>
              <a:rPr lang="el-GR" sz="3000" b="1" dirty="0"/>
              <a:t>Πειραματικό Μέρος – Παράδειγμα επεξεργασίας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80728"/>
            <a:ext cx="8892480" cy="51399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2000" dirty="0"/>
              <a:t>	</a:t>
            </a:r>
            <a:r>
              <a:rPr lang="el-GR" sz="2000" b="1" dirty="0"/>
              <a:t>Στις 3 Φεβρουαρίου, ώρα 11:00  και σε περιοχή με φ=35,53</a:t>
            </a:r>
            <a:r>
              <a:rPr lang="el-GR" sz="2000" b="1" baseline="30000" dirty="0"/>
              <a:t>ο</a:t>
            </a:r>
            <a:r>
              <a:rPr lang="el-GR" sz="2000" b="1" dirty="0"/>
              <a:t> και λ=2</a:t>
            </a:r>
            <a:r>
              <a:rPr lang="en-US" sz="2000" b="1" dirty="0"/>
              <a:t>4</a:t>
            </a:r>
            <a:r>
              <a:rPr lang="el-GR" sz="2000" b="1" dirty="0"/>
              <a:t>,058</a:t>
            </a:r>
            <a:r>
              <a:rPr lang="el-GR" sz="2000" b="1" baseline="30000" dirty="0"/>
              <a:t>ο</a:t>
            </a:r>
            <a:r>
              <a:rPr lang="el-GR" sz="2000" b="1" dirty="0"/>
              <a:t> λήφθηκε μέτρηση πυκνότητας ολικής ηλιακής ακτινοβολίας, σε οριζόντια επιφάνεια νότιου προσανατολισμού, ίση με Ι=400</a:t>
            </a:r>
            <a:r>
              <a:rPr lang="en-US" sz="2000" b="1" dirty="0"/>
              <a:t>W/m</a:t>
            </a:r>
            <a:r>
              <a:rPr lang="en-US" sz="2000" b="1" baseline="30000" dirty="0"/>
              <a:t>2</a:t>
            </a:r>
            <a:r>
              <a:rPr lang="en-US" sz="2000" b="1" dirty="0"/>
              <a:t>.</a:t>
            </a:r>
            <a:r>
              <a:rPr lang="el-GR" sz="2000" b="1" dirty="0"/>
              <a:t>  </a:t>
            </a:r>
          </a:p>
          <a:p>
            <a:pPr>
              <a:buNone/>
            </a:pPr>
            <a:r>
              <a:rPr lang="el-GR" sz="2000" b="1" dirty="0"/>
              <a:t>	Δίνεται ότι η ηλιακή σταθερά ισούται με </a:t>
            </a:r>
            <a:r>
              <a:rPr lang="en-US" sz="2000" b="1" dirty="0"/>
              <a:t>G</a:t>
            </a:r>
            <a:r>
              <a:rPr lang="en-US" sz="2000" b="1" baseline="-25000" dirty="0"/>
              <a:t>o</a:t>
            </a:r>
            <a:r>
              <a:rPr lang="en-US" sz="2000" b="1" dirty="0"/>
              <a:t>=</a:t>
            </a:r>
            <a:r>
              <a:rPr lang="el-GR" sz="2000" b="1" dirty="0"/>
              <a:t>1367</a:t>
            </a:r>
            <a:r>
              <a:rPr lang="en-US" sz="2000" b="1" dirty="0"/>
              <a:t> W/m</a:t>
            </a:r>
            <a:r>
              <a:rPr lang="en-US" sz="2000" b="1" baseline="30000" dirty="0"/>
              <a:t>2</a:t>
            </a:r>
            <a:r>
              <a:rPr lang="en-US" sz="2000" b="1" dirty="0"/>
              <a:t>.</a:t>
            </a:r>
            <a:r>
              <a:rPr lang="el-GR" sz="2000" b="1" dirty="0"/>
              <a:t> </a:t>
            </a:r>
          </a:p>
          <a:p>
            <a:pPr>
              <a:buNone/>
            </a:pPr>
            <a:endParaRPr lang="el-GR" sz="2000" b="1" dirty="0"/>
          </a:p>
          <a:p>
            <a:pPr marL="457200" indent="-457200">
              <a:buFont typeface="+mj-lt"/>
              <a:buAutoNum type="arabicPeriod"/>
            </a:pPr>
            <a:r>
              <a:rPr lang="el-GR" sz="2000" b="1" dirty="0"/>
              <a:t>Να γίνει διαχωρισμός σε άμεση και διάχυτη ηλιακή ακτινοβολία.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000" b="1" dirty="0"/>
              <a:t>Τι συμπεραίνετε για την αιθριότητα του ουρανού τη συγκεκριμένη ημέρα; </a:t>
            </a:r>
          </a:p>
          <a:p>
            <a:pPr marL="457200" indent="-457200">
              <a:buFont typeface="+mj-lt"/>
              <a:buAutoNum type="arabicPeriod"/>
            </a:pPr>
            <a:endParaRPr lang="el-GR" sz="2000" b="1" dirty="0"/>
          </a:p>
          <a:p>
            <a:pPr marL="457200" indent="-457200">
              <a:buNone/>
            </a:pPr>
            <a:r>
              <a:rPr lang="el-GR" sz="2000" b="1" dirty="0"/>
              <a:t>	</a:t>
            </a:r>
            <a:r>
              <a:rPr lang="el-GR" sz="2000" dirty="0"/>
              <a:t>Η λύση έχει δειχθεί στην ενότητα Α Μέρος, με τη διαφορά πως, στην περίπτωση αυτή η ζενίθεια γωνία δεν είναι γνωστή και συνεπώς θα πρέπει να υπολογιστεί μέσω της ηλιακής γεωμετρίας. </a:t>
            </a:r>
          </a:p>
          <a:p>
            <a:pPr marL="457200" indent="-457200">
              <a:buNone/>
            </a:pPr>
            <a:endParaRPr lang="en-US" sz="20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51142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l-GR" sz="3000" b="1" dirty="0"/>
              <a:t>Πειραματικό Μέρος – Θεωρία υπολογισμού ζενίθειας γωνίας</a:t>
            </a:r>
            <a:endParaRPr lang="en-US" sz="3000" b="1" dirty="0"/>
          </a:p>
        </p:txBody>
      </p:sp>
      <p:pic>
        <p:nvPicPr>
          <p:cNvPr id="5" name="4 - Εικόνα"/>
          <p:cNvPicPr/>
          <p:nvPr/>
        </p:nvPicPr>
        <p:blipFill>
          <a:blip r:embed="rId2"/>
          <a:srcRect l="27906" t="26179" r="31791" b="31322"/>
          <a:stretch>
            <a:fillRect/>
          </a:stretch>
        </p:blipFill>
        <p:spPr bwMode="auto">
          <a:xfrm>
            <a:off x="571472" y="1214422"/>
            <a:ext cx="8001056" cy="51435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51142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l-GR" sz="3000" b="1" dirty="0"/>
              <a:t>Πειραματικό Μέρος – Θεωρία υπολογισμού ζενίθειας γωνίας</a:t>
            </a:r>
            <a:endParaRPr lang="en-US" sz="3000" b="1" dirty="0"/>
          </a:p>
        </p:txBody>
      </p:sp>
      <p:pic>
        <p:nvPicPr>
          <p:cNvPr id="6" name="5 - Εικόνα"/>
          <p:cNvPicPr/>
          <p:nvPr/>
        </p:nvPicPr>
        <p:blipFill>
          <a:blip r:embed="rId2"/>
          <a:srcRect l="28553" t="9679" r="30007" b="9981"/>
          <a:stretch>
            <a:fillRect/>
          </a:stretch>
        </p:blipFill>
        <p:spPr bwMode="auto">
          <a:xfrm>
            <a:off x="1000100" y="928670"/>
            <a:ext cx="7286676" cy="55007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Σας ευχαριστώ!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endParaRPr lang="el-GR" dirty="0"/>
          </a:p>
        </p:txBody>
      </p:sp>
      <p:pic>
        <p:nvPicPr>
          <p:cNvPr id="44038" name="Picture 6" descr="Σχετική εικόν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1857364"/>
            <a:ext cx="5400600" cy="38575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18137</TotalTime>
  <Words>7642</Words>
  <Application>Microsoft Office PowerPoint</Application>
  <PresentationFormat>Προβολή στην οθόνη (4:3)</PresentationFormat>
  <Paragraphs>793</Paragraphs>
  <Slides>72</Slides>
  <Notes>6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72</vt:i4>
      </vt:variant>
    </vt:vector>
  </HeadingPairs>
  <TitlesOfParts>
    <vt:vector size="77" baseType="lpstr">
      <vt:lpstr>Arial</vt:lpstr>
      <vt:lpstr>Calibri</vt:lpstr>
      <vt:lpstr>Courier New</vt:lpstr>
      <vt:lpstr>Times New Roman</vt:lpstr>
      <vt:lpstr>Θέμα του Office</vt:lpstr>
      <vt:lpstr>Ηλιακή Ακτινοβολία</vt:lpstr>
      <vt:lpstr>Περιεχόμενα</vt:lpstr>
      <vt:lpstr>Α ΜΕΡΟΣ  Ηλιακή ενέργεια στο όριο της ατμόσφαιρας και στο έδαφος  - Διαχωρισμός ολικής ηλιακής ακτινοβολίας σε άμεση και διάχυτη</vt:lpstr>
      <vt:lpstr>Ηλιακή Ενέργεια</vt:lpstr>
      <vt:lpstr>Ηλιακή Ενέργεια</vt:lpstr>
      <vt:lpstr>Ηλιακή Ενέργεια</vt:lpstr>
      <vt:lpstr>Ηλιακή ενέργεια στο άνω όριο της ατμόσφαιρας – Ηλιακή σταθερά</vt:lpstr>
      <vt:lpstr>Ηλιακή ενέργεια στο άνω όριο της ατμόσφαιρας</vt:lpstr>
      <vt:lpstr>Επίδραση της γήινης ατμόσφαιρας στην ένταση της ηλιακής ακτινοβολίας που φτάνει στο έδαφος</vt:lpstr>
      <vt:lpstr>Ολική, άμεση και διάχυτη ηλιακή ακτινοβολία</vt:lpstr>
      <vt:lpstr>Υπολογισμός άμεσης και διάχυτης συνιστώσας από μετρήσεις ακτινοβολίας</vt:lpstr>
      <vt:lpstr>Θεωρία Υπολογισμός άμεσης και διάχυτης συνιστώσας σε οριζόντιο επίπεδο - Μοντέλο Orgill και Hollands</vt:lpstr>
      <vt:lpstr>Θεωρία Υπολογισμός άμεσης και διάχυτης συνιστώσας σε οριζόντιο επίπεδο - Μοντέλο Orgill και Hollands</vt:lpstr>
      <vt:lpstr>Υπολογισμός άμεσης και διάχυτης συνιστώσας σε κεκλιμένο επίπεδο</vt:lpstr>
      <vt:lpstr>Επίδραση άμεσης και διάχυτης ακτινοβολίας στην ολική</vt:lpstr>
      <vt:lpstr>Ημερήσια και εποχιακή μεταβολή ηλιακής ακτινοβολίας </vt:lpstr>
      <vt:lpstr>Ηλιακό δυναμικό</vt:lpstr>
      <vt:lpstr>Χάρτες Ηλιακού Δυναμικού</vt:lpstr>
      <vt:lpstr> Επιδράσεις και εφαρμογές εκμετάλλευσης ηλιακής ακτινοβολίας  </vt:lpstr>
      <vt:lpstr>Παράδειγμα εφαρμογής: Διαστασιολόγηση σκιαδίων</vt:lpstr>
      <vt:lpstr> Παράδειγμα εφαρμογής: Έλεγχος επίδρασης υαλοπινάκων στη θέρμανση εσωτερικών χώρων </vt:lpstr>
      <vt:lpstr>Παράδειγμα πειραματικού μέρους</vt:lpstr>
      <vt:lpstr>Όργανα μέτρησης ηλιακής ακτινοβολίας</vt:lpstr>
      <vt:lpstr>Όργανα μέτρησης ηλιακής ακτινοβολίας - Ακτινόμετρα</vt:lpstr>
      <vt:lpstr>Όργανα μέτρησης ηλιακής ακτινοβολίας –  Μέτρηση ολικής ηλιακής ακτινοβολίας και συνιστωσών της</vt:lpstr>
      <vt:lpstr>Πυρανόμετρο – Μέτρηση ολικής ακτινοβολίας</vt:lpstr>
      <vt:lpstr>Πυρανόμετρο – Αρχή λειτουργίας</vt:lpstr>
      <vt:lpstr>Πυρανόμετρο – Αρχή λειτουργίας</vt:lpstr>
      <vt:lpstr>Πυρανόμετρο – Μέτρηση διάχυτης ακτινοβολίας</vt:lpstr>
      <vt:lpstr>Πυρανόμετρο - Πυρηλιόμετρο</vt:lpstr>
      <vt:lpstr>Πυρηλιόμετρα – Μέτρηση άμεσης ακτινοβολίας</vt:lpstr>
      <vt:lpstr>Εναλλακτικός τρόπος μέτρησης άμεσης ακτινοβολίας</vt:lpstr>
      <vt:lpstr>Όργανα μέτρησης ηλιακής ακτινοβολίας</vt:lpstr>
      <vt:lpstr>  Παράγοντες που επιδρούν στη λειτουργία των οργάνων μέτρησης ακτινοβολίας </vt:lpstr>
      <vt:lpstr>  Παράγοντες που επιδρούν στη λειτουργία των οργάνων μέτρησης ακτινοβολίας </vt:lpstr>
      <vt:lpstr>Επίδραση προσανατολισμού Φp και κλίσης β στη συλλογή άμεσης ηλιακής ακτινοβολίας από μια επιφάνεια</vt:lpstr>
      <vt:lpstr>Η διαδρομή του Ήλιου στον ουρανό</vt:lpstr>
      <vt:lpstr> Επίδραση προσανατολισμού Φp και κλίσης β στη συλλογή διάχυτης ηλιακής ακτινοβολίας από μια επιφάνεια</vt:lpstr>
      <vt:lpstr>Πειραματικό Μέρος</vt:lpstr>
      <vt:lpstr>Πειραματικό Μέρος</vt:lpstr>
      <vt:lpstr>Πειραματικό Μέρος – Μετρήσεις πυκνότητας ολικής ηλιακής ακτινοβολίας Ι με πυρανόμετρο</vt:lpstr>
      <vt:lpstr>Πειραματικό Μέρος – Μετρήσεις πυκνότητας ολικής ηλιακής ακτινοβολίας Ι με πυρανόμετρο</vt:lpstr>
      <vt:lpstr>Πειραματικό Μέρος – Μετρήσεις πυκνότητας ολικής ηλιακής ακτινοβολίας Ι με πυρανόμετρο</vt:lpstr>
      <vt:lpstr>Επεξεργασία μετρήσεων – Παράδειγμα: Ερώτηση 1</vt:lpstr>
      <vt:lpstr>Θεωρία Υπολογισμός άμεσης και διάχυτης συνιστώσας σε οριζόντιο επίπεδο - Μοντέλο Orgill και Hollands</vt:lpstr>
      <vt:lpstr>Θεωρία Υπολογισμός άμεσης και διάχυτης συνιστώσας σε οριζόντιο επίπεδο - Μοντέλο Orgill και Hollands</vt:lpstr>
      <vt:lpstr>Επίλυση στο Excel…</vt:lpstr>
      <vt:lpstr>Επεξεργασία μετρήσεων – Παράδειγμα: Ερώτηση 2</vt:lpstr>
      <vt:lpstr> Επεξεργασία μετρήσεων – Παράδειγμα: Ερώτηση 3</vt:lpstr>
      <vt:lpstr> Β ΜΕΡΟΣ  Σύντομη επισκόπηση στις απαραίτητες έννοιες ηλιακής γεωμετρίας</vt:lpstr>
      <vt:lpstr>Κινήσεις Γης</vt:lpstr>
      <vt:lpstr>Ηλιακή Γεωμετρία – Ιουλιανή ημέρα </vt:lpstr>
      <vt:lpstr>Ηλιακή Γεωμετρία –  Γεωγραφικές συντεταγμένες θέσης</vt:lpstr>
      <vt:lpstr>Ηλιακή Γεωμετρία – Ηλιακή απόκλιση</vt:lpstr>
      <vt:lpstr>Ηλιακή Γεωμετρία – Εποχιακή μεταβολή ηλιακής απόκλισης στο Βόρειο Ημισφαίριο</vt:lpstr>
      <vt:lpstr>Ηλιακή Γεωμετρία – Αληθής ηλιακός χρόνος</vt:lpstr>
      <vt:lpstr>Ηλιακή Γεωμετρία – Ωριαία γωνία</vt:lpstr>
      <vt:lpstr>Συντεταγμένες Ήλιου – Ύψος/Ανύψωση Ηλίου</vt:lpstr>
      <vt:lpstr>Η ημερήσια διαδρομή του Ήλιου στον ουρανό</vt:lpstr>
      <vt:lpstr>Συντεταγμένες Ήλιου – Αζιμούθιο Ηλίου</vt:lpstr>
      <vt:lpstr>Ηλιακή Γεωμετρία – Αζιμούθια γωνία επιφάνειας</vt:lpstr>
      <vt:lpstr>Ηλιακή Γεωμετρία – Ζενίθεια γωνία</vt:lpstr>
      <vt:lpstr>Ηλιακή Γεωμετρία – Γωνία πρόσπτωσης ηλιακών ακτίνων</vt:lpstr>
      <vt:lpstr>Συνοψίζοντας…</vt:lpstr>
      <vt:lpstr>Ηλιακή Γεωμετρία – Γωνία πρόσπτωσης ηλιακών ακτίνων</vt:lpstr>
      <vt:lpstr>Ηλιακή Γεωμετρία – Γωνία κλίσης</vt:lpstr>
      <vt:lpstr>Συνοψίζοντας…</vt:lpstr>
      <vt:lpstr>Συνοψίζοντας…</vt:lpstr>
      <vt:lpstr>Πειραματικό Μέρος – Παράδειγμα επεξεργασίας</vt:lpstr>
      <vt:lpstr>Πειραματικό Μέρος – Θεωρία υπολογισμού ζενίθειας γωνίας</vt:lpstr>
      <vt:lpstr>Πειραματικό Μέρος – Θεωρία υπολογισμού ζενίθειας γωνίας</vt:lpstr>
      <vt:lpstr>Σας ευχαριστώ!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Ηλιακή Γεωμετρία</dc:title>
  <dc:creator>John</dc:creator>
  <cp:lastModifiedBy>pauloschristofi@gmail.com</cp:lastModifiedBy>
  <cp:revision>1056</cp:revision>
  <dcterms:created xsi:type="dcterms:W3CDTF">2016-03-15T08:18:00Z</dcterms:created>
  <dcterms:modified xsi:type="dcterms:W3CDTF">2021-06-29T14:19:52Z</dcterms:modified>
</cp:coreProperties>
</file>