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95" r:id="rId2"/>
    <p:sldId id="257" r:id="rId3"/>
    <p:sldId id="300" r:id="rId4"/>
    <p:sldId id="366" r:id="rId5"/>
    <p:sldId id="367" r:id="rId6"/>
    <p:sldId id="258" r:id="rId7"/>
    <p:sldId id="323" r:id="rId8"/>
    <p:sldId id="262" r:id="rId9"/>
    <p:sldId id="263" r:id="rId10"/>
    <p:sldId id="326" r:id="rId11"/>
    <p:sldId id="361" r:id="rId12"/>
    <p:sldId id="363" r:id="rId13"/>
    <p:sldId id="265" r:id="rId14"/>
    <p:sldId id="266" r:id="rId15"/>
    <p:sldId id="267" r:id="rId16"/>
    <p:sldId id="327" r:id="rId17"/>
    <p:sldId id="330" r:id="rId18"/>
    <p:sldId id="335" r:id="rId19"/>
    <p:sldId id="364" r:id="rId20"/>
    <p:sldId id="336" r:id="rId21"/>
    <p:sldId id="337" r:id="rId22"/>
    <p:sldId id="268" r:id="rId23"/>
    <p:sldId id="362" r:id="rId24"/>
    <p:sldId id="269" r:id="rId25"/>
    <p:sldId id="338" r:id="rId26"/>
    <p:sldId id="274" r:id="rId27"/>
    <p:sldId id="305" r:id="rId28"/>
    <p:sldId id="360" r:id="rId29"/>
    <p:sldId id="320" r:id="rId30"/>
    <p:sldId id="350" r:id="rId31"/>
    <p:sldId id="354" r:id="rId32"/>
    <p:sldId id="351" r:id="rId33"/>
    <p:sldId id="358" r:id="rId34"/>
    <p:sldId id="322" r:id="rId35"/>
    <p:sldId id="299" r:id="rId36"/>
    <p:sldId id="319" r:id="rId37"/>
    <p:sldId id="301" r:id="rId38"/>
    <p:sldId id="298" r:id="rId39"/>
    <p:sldId id="352" r:id="rId40"/>
    <p:sldId id="347" r:id="rId41"/>
    <p:sldId id="365" r:id="rId42"/>
    <p:sldId id="348" r:id="rId43"/>
    <p:sldId id="289" r:id="rId44"/>
    <p:sldId id="359" r:id="rId45"/>
    <p:sldId id="291" r:id="rId46"/>
    <p:sldId id="312" r:id="rId47"/>
    <p:sldId id="314" r:id="rId48"/>
    <p:sldId id="315" r:id="rId49"/>
    <p:sldId id="309" r:id="rId5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9" d="100"/>
          <a:sy n="69" d="100"/>
        </p:scale>
        <p:origin x="-141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Lenovo\Documents\&#932;&#917;&#928;\2020\&#916;&#949;&#948;&#959;&#956;&#941;&#957;&#945;%20&#902;&#963;&#954;&#951;&#963;&#951;%2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enovo\Documents\&#932;&#917;&#928;\2020\&#916;&#949;&#948;&#959;&#956;&#941;&#957;&#945;%20&#902;&#963;&#954;&#951;&#963;&#951;%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enovo\Documents\&#932;&#917;&#928;\2020\&#916;&#949;&#948;&#959;&#956;&#941;&#957;&#945;%20&#902;&#963;&#954;&#951;&#963;&#951;%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dirty="0"/>
              <a:t>Στιγμιαί</a:t>
            </a:r>
            <a:r>
              <a:rPr lang="el-GR" baseline="0" dirty="0"/>
              <a:t>α τ</a:t>
            </a:r>
            <a:r>
              <a:rPr lang="el-GR" dirty="0"/>
              <a:t>αχύτητα ανέμου (</a:t>
            </a:r>
            <a:r>
              <a:rPr lang="en-US" dirty="0"/>
              <a:t>m/s)</a:t>
            </a:r>
          </a:p>
        </c:rich>
      </c:tx>
      <c:layout/>
    </c:title>
    <c:plotArea>
      <c:layout/>
      <c:scatterChart>
        <c:scatterStyle val="lineMarker"/>
        <c:ser>
          <c:idx val="0"/>
          <c:order val="0"/>
          <c:tx>
            <c:v>Ταχύτητα (m/s)</c:v>
          </c:tx>
          <c:xVal>
            <c:numRef>
              <c:f>'Στιγμιαία ταχύτητα ανέμου'!$B$2:$B$61</c:f>
              <c:numCache>
                <c:formatCode>General</c:formatCode>
                <c:ptCount val="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numCache>
            </c:numRef>
          </c:xVal>
          <c:yVal>
            <c:numRef>
              <c:f>'Στιγμιαία ταχύτητα ανέμου'!$C$2:$C$61</c:f>
              <c:numCache>
                <c:formatCode>General</c:formatCode>
                <c:ptCount val="60"/>
                <c:pt idx="0">
                  <c:v>5.3</c:v>
                </c:pt>
                <c:pt idx="1">
                  <c:v>6.4</c:v>
                </c:pt>
                <c:pt idx="2">
                  <c:v>5.2</c:v>
                </c:pt>
                <c:pt idx="3">
                  <c:v>5.5</c:v>
                </c:pt>
                <c:pt idx="4">
                  <c:v>4.7</c:v>
                </c:pt>
                <c:pt idx="5">
                  <c:v>3.6</c:v>
                </c:pt>
                <c:pt idx="6">
                  <c:v>4.2</c:v>
                </c:pt>
                <c:pt idx="7">
                  <c:v>5.8</c:v>
                </c:pt>
                <c:pt idx="8">
                  <c:v>7.3</c:v>
                </c:pt>
                <c:pt idx="9">
                  <c:v>6.2</c:v>
                </c:pt>
                <c:pt idx="10">
                  <c:v>6</c:v>
                </c:pt>
                <c:pt idx="11">
                  <c:v>4</c:v>
                </c:pt>
                <c:pt idx="12">
                  <c:v>3.2</c:v>
                </c:pt>
                <c:pt idx="13">
                  <c:v>3.3</c:v>
                </c:pt>
                <c:pt idx="14">
                  <c:v>4.7</c:v>
                </c:pt>
                <c:pt idx="15">
                  <c:v>3.8</c:v>
                </c:pt>
                <c:pt idx="16">
                  <c:v>2.2999999999999998</c:v>
                </c:pt>
                <c:pt idx="17">
                  <c:v>2.7</c:v>
                </c:pt>
                <c:pt idx="18">
                  <c:v>1.5</c:v>
                </c:pt>
                <c:pt idx="19">
                  <c:v>2.6</c:v>
                </c:pt>
                <c:pt idx="20">
                  <c:v>3.8</c:v>
                </c:pt>
                <c:pt idx="21">
                  <c:v>4.3</c:v>
                </c:pt>
                <c:pt idx="22">
                  <c:v>5.9</c:v>
                </c:pt>
                <c:pt idx="23">
                  <c:v>6.3</c:v>
                </c:pt>
                <c:pt idx="24">
                  <c:v>6.9</c:v>
                </c:pt>
                <c:pt idx="25">
                  <c:v>7.2</c:v>
                </c:pt>
                <c:pt idx="26">
                  <c:v>6.4</c:v>
                </c:pt>
                <c:pt idx="27">
                  <c:v>5.3</c:v>
                </c:pt>
                <c:pt idx="28">
                  <c:v>4</c:v>
                </c:pt>
                <c:pt idx="29">
                  <c:v>4.3</c:v>
                </c:pt>
                <c:pt idx="30">
                  <c:v>3.4</c:v>
                </c:pt>
                <c:pt idx="31">
                  <c:v>3.3</c:v>
                </c:pt>
                <c:pt idx="32">
                  <c:v>2.1</c:v>
                </c:pt>
                <c:pt idx="33">
                  <c:v>2</c:v>
                </c:pt>
                <c:pt idx="34">
                  <c:v>1.8</c:v>
                </c:pt>
                <c:pt idx="35">
                  <c:v>3.6</c:v>
                </c:pt>
                <c:pt idx="36">
                  <c:v>2.7</c:v>
                </c:pt>
                <c:pt idx="37">
                  <c:v>3.5</c:v>
                </c:pt>
                <c:pt idx="38">
                  <c:v>5.7</c:v>
                </c:pt>
                <c:pt idx="39">
                  <c:v>3.8</c:v>
                </c:pt>
                <c:pt idx="40">
                  <c:v>2.1</c:v>
                </c:pt>
                <c:pt idx="41">
                  <c:v>3.6</c:v>
                </c:pt>
                <c:pt idx="42">
                  <c:v>4.2</c:v>
                </c:pt>
                <c:pt idx="43">
                  <c:v>5.3</c:v>
                </c:pt>
                <c:pt idx="44">
                  <c:v>6.4</c:v>
                </c:pt>
                <c:pt idx="45">
                  <c:v>5.4</c:v>
                </c:pt>
                <c:pt idx="46">
                  <c:v>5.7</c:v>
                </c:pt>
                <c:pt idx="47">
                  <c:v>6.1</c:v>
                </c:pt>
                <c:pt idx="48">
                  <c:v>4.2</c:v>
                </c:pt>
                <c:pt idx="49">
                  <c:v>4.5</c:v>
                </c:pt>
                <c:pt idx="50">
                  <c:v>3.6</c:v>
                </c:pt>
                <c:pt idx="51">
                  <c:v>2.7</c:v>
                </c:pt>
                <c:pt idx="52">
                  <c:v>4.9000000000000004</c:v>
                </c:pt>
                <c:pt idx="53">
                  <c:v>5.0999999999999996</c:v>
                </c:pt>
                <c:pt idx="54">
                  <c:v>4.2</c:v>
                </c:pt>
                <c:pt idx="55">
                  <c:v>3.8</c:v>
                </c:pt>
                <c:pt idx="56">
                  <c:v>3.1</c:v>
                </c:pt>
                <c:pt idx="57">
                  <c:v>2.6</c:v>
                </c:pt>
                <c:pt idx="58">
                  <c:v>2.2999999999999998</c:v>
                </c:pt>
                <c:pt idx="59">
                  <c:v>4.8</c:v>
                </c:pt>
              </c:numCache>
            </c:numRef>
          </c:yVal>
        </c:ser>
        <c:axId val="171495808"/>
        <c:axId val="171497728"/>
      </c:scatterChart>
      <c:valAx>
        <c:axId val="171495808"/>
        <c:scaling>
          <c:orientation val="minMax"/>
        </c:scaling>
        <c:axPos val="b"/>
        <c:title>
          <c:tx>
            <c:rich>
              <a:bodyPr/>
              <a:lstStyle/>
              <a:p>
                <a:pPr>
                  <a:defRPr/>
                </a:pPr>
                <a:r>
                  <a:rPr lang="el-GR" dirty="0" smtClean="0"/>
                  <a:t>Χρόνος</a:t>
                </a:r>
                <a:r>
                  <a:rPr lang="el-GR" baseline="0" dirty="0" smtClean="0"/>
                  <a:t> (</a:t>
                </a:r>
                <a:r>
                  <a:rPr lang="en-US" baseline="0" dirty="0" smtClean="0"/>
                  <a:t>s)</a:t>
                </a:r>
                <a:endParaRPr lang="el-GR" dirty="0"/>
              </a:p>
            </c:rich>
          </c:tx>
          <c:layout/>
        </c:title>
        <c:numFmt formatCode="General" sourceLinked="1"/>
        <c:majorTickMark val="none"/>
        <c:tickLblPos val="nextTo"/>
        <c:crossAx val="171497728"/>
        <c:crosses val="autoZero"/>
        <c:crossBetween val="midCat"/>
      </c:valAx>
      <c:valAx>
        <c:axId val="171497728"/>
        <c:scaling>
          <c:orientation val="minMax"/>
        </c:scaling>
        <c:axPos val="l"/>
        <c:majorGridlines/>
        <c:title>
          <c:tx>
            <c:rich>
              <a:bodyPr/>
              <a:lstStyle/>
              <a:p>
                <a:pPr>
                  <a:defRPr/>
                </a:pPr>
                <a:r>
                  <a:rPr lang="el-GR" dirty="0" smtClean="0"/>
                  <a:t>Ταχύτητα</a:t>
                </a:r>
                <a:r>
                  <a:rPr lang="el-GR" baseline="0" dirty="0" smtClean="0"/>
                  <a:t> (</a:t>
                </a:r>
                <a:r>
                  <a:rPr lang="en-US" baseline="0" dirty="0" smtClean="0"/>
                  <a:t>m/s)</a:t>
                </a:r>
                <a:endParaRPr lang="el-GR" dirty="0"/>
              </a:p>
            </c:rich>
          </c:tx>
          <c:layout/>
        </c:title>
        <c:numFmt formatCode="General" sourceLinked="1"/>
        <c:majorTickMark val="none"/>
        <c:tickLblPos val="nextTo"/>
        <c:txPr>
          <a:bodyPr/>
          <a:lstStyle/>
          <a:p>
            <a:pPr>
              <a:defRPr sz="1050"/>
            </a:pPr>
            <a:endParaRPr lang="el-GR"/>
          </a:p>
        </c:txPr>
        <c:crossAx val="171495808"/>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a:t>Ριπές ανέμου (</a:t>
            </a:r>
            <a:r>
              <a:rPr lang="en-US"/>
              <a:t>m/s)</a:t>
            </a:r>
          </a:p>
        </c:rich>
      </c:tx>
      <c:layout/>
    </c:title>
    <c:plotArea>
      <c:layout/>
      <c:scatterChart>
        <c:scatterStyle val="lineMarker"/>
        <c:ser>
          <c:idx val="0"/>
          <c:order val="0"/>
          <c:xVal>
            <c:numRef>
              <c:f>'Ριπή ανέμου '!$B$2:$B$61</c:f>
              <c:numCache>
                <c:formatCode>General</c:formatCode>
                <c:ptCount val="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numCache>
            </c:numRef>
          </c:xVal>
          <c:yVal>
            <c:numRef>
              <c:f>'Ριπή ανέμου '!$C$2:$C$61</c:f>
              <c:numCache>
                <c:formatCode>General</c:formatCode>
                <c:ptCount val="60"/>
                <c:pt idx="0">
                  <c:v>2.2999999999999998</c:v>
                </c:pt>
                <c:pt idx="1">
                  <c:v>2.7</c:v>
                </c:pt>
                <c:pt idx="2">
                  <c:v>1.5</c:v>
                </c:pt>
                <c:pt idx="3">
                  <c:v>2.6</c:v>
                </c:pt>
                <c:pt idx="4">
                  <c:v>3.8</c:v>
                </c:pt>
                <c:pt idx="5">
                  <c:v>3.6</c:v>
                </c:pt>
                <c:pt idx="6">
                  <c:v>4.2</c:v>
                </c:pt>
                <c:pt idx="7">
                  <c:v>5.8</c:v>
                </c:pt>
                <c:pt idx="8">
                  <c:v>9.4</c:v>
                </c:pt>
                <c:pt idx="9">
                  <c:v>6.2</c:v>
                </c:pt>
                <c:pt idx="10">
                  <c:v>6</c:v>
                </c:pt>
                <c:pt idx="11">
                  <c:v>4</c:v>
                </c:pt>
                <c:pt idx="12">
                  <c:v>3.2</c:v>
                </c:pt>
                <c:pt idx="13">
                  <c:v>3.3</c:v>
                </c:pt>
                <c:pt idx="14">
                  <c:v>4.7</c:v>
                </c:pt>
                <c:pt idx="15">
                  <c:v>3.8</c:v>
                </c:pt>
                <c:pt idx="16">
                  <c:v>2.2999999999999998</c:v>
                </c:pt>
                <c:pt idx="17">
                  <c:v>2.7</c:v>
                </c:pt>
                <c:pt idx="18">
                  <c:v>1.5</c:v>
                </c:pt>
                <c:pt idx="19">
                  <c:v>2.6</c:v>
                </c:pt>
                <c:pt idx="20">
                  <c:v>3.8</c:v>
                </c:pt>
                <c:pt idx="21">
                  <c:v>2.2999999999999998</c:v>
                </c:pt>
                <c:pt idx="22">
                  <c:v>2.7</c:v>
                </c:pt>
                <c:pt idx="23">
                  <c:v>1.5</c:v>
                </c:pt>
                <c:pt idx="24">
                  <c:v>2.6</c:v>
                </c:pt>
                <c:pt idx="25">
                  <c:v>3.8</c:v>
                </c:pt>
                <c:pt idx="26">
                  <c:v>10.5</c:v>
                </c:pt>
                <c:pt idx="27">
                  <c:v>5.3</c:v>
                </c:pt>
                <c:pt idx="28">
                  <c:v>4</c:v>
                </c:pt>
                <c:pt idx="29">
                  <c:v>4.3</c:v>
                </c:pt>
                <c:pt idx="30">
                  <c:v>3.4</c:v>
                </c:pt>
                <c:pt idx="31">
                  <c:v>3.3</c:v>
                </c:pt>
                <c:pt idx="32">
                  <c:v>2.1</c:v>
                </c:pt>
                <c:pt idx="33">
                  <c:v>2</c:v>
                </c:pt>
                <c:pt idx="34">
                  <c:v>1.8</c:v>
                </c:pt>
                <c:pt idx="35">
                  <c:v>3.6</c:v>
                </c:pt>
                <c:pt idx="36">
                  <c:v>2.7</c:v>
                </c:pt>
                <c:pt idx="37">
                  <c:v>3.5</c:v>
                </c:pt>
                <c:pt idx="38">
                  <c:v>2.2999999999999998</c:v>
                </c:pt>
                <c:pt idx="39">
                  <c:v>2.7</c:v>
                </c:pt>
                <c:pt idx="40">
                  <c:v>1.5</c:v>
                </c:pt>
                <c:pt idx="41">
                  <c:v>2.6</c:v>
                </c:pt>
                <c:pt idx="42">
                  <c:v>3.8</c:v>
                </c:pt>
                <c:pt idx="43">
                  <c:v>2.2999999999999998</c:v>
                </c:pt>
                <c:pt idx="44">
                  <c:v>2.7</c:v>
                </c:pt>
                <c:pt idx="45">
                  <c:v>1.5</c:v>
                </c:pt>
                <c:pt idx="46">
                  <c:v>2.6</c:v>
                </c:pt>
                <c:pt idx="47">
                  <c:v>3.8</c:v>
                </c:pt>
                <c:pt idx="48">
                  <c:v>4.2</c:v>
                </c:pt>
                <c:pt idx="49">
                  <c:v>4.5</c:v>
                </c:pt>
                <c:pt idx="50">
                  <c:v>3.6</c:v>
                </c:pt>
                <c:pt idx="51">
                  <c:v>2.2999999999999998</c:v>
                </c:pt>
                <c:pt idx="52">
                  <c:v>2.7</c:v>
                </c:pt>
                <c:pt idx="53">
                  <c:v>1.5</c:v>
                </c:pt>
                <c:pt idx="54">
                  <c:v>2.6</c:v>
                </c:pt>
                <c:pt idx="55">
                  <c:v>3.8</c:v>
                </c:pt>
                <c:pt idx="56">
                  <c:v>3.1</c:v>
                </c:pt>
                <c:pt idx="57">
                  <c:v>2.6</c:v>
                </c:pt>
                <c:pt idx="58">
                  <c:v>2.2999999999999998</c:v>
                </c:pt>
                <c:pt idx="59">
                  <c:v>4.8</c:v>
                </c:pt>
              </c:numCache>
            </c:numRef>
          </c:yVal>
        </c:ser>
        <c:axId val="173906176"/>
        <c:axId val="173908352"/>
      </c:scatterChart>
      <c:valAx>
        <c:axId val="173906176"/>
        <c:scaling>
          <c:orientation val="minMax"/>
        </c:scaling>
        <c:axPos val="b"/>
        <c:title>
          <c:tx>
            <c:rich>
              <a:bodyPr/>
              <a:lstStyle/>
              <a:p>
                <a:pPr>
                  <a:defRPr/>
                </a:pPr>
                <a:r>
                  <a:rPr lang="el-GR" dirty="0" smtClean="0"/>
                  <a:t>Χρόνος</a:t>
                </a:r>
                <a:r>
                  <a:rPr lang="el-GR" baseline="0" dirty="0" smtClean="0"/>
                  <a:t> (</a:t>
                </a:r>
                <a:r>
                  <a:rPr lang="en-US" baseline="0" dirty="0" smtClean="0"/>
                  <a:t>s</a:t>
                </a:r>
                <a:r>
                  <a:rPr lang="el-GR" baseline="0" dirty="0" smtClean="0"/>
                  <a:t>)</a:t>
                </a:r>
                <a:endParaRPr lang="el-GR" dirty="0"/>
              </a:p>
            </c:rich>
          </c:tx>
          <c:layout/>
        </c:title>
        <c:numFmt formatCode="General" sourceLinked="1"/>
        <c:majorTickMark val="none"/>
        <c:tickLblPos val="nextTo"/>
        <c:crossAx val="173908352"/>
        <c:crosses val="autoZero"/>
        <c:crossBetween val="midCat"/>
      </c:valAx>
      <c:valAx>
        <c:axId val="173908352"/>
        <c:scaling>
          <c:orientation val="minMax"/>
        </c:scaling>
        <c:axPos val="l"/>
        <c:majorGridlines/>
        <c:title>
          <c:tx>
            <c:rich>
              <a:bodyPr/>
              <a:lstStyle/>
              <a:p>
                <a:pPr>
                  <a:defRPr/>
                </a:pPr>
                <a:r>
                  <a:rPr lang="el-GR" dirty="0" smtClean="0"/>
                  <a:t>Ταχύτητα ανέμου (</a:t>
                </a:r>
                <a:r>
                  <a:rPr lang="en-US" dirty="0" smtClean="0"/>
                  <a:t>m/s)</a:t>
                </a:r>
                <a:endParaRPr lang="el-GR" dirty="0"/>
              </a:p>
            </c:rich>
          </c:tx>
          <c:layout/>
        </c:title>
        <c:numFmt formatCode="General" sourceLinked="1"/>
        <c:majorTickMark val="none"/>
        <c:tickLblPos val="nextTo"/>
        <c:txPr>
          <a:bodyPr/>
          <a:lstStyle/>
          <a:p>
            <a:pPr>
              <a:defRPr sz="1050"/>
            </a:pPr>
            <a:endParaRPr lang="el-GR"/>
          </a:p>
        </c:txPr>
        <c:crossAx val="173906176"/>
        <c:crosses val="autoZero"/>
        <c:crossBetween val="midCat"/>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l-GR"/>
  <c:chart>
    <c:title>
      <c:tx>
        <c:rich>
          <a:bodyPr/>
          <a:lstStyle/>
          <a:p>
            <a:pPr>
              <a:defRPr/>
            </a:pPr>
            <a:r>
              <a:rPr lang="el-GR" dirty="0"/>
              <a:t>Στιγμιαί</a:t>
            </a:r>
            <a:r>
              <a:rPr lang="el-GR" baseline="0" dirty="0"/>
              <a:t>α τ</a:t>
            </a:r>
            <a:r>
              <a:rPr lang="el-GR" dirty="0"/>
              <a:t>αχύτητα ανέμου (</a:t>
            </a:r>
            <a:r>
              <a:rPr lang="en-US" dirty="0"/>
              <a:t>m/s)</a:t>
            </a:r>
          </a:p>
        </c:rich>
      </c:tx>
      <c:layout/>
    </c:title>
    <c:plotArea>
      <c:layout/>
      <c:scatterChart>
        <c:scatterStyle val="lineMarker"/>
        <c:axId val="173922944"/>
        <c:axId val="174604288"/>
      </c:scatterChart>
      <c:valAx>
        <c:axId val="173922944"/>
        <c:scaling>
          <c:orientation val="minMax"/>
        </c:scaling>
        <c:axPos val="b"/>
        <c:title>
          <c:tx>
            <c:rich>
              <a:bodyPr/>
              <a:lstStyle/>
              <a:p>
                <a:pPr>
                  <a:defRPr/>
                </a:pPr>
                <a:r>
                  <a:rPr lang="el-GR" dirty="0" smtClean="0"/>
                  <a:t>Χρόνος</a:t>
                </a:r>
                <a:r>
                  <a:rPr lang="el-GR" baseline="0" dirty="0" smtClean="0"/>
                  <a:t> (</a:t>
                </a:r>
                <a:r>
                  <a:rPr lang="en-US" baseline="0" dirty="0" smtClean="0"/>
                  <a:t>s)</a:t>
                </a:r>
                <a:endParaRPr lang="el-GR" dirty="0"/>
              </a:p>
            </c:rich>
          </c:tx>
          <c:layout/>
        </c:title>
        <c:numFmt formatCode="General" sourceLinked="1"/>
        <c:majorTickMark val="none"/>
        <c:tickLblPos val="nextTo"/>
        <c:crossAx val="174604288"/>
        <c:crosses val="autoZero"/>
        <c:crossBetween val="midCat"/>
      </c:valAx>
      <c:valAx>
        <c:axId val="174604288"/>
        <c:scaling>
          <c:orientation val="minMax"/>
        </c:scaling>
        <c:axPos val="l"/>
        <c:majorGridlines/>
        <c:title>
          <c:tx>
            <c:rich>
              <a:bodyPr/>
              <a:lstStyle/>
              <a:p>
                <a:pPr>
                  <a:defRPr/>
                </a:pPr>
                <a:r>
                  <a:rPr lang="el-GR" dirty="0" smtClean="0"/>
                  <a:t>Ταχύτητα</a:t>
                </a:r>
                <a:r>
                  <a:rPr lang="el-GR" baseline="0" dirty="0" smtClean="0"/>
                  <a:t> (</a:t>
                </a:r>
                <a:r>
                  <a:rPr lang="en-US" baseline="0" dirty="0" smtClean="0"/>
                  <a:t>m/s)</a:t>
                </a:r>
                <a:endParaRPr lang="el-GR" dirty="0"/>
              </a:p>
            </c:rich>
          </c:tx>
          <c:layout/>
        </c:title>
        <c:numFmt formatCode="General" sourceLinked="1"/>
        <c:majorTickMark val="none"/>
        <c:tickLblPos val="nextTo"/>
        <c:txPr>
          <a:bodyPr/>
          <a:lstStyle/>
          <a:p>
            <a:pPr>
              <a:defRPr sz="1050"/>
            </a:pPr>
            <a:endParaRPr lang="el-GR"/>
          </a:p>
        </c:txPr>
        <c:crossAx val="173922944"/>
        <c:crosses val="autoZero"/>
        <c:crossBetween val="midCat"/>
      </c:valAx>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B60EA2-67AD-41A8-B31D-45CFB1B6EA1B}" type="datetimeFigureOut">
              <a:rPr lang="el-GR" smtClean="0"/>
              <a:pPr/>
              <a:t>28/2/2021</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1A3E3-B19F-4285-B229-F4D11313480D}"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301A3E3-B19F-4285-B229-F4D11313480D}" type="slidenum">
              <a:rPr lang="el-GR" smtClean="0"/>
              <a:pPr/>
              <a:t>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99AEFB6E-6654-4364-822F-21377749CF47}" type="datetimeFigureOut">
              <a:rPr lang="el-GR" smtClean="0"/>
              <a:pPr/>
              <a:t>28/2/2021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EE0ED6-1E62-42EA-8D8D-1460A2C9F5A2}"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AEFB6E-6654-4364-822F-21377749CF47}" type="datetimeFigureOut">
              <a:rPr lang="el-GR" smtClean="0"/>
              <a:pPr/>
              <a:t>28/2/2021</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E0ED6-1E62-42EA-8D8D-1460A2C9F5A2}"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otbooks.miracosta.edu/oceans/chapter9.html"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otbooks.miracosta.edu/oceans/chapter9.html"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iqsels.com/el/search?q=%CE%A4%CE%91%CE%A7%CE%A5%CE%A4%CE%97%CE%A4%CE%91+%CE%91%CE%9D%CE%95%CE%9C%CE%9F%CE%A5" TargetMode="External"/><Relationship Id="rId7" Type="http://schemas.openxmlformats.org/officeDocument/2006/relationships/image" Target="../media/image7.jpeg"/><Relationship Id="rId2" Type="http://schemas.openxmlformats.org/officeDocument/2006/relationships/hyperlink" Target="https://www.baranidesign.com/wind-sensors"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s://shop.profec-ventus.com/product_info.php?language=en&amp;info=p16_ultrasonic-anemometer-thies---3d.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hyperlink" Target="https://www.solar-wind.co.uk/info/off-grid-solar-power-site-suitability-selection-considerations" TargetMode="External"/><Relationship Id="rId5" Type="http://schemas.openxmlformats.org/officeDocument/2006/relationships/hyperlink" Target="https://www.licor.com/env/support/Biomet-System/topics/installing-hmp155.html" TargetMode="External"/><Relationship Id="rId4" Type="http://schemas.openxmlformats.org/officeDocument/2006/relationships/hyperlink" Target="http://www.ingdemurtas.it/en/category/wind/" TargetMode="Externa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www.edinburghfences.com/wind.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researchgate.net/figure/Figure-4-Wind-flow-over-hills-and-obstacles-a-Good-site-b-Bad-site-c-Site-with_fig4_304885114"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ingdemurtas.it/en/category/wind/"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hyperlink" Target="http://www.ingdemurtas.it/en/category/wind/"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http://help.ebsilon.com/EN/Component%20142.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ingdemurtas.it/en/category/wind/"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s://www.onedesign.gr/prd/anemodeiktis-hawk-mk1"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ingdemurtas.it/en/category/wind/" TargetMode="Externa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www.tuge.ee/encyclopedia/how-to-find-a-good-spot-for-a-small-wind-turbin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hyperlink" Target="http://www.aiolikigi.gr/el/e-learning/wind-parks-annual-electricity-production/"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hyperlink" Target="http://www.ingdemurtas.it/en/category/wind/"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aiolikigi.gr/el/e-learning/"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11056" y="1340768"/>
            <a:ext cx="7104282" cy="1470025"/>
          </a:xfrm>
        </p:spPr>
        <p:txBody>
          <a:bodyPr>
            <a:normAutofit/>
          </a:bodyPr>
          <a:lstStyle/>
          <a:p>
            <a:r>
              <a:rPr lang="el-GR" sz="4000" b="1" dirty="0" smtClean="0"/>
              <a:t>ΕΡΓΑΣΤΗΡΙΑΚΗ ΑΣΚΗΣΗ 2</a:t>
            </a:r>
            <a:br>
              <a:rPr lang="el-GR" sz="4000" b="1" dirty="0" smtClean="0"/>
            </a:br>
            <a:r>
              <a:rPr lang="el-GR" sz="4000" b="1" dirty="0" smtClean="0">
                <a:solidFill>
                  <a:schemeClr val="accent2">
                    <a:lumMod val="50000"/>
                  </a:schemeClr>
                </a:solidFill>
              </a:rPr>
              <a:t>ΜΕΛΕΤΗ ΑΙΟΛΙΚΟΥ ΔΥΝΑΜΙΚΟΥ</a:t>
            </a:r>
            <a:endParaRPr lang="el-GR" sz="4000" b="1" dirty="0">
              <a:solidFill>
                <a:schemeClr val="accent2">
                  <a:lumMod val="50000"/>
                </a:schemeClr>
              </a:solidFill>
            </a:endParaRPr>
          </a:p>
        </p:txBody>
      </p:sp>
      <p:sp>
        <p:nvSpPr>
          <p:cNvPr id="40968" name="AutoShape 8" descr="Αποτέλεσμα εικόνας για ανεμογεννήτρι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0970" name="AutoShape 10" descr="Αποτέλεσμα εικόνας για ανεμογεννήτρι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 name="1 - Τίτλος"/>
          <p:cNvSpPr txBox="1">
            <a:spLocks/>
          </p:cNvSpPr>
          <p:nvPr/>
        </p:nvSpPr>
        <p:spPr>
          <a:xfrm>
            <a:off x="857224" y="4000504"/>
            <a:ext cx="7715304" cy="1470025"/>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4000" b="1" i="0" u="none" strike="noStrike" kern="1200" cap="none" spc="0" normalizeH="0" baseline="0" noProof="0" dirty="0" smtClean="0">
                <a:ln>
                  <a:noFill/>
                </a:ln>
                <a:solidFill>
                  <a:schemeClr val="tx1"/>
                </a:solidFill>
                <a:effectLst/>
                <a:uLnTx/>
                <a:uFillTx/>
                <a:latin typeface="+mj-lt"/>
                <a:ea typeface="+mj-ea"/>
                <a:cs typeface="+mj-cs"/>
              </a:rPr>
              <a:t>ΣΧΟΛΗ</a:t>
            </a:r>
            <a:r>
              <a:rPr kumimoji="0" lang="el-GR" sz="4000" b="1" i="0" u="none" strike="noStrike" kern="1200" cap="none" spc="0" normalizeH="0" noProof="0" dirty="0" smtClean="0">
                <a:ln>
                  <a:noFill/>
                </a:ln>
                <a:solidFill>
                  <a:schemeClr val="tx1"/>
                </a:solidFill>
                <a:effectLst/>
                <a:uLnTx/>
                <a:uFillTx/>
                <a:latin typeface="+mj-lt"/>
                <a:ea typeface="+mj-ea"/>
                <a:cs typeface="+mj-cs"/>
              </a:rPr>
              <a:t> ΜΗΧΑΝΙΚΩΝ ΠΕΡΙΒΑΛΛΟΝΤΟΣ</a:t>
            </a:r>
          </a:p>
          <a:p>
            <a:pPr marL="0" marR="0" lvl="0" indent="0" algn="ctr" defTabSz="914400" rtl="0" eaLnBrk="1" fontAlgn="auto" latinLnBrk="0" hangingPunct="1">
              <a:lnSpc>
                <a:spcPct val="100000"/>
              </a:lnSpc>
              <a:spcBef>
                <a:spcPct val="0"/>
              </a:spcBef>
              <a:spcAft>
                <a:spcPts val="0"/>
              </a:spcAft>
              <a:buClrTx/>
              <a:buSzTx/>
              <a:buFontTx/>
              <a:buNone/>
              <a:tabLst/>
              <a:defRPr/>
            </a:pPr>
            <a:r>
              <a:rPr lang="el-GR" sz="4000" b="1" baseline="0" dirty="0" smtClean="0">
                <a:latin typeface="+mj-lt"/>
                <a:ea typeface="+mj-ea"/>
                <a:cs typeface="+mj-cs"/>
              </a:rPr>
              <a:t>ΠΟΛΥΤΕΧΝΕΙΟ ΚΡΗΤΗΣ</a:t>
            </a:r>
            <a:endParaRPr kumimoji="0" lang="el-GR" sz="40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Περιεχόμενα</a:t>
            </a:r>
            <a:endParaRPr lang="el-GR" b="1" dirty="0"/>
          </a:p>
        </p:txBody>
      </p:sp>
      <p:sp>
        <p:nvSpPr>
          <p:cNvPr id="3" name="2 - Θέση περιεχομένου"/>
          <p:cNvSpPr>
            <a:spLocks noGrp="1"/>
          </p:cNvSpPr>
          <p:nvPr>
            <p:ph idx="1"/>
          </p:nvPr>
        </p:nvSpPr>
        <p:spPr/>
        <p:txBody>
          <a:bodyPr/>
          <a:lstStyle/>
          <a:p>
            <a:r>
              <a:rPr lang="el-GR" dirty="0" smtClean="0"/>
              <a:t>Άνεμος και ατμοσφαιρική κυκλοφορία</a:t>
            </a:r>
          </a:p>
          <a:p>
            <a:r>
              <a:rPr lang="el-GR" dirty="0" smtClean="0"/>
              <a:t>Στατιστική μελέτη ανέμου – Μελέτη αιολικού δυναμικού</a:t>
            </a:r>
            <a:endParaRPr lang="en-US" dirty="0" smtClean="0"/>
          </a:p>
          <a:p>
            <a:r>
              <a:rPr lang="el-GR" dirty="0" smtClean="0"/>
              <a:t>Όργανα μέτρησης πεδίου ανέμου</a:t>
            </a:r>
          </a:p>
          <a:p>
            <a:r>
              <a:rPr lang="el-GR" dirty="0" smtClean="0"/>
              <a:t>Υπολογισμός παρεχόμενης ενέργειας από αιολική μηχανή</a:t>
            </a:r>
          </a:p>
          <a:p>
            <a:r>
              <a:rPr lang="el-GR" dirty="0" smtClean="0"/>
              <a:t>Πειραματικό μέρος</a:t>
            </a:r>
          </a:p>
          <a:p>
            <a:endParaRPr lang="el-GR" dirty="0" smtClean="0"/>
          </a:p>
          <a:p>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1143000"/>
          </a:xfrm>
        </p:spPr>
        <p:txBody>
          <a:bodyPr/>
          <a:lstStyle/>
          <a:p>
            <a:r>
              <a:rPr lang="el-GR" b="1" dirty="0" smtClean="0"/>
              <a:t>Αιολικό Δυναμικό</a:t>
            </a:r>
            <a:endParaRPr lang="en-GB" dirty="0"/>
          </a:p>
        </p:txBody>
      </p:sp>
      <p:sp>
        <p:nvSpPr>
          <p:cNvPr id="3" name="Content Placeholder 2"/>
          <p:cNvSpPr>
            <a:spLocks noGrp="1"/>
          </p:cNvSpPr>
          <p:nvPr>
            <p:ph idx="1"/>
          </p:nvPr>
        </p:nvSpPr>
        <p:spPr>
          <a:xfrm>
            <a:off x="357158" y="1643050"/>
            <a:ext cx="8229600" cy="4525963"/>
          </a:xfrm>
        </p:spPr>
        <p:txBody>
          <a:bodyPr>
            <a:normAutofit fontScale="92500" lnSpcReduction="20000"/>
          </a:bodyPr>
          <a:lstStyle/>
          <a:p>
            <a:r>
              <a:rPr lang="el-GR" sz="2800" dirty="0" smtClean="0"/>
              <a:t>Η ενέργεια</a:t>
            </a:r>
            <a:r>
              <a:rPr lang="en-US" sz="2800" dirty="0" smtClean="0"/>
              <a:t> (kWh) </a:t>
            </a:r>
            <a:r>
              <a:rPr lang="el-GR" sz="2800" dirty="0" smtClean="0"/>
              <a:t>που οφείλεται στην κίνηση των αερίων μαζών πάνω από το έδαφος μιας περιοχής, κατά τη διάρκεια ενός έτους. Συχνά αναφέρεται και με μονάδες ισχύος (</a:t>
            </a:r>
            <a:r>
              <a:rPr lang="en-US" sz="2800" dirty="0" smtClean="0"/>
              <a:t>W/m</a:t>
            </a:r>
            <a:r>
              <a:rPr lang="en-US" sz="2800" baseline="30000" dirty="0" smtClean="0"/>
              <a:t>2</a:t>
            </a:r>
            <a:r>
              <a:rPr lang="en-US" sz="2800" dirty="0" smtClean="0"/>
              <a:t>)</a:t>
            </a:r>
            <a:r>
              <a:rPr lang="el-GR" sz="2800" dirty="0" smtClean="0"/>
              <a:t>.</a:t>
            </a:r>
            <a:r>
              <a:rPr lang="en-US" sz="2800" dirty="0" smtClean="0"/>
              <a:t> </a:t>
            </a:r>
            <a:endParaRPr lang="el-GR" sz="2800" dirty="0" smtClean="0"/>
          </a:p>
          <a:p>
            <a:r>
              <a:rPr lang="el-GR" sz="2800" dirty="0" smtClean="0"/>
              <a:t>Η μηχανική αυτή ενέργεια μπορεί να μετατραπεί σε ηλεκτρική με τη βοήθεια μιας αιολικής μηχανής.</a:t>
            </a:r>
          </a:p>
          <a:p>
            <a:r>
              <a:rPr lang="el-GR" sz="2800" dirty="0" smtClean="0"/>
              <a:t>Το αιολικό δυναμικό του πλανήτη είναι αρκετά μεγάλο, ώστε να μπορεί να καλύψει μεγάλο μέρος των ενεργειακών αναγκών.</a:t>
            </a:r>
          </a:p>
          <a:p>
            <a:r>
              <a:rPr lang="el-GR" sz="2800" dirty="0" smtClean="0"/>
              <a:t>Απαραίτητη προϋπόθεση για την εγκατάσταση μιας αιολικής μηχανής είναι η γνώση του αιολικού δυναμικού της θέσης εγκατάστασης.</a:t>
            </a:r>
            <a:endParaRPr lang="en-US" sz="2800"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normAutofit/>
          </a:bodyPr>
          <a:lstStyle/>
          <a:p>
            <a:r>
              <a:rPr lang="el-GR" sz="3000" b="1" dirty="0" smtClean="0"/>
              <a:t>Αιολικές Μηχανές - Ανεμογεννήτριες</a:t>
            </a:r>
            <a:endParaRPr lang="en-GB" sz="3000" dirty="0"/>
          </a:p>
        </p:txBody>
      </p:sp>
      <p:sp>
        <p:nvSpPr>
          <p:cNvPr id="3" name="Content Placeholder 2"/>
          <p:cNvSpPr>
            <a:spLocks noGrp="1"/>
          </p:cNvSpPr>
          <p:nvPr>
            <p:ph idx="1"/>
          </p:nvPr>
        </p:nvSpPr>
        <p:spPr>
          <a:xfrm>
            <a:off x="357158" y="928670"/>
            <a:ext cx="5072098" cy="6072230"/>
          </a:xfrm>
        </p:spPr>
        <p:txBody>
          <a:bodyPr>
            <a:normAutofit fontScale="55000" lnSpcReduction="20000"/>
          </a:bodyPr>
          <a:lstStyle/>
          <a:p>
            <a:r>
              <a:rPr lang="el-GR" sz="2800" b="1" dirty="0" smtClean="0"/>
              <a:t>Κυριότερα είδη: </a:t>
            </a:r>
            <a:r>
              <a:rPr lang="el-GR" sz="2800" dirty="0" smtClean="0"/>
              <a:t>οριζόντιου ή κάθετου άξονα. Συνηθέστερες οι </a:t>
            </a:r>
            <a:r>
              <a:rPr lang="el-GR" sz="2800" b="1" dirty="0" smtClean="0"/>
              <a:t>οριζόντιου άξονα με 2-3 πτερύγια</a:t>
            </a:r>
            <a:r>
              <a:rPr lang="el-GR" sz="2800" dirty="0" smtClean="0"/>
              <a:t>.</a:t>
            </a:r>
          </a:p>
          <a:p>
            <a:endParaRPr lang="el-GR" sz="2800" dirty="0" smtClean="0"/>
          </a:p>
          <a:p>
            <a:pPr>
              <a:buNone/>
            </a:pPr>
            <a:r>
              <a:rPr lang="el-GR" sz="2800" dirty="0" smtClean="0"/>
              <a:t>Συστατικά μέρη ανεμογεννήτριας οριζόντιου άξονα:</a:t>
            </a:r>
          </a:p>
          <a:p>
            <a:pPr>
              <a:buFont typeface="Courier New" pitchFamily="49" charset="0"/>
              <a:buChar char="o"/>
            </a:pPr>
            <a:r>
              <a:rPr lang="el-GR" sz="2800" b="1" dirty="0" smtClean="0"/>
              <a:t>Δρομέας</a:t>
            </a:r>
            <a:r>
              <a:rPr lang="el-GR" sz="2800" dirty="0" smtClean="0"/>
              <a:t> ή </a:t>
            </a:r>
            <a:r>
              <a:rPr lang="el-GR" sz="2800" b="1" dirty="0" err="1" smtClean="0"/>
              <a:t>ρότορας</a:t>
            </a:r>
            <a:r>
              <a:rPr lang="el-GR" sz="2800" dirty="0" smtClean="0"/>
              <a:t> (που αποτελείται από τα </a:t>
            </a:r>
            <a:r>
              <a:rPr lang="el-GR" sz="2800" b="1" dirty="0" smtClean="0"/>
              <a:t>πτερύγια</a:t>
            </a:r>
            <a:r>
              <a:rPr lang="el-GR" sz="2800" dirty="0" smtClean="0"/>
              <a:t> και την </a:t>
            </a:r>
            <a:r>
              <a:rPr lang="el-GR" sz="2800" b="1" dirty="0" smtClean="0"/>
              <a:t>πλήμνη): </a:t>
            </a:r>
            <a:r>
              <a:rPr lang="el-GR" sz="2800" dirty="0" smtClean="0"/>
              <a:t>μετατροπή κινητικής ενέργειας ανέμου σε κινητική ενέργεια περιστροφής πτερυγίων</a:t>
            </a:r>
            <a:endParaRPr lang="en-US" sz="2800" dirty="0" smtClean="0"/>
          </a:p>
          <a:p>
            <a:pPr>
              <a:buFont typeface="Courier New" pitchFamily="49" charset="0"/>
              <a:buChar char="o"/>
            </a:pPr>
            <a:r>
              <a:rPr lang="el-GR" sz="2800" b="1" dirty="0" smtClean="0"/>
              <a:t>Ηλεκτρική γεννήτρια: </a:t>
            </a:r>
            <a:r>
              <a:rPr lang="el-GR" sz="2800" dirty="0" smtClean="0"/>
              <a:t>μετατροπή της μηχανικής ενέργειας σε ηλεκτρική</a:t>
            </a:r>
          </a:p>
          <a:p>
            <a:pPr>
              <a:buFont typeface="Courier New" pitchFamily="49" charset="0"/>
              <a:buChar char="o"/>
            </a:pPr>
            <a:r>
              <a:rPr lang="el-GR" sz="2800" b="1" dirty="0" smtClean="0"/>
              <a:t>Σύστημα μετάδοσης κίνησης – αύξησης στροφών (άξονας</a:t>
            </a:r>
            <a:r>
              <a:rPr lang="el-GR" sz="2800" dirty="0" smtClean="0"/>
              <a:t> </a:t>
            </a:r>
            <a:r>
              <a:rPr lang="el-GR" sz="2800" b="1" dirty="0" smtClean="0"/>
              <a:t>δρομέα</a:t>
            </a:r>
            <a:r>
              <a:rPr lang="el-GR" sz="2800" dirty="0" smtClean="0"/>
              <a:t>, </a:t>
            </a:r>
            <a:r>
              <a:rPr lang="el-GR" sz="2800" b="1" dirty="0" smtClean="0"/>
              <a:t>κιβώτιο ταχυτήτων): </a:t>
            </a:r>
            <a:r>
              <a:rPr lang="el-GR" sz="2800" dirty="0" smtClean="0"/>
              <a:t>συγχρονισμός των διαφορετικών συχνοτήτων περιστροφής (</a:t>
            </a:r>
            <a:r>
              <a:rPr lang="el-GR" sz="2800" dirty="0" err="1" smtClean="0"/>
              <a:t>ρότορα</a:t>
            </a:r>
            <a:r>
              <a:rPr lang="el-GR" sz="2800" dirty="0" smtClean="0"/>
              <a:t> και γεννήτριας) . Το  κιβώτιο ταχυτήτων μπορεί και να απουσιάζει.</a:t>
            </a:r>
          </a:p>
          <a:p>
            <a:pPr>
              <a:buFont typeface="Courier New" pitchFamily="49" charset="0"/>
              <a:buChar char="o"/>
            </a:pPr>
            <a:r>
              <a:rPr lang="el-GR" sz="2800" b="1" dirty="0" smtClean="0"/>
              <a:t>Σύστημα πέδησης </a:t>
            </a:r>
            <a:r>
              <a:rPr lang="el-GR" sz="2800" dirty="0" smtClean="0"/>
              <a:t>άξονα δρομέα: έλεγχος ταχύτητας περιστροφής ανεμογεννήτριας</a:t>
            </a:r>
          </a:p>
          <a:p>
            <a:pPr>
              <a:buFont typeface="Courier New" pitchFamily="49" charset="0"/>
              <a:buChar char="o"/>
            </a:pPr>
            <a:r>
              <a:rPr lang="el-GR" sz="2800" b="1" dirty="0" smtClean="0"/>
              <a:t>Σύστημα προσανατολισμού πλήμνης</a:t>
            </a:r>
            <a:r>
              <a:rPr lang="el-GR" sz="2800" dirty="0" smtClean="0"/>
              <a:t>: προσανατολισμός ώστε άξονας παράλληλος με πνέοντα άνεμο</a:t>
            </a:r>
          </a:p>
          <a:p>
            <a:pPr>
              <a:buFont typeface="Courier New" pitchFamily="49" charset="0"/>
              <a:buChar char="o"/>
            </a:pPr>
            <a:r>
              <a:rPr lang="el-GR" sz="2800" b="1" dirty="0" smtClean="0"/>
              <a:t>Κέλυφος: </a:t>
            </a:r>
            <a:r>
              <a:rPr lang="el-GR" sz="2800" dirty="0" smtClean="0"/>
              <a:t>Μέσα σε αυτό βρίσκονται τα παραπάνω, εκτός των πτερυγίων</a:t>
            </a:r>
          </a:p>
          <a:p>
            <a:pPr>
              <a:buFont typeface="Courier New" pitchFamily="49" charset="0"/>
              <a:buChar char="o"/>
            </a:pPr>
            <a:r>
              <a:rPr lang="el-GR" sz="2800" b="1" dirty="0" smtClean="0"/>
              <a:t>Πύργος στήριξης: </a:t>
            </a:r>
            <a:r>
              <a:rPr lang="el-GR" sz="2800" dirty="0" smtClean="0"/>
              <a:t>στήριξη πλήμνης, απορρόφηση πίεσης και κραδασμών που δέχεται το σύστημα από τον άνεμο</a:t>
            </a:r>
          </a:p>
          <a:p>
            <a:pPr>
              <a:buFont typeface="Courier New" pitchFamily="49" charset="0"/>
              <a:buChar char="o"/>
            </a:pPr>
            <a:r>
              <a:rPr lang="el-GR" sz="2800" b="1" dirty="0" smtClean="0"/>
              <a:t>Θεμελίωση: </a:t>
            </a:r>
            <a:r>
              <a:rPr lang="el-GR" sz="2800" dirty="0" smtClean="0"/>
              <a:t>ρηχή ή βαθιά</a:t>
            </a:r>
          </a:p>
          <a:p>
            <a:pPr>
              <a:buFont typeface="Courier New" pitchFamily="49" charset="0"/>
              <a:buChar char="o"/>
            </a:pPr>
            <a:r>
              <a:rPr lang="el-GR" sz="2800" b="1" dirty="0" smtClean="0"/>
              <a:t>Σύνδεση με το δίκτυο: </a:t>
            </a:r>
            <a:r>
              <a:rPr lang="el-GR" sz="2800" dirty="0" smtClean="0"/>
              <a:t>ηλεκτρονικό σύστημα και πίνακας ελέγχου για τον έλεγχο και συντονισμό όλων των λειτουργιών</a:t>
            </a:r>
          </a:p>
          <a:p>
            <a:pPr>
              <a:buNone/>
            </a:pPr>
            <a:endParaRPr lang="en-US" sz="2800" dirty="0" smtClean="0"/>
          </a:p>
          <a:p>
            <a:endParaRPr lang="en-GB" dirty="0"/>
          </a:p>
        </p:txBody>
      </p:sp>
      <p:pic>
        <p:nvPicPr>
          <p:cNvPr id="4" name="3 - Εικόνα" descr="http://www.cres.gr/kape/energeia_politis/images/wind.jpg"/>
          <p:cNvPicPr/>
          <p:nvPr/>
        </p:nvPicPr>
        <p:blipFill>
          <a:blip r:embed="rId2"/>
          <a:srcRect/>
          <a:stretch>
            <a:fillRect/>
          </a:stretch>
        </p:blipFill>
        <p:spPr bwMode="auto">
          <a:xfrm>
            <a:off x="5786446" y="1214422"/>
            <a:ext cx="2733675" cy="4191000"/>
          </a:xfrm>
          <a:prstGeom prst="rect">
            <a:avLst/>
          </a:prstGeom>
          <a:noFill/>
          <a:ln w="9525">
            <a:noFill/>
            <a:miter lim="800000"/>
            <a:headEnd/>
            <a:tailEnd/>
          </a:ln>
        </p:spPr>
      </p:pic>
      <p:sp>
        <p:nvSpPr>
          <p:cNvPr id="5" name="4 - Ορθογώνιο"/>
          <p:cNvSpPr/>
          <p:nvPr/>
        </p:nvSpPr>
        <p:spPr>
          <a:xfrm>
            <a:off x="4857752" y="5526961"/>
            <a:ext cx="4572000" cy="830997"/>
          </a:xfrm>
          <a:prstGeom prst="rect">
            <a:avLst/>
          </a:prstGeom>
        </p:spPr>
        <p:txBody>
          <a:bodyPr>
            <a:spAutoFit/>
          </a:bodyPr>
          <a:lstStyle/>
          <a:p>
            <a:pPr marL="342900" indent="-342900" algn="ctr">
              <a:spcBef>
                <a:spcPct val="20000"/>
              </a:spcBef>
            </a:pPr>
            <a:r>
              <a:rPr lang="el-GR" sz="1200" b="1" dirty="0" smtClean="0"/>
              <a:t>Περιγραφή ανεμογεννήτριας οριζόντιου άξονα</a:t>
            </a:r>
          </a:p>
          <a:p>
            <a:pPr marL="342900" indent="-342900" algn="ctr">
              <a:spcBef>
                <a:spcPct val="20000"/>
              </a:spcBef>
            </a:pPr>
            <a:r>
              <a:rPr lang="el-GR" sz="1200" b="1" dirty="0" smtClean="0"/>
              <a:t> Πηγή: </a:t>
            </a:r>
            <a:r>
              <a:rPr lang="en-US" sz="1200" u="sng" dirty="0" smtClean="0">
                <a:hlinkClick r:id="rId3"/>
              </a:rPr>
              <a:t>https://gotbooks.miracosta.edu/oceans/chapter9.html</a:t>
            </a:r>
            <a:endParaRPr lang="el-GR" sz="1200" dirty="0" smtClean="0"/>
          </a:p>
          <a:p>
            <a:pPr marL="342900" indent="-342900" algn="ctr">
              <a:spcBef>
                <a:spcPct val="20000"/>
              </a:spcBef>
            </a:pPr>
            <a:endParaRPr lang="el-G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4"/>
            <a:ext cx="8229600" cy="1143000"/>
          </a:xfrm>
        </p:spPr>
        <p:txBody>
          <a:bodyPr>
            <a:normAutofit/>
          </a:bodyPr>
          <a:lstStyle/>
          <a:p>
            <a:r>
              <a:rPr lang="el-GR" sz="3000" b="1" dirty="0" smtClean="0"/>
              <a:t>Αιολικές Μηχανές – </a:t>
            </a:r>
            <a:br>
              <a:rPr lang="el-GR" sz="3000" b="1" dirty="0" smtClean="0"/>
            </a:br>
            <a:r>
              <a:rPr lang="el-GR" sz="3000" b="1" dirty="0" smtClean="0"/>
              <a:t>Μετατροπή ενέργειας από ανεμογεννήτρια</a:t>
            </a:r>
            <a:endParaRPr lang="en-GB" sz="3000" dirty="0"/>
          </a:p>
        </p:txBody>
      </p:sp>
      <p:sp>
        <p:nvSpPr>
          <p:cNvPr id="3" name="Content Placeholder 2"/>
          <p:cNvSpPr>
            <a:spLocks noGrp="1"/>
          </p:cNvSpPr>
          <p:nvPr>
            <p:ph idx="1"/>
          </p:nvPr>
        </p:nvSpPr>
        <p:spPr>
          <a:xfrm>
            <a:off x="357158" y="1071546"/>
            <a:ext cx="3357586" cy="5643602"/>
          </a:xfrm>
        </p:spPr>
        <p:txBody>
          <a:bodyPr>
            <a:normAutofit fontScale="92500" lnSpcReduction="20000"/>
          </a:bodyPr>
          <a:lstStyle/>
          <a:p>
            <a:r>
              <a:rPr lang="el-GR" sz="1800" dirty="0" smtClean="0"/>
              <a:t>Σε μια αιολική μηχανή η κινητική ενέργεια του ανέμου μετατρέπεται σε μηχανικό έργο.</a:t>
            </a:r>
          </a:p>
          <a:p>
            <a:r>
              <a:rPr lang="el-GR" sz="1800" dirty="0" smtClean="0"/>
              <a:t>Τελικά μετατρέπεται σε άλλης μορφής ενέργεια, η οποία μπορεί να: </a:t>
            </a:r>
          </a:p>
          <a:p>
            <a:pPr lvl="1"/>
            <a:r>
              <a:rPr lang="el-GR" sz="1800" dirty="0" smtClean="0"/>
              <a:t>μεταφερθεί εύκολα.</a:t>
            </a:r>
          </a:p>
          <a:p>
            <a:pPr lvl="1"/>
            <a:r>
              <a:rPr lang="el-GR" sz="1800" dirty="0" smtClean="0"/>
              <a:t>αποθηκευτεί.</a:t>
            </a:r>
          </a:p>
          <a:p>
            <a:pPr lvl="1">
              <a:buNone/>
            </a:pPr>
            <a:r>
              <a:rPr lang="el-GR" sz="1800" dirty="0" smtClean="0"/>
              <a:t>Συνήθως: </a:t>
            </a:r>
            <a:r>
              <a:rPr lang="el-GR" sz="1800" b="1" dirty="0" smtClean="0"/>
              <a:t>μετατροπή σε ηλεκτρική ενέργεια</a:t>
            </a:r>
            <a:r>
              <a:rPr lang="el-GR" sz="1800" dirty="0" smtClean="0"/>
              <a:t>.</a:t>
            </a:r>
          </a:p>
          <a:p>
            <a:r>
              <a:rPr lang="el-GR" sz="1800" dirty="0" smtClean="0"/>
              <a:t>Σε μια ανεμογεννήτρια:</a:t>
            </a:r>
            <a:endParaRPr lang="en-US" sz="1800" dirty="0" smtClean="0"/>
          </a:p>
          <a:p>
            <a:pPr lvl="1"/>
            <a:r>
              <a:rPr lang="el-GR" sz="1400" dirty="0" smtClean="0"/>
              <a:t>Μετατροπή κινητικής ενέργειας ανέμου σε κινητική ενέργεια περιστροφής πτερυγίων</a:t>
            </a:r>
          </a:p>
          <a:p>
            <a:pPr lvl="1"/>
            <a:r>
              <a:rPr lang="el-GR" sz="1400" dirty="0" smtClean="0"/>
              <a:t>Μεταφορά κινητικής ενέργειας περιστροφής στη γεννήτρια (αλλαγή συχνότητας)</a:t>
            </a:r>
          </a:p>
          <a:p>
            <a:pPr lvl="1"/>
            <a:r>
              <a:rPr lang="el-GR" sz="1400" dirty="0" smtClean="0"/>
              <a:t>Μετατροπή κινητικής ενέργειας σε ηλεκτρική από τη γεννήτρια</a:t>
            </a:r>
          </a:p>
          <a:p>
            <a:pPr lvl="1"/>
            <a:r>
              <a:rPr lang="el-GR" sz="1400" dirty="0" smtClean="0"/>
              <a:t>Μεταφορά ηλεκτρικής ενέργειας στο δίκτυο, με μετασχηματισμό της στις απαραίτητες τιμές  τάσης, έντασης, συχνότητας.</a:t>
            </a:r>
          </a:p>
          <a:p>
            <a:pPr>
              <a:buNone/>
            </a:pPr>
            <a:r>
              <a:rPr lang="en-US" sz="1800" dirty="0" smtClean="0"/>
              <a:t>	</a:t>
            </a:r>
            <a:r>
              <a:rPr lang="el-GR" sz="1800" dirty="0" smtClean="0"/>
              <a:t>Η απόδοση μιας ανεμογεννήτριας εξαρτάται από το μέγεθός της και την ταχύτητα του ανέμου.</a:t>
            </a:r>
          </a:p>
          <a:p>
            <a:endParaRPr lang="el-GR" sz="1800" dirty="0" smtClean="0"/>
          </a:p>
          <a:p>
            <a:pPr lvl="1"/>
            <a:endParaRPr lang="el-GR" sz="1400" dirty="0" smtClean="0"/>
          </a:p>
        </p:txBody>
      </p:sp>
      <p:pic>
        <p:nvPicPr>
          <p:cNvPr id="4" name="3 - Εικόνα" descr="Picture"/>
          <p:cNvPicPr/>
          <p:nvPr/>
        </p:nvPicPr>
        <p:blipFill>
          <a:blip r:embed="rId3"/>
          <a:srcRect/>
          <a:stretch>
            <a:fillRect/>
          </a:stretch>
        </p:blipFill>
        <p:spPr bwMode="auto">
          <a:xfrm>
            <a:off x="3929058" y="1071546"/>
            <a:ext cx="5643602" cy="3500462"/>
          </a:xfrm>
          <a:prstGeom prst="rect">
            <a:avLst/>
          </a:prstGeom>
          <a:noFill/>
          <a:ln w="9525">
            <a:noFill/>
            <a:miter lim="800000"/>
            <a:headEnd/>
            <a:tailEnd/>
          </a:ln>
        </p:spPr>
      </p:pic>
      <p:pic>
        <p:nvPicPr>
          <p:cNvPr id="6" name="5 - Εικόνα" descr="C:\Users\Lenovo\Documents\ΤΕΠ\2020\ΑΝΕΜΟΣ 2020\Μετατροπή ενέργειας σε ανεμογεννήτριες Κανάκης βιβλίο.jpg"/>
          <p:cNvPicPr/>
          <p:nvPr/>
        </p:nvPicPr>
        <p:blipFill>
          <a:blip r:embed="rId4" cstate="print"/>
          <a:srcRect/>
          <a:stretch>
            <a:fillRect/>
          </a:stretch>
        </p:blipFill>
        <p:spPr bwMode="auto">
          <a:xfrm>
            <a:off x="3798284" y="4643446"/>
            <a:ext cx="5274310" cy="1737244"/>
          </a:xfrm>
          <a:prstGeom prst="rect">
            <a:avLst/>
          </a:prstGeom>
          <a:noFill/>
          <a:ln w="9525">
            <a:noFill/>
            <a:miter lim="800000"/>
            <a:headEnd/>
            <a:tailEnd/>
          </a:ln>
        </p:spPr>
      </p:pic>
      <p:sp>
        <p:nvSpPr>
          <p:cNvPr id="8" name="Content Placeholder 6"/>
          <p:cNvSpPr txBox="1">
            <a:spLocks/>
          </p:cNvSpPr>
          <p:nvPr/>
        </p:nvSpPr>
        <p:spPr>
          <a:xfrm>
            <a:off x="4071934" y="6357934"/>
            <a:ext cx="4214810" cy="500066"/>
          </a:xfrm>
          <a:prstGeom prst="rect">
            <a:avLst/>
          </a:prstGeom>
        </p:spPr>
        <p:txBody>
          <a:bodyPr vert="horz" lIns="91440" tIns="45720" rIns="91440" bIns="45720" rtlCol="0">
            <a:normAutofit fontScale="92500" lnSpcReduction="10000"/>
          </a:bodyPr>
          <a:lstStyle/>
          <a:p>
            <a:pPr marL="342900" indent="-342900" algn="ctr">
              <a:spcBef>
                <a:spcPct val="20000"/>
              </a:spcBef>
            </a:pPr>
            <a:r>
              <a:rPr kumimoji="0" lang="el-GR" sz="1000" b="1" i="0" u="none" strike="noStrike" kern="1200" cap="none" spc="0" normalizeH="0" baseline="0" noProof="0" dirty="0" smtClean="0">
                <a:ln>
                  <a:noFill/>
                </a:ln>
                <a:solidFill>
                  <a:schemeClr val="tx1"/>
                </a:solidFill>
                <a:effectLst/>
                <a:uLnTx/>
                <a:uFillTx/>
                <a:latin typeface="+mn-lt"/>
                <a:ea typeface="+mn-ea"/>
                <a:cs typeface="+mn-cs"/>
              </a:rPr>
              <a:t>Η ενεργειακή αλυσίδα μετατροπών</a:t>
            </a:r>
            <a:r>
              <a:rPr kumimoji="0" lang="el-GR" sz="1000" b="1" i="0" u="none" strike="noStrike" kern="1200" cap="none" spc="0" normalizeH="0" noProof="0" dirty="0" smtClean="0">
                <a:ln>
                  <a:noFill/>
                </a:ln>
                <a:solidFill>
                  <a:schemeClr val="tx1"/>
                </a:solidFill>
                <a:effectLst/>
                <a:uLnTx/>
                <a:uFillTx/>
                <a:latin typeface="+mn-lt"/>
                <a:ea typeface="+mn-ea"/>
                <a:cs typeface="+mn-cs"/>
              </a:rPr>
              <a:t> σε μια ανεμογεννήτρια</a:t>
            </a:r>
            <a:endParaRPr kumimoji="0" lang="el-GR" sz="1000" b="1" i="0" u="none" strike="noStrike" kern="1200" cap="none" spc="0" normalizeH="0" baseline="0" noProof="0" dirty="0" smtClean="0">
              <a:ln>
                <a:noFill/>
              </a:ln>
              <a:solidFill>
                <a:schemeClr val="tx1"/>
              </a:solidFill>
              <a:effectLst/>
              <a:uLnTx/>
              <a:uFillTx/>
              <a:latin typeface="+mn-lt"/>
              <a:ea typeface="+mn-ea"/>
              <a:cs typeface="+mn-cs"/>
            </a:endParaRPr>
          </a:p>
          <a:p>
            <a:pPr marL="342900" indent="-342900" algn="ctr">
              <a:spcBef>
                <a:spcPct val="20000"/>
              </a:spcBef>
            </a:pPr>
            <a:r>
              <a:rPr kumimoji="0" lang="el-GR" sz="1000" b="1" i="0" u="none" strike="noStrike" kern="1200" cap="none" spc="0" normalizeH="0" baseline="0" noProof="0" dirty="0" smtClean="0">
                <a:ln>
                  <a:noFill/>
                </a:ln>
                <a:solidFill>
                  <a:schemeClr val="tx1"/>
                </a:solidFill>
                <a:effectLst/>
                <a:uLnTx/>
                <a:uFillTx/>
                <a:latin typeface="+mn-lt"/>
                <a:ea typeface="+mn-ea"/>
                <a:cs typeface="+mn-cs"/>
              </a:rPr>
              <a:t> Πηγή:  </a:t>
            </a:r>
            <a:r>
              <a:rPr kumimoji="0" lang="el-GR" sz="1000" i="0" u="none" strike="noStrike" kern="1200" cap="none" spc="0" normalizeH="0" baseline="0" noProof="0" dirty="0" smtClean="0">
                <a:ln>
                  <a:noFill/>
                </a:ln>
                <a:solidFill>
                  <a:schemeClr val="tx1"/>
                </a:solidFill>
                <a:effectLst/>
                <a:uLnTx/>
                <a:uFillTx/>
                <a:latin typeface="+mn-lt"/>
                <a:ea typeface="+mn-ea"/>
                <a:cs typeface="+mn-cs"/>
              </a:rPr>
              <a:t>Ανανεώσιμες Πηγές Ενέργειας, Θ.Δ. </a:t>
            </a:r>
            <a:r>
              <a:rPr kumimoji="0" lang="el-GR" sz="1000" i="0" u="none" strike="noStrike" kern="1200" cap="none" spc="0" normalizeH="0" baseline="0" noProof="0" dirty="0" err="1" smtClean="0">
                <a:ln>
                  <a:noFill/>
                </a:ln>
                <a:solidFill>
                  <a:schemeClr val="tx1"/>
                </a:solidFill>
                <a:effectLst/>
                <a:uLnTx/>
                <a:uFillTx/>
                <a:latin typeface="+mn-lt"/>
                <a:ea typeface="+mn-ea"/>
                <a:cs typeface="+mn-cs"/>
              </a:rPr>
              <a:t>Τσούτσος</a:t>
            </a:r>
            <a:r>
              <a:rPr kumimoji="0" lang="el-GR" sz="1000" i="0" u="none" strike="noStrike" kern="1200" cap="none" spc="0" normalizeH="0" baseline="0" noProof="0" dirty="0" smtClean="0">
                <a:ln>
                  <a:noFill/>
                </a:ln>
                <a:solidFill>
                  <a:schemeClr val="tx1"/>
                </a:solidFill>
                <a:effectLst/>
                <a:uLnTx/>
                <a:uFillTx/>
                <a:latin typeface="+mn-lt"/>
                <a:ea typeface="+mn-ea"/>
                <a:cs typeface="+mn-cs"/>
              </a:rPr>
              <a:t>, Ι. Ν. </a:t>
            </a:r>
            <a:r>
              <a:rPr kumimoji="0" lang="el-GR" sz="1000" i="0" u="none" strike="noStrike" kern="1200" cap="none" spc="0" normalizeH="0" baseline="0" noProof="0" dirty="0" err="1" smtClean="0">
                <a:ln>
                  <a:noFill/>
                </a:ln>
                <a:solidFill>
                  <a:schemeClr val="tx1"/>
                </a:solidFill>
                <a:effectLst/>
                <a:uLnTx/>
                <a:uFillTx/>
                <a:latin typeface="+mn-lt"/>
                <a:ea typeface="+mn-ea"/>
                <a:cs typeface="+mn-cs"/>
              </a:rPr>
              <a:t>Κανάκης</a:t>
            </a:r>
            <a:r>
              <a:rPr kumimoji="0" lang="el-GR" sz="1000" i="0" u="none" strike="noStrike" kern="1200" cap="none" spc="0" normalizeH="0" baseline="0" noProof="0" dirty="0" smtClean="0">
                <a:ln>
                  <a:noFill/>
                </a:ln>
                <a:solidFill>
                  <a:schemeClr val="tx1"/>
                </a:solidFill>
                <a:effectLst/>
                <a:uLnTx/>
                <a:uFillTx/>
                <a:latin typeface="+mn-lt"/>
                <a:ea typeface="+mn-ea"/>
                <a:cs typeface="+mn-cs"/>
              </a:rPr>
              <a:t>, Εκδόσεις</a:t>
            </a:r>
            <a:r>
              <a:rPr kumimoji="0" lang="el-GR" sz="1000" i="0" u="none" strike="noStrike" kern="1200" cap="none" spc="0" normalizeH="0" noProof="0" dirty="0" smtClean="0">
                <a:ln>
                  <a:noFill/>
                </a:ln>
                <a:solidFill>
                  <a:schemeClr val="tx1"/>
                </a:solidFill>
                <a:effectLst/>
                <a:uLnTx/>
                <a:uFillTx/>
                <a:latin typeface="+mn-lt"/>
                <a:ea typeface="+mn-ea"/>
                <a:cs typeface="+mn-cs"/>
              </a:rPr>
              <a:t> </a:t>
            </a:r>
            <a:r>
              <a:rPr kumimoji="0" lang="el-GR" sz="1000" i="0" u="none" strike="noStrike" kern="1200" cap="none" spc="0" normalizeH="0" noProof="0" dirty="0" err="1" smtClean="0">
                <a:ln>
                  <a:noFill/>
                </a:ln>
                <a:solidFill>
                  <a:schemeClr val="tx1"/>
                </a:solidFill>
                <a:effectLst/>
                <a:uLnTx/>
                <a:uFillTx/>
                <a:latin typeface="+mn-lt"/>
                <a:ea typeface="+mn-ea"/>
                <a:cs typeface="+mn-cs"/>
              </a:rPr>
              <a:t>Παπασωτηρίου</a:t>
            </a:r>
            <a:endParaRPr lang="el-GR" sz="1000" dirty="0" smtClean="0"/>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404664"/>
            <a:ext cx="8229600" cy="1143000"/>
          </a:xfrm>
        </p:spPr>
        <p:txBody>
          <a:bodyPr>
            <a:normAutofit/>
          </a:bodyPr>
          <a:lstStyle/>
          <a:p>
            <a:r>
              <a:rPr lang="el-GR" b="1" dirty="0" smtClean="0"/>
              <a:t>Άνεμος</a:t>
            </a:r>
            <a:endParaRPr lang="el-GR" b="1" dirty="0"/>
          </a:p>
        </p:txBody>
      </p:sp>
      <p:sp>
        <p:nvSpPr>
          <p:cNvPr id="3" name="2 - Θέση περιεχομένου"/>
          <p:cNvSpPr>
            <a:spLocks noGrp="1"/>
          </p:cNvSpPr>
          <p:nvPr>
            <p:ph idx="1"/>
          </p:nvPr>
        </p:nvSpPr>
        <p:spPr>
          <a:xfrm>
            <a:off x="500034" y="1857364"/>
            <a:ext cx="8229600" cy="5214974"/>
          </a:xfrm>
        </p:spPr>
        <p:txBody>
          <a:bodyPr>
            <a:normAutofit fontScale="62500" lnSpcReduction="20000"/>
          </a:bodyPr>
          <a:lstStyle/>
          <a:p>
            <a:r>
              <a:rPr lang="el-GR" sz="3500" b="1" dirty="0" smtClean="0"/>
              <a:t>Άνεμος:</a:t>
            </a:r>
            <a:r>
              <a:rPr lang="el-GR" sz="3500" dirty="0" smtClean="0"/>
              <a:t> </a:t>
            </a:r>
            <a:r>
              <a:rPr lang="el-GR" sz="3500" dirty="0"/>
              <a:t>καλείται ο ατμοσφαιρικός αέρας ο οποίος βρίσκεται σε κίνηση, σε σχέση με </a:t>
            </a:r>
            <a:r>
              <a:rPr lang="el-GR" sz="3500" dirty="0" smtClean="0"/>
              <a:t>το έδαφος, το οποίο θεωρούμε σταθερό. </a:t>
            </a:r>
          </a:p>
          <a:p>
            <a:r>
              <a:rPr lang="el-GR" sz="3500" dirty="0" smtClean="0"/>
              <a:t>Η κίνηση </a:t>
            </a:r>
            <a:r>
              <a:rPr lang="el-GR" sz="3500" dirty="0"/>
              <a:t>αυτή είναι εντονότερη στο </a:t>
            </a:r>
            <a:r>
              <a:rPr lang="el-GR" sz="3500" dirty="0" smtClean="0"/>
              <a:t>οριζόντιο επίπεδο </a:t>
            </a:r>
            <a:r>
              <a:rPr lang="el-GR" sz="3500" dirty="0" smtClean="0">
                <a:sym typeface="Wingdings" pitchFamily="2" charset="2"/>
              </a:rPr>
              <a:t></a:t>
            </a:r>
            <a:r>
              <a:rPr lang="el-GR" sz="3500" dirty="0" smtClean="0"/>
              <a:t> συνήθως ως </a:t>
            </a:r>
            <a:r>
              <a:rPr lang="el-GR" sz="3500" dirty="0"/>
              <a:t>«άνεμος» χαρακτηρίζεται ο </a:t>
            </a:r>
            <a:r>
              <a:rPr lang="el-GR" sz="3500" b="1" dirty="0"/>
              <a:t>οριζόντιος </a:t>
            </a:r>
            <a:r>
              <a:rPr lang="el-GR" sz="3500" b="1" dirty="0" smtClean="0"/>
              <a:t>άνεμος</a:t>
            </a:r>
            <a:r>
              <a:rPr lang="el-GR" sz="3500" dirty="0" smtClean="0"/>
              <a:t>.</a:t>
            </a:r>
          </a:p>
          <a:p>
            <a:endParaRPr lang="el-GR" sz="3500" dirty="0" smtClean="0"/>
          </a:p>
          <a:p>
            <a:r>
              <a:rPr lang="el-GR" sz="3500" dirty="0" smtClean="0"/>
              <a:t>Η κίνηση αυτή του ατμοσφαιρικού αέρα οφείλεται στο συνδυασμό: </a:t>
            </a:r>
          </a:p>
          <a:p>
            <a:pPr lvl="1">
              <a:buFont typeface="Wingdings" pitchFamily="2" charset="2"/>
              <a:buChar char="§"/>
            </a:pPr>
            <a:r>
              <a:rPr lang="el-GR" sz="3200" dirty="0" smtClean="0"/>
              <a:t>της γενικότερης ατμοσφαιρικής κυκλοφορίας του πλανήτη, η οποία επηρεάζεται από:</a:t>
            </a:r>
          </a:p>
          <a:p>
            <a:pPr lvl="2">
              <a:buFont typeface="Courier New" pitchFamily="49" charset="0"/>
              <a:buChar char="o"/>
            </a:pPr>
            <a:r>
              <a:rPr lang="el-GR" sz="2900" dirty="0" smtClean="0"/>
              <a:t>την περιστροφή της Γης γύρω από τον άξονά της (από Δυτικά προς τα Ανατολικά)</a:t>
            </a:r>
          </a:p>
          <a:p>
            <a:pPr lvl="2">
              <a:buFont typeface="Courier New" pitchFamily="49" charset="0"/>
              <a:buChar char="o"/>
            </a:pPr>
            <a:r>
              <a:rPr lang="el-GR" sz="2900" dirty="0" smtClean="0"/>
              <a:t>την προσλαμβανόμενη από την ατμόσφαιρα και τη Γη ηλιακή ακτινοβολία (η οποία διαφέρει από περιοχή σε περιοχή)</a:t>
            </a:r>
          </a:p>
          <a:p>
            <a:pPr lvl="1">
              <a:buFont typeface="Wingdings" pitchFamily="2" charset="2"/>
              <a:buChar char="§"/>
            </a:pPr>
            <a:r>
              <a:rPr lang="el-GR" sz="3200" dirty="0" smtClean="0"/>
              <a:t>την ανομοιομορφία του γήινου ανάγλυφου (π.χ. βουνά, ύπαρξη θάλασσας). Επίδραση κυρίως σε τοπικό επίπεδο</a:t>
            </a:r>
          </a:p>
          <a:p>
            <a:endParaRPr lang="el-GR" dirty="0" smtClean="0"/>
          </a:p>
          <a:p>
            <a:endParaRPr lang="el-GR" dirty="0" smtClean="0"/>
          </a:p>
          <a:p>
            <a:pPr>
              <a:buNone/>
            </a:pPr>
            <a:r>
              <a:rPr lang="el-GR" dirty="0" smtClean="0"/>
              <a:t>.</a:t>
            </a:r>
            <a:endParaRPr lang="en-US" dirty="0" smtClean="0"/>
          </a:p>
          <a:p>
            <a:endParaRPr lang="el-GR" dirty="0" smtClean="0"/>
          </a:p>
          <a:p>
            <a:pPr lvl="1">
              <a:buNone/>
            </a:pPr>
            <a:endParaRPr lang="el-GR" dirty="0" smtClean="0">
              <a:sym typeface="Wingdings" pitchFamily="2" charset="2"/>
            </a:endParaRPr>
          </a:p>
          <a:p>
            <a:pPr lvl="1"/>
            <a:endParaRPr lang="el-GR" dirty="0"/>
          </a:p>
          <a:p>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ox(in)">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ox(in)">
                                      <p:cBhvr>
                                        <p:cTn id="18" dur="500"/>
                                        <p:tgtEl>
                                          <p:spTgt spid="3">
                                            <p:txEl>
                                              <p:pRg st="4" end="4"/>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ox(in)">
                                      <p:cBhvr>
                                        <p:cTn id="21" dur="500"/>
                                        <p:tgtEl>
                                          <p:spTgt spid="3">
                                            <p:txEl>
                                              <p:pRg st="5" end="5"/>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ox(in)">
                                      <p:cBhvr>
                                        <p:cTn id="24" dur="500"/>
                                        <p:tgtEl>
                                          <p:spTgt spid="3">
                                            <p:txEl>
                                              <p:pRg st="6" end="6"/>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ox(in)">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1143000"/>
          </a:xfrm>
        </p:spPr>
        <p:txBody>
          <a:bodyPr>
            <a:normAutofit/>
          </a:bodyPr>
          <a:lstStyle/>
          <a:p>
            <a:r>
              <a:rPr lang="el-GR" sz="3000" b="1" dirty="0" smtClean="0"/>
              <a:t>Δημιουργία ανέμου λόγω ανομοιόμορφης θέρμανσης του εδάφους </a:t>
            </a:r>
            <a:endParaRPr lang="el-GR" sz="3000" b="1" dirty="0"/>
          </a:p>
        </p:txBody>
      </p:sp>
      <p:sp>
        <p:nvSpPr>
          <p:cNvPr id="3" name="2 - Θέση περιεχομένου"/>
          <p:cNvSpPr>
            <a:spLocks noGrp="1"/>
          </p:cNvSpPr>
          <p:nvPr>
            <p:ph idx="1"/>
          </p:nvPr>
        </p:nvSpPr>
        <p:spPr>
          <a:xfrm>
            <a:off x="-142908" y="1268760"/>
            <a:ext cx="5328592" cy="5184576"/>
          </a:xfrm>
        </p:spPr>
        <p:txBody>
          <a:bodyPr>
            <a:normAutofit lnSpcReduction="10000"/>
          </a:bodyPr>
          <a:lstStyle/>
          <a:p>
            <a:pPr>
              <a:buNone/>
            </a:pPr>
            <a:r>
              <a:rPr lang="el-GR" sz="2200" dirty="0" smtClean="0"/>
              <a:t>     Οι άνεμοι της γης παράγονται κυρίως από την άνιση θέρμανση της επιφάνειας της Γης από τον Ήλιο: </a:t>
            </a:r>
          </a:p>
          <a:p>
            <a:pPr marL="914400" lvl="1" indent="-514350">
              <a:buFont typeface="+mj-lt"/>
              <a:buAutoNum type="arabicPeriod"/>
            </a:pPr>
            <a:r>
              <a:rPr lang="el-GR" sz="2200" dirty="0" smtClean="0"/>
              <a:t>Ο αέρας που έρχεται σε επαφή με θερμότερη γήινη επιφάνεια γίνεται θερμότερος από το γειτονικό του, με αποτέλεσμα να μειώνεται η πυκνότητά του. </a:t>
            </a:r>
          </a:p>
          <a:p>
            <a:pPr marL="914400" lvl="1" indent="-514350">
              <a:buFont typeface="+mj-lt"/>
              <a:buAutoNum type="arabicPeriod"/>
            </a:pPr>
            <a:r>
              <a:rPr lang="el-GR" sz="2200" dirty="0" smtClean="0"/>
              <a:t>Ο ελαφρύτερος αυτός αέρας κινείται ανοδικά και, λόγω της διαφοράς πίεσης, γειτονικές (ψυχρότερες, άρα βαρύτερες) αέριες μάζες έρχονται για να καταλάβουν το κενό. </a:t>
            </a:r>
          </a:p>
          <a:p>
            <a:pPr marL="914400" lvl="1" indent="-514350">
              <a:buFont typeface="+mj-lt"/>
              <a:buAutoNum type="arabicPeriod"/>
            </a:pPr>
            <a:r>
              <a:rPr lang="el-GR" sz="2200" b="1" u="sng" dirty="0" smtClean="0"/>
              <a:t>Αποτέλεσμα:</a:t>
            </a:r>
            <a:r>
              <a:rPr lang="el-GR" sz="2200" b="1" dirty="0" smtClean="0"/>
              <a:t> </a:t>
            </a:r>
            <a:r>
              <a:rPr lang="el-GR" sz="2200" dirty="0" smtClean="0"/>
              <a:t>η δημιουργία της οριζόντιας συνιστώσας του ανέμου. </a:t>
            </a:r>
          </a:p>
          <a:p>
            <a:pPr lvl="0">
              <a:buNone/>
            </a:pPr>
            <a:endParaRPr lang="el-GR" dirty="0"/>
          </a:p>
          <a:p>
            <a:endParaRPr lang="el-GR" dirty="0"/>
          </a:p>
        </p:txBody>
      </p:sp>
      <p:pic>
        <p:nvPicPr>
          <p:cNvPr id="37889" name="Picture 1" descr="C:\Users\Lenovo\Documents\ΤΕΠ\2020\ινφο\Χάρτες\εικόνες\world_wind_zones.jpg"/>
          <p:cNvPicPr>
            <a:picLocks noChangeAspect="1" noChangeArrowheads="1"/>
          </p:cNvPicPr>
          <p:nvPr/>
        </p:nvPicPr>
        <p:blipFill>
          <a:blip r:embed="rId2"/>
          <a:srcRect/>
          <a:stretch>
            <a:fillRect/>
          </a:stretch>
        </p:blipFill>
        <p:spPr bwMode="auto">
          <a:xfrm>
            <a:off x="5143504" y="2268133"/>
            <a:ext cx="3548087" cy="2661065"/>
          </a:xfrm>
          <a:prstGeom prst="rect">
            <a:avLst/>
          </a:prstGeom>
          <a:noFill/>
          <a:ln w="3175">
            <a:solidFill>
              <a:schemeClr val="tx1"/>
            </a:solidFill>
          </a:ln>
        </p:spPr>
      </p:pic>
      <p:sp>
        <p:nvSpPr>
          <p:cNvPr id="5" name="Content Placeholder 6"/>
          <p:cNvSpPr txBox="1">
            <a:spLocks/>
          </p:cNvSpPr>
          <p:nvPr/>
        </p:nvSpPr>
        <p:spPr>
          <a:xfrm>
            <a:off x="4929190" y="5000636"/>
            <a:ext cx="4214810" cy="500066"/>
          </a:xfrm>
          <a:prstGeom prst="rect">
            <a:avLst/>
          </a:prstGeom>
        </p:spPr>
        <p:txBody>
          <a:bodyPr vert="horz" lIns="91440" tIns="45720" rIns="91440" bIns="45720" rtlCol="0">
            <a:normAutofit/>
          </a:bodyPr>
          <a:lstStyle/>
          <a:p>
            <a:pPr marL="342900" indent="-342900" algn="ctr">
              <a:spcBef>
                <a:spcPct val="20000"/>
              </a:spcBef>
            </a:pPr>
            <a:r>
              <a:rPr kumimoji="0" lang="el-GR" sz="1000" b="1" i="0" u="none" strike="noStrike" kern="1200" cap="none" spc="0" normalizeH="0" baseline="0" noProof="0" dirty="0" smtClean="0">
                <a:ln>
                  <a:noFill/>
                </a:ln>
                <a:solidFill>
                  <a:schemeClr val="tx1"/>
                </a:solidFill>
                <a:effectLst/>
                <a:uLnTx/>
                <a:uFillTx/>
                <a:latin typeface="+mn-lt"/>
                <a:ea typeface="+mn-ea"/>
                <a:cs typeface="+mn-cs"/>
              </a:rPr>
              <a:t>Γενική ατμοσφαιρική κυκλοφορία.</a:t>
            </a:r>
          </a:p>
          <a:p>
            <a:pPr marL="342900" indent="-342900" algn="ctr">
              <a:spcBef>
                <a:spcPct val="20000"/>
              </a:spcBef>
            </a:pPr>
            <a:r>
              <a:rPr kumimoji="0" lang="el-GR" sz="1000" b="1" i="0" u="none" strike="noStrike" kern="1200" cap="none" spc="0" normalizeH="0" baseline="0" noProof="0" dirty="0" smtClean="0">
                <a:ln>
                  <a:noFill/>
                </a:ln>
                <a:solidFill>
                  <a:schemeClr val="tx1"/>
                </a:solidFill>
                <a:effectLst/>
                <a:uLnTx/>
                <a:uFillTx/>
                <a:latin typeface="+mn-lt"/>
                <a:ea typeface="+mn-ea"/>
                <a:cs typeface="+mn-cs"/>
              </a:rPr>
              <a:t> Πηγή: </a:t>
            </a:r>
            <a:r>
              <a:rPr lang="en-US" sz="1000" u="sng" dirty="0" smtClean="0">
                <a:hlinkClick r:id="rId3"/>
              </a:rPr>
              <a:t>https://gotbooks.miracosta.edu/oceans/chapter9.html</a:t>
            </a:r>
            <a:endParaRPr lang="el-GR" sz="1000" dirty="0" smtClean="0"/>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77778E-7 3.24699E-6 L -0.25208 0.01041 " pathEditMode="relative" ptsTypes="AA">
                                      <p:cBhvr>
                                        <p:cTn id="6" dur="2000" fill="hold"/>
                                        <p:tgtEl>
                                          <p:spTgt spid="37889"/>
                                        </p:tgtEl>
                                        <p:attrNameLst>
                                          <p:attrName>ppt_x</p:attrName>
                                          <p:attrName>ppt_y</p:attrName>
                                        </p:attrNameLst>
                                      </p:cBhvr>
                                    </p:animMotion>
                                  </p:childTnLst>
                                </p:cTn>
                              </p:par>
                              <p:par>
                                <p:cTn id="7" presetID="6" presetClass="emph" presetSubtype="0" fill="hold" nodeType="withEffect">
                                  <p:stCondLst>
                                    <p:cond delay="0"/>
                                  </p:stCondLst>
                                  <p:childTnLst>
                                    <p:animScale>
                                      <p:cBhvr>
                                        <p:cTn id="8" dur="2000" fill="hold"/>
                                        <p:tgtEl>
                                          <p:spTgt spid="3788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0"/>
            <a:ext cx="8229600" cy="1143000"/>
          </a:xfrm>
        </p:spPr>
        <p:txBody>
          <a:bodyPr>
            <a:normAutofit fontScale="90000"/>
          </a:bodyPr>
          <a:lstStyle/>
          <a:p>
            <a:r>
              <a:rPr lang="el-GR" b="1" dirty="0" smtClean="0"/>
              <a:t/>
            </a:r>
            <a:br>
              <a:rPr lang="el-GR" b="1" dirty="0" smtClean="0"/>
            </a:br>
            <a:r>
              <a:rPr lang="el-GR" sz="3300" b="1" dirty="0" smtClean="0"/>
              <a:t>Χαρακτηριστικές </a:t>
            </a:r>
            <a:r>
              <a:rPr lang="el-GR" sz="3300" b="1" dirty="0"/>
              <a:t>Παράμετροι του Ανέμου</a:t>
            </a:r>
            <a:r>
              <a:rPr lang="el-GR" b="1" dirty="0"/>
              <a:t/>
            </a:r>
            <a:br>
              <a:rPr lang="el-GR" b="1" dirty="0"/>
            </a:br>
            <a:endParaRPr lang="el-GR" dirty="0"/>
          </a:p>
        </p:txBody>
      </p:sp>
      <p:sp>
        <p:nvSpPr>
          <p:cNvPr id="3" name="2 - Θέση περιεχομένου"/>
          <p:cNvSpPr>
            <a:spLocks noGrp="1"/>
          </p:cNvSpPr>
          <p:nvPr>
            <p:ph idx="1"/>
          </p:nvPr>
        </p:nvSpPr>
        <p:spPr>
          <a:xfrm>
            <a:off x="285720" y="1071546"/>
            <a:ext cx="8572560" cy="5429288"/>
          </a:xfrm>
        </p:spPr>
        <p:txBody>
          <a:bodyPr>
            <a:normAutofit fontScale="85000" lnSpcReduction="20000"/>
          </a:bodyPr>
          <a:lstStyle/>
          <a:p>
            <a:pPr>
              <a:buNone/>
            </a:pPr>
            <a:r>
              <a:rPr lang="el-GR" sz="2000" dirty="0" smtClean="0"/>
              <a:t>Για να εκτιμηθεί η ενέργεια  του ανέμου, θα πρέπει να μελετηθούν τα  παρακάτω χαρακτηριστικά του: </a:t>
            </a:r>
          </a:p>
          <a:p>
            <a:pPr>
              <a:buNone/>
            </a:pPr>
            <a:endParaRPr lang="el-GR" sz="2000" b="1" dirty="0" smtClean="0"/>
          </a:p>
          <a:p>
            <a:pPr>
              <a:buNone/>
            </a:pPr>
            <a:r>
              <a:rPr lang="el-GR" sz="2000" b="1" dirty="0" smtClean="0"/>
              <a:t>Άνεμος: </a:t>
            </a:r>
            <a:r>
              <a:rPr lang="el-GR" sz="2000" dirty="0" smtClean="0"/>
              <a:t>ρευστό σε κίνηση </a:t>
            </a:r>
            <a:r>
              <a:rPr lang="el-GR" sz="2000" dirty="0" smtClean="0">
                <a:sym typeface="Wingdings" pitchFamily="2" charset="2"/>
              </a:rPr>
              <a:t> καθορισμός διανύσματος ταχύτητας </a:t>
            </a:r>
          </a:p>
          <a:p>
            <a:pPr lvl="1">
              <a:buFont typeface="Wingdings" pitchFamily="2" charset="2"/>
              <a:buChar char="§"/>
            </a:pPr>
            <a:r>
              <a:rPr lang="el-GR" sz="2000" dirty="0" smtClean="0">
                <a:sym typeface="Wingdings" pitchFamily="2" charset="2"/>
              </a:rPr>
              <a:t>Κατά μέτρο (ένταση)</a:t>
            </a:r>
          </a:p>
          <a:p>
            <a:pPr lvl="1">
              <a:buFont typeface="Wingdings" pitchFamily="2" charset="2"/>
              <a:buChar char="§"/>
            </a:pPr>
            <a:r>
              <a:rPr lang="el-GR" sz="2000" dirty="0" smtClean="0">
                <a:sym typeface="Wingdings" pitchFamily="2" charset="2"/>
              </a:rPr>
              <a:t>Κατά φορά (διεύθυνση)</a:t>
            </a:r>
            <a:endParaRPr lang="en-US" sz="2000" dirty="0" smtClean="0">
              <a:sym typeface="Wingdings" pitchFamily="2" charset="2"/>
            </a:endParaRPr>
          </a:p>
          <a:p>
            <a:pPr algn="just"/>
            <a:endParaRPr lang="el-GR" sz="2000" dirty="0" smtClean="0"/>
          </a:p>
          <a:p>
            <a:pPr algn="just"/>
            <a:r>
              <a:rPr lang="el-GR" sz="2000" dirty="0" smtClean="0"/>
              <a:t>Θα πρέπει να υπολογιστούν: </a:t>
            </a:r>
          </a:p>
          <a:p>
            <a:pPr algn="just"/>
            <a:endParaRPr lang="el-GR" sz="2000" dirty="0" smtClean="0"/>
          </a:p>
          <a:p>
            <a:pPr algn="just"/>
            <a:r>
              <a:rPr lang="el-GR" sz="2000" b="1" dirty="0" smtClean="0"/>
              <a:t>Σχετικά με την ταχύτητα του ανέμου:</a:t>
            </a:r>
          </a:p>
          <a:p>
            <a:pPr lvl="1"/>
            <a:r>
              <a:rPr lang="el-GR" sz="2000" dirty="0" smtClean="0"/>
              <a:t>Μέση τιμή και ακραίες τιμές </a:t>
            </a:r>
            <a:r>
              <a:rPr lang="en-US" sz="2000" dirty="0" err="1" smtClean="0"/>
              <a:t>ταχύτητα</a:t>
            </a:r>
            <a:r>
              <a:rPr lang="el-GR" sz="2000" dirty="0" smtClean="0"/>
              <a:t>ς</a:t>
            </a:r>
            <a:r>
              <a:rPr lang="en-US" sz="2000" dirty="0" smtClean="0"/>
              <a:t> </a:t>
            </a:r>
            <a:r>
              <a:rPr lang="en-US" sz="2000" dirty="0" err="1" smtClean="0"/>
              <a:t>ανέμου</a:t>
            </a:r>
            <a:r>
              <a:rPr lang="en-US" sz="2000" dirty="0" smtClean="0"/>
              <a:t>.</a:t>
            </a:r>
            <a:endParaRPr lang="el-GR" sz="2000" dirty="0" smtClean="0"/>
          </a:p>
          <a:p>
            <a:pPr lvl="1"/>
            <a:r>
              <a:rPr lang="el-GR" sz="2000" dirty="0" smtClean="0"/>
              <a:t>Την επικρατούσα στην περιοχή ανατάραξη και τυχόν στροβιλισμούς.</a:t>
            </a:r>
          </a:p>
          <a:p>
            <a:pPr lvl="1"/>
            <a:r>
              <a:rPr lang="el-GR" sz="2000" dirty="0" smtClean="0"/>
              <a:t>Την καθ’ ύψος μεταβολή της ταχύτητας του ανέμου. </a:t>
            </a:r>
          </a:p>
          <a:p>
            <a:pPr algn="just"/>
            <a:endParaRPr lang="el-GR" sz="2000" dirty="0" smtClean="0"/>
          </a:p>
          <a:p>
            <a:pPr algn="just"/>
            <a:r>
              <a:rPr lang="el-GR" sz="2000" b="1" dirty="0" smtClean="0"/>
              <a:t>Σχετικά με τη </a:t>
            </a:r>
            <a:r>
              <a:rPr lang="en-US" sz="2000" b="1" dirty="0" err="1" smtClean="0"/>
              <a:t>διεύθυνση</a:t>
            </a:r>
            <a:r>
              <a:rPr lang="en-US" sz="2000" b="1" dirty="0" smtClean="0"/>
              <a:t> </a:t>
            </a:r>
            <a:r>
              <a:rPr lang="en-US" sz="2000" b="1" dirty="0" err="1" smtClean="0"/>
              <a:t>του</a:t>
            </a:r>
            <a:r>
              <a:rPr lang="en-US" sz="2000" b="1" dirty="0" smtClean="0"/>
              <a:t> </a:t>
            </a:r>
            <a:r>
              <a:rPr lang="en-US" sz="2000" b="1" dirty="0" err="1" smtClean="0"/>
              <a:t>ανέμου</a:t>
            </a:r>
            <a:r>
              <a:rPr lang="el-GR" sz="2000" b="1" dirty="0" smtClean="0"/>
              <a:t>:</a:t>
            </a:r>
            <a:endParaRPr lang="el-GR" sz="2000" b="1" dirty="0"/>
          </a:p>
          <a:p>
            <a:pPr lvl="1"/>
            <a:r>
              <a:rPr lang="el-GR" sz="2000" dirty="0" smtClean="0"/>
              <a:t>Κύριες και επικρατούσες διευθύνσεις</a:t>
            </a:r>
            <a:r>
              <a:rPr lang="en-US" sz="2000" dirty="0" smtClean="0"/>
              <a:t>.</a:t>
            </a:r>
            <a:endParaRPr lang="el-GR" sz="2000" dirty="0" smtClean="0"/>
          </a:p>
          <a:p>
            <a:pPr lvl="1"/>
            <a:r>
              <a:rPr lang="el-GR" sz="2000" dirty="0" smtClean="0"/>
              <a:t>Προσήνεμη και υπήνεμη πλευρά.</a:t>
            </a:r>
          </a:p>
          <a:p>
            <a:pPr lvl="1"/>
            <a:endParaRPr lang="el-GR" sz="2000" dirty="0" smtClean="0"/>
          </a:p>
          <a:p>
            <a:pPr lvl="1">
              <a:buNone/>
            </a:pPr>
            <a:r>
              <a:rPr lang="en-US" sz="2000" dirty="0" err="1" smtClean="0"/>
              <a:t>Τα</a:t>
            </a:r>
            <a:r>
              <a:rPr lang="en-US" sz="2000" dirty="0" smtClean="0"/>
              <a:t> </a:t>
            </a:r>
            <a:r>
              <a:rPr lang="en-US" sz="2000" dirty="0" err="1" smtClean="0"/>
              <a:t>χαρακτηριστικά</a:t>
            </a:r>
            <a:r>
              <a:rPr lang="en-US" sz="2000" dirty="0" smtClean="0"/>
              <a:t> </a:t>
            </a:r>
            <a:r>
              <a:rPr lang="en-US" sz="2000" dirty="0" err="1" smtClean="0"/>
              <a:t>του</a:t>
            </a:r>
            <a:r>
              <a:rPr lang="en-US" sz="2000" dirty="0" smtClean="0"/>
              <a:t> </a:t>
            </a:r>
            <a:r>
              <a:rPr lang="en-US" sz="2000" dirty="0" err="1" smtClean="0"/>
              <a:t>ανέμου</a:t>
            </a:r>
            <a:r>
              <a:rPr lang="en-US" sz="2000" dirty="0" smtClean="0"/>
              <a:t> </a:t>
            </a:r>
            <a:r>
              <a:rPr lang="en-US" sz="2000" dirty="0" err="1" smtClean="0"/>
              <a:t>μεταβάλλονται</a:t>
            </a:r>
            <a:r>
              <a:rPr lang="en-US" sz="2000" dirty="0" smtClean="0"/>
              <a:t> </a:t>
            </a:r>
            <a:r>
              <a:rPr lang="en-US" sz="2000" dirty="0" err="1" smtClean="0"/>
              <a:t>συνεχώς</a:t>
            </a:r>
            <a:r>
              <a:rPr lang="el-GR" sz="2000" dirty="0" smtClean="0"/>
              <a:t>, γι’ αυτό σε μια μελέτη αιολικού </a:t>
            </a:r>
          </a:p>
          <a:p>
            <a:pPr lvl="1">
              <a:buNone/>
            </a:pPr>
            <a:r>
              <a:rPr lang="el-GR" sz="2000" dirty="0" smtClean="0"/>
              <a:t>δυναμικού υπολογίζονται μέσες τιμές  και η μελέτη είναι στατιστική.</a:t>
            </a:r>
          </a:p>
          <a:p>
            <a:pPr lvl="1">
              <a:buNone/>
            </a:pPr>
            <a:endParaRPr lang="el-G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ox(in)">
                                      <p:cBhvr>
                                        <p:cTn id="7" dur="500"/>
                                        <p:tgtEl>
                                          <p:spTgt spid="3">
                                            <p:txEl>
                                              <p:pRg st="8" end="8"/>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box(in)">
                                      <p:cBhvr>
                                        <p:cTn id="10" dur="500"/>
                                        <p:tgtEl>
                                          <p:spTgt spid="3">
                                            <p:txEl>
                                              <p:pRg st="9" end="9"/>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Effect transition="in" filter="box(in)">
                                      <p:cBhvr>
                                        <p:cTn id="13" dur="500"/>
                                        <p:tgtEl>
                                          <p:spTgt spid="3">
                                            <p:txEl>
                                              <p:pRg st="10" end="10"/>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11" end="11"/>
                                            </p:txEl>
                                          </p:spTgt>
                                        </p:tgtEl>
                                        <p:attrNameLst>
                                          <p:attrName>style.visibility</p:attrName>
                                        </p:attrNameLst>
                                      </p:cBhvr>
                                      <p:to>
                                        <p:strVal val="visible"/>
                                      </p:to>
                                    </p:set>
                                    <p:animEffect transition="in" filter="box(in)">
                                      <p:cBhvr>
                                        <p:cTn id="16" dur="500"/>
                                        <p:tgtEl>
                                          <p:spTgt spid="3">
                                            <p:txEl>
                                              <p:pRg st="11" end="1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animEffect transition="in" filter="box(in)">
                                      <p:cBhvr>
                                        <p:cTn id="21" dur="500"/>
                                        <p:tgtEl>
                                          <p:spTgt spid="3">
                                            <p:txEl>
                                              <p:pRg st="13" end="13"/>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14" end="14"/>
                                            </p:txEl>
                                          </p:spTgt>
                                        </p:tgtEl>
                                        <p:attrNameLst>
                                          <p:attrName>style.visibility</p:attrName>
                                        </p:attrNameLst>
                                      </p:cBhvr>
                                      <p:to>
                                        <p:strVal val="visible"/>
                                      </p:to>
                                    </p:set>
                                    <p:animEffect transition="in" filter="box(in)">
                                      <p:cBhvr>
                                        <p:cTn id="24" dur="500"/>
                                        <p:tgtEl>
                                          <p:spTgt spid="3">
                                            <p:txEl>
                                              <p:pRg st="14" end="14"/>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animEffect transition="in" filter="box(in)">
                                      <p:cBhvr>
                                        <p:cTn id="2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500" b="1" dirty="0" smtClean="0"/>
              <a:t>Ταχύτητα (Ένταση) ανέμου</a:t>
            </a:r>
            <a:endParaRPr lang="el-GR" sz="3500" b="1" dirty="0"/>
          </a:p>
        </p:txBody>
      </p:sp>
      <p:sp>
        <p:nvSpPr>
          <p:cNvPr id="3" name="2 - Θέση περιεχομένου"/>
          <p:cNvSpPr>
            <a:spLocks noGrp="1"/>
          </p:cNvSpPr>
          <p:nvPr>
            <p:ph idx="1"/>
          </p:nvPr>
        </p:nvSpPr>
        <p:spPr/>
        <p:txBody>
          <a:bodyPr>
            <a:normAutofit/>
          </a:bodyPr>
          <a:lstStyle/>
          <a:p>
            <a:r>
              <a:rPr lang="el-GR" sz="2500" dirty="0"/>
              <a:t>Στη Μετεωρολογία η </a:t>
            </a:r>
            <a:r>
              <a:rPr lang="el-GR" sz="2500" b="1" dirty="0"/>
              <a:t>ένταση</a:t>
            </a:r>
            <a:r>
              <a:rPr lang="el-GR" sz="2500" dirty="0"/>
              <a:t> του ανέμου εκφράζεται μέσω της </a:t>
            </a:r>
            <a:r>
              <a:rPr lang="el-GR" sz="2500" b="1" dirty="0"/>
              <a:t>ταχύτητας</a:t>
            </a:r>
            <a:r>
              <a:rPr lang="el-GR" sz="2500" dirty="0"/>
              <a:t> </a:t>
            </a:r>
            <a:r>
              <a:rPr lang="el-GR" sz="2500" b="1" dirty="0" smtClean="0"/>
              <a:t>με</a:t>
            </a:r>
            <a:r>
              <a:rPr lang="el-GR" sz="2500" dirty="0" smtClean="0"/>
              <a:t> </a:t>
            </a:r>
            <a:r>
              <a:rPr lang="el-GR" sz="2500" dirty="0"/>
              <a:t>την οποία αυτός κινείται</a:t>
            </a:r>
            <a:r>
              <a:rPr lang="el-GR" sz="2500" dirty="0" smtClean="0"/>
              <a:t>.</a:t>
            </a:r>
          </a:p>
          <a:p>
            <a:endParaRPr lang="el-GR" sz="2500" dirty="0" smtClean="0"/>
          </a:p>
          <a:p>
            <a:r>
              <a:rPr lang="el-GR" sz="2500" dirty="0" smtClean="0"/>
              <a:t>Ιδιαίτερα μεταβλητό μέγεθος: εμφανίζει σημαντικές μεταβολές μέσα σε μικρά χρονικά διαστήματα</a:t>
            </a:r>
            <a:r>
              <a:rPr lang="en-US" sz="2500" dirty="0" smtClean="0">
                <a:sym typeface="Wingdings" pitchFamily="2" charset="2"/>
              </a:rPr>
              <a:t>. </a:t>
            </a:r>
            <a:r>
              <a:rPr lang="el-GR" sz="2500" dirty="0" smtClean="0">
                <a:sym typeface="Wingdings" pitchFamily="2" charset="2"/>
              </a:rPr>
              <a:t>Η τιμή της επηρεάζεται από το είδος του εδάφους (ανάγλυφο, χρήση γης, ύπαρξη εμποδίων).</a:t>
            </a:r>
          </a:p>
          <a:p>
            <a:endParaRPr lang="el-GR" sz="2500" dirty="0" smtClean="0"/>
          </a:p>
          <a:p>
            <a:r>
              <a:rPr lang="el-GR" sz="2500" b="1" dirty="0" smtClean="0"/>
              <a:t>Συνήθεις μονάδες μέτρησης: </a:t>
            </a:r>
            <a:r>
              <a:rPr lang="el-GR" sz="2500" dirty="0" smtClean="0"/>
              <a:t>οι </a:t>
            </a:r>
            <a:r>
              <a:rPr lang="el-GR" sz="2500" b="1" dirty="0" smtClean="0"/>
              <a:t>κόμβοι (</a:t>
            </a:r>
            <a:r>
              <a:rPr lang="en-US" sz="2500" b="1" dirty="0" err="1" smtClean="0"/>
              <a:t>kn</a:t>
            </a:r>
            <a:r>
              <a:rPr lang="el-GR" sz="2500" b="1" dirty="0" smtClean="0"/>
              <a:t>)</a:t>
            </a:r>
            <a:r>
              <a:rPr lang="el-GR" sz="2500" dirty="0" smtClean="0"/>
              <a:t>, τα </a:t>
            </a:r>
            <a:r>
              <a:rPr lang="en-US" sz="2500" b="1" dirty="0"/>
              <a:t>m</a:t>
            </a:r>
            <a:r>
              <a:rPr lang="el-GR" sz="2500" b="1" dirty="0"/>
              <a:t>/</a:t>
            </a:r>
            <a:r>
              <a:rPr lang="en-US" sz="2500" b="1" dirty="0"/>
              <a:t>s</a:t>
            </a:r>
            <a:r>
              <a:rPr lang="el-GR" sz="2500" dirty="0"/>
              <a:t> (ή </a:t>
            </a:r>
            <a:r>
              <a:rPr lang="en-US" sz="2500" dirty="0"/>
              <a:t>km</a:t>
            </a:r>
            <a:r>
              <a:rPr lang="el-GR" sz="2500" dirty="0"/>
              <a:t>/</a:t>
            </a:r>
            <a:r>
              <a:rPr lang="en-US" sz="2500" dirty="0"/>
              <a:t>h</a:t>
            </a:r>
            <a:r>
              <a:rPr lang="el-GR" sz="2500" dirty="0"/>
              <a:t>) και η </a:t>
            </a:r>
            <a:r>
              <a:rPr lang="el-GR" sz="2500" b="1" dirty="0"/>
              <a:t>κλίμακα </a:t>
            </a:r>
            <a:r>
              <a:rPr lang="en-US" sz="2500" b="1" dirty="0" smtClean="0"/>
              <a:t>Beaufort</a:t>
            </a:r>
            <a:endParaRPr lang="el-GR" sz="2500" b="1"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43408"/>
            <a:ext cx="8229600" cy="1143000"/>
          </a:xfrm>
        </p:spPr>
        <p:txBody>
          <a:bodyPr>
            <a:normAutofit/>
          </a:bodyPr>
          <a:lstStyle/>
          <a:p>
            <a:r>
              <a:rPr lang="el-GR" sz="2800" b="1" dirty="0" smtClean="0"/>
              <a:t>Αντιστοιχία μεταξύ των παραπάνω κλιμάκων μέτρησης</a:t>
            </a:r>
            <a:endParaRPr lang="el-GR" sz="2800" b="1" dirty="0"/>
          </a:p>
        </p:txBody>
      </p:sp>
      <p:graphicFrame>
        <p:nvGraphicFramePr>
          <p:cNvPr id="4" name="3 - Θέση περιεχομένου"/>
          <p:cNvGraphicFramePr>
            <a:graphicFrameLocks noGrp="1"/>
          </p:cNvGraphicFramePr>
          <p:nvPr>
            <p:ph idx="1"/>
          </p:nvPr>
        </p:nvGraphicFramePr>
        <p:xfrm>
          <a:off x="428596" y="764704"/>
          <a:ext cx="8229600" cy="5946011"/>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marL="228600" algn="ctr">
                        <a:lnSpc>
                          <a:spcPct val="150000"/>
                        </a:lnSpc>
                        <a:spcBef>
                          <a:spcPts val="300"/>
                        </a:spcBef>
                        <a:spcAft>
                          <a:spcPts val="300"/>
                        </a:spcAft>
                      </a:pPr>
                      <a:r>
                        <a:rPr lang="el-GR" sz="1800" b="1" kern="1200" dirty="0" err="1">
                          <a:solidFill>
                            <a:srgbClr val="000000"/>
                          </a:solidFill>
                          <a:latin typeface="Times New Roman"/>
                          <a:ea typeface="Times New Roman"/>
                          <a:cs typeface="Times New Roman"/>
                        </a:rPr>
                        <a:t>Bf</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Ταχύτητα (m/s)</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0</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0-0.2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1</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a:solidFill>
                            <a:srgbClr val="000000"/>
                          </a:solidFill>
                          <a:latin typeface="Times New Roman"/>
                          <a:ea typeface="Times New Roman"/>
                          <a:cs typeface="Times New Roman"/>
                        </a:rPr>
                        <a:t>0.3-1.5 </a:t>
                      </a:r>
                      <a:endParaRPr lang="el-GR" sz="180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2</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1.6-3.3 </a:t>
                      </a:r>
                      <a:endParaRPr lang="el-GR" sz="1800" dirty="0">
                        <a:latin typeface="Calibri"/>
                        <a:ea typeface="Calibri"/>
                        <a:cs typeface="Times New Roman"/>
                      </a:endParaRPr>
                    </a:p>
                  </a:txBody>
                  <a:tcPr marL="68580" marR="68580" marT="8255" marB="0" anchor="ctr"/>
                </a:tc>
              </a:tr>
              <a:tr h="489456">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3</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3.4-5.4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a:solidFill>
                            <a:srgbClr val="000000"/>
                          </a:solidFill>
                          <a:latin typeface="Times New Roman"/>
                          <a:ea typeface="Times New Roman"/>
                          <a:cs typeface="Times New Roman"/>
                        </a:rPr>
                        <a:t>4</a:t>
                      </a:r>
                      <a:r>
                        <a:rPr lang="el-GR" sz="1800" kern="1200">
                          <a:solidFill>
                            <a:srgbClr val="000000"/>
                          </a:solidFill>
                          <a:latin typeface="Times New Roman"/>
                          <a:ea typeface="Times New Roman"/>
                          <a:cs typeface="Times New Roman"/>
                        </a:rPr>
                        <a:t> </a:t>
                      </a:r>
                      <a:endParaRPr lang="el-GR" sz="180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5.5-7.9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5</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8.0-10.7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a:solidFill>
                            <a:srgbClr val="000000"/>
                          </a:solidFill>
                          <a:latin typeface="Times New Roman"/>
                          <a:ea typeface="Times New Roman"/>
                          <a:cs typeface="Times New Roman"/>
                        </a:rPr>
                        <a:t>6</a:t>
                      </a:r>
                      <a:r>
                        <a:rPr lang="el-GR" sz="1800" kern="1200">
                          <a:solidFill>
                            <a:srgbClr val="000000"/>
                          </a:solidFill>
                          <a:latin typeface="Times New Roman"/>
                          <a:ea typeface="Times New Roman"/>
                          <a:cs typeface="Times New Roman"/>
                        </a:rPr>
                        <a:t> </a:t>
                      </a:r>
                      <a:endParaRPr lang="el-GR" sz="180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10.8-13.8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a:solidFill>
                            <a:srgbClr val="000000"/>
                          </a:solidFill>
                          <a:latin typeface="Times New Roman"/>
                          <a:ea typeface="Times New Roman"/>
                          <a:cs typeface="Times New Roman"/>
                        </a:rPr>
                        <a:t>7</a:t>
                      </a:r>
                      <a:r>
                        <a:rPr lang="el-GR" sz="1800" kern="1200">
                          <a:solidFill>
                            <a:srgbClr val="000000"/>
                          </a:solidFill>
                          <a:latin typeface="Times New Roman"/>
                          <a:ea typeface="Times New Roman"/>
                          <a:cs typeface="Times New Roman"/>
                        </a:rPr>
                        <a:t> </a:t>
                      </a:r>
                      <a:endParaRPr lang="el-GR" sz="180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13.9-17.1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a:solidFill>
                            <a:srgbClr val="000000"/>
                          </a:solidFill>
                          <a:latin typeface="Times New Roman"/>
                          <a:ea typeface="Times New Roman"/>
                          <a:cs typeface="Times New Roman"/>
                        </a:rPr>
                        <a:t>8</a:t>
                      </a:r>
                      <a:r>
                        <a:rPr lang="el-GR" sz="1800" kern="1200">
                          <a:solidFill>
                            <a:srgbClr val="000000"/>
                          </a:solidFill>
                          <a:latin typeface="Times New Roman"/>
                          <a:ea typeface="Times New Roman"/>
                          <a:cs typeface="Times New Roman"/>
                        </a:rPr>
                        <a:t> </a:t>
                      </a:r>
                      <a:endParaRPr lang="el-GR" sz="180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17.2-20.7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a:solidFill>
                            <a:srgbClr val="000000"/>
                          </a:solidFill>
                          <a:latin typeface="Times New Roman"/>
                          <a:ea typeface="Times New Roman"/>
                          <a:cs typeface="Times New Roman"/>
                        </a:rPr>
                        <a:t>9</a:t>
                      </a:r>
                      <a:r>
                        <a:rPr lang="el-GR" sz="1800" kern="1200">
                          <a:solidFill>
                            <a:srgbClr val="000000"/>
                          </a:solidFill>
                          <a:latin typeface="Times New Roman"/>
                          <a:ea typeface="Times New Roman"/>
                          <a:cs typeface="Times New Roman"/>
                        </a:rPr>
                        <a:t> </a:t>
                      </a:r>
                      <a:endParaRPr lang="el-GR" sz="180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20.8-24.4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a:solidFill>
                            <a:srgbClr val="000000"/>
                          </a:solidFill>
                          <a:latin typeface="Times New Roman"/>
                          <a:ea typeface="Times New Roman"/>
                          <a:cs typeface="Times New Roman"/>
                        </a:rPr>
                        <a:t>10</a:t>
                      </a:r>
                      <a:r>
                        <a:rPr lang="el-GR" sz="1800" kern="1200">
                          <a:solidFill>
                            <a:srgbClr val="000000"/>
                          </a:solidFill>
                          <a:latin typeface="Times New Roman"/>
                          <a:ea typeface="Times New Roman"/>
                          <a:cs typeface="Times New Roman"/>
                        </a:rPr>
                        <a:t> </a:t>
                      </a:r>
                      <a:endParaRPr lang="el-GR" sz="180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24.5-28.4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dirty="0">
                          <a:solidFill>
                            <a:srgbClr val="000000"/>
                          </a:solidFill>
                          <a:latin typeface="Times New Roman"/>
                          <a:ea typeface="Times New Roman"/>
                          <a:cs typeface="Times New Roman"/>
                        </a:rPr>
                        <a:t>11</a:t>
                      </a:r>
                      <a:r>
                        <a:rPr lang="el-GR" sz="1800" kern="1200" dirty="0">
                          <a:solidFill>
                            <a:srgbClr val="000000"/>
                          </a:solidFill>
                          <a:latin typeface="Times New Roman"/>
                          <a:ea typeface="Times New Roman"/>
                          <a:cs typeface="Times New Roman"/>
                        </a:rPr>
                        <a:t> </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l-GR" sz="1800" kern="1200" dirty="0">
                          <a:solidFill>
                            <a:srgbClr val="000000"/>
                          </a:solidFill>
                          <a:latin typeface="Times New Roman"/>
                          <a:ea typeface="Times New Roman"/>
                          <a:cs typeface="Times New Roman"/>
                        </a:rPr>
                        <a:t>28.5-32.6 </a:t>
                      </a:r>
                      <a:endParaRPr lang="el-GR" sz="1800" dirty="0">
                        <a:latin typeface="Calibri"/>
                        <a:ea typeface="Calibri"/>
                        <a:cs typeface="Times New Roman"/>
                      </a:endParaRPr>
                    </a:p>
                  </a:txBody>
                  <a:tcPr marL="68580" marR="68580" marT="8255" marB="0" anchor="ctr"/>
                </a:tc>
              </a:tr>
              <a:tr h="370840">
                <a:tc>
                  <a:txBody>
                    <a:bodyPr/>
                    <a:lstStyle/>
                    <a:p>
                      <a:pPr marL="228600" algn="ctr">
                        <a:lnSpc>
                          <a:spcPct val="150000"/>
                        </a:lnSpc>
                        <a:spcBef>
                          <a:spcPts val="300"/>
                        </a:spcBef>
                        <a:spcAft>
                          <a:spcPts val="300"/>
                        </a:spcAft>
                      </a:pPr>
                      <a:r>
                        <a:rPr lang="el-GR" sz="1800" b="1" kern="1200" dirty="0" smtClean="0">
                          <a:solidFill>
                            <a:srgbClr val="000000"/>
                          </a:solidFill>
                          <a:latin typeface="Times New Roman"/>
                          <a:ea typeface="Times New Roman"/>
                          <a:cs typeface="Times New Roman"/>
                        </a:rPr>
                        <a:t>1</a:t>
                      </a:r>
                      <a:r>
                        <a:rPr lang="en-US" sz="1800" b="1" kern="1200" dirty="0" smtClean="0">
                          <a:solidFill>
                            <a:srgbClr val="000000"/>
                          </a:solidFill>
                          <a:latin typeface="Times New Roman"/>
                          <a:ea typeface="Times New Roman"/>
                          <a:cs typeface="Times New Roman"/>
                        </a:rPr>
                        <a:t>2</a:t>
                      </a:r>
                      <a:endParaRPr lang="el-GR" sz="1800" dirty="0">
                        <a:latin typeface="Calibri"/>
                        <a:ea typeface="Calibri"/>
                        <a:cs typeface="Times New Roman"/>
                      </a:endParaRPr>
                    </a:p>
                  </a:txBody>
                  <a:tcPr marL="68580" marR="68580" marT="8255" marB="0" anchor="ctr"/>
                </a:tc>
                <a:tc>
                  <a:txBody>
                    <a:bodyPr/>
                    <a:lstStyle/>
                    <a:p>
                      <a:pPr marL="228600" algn="ctr">
                        <a:lnSpc>
                          <a:spcPct val="150000"/>
                        </a:lnSpc>
                        <a:spcBef>
                          <a:spcPts val="300"/>
                        </a:spcBef>
                        <a:spcAft>
                          <a:spcPts val="300"/>
                        </a:spcAft>
                      </a:pPr>
                      <a:r>
                        <a:rPr lang="en-US" sz="1800" kern="1200" dirty="0" smtClean="0">
                          <a:solidFill>
                            <a:srgbClr val="000000"/>
                          </a:solidFill>
                          <a:latin typeface="Times New Roman"/>
                          <a:ea typeface="Times New Roman"/>
                          <a:cs typeface="Times New Roman"/>
                        </a:rPr>
                        <a:t>&lt;</a:t>
                      </a:r>
                      <a:r>
                        <a:rPr lang="el-GR" sz="1800" kern="1200" dirty="0" smtClean="0">
                          <a:solidFill>
                            <a:srgbClr val="000000"/>
                          </a:solidFill>
                          <a:latin typeface="Times New Roman"/>
                          <a:ea typeface="Times New Roman"/>
                          <a:cs typeface="Times New Roman"/>
                        </a:rPr>
                        <a:t>32.6</a:t>
                      </a:r>
                      <a:endParaRPr lang="el-GR" sz="1800" dirty="0">
                        <a:latin typeface="Calibri"/>
                        <a:ea typeface="Calibri"/>
                        <a:cs typeface="Times New Roman"/>
                      </a:endParaRPr>
                    </a:p>
                  </a:txBody>
                  <a:tcPr marL="68580" marR="68580" marT="8255" marB="0"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864096"/>
          </a:xfrm>
        </p:spPr>
        <p:txBody>
          <a:bodyPr>
            <a:normAutofit/>
          </a:bodyPr>
          <a:lstStyle/>
          <a:p>
            <a:r>
              <a:rPr lang="el-GR" sz="3000" b="1" dirty="0" smtClean="0"/>
              <a:t>Όργανα μέτρησης πεδίου ανέμου - Ταχύτητα</a:t>
            </a:r>
            <a:endParaRPr lang="el-GR" sz="3000" b="1" dirty="0"/>
          </a:p>
        </p:txBody>
      </p:sp>
      <p:sp>
        <p:nvSpPr>
          <p:cNvPr id="3" name="2 - Θέση περιεχομένου"/>
          <p:cNvSpPr>
            <a:spLocks noGrp="1"/>
          </p:cNvSpPr>
          <p:nvPr>
            <p:ph idx="1"/>
          </p:nvPr>
        </p:nvSpPr>
        <p:spPr>
          <a:xfrm>
            <a:off x="428596" y="3643314"/>
            <a:ext cx="8330212" cy="2957458"/>
          </a:xfrm>
        </p:spPr>
        <p:txBody>
          <a:bodyPr>
            <a:normAutofit fontScale="62500" lnSpcReduction="20000"/>
          </a:bodyPr>
          <a:lstStyle/>
          <a:p>
            <a:r>
              <a:rPr lang="el-GR" b="1" dirty="0" smtClean="0"/>
              <a:t>Ανεμόμετρα</a:t>
            </a:r>
            <a:r>
              <a:rPr lang="el-GR" dirty="0" smtClean="0"/>
              <a:t> ή ανεμογράφοι.</a:t>
            </a:r>
          </a:p>
          <a:p>
            <a:r>
              <a:rPr lang="el-GR" dirty="0" smtClean="0"/>
              <a:t>Η λειτουργία των ανεμομέτρων βασίζεται σε μία από τις παρακάτω αρχές λειτουργίας: </a:t>
            </a:r>
          </a:p>
          <a:p>
            <a:pPr lvl="1">
              <a:buFont typeface="Wingdings" pitchFamily="2" charset="2"/>
              <a:buChar char="§"/>
            </a:pPr>
            <a:r>
              <a:rPr lang="el-GR" dirty="0" smtClean="0"/>
              <a:t>Στην πίεση/δύναμη που ασκεί ο άνεμος σε μία επιφάνεια (π.χ. ανεμόμετρα κυπέλλων ή έλικας). </a:t>
            </a:r>
          </a:p>
          <a:p>
            <a:pPr lvl="1">
              <a:buFont typeface="Wingdings" pitchFamily="2" charset="2"/>
              <a:buChar char="§"/>
            </a:pPr>
            <a:r>
              <a:rPr lang="el-GR" dirty="0" smtClean="0"/>
              <a:t>Στην απαγωγή θερμότητας από μία επιφάνεια λόγω του ανέμου (π.χ. ανεμόμετρα θερμού σύρματος).</a:t>
            </a:r>
          </a:p>
          <a:p>
            <a:pPr lvl="1">
              <a:buFont typeface="Wingdings" pitchFamily="2" charset="2"/>
              <a:buChar char="§"/>
            </a:pPr>
            <a:r>
              <a:rPr lang="el-GR" dirty="0" smtClean="0"/>
              <a:t>Στην κίνηση του αέρα (π.χ. ηχητικά ανεμόμετρα ή ανεμόμετρα </a:t>
            </a:r>
            <a:r>
              <a:rPr lang="en-US" dirty="0" smtClean="0"/>
              <a:t>Doppler)</a:t>
            </a:r>
            <a:r>
              <a:rPr lang="el-GR" dirty="0" smtClean="0"/>
              <a:t>.</a:t>
            </a:r>
          </a:p>
          <a:p>
            <a:r>
              <a:rPr lang="el-GR" dirty="0" smtClean="0"/>
              <a:t>Βασικά μεγέθη τα οποία χαρακτηρίζουν ένα ανεμόμετρο είναι η </a:t>
            </a:r>
            <a:r>
              <a:rPr lang="el-GR" b="1" dirty="0" smtClean="0"/>
              <a:t>σταθερά απόστασης </a:t>
            </a:r>
            <a:r>
              <a:rPr lang="en-US" dirty="0" smtClean="0"/>
              <a:t>(</a:t>
            </a:r>
            <a:r>
              <a:rPr lang="el-GR" dirty="0" smtClean="0"/>
              <a:t>διαδρομή αέρα για απόκριση στο </a:t>
            </a:r>
            <a:r>
              <a:rPr lang="en-US" dirty="0" smtClean="0"/>
              <a:t>63% </a:t>
            </a:r>
            <a:r>
              <a:rPr lang="el-GR" dirty="0" smtClean="0"/>
              <a:t>μεταβολής</a:t>
            </a:r>
            <a:r>
              <a:rPr lang="en-US" dirty="0" smtClean="0"/>
              <a:t>) </a:t>
            </a:r>
            <a:r>
              <a:rPr lang="el-GR" dirty="0" smtClean="0"/>
              <a:t>και το </a:t>
            </a:r>
            <a:r>
              <a:rPr lang="el-GR" b="1" dirty="0" smtClean="0"/>
              <a:t>κατώτερο όριο λειτουργίας </a:t>
            </a:r>
            <a:r>
              <a:rPr lang="el-GR" dirty="0" smtClean="0"/>
              <a:t>(τιμή κατωφλίου).</a:t>
            </a:r>
          </a:p>
          <a:p>
            <a:endParaRPr lang="el-GR" dirty="0"/>
          </a:p>
        </p:txBody>
      </p:sp>
      <p:sp>
        <p:nvSpPr>
          <p:cNvPr id="7" name="Rectangle 6"/>
          <p:cNvSpPr/>
          <p:nvPr/>
        </p:nvSpPr>
        <p:spPr>
          <a:xfrm>
            <a:off x="571472" y="2564904"/>
            <a:ext cx="8358246" cy="1492716"/>
          </a:xfrm>
          <a:prstGeom prst="rect">
            <a:avLst/>
          </a:prstGeom>
        </p:spPr>
        <p:txBody>
          <a:bodyPr wrap="square">
            <a:spAutoFit/>
          </a:bodyPr>
          <a:lstStyle/>
          <a:p>
            <a:endParaRPr lang="en-US" dirty="0" smtClean="0"/>
          </a:p>
          <a:p>
            <a:r>
              <a:rPr lang="el-GR" sz="1200" dirty="0" smtClean="0"/>
              <a:t>Διάφοροι τύποι ανεμομέτρων α) ανεμόμετρο κυπέλλων, β) ανεμόμετρο έλικας,                                     γ) ηχητικό ανεμόμετρο</a:t>
            </a:r>
            <a:r>
              <a:rPr lang="el-GR" sz="1200" b="1" dirty="0" smtClean="0"/>
              <a:t>. </a:t>
            </a:r>
          </a:p>
          <a:p>
            <a:r>
              <a:rPr lang="el-GR" sz="1000" b="1" dirty="0" smtClean="0"/>
              <a:t>Πηγές: α) </a:t>
            </a:r>
            <a:r>
              <a:rPr lang="el-GR" sz="1000" u="sng" dirty="0" smtClean="0">
                <a:hlinkClick r:id="rId2"/>
              </a:rPr>
              <a:t>https://www.baranidesign.com/wind-sensors</a:t>
            </a:r>
            <a:r>
              <a:rPr lang="el-GR" sz="1000" u="sng" dirty="0" smtClean="0"/>
              <a:t>  </a:t>
            </a:r>
            <a:r>
              <a:rPr lang="el-GR" sz="1000" b="1" dirty="0" smtClean="0"/>
              <a:t> β)</a:t>
            </a:r>
            <a:r>
              <a:rPr lang="en-US" sz="1000" u="sng" dirty="0" smtClean="0">
                <a:hlinkClick r:id="rId3"/>
              </a:rPr>
              <a:t>https://www.piqsels.com/el/search?q=%CE%A4%CE%91%CE%A7%CE%A5%CE%A4%CE%97%CE%A4%CE%91+%CE%91%CE%9D%CE%95%CE%9C%CE%9F%CE%A5</a:t>
            </a:r>
            <a:r>
              <a:rPr lang="el-GR" sz="1000" b="1" dirty="0" smtClean="0"/>
              <a:t> γ) </a:t>
            </a:r>
            <a:r>
              <a:rPr lang="en-US" sz="1000" u="sng" dirty="0" smtClean="0">
                <a:hlinkClick r:id="rId4"/>
              </a:rPr>
              <a:t>https</a:t>
            </a:r>
            <a:r>
              <a:rPr lang="el-GR" sz="1000" u="sng" dirty="0" smtClean="0">
                <a:hlinkClick r:id="rId4"/>
              </a:rPr>
              <a:t>://</a:t>
            </a:r>
            <a:r>
              <a:rPr lang="en-US" sz="1000" u="sng" dirty="0" smtClean="0">
                <a:hlinkClick r:id="rId4"/>
              </a:rPr>
              <a:t>shop</a:t>
            </a:r>
            <a:r>
              <a:rPr lang="el-GR" sz="1000" u="sng" dirty="0" smtClean="0">
                <a:hlinkClick r:id="rId4"/>
              </a:rPr>
              <a:t>.</a:t>
            </a:r>
            <a:r>
              <a:rPr lang="en-US" sz="1000" u="sng" dirty="0" err="1" smtClean="0">
                <a:hlinkClick r:id="rId4"/>
              </a:rPr>
              <a:t>profec</a:t>
            </a:r>
            <a:r>
              <a:rPr lang="el-GR" sz="1000" u="sng" dirty="0" smtClean="0">
                <a:hlinkClick r:id="rId4"/>
              </a:rPr>
              <a:t>-</a:t>
            </a:r>
            <a:r>
              <a:rPr lang="en-US" sz="1000" u="sng" dirty="0" err="1" smtClean="0">
                <a:hlinkClick r:id="rId4"/>
              </a:rPr>
              <a:t>ventus</a:t>
            </a:r>
            <a:r>
              <a:rPr lang="el-GR" sz="1000" u="sng" dirty="0" smtClean="0">
                <a:hlinkClick r:id="rId4"/>
              </a:rPr>
              <a:t>.</a:t>
            </a:r>
            <a:r>
              <a:rPr lang="en-US" sz="1000" u="sng" dirty="0" smtClean="0">
                <a:hlinkClick r:id="rId4"/>
              </a:rPr>
              <a:t>com</a:t>
            </a:r>
            <a:r>
              <a:rPr lang="el-GR" sz="1000" u="sng" dirty="0" smtClean="0">
                <a:hlinkClick r:id="rId4"/>
              </a:rPr>
              <a:t>/</a:t>
            </a:r>
            <a:r>
              <a:rPr lang="en-US" sz="1000" u="sng" dirty="0" smtClean="0">
                <a:hlinkClick r:id="rId4"/>
              </a:rPr>
              <a:t>product</a:t>
            </a:r>
            <a:r>
              <a:rPr lang="el-GR" sz="1000" u="sng" dirty="0" smtClean="0">
                <a:hlinkClick r:id="rId4"/>
              </a:rPr>
              <a:t>_</a:t>
            </a:r>
            <a:r>
              <a:rPr lang="en-US" sz="1000" u="sng" dirty="0" smtClean="0">
                <a:hlinkClick r:id="rId4"/>
              </a:rPr>
              <a:t>info</a:t>
            </a:r>
            <a:r>
              <a:rPr lang="el-GR" sz="1000" u="sng" dirty="0" smtClean="0">
                <a:hlinkClick r:id="rId4"/>
              </a:rPr>
              <a:t>.</a:t>
            </a:r>
            <a:r>
              <a:rPr lang="en-US" sz="1000" u="sng" dirty="0" err="1" smtClean="0">
                <a:hlinkClick r:id="rId4"/>
              </a:rPr>
              <a:t>php</a:t>
            </a:r>
            <a:r>
              <a:rPr lang="el-GR" sz="1000" u="sng" dirty="0" smtClean="0">
                <a:hlinkClick r:id="rId4"/>
              </a:rPr>
              <a:t>?</a:t>
            </a:r>
            <a:r>
              <a:rPr lang="en-US" sz="1000" u="sng" dirty="0" smtClean="0">
                <a:hlinkClick r:id="rId4"/>
              </a:rPr>
              <a:t>language</a:t>
            </a:r>
            <a:r>
              <a:rPr lang="el-GR" sz="1000" u="sng" dirty="0" smtClean="0">
                <a:hlinkClick r:id="rId4"/>
              </a:rPr>
              <a:t>=</a:t>
            </a:r>
            <a:r>
              <a:rPr lang="en-US" sz="1000" u="sng" dirty="0" smtClean="0">
                <a:hlinkClick r:id="rId4"/>
              </a:rPr>
              <a:t>en</a:t>
            </a:r>
            <a:r>
              <a:rPr lang="el-GR" sz="1000" u="sng" dirty="0" smtClean="0">
                <a:hlinkClick r:id="rId4"/>
              </a:rPr>
              <a:t>&amp;</a:t>
            </a:r>
            <a:r>
              <a:rPr lang="en-US" sz="1000" u="sng" dirty="0" smtClean="0">
                <a:hlinkClick r:id="rId4"/>
              </a:rPr>
              <a:t>info</a:t>
            </a:r>
            <a:r>
              <a:rPr lang="el-GR" sz="1000" u="sng" dirty="0" smtClean="0">
                <a:hlinkClick r:id="rId4"/>
              </a:rPr>
              <a:t>=</a:t>
            </a:r>
            <a:r>
              <a:rPr lang="en-US" sz="1000" u="sng" dirty="0" smtClean="0">
                <a:hlinkClick r:id="rId4"/>
              </a:rPr>
              <a:t>p</a:t>
            </a:r>
            <a:r>
              <a:rPr lang="el-GR" sz="1000" u="sng" dirty="0" smtClean="0">
                <a:hlinkClick r:id="rId4"/>
              </a:rPr>
              <a:t>16_</a:t>
            </a:r>
            <a:r>
              <a:rPr lang="en-US" sz="1000" u="sng" dirty="0" smtClean="0">
                <a:hlinkClick r:id="rId4"/>
              </a:rPr>
              <a:t>ultrasonic</a:t>
            </a:r>
            <a:r>
              <a:rPr lang="el-GR" sz="1000" u="sng" dirty="0" smtClean="0">
                <a:hlinkClick r:id="rId4"/>
              </a:rPr>
              <a:t>-</a:t>
            </a:r>
            <a:r>
              <a:rPr lang="en-US" sz="1000" u="sng" dirty="0" smtClean="0">
                <a:hlinkClick r:id="rId4"/>
              </a:rPr>
              <a:t>anemometer</a:t>
            </a:r>
            <a:r>
              <a:rPr lang="el-GR" sz="1000" u="sng" dirty="0" smtClean="0">
                <a:hlinkClick r:id="rId4"/>
              </a:rPr>
              <a:t>-</a:t>
            </a:r>
            <a:r>
              <a:rPr lang="en-US" sz="1000" u="sng" dirty="0" err="1" smtClean="0">
                <a:hlinkClick r:id="rId4"/>
              </a:rPr>
              <a:t>thies</a:t>
            </a:r>
            <a:r>
              <a:rPr lang="el-GR" sz="1000" u="sng" dirty="0" smtClean="0">
                <a:hlinkClick r:id="rId4"/>
              </a:rPr>
              <a:t>---3</a:t>
            </a:r>
            <a:r>
              <a:rPr lang="en-US" sz="1000" u="sng" dirty="0" smtClean="0">
                <a:hlinkClick r:id="rId4"/>
              </a:rPr>
              <a:t>d</a:t>
            </a:r>
            <a:r>
              <a:rPr lang="el-GR" sz="1000" u="sng" dirty="0" smtClean="0">
                <a:hlinkClick r:id="rId4"/>
              </a:rPr>
              <a:t>.</a:t>
            </a:r>
            <a:r>
              <a:rPr lang="en-US" sz="1000" u="sng" dirty="0" smtClean="0">
                <a:hlinkClick r:id="rId4"/>
              </a:rPr>
              <a:t>html</a:t>
            </a:r>
            <a:endParaRPr lang="el-GR" sz="1000" dirty="0" smtClean="0"/>
          </a:p>
          <a:p>
            <a:endParaRPr lang="el-GR" sz="1600" dirty="0" smtClean="0"/>
          </a:p>
          <a:p>
            <a:endParaRPr lang="en-US" sz="1500" dirty="0"/>
          </a:p>
        </p:txBody>
      </p:sp>
      <p:pic>
        <p:nvPicPr>
          <p:cNvPr id="48130" name="Picture 2" descr="C:\Users\Lenovo\Documents\ΤΕΠ\2020\ινφο\Χάρτες\εικόνες\Ultra-sonic-Anemometer--Thies-3D-Ultrasonic-Anemometer.png"/>
          <p:cNvPicPr>
            <a:picLocks noChangeAspect="1" noChangeArrowheads="1"/>
          </p:cNvPicPr>
          <p:nvPr/>
        </p:nvPicPr>
        <p:blipFill>
          <a:blip r:embed="rId5" cstate="print"/>
          <a:srcRect/>
          <a:stretch>
            <a:fillRect/>
          </a:stretch>
        </p:blipFill>
        <p:spPr bwMode="auto">
          <a:xfrm>
            <a:off x="7000892" y="857232"/>
            <a:ext cx="1129868" cy="1908145"/>
          </a:xfrm>
          <a:prstGeom prst="rect">
            <a:avLst/>
          </a:prstGeom>
          <a:noFill/>
        </p:spPr>
      </p:pic>
      <p:pic>
        <p:nvPicPr>
          <p:cNvPr id="48131" name="Picture 3" descr="C:\Users\Lenovo\Documents\ΤΕΠ\2020\ινφο\Χάρτες\εικόνες\anemometer1.jpg"/>
          <p:cNvPicPr>
            <a:picLocks noChangeAspect="1" noChangeArrowheads="1"/>
          </p:cNvPicPr>
          <p:nvPr/>
        </p:nvPicPr>
        <p:blipFill>
          <a:blip r:embed="rId6"/>
          <a:srcRect/>
          <a:stretch>
            <a:fillRect/>
          </a:stretch>
        </p:blipFill>
        <p:spPr bwMode="auto">
          <a:xfrm>
            <a:off x="500034" y="785795"/>
            <a:ext cx="2857520" cy="1903108"/>
          </a:xfrm>
          <a:prstGeom prst="rect">
            <a:avLst/>
          </a:prstGeom>
          <a:noFill/>
        </p:spPr>
      </p:pic>
      <p:pic>
        <p:nvPicPr>
          <p:cNvPr id="48132" name="Picture 4" descr="C:\Users\Lenovo\Documents\ΤΕΠ\2020\ινφο\Χάρτες\εικόνες\anemometer-wind-gauge-wind-weather-thumbnail έλικα.jpg"/>
          <p:cNvPicPr>
            <a:picLocks noChangeAspect="1" noChangeArrowheads="1"/>
          </p:cNvPicPr>
          <p:nvPr/>
        </p:nvPicPr>
        <p:blipFill>
          <a:blip r:embed="rId7"/>
          <a:srcRect/>
          <a:stretch>
            <a:fillRect/>
          </a:stretch>
        </p:blipFill>
        <p:spPr bwMode="auto">
          <a:xfrm>
            <a:off x="3643306" y="785794"/>
            <a:ext cx="2928942" cy="195262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285776"/>
            <a:ext cx="8229600" cy="1143000"/>
          </a:xfrm>
        </p:spPr>
        <p:txBody>
          <a:bodyPr>
            <a:normAutofit/>
          </a:bodyPr>
          <a:lstStyle/>
          <a:p>
            <a:r>
              <a:rPr lang="el-GR" sz="3000" b="1" dirty="0" smtClean="0"/>
              <a:t>Τοποθέτηση οργάνων μέτρησης πεδίου ανέμου</a:t>
            </a:r>
            <a:endParaRPr lang="el-GR" sz="3000" dirty="0"/>
          </a:p>
        </p:txBody>
      </p:sp>
      <p:sp>
        <p:nvSpPr>
          <p:cNvPr id="3" name="2 - Θέση περιεχομένου"/>
          <p:cNvSpPr>
            <a:spLocks noGrp="1"/>
          </p:cNvSpPr>
          <p:nvPr>
            <p:ph idx="1"/>
          </p:nvPr>
        </p:nvSpPr>
        <p:spPr>
          <a:xfrm>
            <a:off x="0" y="571480"/>
            <a:ext cx="3929058" cy="6286520"/>
          </a:xfrm>
        </p:spPr>
        <p:txBody>
          <a:bodyPr>
            <a:normAutofit fontScale="32500" lnSpcReduction="20000"/>
          </a:bodyPr>
          <a:lstStyle/>
          <a:p>
            <a:pPr>
              <a:buNone/>
            </a:pPr>
            <a:endParaRPr lang="en-US" dirty="0" smtClean="0"/>
          </a:p>
          <a:p>
            <a:pPr>
              <a:buNone/>
            </a:pPr>
            <a:r>
              <a:rPr lang="el-GR" sz="4000" b="1" dirty="0" smtClean="0"/>
              <a:t>	</a:t>
            </a:r>
          </a:p>
          <a:p>
            <a:r>
              <a:rPr lang="el-GR" sz="5200" b="1" dirty="0" smtClean="0"/>
              <a:t>Τοποθέτηση ανεμομέτρων και ανεμοδεικτών σε ύψος 10m από την επιφάνεια του εδάφους, το οποίο θα πρέπει να είναι απαλλαγμένο φυσικών ή τεχνητών εμποδίων.</a:t>
            </a:r>
          </a:p>
          <a:p>
            <a:endParaRPr lang="el-GR" sz="5200" b="1" dirty="0" smtClean="0"/>
          </a:p>
          <a:p>
            <a:r>
              <a:rPr lang="el-GR" sz="5200" dirty="0" smtClean="0"/>
              <a:t>Ένα εμπόδιο δεν επηρεάζει μετρήσεις εάν η απόστασή του από το όργανο μέτρησης είναι τουλάχιστον 10 φορές μεγαλύτερη από το ύψος του εμποδίου.</a:t>
            </a:r>
          </a:p>
          <a:p>
            <a:pPr>
              <a:buNone/>
            </a:pPr>
            <a:r>
              <a:rPr lang="el-GR" sz="5200" dirty="0" smtClean="0"/>
              <a:t> </a:t>
            </a:r>
          </a:p>
          <a:p>
            <a:r>
              <a:rPr lang="el-GR" sz="5200" dirty="0" smtClean="0"/>
              <a:t>Για εμπόδια ομοιόμορφα κατανεμημένα γύρω του, τα όργανα πρέπει να είναι τοποθετημένα 10m πάνω από το μέσο ύψος των εμποδίων. </a:t>
            </a:r>
          </a:p>
          <a:p>
            <a:pPr>
              <a:buNone/>
            </a:pPr>
            <a:endParaRPr lang="el-GR" sz="5200" dirty="0" smtClean="0"/>
          </a:p>
          <a:p>
            <a:r>
              <a:rPr lang="el-GR" sz="5200" dirty="0" smtClean="0"/>
              <a:t>Αποφυγή τοποθέτησης οργάνων στην οροφή κτιρίων, διαφορετικά τοποθέτηση σε πύργο ύψους τουλάχιστον ίσου με το ½ ή ¼ του κτιρίου. </a:t>
            </a:r>
          </a:p>
          <a:p>
            <a:pPr>
              <a:buNone/>
            </a:pPr>
            <a:endParaRPr lang="el-GR" sz="5200" dirty="0"/>
          </a:p>
        </p:txBody>
      </p:sp>
      <p:pic>
        <p:nvPicPr>
          <p:cNvPr id="4" name="Picture 3" descr="C:\Users\Lenovo\Documents\ΤΕΠ\2020\ινφο\Χάρτες\εικόνες\off-grid-wind-generator-siting.jpg"/>
          <p:cNvPicPr>
            <a:picLocks noChangeAspect="1" noChangeArrowheads="1"/>
          </p:cNvPicPr>
          <p:nvPr/>
        </p:nvPicPr>
        <p:blipFill>
          <a:blip r:embed="rId2"/>
          <a:srcRect/>
          <a:stretch>
            <a:fillRect/>
          </a:stretch>
        </p:blipFill>
        <p:spPr bwMode="auto">
          <a:xfrm>
            <a:off x="4143372" y="3286124"/>
            <a:ext cx="4786346" cy="3273098"/>
          </a:xfrm>
          <a:prstGeom prst="rect">
            <a:avLst/>
          </a:prstGeom>
          <a:noFill/>
        </p:spPr>
      </p:pic>
      <p:pic>
        <p:nvPicPr>
          <p:cNvPr id="5" name="4 - Εικόνα" descr="C:\Users\Lenovo\Documents\ΤΕΠ\2020\ινφο\Χάρτες\εικόνες\τοποθέτηση ανεμομέτρου2.jpg"/>
          <p:cNvPicPr/>
          <p:nvPr/>
        </p:nvPicPr>
        <p:blipFill>
          <a:blip r:embed="rId3"/>
          <a:srcRect/>
          <a:stretch>
            <a:fillRect/>
          </a:stretch>
        </p:blipFill>
        <p:spPr bwMode="auto">
          <a:xfrm>
            <a:off x="4214810" y="500042"/>
            <a:ext cx="4857784" cy="2214577"/>
          </a:xfrm>
          <a:prstGeom prst="rect">
            <a:avLst/>
          </a:prstGeom>
          <a:noFill/>
          <a:ln w="9525">
            <a:noFill/>
            <a:miter lim="800000"/>
            <a:headEnd/>
            <a:tailEnd/>
          </a:ln>
        </p:spPr>
      </p:pic>
      <p:sp>
        <p:nvSpPr>
          <p:cNvPr id="6" name="5 - Ορθογώνιο"/>
          <p:cNvSpPr/>
          <p:nvPr/>
        </p:nvSpPr>
        <p:spPr>
          <a:xfrm>
            <a:off x="4071934" y="2643182"/>
            <a:ext cx="4857784" cy="1015663"/>
          </a:xfrm>
          <a:prstGeom prst="rect">
            <a:avLst/>
          </a:prstGeom>
        </p:spPr>
        <p:txBody>
          <a:bodyPr wrap="square">
            <a:spAutoFit/>
          </a:bodyPr>
          <a:lstStyle/>
          <a:p>
            <a:pPr marL="342900" indent="-342900" algn="ctr">
              <a:spcBef>
                <a:spcPct val="20000"/>
              </a:spcBef>
            </a:pPr>
            <a:r>
              <a:rPr lang="el-GR" sz="1200" b="1" dirty="0" smtClean="0"/>
              <a:t>Ανεμοδείκτης</a:t>
            </a:r>
          </a:p>
          <a:p>
            <a:pPr marL="342900" indent="-342900" algn="ctr">
              <a:spcBef>
                <a:spcPct val="20000"/>
              </a:spcBef>
            </a:pPr>
            <a:r>
              <a:rPr lang="el-GR" sz="1200" b="1" dirty="0" smtClean="0"/>
              <a:t> Πηγή:</a:t>
            </a:r>
            <a:r>
              <a:rPr lang="en-US" sz="1200" u="sng" dirty="0" smtClean="0">
                <a:hlinkClick r:id="rId4"/>
              </a:rPr>
              <a:t> </a:t>
            </a:r>
            <a:r>
              <a:rPr lang="el-GR" sz="1200" u="sng" dirty="0" smtClean="0">
                <a:hlinkClick r:id="rId5"/>
              </a:rPr>
              <a:t>https://www.licor.com/env/support/Biomet-System/topics/installing-hmp155.html</a:t>
            </a:r>
            <a:endParaRPr lang="el-GR" sz="1200" dirty="0" smtClean="0"/>
          </a:p>
          <a:p>
            <a:pPr marL="342900" indent="-342900" algn="ctr">
              <a:spcBef>
                <a:spcPct val="20000"/>
              </a:spcBef>
            </a:pPr>
            <a:endParaRPr lang="el-GR" dirty="0" smtClean="0"/>
          </a:p>
        </p:txBody>
      </p:sp>
      <p:sp>
        <p:nvSpPr>
          <p:cNvPr id="7" name="6 - Ορθογώνιο"/>
          <p:cNvSpPr/>
          <p:nvPr/>
        </p:nvSpPr>
        <p:spPr>
          <a:xfrm>
            <a:off x="4357686" y="6286520"/>
            <a:ext cx="4214842" cy="646331"/>
          </a:xfrm>
          <a:prstGeom prst="rect">
            <a:avLst/>
          </a:prstGeom>
        </p:spPr>
        <p:txBody>
          <a:bodyPr wrap="square">
            <a:spAutoFit/>
          </a:bodyPr>
          <a:lstStyle/>
          <a:p>
            <a:pPr marL="342900" indent="-342900" algn="ctr">
              <a:spcBef>
                <a:spcPct val="20000"/>
              </a:spcBef>
            </a:pPr>
            <a:r>
              <a:rPr lang="el-GR" sz="1200" b="1" dirty="0" smtClean="0"/>
              <a:t>Επίδραση εμποδίων στη θέση εγκατάστασης ανεμογεννήτριας</a:t>
            </a:r>
          </a:p>
          <a:p>
            <a:r>
              <a:rPr lang="el-GR" sz="1200" b="1" dirty="0" smtClean="0"/>
              <a:t> Πηγή</a:t>
            </a:r>
            <a:r>
              <a:rPr lang="en-US" sz="1200" u="sng" dirty="0" smtClean="0">
                <a:hlinkClick r:id="rId6"/>
              </a:rPr>
              <a:t>https://www.solar-wind.co.uk/info/off-grid-solar-power-site-suitability-selection-considerations</a:t>
            </a:r>
            <a:endParaRPr lang="el-GR" sz="1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71472" y="-214338"/>
            <a:ext cx="8229600" cy="1143000"/>
          </a:xfrm>
        </p:spPr>
        <p:txBody>
          <a:bodyPr>
            <a:normAutofit/>
          </a:bodyPr>
          <a:lstStyle/>
          <a:p>
            <a:r>
              <a:rPr lang="el-GR" sz="3000" b="1" dirty="0" smtClean="0"/>
              <a:t>Μέση-Στιγμιαία Ταχύτητα ανέμου</a:t>
            </a:r>
            <a:endParaRPr lang="el-GR" sz="3000" b="1" dirty="0"/>
          </a:p>
        </p:txBody>
      </p:sp>
      <p:sp>
        <p:nvSpPr>
          <p:cNvPr id="337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3793" name="Object 1"/>
          <p:cNvGraphicFramePr>
            <a:graphicFrameLocks noChangeAspect="1"/>
          </p:cNvGraphicFramePr>
          <p:nvPr/>
        </p:nvGraphicFramePr>
        <p:xfrm>
          <a:off x="3000364" y="4143380"/>
          <a:ext cx="2448272" cy="360040"/>
        </p:xfrm>
        <a:graphic>
          <a:graphicData uri="http://schemas.openxmlformats.org/presentationml/2006/ole">
            <p:oleObj spid="_x0000_s33793" name="Εξίσωση" r:id="rId3" imgW="990600" imgH="228600" progId="Equation.3">
              <p:embed/>
            </p:oleObj>
          </a:graphicData>
        </a:graphic>
      </p:graphicFrame>
      <p:sp>
        <p:nvSpPr>
          <p:cNvPr id="33795" name="Rectangle 3"/>
          <p:cNvSpPr>
            <a:spLocks noChangeArrowheads="1"/>
          </p:cNvSpPr>
          <p:nvPr/>
        </p:nvSpPr>
        <p:spPr bwMode="auto">
          <a:xfrm>
            <a:off x="0" y="228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en-GB" sz="900" b="0" i="0" u="none" strike="noStrike" cap="none" normalizeH="0" baseline="0" smtClean="0">
                <a:ln>
                  <a:noFill/>
                </a:ln>
                <a:solidFill>
                  <a:schemeClr val="tx1"/>
                </a:solidFill>
                <a:effectLst/>
                <a:latin typeface="Arial" pitchFamily="34" charset="0"/>
                <a:cs typeface="Arial" pitchFamily="34" charset="0"/>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Box 7"/>
          <p:cNvSpPr txBox="1"/>
          <p:nvPr/>
        </p:nvSpPr>
        <p:spPr>
          <a:xfrm>
            <a:off x="465232" y="3286124"/>
            <a:ext cx="8678768" cy="4801314"/>
          </a:xfrm>
          <a:prstGeom prst="rect">
            <a:avLst/>
          </a:prstGeom>
          <a:noFill/>
        </p:spPr>
        <p:txBody>
          <a:bodyPr wrap="square" rtlCol="0">
            <a:spAutoFit/>
          </a:bodyPr>
          <a:lstStyle/>
          <a:p>
            <a:pPr algn="just">
              <a:buNone/>
            </a:pPr>
            <a:endParaRPr lang="el-GR" dirty="0" smtClean="0"/>
          </a:p>
          <a:p>
            <a:pPr algn="just"/>
            <a:r>
              <a:rPr lang="el-GR" dirty="0" smtClean="0"/>
              <a:t>Η </a:t>
            </a:r>
            <a:r>
              <a:rPr lang="el-GR" b="1" dirty="0" smtClean="0"/>
              <a:t>στιγμιαία ταχύτητα </a:t>
            </a:r>
            <a:r>
              <a:rPr lang="el-GR" dirty="0" smtClean="0"/>
              <a:t>του ανέμου μπορεί να εκφραστεί ως το άθροισμα της </a:t>
            </a:r>
            <a:r>
              <a:rPr lang="el-GR" b="1" dirty="0" smtClean="0"/>
              <a:t>μέσης ταχύτητας</a:t>
            </a:r>
            <a:r>
              <a:rPr lang="el-GR" dirty="0" smtClean="0"/>
              <a:t> και της </a:t>
            </a:r>
            <a:r>
              <a:rPr lang="el-GR" b="1" dirty="0" smtClean="0"/>
              <a:t>διακύμανσης από τη μέση τιμή</a:t>
            </a:r>
          </a:p>
          <a:p>
            <a:pPr algn="just"/>
            <a:endParaRPr lang="en-US" dirty="0" smtClean="0"/>
          </a:p>
          <a:p>
            <a:pPr algn="just"/>
            <a:endParaRPr lang="en-US" dirty="0" smtClean="0"/>
          </a:p>
          <a:p>
            <a:pPr algn="just"/>
            <a:r>
              <a:rPr lang="el-GR" dirty="0" smtClean="0"/>
              <a:t>Συνήθως γίνονται μετρήσεις σε πολύ μικρά χρονικά διαστήματα, π.χ. ανά </a:t>
            </a:r>
            <a:r>
              <a:rPr lang="en-US" dirty="0" smtClean="0"/>
              <a:t>s</a:t>
            </a:r>
            <a:r>
              <a:rPr lang="el-GR" dirty="0" smtClean="0"/>
              <a:t> και στη συνέχεια υπολογίζονται:</a:t>
            </a:r>
          </a:p>
          <a:p>
            <a:pPr lvl="1">
              <a:buFont typeface="Arial" pitchFamily="34" charset="0"/>
              <a:buChar char="•"/>
            </a:pPr>
            <a:r>
              <a:rPr lang="el-GR" dirty="0" smtClean="0"/>
              <a:t>μέσες ωριαίες τιμές</a:t>
            </a:r>
            <a:r>
              <a:rPr lang="en-US" dirty="0" smtClean="0"/>
              <a:t> </a:t>
            </a:r>
            <a:r>
              <a:rPr lang="el-GR" dirty="0" smtClean="0"/>
              <a:t>ταχυτήτων ανέμου </a:t>
            </a:r>
            <a:endParaRPr lang="en-US" dirty="0" smtClean="0"/>
          </a:p>
          <a:p>
            <a:pPr lvl="1">
              <a:buFont typeface="Arial" pitchFamily="34" charset="0"/>
              <a:buChar char="•"/>
            </a:pPr>
            <a:r>
              <a:rPr lang="en-US" dirty="0" smtClean="0"/>
              <a:t> </a:t>
            </a:r>
            <a:r>
              <a:rPr lang="el-GR" dirty="0" smtClean="0"/>
              <a:t>μέσες ημερήσιες τιμές</a:t>
            </a:r>
            <a:r>
              <a:rPr lang="en-US" dirty="0" smtClean="0"/>
              <a:t> </a:t>
            </a:r>
            <a:r>
              <a:rPr lang="el-GR" dirty="0" smtClean="0"/>
              <a:t>ταχυτήτων ανέμου </a:t>
            </a:r>
            <a:endParaRPr lang="en-US" dirty="0" smtClean="0"/>
          </a:p>
          <a:p>
            <a:pPr lvl="1">
              <a:buFont typeface="Arial" pitchFamily="34" charset="0"/>
              <a:buChar char="•"/>
            </a:pPr>
            <a:r>
              <a:rPr lang="el-GR" dirty="0" smtClean="0"/>
              <a:t>μέσες μηνιαίες τιμές</a:t>
            </a:r>
            <a:r>
              <a:rPr lang="en-US" dirty="0" smtClean="0"/>
              <a:t> </a:t>
            </a:r>
            <a:r>
              <a:rPr lang="el-GR" dirty="0" smtClean="0"/>
              <a:t>ταχυτήτων ανέμου </a:t>
            </a:r>
          </a:p>
          <a:p>
            <a:pPr lvl="1">
              <a:buFont typeface="Arial" pitchFamily="34" charset="0"/>
              <a:buChar char="•"/>
            </a:pPr>
            <a:r>
              <a:rPr lang="el-GR" dirty="0" smtClean="0">
                <a:solidFill>
                  <a:srgbClr val="FF0000"/>
                </a:solidFill>
              </a:rPr>
              <a:t>μέσες ετήσιες τιμές</a:t>
            </a:r>
            <a:r>
              <a:rPr lang="en-US" dirty="0" smtClean="0">
                <a:solidFill>
                  <a:srgbClr val="FF0000"/>
                </a:solidFill>
              </a:rPr>
              <a:t> </a:t>
            </a:r>
            <a:r>
              <a:rPr lang="el-GR" dirty="0" smtClean="0">
                <a:solidFill>
                  <a:srgbClr val="FF0000"/>
                </a:solidFill>
              </a:rPr>
              <a:t>ταχυτήτων ανέμου </a:t>
            </a:r>
            <a:r>
              <a:rPr lang="el-GR" dirty="0" smtClean="0">
                <a:sym typeface="Wingdings" pitchFamily="2" charset="2"/>
              </a:rPr>
              <a:t> </a:t>
            </a:r>
            <a:r>
              <a:rPr lang="el-GR" b="1" dirty="0" smtClean="0">
                <a:solidFill>
                  <a:srgbClr val="FF0000"/>
                </a:solidFill>
                <a:sym typeface="Wingdings" pitchFamily="2" charset="2"/>
              </a:rPr>
              <a:t>προσδιορίζουν ενεργειακό περιεχόμενο</a:t>
            </a:r>
          </a:p>
          <a:p>
            <a:pPr algn="just"/>
            <a:endParaRPr lang="el-GR" dirty="0" smtClean="0"/>
          </a:p>
          <a:p>
            <a:pPr algn="just"/>
            <a:endParaRPr lang="el-GR" dirty="0" smtClean="0"/>
          </a:p>
          <a:p>
            <a:pPr lvl="1">
              <a:buFont typeface="Arial" pitchFamily="34" charset="0"/>
              <a:buChar char="•"/>
            </a:pPr>
            <a:endParaRPr lang="el-GR" dirty="0" smtClean="0"/>
          </a:p>
          <a:p>
            <a:pPr algn="just"/>
            <a:endParaRPr lang="el-GR" dirty="0" smtClean="0"/>
          </a:p>
          <a:p>
            <a:pPr algn="just">
              <a:buNone/>
            </a:pPr>
            <a:endParaRPr lang="el-GR" dirty="0" smtClean="0"/>
          </a:p>
          <a:p>
            <a:pPr algn="just">
              <a:buNone/>
            </a:pPr>
            <a:endParaRPr lang="el-GR" dirty="0"/>
          </a:p>
        </p:txBody>
      </p:sp>
      <p:sp>
        <p:nvSpPr>
          <p:cNvPr id="3379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1" name="4 - Γράφημα"/>
          <p:cNvGraphicFramePr/>
          <p:nvPr/>
        </p:nvGraphicFramePr>
        <p:xfrm>
          <a:off x="2571736" y="785794"/>
          <a:ext cx="4286280" cy="260032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normAutofit/>
          </a:bodyPr>
          <a:lstStyle/>
          <a:p>
            <a:r>
              <a:rPr lang="el-GR" sz="3000" b="1" dirty="0" smtClean="0"/>
              <a:t>Ακραίες τιμές ταχύτητας ανέμου:</a:t>
            </a:r>
            <a:br>
              <a:rPr lang="el-GR" sz="3000" b="1" dirty="0" smtClean="0"/>
            </a:br>
            <a:r>
              <a:rPr lang="el-GR" sz="3000" b="1" dirty="0" smtClean="0"/>
              <a:t>Μέγιστη ταχύτητα - Νηνεμία</a:t>
            </a:r>
            <a:endParaRPr lang="el-GR" sz="3000" b="1" dirty="0"/>
          </a:p>
        </p:txBody>
      </p:sp>
      <p:sp>
        <p:nvSpPr>
          <p:cNvPr id="3" name="2 - Θέση περιεχομένου"/>
          <p:cNvSpPr>
            <a:spLocks noGrp="1"/>
          </p:cNvSpPr>
          <p:nvPr>
            <p:ph idx="1"/>
          </p:nvPr>
        </p:nvSpPr>
        <p:spPr>
          <a:xfrm>
            <a:off x="428596" y="1142984"/>
            <a:ext cx="8229600" cy="5472608"/>
          </a:xfrm>
        </p:spPr>
        <p:txBody>
          <a:bodyPr>
            <a:normAutofit fontScale="85000" lnSpcReduction="20000"/>
          </a:bodyPr>
          <a:lstStyle/>
          <a:p>
            <a:pPr algn="just">
              <a:buNone/>
            </a:pPr>
            <a:r>
              <a:rPr lang="el-GR" b="1" dirty="0" smtClean="0"/>
              <a:t>Μέγιστη ταχύτητα</a:t>
            </a:r>
          </a:p>
          <a:p>
            <a:pPr algn="just"/>
            <a:r>
              <a:rPr lang="el-GR" sz="2400" dirty="0" smtClean="0"/>
              <a:t>Η υψηλότερη </a:t>
            </a:r>
            <a:r>
              <a:rPr lang="el-GR" sz="2400" dirty="0"/>
              <a:t>τιμή της </a:t>
            </a:r>
            <a:r>
              <a:rPr lang="el-GR" sz="2400" b="1" dirty="0"/>
              <a:t>μέσα σε συγκεκριμένο χρονικό διάστημα </a:t>
            </a:r>
            <a:r>
              <a:rPr lang="el-GR" sz="2400" dirty="0"/>
              <a:t>(ώρα, ημέρα, έτος, κλπ.). </a:t>
            </a:r>
            <a:r>
              <a:rPr lang="el-GR" sz="2400" dirty="0" smtClean="0"/>
              <a:t> </a:t>
            </a:r>
            <a:r>
              <a:rPr lang="en-US" sz="2400" dirty="0"/>
              <a:t> </a:t>
            </a:r>
            <a:endParaRPr lang="el-GR" sz="2400" dirty="0" smtClean="0"/>
          </a:p>
          <a:p>
            <a:r>
              <a:rPr lang="el-GR" sz="2400" dirty="0" smtClean="0"/>
              <a:t>Εξαρτάται </a:t>
            </a:r>
            <a:r>
              <a:rPr lang="el-GR" sz="2400" dirty="0"/>
              <a:t>από τη γεωγραφική θέση της περιοχής και τα χαρακτηριστικά του </a:t>
            </a:r>
            <a:r>
              <a:rPr lang="el-GR" sz="2400" dirty="0" smtClean="0"/>
              <a:t>εδάφους (ανάγλυφο, χρήση γης). </a:t>
            </a:r>
          </a:p>
          <a:p>
            <a:r>
              <a:rPr lang="el-GR" sz="2400" b="1" dirty="0" smtClean="0">
                <a:solidFill>
                  <a:srgbClr val="FF0000"/>
                </a:solidFill>
              </a:rPr>
              <a:t>Καθορίζει την απαιτούμενη αντοχή μιας αιολικής μηχανής.</a:t>
            </a:r>
          </a:p>
          <a:p>
            <a:r>
              <a:rPr lang="el-GR" sz="2400" dirty="0" smtClean="0"/>
              <a:t>Τρόποι υπολογισμού:</a:t>
            </a:r>
            <a:endParaRPr lang="el-GR" sz="2400" dirty="0"/>
          </a:p>
          <a:p>
            <a:pPr lvl="1"/>
            <a:r>
              <a:rPr lang="el-GR" sz="2200" dirty="0" smtClean="0"/>
              <a:t>Από τις στιγμιαίες τιμές υπολογίζονται οι μέσες ωριαίες και από τη μέγιστη ωριαία υπολογίζεται </a:t>
            </a:r>
            <a:r>
              <a:rPr lang="el-GR" sz="2200" dirty="0"/>
              <a:t>η μέγιστη </a:t>
            </a:r>
            <a:r>
              <a:rPr lang="el-GR" sz="2200" dirty="0" smtClean="0"/>
              <a:t>ημερήσια </a:t>
            </a:r>
            <a:r>
              <a:rPr lang="el-GR" sz="2200" dirty="0"/>
              <a:t>ταχύτητα του ανέμου.</a:t>
            </a:r>
          </a:p>
          <a:p>
            <a:pPr lvl="1"/>
            <a:r>
              <a:rPr lang="el-GR" sz="2200" dirty="0"/>
              <a:t>Για 20ετή και μεγαλύτερη </a:t>
            </a:r>
            <a:r>
              <a:rPr lang="el-GR" sz="2200" dirty="0" err="1" smtClean="0"/>
              <a:t>χρονοσειρά</a:t>
            </a:r>
            <a:r>
              <a:rPr lang="el-GR" sz="2200" dirty="0" smtClean="0"/>
              <a:t> εξετάζουμε τις </a:t>
            </a:r>
            <a:r>
              <a:rPr lang="el-GR" sz="2200" dirty="0"/>
              <a:t>μέγιστες ετήσιες τιμές.</a:t>
            </a:r>
          </a:p>
          <a:p>
            <a:pPr lvl="1"/>
            <a:r>
              <a:rPr lang="el-GR" sz="2200" dirty="0"/>
              <a:t>Με </a:t>
            </a:r>
            <a:r>
              <a:rPr lang="el-GR" sz="2200" dirty="0" smtClean="0"/>
              <a:t>στατιστικές μεθόδους (στατιστικός νόμος </a:t>
            </a:r>
            <a:r>
              <a:rPr lang="el-GR" sz="2200" dirty="0"/>
              <a:t>των ακραίων </a:t>
            </a:r>
            <a:r>
              <a:rPr lang="el-GR" sz="2200" dirty="0" smtClean="0"/>
              <a:t>τιμών)</a:t>
            </a:r>
            <a:r>
              <a:rPr lang="en-US" sz="2200" dirty="0"/>
              <a:t> </a:t>
            </a:r>
            <a:r>
              <a:rPr lang="el-GR" sz="2200" dirty="0"/>
              <a:t>εκτιμάται η μέγιστη ταχύτητα που αναμένεται να ξεπεραστεί κατά μέσο όρο μια φορά τουλάχιστον σ’ ένα αριθμό ετών. </a:t>
            </a:r>
          </a:p>
          <a:p>
            <a:pPr algn="just">
              <a:buNone/>
            </a:pPr>
            <a:endParaRPr lang="en-US" b="1" dirty="0" smtClean="0"/>
          </a:p>
          <a:p>
            <a:pPr algn="just">
              <a:buNone/>
            </a:pPr>
            <a:r>
              <a:rPr lang="el-GR" b="1" dirty="0" smtClean="0"/>
              <a:t>Νηνεμία</a:t>
            </a:r>
          </a:p>
          <a:p>
            <a:pPr algn="just"/>
            <a:r>
              <a:rPr lang="el-GR" sz="2600" dirty="0" smtClean="0"/>
              <a:t>Σημαντικός ο προσδιορισμός των ημερών νηνεμίας, καθώς τότε </a:t>
            </a:r>
            <a:r>
              <a:rPr lang="el-GR" sz="2600" b="1" dirty="0" smtClean="0">
                <a:solidFill>
                  <a:srgbClr val="FF0000"/>
                </a:solidFill>
              </a:rPr>
              <a:t>η αιολική μηχανή βρίσκεται εκτός λειτουργίας.</a:t>
            </a:r>
            <a:endParaRPr lang="el-GR" sz="2600" b="1" dirty="0">
              <a:solidFill>
                <a:srgbClr val="FF0000"/>
              </a:solidFill>
            </a:endParaRPr>
          </a:p>
          <a:p>
            <a:pPr lvl="1">
              <a:buNone/>
            </a:pPr>
            <a:endParaRPr lang="el-GR" dirty="0"/>
          </a:p>
          <a:p>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500"/>
                                        <p:tgtEl>
                                          <p:spTgt spid="3">
                                            <p:txEl>
                                              <p:pRg st="4" end="4"/>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ox(in)">
                                      <p:cBhvr>
                                        <p:cTn id="22" dur="500"/>
                                        <p:tgtEl>
                                          <p:spTgt spid="3">
                                            <p:txEl>
                                              <p:pRg st="5" end="5"/>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ox(in)">
                                      <p:cBhvr>
                                        <p:cTn id="25" dur="500"/>
                                        <p:tgtEl>
                                          <p:spTgt spid="3">
                                            <p:txEl>
                                              <p:pRg st="6" end="6"/>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ox(in)">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box(in)">
                                      <p:cBhvr>
                                        <p:cTn id="33" dur="500"/>
                                        <p:tgtEl>
                                          <p:spTgt spid="3">
                                            <p:txEl>
                                              <p:pRg st="9" end="9"/>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box(in)">
                                      <p:cBhvr>
                                        <p:cTn id="3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normAutofit/>
          </a:bodyPr>
          <a:lstStyle/>
          <a:p>
            <a:r>
              <a:rPr lang="el-GR" sz="3000" b="1" dirty="0" smtClean="0"/>
              <a:t>Ακραίες τιμές ταχύτητας ανέμου: Ριπή ανέμου</a:t>
            </a:r>
            <a:endParaRPr lang="el-GR" sz="3000" b="1" dirty="0"/>
          </a:p>
        </p:txBody>
      </p:sp>
      <p:sp>
        <p:nvSpPr>
          <p:cNvPr id="3" name="2 - Θέση περιεχομένου"/>
          <p:cNvSpPr>
            <a:spLocks noGrp="1"/>
          </p:cNvSpPr>
          <p:nvPr>
            <p:ph idx="1"/>
          </p:nvPr>
        </p:nvSpPr>
        <p:spPr>
          <a:xfrm>
            <a:off x="457200" y="3500438"/>
            <a:ext cx="8229600" cy="2952898"/>
          </a:xfrm>
        </p:spPr>
        <p:txBody>
          <a:bodyPr>
            <a:normAutofit fontScale="62500" lnSpcReduction="20000"/>
          </a:bodyPr>
          <a:lstStyle/>
          <a:p>
            <a:r>
              <a:rPr lang="el-GR" dirty="0" smtClean="0"/>
              <a:t>Ορίζεται ως μια γρήγορη αυξομείωση της ταχύτητας του ανέμου, η οποία διαρκεί συνήθως λιγότερο από 20</a:t>
            </a:r>
            <a:r>
              <a:rPr lang="en-US" dirty="0" smtClean="0"/>
              <a:t>s</a:t>
            </a:r>
            <a:r>
              <a:rPr lang="el-GR" dirty="0" smtClean="0"/>
              <a:t>. </a:t>
            </a:r>
          </a:p>
          <a:p>
            <a:r>
              <a:rPr lang="el-GR" dirty="0" smtClean="0"/>
              <a:t>Η εμφάνισή ριπών οφείλεται στην τριβή του ανέμου με το έδαφος: έντονο ανάγλυφο ευνοεί την εμφάνισή τους.</a:t>
            </a:r>
          </a:p>
          <a:p>
            <a:r>
              <a:rPr lang="el-GR" b="1" dirty="0" smtClean="0"/>
              <a:t>Εμπειρικός </a:t>
            </a:r>
            <a:r>
              <a:rPr lang="el-GR" b="1" dirty="0"/>
              <a:t>κανόνας: </a:t>
            </a:r>
            <a:r>
              <a:rPr lang="el-GR" dirty="0" smtClean="0"/>
              <a:t>μια ριπή </a:t>
            </a:r>
            <a:r>
              <a:rPr lang="el-GR" dirty="0"/>
              <a:t>συνήθως υπερβαίνει τα 9</a:t>
            </a:r>
            <a:r>
              <a:rPr lang="en-US" dirty="0"/>
              <a:t>m</a:t>
            </a:r>
            <a:r>
              <a:rPr lang="el-GR" dirty="0"/>
              <a:t>/</a:t>
            </a:r>
            <a:r>
              <a:rPr lang="en-US" dirty="0"/>
              <a:t>sec</a:t>
            </a:r>
            <a:r>
              <a:rPr lang="el-GR" dirty="0"/>
              <a:t> και διαφέρει από τα συνήθη επίπεδα περίπου </a:t>
            </a:r>
            <a:r>
              <a:rPr lang="el-GR" dirty="0" smtClean="0"/>
              <a:t>κατά τουλάχιστον </a:t>
            </a:r>
            <a:r>
              <a:rPr lang="el-GR" dirty="0"/>
              <a:t>4-5 </a:t>
            </a:r>
            <a:r>
              <a:rPr lang="en-US" dirty="0"/>
              <a:t>m</a:t>
            </a:r>
            <a:r>
              <a:rPr lang="el-GR" dirty="0"/>
              <a:t>/</a:t>
            </a:r>
            <a:r>
              <a:rPr lang="en-US" dirty="0"/>
              <a:t>sec</a:t>
            </a:r>
            <a:r>
              <a:rPr lang="el-GR" dirty="0"/>
              <a:t>. </a:t>
            </a:r>
            <a:endParaRPr lang="el-GR" dirty="0" smtClean="0"/>
          </a:p>
          <a:p>
            <a:r>
              <a:rPr lang="el-GR" dirty="0" smtClean="0"/>
              <a:t>Εάν εμφανίζονται ριπές μεγάλης διάρκειας (&gt;30</a:t>
            </a:r>
            <a:r>
              <a:rPr lang="en-US" dirty="0" smtClean="0"/>
              <a:t>s</a:t>
            </a:r>
            <a:r>
              <a:rPr lang="el-GR" dirty="0" smtClean="0"/>
              <a:t>) υπάρχει σημαντική κόπωση της αιολικής μηχανής και θα πρέπει να τεθεί εκτός λειτουργίας.</a:t>
            </a:r>
            <a:endParaRPr lang="el-GR" dirty="0"/>
          </a:p>
        </p:txBody>
      </p:sp>
      <p:graphicFrame>
        <p:nvGraphicFramePr>
          <p:cNvPr id="5" name="2 - Γράφημα"/>
          <p:cNvGraphicFramePr/>
          <p:nvPr/>
        </p:nvGraphicFramePr>
        <p:xfrm>
          <a:off x="2285984" y="857232"/>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0"/>
            <a:ext cx="8229600" cy="1143000"/>
          </a:xfrm>
        </p:spPr>
        <p:txBody>
          <a:bodyPr>
            <a:normAutofit/>
          </a:bodyPr>
          <a:lstStyle/>
          <a:p>
            <a:r>
              <a:rPr lang="el-GR" b="1" dirty="0" smtClean="0"/>
              <a:t>Ανατάραξη</a:t>
            </a:r>
            <a:endParaRPr lang="el-GR" b="1" dirty="0"/>
          </a:p>
        </p:txBody>
      </p:sp>
      <p:sp>
        <p:nvSpPr>
          <p:cNvPr id="3" name="2 - Θέση περιεχομένου"/>
          <p:cNvSpPr>
            <a:spLocks noGrp="1"/>
          </p:cNvSpPr>
          <p:nvPr>
            <p:ph idx="1"/>
          </p:nvPr>
        </p:nvSpPr>
        <p:spPr>
          <a:xfrm>
            <a:off x="571472" y="1142984"/>
            <a:ext cx="7500990" cy="1591586"/>
          </a:xfrm>
        </p:spPr>
        <p:txBody>
          <a:bodyPr>
            <a:normAutofit/>
          </a:bodyPr>
          <a:lstStyle/>
          <a:p>
            <a:r>
              <a:rPr lang="el-GR" sz="1900" b="1" dirty="0" smtClean="0"/>
              <a:t>Ανατάραξη: </a:t>
            </a:r>
            <a:r>
              <a:rPr lang="el-GR" sz="1900" dirty="0" smtClean="0"/>
              <a:t>η ακανόνιστη μεταβολή του αέρα γύρω από τη μέση τιμή, η οποία προκαλείται από εμπόδια και διάφορα στοιχεία του εδάφους που διαταράσσουν την ομαλή ροή του.</a:t>
            </a:r>
            <a:endParaRPr lang="en-US" sz="1900" dirty="0" smtClean="0"/>
          </a:p>
          <a:p>
            <a:r>
              <a:rPr lang="el-GR" sz="1900" dirty="0" smtClean="0"/>
              <a:t>Η ένταση Ι της </a:t>
            </a:r>
            <a:r>
              <a:rPr lang="el-GR" sz="1900" b="1" dirty="0" smtClean="0"/>
              <a:t>ανατάραξης </a:t>
            </a:r>
            <a:r>
              <a:rPr lang="el-GR" sz="1900" dirty="0" smtClean="0"/>
              <a:t>του αέρα ορίζεται ως:</a:t>
            </a:r>
          </a:p>
          <a:p>
            <a:endParaRPr lang="el-GR" dirty="0" smtClean="0"/>
          </a:p>
          <a:p>
            <a:endParaRPr lang="el-GR" dirty="0" smtClean="0"/>
          </a:p>
        </p:txBody>
      </p:sp>
      <p:sp>
        <p:nvSpPr>
          <p:cNvPr id="256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25601"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28728" y="2928934"/>
            <a:ext cx="1008112" cy="764775"/>
          </a:xfrm>
          <a:prstGeom prst="rect">
            <a:avLst/>
          </a:prstGeom>
          <a:noFill/>
        </p:spPr>
      </p:pic>
      <p:sp>
        <p:nvSpPr>
          <p:cNvPr id="6" name="2 - Θέση περιεχομένου"/>
          <p:cNvSpPr txBox="1">
            <a:spLocks/>
          </p:cNvSpPr>
          <p:nvPr/>
        </p:nvSpPr>
        <p:spPr>
          <a:xfrm>
            <a:off x="571472" y="4071942"/>
            <a:ext cx="8286808" cy="278605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l-GR" b="0" i="0" u="none" strike="noStrike" kern="1200" cap="none" spc="0" normalizeH="0" baseline="0" noProof="0" dirty="0" smtClean="0">
                <a:ln>
                  <a:noFill/>
                </a:ln>
                <a:solidFill>
                  <a:schemeClr val="tx1"/>
                </a:solidFill>
                <a:effectLst/>
                <a:uLnTx/>
                <a:uFillTx/>
                <a:latin typeface="+mn-lt"/>
                <a:ea typeface="+mn-ea"/>
                <a:cs typeface="+mn-cs"/>
              </a:rPr>
              <a:t>όπου σ</a:t>
            </a:r>
            <a:r>
              <a:rPr kumimoji="0" lang="en-US" b="0" i="0" u="none" strike="noStrike" kern="1200" cap="none" spc="0" normalizeH="0" baseline="-25000" noProof="0" dirty="0" smtClean="0">
                <a:ln>
                  <a:noFill/>
                </a:ln>
                <a:solidFill>
                  <a:schemeClr val="tx1"/>
                </a:solidFill>
                <a:effectLst/>
                <a:uLnTx/>
                <a:uFillTx/>
                <a:latin typeface="+mn-lt"/>
                <a:ea typeface="+mn-ea"/>
                <a:cs typeface="+mn-cs"/>
              </a:rPr>
              <a:t>V</a:t>
            </a:r>
            <a:r>
              <a:rPr kumimoji="0" lang="el-GR" b="0" i="0" u="none" strike="noStrike" kern="1200" cap="none" spc="0" normalizeH="0" baseline="0" noProof="0" dirty="0" smtClean="0">
                <a:ln>
                  <a:noFill/>
                </a:ln>
                <a:solidFill>
                  <a:schemeClr val="tx1"/>
                </a:solidFill>
                <a:effectLst/>
                <a:uLnTx/>
                <a:uFillTx/>
                <a:latin typeface="+mn-lt"/>
                <a:ea typeface="+mn-ea"/>
                <a:cs typeface="+mn-cs"/>
              </a:rPr>
              <a:t> η τυπική απόκλιση.</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b="0" i="0" u="none" strike="noStrike" kern="1200" cap="none" spc="0" normalizeH="0" baseline="0" noProof="0" dirty="0" smtClean="0">
                <a:ln>
                  <a:noFill/>
                </a:ln>
                <a:solidFill>
                  <a:schemeClr val="tx1"/>
                </a:solidFill>
                <a:effectLst/>
                <a:uLnTx/>
                <a:uFillTx/>
                <a:latin typeface="+mn-lt"/>
                <a:ea typeface="+mn-ea"/>
                <a:cs typeface="+mn-cs"/>
              </a:rPr>
              <a:t>Αποτελεί</a:t>
            </a:r>
            <a:r>
              <a:rPr kumimoji="0" lang="el-GR" b="0" i="0" u="none" strike="noStrike" kern="1200" cap="none" spc="0" normalizeH="0" noProof="0" dirty="0" smtClean="0">
                <a:ln>
                  <a:noFill/>
                </a:ln>
                <a:solidFill>
                  <a:schemeClr val="tx1"/>
                </a:solidFill>
                <a:effectLst/>
                <a:uLnTx/>
                <a:uFillTx/>
                <a:latin typeface="+mn-lt"/>
                <a:ea typeface="+mn-ea"/>
                <a:cs typeface="+mn-cs"/>
              </a:rPr>
              <a:t> σ</a:t>
            </a:r>
            <a:r>
              <a:rPr kumimoji="0" lang="el-GR" b="0" i="0" u="none" strike="noStrike" kern="1200" cap="none" spc="0" normalizeH="0" baseline="0" noProof="0" dirty="0" smtClean="0">
                <a:ln>
                  <a:noFill/>
                </a:ln>
                <a:solidFill>
                  <a:schemeClr val="tx1"/>
                </a:solidFill>
                <a:effectLst/>
                <a:uLnTx/>
                <a:uFillTx/>
                <a:latin typeface="+mn-lt"/>
                <a:ea typeface="+mn-ea"/>
                <a:cs typeface="+mn-cs"/>
              </a:rPr>
              <a:t>ημαντική παράμετρο, γιατί επιδρά:</a:t>
            </a:r>
          </a:p>
          <a:p>
            <a:pPr marL="800100" lvl="1" indent="-342900">
              <a:spcBef>
                <a:spcPct val="20000"/>
              </a:spcBef>
              <a:buFont typeface="Arial" pitchFamily="34" charset="0"/>
              <a:buChar char="•"/>
              <a:defRPr/>
            </a:pPr>
            <a:r>
              <a:rPr lang="el-GR" b="1" dirty="0" smtClean="0">
                <a:solidFill>
                  <a:srgbClr val="FF0000"/>
                </a:solidFill>
              </a:rPr>
              <a:t>στη συλλεγόμενη ισχύ</a:t>
            </a:r>
            <a:endParaRPr lang="el-GR" dirty="0" smtClean="0"/>
          </a:p>
          <a:p>
            <a:pPr marL="800100" lvl="1" indent="-342900">
              <a:spcBef>
                <a:spcPct val="20000"/>
              </a:spcBef>
              <a:buFont typeface="Arial" pitchFamily="34" charset="0"/>
              <a:buChar char="•"/>
              <a:defRPr/>
            </a:pPr>
            <a:r>
              <a:rPr lang="el-GR" b="1" dirty="0" smtClean="0">
                <a:solidFill>
                  <a:srgbClr val="FF0000"/>
                </a:solidFill>
              </a:rPr>
              <a:t>στην</a:t>
            </a:r>
            <a:r>
              <a:rPr lang="el-GR" dirty="0" smtClean="0"/>
              <a:t> </a:t>
            </a:r>
            <a:r>
              <a:rPr lang="el-GR" b="1" dirty="0" smtClean="0">
                <a:solidFill>
                  <a:srgbClr val="FF0000"/>
                </a:solidFill>
              </a:rPr>
              <a:t>κόπωση των υλικών της αιολικής μηχανής</a:t>
            </a:r>
            <a:endParaRPr lang="el-GR"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l-GR" dirty="0" smtClean="0"/>
              <a:t>Η επικρατούσα στην περιοχή ανατάραξη εξαρτάται από την τραχύτητα του εδάφους. Προσοχή σε εγκαταστάσεις όπου υπάρχει μεταβολή του </a:t>
            </a:r>
            <a:r>
              <a:rPr lang="en-US" dirty="0" smtClean="0"/>
              <a:t>z</a:t>
            </a:r>
            <a:r>
              <a:rPr lang="el-GR" baseline="-25000" dirty="0" smtClean="0"/>
              <a:t>0</a:t>
            </a:r>
            <a:r>
              <a:rPr lang="el-GR" dirty="0" smtClean="0"/>
              <a:t>.</a:t>
            </a:r>
            <a:endParaRPr kumimoji="0" lang="el-GR"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kumimoji="0" lang="el-GR" b="0" i="0" u="none" strike="noStrike" kern="1200" cap="none" spc="0" normalizeH="0" baseline="0" noProof="0" dirty="0">
              <a:ln>
                <a:noFill/>
              </a:ln>
              <a:solidFill>
                <a:schemeClr val="tx1"/>
              </a:solidFill>
              <a:effectLst/>
              <a:uLnTx/>
              <a:uFillTx/>
              <a:latin typeface="+mn-lt"/>
              <a:ea typeface="+mn-ea"/>
              <a:cs typeface="+mn-cs"/>
            </a:endParaRPr>
          </a:p>
        </p:txBody>
      </p:sp>
      <p:pic>
        <p:nvPicPr>
          <p:cNvPr id="57348" name="Picture 4" descr="C:\Users\Lenovo\Documents\ΤΕΠ\2020\ινφο\Χάρτες\εικόνες\turbulance vs eddies.jpg"/>
          <p:cNvPicPr>
            <a:picLocks noChangeAspect="1" noChangeArrowheads="1"/>
          </p:cNvPicPr>
          <p:nvPr/>
        </p:nvPicPr>
        <p:blipFill>
          <a:blip r:embed="rId3"/>
          <a:srcRect/>
          <a:stretch>
            <a:fillRect/>
          </a:stretch>
        </p:blipFill>
        <p:spPr bwMode="auto">
          <a:xfrm>
            <a:off x="4124356" y="2428868"/>
            <a:ext cx="4876800" cy="1562100"/>
          </a:xfrm>
          <a:prstGeom prst="rect">
            <a:avLst/>
          </a:prstGeom>
          <a:noFill/>
          <a:ln w="3175">
            <a:solidFill>
              <a:schemeClr val="tx1"/>
            </a:solidFill>
          </a:ln>
        </p:spPr>
      </p:pic>
      <p:sp>
        <p:nvSpPr>
          <p:cNvPr id="12" name="11 - Ορθογώνιο"/>
          <p:cNvSpPr/>
          <p:nvPr/>
        </p:nvSpPr>
        <p:spPr>
          <a:xfrm>
            <a:off x="4500562" y="3994687"/>
            <a:ext cx="4214842" cy="720197"/>
          </a:xfrm>
          <a:prstGeom prst="rect">
            <a:avLst/>
          </a:prstGeom>
        </p:spPr>
        <p:txBody>
          <a:bodyPr wrap="square">
            <a:spAutoFit/>
          </a:bodyPr>
          <a:lstStyle/>
          <a:p>
            <a:pPr marL="342900" indent="-342900" algn="ctr">
              <a:spcBef>
                <a:spcPct val="20000"/>
              </a:spcBef>
            </a:pPr>
            <a:r>
              <a:rPr lang="el-GR" sz="1200" b="1" dirty="0" smtClean="0"/>
              <a:t>Επίδραση φράχτη στη ροή ανέμου</a:t>
            </a:r>
          </a:p>
          <a:p>
            <a:pPr marL="342900" indent="-342900">
              <a:spcBef>
                <a:spcPct val="20000"/>
              </a:spcBef>
            </a:pPr>
            <a:r>
              <a:rPr lang="el-GR" sz="1200" b="1" dirty="0" smtClean="0"/>
              <a:t> Πηγή: </a:t>
            </a:r>
            <a:r>
              <a:rPr lang="en-US" sz="1200" u="sng" dirty="0" smtClean="0">
                <a:hlinkClick r:id="rId4"/>
              </a:rPr>
              <a:t>http://www.edinburghfences.com/wind.html</a:t>
            </a:r>
            <a:endParaRPr lang="el-GR" sz="1200" dirty="0" smtClean="0"/>
          </a:p>
          <a:p>
            <a:pPr marL="342900" indent="-342900">
              <a:spcBef>
                <a:spcPct val="20000"/>
              </a:spcBef>
            </a:pPr>
            <a:endParaRPr lang="el-GR" sz="12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0"/>
            <a:ext cx="8229600" cy="1143000"/>
          </a:xfrm>
        </p:spPr>
        <p:txBody>
          <a:bodyPr>
            <a:normAutofit fontScale="90000"/>
          </a:bodyPr>
          <a:lstStyle/>
          <a:p>
            <a:r>
              <a:rPr lang="el-GR" b="1" dirty="0" smtClean="0"/>
              <a:t>Ανατάραξη – Στροβιλισμός του αέρα</a:t>
            </a:r>
            <a:endParaRPr lang="el-GR" b="1" dirty="0"/>
          </a:p>
        </p:txBody>
      </p:sp>
      <p:sp>
        <p:nvSpPr>
          <p:cNvPr id="256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6" name="2 - Θέση περιεχομένου"/>
          <p:cNvSpPr txBox="1">
            <a:spLocks/>
          </p:cNvSpPr>
          <p:nvPr/>
        </p:nvSpPr>
        <p:spPr>
          <a:xfrm>
            <a:off x="357158" y="1071546"/>
            <a:ext cx="4533084" cy="5715016"/>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b="0" i="0" u="none" strike="noStrike" kern="1200" cap="none" spc="0" normalizeH="0" baseline="0" noProof="0" dirty="0" smtClean="0">
                <a:ln>
                  <a:noFill/>
                </a:ln>
                <a:solidFill>
                  <a:schemeClr val="tx1"/>
                </a:solidFill>
                <a:effectLst/>
                <a:uLnTx/>
                <a:uFillTx/>
                <a:latin typeface="+mn-lt"/>
                <a:ea typeface="+mn-ea"/>
                <a:cs typeface="+mn-cs"/>
              </a:rPr>
              <a:t>Η ανατάραξη του αέρα δημιουργεί τυχαίους </a:t>
            </a:r>
            <a:r>
              <a:rPr kumimoji="0" lang="el-GR" b="1" i="0" u="none" strike="noStrike" kern="1200" cap="none" spc="0" normalizeH="0" baseline="0" noProof="0" dirty="0" smtClean="0">
                <a:ln>
                  <a:noFill/>
                </a:ln>
                <a:solidFill>
                  <a:schemeClr val="tx1"/>
                </a:solidFill>
                <a:effectLst/>
                <a:uLnTx/>
                <a:uFillTx/>
                <a:latin typeface="+mn-lt"/>
                <a:ea typeface="+mn-ea"/>
                <a:cs typeface="+mn-cs"/>
              </a:rPr>
              <a:t>στροβιλισμούς</a:t>
            </a:r>
            <a:r>
              <a:rPr kumimoji="0" lang="el-GR" b="0" i="0" u="none" strike="noStrike" kern="1200" cap="none" spc="0" normalizeH="0" baseline="0" noProof="0" dirty="0" smtClean="0">
                <a:ln>
                  <a:noFill/>
                </a:ln>
                <a:solidFill>
                  <a:schemeClr val="tx1"/>
                </a:solidFill>
                <a:effectLst/>
                <a:uLnTx/>
                <a:uFillTx/>
                <a:latin typeface="+mn-lt"/>
                <a:ea typeface="+mn-ea"/>
                <a:cs typeface="+mn-cs"/>
              </a:rPr>
              <a:t> του αέρα, δηλαδή ακανόνιστες μεταβολές της ταχύτητας </a:t>
            </a:r>
            <a:r>
              <a:rPr kumimoji="0" lang="el-GR" b="0" i="0" u="none" strike="noStrike" kern="1200" cap="none" spc="0" normalizeH="0" noProof="0" dirty="0" smtClean="0">
                <a:ln>
                  <a:noFill/>
                </a:ln>
                <a:solidFill>
                  <a:schemeClr val="tx1"/>
                </a:solidFill>
                <a:effectLst/>
                <a:uLnTx/>
                <a:uFillTx/>
                <a:latin typeface="+mn-lt"/>
                <a:ea typeface="+mn-ea"/>
                <a:cs typeface="+mn-cs"/>
              </a:rPr>
              <a:t>του ανέμου και στις 3 διαστάσεις: </a:t>
            </a:r>
          </a:p>
          <a:p>
            <a:pPr marL="800100" lvl="1" indent="-342900">
              <a:spcBef>
                <a:spcPct val="20000"/>
              </a:spcBef>
              <a:buFont typeface="+mj-lt"/>
              <a:buAutoNum type="arabicPeriod"/>
              <a:defRPr/>
            </a:pPr>
            <a:r>
              <a:rPr kumimoji="0" lang="el-GR" b="0" i="0" u="none" strike="noStrike" kern="1200" cap="none" spc="0" normalizeH="0" noProof="0" dirty="0" smtClean="0">
                <a:ln>
                  <a:noFill/>
                </a:ln>
                <a:solidFill>
                  <a:schemeClr val="tx1"/>
                </a:solidFill>
                <a:effectLst/>
                <a:uLnTx/>
                <a:uFillTx/>
                <a:latin typeface="+mn-lt"/>
                <a:ea typeface="+mn-ea"/>
                <a:cs typeface="+mn-cs"/>
              </a:rPr>
              <a:t>κατά τη διεύθυνση πνοής, </a:t>
            </a:r>
          </a:p>
          <a:p>
            <a:pPr marL="800100" lvl="1" indent="-342900">
              <a:spcBef>
                <a:spcPct val="20000"/>
              </a:spcBef>
              <a:buFont typeface="+mj-lt"/>
              <a:buAutoNum type="arabicPeriod"/>
              <a:defRPr/>
            </a:pPr>
            <a:r>
              <a:rPr lang="el-GR" dirty="0" smtClean="0"/>
              <a:t>κάθετα στη διεύθυνση πνοής και </a:t>
            </a:r>
            <a:endParaRPr kumimoji="0" lang="el-GR" b="0" i="0" u="none" strike="noStrike" kern="1200" cap="none" spc="0" normalizeH="0" noProof="0" dirty="0" smtClean="0">
              <a:ln>
                <a:noFill/>
              </a:ln>
              <a:solidFill>
                <a:schemeClr val="tx1"/>
              </a:solidFill>
              <a:effectLst/>
              <a:uLnTx/>
              <a:uFillTx/>
              <a:latin typeface="+mn-lt"/>
              <a:ea typeface="+mn-ea"/>
              <a:cs typeface="+mn-cs"/>
            </a:endParaRPr>
          </a:p>
          <a:p>
            <a:pPr marL="800100" lvl="1" indent="-342900">
              <a:spcBef>
                <a:spcPct val="20000"/>
              </a:spcBef>
              <a:buFont typeface="+mj-lt"/>
              <a:buAutoNum type="arabicPeriod"/>
              <a:defRPr/>
            </a:pPr>
            <a:r>
              <a:rPr kumimoji="0" lang="el-GR" b="0" i="0" u="none" strike="noStrike" kern="1200" cap="none" spc="0" normalizeH="0" noProof="0" dirty="0" smtClean="0">
                <a:ln>
                  <a:noFill/>
                </a:ln>
                <a:solidFill>
                  <a:schemeClr val="tx1"/>
                </a:solidFill>
                <a:effectLst/>
                <a:uLnTx/>
                <a:uFillTx/>
                <a:latin typeface="+mn-lt"/>
                <a:ea typeface="+mn-ea"/>
                <a:cs typeface="+mn-cs"/>
              </a:rPr>
              <a:t>κατακόρυφα.</a:t>
            </a:r>
            <a:r>
              <a:rPr kumimoji="0" lang="el-GR" b="0" i="0" u="none" strike="noStrike" kern="1200" cap="none" spc="0" normalizeH="0" baseline="0" noProof="0" dirty="0" smtClean="0">
                <a:ln>
                  <a:noFill/>
                </a:ln>
                <a:solidFill>
                  <a:schemeClr val="tx1"/>
                </a:solidFill>
                <a:effectLst/>
                <a:uLnTx/>
                <a:uFillTx/>
                <a:latin typeface="+mn-lt"/>
                <a:ea typeface="+mn-ea"/>
                <a:cs typeface="+mn-cs"/>
              </a:rPr>
              <a:t> </a:t>
            </a:r>
          </a:p>
          <a:p>
            <a:pPr marL="342900" lvl="0" indent="-342900">
              <a:spcBef>
                <a:spcPct val="20000"/>
              </a:spcBef>
              <a:buFont typeface="Arial" pitchFamily="34" charset="0"/>
              <a:buChar char="•"/>
            </a:pPr>
            <a:r>
              <a:rPr lang="el-GR" dirty="0" smtClean="0"/>
              <a:t>Συνήθως </a:t>
            </a:r>
            <a:r>
              <a:rPr lang="el-GR" smtClean="0"/>
              <a:t>οι στροβιλισμοί </a:t>
            </a:r>
            <a:r>
              <a:rPr lang="el-GR" dirty="0" smtClean="0"/>
              <a:t>παρατηρούνται στην προσήνεμη πλευρά των στοιχείων.</a:t>
            </a:r>
          </a:p>
          <a:p>
            <a:pPr marL="342900" lvl="0" indent="-342900">
              <a:spcBef>
                <a:spcPct val="20000"/>
              </a:spcBef>
              <a:buFont typeface="Arial" pitchFamily="34" charset="0"/>
              <a:buChar char="•"/>
            </a:pPr>
            <a:r>
              <a:rPr lang="el-GR" dirty="0" smtClean="0"/>
              <a:t>Για μεγάλου ύψους επιφανειακά στοιχεία (εμπόδια), είναι πιθανή η δημιουργία πιο οργανωμένων στροβίλων, οι οποία φτάνουν ως και την υπήνεμη πλευρά των στοιχείων.</a:t>
            </a:r>
          </a:p>
          <a:p>
            <a:pPr marL="342900" indent="-342900">
              <a:spcBef>
                <a:spcPct val="20000"/>
              </a:spcBef>
              <a:buFont typeface="Arial" pitchFamily="34" charset="0"/>
              <a:buChar char="•"/>
            </a:pPr>
            <a:r>
              <a:rPr lang="el-GR" dirty="0" smtClean="0"/>
              <a:t>Η εμφάνιση στροβιλισμών του αέρα μπορεί να επηρεάσει: </a:t>
            </a:r>
          </a:p>
          <a:p>
            <a:pPr marL="800100" lvl="1" indent="-342900">
              <a:spcBef>
                <a:spcPct val="20000"/>
              </a:spcBef>
              <a:buFont typeface="Arial" pitchFamily="34" charset="0"/>
              <a:buChar char="•"/>
              <a:defRPr/>
            </a:pPr>
            <a:r>
              <a:rPr lang="el-GR" b="1" dirty="0" smtClean="0">
                <a:solidFill>
                  <a:srgbClr val="FF0000"/>
                </a:solidFill>
              </a:rPr>
              <a:t>τη συλλεγόμενη ισχύ</a:t>
            </a:r>
            <a:endParaRPr lang="el-GR" dirty="0" smtClean="0"/>
          </a:p>
          <a:p>
            <a:pPr marL="800100" lvl="1" indent="-342900">
              <a:spcBef>
                <a:spcPct val="20000"/>
              </a:spcBef>
              <a:buFont typeface="Arial" pitchFamily="34" charset="0"/>
              <a:buChar char="•"/>
              <a:defRPr/>
            </a:pPr>
            <a:r>
              <a:rPr lang="el-GR" b="1" dirty="0" smtClean="0">
                <a:solidFill>
                  <a:srgbClr val="FF0000"/>
                </a:solidFill>
              </a:rPr>
              <a:t>την</a:t>
            </a:r>
            <a:r>
              <a:rPr lang="el-GR" dirty="0" smtClean="0"/>
              <a:t> </a:t>
            </a:r>
            <a:r>
              <a:rPr lang="el-GR" b="1" dirty="0" smtClean="0">
                <a:solidFill>
                  <a:srgbClr val="FF0000"/>
                </a:solidFill>
              </a:rPr>
              <a:t>κόπωση των υλικών της αιολικής μηχανής</a:t>
            </a:r>
            <a:endParaRPr lang="el-GR" dirty="0" smtClean="0"/>
          </a:p>
          <a:p>
            <a:pPr marL="342900" lvl="0" indent="-342900">
              <a:spcBef>
                <a:spcPct val="20000"/>
              </a:spcBef>
              <a:buFont typeface="Arial" pitchFamily="34" charset="0"/>
              <a:buChar char="•"/>
            </a:pPr>
            <a:endParaRPr kumimoji="0" lang="el-GR" b="0" i="0" u="none" strike="noStrike" kern="1200" cap="none" spc="0" normalizeH="0" baseline="0" noProof="0" dirty="0">
              <a:ln>
                <a:noFill/>
              </a:ln>
              <a:solidFill>
                <a:schemeClr val="tx1"/>
              </a:solidFill>
              <a:effectLst/>
              <a:uLnTx/>
              <a:uFillTx/>
              <a:latin typeface="+mn-lt"/>
              <a:ea typeface="+mn-ea"/>
              <a:cs typeface="+mn-cs"/>
            </a:endParaRPr>
          </a:p>
        </p:txBody>
      </p:sp>
      <p:pic>
        <p:nvPicPr>
          <p:cNvPr id="57346" name="Picture 2" descr="C:\Users\Lenovo\Documents\ΤΕΠ\2020\ινφο\Χάρτες\εικόνες\Figure-4-Wind-flow-over-hills-and-obstacles-a-Good-site-b-Bad-site-c-Site-with.png"/>
          <p:cNvPicPr>
            <a:picLocks noChangeAspect="1" noChangeArrowheads="1"/>
          </p:cNvPicPr>
          <p:nvPr/>
        </p:nvPicPr>
        <p:blipFill>
          <a:blip r:embed="rId2"/>
          <a:srcRect/>
          <a:stretch>
            <a:fillRect/>
          </a:stretch>
        </p:blipFill>
        <p:spPr bwMode="auto">
          <a:xfrm>
            <a:off x="5072066" y="1071546"/>
            <a:ext cx="3562350" cy="4638675"/>
          </a:xfrm>
          <a:prstGeom prst="rect">
            <a:avLst/>
          </a:prstGeom>
          <a:noFill/>
        </p:spPr>
      </p:pic>
      <p:sp>
        <p:nvSpPr>
          <p:cNvPr id="9" name="8 - Ορθογώνιο"/>
          <p:cNvSpPr/>
          <p:nvPr/>
        </p:nvSpPr>
        <p:spPr>
          <a:xfrm>
            <a:off x="4714876" y="5786454"/>
            <a:ext cx="4429156" cy="867930"/>
          </a:xfrm>
          <a:prstGeom prst="rect">
            <a:avLst/>
          </a:prstGeom>
        </p:spPr>
        <p:txBody>
          <a:bodyPr wrap="square">
            <a:spAutoFit/>
          </a:bodyPr>
          <a:lstStyle/>
          <a:p>
            <a:pPr marL="342900" indent="-342900" algn="ctr">
              <a:spcBef>
                <a:spcPct val="20000"/>
              </a:spcBef>
            </a:pPr>
            <a:r>
              <a:rPr lang="el-GR" sz="1200" b="1" dirty="0" smtClean="0"/>
              <a:t>Επίδραση εδάφους στη ροή ανέμου</a:t>
            </a:r>
          </a:p>
          <a:p>
            <a:pPr marL="342900" indent="-342900">
              <a:spcBef>
                <a:spcPct val="20000"/>
              </a:spcBef>
            </a:pPr>
            <a:r>
              <a:rPr lang="el-GR" sz="1200" b="1" dirty="0" smtClean="0"/>
              <a:t> Πηγή: </a:t>
            </a:r>
            <a:r>
              <a:rPr lang="el-GR" sz="1200" u="sng" dirty="0" smtClean="0">
                <a:hlinkClick r:id="rId3"/>
              </a:rPr>
              <a:t>https://www.researchgate.net/figure/Figure-4-Wind-flow-over-hills-and-obstacles-a-Good-site-b-Bad-site-c-Site-with_fig4_304885114</a:t>
            </a:r>
            <a:endParaRPr lang="el-GR" sz="12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980728"/>
          </a:xfrm>
        </p:spPr>
        <p:txBody>
          <a:bodyPr/>
          <a:lstStyle/>
          <a:p>
            <a:r>
              <a:rPr lang="el-GR" b="1" dirty="0" smtClean="0"/>
              <a:t>Καθ’ ύψος κατανομή του ανέμου</a:t>
            </a:r>
            <a:endParaRPr lang="el-GR" b="1" dirty="0"/>
          </a:p>
        </p:txBody>
      </p:sp>
      <p:sp>
        <p:nvSpPr>
          <p:cNvPr id="3" name="2 - Θέση περιεχομένου"/>
          <p:cNvSpPr>
            <a:spLocks noGrp="1"/>
          </p:cNvSpPr>
          <p:nvPr>
            <p:ph idx="1"/>
          </p:nvPr>
        </p:nvSpPr>
        <p:spPr>
          <a:xfrm>
            <a:off x="428596" y="1357298"/>
            <a:ext cx="4533084" cy="4214842"/>
          </a:xfrm>
        </p:spPr>
        <p:txBody>
          <a:bodyPr>
            <a:normAutofit lnSpcReduction="10000"/>
          </a:bodyPr>
          <a:lstStyle/>
          <a:p>
            <a:endParaRPr lang="el-GR" sz="1900" dirty="0" smtClean="0"/>
          </a:p>
          <a:p>
            <a:r>
              <a:rPr lang="el-GR" sz="1900" dirty="0" smtClean="0"/>
              <a:t>Εξάρτηση από την ατμοσφαιρική ευστάθεια.</a:t>
            </a:r>
          </a:p>
          <a:p>
            <a:endParaRPr lang="el-GR" sz="1900" dirty="0" smtClean="0"/>
          </a:p>
          <a:p>
            <a:r>
              <a:rPr lang="el-GR" sz="1900" b="1" dirty="0" smtClean="0"/>
              <a:t>Λογαριθμικός νόμος:</a:t>
            </a:r>
          </a:p>
          <a:p>
            <a:endParaRPr lang="el-GR" sz="1900" dirty="0" smtClean="0"/>
          </a:p>
          <a:p>
            <a:endParaRPr lang="el-GR" sz="1900" dirty="0"/>
          </a:p>
          <a:p>
            <a:endParaRPr lang="el-GR" sz="1900" dirty="0" smtClean="0"/>
          </a:p>
          <a:p>
            <a:endParaRPr lang="el-GR" sz="1900" dirty="0"/>
          </a:p>
          <a:p>
            <a:endParaRPr lang="el-GR" sz="1900" dirty="0" smtClean="0"/>
          </a:p>
          <a:p>
            <a:pPr>
              <a:buNone/>
            </a:pPr>
            <a:r>
              <a:rPr lang="el-GR" sz="1900" dirty="0" smtClean="0"/>
              <a:t>	</a:t>
            </a:r>
            <a:endParaRPr lang="en-US" sz="1900" dirty="0" smtClean="0"/>
          </a:p>
          <a:p>
            <a:pPr>
              <a:buNone/>
            </a:pPr>
            <a:r>
              <a:rPr lang="el-GR" sz="1900" dirty="0" smtClean="0"/>
              <a:t>	Δίνει καλή ακρίβεια για διαφορά ύψους μεγαλύτερη από 30-50</a:t>
            </a:r>
            <a:r>
              <a:rPr lang="en-US" sz="1900" dirty="0" smtClean="0"/>
              <a:t>m</a:t>
            </a:r>
            <a:r>
              <a:rPr lang="el-GR" sz="1900" dirty="0" smtClean="0"/>
              <a:t>.</a:t>
            </a:r>
            <a:endParaRPr lang="el-GR" sz="19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765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142976" y="3071810"/>
            <a:ext cx="1944216" cy="1317746"/>
          </a:xfrm>
          <a:prstGeom prst="rect">
            <a:avLst/>
          </a:prstGeom>
          <a:noFill/>
        </p:spPr>
      </p:pic>
      <p:sp>
        <p:nvSpPr>
          <p:cNvPr id="9" name="8 - Ορθογώνιο"/>
          <p:cNvSpPr/>
          <p:nvPr/>
        </p:nvSpPr>
        <p:spPr>
          <a:xfrm>
            <a:off x="4786282" y="4848385"/>
            <a:ext cx="4357718" cy="1009507"/>
          </a:xfrm>
          <a:prstGeom prst="rect">
            <a:avLst/>
          </a:prstGeom>
        </p:spPr>
        <p:txBody>
          <a:bodyPr wrap="square">
            <a:spAutoFit/>
          </a:bodyPr>
          <a:lstStyle/>
          <a:p>
            <a:pPr marL="342900" indent="-342900" algn="ctr">
              <a:spcBef>
                <a:spcPct val="20000"/>
              </a:spcBef>
            </a:pPr>
            <a:r>
              <a:rPr lang="el-GR" sz="1400" b="1" dirty="0" smtClean="0"/>
              <a:t>Καθ’ ύψος κατανομή ανέμου, σύμφωνα </a:t>
            </a:r>
          </a:p>
          <a:p>
            <a:pPr marL="342900" indent="-342900" algn="ctr">
              <a:spcBef>
                <a:spcPct val="20000"/>
              </a:spcBef>
            </a:pPr>
            <a:r>
              <a:rPr lang="el-GR" sz="1400" b="1" dirty="0" smtClean="0"/>
              <a:t>με τον εκθετικό και το λογαριθμικό νόμο</a:t>
            </a:r>
          </a:p>
          <a:p>
            <a:pPr marL="342900" indent="-342900" algn="ctr">
              <a:spcBef>
                <a:spcPct val="20000"/>
              </a:spcBef>
            </a:pPr>
            <a:r>
              <a:rPr lang="el-GR" sz="1200" b="1" dirty="0" smtClean="0"/>
              <a:t> Πηγή</a:t>
            </a:r>
            <a:r>
              <a:rPr lang="en-US" sz="1200" u="sng" dirty="0" smtClean="0">
                <a:hlinkClick r:id="rId3"/>
              </a:rPr>
              <a:t> http://www.ingdemurtas.it/en/category/wind/</a:t>
            </a:r>
            <a:endParaRPr lang="el-GR" sz="1200" dirty="0" smtClean="0"/>
          </a:p>
          <a:p>
            <a:pPr marL="342900" indent="-342900">
              <a:spcBef>
                <a:spcPct val="20000"/>
              </a:spcBef>
            </a:pPr>
            <a:endParaRPr lang="el-GR" sz="1200" dirty="0" smtClean="0"/>
          </a:p>
        </p:txBody>
      </p:sp>
      <p:pic>
        <p:nvPicPr>
          <p:cNvPr id="58371" name="Picture 3" descr="C:\Users\Lenovo\Documents\ΤΕΠ\2020\ινφο\Χάρτες\εικόνες\vertical-wind-profile5.png"/>
          <p:cNvPicPr>
            <a:picLocks noChangeAspect="1" noChangeArrowheads="1"/>
          </p:cNvPicPr>
          <p:nvPr/>
        </p:nvPicPr>
        <p:blipFill>
          <a:blip r:embed="rId4"/>
          <a:srcRect/>
          <a:stretch>
            <a:fillRect/>
          </a:stretch>
        </p:blipFill>
        <p:spPr bwMode="auto">
          <a:xfrm>
            <a:off x="4857752" y="1309697"/>
            <a:ext cx="4087813" cy="354806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980728"/>
          </a:xfrm>
        </p:spPr>
        <p:txBody>
          <a:bodyPr/>
          <a:lstStyle/>
          <a:p>
            <a:r>
              <a:rPr lang="el-GR" b="1" dirty="0" smtClean="0"/>
              <a:t>Καθ’ ύψος κατανομή του ανέμου</a:t>
            </a:r>
            <a:endParaRPr lang="el-GR" b="1" dirty="0"/>
          </a:p>
        </p:txBody>
      </p:sp>
      <p:sp>
        <p:nvSpPr>
          <p:cNvPr id="3" name="2 - Θέση περιεχομένου"/>
          <p:cNvSpPr>
            <a:spLocks noGrp="1"/>
          </p:cNvSpPr>
          <p:nvPr>
            <p:ph idx="1"/>
          </p:nvPr>
        </p:nvSpPr>
        <p:spPr>
          <a:xfrm>
            <a:off x="500034" y="1785926"/>
            <a:ext cx="4104456" cy="3786214"/>
          </a:xfrm>
        </p:spPr>
        <p:txBody>
          <a:bodyPr>
            <a:normAutofit/>
          </a:bodyPr>
          <a:lstStyle/>
          <a:p>
            <a:r>
              <a:rPr lang="el-GR" sz="1900" dirty="0" smtClean="0"/>
              <a:t>Μέτρηση ανέμου σε ύψος 10m από το έδαφος. </a:t>
            </a:r>
          </a:p>
          <a:p>
            <a:endParaRPr lang="el-GR" sz="1900" dirty="0" smtClean="0"/>
          </a:p>
          <a:p>
            <a:r>
              <a:rPr lang="el-GR" sz="1900" dirty="0" smtClean="0"/>
              <a:t>Το ύψος στο οποίο λειτουργεί μια ανεμογεννήτρια είναι μεγαλύτερο, συνεπώς θα πρέπει να γίνει αναγωγή των τιμών του ανέμου στο ύψος της πλήμνης.</a:t>
            </a:r>
          </a:p>
          <a:p>
            <a:endParaRPr lang="el-GR" sz="1900" dirty="0" smtClean="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8372" name="Picture 4" descr="C:\Users\Lenovo\Documents\ΤΕΠ\2020\ινφο\Χάρτες\εικόνες\142_pic1.png"/>
          <p:cNvPicPr>
            <a:picLocks noChangeAspect="1" noChangeArrowheads="1"/>
          </p:cNvPicPr>
          <p:nvPr/>
        </p:nvPicPr>
        <p:blipFill>
          <a:blip r:embed="rId2"/>
          <a:srcRect/>
          <a:stretch>
            <a:fillRect/>
          </a:stretch>
        </p:blipFill>
        <p:spPr bwMode="auto">
          <a:xfrm>
            <a:off x="4572000" y="1142984"/>
            <a:ext cx="4367189" cy="4367190"/>
          </a:xfrm>
          <a:prstGeom prst="rect">
            <a:avLst/>
          </a:prstGeom>
          <a:noFill/>
          <a:ln w="3175">
            <a:solidFill>
              <a:schemeClr val="tx1"/>
            </a:solidFill>
          </a:ln>
        </p:spPr>
      </p:pic>
      <p:sp>
        <p:nvSpPr>
          <p:cNvPr id="12" name="11 - Ορθογώνιο"/>
          <p:cNvSpPr/>
          <p:nvPr/>
        </p:nvSpPr>
        <p:spPr>
          <a:xfrm>
            <a:off x="4643438" y="5643578"/>
            <a:ext cx="4357718" cy="750975"/>
          </a:xfrm>
          <a:prstGeom prst="rect">
            <a:avLst/>
          </a:prstGeom>
        </p:spPr>
        <p:txBody>
          <a:bodyPr wrap="square">
            <a:spAutoFit/>
          </a:bodyPr>
          <a:lstStyle/>
          <a:p>
            <a:pPr marL="342900" indent="-342900" algn="ctr">
              <a:spcBef>
                <a:spcPct val="20000"/>
              </a:spcBef>
            </a:pPr>
            <a:r>
              <a:rPr lang="el-GR" sz="1400" b="1" dirty="0" smtClean="0"/>
              <a:t>Ύψη μέτρησης ανέμου</a:t>
            </a:r>
          </a:p>
          <a:p>
            <a:pPr marL="342900" indent="-342900" algn="ctr">
              <a:spcBef>
                <a:spcPct val="20000"/>
              </a:spcBef>
            </a:pPr>
            <a:r>
              <a:rPr lang="el-GR" sz="1200" b="1" dirty="0" smtClean="0"/>
              <a:t> Πηγή</a:t>
            </a:r>
            <a:r>
              <a:rPr lang="en-US" sz="1200" u="sng" dirty="0" smtClean="0">
                <a:hlinkClick r:id="rId3"/>
              </a:rPr>
              <a:t> </a:t>
            </a:r>
            <a:r>
              <a:rPr lang="en-US" sz="1200" u="sng" dirty="0" smtClean="0">
                <a:hlinkClick r:id="rId4"/>
              </a:rPr>
              <a:t>http://help.ebsilon.com/EN/Component%20142.html</a:t>
            </a:r>
            <a:endParaRPr lang="el-GR" sz="1200" dirty="0" smtClean="0"/>
          </a:p>
          <a:p>
            <a:pPr marL="342900" indent="-342900">
              <a:spcBef>
                <a:spcPct val="20000"/>
              </a:spcBef>
            </a:pPr>
            <a:endParaRPr lang="el-GR" sz="12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14338"/>
            <a:ext cx="8229600" cy="1143000"/>
          </a:xfrm>
        </p:spPr>
        <p:txBody>
          <a:bodyPr>
            <a:normAutofit/>
          </a:bodyPr>
          <a:lstStyle/>
          <a:p>
            <a:r>
              <a:rPr lang="el-GR" sz="3000" b="1" dirty="0" smtClean="0"/>
              <a:t>Καθορισμός είδους εδάφους: Μήκος τραχύτητας</a:t>
            </a:r>
            <a:endParaRPr lang="el-GR" sz="3000" b="1" dirty="0"/>
          </a:p>
        </p:txBody>
      </p:sp>
      <p:sp>
        <p:nvSpPr>
          <p:cNvPr id="3" name="2 - Θέση περιεχομένου"/>
          <p:cNvSpPr>
            <a:spLocks noGrp="1"/>
          </p:cNvSpPr>
          <p:nvPr>
            <p:ph idx="1"/>
          </p:nvPr>
        </p:nvSpPr>
        <p:spPr>
          <a:xfrm>
            <a:off x="642910" y="4265712"/>
            <a:ext cx="8085584" cy="2592288"/>
          </a:xfrm>
        </p:spPr>
        <p:txBody>
          <a:bodyPr>
            <a:normAutofit fontScale="62500" lnSpcReduction="20000"/>
          </a:bodyPr>
          <a:lstStyle/>
          <a:p>
            <a:r>
              <a:rPr lang="el-GR" b="1" dirty="0" smtClean="0"/>
              <a:t>Μήκος τραχύτητας </a:t>
            </a:r>
            <a:r>
              <a:rPr lang="el-GR" b="1" dirty="0" err="1" smtClean="0"/>
              <a:t>z</a:t>
            </a:r>
            <a:r>
              <a:rPr lang="el-GR" b="1" baseline="-25000" dirty="0" err="1" smtClean="0"/>
              <a:t>ο</a:t>
            </a:r>
            <a:r>
              <a:rPr lang="el-GR" b="1" dirty="0" smtClean="0"/>
              <a:t>: </a:t>
            </a:r>
            <a:r>
              <a:rPr lang="el-GR" dirty="0" smtClean="0"/>
              <a:t>αντιπροσωπεύει το είδος του εδάφους, ως προς την τραχύτητά του. Ορίζεται ως το ύψος στο οποίο μηδενίζεται η ταχύτητα του ανέμου. Εξαρτάται από το μέσο ύψος, την ενεργό διατομή στην κατακόρυφο και την πυκνότητά των εδαφικών χαρακτηριστικών.</a:t>
            </a:r>
          </a:p>
          <a:p>
            <a:r>
              <a:rPr lang="el-GR" b="1" dirty="0" smtClean="0"/>
              <a:t>Τιμές: </a:t>
            </a:r>
            <a:r>
              <a:rPr lang="el-GR" dirty="0" smtClean="0"/>
              <a:t>από 0.00001m (πάγος) ως 10 m (αστικές περιοχές). Οι τιμές του μεταβάλλονται με τις εποχές του έτους, καθώς μεταβάλλεται το ύψος της βλάστησης.</a:t>
            </a:r>
            <a:endParaRPr lang="en-US" dirty="0" smtClean="0"/>
          </a:p>
          <a:p>
            <a:r>
              <a:rPr lang="el-GR" dirty="0" smtClean="0"/>
              <a:t>Επηρεάζει σημαντικά το αιολικό δυναμικό μιας περιοχής. </a:t>
            </a:r>
          </a:p>
        </p:txBody>
      </p:sp>
      <p:graphicFrame>
        <p:nvGraphicFramePr>
          <p:cNvPr id="5" name="3 - Θέση περιεχομένου"/>
          <p:cNvGraphicFramePr>
            <a:graphicFrameLocks/>
          </p:cNvGraphicFramePr>
          <p:nvPr/>
        </p:nvGraphicFramePr>
        <p:xfrm>
          <a:off x="2285984" y="1142985"/>
          <a:ext cx="4143404" cy="3000396"/>
        </p:xfrm>
        <a:graphic>
          <a:graphicData uri="http://schemas.openxmlformats.org/drawingml/2006/table">
            <a:tbl>
              <a:tblPr/>
              <a:tblGrid>
                <a:gridCol w="3019056"/>
                <a:gridCol w="1124348"/>
              </a:tblGrid>
              <a:tr h="312628">
                <a:tc>
                  <a:txBody>
                    <a:bodyPr/>
                    <a:lstStyle/>
                    <a:p>
                      <a:pPr algn="ctr">
                        <a:spcAft>
                          <a:spcPts val="0"/>
                        </a:spcAft>
                      </a:pPr>
                      <a:r>
                        <a:rPr lang="el-GR" sz="1200" b="1" dirty="0">
                          <a:latin typeface="Arial Unicode MS"/>
                          <a:ea typeface="Calibri"/>
                          <a:cs typeface="Times New Roman"/>
                        </a:rPr>
                        <a:t>Είδος εδάφους</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b="1" dirty="0">
                          <a:latin typeface="Arial Unicode MS"/>
                          <a:ea typeface="Calibri"/>
                          <a:cs typeface="Times New Roman"/>
                        </a:rPr>
                        <a:t>z</a:t>
                      </a:r>
                      <a:r>
                        <a:rPr lang="en-US" sz="1200" b="1" baseline="-25000" dirty="0">
                          <a:latin typeface="Arial Unicode MS"/>
                          <a:ea typeface="Calibri"/>
                          <a:cs typeface="Times New Roman"/>
                        </a:rPr>
                        <a:t>0</a:t>
                      </a:r>
                      <a:r>
                        <a:rPr lang="en-US" sz="1200" b="1" dirty="0">
                          <a:latin typeface="Arial Unicode MS"/>
                          <a:ea typeface="Calibri"/>
                          <a:cs typeface="Times New Roman"/>
                        </a:rPr>
                        <a:t> </a:t>
                      </a:r>
                      <a:r>
                        <a:rPr lang="el-GR" sz="1200" b="1" dirty="0">
                          <a:latin typeface="Arial Unicode MS"/>
                          <a:ea typeface="Calibri"/>
                          <a:cs typeface="Times New Roman"/>
                        </a:rPr>
                        <a:t>(</a:t>
                      </a:r>
                      <a:r>
                        <a:rPr lang="en-US" sz="1200" b="1" dirty="0">
                          <a:latin typeface="Arial Unicode MS"/>
                          <a:ea typeface="Calibri"/>
                          <a:cs typeface="Times New Roman"/>
                        </a:rPr>
                        <a:t>m)</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213">
                <a:tc>
                  <a:txBody>
                    <a:bodyPr/>
                    <a:lstStyle/>
                    <a:p>
                      <a:pPr algn="l">
                        <a:spcAft>
                          <a:spcPts val="0"/>
                        </a:spcAft>
                      </a:pPr>
                      <a:r>
                        <a:rPr lang="el-GR" sz="1000" dirty="0">
                          <a:latin typeface="Arial Unicode MS"/>
                          <a:ea typeface="Calibri"/>
                          <a:cs typeface="Times New Roman"/>
                        </a:rPr>
                        <a:t>Εξομαλυσμένο </a:t>
                      </a:r>
                      <a:endParaRPr lang="el-GR" sz="1200" dirty="0">
                        <a:latin typeface="Arial Unicode MS"/>
                        <a:ea typeface="Calibri"/>
                        <a:cs typeface="Times New Roman"/>
                      </a:endParaRPr>
                    </a:p>
                    <a:p>
                      <a:pPr algn="l">
                        <a:spcAft>
                          <a:spcPts val="0"/>
                        </a:spcAft>
                      </a:pPr>
                      <a:r>
                        <a:rPr lang="el-GR" sz="1000" dirty="0" smtClean="0">
                          <a:latin typeface="Arial Unicode MS"/>
                          <a:ea typeface="Calibri"/>
                          <a:cs typeface="Times New Roman"/>
                        </a:rPr>
                        <a:t>(</a:t>
                      </a:r>
                      <a:r>
                        <a:rPr lang="en-US" sz="1000" baseline="0" dirty="0" smtClean="0">
                          <a:latin typeface="Arial Unicode MS"/>
                          <a:ea typeface="Calibri"/>
                          <a:cs typeface="Times New Roman"/>
                        </a:rPr>
                        <a:t> </a:t>
                      </a:r>
                      <a:r>
                        <a:rPr lang="el-GR" sz="1000" baseline="0" dirty="0" smtClean="0">
                          <a:latin typeface="Arial Unicode MS"/>
                          <a:ea typeface="Calibri"/>
                          <a:cs typeface="Times New Roman"/>
                        </a:rPr>
                        <a:t>πάγος, </a:t>
                      </a:r>
                      <a:r>
                        <a:rPr lang="el-GR" sz="1000" dirty="0" smtClean="0">
                          <a:latin typeface="Arial Unicode MS"/>
                          <a:ea typeface="Calibri"/>
                          <a:cs typeface="Times New Roman"/>
                        </a:rPr>
                        <a:t>θάλασσα</a:t>
                      </a:r>
                      <a:r>
                        <a:rPr lang="el-GR" sz="1000" dirty="0">
                          <a:latin typeface="Arial Unicode MS"/>
                          <a:ea typeface="Calibri"/>
                          <a:cs typeface="Times New Roman"/>
                        </a:rPr>
                        <a:t>, χιόνι, άμμος)</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000" dirty="0" smtClean="0">
                          <a:latin typeface="Arial Unicode MS"/>
                          <a:ea typeface="Calibri"/>
                          <a:cs typeface="Times New Roman"/>
                        </a:rPr>
                        <a:t>0.00001-0.001</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916">
                <a:tc>
                  <a:txBody>
                    <a:bodyPr/>
                    <a:lstStyle/>
                    <a:p>
                      <a:pPr algn="l">
                        <a:spcAft>
                          <a:spcPts val="0"/>
                        </a:spcAft>
                      </a:pPr>
                      <a:r>
                        <a:rPr lang="el-GR" sz="1000" dirty="0" smtClean="0">
                          <a:latin typeface="Arial Unicode MS"/>
                          <a:ea typeface="Calibri"/>
                          <a:cs typeface="Times New Roman"/>
                        </a:rPr>
                        <a:t>Εξομαλυσμένο </a:t>
                      </a:r>
                    </a:p>
                    <a:p>
                      <a:pPr algn="l">
                        <a:spcAft>
                          <a:spcPts val="0"/>
                        </a:spcAft>
                      </a:pPr>
                      <a:r>
                        <a:rPr lang="el-GR" sz="1000" dirty="0" smtClean="0">
                          <a:latin typeface="Arial Unicode MS"/>
                          <a:ea typeface="Calibri"/>
                          <a:cs typeface="Times New Roman"/>
                        </a:rPr>
                        <a:t>(χέρσα γη, ακαλλιέργητο</a:t>
                      </a:r>
                      <a:r>
                        <a:rPr lang="el-GR" sz="1000" baseline="0" dirty="0" smtClean="0">
                          <a:latin typeface="Arial Unicode MS"/>
                          <a:ea typeface="Calibri"/>
                          <a:cs typeface="Times New Roman"/>
                        </a:rPr>
                        <a:t> έδαφος, χλόη)</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000" dirty="0" smtClean="0">
                          <a:latin typeface="Arial Unicode MS"/>
                          <a:ea typeface="Calibri"/>
                          <a:cs typeface="Times New Roman"/>
                        </a:rPr>
                        <a:t>0.001-0.02</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213">
                <a:tc>
                  <a:txBody>
                    <a:bodyPr/>
                    <a:lstStyle/>
                    <a:p>
                      <a:pPr algn="l">
                        <a:spcAft>
                          <a:spcPts val="0"/>
                        </a:spcAft>
                      </a:pPr>
                      <a:r>
                        <a:rPr lang="el-GR" sz="1000" dirty="0">
                          <a:latin typeface="Arial Unicode MS"/>
                          <a:ea typeface="Calibri"/>
                          <a:cs typeface="Times New Roman"/>
                        </a:rPr>
                        <a:t>Μέτρια τραχύτητα </a:t>
                      </a:r>
                      <a:endParaRPr lang="el-GR" sz="1200" dirty="0">
                        <a:latin typeface="Arial Unicode MS"/>
                        <a:ea typeface="Calibri"/>
                        <a:cs typeface="Times New Roman"/>
                      </a:endParaRPr>
                    </a:p>
                    <a:p>
                      <a:pPr algn="l">
                        <a:spcAft>
                          <a:spcPts val="0"/>
                        </a:spcAft>
                      </a:pPr>
                      <a:r>
                        <a:rPr lang="el-GR" sz="1000" dirty="0">
                          <a:latin typeface="Arial Unicode MS"/>
                          <a:ea typeface="Calibri"/>
                          <a:cs typeface="Times New Roman"/>
                        </a:rPr>
                        <a:t>(χαμηλή βλάστηση - καλλιέργειες, αγροτικές περιοχές)</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000" dirty="0">
                          <a:latin typeface="Arial Unicode MS"/>
                          <a:ea typeface="Calibri"/>
                          <a:cs typeface="Times New Roman"/>
                        </a:rPr>
                        <a:t>0.02-0.30</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213">
                <a:tc>
                  <a:txBody>
                    <a:bodyPr/>
                    <a:lstStyle/>
                    <a:p>
                      <a:pPr algn="l">
                        <a:spcAft>
                          <a:spcPts val="0"/>
                        </a:spcAft>
                      </a:pPr>
                      <a:r>
                        <a:rPr lang="el-GR" sz="1000" dirty="0">
                          <a:latin typeface="Arial Unicode MS"/>
                          <a:ea typeface="Calibri"/>
                          <a:cs typeface="Times New Roman"/>
                        </a:rPr>
                        <a:t>Τραχύ έδαφος </a:t>
                      </a:r>
                      <a:endParaRPr lang="el-GR" sz="1200" dirty="0">
                        <a:latin typeface="Arial Unicode MS"/>
                        <a:ea typeface="Calibri"/>
                        <a:cs typeface="Times New Roman"/>
                      </a:endParaRPr>
                    </a:p>
                    <a:p>
                      <a:pPr algn="l">
                        <a:spcAft>
                          <a:spcPts val="0"/>
                        </a:spcAft>
                      </a:pPr>
                      <a:r>
                        <a:rPr lang="el-GR" sz="1000" dirty="0">
                          <a:latin typeface="Arial Unicode MS"/>
                          <a:ea typeface="Calibri"/>
                          <a:cs typeface="Times New Roman"/>
                        </a:rPr>
                        <a:t>(Δάση, προάστια πόλεων)</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000" dirty="0">
                          <a:latin typeface="Arial Unicode MS"/>
                          <a:ea typeface="Calibri"/>
                          <a:cs typeface="Times New Roman"/>
                        </a:rPr>
                        <a:t>0.30-2.00</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0213">
                <a:tc>
                  <a:txBody>
                    <a:bodyPr/>
                    <a:lstStyle/>
                    <a:p>
                      <a:pPr algn="l">
                        <a:spcAft>
                          <a:spcPts val="0"/>
                        </a:spcAft>
                      </a:pPr>
                      <a:r>
                        <a:rPr lang="el-GR" sz="1000" dirty="0">
                          <a:latin typeface="Arial Unicode MS"/>
                          <a:ea typeface="Calibri"/>
                          <a:cs typeface="Times New Roman"/>
                        </a:rPr>
                        <a:t>Πολύ τραχύ έδαφος </a:t>
                      </a:r>
                      <a:endParaRPr lang="el-GR" sz="1200" dirty="0">
                        <a:latin typeface="Arial Unicode MS"/>
                        <a:ea typeface="Calibri"/>
                        <a:cs typeface="Times New Roman"/>
                      </a:endParaRPr>
                    </a:p>
                    <a:p>
                      <a:pPr algn="l">
                        <a:spcAft>
                          <a:spcPts val="0"/>
                        </a:spcAft>
                      </a:pPr>
                      <a:r>
                        <a:rPr lang="el-GR" sz="1000" dirty="0">
                          <a:latin typeface="Arial Unicode MS"/>
                          <a:ea typeface="Calibri"/>
                          <a:cs typeface="Times New Roman"/>
                        </a:rPr>
                        <a:t>(αστικές περιοχές, ψηλά κτίρια)</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000" dirty="0">
                          <a:latin typeface="Arial Unicode MS"/>
                          <a:ea typeface="Calibri"/>
                          <a:cs typeface="Times New Roman"/>
                        </a:rPr>
                        <a:t>2.0-10.0</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1"/>
          <p:cNvSpPr>
            <a:spLocks noChangeArrowheads="1"/>
          </p:cNvSpPr>
          <p:nvPr/>
        </p:nvSpPr>
        <p:spPr bwMode="auto">
          <a:xfrm>
            <a:off x="2428860" y="642918"/>
            <a:ext cx="464347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Πίνακας: </a:t>
            </a:r>
            <a:r>
              <a:rPr kumimoji="0" lang="el-GR" sz="120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Οι τιμές του </a:t>
            </a:r>
            <a:r>
              <a:rPr kumimoji="0" lang="en-US" sz="120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z</a:t>
            </a:r>
            <a:r>
              <a:rPr kumimoji="0" lang="el-GR" sz="1200" i="0" u="none" strike="noStrike" cap="none" normalizeH="0" baseline="-30000" dirty="0" smtClean="0">
                <a:ln>
                  <a:noFill/>
                </a:ln>
                <a:solidFill>
                  <a:schemeClr val="tx1"/>
                </a:solidFill>
                <a:effectLst/>
                <a:latin typeface="Arial Unicode MS" pitchFamily="34" charset="-128"/>
                <a:ea typeface="Arial Unicode MS" pitchFamily="34" charset="-128"/>
                <a:cs typeface="Arial Unicode MS" pitchFamily="34" charset="-128"/>
              </a:rPr>
              <a:t>0</a:t>
            </a:r>
            <a:r>
              <a:rPr kumimoji="0" lang="el-GR" sz="120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για διάφορες κατηγορίες</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120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τραχύτητας</a:t>
            </a:r>
            <a:endParaRPr kumimoji="0" lang="el-GR" sz="180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14338"/>
            <a:ext cx="8229600" cy="1143000"/>
          </a:xfrm>
        </p:spPr>
        <p:txBody>
          <a:bodyPr>
            <a:normAutofit/>
          </a:bodyPr>
          <a:lstStyle/>
          <a:p>
            <a:r>
              <a:rPr lang="el-GR" sz="3000" b="1" dirty="0" smtClean="0"/>
              <a:t>Καθορισμός είδους εδάφους: Μήκος τραχύτητας</a:t>
            </a:r>
            <a:endParaRPr lang="el-GR" sz="3000" b="1" dirty="0"/>
          </a:p>
        </p:txBody>
      </p:sp>
      <p:sp>
        <p:nvSpPr>
          <p:cNvPr id="3" name="2 - Θέση περιεχομένου"/>
          <p:cNvSpPr>
            <a:spLocks noGrp="1"/>
          </p:cNvSpPr>
          <p:nvPr>
            <p:ph idx="1"/>
          </p:nvPr>
        </p:nvSpPr>
        <p:spPr>
          <a:xfrm>
            <a:off x="611560" y="4500570"/>
            <a:ext cx="8085584" cy="2240798"/>
          </a:xfrm>
        </p:spPr>
        <p:txBody>
          <a:bodyPr>
            <a:normAutofit fontScale="55000" lnSpcReduction="20000"/>
          </a:bodyPr>
          <a:lstStyle/>
          <a:p>
            <a:r>
              <a:rPr lang="el-GR" dirty="0" smtClean="0"/>
              <a:t>Ορίζεται για επίπεδο έδαφος, με ομοιόμορφη κατανομή των στοιχείων τραχύτητας.</a:t>
            </a:r>
            <a:endParaRPr lang="en-US" dirty="0" smtClean="0"/>
          </a:p>
          <a:p>
            <a:r>
              <a:rPr lang="el-GR" dirty="0" smtClean="0"/>
              <a:t>Στην περίπτωση μη επίπεδου εδάφους ή εδάφους με πολύπλοκη μορφολογία, γίνεται καταγραφή των εμποδίων και προσδιορίζεται η κατά τόπους τραχύτητα καθώς και οι μεταβολές αυτής.</a:t>
            </a:r>
          </a:p>
          <a:p>
            <a:r>
              <a:rPr lang="el-GR" b="1" dirty="0" smtClean="0"/>
              <a:t>Ομοιογενές πεδίο: </a:t>
            </a:r>
            <a:r>
              <a:rPr lang="el-GR" dirty="0" smtClean="0"/>
              <a:t>το μήκος τραχύτητας είναι μικρό σε σχέση με το ύψος της αιολικής μηχανής. </a:t>
            </a:r>
          </a:p>
          <a:p>
            <a:r>
              <a:rPr lang="el-GR" b="1" dirty="0" smtClean="0"/>
              <a:t>Ανομοιογενές πεδίο: </a:t>
            </a:r>
            <a:r>
              <a:rPr lang="el-GR" dirty="0" smtClean="0"/>
              <a:t>το μήκος τραχύτητας είναι μεγάλο σε σχέση με το ύψος της αιολικής μηχανής.  Ύπαρξη εμποδίων.</a:t>
            </a:r>
          </a:p>
          <a:p>
            <a:endParaRPr lang="el-GR" dirty="0"/>
          </a:p>
        </p:txBody>
      </p:sp>
      <p:pic>
        <p:nvPicPr>
          <p:cNvPr id="59394" name="Picture 2" descr="C:\Users\Lenovo\Documents\ΤΕΠ\2020\ινφο\Χάρτες\εικόνες\2\Mean-wind-profiles-for-different-terrains.png"/>
          <p:cNvPicPr>
            <a:picLocks noChangeAspect="1" noChangeArrowheads="1"/>
          </p:cNvPicPr>
          <p:nvPr/>
        </p:nvPicPr>
        <p:blipFill>
          <a:blip r:embed="rId2"/>
          <a:srcRect/>
          <a:stretch>
            <a:fillRect/>
          </a:stretch>
        </p:blipFill>
        <p:spPr bwMode="auto">
          <a:xfrm>
            <a:off x="4429124" y="990039"/>
            <a:ext cx="4581521" cy="2438961"/>
          </a:xfrm>
          <a:prstGeom prst="rect">
            <a:avLst/>
          </a:prstGeom>
          <a:noFill/>
          <a:ln w="3175">
            <a:solidFill>
              <a:schemeClr val="tx1"/>
            </a:solidFill>
          </a:ln>
        </p:spPr>
      </p:pic>
      <p:sp>
        <p:nvSpPr>
          <p:cNvPr id="7" name="Rectangle 1"/>
          <p:cNvSpPr>
            <a:spLocks noChangeArrowheads="1"/>
          </p:cNvSpPr>
          <p:nvPr/>
        </p:nvSpPr>
        <p:spPr bwMode="auto">
          <a:xfrm>
            <a:off x="4500530" y="3429000"/>
            <a:ext cx="4643470"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Επίδραση του μήκους τραχ</a:t>
            </a:r>
            <a:r>
              <a:rPr lang="el-GR" sz="1200" b="1" dirty="0" smtClean="0">
                <a:latin typeface="Arial Unicode MS" pitchFamily="34" charset="-128"/>
                <a:ea typeface="Arial Unicode MS" pitchFamily="34" charset="-128"/>
                <a:cs typeface="Arial Unicode MS" pitchFamily="34" charset="-128"/>
              </a:rPr>
              <a:t>ύ</a:t>
            </a: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τητας στο </a:t>
            </a:r>
            <a:r>
              <a:rPr kumimoji="0" lang="el-GR" sz="1200" b="1" i="0" u="none" strike="noStrike" cap="none" normalizeH="0" baseline="0" dirty="0" err="1" smtClean="0">
                <a:ln>
                  <a:noFill/>
                </a:ln>
                <a:solidFill>
                  <a:schemeClr val="tx1"/>
                </a:solidFill>
                <a:effectLst/>
                <a:latin typeface="Arial Unicode MS" pitchFamily="34" charset="-128"/>
                <a:ea typeface="Arial Unicode MS" pitchFamily="34" charset="-128"/>
                <a:cs typeface="Arial Unicode MS" pitchFamily="34" charset="-128"/>
              </a:rPr>
              <a:t>καθ΄</a:t>
            </a: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ύψος</a:t>
            </a:r>
            <a:r>
              <a:rPr kumimoji="0" lang="el-GR" sz="1200" b="1" i="0" u="none" strike="noStrike" cap="none" normalizeH="0" dirty="0" smtClean="0">
                <a:ln>
                  <a:noFill/>
                </a:ln>
                <a:solidFill>
                  <a:schemeClr val="tx1"/>
                </a:solidFill>
                <a:effectLst/>
                <a:latin typeface="Arial Unicode MS" pitchFamily="34" charset="-128"/>
                <a:ea typeface="Arial Unicode MS" pitchFamily="34" charset="-128"/>
                <a:cs typeface="Arial Unicode MS" pitchFamily="34" charset="-128"/>
              </a:rPr>
              <a:t> προφίλ ανέμου</a:t>
            </a:r>
            <a:endParaRPr kumimoji="0" lang="el-GR" sz="1200" b="1" i="0" u="none" strike="noStrike" cap="none" normalizeH="0" dirty="0" smtClean="0">
              <a:ln>
                <a:noFill/>
              </a:ln>
              <a:solidFill>
                <a:schemeClr val="tx1"/>
              </a:solidFill>
              <a:effectLst/>
              <a:latin typeface="Arial" pitchFamily="34" charset="0"/>
              <a:ea typeface="Arial Unicode MS" pitchFamily="34" charset="-128"/>
              <a:cs typeface="Arial" pitchFamily="34" charset="0"/>
            </a:endParaRPr>
          </a:p>
          <a:p>
            <a:pPr algn="just" fontAlgn="base">
              <a:spcBef>
                <a:spcPct val="0"/>
              </a:spcBef>
              <a:spcAft>
                <a:spcPct val="0"/>
              </a:spcAft>
            </a:pPr>
            <a:r>
              <a:rPr kumimoji="0" lang="el-GR" sz="1200" b="1" i="0" u="none" strike="noStrike" cap="none" normalizeH="0" baseline="0" dirty="0" smtClean="0">
                <a:ln>
                  <a:noFill/>
                </a:ln>
                <a:solidFill>
                  <a:schemeClr val="tx1"/>
                </a:solidFill>
                <a:effectLst/>
                <a:latin typeface="Arial" pitchFamily="34" charset="0"/>
                <a:ea typeface="Arial Unicode MS"/>
                <a:cs typeface="Arial" pitchFamily="34" charset="0"/>
              </a:rPr>
              <a:t>Πηγή:</a:t>
            </a:r>
            <a:r>
              <a:rPr kumimoji="0" lang="en-US" sz="1200" i="0" u="none" strike="noStrike" cap="none" normalizeH="0" baseline="0" dirty="0" smtClean="0">
                <a:ln>
                  <a:noFill/>
                </a:ln>
                <a:solidFill>
                  <a:schemeClr val="tx1"/>
                </a:solidFill>
                <a:effectLst/>
                <a:latin typeface="Arial" pitchFamily="34" charset="0"/>
                <a:ea typeface="Arial Unicode MS"/>
                <a:cs typeface="Arial" pitchFamily="34" charset="0"/>
              </a:rPr>
              <a:t>h</a:t>
            </a:r>
            <a:r>
              <a:rPr lang="en-US" sz="1200" dirty="0" smtClean="0">
                <a:latin typeface="Arial" pitchFamily="34" charset="0"/>
                <a:ea typeface="Arial Unicode MS"/>
                <a:cs typeface="Arial" pitchFamily="34" charset="0"/>
              </a:rPr>
              <a:t>ttps://www.researchgate.net/figure/Wind-profile-development-for-different-terrain-roughness_fig4_262068916 </a:t>
            </a:r>
            <a:endParaRPr lang="el-GR" sz="1200" dirty="0" smtClean="0">
              <a:latin typeface="Arial" pitchFamily="34" charset="0"/>
              <a:ea typeface="Arial Unicode MS"/>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sz="1800" i="0" u="none" strike="noStrike" cap="none" normalizeH="0" baseline="0" dirty="0" smtClean="0">
              <a:ln>
                <a:noFill/>
              </a:ln>
              <a:solidFill>
                <a:schemeClr val="tx1"/>
              </a:solidFill>
              <a:effectLst/>
              <a:latin typeface="Arial" pitchFamily="34" charset="0"/>
            </a:endParaRPr>
          </a:p>
        </p:txBody>
      </p:sp>
      <p:pic>
        <p:nvPicPr>
          <p:cNvPr id="8" name="Picture 64" descr="Graphic38"/>
          <p:cNvPicPr/>
          <p:nvPr/>
        </p:nvPicPr>
        <p:blipFill>
          <a:blip r:embed="rId3" cstate="print"/>
          <a:srcRect/>
          <a:stretch>
            <a:fillRect/>
          </a:stretch>
        </p:blipFill>
        <p:spPr bwMode="auto">
          <a:xfrm>
            <a:off x="285720" y="928670"/>
            <a:ext cx="3929090" cy="2500330"/>
          </a:xfrm>
          <a:prstGeom prst="rect">
            <a:avLst/>
          </a:prstGeom>
          <a:noFill/>
          <a:ln w="9525">
            <a:noFill/>
            <a:miter lim="800000"/>
            <a:headEnd/>
            <a:tailEnd/>
          </a:ln>
        </p:spPr>
      </p:pic>
      <p:sp>
        <p:nvSpPr>
          <p:cNvPr id="9" name="Rectangle 1"/>
          <p:cNvSpPr>
            <a:spLocks noChangeArrowheads="1"/>
          </p:cNvSpPr>
          <p:nvPr/>
        </p:nvSpPr>
        <p:spPr bwMode="auto">
          <a:xfrm>
            <a:off x="142844" y="3429000"/>
            <a:ext cx="4071966"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Επίδραση του </a:t>
            </a:r>
            <a:r>
              <a:rPr lang="el-GR" sz="1200" b="1" dirty="0" smtClean="0">
                <a:latin typeface="Arial Unicode MS" pitchFamily="34" charset="-128"/>
                <a:ea typeface="Arial Unicode MS" pitchFamily="34" charset="-128"/>
                <a:cs typeface="Arial Unicode MS" pitchFamily="34" charset="-128"/>
              </a:rPr>
              <a:t>μήκους τραχύτητας στο </a:t>
            </a:r>
            <a:r>
              <a:rPr kumimoji="0" lang="el-GR" sz="1200" b="1" i="0" u="none" strike="noStrike" cap="none" normalizeH="0" baseline="0" dirty="0" err="1" smtClean="0">
                <a:ln>
                  <a:noFill/>
                </a:ln>
                <a:solidFill>
                  <a:schemeClr val="tx1"/>
                </a:solidFill>
                <a:effectLst/>
                <a:latin typeface="Arial Unicode MS" pitchFamily="34" charset="-128"/>
                <a:ea typeface="Arial Unicode MS" pitchFamily="34" charset="-128"/>
                <a:cs typeface="Arial Unicode MS" pitchFamily="34" charset="-128"/>
              </a:rPr>
              <a:t>καθ΄</a:t>
            </a: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ύψος</a:t>
            </a:r>
            <a:r>
              <a:rPr kumimoji="0" lang="el-GR" sz="1200" b="1" i="0" u="none" strike="noStrike" cap="none" normalizeH="0" dirty="0" smtClean="0">
                <a:ln>
                  <a:noFill/>
                </a:ln>
                <a:solidFill>
                  <a:schemeClr val="tx1"/>
                </a:solidFill>
                <a:effectLst/>
                <a:latin typeface="Arial Unicode MS" pitchFamily="34" charset="-128"/>
                <a:ea typeface="Arial Unicode MS" pitchFamily="34" charset="-128"/>
                <a:cs typeface="Arial Unicode MS" pitchFamily="34" charset="-128"/>
              </a:rPr>
              <a:t> προφίλ ανέμου</a:t>
            </a:r>
            <a:endParaRPr kumimoji="0" lang="en-US" sz="1200" b="1" i="0" u="none" strike="noStrike" cap="none" normalizeH="0" dirty="0" smtClean="0">
              <a:ln>
                <a:noFill/>
              </a:ln>
              <a:solidFill>
                <a:schemeClr val="tx1"/>
              </a:solidFill>
              <a:effectLst/>
              <a:latin typeface="Arial Unicode MS" pitchFamily="34" charset="-128"/>
              <a:ea typeface="Arial Unicode MS" pitchFamily="34" charset="-128"/>
              <a:cs typeface="Arial Unicode MS" pitchFamily="34" charset="-128"/>
            </a:endParaRPr>
          </a:p>
          <a:p>
            <a:pPr lvl="0" algn="ctr" fontAlgn="base">
              <a:spcBef>
                <a:spcPct val="0"/>
              </a:spcBef>
              <a:spcAft>
                <a:spcPct val="0"/>
              </a:spcAft>
            </a:pPr>
            <a:r>
              <a:rPr lang="el-GR" sz="1200" b="1" dirty="0" smtClean="0">
                <a:latin typeface="Arial" pitchFamily="34" charset="0"/>
                <a:ea typeface="Arial Unicode MS"/>
                <a:cs typeface="Arial" pitchFamily="34" charset="0"/>
              </a:rPr>
              <a:t>Πηγή:</a:t>
            </a:r>
            <a:r>
              <a:rPr lang="en-US" sz="1200" b="1" dirty="0" smtClean="0">
                <a:latin typeface="Arial" pitchFamily="34" charset="0"/>
                <a:ea typeface="Arial Unicode MS"/>
                <a:cs typeface="Arial" pitchFamily="34" charset="0"/>
              </a:rPr>
              <a:t> </a:t>
            </a:r>
            <a:r>
              <a:rPr lang="el-GR" sz="1200" dirty="0" smtClean="0">
                <a:latin typeface="Arial" pitchFamily="34" charset="0"/>
                <a:ea typeface="Arial Unicode MS"/>
                <a:cs typeface="Arial" pitchFamily="34" charset="0"/>
              </a:rPr>
              <a:t>Γ. </a:t>
            </a:r>
            <a:r>
              <a:rPr lang="el-GR" sz="1200" dirty="0" err="1" smtClean="0">
                <a:latin typeface="Arial" pitchFamily="34" charset="0"/>
                <a:ea typeface="Arial Unicode MS"/>
                <a:cs typeface="Arial" pitchFamily="34" charset="0"/>
              </a:rPr>
              <a:t>Μπεργελές</a:t>
            </a:r>
            <a:r>
              <a:rPr lang="el-GR" sz="1200" dirty="0" smtClean="0">
                <a:latin typeface="Arial" pitchFamily="34" charset="0"/>
                <a:ea typeface="Arial Unicode MS"/>
                <a:cs typeface="Arial" pitchFamily="34" charset="0"/>
              </a:rPr>
              <a:t>. </a:t>
            </a:r>
            <a:r>
              <a:rPr lang="el-GR" sz="1200" dirty="0" err="1" smtClean="0">
                <a:latin typeface="Arial" pitchFamily="34" charset="0"/>
                <a:ea typeface="Arial Unicode MS"/>
                <a:cs typeface="Arial" pitchFamily="34" charset="0"/>
              </a:rPr>
              <a:t>Ανεμοκινητήρες</a:t>
            </a:r>
            <a:r>
              <a:rPr lang="el-GR" sz="1200" dirty="0" smtClean="0">
                <a:latin typeface="Arial" pitchFamily="34" charset="0"/>
                <a:ea typeface="Arial Unicode MS"/>
                <a:cs typeface="Arial" pitchFamily="34" charset="0"/>
              </a:rPr>
              <a:t>. Εκδόσεις Συμεών. Αθήνα 1995</a:t>
            </a:r>
            <a:endParaRPr kumimoji="0" lang="el-GR" sz="1200" i="0" u="none" strike="noStrike" cap="none" normalizeH="0" dirty="0" smtClean="0">
              <a:ln>
                <a:noFill/>
              </a:ln>
              <a:solidFill>
                <a:schemeClr val="tx1"/>
              </a:solidFill>
              <a:effectLst/>
              <a:latin typeface="Arial" pitchFamily="34" charset="0"/>
              <a:ea typeface="Arial Unicode MS" pitchFamily="34" charset="-128"/>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864096"/>
          </a:xfrm>
        </p:spPr>
        <p:txBody>
          <a:bodyPr/>
          <a:lstStyle/>
          <a:p>
            <a:r>
              <a:rPr lang="el-GR" b="1" dirty="0" smtClean="0"/>
              <a:t>Διεύθυνση ανέμου</a:t>
            </a:r>
            <a:endParaRPr lang="el-GR" b="1" dirty="0"/>
          </a:p>
        </p:txBody>
      </p:sp>
      <p:sp>
        <p:nvSpPr>
          <p:cNvPr id="3" name="2 - Θέση περιεχομένου"/>
          <p:cNvSpPr>
            <a:spLocks noGrp="1"/>
          </p:cNvSpPr>
          <p:nvPr>
            <p:ph idx="1"/>
          </p:nvPr>
        </p:nvSpPr>
        <p:spPr>
          <a:xfrm>
            <a:off x="428596" y="857232"/>
            <a:ext cx="7859216" cy="2448272"/>
          </a:xfrm>
        </p:spPr>
        <p:txBody>
          <a:bodyPr>
            <a:normAutofit fontScale="70000" lnSpcReduction="20000"/>
          </a:bodyPr>
          <a:lstStyle/>
          <a:p>
            <a:r>
              <a:rPr lang="el-GR" b="1" dirty="0" smtClean="0"/>
              <a:t>Διεύθυνση ανέμου: </a:t>
            </a:r>
            <a:r>
              <a:rPr lang="el-GR" dirty="0" smtClean="0"/>
              <a:t>το σημείο του ορίζοντα από το οποίο πνέει ο άνεμος, σε σχέση με τη θέση στην οποία μετράμε.</a:t>
            </a:r>
          </a:p>
          <a:p>
            <a:r>
              <a:rPr lang="el-GR" dirty="0" smtClean="0"/>
              <a:t>Μετριέται συνήθως σε μοίρες (</a:t>
            </a:r>
            <a:r>
              <a:rPr lang="el-GR" dirty="0" err="1" smtClean="0"/>
              <a:t>deg</a:t>
            </a:r>
            <a:r>
              <a:rPr lang="el-GR" dirty="0" smtClean="0"/>
              <a:t>)</a:t>
            </a:r>
            <a:r>
              <a:rPr lang="en-US" dirty="0" smtClean="0"/>
              <a:t> </a:t>
            </a:r>
            <a:r>
              <a:rPr lang="el-GR" dirty="0" smtClean="0"/>
              <a:t>ή σε περιοχές που αντιστοιχούν σε ένα εύρος μοιρών, με αρχή τον αληθή Βορρά, κατά τη φορά των δεικτών του ρολογιού. </a:t>
            </a:r>
          </a:p>
          <a:p>
            <a:r>
              <a:rPr lang="el-GR" dirty="0" smtClean="0"/>
              <a:t>Συμβολίζεται με τα αρχικά γράμματα της αντίστοιχης λέξης: στην Ελλάδα χρησιμοποιείται το ελληνικό αλφάβητο, ενώ στη διεθνή βιβλιογραφία το λατινικό.</a:t>
            </a:r>
          </a:p>
          <a:p>
            <a:endParaRPr lang="en-US" dirty="0" smtClean="0"/>
          </a:p>
          <a:p>
            <a:endParaRPr lang="el-GR" dirty="0"/>
          </a:p>
        </p:txBody>
      </p:sp>
      <p:graphicFrame>
        <p:nvGraphicFramePr>
          <p:cNvPr id="4" name="3 - Πίνακας"/>
          <p:cNvGraphicFramePr>
            <a:graphicFrameLocks noGrp="1"/>
          </p:cNvGraphicFramePr>
          <p:nvPr/>
        </p:nvGraphicFramePr>
        <p:xfrm>
          <a:off x="1115615" y="3717029"/>
          <a:ext cx="6840762" cy="2592289"/>
        </p:xfrm>
        <a:graphic>
          <a:graphicData uri="http://schemas.openxmlformats.org/drawingml/2006/table">
            <a:tbl>
              <a:tblPr/>
              <a:tblGrid>
                <a:gridCol w="2280254"/>
                <a:gridCol w="2280254"/>
                <a:gridCol w="2280254"/>
              </a:tblGrid>
              <a:tr h="518457">
                <a:tc>
                  <a:txBody>
                    <a:bodyPr/>
                    <a:lstStyle/>
                    <a:p>
                      <a:pPr algn="ctr">
                        <a:spcAft>
                          <a:spcPts val="0"/>
                        </a:spcAft>
                      </a:pPr>
                      <a:r>
                        <a:rPr lang="el-GR" sz="1200" b="1" dirty="0">
                          <a:latin typeface="Arial Unicode MS"/>
                          <a:ea typeface="Calibri"/>
                          <a:cs typeface="Times New Roman"/>
                        </a:rPr>
                        <a:t>ΟΝΟΜΑΣΙΑ</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a:latin typeface="Arial Unicode MS"/>
                          <a:ea typeface="Calibri"/>
                          <a:cs typeface="Times New Roman"/>
                        </a:rPr>
                        <a:t>ΣΥΜΒΟΛΙΣΜΟΣ (Αγγλικό ή ελληνικό αλφάβητο)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b="1" dirty="0">
                          <a:latin typeface="Arial Unicode MS"/>
                          <a:ea typeface="Calibri"/>
                          <a:cs typeface="Times New Roman"/>
                        </a:rPr>
                        <a:t>ΕΥΡΟΣ ΣΕ ΜΟΙΡΕΣ (</a:t>
                      </a:r>
                      <a:r>
                        <a:rPr lang="en-US" sz="1200" b="1" dirty="0">
                          <a:latin typeface="Arial Unicode MS"/>
                          <a:ea typeface="Calibri"/>
                          <a:cs typeface="Times New Roman"/>
                        </a:rPr>
                        <a:t>deg)</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a:latin typeface="Arial Unicode MS"/>
                          <a:ea typeface="Calibri"/>
                          <a:cs typeface="Times New Roman"/>
                        </a:rPr>
                        <a:t>Βόρειοι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Ν ή 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337.5</a:t>
                      </a:r>
                      <a:r>
                        <a:rPr lang="el-GR" sz="1200" baseline="30000">
                          <a:latin typeface="Arial Unicode MS"/>
                          <a:ea typeface="Calibri"/>
                          <a:cs typeface="Times New Roman"/>
                        </a:rPr>
                        <a:t>ο </a:t>
                      </a:r>
                      <a:r>
                        <a:rPr lang="el-GR" sz="1200">
                          <a:latin typeface="Arial Unicode MS"/>
                          <a:ea typeface="Calibri"/>
                          <a:cs typeface="Times New Roman"/>
                        </a:rPr>
                        <a:t>-  22.5</a:t>
                      </a:r>
                      <a:r>
                        <a:rPr lang="el-GR" sz="1200" baseline="30000">
                          <a:latin typeface="Arial Unicode MS"/>
                          <a:ea typeface="Calibri"/>
                          <a:cs typeface="Times New Roman"/>
                        </a:rPr>
                        <a:t>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dirty="0" err="1">
                          <a:latin typeface="Arial Unicode MS"/>
                          <a:ea typeface="Calibri"/>
                          <a:cs typeface="Times New Roman"/>
                        </a:rPr>
                        <a:t>ΒορειοΑνατολικοί</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ΝΕ ή ΒΑ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22.5</a:t>
                      </a:r>
                      <a:r>
                        <a:rPr lang="el-GR" sz="1200" baseline="30000">
                          <a:latin typeface="Arial Unicode MS"/>
                          <a:ea typeface="Calibri"/>
                          <a:cs typeface="Times New Roman"/>
                        </a:rPr>
                        <a:t>ο </a:t>
                      </a:r>
                      <a:r>
                        <a:rPr lang="el-GR" sz="1200">
                          <a:latin typeface="Arial Unicode MS"/>
                          <a:ea typeface="Calibri"/>
                          <a:cs typeface="Times New Roman"/>
                        </a:rPr>
                        <a:t>-  67.5</a:t>
                      </a:r>
                      <a:r>
                        <a:rPr lang="el-GR" sz="1200" baseline="30000">
                          <a:latin typeface="Arial Unicode MS"/>
                          <a:ea typeface="Calibri"/>
                          <a:cs typeface="Times New Roman"/>
                        </a:rPr>
                        <a:t>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a:latin typeface="Arial Unicode MS"/>
                          <a:ea typeface="Calibri"/>
                          <a:cs typeface="Times New Roman"/>
                        </a:rPr>
                        <a:t>Ανατολικοί</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Ε ή 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dirty="0">
                          <a:latin typeface="Arial Unicode MS"/>
                          <a:ea typeface="Calibri"/>
                          <a:cs typeface="Times New Roman"/>
                        </a:rPr>
                        <a:t>67.5</a:t>
                      </a:r>
                      <a:r>
                        <a:rPr lang="el-GR" sz="1200" baseline="30000" dirty="0">
                          <a:latin typeface="Arial Unicode MS"/>
                          <a:ea typeface="Calibri"/>
                          <a:cs typeface="Times New Roman"/>
                        </a:rPr>
                        <a:t>ο </a:t>
                      </a:r>
                      <a:r>
                        <a:rPr lang="el-GR" sz="1200" dirty="0">
                          <a:latin typeface="Arial Unicode MS"/>
                          <a:ea typeface="Calibri"/>
                          <a:cs typeface="Times New Roman"/>
                        </a:rPr>
                        <a:t>- 112.5</a:t>
                      </a:r>
                      <a:r>
                        <a:rPr lang="el-GR" sz="1200" baseline="30000" dirty="0">
                          <a:latin typeface="Arial Unicode MS"/>
                          <a:ea typeface="Calibri"/>
                          <a:cs typeface="Times New Roman"/>
                        </a:rPr>
                        <a:t>ο</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a:latin typeface="Arial Unicode MS"/>
                          <a:ea typeface="Calibri"/>
                          <a:cs typeface="Times New Roman"/>
                        </a:rPr>
                        <a:t>ΝοτιοΑνατολικοί</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a:latin typeface="Arial Unicode MS"/>
                          <a:ea typeface="Calibri"/>
                          <a:cs typeface="Times New Roman"/>
                        </a:rPr>
                        <a:t>SE </a:t>
                      </a:r>
                      <a:r>
                        <a:rPr lang="el-GR" sz="1200">
                          <a:latin typeface="Arial Unicode MS"/>
                          <a:ea typeface="Calibri"/>
                          <a:cs typeface="Times New Roman"/>
                        </a:rPr>
                        <a:t>ή ΝΑ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112.5</a:t>
                      </a:r>
                      <a:r>
                        <a:rPr lang="el-GR" sz="1200" baseline="30000">
                          <a:latin typeface="Arial Unicode MS"/>
                          <a:ea typeface="Calibri"/>
                          <a:cs typeface="Times New Roman"/>
                        </a:rPr>
                        <a:t>ο </a:t>
                      </a:r>
                      <a:r>
                        <a:rPr lang="el-GR" sz="1200">
                          <a:latin typeface="Arial Unicode MS"/>
                          <a:ea typeface="Calibri"/>
                          <a:cs typeface="Times New Roman"/>
                        </a:rPr>
                        <a:t>- 157.5</a:t>
                      </a:r>
                      <a:r>
                        <a:rPr lang="el-GR" sz="1200" baseline="30000">
                          <a:latin typeface="Arial Unicode MS"/>
                          <a:ea typeface="Calibri"/>
                          <a:cs typeface="Times New Roman"/>
                        </a:rPr>
                        <a:t>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a:latin typeface="Arial Unicode MS"/>
                          <a:ea typeface="Calibri"/>
                          <a:cs typeface="Times New Roman"/>
                        </a:rPr>
                        <a:t>Νότιοι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a:latin typeface="Arial Unicode MS"/>
                          <a:ea typeface="Calibri"/>
                          <a:cs typeface="Times New Roman"/>
                        </a:rPr>
                        <a:t>S </a:t>
                      </a:r>
                      <a:r>
                        <a:rPr lang="el-GR" sz="1200">
                          <a:latin typeface="Arial Unicode MS"/>
                          <a:ea typeface="Calibri"/>
                          <a:cs typeface="Times New Roman"/>
                        </a:rPr>
                        <a:t>ή 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157.5</a:t>
                      </a:r>
                      <a:r>
                        <a:rPr lang="el-GR" sz="1200" baseline="30000">
                          <a:latin typeface="Arial Unicode MS"/>
                          <a:ea typeface="Calibri"/>
                          <a:cs typeface="Times New Roman"/>
                        </a:rPr>
                        <a:t>ο </a:t>
                      </a:r>
                      <a:r>
                        <a:rPr lang="el-GR" sz="1200">
                          <a:latin typeface="Arial Unicode MS"/>
                          <a:ea typeface="Calibri"/>
                          <a:cs typeface="Times New Roman"/>
                        </a:rPr>
                        <a:t>- 202.5</a:t>
                      </a:r>
                      <a:r>
                        <a:rPr lang="el-GR" sz="1200" baseline="30000">
                          <a:latin typeface="Arial Unicode MS"/>
                          <a:ea typeface="Calibri"/>
                          <a:cs typeface="Times New Roman"/>
                        </a:rPr>
                        <a:t>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a:latin typeface="Arial Unicode MS"/>
                          <a:ea typeface="Calibri"/>
                          <a:cs typeface="Times New Roman"/>
                        </a:rPr>
                        <a:t>ΝοτιοΔυτικοί</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a:latin typeface="Arial Unicode MS"/>
                          <a:ea typeface="Calibri"/>
                          <a:cs typeface="Times New Roman"/>
                        </a:rPr>
                        <a:t>SW </a:t>
                      </a:r>
                      <a:r>
                        <a:rPr lang="el-GR" sz="1200">
                          <a:latin typeface="Arial Unicode MS"/>
                          <a:ea typeface="Calibri"/>
                          <a:cs typeface="Times New Roman"/>
                        </a:rPr>
                        <a:t>ή ΝΔ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202.5</a:t>
                      </a:r>
                      <a:r>
                        <a:rPr lang="el-GR" sz="1200" baseline="30000">
                          <a:latin typeface="Arial Unicode MS"/>
                          <a:ea typeface="Calibri"/>
                          <a:cs typeface="Times New Roman"/>
                        </a:rPr>
                        <a:t>ο </a:t>
                      </a:r>
                      <a:r>
                        <a:rPr lang="el-GR" sz="1200">
                          <a:latin typeface="Arial Unicode MS"/>
                          <a:ea typeface="Calibri"/>
                          <a:cs typeface="Times New Roman"/>
                        </a:rPr>
                        <a:t>- 247.5</a:t>
                      </a:r>
                      <a:r>
                        <a:rPr lang="el-GR" sz="1200" baseline="30000">
                          <a:latin typeface="Arial Unicode MS"/>
                          <a:ea typeface="Calibri"/>
                          <a:cs typeface="Times New Roman"/>
                        </a:rPr>
                        <a:t>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a:latin typeface="Arial Unicode MS"/>
                          <a:ea typeface="Calibri"/>
                          <a:cs typeface="Times New Roman"/>
                        </a:rPr>
                        <a:t>Δυτικοί</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dirty="0">
                          <a:latin typeface="Arial Unicode MS"/>
                          <a:ea typeface="Calibri"/>
                          <a:cs typeface="Times New Roman"/>
                        </a:rPr>
                        <a:t>W </a:t>
                      </a:r>
                      <a:r>
                        <a:rPr lang="el-GR" sz="1200" dirty="0">
                          <a:latin typeface="Arial Unicode MS"/>
                          <a:ea typeface="Calibri"/>
                          <a:cs typeface="Times New Roman"/>
                        </a:rPr>
                        <a:t>ή 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a:latin typeface="Arial Unicode MS"/>
                          <a:ea typeface="Calibri"/>
                          <a:cs typeface="Times New Roman"/>
                        </a:rPr>
                        <a:t>247.5</a:t>
                      </a:r>
                      <a:r>
                        <a:rPr lang="el-GR" sz="1200" baseline="30000">
                          <a:latin typeface="Arial Unicode MS"/>
                          <a:ea typeface="Calibri"/>
                          <a:cs typeface="Times New Roman"/>
                        </a:rPr>
                        <a:t>ο </a:t>
                      </a:r>
                      <a:r>
                        <a:rPr lang="el-GR" sz="1200">
                          <a:latin typeface="Arial Unicode MS"/>
                          <a:ea typeface="Calibri"/>
                          <a:cs typeface="Times New Roman"/>
                        </a:rPr>
                        <a:t>- 292.5</a:t>
                      </a:r>
                      <a:r>
                        <a:rPr lang="el-GR" sz="1200" baseline="30000">
                          <a:latin typeface="Arial Unicode MS"/>
                          <a:ea typeface="Calibri"/>
                          <a:cs typeface="Times New Roman"/>
                        </a:rPr>
                        <a:t>ο</a:t>
                      </a:r>
                      <a:endParaRPr lang="el-GR" sz="120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229">
                <a:tc>
                  <a:txBody>
                    <a:bodyPr/>
                    <a:lstStyle/>
                    <a:p>
                      <a:pPr algn="ctr">
                        <a:spcAft>
                          <a:spcPts val="0"/>
                        </a:spcAft>
                      </a:pPr>
                      <a:r>
                        <a:rPr lang="el-GR" sz="1200" dirty="0" err="1">
                          <a:latin typeface="Arial Unicode MS"/>
                          <a:ea typeface="Calibri"/>
                          <a:cs typeface="Times New Roman"/>
                        </a:rPr>
                        <a:t>ΒορειοΔυτικοί</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200">
                          <a:latin typeface="Arial Unicode MS"/>
                          <a:ea typeface="Calibri"/>
                          <a:cs typeface="Times New Roman"/>
                        </a:rPr>
                        <a:t>NW </a:t>
                      </a:r>
                      <a:r>
                        <a:rPr lang="el-GR" sz="1200">
                          <a:latin typeface="Arial Unicode MS"/>
                          <a:ea typeface="Calibri"/>
                          <a:cs typeface="Times New Roman"/>
                        </a:rPr>
                        <a:t>ή ΒΔ</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l-GR" sz="1200" dirty="0">
                          <a:latin typeface="Arial Unicode MS"/>
                          <a:ea typeface="Calibri"/>
                          <a:cs typeface="Times New Roman"/>
                        </a:rPr>
                        <a:t>292.5</a:t>
                      </a:r>
                      <a:r>
                        <a:rPr lang="el-GR" sz="1200" baseline="30000" dirty="0">
                          <a:latin typeface="Arial Unicode MS"/>
                          <a:ea typeface="Calibri"/>
                          <a:cs typeface="Times New Roman"/>
                        </a:rPr>
                        <a:t>ο </a:t>
                      </a:r>
                      <a:r>
                        <a:rPr lang="el-GR" sz="1200" dirty="0">
                          <a:latin typeface="Arial Unicode MS"/>
                          <a:ea typeface="Calibri"/>
                          <a:cs typeface="Times New Roman"/>
                        </a:rPr>
                        <a:t>- 337.5</a:t>
                      </a:r>
                      <a:r>
                        <a:rPr lang="el-GR" sz="1200" baseline="30000" dirty="0">
                          <a:latin typeface="Arial Unicode MS"/>
                          <a:ea typeface="Calibri"/>
                          <a:cs typeface="Times New Roman"/>
                        </a:rPr>
                        <a:t>ο</a:t>
                      </a:r>
                      <a:endParaRPr lang="el-GR" sz="1200" dirty="0">
                        <a:latin typeface="Arial Unicode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1"/>
          <p:cNvSpPr>
            <a:spLocks noChangeArrowheads="1"/>
          </p:cNvSpPr>
          <p:nvPr/>
        </p:nvSpPr>
        <p:spPr bwMode="auto">
          <a:xfrm>
            <a:off x="571472" y="3429000"/>
            <a:ext cx="3795911" cy="5078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Πίνακας 2:</a:t>
            </a:r>
            <a:r>
              <a:rPr kumimoji="0" lang="el-GR" sz="1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Ονομασίες ανέμων ανά διεύθυνση</a:t>
            </a:r>
            <a:endParaRPr kumimoji="0" lang="el-GR" sz="12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l-GR" sz="15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normAutofit/>
          </a:bodyPr>
          <a:lstStyle/>
          <a:p>
            <a:r>
              <a:rPr lang="el-GR" sz="3000" b="1" dirty="0" smtClean="0"/>
              <a:t>Όργανα μέτρησης πεδίου ανέμου - Διεύθυνση</a:t>
            </a:r>
            <a:endParaRPr lang="el-GR" sz="3000" dirty="0"/>
          </a:p>
        </p:txBody>
      </p:sp>
      <p:sp>
        <p:nvSpPr>
          <p:cNvPr id="3" name="2 - Θέση περιεχομένου"/>
          <p:cNvSpPr>
            <a:spLocks noGrp="1"/>
          </p:cNvSpPr>
          <p:nvPr>
            <p:ph idx="1"/>
          </p:nvPr>
        </p:nvSpPr>
        <p:spPr>
          <a:xfrm>
            <a:off x="0" y="836712"/>
            <a:ext cx="4286248" cy="6021288"/>
          </a:xfrm>
        </p:spPr>
        <p:txBody>
          <a:bodyPr>
            <a:normAutofit fontScale="47500" lnSpcReduction="20000"/>
          </a:bodyPr>
          <a:lstStyle/>
          <a:p>
            <a:pPr>
              <a:buNone/>
            </a:pPr>
            <a:endParaRPr lang="en-US" dirty="0" smtClean="0"/>
          </a:p>
          <a:p>
            <a:pPr>
              <a:buNone/>
            </a:pPr>
            <a:r>
              <a:rPr lang="el-GR" sz="4000" b="1" dirty="0" smtClean="0"/>
              <a:t>	Ανεμοδείκτες </a:t>
            </a:r>
          </a:p>
          <a:p>
            <a:r>
              <a:rPr lang="el-GR" sz="4000" dirty="0" smtClean="0"/>
              <a:t>Συνήθως συνοδεύουν τα ανεμόμετρα </a:t>
            </a:r>
          </a:p>
          <a:p>
            <a:r>
              <a:rPr lang="el-GR" sz="4000" dirty="0" smtClean="0"/>
              <a:t>Αποτελούνται από κινητό τμήμα που, λόγω της αεροδυναμικής του σχήματός του, προσανατολίζεται πάντοτε προς τη διεύθυνση του ανέμου. </a:t>
            </a:r>
          </a:p>
          <a:p>
            <a:r>
              <a:rPr lang="el-GR" sz="4000" dirty="0" smtClean="0"/>
              <a:t>Το κινητό τμήμα στηρίζεται σε άξονα περιστροφής, στο άλλο άκρο του οποίου υπάρχει ηλεκτρική διάταξη που παράγει κατάλληλο σήμα, ανάλογα με τη διεύθυνση του ανέμου. </a:t>
            </a:r>
          </a:p>
          <a:p>
            <a:r>
              <a:rPr lang="el-GR" sz="4000" dirty="0" smtClean="0"/>
              <a:t>Κυριότεροι τύποι ανεμοδεικτών: </a:t>
            </a:r>
          </a:p>
          <a:p>
            <a:pPr lvl="1"/>
            <a:r>
              <a:rPr lang="el-GR" sz="3800" dirty="0" smtClean="0"/>
              <a:t>Ανεμοδείκτες μεταβλητής ηλεκτρικής αντίστασης </a:t>
            </a:r>
          </a:p>
          <a:p>
            <a:pPr lvl="1"/>
            <a:r>
              <a:rPr lang="el-GR" sz="3800" dirty="0" smtClean="0"/>
              <a:t>Ανεμοδείκτες </a:t>
            </a:r>
            <a:r>
              <a:rPr lang="el-GR" sz="3800" dirty="0" err="1" smtClean="0"/>
              <a:t>φωτοδιόδων</a:t>
            </a:r>
            <a:endParaRPr lang="el-GR" sz="3800" dirty="0" smtClean="0"/>
          </a:p>
          <a:p>
            <a:pPr lvl="1">
              <a:buNone/>
            </a:pPr>
            <a:r>
              <a:rPr lang="el-GR" sz="3800" dirty="0" smtClean="0"/>
              <a:t> </a:t>
            </a:r>
          </a:p>
          <a:p>
            <a:r>
              <a:rPr lang="el-GR" sz="4000" dirty="0" smtClean="0"/>
              <a:t>Χαρακτηριστικό μέγεθος: </a:t>
            </a:r>
            <a:r>
              <a:rPr lang="el-GR" sz="4000" b="1" dirty="0" smtClean="0"/>
              <a:t>απόσταση υστέρησης </a:t>
            </a:r>
            <a:r>
              <a:rPr lang="el-GR" sz="4000" dirty="0" smtClean="0"/>
              <a:t>(χρόνος για κάλυψη του 50% συνολικής μεταβολής)</a:t>
            </a:r>
          </a:p>
          <a:p>
            <a:endParaRPr lang="el-GR" sz="4000" b="1" dirty="0" smtClean="0"/>
          </a:p>
          <a:p>
            <a:pPr>
              <a:buNone/>
            </a:pPr>
            <a:endParaRPr lang="el-GR" dirty="0"/>
          </a:p>
        </p:txBody>
      </p:sp>
      <p:pic>
        <p:nvPicPr>
          <p:cNvPr id="50179" name="Picture 3" descr="C:\Users\Lenovo\Documents\ΤΕΠ\2020\ινφο\Χάρτες\εικόνες\ΑΝΕΜΟΔΕΙΚΤΗΣ HAWK MK1_6405.jpg"/>
          <p:cNvPicPr>
            <a:picLocks noChangeAspect="1" noChangeArrowheads="1"/>
          </p:cNvPicPr>
          <p:nvPr/>
        </p:nvPicPr>
        <p:blipFill>
          <a:blip r:embed="rId2"/>
          <a:srcRect/>
          <a:stretch>
            <a:fillRect/>
          </a:stretch>
        </p:blipFill>
        <p:spPr bwMode="auto">
          <a:xfrm>
            <a:off x="4572000" y="1905006"/>
            <a:ext cx="3571875" cy="2381250"/>
          </a:xfrm>
          <a:prstGeom prst="rect">
            <a:avLst/>
          </a:prstGeom>
          <a:noFill/>
          <a:ln w="3175">
            <a:solidFill>
              <a:schemeClr val="tx1"/>
            </a:solidFill>
          </a:ln>
        </p:spPr>
      </p:pic>
      <p:sp>
        <p:nvSpPr>
          <p:cNvPr id="7" name="6 - Ορθογώνιο"/>
          <p:cNvSpPr/>
          <p:nvPr/>
        </p:nvSpPr>
        <p:spPr>
          <a:xfrm>
            <a:off x="4286248" y="4429133"/>
            <a:ext cx="4214842" cy="498598"/>
          </a:xfrm>
          <a:prstGeom prst="rect">
            <a:avLst/>
          </a:prstGeom>
        </p:spPr>
        <p:txBody>
          <a:bodyPr wrap="square">
            <a:spAutoFit/>
          </a:bodyPr>
          <a:lstStyle/>
          <a:p>
            <a:pPr marL="342900" indent="-342900" algn="ctr">
              <a:spcBef>
                <a:spcPct val="20000"/>
              </a:spcBef>
            </a:pPr>
            <a:r>
              <a:rPr lang="el-GR" sz="1200" b="1" dirty="0" smtClean="0"/>
              <a:t>Ανεμοδείκτης</a:t>
            </a:r>
          </a:p>
          <a:p>
            <a:pPr marL="342900" indent="-342900" algn="ctr">
              <a:spcBef>
                <a:spcPct val="20000"/>
              </a:spcBef>
            </a:pPr>
            <a:r>
              <a:rPr lang="el-GR" sz="1200" b="1" dirty="0" smtClean="0"/>
              <a:t> Πηγή:</a:t>
            </a:r>
            <a:r>
              <a:rPr lang="en-US" sz="1200" u="sng" dirty="0" smtClean="0">
                <a:hlinkClick r:id="rId3"/>
              </a:rPr>
              <a:t> </a:t>
            </a:r>
            <a:r>
              <a:rPr lang="en-US" sz="1200" u="sng" dirty="0" smtClean="0">
                <a:hlinkClick r:id="rId4"/>
              </a:rPr>
              <a:t>https</a:t>
            </a:r>
            <a:r>
              <a:rPr lang="el-GR" sz="1200" u="sng" dirty="0" smtClean="0">
                <a:hlinkClick r:id="rId4"/>
              </a:rPr>
              <a:t>://</a:t>
            </a:r>
            <a:r>
              <a:rPr lang="en-US" sz="1200" u="sng" dirty="0" smtClean="0">
                <a:hlinkClick r:id="rId4"/>
              </a:rPr>
              <a:t>www</a:t>
            </a:r>
            <a:r>
              <a:rPr lang="el-GR" sz="1200" u="sng" dirty="0" smtClean="0">
                <a:hlinkClick r:id="rId4"/>
              </a:rPr>
              <a:t>.</a:t>
            </a:r>
            <a:r>
              <a:rPr lang="en-US" sz="1200" u="sng" dirty="0" err="1" smtClean="0">
                <a:hlinkClick r:id="rId4"/>
              </a:rPr>
              <a:t>onedesign</a:t>
            </a:r>
            <a:r>
              <a:rPr lang="el-GR" sz="1200" u="sng" dirty="0" smtClean="0">
                <a:hlinkClick r:id="rId4"/>
              </a:rPr>
              <a:t>.</a:t>
            </a:r>
            <a:r>
              <a:rPr lang="en-US" sz="1200" u="sng" dirty="0" err="1" smtClean="0">
                <a:hlinkClick r:id="rId4"/>
              </a:rPr>
              <a:t>gr</a:t>
            </a:r>
            <a:r>
              <a:rPr lang="el-GR" sz="1200" u="sng" dirty="0" smtClean="0">
                <a:hlinkClick r:id="rId4"/>
              </a:rPr>
              <a:t>/</a:t>
            </a:r>
            <a:r>
              <a:rPr lang="en-US" sz="1200" u="sng" dirty="0" err="1" smtClean="0">
                <a:hlinkClick r:id="rId4"/>
              </a:rPr>
              <a:t>prd</a:t>
            </a:r>
            <a:r>
              <a:rPr lang="el-GR" sz="1200" u="sng" dirty="0" smtClean="0">
                <a:hlinkClick r:id="rId4"/>
              </a:rPr>
              <a:t>/</a:t>
            </a:r>
            <a:r>
              <a:rPr lang="en-US" sz="1200" u="sng" dirty="0" err="1" smtClean="0">
                <a:hlinkClick r:id="rId4"/>
              </a:rPr>
              <a:t>anemodeiktis</a:t>
            </a:r>
            <a:r>
              <a:rPr lang="el-GR" sz="1200" u="sng" dirty="0" smtClean="0">
                <a:hlinkClick r:id="rId4"/>
              </a:rPr>
              <a:t>-</a:t>
            </a:r>
            <a:r>
              <a:rPr lang="en-US" sz="1200" u="sng" dirty="0" smtClean="0">
                <a:hlinkClick r:id="rId4"/>
              </a:rPr>
              <a:t>hawk</a:t>
            </a:r>
            <a:r>
              <a:rPr lang="el-GR" sz="1200" u="sng" dirty="0" smtClean="0">
                <a:hlinkClick r:id="rId4"/>
              </a:rPr>
              <a:t>-</a:t>
            </a:r>
            <a:r>
              <a:rPr lang="en-US" sz="1200" u="sng" dirty="0" err="1" smtClean="0">
                <a:hlinkClick r:id="rId4"/>
              </a:rPr>
              <a:t>mk</a:t>
            </a:r>
            <a:r>
              <a:rPr lang="el-GR" sz="1200" u="sng" dirty="0" smtClean="0">
                <a:hlinkClick r:id="rId4"/>
              </a:rPr>
              <a:t>1</a:t>
            </a:r>
            <a:endParaRPr lang="el-GR"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smtClean="0"/>
              <a:t>Διεύθυνση ανέμου</a:t>
            </a:r>
            <a:endParaRPr lang="el-GR" dirty="0"/>
          </a:p>
        </p:txBody>
      </p:sp>
      <p:sp>
        <p:nvSpPr>
          <p:cNvPr id="3" name="2 - Θέση περιεχομένου"/>
          <p:cNvSpPr>
            <a:spLocks noGrp="1"/>
          </p:cNvSpPr>
          <p:nvPr>
            <p:ph idx="1"/>
          </p:nvPr>
        </p:nvSpPr>
        <p:spPr>
          <a:xfrm>
            <a:off x="457200" y="1268760"/>
            <a:ext cx="8401080" cy="4857403"/>
          </a:xfrm>
        </p:spPr>
        <p:txBody>
          <a:bodyPr>
            <a:normAutofit fontScale="55000" lnSpcReduction="20000"/>
          </a:bodyPr>
          <a:lstStyle/>
          <a:p>
            <a:pPr>
              <a:buNone/>
            </a:pPr>
            <a:r>
              <a:rPr lang="el-GR" dirty="0" smtClean="0"/>
              <a:t>Μεταβάλλεται συνεχώς, όμως παρουσιάζει μικρότερες διακυμάνσεις από την </a:t>
            </a:r>
          </a:p>
          <a:p>
            <a:pPr>
              <a:buNone/>
            </a:pPr>
            <a:r>
              <a:rPr lang="el-GR" dirty="0" smtClean="0"/>
              <a:t>ταχύτητα. Για την εγκατάσταση αιολικής μηχανής, θα πρέπει να εξεταστούν τα:</a:t>
            </a:r>
          </a:p>
          <a:p>
            <a:endParaRPr lang="el-GR" b="1" dirty="0" smtClean="0"/>
          </a:p>
          <a:p>
            <a:r>
              <a:rPr lang="el-GR" b="1" dirty="0" smtClean="0"/>
              <a:t>Κύριες διευθύνσεις ανέμου: </a:t>
            </a:r>
            <a:r>
              <a:rPr lang="el-GR" dirty="0" smtClean="0"/>
              <a:t>οι διευθύνσεις που </a:t>
            </a:r>
            <a:r>
              <a:rPr lang="el-GR" b="1" dirty="0" smtClean="0">
                <a:solidFill>
                  <a:srgbClr val="FF0000"/>
                </a:solidFill>
              </a:rPr>
              <a:t>συνεισφέρουν κατά τουλάχιστον 10% στην συνολική διαθέσιμη αιολική ενέργεια</a:t>
            </a:r>
            <a:r>
              <a:rPr lang="el-GR" dirty="0" smtClean="0"/>
              <a:t>. Εξάρτηση από προσανατολισμό τόπου και χαρακτηριστικά εδάφους (ανάγλυφο, τραχύτητα).</a:t>
            </a:r>
          </a:p>
          <a:p>
            <a:r>
              <a:rPr lang="el-GR" b="1" dirty="0" smtClean="0"/>
              <a:t>Επικρατούσες διευθύνσεις ανέμου:</a:t>
            </a:r>
            <a:r>
              <a:rPr lang="el-GR" dirty="0" smtClean="0"/>
              <a:t> οι διευθύνσεις που εμφανίζουν στην περιοχή που μελετάμε τη </a:t>
            </a:r>
            <a:r>
              <a:rPr lang="el-GR" b="1" dirty="0" smtClean="0">
                <a:solidFill>
                  <a:srgbClr val="FF0000"/>
                </a:solidFill>
              </a:rPr>
              <a:t>μεγαλύτερη συχνότητα</a:t>
            </a:r>
            <a:r>
              <a:rPr lang="el-GR" dirty="0" smtClean="0"/>
              <a:t>. Μεταβάλλονται ανάλογα με την εποχή του έτους. </a:t>
            </a:r>
          </a:p>
          <a:p>
            <a:pPr>
              <a:buNone/>
            </a:pPr>
            <a:endParaRPr lang="el-GR" b="1" dirty="0" smtClean="0"/>
          </a:p>
          <a:p>
            <a:pPr>
              <a:buNone/>
            </a:pPr>
            <a:r>
              <a:rPr lang="el-GR" dirty="0" smtClean="0"/>
              <a:t>Δύο έννοιες που ενδιαφέρουν είναι οι:</a:t>
            </a:r>
          </a:p>
          <a:p>
            <a:endParaRPr lang="el-GR" b="1" dirty="0"/>
          </a:p>
          <a:p>
            <a:r>
              <a:rPr lang="el-GR" b="1" dirty="0" smtClean="0"/>
              <a:t>Προσήνεμη περιοχή: </a:t>
            </a:r>
            <a:r>
              <a:rPr lang="el-GR" dirty="0" smtClean="0"/>
              <a:t>ο χώρος μεταξύ του σημείου που εξετάζουμε και του σημείου του ορίζοντα από το οποίο πνέει ο άνεμος (εξετάζουμε τη επικρατούσα διεύθυνση).</a:t>
            </a:r>
          </a:p>
          <a:p>
            <a:r>
              <a:rPr lang="el-GR" b="1" dirty="0" smtClean="0"/>
              <a:t>Υπήνεμη</a:t>
            </a:r>
            <a:r>
              <a:rPr lang="el-GR" dirty="0" smtClean="0"/>
              <a:t> </a:t>
            </a:r>
            <a:r>
              <a:rPr lang="el-GR" b="1" dirty="0" smtClean="0"/>
              <a:t>περιοχή: </a:t>
            </a:r>
            <a:r>
              <a:rPr lang="el-GR" dirty="0" smtClean="0"/>
              <a:t>η περιοχή που είναι προστατευμένη από τον άνεμο. Συνήθως είναι η αντίθετη της προσήνεμης. Μπορεί όμως να είναι και περιοχή που εκτίθεται σε ανέμους οι οποίοι δεν πνέουν συχνά στη θέση αυτή.</a:t>
            </a: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0"/>
            <a:ext cx="8229600" cy="796908"/>
          </a:xfrm>
        </p:spPr>
        <p:txBody>
          <a:bodyPr>
            <a:normAutofit/>
          </a:bodyPr>
          <a:lstStyle/>
          <a:p>
            <a:r>
              <a:rPr lang="el-GR" sz="3000" b="1" dirty="0" smtClean="0"/>
              <a:t>Διεύθυνση - Μήκος τραχύτητας</a:t>
            </a:r>
            <a:endParaRPr lang="el-GR" sz="3000" b="1" dirty="0"/>
          </a:p>
        </p:txBody>
      </p:sp>
      <p:sp>
        <p:nvSpPr>
          <p:cNvPr id="3" name="2 - Θέση περιεχομένου"/>
          <p:cNvSpPr>
            <a:spLocks noGrp="1"/>
          </p:cNvSpPr>
          <p:nvPr>
            <p:ph idx="1"/>
          </p:nvPr>
        </p:nvSpPr>
        <p:spPr>
          <a:xfrm>
            <a:off x="500034" y="5286388"/>
            <a:ext cx="8429684" cy="1571612"/>
          </a:xfrm>
        </p:spPr>
        <p:txBody>
          <a:bodyPr>
            <a:normAutofit fontScale="62500" lnSpcReduction="20000"/>
          </a:bodyPr>
          <a:lstStyle/>
          <a:p>
            <a:pPr>
              <a:buNone/>
            </a:pPr>
            <a:r>
              <a:rPr lang="el-GR" sz="3000" dirty="0" smtClean="0"/>
              <a:t>	Η μελέτη της διεύθυνσης του ανέμου, σε συνδυασμό με το είδος του εδάφους, είναι καθοριστική για την επιλογή της θέσης εγκατάστασης μιας αιολικής μηχανής. </a:t>
            </a:r>
          </a:p>
          <a:p>
            <a:pPr>
              <a:buNone/>
            </a:pPr>
            <a:r>
              <a:rPr lang="el-GR" sz="3000" dirty="0" smtClean="0"/>
              <a:t>	Θα πρέπει να εξετάζεται προσεκτικά η τραχύτητα του εδάφους στις προσήνεμες πλευρές, οι οποίες επηρεάζονται από τις επικρατούσες διευθύνσεις ανέμων.</a:t>
            </a:r>
          </a:p>
          <a:p>
            <a:endParaRPr lang="el-GR" dirty="0"/>
          </a:p>
        </p:txBody>
      </p:sp>
      <p:pic>
        <p:nvPicPr>
          <p:cNvPr id="8" name="Picture 2" descr="C:\Users\Lenovo\Documents\ΤΕΠ\2020\ινφο\Χάρτες\εικόνες\Turbulence1.jpg"/>
          <p:cNvPicPr>
            <a:picLocks noChangeAspect="1" noChangeArrowheads="1"/>
          </p:cNvPicPr>
          <p:nvPr/>
        </p:nvPicPr>
        <p:blipFill>
          <a:blip r:embed="rId2"/>
          <a:srcRect/>
          <a:stretch>
            <a:fillRect/>
          </a:stretch>
        </p:blipFill>
        <p:spPr bwMode="auto">
          <a:xfrm>
            <a:off x="1653061" y="714357"/>
            <a:ext cx="5633583" cy="3857652"/>
          </a:xfrm>
          <a:prstGeom prst="rect">
            <a:avLst/>
          </a:prstGeom>
          <a:noFill/>
          <a:ln w="3175">
            <a:solidFill>
              <a:schemeClr val="tx1"/>
            </a:solidFill>
          </a:ln>
        </p:spPr>
      </p:pic>
      <p:sp>
        <p:nvSpPr>
          <p:cNvPr id="5" name="4 - Ορθογώνιο"/>
          <p:cNvSpPr/>
          <p:nvPr/>
        </p:nvSpPr>
        <p:spPr>
          <a:xfrm>
            <a:off x="928662" y="4598267"/>
            <a:ext cx="7215238" cy="830997"/>
          </a:xfrm>
          <a:prstGeom prst="rect">
            <a:avLst/>
          </a:prstGeom>
        </p:spPr>
        <p:txBody>
          <a:bodyPr wrap="square">
            <a:spAutoFit/>
          </a:bodyPr>
          <a:lstStyle/>
          <a:p>
            <a:pPr marL="342900" indent="-342900" algn="ctr">
              <a:spcBef>
                <a:spcPct val="20000"/>
              </a:spcBef>
            </a:pPr>
            <a:r>
              <a:rPr lang="el-GR" sz="1200" b="1" dirty="0" smtClean="0"/>
              <a:t>Επίδραση εμποδίων στην τύρβη του ανέμου</a:t>
            </a:r>
          </a:p>
          <a:p>
            <a:pPr marL="342900" indent="-342900" algn="ctr">
              <a:spcBef>
                <a:spcPct val="20000"/>
              </a:spcBef>
            </a:pPr>
            <a:r>
              <a:rPr lang="el-GR" sz="1200" b="1" dirty="0" smtClean="0"/>
              <a:t> Πηγή:</a:t>
            </a:r>
            <a:r>
              <a:rPr lang="en-US" sz="1200" u="sng" dirty="0" smtClean="0">
                <a:hlinkClick r:id="rId3"/>
              </a:rPr>
              <a:t> </a:t>
            </a:r>
            <a:r>
              <a:rPr lang="en-US" sz="1200" u="sng" dirty="0" smtClean="0">
                <a:hlinkClick r:id="rId4"/>
              </a:rPr>
              <a:t>http</a:t>
            </a:r>
            <a:r>
              <a:rPr lang="el-GR" sz="1200" u="sng" dirty="0" smtClean="0">
                <a:hlinkClick r:id="rId4"/>
              </a:rPr>
              <a:t>://</a:t>
            </a:r>
            <a:r>
              <a:rPr lang="en-US" sz="1200" u="sng" dirty="0" smtClean="0">
                <a:hlinkClick r:id="rId4"/>
              </a:rPr>
              <a:t>www</a:t>
            </a:r>
            <a:r>
              <a:rPr lang="el-GR" sz="1200" u="sng" dirty="0" smtClean="0">
                <a:hlinkClick r:id="rId4"/>
              </a:rPr>
              <a:t>.</a:t>
            </a:r>
            <a:r>
              <a:rPr lang="en-US" sz="1200" u="sng" dirty="0" err="1" smtClean="0">
                <a:hlinkClick r:id="rId4"/>
              </a:rPr>
              <a:t>tuge</a:t>
            </a:r>
            <a:r>
              <a:rPr lang="el-GR" sz="1200" u="sng" dirty="0" smtClean="0">
                <a:hlinkClick r:id="rId4"/>
              </a:rPr>
              <a:t>.</a:t>
            </a:r>
            <a:r>
              <a:rPr lang="en-US" sz="1200" u="sng" dirty="0" err="1" smtClean="0">
                <a:hlinkClick r:id="rId4"/>
              </a:rPr>
              <a:t>ee</a:t>
            </a:r>
            <a:r>
              <a:rPr lang="el-GR" sz="1200" u="sng" dirty="0" smtClean="0">
                <a:hlinkClick r:id="rId4"/>
              </a:rPr>
              <a:t>/</a:t>
            </a:r>
            <a:r>
              <a:rPr lang="en-US" sz="1200" u="sng" dirty="0" smtClean="0">
                <a:hlinkClick r:id="rId4"/>
              </a:rPr>
              <a:t>encyclopedia</a:t>
            </a:r>
            <a:r>
              <a:rPr lang="el-GR" sz="1200" u="sng" dirty="0" smtClean="0">
                <a:hlinkClick r:id="rId4"/>
              </a:rPr>
              <a:t>/</a:t>
            </a:r>
            <a:r>
              <a:rPr lang="en-US" sz="1200" u="sng" dirty="0" smtClean="0">
                <a:hlinkClick r:id="rId4"/>
              </a:rPr>
              <a:t>how</a:t>
            </a:r>
            <a:r>
              <a:rPr lang="el-GR" sz="1200" u="sng" dirty="0" smtClean="0">
                <a:hlinkClick r:id="rId4"/>
              </a:rPr>
              <a:t>-</a:t>
            </a:r>
            <a:r>
              <a:rPr lang="en-US" sz="1200" u="sng" dirty="0" smtClean="0">
                <a:hlinkClick r:id="rId4"/>
              </a:rPr>
              <a:t>to</a:t>
            </a:r>
            <a:r>
              <a:rPr lang="el-GR" sz="1200" u="sng" dirty="0" smtClean="0">
                <a:hlinkClick r:id="rId4"/>
              </a:rPr>
              <a:t>-</a:t>
            </a:r>
            <a:r>
              <a:rPr lang="en-US" sz="1200" u="sng" dirty="0" smtClean="0">
                <a:hlinkClick r:id="rId4"/>
              </a:rPr>
              <a:t>find</a:t>
            </a:r>
            <a:r>
              <a:rPr lang="el-GR" sz="1200" u="sng" dirty="0" smtClean="0">
                <a:hlinkClick r:id="rId4"/>
              </a:rPr>
              <a:t>-</a:t>
            </a:r>
            <a:r>
              <a:rPr lang="en-US" sz="1200" u="sng" dirty="0" smtClean="0">
                <a:hlinkClick r:id="rId4"/>
              </a:rPr>
              <a:t>a</a:t>
            </a:r>
            <a:r>
              <a:rPr lang="el-GR" sz="1200" u="sng" dirty="0" smtClean="0">
                <a:hlinkClick r:id="rId4"/>
              </a:rPr>
              <a:t>-</a:t>
            </a:r>
            <a:r>
              <a:rPr lang="en-US" sz="1200" u="sng" dirty="0" smtClean="0">
                <a:hlinkClick r:id="rId4"/>
              </a:rPr>
              <a:t>good</a:t>
            </a:r>
            <a:r>
              <a:rPr lang="el-GR" sz="1200" u="sng" dirty="0" smtClean="0">
                <a:hlinkClick r:id="rId4"/>
              </a:rPr>
              <a:t>-</a:t>
            </a:r>
            <a:r>
              <a:rPr lang="en-US" sz="1200" u="sng" dirty="0" smtClean="0">
                <a:hlinkClick r:id="rId4"/>
              </a:rPr>
              <a:t>spot</a:t>
            </a:r>
            <a:r>
              <a:rPr lang="el-GR" sz="1200" u="sng" dirty="0" smtClean="0">
                <a:hlinkClick r:id="rId4"/>
              </a:rPr>
              <a:t>-</a:t>
            </a:r>
            <a:r>
              <a:rPr lang="en-US" sz="1200" u="sng" dirty="0" smtClean="0">
                <a:hlinkClick r:id="rId4"/>
              </a:rPr>
              <a:t>for</a:t>
            </a:r>
            <a:r>
              <a:rPr lang="el-GR" sz="1200" u="sng" dirty="0" smtClean="0">
                <a:hlinkClick r:id="rId4"/>
              </a:rPr>
              <a:t>-</a:t>
            </a:r>
            <a:r>
              <a:rPr lang="en-US" sz="1200" u="sng" dirty="0" smtClean="0">
                <a:hlinkClick r:id="rId4"/>
              </a:rPr>
              <a:t>a</a:t>
            </a:r>
            <a:r>
              <a:rPr lang="el-GR" sz="1200" u="sng" dirty="0" smtClean="0">
                <a:hlinkClick r:id="rId4"/>
              </a:rPr>
              <a:t>-</a:t>
            </a:r>
            <a:r>
              <a:rPr lang="en-US" sz="1200" u="sng" dirty="0" smtClean="0">
                <a:hlinkClick r:id="rId4"/>
              </a:rPr>
              <a:t>small</a:t>
            </a:r>
            <a:r>
              <a:rPr lang="el-GR" sz="1200" u="sng" dirty="0" smtClean="0">
                <a:hlinkClick r:id="rId4"/>
              </a:rPr>
              <a:t>-</a:t>
            </a:r>
            <a:r>
              <a:rPr lang="en-US" sz="1200" u="sng" dirty="0" smtClean="0">
                <a:hlinkClick r:id="rId4"/>
              </a:rPr>
              <a:t>wind</a:t>
            </a:r>
            <a:r>
              <a:rPr lang="el-GR" sz="1200" u="sng" dirty="0" smtClean="0">
                <a:hlinkClick r:id="rId4"/>
              </a:rPr>
              <a:t>-</a:t>
            </a:r>
            <a:r>
              <a:rPr lang="en-US" sz="1200" u="sng" dirty="0" smtClean="0">
                <a:hlinkClick r:id="rId4"/>
              </a:rPr>
              <a:t>turbine</a:t>
            </a:r>
            <a:r>
              <a:rPr lang="el-GR" sz="1200" dirty="0" smtClean="0"/>
              <a:t> </a:t>
            </a:r>
          </a:p>
          <a:p>
            <a:pPr marL="342900" indent="-342900" algn="ctr">
              <a:spcBef>
                <a:spcPct val="20000"/>
              </a:spcBef>
            </a:pPr>
            <a:endParaRPr lang="el-GR"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Στατιστική επεξεργασία μετρήσεων ως προς ταχύτητα και διεύθυνση</a:t>
            </a:r>
            <a:br>
              <a:rPr lang="el-GR" b="1" dirty="0" smtClean="0"/>
            </a:br>
            <a:endParaRPr lang="el-GR" dirty="0"/>
          </a:p>
        </p:txBody>
      </p:sp>
      <p:sp>
        <p:nvSpPr>
          <p:cNvPr id="3" name="2 - Θέση περιεχομένου"/>
          <p:cNvSpPr>
            <a:spLocks noGrp="1"/>
          </p:cNvSpPr>
          <p:nvPr>
            <p:ph idx="1"/>
          </p:nvPr>
        </p:nvSpPr>
        <p:spPr>
          <a:xfrm>
            <a:off x="457200" y="1357298"/>
            <a:ext cx="8229600" cy="4768865"/>
          </a:xfrm>
        </p:spPr>
        <p:txBody>
          <a:bodyPr>
            <a:normAutofit fontScale="70000" lnSpcReduction="20000"/>
          </a:bodyPr>
          <a:lstStyle/>
          <a:p>
            <a:r>
              <a:rPr lang="el-GR" dirty="0" smtClean="0"/>
              <a:t>Για την εκτίμηση του αιολικού δυναμικού μιας περιοχής απαιτείται να υπολογιστούν αναλυτικά δεδομένα της κατανομής συχνοτήτων των διαφορετικών ταχυτήτων του ανέμου </a:t>
            </a:r>
            <a:endParaRPr lang="en-US" dirty="0" smtClean="0"/>
          </a:p>
          <a:p>
            <a:endParaRPr lang="en-US" dirty="0" smtClean="0"/>
          </a:p>
          <a:p>
            <a:r>
              <a:rPr lang="en-US" dirty="0" smtClean="0"/>
              <a:t>H</a:t>
            </a:r>
            <a:r>
              <a:rPr lang="el-GR" dirty="0" smtClean="0"/>
              <a:t> κατανομή αυτή θα πρέπει να είναι διαχωρισμένη και κατά διεύθυνση, ώστε να μπορέσουμε να προσδιορίσουμε τις κύριες διευθύνσεις του ανέμου. </a:t>
            </a:r>
            <a:endParaRPr lang="en-US" dirty="0" smtClean="0"/>
          </a:p>
          <a:p>
            <a:endParaRPr lang="en-US" dirty="0" smtClean="0"/>
          </a:p>
          <a:p>
            <a:r>
              <a:rPr lang="el-GR" dirty="0" smtClean="0"/>
              <a:t>Κατασκευή Πίνακα όπου σε κάθε κελί θα αναγράφεται η συχνότητα εμφάνισης (ποσοστό %) ανέμων συγκεκριμένης περιοχής ταχυτήτων και διευθύνσεων. </a:t>
            </a:r>
          </a:p>
          <a:p>
            <a:pPr>
              <a:buNone/>
            </a:pPr>
            <a:r>
              <a:rPr lang="en-US" dirty="0" smtClean="0"/>
              <a:t>	</a:t>
            </a:r>
            <a:r>
              <a:rPr lang="el-GR" dirty="0" smtClean="0"/>
              <a:t>Συχνότητα: </a:t>
            </a:r>
            <a:r>
              <a:rPr lang="el-GR" b="1" dirty="0" smtClean="0"/>
              <a:t>απόλυτη</a:t>
            </a:r>
            <a:r>
              <a:rPr lang="el-GR" dirty="0" smtClean="0"/>
              <a:t> ή </a:t>
            </a:r>
            <a:r>
              <a:rPr lang="el-GR" b="1" dirty="0" smtClean="0"/>
              <a:t>σχετική</a:t>
            </a:r>
            <a:r>
              <a:rPr lang="el-GR" dirty="0" smtClean="0"/>
              <a:t>.</a:t>
            </a:r>
            <a:endParaRPr lang="en-US" dirty="0" smtClean="0"/>
          </a:p>
          <a:p>
            <a:endParaRPr lang="en-US" dirty="0" smtClean="0"/>
          </a:p>
          <a:p>
            <a:r>
              <a:rPr lang="el-GR" dirty="0" smtClean="0"/>
              <a:t>Απεικόνιση αποτελεσμάτων μέσω: </a:t>
            </a:r>
            <a:r>
              <a:rPr lang="el-GR" dirty="0" err="1" smtClean="0"/>
              <a:t>χρονοσειρών</a:t>
            </a:r>
            <a:r>
              <a:rPr lang="el-GR" dirty="0" smtClean="0"/>
              <a:t>, ιστογραμμάτων, </a:t>
            </a:r>
            <a:r>
              <a:rPr lang="el-GR" dirty="0" err="1" smtClean="0"/>
              <a:t>ροδογραμμάτων</a:t>
            </a:r>
            <a:r>
              <a:rPr lang="el-GR" dirty="0" smtClean="0"/>
              <a:t> και χαρτών.</a:t>
            </a:r>
            <a:endParaRPr lang="en-US" dirty="0" smtClean="0"/>
          </a:p>
          <a:p>
            <a:endParaRPr lang="el-GR"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1143000"/>
          </a:xfrm>
        </p:spPr>
        <p:txBody>
          <a:bodyPr/>
          <a:lstStyle/>
          <a:p>
            <a:r>
              <a:rPr lang="el-GR" b="1" dirty="0" err="1" smtClean="0"/>
              <a:t>Ροδόγραμμα</a:t>
            </a:r>
            <a:r>
              <a:rPr lang="el-GR" b="1" dirty="0" smtClean="0"/>
              <a:t> ανέμου</a:t>
            </a:r>
            <a:endParaRPr lang="el-GR" b="1" dirty="0"/>
          </a:p>
        </p:txBody>
      </p:sp>
      <p:pic>
        <p:nvPicPr>
          <p:cNvPr id="6" name="Picture 5"/>
          <p:cNvPicPr>
            <a:picLocks noChangeAspect="1"/>
          </p:cNvPicPr>
          <p:nvPr/>
        </p:nvPicPr>
        <p:blipFill>
          <a:blip r:embed="rId2" cstate="print"/>
          <a:srcRect/>
          <a:stretch>
            <a:fillRect/>
          </a:stretch>
        </p:blipFill>
        <p:spPr bwMode="auto">
          <a:xfrm>
            <a:off x="3623297" y="1285860"/>
            <a:ext cx="5119467" cy="4286280"/>
          </a:xfrm>
          <a:prstGeom prst="rect">
            <a:avLst/>
          </a:prstGeom>
          <a:noFill/>
          <a:ln w="3175">
            <a:solidFill>
              <a:schemeClr val="tx1"/>
            </a:solidFill>
            <a:miter lim="800000"/>
            <a:headEnd/>
            <a:tailEnd/>
          </a:ln>
        </p:spPr>
      </p:pic>
      <p:sp>
        <p:nvSpPr>
          <p:cNvPr id="7" name="2 - Θέση περιεχομένου"/>
          <p:cNvSpPr txBox="1">
            <a:spLocks/>
          </p:cNvSpPr>
          <p:nvPr/>
        </p:nvSpPr>
        <p:spPr>
          <a:xfrm>
            <a:off x="214282" y="1142984"/>
            <a:ext cx="3429024" cy="5214974"/>
          </a:xfrm>
          <a:prstGeom prst="rect">
            <a:avLst/>
          </a:prstGeom>
        </p:spPr>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l-GR" sz="3200" b="0" i="0" u="none" strike="noStrike" kern="1200" cap="none" spc="0" normalizeH="0" baseline="0" noProof="0" dirty="0" smtClean="0">
                <a:ln>
                  <a:noFill/>
                </a:ln>
                <a:solidFill>
                  <a:schemeClr val="tx1"/>
                </a:solidFill>
                <a:effectLst/>
                <a:uLnTx/>
                <a:uFillTx/>
                <a:latin typeface="+mn-lt"/>
                <a:ea typeface="+mn-ea"/>
                <a:cs typeface="+mn-cs"/>
              </a:rPr>
              <a:t>	Απεικονίζεται η ένταση και η συχνότητα της πνοής του ανέμου ανά κατεύθυνση.</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l-GR"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l-GR" sz="3200" dirty="0" smtClean="0"/>
              <a:t>Ακτινικές γραμμές ανά περιοχή μοιρών που αντιστοιχούν σε ορισμένη </a:t>
            </a:r>
            <a:r>
              <a:rPr lang="el-GR" sz="3200" b="1" dirty="0" smtClean="0"/>
              <a:t>διεύθυνση.</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l-GR" sz="3200" b="1"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3200" b="0" i="0" u="none" strike="noStrike" kern="1200" cap="none" spc="0" normalizeH="0" baseline="0" noProof="0" dirty="0" smtClean="0">
                <a:ln>
                  <a:noFill/>
                </a:ln>
                <a:solidFill>
                  <a:schemeClr val="tx1"/>
                </a:solidFill>
                <a:effectLst/>
                <a:uLnTx/>
                <a:uFillTx/>
                <a:latin typeface="+mn-lt"/>
                <a:ea typeface="+mn-ea"/>
                <a:cs typeface="+mn-cs"/>
              </a:rPr>
              <a:t>Χρωματική</a:t>
            </a:r>
            <a:r>
              <a:rPr kumimoji="0" lang="el-GR" sz="3200" b="0" i="0" u="none" strike="noStrike" kern="1200" cap="none" spc="0" normalizeH="0" noProof="0" dirty="0" smtClean="0">
                <a:ln>
                  <a:noFill/>
                </a:ln>
                <a:solidFill>
                  <a:schemeClr val="tx1"/>
                </a:solidFill>
                <a:effectLst/>
                <a:uLnTx/>
                <a:uFillTx/>
                <a:latin typeface="+mn-lt"/>
                <a:ea typeface="+mn-ea"/>
                <a:cs typeface="+mn-cs"/>
              </a:rPr>
              <a:t> διαβάθμιση: </a:t>
            </a:r>
            <a:r>
              <a:rPr kumimoji="0" lang="el-GR" sz="3200" b="1" i="0" u="none" strike="noStrike" kern="1200" cap="none" spc="0" normalizeH="0" noProof="0" dirty="0" smtClean="0">
                <a:ln>
                  <a:noFill/>
                </a:ln>
                <a:solidFill>
                  <a:schemeClr val="tx1"/>
                </a:solidFill>
                <a:effectLst/>
                <a:uLnTx/>
                <a:uFillTx/>
                <a:latin typeface="+mn-lt"/>
                <a:ea typeface="+mn-ea"/>
                <a:cs typeface="+mn-cs"/>
              </a:rPr>
              <a:t>ταχύτητα ανέμου.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l-GR" sz="3200" b="1"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l-GR" sz="3200" b="1" i="0" u="none" strike="noStrike" kern="1200" cap="none" spc="0" normalizeH="0" noProof="0" dirty="0" smtClean="0">
                <a:ln>
                  <a:noFill/>
                </a:ln>
                <a:solidFill>
                  <a:schemeClr val="tx1"/>
                </a:solidFill>
                <a:effectLst/>
                <a:uLnTx/>
                <a:uFillTx/>
                <a:latin typeface="+mn-lt"/>
                <a:ea typeface="+mn-ea"/>
                <a:cs typeface="+mn-cs"/>
              </a:rPr>
              <a:t>Το % ποσοστό προκύπτει από το μήκος των ακτινικών γραμμών.</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l-GR" sz="3200" b="1"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l-GR" sz="3200" dirty="0" smtClean="0"/>
              <a:t>Κέντρο: Ποσοστό για </a:t>
            </a:r>
            <a:r>
              <a:rPr lang="el-GR" sz="3200" b="1" dirty="0" smtClean="0"/>
              <a:t>νηνεμία</a:t>
            </a:r>
            <a:endParaRPr kumimoji="0" lang="el-GR" sz="3200" b="1"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l-GR" sz="3200" b="1" i="0" u="none" strike="noStrike" kern="1200" cap="none" spc="0" normalizeH="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l-G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1.54487E-6 L -0.22066 -1.54487E-6 " pathEditMode="relative" ptsTypes="AA">
                                      <p:cBhvr>
                                        <p:cTn id="6" dur="2000" fill="hold"/>
                                        <p:tgtEl>
                                          <p:spTgt spid="6"/>
                                        </p:tgtEl>
                                        <p:attrNameLst>
                                          <p:attrName>ppt_x</p:attrName>
                                          <p:attrName>ppt_y</p:attrName>
                                        </p:attrNameLst>
                                      </p:cBhvr>
                                    </p:animMotion>
                                  </p:childTnLst>
                                </p:cTn>
                              </p:par>
                              <p:par>
                                <p:cTn id="7" presetID="6" presetClass="emph" presetSubtype="0" fill="hold" nodeType="withEffect">
                                  <p:stCondLst>
                                    <p:cond delay="0"/>
                                  </p:stCondLst>
                                  <p:childTnLst>
                                    <p:animScale>
                                      <p:cBhvr>
                                        <p:cTn id="8"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42910" y="0"/>
            <a:ext cx="8229600" cy="1143000"/>
          </a:xfrm>
        </p:spPr>
        <p:txBody>
          <a:bodyPr>
            <a:normAutofit/>
          </a:bodyPr>
          <a:lstStyle/>
          <a:p>
            <a:r>
              <a:rPr lang="el-GR" sz="3000" b="1" dirty="0" smtClean="0"/>
              <a:t>Μέση-Στιγμιαία Ταχύτητα ανέμου: </a:t>
            </a:r>
            <a:br>
              <a:rPr lang="el-GR" sz="3000" b="1" dirty="0" smtClean="0"/>
            </a:br>
            <a:r>
              <a:rPr lang="el-GR" sz="3000" b="1" dirty="0" smtClean="0"/>
              <a:t>καμπύλη </a:t>
            </a:r>
            <a:r>
              <a:rPr lang="en-US" sz="3000" b="1" dirty="0" err="1" smtClean="0"/>
              <a:t>Weibul</a:t>
            </a:r>
            <a:endParaRPr lang="el-GR" sz="3000" b="1" dirty="0"/>
          </a:p>
        </p:txBody>
      </p:sp>
      <p:sp>
        <p:nvSpPr>
          <p:cNvPr id="337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3795" name="Rectangle 3"/>
          <p:cNvSpPr>
            <a:spLocks noChangeArrowheads="1"/>
          </p:cNvSpPr>
          <p:nvPr/>
        </p:nvSpPr>
        <p:spPr bwMode="auto">
          <a:xfrm>
            <a:off x="0" y="228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en-GB" sz="900" b="0" i="0" u="none" strike="noStrike" cap="none" normalizeH="0" baseline="0" smtClean="0">
                <a:ln>
                  <a:noFill/>
                </a:ln>
                <a:solidFill>
                  <a:schemeClr val="tx1"/>
                </a:solidFill>
                <a:effectLst/>
                <a:latin typeface="Arial" pitchFamily="34" charset="0"/>
                <a:cs typeface="Arial" pitchFamily="34" charset="0"/>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Box 7"/>
          <p:cNvSpPr txBox="1"/>
          <p:nvPr/>
        </p:nvSpPr>
        <p:spPr>
          <a:xfrm>
            <a:off x="214282" y="3571876"/>
            <a:ext cx="8678768" cy="4247317"/>
          </a:xfrm>
          <a:prstGeom prst="rect">
            <a:avLst/>
          </a:prstGeom>
          <a:noFill/>
        </p:spPr>
        <p:txBody>
          <a:bodyPr wrap="square" rtlCol="0">
            <a:spAutoFit/>
          </a:bodyPr>
          <a:lstStyle/>
          <a:p>
            <a:pPr algn="just">
              <a:buNone/>
            </a:pPr>
            <a:endParaRPr lang="el-GR" dirty="0" smtClean="0"/>
          </a:p>
          <a:p>
            <a:pPr algn="just"/>
            <a:endParaRPr lang="el-GR" dirty="0" smtClean="0"/>
          </a:p>
          <a:p>
            <a:pPr marL="0" lvl="1" algn="just"/>
            <a:r>
              <a:rPr lang="el-GR" b="1" dirty="0" smtClean="0">
                <a:solidFill>
                  <a:srgbClr val="FF0000"/>
                </a:solidFill>
              </a:rPr>
              <a:t>Κατασκευή καμπύλης </a:t>
            </a:r>
            <a:r>
              <a:rPr lang="en-US" b="1" dirty="0" err="1" smtClean="0">
                <a:solidFill>
                  <a:srgbClr val="FF0000"/>
                </a:solidFill>
              </a:rPr>
              <a:t>Weibull</a:t>
            </a:r>
            <a:r>
              <a:rPr lang="el-GR" b="1" dirty="0" smtClean="0">
                <a:solidFill>
                  <a:srgbClr val="FF0000"/>
                </a:solidFill>
              </a:rPr>
              <a:t>: </a:t>
            </a:r>
            <a:r>
              <a:rPr lang="el-GR" dirty="0" smtClean="0"/>
              <a:t>εκφράζει την ετήσια πυκνότητα πιθανότητας μια ταχύτητα </a:t>
            </a:r>
            <a:r>
              <a:rPr lang="en-US" dirty="0" smtClean="0"/>
              <a:t>V </a:t>
            </a:r>
            <a:r>
              <a:rPr lang="el-GR" dirty="0" smtClean="0"/>
              <a:t>να βρίσκεται  στην περιοχή μεταξύ </a:t>
            </a:r>
            <a:r>
              <a:rPr lang="en-US" dirty="0" err="1" smtClean="0"/>
              <a:t>V+dV</a:t>
            </a:r>
            <a:r>
              <a:rPr lang="en-US" dirty="0" smtClean="0"/>
              <a:t>/2 </a:t>
            </a:r>
            <a:r>
              <a:rPr lang="el-GR" dirty="0" smtClean="0"/>
              <a:t>και </a:t>
            </a:r>
            <a:r>
              <a:rPr lang="en-US" dirty="0" smtClean="0"/>
              <a:t>V-</a:t>
            </a:r>
            <a:r>
              <a:rPr lang="en-US" dirty="0" err="1" smtClean="0"/>
              <a:t>dV</a:t>
            </a:r>
            <a:r>
              <a:rPr lang="en-US" dirty="0" smtClean="0"/>
              <a:t>/2.</a:t>
            </a:r>
            <a:endParaRPr lang="el-GR" dirty="0" smtClean="0"/>
          </a:p>
          <a:p>
            <a:pPr algn="just"/>
            <a:endParaRPr lang="el-GR" dirty="0" smtClean="0"/>
          </a:p>
          <a:p>
            <a:pPr algn="just"/>
            <a:r>
              <a:rPr lang="el-GR" dirty="0" smtClean="0"/>
              <a:t>Κάθε τιμή αντιστοιχεί σε ένα αριθμό ωρών εμφάνισης της κάθε ταχύτητας ανέμου, κατά τη διάρκεια ενός έτους. </a:t>
            </a:r>
          </a:p>
          <a:p>
            <a:pPr algn="just"/>
            <a:r>
              <a:rPr lang="el-GR" dirty="0" smtClean="0"/>
              <a:t>Πολλαπλασιάζοντας τον αριθμό αυτό ωρών επί την προβλεπόμενη (από τα </a:t>
            </a:r>
            <a:r>
              <a:rPr lang="el-GR" dirty="0" err="1" smtClean="0"/>
              <a:t>τεχικά</a:t>
            </a:r>
            <a:r>
              <a:rPr lang="el-GR" dirty="0" smtClean="0"/>
              <a:t> χαρακτηριστικά της) παραγόμενη ισχύ από την ανεμογεννήτρια για τη συγκεκριμένη ταχύτητα ανέμου, υπολογίζεται η ετήσια παραγωγή ηλεκτρικής ενέργειας από την ταχύτητα αυτή.</a:t>
            </a:r>
          </a:p>
          <a:p>
            <a:pPr lvl="1">
              <a:buFont typeface="Arial" pitchFamily="34" charset="0"/>
              <a:buChar char="•"/>
            </a:pPr>
            <a:endParaRPr lang="el-GR" dirty="0" smtClean="0"/>
          </a:p>
          <a:p>
            <a:pPr algn="just"/>
            <a:endParaRPr lang="el-GR" dirty="0" smtClean="0"/>
          </a:p>
          <a:p>
            <a:pPr algn="just">
              <a:buNone/>
            </a:pPr>
            <a:endParaRPr lang="el-GR" dirty="0" smtClean="0"/>
          </a:p>
          <a:p>
            <a:pPr algn="just">
              <a:buNone/>
            </a:pPr>
            <a:endParaRPr lang="el-GR" dirty="0"/>
          </a:p>
        </p:txBody>
      </p:sp>
      <p:sp>
        <p:nvSpPr>
          <p:cNvPr id="3379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1" name="4 - Γράφημα"/>
          <p:cNvGraphicFramePr/>
          <p:nvPr/>
        </p:nvGraphicFramePr>
        <p:xfrm>
          <a:off x="214282" y="785794"/>
          <a:ext cx="4286280" cy="2600324"/>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C:\Users\Lenovo\Documents\ΤΕΠ\2020\ινφο\Χάρτες\εικόνες\Weibull.jpg"/>
          <p:cNvPicPr>
            <a:picLocks noChangeAspect="1" noChangeArrowheads="1"/>
          </p:cNvPicPr>
          <p:nvPr/>
        </p:nvPicPr>
        <p:blipFill>
          <a:blip r:embed="rId3" cstate="print"/>
          <a:srcRect/>
          <a:stretch>
            <a:fillRect/>
          </a:stretch>
        </p:blipFill>
        <p:spPr bwMode="auto">
          <a:xfrm>
            <a:off x="2758458" y="1142984"/>
            <a:ext cx="3670930" cy="2214578"/>
          </a:xfrm>
          <a:prstGeom prst="rect">
            <a:avLst/>
          </a:prstGeom>
          <a:noFill/>
          <a:ln w="3175">
            <a:solidFill>
              <a:schemeClr val="tx1"/>
            </a:solidFill>
          </a:ln>
        </p:spPr>
      </p:pic>
      <p:sp>
        <p:nvSpPr>
          <p:cNvPr id="12" name="Content Placeholder 6"/>
          <p:cNvSpPr txBox="1">
            <a:spLocks/>
          </p:cNvSpPr>
          <p:nvPr/>
        </p:nvSpPr>
        <p:spPr>
          <a:xfrm>
            <a:off x="1571604" y="3429000"/>
            <a:ext cx="6000792" cy="500066"/>
          </a:xfrm>
          <a:prstGeom prst="rect">
            <a:avLst/>
          </a:prstGeom>
        </p:spPr>
        <p:txBody>
          <a:bodyPr vert="horz" lIns="91440" tIns="45720" rIns="91440" bIns="45720" rtlCol="0">
            <a:normAutofit/>
          </a:bodyPr>
          <a:lstStyle/>
          <a:p>
            <a:pPr marL="342900" indent="-342900" algn="ctr">
              <a:spcBef>
                <a:spcPct val="20000"/>
              </a:spcBef>
            </a:pPr>
            <a:r>
              <a:rPr lang="el-GR" sz="1000" b="1" dirty="0" smtClean="0"/>
              <a:t>Κατανομή πυκνότητας πιθανότητας ταχύτητας ανέμου κατά </a:t>
            </a:r>
            <a:r>
              <a:rPr lang="en-US" sz="1000" b="1" dirty="0" err="1" smtClean="0"/>
              <a:t>Weibull</a:t>
            </a:r>
            <a:endParaRPr kumimoji="0" lang="el-GR" sz="1000" b="1" i="0" u="none" strike="noStrike" kern="1200" cap="none" spc="0" normalizeH="0" baseline="0" noProof="0" dirty="0" smtClean="0">
              <a:ln>
                <a:noFill/>
              </a:ln>
              <a:solidFill>
                <a:schemeClr val="tx1"/>
              </a:solidFill>
              <a:effectLst/>
              <a:uLnTx/>
              <a:uFillTx/>
              <a:latin typeface="+mn-lt"/>
              <a:ea typeface="+mn-ea"/>
              <a:cs typeface="+mn-cs"/>
            </a:endParaRPr>
          </a:p>
          <a:p>
            <a:pPr marL="342900" indent="-342900" algn="ctr">
              <a:spcBef>
                <a:spcPct val="20000"/>
              </a:spcBef>
            </a:pPr>
            <a:r>
              <a:rPr kumimoji="0" lang="el-GR" sz="1000" b="1" i="0" u="none" strike="noStrike" kern="1200" cap="none" spc="0" normalizeH="0" baseline="0" noProof="0" dirty="0" smtClean="0">
                <a:ln>
                  <a:noFill/>
                </a:ln>
                <a:solidFill>
                  <a:schemeClr val="tx1"/>
                </a:solidFill>
                <a:effectLst/>
                <a:uLnTx/>
                <a:uFillTx/>
                <a:latin typeface="+mn-lt"/>
                <a:ea typeface="+mn-ea"/>
                <a:cs typeface="+mn-cs"/>
              </a:rPr>
              <a:t> Πηγή: </a:t>
            </a:r>
            <a:r>
              <a:rPr lang="en-US" sz="1000" dirty="0" smtClean="0">
                <a:hlinkClick r:id="rId4"/>
              </a:rPr>
              <a:t>http://www.aiolikigi.gr/el/e-learning/wind-parks-annual-electricity-production/</a:t>
            </a:r>
            <a:endParaRPr lang="el-GR" sz="1000" dirty="0" smtClean="0"/>
          </a:p>
          <a:p>
            <a:pPr marL="342900" indent="-342900" algn="ctr">
              <a:spcBef>
                <a:spcPct val="20000"/>
              </a:spcBef>
            </a:pPr>
            <a:endParaRPr lang="el-GR" sz="1000" dirty="0" smtClean="0"/>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980728"/>
          </a:xfrm>
        </p:spPr>
        <p:txBody>
          <a:bodyPr/>
          <a:lstStyle/>
          <a:p>
            <a:r>
              <a:rPr lang="el-GR" b="1" dirty="0" smtClean="0"/>
              <a:t>Συνοψίζοντας</a:t>
            </a:r>
            <a:endParaRPr lang="el-GR" b="1" dirty="0"/>
          </a:p>
        </p:txBody>
      </p:sp>
      <p:sp>
        <p:nvSpPr>
          <p:cNvPr id="3" name="2 - Θέση περιεχομένου"/>
          <p:cNvSpPr>
            <a:spLocks noGrp="1"/>
          </p:cNvSpPr>
          <p:nvPr>
            <p:ph idx="1"/>
          </p:nvPr>
        </p:nvSpPr>
        <p:spPr>
          <a:xfrm>
            <a:off x="539552" y="1124744"/>
            <a:ext cx="8229600" cy="4896544"/>
          </a:xfrm>
        </p:spPr>
        <p:txBody>
          <a:bodyPr>
            <a:normAutofit/>
          </a:bodyPr>
          <a:lstStyle/>
          <a:p>
            <a:pPr>
              <a:buNone/>
            </a:pPr>
            <a:r>
              <a:rPr lang="el-GR" sz="2500" dirty="0" smtClean="0"/>
              <a:t>	Για τη μελέτη του αιολικού δυναμικού μιας περιοχής, </a:t>
            </a:r>
          </a:p>
          <a:p>
            <a:pPr>
              <a:buNone/>
            </a:pPr>
            <a:r>
              <a:rPr lang="el-GR" sz="2500" dirty="0" smtClean="0"/>
              <a:t>	πρέπει να εκτιμηθούν:</a:t>
            </a:r>
            <a:endParaRPr lang="en-US" sz="2500" dirty="0" smtClean="0"/>
          </a:p>
          <a:p>
            <a:pPr>
              <a:buNone/>
            </a:pPr>
            <a:endParaRPr lang="el-GR" sz="2500" dirty="0" smtClean="0"/>
          </a:p>
          <a:p>
            <a:pPr lvl="1"/>
            <a:r>
              <a:rPr lang="el-GR" sz="2000" dirty="0" smtClean="0"/>
              <a:t>Μέση ετήσια ταχύτητα (προσδιορισμός ενεργειακού περιεχομένου)</a:t>
            </a:r>
          </a:p>
          <a:p>
            <a:pPr lvl="1"/>
            <a:r>
              <a:rPr lang="el-GR" sz="2000" dirty="0" smtClean="0"/>
              <a:t>Μέγιστη ταχύτητα ανέμου (προσδιορισμός απαιτούμενης αντοχής υλικού)</a:t>
            </a:r>
          </a:p>
          <a:p>
            <a:pPr lvl="1"/>
            <a:r>
              <a:rPr lang="el-GR" sz="2000" dirty="0" smtClean="0"/>
              <a:t>Ριπές-Στροβιλισμός – Αναταράξεις (κόπωση υλικού)</a:t>
            </a:r>
            <a:endParaRPr lang="en-US" sz="2000" dirty="0" smtClean="0"/>
          </a:p>
          <a:p>
            <a:pPr lvl="1"/>
            <a:r>
              <a:rPr lang="el-GR" sz="2000" dirty="0" smtClean="0"/>
              <a:t>Ημέρες νηνεμίας (αδυναμία παραγωγής ενέργειας)</a:t>
            </a:r>
          </a:p>
          <a:p>
            <a:pPr lvl="1"/>
            <a:r>
              <a:rPr lang="el-GR" sz="2000" dirty="0" smtClean="0"/>
              <a:t>Διεύθυνση ανέμου (κύριες και επικρατούσες διευθύνσεις)</a:t>
            </a:r>
          </a:p>
          <a:p>
            <a:pPr lvl="1"/>
            <a:r>
              <a:rPr lang="el-GR" sz="2000" dirty="0" smtClean="0"/>
              <a:t>Επεξεργασία-Αποτελέσματα: Καμπύλη πυκνότητας πιθανότητας της ταχύτητας ανέμου </a:t>
            </a:r>
            <a:r>
              <a:rPr lang="en-US" sz="2000" dirty="0" err="1" smtClean="0"/>
              <a:t>Weibull</a:t>
            </a:r>
            <a:r>
              <a:rPr lang="el-GR" sz="2000" dirty="0" smtClean="0"/>
              <a:t>, </a:t>
            </a:r>
            <a:r>
              <a:rPr lang="el-GR" sz="2000" dirty="0" err="1" smtClean="0"/>
              <a:t>ροδογράμματα</a:t>
            </a:r>
            <a:r>
              <a:rPr lang="el-GR" sz="2000" dirty="0" smtClean="0"/>
              <a:t> στις υποψήφιες θέσεις, αιολικοί </a:t>
            </a:r>
            <a:r>
              <a:rPr lang="el-GR" sz="2000" dirty="0" smtClean="0"/>
              <a:t>χάρτες </a:t>
            </a:r>
            <a:endParaRPr lang="el-GR" sz="2000" dirty="0" smtClean="0"/>
          </a:p>
          <a:p>
            <a:endParaRPr lang="el-GR" sz="19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57158" y="-285776"/>
            <a:ext cx="8229600" cy="980728"/>
          </a:xfrm>
        </p:spPr>
        <p:txBody>
          <a:bodyPr>
            <a:normAutofit/>
          </a:bodyPr>
          <a:lstStyle/>
          <a:p>
            <a:r>
              <a:rPr lang="el-GR" sz="3000" b="1" dirty="0" smtClean="0"/>
              <a:t>Μελέτη εκτίμησης αιολικού δυναμικού - Βήμα 1</a:t>
            </a:r>
            <a:endParaRPr lang="el-GR" sz="3000" b="1" dirty="0"/>
          </a:p>
        </p:txBody>
      </p:sp>
      <p:sp>
        <p:nvSpPr>
          <p:cNvPr id="3" name="2 - Θέση περιεχομένου"/>
          <p:cNvSpPr>
            <a:spLocks noGrp="1"/>
          </p:cNvSpPr>
          <p:nvPr>
            <p:ph idx="1"/>
          </p:nvPr>
        </p:nvSpPr>
        <p:spPr>
          <a:xfrm>
            <a:off x="642910" y="571480"/>
            <a:ext cx="8229600" cy="5449808"/>
          </a:xfrm>
        </p:spPr>
        <p:txBody>
          <a:bodyPr>
            <a:normAutofit/>
          </a:bodyPr>
          <a:lstStyle/>
          <a:p>
            <a:r>
              <a:rPr lang="el-GR" sz="2000" b="1" dirty="0" smtClean="0"/>
              <a:t>ΒΗΜΑ 1: </a:t>
            </a:r>
            <a:r>
              <a:rPr lang="el-GR" sz="2000" dirty="0" smtClean="0"/>
              <a:t>Γίνεται μια πρώτη προσεγγιστική εκτίμηση, βάσει της εικόνας της περιοχής:</a:t>
            </a:r>
          </a:p>
          <a:p>
            <a:pPr lvl="2">
              <a:buFont typeface="Courier New" pitchFamily="49" charset="0"/>
              <a:buChar char="o"/>
            </a:pPr>
            <a:r>
              <a:rPr lang="el-GR" sz="1600" dirty="0" smtClean="0"/>
              <a:t>	μελέτη χαρτών αιολικού δυναμικού </a:t>
            </a:r>
          </a:p>
          <a:p>
            <a:pPr lvl="2">
              <a:buFont typeface="Courier New" pitchFamily="49" charset="0"/>
              <a:buChar char="o"/>
            </a:pPr>
            <a:r>
              <a:rPr lang="el-GR" sz="1600" dirty="0" smtClean="0"/>
              <a:t>	εμπειρία κατοίκων</a:t>
            </a:r>
          </a:p>
          <a:p>
            <a:pPr lvl="2">
              <a:buFont typeface="Courier New" pitchFamily="49" charset="0"/>
              <a:buChar char="o"/>
            </a:pPr>
            <a:r>
              <a:rPr lang="el-GR" sz="1600" dirty="0" smtClean="0"/>
              <a:t>	λήψη αρχικών μετρήσεων σύντομης διάρκειας</a:t>
            </a:r>
          </a:p>
          <a:p>
            <a:pPr lvl="2">
              <a:buFont typeface="Courier New" pitchFamily="49" charset="0"/>
              <a:buChar char="o"/>
            </a:pPr>
            <a:r>
              <a:rPr lang="el-GR" sz="1600" dirty="0" smtClean="0"/>
              <a:t>	εξέταση βαθμού μόνιμης παραμόρφωσης δέντρων </a:t>
            </a:r>
            <a:r>
              <a:rPr lang="el-GR" sz="1600" dirty="0" smtClean="0">
                <a:sym typeface="Wingdings" pitchFamily="2" charset="2"/>
              </a:rPr>
              <a:t> </a:t>
            </a:r>
          </a:p>
          <a:p>
            <a:pPr lvl="2">
              <a:buNone/>
            </a:pPr>
            <a:r>
              <a:rPr lang="el-GR" sz="1600" dirty="0" smtClean="0">
                <a:sym typeface="Wingdings" pitchFamily="2" charset="2"/>
              </a:rPr>
              <a:t>		</a:t>
            </a:r>
            <a:r>
              <a:rPr lang="el-GR" sz="1600" dirty="0" smtClean="0">
                <a:solidFill>
                  <a:srgbClr val="FF0000"/>
                </a:solidFill>
              </a:rPr>
              <a:t>δείκτες παραμόρφωσης δέντρων </a:t>
            </a:r>
            <a:r>
              <a:rPr lang="el-GR" sz="1600" dirty="0" err="1" smtClean="0">
                <a:solidFill>
                  <a:srgbClr val="FF0000"/>
                </a:solidFill>
              </a:rPr>
              <a:t>Griggs</a:t>
            </a:r>
            <a:r>
              <a:rPr lang="el-GR" sz="1600" dirty="0" smtClean="0">
                <a:solidFill>
                  <a:srgbClr val="FF0000"/>
                </a:solidFill>
              </a:rPr>
              <a:t>-</a:t>
            </a:r>
            <a:r>
              <a:rPr lang="el-GR" sz="1600" dirty="0" err="1" smtClean="0">
                <a:solidFill>
                  <a:srgbClr val="FF0000"/>
                </a:solidFill>
              </a:rPr>
              <a:t>Putnam</a:t>
            </a:r>
            <a:r>
              <a:rPr lang="el-GR" sz="1600" dirty="0" smtClean="0">
                <a:solidFill>
                  <a:srgbClr val="FF0000"/>
                </a:solidFill>
              </a:rPr>
              <a:t> και </a:t>
            </a:r>
            <a:r>
              <a:rPr lang="el-GR" sz="1600" dirty="0" err="1" smtClean="0">
                <a:solidFill>
                  <a:srgbClr val="FF0000"/>
                </a:solidFill>
              </a:rPr>
              <a:t>Barsch</a:t>
            </a:r>
            <a:endParaRPr lang="el-GR" sz="1600" dirty="0" smtClean="0">
              <a:solidFill>
                <a:srgbClr val="FF0000"/>
              </a:solidFill>
            </a:endParaRPr>
          </a:p>
          <a:p>
            <a:pPr lvl="1">
              <a:buNone/>
            </a:pPr>
            <a:r>
              <a:rPr lang="el-GR" sz="2000" dirty="0" smtClean="0"/>
              <a:t>	</a:t>
            </a:r>
          </a:p>
          <a:p>
            <a:pPr lvl="1"/>
            <a:endParaRPr lang="el-GR" sz="2000" dirty="0" smtClean="0"/>
          </a:p>
          <a:p>
            <a:endParaRPr lang="el-GR" sz="19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Picture 3" descr="G:\ΤΕΠ\Άνεμος\info\δείκτες_παραμόρφωσης_κονικά-650x701.jpg"/>
          <p:cNvPicPr>
            <a:picLocks noChangeAspect="1" noChangeArrowheads="1"/>
          </p:cNvPicPr>
          <p:nvPr/>
        </p:nvPicPr>
        <p:blipFill>
          <a:blip r:embed="rId2" cstate="print"/>
          <a:srcRect/>
          <a:stretch>
            <a:fillRect/>
          </a:stretch>
        </p:blipFill>
        <p:spPr bwMode="auto">
          <a:xfrm>
            <a:off x="928662" y="2825185"/>
            <a:ext cx="3143272" cy="3389897"/>
          </a:xfrm>
          <a:prstGeom prst="rect">
            <a:avLst/>
          </a:prstGeom>
          <a:noFill/>
        </p:spPr>
      </p:pic>
      <p:pic>
        <p:nvPicPr>
          <p:cNvPr id="9" name="Picture 4" descr="G:\ΤΕΠ\Άνεμος\info\δείκτες_παραμόρφωσης_οβάλ-650x483.jpg"/>
          <p:cNvPicPr>
            <a:picLocks noChangeAspect="1" noChangeArrowheads="1"/>
          </p:cNvPicPr>
          <p:nvPr/>
        </p:nvPicPr>
        <p:blipFill>
          <a:blip r:embed="rId3" cstate="print"/>
          <a:srcRect/>
          <a:stretch>
            <a:fillRect/>
          </a:stretch>
        </p:blipFill>
        <p:spPr bwMode="auto">
          <a:xfrm>
            <a:off x="4357686" y="2820771"/>
            <a:ext cx="4473511" cy="3322873"/>
          </a:xfrm>
          <a:prstGeom prst="rect">
            <a:avLst/>
          </a:prstGeom>
          <a:noFill/>
        </p:spPr>
      </p:pic>
      <p:sp>
        <p:nvSpPr>
          <p:cNvPr id="11" name="10 - Ορθογώνιο"/>
          <p:cNvSpPr/>
          <p:nvPr/>
        </p:nvSpPr>
        <p:spPr>
          <a:xfrm>
            <a:off x="428596" y="6286520"/>
            <a:ext cx="8429684" cy="498598"/>
          </a:xfrm>
          <a:prstGeom prst="rect">
            <a:avLst/>
          </a:prstGeom>
        </p:spPr>
        <p:txBody>
          <a:bodyPr wrap="square">
            <a:spAutoFit/>
          </a:bodyPr>
          <a:lstStyle/>
          <a:p>
            <a:pPr marL="342900" indent="-342900" algn="ctr">
              <a:spcBef>
                <a:spcPct val="20000"/>
              </a:spcBef>
            </a:pPr>
            <a:r>
              <a:rPr lang="el-GR" sz="1200" b="1" dirty="0" smtClean="0"/>
              <a:t>Δείκτες παραμόρφωσης βλάστησης κατά α) </a:t>
            </a:r>
            <a:r>
              <a:rPr lang="el-GR" sz="1200" b="1" dirty="0" err="1" smtClean="0"/>
              <a:t>Griggs</a:t>
            </a:r>
            <a:r>
              <a:rPr lang="el-GR" sz="1200" b="1" dirty="0" smtClean="0"/>
              <a:t>-</a:t>
            </a:r>
            <a:r>
              <a:rPr lang="el-GR" sz="1200" b="1" dirty="0" err="1" smtClean="0"/>
              <a:t>Putnam</a:t>
            </a:r>
            <a:r>
              <a:rPr lang="el-GR" sz="1200" b="1" dirty="0" smtClean="0"/>
              <a:t> και β) </a:t>
            </a:r>
            <a:r>
              <a:rPr lang="el-GR" sz="1200" b="1" dirty="0" err="1" smtClean="0"/>
              <a:t>Barsch</a:t>
            </a:r>
            <a:endParaRPr lang="el-GR" sz="1200" b="1" dirty="0" smtClean="0"/>
          </a:p>
          <a:p>
            <a:pPr marL="342900" indent="-342900" algn="ctr">
              <a:spcBef>
                <a:spcPct val="20000"/>
              </a:spcBef>
            </a:pPr>
            <a:r>
              <a:rPr lang="el-GR" sz="1200" b="1" dirty="0" smtClean="0"/>
              <a:t> Πηγή:</a:t>
            </a:r>
            <a:r>
              <a:rPr lang="en-US" sz="1200" u="sng" dirty="0" smtClean="0">
                <a:hlinkClick r:id="rId4"/>
              </a:rPr>
              <a:t> </a:t>
            </a:r>
            <a:r>
              <a:rPr lang="en-US" sz="1200" dirty="0" smtClean="0"/>
              <a:t>http://www.aiolikigi.gr/el/e-learning/wind-potential-evaluation/</a:t>
            </a:r>
            <a:endParaRPr lang="el-GR"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43408"/>
            <a:ext cx="8929718" cy="980728"/>
          </a:xfrm>
        </p:spPr>
        <p:txBody>
          <a:bodyPr>
            <a:normAutofit/>
          </a:bodyPr>
          <a:lstStyle/>
          <a:p>
            <a:r>
              <a:rPr lang="el-GR" sz="3000" b="1" dirty="0" smtClean="0"/>
              <a:t>Δείκτες παραμόρφωσης δέντρων κατά </a:t>
            </a:r>
            <a:r>
              <a:rPr lang="el-GR" sz="3000" b="1" dirty="0" err="1" smtClean="0"/>
              <a:t>Griggs</a:t>
            </a:r>
            <a:r>
              <a:rPr lang="el-GR" sz="3000" b="1" dirty="0" smtClean="0"/>
              <a:t>-</a:t>
            </a:r>
            <a:r>
              <a:rPr lang="el-GR" sz="3000" b="1" dirty="0" err="1" smtClean="0"/>
              <a:t>Putnam</a:t>
            </a:r>
            <a:r>
              <a:rPr lang="el-GR" sz="3000" b="1" dirty="0" smtClean="0"/>
              <a:t> </a:t>
            </a:r>
            <a:endParaRPr lang="el-GR" sz="3000" b="1" dirty="0"/>
          </a:p>
        </p:txBody>
      </p:sp>
      <p:sp>
        <p:nvSpPr>
          <p:cNvPr id="7" name="Content Placeholder 6"/>
          <p:cNvSpPr>
            <a:spLocks noGrp="1"/>
          </p:cNvSpPr>
          <p:nvPr>
            <p:ph idx="1"/>
          </p:nvPr>
        </p:nvSpPr>
        <p:spPr>
          <a:xfrm>
            <a:off x="539552" y="6453336"/>
            <a:ext cx="7920880" cy="277491"/>
          </a:xfrm>
        </p:spPr>
        <p:txBody>
          <a:bodyPr>
            <a:normAutofit fontScale="47500" lnSpcReduction="20000"/>
          </a:bodyPr>
          <a:lstStyle/>
          <a:p>
            <a:pPr>
              <a:buNone/>
            </a:pPr>
            <a:r>
              <a:rPr lang="el-GR" b="1" dirty="0" smtClean="0"/>
              <a:t>Πηγή: </a:t>
            </a:r>
            <a:r>
              <a:rPr lang="en-US" dirty="0" smtClean="0"/>
              <a:t>http://www.aiolikigi.gr/el/e-learning/wind-potential-evaluation/</a:t>
            </a:r>
            <a:endParaRPr lang="en-US"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9 - Πίνακας"/>
          <p:cNvGraphicFramePr>
            <a:graphicFrameLocks noGrp="1"/>
          </p:cNvGraphicFramePr>
          <p:nvPr/>
        </p:nvGraphicFramePr>
        <p:xfrm>
          <a:off x="1524000" y="1433000"/>
          <a:ext cx="6096001" cy="3992000"/>
        </p:xfrm>
        <a:graphic>
          <a:graphicData uri="http://schemas.openxmlformats.org/drawingml/2006/table">
            <a:tbl>
              <a:tblPr/>
              <a:tblGrid>
                <a:gridCol w="770676"/>
                <a:gridCol w="687995"/>
                <a:gridCol w="598676"/>
                <a:gridCol w="513583"/>
                <a:gridCol w="513583"/>
                <a:gridCol w="512979"/>
                <a:gridCol w="523239"/>
                <a:gridCol w="599280"/>
                <a:gridCol w="687995"/>
                <a:gridCol w="687995"/>
              </a:tblGrid>
              <a:tr h="361198">
                <a:tc gridSpan="10">
                  <a:txBody>
                    <a:bodyPr/>
                    <a:lstStyle/>
                    <a:p>
                      <a:pPr>
                        <a:lnSpc>
                          <a:spcPct val="115000"/>
                        </a:lnSpc>
                        <a:spcAft>
                          <a:spcPts val="750"/>
                        </a:spcAft>
                      </a:pPr>
                      <a:r>
                        <a:rPr lang="el-GR" sz="1000" b="1" i="1" dirty="0">
                          <a:solidFill>
                            <a:srgbClr val="333333"/>
                          </a:solidFill>
                          <a:latin typeface="Helvetica"/>
                          <a:ea typeface="Times New Roman"/>
                          <a:cs typeface="Times New Roman"/>
                        </a:rPr>
                        <a:t>Πίνακας 1</a:t>
                      </a:r>
                      <a:r>
                        <a:rPr lang="el-GR" sz="1000" i="1" dirty="0">
                          <a:solidFill>
                            <a:srgbClr val="333333"/>
                          </a:solidFill>
                          <a:latin typeface="Helvetica"/>
                          <a:ea typeface="Times New Roman"/>
                          <a:cs typeface="Times New Roman"/>
                        </a:rPr>
                        <a:t>: Εκτίμηση μέσης ετήσιας ταχύτητας μιας περιοχής με βάση τους δείκτες παραμόρφωσης δέντρων </a:t>
                      </a:r>
                      <a:r>
                        <a:rPr lang="el-GR" sz="1000" i="1" dirty="0" err="1">
                          <a:solidFill>
                            <a:srgbClr val="333333"/>
                          </a:solidFill>
                          <a:latin typeface="Helvetica"/>
                          <a:ea typeface="Times New Roman"/>
                          <a:cs typeface="Times New Roman"/>
                        </a:rPr>
                        <a:t>Griggs</a:t>
                      </a:r>
                      <a:r>
                        <a:rPr lang="el-GR" sz="1000" i="1" dirty="0">
                          <a:solidFill>
                            <a:srgbClr val="333333"/>
                          </a:solidFill>
                          <a:latin typeface="Helvetica"/>
                          <a:ea typeface="Times New Roman"/>
                          <a:cs typeface="Times New Roman"/>
                        </a:rPr>
                        <a:t>-</a:t>
                      </a:r>
                      <a:r>
                        <a:rPr lang="el-GR" sz="1000" i="1" dirty="0" err="1">
                          <a:solidFill>
                            <a:srgbClr val="333333"/>
                          </a:solidFill>
                          <a:latin typeface="Helvetica"/>
                          <a:ea typeface="Times New Roman"/>
                          <a:cs typeface="Times New Roman"/>
                        </a:rPr>
                        <a:t>Putnam</a:t>
                      </a:r>
                      <a:r>
                        <a:rPr lang="el-GR" sz="1000" i="1" dirty="0">
                          <a:solidFill>
                            <a:srgbClr val="333333"/>
                          </a:solidFill>
                          <a:latin typeface="Helvetica"/>
                          <a:ea typeface="Times New Roman"/>
                          <a:cs typeface="Times New Roman"/>
                        </a:rPr>
                        <a:t> και </a:t>
                      </a:r>
                      <a:r>
                        <a:rPr lang="el-GR" sz="1000" i="1" dirty="0" err="1">
                          <a:solidFill>
                            <a:srgbClr val="333333"/>
                          </a:solidFill>
                          <a:latin typeface="Helvetica"/>
                          <a:ea typeface="Times New Roman"/>
                          <a:cs typeface="Times New Roman"/>
                        </a:rPr>
                        <a:t>Barsch</a:t>
                      </a:r>
                      <a:r>
                        <a:rPr lang="el-GR" sz="1000" i="1" dirty="0">
                          <a:solidFill>
                            <a:srgbClr val="333333"/>
                          </a:solidFill>
                          <a:latin typeface="Helvetica"/>
                          <a:ea typeface="Times New Roman"/>
                          <a:cs typeface="Times New Roman"/>
                        </a:rPr>
                        <a:t>.</a:t>
                      </a:r>
                      <a:endParaRPr lang="el-GR" sz="1100" dirty="0">
                        <a:latin typeface="Calibri"/>
                        <a:ea typeface="Calibri"/>
                        <a:cs typeface="Times New Roman"/>
                      </a:endParaRPr>
                    </a:p>
                  </a:txBody>
                  <a:tcPr marL="0" marR="0" marT="0" marB="0">
                    <a:lnL>
                      <a:noFill/>
                    </a:lnL>
                    <a:lnR>
                      <a:noFill/>
                    </a:lnR>
                    <a:lnT>
                      <a:noFill/>
                    </a:lnT>
                    <a:lnB>
                      <a:noFill/>
                    </a:lnB>
                    <a:solidFill>
                      <a:srgbClr val="FAFAFA"/>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460908">
                <a:tc rowSpan="3">
                  <a:txBody>
                    <a:bodyPr/>
                    <a:lstStyle/>
                    <a:p>
                      <a:pPr algn="ctr">
                        <a:lnSpc>
                          <a:spcPct val="115000"/>
                        </a:lnSpc>
                        <a:spcAft>
                          <a:spcPts val="750"/>
                        </a:spcAft>
                      </a:pPr>
                      <a:r>
                        <a:rPr lang="el-GR" sz="1000" dirty="0">
                          <a:solidFill>
                            <a:srgbClr val="333333"/>
                          </a:solidFill>
                          <a:latin typeface="Helvetica"/>
                          <a:ea typeface="Times New Roman"/>
                          <a:cs typeface="Times New Roman"/>
                        </a:rPr>
                        <a:t>Είδος</a:t>
                      </a:r>
                      <a:endParaRPr lang="el-GR" sz="1100" dirty="0">
                        <a:latin typeface="Calibri"/>
                        <a:ea typeface="Calibri"/>
                        <a:cs typeface="Times New Roman"/>
                      </a:endParaRPr>
                    </a:p>
                    <a:p>
                      <a:pPr algn="ctr">
                        <a:lnSpc>
                          <a:spcPct val="115000"/>
                        </a:lnSpc>
                        <a:spcAft>
                          <a:spcPts val="750"/>
                        </a:spcAft>
                      </a:pPr>
                      <a:r>
                        <a:rPr lang="el-GR" sz="1000" dirty="0">
                          <a:solidFill>
                            <a:srgbClr val="333333"/>
                          </a:solidFill>
                          <a:latin typeface="Helvetica"/>
                          <a:ea typeface="Times New Roman"/>
                          <a:cs typeface="Times New Roman"/>
                        </a:rPr>
                        <a:t>δέντρου</a:t>
                      </a:r>
                      <a:endParaRPr lang="el-GR" sz="1100" dirty="0">
                        <a:latin typeface="Calibri"/>
                        <a:ea typeface="Calibri"/>
                        <a:cs typeface="Times New Roman"/>
                      </a:endParaRPr>
                    </a:p>
                  </a:txBody>
                  <a:tcPr marL="0" marR="0" marT="0" marB="0" anchor="ctr">
                    <a:lnL>
                      <a:noFill/>
                    </a:lnL>
                    <a:lnR>
                      <a:noFill/>
                    </a:lnR>
                    <a:lnT>
                      <a:noFill/>
                    </a:lnT>
                    <a:lnB>
                      <a:noFill/>
                    </a:lnB>
                    <a:solidFill>
                      <a:srgbClr val="FAFAFA"/>
                    </a:solidFill>
                  </a:tcPr>
                </a:tc>
                <a:tc rowSpan="3">
                  <a:txBody>
                    <a:bodyPr/>
                    <a:lstStyle/>
                    <a:p>
                      <a:pPr algn="ctr">
                        <a:lnSpc>
                          <a:spcPct val="115000"/>
                        </a:lnSpc>
                        <a:spcAft>
                          <a:spcPts val="750"/>
                        </a:spcAft>
                      </a:pPr>
                      <a:r>
                        <a:rPr lang="el-GR" sz="1000">
                          <a:solidFill>
                            <a:srgbClr val="333333"/>
                          </a:solidFill>
                          <a:latin typeface="Helvetica"/>
                          <a:ea typeface="Times New Roman"/>
                          <a:cs typeface="Times New Roman"/>
                        </a:rPr>
                        <a:t>Δείκτης</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gridSpan="8">
                  <a:txBody>
                    <a:bodyPr/>
                    <a:lstStyle/>
                    <a:p>
                      <a:pPr algn="ctr">
                        <a:lnSpc>
                          <a:spcPct val="115000"/>
                        </a:lnSpc>
                        <a:spcAft>
                          <a:spcPts val="750"/>
                        </a:spcAft>
                      </a:pPr>
                      <a:r>
                        <a:rPr lang="el-GR" sz="1000">
                          <a:solidFill>
                            <a:srgbClr val="333333"/>
                          </a:solidFill>
                          <a:latin typeface="Helvetica"/>
                          <a:ea typeface="Times New Roman"/>
                          <a:cs typeface="Times New Roman"/>
                        </a:rPr>
                        <a:t>Μέση ετήσια ταχύτητα ανέμου (m/sec)</a:t>
                      </a:r>
                      <a:endParaRPr lang="el-GR" sz="1100">
                        <a:latin typeface="Calibri"/>
                        <a:ea typeface="Calibri"/>
                        <a:cs typeface="Times New Roman"/>
                      </a:endParaRPr>
                    </a:p>
                    <a:p>
                      <a:pPr algn="ctr">
                        <a:lnSpc>
                          <a:spcPct val="115000"/>
                        </a:lnSpc>
                        <a:spcAft>
                          <a:spcPts val="750"/>
                        </a:spcAft>
                      </a:pPr>
                      <a:r>
                        <a:rPr lang="el-GR" sz="1000">
                          <a:solidFill>
                            <a:srgbClr val="333333"/>
                          </a:solidFill>
                          <a:latin typeface="Helvetica"/>
                          <a:ea typeface="Times New Roman"/>
                          <a:cs typeface="Times New Roman"/>
                        </a:rPr>
                        <a:t>και 95% όριο αξιοπιστίας (±m/sec)</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180599">
                <a:tc vMerge="1">
                  <a:txBody>
                    <a:bodyPr/>
                    <a:lstStyle/>
                    <a:p>
                      <a:endParaRPr lang="el-GR"/>
                    </a:p>
                  </a:txBody>
                  <a:tcPr/>
                </a:tc>
                <a:tc vMerge="1">
                  <a:txBody>
                    <a:bodyPr/>
                    <a:lstStyle/>
                    <a:p>
                      <a:endParaRPr lang="el-GR"/>
                    </a:p>
                  </a:txBody>
                  <a:tcPr/>
                </a:tc>
                <a:tc gridSpan="8">
                  <a:txBody>
                    <a:bodyPr/>
                    <a:lstStyle/>
                    <a:p>
                      <a:pPr algn="ctr">
                        <a:lnSpc>
                          <a:spcPct val="115000"/>
                        </a:lnSpc>
                        <a:spcAft>
                          <a:spcPts val="750"/>
                        </a:spcAft>
                      </a:pPr>
                      <a:r>
                        <a:rPr lang="el-GR" sz="1000">
                          <a:solidFill>
                            <a:srgbClr val="333333"/>
                          </a:solidFill>
                          <a:latin typeface="Helvetica"/>
                          <a:ea typeface="Times New Roman"/>
                          <a:cs typeface="Times New Roman"/>
                        </a:rPr>
                        <a:t>Τιμή Δείκτη</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180599">
                <a:tc vMerge="1">
                  <a:txBody>
                    <a:bodyPr/>
                    <a:lstStyle/>
                    <a:p>
                      <a:endParaRPr lang="el-GR"/>
                    </a:p>
                  </a:txBody>
                  <a:tcPr/>
                </a:tc>
                <a:tc vMerge="1">
                  <a:txBody>
                    <a:bodyPr/>
                    <a:lstStyle/>
                    <a:p>
                      <a:endParaRPr lang="el-GR"/>
                    </a:p>
                  </a:txBody>
                  <a:tcPr/>
                </a:tc>
                <a:tc>
                  <a:txBody>
                    <a:bodyPr/>
                    <a:lstStyle/>
                    <a:p>
                      <a:pPr algn="ctr">
                        <a:lnSpc>
                          <a:spcPct val="115000"/>
                        </a:lnSpc>
                        <a:spcAft>
                          <a:spcPts val="750"/>
                        </a:spcAft>
                      </a:pPr>
                      <a:r>
                        <a:rPr lang="el-GR" sz="1000">
                          <a:solidFill>
                            <a:srgbClr val="333333"/>
                          </a:solidFill>
                          <a:latin typeface="Helvetica"/>
                          <a:ea typeface="Times New Roman"/>
                          <a:cs typeface="Times New Roman"/>
                        </a:rPr>
                        <a:t>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2</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361198">
                <a:tc>
                  <a:txBody>
                    <a:bodyPr/>
                    <a:lstStyle/>
                    <a:p>
                      <a:pPr algn="ctr">
                        <a:lnSpc>
                          <a:spcPct val="115000"/>
                        </a:lnSpc>
                        <a:spcAft>
                          <a:spcPts val="750"/>
                        </a:spcAft>
                      </a:pPr>
                      <a:r>
                        <a:rPr lang="el-GR" sz="1000">
                          <a:solidFill>
                            <a:srgbClr val="333333"/>
                          </a:solidFill>
                          <a:latin typeface="Helvetica"/>
                          <a:ea typeface="Times New Roman"/>
                          <a:cs typeface="Times New Roman"/>
                        </a:rPr>
                        <a:t>Έλατο</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Griggs - Putnam</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6.0±2.0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6.7±1.9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7.4±1.8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8.1±1.8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8.8±1.8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9.5±1.8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10.2±1.9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10.9±2.0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541798">
                <a:tc>
                  <a:txBody>
                    <a:bodyPr/>
                    <a:lstStyle/>
                    <a:p>
                      <a:pPr algn="ctr">
                        <a:lnSpc>
                          <a:spcPct val="115000"/>
                        </a:lnSpc>
                        <a:spcAft>
                          <a:spcPts val="750"/>
                        </a:spcAft>
                      </a:pPr>
                      <a:r>
                        <a:rPr lang="el-GR" sz="1000">
                          <a:solidFill>
                            <a:srgbClr val="333333"/>
                          </a:solidFill>
                          <a:latin typeface="Helvetica"/>
                          <a:ea typeface="Times New Roman"/>
                          <a:cs typeface="Times New Roman"/>
                        </a:rPr>
                        <a:t>Άρκενθος (είδος πεύκου)</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Griggs - Putnam</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4.4±2.1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5.0±2.0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5.6±1.9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6.2±1.9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6.8±2.0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7.4±2.1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8.0±2.2</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8.6±2.5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361198">
                <a:tc>
                  <a:txBody>
                    <a:bodyPr/>
                    <a:lstStyle/>
                    <a:p>
                      <a:pPr algn="ctr">
                        <a:lnSpc>
                          <a:spcPct val="115000"/>
                        </a:lnSpc>
                        <a:spcAft>
                          <a:spcPts val="750"/>
                        </a:spcAft>
                      </a:pPr>
                      <a:r>
                        <a:rPr lang="el-GR" sz="1000">
                          <a:solidFill>
                            <a:srgbClr val="333333"/>
                          </a:solidFill>
                          <a:latin typeface="Helvetica"/>
                          <a:ea typeface="Times New Roman"/>
                          <a:cs typeface="Times New Roman"/>
                        </a:rPr>
                        <a:t>Έλατο</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Griggs - Putnam</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3.0±2.8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4.2±2.6</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5.4±2.5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6.6±2.4</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7.8±2.5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9.0±2.6</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10.2±2.8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11.4±3.0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361198">
                <a:tc>
                  <a:txBody>
                    <a:bodyPr/>
                    <a:lstStyle/>
                    <a:p>
                      <a:pPr algn="ctr">
                        <a:lnSpc>
                          <a:spcPct val="115000"/>
                        </a:lnSpc>
                        <a:spcAft>
                          <a:spcPts val="750"/>
                        </a:spcAft>
                      </a:pPr>
                      <a:r>
                        <a:rPr lang="el-GR" sz="1000">
                          <a:solidFill>
                            <a:srgbClr val="333333"/>
                          </a:solidFill>
                          <a:latin typeface="Helvetica"/>
                          <a:ea typeface="Times New Roman"/>
                          <a:cs typeface="Times New Roman"/>
                        </a:rPr>
                        <a:t>Πεύκο</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Griggs - Putnam</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3.3±1.9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4.0±1.8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4.7±1.7</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5.4±1.8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6.1±1.8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6.8±2.0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7.5±2.1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8.2±2.3</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460908">
                <a:tc>
                  <a:txBody>
                    <a:bodyPr/>
                    <a:lstStyle/>
                    <a:p>
                      <a:pPr algn="ctr">
                        <a:lnSpc>
                          <a:spcPct val="115000"/>
                        </a:lnSpc>
                        <a:spcAft>
                          <a:spcPts val="750"/>
                        </a:spcAft>
                      </a:pPr>
                      <a:r>
                        <a:rPr lang="el-GR" sz="1000">
                          <a:solidFill>
                            <a:srgbClr val="333333"/>
                          </a:solidFill>
                          <a:latin typeface="Helvetica"/>
                          <a:ea typeface="Times New Roman"/>
                          <a:cs typeface="Times New Roman"/>
                        </a:rPr>
                        <a:t>Pseudotsuga</a:t>
                      </a:r>
                      <a:endParaRPr lang="el-GR" sz="1100">
                        <a:latin typeface="Calibri"/>
                        <a:ea typeface="Calibri"/>
                        <a:cs typeface="Times New Roman"/>
                      </a:endParaRPr>
                    </a:p>
                    <a:p>
                      <a:pPr algn="ctr">
                        <a:lnSpc>
                          <a:spcPct val="115000"/>
                        </a:lnSpc>
                        <a:spcAft>
                          <a:spcPts val="750"/>
                        </a:spcAft>
                      </a:pPr>
                      <a:r>
                        <a:rPr lang="el-GR" sz="1000">
                          <a:solidFill>
                            <a:srgbClr val="333333"/>
                          </a:solidFill>
                          <a:latin typeface="Helvetica"/>
                          <a:ea typeface="Times New Roman"/>
                          <a:cs typeface="Times New Roman"/>
                        </a:rPr>
                        <a:t>(Dougas Fir)</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Griggs - Putnam</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3.3±1.7</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4.1±1.6</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4.9±1.5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dirty="0">
                          <a:solidFill>
                            <a:srgbClr val="333333"/>
                          </a:solidFill>
                          <a:latin typeface="Helvetica"/>
                          <a:ea typeface="Times New Roman"/>
                          <a:cs typeface="Times New Roman"/>
                        </a:rPr>
                        <a:t>5.7±1.5</a:t>
                      </a:r>
                      <a:endParaRPr lang="el-GR" sz="1100" dirty="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6.5±1.5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7.3±1.6</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8.1±1.8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8.9±1.9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180599">
                <a:tc>
                  <a:txBody>
                    <a:bodyPr/>
                    <a:lstStyle/>
                    <a:p>
                      <a:pPr algn="ctr">
                        <a:lnSpc>
                          <a:spcPct val="115000"/>
                        </a:lnSpc>
                        <a:spcAft>
                          <a:spcPts val="750"/>
                        </a:spcAft>
                      </a:pPr>
                      <a:r>
                        <a:rPr lang="el-GR" sz="1000">
                          <a:solidFill>
                            <a:srgbClr val="333333"/>
                          </a:solidFill>
                          <a:latin typeface="Helvetica"/>
                          <a:ea typeface="Times New Roman"/>
                          <a:cs typeface="Times New Roman"/>
                        </a:rPr>
                        <a:t>Σφένδαμνος</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Barsch</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3.4±1.5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4.3±1.0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5.2±1.4</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6.1±2.2</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7.0±3.1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7.9±4.1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8.8±5.1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9.7±6.1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180599">
                <a:tc>
                  <a:txBody>
                    <a:bodyPr/>
                    <a:lstStyle/>
                    <a:p>
                      <a:pPr algn="ctr">
                        <a:lnSpc>
                          <a:spcPct val="115000"/>
                        </a:lnSpc>
                        <a:spcAft>
                          <a:spcPts val="750"/>
                        </a:spcAft>
                      </a:pPr>
                      <a:r>
                        <a:rPr lang="el-GR" sz="1000">
                          <a:solidFill>
                            <a:srgbClr val="333333"/>
                          </a:solidFill>
                          <a:latin typeface="Helvetica"/>
                          <a:ea typeface="Times New Roman"/>
                          <a:cs typeface="Times New Roman"/>
                        </a:rPr>
                        <a:t>Βελανιδιά</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Barsch</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3.0±1.8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4.1±1.7</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5.2±1.7</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6.3±1.8</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7.4±1.9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8.5±2.1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9.6±2.3</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10.7±2.5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180599">
                <a:tc>
                  <a:txBody>
                    <a:bodyPr/>
                    <a:lstStyle/>
                    <a:p>
                      <a:pPr algn="ctr">
                        <a:lnSpc>
                          <a:spcPct val="115000"/>
                        </a:lnSpc>
                        <a:spcAft>
                          <a:spcPts val="750"/>
                        </a:spcAft>
                      </a:pPr>
                      <a:r>
                        <a:rPr lang="el-GR" sz="1000">
                          <a:solidFill>
                            <a:srgbClr val="333333"/>
                          </a:solidFill>
                          <a:latin typeface="Helvetica"/>
                          <a:ea typeface="Times New Roman"/>
                          <a:cs typeface="Times New Roman"/>
                        </a:rPr>
                        <a:t>Ακακία</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Barsch</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3.7±1.2</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4.4±1.0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5.1±1.0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5.8±1.3</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6.5±1.7</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7.2±2.1</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7.9±2.5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8.6±3.0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r>
              <a:tr h="180599">
                <a:tc>
                  <a:txBody>
                    <a:bodyPr/>
                    <a:lstStyle/>
                    <a:p>
                      <a:pPr algn="ctr">
                        <a:lnSpc>
                          <a:spcPct val="115000"/>
                        </a:lnSpc>
                        <a:spcAft>
                          <a:spcPts val="750"/>
                        </a:spcAft>
                      </a:pPr>
                      <a:r>
                        <a:rPr lang="el-GR" sz="1000">
                          <a:solidFill>
                            <a:srgbClr val="333333"/>
                          </a:solidFill>
                          <a:latin typeface="Helvetica"/>
                          <a:ea typeface="Times New Roman"/>
                          <a:cs typeface="Times New Roman"/>
                        </a:rPr>
                        <a:t>Πτελέα</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Barsch</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3.3±1.5</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4.4±1.4</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5.5±1.4</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6.6±1.6</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7.7±2.0</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8.8±2.4</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a:solidFill>
                            <a:srgbClr val="333333"/>
                          </a:solidFill>
                          <a:latin typeface="Helvetica"/>
                          <a:ea typeface="Times New Roman"/>
                          <a:cs typeface="Times New Roman"/>
                        </a:rPr>
                        <a:t>9.9±2.9</a:t>
                      </a:r>
                      <a:endParaRPr lang="el-GR" sz="1100">
                        <a:latin typeface="Calibri"/>
                        <a:ea typeface="Calibri"/>
                        <a:cs typeface="Times New Roman"/>
                      </a:endParaRPr>
                    </a:p>
                  </a:txBody>
                  <a:tcPr marL="0" marR="0" marT="0" marB="0" anchor="ctr">
                    <a:lnL>
                      <a:noFill/>
                    </a:lnL>
                    <a:lnR>
                      <a:noFill/>
                    </a:lnR>
                    <a:lnT>
                      <a:noFill/>
                    </a:lnT>
                    <a:lnB>
                      <a:noFill/>
                    </a:lnB>
                    <a:solidFill>
                      <a:srgbClr val="FAFAFA"/>
                    </a:solidFill>
                  </a:tcPr>
                </a:tc>
                <a:tc>
                  <a:txBody>
                    <a:bodyPr/>
                    <a:lstStyle/>
                    <a:p>
                      <a:pPr algn="ctr">
                        <a:lnSpc>
                          <a:spcPct val="115000"/>
                        </a:lnSpc>
                        <a:spcAft>
                          <a:spcPts val="750"/>
                        </a:spcAft>
                      </a:pPr>
                      <a:r>
                        <a:rPr lang="el-GR" sz="1000" dirty="0">
                          <a:solidFill>
                            <a:srgbClr val="333333"/>
                          </a:solidFill>
                          <a:latin typeface="Helvetica"/>
                          <a:ea typeface="Times New Roman"/>
                          <a:cs typeface="Times New Roman"/>
                        </a:rPr>
                        <a:t>11.0±3.4</a:t>
                      </a:r>
                      <a:endParaRPr lang="el-GR" sz="1100" dirty="0">
                        <a:latin typeface="Calibri"/>
                        <a:ea typeface="Calibri"/>
                        <a:cs typeface="Times New Roman"/>
                      </a:endParaRPr>
                    </a:p>
                  </a:txBody>
                  <a:tcPr marL="0" marR="0" marT="0" marB="0" anchor="ctr">
                    <a:lnL>
                      <a:noFill/>
                    </a:lnL>
                    <a:lnR>
                      <a:noFill/>
                    </a:lnR>
                    <a:lnT>
                      <a:noFill/>
                    </a:lnT>
                    <a:lnB>
                      <a:noFill/>
                    </a:lnB>
                    <a:solidFill>
                      <a:srgbClr val="FAFAFA"/>
                    </a:solidFill>
                  </a:tcPr>
                </a:tc>
              </a:tr>
            </a:tbl>
          </a:graphicData>
        </a:graphic>
      </p:graphicFrame>
      <p:pic>
        <p:nvPicPr>
          <p:cNvPr id="11" name="Picture 3" descr="G:\ΤΕΠ\Άνεμος\info\δείκτες_παραμόρφωσης_κονικά-650x701.jpg"/>
          <p:cNvPicPr>
            <a:picLocks noChangeAspect="1" noChangeArrowheads="1"/>
          </p:cNvPicPr>
          <p:nvPr/>
        </p:nvPicPr>
        <p:blipFill>
          <a:blip r:embed="rId2" cstate="print"/>
          <a:srcRect/>
          <a:stretch>
            <a:fillRect/>
          </a:stretch>
        </p:blipFill>
        <p:spPr bwMode="auto">
          <a:xfrm>
            <a:off x="2261321" y="1357298"/>
            <a:ext cx="4239403" cy="45720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980728"/>
          </a:xfrm>
        </p:spPr>
        <p:txBody>
          <a:bodyPr>
            <a:normAutofit/>
          </a:bodyPr>
          <a:lstStyle/>
          <a:p>
            <a:r>
              <a:rPr lang="el-GR" sz="3000" b="1" dirty="0" smtClean="0"/>
              <a:t>Μελέτη εκτίμησης αιολικού δυναμικού - Βήμα 2</a:t>
            </a:r>
            <a:endParaRPr lang="el-GR" sz="3000" b="1" dirty="0"/>
          </a:p>
        </p:txBody>
      </p:sp>
      <p:sp>
        <p:nvSpPr>
          <p:cNvPr id="3" name="2 - Θέση περιεχομένου"/>
          <p:cNvSpPr>
            <a:spLocks noGrp="1"/>
          </p:cNvSpPr>
          <p:nvPr>
            <p:ph idx="1"/>
          </p:nvPr>
        </p:nvSpPr>
        <p:spPr>
          <a:xfrm>
            <a:off x="285720" y="1124744"/>
            <a:ext cx="8483432" cy="4896544"/>
          </a:xfrm>
        </p:spPr>
        <p:txBody>
          <a:bodyPr>
            <a:normAutofit/>
          </a:bodyPr>
          <a:lstStyle/>
          <a:p>
            <a:pPr lvl="1">
              <a:buFont typeface="Arial" pitchFamily="34" charset="0"/>
              <a:buChar char="•"/>
            </a:pPr>
            <a:r>
              <a:rPr lang="el-GR" sz="2200" b="1" dirty="0" smtClean="0"/>
              <a:t>ΒΗΜΑ 2: </a:t>
            </a:r>
            <a:r>
              <a:rPr lang="el-GR" sz="2200" dirty="0" smtClean="0"/>
              <a:t>Ακολουθεί ακριβής αξιολόγηση μέσω εγκατάστασης μετεωρολογικού ιστού και πραγματοποίησης μακροχρόνιων μετρήσεων. </a:t>
            </a:r>
            <a:endParaRPr lang="en-US" sz="2200" dirty="0" smtClean="0"/>
          </a:p>
          <a:p>
            <a:pPr lvl="1">
              <a:buFont typeface="Arial" pitchFamily="34" charset="0"/>
              <a:buChar char="•"/>
            </a:pPr>
            <a:endParaRPr lang="el-GR" sz="2200" dirty="0" smtClean="0"/>
          </a:p>
          <a:p>
            <a:pPr lvl="2">
              <a:buFont typeface="Courier New" pitchFamily="49" charset="0"/>
              <a:buChar char="o"/>
            </a:pPr>
            <a:r>
              <a:rPr lang="el-GR" sz="2200" b="1" dirty="0" smtClean="0"/>
              <a:t>Επίγειες μετρήσεις </a:t>
            </a:r>
            <a:r>
              <a:rPr lang="el-GR" sz="2200" dirty="0" smtClean="0"/>
              <a:t>ταχύτητας και διεύθυνσης ανέμου </a:t>
            </a:r>
            <a:r>
              <a:rPr lang="el-GR" sz="2200" b="1" dirty="0" smtClean="0"/>
              <a:t>για τουλάχιστον 1 έτος</a:t>
            </a:r>
            <a:r>
              <a:rPr lang="el-GR" sz="2200" dirty="0" smtClean="0"/>
              <a:t>:</a:t>
            </a:r>
          </a:p>
          <a:p>
            <a:pPr lvl="3">
              <a:buNone/>
            </a:pPr>
            <a:r>
              <a:rPr lang="el-GR" sz="1800" dirty="0" smtClean="0"/>
              <a:t>	Τοποθέτηση ιστού σε ύψος κατά προτίμηση ίσο με το ύψος της πλήμνης της αιολικής μηχανής.</a:t>
            </a:r>
          </a:p>
          <a:p>
            <a:pPr lvl="3">
              <a:buNone/>
            </a:pPr>
            <a:r>
              <a:rPr lang="el-GR" sz="1800" dirty="0" smtClean="0"/>
              <a:t>	Υπάρχει η δυνατότητα τοποθέτησης ανεμομέτρων σε διάφορα ύψη του ιστού.</a:t>
            </a:r>
          </a:p>
          <a:p>
            <a:pPr lvl="2">
              <a:buFont typeface="Courier New" pitchFamily="49" charset="0"/>
              <a:buChar char="o"/>
            </a:pPr>
            <a:r>
              <a:rPr lang="el-GR" sz="2200" dirty="0" smtClean="0"/>
              <a:t>Σύγκριση με μακροχρόνιες (20-30 ετών) </a:t>
            </a:r>
            <a:r>
              <a:rPr lang="el-GR" sz="2200" b="1" dirty="0" smtClean="0"/>
              <a:t>μετρήσεις δορυφόρων</a:t>
            </a:r>
            <a:r>
              <a:rPr lang="el-GR" sz="2200" dirty="0" smtClean="0"/>
              <a:t> σε δύο σημεία που βρίσκονται κοντά στις προτεινόμενες θέσεις εγκατάστασης. </a:t>
            </a:r>
          </a:p>
          <a:p>
            <a:pPr lvl="3">
              <a:buNone/>
            </a:pPr>
            <a:r>
              <a:rPr lang="el-GR" sz="1800" dirty="0" smtClean="0"/>
              <a:t>	Αναγωγή στα σημεία ενδιαφέροντος.</a:t>
            </a:r>
          </a:p>
          <a:p>
            <a:pPr lvl="1">
              <a:buFont typeface="Arial" pitchFamily="34" charset="0"/>
              <a:buChar char="•"/>
            </a:pPr>
            <a:endParaRPr lang="el-GR" sz="2000" dirty="0" smtClean="0"/>
          </a:p>
          <a:p>
            <a:endParaRPr lang="el-GR" sz="19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605620" cy="980728"/>
          </a:xfrm>
        </p:spPr>
        <p:txBody>
          <a:bodyPr>
            <a:noAutofit/>
          </a:bodyPr>
          <a:lstStyle/>
          <a:p>
            <a:r>
              <a:rPr lang="el-GR" sz="2800" b="1" dirty="0" smtClean="0"/>
              <a:t>Μελέτη εκτίμησης αιολικού δυναμικού – Βήματα 3 και 4</a:t>
            </a:r>
            <a:endParaRPr lang="el-GR" sz="2800" b="1" dirty="0"/>
          </a:p>
        </p:txBody>
      </p:sp>
      <p:sp>
        <p:nvSpPr>
          <p:cNvPr id="3" name="2 - Θέση περιεχομένου"/>
          <p:cNvSpPr>
            <a:spLocks noGrp="1"/>
          </p:cNvSpPr>
          <p:nvPr>
            <p:ph idx="1"/>
          </p:nvPr>
        </p:nvSpPr>
        <p:spPr>
          <a:xfrm>
            <a:off x="539552" y="857232"/>
            <a:ext cx="8229600" cy="5164056"/>
          </a:xfrm>
        </p:spPr>
        <p:txBody>
          <a:bodyPr>
            <a:normAutofit/>
          </a:bodyPr>
          <a:lstStyle/>
          <a:p>
            <a:pPr lvl="1">
              <a:buFont typeface="Arial" pitchFamily="34" charset="0"/>
              <a:buChar char="•"/>
            </a:pPr>
            <a:r>
              <a:rPr lang="el-GR" sz="2000" b="1" dirty="0" smtClean="0"/>
              <a:t>ΒΗΜΑ 3: </a:t>
            </a:r>
            <a:r>
              <a:rPr lang="el-GR" sz="2000" dirty="0" smtClean="0"/>
              <a:t>Στατιστική επεξεργασία δεδομένων: </a:t>
            </a:r>
          </a:p>
          <a:p>
            <a:pPr lvl="2">
              <a:buNone/>
            </a:pPr>
            <a:r>
              <a:rPr lang="el-GR" sz="1600" dirty="0" smtClean="0"/>
              <a:t>	Κατασκευή </a:t>
            </a:r>
            <a:r>
              <a:rPr lang="el-GR" sz="1600" dirty="0" err="1" smtClean="0"/>
              <a:t>ροδογραμμάτων</a:t>
            </a:r>
            <a:r>
              <a:rPr lang="el-GR" sz="1600" dirty="0" smtClean="0"/>
              <a:t>, κατανομής πυκνότητας πιθανότητας </a:t>
            </a:r>
            <a:r>
              <a:rPr lang="en-US" sz="1600" dirty="0" err="1" smtClean="0"/>
              <a:t>Weibull</a:t>
            </a:r>
            <a:r>
              <a:rPr lang="el-GR" sz="1600" dirty="0" smtClean="0"/>
              <a:t>, υπολογισμός ακραίων τιμών </a:t>
            </a:r>
            <a:r>
              <a:rPr lang="en-US" sz="1600" dirty="0" smtClean="0"/>
              <a:t>V</a:t>
            </a:r>
            <a:r>
              <a:rPr lang="el-GR" sz="1600" dirty="0" smtClean="0"/>
              <a:t>,  τυπική απόκλιση </a:t>
            </a:r>
            <a:r>
              <a:rPr lang="el-GR" sz="1600" dirty="0" err="1" smtClean="0"/>
              <a:t>χρονοσειράς</a:t>
            </a:r>
            <a:r>
              <a:rPr lang="el-GR" sz="1600" dirty="0" smtClean="0"/>
              <a:t>, μέσες μηνιαίες τιμές, κ.ά.</a:t>
            </a:r>
          </a:p>
          <a:p>
            <a:pPr lvl="1">
              <a:buFont typeface="Arial" pitchFamily="34" charset="0"/>
              <a:buChar char="•"/>
            </a:pPr>
            <a:r>
              <a:rPr lang="el-GR" sz="2000" b="1" dirty="0" smtClean="0"/>
              <a:t>ΒΗΜΑ 4: </a:t>
            </a:r>
            <a:r>
              <a:rPr lang="el-GR" sz="2000" dirty="0" smtClean="0">
                <a:solidFill>
                  <a:srgbClr val="FF0000"/>
                </a:solidFill>
              </a:rPr>
              <a:t>Κατασκευή χαρτών αιολικού δυναμικού </a:t>
            </a:r>
            <a:r>
              <a:rPr lang="el-GR" sz="2000" dirty="0" smtClean="0"/>
              <a:t>μέσω λογισμικού που συνυπολογίζει τα στατιστικά αποτελέσματα και τα: </a:t>
            </a:r>
            <a:r>
              <a:rPr lang="en-US" sz="2000" dirty="0" smtClean="0"/>
              <a:t>z</a:t>
            </a:r>
            <a:r>
              <a:rPr lang="en-US" sz="2000" baseline="-25000" dirty="0" smtClean="0"/>
              <a:t>0</a:t>
            </a:r>
            <a:r>
              <a:rPr lang="en-US" sz="2000" dirty="0" smtClean="0"/>
              <a:t>, </a:t>
            </a:r>
            <a:r>
              <a:rPr lang="el-GR" sz="2000" dirty="0" smtClean="0"/>
              <a:t>ανάγλυφο εδάφους</a:t>
            </a:r>
          </a:p>
          <a:p>
            <a:pPr lvl="1">
              <a:buNone/>
            </a:pPr>
            <a:r>
              <a:rPr lang="el-GR" sz="2000" dirty="0" smtClean="0"/>
              <a:t>		</a:t>
            </a:r>
            <a:r>
              <a:rPr lang="el-GR" sz="1600" dirty="0" smtClean="0"/>
              <a:t>Κατασκευή </a:t>
            </a:r>
            <a:r>
              <a:rPr lang="el-GR" sz="1600" dirty="0" err="1" smtClean="0"/>
              <a:t>ροδογραμμάτων</a:t>
            </a:r>
            <a:r>
              <a:rPr lang="el-GR" sz="1600" dirty="0" smtClean="0"/>
              <a:t> και καμπυλών </a:t>
            </a:r>
            <a:r>
              <a:rPr lang="en-US" sz="1600" dirty="0" err="1" smtClean="0"/>
              <a:t>Weibull</a:t>
            </a:r>
            <a:r>
              <a:rPr lang="en-US" sz="1600" dirty="0" smtClean="0"/>
              <a:t> </a:t>
            </a:r>
            <a:r>
              <a:rPr lang="el-GR" sz="1600" dirty="0" smtClean="0"/>
              <a:t>στις προτεινόμενες θέσεις  </a:t>
            </a:r>
          </a:p>
          <a:p>
            <a:pPr lvl="1">
              <a:buNone/>
            </a:pPr>
            <a:r>
              <a:rPr lang="el-GR" sz="1600" dirty="0" smtClean="0"/>
              <a:t>         εγκατάστασης</a:t>
            </a:r>
          </a:p>
          <a:p>
            <a:pPr lvl="1"/>
            <a:endParaRPr lang="el-GR" sz="2000" dirty="0" smtClean="0"/>
          </a:p>
          <a:p>
            <a:endParaRPr lang="el-GR" sz="19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 name="Picture 9" descr="http://www.aiolikigi.gr/media/uploads/Figures/.thumbnails/wind_rose_kasos.jpg/wind_rose_kasos-325x319.jpg"/>
          <p:cNvPicPr/>
          <p:nvPr/>
        </p:nvPicPr>
        <p:blipFill>
          <a:blip r:embed="rId2" cstate="print"/>
          <a:srcRect/>
          <a:stretch>
            <a:fillRect/>
          </a:stretch>
        </p:blipFill>
        <p:spPr bwMode="auto">
          <a:xfrm>
            <a:off x="4978107" y="3357562"/>
            <a:ext cx="3094355" cy="3037840"/>
          </a:xfrm>
          <a:prstGeom prst="rect">
            <a:avLst/>
          </a:prstGeom>
          <a:noFill/>
          <a:ln w="3175">
            <a:solidFill>
              <a:schemeClr val="tx1"/>
            </a:solidFill>
            <a:miter lim="800000"/>
            <a:headEnd/>
            <a:tailEnd/>
          </a:ln>
        </p:spPr>
      </p:pic>
      <p:pic>
        <p:nvPicPr>
          <p:cNvPr id="7" name="Picture 7" descr="http://www.aiolikigi.gr/media/uploads/Figures/.thumbnails/weibull_kasos.jpg/weibull_kasos-325x253.jpg"/>
          <p:cNvPicPr/>
          <p:nvPr/>
        </p:nvPicPr>
        <p:blipFill>
          <a:blip r:embed="rId3" cstate="print"/>
          <a:srcRect/>
          <a:stretch>
            <a:fillRect/>
          </a:stretch>
        </p:blipFill>
        <p:spPr bwMode="auto">
          <a:xfrm>
            <a:off x="1406207" y="3929066"/>
            <a:ext cx="3094355" cy="2409825"/>
          </a:xfrm>
          <a:prstGeom prst="rect">
            <a:avLst/>
          </a:prstGeom>
          <a:noFill/>
          <a:ln w="3175">
            <a:solidFill>
              <a:schemeClr val="tx1"/>
            </a:solidFill>
            <a:miter lim="800000"/>
            <a:headEnd/>
            <a:tailEnd/>
          </a:ln>
        </p:spPr>
      </p:pic>
      <p:sp>
        <p:nvSpPr>
          <p:cNvPr id="9" name="Content Placeholder 6"/>
          <p:cNvSpPr txBox="1">
            <a:spLocks/>
          </p:cNvSpPr>
          <p:nvPr/>
        </p:nvSpPr>
        <p:spPr>
          <a:xfrm>
            <a:off x="928662" y="6357958"/>
            <a:ext cx="7572428" cy="500042"/>
          </a:xfrm>
          <a:prstGeom prst="rect">
            <a:avLst/>
          </a:prstGeom>
        </p:spPr>
        <p:txBody>
          <a:bodyPr vert="horz" lIns="91440" tIns="45720" rIns="91440" bIns="45720" rtlCol="0">
            <a:noAutofit/>
          </a:bodyPr>
          <a:lstStyle/>
          <a:p>
            <a:pPr marL="342900" indent="-342900" algn="ctr">
              <a:spcBef>
                <a:spcPct val="20000"/>
              </a:spcBef>
              <a:defRPr/>
            </a:pPr>
            <a:r>
              <a:rPr kumimoji="0" lang="el-GR" sz="1200" b="1" i="0" u="none" strike="noStrike" kern="1200" cap="none" spc="0" normalizeH="0" baseline="0" noProof="0" dirty="0" smtClean="0">
                <a:ln>
                  <a:noFill/>
                </a:ln>
                <a:solidFill>
                  <a:schemeClr val="tx1"/>
                </a:solidFill>
                <a:effectLst/>
                <a:uLnTx/>
                <a:uFillTx/>
                <a:latin typeface="+mn-lt"/>
                <a:ea typeface="+mn-ea"/>
                <a:cs typeface="+mn-cs"/>
              </a:rPr>
              <a:t>Κατανομή</a:t>
            </a:r>
            <a:r>
              <a:rPr kumimoji="0" lang="el-GR" sz="1200" b="1" i="0" u="none" strike="noStrike" kern="1200" cap="none" spc="0" normalizeH="0" noProof="0" dirty="0" smtClean="0">
                <a:ln>
                  <a:noFill/>
                </a:ln>
                <a:solidFill>
                  <a:schemeClr val="tx1"/>
                </a:solidFill>
                <a:effectLst/>
                <a:uLnTx/>
                <a:uFillTx/>
                <a:latin typeface="+mn-lt"/>
                <a:ea typeface="+mn-ea"/>
                <a:cs typeface="+mn-cs"/>
              </a:rPr>
              <a:t> </a:t>
            </a:r>
            <a:r>
              <a:rPr kumimoji="0" lang="en-US" sz="1200" b="1" i="0" u="none" strike="noStrike" kern="1200" cap="none" spc="0" normalizeH="0" noProof="0" dirty="0" err="1" smtClean="0">
                <a:ln>
                  <a:noFill/>
                </a:ln>
                <a:solidFill>
                  <a:schemeClr val="tx1"/>
                </a:solidFill>
                <a:effectLst/>
                <a:uLnTx/>
                <a:uFillTx/>
                <a:latin typeface="+mn-lt"/>
                <a:ea typeface="+mn-ea"/>
                <a:cs typeface="+mn-cs"/>
              </a:rPr>
              <a:t>Weibul</a:t>
            </a:r>
            <a:r>
              <a:rPr lang="en-US" sz="1200" b="1" dirty="0" smtClean="0"/>
              <a:t>l</a:t>
            </a:r>
            <a:r>
              <a:rPr lang="el-GR" sz="1200" b="1" dirty="0" smtClean="0"/>
              <a:t> </a:t>
            </a:r>
            <a:r>
              <a:rPr kumimoji="0" lang="el-GR" sz="1200" b="1" i="0" u="none" strike="noStrike" kern="1200" cap="none" spc="0" normalizeH="0" noProof="0" dirty="0" smtClean="0">
                <a:ln>
                  <a:noFill/>
                </a:ln>
                <a:solidFill>
                  <a:schemeClr val="tx1"/>
                </a:solidFill>
                <a:effectLst/>
                <a:uLnTx/>
                <a:uFillTx/>
                <a:latin typeface="+mn-lt"/>
                <a:ea typeface="+mn-ea"/>
                <a:cs typeface="+mn-cs"/>
              </a:rPr>
              <a:t>ταχύτητας ανέμου                                          </a:t>
            </a:r>
            <a:r>
              <a:rPr lang="el-GR" sz="1200" b="1" dirty="0" err="1" smtClean="0"/>
              <a:t>Ροδόγραμμα</a:t>
            </a:r>
            <a:r>
              <a:rPr lang="el-GR" sz="1200" b="1" dirty="0" smtClean="0"/>
              <a:t> ταχύτητας ανέμου</a:t>
            </a:r>
            <a:endParaRPr lang="en-US" sz="1200" dirty="0" smtClean="0"/>
          </a:p>
          <a:p>
            <a:pPr marL="342900" indent="-342900">
              <a:spcBef>
                <a:spcPct val="20000"/>
              </a:spcBef>
              <a:defRPr/>
            </a:pPr>
            <a:r>
              <a:rPr lang="el-GR" sz="1200" b="1" dirty="0" smtClean="0"/>
              <a:t>Πηγή διαγραμμάτων: </a:t>
            </a:r>
            <a:r>
              <a:rPr lang="en-US" sz="1200" dirty="0" smtClean="0"/>
              <a:t>http://www.aiolikigi.gr/el/e-learning/wind-potential-evaluation/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5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72008"/>
            <a:ext cx="8229600" cy="980728"/>
          </a:xfrm>
        </p:spPr>
        <p:txBody>
          <a:bodyPr>
            <a:normAutofit/>
          </a:bodyPr>
          <a:lstStyle/>
          <a:p>
            <a:r>
              <a:rPr lang="el-GR" sz="2500" b="1" dirty="0" smtClean="0"/>
              <a:t>Στατιστική επεξεργασία, κατασκευή αιολικών χαρτών</a:t>
            </a:r>
            <a:endParaRPr lang="el-GR" sz="2500" b="1"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7346" name="Picture 2" descr="http://www.aiolikigi.gr/media/uploads/Figures/.thumbnails/figure_26_-_gr.jpg/figure_26_-_gr-650x401.jpg"/>
          <p:cNvPicPr>
            <a:picLocks noChangeAspect="1" noChangeArrowheads="1"/>
          </p:cNvPicPr>
          <p:nvPr/>
        </p:nvPicPr>
        <p:blipFill>
          <a:blip r:embed="rId2" cstate="print"/>
          <a:srcRect/>
          <a:stretch>
            <a:fillRect/>
          </a:stretch>
        </p:blipFill>
        <p:spPr bwMode="auto">
          <a:xfrm>
            <a:off x="785786" y="1071546"/>
            <a:ext cx="7643834" cy="4715658"/>
          </a:xfrm>
          <a:prstGeom prst="rect">
            <a:avLst/>
          </a:prstGeom>
          <a:noFill/>
        </p:spPr>
      </p:pic>
      <p:sp>
        <p:nvSpPr>
          <p:cNvPr id="12" name="Content Placeholder 6"/>
          <p:cNvSpPr txBox="1">
            <a:spLocks/>
          </p:cNvSpPr>
          <p:nvPr/>
        </p:nvSpPr>
        <p:spPr>
          <a:xfrm>
            <a:off x="1785950" y="5929330"/>
            <a:ext cx="4714876" cy="486386"/>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l-GR" sz="1600" b="1" i="0" u="none" strike="noStrike" kern="1200" cap="none" spc="0" normalizeH="0" baseline="0" noProof="0" dirty="0" smtClean="0">
                <a:ln>
                  <a:noFill/>
                </a:ln>
                <a:solidFill>
                  <a:schemeClr val="tx1"/>
                </a:solidFill>
                <a:effectLst/>
                <a:uLnTx/>
                <a:uFillTx/>
                <a:latin typeface="+mn-lt"/>
                <a:ea typeface="+mn-ea"/>
                <a:cs typeface="+mn-cs"/>
              </a:rPr>
              <a:t>Αιολικός</a:t>
            </a:r>
            <a:r>
              <a:rPr kumimoji="0" lang="el-GR" sz="1600" b="1" i="0" u="none" strike="noStrike" kern="1200" cap="none" spc="0" normalizeH="0" noProof="0" dirty="0" smtClean="0">
                <a:ln>
                  <a:noFill/>
                </a:ln>
                <a:solidFill>
                  <a:schemeClr val="tx1"/>
                </a:solidFill>
                <a:effectLst/>
                <a:uLnTx/>
                <a:uFillTx/>
                <a:latin typeface="+mn-lt"/>
                <a:ea typeface="+mn-ea"/>
                <a:cs typeface="+mn-cs"/>
              </a:rPr>
              <a:t> χ</a:t>
            </a:r>
            <a:r>
              <a:rPr kumimoji="0" lang="el-GR" sz="1600" b="1" i="0" u="none" strike="noStrike" kern="1200" cap="none" spc="0" normalizeH="0" baseline="0" noProof="0" dirty="0" smtClean="0">
                <a:ln>
                  <a:noFill/>
                </a:ln>
                <a:solidFill>
                  <a:schemeClr val="tx1"/>
                </a:solidFill>
                <a:effectLst/>
                <a:uLnTx/>
                <a:uFillTx/>
                <a:latin typeface="+mn-lt"/>
                <a:ea typeface="+mn-ea"/>
                <a:cs typeface="+mn-cs"/>
              </a:rPr>
              <a:t>άρτης</a:t>
            </a:r>
          </a:p>
          <a:p>
            <a:pPr marL="342900" indent="-342900">
              <a:spcBef>
                <a:spcPct val="20000"/>
              </a:spcBef>
              <a:defRPr/>
            </a:pPr>
            <a:r>
              <a:rPr lang="el-GR" sz="1200" b="1" dirty="0" smtClean="0"/>
              <a:t>Πηγή: </a:t>
            </a:r>
            <a:r>
              <a:rPr lang="en-US" sz="1200" dirty="0" smtClean="0"/>
              <a:t>http://www.aiolikigi.gr/el/e-learning/wind-potential-evaluation/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5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cstate="print"/>
          <a:srcRect/>
          <a:stretch>
            <a:fillRect/>
          </a:stretch>
        </p:blipFill>
        <p:spPr bwMode="auto">
          <a:xfrm>
            <a:off x="152400" y="188640"/>
            <a:ext cx="8839200" cy="64740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243408"/>
            <a:ext cx="8229600" cy="980728"/>
          </a:xfrm>
        </p:spPr>
        <p:txBody>
          <a:bodyPr/>
          <a:lstStyle/>
          <a:p>
            <a:r>
              <a:rPr lang="el-GR" b="1" dirty="0" smtClean="0"/>
              <a:t>Χάρτες αιολικού δυναμικού, ΚΑΠΕ</a:t>
            </a:r>
            <a:endParaRPr lang="el-GR" b="1" dirty="0"/>
          </a:p>
        </p:txBody>
      </p:sp>
      <p:sp>
        <p:nvSpPr>
          <p:cNvPr id="7" name="Content Placeholder 6"/>
          <p:cNvSpPr>
            <a:spLocks noGrp="1"/>
          </p:cNvSpPr>
          <p:nvPr>
            <p:ph idx="1"/>
          </p:nvPr>
        </p:nvSpPr>
        <p:spPr>
          <a:xfrm>
            <a:off x="539552" y="6381328"/>
            <a:ext cx="7920880" cy="349499"/>
          </a:xfrm>
        </p:spPr>
        <p:txBody>
          <a:bodyPr>
            <a:normAutofit fontScale="62500" lnSpcReduction="20000"/>
          </a:bodyPr>
          <a:lstStyle/>
          <a:p>
            <a:pPr>
              <a:buNone/>
            </a:pPr>
            <a:r>
              <a:rPr lang="el-GR" b="1" dirty="0" smtClean="0"/>
              <a:t>Πηγή: </a:t>
            </a:r>
            <a:r>
              <a:rPr lang="en-US" dirty="0" smtClean="0"/>
              <a:t>http://www.cres.gr/kape/datainfo/maps.htm</a:t>
            </a:r>
            <a:endParaRPr lang="en-US"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p:cNvPicPr/>
          <p:nvPr/>
        </p:nvPicPr>
        <p:blipFill>
          <a:blip r:embed="rId2" cstate="print"/>
          <a:srcRect t="5411" r="10197" b="14377"/>
          <a:stretch>
            <a:fillRect/>
          </a:stretch>
        </p:blipFill>
        <p:spPr bwMode="auto">
          <a:xfrm>
            <a:off x="539552" y="548680"/>
            <a:ext cx="7920880" cy="576064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2000" fill="hold"/>
                                        <p:tgtEl>
                                          <p:spTgt spid="8"/>
                                        </p:tgtEl>
                                        <p:attrNameLst>
                                          <p:attrName>ppt_x</p:attrName>
                                          <p:attrName>ppt_y</p:attrName>
                                        </p:attrNameLst>
                                      </p:cBhvr>
                                    </p:animMotion>
                                  </p:childTnLst>
                                </p:cTn>
                              </p:par>
                              <p:par>
                                <p:cTn id="7" presetID="6" presetClass="emph" presetSubtype="0" fill="hold" nodeType="withEffect">
                                  <p:stCondLst>
                                    <p:cond delay="0"/>
                                  </p:stCondLst>
                                  <p:childTnLst>
                                    <p:animScale>
                                      <p:cBhvr>
                                        <p:cTn id="8"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908720"/>
          </a:xfrm>
        </p:spPr>
        <p:txBody>
          <a:bodyPr>
            <a:normAutofit fontScale="90000"/>
          </a:bodyPr>
          <a:lstStyle/>
          <a:p>
            <a:r>
              <a:rPr lang="el-GR" sz="3500" b="1" dirty="0" smtClean="0"/>
              <a:t>Υπολογισμός διαθέσιμου αιολικού δυναμικού</a:t>
            </a:r>
            <a:endParaRPr lang="en-GB" sz="3500" b="1" dirty="0"/>
          </a:p>
        </p:txBody>
      </p:sp>
      <p:sp>
        <p:nvSpPr>
          <p:cNvPr id="3" name="Content Placeholder 2"/>
          <p:cNvSpPr>
            <a:spLocks noGrp="1"/>
          </p:cNvSpPr>
          <p:nvPr>
            <p:ph idx="1"/>
          </p:nvPr>
        </p:nvSpPr>
        <p:spPr>
          <a:xfrm>
            <a:off x="251520" y="785794"/>
            <a:ext cx="8892480" cy="6072206"/>
          </a:xfrm>
        </p:spPr>
        <p:txBody>
          <a:bodyPr>
            <a:normAutofit fontScale="92500" lnSpcReduction="10000"/>
          </a:bodyPr>
          <a:lstStyle/>
          <a:p>
            <a:r>
              <a:rPr lang="el-GR" sz="2000" dirty="0" smtClean="0"/>
              <a:t>Η ισχύς (ενέργεια ανά χρόνος) που μεταφέρει ο άνεμος κατά την πρόσπτωση του σε μία επιφάνεια υπολογίζεται από τη σχέση:</a:t>
            </a:r>
          </a:p>
          <a:p>
            <a:pPr>
              <a:buNone/>
            </a:pPr>
            <a:endParaRPr lang="el-GR" sz="2000" dirty="0" smtClean="0"/>
          </a:p>
          <a:p>
            <a:pPr>
              <a:buNone/>
            </a:pPr>
            <a:endParaRPr lang="el-GR" sz="2000" dirty="0" smtClean="0"/>
          </a:p>
          <a:p>
            <a:pPr>
              <a:buNone/>
            </a:pPr>
            <a:r>
              <a:rPr lang="el-GR" sz="2000" dirty="0" smtClean="0"/>
              <a:t>	όπου </a:t>
            </a:r>
            <a:r>
              <a:rPr lang="en-GB" sz="2000" dirty="0" smtClean="0"/>
              <a:t>V </a:t>
            </a:r>
            <a:r>
              <a:rPr lang="el-GR" sz="2000" dirty="0" smtClean="0"/>
              <a:t>η στιγμιαία ταχύτητα του ανέμου</a:t>
            </a:r>
            <a:r>
              <a:rPr lang="en-US" sz="2000" dirty="0" smtClean="0"/>
              <a:t>, </a:t>
            </a:r>
            <a:r>
              <a:rPr lang="el-GR" sz="2000" dirty="0" smtClean="0"/>
              <a:t>όπου ρ η πυκνότητα του αέρα, </a:t>
            </a:r>
            <a:r>
              <a:rPr lang="en-US" sz="2000" dirty="0" smtClean="0"/>
              <a:t>V</a:t>
            </a:r>
            <a:r>
              <a:rPr lang="el-GR" sz="2000" dirty="0" smtClean="0"/>
              <a:t> η ταχύτητα του ανέμου και Α το εμβαδόν του κύκλου που διαγράφει η πτερωτή.</a:t>
            </a:r>
          </a:p>
          <a:p>
            <a:pPr>
              <a:buNone/>
            </a:pPr>
            <a:endParaRPr lang="el-GR" sz="2000" dirty="0" smtClean="0"/>
          </a:p>
          <a:p>
            <a:r>
              <a:rPr lang="el-GR" sz="2000" dirty="0" smtClean="0"/>
              <a:t>Η ισχύς (μηχανική) που μεταφέρει ο άνεμος δεν ταυτίζεται με την ισχύ που δεσμεύει ή παράγει μία ανεμογεννήτρια. </a:t>
            </a:r>
          </a:p>
          <a:p>
            <a:r>
              <a:rPr lang="el-GR" sz="2000" dirty="0" smtClean="0"/>
              <a:t>Ο άνεμος συνεχίζει να έχει ταχύτητα και μετά τη διέλευση του από την ανεμογεννήτρια </a:t>
            </a:r>
            <a:r>
              <a:rPr lang="el-GR" sz="2000" b="1" dirty="0" smtClean="0">
                <a:solidFill>
                  <a:schemeClr val="tx2">
                    <a:lumMod val="60000"/>
                    <a:lumOff val="40000"/>
                  </a:schemeClr>
                </a:solidFill>
                <a:sym typeface="Wingdings" pitchFamily="2" charset="2"/>
              </a:rPr>
              <a:t>                </a:t>
            </a:r>
            <a:r>
              <a:rPr lang="el-GR" sz="2000" dirty="0" smtClean="0"/>
              <a:t>Η μάζα του αέρα που διαπερνά τη φτερωτή είναι μικρότερη από τη θεωρητική τιμή                Είναι εκμεταλλεύσιμο το 59,3% της διαθέσιμης αιολικής ενέργειας (νόμος του </a:t>
            </a:r>
            <a:r>
              <a:rPr lang="el-GR" sz="2000" dirty="0" err="1" smtClean="0"/>
              <a:t>Betz</a:t>
            </a:r>
            <a:r>
              <a:rPr lang="el-GR" sz="2000" dirty="0" smtClean="0"/>
              <a:t>). </a:t>
            </a:r>
          </a:p>
          <a:p>
            <a:r>
              <a:rPr lang="el-GR" sz="2000" b="1" dirty="0" smtClean="0"/>
              <a:t>Επομένως η διαθέσιμη αιολική ισχύς πολλαπλασιάζεται για κάθε τιμή ταχύτητας με 0,593 </a:t>
            </a:r>
            <a:r>
              <a:rPr lang="el-GR" sz="2000" dirty="0" smtClean="0">
                <a:solidFill>
                  <a:schemeClr val="tx2">
                    <a:lumMod val="60000"/>
                    <a:lumOff val="40000"/>
                  </a:schemeClr>
                </a:solidFill>
                <a:sym typeface="Wingdings" pitchFamily="2" charset="2"/>
              </a:rPr>
              <a:t>       </a:t>
            </a:r>
            <a:r>
              <a:rPr lang="el-GR" sz="2000" b="1" dirty="0" smtClean="0"/>
              <a:t>      Μέγιστη </a:t>
            </a:r>
            <a:r>
              <a:rPr lang="el-GR" sz="2000" dirty="0" smtClean="0"/>
              <a:t>θεωρητικά </a:t>
            </a:r>
            <a:r>
              <a:rPr lang="el-GR" sz="2000" b="1" dirty="0" smtClean="0"/>
              <a:t>αιολική ισχύς </a:t>
            </a:r>
            <a:r>
              <a:rPr lang="el-GR" sz="2000" dirty="0" smtClean="0"/>
              <a:t>που θα μπορούσε να αξιοποιηθεί από μία ανεμογεννήτρια. </a:t>
            </a:r>
          </a:p>
          <a:p>
            <a:r>
              <a:rPr lang="el-GR" sz="2000" dirty="0" smtClean="0"/>
              <a:t>Μετατροπή ισχύος σε ενέργεια με πολλαπλασιασμό επί το χρονικό διάστημα μέτρησης.</a:t>
            </a:r>
          </a:p>
          <a:p>
            <a:r>
              <a:rPr lang="el-GR" sz="2000" dirty="0" smtClean="0"/>
              <a:t>Τελικά λόγω απωλειών στα μηχανικά τμήματα της ανεμογεννήτριας η απόδοση είναι ακόμα μικρότερη (περίπου 40%</a:t>
            </a:r>
            <a:r>
              <a:rPr lang="en-US" sz="2000" dirty="0" smtClean="0"/>
              <a:t> t</a:t>
            </a:r>
            <a:r>
              <a:rPr lang="el-GR" sz="2000" dirty="0" smtClean="0"/>
              <a:t>ου διαθέσιμου αιολικού δυναμικού). </a:t>
            </a:r>
          </a:p>
          <a:p>
            <a:pPr>
              <a:buNone/>
            </a:pPr>
            <a:endParaRPr lang="el-GR" sz="2000" dirty="0" smtClean="0"/>
          </a:p>
          <a:p>
            <a:pPr>
              <a:buNone/>
            </a:pPr>
            <a:endParaRPr lang="el-GR" sz="2000" dirty="0" smtClean="0"/>
          </a:p>
          <a:p>
            <a:pPr>
              <a:buNone/>
            </a:pPr>
            <a:endParaRPr lang="el-GR" sz="2000" dirty="0" smtClean="0"/>
          </a:p>
          <a:p>
            <a:pPr>
              <a:buNone/>
            </a:pPr>
            <a:endParaRPr lang="en-GB" sz="2000" dirty="0"/>
          </a:p>
        </p:txBody>
      </p:sp>
      <p:sp>
        <p:nvSpPr>
          <p:cNvPr id="757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577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000364" y="1571612"/>
            <a:ext cx="1944216" cy="360040"/>
          </a:xfrm>
          <a:prstGeom prst="rect">
            <a:avLst/>
          </a:prstGeom>
          <a:noFill/>
        </p:spPr>
      </p:pic>
      <p:sp>
        <p:nvSpPr>
          <p:cNvPr id="75779" name="Rectangle 3"/>
          <p:cNvSpPr>
            <a:spLocks noChangeArrowheads="1"/>
          </p:cNvSpPr>
          <p:nvPr/>
        </p:nvSpPr>
        <p:spPr bwMode="auto">
          <a:xfrm>
            <a:off x="0" y="6381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578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75783"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11" name="Right Arrow 10"/>
          <p:cNvSpPr/>
          <p:nvPr/>
        </p:nvSpPr>
        <p:spPr>
          <a:xfrm>
            <a:off x="2428860" y="3856488"/>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a:off x="4071934" y="4071942"/>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a:off x="1571604" y="4929198"/>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Τίτλος"/>
          <p:cNvSpPr>
            <a:spLocks noGrp="1"/>
          </p:cNvSpPr>
          <p:nvPr>
            <p:ph type="title"/>
          </p:nvPr>
        </p:nvSpPr>
        <p:spPr>
          <a:xfrm>
            <a:off x="142844" y="0"/>
            <a:ext cx="8686800" cy="1143000"/>
          </a:xfrm>
        </p:spPr>
        <p:txBody>
          <a:bodyPr>
            <a:normAutofit/>
          </a:bodyPr>
          <a:lstStyle/>
          <a:p>
            <a:r>
              <a:rPr lang="el-GR" sz="2500" b="1" dirty="0" smtClean="0"/>
              <a:t>Υπολογισμός αναμενόμενης παραγωγής ηλεκτρικής ενέργειας - Χαρακτηριστική καμπύλη ισχύος ανεμογεννήτριας</a:t>
            </a:r>
            <a:endParaRPr lang="el-GR" sz="2500" b="1" dirty="0"/>
          </a:p>
        </p:txBody>
      </p:sp>
      <p:pic>
        <p:nvPicPr>
          <p:cNvPr id="78849" name="Picture 1"/>
          <p:cNvPicPr>
            <a:picLocks noChangeAspect="1" noChangeArrowheads="1"/>
          </p:cNvPicPr>
          <p:nvPr/>
        </p:nvPicPr>
        <p:blipFill>
          <a:blip r:embed="rId2" cstate="print"/>
          <a:srcRect/>
          <a:stretch>
            <a:fillRect/>
          </a:stretch>
        </p:blipFill>
        <p:spPr bwMode="auto">
          <a:xfrm>
            <a:off x="4683432" y="979588"/>
            <a:ext cx="4317724" cy="2306536"/>
          </a:xfrm>
          <a:prstGeom prst="rect">
            <a:avLst/>
          </a:prstGeom>
          <a:noFill/>
          <a:ln w="9525">
            <a:noFill/>
            <a:miter lim="800000"/>
            <a:headEnd/>
            <a:tailEnd/>
          </a:ln>
        </p:spPr>
      </p:pic>
      <p:sp>
        <p:nvSpPr>
          <p:cNvPr id="7" name="Rectangle 6"/>
          <p:cNvSpPr/>
          <p:nvPr/>
        </p:nvSpPr>
        <p:spPr>
          <a:xfrm>
            <a:off x="4857752" y="3357562"/>
            <a:ext cx="4214842" cy="830997"/>
          </a:xfrm>
          <a:prstGeom prst="rect">
            <a:avLst/>
          </a:prstGeom>
        </p:spPr>
        <p:txBody>
          <a:bodyPr wrap="square">
            <a:spAutoFit/>
          </a:bodyPr>
          <a:lstStyle/>
          <a:p>
            <a:pPr algn="ctr"/>
            <a:r>
              <a:rPr lang="el-GR" sz="1200" b="1" dirty="0" smtClean="0"/>
              <a:t>Χαρακτηριστική καμπύλη ισχύος για ανεμογεννήτρια ισχύος 800</a:t>
            </a:r>
            <a:r>
              <a:rPr lang="en-US" sz="1200" b="1" dirty="0" smtClean="0"/>
              <a:t>kW </a:t>
            </a:r>
          </a:p>
          <a:p>
            <a:r>
              <a:rPr lang="el-GR" sz="1200" b="1" dirty="0" smtClean="0"/>
              <a:t>Πηγή: </a:t>
            </a:r>
            <a:r>
              <a:rPr lang="en-US" sz="1200" u="sng" dirty="0" smtClean="0">
                <a:solidFill>
                  <a:srgbClr val="3333FF"/>
                </a:solidFill>
                <a:hlinkClick r:id="rId3"/>
              </a:rPr>
              <a:t>http://www.aiolikigi.gr/el/e-learning/</a:t>
            </a:r>
            <a:r>
              <a:rPr lang="en-US" sz="1200" u="sng" dirty="0" smtClean="0">
                <a:solidFill>
                  <a:srgbClr val="3333FF"/>
                </a:solidFill>
              </a:rPr>
              <a:t>wind-parks-annual-electricity-production/</a:t>
            </a:r>
            <a:endParaRPr lang="en-US" sz="1200" u="sng" dirty="0">
              <a:solidFill>
                <a:srgbClr val="3333FF"/>
              </a:solidFill>
            </a:endParaRPr>
          </a:p>
        </p:txBody>
      </p:sp>
      <p:sp>
        <p:nvSpPr>
          <p:cNvPr id="8" name="7 - Ορθογώνιο"/>
          <p:cNvSpPr/>
          <p:nvPr/>
        </p:nvSpPr>
        <p:spPr>
          <a:xfrm>
            <a:off x="428596" y="4000504"/>
            <a:ext cx="7715304" cy="2585323"/>
          </a:xfrm>
          <a:prstGeom prst="rect">
            <a:avLst/>
          </a:prstGeom>
        </p:spPr>
        <p:txBody>
          <a:bodyPr wrap="square">
            <a:spAutoFit/>
          </a:bodyPr>
          <a:lstStyle/>
          <a:p>
            <a:pPr>
              <a:buFont typeface="Arial" pitchFamily="34" charset="0"/>
              <a:buChar char="•"/>
            </a:pPr>
            <a:r>
              <a:rPr lang="el-GR" b="1" dirty="0" smtClean="0"/>
              <a:t>Ταχύτητα έναρξης λειτουργίας:</a:t>
            </a:r>
            <a:r>
              <a:rPr lang="el-GR" dirty="0" smtClean="0"/>
              <a:t> 3-4</a:t>
            </a:r>
            <a:r>
              <a:rPr lang="en-US" dirty="0" smtClean="0"/>
              <a:t>m/s. </a:t>
            </a:r>
          </a:p>
          <a:p>
            <a:pPr>
              <a:buFont typeface="Arial" pitchFamily="34" charset="0"/>
              <a:buChar char="•"/>
            </a:pPr>
            <a:r>
              <a:rPr lang="el-GR" dirty="0" smtClean="0">
                <a:solidFill>
                  <a:srgbClr val="FF0000"/>
                </a:solidFill>
              </a:rPr>
              <a:t>Η ισχύς </a:t>
            </a:r>
            <a:r>
              <a:rPr lang="el-GR" dirty="0" smtClean="0"/>
              <a:t>που παράγει μια ανεμογεννήτρια </a:t>
            </a:r>
            <a:r>
              <a:rPr lang="el-GR" dirty="0" smtClean="0">
                <a:solidFill>
                  <a:srgbClr val="FF0000"/>
                </a:solidFill>
              </a:rPr>
              <a:t>αυξάνεται με την άνοδο της ταχύτητας του ανέμου, μέχρι μια ορισμένη τιμή </a:t>
            </a:r>
            <a:r>
              <a:rPr lang="el-GR" dirty="0" smtClean="0"/>
              <a:t>(</a:t>
            </a:r>
            <a:r>
              <a:rPr lang="el-GR" b="1" dirty="0" smtClean="0"/>
              <a:t>ονομαστική ταχύτητα</a:t>
            </a:r>
            <a:r>
              <a:rPr lang="el-GR" dirty="0" smtClean="0"/>
              <a:t>).</a:t>
            </a:r>
          </a:p>
          <a:p>
            <a:pPr>
              <a:buFont typeface="Arial" pitchFamily="34" charset="0"/>
              <a:buChar char="•"/>
            </a:pPr>
            <a:r>
              <a:rPr lang="el-GR" dirty="0" smtClean="0">
                <a:solidFill>
                  <a:srgbClr val="FF0000"/>
                </a:solidFill>
              </a:rPr>
              <a:t>Από εκεί και πέρα η απόδοση παραμένει σταθερή και ίση με τη μέγιστη ισχύ </a:t>
            </a:r>
            <a:r>
              <a:rPr lang="el-GR" dirty="0" smtClean="0"/>
              <a:t>που μπορεί να δώσει η ανεμογεννήτρια (</a:t>
            </a:r>
            <a:r>
              <a:rPr lang="el-GR" b="1" dirty="0" smtClean="0"/>
              <a:t>ονομαστική ισχύς</a:t>
            </a:r>
            <a:r>
              <a:rPr lang="el-GR" dirty="0" smtClean="0"/>
              <a:t>), ανεξάρτητα από περεταίρω αυξήσεις της ταχύτητας του ανέμου. </a:t>
            </a:r>
          </a:p>
          <a:p>
            <a:pPr>
              <a:buFont typeface="Arial" pitchFamily="34" charset="0"/>
              <a:buChar char="•"/>
            </a:pPr>
            <a:r>
              <a:rPr lang="el-GR" dirty="0" smtClean="0">
                <a:solidFill>
                  <a:srgbClr val="FF0000"/>
                </a:solidFill>
              </a:rPr>
              <a:t>Η παραγόμενη ισχύς ελαττώνεται ξανά και τελικά μηδενίζεται</a:t>
            </a:r>
            <a:r>
              <a:rPr lang="el-GR" dirty="0" smtClean="0"/>
              <a:t> στην </a:t>
            </a:r>
            <a:r>
              <a:rPr lang="el-GR" b="1" dirty="0" smtClean="0"/>
              <a:t>ταχύτητα αποκοπής</a:t>
            </a:r>
            <a:r>
              <a:rPr lang="el-GR" dirty="0" smtClean="0"/>
              <a:t>, όταν η ένταση του ανέμου υπερβεί τα 23-24m/s (παύση λειτουργίας ανεμογεννήτριας). </a:t>
            </a:r>
          </a:p>
        </p:txBody>
      </p:sp>
      <p:sp>
        <p:nvSpPr>
          <p:cNvPr id="9" name="8 - Ορθογώνιο"/>
          <p:cNvSpPr/>
          <p:nvPr/>
        </p:nvSpPr>
        <p:spPr>
          <a:xfrm>
            <a:off x="428628" y="1138182"/>
            <a:ext cx="4572000" cy="2862322"/>
          </a:xfrm>
          <a:prstGeom prst="rect">
            <a:avLst/>
          </a:prstGeom>
        </p:spPr>
        <p:txBody>
          <a:bodyPr>
            <a:spAutoFit/>
          </a:bodyPr>
          <a:lstStyle/>
          <a:p>
            <a:r>
              <a:rPr lang="el-GR" dirty="0" smtClean="0"/>
              <a:t>Κάθε ανεμογεννήτρια χαρακτηρίζεται από την καμπύλη απόδοσής της (</a:t>
            </a:r>
            <a:r>
              <a:rPr lang="el-GR" b="1" dirty="0" smtClean="0"/>
              <a:t>χαρακτηριστική καμπύλη ισχύος)</a:t>
            </a:r>
            <a:r>
              <a:rPr lang="el-GR" dirty="0" smtClean="0"/>
              <a:t>: εκφράζει ποια εξάρτηση υπάρχει μεταξύ της </a:t>
            </a:r>
            <a:r>
              <a:rPr lang="el-GR" dirty="0" smtClean="0">
                <a:solidFill>
                  <a:srgbClr val="FF0000"/>
                </a:solidFill>
              </a:rPr>
              <a:t>ηλεκτρικής ισχύος </a:t>
            </a:r>
            <a:r>
              <a:rPr lang="el-GR" dirty="0" smtClean="0"/>
              <a:t>που παράγεται από την ανεμογεννήτρια και της ταχύτητας του ανέμου. </a:t>
            </a:r>
          </a:p>
          <a:p>
            <a:endParaRPr lang="el-GR" b="1" dirty="0" smtClean="0"/>
          </a:p>
          <a:p>
            <a:r>
              <a:rPr lang="el-GR" dirty="0" smtClean="0"/>
              <a:t>Μια τυπική ανεμογεννήτρια έχει </a:t>
            </a:r>
            <a:r>
              <a:rPr lang="el-GR" b="1" dirty="0" smtClean="0"/>
              <a:t>περιοχή λειτουργίας για ταχύτητες ανέμου από περίπου 4 μέχρι 24m/s</a:t>
            </a:r>
            <a:r>
              <a:rPr lang="el-GR"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85804" y="285728"/>
            <a:ext cx="8229600" cy="980728"/>
          </a:xfrm>
        </p:spPr>
        <p:txBody>
          <a:bodyPr>
            <a:noAutofit/>
          </a:bodyPr>
          <a:lstStyle/>
          <a:p>
            <a:r>
              <a:rPr lang="el-GR" sz="3000" b="1" dirty="0" smtClean="0"/>
              <a:t>Μελέτη εκτίμησης αιολικού δυναμικού - Συνοψίζοντας</a:t>
            </a:r>
            <a:endParaRPr lang="el-GR" sz="3000" b="1" dirty="0"/>
          </a:p>
        </p:txBody>
      </p:sp>
      <p:sp>
        <p:nvSpPr>
          <p:cNvPr id="3" name="2 - Θέση περιεχομένου"/>
          <p:cNvSpPr>
            <a:spLocks noGrp="1"/>
          </p:cNvSpPr>
          <p:nvPr>
            <p:ph idx="1"/>
          </p:nvPr>
        </p:nvSpPr>
        <p:spPr>
          <a:xfrm>
            <a:off x="642910" y="1961456"/>
            <a:ext cx="8229600" cy="4896544"/>
          </a:xfrm>
        </p:spPr>
        <p:txBody>
          <a:bodyPr>
            <a:normAutofit/>
          </a:bodyPr>
          <a:lstStyle/>
          <a:p>
            <a:pPr>
              <a:buNone/>
            </a:pPr>
            <a:r>
              <a:rPr lang="el-GR" sz="2500" dirty="0" smtClean="0"/>
              <a:t>	Για τη μελέτη του αιολικού δυναμικού μιας περιοχής απαιτούνται τα παρακάτω βήματα:</a:t>
            </a:r>
          </a:p>
          <a:p>
            <a:pPr>
              <a:buNone/>
            </a:pPr>
            <a:endParaRPr lang="el-GR" sz="2500" dirty="0" smtClean="0"/>
          </a:p>
          <a:p>
            <a:pPr marL="914400" lvl="1" indent="-457200">
              <a:buFont typeface="+mj-lt"/>
              <a:buAutoNum type="arabicPeriod"/>
            </a:pPr>
            <a:r>
              <a:rPr lang="el-GR" sz="2000" dirty="0" smtClean="0"/>
              <a:t>Πρώτη προσεγγιστική εκτίμηση</a:t>
            </a:r>
          </a:p>
          <a:p>
            <a:pPr marL="914400" lvl="1" indent="-457200">
              <a:buFont typeface="+mj-lt"/>
              <a:buAutoNum type="arabicPeriod"/>
            </a:pPr>
            <a:r>
              <a:rPr lang="el-GR" sz="2000" dirty="0" smtClean="0"/>
              <a:t>Ακριβής αξιολόγηση μέσω μακροχρόνιων μετρήσεων</a:t>
            </a:r>
          </a:p>
          <a:p>
            <a:pPr marL="914400" lvl="1" indent="-457200">
              <a:buFont typeface="+mj-lt"/>
              <a:buAutoNum type="arabicPeriod"/>
            </a:pPr>
            <a:r>
              <a:rPr lang="el-GR" sz="2000" dirty="0" smtClean="0"/>
              <a:t>Στατιστική επεξεργασία δεδομένων</a:t>
            </a:r>
          </a:p>
          <a:p>
            <a:pPr marL="914400" lvl="1" indent="-457200">
              <a:buFont typeface="+mj-lt"/>
              <a:buAutoNum type="arabicPeriod"/>
            </a:pPr>
            <a:r>
              <a:rPr lang="el-GR" sz="2000" dirty="0" smtClean="0"/>
              <a:t>Κατασκευή χαρτών αιολικού δυναμικού, </a:t>
            </a:r>
            <a:r>
              <a:rPr lang="el-GR" sz="2000" dirty="0" err="1" smtClean="0"/>
              <a:t>ροδογραμμάτων</a:t>
            </a:r>
            <a:r>
              <a:rPr lang="el-GR" sz="2000" dirty="0" smtClean="0"/>
              <a:t> και καμπυλών </a:t>
            </a:r>
            <a:r>
              <a:rPr lang="en-US" sz="2000" dirty="0" err="1" smtClean="0"/>
              <a:t>Weibull</a:t>
            </a:r>
            <a:r>
              <a:rPr lang="en-US" sz="2000" dirty="0" smtClean="0"/>
              <a:t> </a:t>
            </a:r>
            <a:r>
              <a:rPr lang="el-GR" sz="2000" dirty="0" smtClean="0"/>
              <a:t>στις προτεινόμενες θέσεις εγκατάστασης</a:t>
            </a:r>
          </a:p>
          <a:p>
            <a:pPr marL="914400" lvl="1" indent="-457200">
              <a:buFont typeface="+mj-lt"/>
              <a:buAutoNum type="arabicPeriod"/>
            </a:pPr>
            <a:r>
              <a:rPr lang="el-GR" sz="2000" dirty="0" smtClean="0"/>
              <a:t>Υπολογισμός αναμενόμενης παραγωγής ηλεκτρικής ενέργειας.</a:t>
            </a:r>
          </a:p>
          <a:p>
            <a:pPr lvl="1"/>
            <a:endParaRPr lang="el-GR" sz="2000" dirty="0" smtClean="0"/>
          </a:p>
          <a:p>
            <a:endParaRPr lang="el-GR" sz="1900" dirty="0"/>
          </a:p>
        </p:txBody>
      </p:sp>
      <p:sp>
        <p:nvSpPr>
          <p:cNvPr id="27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714356"/>
            <a:ext cx="8229600" cy="864096"/>
          </a:xfrm>
        </p:spPr>
        <p:txBody>
          <a:bodyPr>
            <a:normAutofit/>
          </a:bodyPr>
          <a:lstStyle/>
          <a:p>
            <a:r>
              <a:rPr lang="el-GR" sz="3500" b="1" dirty="0" smtClean="0"/>
              <a:t>Πειραματικό μέρος </a:t>
            </a:r>
            <a:endParaRPr lang="el-GR" sz="3500" b="1" dirty="0"/>
          </a:p>
        </p:txBody>
      </p:sp>
      <p:sp>
        <p:nvSpPr>
          <p:cNvPr id="3" name="2 - Θέση περιεχομένου"/>
          <p:cNvSpPr>
            <a:spLocks noGrp="1"/>
          </p:cNvSpPr>
          <p:nvPr>
            <p:ph idx="1"/>
          </p:nvPr>
        </p:nvSpPr>
        <p:spPr>
          <a:xfrm>
            <a:off x="708720" y="2071678"/>
            <a:ext cx="8435280" cy="3816424"/>
          </a:xfrm>
        </p:spPr>
        <p:txBody>
          <a:bodyPr>
            <a:noAutofit/>
          </a:bodyPr>
          <a:lstStyle/>
          <a:p>
            <a:pPr>
              <a:buFont typeface="+mj-lt"/>
              <a:buAutoNum type="arabicPeriod"/>
            </a:pPr>
            <a:r>
              <a:rPr lang="el-GR" sz="2500" dirty="0" smtClean="0"/>
              <a:t>Μέτρηση ανά 10</a:t>
            </a:r>
            <a:r>
              <a:rPr lang="en-US" sz="2500" dirty="0" smtClean="0"/>
              <a:t>s </a:t>
            </a:r>
            <a:r>
              <a:rPr lang="el-GR" sz="2500" dirty="0" smtClean="0"/>
              <a:t>των ταχυτήτων του ανέμου.</a:t>
            </a:r>
          </a:p>
          <a:p>
            <a:pPr>
              <a:buFont typeface="+mj-lt"/>
              <a:buAutoNum type="arabicPeriod"/>
            </a:pPr>
            <a:r>
              <a:rPr lang="el-GR" sz="2500" dirty="0" smtClean="0"/>
              <a:t>Υπολογισμός μέγιστης διαθέσιμης αιολικής ενέργειας.</a:t>
            </a:r>
          </a:p>
          <a:p>
            <a:pPr>
              <a:buFont typeface="+mj-lt"/>
              <a:buAutoNum type="arabicPeriod"/>
            </a:pPr>
            <a:r>
              <a:rPr lang="el-GR" sz="2500" dirty="0" smtClean="0"/>
              <a:t>Υπολογισμός θεωρητικά παραγόμενης ηλεκτρικής ενέργειας από ανεμογεννήτρια.</a:t>
            </a:r>
          </a:p>
          <a:p>
            <a:pPr>
              <a:buFont typeface="+mj-lt"/>
              <a:buAutoNum type="arabicPeriod"/>
            </a:pPr>
            <a:r>
              <a:rPr lang="el-GR" sz="2500" dirty="0" smtClean="0"/>
              <a:t>Σύγκριση των δύο παραπάνω μεγεθών.</a:t>
            </a:r>
            <a:endParaRPr lang="el-GR" sz="25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21178"/>
            <a:ext cx="8229600" cy="864096"/>
          </a:xfrm>
        </p:spPr>
        <p:txBody>
          <a:bodyPr>
            <a:normAutofit fontScale="90000"/>
          </a:bodyPr>
          <a:lstStyle/>
          <a:p>
            <a:r>
              <a:rPr lang="el-GR" sz="2800" b="1" dirty="0" smtClean="0"/>
              <a:t>Πειραματικό μέρος - Ανεμόμετρα θερμού σύρματος (</a:t>
            </a:r>
            <a:r>
              <a:rPr lang="en-US" sz="2800" b="1" dirty="0" smtClean="0"/>
              <a:t>HWA)</a:t>
            </a:r>
            <a:endParaRPr lang="el-GR" sz="2800" b="1" dirty="0"/>
          </a:p>
        </p:txBody>
      </p:sp>
      <p:sp>
        <p:nvSpPr>
          <p:cNvPr id="3" name="2 - Θέση περιεχομένου"/>
          <p:cNvSpPr>
            <a:spLocks noGrp="1"/>
          </p:cNvSpPr>
          <p:nvPr>
            <p:ph idx="1"/>
          </p:nvPr>
        </p:nvSpPr>
        <p:spPr>
          <a:xfrm>
            <a:off x="323528" y="3000372"/>
            <a:ext cx="8435280" cy="3816424"/>
          </a:xfrm>
        </p:spPr>
        <p:txBody>
          <a:bodyPr>
            <a:noAutofit/>
          </a:bodyPr>
          <a:lstStyle/>
          <a:p>
            <a:r>
              <a:rPr lang="el-GR" sz="1600" dirty="0" smtClean="0"/>
              <a:t>Χρήση αισθητήρα από λεπτό μεταλλικό νήμα μήκους έως 1mm και διαμέτρου 2,5μm-5μm, το οποίο θερμαίνεται με ηλεκτρικό ρεύμα σε θερμοκρασίες πολύ υψηλότερες του περιβάλλοντος αέρα. </a:t>
            </a:r>
          </a:p>
          <a:p>
            <a:r>
              <a:rPr lang="el-GR" sz="1600" dirty="0" smtClean="0"/>
              <a:t>Προσδιορίζοντας την πτώση τάσης στα άκρα του σύρματος (λόγω της μείωσης της θερμοκρασίας του), μπορούμε να βρούμε το ποσό της θερμότητας που έχει απαχθεί και κατ’ επέκταση την ταχύτητα του ανέμου. </a:t>
            </a:r>
          </a:p>
          <a:p>
            <a:r>
              <a:rPr lang="el-GR" sz="1600" dirty="0" smtClean="0"/>
              <a:t>Εφαρμοζόμενες μέθοδοι: </a:t>
            </a:r>
          </a:p>
          <a:p>
            <a:pPr>
              <a:buNone/>
            </a:pPr>
            <a:r>
              <a:rPr lang="en-US" sz="1600" dirty="0" smtClean="0"/>
              <a:t>		</a:t>
            </a:r>
            <a:r>
              <a:rPr lang="el-GR" sz="1600" dirty="0" smtClean="0"/>
              <a:t>– Μέθοδος σταθερού ηλεκτρικού ρεύματος (CCA) </a:t>
            </a:r>
          </a:p>
          <a:p>
            <a:pPr>
              <a:buNone/>
            </a:pPr>
            <a:r>
              <a:rPr lang="en-US" sz="1600" dirty="0" smtClean="0"/>
              <a:t>		</a:t>
            </a:r>
            <a:r>
              <a:rPr lang="el-GR" sz="1600" dirty="0" smtClean="0"/>
              <a:t>– Μέθοδος σταθερής θερμοκρασίας (CTA): μεταγενέστερη και πιο ευρέως αποδεκτή. </a:t>
            </a:r>
            <a:r>
              <a:rPr lang="en-US" sz="1600" dirty="0" smtClean="0"/>
              <a:t>	</a:t>
            </a:r>
            <a:r>
              <a:rPr lang="el-GR" sz="1600" dirty="0" smtClean="0"/>
              <a:t>Αποκρίνεται καλύτερα στις γρήγορες διακυμάνσεις του ανέμου. </a:t>
            </a:r>
          </a:p>
          <a:p>
            <a:r>
              <a:rPr lang="el-GR" sz="1600" dirty="0" smtClean="0"/>
              <a:t>Επιλογή είδους (σχήματος και υλικού) αισθητήρα ανάλογα με εφαρμογή. </a:t>
            </a:r>
          </a:p>
          <a:p>
            <a:r>
              <a:rPr lang="el-GR" sz="1600" dirty="0" smtClean="0"/>
              <a:t>Αισθητήρες μονοδιάστατης, δισδιάστατης ή τρισδιάστατης ροής. </a:t>
            </a:r>
          </a:p>
          <a:p>
            <a:r>
              <a:rPr lang="el-GR" sz="1600" dirty="0" smtClean="0"/>
              <a:t>Λόγω του ότι είναι εύθραυστα δεν ενδείκνυνται για υψηλές ταχύτητες ροής (π.χ. από 0,1m/s έως 40m/s για το AP 471 S1 που θα χρησιμοποιήσουμε). </a:t>
            </a:r>
          </a:p>
          <a:p>
            <a:endParaRPr lang="el-GR" sz="1600" dirty="0"/>
          </a:p>
        </p:txBody>
      </p:sp>
      <p:pic>
        <p:nvPicPr>
          <p:cNvPr id="56322" name="Picture 2"/>
          <p:cNvPicPr>
            <a:picLocks noChangeAspect="1" noChangeArrowheads="1"/>
          </p:cNvPicPr>
          <p:nvPr/>
        </p:nvPicPr>
        <p:blipFill>
          <a:blip r:embed="rId2" cstate="print"/>
          <a:srcRect/>
          <a:stretch>
            <a:fillRect/>
          </a:stretch>
        </p:blipFill>
        <p:spPr bwMode="auto">
          <a:xfrm>
            <a:off x="107504" y="571954"/>
            <a:ext cx="5249656" cy="1928352"/>
          </a:xfrm>
          <a:prstGeom prst="rect">
            <a:avLst/>
          </a:prstGeom>
          <a:noFill/>
          <a:ln w="9525">
            <a:noFill/>
            <a:miter lim="800000"/>
            <a:headEnd/>
            <a:tailEnd/>
          </a:ln>
        </p:spPr>
      </p:pic>
      <p:pic>
        <p:nvPicPr>
          <p:cNvPr id="56323" name="Picture 3"/>
          <p:cNvPicPr>
            <a:picLocks noChangeAspect="1" noChangeArrowheads="1"/>
          </p:cNvPicPr>
          <p:nvPr/>
        </p:nvPicPr>
        <p:blipFill>
          <a:blip r:embed="rId3" cstate="print"/>
          <a:srcRect/>
          <a:stretch>
            <a:fillRect/>
          </a:stretch>
        </p:blipFill>
        <p:spPr bwMode="auto">
          <a:xfrm>
            <a:off x="5436096" y="538836"/>
            <a:ext cx="3635896" cy="1961470"/>
          </a:xfrm>
          <a:prstGeom prst="rect">
            <a:avLst/>
          </a:prstGeom>
          <a:noFill/>
          <a:ln w="9525">
            <a:noFill/>
            <a:miter lim="800000"/>
            <a:headEnd/>
            <a:tailEnd/>
          </a:ln>
        </p:spPr>
      </p:pic>
      <p:sp>
        <p:nvSpPr>
          <p:cNvPr id="6" name="Rectangle 6"/>
          <p:cNvSpPr/>
          <p:nvPr/>
        </p:nvSpPr>
        <p:spPr>
          <a:xfrm>
            <a:off x="785786" y="2467269"/>
            <a:ext cx="7715304" cy="461665"/>
          </a:xfrm>
          <a:prstGeom prst="rect">
            <a:avLst/>
          </a:prstGeom>
        </p:spPr>
        <p:txBody>
          <a:bodyPr wrap="square">
            <a:spAutoFit/>
          </a:bodyPr>
          <a:lstStyle/>
          <a:p>
            <a:pPr algn="ctr"/>
            <a:r>
              <a:rPr lang="el-GR" sz="1200" b="1" dirty="0" smtClean="0"/>
              <a:t>Ανεμόμετρο θερμού σύρματος </a:t>
            </a:r>
            <a:r>
              <a:rPr lang="en-US" sz="1200" b="1" dirty="0" smtClean="0"/>
              <a:t>AP471 S1 </a:t>
            </a:r>
            <a:r>
              <a:rPr lang="el-GR" sz="1200" b="1" dirty="0" smtClean="0"/>
              <a:t>που θα χρησιμοποιηθεί για το πείραμα</a:t>
            </a:r>
            <a:endParaRPr lang="en-US" sz="1200" b="1" dirty="0" smtClean="0"/>
          </a:p>
          <a:p>
            <a:pPr algn="ctr"/>
            <a:r>
              <a:rPr lang="el-GR" sz="1200" b="1" dirty="0" smtClean="0"/>
              <a:t>      Πηγή: </a:t>
            </a:r>
            <a:r>
              <a:rPr lang="el-GR" sz="1200" dirty="0" smtClean="0"/>
              <a:t>Εγχειρίδιο καταγραφικού οργάνου</a:t>
            </a:r>
            <a:endParaRPr lang="en-US" sz="1200" u="sng" dirty="0">
              <a:solidFill>
                <a:srgbClr val="3333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864096"/>
          </a:xfrm>
        </p:spPr>
        <p:txBody>
          <a:bodyPr>
            <a:normAutofit fontScale="90000"/>
          </a:bodyPr>
          <a:lstStyle/>
          <a:p>
            <a:r>
              <a:rPr lang="el-GR" b="1" dirty="0" smtClean="0"/>
              <a:t>Ανεμόμετρα θερμού σύρματος (</a:t>
            </a:r>
            <a:r>
              <a:rPr lang="en-US" b="1" dirty="0" smtClean="0"/>
              <a:t>HWA)</a:t>
            </a:r>
            <a:endParaRPr lang="el-GR" b="1" dirty="0"/>
          </a:p>
        </p:txBody>
      </p:sp>
      <p:pic>
        <p:nvPicPr>
          <p:cNvPr id="57346" name="Picture 2"/>
          <p:cNvPicPr>
            <a:picLocks noGrp="1" noChangeAspect="1" noChangeArrowheads="1"/>
          </p:cNvPicPr>
          <p:nvPr>
            <p:ph idx="1"/>
          </p:nvPr>
        </p:nvPicPr>
        <p:blipFill>
          <a:blip r:embed="rId2" cstate="print"/>
          <a:srcRect/>
          <a:stretch>
            <a:fillRect/>
          </a:stretch>
        </p:blipFill>
        <p:spPr bwMode="auto">
          <a:xfrm>
            <a:off x="4932040" y="1409924"/>
            <a:ext cx="3113625" cy="3853498"/>
          </a:xfrm>
          <a:prstGeom prst="rect">
            <a:avLst/>
          </a:prstGeom>
          <a:noFill/>
          <a:ln w="9525">
            <a:noFill/>
            <a:miter lim="800000"/>
            <a:headEnd/>
            <a:tailEnd/>
          </a:ln>
        </p:spPr>
      </p:pic>
      <p:pic>
        <p:nvPicPr>
          <p:cNvPr id="57348" name="Picture 4"/>
          <p:cNvPicPr>
            <a:picLocks noChangeAspect="1" noChangeArrowheads="1"/>
          </p:cNvPicPr>
          <p:nvPr/>
        </p:nvPicPr>
        <p:blipFill>
          <a:blip r:embed="rId3" cstate="print"/>
          <a:srcRect/>
          <a:stretch>
            <a:fillRect/>
          </a:stretch>
        </p:blipFill>
        <p:spPr bwMode="auto">
          <a:xfrm>
            <a:off x="1043608" y="1340768"/>
            <a:ext cx="2394188" cy="3888432"/>
          </a:xfrm>
          <a:prstGeom prst="rect">
            <a:avLst/>
          </a:prstGeom>
          <a:noFill/>
          <a:ln w="9525">
            <a:noFill/>
            <a:miter lim="800000"/>
            <a:headEnd/>
            <a:tailEnd/>
          </a:ln>
        </p:spPr>
      </p:pic>
      <p:sp>
        <p:nvSpPr>
          <p:cNvPr id="11" name="Rectangle 10"/>
          <p:cNvSpPr/>
          <p:nvPr/>
        </p:nvSpPr>
        <p:spPr>
          <a:xfrm>
            <a:off x="5148064" y="5589240"/>
            <a:ext cx="2808312" cy="707886"/>
          </a:xfrm>
          <a:prstGeom prst="rect">
            <a:avLst/>
          </a:prstGeom>
        </p:spPr>
        <p:txBody>
          <a:bodyPr wrap="square">
            <a:spAutoFit/>
          </a:bodyPr>
          <a:lstStyle/>
          <a:p>
            <a:endParaRPr lang="en-US" dirty="0" smtClean="0"/>
          </a:p>
          <a:p>
            <a:r>
              <a:rPr lang="en-US" sz="2200" dirty="0" smtClean="0"/>
              <a:t>K</a:t>
            </a:r>
            <a:r>
              <a:rPr lang="el-GR" sz="2200" dirty="0" err="1" smtClean="0"/>
              <a:t>αταγραφικό</a:t>
            </a:r>
            <a:r>
              <a:rPr lang="el-GR" sz="2200" dirty="0" smtClean="0"/>
              <a:t> </a:t>
            </a:r>
            <a:r>
              <a:rPr lang="en-US" sz="2200" dirty="0" smtClean="0"/>
              <a:t>DO9847 </a:t>
            </a:r>
            <a:endParaRPr lang="en-US" sz="2200" dirty="0"/>
          </a:p>
        </p:txBody>
      </p:sp>
      <p:sp>
        <p:nvSpPr>
          <p:cNvPr id="12" name="Rectangle 11"/>
          <p:cNvSpPr/>
          <p:nvPr/>
        </p:nvSpPr>
        <p:spPr>
          <a:xfrm>
            <a:off x="827584" y="5589240"/>
            <a:ext cx="3960440" cy="707886"/>
          </a:xfrm>
          <a:prstGeom prst="rect">
            <a:avLst/>
          </a:prstGeom>
        </p:spPr>
        <p:txBody>
          <a:bodyPr wrap="square">
            <a:spAutoFit/>
          </a:bodyPr>
          <a:lstStyle/>
          <a:p>
            <a:endParaRPr lang="en-US" dirty="0" smtClean="0"/>
          </a:p>
          <a:p>
            <a:r>
              <a:rPr lang="el-GR" sz="2200" dirty="0" smtClean="0"/>
              <a:t>Ανεμόμετρο </a:t>
            </a:r>
            <a:r>
              <a:rPr lang="en-US" sz="2200" dirty="0" smtClean="0"/>
              <a:t>AP 471 S1 </a:t>
            </a:r>
            <a:endParaRPr lang="en-US" sz="2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243408"/>
            <a:ext cx="8229600" cy="1143000"/>
          </a:xfrm>
        </p:spPr>
        <p:txBody>
          <a:bodyPr>
            <a:normAutofit fontScale="90000"/>
          </a:bodyPr>
          <a:lstStyle/>
          <a:p>
            <a:r>
              <a:rPr lang="en-US" dirty="0" smtClean="0"/>
              <a:t/>
            </a:r>
            <a:br>
              <a:rPr lang="en-US" dirty="0" smtClean="0"/>
            </a:br>
            <a:r>
              <a:rPr lang="el-GR" sz="3300" b="1" dirty="0" smtClean="0"/>
              <a:t>Πειραματικό μέρος A΄- Υπολογισμός μέγιστου διαθέσιμου αιολικού δυναμικού </a:t>
            </a:r>
            <a:endParaRPr lang="el-GR" sz="3300" dirty="0"/>
          </a:p>
        </p:txBody>
      </p:sp>
      <p:sp>
        <p:nvSpPr>
          <p:cNvPr id="3" name="2 - Θέση περιεχομένου"/>
          <p:cNvSpPr>
            <a:spLocks noGrp="1"/>
          </p:cNvSpPr>
          <p:nvPr>
            <p:ph idx="1"/>
          </p:nvPr>
        </p:nvSpPr>
        <p:spPr>
          <a:xfrm>
            <a:off x="457200" y="1268760"/>
            <a:ext cx="8229600" cy="5112568"/>
          </a:xfrm>
        </p:spPr>
        <p:txBody>
          <a:bodyPr>
            <a:normAutofit fontScale="70000" lnSpcReduction="20000"/>
          </a:bodyPr>
          <a:lstStyle/>
          <a:p>
            <a:r>
              <a:rPr lang="el-GR" dirty="0" smtClean="0"/>
              <a:t>Ο υπολογισμός της ισχύος του αιολικού δυναμικού γίνεται βάσει της σχέσης: </a:t>
            </a:r>
          </a:p>
          <a:p>
            <a:endParaRPr lang="el-GR" dirty="0" smtClean="0"/>
          </a:p>
          <a:p>
            <a:endParaRPr lang="el-GR" dirty="0" smtClean="0"/>
          </a:p>
          <a:p>
            <a:pPr>
              <a:buNone/>
            </a:pPr>
            <a:r>
              <a:rPr lang="el-GR" dirty="0" smtClean="0"/>
              <a:t>	στην οποία η ταχύτητα του ανέμου θα πρέπει να έχει αναχθεί στο ύψος της έλικας της ανεμογεννήτριας βάσει της σχέσης: </a:t>
            </a:r>
          </a:p>
          <a:p>
            <a:pPr>
              <a:buNone/>
            </a:pPr>
            <a:endParaRPr lang="el-GR" dirty="0" smtClean="0"/>
          </a:p>
          <a:p>
            <a:pPr>
              <a:buNone/>
            </a:pPr>
            <a:endParaRPr lang="el-GR" dirty="0" smtClean="0"/>
          </a:p>
          <a:p>
            <a:pPr>
              <a:buNone/>
            </a:pPr>
            <a:r>
              <a:rPr lang="el-GR" dirty="0" smtClean="0"/>
              <a:t>	θεωρώντας ότι ο υπολογισμός γίνεται για έδαφος με χαμηλή βλάστηση. </a:t>
            </a:r>
          </a:p>
          <a:p>
            <a:r>
              <a:rPr lang="el-GR" dirty="0" smtClean="0"/>
              <a:t>Πολλαπλασιάζοντας επί </a:t>
            </a:r>
            <a:r>
              <a:rPr lang="el-GR" dirty="0" smtClean="0">
                <a:solidFill>
                  <a:srgbClr val="FF0000"/>
                </a:solidFill>
              </a:rPr>
              <a:t>τη χρονική διάρκεια της κάθε μέτρησης </a:t>
            </a:r>
            <a:r>
              <a:rPr lang="el-GR" dirty="0" smtClean="0"/>
              <a:t>και προσθέτοντας όλες τις τιμές υπολογίζεται η συνολικά διαθέσιμη αιολική ενέργεια για το εξεταζόμενο χρονικό διάστημα. </a:t>
            </a:r>
          </a:p>
          <a:p>
            <a:r>
              <a:rPr lang="el-GR" dirty="0" smtClean="0"/>
              <a:t>Για το τελικό αποτέλεσμα εφαρμόζουμε το νόμο </a:t>
            </a:r>
            <a:r>
              <a:rPr lang="el-GR" dirty="0" err="1" smtClean="0"/>
              <a:t>Betz</a:t>
            </a:r>
            <a:r>
              <a:rPr lang="el-GR" dirty="0" smtClean="0"/>
              <a:t> (μέγιστη αιολική ενέργεια που θα μπορούσε να αξιοποιηθεί ως ενεργειακή παραγωγή από την ανεμογεννήτρια).</a:t>
            </a:r>
          </a:p>
          <a:p>
            <a:pPr lvl="1">
              <a:buFont typeface="Wingdings" pitchFamily="2" charset="2"/>
              <a:buChar char="§"/>
            </a:pPr>
            <a:endParaRPr lang="el-GR" dirty="0" smtClean="0"/>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987825" y="2000240"/>
            <a:ext cx="1944216" cy="360040"/>
          </a:xfrm>
          <a:prstGeom prst="rect">
            <a:avLst/>
          </a:prstGeom>
          <a:noFill/>
        </p:spPr>
      </p:pic>
      <p:sp>
        <p:nvSpPr>
          <p:cNvPr id="778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782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87824" y="3209556"/>
            <a:ext cx="1814602" cy="648072"/>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571528"/>
            <a:ext cx="8229600" cy="1143000"/>
          </a:xfrm>
        </p:spPr>
        <p:txBody>
          <a:bodyPr>
            <a:normAutofit fontScale="90000"/>
          </a:bodyPr>
          <a:lstStyle/>
          <a:p>
            <a:r>
              <a:rPr lang="en-US" dirty="0" smtClean="0"/>
              <a:t/>
            </a:r>
            <a:br>
              <a:rPr lang="en-US" dirty="0" smtClean="0"/>
            </a:br>
            <a:r>
              <a:rPr lang="el-GR" sz="2800" b="1" dirty="0" smtClean="0"/>
              <a:t>Παράδειγμα - Υπολογισμός διαθέσιμου αιολικού δυναμικού </a:t>
            </a:r>
            <a:endParaRPr lang="el-GR" sz="2800" dirty="0"/>
          </a:p>
        </p:txBody>
      </p:sp>
      <p:sp>
        <p:nvSpPr>
          <p:cNvPr id="3" name="2 - Θέση περιεχομένου"/>
          <p:cNvSpPr>
            <a:spLocks noGrp="1"/>
          </p:cNvSpPr>
          <p:nvPr>
            <p:ph idx="1"/>
          </p:nvPr>
        </p:nvSpPr>
        <p:spPr>
          <a:xfrm>
            <a:off x="214282" y="571504"/>
            <a:ext cx="8507288" cy="6286520"/>
          </a:xfrm>
          <a:ln>
            <a:noFill/>
          </a:ln>
        </p:spPr>
        <p:txBody>
          <a:bodyPr>
            <a:normAutofit fontScale="25000" lnSpcReduction="20000"/>
          </a:bodyPr>
          <a:lstStyle/>
          <a:p>
            <a:pPr>
              <a:buNone/>
            </a:pPr>
            <a:r>
              <a:rPr lang="el-GR" b="1" dirty="0" smtClean="0"/>
              <a:t>	</a:t>
            </a:r>
            <a:r>
              <a:rPr lang="el-GR" sz="7200" dirty="0" smtClean="0"/>
              <a:t>Σε περιοχή με χαμηλή βλάστηση </a:t>
            </a:r>
            <a:r>
              <a:rPr lang="en-US" sz="7200" dirty="0" smtClean="0"/>
              <a:t>(z</a:t>
            </a:r>
            <a:r>
              <a:rPr lang="en-US" sz="7200" baseline="-25000" dirty="0" smtClean="0"/>
              <a:t>0</a:t>
            </a:r>
            <a:r>
              <a:rPr lang="en-US" sz="7200" dirty="0" smtClean="0"/>
              <a:t>=0.1m</a:t>
            </a:r>
            <a:r>
              <a:rPr lang="el-GR" sz="7200" dirty="0" smtClean="0"/>
              <a:t>) θέλουμε να τοποθετήσουμε μια ανεμογεννήτρια ύψους 70</a:t>
            </a:r>
            <a:r>
              <a:rPr lang="en-US" sz="7200" dirty="0" smtClean="0"/>
              <a:t>m</a:t>
            </a:r>
            <a:r>
              <a:rPr lang="el-GR" sz="7200" dirty="0" smtClean="0"/>
              <a:t>, με ακτίνα πτερωτής 25</a:t>
            </a:r>
            <a:r>
              <a:rPr lang="en-US" sz="7200" dirty="0" smtClean="0"/>
              <a:t>m</a:t>
            </a:r>
            <a:r>
              <a:rPr lang="el-GR" sz="7200" dirty="0" smtClean="0"/>
              <a:t>. Για το λόγο αυτό πρέπει να μελετηθεί το αιολικό δυναμικό της περιοχής. Με τη βοήθεια ανεμομέτρου, λαμβάνουμε, σε ύψος 10</a:t>
            </a:r>
            <a:r>
              <a:rPr lang="en-US" sz="7200" dirty="0" smtClean="0"/>
              <a:t>m</a:t>
            </a:r>
            <a:r>
              <a:rPr lang="el-GR" sz="7200" dirty="0" smtClean="0"/>
              <a:t> τις μετρήσεις του παρακάτω Πίνακα. Δίνεται ρ=</a:t>
            </a:r>
            <a:r>
              <a:rPr lang="en-US" sz="7200" dirty="0" smtClean="0"/>
              <a:t> 1,29 kg/m3</a:t>
            </a:r>
            <a:r>
              <a:rPr lang="el-GR" sz="7200" dirty="0" smtClean="0"/>
              <a:t>.</a:t>
            </a:r>
          </a:p>
          <a:p>
            <a:pPr>
              <a:buNone/>
            </a:pPr>
            <a:endParaRPr lang="el-GR" sz="7200" b="1" dirty="0" smtClean="0"/>
          </a:p>
          <a:p>
            <a:endParaRPr lang="el-GR" sz="7200" dirty="0" smtClean="0"/>
          </a:p>
          <a:p>
            <a:endParaRPr lang="el-GR" sz="7200" dirty="0" smtClean="0"/>
          </a:p>
          <a:p>
            <a:endParaRPr lang="el-GR" dirty="0" smtClean="0"/>
          </a:p>
          <a:p>
            <a:endParaRPr lang="el-GR" dirty="0" smtClean="0"/>
          </a:p>
          <a:p>
            <a:endParaRPr lang="el-GR" dirty="0" smtClean="0"/>
          </a:p>
          <a:p>
            <a:endParaRPr lang="en-US" dirty="0" smtClean="0"/>
          </a:p>
          <a:p>
            <a:endParaRPr lang="en-US" dirty="0" smtClean="0"/>
          </a:p>
          <a:p>
            <a:endParaRPr lang="en-US" dirty="0" smtClean="0"/>
          </a:p>
          <a:p>
            <a:endParaRPr lang="en-US" dirty="0" smtClean="0"/>
          </a:p>
          <a:p>
            <a:endParaRPr lang="el-GR" dirty="0" smtClean="0"/>
          </a:p>
          <a:p>
            <a:endParaRPr lang="el-GR" dirty="0" smtClean="0"/>
          </a:p>
          <a:p>
            <a:endParaRPr lang="el-GR" sz="5500" dirty="0" smtClean="0"/>
          </a:p>
          <a:p>
            <a:endParaRPr lang="en-US" sz="7200" dirty="0" smtClean="0"/>
          </a:p>
          <a:p>
            <a:endParaRPr lang="en-US" sz="7200" dirty="0" smtClean="0"/>
          </a:p>
          <a:p>
            <a:endParaRPr lang="el-GR" sz="7200" dirty="0" smtClean="0"/>
          </a:p>
          <a:p>
            <a:r>
              <a:rPr lang="el-GR" sz="7200" dirty="0" smtClean="0"/>
              <a:t>Αναγωγή κάθε ταχύτητας ανέμου στο ύψος της ανεμογεννήτριας.</a:t>
            </a:r>
          </a:p>
          <a:p>
            <a:r>
              <a:rPr lang="el-GR" sz="7200" dirty="0" smtClean="0"/>
              <a:t>Υπολογισμός ισχύος αιολικού δυναμικού για κάθε </a:t>
            </a:r>
            <a:r>
              <a:rPr lang="en-US" sz="7200" dirty="0" smtClean="0"/>
              <a:t>V</a:t>
            </a:r>
            <a:r>
              <a:rPr lang="en-US" sz="7200" baseline="-25000" dirty="0" smtClean="0"/>
              <a:t>2</a:t>
            </a:r>
            <a:r>
              <a:rPr lang="el-GR" sz="7200" dirty="0" smtClean="0"/>
              <a:t>. </a:t>
            </a:r>
            <a:endParaRPr lang="en-US" sz="7200" dirty="0" smtClean="0"/>
          </a:p>
          <a:p>
            <a:r>
              <a:rPr lang="el-GR" sz="7200" dirty="0" smtClean="0"/>
              <a:t>Υπολογισμός διαθέσιμης αιολικής ενέργειας για κάθε </a:t>
            </a:r>
            <a:r>
              <a:rPr lang="en-US" sz="7200" dirty="0" smtClean="0"/>
              <a:t>V</a:t>
            </a:r>
            <a:r>
              <a:rPr lang="en-US" sz="7200" baseline="-25000" dirty="0" smtClean="0"/>
              <a:t>2</a:t>
            </a:r>
            <a:r>
              <a:rPr lang="el-GR" sz="7200" dirty="0" smtClean="0"/>
              <a:t> πολλαπλασιάζοντας επί το χρονικό διάστημα κάθε μέτρησης (</a:t>
            </a:r>
            <a:r>
              <a:rPr lang="el-GR" sz="7200" b="1" dirty="0" smtClean="0"/>
              <a:t>ΜΕΤΑΤΡΟΠΗ</a:t>
            </a:r>
            <a:r>
              <a:rPr lang="el-GR" sz="7200" dirty="0" smtClean="0"/>
              <a:t> 10</a:t>
            </a:r>
            <a:r>
              <a:rPr lang="en-US" sz="7200" dirty="0" smtClean="0"/>
              <a:t>s</a:t>
            </a:r>
            <a:r>
              <a:rPr lang="el-GR" sz="7200" dirty="0" smtClean="0">
                <a:sym typeface="Wingdings" pitchFamily="2" charset="2"/>
              </a:rPr>
              <a:t></a:t>
            </a:r>
            <a:r>
              <a:rPr lang="en-US" sz="7200" dirty="0" smtClean="0"/>
              <a:t>h</a:t>
            </a:r>
            <a:r>
              <a:rPr lang="el-GR" sz="7200" dirty="0" smtClean="0"/>
              <a:t>) και πρόσθεση όλων των τιμών: </a:t>
            </a:r>
            <a:endParaRPr lang="en-US" sz="7200" dirty="0" smtClean="0"/>
          </a:p>
          <a:p>
            <a:pPr>
              <a:buNone/>
            </a:pPr>
            <a:r>
              <a:rPr lang="en-US" sz="7200" dirty="0" smtClean="0"/>
              <a:t>                                                        </a:t>
            </a:r>
            <a:r>
              <a:rPr lang="el-GR" sz="7200" b="1" dirty="0" smtClean="0"/>
              <a:t>Εολ=4,39 </a:t>
            </a:r>
            <a:r>
              <a:rPr lang="en-US" sz="7200" b="1" dirty="0" smtClean="0"/>
              <a:t>kWh</a:t>
            </a:r>
            <a:endParaRPr lang="el-GR" sz="7200" b="1" dirty="0" smtClean="0"/>
          </a:p>
          <a:p>
            <a:r>
              <a:rPr lang="el-GR" sz="7200" dirty="0" smtClean="0"/>
              <a:t>Υπολογισμός </a:t>
            </a:r>
            <a:r>
              <a:rPr lang="el-GR" sz="7200" dirty="0" smtClean="0">
                <a:sym typeface="Wingdings" pitchFamily="2" charset="2"/>
              </a:rPr>
              <a:t>μέγιστης θεωρητικά</a:t>
            </a:r>
            <a:r>
              <a:rPr lang="el-GR" sz="7200" dirty="0" smtClean="0"/>
              <a:t> διαθέσιμης αιολικής ενέργειας: </a:t>
            </a:r>
          </a:p>
          <a:p>
            <a:pPr algn="ctr">
              <a:buNone/>
            </a:pPr>
            <a:r>
              <a:rPr lang="en-US" sz="7200" b="1" dirty="0" smtClean="0">
                <a:sym typeface="Wingdings" pitchFamily="2" charset="2"/>
              </a:rPr>
              <a:t>E</a:t>
            </a:r>
            <a:r>
              <a:rPr lang="el-GR" sz="7200" b="1" dirty="0" err="1" smtClean="0">
                <a:sym typeface="Wingdings" pitchFamily="2" charset="2"/>
              </a:rPr>
              <a:t>ολ</a:t>
            </a:r>
            <a:r>
              <a:rPr lang="en-US" sz="7200" b="1" baseline="-25000" dirty="0" smtClean="0">
                <a:sym typeface="Wingdings" pitchFamily="2" charset="2"/>
              </a:rPr>
              <a:t>Betz</a:t>
            </a:r>
            <a:r>
              <a:rPr lang="en-US" sz="7200" b="1" dirty="0" smtClean="0">
                <a:sym typeface="Wingdings" pitchFamily="2" charset="2"/>
              </a:rPr>
              <a:t>=4,39*</a:t>
            </a:r>
            <a:r>
              <a:rPr lang="el-GR" sz="7200" b="1" dirty="0" smtClean="0">
                <a:sym typeface="Wingdings" pitchFamily="2" charset="2"/>
              </a:rPr>
              <a:t>0.593</a:t>
            </a:r>
            <a:r>
              <a:rPr lang="en-US" sz="7200" b="1" dirty="0" smtClean="0">
                <a:sym typeface="Wingdings" pitchFamily="2" charset="2"/>
              </a:rPr>
              <a:t>=2,20 kWh</a:t>
            </a:r>
          </a:p>
          <a:p>
            <a:endParaRPr lang="en-US" sz="7200" dirty="0" smtClean="0">
              <a:sym typeface="Wingdings" pitchFamily="2" charset="2"/>
            </a:endParaRPr>
          </a:p>
          <a:p>
            <a:pPr lvl="2">
              <a:buNone/>
            </a:pPr>
            <a:endParaRPr lang="el-GR" sz="7200" dirty="0" smtClean="0"/>
          </a:p>
          <a:p>
            <a:endParaRPr lang="el-GR" sz="5500" dirty="0" smtClean="0"/>
          </a:p>
          <a:p>
            <a:pPr>
              <a:buNone/>
            </a:pPr>
            <a:endParaRPr lang="el-GR" sz="5500" dirty="0" smtClean="0"/>
          </a:p>
          <a:p>
            <a:pPr lvl="1">
              <a:buFont typeface="Wingdings" pitchFamily="2" charset="2"/>
              <a:buChar char="§"/>
            </a:pPr>
            <a:endParaRPr lang="el-GR" dirty="0" smtClean="0"/>
          </a:p>
        </p:txBody>
      </p:sp>
      <p:sp>
        <p:nvSpPr>
          <p:cNvPr id="77826" name="Rectangle 2"/>
          <p:cNvSpPr>
            <a:spLocks noChangeArrowheads="1"/>
          </p:cNvSpPr>
          <p:nvPr/>
        </p:nvSpPr>
        <p:spPr bwMode="auto">
          <a:xfrm>
            <a:off x="0" y="-1429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782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143768" y="4429132"/>
            <a:ext cx="1728192" cy="617211"/>
          </a:xfrm>
          <a:prstGeom prst="rect">
            <a:avLst/>
          </a:prstGeom>
          <a:noFill/>
        </p:spPr>
      </p:pic>
      <p:pic>
        <p:nvPicPr>
          <p:cNvPr id="7"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929322" y="4929198"/>
            <a:ext cx="1944216" cy="360040"/>
          </a:xfrm>
          <a:prstGeom prst="rect">
            <a:avLst/>
          </a:prstGeom>
          <a:noFill/>
        </p:spPr>
      </p:pic>
      <p:graphicFrame>
        <p:nvGraphicFramePr>
          <p:cNvPr id="9" name="8 - Πίνακας"/>
          <p:cNvGraphicFramePr>
            <a:graphicFrameLocks noGrp="1"/>
          </p:cNvGraphicFramePr>
          <p:nvPr/>
        </p:nvGraphicFramePr>
        <p:xfrm>
          <a:off x="357158" y="1778326"/>
          <a:ext cx="6667504" cy="2865120"/>
        </p:xfrm>
        <a:graphic>
          <a:graphicData uri="http://schemas.openxmlformats.org/drawingml/2006/table">
            <a:tbl>
              <a:tblPr firstRow="1" bandRow="1">
                <a:tableStyleId>{5C22544A-7EE6-4342-B048-85BDC9FD1C3A}</a:tableStyleId>
              </a:tblPr>
              <a:tblGrid>
                <a:gridCol w="761344"/>
                <a:gridCol w="905532"/>
                <a:gridCol w="833438"/>
                <a:gridCol w="833438"/>
                <a:gridCol w="833438"/>
                <a:gridCol w="833438"/>
                <a:gridCol w="833438"/>
                <a:gridCol w="833438"/>
              </a:tblGrid>
              <a:tr h="370840">
                <a:tc>
                  <a:txBody>
                    <a:bodyPr/>
                    <a:lstStyle/>
                    <a:p>
                      <a:r>
                        <a:rPr lang="el-GR" dirty="0" smtClean="0"/>
                        <a:t>α/α</a:t>
                      </a:r>
                      <a:endParaRPr lang="el-GR" dirty="0"/>
                    </a:p>
                  </a:txBody>
                  <a:tcPr/>
                </a:tc>
                <a:tc>
                  <a:txBody>
                    <a:bodyPr/>
                    <a:lstStyle/>
                    <a:p>
                      <a:r>
                        <a:rPr lang="el-GR" dirty="0" smtClean="0"/>
                        <a:t>Χρόνος (</a:t>
                      </a:r>
                      <a:r>
                        <a:rPr lang="en-US" dirty="0" err="1" smtClean="0"/>
                        <a:t>min:s</a:t>
                      </a:r>
                      <a:r>
                        <a:rPr lang="en-US" dirty="0" smtClean="0"/>
                        <a:t>)</a:t>
                      </a:r>
                      <a:endParaRPr lang="el-GR" dirty="0"/>
                    </a:p>
                  </a:txBody>
                  <a:tcPr/>
                </a:tc>
                <a:tc>
                  <a:txBody>
                    <a:bodyPr/>
                    <a:lstStyle/>
                    <a:p>
                      <a:r>
                        <a:rPr lang="en-US" dirty="0" smtClean="0"/>
                        <a:t>V</a:t>
                      </a:r>
                      <a:r>
                        <a:rPr lang="en-US" baseline="-25000" dirty="0" smtClean="0"/>
                        <a:t>z1 </a:t>
                      </a:r>
                      <a:r>
                        <a:rPr lang="en-US" dirty="0" smtClean="0"/>
                        <a:t>(m/s)</a:t>
                      </a:r>
                      <a:endParaRPr lang="el-G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a:t>
                      </a:r>
                      <a:r>
                        <a:rPr lang="en-US" baseline="-25000" dirty="0" smtClean="0"/>
                        <a:t>z2</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(m/s)</a:t>
                      </a:r>
                      <a:endParaRPr lang="el-GR" dirty="0" smtClean="0"/>
                    </a:p>
                  </a:txBody>
                  <a:tcPr/>
                </a:tc>
                <a:tc>
                  <a:txBody>
                    <a:bodyPr/>
                    <a:lstStyle/>
                    <a:p>
                      <a:r>
                        <a:rPr lang="en-US" dirty="0" smtClean="0"/>
                        <a:t>P (W)</a:t>
                      </a:r>
                      <a:endParaRPr lang="el-GR" dirty="0"/>
                    </a:p>
                  </a:txBody>
                  <a:tcPr/>
                </a:tc>
                <a:tc>
                  <a:txBody>
                    <a:bodyPr/>
                    <a:lstStyle/>
                    <a:p>
                      <a:r>
                        <a:rPr lang="en-US" dirty="0" smtClean="0"/>
                        <a:t>P</a:t>
                      </a:r>
                      <a:r>
                        <a:rPr lang="en-US" baseline="0" dirty="0" smtClean="0"/>
                        <a:t> (kW)</a:t>
                      </a:r>
                      <a:endParaRPr lang="el-GR" dirty="0"/>
                    </a:p>
                  </a:txBody>
                  <a:tcPr/>
                </a:tc>
                <a:tc>
                  <a:txBody>
                    <a:bodyPr/>
                    <a:lstStyle/>
                    <a:p>
                      <a:r>
                        <a:rPr lang="en-US" dirty="0" smtClean="0"/>
                        <a:t>E (kWh)</a:t>
                      </a:r>
                      <a:endParaRPr lang="el-GR" dirty="0"/>
                    </a:p>
                  </a:txBody>
                  <a:tcPr/>
                </a:tc>
                <a:tc>
                  <a:txBody>
                    <a:bodyPr/>
                    <a:lstStyle/>
                    <a:p>
                      <a:r>
                        <a:rPr lang="en-US" dirty="0" err="1" smtClean="0"/>
                        <a:t>E</a:t>
                      </a:r>
                      <a:r>
                        <a:rPr lang="en-US" baseline="-25000" dirty="0" err="1" smtClean="0"/>
                        <a:t>betz</a:t>
                      </a:r>
                      <a:endParaRPr lang="en-US" baseline="-25000" dirty="0" smtClean="0"/>
                    </a:p>
                    <a:p>
                      <a:r>
                        <a:rPr lang="en-US" dirty="0" smtClean="0"/>
                        <a:t>(kWh)</a:t>
                      </a:r>
                      <a:endParaRPr lang="el-GR" baseline="-25000" dirty="0"/>
                    </a:p>
                  </a:txBody>
                  <a:tcPr/>
                </a:tc>
              </a:tr>
              <a:tr h="370840">
                <a:tc>
                  <a:txBody>
                    <a:bodyPr/>
                    <a:lstStyle/>
                    <a:p>
                      <a:pPr algn="ctr" fontAlgn="b"/>
                      <a:r>
                        <a:rPr lang="el-GR" sz="1100" b="0" i="0" u="none" strike="noStrike" dirty="0">
                          <a:solidFill>
                            <a:srgbClr val="000000"/>
                          </a:solidFill>
                          <a:latin typeface="Calibri"/>
                        </a:rPr>
                        <a:t>1</a:t>
                      </a:r>
                    </a:p>
                  </a:txBody>
                  <a:tcPr marL="0" marR="0" marT="0" marB="0" anchor="b"/>
                </a:tc>
                <a:tc>
                  <a:txBody>
                    <a:bodyPr/>
                    <a:lstStyle/>
                    <a:p>
                      <a:pPr algn="ctr" fontAlgn="b"/>
                      <a:r>
                        <a:rPr lang="el-GR" sz="1100" b="0" i="0" u="none" strike="noStrike" dirty="0">
                          <a:solidFill>
                            <a:srgbClr val="000000"/>
                          </a:solidFill>
                          <a:latin typeface="Calibri"/>
                        </a:rPr>
                        <a:t>0:10</a:t>
                      </a:r>
                    </a:p>
                  </a:txBody>
                  <a:tcPr marL="0" marR="0" marT="0" marB="0" anchor="b"/>
                </a:tc>
                <a:tc>
                  <a:txBody>
                    <a:bodyPr/>
                    <a:lstStyle/>
                    <a:p>
                      <a:pPr algn="ctr" fontAlgn="b"/>
                      <a:r>
                        <a:rPr lang="el-GR" sz="1100" b="0" i="0" u="none" strike="noStrike" dirty="0">
                          <a:solidFill>
                            <a:srgbClr val="000000"/>
                          </a:solidFill>
                          <a:latin typeface="Calibri"/>
                        </a:rPr>
                        <a:t>3</a:t>
                      </a:r>
                    </a:p>
                  </a:txBody>
                  <a:tcPr marL="0" marR="0" marT="0" marB="0" anchor="b"/>
                </a:tc>
                <a:tc>
                  <a:txBody>
                    <a:bodyPr/>
                    <a:lstStyle/>
                    <a:p>
                      <a:pPr algn="ctr" fontAlgn="b"/>
                      <a:r>
                        <a:rPr lang="el-GR" sz="1100" b="0" i="0" u="none" strike="noStrike" dirty="0">
                          <a:solidFill>
                            <a:srgbClr val="000000"/>
                          </a:solidFill>
                          <a:latin typeface="Calibri"/>
                        </a:rPr>
                        <a:t>4,27</a:t>
                      </a:r>
                    </a:p>
                  </a:txBody>
                  <a:tcPr marL="0" marR="0" marT="0" marB="0" anchor="b"/>
                </a:tc>
                <a:tc>
                  <a:txBody>
                    <a:bodyPr/>
                    <a:lstStyle/>
                    <a:p>
                      <a:pPr algn="ctr" fontAlgn="b"/>
                      <a:r>
                        <a:rPr lang="el-GR" sz="1100" b="0" i="0" u="none" strike="noStrike" dirty="0">
                          <a:solidFill>
                            <a:srgbClr val="000000"/>
                          </a:solidFill>
                          <a:latin typeface="Calibri"/>
                        </a:rPr>
                        <a:t>98436,26</a:t>
                      </a:r>
                    </a:p>
                  </a:txBody>
                  <a:tcPr marL="0" marR="0" marT="0" marB="0" anchor="b"/>
                </a:tc>
                <a:tc>
                  <a:txBody>
                    <a:bodyPr/>
                    <a:lstStyle/>
                    <a:p>
                      <a:pPr algn="ctr" fontAlgn="b"/>
                      <a:r>
                        <a:rPr lang="el-GR" sz="1100" b="0" i="0" u="none" strike="noStrike">
                          <a:solidFill>
                            <a:srgbClr val="000000"/>
                          </a:solidFill>
                          <a:latin typeface="Calibri"/>
                        </a:rPr>
                        <a:t>98,44</a:t>
                      </a:r>
                    </a:p>
                  </a:txBody>
                  <a:tcPr marL="0" marR="0" marT="0" marB="0" anchor="b"/>
                </a:tc>
                <a:tc>
                  <a:txBody>
                    <a:bodyPr/>
                    <a:lstStyle/>
                    <a:p>
                      <a:pPr algn="ctr" fontAlgn="b"/>
                      <a:r>
                        <a:rPr lang="el-GR" sz="1100" b="0" i="0" u="none" strike="noStrike">
                          <a:solidFill>
                            <a:srgbClr val="000000"/>
                          </a:solidFill>
                          <a:latin typeface="Calibri"/>
                        </a:rPr>
                        <a:t>0,27</a:t>
                      </a:r>
                    </a:p>
                  </a:txBody>
                  <a:tcPr marL="0" marR="0" marT="0" marB="0" anchor="b"/>
                </a:tc>
                <a:tc>
                  <a:txBody>
                    <a:bodyPr/>
                    <a:lstStyle/>
                    <a:p>
                      <a:pPr algn="ctr" fontAlgn="b"/>
                      <a:r>
                        <a:rPr lang="el-GR" sz="1100" b="0" i="0" u="none" strike="noStrike" dirty="0">
                          <a:solidFill>
                            <a:srgbClr val="000000"/>
                          </a:solidFill>
                          <a:latin typeface="Calibri"/>
                        </a:rPr>
                        <a:t>0,16</a:t>
                      </a:r>
                    </a:p>
                  </a:txBody>
                  <a:tcPr marL="0" marR="0" marT="0" marB="0" anchor="b"/>
                </a:tc>
              </a:tr>
              <a:tr h="370840">
                <a:tc>
                  <a:txBody>
                    <a:bodyPr/>
                    <a:lstStyle/>
                    <a:p>
                      <a:pPr algn="ctr" fontAlgn="b"/>
                      <a:r>
                        <a:rPr lang="el-GR" sz="1100" b="0" i="0" u="none" strike="noStrike">
                          <a:solidFill>
                            <a:srgbClr val="000000"/>
                          </a:solidFill>
                          <a:latin typeface="Calibri"/>
                        </a:rPr>
                        <a:t>2</a:t>
                      </a:r>
                    </a:p>
                  </a:txBody>
                  <a:tcPr marL="0" marR="0" marT="0" marB="0" anchor="b"/>
                </a:tc>
                <a:tc>
                  <a:txBody>
                    <a:bodyPr/>
                    <a:lstStyle/>
                    <a:p>
                      <a:pPr algn="ctr" fontAlgn="b"/>
                      <a:r>
                        <a:rPr lang="el-GR" sz="1100" b="0" i="0" u="none" strike="noStrike">
                          <a:solidFill>
                            <a:srgbClr val="000000"/>
                          </a:solidFill>
                          <a:latin typeface="Calibri"/>
                        </a:rPr>
                        <a:t>0:20</a:t>
                      </a:r>
                    </a:p>
                  </a:txBody>
                  <a:tcPr marL="0" marR="0" marT="0" marB="0" anchor="b"/>
                </a:tc>
                <a:tc>
                  <a:txBody>
                    <a:bodyPr/>
                    <a:lstStyle/>
                    <a:p>
                      <a:pPr algn="ctr" fontAlgn="b"/>
                      <a:r>
                        <a:rPr lang="el-GR" sz="1100" b="0" i="0" u="none" strike="noStrike" dirty="0">
                          <a:solidFill>
                            <a:srgbClr val="000000"/>
                          </a:solidFill>
                          <a:latin typeface="Calibri"/>
                        </a:rPr>
                        <a:t>4,25</a:t>
                      </a:r>
                    </a:p>
                  </a:txBody>
                  <a:tcPr marL="0" marR="0" marT="0" marB="0" anchor="b"/>
                </a:tc>
                <a:tc>
                  <a:txBody>
                    <a:bodyPr/>
                    <a:lstStyle/>
                    <a:p>
                      <a:pPr algn="ctr" fontAlgn="b"/>
                      <a:r>
                        <a:rPr lang="el-GR" sz="1100" b="0" i="0" u="none" strike="noStrike" dirty="0">
                          <a:solidFill>
                            <a:srgbClr val="000000"/>
                          </a:solidFill>
                          <a:latin typeface="Calibri"/>
                        </a:rPr>
                        <a:t>6,05</a:t>
                      </a:r>
                    </a:p>
                  </a:txBody>
                  <a:tcPr marL="0" marR="0" marT="0" marB="0" anchor="b"/>
                </a:tc>
                <a:tc>
                  <a:txBody>
                    <a:bodyPr/>
                    <a:lstStyle/>
                    <a:p>
                      <a:pPr algn="ctr" fontAlgn="b"/>
                      <a:r>
                        <a:rPr lang="el-GR" sz="1100" b="0" i="0" u="none" strike="noStrike">
                          <a:solidFill>
                            <a:srgbClr val="000000"/>
                          </a:solidFill>
                          <a:latin typeface="Calibri"/>
                        </a:rPr>
                        <a:t>279871,14</a:t>
                      </a:r>
                    </a:p>
                  </a:txBody>
                  <a:tcPr marL="0" marR="0" marT="0" marB="0" anchor="b"/>
                </a:tc>
                <a:tc>
                  <a:txBody>
                    <a:bodyPr/>
                    <a:lstStyle/>
                    <a:p>
                      <a:pPr algn="ctr" fontAlgn="b"/>
                      <a:r>
                        <a:rPr lang="el-GR" sz="1100" b="0" i="0" u="none" strike="noStrike" dirty="0">
                          <a:solidFill>
                            <a:srgbClr val="000000"/>
                          </a:solidFill>
                          <a:latin typeface="Calibri"/>
                        </a:rPr>
                        <a:t>279,87</a:t>
                      </a:r>
                    </a:p>
                  </a:txBody>
                  <a:tcPr marL="0" marR="0" marT="0" marB="0" anchor="b"/>
                </a:tc>
                <a:tc>
                  <a:txBody>
                    <a:bodyPr/>
                    <a:lstStyle/>
                    <a:p>
                      <a:pPr algn="ctr" fontAlgn="b"/>
                      <a:r>
                        <a:rPr lang="el-GR" sz="1100" b="0" i="0" u="none" strike="noStrike" dirty="0">
                          <a:solidFill>
                            <a:srgbClr val="000000"/>
                          </a:solidFill>
                          <a:latin typeface="Calibri"/>
                        </a:rPr>
                        <a:t>0,78</a:t>
                      </a:r>
                    </a:p>
                  </a:txBody>
                  <a:tcPr marL="0" marR="0" marT="0" marB="0" anchor="b"/>
                </a:tc>
                <a:tc>
                  <a:txBody>
                    <a:bodyPr/>
                    <a:lstStyle/>
                    <a:p>
                      <a:pPr algn="ctr" fontAlgn="b"/>
                      <a:r>
                        <a:rPr lang="el-GR" sz="1100" b="0" i="0" u="none" strike="noStrike">
                          <a:solidFill>
                            <a:srgbClr val="000000"/>
                          </a:solidFill>
                          <a:latin typeface="Calibri"/>
                        </a:rPr>
                        <a:t>0,46</a:t>
                      </a:r>
                    </a:p>
                  </a:txBody>
                  <a:tcPr marL="0" marR="0" marT="0" marB="0" anchor="b"/>
                </a:tc>
              </a:tr>
              <a:tr h="370840">
                <a:tc>
                  <a:txBody>
                    <a:bodyPr/>
                    <a:lstStyle/>
                    <a:p>
                      <a:pPr algn="ctr" fontAlgn="b"/>
                      <a:r>
                        <a:rPr lang="el-GR" sz="1100" b="0" i="0" u="none" strike="noStrike">
                          <a:solidFill>
                            <a:srgbClr val="000000"/>
                          </a:solidFill>
                          <a:latin typeface="Calibri"/>
                        </a:rPr>
                        <a:t>3</a:t>
                      </a:r>
                    </a:p>
                  </a:txBody>
                  <a:tcPr marL="0" marR="0" marT="0" marB="0" anchor="b"/>
                </a:tc>
                <a:tc>
                  <a:txBody>
                    <a:bodyPr/>
                    <a:lstStyle/>
                    <a:p>
                      <a:pPr algn="ctr" fontAlgn="b"/>
                      <a:r>
                        <a:rPr lang="el-GR" sz="1100" b="0" i="0" u="none" strike="noStrike">
                          <a:solidFill>
                            <a:srgbClr val="000000"/>
                          </a:solidFill>
                          <a:latin typeface="Calibri"/>
                        </a:rPr>
                        <a:t>0:30</a:t>
                      </a:r>
                    </a:p>
                  </a:txBody>
                  <a:tcPr marL="0" marR="0" marT="0" marB="0" anchor="b"/>
                </a:tc>
                <a:tc>
                  <a:txBody>
                    <a:bodyPr/>
                    <a:lstStyle/>
                    <a:p>
                      <a:pPr algn="ctr" fontAlgn="b"/>
                      <a:r>
                        <a:rPr lang="el-GR" sz="1100" b="0" i="0" u="none" strike="noStrike" dirty="0">
                          <a:solidFill>
                            <a:srgbClr val="000000"/>
                          </a:solidFill>
                          <a:latin typeface="Calibri"/>
                        </a:rPr>
                        <a:t>5,35</a:t>
                      </a:r>
                    </a:p>
                  </a:txBody>
                  <a:tcPr marL="0" marR="0" marT="0" marB="0" anchor="b"/>
                </a:tc>
                <a:tc>
                  <a:txBody>
                    <a:bodyPr/>
                    <a:lstStyle/>
                    <a:p>
                      <a:pPr algn="ctr" fontAlgn="b"/>
                      <a:r>
                        <a:rPr lang="el-GR" sz="1100" b="0" i="0" u="none" strike="noStrike" dirty="0">
                          <a:solidFill>
                            <a:srgbClr val="000000"/>
                          </a:solidFill>
                          <a:latin typeface="Calibri"/>
                        </a:rPr>
                        <a:t>7,61</a:t>
                      </a:r>
                    </a:p>
                  </a:txBody>
                  <a:tcPr marL="0" marR="0" marT="0" marB="0" anchor="b"/>
                </a:tc>
                <a:tc>
                  <a:txBody>
                    <a:bodyPr/>
                    <a:lstStyle/>
                    <a:p>
                      <a:pPr algn="ctr" fontAlgn="b"/>
                      <a:r>
                        <a:rPr lang="el-GR" sz="1100" b="0" i="0" u="none" strike="noStrike" dirty="0">
                          <a:solidFill>
                            <a:srgbClr val="000000"/>
                          </a:solidFill>
                          <a:latin typeface="Calibri"/>
                        </a:rPr>
                        <a:t>558280,78</a:t>
                      </a:r>
                    </a:p>
                  </a:txBody>
                  <a:tcPr marL="0" marR="0" marT="0" marB="0" anchor="b"/>
                </a:tc>
                <a:tc>
                  <a:txBody>
                    <a:bodyPr/>
                    <a:lstStyle/>
                    <a:p>
                      <a:pPr algn="ctr" fontAlgn="b"/>
                      <a:r>
                        <a:rPr lang="el-GR" sz="1100" b="0" i="0" u="none" strike="noStrike">
                          <a:solidFill>
                            <a:srgbClr val="000000"/>
                          </a:solidFill>
                          <a:latin typeface="Calibri"/>
                        </a:rPr>
                        <a:t>558,28</a:t>
                      </a:r>
                    </a:p>
                  </a:txBody>
                  <a:tcPr marL="0" marR="0" marT="0" marB="0" anchor="b"/>
                </a:tc>
                <a:tc>
                  <a:txBody>
                    <a:bodyPr/>
                    <a:lstStyle/>
                    <a:p>
                      <a:pPr algn="ctr" fontAlgn="b"/>
                      <a:r>
                        <a:rPr lang="el-GR" sz="1100" b="0" i="0" u="none" strike="noStrike" dirty="0">
                          <a:solidFill>
                            <a:srgbClr val="000000"/>
                          </a:solidFill>
                          <a:latin typeface="Calibri"/>
                        </a:rPr>
                        <a:t>1,55</a:t>
                      </a:r>
                    </a:p>
                  </a:txBody>
                  <a:tcPr marL="0" marR="0" marT="0" marB="0" anchor="b"/>
                </a:tc>
                <a:tc>
                  <a:txBody>
                    <a:bodyPr/>
                    <a:lstStyle/>
                    <a:p>
                      <a:pPr algn="ctr" fontAlgn="b"/>
                      <a:r>
                        <a:rPr lang="el-GR" sz="1100" b="0" i="0" u="none" strike="noStrike">
                          <a:solidFill>
                            <a:srgbClr val="000000"/>
                          </a:solidFill>
                          <a:latin typeface="Calibri"/>
                        </a:rPr>
                        <a:t>0,92</a:t>
                      </a:r>
                    </a:p>
                  </a:txBody>
                  <a:tcPr marL="0" marR="0" marT="0" marB="0" anchor="b"/>
                </a:tc>
              </a:tr>
              <a:tr h="370840">
                <a:tc>
                  <a:txBody>
                    <a:bodyPr/>
                    <a:lstStyle/>
                    <a:p>
                      <a:pPr algn="ctr" fontAlgn="b"/>
                      <a:r>
                        <a:rPr lang="el-GR" sz="1100" b="0" i="0" u="none" strike="noStrike">
                          <a:solidFill>
                            <a:srgbClr val="000000"/>
                          </a:solidFill>
                          <a:latin typeface="Calibri"/>
                        </a:rPr>
                        <a:t>4</a:t>
                      </a:r>
                    </a:p>
                  </a:txBody>
                  <a:tcPr marL="0" marR="0" marT="0" marB="0" anchor="b"/>
                </a:tc>
                <a:tc>
                  <a:txBody>
                    <a:bodyPr/>
                    <a:lstStyle/>
                    <a:p>
                      <a:pPr algn="ctr" fontAlgn="b"/>
                      <a:r>
                        <a:rPr lang="el-GR" sz="1100" b="0" i="0" u="none" strike="noStrike">
                          <a:solidFill>
                            <a:srgbClr val="000000"/>
                          </a:solidFill>
                          <a:latin typeface="Calibri"/>
                        </a:rPr>
                        <a:t>0:40</a:t>
                      </a:r>
                    </a:p>
                  </a:txBody>
                  <a:tcPr marL="0" marR="0" marT="0" marB="0" anchor="b"/>
                </a:tc>
                <a:tc>
                  <a:txBody>
                    <a:bodyPr/>
                    <a:lstStyle/>
                    <a:p>
                      <a:pPr algn="ctr" fontAlgn="b"/>
                      <a:r>
                        <a:rPr lang="el-GR" sz="1100" b="0" i="0" u="none" strike="noStrike" dirty="0">
                          <a:solidFill>
                            <a:srgbClr val="000000"/>
                          </a:solidFill>
                          <a:latin typeface="Calibri"/>
                        </a:rPr>
                        <a:t>4,55</a:t>
                      </a:r>
                    </a:p>
                  </a:txBody>
                  <a:tcPr marL="0" marR="0" marT="0" marB="0" anchor="b"/>
                </a:tc>
                <a:tc>
                  <a:txBody>
                    <a:bodyPr/>
                    <a:lstStyle/>
                    <a:p>
                      <a:pPr algn="ctr" fontAlgn="b"/>
                      <a:r>
                        <a:rPr lang="el-GR" sz="1100" b="0" i="0" u="none" strike="noStrike" dirty="0">
                          <a:solidFill>
                            <a:srgbClr val="000000"/>
                          </a:solidFill>
                          <a:latin typeface="Calibri"/>
                        </a:rPr>
                        <a:t>6,47</a:t>
                      </a:r>
                    </a:p>
                  </a:txBody>
                  <a:tcPr marL="0" marR="0" marT="0" marB="0" anchor="b"/>
                </a:tc>
                <a:tc>
                  <a:txBody>
                    <a:bodyPr/>
                    <a:lstStyle/>
                    <a:p>
                      <a:pPr algn="ctr" fontAlgn="b"/>
                      <a:r>
                        <a:rPr lang="el-GR" sz="1100" b="0" i="0" u="none" strike="noStrike">
                          <a:solidFill>
                            <a:srgbClr val="000000"/>
                          </a:solidFill>
                          <a:latin typeface="Calibri"/>
                        </a:rPr>
                        <a:t>343419,95</a:t>
                      </a:r>
                    </a:p>
                  </a:txBody>
                  <a:tcPr marL="0" marR="0" marT="0" marB="0" anchor="b"/>
                </a:tc>
                <a:tc>
                  <a:txBody>
                    <a:bodyPr/>
                    <a:lstStyle/>
                    <a:p>
                      <a:pPr algn="ctr" fontAlgn="b"/>
                      <a:r>
                        <a:rPr lang="el-GR" sz="1100" b="0" i="0" u="none" strike="noStrike">
                          <a:solidFill>
                            <a:srgbClr val="000000"/>
                          </a:solidFill>
                          <a:latin typeface="Calibri"/>
                        </a:rPr>
                        <a:t>343,42</a:t>
                      </a:r>
                    </a:p>
                  </a:txBody>
                  <a:tcPr marL="0" marR="0" marT="0" marB="0" anchor="b"/>
                </a:tc>
                <a:tc>
                  <a:txBody>
                    <a:bodyPr/>
                    <a:lstStyle/>
                    <a:p>
                      <a:pPr algn="ctr" fontAlgn="b"/>
                      <a:r>
                        <a:rPr lang="el-GR" sz="1100" b="0" i="0" u="none" strike="noStrike" dirty="0">
                          <a:solidFill>
                            <a:srgbClr val="000000"/>
                          </a:solidFill>
                          <a:latin typeface="Calibri"/>
                        </a:rPr>
                        <a:t>0,95</a:t>
                      </a:r>
                    </a:p>
                  </a:txBody>
                  <a:tcPr marL="0" marR="0" marT="0" marB="0" anchor="b"/>
                </a:tc>
                <a:tc>
                  <a:txBody>
                    <a:bodyPr/>
                    <a:lstStyle/>
                    <a:p>
                      <a:pPr algn="ctr" fontAlgn="b"/>
                      <a:r>
                        <a:rPr lang="el-GR" sz="1100" b="0" i="0" u="none" strike="noStrike" dirty="0">
                          <a:solidFill>
                            <a:srgbClr val="000000"/>
                          </a:solidFill>
                          <a:latin typeface="Calibri"/>
                        </a:rPr>
                        <a:t>0,57</a:t>
                      </a:r>
                    </a:p>
                  </a:txBody>
                  <a:tcPr marL="0" marR="0" marT="0" marB="0" anchor="b"/>
                </a:tc>
              </a:tr>
              <a:tr h="370840">
                <a:tc>
                  <a:txBody>
                    <a:bodyPr/>
                    <a:lstStyle/>
                    <a:p>
                      <a:pPr algn="ctr" fontAlgn="b"/>
                      <a:r>
                        <a:rPr lang="el-GR" sz="1100" b="0" i="0" u="none" strike="noStrike">
                          <a:solidFill>
                            <a:srgbClr val="000000"/>
                          </a:solidFill>
                          <a:latin typeface="Calibri"/>
                        </a:rPr>
                        <a:t>5</a:t>
                      </a:r>
                    </a:p>
                  </a:txBody>
                  <a:tcPr marL="0" marR="0" marT="0" marB="0" anchor="b"/>
                </a:tc>
                <a:tc>
                  <a:txBody>
                    <a:bodyPr/>
                    <a:lstStyle/>
                    <a:p>
                      <a:pPr algn="ctr" fontAlgn="b"/>
                      <a:r>
                        <a:rPr lang="el-GR" sz="1100" b="0" i="0" u="none" strike="noStrike">
                          <a:solidFill>
                            <a:srgbClr val="000000"/>
                          </a:solidFill>
                          <a:latin typeface="Calibri"/>
                        </a:rPr>
                        <a:t>0:50</a:t>
                      </a:r>
                    </a:p>
                  </a:txBody>
                  <a:tcPr marL="0" marR="0" marT="0" marB="0" anchor="b"/>
                </a:tc>
                <a:tc>
                  <a:txBody>
                    <a:bodyPr/>
                    <a:lstStyle/>
                    <a:p>
                      <a:pPr algn="ctr" fontAlgn="b"/>
                      <a:r>
                        <a:rPr lang="el-GR" sz="1100" b="0" i="0" u="none" strike="noStrike">
                          <a:solidFill>
                            <a:srgbClr val="000000"/>
                          </a:solidFill>
                          <a:latin typeface="Calibri"/>
                        </a:rPr>
                        <a:t>4,05</a:t>
                      </a:r>
                    </a:p>
                  </a:txBody>
                  <a:tcPr marL="0" marR="0" marT="0" marB="0" anchor="b"/>
                </a:tc>
                <a:tc>
                  <a:txBody>
                    <a:bodyPr/>
                    <a:lstStyle/>
                    <a:p>
                      <a:pPr algn="ctr" fontAlgn="b"/>
                      <a:r>
                        <a:rPr lang="el-GR" sz="1100" b="0" i="0" u="none" strike="noStrike" dirty="0">
                          <a:solidFill>
                            <a:srgbClr val="000000"/>
                          </a:solidFill>
                          <a:latin typeface="Calibri"/>
                        </a:rPr>
                        <a:t>5,76</a:t>
                      </a:r>
                    </a:p>
                  </a:txBody>
                  <a:tcPr marL="0" marR="0" marT="0" marB="0" anchor="b"/>
                </a:tc>
                <a:tc>
                  <a:txBody>
                    <a:bodyPr/>
                    <a:lstStyle/>
                    <a:p>
                      <a:pPr algn="ctr" fontAlgn="b"/>
                      <a:r>
                        <a:rPr lang="el-GR" sz="1100" b="0" i="0" u="none" strike="noStrike">
                          <a:solidFill>
                            <a:srgbClr val="000000"/>
                          </a:solidFill>
                          <a:latin typeface="Calibri"/>
                        </a:rPr>
                        <a:t>242190,11</a:t>
                      </a:r>
                    </a:p>
                  </a:txBody>
                  <a:tcPr marL="0" marR="0" marT="0" marB="0" anchor="b"/>
                </a:tc>
                <a:tc>
                  <a:txBody>
                    <a:bodyPr/>
                    <a:lstStyle/>
                    <a:p>
                      <a:pPr algn="ctr" fontAlgn="b"/>
                      <a:r>
                        <a:rPr lang="el-GR" sz="1100" b="0" i="0" u="none" strike="noStrike" dirty="0">
                          <a:solidFill>
                            <a:srgbClr val="000000"/>
                          </a:solidFill>
                          <a:latin typeface="Calibri"/>
                        </a:rPr>
                        <a:t>242,19</a:t>
                      </a:r>
                    </a:p>
                  </a:txBody>
                  <a:tcPr marL="0" marR="0" marT="0" marB="0" anchor="b"/>
                </a:tc>
                <a:tc>
                  <a:txBody>
                    <a:bodyPr/>
                    <a:lstStyle/>
                    <a:p>
                      <a:pPr algn="ctr" fontAlgn="b"/>
                      <a:r>
                        <a:rPr lang="el-GR" sz="1100" b="0" i="0" u="none" strike="noStrike" dirty="0">
                          <a:solidFill>
                            <a:srgbClr val="000000"/>
                          </a:solidFill>
                          <a:latin typeface="Calibri"/>
                        </a:rPr>
                        <a:t>0,67</a:t>
                      </a:r>
                    </a:p>
                  </a:txBody>
                  <a:tcPr marL="0" marR="0" marT="0" marB="0" anchor="b"/>
                </a:tc>
                <a:tc>
                  <a:txBody>
                    <a:bodyPr/>
                    <a:lstStyle/>
                    <a:p>
                      <a:pPr algn="ctr" fontAlgn="b"/>
                      <a:r>
                        <a:rPr lang="el-GR" sz="1100" b="0" i="0" u="none" strike="noStrike" dirty="0">
                          <a:solidFill>
                            <a:srgbClr val="000000"/>
                          </a:solidFill>
                          <a:latin typeface="Calibri"/>
                        </a:rPr>
                        <a:t>0,40</a:t>
                      </a:r>
                    </a:p>
                  </a:txBody>
                  <a:tcPr marL="0" marR="0" marT="0" marB="0" anchor="b"/>
                </a:tc>
              </a:tr>
              <a:tr h="370840">
                <a:tc>
                  <a:txBody>
                    <a:bodyPr/>
                    <a:lstStyle/>
                    <a:p>
                      <a:pPr algn="ctr" fontAlgn="b"/>
                      <a:r>
                        <a:rPr lang="el-GR" sz="1100" b="0" i="0" u="none" strike="noStrike" dirty="0">
                          <a:solidFill>
                            <a:srgbClr val="000000"/>
                          </a:solidFill>
                          <a:latin typeface="Calibri"/>
                        </a:rPr>
                        <a:t>6</a:t>
                      </a:r>
                    </a:p>
                  </a:txBody>
                  <a:tcPr marL="0" marR="0" marT="0" marB="0" anchor="b"/>
                </a:tc>
                <a:tc>
                  <a:txBody>
                    <a:bodyPr/>
                    <a:lstStyle/>
                    <a:p>
                      <a:pPr algn="ctr" fontAlgn="b"/>
                      <a:r>
                        <a:rPr lang="el-GR" sz="1100" b="0" i="0" u="none" strike="noStrike" dirty="0">
                          <a:solidFill>
                            <a:srgbClr val="000000"/>
                          </a:solidFill>
                          <a:latin typeface="Calibri"/>
                        </a:rPr>
                        <a:t>1:00</a:t>
                      </a:r>
                    </a:p>
                  </a:txBody>
                  <a:tcPr marL="0" marR="0" marT="0" marB="0" anchor="b"/>
                </a:tc>
                <a:tc>
                  <a:txBody>
                    <a:bodyPr/>
                    <a:lstStyle/>
                    <a:p>
                      <a:pPr algn="ctr" fontAlgn="b"/>
                      <a:r>
                        <a:rPr lang="el-GR" sz="1100" b="0" i="0" u="none" strike="noStrike" dirty="0">
                          <a:solidFill>
                            <a:srgbClr val="000000"/>
                          </a:solidFill>
                          <a:latin typeface="Calibri"/>
                        </a:rPr>
                        <a:t>2,5</a:t>
                      </a:r>
                    </a:p>
                  </a:txBody>
                  <a:tcPr marL="0" marR="0" marT="0" marB="0" anchor="b"/>
                </a:tc>
                <a:tc>
                  <a:txBody>
                    <a:bodyPr/>
                    <a:lstStyle/>
                    <a:p>
                      <a:pPr algn="ctr" fontAlgn="b"/>
                      <a:r>
                        <a:rPr lang="el-GR" sz="1100" b="0" i="0" u="none" strike="noStrike" dirty="0">
                          <a:solidFill>
                            <a:srgbClr val="000000"/>
                          </a:solidFill>
                          <a:latin typeface="Calibri"/>
                        </a:rPr>
                        <a:t>3,56</a:t>
                      </a:r>
                    </a:p>
                  </a:txBody>
                  <a:tcPr marL="0" marR="0" marT="0" marB="0" anchor="b"/>
                </a:tc>
                <a:tc>
                  <a:txBody>
                    <a:bodyPr/>
                    <a:lstStyle/>
                    <a:p>
                      <a:pPr algn="ctr" fontAlgn="b"/>
                      <a:r>
                        <a:rPr lang="el-GR" sz="1100" b="0" i="0" u="none" strike="noStrike" dirty="0">
                          <a:solidFill>
                            <a:srgbClr val="000000"/>
                          </a:solidFill>
                          <a:latin typeface="Calibri"/>
                        </a:rPr>
                        <a:t>56965,43</a:t>
                      </a:r>
                    </a:p>
                  </a:txBody>
                  <a:tcPr marL="0" marR="0" marT="0" marB="0" anchor="b"/>
                </a:tc>
                <a:tc>
                  <a:txBody>
                    <a:bodyPr/>
                    <a:lstStyle/>
                    <a:p>
                      <a:pPr algn="ctr" fontAlgn="b"/>
                      <a:r>
                        <a:rPr lang="el-GR" sz="1100" b="0" i="0" u="none" strike="noStrike" dirty="0">
                          <a:solidFill>
                            <a:srgbClr val="000000"/>
                          </a:solidFill>
                          <a:latin typeface="Calibri"/>
                        </a:rPr>
                        <a:t>56,97</a:t>
                      </a:r>
                    </a:p>
                  </a:txBody>
                  <a:tcPr marL="0" marR="0" marT="0" marB="0" anchor="b"/>
                </a:tc>
                <a:tc>
                  <a:txBody>
                    <a:bodyPr/>
                    <a:lstStyle/>
                    <a:p>
                      <a:pPr algn="ctr" fontAlgn="b"/>
                      <a:r>
                        <a:rPr lang="el-GR" sz="1100" b="0" i="0" u="none" strike="noStrike" dirty="0">
                          <a:solidFill>
                            <a:srgbClr val="000000"/>
                          </a:solidFill>
                          <a:latin typeface="Calibri"/>
                        </a:rPr>
                        <a:t>0,16</a:t>
                      </a:r>
                    </a:p>
                  </a:txBody>
                  <a:tcPr marL="0" marR="0" marT="0" marB="0" anchor="b"/>
                </a:tc>
                <a:tc>
                  <a:txBody>
                    <a:bodyPr/>
                    <a:lstStyle/>
                    <a:p>
                      <a:pPr algn="ctr" fontAlgn="b"/>
                      <a:r>
                        <a:rPr lang="el-GR" sz="1100" b="0" i="0" u="none" strike="noStrike" dirty="0">
                          <a:solidFill>
                            <a:srgbClr val="000000"/>
                          </a:solidFill>
                          <a:latin typeface="Calibri"/>
                        </a:rPr>
                        <a:t>0,09</a:t>
                      </a:r>
                    </a:p>
                  </a:txBody>
                  <a:tcPr marL="0" marR="0" marT="0" marB="0" anchor="b"/>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7" end="1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78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9" end="1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1" end="2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2" end="2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571528"/>
            <a:ext cx="8229600" cy="1728192"/>
          </a:xfrm>
        </p:spPr>
        <p:txBody>
          <a:bodyPr>
            <a:noAutofit/>
          </a:bodyPr>
          <a:lstStyle/>
          <a:p>
            <a:r>
              <a:rPr lang="en-US" sz="3100" dirty="0" smtClean="0"/>
              <a:t/>
            </a:r>
            <a:br>
              <a:rPr lang="en-US" sz="3100" dirty="0" smtClean="0"/>
            </a:br>
            <a:r>
              <a:rPr lang="el-GR" sz="2700" b="1" dirty="0" smtClean="0"/>
              <a:t>Πειραματικό μέρος Β΄- Υπολογισμός αναμενόμενης παραγωγής ηλεκτρικής ενέργειας από ανεμογεννήτρια</a:t>
            </a:r>
            <a:endParaRPr lang="el-GR" sz="2700" dirty="0"/>
          </a:p>
        </p:txBody>
      </p:sp>
      <p:sp>
        <p:nvSpPr>
          <p:cNvPr id="3" name="2 - Θέση περιεχομένου"/>
          <p:cNvSpPr>
            <a:spLocks noGrp="1"/>
          </p:cNvSpPr>
          <p:nvPr>
            <p:ph idx="1"/>
          </p:nvPr>
        </p:nvSpPr>
        <p:spPr>
          <a:xfrm>
            <a:off x="500034" y="1129585"/>
            <a:ext cx="8229600" cy="5228373"/>
          </a:xfrm>
        </p:spPr>
        <p:txBody>
          <a:bodyPr>
            <a:normAutofit fontScale="62500" lnSpcReduction="20000"/>
          </a:bodyPr>
          <a:lstStyle/>
          <a:p>
            <a:r>
              <a:rPr lang="el-GR" sz="3600" b="1" dirty="0" smtClean="0"/>
              <a:t>Υπολογισμός θεωρητικής αναμενόμενης ενεργειακής παραγωγής από ανεμογεννήτρια δεδομένης καμπύλης ισχύος (δίνεται σε Πίνακα). Ο υπολογισμός γίνεται για το συνολικό χρονικό διάστημα των μετρήσεων. </a:t>
            </a:r>
          </a:p>
          <a:p>
            <a:endParaRPr lang="el-GR" sz="3600" b="1" dirty="0" smtClean="0"/>
          </a:p>
          <a:p>
            <a:pPr lvl="1"/>
            <a:r>
              <a:rPr lang="el-GR" dirty="0" smtClean="0"/>
              <a:t>Διαχωρισμός ταχυτήτων ανέμου στις κατηγορίες ταχύτητας του Πίνακα και υπολογισμός της συχνότητας εμφάνισής τους για κάθε κατηγορία.</a:t>
            </a:r>
          </a:p>
          <a:p>
            <a:pPr lvl="1"/>
            <a:r>
              <a:rPr lang="el-GR" dirty="0" smtClean="0"/>
              <a:t>Υπολογισμός παραγωγής ισχύος ανά κλάση ταχύτητας και ανά μέτρηση (</a:t>
            </a:r>
            <a:r>
              <a:rPr lang="en-US" dirty="0" smtClean="0"/>
              <a:t>kW)</a:t>
            </a:r>
            <a:r>
              <a:rPr lang="el-GR" dirty="0" smtClean="0"/>
              <a:t>: Πολλαπλασιασμός της συχνότητας του αριθμού των μετρήσεων σε κάθε κλάση ταχύτητας με την αντίστοιχη τιμή ισχύος του Πίνακα. </a:t>
            </a:r>
          </a:p>
          <a:p>
            <a:pPr lvl="1"/>
            <a:r>
              <a:rPr lang="el-GR" dirty="0" smtClean="0"/>
              <a:t>Υπολογισμός ενεργειακής παραγωγής ανά κλάση ταχύτητας και ανά μέτρηση</a:t>
            </a:r>
            <a:r>
              <a:rPr lang="en-US" dirty="0" smtClean="0"/>
              <a:t> (kWh)</a:t>
            </a:r>
            <a:r>
              <a:rPr lang="el-GR" dirty="0" smtClean="0"/>
              <a:t>: Πολλαπλασιασμός της ισχύος επί το χρονικό διάστημα κάθε μέτρησης </a:t>
            </a:r>
            <a:r>
              <a:rPr lang="el-GR" b="1" dirty="0" smtClean="0"/>
              <a:t>ΠΡΟΣΟΧΗ ΣΤΗ ΜΕΤΑΤΡΟΠΗ ΤΟΥ ΧΡΟΝΟΥ ΣΕ h. </a:t>
            </a:r>
          </a:p>
          <a:p>
            <a:pPr lvl="1"/>
            <a:r>
              <a:rPr lang="el-GR" dirty="0" smtClean="0"/>
              <a:t>Προσθέτοντας όλες τις τιμές υπολογίζεται η συνολική ενεργειακή παραγωγή της ανεμογεννήτριας μέσα στο εξεταζόμενο χρονικό διάστημα. </a:t>
            </a:r>
          </a:p>
          <a:p>
            <a:pPr lvl="1"/>
            <a:r>
              <a:rPr lang="el-GR" dirty="0" smtClean="0"/>
              <a:t>Σύγκριση με τα αποτελέσματα του Α΄ μέρους και υπολογισμός του ποσοστού της παραγόμενης ηλεκτρικής ενέργειας ως προς το μέγιστο διαθέσιμο αιολικό δυναμικό.</a:t>
            </a:r>
            <a:r>
              <a:rPr lang="el-GR" sz="3300" dirty="0" smtClean="0"/>
              <a:t> </a:t>
            </a:r>
          </a:p>
          <a:p>
            <a:endParaRPr lang="el-G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1143000"/>
          </a:xfrm>
        </p:spPr>
        <p:txBody>
          <a:bodyPr>
            <a:normAutofit/>
          </a:bodyPr>
          <a:lstStyle/>
          <a:p>
            <a:r>
              <a:rPr lang="el-GR" sz="3000" b="1" dirty="0" smtClean="0"/>
              <a:t>Πειραματικό μέρος - Πίνακας υπολογισμού μέσης ετήσιας ενεργειακής παραγωγής</a:t>
            </a:r>
            <a:endParaRPr lang="el-GR" sz="3000" b="1" dirty="0"/>
          </a:p>
        </p:txBody>
      </p:sp>
      <p:graphicFrame>
        <p:nvGraphicFramePr>
          <p:cNvPr id="4" name="3 - Θέση περιεχομένου"/>
          <p:cNvGraphicFramePr>
            <a:graphicFrameLocks noGrp="1"/>
          </p:cNvGraphicFramePr>
          <p:nvPr>
            <p:ph idx="1"/>
          </p:nvPr>
        </p:nvGraphicFramePr>
        <p:xfrm>
          <a:off x="2953674" y="1600200"/>
          <a:ext cx="3189962" cy="4748318"/>
        </p:xfrm>
        <a:graphic>
          <a:graphicData uri="http://schemas.openxmlformats.org/drawingml/2006/table">
            <a:tbl>
              <a:tblPr/>
              <a:tblGrid>
                <a:gridCol w="1526485"/>
                <a:gridCol w="1663477"/>
              </a:tblGrid>
              <a:tr h="234844">
                <a:tc>
                  <a:txBody>
                    <a:bodyPr/>
                    <a:lstStyle/>
                    <a:p>
                      <a:pPr marL="45720" algn="ctr">
                        <a:lnSpc>
                          <a:spcPct val="150000"/>
                        </a:lnSpc>
                        <a:spcBef>
                          <a:spcPts val="150"/>
                        </a:spcBef>
                        <a:spcAft>
                          <a:spcPts val="500"/>
                        </a:spcAft>
                        <a:tabLst>
                          <a:tab pos="540385" algn="l"/>
                          <a:tab pos="5486400" algn="l"/>
                        </a:tabLst>
                      </a:pPr>
                      <a:r>
                        <a:rPr lang="el-GR" sz="1000" b="1" spc="-10" dirty="0">
                          <a:latin typeface="Arial Unicode MS"/>
                          <a:ea typeface="Times New Roman"/>
                        </a:rPr>
                        <a:t>Εύρος ταχυτήτων</a:t>
                      </a:r>
                      <a:r>
                        <a:rPr lang="en-US" sz="1000" b="1" spc="-10" dirty="0">
                          <a:latin typeface="Arial Unicode MS"/>
                          <a:ea typeface="Times New Roman"/>
                        </a:rPr>
                        <a:t> (m/s)</a:t>
                      </a:r>
                      <a:endParaRPr lang="el-GR" sz="1000" spc="-10" dirty="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algn="ctr">
                        <a:lnSpc>
                          <a:spcPct val="150000"/>
                        </a:lnSpc>
                        <a:spcBef>
                          <a:spcPts val="150"/>
                        </a:spcBef>
                        <a:spcAft>
                          <a:spcPts val="500"/>
                        </a:spcAft>
                        <a:tabLst>
                          <a:tab pos="540385" algn="l"/>
                          <a:tab pos="5486400" algn="l"/>
                        </a:tabLst>
                      </a:pPr>
                      <a:r>
                        <a:rPr lang="el-GR" sz="1000" b="1" spc="-10" dirty="0">
                          <a:latin typeface="Arial Unicode MS"/>
                          <a:ea typeface="Times New Roman"/>
                        </a:rPr>
                        <a:t>Ισχύς (</a:t>
                      </a:r>
                      <a:r>
                        <a:rPr lang="en-US" sz="1000" b="1" spc="-10" dirty="0">
                          <a:latin typeface="Arial Unicode MS"/>
                          <a:ea typeface="Times New Roman"/>
                        </a:rPr>
                        <a:t>kW)</a:t>
                      </a:r>
                      <a:endParaRPr lang="el-GR" sz="1000" spc="-10" dirty="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[0-1)</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[1-2)</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[2-3)</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[3-4)</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[4-5)</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[5-6)</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45</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[6-7)</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100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[7-8)</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135</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[8-9)</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206</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[9-10)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287</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[10-11)</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371</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[11-12)</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450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[12-13)</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514</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[13-14)</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558</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[14-15)</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582</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[15-16)</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594</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[16-17)</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598</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[17-18)</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[18-19)</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[19-20)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[20-21)</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[21-22)</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[22-23)</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[23-24)</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latin typeface="Arial Unicode MS"/>
                          <a:ea typeface="Times New Roman"/>
                        </a:rPr>
                        <a:t>600</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[24-25)</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dirty="0" smtClean="0">
                          <a:latin typeface="Arial Unicode MS"/>
                          <a:ea typeface="Times New Roman"/>
                        </a:rPr>
                        <a:t>0</a:t>
                      </a:r>
                      <a:endParaRPr lang="el-GR" sz="900" dirty="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043">
                <a:tc>
                  <a:txBody>
                    <a:bodyPr/>
                    <a:lstStyle/>
                    <a:p>
                      <a:pPr algn="ctr">
                        <a:lnSpc>
                          <a:spcPct val="115000"/>
                        </a:lnSpc>
                        <a:spcAft>
                          <a:spcPts val="0"/>
                        </a:spcAft>
                      </a:pPr>
                      <a:r>
                        <a:rPr lang="en-GB" sz="900">
                          <a:latin typeface="Arial Unicode MS"/>
                          <a:ea typeface="Times New Roman"/>
                        </a:rPr>
                        <a:t>[25-26)</a:t>
                      </a:r>
                      <a:endParaRPr lang="el-GR" sz="90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dirty="0" smtClean="0">
                          <a:latin typeface="Arial Unicode MS"/>
                          <a:ea typeface="Times New Roman"/>
                        </a:rPr>
                        <a:t>0</a:t>
                      </a:r>
                      <a:endParaRPr lang="el-GR" sz="900" dirty="0">
                        <a:latin typeface="Times New Roman"/>
                        <a:ea typeface="Times New Roman"/>
                      </a:endParaRPr>
                    </a:p>
                  </a:txBody>
                  <a:tcPr marL="58711" marR="5871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500090"/>
            <a:ext cx="8229600" cy="1728192"/>
          </a:xfrm>
        </p:spPr>
        <p:txBody>
          <a:bodyPr>
            <a:noAutofit/>
          </a:bodyPr>
          <a:lstStyle/>
          <a:p>
            <a:r>
              <a:rPr lang="en-US" sz="3100" dirty="0" smtClean="0"/>
              <a:t/>
            </a:r>
            <a:br>
              <a:rPr lang="en-US" sz="3100" dirty="0" smtClean="0"/>
            </a:br>
            <a:r>
              <a:rPr lang="el-GR" sz="3000" b="1" dirty="0" smtClean="0"/>
              <a:t>Παράδειγμα- Θεωρητικός υπολογισμός αναμενόμενης παραγωγής ηλεκτρικής ενέργειας από ανεμογεννήτρια</a:t>
            </a:r>
            <a:endParaRPr lang="el-GR" sz="3000" dirty="0"/>
          </a:p>
        </p:txBody>
      </p:sp>
      <p:sp>
        <p:nvSpPr>
          <p:cNvPr id="3" name="2 - Θέση περιεχομένου"/>
          <p:cNvSpPr>
            <a:spLocks noGrp="1"/>
          </p:cNvSpPr>
          <p:nvPr>
            <p:ph idx="1"/>
          </p:nvPr>
        </p:nvSpPr>
        <p:spPr>
          <a:xfrm>
            <a:off x="0" y="1214422"/>
            <a:ext cx="8801072" cy="1857388"/>
          </a:xfrm>
        </p:spPr>
        <p:txBody>
          <a:bodyPr>
            <a:normAutofit/>
          </a:bodyPr>
          <a:lstStyle/>
          <a:p>
            <a:pPr>
              <a:buNone/>
            </a:pPr>
            <a:r>
              <a:rPr lang="el-GR" sz="2600" dirty="0" smtClean="0"/>
              <a:t>	</a:t>
            </a:r>
            <a:r>
              <a:rPr lang="el-GR" sz="2000" dirty="0" smtClean="0"/>
              <a:t>Να υπολογιστεί η θεωρητική ενεργειακή παραγωγή από ανεμογεννήτρια, η ισχύς της οποίας ανά κλάση ταχύτητας ανέμου δίνεται στον προηγούμενο Πίνακα. Ο υπολογισμός να γίνει για το χρονικό διάστημα των μετρήσεων (10min). </a:t>
            </a:r>
          </a:p>
          <a:p>
            <a:endParaRPr lang="el-GR" sz="2400" dirty="0" smtClean="0"/>
          </a:p>
          <a:p>
            <a:endParaRPr lang="el-GR" sz="2600" dirty="0" smtClean="0"/>
          </a:p>
          <a:p>
            <a:endParaRPr lang="el-GR" sz="2600" dirty="0" smtClean="0"/>
          </a:p>
          <a:p>
            <a:endParaRPr lang="el-GR" sz="2600" dirty="0" smtClean="0"/>
          </a:p>
          <a:p>
            <a:endParaRPr lang="el-GR" dirty="0"/>
          </a:p>
        </p:txBody>
      </p:sp>
      <p:graphicFrame>
        <p:nvGraphicFramePr>
          <p:cNvPr id="4" name="3 - Πίνακας"/>
          <p:cNvGraphicFramePr>
            <a:graphicFrameLocks noGrp="1"/>
          </p:cNvGraphicFramePr>
          <p:nvPr/>
        </p:nvGraphicFramePr>
        <p:xfrm>
          <a:off x="1571604" y="3635714"/>
          <a:ext cx="6096000" cy="286512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l-GR" dirty="0" smtClean="0"/>
                        <a:t>α/α</a:t>
                      </a:r>
                      <a:endParaRPr lang="el-GR" dirty="0"/>
                    </a:p>
                  </a:txBody>
                  <a:tcPr/>
                </a:tc>
                <a:tc>
                  <a:txBody>
                    <a:bodyPr/>
                    <a:lstStyle/>
                    <a:p>
                      <a:r>
                        <a:rPr lang="el-GR" dirty="0" smtClean="0"/>
                        <a:t>Χρόνος (</a:t>
                      </a:r>
                      <a:r>
                        <a:rPr lang="en-US" dirty="0" err="1" smtClean="0"/>
                        <a:t>min:s</a:t>
                      </a:r>
                      <a:r>
                        <a:rPr lang="en-US" dirty="0" smtClean="0"/>
                        <a:t>)</a:t>
                      </a:r>
                      <a:endParaRPr lang="el-GR" dirty="0"/>
                    </a:p>
                  </a:txBody>
                  <a:tcPr/>
                </a:tc>
                <a:tc>
                  <a:txBody>
                    <a:bodyPr/>
                    <a:lstStyle/>
                    <a:p>
                      <a:r>
                        <a:rPr lang="en-US" dirty="0" smtClean="0"/>
                        <a:t>V</a:t>
                      </a:r>
                      <a:r>
                        <a:rPr lang="en-US" baseline="-25000" dirty="0" smtClean="0"/>
                        <a:t>z1 </a:t>
                      </a:r>
                      <a:r>
                        <a:rPr lang="en-US" dirty="0" smtClean="0"/>
                        <a:t>(m/s)</a:t>
                      </a:r>
                      <a:endParaRPr lang="el-G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a:t>
                      </a:r>
                      <a:r>
                        <a:rPr lang="en-US" baseline="-25000" dirty="0" smtClean="0"/>
                        <a:t>z2</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(m/s)</a:t>
                      </a:r>
                      <a:endParaRPr lang="el-GR" dirty="0" smtClean="0"/>
                    </a:p>
                  </a:txBody>
                  <a:tcPr/>
                </a:tc>
              </a:tr>
              <a:tr h="370840">
                <a:tc>
                  <a:txBody>
                    <a:bodyPr/>
                    <a:lstStyle/>
                    <a:p>
                      <a:pPr algn="ctr" fontAlgn="b"/>
                      <a:r>
                        <a:rPr lang="el-GR" sz="1100" b="0" i="0" u="none" strike="noStrike" dirty="0">
                          <a:solidFill>
                            <a:srgbClr val="000000"/>
                          </a:solidFill>
                          <a:latin typeface="Calibri"/>
                        </a:rPr>
                        <a:t>1</a:t>
                      </a:r>
                    </a:p>
                  </a:txBody>
                  <a:tcPr marL="0" marR="0" marT="0" marB="0" anchor="b"/>
                </a:tc>
                <a:tc>
                  <a:txBody>
                    <a:bodyPr/>
                    <a:lstStyle/>
                    <a:p>
                      <a:pPr algn="ctr" fontAlgn="b"/>
                      <a:r>
                        <a:rPr lang="el-GR" sz="1100" b="0" i="0" u="none" strike="noStrike" dirty="0">
                          <a:solidFill>
                            <a:srgbClr val="000000"/>
                          </a:solidFill>
                          <a:latin typeface="Calibri"/>
                        </a:rPr>
                        <a:t>0:10</a:t>
                      </a:r>
                    </a:p>
                  </a:txBody>
                  <a:tcPr marL="0" marR="0" marT="0" marB="0" anchor="b"/>
                </a:tc>
                <a:tc>
                  <a:txBody>
                    <a:bodyPr/>
                    <a:lstStyle/>
                    <a:p>
                      <a:pPr algn="ctr" fontAlgn="b"/>
                      <a:r>
                        <a:rPr lang="el-GR" sz="1100" b="0" i="0" u="none" strike="noStrike" dirty="0">
                          <a:solidFill>
                            <a:srgbClr val="000000"/>
                          </a:solidFill>
                          <a:latin typeface="Calibri"/>
                        </a:rPr>
                        <a:t>3</a:t>
                      </a:r>
                    </a:p>
                  </a:txBody>
                  <a:tcPr marL="0" marR="0" marT="0" marB="0" anchor="b"/>
                </a:tc>
                <a:tc>
                  <a:txBody>
                    <a:bodyPr/>
                    <a:lstStyle/>
                    <a:p>
                      <a:pPr algn="ctr" fontAlgn="b"/>
                      <a:r>
                        <a:rPr lang="el-GR" sz="1100" b="0" i="0" u="none" strike="noStrike" dirty="0">
                          <a:solidFill>
                            <a:srgbClr val="000000"/>
                          </a:solidFill>
                          <a:latin typeface="Calibri"/>
                        </a:rPr>
                        <a:t>4,27</a:t>
                      </a:r>
                    </a:p>
                  </a:txBody>
                  <a:tcPr marL="0" marR="0" marT="0" marB="0" anchor="b"/>
                </a:tc>
              </a:tr>
              <a:tr h="370840">
                <a:tc>
                  <a:txBody>
                    <a:bodyPr/>
                    <a:lstStyle/>
                    <a:p>
                      <a:pPr algn="ctr" fontAlgn="b"/>
                      <a:r>
                        <a:rPr lang="el-GR" sz="1100" b="0" i="0" u="none" strike="noStrike" dirty="0">
                          <a:solidFill>
                            <a:srgbClr val="000000"/>
                          </a:solidFill>
                          <a:latin typeface="Calibri"/>
                        </a:rPr>
                        <a:t>2</a:t>
                      </a:r>
                    </a:p>
                  </a:txBody>
                  <a:tcPr marL="0" marR="0" marT="0" marB="0" anchor="b"/>
                </a:tc>
                <a:tc>
                  <a:txBody>
                    <a:bodyPr/>
                    <a:lstStyle/>
                    <a:p>
                      <a:pPr algn="ctr" fontAlgn="b"/>
                      <a:r>
                        <a:rPr lang="el-GR" sz="1100" b="0" i="0" u="none" strike="noStrike" dirty="0">
                          <a:solidFill>
                            <a:srgbClr val="000000"/>
                          </a:solidFill>
                          <a:latin typeface="Calibri"/>
                        </a:rPr>
                        <a:t>0:20</a:t>
                      </a:r>
                    </a:p>
                  </a:txBody>
                  <a:tcPr marL="0" marR="0" marT="0" marB="0" anchor="b"/>
                </a:tc>
                <a:tc>
                  <a:txBody>
                    <a:bodyPr/>
                    <a:lstStyle/>
                    <a:p>
                      <a:pPr algn="ctr" fontAlgn="b"/>
                      <a:r>
                        <a:rPr lang="el-GR" sz="1100" b="0" i="0" u="none" strike="noStrike" dirty="0">
                          <a:solidFill>
                            <a:srgbClr val="000000"/>
                          </a:solidFill>
                          <a:latin typeface="Calibri"/>
                        </a:rPr>
                        <a:t>4,25</a:t>
                      </a:r>
                    </a:p>
                  </a:txBody>
                  <a:tcPr marL="0" marR="0" marT="0" marB="0" anchor="b"/>
                </a:tc>
                <a:tc>
                  <a:txBody>
                    <a:bodyPr/>
                    <a:lstStyle/>
                    <a:p>
                      <a:pPr algn="ctr" fontAlgn="b"/>
                      <a:r>
                        <a:rPr lang="el-GR" sz="1100" b="0" i="0" u="none" strike="noStrike" dirty="0">
                          <a:solidFill>
                            <a:srgbClr val="000000"/>
                          </a:solidFill>
                          <a:latin typeface="Calibri"/>
                        </a:rPr>
                        <a:t>6,05</a:t>
                      </a:r>
                    </a:p>
                  </a:txBody>
                  <a:tcPr marL="0" marR="0" marT="0" marB="0" anchor="b"/>
                </a:tc>
              </a:tr>
              <a:tr h="370840">
                <a:tc>
                  <a:txBody>
                    <a:bodyPr/>
                    <a:lstStyle/>
                    <a:p>
                      <a:pPr algn="ctr" fontAlgn="b"/>
                      <a:r>
                        <a:rPr lang="el-GR" sz="1100" b="0" i="0" u="none" strike="noStrike">
                          <a:solidFill>
                            <a:srgbClr val="000000"/>
                          </a:solidFill>
                          <a:latin typeface="Calibri"/>
                        </a:rPr>
                        <a:t>3</a:t>
                      </a:r>
                    </a:p>
                  </a:txBody>
                  <a:tcPr marL="0" marR="0" marT="0" marB="0" anchor="b"/>
                </a:tc>
                <a:tc>
                  <a:txBody>
                    <a:bodyPr/>
                    <a:lstStyle/>
                    <a:p>
                      <a:pPr algn="ctr" fontAlgn="b"/>
                      <a:r>
                        <a:rPr lang="el-GR" sz="1100" b="0" i="0" u="none" strike="noStrike" dirty="0">
                          <a:solidFill>
                            <a:srgbClr val="000000"/>
                          </a:solidFill>
                          <a:latin typeface="Calibri"/>
                        </a:rPr>
                        <a:t>0:30</a:t>
                      </a:r>
                    </a:p>
                  </a:txBody>
                  <a:tcPr marL="0" marR="0" marT="0" marB="0" anchor="b"/>
                </a:tc>
                <a:tc>
                  <a:txBody>
                    <a:bodyPr/>
                    <a:lstStyle/>
                    <a:p>
                      <a:pPr algn="ctr" fontAlgn="b"/>
                      <a:r>
                        <a:rPr lang="el-GR" sz="1100" b="0" i="0" u="none" strike="noStrike" dirty="0">
                          <a:solidFill>
                            <a:srgbClr val="000000"/>
                          </a:solidFill>
                          <a:latin typeface="Calibri"/>
                        </a:rPr>
                        <a:t>5,35</a:t>
                      </a:r>
                    </a:p>
                  </a:txBody>
                  <a:tcPr marL="0" marR="0" marT="0" marB="0" anchor="b"/>
                </a:tc>
                <a:tc>
                  <a:txBody>
                    <a:bodyPr/>
                    <a:lstStyle/>
                    <a:p>
                      <a:pPr algn="ctr" fontAlgn="b"/>
                      <a:r>
                        <a:rPr lang="el-GR" sz="1100" b="0" i="0" u="none" strike="noStrike" dirty="0">
                          <a:solidFill>
                            <a:srgbClr val="000000"/>
                          </a:solidFill>
                          <a:latin typeface="Calibri"/>
                        </a:rPr>
                        <a:t>7,61</a:t>
                      </a:r>
                    </a:p>
                  </a:txBody>
                  <a:tcPr marL="0" marR="0" marT="0" marB="0" anchor="b"/>
                </a:tc>
              </a:tr>
              <a:tr h="370840">
                <a:tc>
                  <a:txBody>
                    <a:bodyPr/>
                    <a:lstStyle/>
                    <a:p>
                      <a:pPr algn="ctr" fontAlgn="b"/>
                      <a:r>
                        <a:rPr lang="el-GR" sz="1100" b="0" i="0" u="none" strike="noStrike" dirty="0">
                          <a:solidFill>
                            <a:srgbClr val="000000"/>
                          </a:solidFill>
                          <a:latin typeface="Calibri"/>
                        </a:rPr>
                        <a:t>4</a:t>
                      </a:r>
                    </a:p>
                  </a:txBody>
                  <a:tcPr marL="0" marR="0" marT="0" marB="0" anchor="b"/>
                </a:tc>
                <a:tc>
                  <a:txBody>
                    <a:bodyPr/>
                    <a:lstStyle/>
                    <a:p>
                      <a:pPr algn="ctr" fontAlgn="b"/>
                      <a:r>
                        <a:rPr lang="el-GR" sz="1100" b="0" i="0" u="none" strike="noStrike" dirty="0">
                          <a:solidFill>
                            <a:srgbClr val="000000"/>
                          </a:solidFill>
                          <a:latin typeface="Calibri"/>
                        </a:rPr>
                        <a:t>0:40</a:t>
                      </a:r>
                    </a:p>
                  </a:txBody>
                  <a:tcPr marL="0" marR="0" marT="0" marB="0" anchor="b"/>
                </a:tc>
                <a:tc>
                  <a:txBody>
                    <a:bodyPr/>
                    <a:lstStyle/>
                    <a:p>
                      <a:pPr algn="ctr" fontAlgn="b"/>
                      <a:r>
                        <a:rPr lang="el-GR" sz="1100" b="0" i="0" u="none" strike="noStrike" dirty="0">
                          <a:solidFill>
                            <a:srgbClr val="000000"/>
                          </a:solidFill>
                          <a:latin typeface="Calibri"/>
                        </a:rPr>
                        <a:t>4,55</a:t>
                      </a:r>
                    </a:p>
                  </a:txBody>
                  <a:tcPr marL="0" marR="0" marT="0" marB="0" anchor="b"/>
                </a:tc>
                <a:tc>
                  <a:txBody>
                    <a:bodyPr/>
                    <a:lstStyle/>
                    <a:p>
                      <a:pPr algn="ctr" fontAlgn="b"/>
                      <a:r>
                        <a:rPr lang="el-GR" sz="1100" b="0" i="0" u="none" strike="noStrike" dirty="0">
                          <a:solidFill>
                            <a:srgbClr val="000000"/>
                          </a:solidFill>
                          <a:latin typeface="Calibri"/>
                        </a:rPr>
                        <a:t>6,47</a:t>
                      </a:r>
                    </a:p>
                  </a:txBody>
                  <a:tcPr marL="0" marR="0" marT="0" marB="0" anchor="b"/>
                </a:tc>
              </a:tr>
              <a:tr h="370840">
                <a:tc>
                  <a:txBody>
                    <a:bodyPr/>
                    <a:lstStyle/>
                    <a:p>
                      <a:pPr algn="ctr" fontAlgn="b"/>
                      <a:r>
                        <a:rPr lang="el-GR" sz="1100" b="0" i="0" u="none" strike="noStrike">
                          <a:solidFill>
                            <a:srgbClr val="000000"/>
                          </a:solidFill>
                          <a:latin typeface="Calibri"/>
                        </a:rPr>
                        <a:t>5</a:t>
                      </a:r>
                    </a:p>
                  </a:txBody>
                  <a:tcPr marL="0" marR="0" marT="0" marB="0" anchor="b"/>
                </a:tc>
                <a:tc>
                  <a:txBody>
                    <a:bodyPr/>
                    <a:lstStyle/>
                    <a:p>
                      <a:pPr algn="ctr" fontAlgn="b"/>
                      <a:r>
                        <a:rPr lang="el-GR" sz="1100" b="0" i="0" u="none" strike="noStrike" dirty="0">
                          <a:solidFill>
                            <a:srgbClr val="000000"/>
                          </a:solidFill>
                          <a:latin typeface="Calibri"/>
                        </a:rPr>
                        <a:t>0:50</a:t>
                      </a:r>
                    </a:p>
                  </a:txBody>
                  <a:tcPr marL="0" marR="0" marT="0" marB="0" anchor="b"/>
                </a:tc>
                <a:tc>
                  <a:txBody>
                    <a:bodyPr/>
                    <a:lstStyle/>
                    <a:p>
                      <a:pPr algn="ctr" fontAlgn="b"/>
                      <a:r>
                        <a:rPr lang="el-GR" sz="1100" b="0" i="0" u="none" strike="noStrike" dirty="0">
                          <a:solidFill>
                            <a:srgbClr val="000000"/>
                          </a:solidFill>
                          <a:latin typeface="Calibri"/>
                        </a:rPr>
                        <a:t>4,05</a:t>
                      </a:r>
                    </a:p>
                  </a:txBody>
                  <a:tcPr marL="0" marR="0" marT="0" marB="0" anchor="b"/>
                </a:tc>
                <a:tc>
                  <a:txBody>
                    <a:bodyPr/>
                    <a:lstStyle/>
                    <a:p>
                      <a:pPr algn="ctr" fontAlgn="b"/>
                      <a:r>
                        <a:rPr lang="el-GR" sz="1100" b="0" i="0" u="none" strike="noStrike" dirty="0">
                          <a:solidFill>
                            <a:srgbClr val="000000"/>
                          </a:solidFill>
                          <a:latin typeface="Calibri"/>
                        </a:rPr>
                        <a:t>5,76</a:t>
                      </a:r>
                    </a:p>
                  </a:txBody>
                  <a:tcPr marL="0" marR="0" marT="0" marB="0" anchor="b"/>
                </a:tc>
              </a:tr>
              <a:tr h="370840">
                <a:tc>
                  <a:txBody>
                    <a:bodyPr/>
                    <a:lstStyle/>
                    <a:p>
                      <a:pPr algn="ctr" fontAlgn="b"/>
                      <a:r>
                        <a:rPr lang="el-GR" sz="1100" b="0" i="0" u="none" strike="noStrike">
                          <a:solidFill>
                            <a:srgbClr val="000000"/>
                          </a:solidFill>
                          <a:latin typeface="Calibri"/>
                        </a:rPr>
                        <a:t>6</a:t>
                      </a:r>
                    </a:p>
                  </a:txBody>
                  <a:tcPr marL="0" marR="0" marT="0" marB="0" anchor="b"/>
                </a:tc>
                <a:tc>
                  <a:txBody>
                    <a:bodyPr/>
                    <a:lstStyle/>
                    <a:p>
                      <a:pPr algn="ctr" fontAlgn="b"/>
                      <a:r>
                        <a:rPr lang="el-GR" sz="1100" b="0" i="0" u="none" strike="noStrike">
                          <a:solidFill>
                            <a:srgbClr val="000000"/>
                          </a:solidFill>
                          <a:latin typeface="Calibri"/>
                        </a:rPr>
                        <a:t>1:00</a:t>
                      </a:r>
                    </a:p>
                  </a:txBody>
                  <a:tcPr marL="0" marR="0" marT="0" marB="0" anchor="b"/>
                </a:tc>
                <a:tc>
                  <a:txBody>
                    <a:bodyPr/>
                    <a:lstStyle/>
                    <a:p>
                      <a:pPr algn="ctr" fontAlgn="b"/>
                      <a:r>
                        <a:rPr lang="el-GR" sz="1100" b="0" i="0" u="none" strike="noStrike" dirty="0">
                          <a:solidFill>
                            <a:srgbClr val="000000"/>
                          </a:solidFill>
                          <a:latin typeface="Calibri"/>
                        </a:rPr>
                        <a:t>2,5</a:t>
                      </a:r>
                    </a:p>
                  </a:txBody>
                  <a:tcPr marL="0" marR="0" marT="0" marB="0" anchor="b"/>
                </a:tc>
                <a:tc>
                  <a:txBody>
                    <a:bodyPr/>
                    <a:lstStyle/>
                    <a:p>
                      <a:pPr algn="ctr" fontAlgn="b"/>
                      <a:r>
                        <a:rPr lang="el-GR" sz="1100" b="0" i="0" u="none" strike="noStrike" dirty="0">
                          <a:solidFill>
                            <a:srgbClr val="000000"/>
                          </a:solidFill>
                          <a:latin typeface="Calibri"/>
                        </a:rPr>
                        <a:t>3,56</a:t>
                      </a:r>
                    </a:p>
                  </a:txBody>
                  <a:tcPr marL="0" marR="0" marT="0" marB="0" anchor="b"/>
                </a:tc>
              </a:tr>
            </a:tbl>
          </a:graphicData>
        </a:graphic>
      </p:graphicFrame>
      <p:sp>
        <p:nvSpPr>
          <p:cNvPr id="5" name="4 - Ορθογώνιο"/>
          <p:cNvSpPr/>
          <p:nvPr/>
        </p:nvSpPr>
        <p:spPr>
          <a:xfrm>
            <a:off x="642910" y="2714620"/>
            <a:ext cx="7500990" cy="707886"/>
          </a:xfrm>
          <a:prstGeom prst="rect">
            <a:avLst/>
          </a:prstGeom>
        </p:spPr>
        <p:txBody>
          <a:bodyPr wrap="square">
            <a:spAutoFit/>
          </a:bodyPr>
          <a:lstStyle/>
          <a:p>
            <a:pPr marL="342900" indent="-342900"/>
            <a:r>
              <a:rPr lang="el-GR" sz="2000" b="1" dirty="0" smtClean="0"/>
              <a:t>ΕΠΙΛΥΣΗ</a:t>
            </a:r>
          </a:p>
          <a:p>
            <a:pPr marL="342900" indent="-342900">
              <a:buFont typeface="+mj-lt"/>
              <a:buAutoNum type="arabicPeriod"/>
            </a:pPr>
            <a:r>
              <a:rPr lang="el-GR" sz="2000" dirty="0" smtClean="0"/>
              <a:t>Αναγωγή κάθε ταχύτητας ανέμου στο ύψος της ανεμογεννήτριας.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42892"/>
            <a:ext cx="9144000" cy="1143000"/>
          </a:xfrm>
        </p:spPr>
        <p:txBody>
          <a:bodyPr>
            <a:normAutofit/>
          </a:bodyPr>
          <a:lstStyle/>
          <a:p>
            <a:r>
              <a:rPr lang="el-GR" sz="3000" b="1" dirty="0" smtClean="0"/>
              <a:t>Πειραματικό μέρος - Πίνακας υπολογισμού ενεργειακής παραγωγής</a:t>
            </a:r>
            <a:endParaRPr lang="el-GR" sz="3000" b="1" dirty="0"/>
          </a:p>
        </p:txBody>
      </p:sp>
      <p:graphicFrame>
        <p:nvGraphicFramePr>
          <p:cNvPr id="9" name="8 - Πίνακας"/>
          <p:cNvGraphicFramePr>
            <a:graphicFrameLocks noGrp="1"/>
          </p:cNvGraphicFramePr>
          <p:nvPr/>
        </p:nvGraphicFramePr>
        <p:xfrm>
          <a:off x="5572133" y="928667"/>
          <a:ext cx="3286147" cy="5643604"/>
        </p:xfrm>
        <a:graphic>
          <a:graphicData uri="http://schemas.openxmlformats.org/drawingml/2006/table">
            <a:tbl>
              <a:tblPr/>
              <a:tblGrid>
                <a:gridCol w="642941"/>
                <a:gridCol w="642942"/>
                <a:gridCol w="571504"/>
                <a:gridCol w="785818"/>
                <a:gridCol w="642942"/>
              </a:tblGrid>
              <a:tr h="707626">
                <a:tc>
                  <a:txBody>
                    <a:bodyPr/>
                    <a:lstStyle/>
                    <a:p>
                      <a:pPr algn="ctr">
                        <a:lnSpc>
                          <a:spcPct val="115000"/>
                        </a:lnSpc>
                        <a:spcAft>
                          <a:spcPts val="0"/>
                        </a:spcAft>
                      </a:pPr>
                      <a:endParaRPr lang="el-GR" sz="800" b="1" dirty="0" smtClean="0">
                        <a:solidFill>
                          <a:srgbClr val="000000"/>
                        </a:solidFill>
                        <a:latin typeface="Times New Roman"/>
                        <a:ea typeface="Times New Roman"/>
                        <a:cs typeface="Times New Roman"/>
                      </a:endParaRPr>
                    </a:p>
                    <a:p>
                      <a:pPr algn="ctr">
                        <a:lnSpc>
                          <a:spcPct val="115000"/>
                        </a:lnSpc>
                        <a:spcAft>
                          <a:spcPts val="0"/>
                        </a:spcAft>
                      </a:pPr>
                      <a:r>
                        <a:rPr lang="el-GR" sz="800" b="1" dirty="0" smtClean="0">
                          <a:solidFill>
                            <a:srgbClr val="000000"/>
                          </a:solidFill>
                          <a:latin typeface="Times New Roman"/>
                          <a:ea typeface="Times New Roman"/>
                          <a:cs typeface="Times New Roman"/>
                        </a:rPr>
                        <a:t>Εύρος </a:t>
                      </a:r>
                      <a:r>
                        <a:rPr lang="el-GR" sz="800" b="1" dirty="0">
                          <a:solidFill>
                            <a:srgbClr val="000000"/>
                          </a:solidFill>
                          <a:latin typeface="Times New Roman"/>
                          <a:ea typeface="Times New Roman"/>
                          <a:cs typeface="Times New Roman"/>
                        </a:rPr>
                        <a:t>ταχυτήτων (m/s)</a:t>
                      </a:r>
                      <a:endParaRPr lang="el-GR" sz="800" dirty="0">
                        <a:latin typeface="Calibri"/>
                        <a:ea typeface="Calibri"/>
                        <a:cs typeface="Times New Roman"/>
                      </a:endParaRPr>
                    </a:p>
                  </a:txBody>
                  <a:tcPr marL="51690" marR="51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D2D2D2"/>
                      </a:bgClr>
                    </a:pattFill>
                  </a:tcPr>
                </a:tc>
                <a:tc>
                  <a:txBody>
                    <a:bodyPr/>
                    <a:lstStyle/>
                    <a:p>
                      <a:pPr algn="ctr">
                        <a:lnSpc>
                          <a:spcPct val="115000"/>
                        </a:lnSpc>
                        <a:spcAft>
                          <a:spcPts val="0"/>
                        </a:spcAft>
                      </a:pPr>
                      <a:endParaRPr lang="el-GR" sz="800" b="1" dirty="0" smtClean="0">
                        <a:solidFill>
                          <a:srgbClr val="000000"/>
                        </a:solidFill>
                        <a:latin typeface="Times New Roman"/>
                        <a:ea typeface="Times New Roman"/>
                        <a:cs typeface="Times New Roman"/>
                      </a:endParaRPr>
                    </a:p>
                    <a:p>
                      <a:pPr algn="ctr">
                        <a:lnSpc>
                          <a:spcPct val="115000"/>
                        </a:lnSpc>
                        <a:spcAft>
                          <a:spcPts val="0"/>
                        </a:spcAft>
                      </a:pPr>
                      <a:r>
                        <a:rPr lang="el-GR" sz="800" b="1" dirty="0" smtClean="0">
                          <a:solidFill>
                            <a:srgbClr val="000000"/>
                          </a:solidFill>
                          <a:latin typeface="Times New Roman"/>
                          <a:ea typeface="Times New Roman"/>
                          <a:cs typeface="Times New Roman"/>
                        </a:rPr>
                        <a:t>Πλήθος </a:t>
                      </a:r>
                      <a:r>
                        <a:rPr lang="el-GR" sz="800" b="1" dirty="0">
                          <a:solidFill>
                            <a:srgbClr val="000000"/>
                          </a:solidFill>
                          <a:latin typeface="Times New Roman"/>
                          <a:ea typeface="Times New Roman"/>
                          <a:cs typeface="Times New Roman"/>
                        </a:rPr>
                        <a:t>μετρήσεων</a:t>
                      </a:r>
                      <a:endParaRPr lang="el-GR" sz="800" dirty="0">
                        <a:latin typeface="Calibri"/>
                        <a:ea typeface="Calibri"/>
                        <a:cs typeface="Times New Roman"/>
                      </a:endParaRPr>
                    </a:p>
                  </a:txBody>
                  <a:tcPr marL="51690" marR="51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D2D2D2"/>
                      </a:bgClr>
                    </a:pattFill>
                  </a:tcPr>
                </a:tc>
                <a:tc>
                  <a:txBody>
                    <a:bodyPr/>
                    <a:lstStyle/>
                    <a:p>
                      <a:pPr algn="ctr">
                        <a:lnSpc>
                          <a:spcPct val="115000"/>
                        </a:lnSpc>
                        <a:spcAft>
                          <a:spcPts val="0"/>
                        </a:spcAft>
                      </a:pPr>
                      <a:endParaRPr lang="el-GR" sz="800" b="1" dirty="0" smtClean="0">
                        <a:solidFill>
                          <a:srgbClr val="000000"/>
                        </a:solidFill>
                        <a:latin typeface="Times New Roman"/>
                        <a:ea typeface="Times New Roman"/>
                        <a:cs typeface="Times New Roman"/>
                      </a:endParaRPr>
                    </a:p>
                    <a:p>
                      <a:pPr algn="ctr">
                        <a:lnSpc>
                          <a:spcPct val="115000"/>
                        </a:lnSpc>
                        <a:spcAft>
                          <a:spcPts val="0"/>
                        </a:spcAft>
                      </a:pPr>
                      <a:r>
                        <a:rPr lang="el-GR" sz="800" b="1" dirty="0" smtClean="0">
                          <a:solidFill>
                            <a:srgbClr val="000000"/>
                          </a:solidFill>
                          <a:latin typeface="Times New Roman"/>
                          <a:ea typeface="Times New Roman"/>
                          <a:cs typeface="Times New Roman"/>
                        </a:rPr>
                        <a:t>Ισχύς </a:t>
                      </a:r>
                      <a:r>
                        <a:rPr lang="el-GR" sz="800" b="1" dirty="0">
                          <a:solidFill>
                            <a:srgbClr val="000000"/>
                          </a:solidFill>
                          <a:latin typeface="Times New Roman"/>
                          <a:ea typeface="Times New Roman"/>
                          <a:cs typeface="Times New Roman"/>
                        </a:rPr>
                        <a:t>(</a:t>
                      </a:r>
                      <a:r>
                        <a:rPr lang="el-GR" sz="800" b="1" dirty="0" err="1">
                          <a:solidFill>
                            <a:srgbClr val="000000"/>
                          </a:solidFill>
                          <a:latin typeface="Times New Roman"/>
                          <a:ea typeface="Times New Roman"/>
                          <a:cs typeface="Times New Roman"/>
                        </a:rPr>
                        <a:t>kW</a:t>
                      </a:r>
                      <a:r>
                        <a:rPr lang="el-GR" sz="800" b="1" dirty="0">
                          <a:solidFill>
                            <a:srgbClr val="000000"/>
                          </a:solidFill>
                          <a:latin typeface="Times New Roman"/>
                          <a:ea typeface="Times New Roman"/>
                          <a:cs typeface="Times New Roman"/>
                        </a:rPr>
                        <a:t>)</a:t>
                      </a:r>
                      <a:endParaRPr lang="el-GR" sz="800" dirty="0">
                        <a:latin typeface="Calibri"/>
                        <a:ea typeface="Calibri"/>
                        <a:cs typeface="Times New Roman"/>
                      </a:endParaRPr>
                    </a:p>
                  </a:txBody>
                  <a:tcPr marL="51690" marR="51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D2D2D2"/>
                      </a:bgClr>
                    </a:pattFill>
                  </a:tcPr>
                </a:tc>
                <a:tc>
                  <a:txBody>
                    <a:bodyPr/>
                    <a:lstStyle/>
                    <a:p>
                      <a:pPr algn="ctr">
                        <a:lnSpc>
                          <a:spcPct val="115000"/>
                        </a:lnSpc>
                        <a:spcAft>
                          <a:spcPts val="0"/>
                        </a:spcAft>
                      </a:pPr>
                      <a:endParaRPr lang="el-GR" sz="800" b="1" dirty="0" smtClean="0">
                        <a:solidFill>
                          <a:srgbClr val="000000"/>
                        </a:solidFill>
                        <a:latin typeface="Arial Unicode MS"/>
                        <a:ea typeface="Times New Roman"/>
                        <a:cs typeface="Calibri"/>
                      </a:endParaRPr>
                    </a:p>
                    <a:p>
                      <a:pPr algn="ctr">
                        <a:lnSpc>
                          <a:spcPct val="115000"/>
                        </a:lnSpc>
                        <a:spcAft>
                          <a:spcPts val="0"/>
                        </a:spcAft>
                      </a:pPr>
                      <a:r>
                        <a:rPr lang="el-GR" sz="800" b="1" dirty="0" smtClean="0">
                          <a:solidFill>
                            <a:srgbClr val="000000"/>
                          </a:solidFill>
                          <a:latin typeface="Arial Unicode MS"/>
                          <a:ea typeface="Times New Roman"/>
                          <a:cs typeface="Calibri"/>
                        </a:rPr>
                        <a:t>Παραγωγή</a:t>
                      </a:r>
                      <a:r>
                        <a:rPr lang="el-GR" sz="800" b="1" baseline="0" dirty="0" smtClean="0">
                          <a:solidFill>
                            <a:srgbClr val="000000"/>
                          </a:solidFill>
                          <a:latin typeface="Arial Unicode MS"/>
                          <a:ea typeface="Times New Roman"/>
                          <a:cs typeface="Calibri"/>
                        </a:rPr>
                        <a:t> ηλεκτρικής Ισχύος</a:t>
                      </a:r>
                      <a:endParaRPr lang="el-GR" sz="800" b="1" dirty="0" smtClean="0">
                        <a:solidFill>
                          <a:srgbClr val="000000"/>
                        </a:solidFill>
                        <a:latin typeface="Arial Unicode MS"/>
                        <a:ea typeface="Times New Roman"/>
                        <a:cs typeface="Calibri"/>
                      </a:endParaRPr>
                    </a:p>
                    <a:p>
                      <a:pPr algn="ctr">
                        <a:lnSpc>
                          <a:spcPct val="115000"/>
                        </a:lnSpc>
                        <a:spcAft>
                          <a:spcPts val="0"/>
                        </a:spcAft>
                      </a:pPr>
                      <a:r>
                        <a:rPr lang="el-GR" sz="800" b="1" dirty="0" smtClean="0">
                          <a:solidFill>
                            <a:srgbClr val="000000"/>
                          </a:solidFill>
                          <a:latin typeface="Arial Unicode MS"/>
                          <a:ea typeface="Times New Roman"/>
                          <a:cs typeface="Calibri"/>
                        </a:rPr>
                        <a:t>(</a:t>
                      </a:r>
                      <a:r>
                        <a:rPr lang="el-GR" sz="800" b="1" dirty="0" err="1" smtClean="0">
                          <a:solidFill>
                            <a:srgbClr val="000000"/>
                          </a:solidFill>
                          <a:latin typeface="Arial Unicode MS"/>
                          <a:ea typeface="Times New Roman"/>
                          <a:cs typeface="Calibri"/>
                        </a:rPr>
                        <a:t>kW</a:t>
                      </a:r>
                      <a:r>
                        <a:rPr lang="el-GR" sz="800" b="1" dirty="0" smtClean="0">
                          <a:solidFill>
                            <a:srgbClr val="000000"/>
                          </a:solidFill>
                          <a:latin typeface="Arial Unicode MS"/>
                          <a:ea typeface="Times New Roman"/>
                          <a:cs typeface="Calibri"/>
                        </a:rPr>
                        <a:t>)</a:t>
                      </a:r>
                      <a:endParaRPr lang="el-GR" sz="800" dirty="0">
                        <a:latin typeface="Calibri"/>
                        <a:ea typeface="Calibri"/>
                        <a:cs typeface="Times New Roman"/>
                      </a:endParaRPr>
                    </a:p>
                  </a:txBody>
                  <a:tcPr marL="51690" marR="51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D2D2D2"/>
                      </a:bgClr>
                    </a:pattFill>
                  </a:tcPr>
                </a:tc>
                <a:tc>
                  <a:txBody>
                    <a:bodyPr/>
                    <a:lstStyle/>
                    <a:p>
                      <a:pPr algn="ctr">
                        <a:lnSpc>
                          <a:spcPct val="115000"/>
                        </a:lnSpc>
                        <a:spcAft>
                          <a:spcPts val="0"/>
                        </a:spcAft>
                      </a:pPr>
                      <a:endParaRPr lang="el-GR" sz="800" b="1" dirty="0" smtClean="0">
                        <a:solidFill>
                          <a:srgbClr val="000000"/>
                        </a:solidFill>
                        <a:latin typeface="Arial Unicode MS"/>
                        <a:ea typeface="Times New Roman"/>
                        <a:cs typeface="Calibri"/>
                      </a:endParaRPr>
                    </a:p>
                    <a:p>
                      <a:pPr algn="ctr">
                        <a:lnSpc>
                          <a:spcPct val="115000"/>
                        </a:lnSpc>
                        <a:spcAft>
                          <a:spcPts val="0"/>
                        </a:spcAft>
                      </a:pPr>
                      <a:r>
                        <a:rPr lang="el-GR" sz="800" b="1" dirty="0" smtClean="0">
                          <a:solidFill>
                            <a:srgbClr val="000000"/>
                          </a:solidFill>
                          <a:latin typeface="Arial Unicode MS"/>
                          <a:ea typeface="Times New Roman"/>
                          <a:cs typeface="Calibri"/>
                        </a:rPr>
                        <a:t>Ηλεκτρική ενέργεια </a:t>
                      </a:r>
                    </a:p>
                    <a:p>
                      <a:pPr algn="ctr">
                        <a:lnSpc>
                          <a:spcPct val="115000"/>
                        </a:lnSpc>
                        <a:spcAft>
                          <a:spcPts val="0"/>
                        </a:spcAft>
                      </a:pPr>
                      <a:r>
                        <a:rPr lang="el-GR" sz="800" b="1" dirty="0" smtClean="0">
                          <a:solidFill>
                            <a:srgbClr val="000000"/>
                          </a:solidFill>
                          <a:latin typeface="Arial Unicode MS"/>
                          <a:ea typeface="Times New Roman"/>
                          <a:cs typeface="Calibri"/>
                        </a:rPr>
                        <a:t>(</a:t>
                      </a:r>
                      <a:r>
                        <a:rPr lang="el-GR" sz="800" b="1" dirty="0" err="1" smtClean="0">
                          <a:solidFill>
                            <a:srgbClr val="000000"/>
                          </a:solidFill>
                          <a:latin typeface="Arial Unicode MS"/>
                          <a:ea typeface="Times New Roman"/>
                          <a:cs typeface="Calibri"/>
                        </a:rPr>
                        <a:t>kWh</a:t>
                      </a:r>
                      <a:r>
                        <a:rPr lang="el-GR" sz="800" b="1" dirty="0" smtClean="0">
                          <a:solidFill>
                            <a:srgbClr val="000000"/>
                          </a:solidFill>
                          <a:latin typeface="Arial Unicode MS"/>
                          <a:ea typeface="Times New Roman"/>
                          <a:cs typeface="Calibri"/>
                        </a:rPr>
                        <a:t>)</a:t>
                      </a:r>
                      <a:endParaRPr lang="el-GR" sz="800" dirty="0">
                        <a:latin typeface="Calibri"/>
                        <a:ea typeface="Calibri"/>
                        <a:cs typeface="Times New Roman"/>
                      </a:endParaRPr>
                    </a:p>
                  </a:txBody>
                  <a:tcPr marL="51690" marR="516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D2D2D2"/>
                      </a:bgClr>
                    </a:pattFill>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[0-1)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[1-2)</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[2-3)</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[3-4)</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dirty="0">
                          <a:solidFill>
                            <a:srgbClr val="000000"/>
                          </a:solidFill>
                          <a:latin typeface="Arial Unicode MS"/>
                          <a:ea typeface="Times New Roman"/>
                          <a:cs typeface="Calibri"/>
                        </a:rPr>
                        <a:t>0</a:t>
                      </a:r>
                      <a:endParaRPr lang="el-GR" sz="800" dirty="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[4-5)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[5-6)</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45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45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0,13</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[6-7)</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2</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100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200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0,56</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[7-8)</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135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135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0,38</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[8-9)</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206</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[9-10)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287</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842">
                <a:tc>
                  <a:txBody>
                    <a:bodyPr/>
                    <a:lstStyle/>
                    <a:p>
                      <a:pPr algn="ctr">
                        <a:lnSpc>
                          <a:spcPct val="115000"/>
                        </a:lnSpc>
                        <a:spcAft>
                          <a:spcPts val="0"/>
                        </a:spcAft>
                      </a:pPr>
                      <a:r>
                        <a:rPr lang="el-GR" sz="800">
                          <a:solidFill>
                            <a:srgbClr val="000000"/>
                          </a:solidFill>
                          <a:latin typeface="Arial Unicode MS"/>
                          <a:ea typeface="Times New Roman"/>
                          <a:cs typeface="Calibri"/>
                        </a:rPr>
                        <a:t>[10-11)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371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842">
                <a:tc>
                  <a:txBody>
                    <a:bodyPr/>
                    <a:lstStyle/>
                    <a:p>
                      <a:pPr algn="ctr">
                        <a:lnSpc>
                          <a:spcPct val="115000"/>
                        </a:lnSpc>
                        <a:spcAft>
                          <a:spcPts val="0"/>
                        </a:spcAft>
                      </a:pPr>
                      <a:r>
                        <a:rPr lang="el-GR" sz="800">
                          <a:solidFill>
                            <a:srgbClr val="000000"/>
                          </a:solidFill>
                          <a:latin typeface="Arial Unicode MS"/>
                          <a:ea typeface="Times New Roman"/>
                          <a:cs typeface="Calibri"/>
                        </a:rPr>
                        <a:t>[11-12)</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450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[12-13)</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514</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[13-14)</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558</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[14-15)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582</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[15-16)</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594</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842">
                <a:tc>
                  <a:txBody>
                    <a:bodyPr/>
                    <a:lstStyle/>
                    <a:p>
                      <a:pPr algn="ctr">
                        <a:lnSpc>
                          <a:spcPct val="115000"/>
                        </a:lnSpc>
                        <a:spcAft>
                          <a:spcPts val="0"/>
                        </a:spcAft>
                      </a:pPr>
                      <a:r>
                        <a:rPr lang="el-GR" sz="800">
                          <a:solidFill>
                            <a:srgbClr val="000000"/>
                          </a:solidFill>
                          <a:latin typeface="Arial Unicode MS"/>
                          <a:ea typeface="Times New Roman"/>
                          <a:cs typeface="Calibri"/>
                        </a:rPr>
                        <a:t>[16-17)</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598</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842">
                <a:tc>
                  <a:txBody>
                    <a:bodyPr/>
                    <a:lstStyle/>
                    <a:p>
                      <a:pPr algn="ctr">
                        <a:lnSpc>
                          <a:spcPct val="115000"/>
                        </a:lnSpc>
                        <a:spcAft>
                          <a:spcPts val="0"/>
                        </a:spcAft>
                      </a:pPr>
                      <a:r>
                        <a:rPr lang="el-GR" sz="800">
                          <a:solidFill>
                            <a:srgbClr val="000000"/>
                          </a:solidFill>
                          <a:latin typeface="Arial Unicode MS"/>
                          <a:ea typeface="Times New Roman"/>
                          <a:cs typeface="Calibri"/>
                        </a:rPr>
                        <a:t>[17-18)</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[18-19)</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[19-20)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[20-21)</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[21-22)</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[22-23)</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[23-24)</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600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[24-25)</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0,00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755">
                <a:tc>
                  <a:txBody>
                    <a:bodyPr/>
                    <a:lstStyle/>
                    <a:p>
                      <a:pPr algn="ctr">
                        <a:lnSpc>
                          <a:spcPct val="115000"/>
                        </a:lnSpc>
                        <a:spcAft>
                          <a:spcPts val="0"/>
                        </a:spcAft>
                      </a:pPr>
                      <a:r>
                        <a:rPr lang="el-GR" sz="800">
                          <a:solidFill>
                            <a:srgbClr val="000000"/>
                          </a:solidFill>
                          <a:latin typeface="Arial Unicode MS"/>
                          <a:ea typeface="Times New Roman"/>
                          <a:cs typeface="Calibri"/>
                        </a:rPr>
                        <a:t>[25-26)</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Arial Unicode MS"/>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a:solidFill>
                            <a:srgbClr val="000000"/>
                          </a:solidFill>
                          <a:latin typeface="Calibri"/>
                          <a:ea typeface="Times New Roman"/>
                          <a:cs typeface="Calibri"/>
                        </a:rPr>
                        <a:t>0</a:t>
                      </a:r>
                      <a:endParaRPr lang="el-GR" sz="80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800" dirty="0">
                          <a:solidFill>
                            <a:srgbClr val="000000"/>
                          </a:solidFill>
                          <a:latin typeface="Calibri"/>
                          <a:ea typeface="Times New Roman"/>
                          <a:cs typeface="Calibri"/>
                        </a:rPr>
                        <a:t>0,00</a:t>
                      </a:r>
                      <a:endParaRPr lang="el-GR" sz="800" dirty="0">
                        <a:latin typeface="Calibri"/>
                        <a:ea typeface="Calibri"/>
                        <a:cs typeface="Times New Roman"/>
                      </a:endParaRPr>
                    </a:p>
                  </a:txBody>
                  <a:tcPr marL="51690" marR="516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9 - Ορθογώνιο"/>
          <p:cNvSpPr/>
          <p:nvPr/>
        </p:nvSpPr>
        <p:spPr>
          <a:xfrm>
            <a:off x="285720" y="1214422"/>
            <a:ext cx="5214974" cy="5663089"/>
          </a:xfrm>
          <a:prstGeom prst="rect">
            <a:avLst/>
          </a:prstGeom>
        </p:spPr>
        <p:txBody>
          <a:bodyPr wrap="square">
            <a:spAutoFit/>
          </a:bodyPr>
          <a:lstStyle/>
          <a:p>
            <a:pPr marL="342900" lvl="1" indent="-342900">
              <a:buFont typeface="+mj-lt"/>
              <a:buAutoNum type="arabicPeriod" startAt="2"/>
            </a:pPr>
            <a:r>
              <a:rPr lang="el-GR" dirty="0" smtClean="0"/>
              <a:t>Διαχωρισμός ταχυτήτων ανέμου στις κατηγορίες ταχύτητας του Πίνακα και υπολογισμός της συχνότητας εμφάνισής τους για κάθε κατηγορία.</a:t>
            </a:r>
          </a:p>
          <a:p>
            <a:pPr marL="342900" indent="-342900">
              <a:buFont typeface="+mj-lt"/>
              <a:buAutoNum type="arabicPeriod"/>
            </a:pPr>
            <a:endParaRPr lang="el-GR" dirty="0" smtClean="0"/>
          </a:p>
          <a:p>
            <a:pPr marL="342900" indent="-342900">
              <a:buFont typeface="+mj-lt"/>
              <a:buAutoNum type="arabicPeriod" startAt="3"/>
            </a:pPr>
            <a:r>
              <a:rPr lang="el-GR" dirty="0" smtClean="0"/>
              <a:t>Πολλαπλασιασμός του αριθμού των μετρήσεων σε κάθε κλάση ταχύτητας με την αντίστοιχη τιμή ισχύος. </a:t>
            </a:r>
          </a:p>
          <a:p>
            <a:pPr marL="342900" indent="-342900">
              <a:buFont typeface="+mj-lt"/>
              <a:buAutoNum type="arabicPeriod" startAt="3"/>
            </a:pPr>
            <a:endParaRPr lang="el-GR" dirty="0" smtClean="0"/>
          </a:p>
          <a:p>
            <a:pPr marL="342900" indent="-342900">
              <a:buFont typeface="+mj-lt"/>
              <a:buAutoNum type="arabicPeriod" startAt="3"/>
            </a:pPr>
            <a:r>
              <a:rPr lang="el-GR" dirty="0" smtClean="0"/>
              <a:t>Πολλαπλασιασμός επί το χρονικό διάστημα κάθε μέτρησης (10</a:t>
            </a:r>
            <a:r>
              <a:rPr lang="en-US" dirty="0" smtClean="0"/>
              <a:t>s)</a:t>
            </a:r>
            <a:r>
              <a:rPr lang="el-GR" dirty="0" smtClean="0"/>
              <a:t>. </a:t>
            </a:r>
            <a:r>
              <a:rPr lang="el-GR" b="1" dirty="0" smtClean="0"/>
              <a:t>ΠΡΟΣΟΧΗ ΣΤΗ ΜΕΤΑΤΡΟΠΗ ΤΟΥ ΧΡΟΝΟΥ ΣΕ h. </a:t>
            </a:r>
          </a:p>
          <a:p>
            <a:pPr marL="342900" indent="-342900">
              <a:buFont typeface="+mj-lt"/>
              <a:buAutoNum type="arabicPeriod" startAt="3"/>
            </a:pPr>
            <a:endParaRPr lang="el-GR" b="1" dirty="0" smtClean="0"/>
          </a:p>
          <a:p>
            <a:pPr marL="342900" indent="-342900">
              <a:buFont typeface="+mj-lt"/>
              <a:buAutoNum type="arabicPeriod" startAt="3"/>
            </a:pPr>
            <a:r>
              <a:rPr lang="el-GR" dirty="0" smtClean="0"/>
              <a:t>Προσθέτοντας όλες τις τιμές υπολογίζεται η συνολική ενεργειακή παραγωγή της ανεμογεννήτριας μέσα στο εξεταζόμενο χρονικό διάστημα: </a:t>
            </a:r>
            <a:r>
              <a:rPr lang="el-GR" b="1" dirty="0" smtClean="0"/>
              <a:t>Εηλ=1,06</a:t>
            </a:r>
            <a:r>
              <a:rPr lang="en-US" b="1" dirty="0" smtClean="0"/>
              <a:t> kWh</a:t>
            </a:r>
            <a:endParaRPr lang="el-GR" b="1" dirty="0" smtClean="0"/>
          </a:p>
          <a:p>
            <a:pPr marL="342900" indent="-342900">
              <a:buFont typeface="+mj-lt"/>
              <a:buAutoNum type="arabicPeriod" startAt="3"/>
            </a:pPr>
            <a:endParaRPr lang="el-GR" b="1" dirty="0" smtClean="0"/>
          </a:p>
          <a:p>
            <a:pPr marL="342900" indent="-342900">
              <a:buFont typeface="+mj-lt"/>
              <a:buAutoNum type="arabicPeriod" startAt="3"/>
            </a:pPr>
            <a:r>
              <a:rPr lang="el-GR" dirty="0" smtClean="0"/>
              <a:t>Σύγκριση με τα αποτελέσματα του Α΄ μέρους</a:t>
            </a:r>
            <a:r>
              <a:rPr lang="en-US" dirty="0" smtClean="0"/>
              <a:t>:</a:t>
            </a:r>
          </a:p>
          <a:p>
            <a:r>
              <a:rPr lang="el-GR" b="1" dirty="0" smtClean="0"/>
              <a:t>Ποσοστό παραγόμενης ηλεκτρικής προς διαθέσιμη αιολική ενέργεια=</a:t>
            </a:r>
            <a:r>
              <a:rPr lang="en-US" b="1" dirty="0" smtClean="0"/>
              <a:t>(1,06/2,6)*100=</a:t>
            </a:r>
            <a:r>
              <a:rPr lang="el-GR" b="1" dirty="0" smtClean="0"/>
              <a:t> </a:t>
            </a:r>
            <a:r>
              <a:rPr lang="en-US" b="1" dirty="0" smtClean="0"/>
              <a:t>40,77</a:t>
            </a:r>
            <a:r>
              <a:rPr lang="en-US" sz="2000" b="1" dirty="0" smtClean="0"/>
              <a:t>%</a:t>
            </a:r>
            <a:endParaRPr lang="el-GR" sz="20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dirty="0" smtClean="0"/>
              <a:t>Σας ευχαριστώ!</a:t>
            </a:r>
            <a:endParaRPr lang="el-GR" b="1" dirty="0"/>
          </a:p>
        </p:txBody>
      </p:sp>
      <p:pic>
        <p:nvPicPr>
          <p:cNvPr id="83970" name="Picture 2"/>
          <p:cNvPicPr>
            <a:picLocks noGrp="1" noChangeAspect="1" noChangeArrowheads="1"/>
          </p:cNvPicPr>
          <p:nvPr>
            <p:ph idx="1"/>
          </p:nvPr>
        </p:nvPicPr>
        <p:blipFill>
          <a:blip r:embed="rId2" cstate="print"/>
          <a:stretch>
            <a:fillRect/>
          </a:stretch>
        </p:blipFill>
        <p:spPr bwMode="auto">
          <a:xfrm>
            <a:off x="1609725" y="2220119"/>
            <a:ext cx="5924550" cy="328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7622</TotalTime>
  <Words>3714</Words>
  <Application>Microsoft Office PowerPoint</Application>
  <PresentationFormat>Προβολή στην οθόνη (4:3)</PresentationFormat>
  <Paragraphs>901</Paragraphs>
  <Slides>49</Slides>
  <Notes>1</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49</vt:i4>
      </vt:variant>
    </vt:vector>
  </HeadingPairs>
  <TitlesOfParts>
    <vt:vector size="51" baseType="lpstr">
      <vt:lpstr>Θέμα του Office</vt:lpstr>
      <vt:lpstr>Εξίσωση</vt:lpstr>
      <vt:lpstr>ΕΡΓΑΣΤΗΡΙΑΚΗ ΑΣΚΗΣΗ 2 ΜΕΛΕΤΗ ΑΙΟΛΙΚΟΥ ΔΥΝΑΜΙΚΟΥ</vt:lpstr>
      <vt:lpstr>Περιεχόμενα</vt:lpstr>
      <vt:lpstr>Αιολικό Δυναμικό</vt:lpstr>
      <vt:lpstr>Αιολικές Μηχανές - Ανεμογεννήτριες</vt:lpstr>
      <vt:lpstr>Αιολικές Μηχανές –  Μετατροπή ενέργειας από ανεμογεννήτρια</vt:lpstr>
      <vt:lpstr>Άνεμος</vt:lpstr>
      <vt:lpstr>Δημιουργία ανέμου λόγω ανομοιόμορφης θέρμανσης του εδάφους </vt:lpstr>
      <vt:lpstr> Χαρακτηριστικές Παράμετροι του Ανέμου </vt:lpstr>
      <vt:lpstr>Ταχύτητα (Ένταση) ανέμου</vt:lpstr>
      <vt:lpstr>Αντιστοιχία μεταξύ των παραπάνω κλιμάκων μέτρησης</vt:lpstr>
      <vt:lpstr>Όργανα μέτρησης πεδίου ανέμου - Ταχύτητα</vt:lpstr>
      <vt:lpstr>Τοποθέτηση οργάνων μέτρησης πεδίου ανέμου</vt:lpstr>
      <vt:lpstr>Μέση-Στιγμιαία Ταχύτητα ανέμου</vt:lpstr>
      <vt:lpstr>Ακραίες τιμές ταχύτητας ανέμου: Μέγιστη ταχύτητα - Νηνεμία</vt:lpstr>
      <vt:lpstr>Ακραίες τιμές ταχύτητας ανέμου: Ριπή ανέμου</vt:lpstr>
      <vt:lpstr>Ανατάραξη</vt:lpstr>
      <vt:lpstr>Ανατάραξη – Στροβιλισμός του αέρα</vt:lpstr>
      <vt:lpstr>Καθ’ ύψος κατανομή του ανέμου</vt:lpstr>
      <vt:lpstr>Καθ’ ύψος κατανομή του ανέμου</vt:lpstr>
      <vt:lpstr>Καθορισμός είδους εδάφους: Μήκος τραχύτητας</vt:lpstr>
      <vt:lpstr>Καθορισμός είδους εδάφους: Μήκος τραχύτητας</vt:lpstr>
      <vt:lpstr>Διεύθυνση ανέμου</vt:lpstr>
      <vt:lpstr>Όργανα μέτρησης πεδίου ανέμου - Διεύθυνση</vt:lpstr>
      <vt:lpstr>Διεύθυνση ανέμου</vt:lpstr>
      <vt:lpstr>Διεύθυνση - Μήκος τραχύτητας</vt:lpstr>
      <vt:lpstr>Στατιστική επεξεργασία μετρήσεων ως προς ταχύτητα και διεύθυνση </vt:lpstr>
      <vt:lpstr>Ροδόγραμμα ανέμου</vt:lpstr>
      <vt:lpstr>Μέση-Στιγμιαία Ταχύτητα ανέμου:  καμπύλη Weibul</vt:lpstr>
      <vt:lpstr>Συνοψίζοντας</vt:lpstr>
      <vt:lpstr>Μελέτη εκτίμησης αιολικού δυναμικού - Βήμα 1</vt:lpstr>
      <vt:lpstr>Δείκτες παραμόρφωσης δέντρων κατά Griggs-Putnam </vt:lpstr>
      <vt:lpstr>Μελέτη εκτίμησης αιολικού δυναμικού - Βήμα 2</vt:lpstr>
      <vt:lpstr>Μελέτη εκτίμησης αιολικού δυναμικού – Βήματα 3 και 4</vt:lpstr>
      <vt:lpstr>Στατιστική επεξεργασία, κατασκευή αιολικών χαρτών</vt:lpstr>
      <vt:lpstr>Διαφάνεια 35</vt:lpstr>
      <vt:lpstr>Χάρτες αιολικού δυναμικού, ΚΑΠΕ</vt:lpstr>
      <vt:lpstr>Υπολογισμός διαθέσιμου αιολικού δυναμικού</vt:lpstr>
      <vt:lpstr>Υπολογισμός αναμενόμενης παραγωγής ηλεκτρικής ενέργειας - Χαρακτηριστική καμπύλη ισχύος ανεμογεννήτριας</vt:lpstr>
      <vt:lpstr>Μελέτη εκτίμησης αιολικού δυναμικού - Συνοψίζοντας</vt:lpstr>
      <vt:lpstr>Πειραματικό μέρος </vt:lpstr>
      <vt:lpstr>Πειραματικό μέρος - Ανεμόμετρα θερμού σύρματος (HWA)</vt:lpstr>
      <vt:lpstr>Ανεμόμετρα θερμού σύρματος (HWA)</vt:lpstr>
      <vt:lpstr> Πειραματικό μέρος A΄- Υπολογισμός μέγιστου διαθέσιμου αιολικού δυναμικού </vt:lpstr>
      <vt:lpstr> Παράδειγμα - Υπολογισμός διαθέσιμου αιολικού δυναμικού </vt:lpstr>
      <vt:lpstr> Πειραματικό μέρος Β΄- Υπολογισμός αναμενόμενης παραγωγής ηλεκτρικής ενέργειας από ανεμογεννήτρια</vt:lpstr>
      <vt:lpstr>Πειραματικό μέρος - Πίνακας υπολογισμού μέσης ετήσιας ενεργειακής παραγωγής</vt:lpstr>
      <vt:lpstr> Παράδειγμα- Θεωρητικός υπολογισμός αναμενόμενης παραγωγής ηλεκτρικής ενέργειας από ανεμογεννήτρια</vt:lpstr>
      <vt:lpstr>Πειραματικό μέρος - Πίνακας υπολογισμού ενεργειακής παραγωγής</vt:lpstr>
      <vt:lpstr>Σας ευχαριστώ!</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ΜΕΛΕΤΗ ΑΙΟΛΙΚΟΥ ΔΥΝΑΜΙΚΟΥ</dc:title>
  <dc:creator>John</dc:creator>
  <cp:lastModifiedBy>Χρήστης των Windows</cp:lastModifiedBy>
  <cp:revision>533</cp:revision>
  <dcterms:created xsi:type="dcterms:W3CDTF">2016-02-06T16:11:38Z</dcterms:created>
  <dcterms:modified xsi:type="dcterms:W3CDTF">2021-03-02T08:01:55Z</dcterms:modified>
</cp:coreProperties>
</file>