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60" r:id="rId2"/>
    <p:sldMasterId id="2147483684" r:id="rId3"/>
  </p:sldMasterIdLst>
  <p:sldIdLst>
    <p:sldId id="256" r:id="rId4"/>
    <p:sldId id="290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1" r:id="rId20"/>
    <p:sldId id="292" r:id="rId21"/>
    <p:sldId id="294" r:id="rId22"/>
    <p:sldId id="293" r:id="rId23"/>
    <p:sldId id="295" r:id="rId24"/>
    <p:sldId id="296" r:id="rId25"/>
    <p:sldId id="297" r:id="rId26"/>
    <p:sldId id="298" r:id="rId27"/>
  </p:sldIdLst>
  <p:sldSz cx="12192000" cy="6858000"/>
  <p:notesSz cx="9191625" cy="6889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9324D-62D6-4EA1-ABA4-227FE592F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FA470D-DE77-485C-B050-EF01C6198B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C95A58-2EC8-4959-82F0-DE60F9352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821D-A7E8-4881-B7EF-BCADC27CD773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D3E3B-8F97-411E-83BD-E916BD567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535AE-4C32-454C-9D45-340A582E8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D9C4-FCF5-4F27-9AD5-B574E6CD8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643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93FC8-7396-4352-B3D5-DB9903010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0508C-F546-4508-AAEB-902C2F8B43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60BC3A-3F77-4653-9522-8747ECEF7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821D-A7E8-4881-B7EF-BCADC27CD773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A52B3-0FFE-47CB-B9F4-50A071908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CA64F-C172-49CD-BEA2-4D6DA291B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D9C4-FCF5-4F27-9AD5-B574E6CD8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5117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5F6DE-2E10-454F-916E-3F6E56020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1ADC23-4C5A-4225-954D-8979EA35E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02D0D9-D165-49E5-B487-E3A824144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821D-A7E8-4881-B7EF-BCADC27CD773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C17EA7-5F1D-4666-B8EB-F6310E1A3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FB3C34-DDF2-411E-9D1A-EC963351D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D9C4-FCF5-4F27-9AD5-B574E6CD8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439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28F54-897D-4AC0-B85C-A009F544E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6E7C3-E164-4B02-8A0E-7D050FD2D7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359E64-4B97-4675-8616-5EEE58DC7B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9F19D7-DCA4-48CA-9988-A7211EAF6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821D-A7E8-4881-B7EF-BCADC27CD773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E66762-7C0D-4F76-AAD6-7850B7FD2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A86CA1-5AB4-4071-9017-E0DF66CCE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D9C4-FCF5-4F27-9AD5-B574E6CD8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272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A7CFE-BFEC-4EE8-9E7D-E90938966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88A65-E7DE-4DB8-8FB7-15FC36280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9BDDEB-924F-443C-958E-E9F0AF0BA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061431-0FFF-4E77-B07B-A3404600FE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D214C8-06C3-46AE-BF4B-FA1F25A031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7A7FA4-6D49-49CA-A816-B5A8C6E12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821D-A7E8-4881-B7EF-BCADC27CD773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2220D1-68A3-404B-B8F5-EF6D33D3F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C71EC2-4FB5-4AE2-B9A7-FBEDCF898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D9C4-FCF5-4F27-9AD5-B574E6CD8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115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5228F-ADAE-4346-A6AA-3C1680E2E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3FE487-A5A4-4972-B20A-E8B852445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821D-A7E8-4881-B7EF-BCADC27CD773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6D5CE4-5EBC-4ECA-B058-CD0706140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61B44D-EBF9-4E18-A7D8-70CFD0778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D9C4-FCF5-4F27-9AD5-B574E6CD8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380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020850-AC51-49B4-975C-4FAA88B09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821D-A7E8-4881-B7EF-BCADC27CD773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4C4418-9029-4CFE-8979-3D12F8D8C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BBD8D9-6F78-4B06-B5EB-7A751C3E7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D9C4-FCF5-4F27-9AD5-B574E6CD8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0624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A8FC1-E63C-4BCF-BF06-D768D54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FA6B9-FD70-4946-8C8B-E73B1302D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E99AC-F3C5-485B-90FC-E5676B35F6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39541-9F6F-4573-B6D8-52786AE68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821D-A7E8-4881-B7EF-BCADC27CD773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4DD7C6-D2EE-4CBF-A6E4-96260FD2B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564A91-3BEC-4D9C-8221-D15E2CB7C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D9C4-FCF5-4F27-9AD5-B574E6CD8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045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CF1AF-1E99-476D-99CC-948B1E8D1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A4B09E-ED62-4157-BD15-02546E4166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420CA-D2DC-421C-ACFB-A8DCADB103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9795E5-397F-48A6-8E10-A08B6A596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821D-A7E8-4881-B7EF-BCADC27CD773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0EBAB5-0C2A-475D-A872-0D1E181EE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B0BF57-BC82-4E25-8A3B-D67F5DE60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D9C4-FCF5-4F27-9AD5-B574E6CD8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513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C4400-774C-4223-BFB2-CAD88814F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BC1A98-FD6D-4F0E-B4F2-B8073CDE56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5AA9E3-0AAB-4345-96B8-17879DB1A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821D-A7E8-4881-B7EF-BCADC27CD773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3EDEB-152C-41B1-8F69-9545CEF80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69C82-465F-4B38-9A8A-68ADA87DA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D9C4-FCF5-4F27-9AD5-B574E6CD8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013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4AFAD2-653D-4BD2-ABA3-7D9E9B83AB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417A7-96FC-4750-B45A-0B4C61347D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B267C6-7883-431C-AF0B-EDF00B0A0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821D-A7E8-4881-B7EF-BCADC27CD773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B819B-3AFC-4074-8218-54CAED0F2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01163-B87B-4281-A12B-7766CE8FA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D9C4-FCF5-4F27-9AD5-B574E6CD8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87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C818F-9FE2-431D-A00F-BFA3C619A0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3EAAB2-FF8A-42ED-8CAD-3EA41295E8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2FE45-79C2-4B9B-83D1-F44CD7687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4A77-C7A3-47FD-BE90-D42DC6B9B10C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42BE9-55B0-430F-BE92-6D3EE956A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607A9D-9120-4036-8BA9-94220874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450C-D02F-461A-A004-207A48400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598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42B1B-D58D-444D-8990-91FBD9DDA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FB70F-F00B-42DD-BBA7-2053B5061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5E2E3-121A-41BB-99D5-DFA956146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4A77-C7A3-47FD-BE90-D42DC6B9B10C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0039F-2020-41E7-BC79-BFFA2CB93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1D413-7E44-4CC4-A39E-1462B69CB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450C-D02F-461A-A004-207A48400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036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CE5C0-EFAC-4209-B596-8F12EC0A8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CF67BD-E0B3-4DB0-8278-F3EA90087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6B7331-5848-4EDF-BE36-CAEE5B10E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4A77-C7A3-47FD-BE90-D42DC6B9B10C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8575F-88D4-455B-BDA2-42E548E0D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1B9D4-BC2F-4519-A41F-44E867E62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450C-D02F-461A-A004-207A48400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04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EB803-B78F-4456-B63A-1FD1CD8AF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3B4B5-B4BA-4E4E-B15D-2C5B9ECC46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CE7E72-C571-4F9D-998D-CD037A0AF9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28EAA7-34A9-49BA-8303-BBAA73DBF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4A77-C7A3-47FD-BE90-D42DC6B9B10C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111D5-89B9-4083-A119-E4AA1E1B3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0305A0-EC5D-496F-8953-AF64AF224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450C-D02F-461A-A004-207A48400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7517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36716-5E26-407A-B56B-1F4BFA5CF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6432F2-F8D3-4F35-9DF1-018C9346F6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DFFAE7-C9AB-443C-B675-E93E7E731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C1A385-B3A6-414E-9925-4741A3EBFD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3117BD-5D42-4B41-965E-D41D7245AE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0A8370-C298-4DEC-B2E4-C17C544E3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4A77-C7A3-47FD-BE90-D42DC6B9B10C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8CBB50-87F8-4640-AC2F-FD018D40D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662AC6-4C50-4EB9-B1C4-15F03BEF9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450C-D02F-461A-A004-207A48400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4126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1AD0A-FA27-4147-93B1-99C0E7DC7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28D0C7-E68E-4A03-B8CF-7BB03199E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4A77-C7A3-47FD-BE90-D42DC6B9B10C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45DB7A-E8EB-4452-B8B6-97346D07B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CAA0CF-CC1D-471B-A9B6-5D8ACD161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450C-D02F-461A-A004-207A48400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5628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1E87E4-7C63-4F98-A16E-A087E4D03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4A77-C7A3-47FD-BE90-D42DC6B9B10C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99F44B-20EF-406A-B6BA-0AD37B728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9AF746-978D-467F-9CF7-9C16A2B69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450C-D02F-461A-A004-207A48400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6996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F5F77-CFE8-47CC-A0F2-414504635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8B236-7515-4FF7-A5D7-8329C6A7C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A69670-584C-45F8-961D-C928F140A4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309790-E816-4B4B-9DFE-711F78A24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4A77-C7A3-47FD-BE90-D42DC6B9B10C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64E36F-A3E9-473D-AC8A-86027BF77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91C95A-C52F-4295-A5CD-9E5F7A6F2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450C-D02F-461A-A004-207A48400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7521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24CAF-9169-4FA8-BDAD-7E87B8A2E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73CBF6-EA0C-492F-82FC-C525DFD542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91FB7-B3A1-48B7-8752-14A1868816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A35272-BEAB-42BF-B63E-BFC8FE4F3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4A77-C7A3-47FD-BE90-D42DC6B9B10C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B5B2C7-15AF-4553-B0F7-149613E1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45AC0D-493E-400C-8665-2933258A9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450C-D02F-461A-A004-207A48400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303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9A649-1DDD-419F-A6EE-1C87A8AFC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CEF88F-8B5C-4E2D-B315-1E880C0F59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D3792-81B2-4577-AA79-8B6E31E1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4A77-C7A3-47FD-BE90-D42DC6B9B10C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78860-6C60-4BDC-A1CE-E7F6F42F5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D8BA7-AD25-42A7-956F-E1BD63D33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450C-D02F-461A-A004-207A48400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96358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4DA9D8-9F01-442F-96CB-5341FB9A25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E78089-2A8F-4B84-851E-C4C8F347A7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3D4615-83D8-4995-AC17-629C11CF6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4A77-C7A3-47FD-BE90-D42DC6B9B10C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D648A-E6B7-4B90-9183-412823485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23BC1-A41C-4404-B461-9A93BC324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450C-D02F-461A-A004-207A48400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1415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FF941DB6-406E-4DB6-B123-FC9F586DABB0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BBDB65A-F903-4EBA-B25B-0E6690662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3316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1DB6-406E-4DB6-B123-FC9F586DABB0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B65A-F903-4EBA-B25B-0E6690662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9530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1DB6-406E-4DB6-B123-FC9F586DABB0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B65A-F903-4EBA-B25B-0E6690662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3238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1DB6-406E-4DB6-B123-FC9F586DABB0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B65A-F903-4EBA-B25B-0E6690662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2097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1DB6-406E-4DB6-B123-FC9F586DABB0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B65A-F903-4EBA-B25B-0E6690662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0383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1DB6-406E-4DB6-B123-FC9F586DABB0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B65A-F903-4EBA-B25B-0E6690662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4102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1DB6-406E-4DB6-B123-FC9F586DABB0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B65A-F903-4EBA-B25B-0E6690662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5190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1DB6-406E-4DB6-B123-FC9F586DABB0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BBDB65A-F903-4EBA-B25B-0E6690662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6404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FF941DB6-406E-4DB6-B123-FC9F586DABB0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BBDB65A-F903-4EBA-B25B-0E6690662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8730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1DB6-406E-4DB6-B123-FC9F586DABB0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B65A-F903-4EBA-B25B-0E6690662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9984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1DB6-406E-4DB6-B123-FC9F586DABB0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B65A-F903-4EBA-B25B-0E6690662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52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3DD7F8-7128-42DA-B564-3637E9CFA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E20ACD-06EA-48AA-AC1F-408C8BBFE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136F5-AE82-4599-8207-9D36D8BFFA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C821D-A7E8-4881-B7EF-BCADC27CD773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C4208-5156-4C49-A669-CAB1880F79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B7C8E-90D1-4D2C-889E-30D9579BA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2D9C4-FCF5-4F27-9AD5-B574E6CD8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297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13D4DA-85A4-4328-965D-7F52A5DAF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6884C3-AAA2-4D0F-A542-138166668C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CCE04B-1A05-4C2E-A942-74D416BDA9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94A77-C7A3-47FD-BE90-D42DC6B9B10C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E4115-EF7F-40ED-B4C5-4996E9FE54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F1814-E997-46B0-89DC-8B6863BB14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9450C-D02F-461A-A004-207A48400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1974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BBDB65A-F903-4EBA-B25B-0E66906626F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4856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18" Type="http://schemas.openxmlformats.org/officeDocument/2006/relationships/image" Target="../media/image21.wmf"/><Relationship Id="rId26" Type="http://schemas.openxmlformats.org/officeDocument/2006/relationships/image" Target="../media/image35.png"/><Relationship Id="rId21" Type="http://schemas.openxmlformats.org/officeDocument/2006/relationships/oleObject" Target="../embeddings/oleObject4.bin"/><Relationship Id="rId17" Type="http://schemas.openxmlformats.org/officeDocument/2006/relationships/oleObject" Target="../embeddings/oleObject2.bin"/><Relationship Id="rId25" Type="http://schemas.openxmlformats.org/officeDocument/2006/relationships/image" Target="../media/image25.emf"/><Relationship Id="rId16" Type="http://schemas.openxmlformats.org/officeDocument/2006/relationships/image" Target="../media/image20.wmf"/><Relationship Id="rId20" Type="http://schemas.openxmlformats.org/officeDocument/2006/relationships/image" Target="../media/image22.wmf"/><Relationship Id="rId1" Type="http://schemas.openxmlformats.org/officeDocument/2006/relationships/slideLayout" Target="../slideLayouts/slideLayout24.xml"/><Relationship Id="rId24" Type="http://schemas.openxmlformats.org/officeDocument/2006/relationships/image" Target="../media/image24.wmf"/><Relationship Id="rId15" Type="http://schemas.openxmlformats.org/officeDocument/2006/relationships/oleObject" Target="../embeddings/oleObject1.bin"/><Relationship Id="rId23" Type="http://schemas.openxmlformats.org/officeDocument/2006/relationships/oleObject" Target="../embeddings/oleObject5.bin"/><Relationship Id="rId19" Type="http://schemas.openxmlformats.org/officeDocument/2006/relationships/oleObject" Target="../embeddings/oleObject3.bin"/><Relationship Id="rId14" Type="http://schemas.openxmlformats.org/officeDocument/2006/relationships/image" Target="../media/image33.png"/><Relationship Id="rId22" Type="http://schemas.openxmlformats.org/officeDocument/2006/relationships/image" Target="../media/image23.wmf"/><Relationship Id="rId27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5.png"/><Relationship Id="rId4" Type="http://schemas.openxmlformats.org/officeDocument/2006/relationships/image" Target="../media/image29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emf"/><Relationship Id="rId7" Type="http://schemas.openxmlformats.org/officeDocument/2006/relationships/image" Target="../media/image37.w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4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36.wmf"/><Relationship Id="rId4" Type="http://schemas.openxmlformats.org/officeDocument/2006/relationships/oleObject" Target="../embeddings/oleObject6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image" Target="../media/image60.png"/><Relationship Id="rId7" Type="http://schemas.openxmlformats.org/officeDocument/2006/relationships/oleObject" Target="../embeddings/oleObject9.bin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4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E302B-B505-4BB1-B68F-0F9CC394B6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sz="8000" dirty="0"/>
              <a:t>ΜΟΝΑΔΙΑΙΟ ΥΔΡΟΓΡΑΦΗΜΑ – ΔΙΟΔΕΥΣΗ ΠΛΗΜΜΥΡΑΣ</a:t>
            </a:r>
            <a:endParaRPr lang="en-GB" sz="8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853BF9-DA5A-431B-AAAC-EBE05548CE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ΥΔΡΟΛΟΓΙΑ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2679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E302B-B505-4BB1-B68F-0F9CC394B6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sz="8000" dirty="0"/>
              <a:t>ΜΟΝΑΔΙΑΙΟ ΥΔΡΟΓΡΑΦΗΜΑ</a:t>
            </a:r>
            <a:endParaRPr lang="en-GB" sz="8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853BF9-DA5A-431B-AAAC-EBE05548CE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7701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Γενικά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388D7D-A014-4B43-BFDA-F23BC475E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476462"/>
            <a:ext cx="10753725" cy="5066951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l-GR" sz="1700" dirty="0"/>
              <a:t>Μοναδιαίο </a:t>
            </a:r>
            <a:r>
              <a:rPr lang="el-GR" sz="1700" dirty="0" err="1"/>
              <a:t>Υδρογράφημα</a:t>
            </a:r>
            <a:endParaRPr lang="el-GR" sz="17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1700" dirty="0"/>
              <a:t>Μέθοδος S-</a:t>
            </a:r>
            <a:r>
              <a:rPr lang="el-GR" sz="1700" dirty="0" err="1"/>
              <a:t>curve</a:t>
            </a:r>
            <a:endParaRPr lang="el-GR" sz="17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1700" dirty="0"/>
              <a:t>Συνθετικά </a:t>
            </a:r>
            <a:r>
              <a:rPr lang="el-GR" sz="1700" dirty="0" err="1"/>
              <a:t>υδρογραφήματα</a:t>
            </a:r>
            <a:endParaRPr lang="el-GR" sz="1700" dirty="0"/>
          </a:p>
          <a:p>
            <a:r>
              <a:rPr lang="el-GR" sz="1700" b="1" dirty="0"/>
              <a:t>Ορισμός</a:t>
            </a:r>
            <a:r>
              <a:rPr lang="el-GR" sz="1700" dirty="0"/>
              <a:t>: Μοναδιαίο </a:t>
            </a:r>
            <a:r>
              <a:rPr lang="el-GR" sz="1700" dirty="0" err="1"/>
              <a:t>υδρογράφημα</a:t>
            </a:r>
            <a:r>
              <a:rPr lang="el-GR" sz="1700" dirty="0"/>
              <a:t> (ΜΥΓ) είναι το </a:t>
            </a:r>
            <a:r>
              <a:rPr lang="el-GR" sz="1700" dirty="0" err="1"/>
              <a:t>υδρογράφημα</a:t>
            </a:r>
            <a:r>
              <a:rPr lang="el-GR" sz="1700" dirty="0"/>
              <a:t> που προήλθε από 1 </a:t>
            </a:r>
            <a:r>
              <a:rPr lang="el-GR" sz="1700" dirty="0" err="1"/>
              <a:t>cm</a:t>
            </a:r>
            <a:r>
              <a:rPr lang="el-GR" sz="1700" dirty="0"/>
              <a:t> ύψους βροχής μιας συγκεκριμένης διάρκειας. </a:t>
            </a:r>
          </a:p>
          <a:p>
            <a:endParaRPr lang="el-GR" sz="1700" dirty="0"/>
          </a:p>
          <a:p>
            <a:r>
              <a:rPr lang="el-GR" sz="1700" dirty="0"/>
              <a:t>Παράδειγμα:</a:t>
            </a:r>
          </a:p>
          <a:p>
            <a:endParaRPr lang="el-GR" sz="1700" dirty="0"/>
          </a:p>
          <a:p>
            <a:endParaRPr lang="en-US" sz="17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B7BBD6-1DA2-4A05-84DB-6CE012F2A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0998" y="2922267"/>
            <a:ext cx="7592035" cy="370503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4DC9DC3-256E-43DB-8DB2-BDE3FAF11BB3}"/>
              </a:ext>
            </a:extLst>
          </p:cNvPr>
          <p:cNvSpPr/>
          <p:nvPr/>
        </p:nvSpPr>
        <p:spPr>
          <a:xfrm>
            <a:off x="7965007" y="4739316"/>
            <a:ext cx="665373" cy="35797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1 cm/</a:t>
            </a:r>
            <a:r>
              <a:rPr lang="en-US" sz="1100" b="1" dirty="0" err="1">
                <a:solidFill>
                  <a:schemeClr val="tx1"/>
                </a:solidFill>
              </a:rPr>
              <a:t>hr</a:t>
            </a:r>
            <a:endParaRPr lang="en-US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941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110F0D08-6E43-47F4-8541-7A55B6509E7D}"/>
              </a:ext>
            </a:extLst>
          </p:cNvPr>
          <p:cNvSpPr txBox="1">
            <a:spLocks/>
          </p:cNvSpPr>
          <p:nvPr/>
        </p:nvSpPr>
        <p:spPr>
          <a:xfrm>
            <a:off x="676656" y="1476462"/>
            <a:ext cx="10753725" cy="5066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1600" dirty="0"/>
              <a:t>Αρχές των ΜΥΓ</a:t>
            </a:r>
          </a:p>
          <a:p>
            <a:pPr marL="342900" indent="-342900">
              <a:buAutoNum type="arabicParenR"/>
            </a:pPr>
            <a:r>
              <a:rPr lang="el-GR" sz="1600" dirty="0"/>
              <a:t>Αρχή της αναλογίας</a:t>
            </a:r>
          </a:p>
          <a:p>
            <a:pPr marL="342900" indent="-342900">
              <a:buAutoNum type="arabicParenR"/>
            </a:pPr>
            <a:r>
              <a:rPr lang="el-GR" sz="1600" dirty="0"/>
              <a:t>Σταθερή βάση</a:t>
            </a:r>
          </a:p>
          <a:p>
            <a:pPr marL="0" indent="0">
              <a:buNone/>
            </a:pPr>
            <a:r>
              <a:rPr lang="el-GR" sz="1600" dirty="0"/>
              <a:t>~Η βάση είναι ανεξάρτητη της έντασης της βροχής αλλά εξαρτάται από τη διάρκειά της</a:t>
            </a:r>
          </a:p>
          <a:p>
            <a:pPr marL="0" indent="0">
              <a:buNone/>
            </a:pPr>
            <a:r>
              <a:rPr lang="el-GR" sz="1600" dirty="0"/>
              <a:t>~Η βάση είναι σταθερή για κάθε διάστημα</a:t>
            </a:r>
          </a:p>
          <a:p>
            <a:pPr marL="0" indent="0">
              <a:buNone/>
            </a:pPr>
            <a:r>
              <a:rPr lang="el-GR" sz="1600" dirty="0"/>
              <a:t>3)    Αρχή της επαλληλίας</a:t>
            </a:r>
          </a:p>
          <a:p>
            <a:pPr marL="0" indent="0">
              <a:buNone/>
            </a:pPr>
            <a:endParaRPr lang="el-GR" sz="1600" dirty="0"/>
          </a:p>
          <a:p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Μοναδιαία Υδρογραφήματα (ΜΥΓ)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0ACEEA-544E-4834-A086-3167F78A1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3164" y="3441584"/>
            <a:ext cx="7336649" cy="228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648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110F0D08-6E43-47F4-8541-7A55B6509E7D}"/>
              </a:ext>
            </a:extLst>
          </p:cNvPr>
          <p:cNvSpPr txBox="1">
            <a:spLocks/>
          </p:cNvSpPr>
          <p:nvPr/>
        </p:nvSpPr>
        <p:spPr>
          <a:xfrm>
            <a:off x="676656" y="1476462"/>
            <a:ext cx="10753725" cy="5066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1600" b="1" dirty="0"/>
              <a:t>Παράδειγμα για την αρχή της αναλογίας:				Παράδειγμα για την αρχή της επαλληλίας</a:t>
            </a:r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Μοναδιαία Υδρογραφήματα (ΜΥΓ)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25267C-BA84-4BC2-9BA8-200464A05D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537"/>
          <a:stretch/>
        </p:blipFill>
        <p:spPr>
          <a:xfrm>
            <a:off x="1143699" y="1893864"/>
            <a:ext cx="2557712" cy="19461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99F665A-FB34-4C9A-A8F6-51CD959E12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605" y="3914523"/>
            <a:ext cx="5277612" cy="2369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3D24DA-0CBB-4ECF-865B-4901CD5152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8520"/>
          <a:stretch/>
        </p:blipFill>
        <p:spPr>
          <a:xfrm>
            <a:off x="7130642" y="2255032"/>
            <a:ext cx="3917659" cy="359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370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110F0D08-6E43-47F4-8541-7A55B6509E7D}"/>
              </a:ext>
            </a:extLst>
          </p:cNvPr>
          <p:cNvSpPr txBox="1">
            <a:spLocks/>
          </p:cNvSpPr>
          <p:nvPr/>
        </p:nvSpPr>
        <p:spPr>
          <a:xfrm>
            <a:off x="676656" y="1476462"/>
            <a:ext cx="10753725" cy="5066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Derivation of U.H.: Simple Case</a:t>
            </a:r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Μοναδιαία Υδρογραφήματα (ΜΥΓ)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1F4AF7-135F-4B1F-8DED-F059B9C191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4514"/>
          <a:stretch/>
        </p:blipFill>
        <p:spPr>
          <a:xfrm>
            <a:off x="521047" y="1892338"/>
            <a:ext cx="4454926" cy="4736003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7EABB8E-A993-41EA-B160-742A83FE3E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781521"/>
              </p:ext>
            </p:extLst>
          </p:nvPr>
        </p:nvGraphicFramePr>
        <p:xfrm>
          <a:off x="5344209" y="2111086"/>
          <a:ext cx="6352332" cy="20574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70180">
                  <a:extLst>
                    <a:ext uri="{9D8B030D-6E8A-4147-A177-3AD203B41FA5}">
                      <a16:colId xmlns:a16="http://schemas.microsoft.com/office/drawing/2014/main" val="4130166393"/>
                    </a:ext>
                  </a:extLst>
                </a:gridCol>
                <a:gridCol w="1270180">
                  <a:extLst>
                    <a:ext uri="{9D8B030D-6E8A-4147-A177-3AD203B41FA5}">
                      <a16:colId xmlns:a16="http://schemas.microsoft.com/office/drawing/2014/main" val="2053329952"/>
                    </a:ext>
                  </a:extLst>
                </a:gridCol>
                <a:gridCol w="1270180">
                  <a:extLst>
                    <a:ext uri="{9D8B030D-6E8A-4147-A177-3AD203B41FA5}">
                      <a16:colId xmlns:a16="http://schemas.microsoft.com/office/drawing/2014/main" val="1345014866"/>
                    </a:ext>
                  </a:extLst>
                </a:gridCol>
                <a:gridCol w="1270896">
                  <a:extLst>
                    <a:ext uri="{9D8B030D-6E8A-4147-A177-3AD203B41FA5}">
                      <a16:colId xmlns:a16="http://schemas.microsoft.com/office/drawing/2014/main" val="1858560882"/>
                    </a:ext>
                  </a:extLst>
                </a:gridCol>
                <a:gridCol w="1270896">
                  <a:extLst>
                    <a:ext uri="{9D8B030D-6E8A-4147-A177-3AD203B41FA5}">
                      <a16:colId xmlns:a16="http://schemas.microsoft.com/office/drawing/2014/main" val="3768523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(1)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(2)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(3)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(4) = (2) - (3)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(5) = (4)/1,4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00489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Time,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hr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Total Runoff, cfs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Base flow,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cfs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Direct Runoff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U.H. Ordinate, cfs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77651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100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100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76642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120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100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20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14,3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59721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3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250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100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150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107,1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6427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4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130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100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30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21,4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39037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5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70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70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0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335401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200 cfs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 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508968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8D62E70-0675-483F-BF15-A9580EF3752E}"/>
                  </a:ext>
                </a:extLst>
              </p:cNvPr>
              <p:cNvSpPr txBox="1"/>
              <p:nvPr/>
            </p:nvSpPr>
            <p:spPr>
              <a:xfrm>
                <a:off x="5131582" y="4803110"/>
                <a:ext cx="6986728" cy="8120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 smtClean="0">
                          <a:latin typeface="Cambria Math" panose="02040503050406030204" pitchFamily="18" charset="0"/>
                        </a:rPr>
                        <m:t>𝐷𝑖𝑟𝑒𝑐𝑡</m:t>
                      </m:r>
                      <m:r>
                        <a:rPr lang="en-US" sz="1500" i="0">
                          <a:latin typeface="Cambria Math" panose="02040503050406030204" pitchFamily="18" charset="0"/>
                        </a:rPr>
                        <m:t> </m:t>
                      </m:r>
                      <m:r>
                        <a:rPr lang="en-US" sz="1500" i="1">
                          <a:latin typeface="Cambria Math" panose="02040503050406030204" pitchFamily="18" charset="0"/>
                        </a:rPr>
                        <m:t>𝑅𝑢𝑛𝑜𝑓𝑓</m:t>
                      </m:r>
                      <m:r>
                        <a:rPr lang="en-US" sz="15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r>
                                <a:rPr lang="en-US" sz="1500" i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𝛥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nary>
                        </m:num>
                        <m:den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𝐴𝑟𝑒𝑎</m:t>
                          </m:r>
                        </m:den>
                      </m:f>
                      <m:r>
                        <a:rPr lang="en-US" sz="15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500" i="0">
                                  <a:latin typeface="Cambria Math" panose="02040503050406030204" pitchFamily="18" charset="0"/>
                                </a:rPr>
                                <m:t>200 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𝑐𝑓𝑠</m:t>
                              </m:r>
                              <m:r>
                                <a:rPr lang="en-US" sz="1500" i="0">
                                  <a:latin typeface="Cambria Math" panose="02040503050406030204" pitchFamily="18" charset="0"/>
                                </a:rPr>
                                <m:t>)⋅(1 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h𝑟</m:t>
                              </m:r>
                              <m:r>
                                <a:rPr lang="en-US" sz="1500" i="0">
                                  <a:latin typeface="Cambria Math" panose="02040503050406030204" pitchFamily="18" charset="0"/>
                                </a:rPr>
                                <m:t>)⋅(3600 </m:t>
                              </m:r>
                              <m:func>
                                <m:func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𝑠𝑒𝑐</m:t>
                                  </m:r>
                                  <m:r>
                                    <a:rPr lang="en-US" sz="1500" i="0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</m:fName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func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500" i="0">
                                  <a:latin typeface="Cambria Math" panose="02040503050406030204" pitchFamily="18" charset="0"/>
                                </a:rPr>
                                <m:t>3 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p>
                                  <m:r>
                                    <a:rPr lang="en-US" sz="15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500" i="0">
                                  <a:latin typeface="Cambria Math" panose="02040503050406030204" pitchFamily="18" charset="0"/>
                                </a:rPr>
                                <m:t>)⋅(540</m:t>
                              </m:r>
                              <m:sSup>
                                <m:sSup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500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en-US" sz="15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500" i="0">
                                  <a:latin typeface="Cambria Math" panose="02040503050406030204" pitchFamily="18" charset="0"/>
                                </a:rPr>
                                <m:t> 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f>
                                <m:fPr>
                                  <m:type m:val="lin"/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US" sz="15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p>
                                  <m:r>
                                    <a:rPr lang="en-US" sz="15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en-US" sz="1500" i="0">
                          <a:latin typeface="Cambria Math" panose="02040503050406030204" pitchFamily="18" charset="0"/>
                        </a:rPr>
                        <m:t>=0,0082 </m:t>
                      </m:r>
                      <m:r>
                        <a:rPr lang="en-US" sz="1500" i="1">
                          <a:latin typeface="Cambria Math" panose="02040503050406030204" pitchFamily="18" charset="0"/>
                        </a:rPr>
                        <m:t>𝑓𝑡</m:t>
                      </m:r>
                      <m:r>
                        <a:rPr lang="en-US" sz="1500" i="0">
                          <a:latin typeface="Cambria Math" panose="02040503050406030204" pitchFamily="18" charset="0"/>
                        </a:rPr>
                        <m:t>≅0,1 </m:t>
                      </m:r>
                      <m:r>
                        <a:rPr lang="en-US" sz="1500" i="1">
                          <a:latin typeface="Cambria Math" panose="02040503050406030204" pitchFamily="18" charset="0"/>
                        </a:rPr>
                        <m:t>𝑖𝑛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8D62E70-0675-483F-BF15-A9580EF375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1582" y="4803110"/>
                <a:ext cx="6986728" cy="81208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2161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110F0D08-6E43-47F4-8541-7A55B6509E7D}"/>
              </a:ext>
            </a:extLst>
          </p:cNvPr>
          <p:cNvSpPr txBox="1">
            <a:spLocks/>
          </p:cNvSpPr>
          <p:nvPr/>
        </p:nvSpPr>
        <p:spPr>
          <a:xfrm>
            <a:off x="676657" y="1904301"/>
            <a:ext cx="4767798" cy="4639112"/>
          </a:xfrm>
          <a:prstGeom prst="rect">
            <a:avLst/>
          </a:prstGeom>
          <a:ln w="38100">
            <a:solidFill>
              <a:schemeClr val="accent6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ea typeface="MS Mincho" panose="02020609040205080304" pitchFamily="49" charset="-128"/>
              </a:rPr>
              <a:t>If the new duration is a multiple of the old, then:</a:t>
            </a:r>
            <a:endParaRPr lang="el-GR" sz="18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Μοναδιαία Υδρογραφήματα (ΜΥΓ)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BC80F6-4320-4873-B2CA-1094880615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286"/>
          <a:stretch/>
        </p:blipFill>
        <p:spPr>
          <a:xfrm>
            <a:off x="378433" y="2301487"/>
            <a:ext cx="5066021" cy="4056980"/>
          </a:xfrm>
          <a:prstGeom prst="rect">
            <a:avLst/>
          </a:prstGeom>
        </p:spPr>
      </p:pic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D18D7BFD-883C-4250-B8CF-4D4096CBCCF5}"/>
              </a:ext>
            </a:extLst>
          </p:cNvPr>
          <p:cNvSpPr txBox="1">
            <a:spLocks/>
          </p:cNvSpPr>
          <p:nvPr/>
        </p:nvSpPr>
        <p:spPr>
          <a:xfrm>
            <a:off x="6097398" y="1904300"/>
            <a:ext cx="5924026" cy="4639112"/>
          </a:xfrm>
          <a:prstGeom prst="rect">
            <a:avLst/>
          </a:prstGeom>
          <a:ln w="38100">
            <a:solidFill>
              <a:schemeClr val="accent6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l-GR" sz="18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ea typeface="MS Mincho" panose="02020609040205080304" pitchFamily="49" charset="-128"/>
              </a:rPr>
              <a:t>If not, then use the S-Curve method:</a:t>
            </a: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0B5E89-3D55-4C8B-8B0D-724C03C2E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060" y="2754492"/>
            <a:ext cx="6255940" cy="352886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A335E7B-B8B2-4F62-9F26-D27B9BCF70CB}"/>
              </a:ext>
            </a:extLst>
          </p:cNvPr>
          <p:cNvSpPr txBox="1"/>
          <p:nvPr/>
        </p:nvSpPr>
        <p:spPr>
          <a:xfrm>
            <a:off x="657224" y="1459575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Conversion of U.H. Duration</a:t>
            </a:r>
          </a:p>
        </p:txBody>
      </p:sp>
    </p:spTree>
    <p:extLst>
      <p:ext uri="{BB962C8B-B14F-4D97-AF65-F5344CB8AC3E}">
        <p14:creationId xmlns:p14="http://schemas.microsoft.com/office/powerpoint/2010/main" val="1352146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110F0D08-6E43-47F4-8541-7A55B6509E7D}"/>
              </a:ext>
            </a:extLst>
          </p:cNvPr>
          <p:cNvSpPr txBox="1">
            <a:spLocks/>
          </p:cNvSpPr>
          <p:nvPr/>
        </p:nvSpPr>
        <p:spPr>
          <a:xfrm>
            <a:off x="676657" y="1476462"/>
            <a:ext cx="3797038" cy="5066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AutoNum type="arabicParenR"/>
            </a:pPr>
            <a:r>
              <a:rPr lang="en-GB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Construct S-Curve</a:t>
            </a:r>
            <a:br>
              <a:rPr lang="el-GR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</a:br>
            <a:endParaRPr lang="el-GR" sz="16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342900" indent="-342900">
              <a:buAutoNum type="arabicParenR"/>
            </a:pPr>
            <a:endParaRPr lang="el-GR" sz="16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342900" indent="-342900">
              <a:buAutoNum type="arabicParenR"/>
            </a:pPr>
            <a:endParaRPr lang="el-GR" sz="16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342900" indent="-342900">
              <a:buAutoNum type="arabicParenR"/>
            </a:pPr>
            <a:endParaRPr lang="el-GR" sz="16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indent="0">
              <a:buNone/>
            </a:pPr>
            <a:endParaRPr lang="en-US" sz="16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Παράδειγμα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C00AD0-03FD-45CA-9FC2-ED90F4B7C2FB}"/>
              </a:ext>
            </a:extLst>
          </p:cNvPr>
          <p:cNvSpPr txBox="1"/>
          <p:nvPr/>
        </p:nvSpPr>
        <p:spPr>
          <a:xfrm>
            <a:off x="4805147" y="1301565"/>
            <a:ext cx="1889303" cy="553998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el-GR" sz="1500" dirty="0"/>
              <a:t>Δίνεται</a:t>
            </a:r>
            <a:r>
              <a:rPr lang="en-US" sz="1500" dirty="0"/>
              <a:t>: 6 - </a:t>
            </a:r>
            <a:r>
              <a:rPr lang="en-US" sz="1500" dirty="0" err="1"/>
              <a:t>hr</a:t>
            </a:r>
            <a:r>
              <a:rPr lang="en-US" sz="1500" dirty="0"/>
              <a:t> U.H.</a:t>
            </a:r>
          </a:p>
          <a:p>
            <a:r>
              <a:rPr lang="el-GR" sz="1500" dirty="0"/>
              <a:t>Βρείτε</a:t>
            </a:r>
            <a:r>
              <a:rPr lang="en-US" sz="1500" dirty="0"/>
              <a:t>: 2 - </a:t>
            </a:r>
            <a:r>
              <a:rPr lang="en-US" sz="1500" dirty="0" err="1"/>
              <a:t>hr</a:t>
            </a:r>
            <a:r>
              <a:rPr lang="en-US" sz="1500" dirty="0"/>
              <a:t> U.H.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83C101-E598-4932-AEBD-02E2CCE853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442"/>
          <a:stretch/>
        </p:blipFill>
        <p:spPr>
          <a:xfrm>
            <a:off x="527073" y="2339164"/>
            <a:ext cx="4035608" cy="21289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4FC0FE-D86E-4BC0-BEE9-A93F2D2E5C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8054"/>
          <a:stretch/>
        </p:blipFill>
        <p:spPr>
          <a:xfrm>
            <a:off x="7025902" y="2474039"/>
            <a:ext cx="4246734" cy="2198796"/>
          </a:xfrm>
          <a:prstGeom prst="rect">
            <a:avLst/>
          </a:prstGeom>
        </p:spPr>
      </p:pic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F70439D4-46D5-4148-AAA0-6F7480A877E0}"/>
              </a:ext>
            </a:extLst>
          </p:cNvPr>
          <p:cNvSpPr txBox="1">
            <a:spLocks/>
          </p:cNvSpPr>
          <p:nvPr/>
        </p:nvSpPr>
        <p:spPr>
          <a:xfrm>
            <a:off x="765643" y="5184939"/>
            <a:ext cx="3797038" cy="6120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br>
              <a:rPr lang="el-GR" sz="1800" i="1" u="sng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</a:br>
            <a:r>
              <a:rPr lang="el-GR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3)  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Substract</a:t>
            </a:r>
            <a:r>
              <a:rPr lang="en-GB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the two S-Curves</a:t>
            </a:r>
            <a:br>
              <a:rPr lang="el-GR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</a:br>
            <a:endParaRPr lang="el-GR" sz="18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342900" indent="-342900">
              <a:buAutoNum type="arabicParenR"/>
            </a:pPr>
            <a:endParaRPr lang="el-GR" sz="18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342900" indent="-342900">
              <a:buAutoNum type="arabicParenR"/>
            </a:pPr>
            <a:endParaRPr lang="el-GR" sz="18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342900" indent="-342900">
              <a:buAutoNum type="arabicParenR"/>
            </a:pPr>
            <a:endParaRPr lang="el-GR" sz="18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342900" indent="-342900">
              <a:buAutoNum type="arabicParenR"/>
            </a:pPr>
            <a:endParaRPr lang="el-GR" sz="18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indent="0">
              <a:buNone/>
            </a:pPr>
            <a:endParaRPr lang="en-US" sz="18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indent="0">
              <a:buNone/>
            </a:pPr>
            <a:endParaRPr lang="el-GR" sz="1800" dirty="0"/>
          </a:p>
          <a:p>
            <a:pPr marL="0" indent="0">
              <a:buNone/>
            </a:pPr>
            <a:endParaRPr lang="el-GR" sz="1800" dirty="0"/>
          </a:p>
          <a:p>
            <a:pPr marL="0" indent="0">
              <a:buNone/>
            </a:pPr>
            <a:endParaRPr lang="el-GR" sz="1800" dirty="0"/>
          </a:p>
          <a:p>
            <a:pPr marL="0" indent="0">
              <a:buNone/>
            </a:pPr>
            <a:endParaRPr lang="el-GR" sz="1800" dirty="0"/>
          </a:p>
          <a:p>
            <a:pPr marL="0" indent="0">
              <a:buNone/>
            </a:pPr>
            <a:endParaRPr lang="el-GR" sz="1800" dirty="0"/>
          </a:p>
          <a:p>
            <a:pPr marL="0" indent="0">
              <a:buNone/>
            </a:pPr>
            <a:endParaRPr lang="el-GR" sz="1800" dirty="0"/>
          </a:p>
          <a:p>
            <a:pPr marL="0" indent="0">
              <a:buNone/>
            </a:pPr>
            <a:endParaRPr lang="el-GR" sz="1800" dirty="0"/>
          </a:p>
          <a:p>
            <a:pPr marL="0" indent="0">
              <a:buNone/>
            </a:pPr>
            <a:endParaRPr lang="el-GR" sz="1800" dirty="0"/>
          </a:p>
          <a:p>
            <a:pPr marL="0" indent="0">
              <a:buNone/>
            </a:pPr>
            <a:endParaRPr lang="el-GR" sz="1800" dirty="0"/>
          </a:p>
          <a:p>
            <a:pPr marL="0" indent="0">
              <a:buNone/>
            </a:pPr>
            <a:endParaRPr lang="el-GR" sz="1800" dirty="0"/>
          </a:p>
          <a:p>
            <a:endParaRPr lang="en-US" sz="18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BFF4FBB-96C5-4F96-9D41-71C6930441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8960"/>
          <a:stretch/>
        </p:blipFill>
        <p:spPr>
          <a:xfrm>
            <a:off x="3998325" y="4486313"/>
            <a:ext cx="4090572" cy="2362822"/>
          </a:xfrm>
          <a:prstGeom prst="rect">
            <a:avLst/>
          </a:prstGeom>
        </p:spPr>
      </p:pic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DE2380E5-943F-44DD-A65C-6F62D95E1B6E}"/>
              </a:ext>
            </a:extLst>
          </p:cNvPr>
          <p:cNvSpPr txBox="1">
            <a:spLocks/>
          </p:cNvSpPr>
          <p:nvPr/>
        </p:nvSpPr>
        <p:spPr>
          <a:xfrm>
            <a:off x="7250750" y="2109750"/>
            <a:ext cx="3797038" cy="612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2)  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Lag the S-Curve by 2 –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hr</a:t>
            </a:r>
            <a:endParaRPr lang="el-GR" sz="16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342900" indent="-342900">
              <a:buAutoNum type="arabicParenR"/>
            </a:pPr>
            <a:endParaRPr lang="el-GR" sz="16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342900" indent="-342900">
              <a:buAutoNum type="arabicParenR"/>
            </a:pPr>
            <a:endParaRPr lang="el-GR" sz="16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indent="0">
              <a:buNone/>
            </a:pPr>
            <a:endParaRPr lang="en-US" sz="16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85332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id="{110F0D08-6E43-47F4-8541-7A55B6509E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6656" y="1476462"/>
                <a:ext cx="10753725" cy="50669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85000"/>
                  </a:lnSpc>
                  <a:spcBef>
                    <a:spcPts val="1300"/>
                  </a:spcBef>
                  <a:buFont typeface="Arial" pitchFamily="34" charset="0"/>
                  <a:buChar char=" "/>
                  <a:defRPr sz="24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347472" indent="-3429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24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548640" indent="-54864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2000" i="1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822960" indent="-82296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097280" indent="-109728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2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14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16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18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l-GR" sz="1800" i="1" u="sng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Παράδειγμα</a:t>
                </a:r>
                <a:endParaRPr lang="el-GR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indent="0">
                  <a:buNone/>
                </a:pPr>
                <a:endParaRPr lang="el-GR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indent="0">
                  <a:buNone/>
                </a:pPr>
                <a:r>
                  <a:rPr lang="en-US" sz="1500" u="sng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Application of S-Curve Method</a:t>
                </a:r>
                <a:endParaRPr lang="el-GR" sz="1500" u="sng" dirty="0"/>
              </a:p>
              <a:p>
                <a:pPr marL="0" marR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Case: A U.H. of time base of 6 hr (6-hr U.H.) is given. We want to construct the 2-hr U.H. using the S-Curve Method.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Solution: 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68580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(1) Let </a:t>
                </a:r>
                <a14:m>
                  <m:oMath xmlns:m="http://schemas.openxmlformats.org/officeDocument/2006/math">
                    <m:r>
                      <a:rPr lang="en-GB" sz="15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𝑇</m:t>
                    </m:r>
                    <m:r>
                      <a:rPr lang="en-GB" sz="15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 = 6 </m:t>
                    </m:r>
                  </m:oMath>
                </a14:m>
                <a:r>
                  <a:rPr lang="en-GB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hr and </a:t>
                </a:r>
                <a14:m>
                  <m:oMath xmlns:m="http://schemas.openxmlformats.org/officeDocument/2006/math">
                    <m:r>
                      <a:rPr lang="en-GB" sz="15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𝑡</m:t>
                    </m:r>
                    <m:r>
                      <a:rPr lang="en-GB" sz="1500" i="1" baseline="-25000" dirty="0" err="1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𝑅</m:t>
                    </m:r>
                    <m:r>
                      <a:rPr lang="en-GB" sz="15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 = 2 </m:t>
                    </m:r>
                    <m:r>
                      <a:rPr lang="en-GB" sz="15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h𝑟</m:t>
                    </m:r>
                  </m:oMath>
                </a14:m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68580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(2) The S-Curve can be constructed by adding together a series of U.H., each lagged </a:t>
                </a:r>
                <a14:m>
                  <m:oMath xmlns:m="http://schemas.openxmlformats.org/officeDocument/2006/math">
                    <m:r>
                      <a:rPr lang="en-GB" sz="15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𝑇</m:t>
                    </m:r>
                  </m:oMath>
                </a14:m>
                <a:r>
                  <a:rPr lang="en-GB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hr 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68580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(3) We need </a:t>
                </a:r>
                <a14:m>
                  <m:oMath xmlns:m="http://schemas.openxmlformats.org/officeDocument/2006/math">
                    <m:r>
                      <a:rPr lang="en-GB" sz="15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𝑇</m:t>
                    </m:r>
                    <m:r>
                      <a:rPr lang="en-GB" sz="15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/</m:t>
                    </m:r>
                    <m:r>
                      <a:rPr lang="en-GB" sz="1500" i="1" dirty="0" err="1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𝑡</m:t>
                    </m:r>
                    <m:r>
                      <a:rPr lang="en-GB" sz="1500" i="1" baseline="-25000" dirty="0" err="1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𝑅</m:t>
                    </m:r>
                    <m:r>
                      <a:rPr lang="en-GB" sz="15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 </m:t>
                    </m:r>
                  </m:oMath>
                </a14:m>
                <a:r>
                  <a:rPr lang="en-GB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U.H. to produce an S-Curve which would reach equilibrium at flow </a:t>
                </a:r>
                <a14:m>
                  <m:oMath xmlns:m="http://schemas.openxmlformats.org/officeDocument/2006/math">
                    <m:r>
                      <a:rPr lang="en-GB" sz="15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𝑞</m:t>
                    </m:r>
                    <m:r>
                      <a:rPr lang="en-GB" sz="1500" i="1" baseline="-25000" dirty="0" err="1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𝑒</m:t>
                    </m:r>
                  </m:oMath>
                </a14:m>
                <a:r>
                  <a:rPr lang="en-GB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</a:t>
                </a:r>
                <a:b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sSubPr>
                      <m:e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𝑞</m:t>
                        </m:r>
                      </m:e>
                      <m:sub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𝑒</m:t>
                        </m:r>
                      </m:sub>
                    </m:sSub>
                    <m:r>
                      <a:rPr lang="en-US" sz="16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</m:t>
                    </m:r>
                    <m:f>
                      <m:fPr>
                        <m:ctrlPr>
                          <a:rPr lang="en-US" sz="16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2,78</m:t>
                        </m:r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Cambria Math" panose="02040503050406030204" pitchFamily="18" charset="0"/>
                          </a:rPr>
                          <m:t>⋅</m:t>
                        </m:r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𝐴</m:t>
                        </m:r>
                      </m:num>
                      <m:den>
                        <m:sSub>
                          <m:sSubPr>
                            <m:ctrlPr>
                              <a:rPr lang="en-US" sz="16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𝑡</m:t>
                            </m:r>
                          </m:e>
                          <m:sub>
                            <m:r>
                              <a:rPr lang="en-US" sz="16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𝑅</m:t>
                            </m:r>
                          </m:sub>
                        </m:sSub>
                      </m:den>
                    </m:f>
                  </m:oMath>
                </a14:m>
                <a:endParaRPr lang="en-US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68580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Where </a:t>
                </a:r>
                <a14:m>
                  <m:oMath xmlns:m="http://schemas.openxmlformats.org/officeDocument/2006/math">
                    <m:r>
                      <a:rPr lang="en-GB" sz="15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𝑞</m:t>
                    </m:r>
                    <m:r>
                      <a:rPr lang="en-GB" sz="1500" i="1" baseline="-25000" dirty="0" err="1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𝑒</m:t>
                    </m:r>
                    <m:r>
                      <a:rPr lang="en-GB" sz="15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 = </m:t>
                    </m:r>
                    <m:r>
                      <a:rPr lang="en-GB" sz="15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𝑚</m:t>
                    </m:r>
                    <m:r>
                      <a:rPr lang="en-GB" sz="1500" i="1" baseline="30000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3</m:t>
                    </m:r>
                    <m:r>
                      <a:rPr lang="en-GB" sz="15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/</m:t>
                    </m:r>
                    <m:r>
                      <a:rPr lang="en-GB" sz="15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𝑠</m:t>
                    </m:r>
                  </m:oMath>
                </a14:m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68580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          </a:t>
                </a:r>
                <a14:m>
                  <m:oMath xmlns:m="http://schemas.openxmlformats.org/officeDocument/2006/math">
                    <m:r>
                      <a:rPr lang="en-GB" sz="15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𝐴</m:t>
                    </m:r>
                    <m:r>
                      <a:rPr lang="en-GB" sz="15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 = </m:t>
                    </m:r>
                  </m:oMath>
                </a14:m>
                <a:r>
                  <a:rPr lang="en-GB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drainage area, Km</a:t>
                </a:r>
                <a:r>
                  <a:rPr lang="en-GB" sz="1500" baseline="30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2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68580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In English units</a:t>
                </a:r>
                <a:r>
                  <a:rPr lang="el-GR" sz="1500" dirty="0"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:</a:t>
                </a:r>
                <a:r>
                  <a:rPr lang="en-GB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1 in/hr rainfall will produce </a:t>
                </a:r>
                <a14:m>
                  <m:oMath xmlns:m="http://schemas.openxmlformats.org/officeDocument/2006/math">
                    <m:r>
                      <a:rPr lang="en-GB" sz="15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𝑞</m:t>
                    </m:r>
                    <m:r>
                      <a:rPr lang="en-GB" sz="1500" i="1" baseline="-25000" dirty="0" err="1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𝑒</m:t>
                    </m:r>
                    <m:r>
                      <a:rPr lang="en-GB" sz="15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 = 645,3 </m:t>
                    </m:r>
                    <m:r>
                      <a:rPr lang="en-GB" sz="15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𝑓𝑡</m:t>
                    </m:r>
                    <m:r>
                      <a:rPr lang="en-GB" sz="1500" i="1" baseline="30000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3</m:t>
                    </m:r>
                    <m:r>
                      <a:rPr lang="en-GB" sz="15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/</m:t>
                    </m:r>
                    <m:r>
                      <a:rPr lang="en-GB" sz="15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𝑠</m:t>
                    </m:r>
                  </m:oMath>
                </a14:m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685800" marR="0">
                  <a:spcBef>
                    <a:spcPts val="0"/>
                  </a:spcBef>
                  <a:spcAft>
                    <a:spcPts val="0"/>
                  </a:spcAft>
                </a:pPr>
                <a:endParaRPr lang="el-GR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685800">
                  <a:spcBef>
                    <a:spcPts val="0"/>
                  </a:spcBef>
                </a:pPr>
                <a:r>
                  <a:rPr lang="en-GB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(4)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</a:t>
                </a:r>
                <a:r>
                  <a:rPr lang="en-GB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𝑇</m:t>
                        </m:r>
                      </m:num>
                      <m:den>
                        <m:sSub>
                          <m:sSubPr>
                            <m:ctrlPr>
                              <a:rPr lang="en-US" sz="16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𝑡</m:t>
                            </m:r>
                          </m:e>
                          <m:sub>
                            <m:r>
                              <a:rPr lang="en-US" sz="16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𝑅</m:t>
                            </m:r>
                          </m:sub>
                        </m:sSub>
                      </m:den>
                    </m:f>
                    <m:r>
                      <a:rPr lang="en-US" sz="16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</m:t>
                    </m:r>
                    <m:f>
                      <m:fPr>
                        <m:ctrlPr>
                          <a:rPr lang="en-US" sz="16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6</m:t>
                        </m:r>
                      </m:num>
                      <m:den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2</m:t>
                        </m:r>
                      </m:den>
                    </m:f>
                    <m:r>
                      <a:rPr lang="en-US" sz="16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=3</m:t>
                    </m:r>
                  </m:oMath>
                </a14:m>
                <a:r>
                  <a:rPr lang="en-GB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 </a:t>
                </a:r>
                <a:r>
                  <a:rPr lang="en-GB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sym typeface="Symbol" panose="05050102010706020507" pitchFamily="18" charset="2"/>
                  </a:rPr>
                  <a:t></a:t>
                </a:r>
                <a:r>
                  <a:rPr lang="en-GB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  Need only 3 U.H. to Lag 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indent="0">
                  <a:buNone/>
                </a:pPr>
                <a:endParaRPr lang="el-GR" sz="1600" dirty="0"/>
              </a:p>
              <a:p>
                <a:pPr marL="0" indent="0">
                  <a:buNone/>
                </a:pPr>
                <a:endParaRPr lang="el-GR" sz="1600" dirty="0"/>
              </a:p>
              <a:p>
                <a:pPr marL="0" indent="0">
                  <a:buNone/>
                </a:pPr>
                <a:endParaRPr lang="el-GR" sz="1600" dirty="0"/>
              </a:p>
              <a:p>
                <a:pPr marL="0" indent="0">
                  <a:buNone/>
                </a:pPr>
                <a:endParaRPr lang="el-GR" sz="1600" dirty="0"/>
              </a:p>
              <a:p>
                <a:pPr marL="0" indent="0">
                  <a:buNone/>
                </a:pPr>
                <a:endParaRPr lang="el-GR" sz="1600" dirty="0"/>
              </a:p>
              <a:p>
                <a:pPr marL="0" indent="0">
                  <a:buNone/>
                </a:pPr>
                <a:endParaRPr lang="el-GR" sz="1600" dirty="0"/>
              </a:p>
              <a:p>
                <a:pPr marL="0" indent="0">
                  <a:buNone/>
                </a:pPr>
                <a:endParaRPr lang="el-GR" sz="1600" dirty="0"/>
              </a:p>
              <a:p>
                <a:pPr marL="0" indent="0">
                  <a:buNone/>
                </a:pPr>
                <a:endParaRPr lang="el-GR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id="{110F0D08-6E43-47F4-8541-7A55B6509E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56" y="1476462"/>
                <a:ext cx="10753725" cy="5066951"/>
              </a:xfrm>
              <a:prstGeom prst="rect">
                <a:avLst/>
              </a:prstGeom>
              <a:blipFill>
                <a:blip r:embed="rId3"/>
                <a:stretch>
                  <a:fillRect l="-454" t="-1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n-US" dirty="0"/>
              <a:t>S-Curve Method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AEEEDA-7468-4227-9D79-059170DC0B39}"/>
              </a:ext>
            </a:extLst>
          </p:cNvPr>
          <p:cNvSpPr txBox="1"/>
          <p:nvPr/>
        </p:nvSpPr>
        <p:spPr>
          <a:xfrm>
            <a:off x="3306203" y="1413220"/>
            <a:ext cx="1889303" cy="553998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el-GR" sz="1500" dirty="0"/>
              <a:t>Δίνεται</a:t>
            </a:r>
            <a:r>
              <a:rPr lang="en-US" sz="1500" dirty="0"/>
              <a:t>: 6 - </a:t>
            </a:r>
            <a:r>
              <a:rPr lang="en-US" sz="1500" dirty="0" err="1"/>
              <a:t>hr</a:t>
            </a:r>
            <a:r>
              <a:rPr lang="en-US" sz="1500" dirty="0"/>
              <a:t> U.H.</a:t>
            </a:r>
          </a:p>
          <a:p>
            <a:r>
              <a:rPr lang="el-GR" sz="1500" dirty="0"/>
              <a:t>Βρείτε</a:t>
            </a:r>
            <a:r>
              <a:rPr lang="en-US" sz="1500" dirty="0"/>
              <a:t>: 2 - </a:t>
            </a:r>
            <a:r>
              <a:rPr lang="en-US" sz="1500" dirty="0" err="1"/>
              <a:t>hr</a:t>
            </a:r>
            <a:r>
              <a:rPr lang="en-US" sz="1500" dirty="0"/>
              <a:t> U.H.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F97A5C-9DC5-45B9-903C-9200EDE5E3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5727" y="5140706"/>
            <a:ext cx="2180952" cy="1838095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C084B9DB-4C04-494C-AB75-640382A4A4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691731"/>
              </p:ext>
            </p:extLst>
          </p:nvPr>
        </p:nvGraphicFramePr>
        <p:xfrm>
          <a:off x="6564630" y="3749040"/>
          <a:ext cx="5627370" cy="31089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84530">
                  <a:extLst>
                    <a:ext uri="{9D8B030D-6E8A-4147-A177-3AD203B41FA5}">
                      <a16:colId xmlns:a16="http://schemas.microsoft.com/office/drawing/2014/main" val="741490766"/>
                    </a:ext>
                  </a:extLst>
                </a:gridCol>
                <a:gridCol w="683260">
                  <a:extLst>
                    <a:ext uri="{9D8B030D-6E8A-4147-A177-3AD203B41FA5}">
                      <a16:colId xmlns:a16="http://schemas.microsoft.com/office/drawing/2014/main" val="164698584"/>
                    </a:ext>
                  </a:extLst>
                </a:gridCol>
                <a:gridCol w="683895">
                  <a:extLst>
                    <a:ext uri="{9D8B030D-6E8A-4147-A177-3AD203B41FA5}">
                      <a16:colId xmlns:a16="http://schemas.microsoft.com/office/drawing/2014/main" val="3791782566"/>
                    </a:ext>
                  </a:extLst>
                </a:gridCol>
                <a:gridCol w="683895">
                  <a:extLst>
                    <a:ext uri="{9D8B030D-6E8A-4147-A177-3AD203B41FA5}">
                      <a16:colId xmlns:a16="http://schemas.microsoft.com/office/drawing/2014/main" val="1385659264"/>
                    </a:ext>
                  </a:extLst>
                </a:gridCol>
                <a:gridCol w="842645">
                  <a:extLst>
                    <a:ext uri="{9D8B030D-6E8A-4147-A177-3AD203B41FA5}">
                      <a16:colId xmlns:a16="http://schemas.microsoft.com/office/drawing/2014/main" val="406228286"/>
                    </a:ext>
                  </a:extLst>
                </a:gridCol>
                <a:gridCol w="695325">
                  <a:extLst>
                    <a:ext uri="{9D8B030D-6E8A-4147-A177-3AD203B41FA5}">
                      <a16:colId xmlns:a16="http://schemas.microsoft.com/office/drawing/2014/main" val="3104519531"/>
                    </a:ext>
                  </a:extLst>
                </a:gridCol>
                <a:gridCol w="678815">
                  <a:extLst>
                    <a:ext uri="{9D8B030D-6E8A-4147-A177-3AD203B41FA5}">
                      <a16:colId xmlns:a16="http://schemas.microsoft.com/office/drawing/2014/main" val="3521435700"/>
                    </a:ext>
                  </a:extLst>
                </a:gridCol>
                <a:gridCol w="675005">
                  <a:extLst>
                    <a:ext uri="{9D8B030D-6E8A-4147-A177-3AD203B41FA5}">
                      <a16:colId xmlns:a16="http://schemas.microsoft.com/office/drawing/2014/main" val="13844811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(1)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(2)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(3)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(4)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(5)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(6)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(7)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(8)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12829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Time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6-hr U.H.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6-hr U.H.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6-hr U.H.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S-Curve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(2)+(3)+(4)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Lagged S-Curve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(5)-(6)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2-hr U.H.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(7)·3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401767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431432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63015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771710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51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802778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54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58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81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138423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86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58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126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793124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126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157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57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171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348467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154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54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212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157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55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165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256324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146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86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246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212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102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593749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118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126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275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246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87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465697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99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154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54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307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275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FF0000"/>
                          </a:solidFill>
                          <a:effectLst/>
                        </a:rPr>
                        <a:t>32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814608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84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146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86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316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307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883114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72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118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126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316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316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4710232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28A002F3-4DB5-41E3-93D5-D65F5105B24C}"/>
              </a:ext>
            </a:extLst>
          </p:cNvPr>
          <p:cNvSpPr txBox="1"/>
          <p:nvPr/>
        </p:nvSpPr>
        <p:spPr>
          <a:xfrm>
            <a:off x="4416111" y="6562207"/>
            <a:ext cx="21074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32</a:t>
            </a:r>
            <a:r>
              <a:rPr lang="en-US" sz="1200" dirty="0"/>
              <a:t> : Adjust or Ignore this value!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4A7D83-F12E-43CF-B0F2-A697AF71E25A}"/>
              </a:ext>
            </a:extLst>
          </p:cNvPr>
          <p:cNvSpPr txBox="1"/>
          <p:nvPr/>
        </p:nvSpPr>
        <p:spPr>
          <a:xfrm>
            <a:off x="9602598" y="3136612"/>
            <a:ext cx="130309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dirty="0"/>
              <a:t>Lag Curve by </a:t>
            </a:r>
            <a:r>
              <a:rPr lang="en-US" sz="1300" dirty="0" err="1"/>
              <a:t>tR</a:t>
            </a:r>
            <a:r>
              <a:rPr lang="en-US" sz="1300" dirty="0"/>
              <a:t> 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E402BBD-28D7-4259-848A-EEFD5CBF51D7}"/>
              </a:ext>
            </a:extLst>
          </p:cNvPr>
          <p:cNvCxnSpPr>
            <a:stCxn id="16" idx="2"/>
          </p:cNvCxnSpPr>
          <p:nvPr/>
        </p:nvCxnSpPr>
        <p:spPr>
          <a:xfrm>
            <a:off x="10254143" y="3429000"/>
            <a:ext cx="106261" cy="2523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414F7FB-366C-4ECA-9CE4-6FEDBCEE6D49}"/>
              </a:ext>
            </a:extLst>
          </p:cNvPr>
          <p:cNvSpPr txBox="1"/>
          <p:nvPr/>
        </p:nvSpPr>
        <p:spPr>
          <a:xfrm>
            <a:off x="10792326" y="3147711"/>
            <a:ext cx="131497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dirty="0"/>
              <a:t>Multiply (7) by T 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8416416-585F-49B1-96BE-198A406BBBE2}"/>
              </a:ext>
            </a:extLst>
          </p:cNvPr>
          <p:cNvCxnSpPr>
            <a:stCxn id="20" idx="2"/>
          </p:cNvCxnSpPr>
          <p:nvPr/>
        </p:nvCxnSpPr>
        <p:spPr>
          <a:xfrm flipH="1">
            <a:off x="11224470" y="3440099"/>
            <a:ext cx="225343" cy="2412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9558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110F0D08-6E43-47F4-8541-7A55B6509E7D}"/>
              </a:ext>
            </a:extLst>
          </p:cNvPr>
          <p:cNvSpPr txBox="1">
            <a:spLocks/>
          </p:cNvSpPr>
          <p:nvPr/>
        </p:nvSpPr>
        <p:spPr>
          <a:xfrm>
            <a:off x="676656" y="1476462"/>
            <a:ext cx="10753725" cy="5066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Σύνθετες βροχοπτώσεις</a:t>
            </a:r>
            <a:endParaRPr lang="en-GB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A067695-94E0-45A2-A3CF-CF2780E98E06}"/>
              </a:ext>
            </a:extLst>
          </p:cNvPr>
          <p:cNvGrpSpPr/>
          <p:nvPr/>
        </p:nvGrpSpPr>
        <p:grpSpPr>
          <a:xfrm>
            <a:off x="-112354" y="780176"/>
            <a:ext cx="12883272" cy="4685250"/>
            <a:chOff x="-103965" y="1560352"/>
            <a:chExt cx="12883272" cy="468525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7773C65-55F2-49BE-9BA5-D6ABA83AA9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30323" b="65994"/>
            <a:stretch/>
          </p:blipFill>
          <p:spPr>
            <a:xfrm>
              <a:off x="-103965" y="2262930"/>
              <a:ext cx="3158727" cy="2332139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C472902-29EC-4A48-80AB-410C7E3286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8104" r="30322" b="48991"/>
            <a:stretch/>
          </p:blipFill>
          <p:spPr>
            <a:xfrm>
              <a:off x="2256019" y="2457971"/>
              <a:ext cx="3158728" cy="225663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0913E50-9E8B-408B-8605-B408E1137E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2905" r="30323" b="33089"/>
            <a:stretch/>
          </p:blipFill>
          <p:spPr>
            <a:xfrm>
              <a:off x="4954634" y="2428609"/>
              <a:ext cx="3158728" cy="2332139"/>
            </a:xfrm>
            <a:prstGeom prst="rect">
              <a:avLst/>
            </a:prstGeom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64FEDD2-7633-4A32-94CE-27055C26C533}"/>
                </a:ext>
              </a:extLst>
            </p:cNvPr>
            <p:cNvGrpSpPr/>
            <p:nvPr/>
          </p:nvGrpSpPr>
          <p:grpSpPr>
            <a:xfrm>
              <a:off x="8245911" y="1560352"/>
              <a:ext cx="4533396" cy="4685250"/>
              <a:chOff x="8398586" y="2338428"/>
              <a:chExt cx="4533396" cy="4685250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470040F7-035B-4DE8-B02E-44067C2B043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67921"/>
              <a:stretch/>
            </p:blipFill>
            <p:spPr>
              <a:xfrm>
                <a:off x="8398587" y="4823670"/>
                <a:ext cx="4533395" cy="2200008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1D280DC0-3CA6-47CA-B008-750E46CE8C4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b="63517"/>
              <a:stretch/>
            </p:blipFill>
            <p:spPr>
              <a:xfrm>
                <a:off x="8398586" y="2338428"/>
                <a:ext cx="4533395" cy="2502020"/>
              </a:xfrm>
              <a:prstGeom prst="rect">
                <a:avLst/>
              </a:prstGeom>
            </p:spPr>
          </p:pic>
        </p:grp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2AEBFBAD-79CF-450A-83BC-05D59E88D1A4}"/>
                </a:ext>
              </a:extLst>
            </p:cNvPr>
            <p:cNvCxnSpPr/>
            <p:nvPr/>
          </p:nvCxnSpPr>
          <p:spPr>
            <a:xfrm>
              <a:off x="2256019" y="3523376"/>
              <a:ext cx="27745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1C13D05-EC41-4CD4-ADBF-D0776EB96F63}"/>
                </a:ext>
              </a:extLst>
            </p:cNvPr>
            <p:cNvCxnSpPr/>
            <p:nvPr/>
          </p:nvCxnSpPr>
          <p:spPr>
            <a:xfrm>
              <a:off x="5137291" y="3523376"/>
              <a:ext cx="27745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2A6689E2-3CC8-4399-86D1-BFE55431E0B7}"/>
                </a:ext>
              </a:extLst>
            </p:cNvPr>
            <p:cNvCxnSpPr/>
            <p:nvPr/>
          </p:nvCxnSpPr>
          <p:spPr>
            <a:xfrm>
              <a:off x="7968455" y="3523376"/>
              <a:ext cx="27745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053026F-A117-49EA-BC82-FC9221279DD4}"/>
                  </a:ext>
                </a:extLst>
              </p:cNvPr>
              <p:cNvSpPr txBox="1"/>
              <p:nvPr/>
            </p:nvSpPr>
            <p:spPr>
              <a:xfrm>
                <a:off x="676655" y="4261639"/>
                <a:ext cx="7016049" cy="2227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Unit Hydrograph Ordinates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=</m:t>
                      </m:r>
                      <m:r>
                        <m:rPr>
                          <m:nor/>
                        </m:rPr>
                        <a:rPr lang="en-US" sz="15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15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P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15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m:t>·</m:t>
                      </m:r>
                      <m:r>
                        <m:rPr>
                          <m:nor/>
                        </m:rPr>
                        <a:rPr lang="en-US" sz="15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15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U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   </m:t>
                      </m:r>
                      <m:r>
                        <a:rPr lang="en-US" sz="1500" i="1" smtClean="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             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⇒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  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=</m:t>
                      </m:r>
                      <m:r>
                        <m:rPr>
                          <m:nor/>
                        </m:rPr>
                        <a:rPr lang="en-US" sz="15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15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P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15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m:t>·</m:t>
                      </m:r>
                      <m:r>
                        <m:rPr>
                          <m:nor/>
                        </m:rPr>
                        <a:rPr lang="en-US" sz="15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15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U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15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m:t>·</m:t>
                      </m:r>
                      <m:r>
                        <m:rPr>
                          <m:nor/>
                        </m:rPr>
                        <a:rPr lang="en-US" sz="15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15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U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            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⇒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  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=</m:t>
                      </m:r>
                      <m:r>
                        <m:rPr>
                          <m:nor/>
                        </m:rPr>
                        <a:rPr lang="en-US" sz="15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15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P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15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m:t>·</m:t>
                      </m:r>
                      <m:r>
                        <m:rPr>
                          <m:nor/>
                        </m:rPr>
                        <a:rPr lang="en-US" sz="15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15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U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15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m:t>·</m:t>
                      </m:r>
                      <m:r>
                        <m:rPr>
                          <m:nor/>
                        </m:rPr>
                        <a:rPr lang="en-US" sz="15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15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U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15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m:t>·</m:t>
                      </m:r>
                      <m:r>
                        <m:rPr>
                          <m:nor/>
                        </m:rPr>
                        <a:rPr lang="en-US" sz="15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15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U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         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⇒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  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053026F-A117-49EA-BC82-FC9221279D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55" y="4261639"/>
                <a:ext cx="7016049" cy="2227213"/>
              </a:xfrm>
              <a:prstGeom prst="rect">
                <a:avLst/>
              </a:prstGeom>
              <a:blipFill>
                <a:blip r:embed="rId3"/>
                <a:stretch>
                  <a:fillRect l="-348" t="-5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0973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110F0D08-6E43-47F4-8541-7A55B6509E7D}"/>
              </a:ext>
            </a:extLst>
          </p:cNvPr>
          <p:cNvSpPr txBox="1">
            <a:spLocks/>
          </p:cNvSpPr>
          <p:nvPr/>
        </p:nvSpPr>
        <p:spPr>
          <a:xfrm>
            <a:off x="676656" y="1476462"/>
            <a:ext cx="10753725" cy="5066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Παράδειγμα</a:t>
            </a:r>
            <a:endParaRPr lang="en-GB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5FDEBB4-1D4D-4F6D-A78B-D7E2FACF4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63949"/>
              </p:ext>
            </p:extLst>
          </p:nvPr>
        </p:nvGraphicFramePr>
        <p:xfrm>
          <a:off x="1140246" y="1942052"/>
          <a:ext cx="9806730" cy="413576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64296">
                  <a:extLst>
                    <a:ext uri="{9D8B030D-6E8A-4147-A177-3AD203B41FA5}">
                      <a16:colId xmlns:a16="http://schemas.microsoft.com/office/drawing/2014/main" val="571428567"/>
                    </a:ext>
                  </a:extLst>
                </a:gridCol>
                <a:gridCol w="1900529">
                  <a:extLst>
                    <a:ext uri="{9D8B030D-6E8A-4147-A177-3AD203B41FA5}">
                      <a16:colId xmlns:a16="http://schemas.microsoft.com/office/drawing/2014/main" val="3835222290"/>
                    </a:ext>
                  </a:extLst>
                </a:gridCol>
                <a:gridCol w="1900529">
                  <a:extLst>
                    <a:ext uri="{9D8B030D-6E8A-4147-A177-3AD203B41FA5}">
                      <a16:colId xmlns:a16="http://schemas.microsoft.com/office/drawing/2014/main" val="700038780"/>
                    </a:ext>
                  </a:extLst>
                </a:gridCol>
                <a:gridCol w="4941376">
                  <a:extLst>
                    <a:ext uri="{9D8B030D-6E8A-4147-A177-3AD203B41FA5}">
                      <a16:colId xmlns:a16="http://schemas.microsoft.com/office/drawing/2014/main" val="2655913187"/>
                    </a:ext>
                  </a:extLst>
                </a:gridCol>
              </a:tblGrid>
              <a:tr h="6362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Time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Excess Rainfall, in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Direct Runoff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</a:t>
                      </a:r>
                      <a:r>
                        <a:rPr lang="en-US" sz="1800" baseline="-25000">
                          <a:effectLst/>
                        </a:rPr>
                        <a:t>n</a:t>
                      </a:r>
                      <a:r>
                        <a:rPr lang="en-US" sz="1800">
                          <a:effectLst/>
                        </a:rPr>
                        <a:t> (cfs/in)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04945348"/>
                  </a:ext>
                </a:extLst>
              </a:tr>
              <a:tr h="3181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1,06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428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</a:t>
                      </a:r>
                      <a:r>
                        <a:rPr lang="en-US" sz="1800" baseline="-25000">
                          <a:effectLst/>
                        </a:rPr>
                        <a:t>1</a:t>
                      </a:r>
                      <a:r>
                        <a:rPr lang="en-US" sz="1800">
                          <a:effectLst/>
                        </a:rPr>
                        <a:t> = 428/1,06 = 404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2220255"/>
                  </a:ext>
                </a:extLst>
              </a:tr>
              <a:tr h="3181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1,93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1923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</a:t>
                      </a:r>
                      <a:r>
                        <a:rPr lang="en-US" sz="1800" baseline="-25000">
                          <a:effectLst/>
                        </a:rPr>
                        <a:t>2</a:t>
                      </a:r>
                      <a:r>
                        <a:rPr lang="en-US" sz="1800">
                          <a:effectLst/>
                        </a:rPr>
                        <a:t> = (1923-1,93·404)/1,06 = 1079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36438412"/>
                  </a:ext>
                </a:extLst>
              </a:tr>
              <a:tr h="3181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1,81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5297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</a:t>
                      </a:r>
                      <a:r>
                        <a:rPr lang="en-US" sz="1800" baseline="-25000">
                          <a:effectLst/>
                        </a:rPr>
                        <a:t>3</a:t>
                      </a:r>
                      <a:r>
                        <a:rPr lang="en-US" sz="1800">
                          <a:effectLst/>
                        </a:rPr>
                        <a:t> = (5297-1,81·404-1,93·1079)/1,06 = 2343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60544391"/>
                  </a:ext>
                </a:extLst>
              </a:tr>
              <a:tr h="3181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9131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</a:t>
                      </a:r>
                      <a:r>
                        <a:rPr lang="en-US" sz="1800" baseline="-25000">
                          <a:effectLst/>
                        </a:rPr>
                        <a:t>4</a:t>
                      </a:r>
                      <a:r>
                        <a:rPr lang="en-US" sz="1800">
                          <a:effectLst/>
                        </a:rPr>
                        <a:t> = 2506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23323536"/>
                  </a:ext>
                </a:extLst>
              </a:tr>
              <a:tr h="3181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10625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1460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55380720"/>
                  </a:ext>
                </a:extLst>
              </a:tr>
              <a:tr h="3181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7834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453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41698490"/>
                  </a:ext>
                </a:extLst>
              </a:tr>
              <a:tr h="3181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3921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381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07409675"/>
                  </a:ext>
                </a:extLst>
              </a:tr>
              <a:tr h="3181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1846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274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18758573"/>
                  </a:ext>
                </a:extLst>
              </a:tr>
              <a:tr h="3181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1402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173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55188729"/>
                  </a:ext>
                </a:extLst>
              </a:tr>
              <a:tr h="3181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830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…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5192996"/>
                  </a:ext>
                </a:extLst>
              </a:tr>
              <a:tr h="3181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313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…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54675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0508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id="{110F0D08-6E43-47F4-8541-7A55B6509E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6656" y="1476462"/>
                <a:ext cx="10753725" cy="50669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85000"/>
                  </a:lnSpc>
                  <a:spcBef>
                    <a:spcPts val="1300"/>
                  </a:spcBef>
                  <a:buFont typeface="Arial" pitchFamily="34" charset="0"/>
                  <a:buChar char=" "/>
                  <a:defRPr sz="24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347472" indent="-3429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24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548640" indent="-54864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2000" i="1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822960" indent="-82296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097280" indent="-109728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2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14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16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18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1) 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Μέθοδος </a:t>
                </a:r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Snyder (Standard Unit Hydrograph)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                                                    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(10-10000 </a:t>
                </a:r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mi</a:t>
                </a:r>
                <a:r>
                  <a:rPr lang="el-GR" sz="1500" baseline="30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2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)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Χαρακτηριστικά μεγέθη του ΜΥΓ: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1. Μέγιστη παροχή, </a:t>
                </a:r>
                <a:r>
                  <a:rPr lang="en-US" sz="15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q</a:t>
                </a:r>
                <a:r>
                  <a:rPr lang="en-US" sz="1500" baseline="-250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PR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2. Χρόνος επιβράδυνσης (</a:t>
                </a:r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Basin Lag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), </a:t>
                </a:r>
                <a:r>
                  <a:rPr lang="en-US" sz="15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t</a:t>
                </a:r>
                <a:r>
                  <a:rPr lang="en-US" sz="1500" baseline="-250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p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(</a:t>
                </a:r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time to peak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)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3. Βάση, </a:t>
                </a:r>
                <a:r>
                  <a:rPr lang="en-US" sz="15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t</a:t>
                </a:r>
                <a:r>
                  <a:rPr lang="en-US" sz="1500" baseline="-250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B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4. πλάτος του ΜΥΓ στο 50 % </a:t>
                </a:r>
                <a:r>
                  <a:rPr lang="en-US" sz="15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q</a:t>
                </a:r>
                <a:r>
                  <a:rPr lang="en-US" sz="1500" baseline="-250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PR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, </a:t>
                </a:r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W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50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5. πλάτος του ΜΥΓ στο 75 % </a:t>
                </a:r>
                <a:r>
                  <a:rPr lang="en-US" sz="15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q</a:t>
                </a:r>
                <a:r>
                  <a:rPr lang="en-US" sz="1500" baseline="-250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PR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, </a:t>
                </a:r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W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75</a:t>
                </a:r>
                <a:b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</a:br>
                <a:endParaRPr lang="el-GR" sz="17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sz="1500" i="1" smtClean="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groupChrPr>
                            <m:e>
                              <m:sSub>
                                <m:sSubPr>
                                  <m:ctrlP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groupChr>
                        </m:e>
                        <m:lim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h𝑟𝑠</m:t>
                          </m:r>
                        </m:lim>
                      </m:limLow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𝐶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1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𝐶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𝑡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d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𝐿</m:t>
                              </m:r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0,3</m:t>
                          </m:r>
                        </m:sup>
                      </m:sSup>
                    </m:oMath>
                  </m:oMathPara>
                </a14:m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b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</a:b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L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μήκος ποταμού (</a:t>
                </a: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Km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) </a:t>
                </a:r>
                <a:endParaRPr lang="en-US" sz="14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L</a:t>
                </a:r>
                <a:r>
                  <a:rPr lang="en-US" sz="1400" baseline="-250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c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μήκος μέχρι το κέντρο βάρους λεκάνης (</a:t>
                </a: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Km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)</a:t>
                </a:r>
                <a:endParaRPr lang="en-US" sz="14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C</a:t>
                </a:r>
                <a:r>
                  <a:rPr lang="el-GR" sz="14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1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0,75 (</a:t>
                </a: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SI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), 1,0 (</a:t>
                </a: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BU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)</a:t>
                </a:r>
                <a:endParaRPr lang="en-US" sz="14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C</a:t>
                </a:r>
                <a:r>
                  <a:rPr lang="en-US" sz="14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t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συντελεστής περιοχής (από άλλες λεκάνες με μετρήσεις παροχών)</a:t>
                </a:r>
                <a:b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</a:br>
                <a:endParaRPr lang="en-US" sz="14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i="1" smtClean="0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sSubPr>
                      <m:e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𝑞</m:t>
                        </m:r>
                      </m:e>
                      <m:sub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𝑝</m:t>
                        </m:r>
                      </m:sub>
                    </m:sSub>
                    <m:r>
                      <a:rPr lang="en-US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</m:t>
                    </m:r>
                    <m:f>
                      <m:fPr>
                        <m:ctrlP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𝐶</m:t>
                            </m:r>
                          </m:e>
                          <m:sub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2</m:t>
                            </m:r>
                          </m:sub>
                        </m:sSub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Cambria Math" panose="02040503050406030204" pitchFamily="18" charset="0"/>
                          </a:rPr>
                          <m:t>⋅</m:t>
                        </m:r>
                        <m:sSub>
                          <m:sSubPr>
                            <m:ctrlP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𝐶</m:t>
                            </m:r>
                          </m:e>
                          <m:sub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𝑝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𝑡</m:t>
                            </m:r>
                          </m:e>
                          <m:sub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𝑝</m:t>
                            </m:r>
                          </m:sub>
                        </m:sSub>
                      </m:den>
                    </m:f>
                  </m:oMath>
                </a14:m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</a:t>
                </a:r>
                <a:b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</a:b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C</a:t>
                </a:r>
                <a:r>
                  <a:rPr lang="el-GR" sz="14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1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2,75 (</a:t>
                </a: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SI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), 640 (</a:t>
                </a: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BU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)</a:t>
                </a:r>
                <a:endParaRPr lang="en-US" sz="14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C</a:t>
                </a:r>
                <a:r>
                  <a:rPr lang="en-US" sz="14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p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συντελεστής περιοχής (από άλλες λεκάνες), 0,56 &lt; </a:t>
                </a: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C</a:t>
                </a:r>
                <a:r>
                  <a:rPr lang="en-US" sz="14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p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&lt; 0,69</a:t>
                </a:r>
                <a:endParaRPr lang="en-US" sz="14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indent="0">
                  <a:buNone/>
                </a:pPr>
                <a:endParaRPr lang="el-GR" sz="1700" dirty="0"/>
              </a:p>
              <a:p>
                <a:pPr marL="0" indent="0">
                  <a:buNone/>
                </a:pPr>
                <a:endParaRPr lang="el-GR" sz="1700" dirty="0"/>
              </a:p>
              <a:p>
                <a:pPr marL="0" indent="0">
                  <a:buNone/>
                </a:pPr>
                <a:endParaRPr lang="el-GR" sz="1700" dirty="0"/>
              </a:p>
              <a:p>
                <a:pPr marL="0" indent="0">
                  <a:buNone/>
                </a:pPr>
                <a:endParaRPr lang="el-GR" sz="1700" dirty="0"/>
              </a:p>
              <a:p>
                <a:pPr marL="0" indent="0">
                  <a:buNone/>
                </a:pPr>
                <a:endParaRPr lang="el-GR" sz="1700" dirty="0"/>
              </a:p>
              <a:p>
                <a:pPr marL="0" indent="0">
                  <a:buNone/>
                </a:pPr>
                <a:endParaRPr lang="el-GR" sz="1700" dirty="0"/>
              </a:p>
              <a:p>
                <a:pPr marL="0" indent="0">
                  <a:buNone/>
                </a:pPr>
                <a:endParaRPr lang="el-GR" sz="1700" dirty="0"/>
              </a:p>
              <a:p>
                <a:pPr marL="0" indent="0">
                  <a:buNone/>
                </a:pPr>
                <a:endParaRPr lang="el-GR" sz="1700" dirty="0"/>
              </a:p>
              <a:p>
                <a:pPr marL="0" indent="0">
                  <a:buNone/>
                </a:pPr>
                <a:endParaRPr lang="el-GR" sz="1700" dirty="0"/>
              </a:p>
              <a:p>
                <a:endParaRPr lang="en-US" sz="1700" dirty="0"/>
              </a:p>
            </p:txBody>
          </p:sp>
        </mc:Choice>
        <mc:Fallback xmlns="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id="{110F0D08-6E43-47F4-8541-7A55B6509E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56" y="1476462"/>
                <a:ext cx="10753725" cy="5066951"/>
              </a:xfrm>
              <a:prstGeom prst="rect">
                <a:avLst/>
              </a:prstGeom>
              <a:blipFill>
                <a:blip r:embed="rId2"/>
                <a:stretch>
                  <a:fillRect l="-170" t="-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Συνθετικά Υδρογραφήματα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63F3C5-9375-4471-90CA-A60F218AC9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0064"/>
          <a:stretch/>
        </p:blipFill>
        <p:spPr>
          <a:xfrm>
            <a:off x="6200394" y="1266737"/>
            <a:ext cx="5015687" cy="29950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72D7E6F-00A0-45BF-81C0-EA99079DCE69}"/>
                  </a:ext>
                </a:extLst>
              </p:cNvPr>
              <p:cNvSpPr txBox="1"/>
              <p:nvPr/>
            </p:nvSpPr>
            <p:spPr>
              <a:xfrm>
                <a:off x="6657525" y="4662386"/>
                <a:ext cx="5015687" cy="18577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i="1" smtClean="0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sSubPr>
                      <m:e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𝑡</m:t>
                        </m:r>
                      </m:e>
                      <m:sub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𝐵</m:t>
                        </m:r>
                      </m:sub>
                    </m:sSub>
                    <m:r>
                      <a:rPr lang="en-US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</m:t>
                    </m:r>
                    <m:f>
                      <m:fPr>
                        <m:ctrlP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𝐶</m:t>
                            </m:r>
                          </m:e>
                          <m:sub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3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𝑝</m:t>
                            </m:r>
                          </m:sub>
                        </m:sSub>
                      </m:den>
                    </m:f>
                  </m:oMath>
                </a14:m>
                <a:r>
                  <a:rPr lang="it-IT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              C</a:t>
                </a:r>
                <a:r>
                  <a:rPr lang="it-IT" sz="15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3</a:t>
                </a:r>
                <a:r>
                  <a:rPr lang="it-IT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5,56 (SI)                  1290 (BU)</a:t>
                </a:r>
                <a:endParaRPr lang="el-GR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l-GR" sz="1500" dirty="0"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it-IT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W = </a:t>
                </a:r>
                <a:r>
                  <a:rPr lang="it-IT" sz="15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C</a:t>
                </a:r>
                <a:r>
                  <a:rPr lang="it-IT" sz="1500" baseline="-250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w</a:t>
                </a:r>
                <a:r>
                  <a:rPr lang="it-IT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· q</a:t>
                </a:r>
                <a:r>
                  <a:rPr lang="it-IT" sz="15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p</a:t>
                </a:r>
                <a:r>
                  <a:rPr lang="it-IT" sz="1500" baseline="30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-1,08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it-IT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it-IT" sz="15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C</a:t>
                </a:r>
                <a:r>
                  <a:rPr lang="it-IT" sz="1500" baseline="-250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w</a:t>
                </a:r>
                <a:r>
                  <a:rPr lang="it-IT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1,22 (SI), 440 (BU) 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για</a:t>
                </a:r>
                <a:r>
                  <a:rPr lang="it-IT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75 %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it-IT" sz="15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C</a:t>
                </a:r>
                <a:r>
                  <a:rPr lang="it-IT" sz="1500" baseline="-250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w</a:t>
                </a:r>
                <a:r>
                  <a:rPr lang="it-IT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2,14 (SI), 770 (BU) 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για </a:t>
                </a:r>
                <a:r>
                  <a:rPr lang="it-IT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50 %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72D7E6F-00A0-45BF-81C0-EA99079DCE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7525" y="4662386"/>
                <a:ext cx="5015687" cy="1857753"/>
              </a:xfrm>
              <a:prstGeom prst="rect">
                <a:avLst/>
              </a:prstGeom>
              <a:blipFill>
                <a:blip r:embed="rId4"/>
                <a:stretch>
                  <a:fillRect l="-4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4570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id="{110F0D08-6E43-47F4-8541-7A55B6509E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6656" y="1476462"/>
                <a:ext cx="10753725" cy="50669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85000"/>
                  </a:lnSpc>
                  <a:spcBef>
                    <a:spcPts val="1300"/>
                  </a:spcBef>
                  <a:buFont typeface="Arial" pitchFamily="34" charset="0"/>
                  <a:buChar char=" "/>
                  <a:defRPr sz="24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347472" indent="-3429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24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548640" indent="-54864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2000" i="1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822960" indent="-82296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097280" indent="-109728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2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14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16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18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el-GR" sz="1700" dirty="0"/>
              </a:p>
              <a:p>
                <a:pPr marL="0" indent="0">
                  <a:buNone/>
                </a:pPr>
                <a:endParaRPr lang="el-GR" sz="1700" dirty="0"/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sSub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𝑞</m:t>
                        </m:r>
                      </m:e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𝑝</m:t>
                        </m:r>
                      </m:sub>
                    </m:sSub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𝐶</m:t>
                        </m:r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Cambria Math" panose="02040503050406030204" pitchFamily="18" charset="0"/>
                          </a:rPr>
                          <m:t>⋅</m:t>
                        </m:r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𝐴</m:t>
                        </m:r>
                      </m:num>
                      <m:den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𝑇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   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𝐶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=2,08 (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𝑆𝐼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), 483,4 (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𝐵𝑈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) 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𝜅𝛼𝜄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 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𝐴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</m:t>
                    </m:r>
                    <m:r>
                      <m:rPr>
                        <m:nor/>
                      </m:rPr>
                      <a:rPr lang="en-US" sz="180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K</m:t>
                    </m:r>
                    <m:sSup>
                      <m:sSup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m</m:t>
                        </m:r>
                      </m:e>
                      <m:sup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2</m:t>
                        </m:r>
                      </m:sup>
                    </m:sSup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 (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𝑆𝐼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), 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𝑚</m:t>
                    </m:r>
                    <m:sSup>
                      <m:sSup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sSup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𝑖</m:t>
                        </m:r>
                      </m:e>
                      <m:sup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2</m:t>
                        </m:r>
                      </m:sup>
                    </m:sSup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 (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𝐵𝑈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)</m:t>
                    </m:r>
                  </m:oMath>
                </a14:m>
                <a:endParaRPr lang="en-US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sSub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𝑇</m:t>
                        </m:r>
                      </m:e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𝑝</m:t>
                        </m:r>
                      </m:sub>
                    </m:sSub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𝑡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𝑅</m:t>
                            </m:r>
                          </m:sub>
                        </m:sSub>
                      </m:num>
                      <m:den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2</m:t>
                        </m:r>
                      </m:den>
                    </m:f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+</m:t>
                    </m:r>
                    <m:sSub>
                      <m:sSub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sSub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𝑡</m:t>
                        </m:r>
                      </m:e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𝑝</m:t>
                        </m:r>
                      </m:sub>
                    </m:sSub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  </m:t>
                    </m:r>
                    <m:sSub>
                      <m:sSub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sSub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𝑡</m:t>
                        </m:r>
                      </m:e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𝑝</m:t>
                        </m:r>
                      </m:sub>
                    </m:sSub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sSub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𝐶</m:t>
                        </m:r>
                      </m:e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sSub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𝐶</m:t>
                        </m:r>
                      </m:e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𝑡</m:t>
                        </m:r>
                      </m:sub>
                    </m:sSub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𝐿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  <a:cs typeface="Cambria Math" panose="02040503050406030204" pitchFamily="18" charset="0"/>
                              </a:rPr>
                              <m:t>⋅</m:t>
                            </m:r>
                            <m:sSub>
                              <m:sSub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</a:rPr>
                                  <m:t>𝑐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0,3</m:t>
                        </m:r>
                      </m:sup>
                    </m:sSup>
                  </m:oMath>
                </a14:m>
                <a:endParaRPr lang="en-US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sSub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𝑡</m:t>
                        </m:r>
                      </m:e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𝐵</m:t>
                        </m:r>
                      </m:sub>
                    </m:sSub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=2,67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sSub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𝑇</m:t>
                        </m:r>
                      </m:e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𝑝</m:t>
                        </m:r>
                      </m:sub>
                    </m:sSub>
                  </m:oMath>
                </a14:m>
                <a:endParaRPr lang="en-US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indent="0">
                  <a:buNone/>
                </a:pPr>
                <a:endParaRPr lang="el-GR" sz="1700" dirty="0"/>
              </a:p>
              <a:p>
                <a:pPr marL="0" indent="0">
                  <a:buNone/>
                </a:pPr>
                <a:endParaRPr lang="el-GR" sz="1700" dirty="0"/>
              </a:p>
              <a:p>
                <a:pPr marL="0" indent="0">
                  <a:buNone/>
                </a:pPr>
                <a:endParaRPr lang="el-GR" sz="1700" dirty="0"/>
              </a:p>
              <a:p>
                <a:pPr marL="0" indent="0">
                  <a:buNone/>
                </a:pPr>
                <a:endParaRPr lang="el-GR" sz="1700" dirty="0"/>
              </a:p>
              <a:p>
                <a:pPr marL="0" indent="0">
                  <a:buNone/>
                </a:pPr>
                <a:endParaRPr lang="el-GR" sz="1700" dirty="0"/>
              </a:p>
              <a:p>
                <a:pPr marL="0" indent="0">
                  <a:buNone/>
                </a:pPr>
                <a:endParaRPr lang="el-GR" sz="1700" dirty="0"/>
              </a:p>
              <a:p>
                <a:pPr marL="0" indent="0">
                  <a:buNone/>
                </a:pPr>
                <a:endParaRPr lang="el-GR" sz="1700" dirty="0"/>
              </a:p>
              <a:p>
                <a:pPr marL="0" indent="0">
                  <a:buNone/>
                </a:pPr>
                <a:endParaRPr lang="el-GR" sz="1700" dirty="0"/>
              </a:p>
              <a:p>
                <a:endParaRPr lang="en-US" sz="1700" dirty="0"/>
              </a:p>
            </p:txBody>
          </p:sp>
        </mc:Choice>
        <mc:Fallback xmlns="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id="{110F0D08-6E43-47F4-8541-7A55B6509E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56" y="1476462"/>
                <a:ext cx="10753725" cy="506695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Αδιάστατη Μέθοδος </a:t>
            </a:r>
            <a:r>
              <a:rPr lang="en-US" dirty="0"/>
              <a:t>SCS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3808B4-8721-483D-ABA2-6ACE66484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936" y="2719895"/>
            <a:ext cx="6973121" cy="393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78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110F0D08-6E43-47F4-8541-7A55B6509E7D}"/>
              </a:ext>
            </a:extLst>
          </p:cNvPr>
          <p:cNvSpPr txBox="1">
            <a:spLocks/>
          </p:cNvSpPr>
          <p:nvPr/>
        </p:nvSpPr>
        <p:spPr>
          <a:xfrm>
            <a:off x="676656" y="1476462"/>
            <a:ext cx="10753725" cy="5066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1700" b="1" i="1" u="sng" dirty="0"/>
              <a:t>Παράδειγμα</a:t>
            </a:r>
            <a:endParaRPr lang="en-US" sz="1800" b="1" i="1" u="sng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indent="0">
              <a:buNone/>
            </a:pPr>
            <a:r>
              <a:rPr kumimoji="0" lang="el-GR" alt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Υπολογίστε το </a:t>
            </a: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</a:t>
            </a:r>
            <a:r>
              <a:rPr kumimoji="0" lang="en-US" altLang="en-US" sz="15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</a:t>
            </a:r>
            <a:r>
              <a:rPr kumimoji="0" lang="el-GR" alt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και </a:t>
            </a: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</a:t>
            </a:r>
            <a:r>
              <a:rPr kumimoji="0" lang="en-US" altLang="en-US" sz="15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</a:t>
            </a:r>
            <a:endParaRPr kumimoji="0" lang="en-US" alt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l-GR" sz="1700" dirty="0"/>
          </a:p>
          <a:p>
            <a:pPr marL="0" indent="0">
              <a:buNone/>
            </a:pPr>
            <a:endParaRPr lang="el-GR" sz="1700" dirty="0"/>
          </a:p>
          <a:p>
            <a:pPr marL="0" indent="0">
              <a:buNone/>
            </a:pPr>
            <a:endParaRPr lang="el-GR" sz="1700" dirty="0"/>
          </a:p>
          <a:p>
            <a:pPr marL="0" indent="0">
              <a:buNone/>
            </a:pPr>
            <a:endParaRPr lang="el-GR" sz="1700" dirty="0"/>
          </a:p>
          <a:p>
            <a:pPr marL="0" indent="0">
              <a:buNone/>
            </a:pPr>
            <a:endParaRPr lang="el-GR" sz="1700" dirty="0"/>
          </a:p>
          <a:p>
            <a:pPr marL="0" indent="0">
              <a:buNone/>
            </a:pPr>
            <a:endParaRPr lang="el-GR" sz="1700" dirty="0"/>
          </a:p>
          <a:p>
            <a:pPr marL="0" indent="0">
              <a:buNone/>
            </a:pPr>
            <a:endParaRPr lang="el-GR" sz="1700" dirty="0"/>
          </a:p>
          <a:p>
            <a:pPr marL="0" indent="0">
              <a:buNone/>
            </a:pPr>
            <a:endParaRPr lang="el-GR" sz="1700" dirty="0"/>
          </a:p>
          <a:p>
            <a:endParaRPr lang="en-US" sz="17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Παράδειγμα – Μέθοδος </a:t>
            </a:r>
            <a:r>
              <a:rPr lang="en-US" dirty="0"/>
              <a:t>Snyder</a:t>
            </a:r>
            <a:endParaRPr lang="en-GB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92EFC0F-0DC3-4922-8835-598B0D04E2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5247749"/>
              </p:ext>
            </p:extLst>
          </p:nvPr>
        </p:nvGraphicFramePr>
        <p:xfrm>
          <a:off x="3319640" y="1434129"/>
          <a:ext cx="3748009" cy="9144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71008">
                  <a:extLst>
                    <a:ext uri="{9D8B030D-6E8A-4147-A177-3AD203B41FA5}">
                      <a16:colId xmlns:a16="http://schemas.microsoft.com/office/drawing/2014/main" val="799506999"/>
                    </a:ext>
                  </a:extLst>
                </a:gridCol>
                <a:gridCol w="2477001">
                  <a:extLst>
                    <a:ext uri="{9D8B030D-6E8A-4147-A177-3AD203B41FA5}">
                      <a16:colId xmlns:a16="http://schemas.microsoft.com/office/drawing/2014/main" val="24204580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500">
                          <a:effectLst/>
                        </a:rPr>
                        <a:t>Από το ΜΥΓ της λεκάνης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5988130"/>
                  </a:ext>
                </a:extLst>
              </a:tr>
              <a:tr h="545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L = 150 Km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t</a:t>
                      </a:r>
                      <a:r>
                        <a:rPr lang="en-US" sz="1500" baseline="-25000" dirty="0" err="1">
                          <a:effectLst/>
                        </a:rPr>
                        <a:t>R</a:t>
                      </a:r>
                      <a:r>
                        <a:rPr lang="en-US" sz="1500" dirty="0">
                          <a:effectLst/>
                        </a:rPr>
                        <a:t> = 12 </a:t>
                      </a:r>
                      <a:r>
                        <a:rPr lang="en-US" sz="1500" dirty="0" err="1">
                          <a:effectLst/>
                        </a:rPr>
                        <a:t>hr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2838883"/>
                  </a:ext>
                </a:extLst>
              </a:tr>
              <a:tr h="1866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L</a:t>
                      </a:r>
                      <a:r>
                        <a:rPr lang="en-US" sz="1500" baseline="-25000">
                          <a:effectLst/>
                        </a:rPr>
                        <a:t>c</a:t>
                      </a:r>
                      <a:r>
                        <a:rPr lang="en-US" sz="1500">
                          <a:effectLst/>
                        </a:rPr>
                        <a:t> = 75 Km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t</a:t>
                      </a:r>
                      <a:r>
                        <a:rPr lang="en-US" sz="1500" baseline="-25000" dirty="0" err="1">
                          <a:effectLst/>
                        </a:rPr>
                        <a:t>p</a:t>
                      </a:r>
                      <a:r>
                        <a:rPr lang="en-US" sz="1500" dirty="0">
                          <a:effectLst/>
                        </a:rPr>
                        <a:t> = 34 </a:t>
                      </a:r>
                      <a:r>
                        <a:rPr lang="en-US" sz="1500" dirty="0" err="1">
                          <a:effectLst/>
                        </a:rPr>
                        <a:t>hr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9238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A = 3500 Km</a:t>
                      </a:r>
                      <a:r>
                        <a:rPr lang="en-US" sz="1500" baseline="30000">
                          <a:effectLst/>
                        </a:rPr>
                        <a:t>2</a:t>
                      </a:r>
                      <a:endParaRPr lang="en-US" sz="15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q</a:t>
                      </a:r>
                      <a:r>
                        <a:rPr lang="en-US" sz="1500" baseline="-25000" dirty="0" err="1">
                          <a:effectLst/>
                        </a:rPr>
                        <a:t>p</a:t>
                      </a:r>
                      <a:r>
                        <a:rPr lang="en-US" sz="1500" dirty="0">
                          <a:effectLst/>
                        </a:rPr>
                        <a:t> = 157,5 m</a:t>
                      </a:r>
                      <a:r>
                        <a:rPr lang="en-US" sz="1500" baseline="30000" dirty="0">
                          <a:effectLst/>
                        </a:rPr>
                        <a:t>3</a:t>
                      </a:r>
                      <a:r>
                        <a:rPr lang="en-US" sz="1500" dirty="0">
                          <a:effectLst/>
                        </a:rPr>
                        <a:t>/(s · cm)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754457"/>
                  </a:ext>
                </a:extLst>
              </a:tr>
            </a:tbl>
          </a:graphicData>
        </a:graphic>
      </p:graphicFrame>
      <p:sp>
        <p:nvSpPr>
          <p:cNvPr id="5" name="Rectangle 19">
            <a:extLst>
              <a:ext uri="{FF2B5EF4-FFF2-40B4-BE49-F238E27FC236}">
                <a16:creationId xmlns:a16="http://schemas.microsoft.com/office/drawing/2014/main" id="{C6982C85-F4C7-4A9E-8A2D-92065B5DA5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449084D-7BB6-4A35-A057-E7BE9FB88F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7753"/>
          <a:stretch/>
        </p:blipFill>
        <p:spPr>
          <a:xfrm>
            <a:off x="469390" y="2474752"/>
            <a:ext cx="2757377" cy="229057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D86D1D0-F024-49C0-80FF-1B44DE17A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259" y="4259067"/>
            <a:ext cx="2752381" cy="25238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33FAF78-4D0B-45F8-86D1-1791125AD57F}"/>
                  </a:ext>
                </a:extLst>
              </p:cNvPr>
              <p:cNvSpPr txBox="1"/>
              <p:nvPr/>
            </p:nvSpPr>
            <p:spPr>
              <a:xfrm>
                <a:off x="3735198" y="2609579"/>
                <a:ext cx="4033008" cy="39338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𝑝</m:t>
                        </m:r>
                      </m:sub>
                    </m:sSub>
                    <m:r>
                      <a:rPr lang="en-US" sz="15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15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15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sz="15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sub>
                    </m:sSub>
                    <m:r>
                      <a:rPr lang="en-US" sz="15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sz="15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𝐿</m:t>
                            </m:r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mbria Math" panose="02040503050406030204" pitchFamily="18" charset="0"/>
                              </a:rPr>
                              <m:t>⋅</m:t>
                            </m:r>
                            <m:sSub>
                              <m:sSubPr>
                                <m:ctrlPr>
                                  <a:rPr lang="en-US" sz="15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5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US" sz="15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𝑐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0,3</m:t>
                        </m:r>
                      </m:sup>
                    </m:sSup>
                  </m:oMath>
                </a14:m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(2)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𝑞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𝑝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f>
                        <m:f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</m:t>
                      </m:r>
                      <m:d>
                        <m:d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d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3</m:t>
                          </m:r>
                        </m:e>
                      </m:d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           </m:t>
                      </m:r>
                    </m:oMath>
                  </m:oMathPara>
                </a14:m>
                <a:endParaRPr lang="el-GR" sz="1500" i="1" dirty="0">
                  <a:effectLst/>
                  <a:latin typeface="Cambria Math" panose="02040503050406030204" pitchFamily="18" charset="0"/>
                  <a:ea typeface="MS Mincho" panose="02020609040205080304" pitchFamily="49" charset="-128"/>
                </a:endParaRPr>
              </a:p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𝐼𝑓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 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𝑡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𝑝𝑅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=5,5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𝑡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𝑅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 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𝑡h𝑒𝑛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 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𝑡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𝑝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𝑡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𝑝𝑅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 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𝑎𝑛𝑑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 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𝑞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𝑝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𝑞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𝑝𝑅</m:t>
                          </m:r>
                        </m:sub>
                      </m:sSub>
                    </m:oMath>
                  </m:oMathPara>
                </a14:m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𝑒𝑙𝑠𝑒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𝑡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𝑝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𝑡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𝑝𝑅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+</m:t>
                      </m:r>
                      <m:f>
                        <m:f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𝑟</m:t>
                              </m:r>
                            </m:sub>
                          </m:s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𝑅</m:t>
                              </m:r>
                            </m:sub>
                          </m:sSub>
                        </m:num>
                        <m:den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4</m:t>
                          </m:r>
                        </m:den>
                      </m:f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   (4)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𝑞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𝑝𝑅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f>
                        <m:f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𝑝𝑅</m:t>
                              </m:r>
                            </m:sub>
                          </m:sSub>
                        </m:den>
                      </m:f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    (5)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𝑡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𝑏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f>
                        <m:f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𝑝𝑅</m:t>
                              </m:r>
                            </m:sub>
                          </m:sSub>
                        </m:den>
                      </m:f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       (6)</m:t>
                      </m:r>
                    </m:oMath>
                  </m:oMathPara>
                </a14:m>
                <a:br>
                  <a:rPr lang="en-US" sz="1500" dirty="0">
                    <a:effectLst/>
                    <a:latin typeface="Cambria Math" panose="02040503050406030204" pitchFamily="18" charset="0"/>
                    <a:ea typeface="MS Mincho" panose="02020609040205080304" pitchFamily="49" charset="-128"/>
                  </a:rPr>
                </a:br>
                <a:br>
                  <a:rPr lang="en-US" sz="1500" dirty="0">
                    <a:effectLst/>
                    <a:latin typeface="Cambria Math" panose="02040503050406030204" pitchFamily="18" charset="0"/>
                    <a:ea typeface="MS Mincho" panose="02020609040205080304" pitchFamily="49" charset="-128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𝑊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𝐶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𝑤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𝑝𝑅</m:t>
                              </m:r>
                            </m:sub>
                          </m:sSub>
                        </m:e>
                        <m:sup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−1,08</m:t>
                          </m:r>
                        </m:sup>
                      </m:sSup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   (7)</m:t>
                      </m:r>
                    </m:oMath>
                  </m:oMathPara>
                </a14:m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33FAF78-4D0B-45F8-86D1-1791125AD5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5198" y="2609579"/>
                <a:ext cx="4033008" cy="3933834"/>
              </a:xfrm>
              <a:prstGeom prst="rect">
                <a:avLst/>
              </a:prstGeom>
              <a:blipFill>
                <a:blip r:embed="rId4"/>
                <a:stretch>
                  <a:fillRect t="-310" b="-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82FCAEF-8924-4751-B29A-287050381485}"/>
                  </a:ext>
                </a:extLst>
              </p:cNvPr>
              <p:cNvSpPr txBox="1"/>
              <p:nvPr/>
            </p:nvSpPr>
            <p:spPr>
              <a:xfrm>
                <a:off x="7768206" y="1560352"/>
                <a:ext cx="4296103" cy="51742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Από τα δεδομένα: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5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t</a:t>
                </a:r>
                <a:r>
                  <a:rPr lang="en-US" sz="1500" baseline="-250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p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5,5 · </a:t>
                </a:r>
                <a:r>
                  <a:rPr lang="en-US" sz="15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t</a:t>
                </a:r>
                <a:r>
                  <a:rPr lang="en-US" sz="1500" baseline="-250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R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5,5 · 12 </a:t>
                </a:r>
                <a:r>
                  <a:rPr lang="en-US" sz="15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hr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66 </a:t>
                </a:r>
                <a:r>
                  <a:rPr lang="en-US" sz="15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hr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&gt; </a:t>
                </a:r>
                <a:r>
                  <a:rPr lang="en-US" sz="15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t</a:t>
                </a:r>
                <a:r>
                  <a:rPr lang="en-US" sz="1500" baseline="-250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pR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34 </a:t>
                </a:r>
                <a:r>
                  <a:rPr lang="en-US" sz="15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hr</a:t>
                </a:r>
                <a:endParaRPr lang="el-GR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l-GR" sz="1500" dirty="0"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50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𝑝𝑅</m:t>
                          </m:r>
                        </m:sub>
                      </m:sSub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𝑟</m:t>
                              </m:r>
                            </m:sub>
                          </m:sSub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𝑅</m:t>
                              </m:r>
                            </m:sub>
                          </m:sSub>
                        </m:num>
                        <m:den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 </m:t>
                      </m:r>
                      <m:d>
                        <m:dPr>
                          <m:begChr m:val=""/>
                          <m:endChr m:val="}"/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l-GR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&amp;</m:t>
                              </m:r>
                              <m:r>
                                <a:rPr lang="el-GR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→     </m:t>
                              </m:r>
                              <m:sSub>
                                <m:sSubPr>
                                  <m:ctrlP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l-GR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=34+</m:t>
                              </m:r>
                              <m:f>
                                <m:fPr>
                                  <m:ctrlP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5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5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15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  <m:r>
                                    <a:rPr lang="el-GR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−</m:t>
                                  </m:r>
                                  <m:r>
                                    <a:rPr lang="el-GR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12</m:t>
                                  </m:r>
                                </m:num>
                                <m:den>
                                  <m:r>
                                    <a:rPr lang="el-GR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l-GR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 </m:t>
                              </m:r>
                            </m:e>
                            <m:e>
                              <m:r>
                                <a:rPr lang="el-GR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&amp;</m:t>
                              </m:r>
                              <m:r>
                                <a:rPr lang="el-GR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   </m:t>
                              </m:r>
                              <m:sSub>
                                <m:sSubPr>
                                  <m:ctrlP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l-GR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=5,5</m:t>
                              </m:r>
                              <m:r>
                                <a:rPr lang="el-GR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=5,9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 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h𝑟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𝑎𝑛𝑑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=32,5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 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h𝑟</m:t>
                      </m:r>
                    </m:oMath>
                  </m:oMathPara>
                </a14:m>
                <a:endParaRPr lang="el-GR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500" i="1" smtClean="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𝑡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𝑝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𝐶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1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𝐶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𝑡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d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𝐿</m:t>
                              </m:r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0,3</m:t>
                          </m:r>
                        </m:sup>
                      </m:sSup>
                    </m:oMath>
                  </m:oMathPara>
                </a14:m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32,5 = </a:t>
                </a:r>
                <a:r>
                  <a:rPr lang="en-US" sz="15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t</a:t>
                </a:r>
                <a:r>
                  <a:rPr lang="en-US" sz="1500" baseline="-250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p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0,75 · </a:t>
                </a:r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C</a:t>
                </a:r>
                <a:r>
                  <a:rPr lang="en-US" sz="15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t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· (150 · 75)</a:t>
                </a:r>
                <a:r>
                  <a:rPr lang="el-GR" sz="1500" baseline="30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0,3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 </a:t>
                </a:r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sym typeface="Symbol" panose="05050102010706020507" pitchFamily="18" charset="2"/>
                  </a:rPr>
                  <a:t>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 </a:t>
                </a:r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C</a:t>
                </a:r>
                <a:r>
                  <a:rPr lang="en-US" sz="15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t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2,65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sSubPr>
                      <m:e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𝑞</m:t>
                        </m:r>
                      </m:e>
                      <m:sub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𝑝𝑅</m:t>
                        </m:r>
                      </m:sub>
                    </m:sSub>
                    <m:r>
                      <a:rPr lang="en-US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</m:t>
                    </m:r>
                    <m:f>
                      <m:fPr>
                        <m:ctrlP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157,5 </m:t>
                        </m:r>
                        <m:f>
                          <m:fPr>
                            <m:type m:val="lin"/>
                            <m:ctrlP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15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</a:rPr>
                                </m:ctrlPr>
                              </m:sSupPr>
                              <m:e>
                                <m:r>
                                  <a:rPr lang="en-US" sz="15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</a:rPr>
                                  <m:t>𝑚</m:t>
                                </m:r>
                              </m:e>
                              <m:sup>
                                <m:r>
                                  <a:rPr lang="en-US" sz="15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</a:rPr>
                                  <m:t>3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(</m:t>
                            </m:r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𝑠</m:t>
                            </m:r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  <a:cs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𝑐𝑚</m:t>
                            </m:r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)</m:t>
                            </m:r>
                          </m:den>
                        </m:f>
                      </m:num>
                      <m:den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3500 </m:t>
                        </m:r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𝐾</m:t>
                        </m:r>
                        <m:sSup>
                          <m:sSupPr>
                            <m:ctrlP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pPr>
                          <m:e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𝑚</m:t>
                            </m:r>
                          </m:e>
                          <m:sup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=0,045 </m:t>
                    </m:r>
                    <m:f>
                      <m:fPr>
                        <m:type m:val="skw"/>
                        <m:ctrlP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pPr>
                          <m:e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𝑚</m:t>
                            </m:r>
                          </m:e>
                          <m:sup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(</m:t>
                        </m:r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𝑠</m:t>
                        </m:r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Cambria Math" panose="02040503050406030204" pitchFamily="18" charset="0"/>
                          </a:rPr>
                          <m:t>⋅</m:t>
                        </m:r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𝑐𝑚</m:t>
                        </m:r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Cambria Math" panose="02040503050406030204" pitchFamily="18" charset="0"/>
                          </a:rPr>
                          <m:t>⋅</m:t>
                        </m:r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𝐾</m:t>
                        </m:r>
                        <m:sSup>
                          <m:sSupPr>
                            <m:ctrlP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pPr>
                          <m:e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𝑚</m:t>
                            </m:r>
                          </m:e>
                          <m:sup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2</m:t>
                            </m:r>
                          </m:sup>
                        </m:sSup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)</m:t>
                        </m:r>
                      </m:den>
                    </m:f>
                  </m:oMath>
                </a14:m>
                <a:br>
                  <a:rPr lang="en-US" sz="1500" dirty="0">
                    <a:effectLst/>
                    <a:latin typeface="Cambria Math" panose="02040503050406030204" pitchFamily="18" charset="0"/>
                    <a:ea typeface="MS Mincho" panose="02020609040205080304" pitchFamily="49" charset="-128"/>
                  </a:rPr>
                </a:br>
                <a:br>
                  <a:rPr lang="en-US" sz="1500" dirty="0">
                    <a:effectLst/>
                    <a:latin typeface="Cambria Math" panose="02040503050406030204" pitchFamily="18" charset="0"/>
                    <a:ea typeface="MS Mincho" panose="02020609040205080304" pitchFamily="49" charset="-128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𝑞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𝑝𝑅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f>
                        <m:f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𝑝𝑅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br>
                  <a:rPr lang="en-US" sz="1500" dirty="0">
                    <a:effectLst/>
                    <a:latin typeface="Cambria Math" panose="02040503050406030204" pitchFamily="18" charset="0"/>
                    <a:ea typeface="MS Mincho" panose="02020609040205080304" pitchFamily="49" charset="-128"/>
                  </a:rPr>
                </a:br>
                <a:br>
                  <a:rPr lang="en-US" sz="1500" dirty="0">
                    <a:effectLst/>
                    <a:latin typeface="Cambria Math" panose="02040503050406030204" pitchFamily="18" charset="0"/>
                    <a:ea typeface="MS Mincho" panose="02020609040205080304" pitchFamily="49" charset="-128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0,045=</m:t>
                      </m:r>
                      <m:f>
                        <m:f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2,75</m:t>
                          </m:r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34</m:t>
                          </m:r>
                        </m:den>
                      </m:f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⇒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𝐶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𝑝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=0,56</m:t>
                      </m:r>
                    </m:oMath>
                  </m:oMathPara>
                </a14:m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82FCAEF-8924-4751-B29A-2870503814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8206" y="1560352"/>
                <a:ext cx="4296103" cy="5174237"/>
              </a:xfrm>
              <a:prstGeom prst="rect">
                <a:avLst/>
              </a:prstGeom>
              <a:blipFill>
                <a:blip r:embed="rId5"/>
                <a:stretch>
                  <a:fillRect l="-567" t="-2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2928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id="{110F0D08-6E43-47F4-8541-7A55B6509E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6656" y="1476462"/>
                <a:ext cx="10753725" cy="50669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85000"/>
                  </a:lnSpc>
                  <a:spcBef>
                    <a:spcPts val="1300"/>
                  </a:spcBef>
                  <a:buFont typeface="Arial" pitchFamily="34" charset="0"/>
                  <a:buChar char=" "/>
                  <a:defRPr sz="24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347472" indent="-3429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24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548640" indent="-54864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2000" i="1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822960" indent="-82296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097280" indent="-109728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2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14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16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18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altLang="en-US" sz="15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Υπολογίστε το ΜΥΓ 6-</a:t>
                </a:r>
                <a:r>
                  <a:rPr kumimoji="0" lang="en-US" altLang="en-US" sz="15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hr</a:t>
                </a:r>
                <a:r>
                  <a:rPr kumimoji="0" lang="el-GR" altLang="en-US" sz="15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διάρκειας</a:t>
                </a:r>
                <a:endParaRPr kumimoji="0" lang="en-US" altLang="en-US" sz="15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altLang="en-US" sz="15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Είναι</a:t>
                </a:r>
                <a:r>
                  <a:rPr kumimoji="0" lang="en-US" altLang="en-US" sz="15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:</a:t>
                </a:r>
                <a:endParaRPr kumimoji="0" lang="en-US" altLang="en-US" sz="15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5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A = 2500 Km</a:t>
                </a:r>
                <a:r>
                  <a:rPr kumimoji="0" lang="en-US" altLang="en-US" sz="1500" b="0" i="0" u="none" strike="noStrike" cap="none" normalizeH="0" baseline="3000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2</a:t>
                </a:r>
                <a:r>
                  <a:rPr kumimoji="0" lang="en-US" altLang="en-US" sz="15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                 C</a:t>
                </a:r>
                <a:r>
                  <a:rPr kumimoji="0" lang="en-US" altLang="en-US" sz="1500" b="0" i="0" u="none" strike="noStrike" cap="none" normalizeH="0" baseline="-3000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t</a:t>
                </a:r>
                <a:r>
                  <a:rPr kumimoji="0" lang="en-US" altLang="en-US" sz="15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= 2,65</a:t>
                </a:r>
                <a:endParaRPr kumimoji="0" lang="en-US" altLang="en-US" sz="15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5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L = 100 Km                      C</a:t>
                </a:r>
                <a:r>
                  <a:rPr kumimoji="0" lang="en-US" altLang="en-US" sz="1500" b="0" i="0" u="none" strike="noStrike" cap="none" normalizeH="0" baseline="-3000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p</a:t>
                </a:r>
                <a:r>
                  <a:rPr kumimoji="0" lang="en-US" altLang="en-US" sz="15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= 0,56</a:t>
                </a:r>
                <a:endParaRPr kumimoji="0" lang="en-US" altLang="en-US" sz="15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5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L</a:t>
                </a:r>
                <a:r>
                  <a:rPr kumimoji="0" lang="en-US" altLang="en-US" sz="1500" b="0" i="0" u="none" strike="noStrike" cap="none" normalizeH="0" baseline="-3000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c</a:t>
                </a:r>
                <a:r>
                  <a:rPr kumimoji="0" lang="en-US" altLang="en-US" sz="15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= 50 Km</a:t>
                </a:r>
                <a:endParaRPr kumimoji="0" lang="en-US" altLang="en-US" sz="15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  <a:p>
                <a:pPr marL="0" indent="0">
                  <a:buNone/>
                </a:pPr>
                <a:endParaRPr lang="el-GR" sz="15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50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0,3</m:t>
                          </m:r>
                        </m:sup>
                      </m:sSup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=(0,75)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⋅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(2,64)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⋅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(100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⋅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50</m:t>
                      </m:r>
                      <m:sSup>
                        <m:sSup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0,3</m:t>
                          </m:r>
                        </m:sup>
                      </m:sSup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br>
                  <a:rPr lang="el-GR" sz="1500" dirty="0"/>
                </a:br>
                <a:endParaRPr lang="el-GR" sz="1500" dirty="0"/>
              </a:p>
              <a:p>
                <a:pPr marL="0" indent="0">
                  <a:buNone/>
                </a:pPr>
                <a:br>
                  <a:rPr lang="el-GR" sz="1500" i="1" dirty="0">
                    <a:effectLst/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50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500" b="0" i="1" smtClean="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500" i="1" smtClean="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500" i="1"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r>
                            <a:rPr lang="en-US" sz="1500" b="0" i="1" smtClean="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5.5</m:t>
                          </m:r>
                        </m:den>
                      </m:f>
                      <m:r>
                        <a:rPr lang="en-US" sz="1500" b="0" i="1" smtClean="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500" i="1"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500" b="0" i="1" smtClean="0">
                              <a:latin typeface="Cambria Math" panose="02040503050406030204" pitchFamily="18" charset="0"/>
                            </a:rPr>
                            <m:t>25.5</m:t>
                          </m:r>
                        </m:num>
                        <m:den>
                          <m:r>
                            <a:rPr lang="en-US" sz="1500" i="1"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5.5</m:t>
                          </m:r>
                        </m:den>
                      </m:f>
                      <m:r>
                        <a:rPr lang="en-US" sz="1500" b="0" i="1" smtClean="0"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=4.64 </m:t>
                      </m:r>
                      <m:r>
                        <a:rPr lang="en-US" sz="1500" b="0" i="1" smtClean="0"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h𝑟</m:t>
                      </m:r>
                      <m:r>
                        <a:rPr lang="en-US" sz="1500" i="1"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endParaRPr lang="el-GR" sz="1500" dirty="0"/>
              </a:p>
              <a:p>
                <a:pPr marL="0" indent="0">
                  <a:buNone/>
                </a:pPr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6-hr 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ΜΥΓ</a:t>
                </a:r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   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  <a:sym typeface="Symbol" panose="05050102010706020507" pitchFamily="18" charset="2"/>
                  </a:rPr>
                  <a:t></a:t>
                </a:r>
                <a:b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  <a:sym typeface="Symbol" panose="05050102010706020507" pitchFamily="18" charset="2"/>
                  </a:rPr>
                </a:br>
                <a:endParaRPr lang="el-GR" sz="15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500" i="1" smtClean="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𝑡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𝑝𝑅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𝑡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𝑝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−  </m:t>
                      </m:r>
                      <m:f>
                        <m:f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𝑟</m:t>
                              </m:r>
                            </m:sub>
                          </m:s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𝑅</m:t>
                              </m:r>
                            </m:sub>
                          </m:sSub>
                        </m:num>
                        <m:den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4</m:t>
                          </m:r>
                        </m:den>
                      </m:f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=25,5 − </m:t>
                      </m:r>
                      <m:f>
                        <m:f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4,64−6</m:t>
                          </m:r>
                        </m:num>
                        <m:den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4</m:t>
                          </m:r>
                        </m:den>
                      </m:f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b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</a:br>
                <a:b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</a:b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500" i="1" smtClean="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𝑞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𝑝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f>
                        <m:f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f>
                        <m:f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(2,75)</m:t>
                          </m:r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(0,56)</m:t>
                          </m:r>
                        </m:num>
                        <m:den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25,5</m:t>
                          </m:r>
                        </m:den>
                      </m:f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=0,0604 </m:t>
                      </m:r>
                      <m:f>
                        <m:fPr>
                          <m:type m:val="skw"/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p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(</m:t>
                          </m:r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𝑠</m:t>
                          </m:r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𝑐𝑚</m:t>
                          </m:r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𝐾</m:t>
                          </m:r>
                          <m:sSup>
                            <m:sSup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p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)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↓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𝑞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𝑝𝑅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f>
                        <m:f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𝑝𝑅</m:t>
                              </m:r>
                            </m:sub>
                          </m:sSub>
                        </m:den>
                      </m:f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indent="0">
                  <a:buNone/>
                </a:pPr>
                <a:endParaRPr lang="el-GR" sz="1500" dirty="0"/>
              </a:p>
              <a:p>
                <a:pPr marL="0" indent="0">
                  <a:buNone/>
                </a:pPr>
                <a:endParaRPr lang="el-GR" sz="1500" dirty="0"/>
              </a:p>
              <a:p>
                <a:pPr marL="0" indent="0">
                  <a:buNone/>
                </a:pPr>
                <a:endParaRPr lang="el-GR" sz="1500" dirty="0"/>
              </a:p>
              <a:p>
                <a:pPr marL="0" indent="0">
                  <a:buNone/>
                </a:pPr>
                <a:endParaRPr lang="el-GR" sz="1500" dirty="0"/>
              </a:p>
              <a:p>
                <a:endParaRPr lang="en-US" sz="1500" dirty="0"/>
              </a:p>
            </p:txBody>
          </p:sp>
        </mc:Choice>
        <mc:Fallback xmlns="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id="{110F0D08-6E43-47F4-8541-7A55B6509E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56" y="1476462"/>
                <a:ext cx="10753725" cy="5066951"/>
              </a:xfrm>
              <a:prstGeom prst="rect">
                <a:avLst/>
              </a:prstGeom>
              <a:blipFill>
                <a:blip r:embed="rId14"/>
                <a:stretch>
                  <a:fillRect l="-227" t="-361" b="-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Παράδειγμα – ΜΥΓ</a:t>
            </a:r>
            <a:endParaRPr lang="en-GB" dirty="0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C6982C85-F4C7-4A9E-8A2D-92065B5DA5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E730272B-28C1-4888-A2F0-2B086DBA4B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0043488"/>
              </p:ext>
            </p:extLst>
          </p:nvPr>
        </p:nvGraphicFramePr>
        <p:xfrm>
          <a:off x="5752780" y="2986961"/>
          <a:ext cx="868595" cy="2797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749160" imgH="241200" progId="">
                  <p:embed/>
                </p:oleObj>
              </mc:Choice>
              <mc:Fallback>
                <p:oleObj r:id="rId15" imgW="749160" imgH="24120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2780" y="2986961"/>
                        <a:ext cx="868595" cy="279717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73769345-2DC6-4FAE-BB10-E748E60D0B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1410924"/>
              </p:ext>
            </p:extLst>
          </p:nvPr>
        </p:nvGraphicFramePr>
        <p:xfrm>
          <a:off x="2115596" y="4093409"/>
          <a:ext cx="803379" cy="290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596880" imgH="215640" progId="">
                  <p:embed/>
                </p:oleObj>
              </mc:Choice>
              <mc:Fallback>
                <p:oleObj r:id="rId17" imgW="596880" imgH="21564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5596" y="4093409"/>
                        <a:ext cx="803379" cy="290584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9B3DEC6B-E0CD-46F5-8497-48714E3C69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7012948"/>
              </p:ext>
            </p:extLst>
          </p:nvPr>
        </p:nvGraphicFramePr>
        <p:xfrm>
          <a:off x="4496787" y="4511921"/>
          <a:ext cx="1160529" cy="339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825480" imgH="241200" progId="">
                  <p:embed/>
                </p:oleObj>
              </mc:Choice>
              <mc:Fallback>
                <p:oleObj r:id="rId19" imgW="825480" imgH="24120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6787" y="4511921"/>
                        <a:ext cx="1160529" cy="339231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E63AB5E-C0D5-4AAA-8EFD-737EDD60A4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9991933"/>
              </p:ext>
            </p:extLst>
          </p:nvPr>
        </p:nvGraphicFramePr>
        <p:xfrm>
          <a:off x="2390217" y="6046657"/>
          <a:ext cx="2245338" cy="43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1892160" imgH="368280" progId="">
                  <p:embed/>
                </p:oleObj>
              </mc:Choice>
              <mc:Fallback>
                <p:oleObj r:id="rId21" imgW="1892160" imgH="368280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0217" y="6046657"/>
                        <a:ext cx="2245338" cy="437012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A024E490-64D7-49E8-8B0D-CAD2906F48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6785630"/>
              </p:ext>
            </p:extLst>
          </p:nvPr>
        </p:nvGraphicFramePr>
        <p:xfrm>
          <a:off x="3252187" y="3656396"/>
          <a:ext cx="1038409" cy="2942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761760" imgH="215640" progId="">
                  <p:embed/>
                </p:oleObj>
              </mc:Choice>
              <mc:Fallback>
                <p:oleObj r:id="rId23" imgW="761760" imgH="215640" progId="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0F359732-1563-4540-B9D2-771ED905059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2187" y="3656396"/>
                        <a:ext cx="1038409" cy="294216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408660FE-2A70-4D88-A56F-1E98FE571042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610732" y="339848"/>
            <a:ext cx="5600700" cy="45796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D2BDC68-A2D2-4E9C-A2BA-E5F0D25F6CF1}"/>
                  </a:ext>
                </a:extLst>
              </p:cNvPr>
              <p:cNvSpPr txBox="1"/>
              <p:nvPr/>
            </p:nvSpPr>
            <p:spPr>
              <a:xfrm>
                <a:off x="6802338" y="4683473"/>
                <a:ext cx="3495344" cy="4719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sz="1500" i="0">
                          <a:latin typeface="Cambria Math" panose="02040503050406030204" pitchFamily="18" charset="0"/>
                        </a:rPr>
                        <m:t> </m:t>
                      </m:r>
                      <m:sSub>
                        <m:sSub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15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𝑝𝑅</m:t>
                          </m:r>
                        </m:sub>
                      </m:sSub>
                      <m:r>
                        <a:rPr lang="en-US" sz="1500" i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15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500" i="0">
                          <a:latin typeface="Cambria Math" panose="02040503050406030204" pitchFamily="18" charset="0"/>
                        </a:rPr>
                        <m:t>=149,2 </m:t>
                      </m:r>
                      <m:f>
                        <m:fPr>
                          <m:type m:val="skw"/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15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500" i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𝑐𝑚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D2BDC68-A2D2-4E9C-A2BA-E5F0D25F6C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338" y="4683473"/>
                <a:ext cx="3495344" cy="471989"/>
              </a:xfrm>
              <a:prstGeom prst="rect">
                <a:avLst/>
              </a:prstGeom>
              <a:blipFill>
                <a:blip r:embed="rId26"/>
                <a:stretch>
                  <a:fillRect t="-82051" b="-1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F5108FF5-9873-4271-B271-29641AAC1B82}"/>
              </a:ext>
            </a:extLst>
          </p:cNvPr>
          <p:cNvSpPr txBox="1"/>
          <p:nvPr/>
        </p:nvSpPr>
        <p:spPr>
          <a:xfrm>
            <a:off x="6990382" y="5303783"/>
            <a:ext cx="3495344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W = 1,22 · q</a:t>
            </a:r>
            <a:r>
              <a:rPr lang="en-US" sz="1500" baseline="-25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pR</a:t>
            </a:r>
            <a:r>
              <a:rPr lang="en-US" sz="1500" baseline="30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-1,08</a:t>
            </a:r>
            <a:r>
              <a:rPr lang="en-US" sz="15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= 25,6 </a:t>
            </a:r>
            <a:r>
              <a:rPr lang="en-US" sz="15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hr</a:t>
            </a:r>
            <a:r>
              <a:rPr lang="en-US" sz="15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   </a:t>
            </a:r>
            <a:r>
              <a:rPr lang="en-US" sz="15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sym typeface="Symbol" panose="05050102010706020507" pitchFamily="18" charset="2"/>
              </a:rPr>
              <a:t></a:t>
            </a:r>
            <a:r>
              <a:rPr lang="en-US" sz="15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 75 %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W =                       = 44,9 </a:t>
            </a:r>
            <a:r>
              <a:rPr lang="en-US" sz="15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hr</a:t>
            </a:r>
            <a:r>
              <a:rPr lang="en-US" sz="15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   </a:t>
            </a:r>
            <a:r>
              <a:rPr lang="en-US" sz="15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sym typeface="Symbol" panose="05050102010706020507" pitchFamily="18" charset="2"/>
              </a:rPr>
              <a:t></a:t>
            </a:r>
            <a:r>
              <a:rPr lang="en-US" sz="15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 50 %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C36F3CB-B637-4CBB-9AA6-65D4597F50A6}"/>
                  </a:ext>
                </a:extLst>
              </p:cNvPr>
              <p:cNvSpPr txBox="1"/>
              <p:nvPr/>
            </p:nvSpPr>
            <p:spPr>
              <a:xfrm>
                <a:off x="7846499" y="6186151"/>
                <a:ext cx="2245338" cy="5950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5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15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500" i="0">
                              <a:latin typeface="Cambria Math" panose="02040503050406030204" pitchFamily="18" charset="0"/>
                            </a:rPr>
                            <m:t>5,56</m:t>
                          </m:r>
                        </m:num>
                        <m:den>
                          <m:sSub>
                            <m:sSub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𝑝𝑅</m:t>
                              </m:r>
                            </m:sub>
                          </m:sSub>
                        </m:den>
                      </m:f>
                      <m:r>
                        <a:rPr lang="en-US" sz="1500" i="0">
                          <a:latin typeface="Cambria Math" panose="02040503050406030204" pitchFamily="18" charset="0"/>
                        </a:rPr>
                        <m:t>=93 </m:t>
                      </m:r>
                      <m:r>
                        <a:rPr lang="en-US" sz="1500" i="1">
                          <a:latin typeface="Cambria Math" panose="02040503050406030204" pitchFamily="18" charset="0"/>
                        </a:rPr>
                        <m:t>h𝑟𝑠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C36F3CB-B637-4CBB-9AA6-65D4597F50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6499" y="6186151"/>
                <a:ext cx="2245338" cy="595035"/>
              </a:xfrm>
              <a:prstGeom prst="rect">
                <a:avLst/>
              </a:prstGeom>
              <a:blipFill>
                <a:blip r:embed="rId27"/>
                <a:stretch>
                  <a:fillRect b="-10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2874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110F0D08-6E43-47F4-8541-7A55B6509E7D}"/>
              </a:ext>
            </a:extLst>
          </p:cNvPr>
          <p:cNvSpPr txBox="1">
            <a:spLocks/>
          </p:cNvSpPr>
          <p:nvPr/>
        </p:nvSpPr>
        <p:spPr>
          <a:xfrm>
            <a:off x="676656" y="1476462"/>
            <a:ext cx="10753725" cy="5066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Παράδειγμα – Μέθοδος </a:t>
            </a:r>
            <a:r>
              <a:rPr lang="en-US" dirty="0"/>
              <a:t>SCS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6EADD2-29A8-48F1-BDF7-0C715E8B2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688" y="1384182"/>
            <a:ext cx="5989567" cy="33052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3D6785-2905-4EB8-AF39-AEB9A726591A}"/>
              </a:ext>
            </a:extLst>
          </p:cNvPr>
          <p:cNvSpPr txBox="1"/>
          <p:nvPr/>
        </p:nvSpPr>
        <p:spPr>
          <a:xfrm>
            <a:off x="761619" y="4688988"/>
            <a:ext cx="609460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10-</a:t>
            </a:r>
            <a:r>
              <a:rPr lang="en-US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min </a:t>
            </a:r>
            <a:r>
              <a:rPr lang="el-GR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ΜΥΓ</a:t>
            </a:r>
            <a:endParaRPr lang="en-US" sz="16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A</a:t>
            </a:r>
            <a:r>
              <a:rPr lang="en-GB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= 3 </a:t>
            </a:r>
            <a:r>
              <a:rPr lang="en-US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Km</a:t>
            </a:r>
            <a:r>
              <a:rPr lang="en-GB" sz="1600" baseline="30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2</a:t>
            </a:r>
            <a:endParaRPr lang="en-US" sz="16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T</a:t>
            </a:r>
            <a:r>
              <a:rPr lang="en-US" sz="1600" baseline="-25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c</a:t>
            </a:r>
            <a:r>
              <a:rPr lang="en-US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= 1,25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hr</a:t>
            </a:r>
            <a:endParaRPr lang="en-US" sz="16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e-DE" sz="16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t</a:t>
            </a:r>
            <a:r>
              <a:rPr lang="de-DE" sz="1600" baseline="-250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r</a:t>
            </a:r>
            <a:r>
              <a:rPr lang="de-DE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 = 10 min = 0,166 </a:t>
            </a:r>
            <a:r>
              <a:rPr lang="de-DE" sz="16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hr</a:t>
            </a:r>
            <a:endParaRPr lang="en-US" sz="16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de-DE" sz="16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t</a:t>
            </a:r>
            <a:r>
              <a:rPr lang="de-DE" sz="1600" baseline="-250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p</a:t>
            </a:r>
            <a:r>
              <a:rPr lang="de-DE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= 0,6 · </a:t>
            </a:r>
            <a:r>
              <a:rPr lang="de-DE" sz="16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T</a:t>
            </a:r>
            <a:r>
              <a:rPr lang="de-DE" sz="1600" baseline="-250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c</a:t>
            </a:r>
            <a:r>
              <a:rPr lang="de-DE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= (0,6) · (1,25) = 0,75 </a:t>
            </a:r>
            <a:r>
              <a:rPr lang="de-DE" sz="16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hr</a:t>
            </a:r>
            <a:r>
              <a:rPr lang="de-DE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endParaRPr lang="en-US" sz="16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6522DFA-BB7F-404D-8F80-ECA241A5B31E}"/>
                  </a:ext>
                </a:extLst>
              </p:cNvPr>
              <p:cNvSpPr txBox="1"/>
              <p:nvPr/>
            </p:nvSpPr>
            <p:spPr>
              <a:xfrm>
                <a:off x="6283530" y="1724620"/>
                <a:ext cx="6094602" cy="18149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16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16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0,166</m:t>
                          </m:r>
                        </m:num>
                        <m:den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i="0">
                          <a:latin typeface="Cambria Math" panose="02040503050406030204" pitchFamily="18" charset="0"/>
                        </a:rPr>
                        <m:t>+0,75=0,833 </m:t>
                      </m:r>
                    </m:oMath>
                  </m:oMathPara>
                </a14:m>
                <a:br>
                  <a:rPr lang="en-US" sz="1600" i="0" dirty="0">
                    <a:latin typeface="Cambria Math" panose="02040503050406030204" pitchFamily="18" charset="0"/>
                  </a:rPr>
                </a:br>
                <a:endParaRPr lang="en-US" sz="1600" i="0" dirty="0">
                  <a:latin typeface="Cambria Math" panose="02040503050406030204" pitchFamily="18" charset="0"/>
                </a:endParaRPr>
              </a:p>
              <a:p>
                <a:endParaRPr lang="en-US" sz="1600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h𝑟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16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0">
                                  <a:latin typeface="Cambria Math" panose="02040503050406030204" pitchFamily="18" charset="0"/>
                                </a:rPr>
                                <m:t>2,08)⋅(3</m:t>
                              </m:r>
                            </m:e>
                          </m:d>
                        </m:num>
                        <m:den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0,833</m:t>
                          </m:r>
                        </m:den>
                      </m:f>
                      <m:r>
                        <a:rPr lang="en-US" sz="1600" i="0">
                          <a:latin typeface="Cambria Math" panose="02040503050406030204" pitchFamily="18" charset="0"/>
                        </a:rPr>
                        <m:t>=7,49 </m:t>
                      </m:r>
                      <m:f>
                        <m:fPr>
                          <m:type m:val="skw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16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600" i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𝑐𝑚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br>
                  <a:rPr lang="en-US" sz="1600" i="1" dirty="0">
                    <a:latin typeface="Cambria Math" panose="02040503050406030204" pitchFamily="18" charset="0"/>
                  </a:rPr>
                </a:br>
                <a:endParaRPr lang="en-US" sz="1600" i="1" dirty="0">
                  <a:latin typeface="Cambria Math" panose="02040503050406030204" pitchFamily="18" charset="0"/>
                </a:endParaRPr>
              </a:p>
              <a:p>
                <a:endParaRPr lang="en-US" sz="16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1600" i="0">
                          <a:latin typeface="Cambria Math" panose="02040503050406030204" pitchFamily="18" charset="0"/>
                        </a:rPr>
                        <m:t>=2,67⋅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1600" i="0">
                          <a:latin typeface="Cambria Math" panose="02040503050406030204" pitchFamily="18" charset="0"/>
                        </a:rPr>
                        <m:t>=2,22 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h𝑟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6522DFA-BB7F-404D-8F80-ECA241A5B3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3530" y="1724620"/>
                <a:ext cx="6094602" cy="18149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A61368DA-BA38-465C-9EC2-DBB502067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6221" y="4003173"/>
            <a:ext cx="5016172" cy="240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317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E302B-B505-4BB1-B68F-0F9CC394B6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sz="8000" dirty="0"/>
              <a:t>ΔΙΟΔΕΥΣΗ ΠΛΗΜΜΥΡΑΣ</a:t>
            </a:r>
            <a:endParaRPr lang="en-GB" sz="8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853BF9-DA5A-431B-AAAC-EBE05548CE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6106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id="{110F0D08-6E43-47F4-8541-7A55B6509E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6656" y="1476462"/>
                <a:ext cx="10753725" cy="50669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85000"/>
                  </a:lnSpc>
                  <a:spcBef>
                    <a:spcPts val="1300"/>
                  </a:spcBef>
                  <a:buFont typeface="Arial" pitchFamily="34" charset="0"/>
                  <a:buChar char=" "/>
                  <a:defRPr sz="24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347472" indent="-3429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24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548640" indent="-54864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2000" i="1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822960" indent="-82296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097280" indent="-109728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2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14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16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18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l-GR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Η διαδικασία που χρησιμοποιείται για τη πρόβλεψη της χωρικής και χρονικής αλλαγής του </a:t>
                </a:r>
                <a:r>
                  <a:rPr lang="el-GR" sz="16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υδρογραφήματος</a:t>
                </a: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όπως κινείται σε ένα ποτάμι ή ταμιευτήρα</a:t>
                </a:r>
              </a:p>
              <a:p>
                <a:pPr marL="0" marR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l-GR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1) </a:t>
                </a: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Υδραυλική </a:t>
                </a:r>
                <a:r>
                  <a:rPr lang="el-GR" sz="16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διόδευση</a:t>
                </a:r>
                <a:endParaRPr lang="en-US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342900" marR="0" lvl="0" indent="-342900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"/>
                  <a:tabLst>
                    <a:tab pos="914400" algn="l"/>
                  </a:tabLst>
                </a:pP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Εξισώσεις </a:t>
                </a:r>
                <a:r>
                  <a:rPr lang="en-US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Saint </a:t>
                </a:r>
                <a:r>
                  <a:rPr lang="en-US" sz="16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Venant</a:t>
                </a:r>
                <a:endParaRPr lang="en-US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2) </a:t>
                </a: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Υδρολογική </a:t>
                </a:r>
                <a:r>
                  <a:rPr lang="el-GR" sz="16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διόδευση</a:t>
                </a:r>
                <a:endParaRPr lang="en-US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342900" marR="0" lvl="0" indent="-342900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"/>
                  <a:tabLst>
                    <a:tab pos="914400" algn="l"/>
                  </a:tabLst>
                </a:pP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Ποταμού</a:t>
                </a:r>
                <a:endParaRPr lang="en-US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342900" marR="0" lvl="0" indent="-342900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"/>
                  <a:tabLst>
                    <a:tab pos="914400" algn="l"/>
                  </a:tabLst>
                </a:pP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Ταμιευτήρα</a:t>
                </a:r>
                <a:endParaRPr lang="en-US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Εξίσωση Συνέχειας: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𝑑𝑆</m:t>
                        </m:r>
                      </m:num>
                      <m:den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𝑑𝑡</m:t>
                        </m:r>
                      </m:den>
                    </m:f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𝐼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−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𝑄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 → </m:t>
                    </m:r>
                    <m:f>
                      <m:f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𝑆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2</m:t>
                            </m:r>
                          </m:sub>
                        </m:s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−</m:t>
                        </m:r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𝑆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𝛥</m:t>
                        </m:r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𝑡</m:t>
                        </m:r>
                      </m:den>
                    </m:f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𝐼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2</m:t>
                            </m:r>
                          </m:sub>
                        </m:s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+</m:t>
                        </m:r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𝐼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2</m:t>
                        </m:r>
                      </m:den>
                    </m:f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−</m:t>
                    </m:r>
                    <m:f>
                      <m:f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𝑄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2</m:t>
                            </m:r>
                          </m:sub>
                        </m:s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+</m:t>
                        </m:r>
                        <m:sSub>
                          <m:sSub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𝑄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2</m:t>
                        </m:r>
                      </m:den>
                    </m:f>
                  </m:oMath>
                </a14:m>
                <a:endParaRPr lang="en-US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indent="0">
                  <a:buNone/>
                </a:pP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Σχέση Αποθήκευσης:     </a:t>
                </a:r>
                <a:r>
                  <a:rPr lang="en-US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S</a:t>
                </a: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</a:t>
                </a:r>
                <a:r>
                  <a:rPr lang="en-US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f</a:t>
                </a: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(</a:t>
                </a:r>
                <a:r>
                  <a:rPr lang="en-US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Q</a:t>
                </a: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)</a:t>
                </a:r>
                <a:endParaRPr lang="en-US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indent="0">
                  <a:buNone/>
                </a:pPr>
                <a:endParaRPr lang="el-GR" sz="1600" dirty="0"/>
              </a:p>
              <a:p>
                <a:pPr marL="0" indent="0">
                  <a:buNone/>
                </a:pPr>
                <a:endParaRPr lang="el-GR" sz="1600" dirty="0"/>
              </a:p>
              <a:p>
                <a:pPr marL="0" indent="0">
                  <a:buNone/>
                </a:pPr>
                <a:endParaRPr lang="el-GR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id="{110F0D08-6E43-47F4-8541-7A55B6509E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56" y="1476462"/>
                <a:ext cx="10753725" cy="5066951"/>
              </a:xfrm>
              <a:prstGeom prst="rect">
                <a:avLst/>
              </a:prstGeom>
              <a:blipFill>
                <a:blip r:embed="rId2"/>
                <a:stretch>
                  <a:fillRect l="-2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 err="1"/>
              <a:t>Διόδευση</a:t>
            </a:r>
            <a:r>
              <a:rPr lang="el-GR" dirty="0"/>
              <a:t> Πλημμυρών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9DBCB7-7444-4F2B-8BE4-869A7F779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7457" y="2278951"/>
            <a:ext cx="5277612" cy="16032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80A4C6-EB62-4E70-8882-46D6FF81C5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6406" y="4370663"/>
            <a:ext cx="5277612" cy="183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2772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id="{110F0D08-6E43-47F4-8541-7A55B6509E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6656" y="1476462"/>
                <a:ext cx="10753725" cy="50669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85000"/>
                  </a:lnSpc>
                  <a:spcBef>
                    <a:spcPts val="1300"/>
                  </a:spcBef>
                  <a:buFont typeface="Arial" pitchFamily="34" charset="0"/>
                  <a:buChar char=" "/>
                  <a:defRPr sz="24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347472" indent="-3429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24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548640" indent="-54864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2000" i="1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822960" indent="-82296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097280" indent="-109728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2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14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16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18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1) </a:t>
                </a:r>
                <a:r>
                  <a:rPr lang="el-GR" sz="1400" u="sng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Υδρολογική Διόδευση Ποταμού</a:t>
                </a:r>
                <a:endParaRPr lang="en-US" sz="14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</a:p>
              <a:p>
                <a:pPr marL="342900" marR="0" lvl="0" indent="-342900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"/>
                  <a:tabLst>
                    <a:tab pos="914400" algn="l"/>
                  </a:tabLst>
                </a:pP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Μέθοδος </a:t>
                </a: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Muskingum</a:t>
                </a:r>
              </a:p>
              <a:p>
                <a:pPr marL="68580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           S = K · [x · I + (1-x) · Q]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           K = 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σταθερά αποθήκευσης </a:t>
                </a: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sym typeface="Symbol" panose="05050102010706020507" pitchFamily="18" charset="2"/>
                  </a:rPr>
                  <a:t></a:t>
                </a: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travel time 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           </a:t>
                </a: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x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ειδικό βάρος με τιμές 0 – 0,5</a:t>
                </a:r>
                <a:endParaRPr lang="en-US" sz="14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                                     (</a:t>
                </a:r>
                <a:r>
                  <a:rPr lang="en-US" sz="14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x</a:t>
                </a:r>
                <a:r>
                  <a:rPr lang="en-US" sz="1400" baseline="-250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ave</a:t>
                </a: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</a:t>
                </a: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sym typeface="Symbol" panose="05050102010706020507" pitchFamily="18" charset="2"/>
                  </a:rPr>
                  <a:t>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0,2)</a:t>
                </a:r>
                <a:endParaRPr lang="en-US" sz="14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indent="0">
                  <a:buNone/>
                </a:pP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Στη μορφή διαφορών</a:t>
                </a:r>
                <a:endParaRPr lang="el-GR" sz="1400" dirty="0"/>
              </a:p>
              <a:p>
                <a:pPr marL="0" indent="0">
                  <a:buNone/>
                </a:pP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Εξίσωση συνέχειας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𝑆</m:t>
                            </m:r>
                          </m:e>
                          <m:sub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2</m:t>
                            </m:r>
                          </m:sub>
                        </m:sSub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−</m:t>
                        </m:r>
                        <m:sSub>
                          <m:sSubPr>
                            <m:ctrlP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𝑆</m:t>
                            </m:r>
                          </m:e>
                          <m:sub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𝛥</m:t>
                        </m:r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𝑡</m:t>
                        </m:r>
                      </m:den>
                    </m:f>
                    <m:r>
                      <a:rPr lang="en-US" sz="1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</m:t>
                    </m:r>
                    <m:f>
                      <m:fPr>
                        <m:ctrlPr>
                          <a:rPr lang="en-US" sz="1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𝐼</m:t>
                            </m:r>
                          </m:e>
                          <m:sub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2</m:t>
                            </m:r>
                          </m:sub>
                        </m:sSub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+</m:t>
                        </m:r>
                        <m:sSub>
                          <m:sSubPr>
                            <m:ctrlP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𝐼</m:t>
                            </m:r>
                          </m:e>
                          <m:sub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2</m:t>
                        </m:r>
                      </m:den>
                    </m:f>
                    <m:r>
                      <a:rPr lang="en-US" sz="1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−</m:t>
                    </m:r>
                    <m:f>
                      <m:fPr>
                        <m:ctrlPr>
                          <a:rPr lang="en-US" sz="1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𝑄</m:t>
                            </m:r>
                          </m:e>
                          <m:sub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2</m:t>
                            </m:r>
                          </m:sub>
                        </m:sSub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+</m:t>
                        </m:r>
                        <m:sSub>
                          <m:sSubPr>
                            <m:ctrlP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𝑄</m:t>
                            </m:r>
                          </m:e>
                          <m:sub>
                            <m:r>
                              <a:rPr lang="en-US" sz="14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2</m:t>
                        </m:r>
                      </m:den>
                    </m:f>
                  </m:oMath>
                </a14:m>
                <a:endParaRPr lang="en-US" sz="14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indent="0">
                  <a:buNone/>
                </a:pP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Σχέση Αποθήκευσης   </a:t>
                </a: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S</a:t>
                </a:r>
                <a:r>
                  <a:rPr lang="el-GR" sz="14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2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– </a:t>
                </a: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S</a:t>
                </a:r>
                <a:r>
                  <a:rPr lang="el-GR" sz="14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1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</a:t>
                </a: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K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· [</a:t>
                </a: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x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· (</a:t>
                </a: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I</a:t>
                </a:r>
                <a:r>
                  <a:rPr lang="el-GR" sz="14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2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– </a:t>
                </a: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I</a:t>
                </a:r>
                <a:r>
                  <a:rPr lang="el-GR" sz="14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1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) + (1-</a:t>
                </a: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x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) · (</a:t>
                </a: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Q</a:t>
                </a:r>
                <a:r>
                  <a:rPr lang="el-GR" sz="14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2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– </a:t>
                </a: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Q</a:t>
                </a:r>
                <a:r>
                  <a:rPr lang="el-GR" sz="14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1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]</a:t>
                </a:r>
              </a:p>
              <a:p>
                <a:pPr marL="0" indent="0">
                  <a:buNone/>
                </a:pPr>
                <a:endParaRPr lang="en-US" sz="14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Τελική Μορφή: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l-GR" sz="1400" dirty="0"/>
              </a:p>
              <a:p>
                <a:pPr marL="0" indent="0">
                  <a:buNone/>
                </a:pPr>
                <a:endParaRPr lang="el-GR" sz="1400" dirty="0"/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id="{110F0D08-6E43-47F4-8541-7A55B6509E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56" y="1476462"/>
                <a:ext cx="10753725" cy="5066951"/>
              </a:xfrm>
              <a:prstGeom prst="rect">
                <a:avLst/>
              </a:prstGeom>
              <a:blipFill>
                <a:blip r:embed="rId2"/>
                <a:stretch>
                  <a:fillRect l="-170" t="-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Διόδευση Πλημμυρών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9DBCB7-7444-4F2B-8BE4-869A7F779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7457" y="2278951"/>
            <a:ext cx="5277612" cy="16032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80A4C6-EB62-4E70-8882-46D6FF81C5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6406" y="4370663"/>
            <a:ext cx="5277612" cy="18333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A49109-FA05-4B05-8FF8-C667EBC0CE17}"/>
              </a:ext>
            </a:extLst>
          </p:cNvPr>
          <p:cNvSpPr txBox="1"/>
          <p:nvPr/>
        </p:nvSpPr>
        <p:spPr>
          <a:xfrm>
            <a:off x="4882393" y="6233647"/>
            <a:ext cx="61910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l-GR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Κ και Δ</a:t>
            </a:r>
            <a:r>
              <a:rPr lang="en-US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t </a:t>
            </a:r>
            <a:r>
              <a:rPr lang="el-GR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έχουν τις ίδιες μονάδες και </a:t>
            </a:r>
            <a:r>
              <a:rPr lang="en-US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C</a:t>
            </a:r>
            <a:r>
              <a:rPr lang="en-US" sz="1400" baseline="-25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o</a:t>
            </a:r>
            <a:r>
              <a:rPr lang="el-GR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+ </a:t>
            </a:r>
            <a:r>
              <a:rPr lang="en-US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C</a:t>
            </a:r>
            <a:r>
              <a:rPr lang="el-GR" sz="1400" baseline="-25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1</a:t>
            </a:r>
            <a:r>
              <a:rPr lang="el-GR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+ </a:t>
            </a:r>
            <a:r>
              <a:rPr lang="en-US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C</a:t>
            </a:r>
            <a:r>
              <a:rPr lang="el-GR" sz="1400" baseline="-25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2</a:t>
            </a:r>
            <a:r>
              <a:rPr lang="el-GR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= 1</a:t>
            </a:r>
            <a:endParaRPr lang="en-US" sz="14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226EC14-3F9A-477D-8B32-12A97EA46B29}"/>
                  </a:ext>
                </a:extLst>
              </p:cNvPr>
              <p:cNvSpPr txBox="1"/>
              <p:nvPr/>
            </p:nvSpPr>
            <p:spPr>
              <a:xfrm>
                <a:off x="833219" y="4537798"/>
                <a:ext cx="6191074" cy="22498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𝑄</m:t>
                          </m:r>
                        </m:e>
                        <m:sub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2</m:t>
                          </m:r>
                        </m:sub>
                      </m:sSub>
                      <m:r>
                        <a:rPr lang="en-US" sz="14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𝐶</m:t>
                          </m:r>
                        </m:e>
                        <m:sub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𝑜</m:t>
                          </m:r>
                        </m:sub>
                      </m:sSub>
                      <m:r>
                        <a:rPr lang="en-US" sz="14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𝐼</m:t>
                          </m:r>
                        </m:e>
                        <m:sub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2</m:t>
                          </m:r>
                        </m:sub>
                      </m:sSub>
                      <m:r>
                        <a:rPr lang="en-US" sz="14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+</m:t>
                      </m:r>
                      <m:sSub>
                        <m:sSubPr>
                          <m:ctrlP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𝐶</m:t>
                          </m:r>
                        </m:e>
                        <m:sub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1</m:t>
                          </m:r>
                        </m:sub>
                      </m:sSub>
                      <m:r>
                        <a:rPr lang="en-US" sz="14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𝐼</m:t>
                          </m:r>
                        </m:e>
                        <m:sub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1</m:t>
                          </m:r>
                        </m:sub>
                      </m:sSub>
                      <m:r>
                        <a:rPr lang="en-US" sz="14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+</m:t>
                      </m:r>
                      <m:sSub>
                        <m:sSubPr>
                          <m:ctrlP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𝐶</m:t>
                          </m:r>
                        </m:e>
                        <m:sub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2</m:t>
                          </m:r>
                        </m:sub>
                      </m:sSub>
                      <m:r>
                        <a:rPr lang="en-US" sz="14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𝑄</m:t>
                          </m:r>
                        </m:e>
                        <m:sub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br>
                  <a:rPr lang="en-US" sz="1400" dirty="0">
                    <a:effectLst/>
                    <a:latin typeface="Cambria Math" panose="02040503050406030204" pitchFamily="18" charset="0"/>
                    <a:ea typeface="MS Mincho" panose="02020609040205080304" pitchFamily="49" charset="-128"/>
                  </a:rPr>
                </a:br>
                <a:br>
                  <a:rPr lang="en-US" sz="1400" dirty="0">
                    <a:effectLst/>
                    <a:latin typeface="Cambria Math" panose="02040503050406030204" pitchFamily="18" charset="0"/>
                    <a:ea typeface="MS Mincho" panose="02020609040205080304" pitchFamily="49" charset="-128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𝐶</m:t>
                          </m:r>
                        </m:e>
                        <m:sub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𝑜</m:t>
                          </m:r>
                        </m:sub>
                      </m:sSub>
                      <m:r>
                        <a:rPr lang="en-US" sz="14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−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𝐾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𝑥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+0,5⋅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𝛥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𝑡</m:t>
                          </m:r>
                        </m:num>
                        <m:den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𝐾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−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𝐾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𝑥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+0,5⋅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𝛥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br>
                  <a:rPr lang="en-US" sz="1400" dirty="0">
                    <a:effectLst/>
                    <a:latin typeface="Cambria Math" panose="02040503050406030204" pitchFamily="18" charset="0"/>
                    <a:ea typeface="MS Mincho" panose="02020609040205080304" pitchFamily="49" charset="-128"/>
                  </a:rPr>
                </a:br>
                <a:br>
                  <a:rPr lang="en-US" sz="1400" dirty="0">
                    <a:effectLst/>
                    <a:latin typeface="Cambria Math" panose="02040503050406030204" pitchFamily="18" charset="0"/>
                    <a:ea typeface="MS Mincho" panose="02020609040205080304" pitchFamily="49" charset="-128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𝐶</m:t>
                          </m:r>
                        </m:e>
                        <m:sub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1</m:t>
                          </m:r>
                        </m:sub>
                      </m:sSub>
                      <m:r>
                        <a:rPr lang="en-US" sz="14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𝐾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𝑥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+0,5⋅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𝛥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𝑡</m:t>
                          </m:r>
                        </m:num>
                        <m:den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𝐾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−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𝐾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𝑥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+0,5⋅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𝛥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br>
                  <a:rPr lang="en-US" sz="1400" dirty="0">
                    <a:effectLst/>
                    <a:latin typeface="Cambria Math" panose="02040503050406030204" pitchFamily="18" charset="0"/>
                    <a:ea typeface="MS Mincho" panose="02020609040205080304" pitchFamily="49" charset="-128"/>
                  </a:rPr>
                </a:br>
                <a:br>
                  <a:rPr lang="en-US" sz="1400" dirty="0">
                    <a:effectLst/>
                    <a:latin typeface="Cambria Math" panose="02040503050406030204" pitchFamily="18" charset="0"/>
                    <a:ea typeface="MS Mincho" panose="02020609040205080304" pitchFamily="49" charset="-128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𝐶</m:t>
                          </m:r>
                        </m:e>
                        <m:sub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2</m:t>
                          </m:r>
                        </m:sub>
                      </m:sSub>
                      <m:r>
                        <a:rPr lang="en-US" sz="14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𝐾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−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𝐾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𝑥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−0,5⋅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𝛥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𝑡</m:t>
                          </m:r>
                        </m:num>
                        <m:den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𝐾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−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𝐾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𝑥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+0,5⋅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𝛥</m:t>
                          </m:r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226EC14-3F9A-477D-8B32-12A97EA46B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219" y="4537798"/>
                <a:ext cx="6191074" cy="224984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7682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110F0D08-6E43-47F4-8541-7A55B6509E7D}"/>
              </a:ext>
            </a:extLst>
          </p:cNvPr>
          <p:cNvSpPr txBox="1">
            <a:spLocks/>
          </p:cNvSpPr>
          <p:nvPr/>
        </p:nvSpPr>
        <p:spPr>
          <a:xfrm>
            <a:off x="676656" y="1476462"/>
            <a:ext cx="10753725" cy="5066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l-GR" sz="1600" i="1" u="sng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Παράδειγμα</a:t>
            </a:r>
            <a:endParaRPr lang="en-US" sz="1600" i="1" u="sng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l-GR" sz="1600" dirty="0"/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Given the inflow, x = 0,2 and K = 2 days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Compute outflow every </a:t>
            </a:r>
            <a:r>
              <a:rPr lang="el-GR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Δ</a:t>
            </a:r>
            <a:r>
              <a:rPr lang="en-US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t = 1 day</a:t>
            </a:r>
            <a:endParaRPr lang="el-GR" sz="16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l-GR" sz="16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l-GR" sz="16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l-GR" sz="16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l-GR" sz="16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l-GR" sz="16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l-GR" sz="16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l-GR" sz="16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l-GR" sz="16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l-GR" sz="16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1708560" lvl="8">
              <a:spcBef>
                <a:spcPts val="0"/>
              </a:spcBef>
            </a:pPr>
            <a:endParaRPr lang="en-US" sz="10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indent="0">
              <a:buNone/>
            </a:pPr>
            <a:endParaRPr lang="el-GR" sz="1600" dirty="0"/>
          </a:p>
          <a:p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Διόδευση Πλημμυρών</a:t>
            </a:r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20C9E12-391A-49BD-A833-0EC02429DF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852448"/>
              </p:ext>
            </p:extLst>
          </p:nvPr>
        </p:nvGraphicFramePr>
        <p:xfrm>
          <a:off x="680850" y="2772173"/>
          <a:ext cx="5627370" cy="16459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37895">
                  <a:extLst>
                    <a:ext uri="{9D8B030D-6E8A-4147-A177-3AD203B41FA5}">
                      <a16:colId xmlns:a16="http://schemas.microsoft.com/office/drawing/2014/main" val="4254907749"/>
                    </a:ext>
                  </a:extLst>
                </a:gridCol>
                <a:gridCol w="937895">
                  <a:extLst>
                    <a:ext uri="{9D8B030D-6E8A-4147-A177-3AD203B41FA5}">
                      <a16:colId xmlns:a16="http://schemas.microsoft.com/office/drawing/2014/main" val="3227146093"/>
                    </a:ext>
                  </a:extLst>
                </a:gridCol>
                <a:gridCol w="937895">
                  <a:extLst>
                    <a:ext uri="{9D8B030D-6E8A-4147-A177-3AD203B41FA5}">
                      <a16:colId xmlns:a16="http://schemas.microsoft.com/office/drawing/2014/main" val="684368438"/>
                    </a:ext>
                  </a:extLst>
                </a:gridCol>
                <a:gridCol w="937895">
                  <a:extLst>
                    <a:ext uri="{9D8B030D-6E8A-4147-A177-3AD203B41FA5}">
                      <a16:colId xmlns:a16="http://schemas.microsoft.com/office/drawing/2014/main" val="914052731"/>
                    </a:ext>
                  </a:extLst>
                </a:gridCol>
                <a:gridCol w="937895">
                  <a:extLst>
                    <a:ext uri="{9D8B030D-6E8A-4147-A177-3AD203B41FA5}">
                      <a16:colId xmlns:a16="http://schemas.microsoft.com/office/drawing/2014/main" val="2264968081"/>
                    </a:ext>
                  </a:extLst>
                </a:gridCol>
                <a:gridCol w="937895">
                  <a:extLst>
                    <a:ext uri="{9D8B030D-6E8A-4147-A177-3AD203B41FA5}">
                      <a16:colId xmlns:a16="http://schemas.microsoft.com/office/drawing/2014/main" val="716981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Time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Inflow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</a:t>
                      </a:r>
                      <a:r>
                        <a:rPr lang="en-US" sz="1200" baseline="-25000">
                          <a:effectLst/>
                        </a:rPr>
                        <a:t>o</a:t>
                      </a:r>
                      <a:r>
                        <a:rPr lang="en-US" sz="1200">
                          <a:effectLst/>
                        </a:rPr>
                        <a:t> · I</a:t>
                      </a:r>
                      <a:r>
                        <a:rPr lang="en-US" sz="1200" baseline="-250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</a:t>
                      </a:r>
                      <a:r>
                        <a:rPr lang="en-US" sz="1200" baseline="-25000">
                          <a:effectLst/>
                        </a:rPr>
                        <a:t>1</a:t>
                      </a:r>
                      <a:r>
                        <a:rPr lang="en-US" sz="1200">
                          <a:effectLst/>
                        </a:rPr>
                        <a:t> · I</a:t>
                      </a:r>
                      <a:r>
                        <a:rPr lang="en-US" sz="1200" baseline="-250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</a:t>
                      </a:r>
                      <a:r>
                        <a:rPr lang="en-US" sz="1200" baseline="-25000">
                          <a:effectLst/>
                        </a:rPr>
                        <a:t>2</a:t>
                      </a:r>
                      <a:r>
                        <a:rPr lang="en-US" sz="1200">
                          <a:effectLst/>
                        </a:rPr>
                        <a:t> · Q</a:t>
                      </a:r>
                      <a:r>
                        <a:rPr lang="en-US" sz="1200" baseline="-250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Compute Outflow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210128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 </a:t>
                      </a:r>
                      <a:r>
                        <a:rPr lang="en-US" sz="1200" baseline="30000">
                          <a:effectLst/>
                        </a:rPr>
                        <a:t>*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926137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4,77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4,28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5,24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14,29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233121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47,7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42,8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7,49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97,99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401057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477,0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428,0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51,35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956,34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527419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47,0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4280,0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501,13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4828,12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037793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4,77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428,0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2529,94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2962,71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675382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0,477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42,8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1552,46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1595,7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2220847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5FB7389-83D8-46C8-A1C6-48B7A7F93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3859" y="1883664"/>
            <a:ext cx="5600700" cy="30906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5B75C9D-3891-4793-9D97-7DE055353A9D}"/>
              </a:ext>
            </a:extLst>
          </p:cNvPr>
          <p:cNvSpPr txBox="1"/>
          <p:nvPr/>
        </p:nvSpPr>
        <p:spPr>
          <a:xfrm>
            <a:off x="8139418" y="4974336"/>
            <a:ext cx="156860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C</a:t>
            </a:r>
            <a:r>
              <a:rPr lang="en-US" sz="1400" baseline="-25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o</a:t>
            </a:r>
            <a:r>
              <a:rPr lang="en-US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= 0,0477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C</a:t>
            </a:r>
            <a:r>
              <a:rPr lang="en-US" sz="1400" baseline="-25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1</a:t>
            </a:r>
            <a:r>
              <a:rPr lang="en-US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= 0,428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C</a:t>
            </a:r>
            <a:r>
              <a:rPr lang="en-US" sz="1400" baseline="-25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2</a:t>
            </a:r>
            <a:r>
              <a:rPr lang="en-US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= 0,524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C6117B-0A90-4229-906E-773CDF9F0F59}"/>
              </a:ext>
            </a:extLst>
          </p:cNvPr>
          <p:cNvSpPr txBox="1"/>
          <p:nvPr/>
        </p:nvSpPr>
        <p:spPr>
          <a:xfrm>
            <a:off x="-830511" y="4418093"/>
            <a:ext cx="43937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79960" lvl="8" indent="0">
              <a:spcBef>
                <a:spcPts val="0"/>
              </a:spcBef>
              <a:buNone/>
            </a:pPr>
            <a:r>
              <a:rPr lang="en-US" sz="1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*    Assume Q1 = I1</a:t>
            </a:r>
          </a:p>
          <a:p>
            <a:pPr marL="1479960" lvl="8" indent="0">
              <a:spcBef>
                <a:spcPts val="0"/>
              </a:spcBef>
              <a:buNone/>
            </a:pPr>
            <a:r>
              <a:rPr lang="en-US" sz="1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**    all in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cfs</a:t>
            </a:r>
            <a:r>
              <a:rPr lang="en-US" sz="1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· 1000</a:t>
            </a:r>
          </a:p>
        </p:txBody>
      </p:sp>
    </p:spTree>
    <p:extLst>
      <p:ext uri="{BB962C8B-B14F-4D97-AF65-F5344CB8AC3E}">
        <p14:creationId xmlns:p14="http://schemas.microsoft.com/office/powerpoint/2010/main" val="1823479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id="{110F0D08-6E43-47F4-8541-7A55B6509E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6656" y="1476462"/>
                <a:ext cx="10753725" cy="50669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91440" indent="-91440" algn="l" defTabSz="914400" rtl="0" eaLnBrk="1" latinLnBrk="0" hangingPunct="1">
                  <a:lnSpc>
                    <a:spcPct val="85000"/>
                  </a:lnSpc>
                  <a:spcBef>
                    <a:spcPts val="1300"/>
                  </a:spcBef>
                  <a:buFont typeface="Arial" pitchFamily="34" charset="0"/>
                  <a:buChar char=" "/>
                  <a:defRPr sz="24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347472" indent="-3429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24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548640" indent="-54864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2000" i="1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822960" indent="-82296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097280" indent="-109728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2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14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16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18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Υπολογισμός των</a:t>
                </a:r>
                <a:r>
                  <a:rPr lang="en-US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𝐾</m:t>
                    </m:r>
                  </m:oMath>
                </a14:m>
                <a:r>
                  <a:rPr lang="en-US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</a:t>
                </a: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και</a:t>
                </a:r>
                <a:r>
                  <a:rPr lang="en-US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𝑥</m:t>
                    </m:r>
                  </m:oMath>
                </a14:m>
                <a:endParaRPr lang="en-US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α) Κάντε </a:t>
                </a:r>
                <a:r>
                  <a:rPr lang="el-GR" sz="1600" dirty="0"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τα </a:t>
                </a:r>
                <a:r>
                  <a:rPr lang="el-GR" sz="1600" dirty="0" err="1"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υδρογραφήματα</a:t>
                </a:r>
                <a:r>
                  <a:rPr lang="el-GR" sz="1600" dirty="0"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εισροής </a:t>
                </a: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και εκροής για μία ή περισσότερες πλημμύρες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l-GR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β) Χρησιμοποιήστε </a:t>
                </a:r>
                <a14:m>
                  <m:oMath xmlns:m="http://schemas.openxmlformats.org/officeDocument/2006/math">
                    <m:r>
                      <a:rPr lang="el-GR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𝑆</m:t>
                    </m:r>
                    <m:r>
                      <a:rPr lang="el-GR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 = </m:t>
                    </m:r>
                    <m:r>
                      <a:rPr lang="el-GR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𝐾</m:t>
                    </m:r>
                    <m:r>
                      <a:rPr lang="el-GR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·[</m:t>
                    </m:r>
                    <m:r>
                      <a:rPr lang="el-GR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𝑥</m:t>
                    </m:r>
                    <m:r>
                      <a:rPr lang="el-GR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·</m:t>
                    </m:r>
                    <m:r>
                      <a:rPr lang="el-GR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𝐼</m:t>
                    </m:r>
                    <m:r>
                      <a:rPr lang="el-GR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+(1−</m:t>
                    </m:r>
                    <m:r>
                      <a:rPr lang="el-GR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𝑥</m:t>
                    </m:r>
                    <m:r>
                      <a:rPr lang="el-GR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)·</m:t>
                    </m:r>
                    <m:r>
                      <a:rPr lang="el-GR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𝑄</m:t>
                    </m:r>
                    <m:r>
                      <a:rPr lang="el-GR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] </m:t>
                    </m:r>
                  </m:oMath>
                </a14:m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και λύστε για το </a:t>
                </a:r>
                <a14:m>
                  <m:oMath xmlns:m="http://schemas.openxmlformats.org/officeDocument/2006/math">
                    <m:r>
                      <a:rPr lang="el-GR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𝐾</m:t>
                    </m:r>
                    <m:r>
                      <a:rPr lang="el-GR" sz="1600" b="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  </m:t>
                    </m:r>
                    <m:d>
                      <m:dPr>
                        <m:ctrlPr>
                          <a:rPr lang="el-GR" sz="1600" b="0" i="1" dirty="0" smtClean="0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𝐾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=</m:t>
                        </m:r>
                        <m:f>
                          <m:f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𝑆</m:t>
                            </m:r>
                          </m:num>
                          <m:den>
                            <m:r>
                              <a:rPr lang="en-US" sz="1600" i="1"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𝑥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  <a:cs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𝐼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+(1−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𝑥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)⋅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𝑄</m:t>
                            </m:r>
                          </m:den>
                        </m:f>
                      </m:e>
                    </m:d>
                  </m:oMath>
                </a14:m>
                <a:endParaRPr lang="el-GR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l-GR" sz="1600" dirty="0"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>
                  <a:spcBef>
                    <a:spcPts val="0"/>
                  </a:spcBef>
                </a:pP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γ) Σχεδιάστε το </a:t>
                </a:r>
                <a14:m>
                  <m:oMath xmlns:m="http://schemas.openxmlformats.org/officeDocument/2006/math">
                    <m:r>
                      <a:rPr lang="el-GR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[</m:t>
                    </m:r>
                    <m:r>
                      <a:rPr lang="el-GR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𝑥</m:t>
                    </m:r>
                    <m:r>
                      <a:rPr lang="el-GR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·</m:t>
                    </m:r>
                    <m:r>
                      <a:rPr lang="el-GR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𝐼</m:t>
                    </m:r>
                    <m:r>
                      <a:rPr lang="el-GR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 +(1−</m:t>
                    </m:r>
                    <m:r>
                      <a:rPr lang="el-GR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𝑥</m:t>
                    </m:r>
                    <m:r>
                      <a:rPr lang="el-GR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)·</m:t>
                    </m:r>
                    <m:r>
                      <a:rPr lang="el-GR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𝑄</m:t>
                    </m:r>
                    <m:r>
                      <a:rPr lang="el-GR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] </m:t>
                    </m:r>
                  </m:oMath>
                </a14:m>
                <a:r>
                  <a:rPr lang="el-GR" sz="16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vs</a:t>
                </a: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l-GR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𝑆</m:t>
                    </m:r>
                  </m:oMath>
                </a14:m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για αρκετές τιμές </a:t>
                </a:r>
                <a14:m>
                  <m:oMath xmlns:m="http://schemas.openxmlformats.org/officeDocument/2006/math">
                    <m:r>
                      <a:rPr lang="el-GR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𝑥</m:t>
                    </m:r>
                  </m:oMath>
                </a14:m>
                <a:endParaRPr lang="en-US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>
                  <a:spcBef>
                    <a:spcPts val="0"/>
                  </a:spcBef>
                </a:pPr>
                <a:endParaRPr lang="en-US" sz="1600" dirty="0"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>
                  <a:spcBef>
                    <a:spcPts val="0"/>
                  </a:spcBef>
                </a:pPr>
                <a:endParaRPr lang="en-US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>
                  <a:spcBef>
                    <a:spcPts val="0"/>
                  </a:spcBef>
                </a:pPr>
                <a:endParaRPr lang="en-US" sz="1600" dirty="0"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>
                  <a:spcBef>
                    <a:spcPts val="0"/>
                  </a:spcBef>
                </a:pPr>
                <a:endParaRPr lang="en-US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>
                  <a:spcBef>
                    <a:spcPts val="0"/>
                  </a:spcBef>
                </a:pPr>
                <a:endParaRPr lang="en-US" sz="1600" dirty="0"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>
                  <a:spcBef>
                    <a:spcPts val="0"/>
                  </a:spcBef>
                </a:pPr>
                <a:endParaRPr lang="en-US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>
                  <a:spcBef>
                    <a:spcPts val="0"/>
                  </a:spcBef>
                </a:pPr>
                <a:endParaRPr lang="en-US" sz="1600" dirty="0"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>
                  <a:spcBef>
                    <a:spcPts val="0"/>
                  </a:spcBef>
                </a:pPr>
                <a:endParaRPr lang="en-US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>
                  <a:spcBef>
                    <a:spcPts val="0"/>
                  </a:spcBef>
                </a:pPr>
                <a:endParaRPr lang="en-US" sz="1600" dirty="0"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>
                  <a:spcBef>
                    <a:spcPts val="0"/>
                  </a:spcBef>
                </a:pPr>
                <a:endParaRPr lang="en-US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>
                  <a:spcBef>
                    <a:spcPts val="0"/>
                  </a:spcBef>
                </a:pPr>
                <a:endParaRPr lang="en-US" sz="1600" dirty="0"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>
                  <a:spcBef>
                    <a:spcPts val="0"/>
                  </a:spcBef>
                </a:pP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δ) αποδεχτείτε την τιμή του </a:t>
                </a:r>
                <a14:m>
                  <m:oMath xmlns:m="http://schemas.openxmlformats.org/officeDocument/2006/math">
                    <m:r>
                      <a:rPr lang="el-GR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𝑥</m:t>
                    </m:r>
                  </m:oMath>
                </a14:m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που δίνει την καλύτερη γραμμική γραφική παράσταση </a:t>
                </a:r>
                <a:br>
                  <a:rPr lang="en-US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</a:b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(στενότερος βρόχος). </a:t>
                </a:r>
                <a:r>
                  <a:rPr lang="en-US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To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𝐾</m:t>
                    </m:r>
                  </m:oMath>
                </a14:m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είναι η κλίση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n-US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l-GR" sz="1600" dirty="0"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>
                  <a:spcBef>
                    <a:spcPts val="0"/>
                  </a:spcBef>
                </a:pPr>
                <a:r>
                  <a:rPr lang="en-US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Time  </a:t>
                </a:r>
                <a14:m>
                  <m:oMath xmlns:m="http://schemas.openxmlformats.org/officeDocument/2006/math">
                    <m:acc>
                      <m:accPr>
                        <m:chr m:val="̄"/>
                        <m:ctrlPr>
                          <a:rPr lang="en-US" sz="1600" i="1" smtClean="0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accPr>
                      <m:e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𝐼</m:t>
                        </m:r>
                      </m:e>
                    </m:acc>
                    <m:r>
                      <a:rPr lang="en-US" sz="16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 </m:t>
                    </m:r>
                    <m:r>
                      <a:rPr lang="en-US" sz="1600" i="1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</m:t>
                    </m:r>
                    <m:r>
                      <a:rPr lang="en-US" sz="16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 </m:t>
                    </m:r>
                    <m:f>
                      <m:fPr>
                        <m:ctrlPr>
                          <a:rPr lang="en-US" sz="16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6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𝐼</m:t>
                            </m:r>
                          </m:e>
                          <m:sub>
                            <m:r>
                              <a:rPr lang="en-US" sz="16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1</m:t>
                            </m:r>
                          </m:sub>
                        </m:sSub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+</m:t>
                        </m:r>
                        <m:sSub>
                          <m:sSubPr>
                            <m:ctrlPr>
                              <a:rPr lang="en-US" sz="16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𝐼</m:t>
                            </m:r>
                          </m:e>
                          <m:sub>
                            <m:r>
                              <a:rPr lang="en-US" sz="16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2</m:t>
                        </m:r>
                      </m:den>
                    </m:f>
                    <m:r>
                      <a:rPr lang="en-US" sz="16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  </m:t>
                    </m:r>
                    <m:r>
                      <a:rPr lang="en-US" sz="16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Cambria Math" panose="02040503050406030204" pitchFamily="18" charset="0"/>
                      </a:rPr>
                      <m:t>⋅</m:t>
                    </m:r>
                    <m:limLow>
                      <m:limLowPr>
                        <m:ctrlPr>
                          <a:rPr lang="en-US" sz="16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en-US" sz="16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groupChrPr>
                          <m:e>
                            <m:nary>
                              <m:naryPr>
                                <m:chr m:val="∑"/>
                                <m:subHide m:val="on"/>
                                <m:supHide m:val="on"/>
                                <m:ctrlPr>
                                  <a:rPr lang="en-US" sz="16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a:rPr lang="en-US" sz="16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</a:rPr>
                                  <m:t>𝐼</m:t>
                                </m:r>
                              </m:e>
                            </m:nary>
                          </m:e>
                        </m:groupChr>
                      </m:e>
                      <m:lim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𝑐𝑢𝑚𝑚𝑢𝑙𝑎𝑡𝑖𝑣𝑒</m:t>
                        </m:r>
                      </m:lim>
                    </m:limLow>
                  </m:oMath>
                </a14:m>
                <a:r>
                  <a:rPr lang="en-US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  	</a:t>
                </a:r>
                <a14:m>
                  <m:oMath xmlns:m="http://schemas.openxmlformats.org/officeDocument/2006/math">
                    <m:acc>
                      <m:accPr>
                        <m:chr m:val="̄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en-US" sz="1600" i="1">
                        <a:latin typeface="Cambria Math" panose="02040503050406030204" pitchFamily="18" charset="0"/>
                      </a:rPr>
                      <m:t> = 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600" i="1">
                        <a:latin typeface="Cambria Math" panose="02040503050406030204" pitchFamily="18" charset="0"/>
                      </a:rPr>
                      <m:t> ⋅</m:t>
                    </m:r>
                    <m:limLow>
                      <m:limLow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nary>
                              <m:naryPr>
                                <m:chr m:val="∑"/>
                                <m:subHide m:val="on"/>
                                <m:supHide m:val="on"/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</m:nary>
                          </m:e>
                        </m:groupChr>
                      </m:e>
                      <m:li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𝑐𝑢𝑚𝑚𝑢𝑙𝑎𝑡𝑖𝑣𝑒</m:t>
                        </m:r>
                      </m:lim>
                    </m:limLow>
                  </m:oMath>
                </a14:m>
                <a:r>
                  <a:rPr lang="en-US" sz="1600" dirty="0"/>
                  <a:t>                     </a:t>
                </a:r>
              </a:p>
              <a:p>
                <a:pPr marL="0">
                  <a:spcBef>
                    <a:spcPts val="0"/>
                  </a:spcBef>
                </a:pPr>
                <a:endParaRPr lang="en-US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l-GR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l-GR" sz="1600" dirty="0"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l-GR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l-GR" sz="1600" dirty="0"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1708560" lvl="8">
                  <a:spcBef>
                    <a:spcPts val="0"/>
                  </a:spcBef>
                </a:pPr>
                <a:endParaRPr lang="en-US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indent="0">
                  <a:buNone/>
                </a:pPr>
                <a:endParaRPr lang="el-GR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id="{110F0D08-6E43-47F4-8541-7A55B6509E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56" y="1476462"/>
                <a:ext cx="10753725" cy="5066951"/>
              </a:xfrm>
              <a:prstGeom prst="rect">
                <a:avLst/>
              </a:prstGeom>
              <a:blipFill>
                <a:blip r:embed="rId2"/>
                <a:stretch>
                  <a:fillRect l="-283" t="-1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Διόδευση Πλημμυρών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20C314-7217-4CDC-A490-66C5DFD52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724" y="2361113"/>
            <a:ext cx="5372100" cy="27477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1BA8C90-18F4-44C2-8EA7-5D11106796FA}"/>
                  </a:ext>
                </a:extLst>
              </p:cNvPr>
              <p:cNvSpPr txBox="1"/>
              <p:nvPr/>
            </p:nvSpPr>
            <p:spPr>
              <a:xfrm>
                <a:off x="6444842" y="5128410"/>
                <a:ext cx="6094602" cy="14150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endChr m:val="}"/>
                          <m:ctrlPr>
                            <a:rPr lang="en-US" sz="15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150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en-US" sz="1500" i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</m:nary>
                              <m:r>
                                <a:rPr lang="en-US" sz="15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nary>
                            </m:e>
                            <m:e>
                              <m:r>
                                <a:rPr lang="en-US" sz="1500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</m:e>
                            <m:e>
                              <m:r>
                                <a:rPr lang="en-US" sz="1500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500" i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sz="15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1500" i="0">
                                  <a:latin typeface="Cambria Math" panose="02040503050406030204" pitchFamily="18" charset="0"/>
                                </a:rPr>
                                <m:t>+(1−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500" i="0">
                                  <a:latin typeface="Cambria Math" panose="02040503050406030204" pitchFamily="18" charset="0"/>
                                </a:rPr>
                                <m:t>)⋅</m:t>
                              </m:r>
                              <m:sSub>
                                <m:sSub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15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1500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</m:e>
                            <m:e>
                              <m:r>
                                <a:rPr lang="en-US" sz="1500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500" i="0">
                                  <a:latin typeface="Cambria Math" panose="02040503050406030204" pitchFamily="18" charset="0"/>
                                </a:rPr>
                                <m:t>=0,1  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500" i="0">
                                  <a:latin typeface="Cambria Math" panose="02040503050406030204" pitchFamily="18" charset="0"/>
                                </a:rPr>
                                <m:t>=0,2  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500" i="0">
                                  <a:latin typeface="Cambria Math" panose="02040503050406030204" pitchFamily="18" charset="0"/>
                                </a:rPr>
                                <m:t>=0,3 </m:t>
                              </m:r>
                            </m:e>
                          </m:eqArr>
                        </m:e>
                      </m:d>
                      <m:r>
                        <a:rPr lang="en-US" sz="1500" i="0">
                          <a:latin typeface="Cambria Math" panose="02040503050406030204" pitchFamily="18" charset="0"/>
                        </a:rPr>
                        <m:t>  </m:t>
                      </m:r>
                      <m:r>
                        <a:rPr lang="en-US" sz="1500" i="1">
                          <a:latin typeface="Cambria Math" panose="02040503050406030204" pitchFamily="18" charset="0"/>
                        </a:rPr>
                        <m:t>𝑝𝑙𝑜𝑡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1BA8C90-18F4-44C2-8EA7-5D11106796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842" y="5128410"/>
                <a:ext cx="6094602" cy="14150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09615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110F0D08-6E43-47F4-8541-7A55B6509E7D}"/>
              </a:ext>
            </a:extLst>
          </p:cNvPr>
          <p:cNvSpPr txBox="1">
            <a:spLocks/>
          </p:cNvSpPr>
          <p:nvPr/>
        </p:nvSpPr>
        <p:spPr>
          <a:xfrm>
            <a:off x="676656" y="1476462"/>
            <a:ext cx="10753725" cy="5066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l-GR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Μέθοδος </a:t>
            </a:r>
            <a:r>
              <a:rPr lang="en-US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Storage Indication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400" dirty="0"/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l-GR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όπου, </a:t>
            </a:r>
            <a:endParaRPr lang="en-US" sz="14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l-GR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Q</a:t>
            </a:r>
            <a:r>
              <a:rPr lang="el-GR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= παροχή,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cfs</a:t>
            </a:r>
            <a:endParaRPr lang="en-US" sz="14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C</a:t>
            </a:r>
            <a:r>
              <a:rPr lang="el-GR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= συντελεστής παροχής </a:t>
            </a:r>
            <a:r>
              <a:rPr lang="el-GR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sym typeface="Symbol" panose="05050102010706020507" pitchFamily="18" charset="2"/>
              </a:rPr>
              <a:t></a:t>
            </a:r>
            <a:r>
              <a:rPr lang="el-GR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3,0</a:t>
            </a:r>
            <a:endParaRPr lang="en-US" sz="14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x</a:t>
            </a:r>
            <a:r>
              <a:rPr lang="el-GR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= 3/2</a:t>
            </a:r>
            <a:endParaRPr lang="en-US" sz="14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l-GR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Γενικά δημιούργησε τη σχέση όγκου – παροχής</a:t>
            </a:r>
            <a:endParaRPr lang="en-US" sz="16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indent="0">
              <a:buNone/>
            </a:pPr>
            <a:endParaRPr lang="el-GR" sz="1600" dirty="0"/>
          </a:p>
          <a:p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Υδρολογική Διόδευση Ταμιευτήρα</a:t>
            </a:r>
            <a:endParaRPr lang="en-GB" dirty="0"/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BE3D9FF8-32AE-4F6D-AC88-9C70E4AEF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624" y="2055987"/>
            <a:ext cx="1180124" cy="32648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Q = C · Y · H</a:t>
            </a:r>
            <a:r>
              <a:rPr kumimoji="0" lang="en-US" altLang="en-US" sz="16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x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FBE5FD-1467-4853-A933-43E05A840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891" y="1846805"/>
            <a:ext cx="4070061" cy="15821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C1B742-9D82-41E4-9180-C5B0D3DB0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38" y="4002573"/>
            <a:ext cx="5924662" cy="24742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43A8516-7F81-4AD9-AEAB-0C65EB54C0FA}"/>
                  </a:ext>
                </a:extLst>
              </p:cNvPr>
              <p:cNvSpPr txBox="1"/>
              <p:nvPr/>
            </p:nvSpPr>
            <p:spPr>
              <a:xfrm>
                <a:off x="6711941" y="3429000"/>
                <a:ext cx="4070060" cy="35603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l-G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Εξίσωση Συνέχειας</a:t>
                </a:r>
                <a:endPara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endPara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500" i="1" smtClean="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𝐼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𝑛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+</m:t>
                      </m:r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𝐼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𝑛</m:t>
                          </m:r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+1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+</m:t>
                      </m:r>
                      <m:d>
                        <m:d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fPr>
                            <m:num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2</m:t>
                              </m:r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𝑛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𝛥</m:t>
                              </m:r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d>
                        <m:d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fPr>
                            <m:num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2</m:t>
                              </m:r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𝑛</m:t>
                                  </m:r>
                                  <m: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+1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𝛥</m:t>
                              </m:r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𝑛</m:t>
                              </m:r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+1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endParaRPr lang="en-US" sz="1500" dirty="0"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r>
                  <a:rPr lang="el-G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1. Επίλεξε Δ</a:t>
                </a:r>
                <a:r>
                  <a:rPr lang="en-US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t</a:t>
                </a:r>
              </a:p>
              <a:p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2. Υπολόγισε τη σχέση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mbria Math" panose="02040503050406030204" pitchFamily="18" charset="0"/>
                          </a:rPr>
                          <m:t>⋅</m:t>
                        </m:r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𝑆</m:t>
                        </m:r>
                      </m:num>
                      <m:den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𝛥</m:t>
                        </m:r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den>
                    </m:f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𝑄</m:t>
                    </m:r>
                  </m:oMath>
                </a14:m>
                <a:r>
                  <a:rPr lang="el-GR" dirty="0"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</a:t>
                </a:r>
                <a:r>
                  <a:rPr lang="el-GR" sz="1600" dirty="0"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με </a:t>
                </a:r>
                <a14:m>
                  <m:oMath xmlns:m="http://schemas.openxmlformats.org/officeDocument/2006/math">
                    <m:r>
                      <a:rPr lang="el-GR" sz="1600" i="1" dirty="0" smtClean="0"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𝑄</m:t>
                    </m:r>
                  </m:oMath>
                </a14:m>
                <a:r>
                  <a:rPr lang="el-GR" sz="1600" dirty="0"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από την εξίσωση αποθήκευσης</a:t>
                </a:r>
              </a:p>
              <a:p>
                <a:endParaRPr lang="el-GR" sz="1600" dirty="0"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r>
                  <a:rPr lang="el-GR" sz="1600" dirty="0"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3. Χρησιμοποίησε την εξίσωση συνέχειας </a:t>
                </a:r>
              </a:p>
              <a:p>
                <a:endParaRPr lang="en-US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endPara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43A8516-7F81-4AD9-AEAB-0C65EB54C0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1941" y="3429000"/>
                <a:ext cx="4070060" cy="3560398"/>
              </a:xfrm>
              <a:prstGeom prst="rect">
                <a:avLst/>
              </a:prstGeom>
              <a:blipFill>
                <a:blip r:embed="rId4"/>
                <a:stretch>
                  <a:fillRect l="-749" t="-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5375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110F0D08-6E43-47F4-8541-7A55B6509E7D}"/>
              </a:ext>
            </a:extLst>
          </p:cNvPr>
          <p:cNvSpPr txBox="1">
            <a:spLocks/>
          </p:cNvSpPr>
          <p:nvPr/>
        </p:nvSpPr>
        <p:spPr>
          <a:xfrm>
            <a:off x="676656" y="1476462"/>
            <a:ext cx="10753725" cy="5066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Storage – Discharge Curve </a:t>
            </a:r>
            <a:endParaRPr lang="en-US" sz="1600" dirty="0"/>
          </a:p>
          <a:p>
            <a:pPr marL="0" indent="0">
              <a:buNone/>
            </a:pPr>
            <a:endParaRPr lang="el-GR" sz="1600" dirty="0"/>
          </a:p>
          <a:p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Παράδειγμα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2F6591-CC9C-4BEA-9A38-53644E2003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6740"/>
          <a:stretch/>
        </p:blipFill>
        <p:spPr>
          <a:xfrm>
            <a:off x="5649520" y="214347"/>
            <a:ext cx="5027898" cy="26794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8C5DCC-3172-49D6-9C9A-DF5C5ABDD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291" y="1984841"/>
            <a:ext cx="6201778" cy="2888318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799FE49-8686-4D80-8857-C00CB55DB2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6132981"/>
              </p:ext>
            </p:extLst>
          </p:nvPr>
        </p:nvGraphicFramePr>
        <p:xfrm>
          <a:off x="4637444" y="4227196"/>
          <a:ext cx="5554980" cy="246216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54380">
                  <a:extLst>
                    <a:ext uri="{9D8B030D-6E8A-4147-A177-3AD203B41FA5}">
                      <a16:colId xmlns:a16="http://schemas.microsoft.com/office/drawing/2014/main" val="312351536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66437929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1722656258"/>
                    </a:ext>
                  </a:extLst>
                </a:gridCol>
                <a:gridCol w="1176020">
                  <a:extLst>
                    <a:ext uri="{9D8B030D-6E8A-4147-A177-3AD203B41FA5}">
                      <a16:colId xmlns:a16="http://schemas.microsoft.com/office/drawing/2014/main" val="2164496390"/>
                    </a:ext>
                  </a:extLst>
                </a:gridCol>
                <a:gridCol w="1224280">
                  <a:extLst>
                    <a:ext uri="{9D8B030D-6E8A-4147-A177-3AD203B41FA5}">
                      <a16:colId xmlns:a16="http://schemas.microsoft.com/office/drawing/2014/main" val="252926785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133453582"/>
                    </a:ext>
                  </a:extLst>
                </a:gridCol>
              </a:tblGrid>
              <a:tr h="6333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Time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</a:t>
                      </a:r>
                      <a:r>
                        <a:rPr lang="en-US" sz="1200" baseline="-25000">
                          <a:effectLst/>
                        </a:rPr>
                        <a:t>n</a:t>
                      </a:r>
                      <a:r>
                        <a:rPr lang="en-US" sz="1200">
                          <a:effectLst/>
                        </a:rPr>
                        <a:t> (cfs)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</a:t>
                      </a:r>
                      <a:r>
                        <a:rPr lang="en-US" sz="1200" baseline="-25000">
                          <a:effectLst/>
                        </a:rPr>
                        <a:t>n+1</a:t>
                      </a:r>
                      <a:r>
                        <a:rPr lang="en-US" sz="1200">
                          <a:effectLst/>
                        </a:rPr>
                        <a:t> (cfs)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Q</a:t>
                      </a:r>
                      <a:r>
                        <a:rPr lang="en-US" sz="1200" baseline="-25000">
                          <a:effectLst/>
                        </a:rPr>
                        <a:t>n+1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78203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81180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 = (30-2·5)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376793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74 = (110-2·18)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7117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210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224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016641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270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370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928982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330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554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248053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664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780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531504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225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853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61277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948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901701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…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83966579"/>
                  </a:ext>
                </a:extLst>
              </a:tr>
            </a:tbl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CEF2A6F9-1600-41A8-9C60-F6C098666F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5926354"/>
              </p:ext>
            </p:extLst>
          </p:nvPr>
        </p:nvGraphicFramePr>
        <p:xfrm>
          <a:off x="7118071" y="4343255"/>
          <a:ext cx="593725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672808" imgH="406224" progId="Equation.3">
                  <p:embed/>
                </p:oleObj>
              </mc:Choice>
              <mc:Fallback>
                <p:oleObj r:id="rId4" imgW="672808" imgH="406224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8071" y="4343255"/>
                        <a:ext cx="593725" cy="377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9620BC08-8588-4CF4-89DB-62E13B2ABE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8094774"/>
              </p:ext>
            </p:extLst>
          </p:nvPr>
        </p:nvGraphicFramePr>
        <p:xfrm>
          <a:off x="8275452" y="4343255"/>
          <a:ext cx="827088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888614" imgH="406224" progId="Equation.3">
                  <p:embed/>
                </p:oleObj>
              </mc:Choice>
              <mc:Fallback>
                <p:oleObj r:id="rId6" imgW="888614" imgH="406224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452" y="4343255"/>
                        <a:ext cx="827088" cy="377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0D96E5BB-90A6-41D5-A654-A1C0B6B4D4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1879" y="2537281"/>
            <a:ext cx="4009524" cy="18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8971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id="{110F0D08-6E43-47F4-8541-7A55B6509E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6656" y="1476462"/>
                <a:ext cx="10753725" cy="50669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85000"/>
                  </a:lnSpc>
                  <a:spcBef>
                    <a:spcPts val="1300"/>
                  </a:spcBef>
                  <a:buFont typeface="Arial" pitchFamily="34" charset="0"/>
                  <a:buChar char=" "/>
                  <a:defRPr sz="24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347472" indent="-3429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24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548640" indent="-54864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2000" i="1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822960" indent="-82296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097280" indent="-109728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2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14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16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1800000" indent="-228600" algn="l" defTabSz="914400" rtl="0" eaLnBrk="1" latinLnBrk="0" hangingPunct="1">
                  <a:lnSpc>
                    <a:spcPct val="85000"/>
                  </a:lnSpc>
                  <a:spcBef>
                    <a:spcPts val="600"/>
                  </a:spcBef>
                  <a:buFont typeface="Arial" pitchFamily="34" charset="0"/>
                  <a:buChar char=" "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700" dirty="0"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Άλλη προσέγγιση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n-US" sz="1700" dirty="0"/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7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Plot </a:t>
                </a:r>
                <a:r>
                  <a:rPr lang="el-GR" sz="17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7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70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700" i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𝑆</m:t>
                        </m:r>
                      </m:num>
                      <m:den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𝛥</m:t>
                        </m:r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1700" i="0"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sz="1700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7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vs </a:t>
                </a:r>
                <a14:m>
                  <m:oMath xmlns:m="http://schemas.openxmlformats.org/officeDocument/2006/math">
                    <m:r>
                      <a:rPr lang="en-US" sz="17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𝑄</m:t>
                    </m:r>
                  </m:oMath>
                </a14:m>
                <a:endParaRPr lang="en-US" sz="17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7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</a:p>
              <a:p>
                <a:pPr marL="0" indent="0">
                  <a:buNone/>
                </a:pPr>
                <a:endParaRPr lang="el-GR" sz="1700" dirty="0"/>
              </a:p>
              <a:p>
                <a:endParaRPr lang="en-US" sz="1700" dirty="0"/>
              </a:p>
            </p:txBody>
          </p:sp>
        </mc:Choice>
        <mc:Fallback xmlns="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id="{110F0D08-6E43-47F4-8541-7A55B6509E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56" y="1476462"/>
                <a:ext cx="10753725" cy="5066951"/>
              </a:xfrm>
              <a:prstGeom prst="rect">
                <a:avLst/>
              </a:prstGeom>
              <a:blipFill>
                <a:blip r:embed="rId3"/>
                <a:stretch>
                  <a:fillRect t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Παράδειγμα</a:t>
            </a:r>
            <a:endParaRPr lang="en-GB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9882092-9A5C-4B90-8015-5E2FB4FEEC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5507"/>
          <a:stretch/>
        </p:blipFill>
        <p:spPr>
          <a:xfrm>
            <a:off x="319710" y="2833882"/>
            <a:ext cx="4898242" cy="2853853"/>
          </a:xfrm>
          <a:prstGeom prst="rect">
            <a:avLst/>
          </a:prstGeom>
        </p:spPr>
      </p:pic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E469F1CF-FE06-47B5-AB6E-6DE842896B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692369"/>
              </p:ext>
            </p:extLst>
          </p:nvPr>
        </p:nvGraphicFramePr>
        <p:xfrm>
          <a:off x="5726027" y="2843452"/>
          <a:ext cx="5627370" cy="202051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25220">
                  <a:extLst>
                    <a:ext uri="{9D8B030D-6E8A-4147-A177-3AD203B41FA5}">
                      <a16:colId xmlns:a16="http://schemas.microsoft.com/office/drawing/2014/main" val="540599464"/>
                    </a:ext>
                  </a:extLst>
                </a:gridCol>
                <a:gridCol w="1125220">
                  <a:extLst>
                    <a:ext uri="{9D8B030D-6E8A-4147-A177-3AD203B41FA5}">
                      <a16:colId xmlns:a16="http://schemas.microsoft.com/office/drawing/2014/main" val="2189343473"/>
                    </a:ext>
                  </a:extLst>
                </a:gridCol>
                <a:gridCol w="1125220">
                  <a:extLst>
                    <a:ext uri="{9D8B030D-6E8A-4147-A177-3AD203B41FA5}">
                      <a16:colId xmlns:a16="http://schemas.microsoft.com/office/drawing/2014/main" val="738212762"/>
                    </a:ext>
                  </a:extLst>
                </a:gridCol>
                <a:gridCol w="1125855">
                  <a:extLst>
                    <a:ext uri="{9D8B030D-6E8A-4147-A177-3AD203B41FA5}">
                      <a16:colId xmlns:a16="http://schemas.microsoft.com/office/drawing/2014/main" val="3773548522"/>
                    </a:ext>
                  </a:extLst>
                </a:gridCol>
                <a:gridCol w="1125855">
                  <a:extLst>
                    <a:ext uri="{9D8B030D-6E8A-4147-A177-3AD203B41FA5}">
                      <a16:colId xmlns:a16="http://schemas.microsoft.com/office/drawing/2014/main" val="2108742079"/>
                    </a:ext>
                  </a:extLst>
                </a:gridCol>
              </a:tblGrid>
              <a:tr h="5574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Time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Q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966186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8,5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12,5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978851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2,8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8,9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13,3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2,2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935711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10,9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15,7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2,4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53030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5,2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13,7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20,1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3,2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422629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17,3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24,9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3,8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885681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5,7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20,0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29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4,5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01600008"/>
                  </a:ext>
                </a:extLst>
              </a:tr>
            </a:tbl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A6DDD559-A93D-46C6-9AE5-781BD52F0A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6922012"/>
              </p:ext>
            </p:extLst>
          </p:nvPr>
        </p:nvGraphicFramePr>
        <p:xfrm>
          <a:off x="8212017" y="2889520"/>
          <a:ext cx="646757" cy="4273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596641" imgH="393529" progId="Equation.3">
                  <p:embed/>
                </p:oleObj>
              </mc:Choice>
              <mc:Fallback>
                <p:oleObj r:id="rId5" imgW="596641" imgH="393529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12017" y="2889520"/>
                        <a:ext cx="646757" cy="42735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EAED13AF-F009-4A26-9860-D7E2B58812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4217479"/>
              </p:ext>
            </p:extLst>
          </p:nvPr>
        </p:nvGraphicFramePr>
        <p:xfrm>
          <a:off x="9366849" y="2843452"/>
          <a:ext cx="669758" cy="471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558558" imgH="393529" progId="Equation.3">
                  <p:embed/>
                </p:oleObj>
              </mc:Choice>
              <mc:Fallback>
                <p:oleObj r:id="rId7" imgW="558558" imgH="393529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6849" y="2843452"/>
                        <a:ext cx="669758" cy="47177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8C3E95DA-00C5-42D8-B8E1-67E3251A2F15}"/>
              </a:ext>
            </a:extLst>
          </p:cNvPr>
          <p:cNvSpPr txBox="1"/>
          <p:nvPr/>
        </p:nvSpPr>
        <p:spPr>
          <a:xfrm>
            <a:off x="5726027" y="4918862"/>
            <a:ext cx="60946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*    all in </a:t>
            </a:r>
            <a:r>
              <a:rPr lang="en-US" sz="1400" dirty="0" err="1"/>
              <a:t>cfs</a:t>
            </a:r>
            <a:r>
              <a:rPr lang="en-US" sz="1400" dirty="0"/>
              <a:t> · 1000</a:t>
            </a:r>
          </a:p>
          <a:p>
            <a:r>
              <a:rPr lang="en-US" sz="1400" dirty="0"/>
              <a:t>** (13,3 – 2·2,22 = 8,9)</a:t>
            </a:r>
          </a:p>
        </p:txBody>
      </p:sp>
    </p:spTree>
    <p:extLst>
      <p:ext uri="{BB962C8B-B14F-4D97-AF65-F5344CB8AC3E}">
        <p14:creationId xmlns:p14="http://schemas.microsoft.com/office/powerpoint/2010/main" val="1220192840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etropolitan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4925</TotalTime>
  <Words>2043</Words>
  <Application>Microsoft Office PowerPoint</Application>
  <PresentationFormat>Ευρεία οθόνη</PresentationFormat>
  <Paragraphs>761</Paragraphs>
  <Slides>24</Slides>
  <Notes>0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3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24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Symbol</vt:lpstr>
      <vt:lpstr>Times New Roman</vt:lpstr>
      <vt:lpstr>1_Custom Design</vt:lpstr>
      <vt:lpstr>Custom Design</vt:lpstr>
      <vt:lpstr>Metropolitan</vt:lpstr>
      <vt:lpstr>Equation.3</vt:lpstr>
      <vt:lpstr>ΜΟΝΑΔΙΑΙΟ ΥΔΡΟΓΡΑΦΗΜΑ – ΔΙΟΔΕΥΣΗ ΠΛΗΜΜΥΡΑΣ</vt:lpstr>
      <vt:lpstr>ΜΟΝΑΔΙΑΙΟ ΥΔΡΟΓΡΑΦΗΜΑ</vt:lpstr>
      <vt:lpstr>Γενικά</vt:lpstr>
      <vt:lpstr>Μοναδιαία Υδρογραφήματα (ΜΥΓ)</vt:lpstr>
      <vt:lpstr>Μοναδιαία Υδρογραφήματα (ΜΥΓ)</vt:lpstr>
      <vt:lpstr>Μοναδιαία Υδρογραφήματα (ΜΥΓ)</vt:lpstr>
      <vt:lpstr>Μοναδιαία Υδρογραφήματα (ΜΥΓ)</vt:lpstr>
      <vt:lpstr>Παράδειγμα</vt:lpstr>
      <vt:lpstr>S-Curve Method</vt:lpstr>
      <vt:lpstr>Σύνθετες βροχοπτώσεις</vt:lpstr>
      <vt:lpstr>Παράδειγμα</vt:lpstr>
      <vt:lpstr>Συνθετικά Υδρογραφήματα</vt:lpstr>
      <vt:lpstr>Αδιάστατη Μέθοδος SCS</vt:lpstr>
      <vt:lpstr>Παράδειγμα – Μέθοδος Snyder</vt:lpstr>
      <vt:lpstr>Παράδειγμα – ΜΥΓ</vt:lpstr>
      <vt:lpstr>Παράδειγμα – Μέθοδος SCS</vt:lpstr>
      <vt:lpstr>ΔΙΟΔΕΥΣΗ ΠΛΗΜΜΥΡΑΣ</vt:lpstr>
      <vt:lpstr>Διόδευση Πλημμυρών</vt:lpstr>
      <vt:lpstr>Διόδευση Πλημμυρών</vt:lpstr>
      <vt:lpstr>Διόδευση Πλημμυρών</vt:lpstr>
      <vt:lpstr>Διόδευση Πλημμυρών</vt:lpstr>
      <vt:lpstr>Υδρολογική Διόδευση Ταμιευτήρα</vt:lpstr>
      <vt:lpstr>Παράδειγμα</vt:lpstr>
      <vt:lpstr>Παράδειγμα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Sofia Nerantzaki</dc:creator>
  <cp:lastModifiedBy>pauloschristofi@gmail.com</cp:lastModifiedBy>
  <cp:revision>300</cp:revision>
  <cp:lastPrinted>2021-01-05T13:11:13Z</cp:lastPrinted>
  <dcterms:created xsi:type="dcterms:W3CDTF">2020-07-05T00:38:06Z</dcterms:created>
  <dcterms:modified xsi:type="dcterms:W3CDTF">2021-01-05T13:13:06Z</dcterms:modified>
</cp:coreProperties>
</file>