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60" r:id="rId2"/>
    <p:sldMasterId id="2147483684" r:id="rId3"/>
  </p:sldMasterIdLst>
  <p:sldIdLst>
    <p:sldId id="256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4" r:id="rId12"/>
    <p:sldId id="287" r:id="rId13"/>
    <p:sldId id="291" r:id="rId14"/>
    <p:sldId id="292" r:id="rId15"/>
    <p:sldId id="286" r:id="rId16"/>
    <p:sldId id="288" r:id="rId17"/>
    <p:sldId id="289" r:id="rId18"/>
    <p:sldId id="290" r:id="rId19"/>
    <p:sldId id="293" r:id="rId20"/>
    <p:sldId id="285" r:id="rId21"/>
    <p:sldId id="275" r:id="rId22"/>
    <p:sldId id="283" r:id="rId23"/>
    <p:sldId id="294" r:id="rId24"/>
    <p:sldId id="295" r:id="rId25"/>
    <p:sldId id="305" r:id="rId26"/>
    <p:sldId id="306" r:id="rId27"/>
    <p:sldId id="307" r:id="rId28"/>
    <p:sldId id="296" r:id="rId29"/>
    <p:sldId id="297" r:id="rId30"/>
    <p:sldId id="298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299" r:id="rId39"/>
    <p:sldId id="301" r:id="rId40"/>
    <p:sldId id="302" r:id="rId41"/>
    <p:sldId id="303" r:id="rId42"/>
    <p:sldId id="304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1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9324D-62D6-4EA1-ABA4-227FE592F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FA470D-DE77-485C-B050-EF01C6198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95A58-2EC8-4959-82F0-DE60F935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D3E3B-8F97-411E-83BD-E916BD567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535AE-4C32-454C-9D45-340A582E8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64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93FC8-7396-4352-B3D5-DB9903010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0508C-F546-4508-AAEB-902C2F8B4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0BC3A-3F77-4653-9522-8747ECEF7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A52B3-0FFE-47CB-B9F4-50A071908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CA64F-C172-49CD-BEA2-4D6DA291B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117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5F6DE-2E10-454F-916E-3F6E56020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1ADC23-4C5A-4225-954D-8979EA35E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2D0D9-D165-49E5-B487-E3A824144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17EA7-5F1D-4666-B8EB-F6310E1A3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B3C34-DDF2-411E-9D1A-EC963351D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43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28F54-897D-4AC0-B85C-A009F544E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6E7C3-E164-4B02-8A0E-7D050FD2D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359E64-4B97-4675-8616-5EEE58DC7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F19D7-DCA4-48CA-9988-A7211EAF6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E66762-7C0D-4F76-AAD6-7850B7FD2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86CA1-5AB4-4071-9017-E0DF66CCE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72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A7CFE-BFEC-4EE8-9E7D-E90938966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88A65-E7DE-4DB8-8FB7-15FC36280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BDDEB-924F-443C-958E-E9F0AF0BA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061431-0FFF-4E77-B07B-A3404600FE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214C8-06C3-46AE-BF4B-FA1F25A031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7A7FA4-6D49-49CA-A816-B5A8C6E12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2220D1-68A3-404B-B8F5-EF6D33D3F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C71EC2-4FB5-4AE2-B9A7-FBEDCF898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11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5228F-ADAE-4346-A6AA-3C1680E2E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FE487-A5A4-4972-B20A-E8B852445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6D5CE4-5EBC-4ECA-B058-CD0706140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61B44D-EBF9-4E18-A7D8-70CFD077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38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020850-AC51-49B4-975C-4FAA88B09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4C4418-9029-4CFE-8979-3D12F8D8C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BD8D9-6F78-4B06-B5EB-7A751C3E7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624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A8FC1-E63C-4BCF-BF06-D768D54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FA6B9-FD70-4946-8C8B-E73B1302D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E99AC-F3C5-485B-90FC-E5676B35F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39541-9F6F-4573-B6D8-52786AE68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DD7C6-D2EE-4CBF-A6E4-96260FD2B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564A91-3BEC-4D9C-8221-D15E2CB7C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045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CF1AF-1E99-476D-99CC-948B1E8D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A4B09E-ED62-4157-BD15-02546E4166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420CA-D2DC-421C-ACFB-A8DCADB10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795E5-397F-48A6-8E10-A08B6A596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0EBAB5-0C2A-475D-A872-0D1E181EE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0BF57-BC82-4E25-8A3B-D67F5DE60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51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C4400-774C-4223-BFB2-CAD88814F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BC1A98-FD6D-4F0E-B4F2-B8073CDE56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AA9E3-0AAB-4345-96B8-17879DB1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3EDEB-152C-41B1-8F69-9545CEF80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69C82-465F-4B38-9A8A-68ADA87DA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013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4AFAD2-653D-4BD2-ABA3-7D9E9B83AB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417A7-96FC-4750-B45A-0B4C61347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267C6-7883-431C-AF0B-EDF00B0A0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C821D-A7E8-4881-B7EF-BCADC27CD773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B819B-3AFC-4074-8218-54CAED0F2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01163-B87B-4281-A12B-7766CE8FA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87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C818F-9FE2-431D-A00F-BFA3C619A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3EAAB2-FF8A-42ED-8CAD-3EA41295E8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2FE45-79C2-4B9B-83D1-F44CD7687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42BE9-55B0-430F-BE92-6D3EE956A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07A9D-9120-4036-8BA9-94220874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598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42B1B-D58D-444D-8990-91FBD9DDA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FB70F-F00B-42DD-BBA7-2053B5061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5E2E3-121A-41BB-99D5-DFA956146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0039F-2020-41E7-BC79-BFFA2CB93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1D413-7E44-4CC4-A39E-1462B69CB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036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CE5C0-EFAC-4209-B596-8F12EC0A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CF67BD-E0B3-4DB0-8278-F3EA90087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B7331-5848-4EDF-BE36-CAEE5B10E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8575F-88D4-455B-BDA2-42E548E0D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1B9D4-BC2F-4519-A41F-44E867E62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04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EB803-B78F-4456-B63A-1FD1CD8AF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3B4B5-B4BA-4E4E-B15D-2C5B9ECC46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CE7E72-C571-4F9D-998D-CD037A0AF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8EAA7-34A9-49BA-8303-BBAA73DBF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111D5-89B9-4083-A119-E4AA1E1B3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0305A0-EC5D-496F-8953-AF64AF224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751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36716-5E26-407A-B56B-1F4BFA5CF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432F2-F8D3-4F35-9DF1-018C9346F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FFAE7-C9AB-443C-B675-E93E7E731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C1A385-B3A6-414E-9925-4741A3EBFD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3117BD-5D42-4B41-965E-D41D7245A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0A8370-C298-4DEC-B2E4-C17C544E3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8CBB50-87F8-4640-AC2F-FD018D40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662AC6-4C50-4EB9-B1C4-15F03BEF9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412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1AD0A-FA27-4147-93B1-99C0E7DC7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28D0C7-E68E-4A03-B8CF-7BB03199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5DB7A-E8EB-4452-B8B6-97346D07B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CAA0CF-CC1D-471B-A9B6-5D8ACD161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562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1E87E4-7C63-4F98-A16E-A087E4D03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99F44B-20EF-406A-B6BA-0AD37B72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AF746-978D-467F-9CF7-9C16A2B69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699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F5F77-CFE8-47CC-A0F2-414504635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8B236-7515-4FF7-A5D7-8329C6A7C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69670-584C-45F8-961D-C928F140A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09790-E816-4B4B-9DFE-711F78A24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64E36F-A3E9-473D-AC8A-86027BF77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1C95A-C52F-4295-A5CD-9E5F7A6F2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752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24CAF-9169-4FA8-BDAD-7E87B8A2E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73CBF6-EA0C-492F-82FC-C525DFD542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91FB7-B3A1-48B7-8752-14A1868816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A35272-BEAB-42BF-B63E-BFC8FE4F3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B5B2C7-15AF-4553-B0F7-149613E1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45AC0D-493E-400C-8665-2933258A9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303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9A649-1DDD-419F-A6EE-1C87A8AFC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CEF88F-8B5C-4E2D-B315-1E880C0F5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D3792-81B2-4577-AA79-8B6E31E1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78860-6C60-4BDC-A1CE-E7F6F42F5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D8BA7-AD25-42A7-956F-E1BD63D33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635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4DA9D8-9F01-442F-96CB-5341FB9A25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E78089-2A8F-4B84-851E-C4C8F347A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D4615-83D8-4995-AC17-629C11CF6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4A77-C7A3-47FD-BE90-D42DC6B9B10C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D648A-E6B7-4B90-9183-412823485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23BC1-A41C-4404-B461-9A93BC324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1415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FF941DB6-406E-4DB6-B123-FC9F586DABB0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3316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9530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3238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2097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0383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4102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5190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6404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FF941DB6-406E-4DB6-B123-FC9F586DABB0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873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9984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1DB6-406E-4DB6-B123-FC9F586DABB0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B65A-F903-4EBA-B25B-0E6690662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52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3DD7F8-7128-42DA-B564-3637E9CFA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20ACD-06EA-48AA-AC1F-408C8BBFE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136F5-AE82-4599-8207-9D36D8BFFA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C821D-A7E8-4881-B7EF-BCADC27CD773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C4208-5156-4C49-A669-CAB1880F7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B7C8E-90D1-4D2C-889E-30D9579BA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2D9C4-FCF5-4F27-9AD5-B574E6CD8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29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13D4DA-85A4-4328-965D-7F52A5DAF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884C3-AAA2-4D0F-A542-138166668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CE04B-1A05-4C2E-A942-74D416BDA9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94A77-C7A3-47FD-BE90-D42DC6B9B10C}" type="datetimeFigureOut">
              <a:rPr lang="en-GB" smtClean="0"/>
              <a:t>25/11/2020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E4115-EF7F-40ED-B4C5-4996E9FE54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F1814-E997-46B0-89DC-8B6863BB14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9450C-D02F-461A-A004-207A48400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974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BBDB65A-F903-4EBA-B25B-0E66906626F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4856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emf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3.png"/><Relationship Id="rId4" Type="http://schemas.openxmlformats.org/officeDocument/2006/relationships/image" Target="../media/image2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5.emf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png"/><Relationship Id="rId5" Type="http://schemas.microsoft.com/office/2007/relationships/hdphoto" Target="../media/hdphoto2.wdp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E302B-B505-4BB1-B68F-0F9CC394B6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/>
              <a:t>ΑΠΟΡΡΟΗ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853BF9-DA5A-431B-AAAC-EBE05548CE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ΥΔΡΟΛΟΓΙΑ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679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Γενικά</a:t>
            </a:r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FAC7A79-3F23-44BB-97E9-7C898EEDCC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807" y="4572680"/>
            <a:ext cx="2552381" cy="1866667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893F36-303F-4B01-868D-9A64A0415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439" y="1934002"/>
            <a:ext cx="4633870" cy="22650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46841A-EAF4-4B93-A543-E3E249CE58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91" y="1990904"/>
            <a:ext cx="6641719" cy="394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41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Απορροή (</a:t>
            </a:r>
            <a:r>
              <a:rPr lang="en-US" dirty="0"/>
              <a:t>Runoff)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560352"/>
            <a:ext cx="10753725" cy="47981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600" dirty="0"/>
              <a:t>Ορισμοί </a:t>
            </a:r>
            <a:endParaRPr lang="en-US" sz="16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600" b="1" dirty="0"/>
              <a:t>Απορροή</a:t>
            </a:r>
            <a:r>
              <a:rPr lang="el-GR" sz="1600" dirty="0"/>
              <a:t> είναι το μέρος των ατμοσφαιρικών κατακρημνίσεων που εμφανίζεται στα επιφανειακά ρεύματα και είναι παροδικού ή μόνιμου χαρακτήρα. Διακρίνεται σε: </a:t>
            </a:r>
            <a:endParaRPr lang="en-US" sz="16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600" dirty="0"/>
              <a:t>• Επιφανειακή Απορροή: Το μέρος που ρέει στην επιφάνεια του εδάφους και καταλήγει μέσω των ρεμάτων στην έξοδο της λεκάνης απορροής. </a:t>
            </a:r>
            <a:endParaRPr lang="en-US" sz="16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600" dirty="0"/>
              <a:t>• Υπόγεια Απορροή: Το μέρος των κατακρημνίσεων το οποίο διηθήθηκε εντός του εδάφους, κινείται υπογείως και συμβάλει στις κοίτες των ρεμάτων. </a:t>
            </a:r>
            <a:endParaRPr lang="en-US" sz="16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1600" dirty="0"/>
              <a:t>Άμεση Απορροή: Αυτή που εισέρχεται στα ρέματα αμέσως μετά τη βροχόπτωση. Αποτελείται κυρίως από την Επιφανειακή Απορροή. </a:t>
            </a:r>
            <a:endParaRPr lang="en-US" sz="16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1600" dirty="0"/>
              <a:t>Βασική Απορροή: Είναι η ροή των ρεμάτων στο διάστημα μεταξύ των βροχοπτώσεων. Αποτελείται κυρίως από την Υπόγεια Απορροή. </a:t>
            </a:r>
            <a:endParaRPr lang="en-US" sz="16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16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800" b="1" dirty="0"/>
              <a:t>Απορροή</a:t>
            </a:r>
            <a:r>
              <a:rPr lang="en-US" sz="1800" b="1" dirty="0"/>
              <a:t> </a:t>
            </a:r>
            <a:endParaRPr lang="en-GB" sz="18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CF7DFA8-C349-4B42-8FB2-0A94460F7E74}"/>
              </a:ext>
            </a:extLst>
          </p:cNvPr>
          <p:cNvCxnSpPr>
            <a:cxnSpLocks/>
          </p:cNvCxnSpPr>
          <p:nvPr/>
        </p:nvCxnSpPr>
        <p:spPr>
          <a:xfrm flipV="1">
            <a:off x="1635853" y="5947796"/>
            <a:ext cx="394283" cy="201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7FA7CDE-D22E-4A97-B117-6A88DF424ED7}"/>
              </a:ext>
            </a:extLst>
          </p:cNvPr>
          <p:cNvCxnSpPr/>
          <p:nvPr/>
        </p:nvCxnSpPr>
        <p:spPr>
          <a:xfrm>
            <a:off x="1635853" y="6149130"/>
            <a:ext cx="394283" cy="226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6155395-3D09-4F36-8A26-555ECDA1B43D}"/>
              </a:ext>
            </a:extLst>
          </p:cNvPr>
          <p:cNvSpPr txBox="1"/>
          <p:nvPr/>
        </p:nvSpPr>
        <p:spPr>
          <a:xfrm>
            <a:off x="2049568" y="5763130"/>
            <a:ext cx="1406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dirty="0"/>
              <a:t>Επιφανειακή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99B315-8166-4035-8453-23540023B7C7}"/>
              </a:ext>
            </a:extLst>
          </p:cNvPr>
          <p:cNvSpPr txBox="1"/>
          <p:nvPr/>
        </p:nvSpPr>
        <p:spPr>
          <a:xfrm>
            <a:off x="2049568" y="6190579"/>
            <a:ext cx="1031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dirty="0"/>
              <a:t>Υπόγεια</a:t>
            </a:r>
            <a:endParaRPr lang="en-GB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82294F1-3DE5-43BC-A02D-309080C44D38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>
          <a:xfrm>
            <a:off x="3456264" y="5947796"/>
            <a:ext cx="450886" cy="8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D5F4589-8AC6-464A-8261-5B957B80C49E}"/>
              </a:ext>
            </a:extLst>
          </p:cNvPr>
          <p:cNvSpPr txBox="1"/>
          <p:nvPr/>
        </p:nvSpPr>
        <p:spPr>
          <a:xfrm>
            <a:off x="3907150" y="5771412"/>
            <a:ext cx="1406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Άμεση</a:t>
            </a:r>
            <a:endParaRPr lang="en-GB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030D4C4-810F-4701-BC57-424AF4362047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3449682" y="6396132"/>
            <a:ext cx="450886" cy="8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6DB067A-D0D5-4742-9BDD-A059987C5D24}"/>
              </a:ext>
            </a:extLst>
          </p:cNvPr>
          <p:cNvSpPr txBox="1"/>
          <p:nvPr/>
        </p:nvSpPr>
        <p:spPr>
          <a:xfrm>
            <a:off x="3900568" y="6219748"/>
            <a:ext cx="1406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dirty="0"/>
              <a:t>Βασική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3648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Απορροή (</a:t>
            </a:r>
            <a:r>
              <a:rPr lang="en-US" dirty="0"/>
              <a:t>Runoff)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560352"/>
            <a:ext cx="10753725" cy="47981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800" dirty="0"/>
              <a:t>• </a:t>
            </a:r>
            <a:r>
              <a:rPr lang="el-GR" sz="1800" b="1" dirty="0"/>
              <a:t>Λεκάνη Απορροής</a:t>
            </a:r>
            <a:r>
              <a:rPr lang="el-GR" sz="1800" dirty="0"/>
              <a:t>: είναι ένα τμήμα της επιφάνειας </a:t>
            </a:r>
            <a:br>
              <a:rPr lang="en-US" sz="1800" dirty="0"/>
            </a:br>
            <a:r>
              <a:rPr lang="el-GR" sz="1800" dirty="0"/>
              <a:t>της γης στο οποίο υπάρχουν </a:t>
            </a:r>
            <a:r>
              <a:rPr lang="el-GR" sz="1800" dirty="0" err="1"/>
              <a:t>υδατορεύματα</a:t>
            </a:r>
            <a:r>
              <a:rPr lang="el-GR" sz="1800" dirty="0"/>
              <a:t>, και από </a:t>
            </a:r>
            <a:br>
              <a:rPr lang="en-US" sz="1800" dirty="0"/>
            </a:br>
            <a:r>
              <a:rPr lang="el-GR" sz="1800" dirty="0"/>
              <a:t>το οποίο όλη η επιφανειακή απορροή διέρχεται από</a:t>
            </a:r>
            <a:br>
              <a:rPr lang="en-US" sz="1800" dirty="0"/>
            </a:br>
            <a:r>
              <a:rPr lang="el-GR" sz="1800" dirty="0"/>
              <a:t> μία διατομή εξόδου.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800" dirty="0"/>
              <a:t>• </a:t>
            </a:r>
            <a:r>
              <a:rPr lang="el-GR" sz="1800" b="1" dirty="0"/>
              <a:t>Υδροκρίτης:</a:t>
            </a:r>
            <a:r>
              <a:rPr lang="el-GR" sz="1800" dirty="0"/>
              <a:t> είναι μία κλειστή γραμμή η οποία ορίζει</a:t>
            </a:r>
            <a:br>
              <a:rPr lang="en-US" sz="1800" dirty="0"/>
            </a:br>
            <a:r>
              <a:rPr lang="el-GR" sz="1800" dirty="0"/>
              <a:t> φυσικά και τοπογραφικά τη λεκάνη απορροής, και </a:t>
            </a:r>
            <a:br>
              <a:rPr lang="en-US" sz="1800" dirty="0"/>
            </a:br>
            <a:r>
              <a:rPr lang="el-GR" sz="1800" dirty="0"/>
              <a:t>ενώνει τα υψηλότερα σημεία της περιοχής.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800" dirty="0"/>
              <a:t>• Τα υπόγεια νερά απορρέουν επίσης προς το κύριο</a:t>
            </a:r>
            <a:br>
              <a:rPr lang="en-US" sz="1800" dirty="0"/>
            </a:br>
            <a:r>
              <a:rPr lang="el-GR" sz="1800" dirty="0"/>
              <a:t> </a:t>
            </a:r>
            <a:r>
              <a:rPr lang="el-GR" sz="1800" dirty="0" err="1"/>
              <a:t>υδατόρευμα</a:t>
            </a:r>
            <a:r>
              <a:rPr lang="el-GR" sz="1800" dirty="0"/>
              <a:t> και την έξοδο της επιφανειακής λεκάνης</a:t>
            </a:r>
            <a:br>
              <a:rPr lang="en-US" sz="1800" dirty="0"/>
            </a:br>
            <a:r>
              <a:rPr lang="el-GR" sz="1800" dirty="0"/>
              <a:t> απορροής, αλλά προέρχονται από μία αντίστοιχη</a:t>
            </a:r>
            <a:br>
              <a:rPr lang="en-US" sz="1800" dirty="0"/>
            </a:br>
            <a:r>
              <a:rPr lang="el-GR" sz="1800" dirty="0"/>
              <a:t> </a:t>
            </a:r>
            <a:r>
              <a:rPr lang="el-GR" sz="1800" b="1" dirty="0"/>
              <a:t>Υπόγεια Λεκάνη Απορροής</a:t>
            </a:r>
            <a:r>
              <a:rPr lang="el-GR" sz="1800" dirty="0"/>
              <a:t>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800" dirty="0"/>
              <a:t>• Τα όρια της υπόγειας λεκάνης απορροής</a:t>
            </a:r>
            <a:br>
              <a:rPr lang="en-US" sz="1800" dirty="0"/>
            </a:br>
            <a:r>
              <a:rPr lang="el-GR" sz="1800" dirty="0"/>
              <a:t> </a:t>
            </a:r>
            <a:r>
              <a:rPr lang="el-GR" sz="1800" b="1" dirty="0"/>
              <a:t>δεν συμπίπτουν πάντα </a:t>
            </a:r>
            <a:r>
              <a:rPr lang="el-GR" sz="1800" dirty="0"/>
              <a:t>με τα όρια υπερκείμενης </a:t>
            </a:r>
            <a:br>
              <a:rPr lang="en-US" sz="1800" dirty="0"/>
            </a:br>
            <a:r>
              <a:rPr lang="el-GR" sz="1800" dirty="0"/>
              <a:t>επιφανειακής λεκάνης απορροής. </a:t>
            </a:r>
            <a:endParaRPr lang="en-GB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7BE18A-A5B7-44E6-97F9-700CF961B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742" y="1413157"/>
            <a:ext cx="5843789" cy="479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351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4754C1-5947-437B-A93A-B62049425A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462" y="1583565"/>
            <a:ext cx="6977274" cy="52744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Ταξινόμηση Υδρογραφικού Δικτύου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560352"/>
            <a:ext cx="10753725" cy="47981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800" dirty="0"/>
              <a:t>• </a:t>
            </a:r>
            <a:r>
              <a:rPr lang="el-GR" sz="1800" b="1" dirty="0"/>
              <a:t>Σύστημα ταξινόμησης </a:t>
            </a:r>
            <a:r>
              <a:rPr lang="el-GR" sz="1800" b="1" dirty="0" err="1"/>
              <a:t>Shreve</a:t>
            </a:r>
            <a:r>
              <a:rPr lang="el-GR" sz="1800" b="1" dirty="0"/>
              <a:t> (1966)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07909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Ταξινόμηση Υδρογραφικού Δικτύου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560352"/>
            <a:ext cx="10753725" cy="47981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800" dirty="0"/>
              <a:t>• </a:t>
            </a:r>
            <a:r>
              <a:rPr lang="el-GR" sz="1800" b="1" dirty="0"/>
              <a:t>Σύστημα ταξινόμησης </a:t>
            </a:r>
            <a:r>
              <a:rPr lang="el-GR" sz="1800" b="1" dirty="0" err="1"/>
              <a:t>Shreve</a:t>
            </a:r>
            <a:r>
              <a:rPr lang="el-GR" sz="1800" b="1" dirty="0"/>
              <a:t> (1966), </a:t>
            </a:r>
            <a:r>
              <a:rPr lang="el-GR" sz="1800" b="1" dirty="0" err="1"/>
              <a:t>Strahler</a:t>
            </a:r>
            <a:r>
              <a:rPr lang="el-GR" sz="1800" b="1" dirty="0"/>
              <a:t> (1964) </a:t>
            </a:r>
            <a:endParaRPr lang="en-GB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40C625-E839-4820-81A1-ABA844379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734" y="2235816"/>
            <a:ext cx="6794497" cy="412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58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Χαρακτηριστικά Λεκάνης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700" dirty="0"/>
                  <a:t>• </a:t>
                </a:r>
                <a:r>
                  <a:rPr lang="el-GR" sz="1700" b="1" dirty="0"/>
                  <a:t>Πυκνότητα υδρογραφικού δικτύου: </a:t>
                </a:r>
                <a:r>
                  <a:rPr lang="el-GR" sz="1700" dirty="0"/>
                  <a:t>δείχνει το μήκος που πρέπει να διανύσει το νερό στην</a:t>
                </a:r>
                <a:r>
                  <a:rPr lang="en-US" sz="1700" dirty="0"/>
                  <a:t> </a:t>
                </a:r>
                <a:r>
                  <a:rPr lang="el-GR" sz="1700" dirty="0"/>
                  <a:t>επιφάνεια του εδάφους μέχρι να φτάσει σε κάποιο ρεύμα </a:t>
                </a:r>
                <a:r>
                  <a:rPr lang="en-US" sz="1700" dirty="0"/>
                  <a:t>(</a:t>
                </a:r>
                <a:r>
                  <a:rPr lang="el-GR" sz="1700" dirty="0"/>
                  <a:t>συνολικό μήκος των ρευμάτων προς την έκταση):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7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nary>
                      </m:num>
                      <m:den>
                        <m:sSub>
                          <m:sSubPr>
                            <m:ctrlP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7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den>
                    </m:f>
                  </m:oMath>
                </a14:m>
                <a:br>
                  <a:rPr lang="el-GR" sz="1700" dirty="0"/>
                </a:br>
                <a:r>
                  <a:rPr lang="el-GR" sz="1700" dirty="0"/>
                  <a:t>Γενικά, μια υδρολογική λεκάνη θεωρείται ότι έχει μικρό</a:t>
                </a:r>
                <a:r>
                  <a:rPr lang="en-US" sz="1700" dirty="0"/>
                  <a:t> </a:t>
                </a:r>
                <a:r>
                  <a:rPr lang="el-GR" sz="1700" dirty="0"/>
                  <a:t>συντελεστή υδρογραφικού δικτύου, που είναι ανάλογος της</a:t>
                </a:r>
                <a:r>
                  <a:rPr lang="en-US" sz="1700" dirty="0"/>
                  <a:t> </a:t>
                </a:r>
                <a:r>
                  <a:rPr lang="el-GR" sz="1700" dirty="0"/>
                  <a:t>αποστράγγισης της λεκάνης, αν </a:t>
                </a:r>
                <a14:m>
                  <m:oMath xmlns:m="http://schemas.openxmlformats.org/officeDocument/2006/math">
                    <m:r>
                      <a:rPr lang="el-GR" sz="1700" i="1" dirty="0" smtClean="0">
                        <a:latin typeface="Cambria Math" panose="02040503050406030204" pitchFamily="18" charset="0"/>
                      </a:rPr>
                      <m:t>𝐷𝑑</m:t>
                    </m:r>
                    <m:r>
                      <a:rPr lang="el-GR" sz="1700" i="1" dirty="0" smtClean="0">
                        <a:latin typeface="Cambria Math" panose="02040503050406030204" pitchFamily="18" charset="0"/>
                      </a:rPr>
                      <m:t> ≤ 0.5</m:t>
                    </m:r>
                  </m:oMath>
                </a14:m>
                <a:r>
                  <a:rPr lang="el-GR" sz="1700" dirty="0"/>
                  <a:t>, ενώ θεωρείται ότι</a:t>
                </a:r>
                <a:r>
                  <a:rPr lang="en-US" sz="1700" dirty="0"/>
                  <a:t> </a:t>
                </a:r>
                <a:r>
                  <a:rPr lang="el-GR" sz="1700" dirty="0"/>
                  <a:t>έχει υψηλό συντελεστή υδρογραφικού δικτύου δηλαδή πολύ</a:t>
                </a:r>
                <a:r>
                  <a:rPr lang="en-US" sz="1700" dirty="0"/>
                  <a:t> </a:t>
                </a:r>
                <a:r>
                  <a:rPr lang="el-GR" sz="1700" dirty="0"/>
                  <a:t>καλή αποστράγγιση αν </a:t>
                </a:r>
                <a14:m>
                  <m:oMath xmlns:m="http://schemas.openxmlformats.org/officeDocument/2006/math">
                    <m:r>
                      <a:rPr lang="el-GR" sz="1700" i="1" dirty="0" smtClean="0">
                        <a:latin typeface="Cambria Math" panose="02040503050406030204" pitchFamily="18" charset="0"/>
                      </a:rPr>
                      <m:t>𝐷𝑑</m:t>
                    </m:r>
                    <m:r>
                      <a:rPr lang="el-GR" sz="1700" i="1" dirty="0" smtClean="0">
                        <a:latin typeface="Cambria Math" panose="02040503050406030204" pitchFamily="18" charset="0"/>
                      </a:rPr>
                      <m:t> ≥ 3</m:t>
                    </m:r>
                  </m:oMath>
                </a14:m>
                <a:r>
                  <a:rPr lang="el-GR" sz="1700" dirty="0"/>
                  <a:t>.</a:t>
                </a:r>
                <a:endParaRPr lang="en-US" sz="17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700" dirty="0"/>
                  <a:t>• </a:t>
                </a:r>
                <a:r>
                  <a:rPr lang="el-GR" sz="1700" b="1" dirty="0" err="1"/>
                  <a:t>Υψογραφική</a:t>
                </a:r>
                <a:r>
                  <a:rPr lang="el-GR" sz="1700" b="1" dirty="0"/>
                  <a:t> καμπύλη</a:t>
                </a:r>
                <a:r>
                  <a:rPr lang="el-GR" sz="1700" dirty="0"/>
                  <a:t>: είναι η κατανομή επιφάνειας-υψομέτρου μιας λεκάνης: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7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17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sz="17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l-GR" sz="17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sz="17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l-GR" sz="17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1700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17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nary>
                    <m:r>
                      <m:rPr>
                        <m:sty m:val="p"/>
                      </m:rPr>
                      <a:rPr lang="el-GR" sz="17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sz="1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br>
                  <a:rPr lang="el-GR" sz="1700" dirty="0"/>
                </a:br>
                <a:r>
                  <a:rPr lang="el-GR" sz="1700" dirty="0"/>
                  <a:t>όπου το πεδίο μεταβολής της υψομετρικής καμπύλης έχει υποδιαιρεθεί σε </a:t>
                </a:r>
                <a:r>
                  <a:rPr lang="el-GR" sz="1700" dirty="0" err="1"/>
                  <a:t>υποδιαστήματα</a:t>
                </a:r>
                <a:r>
                  <a:rPr lang="el-GR" sz="1700" dirty="0"/>
                  <a:t> μήκους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7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sz="1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l-GR" sz="1700" dirty="0"/>
                  <a:t> και οι τιμές του </a:t>
                </a:r>
                <a14:m>
                  <m:oMath xmlns:m="http://schemas.openxmlformats.org/officeDocument/2006/math">
                    <m:r>
                      <a:rPr lang="el-GR" sz="1700" i="1" dirty="0" smtClean="0">
                        <a:latin typeface="Cambria Math" panose="02040503050406030204" pitchFamily="18" charset="0"/>
                      </a:rPr>
                      <m:t>𝛧</m:t>
                    </m:r>
                  </m:oMath>
                </a14:m>
                <a:r>
                  <a:rPr lang="el-GR" sz="1700" dirty="0"/>
                  <a:t> που αντιστοιχούν στα άκρα του </a:t>
                </a:r>
                <a:r>
                  <a:rPr lang="el-GR" sz="1700" dirty="0" err="1"/>
                  <a:t>υποδιαστήματος</a:t>
                </a:r>
                <a:r>
                  <a:rPr lang="el-GR" sz="17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7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l-GR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l-GR" sz="1700" dirty="0"/>
                  <a:t> είναι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17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1700" dirty="0"/>
                  <a:t>και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17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l-GR" sz="1700" dirty="0"/>
                  <a:t>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700" dirty="0"/>
                  <a:t>• </a:t>
                </a:r>
                <a:r>
                  <a:rPr lang="el-GR" sz="1700" b="1" dirty="0" err="1"/>
                  <a:t>Μηκοτομή</a:t>
                </a:r>
                <a:r>
                  <a:rPr lang="el-GR" sz="1700" b="1" dirty="0"/>
                  <a:t> του ρεύματος: </a:t>
                </a:r>
                <a:r>
                  <a:rPr lang="el-GR" sz="1700" dirty="0"/>
                  <a:t>είναι η κατά μήκος τομή του κυρίως ρεύματος της υδρολογικής λεκάνης (διαιρείται η υψομετρική διαφορά ανάμεσα στο χαμηλότερο και υψηλότερο σημείο του ρεύματος με το ολικό μήκος του).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700" dirty="0"/>
                  <a:t>• </a:t>
                </a:r>
                <a:r>
                  <a:rPr lang="el-GR" sz="1700" b="1" dirty="0"/>
                  <a:t>Μέση κλίση της υδρολογικής λεκάνης: </a:t>
                </a:r>
                <a:r>
                  <a:rPr lang="el-GR" sz="1700" dirty="0"/>
                  <a:t>Αν </a:t>
                </a:r>
                <a14:m>
                  <m:oMath xmlns:m="http://schemas.openxmlformats.org/officeDocument/2006/math">
                    <m:r>
                      <a:rPr lang="el-GR" sz="1700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l-GR" sz="1700" dirty="0"/>
                  <a:t> είναι η </a:t>
                </a:r>
                <a:r>
                  <a:rPr lang="el-GR" sz="1700" dirty="0" err="1"/>
                  <a:t>ισοδιάσταση</a:t>
                </a:r>
                <a:r>
                  <a:rPr lang="el-GR" sz="1700" dirty="0"/>
                  <a:t> των ισοϋψών,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700" i="0" dirty="0" smtClean="0">
                        <a:latin typeface="Cambria Math" panose="02040503050406030204" pitchFamily="18" charset="0"/>
                      </a:rPr>
                      <m:t>Ν</m:t>
                    </m:r>
                  </m:oMath>
                </a14:m>
                <a:r>
                  <a:rPr lang="el-GR" sz="1700" dirty="0"/>
                  <a:t> είναι ο αριθμός των διασταυρώσεων των ισοϋψών με τις γραμμές του </a:t>
                </a:r>
                <a:r>
                  <a:rPr lang="el-GR" sz="1700" dirty="0" err="1"/>
                  <a:t>κανναβου</a:t>
                </a:r>
                <a:r>
                  <a:rPr lang="el-GR" sz="1700" dirty="0"/>
                  <a:t> προς τη μια κατεύθυνση και L είναι το μήκος όλων των γραμμών προς την κατεύθυνση αυτή, η κλίση S δίνεται από τη σχέση: </a:t>
                </a:r>
                <a14:m>
                  <m:oMath xmlns:m="http://schemas.openxmlformats.org/officeDocument/2006/math"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h𝑁</m:t>
                        </m:r>
                      </m:num>
                      <m:den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en-GB" sz="17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700" b="1" dirty="0"/>
                  <a:t>• </a:t>
                </a:r>
                <a:r>
                  <a:rPr lang="en-US" sz="1700" b="1" dirty="0"/>
                  <a:t>E</a:t>
                </a:r>
                <a:r>
                  <a:rPr lang="el-GR" sz="1700" b="1" dirty="0" err="1"/>
                  <a:t>πιφάνεια</a:t>
                </a:r>
                <a:r>
                  <a:rPr lang="el-GR" sz="1700" b="1" dirty="0"/>
                  <a:t> των ρευμάτων της υδρολογικής λεκάνης</a:t>
                </a:r>
                <a:r>
                  <a:rPr lang="en-US" sz="1700" b="1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𝑏𝐿</m:t>
                        </m:r>
                      </m:num>
                      <m:den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700" dirty="0"/>
                  <a:t>, </a:t>
                </a:r>
                <a14:m>
                  <m:oMath xmlns:m="http://schemas.openxmlformats.org/officeDocument/2006/math"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1700" dirty="0"/>
                  <a:t> </a:t>
                </a:r>
                <a:r>
                  <a:rPr lang="el-GR" sz="1700" dirty="0"/>
                  <a:t>το πλάτος οποιουδήποτε ρεύματος στο σημείο της συμβολής του με ρεύμα ανώτερης τάξεως, </a:t>
                </a:r>
                <a14:m>
                  <m:oMath xmlns:m="http://schemas.openxmlformats.org/officeDocument/2006/math">
                    <m:r>
                      <a:rPr lang="el-GR" sz="160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l-GR" sz="16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1600" dirty="0"/>
                  <a:t>το μήκος του ρεύματος</a:t>
                </a:r>
                <a:endParaRPr lang="en-GB" sz="160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  <a:blipFill>
                <a:blip r:embed="rId2"/>
                <a:stretch>
                  <a:fillRect l="-340" t="-508" b="-76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5988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7FFFA9F-2226-4A1D-A44F-225088782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922" y="3959409"/>
            <a:ext cx="7998802" cy="18819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Επιφανειακή Απορροή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</p:spPr>
            <p:txBody>
              <a:bodyPr>
                <a:no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l-GR" sz="1600" b="1" dirty="0"/>
                  <a:t>Επιφανειακή Απορροή Τύπου HORTON (1933) 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0" dirty="0" smtClean="0">
                        <a:latin typeface="Cambria Math" panose="02040503050406030204" pitchFamily="18" charset="0"/>
                      </a:rPr>
                      <m:t>Α</m:t>
                    </m:r>
                    <m:r>
                      <a:rPr lang="el-GR" sz="1600" i="1" dirty="0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l-GR" sz="16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i="1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l-GR" sz="16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160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l-GR" sz="1600" i="1" dirty="0">
                        <a:latin typeface="Cambria Math" panose="02040503050406030204" pitchFamily="18" charset="0"/>
                      </a:rPr>
                      <m:t> → (</m:t>
                    </m:r>
                    <m:r>
                      <a:rPr lang="en-US" sz="1600" i="1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l-GR" sz="1600" i="1" dirty="0">
                        <a:latin typeface="Cambria Math" panose="02040503050406030204" pitchFamily="18" charset="0"/>
                      </a:rPr>
                      <m:t> –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l-GR" sz="1600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l-GR" sz="1600" dirty="0"/>
                  <a:t>= άμεση απορροή</a:t>
                </a:r>
                <a:endParaRPr lang="en-GB" sz="1600" dirty="0"/>
              </a:p>
              <a:p>
                <a:r>
                  <a:rPr lang="el-GR" sz="1600" dirty="0"/>
                  <a:t>           </a:t>
                </a:r>
                <a:r>
                  <a:rPr lang="en-US" sz="1600" dirty="0"/>
                  <a:t>                     excess runoff</a:t>
                </a:r>
                <a:endParaRPr lang="en-GB" sz="1600" dirty="0"/>
              </a:p>
              <a:p>
                <a:r>
                  <a:rPr lang="en-US" sz="1600" dirty="0"/>
                  <a:t>                                excess rainfall </a:t>
                </a:r>
                <a:endParaRPr lang="el-GR" sz="1600" dirty="0"/>
              </a:p>
              <a:p>
                <a:pPr marL="0" indent="0">
                  <a:buNone/>
                </a:pPr>
                <a:r>
                  <a:rPr lang="el-GR" sz="1600" dirty="0"/>
                  <a:t>Φυσικές επιφάνειες με χαμηλό f</a:t>
                </a:r>
              </a:p>
              <a:p>
                <a:pPr marL="0" indent="0">
                  <a:buNone/>
                </a:pPr>
                <a:r>
                  <a:rPr lang="el-GR" sz="1600" dirty="0"/>
                  <a:t>Αστικές περιοχές</a:t>
                </a: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  <a:blipFill>
                <a:blip r:embed="rId3"/>
                <a:stretch>
                  <a:fillRect l="-283" t="-10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AC3CD278-FD72-44FB-89B9-06DB6A6C0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8147" y="1770185"/>
            <a:ext cx="5087815" cy="508781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5231B9-FDFC-4468-A587-45422034A1FA}"/>
              </a:ext>
            </a:extLst>
          </p:cNvPr>
          <p:cNvSpPr txBox="1"/>
          <p:nvPr/>
        </p:nvSpPr>
        <p:spPr>
          <a:xfrm>
            <a:off x="6381133" y="1538190"/>
            <a:ext cx="6096000" cy="303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" indent="-91440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Επιφανειακή Απορροή Κορεσμού (</a:t>
            </a:r>
            <a:r>
              <a:rPr lang="el-GR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Saturation</a:t>
            </a:r>
            <a:r>
              <a:rPr lang="el-GR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l-GR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Overland</a:t>
            </a:r>
            <a:r>
              <a:rPr lang="el-GR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l-GR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Flow</a:t>
            </a:r>
            <a:r>
              <a:rPr lang="el-GR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257271-EEDD-434A-A11D-86629CE16798}"/>
              </a:ext>
            </a:extLst>
          </p:cNvPr>
          <p:cNvSpPr/>
          <p:nvPr/>
        </p:nvSpPr>
        <p:spPr>
          <a:xfrm>
            <a:off x="492369" y="1538190"/>
            <a:ext cx="5017593" cy="52377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7BCD58-8A64-4C15-98BB-B88B623A6766}"/>
              </a:ext>
            </a:extLst>
          </p:cNvPr>
          <p:cNvSpPr/>
          <p:nvPr/>
        </p:nvSpPr>
        <p:spPr>
          <a:xfrm>
            <a:off x="6444293" y="1538190"/>
            <a:ext cx="5017593" cy="52377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289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 err="1"/>
              <a:t>Υδρογράφημα</a:t>
            </a:r>
            <a:r>
              <a:rPr lang="el-GR" dirty="0"/>
              <a:t> Πλημμύρας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560352"/>
            <a:ext cx="10753725" cy="479811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AE024-C9C5-495F-8714-23DEFC316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9460" y="1331204"/>
            <a:ext cx="5951486" cy="209779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0002376-AF5D-40AF-8C2B-3D0645867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7600" y="4009829"/>
            <a:ext cx="6748904" cy="213143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53DCF74-C779-4AEA-9672-5E8A73C72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0" y="1440553"/>
            <a:ext cx="7039828" cy="5335385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8D97FA2-F1AC-4A65-8432-D23C0BC1175B}"/>
              </a:ext>
            </a:extLst>
          </p:cNvPr>
          <p:cNvSpPr/>
          <p:nvPr/>
        </p:nvSpPr>
        <p:spPr>
          <a:xfrm>
            <a:off x="0" y="6611815"/>
            <a:ext cx="2649415" cy="363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44E8885-502C-4912-98A7-0F06683EA042}"/>
              </a:ext>
            </a:extLst>
          </p:cNvPr>
          <p:cNvSpPr/>
          <p:nvPr/>
        </p:nvSpPr>
        <p:spPr>
          <a:xfrm>
            <a:off x="2138631" y="6764215"/>
            <a:ext cx="2649415" cy="363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20CA637-2124-4EFF-8F7A-7884A66BAF6B}"/>
              </a:ext>
            </a:extLst>
          </p:cNvPr>
          <p:cNvSpPr/>
          <p:nvPr/>
        </p:nvSpPr>
        <p:spPr>
          <a:xfrm>
            <a:off x="4608855" y="6714029"/>
            <a:ext cx="2649415" cy="363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6CACF0D-3132-4860-9163-96989060F2E8}"/>
              </a:ext>
            </a:extLst>
          </p:cNvPr>
          <p:cNvSpPr/>
          <p:nvPr/>
        </p:nvSpPr>
        <p:spPr>
          <a:xfrm>
            <a:off x="5678185" y="6676292"/>
            <a:ext cx="2649415" cy="363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37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FD5451A-F0D2-41AF-A206-47F7862E1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141" y="3192894"/>
            <a:ext cx="6735275" cy="36651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Διαχωρισμός βασικής ροής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805AD56-983C-4098-97B4-8C91C6319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560352"/>
            <a:ext cx="10753725" cy="47981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600" dirty="0"/>
              <a:t>• Συνήθως χρειαζόμαστε την άμεση απορροή και όχι τη συνολική (άμεση + βασική) </a:t>
            </a:r>
            <a:r>
              <a:rPr lang="el-GR" sz="1600" dirty="0">
                <a:sym typeface="Wingdings" panose="05000000000000000000" pitchFamily="2" charset="2"/>
              </a:rPr>
              <a:t></a:t>
            </a:r>
            <a:r>
              <a:rPr lang="el-GR" sz="1600" dirty="0"/>
              <a:t> ανάγκη διαχωρισμού των συνιστωσών της απορροής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600" dirty="0"/>
              <a:t>– </a:t>
            </a:r>
            <a:r>
              <a:rPr lang="el-GR" sz="1600" b="1" dirty="0"/>
              <a:t>Αδρομερώς</a:t>
            </a:r>
            <a:r>
              <a:rPr lang="el-GR" sz="1600" dirty="0"/>
              <a:t>: διαχωρισμός της άμεσης από τη βασική απορροή φέρνοντας ευθεία από το Β // με τον άξονα των χρόνων, ή θεωρώντας σημείο Κ, ή ενώνοντας το Β με το Δ (πιο ρεαλιστικό).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600" dirty="0"/>
              <a:t>– Ανάπτυξη άλλων προσεγγίσεων κυρίως γραφικών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663436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Διαχωρισμός άμεσης/βασικής ροής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805AD56-983C-4098-97B4-8C91C6319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560352"/>
            <a:ext cx="10753725" cy="47981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u="sng" dirty="0"/>
              <a:t>1) </a:t>
            </a:r>
            <a:r>
              <a:rPr lang="el-GR" sz="1800" u="sng" dirty="0"/>
              <a:t>Μέθοδοι Ευθείας Γραμμής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l-GR" sz="1800" u="sng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sz="1800" u="sng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sz="1800" u="sng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sz="1800" u="sng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sz="1800" u="sng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u="sng" dirty="0"/>
              <a:t>2) </a:t>
            </a:r>
            <a:r>
              <a:rPr lang="el-GR" sz="1800" u="sng" dirty="0"/>
              <a:t>Μέθοδος Σταθερής Βάσης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800" dirty="0"/>
              <a:t>										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B70473-E130-424A-B929-DE82D1205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30" y="1691249"/>
            <a:ext cx="7712591" cy="2700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F149B1-972A-4A78-952D-2C7EA4474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30" y="4632540"/>
            <a:ext cx="5017858" cy="25581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14C567F-67F8-4C64-B981-FF330EF0560D}"/>
                  </a:ext>
                </a:extLst>
              </p:cNvPr>
              <p:cNvSpPr txBox="1"/>
              <p:nvPr/>
            </p:nvSpPr>
            <p:spPr>
              <a:xfrm>
                <a:off x="3981451" y="5025831"/>
                <a:ext cx="2114550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dirty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pt-BR" i="1" dirty="0" smtClean="0">
                          <a:latin typeface="Cambria Math" panose="02040503050406030204" pitchFamily="18" charset="0"/>
                        </a:rPr>
                        <m:t> = 0.83∙</m:t>
                      </m:r>
                      <m:sSup>
                        <m:sSupPr>
                          <m:ctrlPr>
                            <a:rPr lang="pt-BR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0.2</m:t>
                          </m:r>
                        </m:sup>
                      </m:sSup>
                    </m:oMath>
                  </m:oMathPara>
                </a14:m>
                <a:endParaRPr lang="pt-BR" dirty="0"/>
              </a:p>
              <a:p>
                <a:r>
                  <a:rPr lang="pt-BR" dirty="0"/>
                  <a:t>   days           km</a:t>
                </a:r>
                <a:r>
                  <a:rPr lang="pt-BR" baseline="30000" dirty="0"/>
                  <a:t>2</a:t>
                </a:r>
              </a:p>
              <a:p>
                <a:endParaRPr lang="pt-BR" dirty="0"/>
              </a:p>
              <a:p>
                <a:r>
                  <a:rPr lang="pt-BR" dirty="0"/>
                  <a:t>   </a:t>
                </a:r>
                <a14:m>
                  <m:oMath xmlns:m="http://schemas.openxmlformats.org/officeDocument/2006/math">
                    <m:r>
                      <a:rPr lang="pt-BR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 = </m:t>
                    </m:r>
                    <m:sSup>
                      <m:sSupPr>
                        <m:ctrlPr>
                          <a:rPr lang="pt-B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0.2</m:t>
                        </m:r>
                      </m:sup>
                    </m:sSup>
                  </m:oMath>
                </a14:m>
                <a:endParaRPr lang="pt-BR" dirty="0"/>
              </a:p>
              <a:p>
                <a:r>
                  <a:rPr lang="pt-BR" dirty="0"/>
                  <a:t>             mi</a:t>
                </a:r>
                <a:r>
                  <a:rPr lang="pt-BR" baseline="30000" dirty="0"/>
                  <a:t>2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14C567F-67F8-4C64-B981-FF330EF05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451" y="5025831"/>
                <a:ext cx="2114550" cy="1477328"/>
              </a:xfrm>
              <a:prstGeom prst="rect">
                <a:avLst/>
              </a:prstGeom>
              <a:blipFill>
                <a:blip r:embed="rId4"/>
                <a:stretch>
                  <a:fillRect b="-53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2FFA6A3-D511-404C-A1AA-38EAFE631770}"/>
              </a:ext>
            </a:extLst>
          </p:cNvPr>
          <p:cNvSpPr txBox="1"/>
          <p:nvPr/>
        </p:nvSpPr>
        <p:spPr>
          <a:xfrm>
            <a:off x="7562918" y="267228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u="sng" dirty="0"/>
              <a:t>3) </a:t>
            </a:r>
            <a:r>
              <a:rPr lang="el-GR" sz="1800" u="sng" dirty="0"/>
              <a:t>Μέθοδος Μεταβλητής Κλίσης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CBD045A-3322-4DB7-9A63-948757F18B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1685" y="3001646"/>
            <a:ext cx="7378300" cy="255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46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 fontScale="90000"/>
          </a:bodyPr>
          <a:lstStyle/>
          <a:p>
            <a:r>
              <a:rPr lang="en-GB" dirty="0"/>
              <a:t>Base flow Recession Curve (Normal depletion Curve)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805AD56-983C-4098-97B4-8C91C6319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560352"/>
            <a:ext cx="10753725" cy="47981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br>
              <a:rPr lang="en-US" sz="1600" dirty="0"/>
            </a:br>
            <a:r>
              <a:rPr lang="el-GR" sz="1600" dirty="0"/>
              <a:t>Από το </a:t>
            </a:r>
            <a:r>
              <a:rPr lang="en-GB" sz="1600" dirty="0"/>
              <a:t>linear Reservoir</a:t>
            </a:r>
            <a:endParaRPr lang="el-GR" sz="16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sz="1800" u="sng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sz="1800" u="sng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sz="1800" u="sng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800" dirty="0"/>
              <a:t>										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8856038-427D-42F8-8000-A0D27BCF1FF5}"/>
              </a:ext>
            </a:extLst>
          </p:cNvPr>
          <p:cNvGrpSpPr/>
          <p:nvPr/>
        </p:nvGrpSpPr>
        <p:grpSpPr>
          <a:xfrm>
            <a:off x="541537" y="2680301"/>
            <a:ext cx="6442267" cy="2866667"/>
            <a:chOff x="1053265" y="2311861"/>
            <a:chExt cx="6442267" cy="286666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D7A8911-16B2-4D42-9508-FB9FE12F9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53265" y="2311861"/>
              <a:ext cx="4923809" cy="286666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CD07225-F101-4954-8D35-D52EF5AE5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29431" y="2431246"/>
              <a:ext cx="6066101" cy="218898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FD6DA31-4301-4901-B9B7-5A172D00880A}"/>
              </a:ext>
            </a:extLst>
          </p:cNvPr>
          <p:cNvGrpSpPr/>
          <p:nvPr/>
        </p:nvGrpSpPr>
        <p:grpSpPr>
          <a:xfrm>
            <a:off x="6096000" y="3043853"/>
            <a:ext cx="5312528" cy="2139561"/>
            <a:chOff x="6096000" y="3043853"/>
            <a:chExt cx="5312528" cy="213956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CA6CF53-0997-45B9-B609-0AF6DF1CC1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3237" r="7511"/>
            <a:stretch/>
          </p:blipFill>
          <p:spPr>
            <a:xfrm>
              <a:off x="6096000" y="3043853"/>
              <a:ext cx="5312528" cy="2139561"/>
            </a:xfrm>
            <a:prstGeom prst="rect">
              <a:avLst/>
            </a:prstGeom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DB8F165-BE85-4CBC-ACCF-7A70BA65A89C}"/>
                </a:ext>
              </a:extLst>
            </p:cNvPr>
            <p:cNvCxnSpPr/>
            <p:nvPr/>
          </p:nvCxnSpPr>
          <p:spPr>
            <a:xfrm flipH="1">
              <a:off x="6920917" y="4043494"/>
              <a:ext cx="402672" cy="39428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F152110-E611-44D1-9E0F-A7D74D62F2C6}"/>
                </a:ext>
              </a:extLst>
            </p:cNvPr>
            <p:cNvCxnSpPr>
              <a:cxnSpLocks/>
            </p:cNvCxnSpPr>
            <p:nvPr/>
          </p:nvCxnSpPr>
          <p:spPr>
            <a:xfrm>
              <a:off x="8163968" y="4113633"/>
              <a:ext cx="0" cy="48353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EBE3D15-D4DB-4334-9DDD-4A3B9234172C}"/>
                </a:ext>
              </a:extLst>
            </p:cNvPr>
            <p:cNvCxnSpPr>
              <a:cxnSpLocks/>
            </p:cNvCxnSpPr>
            <p:nvPr/>
          </p:nvCxnSpPr>
          <p:spPr>
            <a:xfrm>
              <a:off x="8979098" y="4113633"/>
              <a:ext cx="685019" cy="48353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7892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714F6BD-B2BC-4062-AF57-862A431176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186" y="542239"/>
            <a:ext cx="5585240" cy="631576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 fontScale="90000"/>
          </a:bodyPr>
          <a:lstStyle/>
          <a:p>
            <a:r>
              <a:rPr lang="el-GR" dirty="0"/>
              <a:t>Διαχωρισμός βασικής ροής &amp; χαρακτηριστικά μεγέθη </a:t>
            </a:r>
            <a:br>
              <a:rPr lang="el-GR" dirty="0"/>
            </a:br>
            <a:r>
              <a:rPr lang="el-GR" dirty="0" err="1"/>
              <a:t>υδρογραφήματος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B9CF30-4FAA-41CB-AA3D-91611EDF0243}"/>
              </a:ext>
            </a:extLst>
          </p:cNvPr>
          <p:cNvSpPr txBox="1"/>
          <p:nvPr/>
        </p:nvSpPr>
        <p:spPr>
          <a:xfrm>
            <a:off x="402671" y="2784058"/>
            <a:ext cx="603609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dirty="0"/>
              <a:t>Σκαρίφημα τυπικού </a:t>
            </a:r>
            <a:r>
              <a:rPr lang="el-GR" sz="2000" dirty="0" err="1"/>
              <a:t>πλημμυρικού</a:t>
            </a:r>
            <a:r>
              <a:rPr lang="el-GR" sz="2000" dirty="0"/>
              <a:t> </a:t>
            </a:r>
            <a:r>
              <a:rPr lang="el-GR" sz="2000" dirty="0" err="1"/>
              <a:t>υδρογραφήματος</a:t>
            </a:r>
            <a:r>
              <a:rPr lang="el-GR" sz="2000" dirty="0"/>
              <a:t> με το αντίστοιχο </a:t>
            </a:r>
            <a:r>
              <a:rPr lang="el-GR" sz="2000" dirty="0" err="1"/>
              <a:t>υετογράφημα</a:t>
            </a:r>
            <a:r>
              <a:rPr lang="el-GR" sz="2000" dirty="0"/>
              <a:t>. Διαχωρισμός των συνιστωσών του </a:t>
            </a:r>
            <a:r>
              <a:rPr lang="el-GR" sz="2000" dirty="0" err="1"/>
              <a:t>υδρογραφήματος</a:t>
            </a:r>
            <a:r>
              <a:rPr lang="el-GR" sz="2000" dirty="0"/>
              <a:t> και χαρακτηριστικοί χρόνοι (Πηγή:</a:t>
            </a:r>
          </a:p>
          <a:p>
            <a:r>
              <a:rPr lang="el-GR" sz="2000" dirty="0"/>
              <a:t>Κουτσογιάννης και Ξανθόπουλος, 1999).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316503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Διαχωρισμός βασικής ροής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805AD56-983C-4098-97B4-8C91C6319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560352"/>
            <a:ext cx="10753725" cy="47981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800" dirty="0"/>
              <a:t>• </a:t>
            </a:r>
            <a:r>
              <a:rPr lang="en-GB" sz="1800" b="1" dirty="0"/>
              <a:t>BASE-FLOW INDEX (BFI) - ΓΡΑΦΙΚΕΣ ΜΕΘΟΔΟΙ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9D16B7-8DBE-4E01-BE84-007D5C54A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47" y="2121878"/>
            <a:ext cx="9665383" cy="473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323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2501D1-DFCD-4D8A-BC5B-A366E3E4A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554" y="1800857"/>
            <a:ext cx="8262938" cy="50571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Διαχωρισμός βασικής ροής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805AD56-983C-4098-97B4-8C91C6319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560352"/>
            <a:ext cx="10753725" cy="47981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800" dirty="0"/>
              <a:t>• </a:t>
            </a:r>
            <a:r>
              <a:rPr lang="el-GR" sz="1800" b="1" dirty="0"/>
              <a:t>ΜΕΘΟΔΟΣ ΤΩΝ ΛΟΓΑΡΙΘΜΩΝ</a:t>
            </a:r>
            <a:endParaRPr lang="en-GB" sz="1800" b="1" dirty="0"/>
          </a:p>
        </p:txBody>
      </p:sp>
    </p:spTree>
    <p:extLst>
      <p:ext uri="{BB962C8B-B14F-4D97-AF65-F5344CB8AC3E}">
        <p14:creationId xmlns:p14="http://schemas.microsoft.com/office/powerpoint/2010/main" val="189954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FA047E-11C5-496C-A84F-7104D6907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492" y="1829534"/>
            <a:ext cx="8519016" cy="50284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Διαχωρισμός βασικής ροής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805AD56-983C-4098-97B4-8C91C6319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560352"/>
            <a:ext cx="10753725" cy="47981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1800" dirty="0"/>
              <a:t>• </a:t>
            </a:r>
            <a:r>
              <a:rPr lang="el-GR" sz="1800" b="1" dirty="0"/>
              <a:t>ΜΕΘΟΔΟΣ ΤΩΝ ΛΟΓΑΡΙΘΜΩΝ</a:t>
            </a:r>
            <a:endParaRPr lang="en-GB" sz="1800" b="1" dirty="0"/>
          </a:p>
        </p:txBody>
      </p:sp>
    </p:spTree>
    <p:extLst>
      <p:ext uri="{BB962C8B-B14F-4D97-AF65-F5344CB8AC3E}">
        <p14:creationId xmlns:p14="http://schemas.microsoft.com/office/powerpoint/2010/main" val="1600077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C9B41D-9BBB-45DF-9404-033C04CD6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766" y="3572368"/>
            <a:ext cx="7049058" cy="3450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 fontScale="90000"/>
          </a:bodyPr>
          <a:lstStyle/>
          <a:p>
            <a:r>
              <a:rPr lang="el-GR" dirty="0"/>
              <a:t>Μέθοδοι Υπολογισμού </a:t>
            </a:r>
            <a:r>
              <a:rPr lang="el-GR" dirty="0" err="1"/>
              <a:t>Πλημμυρικής</a:t>
            </a:r>
            <a:r>
              <a:rPr lang="el-GR" dirty="0"/>
              <a:t> Απορροής</a:t>
            </a:r>
            <a:r>
              <a:rPr lang="en-US" dirty="0"/>
              <a:t> 1. </a:t>
            </a:r>
            <a:r>
              <a:rPr lang="el-GR" dirty="0"/>
              <a:t>Δείκτης Φ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800" b="1" u="sng" dirty="0"/>
                  <a:t>Δείκτης Φ (Φ – </a:t>
                </a:r>
                <a:r>
                  <a:rPr lang="el-GR" sz="1800" b="1" u="sng" dirty="0" err="1"/>
                  <a:t>index</a:t>
                </a:r>
                <a:r>
                  <a:rPr lang="el-GR" sz="1800" b="1" u="sng" dirty="0"/>
                  <a:t>)</a:t>
                </a:r>
                <a:r>
                  <a:rPr lang="en-US" sz="1800" b="1" u="sng" dirty="0"/>
                  <a:t>:</a:t>
                </a:r>
                <a:br>
                  <a:rPr lang="en-US" sz="1800" b="1" u="sng" dirty="0"/>
                </a:br>
                <a:r>
                  <a:rPr lang="el-GR" sz="1800" dirty="0"/>
                  <a:t>Σταθερή ταχύτητα απωλειών που δίνει το περίσσευμα βροχόπτωσης (</a:t>
                </a:r>
                <a:r>
                  <a:rPr lang="el-GR" sz="1800" dirty="0" err="1"/>
                  <a:t>excess</a:t>
                </a:r>
                <a:r>
                  <a:rPr lang="el-GR" sz="1800" dirty="0"/>
                  <a:t> </a:t>
                </a:r>
                <a:r>
                  <a:rPr lang="el-GR" sz="1800" dirty="0" err="1"/>
                  <a:t>rainfall</a:t>
                </a:r>
                <a:r>
                  <a:rPr lang="el-GR" sz="1800" dirty="0"/>
                  <a:t>) </a:t>
                </a:r>
                <a:r>
                  <a:rPr lang="el-GR" sz="1800" dirty="0" err="1"/>
                  <a:t>ίσον</a:t>
                </a:r>
                <a:r>
                  <a:rPr lang="el-GR" sz="1800" dirty="0"/>
                  <a:t> με το ύψος του </a:t>
                </a:r>
                <a:r>
                  <a:rPr lang="el-GR" sz="1800" dirty="0" err="1"/>
                  <a:t>direct</a:t>
                </a:r>
                <a:r>
                  <a:rPr lang="el-GR" sz="1800" dirty="0"/>
                  <a:t> </a:t>
                </a:r>
                <a:r>
                  <a:rPr lang="el-GR" sz="1800" dirty="0" err="1"/>
                  <a:t>runoff</a:t>
                </a:r>
                <a:r>
                  <a:rPr lang="el-GR" sz="18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8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GB" sz="18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𝑟</m:t>
                          </m:r>
                        </m:e>
                        <m:sub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𝑑</m:t>
                          </m:r>
                        </m:sub>
                      </m:sSub>
                      <m:r>
                        <a:rPr lang="el-GR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 = </m:t>
                      </m:r>
                      <m:nary>
                        <m:naryPr>
                          <m:chr m:val="∑"/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naryPr>
                        <m:sub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𝑚</m:t>
                          </m:r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=1</m:t>
                          </m:r>
                        </m:sub>
                        <m:sup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𝑀</m:t>
                          </m:r>
                        </m:sup>
                        <m:e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dPr>
                            <m:e>
                              <m:limLow>
                                <m:limLow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limLowPr>
                                <m:e>
                                  <m:groupChr>
                                    <m:groupChrPr>
                                      <m:chr m:val="⏟"/>
                                      <m:ctrlPr>
                                        <a:rPr lang="en-GB" sz="18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groupChrPr>
                                    <m:e>
                                      <m:sSub>
                                        <m:sSubPr>
                                          <m:ctrlPr>
                                            <a:rPr lang="en-GB" sz="1800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l-GR" sz="1800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l-GR" sz="1800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</m:e>
                                  </m:groupChr>
                                </m:e>
                                <m:lim>
                                  <m:r>
                                    <a:rPr lang="el-GR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𝛽𝜌𝜊𝜒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ό</m:t>
                                  </m:r>
                                  <m:r>
                                    <a:rPr lang="el-GR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𝜋𝜏𝜔𝜎𝜂</m:t>
                                  </m:r>
                                </m:lim>
                              </m:limLow>
                              <m:r>
                                <a:rPr lang="el-GR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− </m:t>
                              </m:r>
                              <m:r>
                                <a:rPr lang="el-GR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𝛷</m:t>
                              </m:r>
                              <m:r>
                                <a:rPr lang="el-GR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 ⋅ </m:t>
                              </m:r>
                              <m:r>
                                <a:rPr lang="el-GR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𝛥</m:t>
                              </m:r>
                              <m:r>
                                <a:rPr lang="el-GR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endParaRPr lang="en-GB" sz="180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  <a:blipFill>
                <a:blip r:embed="rId3"/>
                <a:stretch>
                  <a:fillRect l="-454" t="-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4529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Συνολική Εκτίμηση Ελλειμάτων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008D4D-B2AC-4872-A645-00AD96A20B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560513"/>
            <a:ext cx="5515769" cy="5269886"/>
          </a:xfrm>
        </p:spPr>
      </p:pic>
    </p:spTree>
    <p:extLst>
      <p:ext uri="{BB962C8B-B14F-4D97-AF65-F5344CB8AC3E}">
        <p14:creationId xmlns:p14="http://schemas.microsoft.com/office/powerpoint/2010/main" val="1450348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 fontScale="90000"/>
          </a:bodyPr>
          <a:lstStyle/>
          <a:p>
            <a:r>
              <a:rPr lang="el-GR" dirty="0"/>
              <a:t>Συνολική εκτίμηση ελλειμμάτων</a:t>
            </a:r>
            <a:br>
              <a:rPr lang="el-GR" dirty="0"/>
            </a:br>
            <a:r>
              <a:rPr lang="el-GR" dirty="0"/>
              <a:t>Μέθοδος του Δείκτη φ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br>
                  <a:rPr lang="el-GR" sz="1800" dirty="0"/>
                </a:br>
                <a:r>
                  <a:rPr lang="el-GR" sz="1800" dirty="0"/>
                  <a:t>Η διήθηση και η κατακράτηση μεμονωμένα εκτιμώνται δύσκολα, αλλά αυτό που ενδιαφέρει είναι το συνολικό έλλειμμα λόγω και των δύο υδρολογικών διεργασιών. 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800" dirty="0"/>
                  <a:t>Η </a:t>
                </a:r>
                <a:r>
                  <a:rPr lang="el-GR" sz="1800" b="1" dirty="0"/>
                  <a:t>Μέθοδος του δείκτη </a:t>
                </a:r>
                <a:r>
                  <a:rPr lang="el-GR" sz="1800" b="1" i="1" dirty="0"/>
                  <a:t>φ</a:t>
                </a:r>
                <a:r>
                  <a:rPr lang="el-GR" sz="1800" b="1" dirty="0"/>
                  <a:t> </a:t>
                </a:r>
                <a:r>
                  <a:rPr lang="el-GR" sz="1800" dirty="0"/>
                  <a:t>χρησιμοποιείται για τον προσδιορισμό των ολικών ελλειμμάτων. 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800" dirty="0"/>
                  <a:t>Παραδοχή: Τα ελλείμματα πραγματοποιούνται με σταθερό ρυθμό, </a:t>
                </a:r>
                <a:r>
                  <a:rPr lang="el-GR" sz="1800" b="1" i="1" dirty="0"/>
                  <a:t>φ</a:t>
                </a:r>
                <a:r>
                  <a:rPr lang="el-GR" sz="1800" dirty="0"/>
                  <a:t> (σε μονάδες έντασης βροχόπτωσης). 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800" dirty="0"/>
                  <a:t>Αν έχω συνολική βροχόπτωση έντασης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800" b="0" i="0" smtClean="0">
                            <a:latin typeface="Cambria Math" panose="02040503050406030204" pitchFamily="18" charset="0"/>
                          </a:rPr>
                          <m:t>ΟΛ</m:t>
                        </m:r>
                      </m:sub>
                    </m:sSub>
                  </m:oMath>
                </a14:m>
                <a:r>
                  <a:rPr lang="el-GR" sz="1800" dirty="0"/>
                  <a:t>[</a:t>
                </a:r>
                <a:r>
                  <a:rPr lang="el-GR" sz="1800" dirty="0" err="1"/>
                  <a:t>mm</a:t>
                </a:r>
                <a:r>
                  <a:rPr lang="el-GR" sz="1800" dirty="0"/>
                  <a:t>/</a:t>
                </a:r>
                <a:r>
                  <a:rPr lang="el-GR" sz="1800" dirty="0" err="1"/>
                  <a:t>hr</a:t>
                </a:r>
                <a:r>
                  <a:rPr lang="el-GR" sz="1800" dirty="0"/>
                  <a:t>] ή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800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l-GR" sz="1800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l-GR" sz="1800" dirty="0"/>
                  <a:t> και θεωρήσω τις απώλειες σταθερές και ίσες με φ [</a:t>
                </a:r>
                <a:r>
                  <a:rPr lang="el-GR" sz="1800" dirty="0" err="1"/>
                  <a:t>mm</a:t>
                </a:r>
                <a:r>
                  <a:rPr lang="el-GR" sz="1800" dirty="0"/>
                  <a:t>/</a:t>
                </a:r>
                <a:r>
                  <a:rPr lang="el-GR" sz="1800" dirty="0" err="1"/>
                  <a:t>hr</a:t>
                </a:r>
                <a:r>
                  <a:rPr lang="el-GR" sz="1800" dirty="0"/>
                  <a:t>], τότε η ενεργός (καθαρή) βροχόπτωση, δηλαδή το τμήμα της συνολικής βροχόπτωσης που θα μετασχηματιστεί σε άμεση απορροή θα έχει ένταση</a:t>
                </a:r>
                <a:endParaRPr lang="en-US" sz="18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sz="1800">
                              <a:latin typeface="Cambria Math" panose="02040503050406030204" pitchFamily="18" charset="0"/>
                            </a:rPr>
                            <m:t>ΟΛ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l-GR" sz="1800" i="1" dirty="0" smtClean="0">
                          <a:latin typeface="Cambria Math" panose="02040503050406030204" pitchFamily="18" charset="0"/>
                        </a:rPr>
                        <m:t>–</m:t>
                      </m:r>
                      <m:r>
                        <m:rPr>
                          <m:nor/>
                        </m:rPr>
                        <a:rPr lang="el-GR" sz="1800" b="1" i="1" dirty="0"/>
                        <m:t>φ</m:t>
                      </m:r>
                      <m:r>
                        <a:rPr lang="en-US" sz="18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l-GR" sz="1800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l-GR" sz="1800" i="1" dirty="0" err="1" smtClean="0">
                          <a:latin typeface="Cambria Math" panose="02040503050406030204" pitchFamily="18" charset="0"/>
                        </a:rPr>
                        <m:t>𝑚𝑚</m:t>
                      </m:r>
                      <m:r>
                        <a:rPr lang="el-GR" sz="180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l-GR" sz="1800" i="1" dirty="0" err="1" smtClean="0">
                          <a:latin typeface="Cambria Math" panose="02040503050406030204" pitchFamily="18" charset="0"/>
                        </a:rPr>
                        <m:t>h𝑟</m:t>
                      </m:r>
                      <m:r>
                        <a:rPr lang="el-GR" sz="1800" i="1" dirty="0" smtClean="0">
                          <a:latin typeface="Cambria Math" panose="02040503050406030204" pitchFamily="18" charset="0"/>
                        </a:rPr>
                        <m:t>] (</m:t>
                      </m:r>
                      <m:sSub>
                        <m:sSubPr>
                          <m:ctrlPr>
                            <a:rPr lang="el-GR" sz="18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800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l-GR" sz="1800" i="1" dirty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l-GR" sz="1800" i="1" dirty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l-GR" sz="18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endParaRPr lang="el-GR" sz="18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800" dirty="0"/>
                  <a:t>Επομένως, ο όγκος της άμεσης απορροής θα δίνεται από τη σχέση:</a:t>
                </a:r>
                <a:endParaRPr lang="en-US" sz="18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sz="1800" b="0" i="0" smtClean="0">
                              <a:latin typeface="Cambria Math" panose="02040503050406030204" pitchFamily="18" charset="0"/>
                            </a:rPr>
                            <m:t>αμ</m:t>
                          </m:r>
                          <m:r>
                            <a:rPr lang="el-GR" sz="1800" b="0" i="0" smtClean="0">
                              <a:latin typeface="Cambria Math" panose="02040503050406030204" pitchFamily="18" charset="0"/>
                            </a:rPr>
                            <m:t>. </m:t>
                          </m:r>
                          <m:r>
                            <m:rPr>
                              <m:sty m:val="p"/>
                            </m:rPr>
                            <a:rPr lang="el-GR" sz="1800" b="0" i="0" smtClean="0">
                              <a:latin typeface="Cambria Math" panose="02040503050406030204" pitchFamily="18" charset="0"/>
                            </a:rPr>
                            <m:t>απορροης</m:t>
                          </m:r>
                        </m:sub>
                      </m:sSub>
                      <m:r>
                        <a:rPr lang="el-G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l-G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l-GR" sz="1800" b="0" i="1" smtClean="0">
                              <a:latin typeface="Cambria Math" panose="02040503050406030204" pitchFamily="18" charset="0"/>
                            </a:rPr>
                            <m:t>𝜀𝜈</m:t>
                          </m:r>
                        </m:sub>
                      </m:sSub>
                      <m:r>
                        <a:rPr lang="el-G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sz="1800">
                                  <a:latin typeface="Cambria Math" panose="02040503050406030204" pitchFamily="18" charset="0"/>
                                </a:rPr>
                                <m:t>ΟΛ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l-GR" sz="1800" b="1" i="1" dirty="0"/>
                            <m:t>φ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  <a:blipFill>
                <a:blip r:embed="rId2"/>
                <a:stretch>
                  <a:fillRect l="-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3607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 fontScale="90000"/>
          </a:bodyPr>
          <a:lstStyle/>
          <a:p>
            <a:r>
              <a:rPr lang="el-GR" dirty="0"/>
              <a:t>Συνολική εκτίμηση ελλειμμάτων</a:t>
            </a:r>
            <a:br>
              <a:rPr lang="el-GR" dirty="0"/>
            </a:br>
            <a:r>
              <a:rPr lang="el-GR" dirty="0"/>
              <a:t>Μέθοδος του Δείκτη φ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1401D0E-224C-46C5-95BE-4E27165836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23" y="1560352"/>
            <a:ext cx="9016754" cy="5234084"/>
          </a:xfrm>
        </p:spPr>
      </p:pic>
    </p:spTree>
    <p:extLst>
      <p:ext uri="{BB962C8B-B14F-4D97-AF65-F5344CB8AC3E}">
        <p14:creationId xmlns:p14="http://schemas.microsoft.com/office/powerpoint/2010/main" val="729241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 fontScale="90000"/>
          </a:bodyPr>
          <a:lstStyle/>
          <a:p>
            <a:r>
              <a:rPr lang="el-GR" dirty="0"/>
              <a:t>Μέθοδοι Υπολογισμού </a:t>
            </a:r>
            <a:r>
              <a:rPr lang="el-GR" dirty="0" err="1"/>
              <a:t>Πλημμυρικής</a:t>
            </a:r>
            <a:r>
              <a:rPr lang="el-GR" dirty="0"/>
              <a:t> Απορροής</a:t>
            </a:r>
            <a:r>
              <a:rPr lang="en-US" dirty="0"/>
              <a:t> </a:t>
            </a:r>
            <a:r>
              <a:rPr lang="el-GR" dirty="0"/>
              <a:t>2</a:t>
            </a:r>
            <a:r>
              <a:rPr lang="en-US" dirty="0"/>
              <a:t>. </a:t>
            </a:r>
            <a:r>
              <a:rPr lang="el-GR" dirty="0"/>
              <a:t>Συντελεστής Απορροής (</a:t>
            </a:r>
            <a:r>
              <a:rPr lang="en-GB" dirty="0"/>
              <a:t>Runoff Coefficient)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0976" y="1560352"/>
                <a:ext cx="11249406" cy="4798115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endParaRPr lang="en-GB" sz="1800" dirty="0"/>
              </a:p>
              <a:p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nary>
                      </m:den>
                    </m:f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i="1">
                            <a:latin typeface="Cambria Math" panose="02040503050406030204" pitchFamily="18" charset="0"/>
                          </a:rPr>
                          <m:t>Ά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𝜇𝜀𝜎𝜂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 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𝛢𝜋𝜊𝜌𝜌𝜊𝜂</m:t>
                        </m:r>
                      </m:num>
                      <m:den>
                        <m:r>
                          <a:rPr lang="el-GR" i="1">
                            <a:latin typeface="Cambria Math" panose="02040503050406030204" pitchFamily="18" charset="0"/>
                          </a:rPr>
                          <m:t>𝛰𝜆𝜄𝜅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 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𝛽𝜌𝜊𝜒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ό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𝜋𝜏𝜔𝜎𝜂</m:t>
                        </m:r>
                      </m:den>
                    </m:f>
                  </m:oMath>
                </a14:m>
                <a:endParaRPr lang="en-GB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endParaRPr lang="en-GB" sz="180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0976" y="1560352"/>
                <a:ext cx="11249406" cy="479811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B61779-83A8-4F64-AD2A-DA7E99B750D3}"/>
                  </a:ext>
                </a:extLst>
              </p:cNvPr>
              <p:cNvSpPr txBox="1"/>
              <p:nvPr/>
            </p:nvSpPr>
            <p:spPr>
              <a:xfrm>
                <a:off x="180976" y="3024469"/>
                <a:ext cx="6096000" cy="23711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ja-JP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→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r</a:t>
                </a:r>
                <a:r>
                  <a:rPr lang="en-US" sz="18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d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∙ </a:t>
                </a:r>
                <a:r>
                  <a:rPr lang="el-GR" sz="3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Σ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R</a:t>
                </a:r>
                <a:r>
                  <a:rPr lang="en-US" sz="18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m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, όπου 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≈ 0,6 – 0,9</a:t>
                </a:r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Για τη μέγιστη αντιπλημμυρική παροχή:</a:t>
                </a:r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l-GR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𝑄</m:t>
                        </m:r>
                      </m:e>
                      <m:sub>
                        <m:r>
                          <a:rPr lang="el-GR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𝑝</m:t>
                        </m:r>
                      </m:sub>
                    </m:sSub>
                    <m:r>
                      <a:rPr lang="el-GR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  =  </m:t>
                    </m:r>
                    <m:r>
                      <a:rPr lang="el-GR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𝐶</m:t>
                    </m:r>
                    <m:r>
                      <a:rPr lang="el-GR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  ⋅   </m:t>
                    </m:r>
                    <m:r>
                      <a:rPr lang="el-GR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𝑖</m:t>
                    </m:r>
                    <m:r>
                      <a:rPr lang="el-GR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   ⋅</m:t>
                    </m:r>
                    <m:limLow>
                      <m:limLowPr>
                        <m:ctrlPr>
                          <a:rPr lang="en-GB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groupChrPr>
                          <m:e>
                            <m:r>
                              <a:rPr lang="el-GR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𝐴</m:t>
                            </m:r>
                          </m:e>
                        </m:groupChr>
                      </m:e>
                      <m:lim>
                        <m:eqArr>
                          <m:eqArrPr>
                            <m:ctrlP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eqArrPr>
                          <m:e>
                            <m:r>
                              <a:rPr lang="el-GR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&amp;</m:t>
                            </m:r>
                            <m:r>
                              <a:rPr lang="el-GR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𝜀𝜋𝜄𝜑𝛼𝜈𝜀𝜄𝛼</m:t>
                            </m:r>
                          </m:e>
                          <m:e>
                            <m:r>
                              <a:rPr lang="el-GR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&amp; </m:t>
                            </m:r>
                            <m:r>
                              <a:rPr lang="el-GR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𝜆𝜀𝜅𝛼𝜈𝜂𝜍</m:t>
                            </m:r>
                          </m:e>
                          <m:e>
                            <m:r>
                              <a:rPr lang="el-GR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&amp;</m:t>
                            </m:r>
                            <m:r>
                              <a:rPr lang="el-GR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𝛼𝜋𝜊𝜌𝜌𝜊𝜂𝜍</m:t>
                            </m:r>
                          </m:e>
                        </m:eqArr>
                      </m:lim>
                    </m:limLow>
                  </m:oMath>
                </a14:m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  , όπου 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 ≈ 0,1 – 0,3</a:t>
                </a:r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B61779-83A8-4F64-AD2A-DA7E99B75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76" y="3024469"/>
                <a:ext cx="6096000" cy="2371162"/>
              </a:xfrm>
              <a:prstGeom prst="rect">
                <a:avLst/>
              </a:prstGeom>
              <a:blipFill>
                <a:blip r:embed="rId3"/>
                <a:stretch>
                  <a:fillRect l="-900" t="-4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7A3A3A2-C80D-4AE4-B71D-E995B14B90FE}"/>
              </a:ext>
            </a:extLst>
          </p:cNvPr>
          <p:cNvSpPr txBox="1"/>
          <p:nvPr/>
        </p:nvSpPr>
        <p:spPr>
          <a:xfrm>
            <a:off x="6619876" y="1666604"/>
            <a:ext cx="1533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i="1" u="sng" dirty="0"/>
              <a:t>Παράδειγμα</a:t>
            </a:r>
            <a:endParaRPr lang="en-GB" i="1" u="sng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FA661C-BB39-4120-8245-A5A42C009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649" y="2142188"/>
            <a:ext cx="5373624" cy="24018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789BF56-1BE5-4813-B8DC-8029860D9AF5}"/>
                  </a:ext>
                </a:extLst>
              </p:cNvPr>
              <p:cNvSpPr txBox="1"/>
              <p:nvPr/>
            </p:nvSpPr>
            <p:spPr>
              <a:xfrm>
                <a:off x="3428048" y="4563649"/>
                <a:ext cx="10410825" cy="13728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𝑟</m:t>
                          </m:r>
                        </m:e>
                        <m:sub>
                          <m:r>
                            <a:rPr lang="el-GR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𝑑</m:t>
                          </m:r>
                        </m:sub>
                      </m:sSub>
                      <m:r>
                        <a:rPr lang="el-GR" sz="14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GB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naryPr>
                        <m:sub>
                          <m:r>
                            <a:rPr lang="el-GR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𝑖</m:t>
                          </m:r>
                          <m:r>
                            <a:rPr lang="el-GR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=1</m:t>
                          </m:r>
                        </m:sub>
                        <m:sup>
                          <m:r>
                            <a:rPr lang="el-GR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6</m:t>
                          </m:r>
                        </m:sup>
                        <m:e>
                          <m:d>
                            <m:dPr>
                              <m:ctrlPr>
                                <a:rPr lang="en-GB" sz="14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4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l-GR" sz="14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l-GR" sz="14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l-GR" sz="14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− </m:t>
                              </m:r>
                              <m:r>
                                <a:rPr lang="el-GR" sz="14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𝛷</m:t>
                              </m:r>
                              <m:r>
                                <a:rPr lang="el-GR" sz="14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 ⋅ </m:t>
                              </m:r>
                              <m:r>
                                <a:rPr lang="el-GR" sz="14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𝛥</m:t>
                              </m:r>
                              <m:r>
                                <a:rPr lang="el-GR" sz="14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𝑡</m:t>
                              </m:r>
                            </m:e>
                          </m:d>
                          <m:r>
                            <a:rPr lang="el-GR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  </m:t>
                          </m:r>
                          <m:r>
                            <a:rPr lang="el-GR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⇒</m:t>
                          </m:r>
                          <m:r>
                            <a:rPr lang="el-GR" sz="14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  </m:t>
                          </m:r>
                        </m:e>
                      </m:nary>
                    </m:oMath>
                  </m:oMathPara>
                </a14:m>
                <a:endParaRPr lang="en-GB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r>
                  <a:rPr lang="el-GR" sz="1400" dirty="0">
                    <a:effectLst/>
                    <a:ea typeface="MS Mincho" panose="02020609040205080304" pitchFamily="49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5,5=</m:t>
                    </m:r>
                    <m:d>
                      <m:d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dPr>
                      <m:e>
                        <m:r>
                          <a:rPr lang="el-GR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3−</m:t>
                        </m:r>
                        <m:r>
                          <a:rPr lang="el-GR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𝛷</m:t>
                        </m:r>
                        <m:r>
                          <a:rPr lang="el-GR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(1)</m:t>
                        </m:r>
                      </m:e>
                    </m:d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+</m:t>
                    </m:r>
                    <m:d>
                      <m:d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dPr>
                      <m:e>
                        <m:r>
                          <a:rPr lang="el-GR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5−</m:t>
                        </m:r>
                        <m:r>
                          <a:rPr lang="el-GR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𝛷</m:t>
                        </m:r>
                      </m:e>
                    </m:d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+</m:t>
                    </m:r>
                    <m:d>
                      <m:d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dPr>
                      <m:e>
                        <m:r>
                          <a:rPr lang="el-GR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3−</m:t>
                        </m:r>
                        <m:r>
                          <a:rPr lang="el-GR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𝛷</m:t>
                        </m:r>
                      </m:e>
                    </m:d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+</m:t>
                    </m:r>
                    <m:d>
                      <m:d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dPr>
                      <m:e>
                        <m:r>
                          <a:rPr lang="el-GR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4−</m:t>
                        </m:r>
                        <m:r>
                          <a:rPr lang="el-GR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𝛷</m:t>
                        </m:r>
                      </m:e>
                    </m:d>
                  </m:oMath>
                </a14:m>
                <a:endParaRPr lang="el-GR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n-GB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Cambria Math" panose="02040503050406030204" pitchFamily="18" charset="0"/>
                      </a:rPr>
                      <m:t>⇒</m:t>
                    </m:r>
                    <m:r>
                      <a:rPr lang="en-US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 </m:t>
                    </m:r>
                    <m:r>
                      <a:rPr lang="en-US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5,5=15</m:t>
                    </m:r>
                    <m:r>
                      <a:rPr lang="en-US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−</m:t>
                    </m:r>
                    <m:r>
                      <a:rPr lang="en-US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4</m:t>
                    </m:r>
                    <m:r>
                      <a:rPr lang="en-US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Cambria Math" panose="02040503050406030204" pitchFamily="18" charset="0"/>
                      </a:rPr>
                      <m:t>⋅</m:t>
                    </m:r>
                    <m:r>
                      <a:rPr lang="en-US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𝛷</m:t>
                    </m:r>
                    <m:r>
                      <a:rPr lang="en-US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 ⇒ </m:t>
                    </m:r>
                    <m:r>
                      <a:rPr lang="en-US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𝛷</m:t>
                    </m:r>
                    <m:r>
                      <a:rPr lang="en-US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=2,375</m:t>
                    </m:r>
                    <m:r>
                      <a:rPr lang="en-US" sz="1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  </m:t>
                    </m:r>
                    <m:f>
                      <m:fPr>
                        <m:type m:val="skw"/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𝑖𝑛</m:t>
                        </m:r>
                      </m:num>
                      <m:den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h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1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Check assumptio</a:t>
                </a:r>
                <a:r>
                  <a:rPr lang="en-US" sz="1400" dirty="0"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n</a:t>
                </a:r>
                <a:endParaRPr lang="en-GB" sz="1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789BF56-1BE5-4813-B8DC-8029860D9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8048" y="4563649"/>
                <a:ext cx="10410825" cy="1372812"/>
              </a:xfrm>
              <a:prstGeom prst="rect">
                <a:avLst/>
              </a:prstGeom>
              <a:blipFill>
                <a:blip r:embed="rId5"/>
                <a:stretch>
                  <a:fillRect b="-33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86564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 fontScale="90000"/>
          </a:bodyPr>
          <a:lstStyle/>
          <a:p>
            <a:r>
              <a:rPr lang="el-GR" dirty="0"/>
              <a:t>Μέθοδοι Υπολογισμού </a:t>
            </a:r>
            <a:r>
              <a:rPr lang="el-GR" dirty="0" err="1"/>
              <a:t>Πλημμυρικής</a:t>
            </a:r>
            <a:r>
              <a:rPr lang="el-GR" dirty="0"/>
              <a:t> Απορροής</a:t>
            </a:r>
            <a:r>
              <a:rPr lang="en-US" dirty="0"/>
              <a:t> </a:t>
            </a:r>
            <a:r>
              <a:rPr lang="el-GR" dirty="0"/>
              <a:t>3</a:t>
            </a:r>
            <a:r>
              <a:rPr lang="en-US" dirty="0"/>
              <a:t>. </a:t>
            </a:r>
            <a:r>
              <a:rPr lang="el-GR" dirty="0"/>
              <a:t>Μέθοδος Απωλειών του </a:t>
            </a:r>
            <a:r>
              <a:rPr lang="en-GB" dirty="0"/>
              <a:t>SCS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6" y="1560352"/>
            <a:ext cx="11249406" cy="479811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A0C381-43A1-4814-984B-98A5C5F9DC7E}"/>
                  </a:ext>
                </a:extLst>
              </p:cNvPr>
              <p:cNvSpPr txBox="1"/>
              <p:nvPr/>
            </p:nvSpPr>
            <p:spPr>
              <a:xfrm>
                <a:off x="469656" y="1614849"/>
                <a:ext cx="6096000" cy="52566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Ολική βροχόπτωση:   </a:t>
                </a:r>
                <a14:m>
                  <m:oMath xmlns:m="http://schemas.openxmlformats.org/officeDocument/2006/math"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𝑃</m:t>
                    </m:r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sSub>
                      <m:sSubPr>
                        <m:ctrlPr>
                          <a:rPr lang="en-GB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𝑃</m:t>
                        </m:r>
                      </m:e>
                      <m:sub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𝑒</m:t>
                        </m:r>
                      </m:sub>
                    </m:sSub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+</m:t>
                    </m:r>
                    <m:sSub>
                      <m:sSubPr>
                        <m:ctrlPr>
                          <a:rPr lang="en-GB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𝛪</m:t>
                        </m:r>
                      </m:e>
                      <m:sub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𝛼</m:t>
                        </m:r>
                      </m:sub>
                    </m:sSub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+</m:t>
                    </m:r>
                    <m:sSub>
                      <m:sSubPr>
                        <m:ctrlPr>
                          <a:rPr lang="en-GB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𝐹</m:t>
                        </m:r>
                      </m:e>
                      <m:sub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𝛼</m:t>
                        </m:r>
                      </m:sub>
                    </m:sSub>
                  </m:oMath>
                </a14:m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Συνολικές Δυνητικές Απώλειες = 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S 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και 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F</a:t>
                </a:r>
                <a:r>
                  <a:rPr lang="el-GR" sz="15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α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≤ 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S</a:t>
                </a:r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u="sng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Υπόθεση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l-GR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𝐹</m:t>
                            </m:r>
                          </m:e>
                          <m:sub>
                            <m:r>
                              <a:rPr lang="el-GR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𝛼</m:t>
                            </m:r>
                          </m:sub>
                        </m:sSub>
                      </m:num>
                      <m:den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𝑆</m:t>
                        </m:r>
                      </m:den>
                    </m:f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GB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l-GR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𝑃</m:t>
                            </m:r>
                          </m:e>
                          <m:sub>
                            <m:r>
                              <a:rPr lang="el-GR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𝑃</m:t>
                        </m:r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−</m:t>
                        </m:r>
                        <m:sSub>
                          <m:sSubPr>
                            <m:ctrlPr>
                              <a:rPr lang="en-GB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bPr>
                          <m:e>
                            <m:r>
                              <a:rPr lang="el-GR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𝐼</m:t>
                            </m:r>
                          </m:e>
                          <m:sub>
                            <m:r>
                              <a:rPr lang="el-GR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𝛼</m:t>
                            </m:r>
                          </m:sub>
                        </m:sSub>
                      </m:den>
                    </m:f>
                  </m:oMath>
                </a14:m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⇒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sSub>
                        <m:sSub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𝑃</m:t>
                          </m:r>
                        </m:e>
                        <m:sub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𝑒</m:t>
                          </m:r>
                        </m:sub>
                      </m:sSub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𝑃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−</m:t>
                      </m:r>
                      <m:sSub>
                        <m:sSub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𝐼</m:t>
                          </m:r>
                        </m:e>
                        <m:sub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𝑎</m:t>
                          </m:r>
                        </m:sub>
                      </m:sSub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−</m:t>
                      </m:r>
                      <m:sSub>
                        <m:sSub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𝐹</m:t>
                          </m:r>
                        </m:e>
                        <m:sub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𝑎</m:t>
                          </m:r>
                        </m:sub>
                      </m:sSub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𝑃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−</m:t>
                      </m:r>
                      <m:sSub>
                        <m:sSub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𝐼</m:t>
                          </m:r>
                        </m:e>
                        <m:sub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𝑎</m:t>
                          </m:r>
                        </m:sub>
                      </m:sSub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−</m:t>
                      </m:r>
                      <m:f>
                        <m:f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𝑒</m:t>
                              </m:r>
                            </m:sub>
                          </m:sSub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𝑆</m:t>
                          </m:r>
                        </m:num>
                        <m:den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𝑃</m:t>
                          </m:r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</m:oMath>
                    <m:oMath xmlns:m="http://schemas.openxmlformats.org/officeDocument/2006/math"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⇒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sSub>
                        <m:sSub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𝑃</m:t>
                          </m:r>
                        </m:e>
                        <m:sub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𝑒</m:t>
                          </m:r>
                        </m:sub>
                      </m:sSub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dPr>
                        <m:e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1+</m:t>
                          </m:r>
                          <m:f>
                            <m:fPr>
                              <m:ctrlPr>
                                <a:rPr lang="en-GB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fPr>
                            <m:num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𝑆</m:t>
                              </m:r>
                            </m:num>
                            <m:den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𝑃</m:t>
                              </m:r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𝑎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𝑃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−</m:t>
                      </m:r>
                      <m:sSub>
                        <m:sSub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𝐼</m:t>
                          </m:r>
                        </m:e>
                        <m:sub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𝑎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⇒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sSub>
                        <m:sSub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𝑃</m:t>
                          </m:r>
                        </m:e>
                        <m:sub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𝑒</m:t>
                          </m:r>
                        </m:sub>
                      </m:sSub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fPr>
                            <m:num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𝑃</m:t>
                              </m:r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+</m:t>
                              </m:r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𝑆</m:t>
                              </m:r>
                            </m:num>
                            <m:den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𝑃</m:t>
                              </m:r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𝑎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𝑃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−</m:t>
                      </m:r>
                      <m:sSub>
                        <m:sSub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𝐼</m:t>
                          </m:r>
                        </m:e>
                        <m:sub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𝑎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⇒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sSub>
                        <m:sSub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𝑃</m:t>
                          </m:r>
                        </m:e>
                        <m:sub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𝑒</m:t>
                          </m:r>
                        </m:sub>
                      </m:sSub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dPr>
                                <m:e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𝑃</m:t>
                                  </m:r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GB" sz="15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sz="15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l-GR" sz="15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𝑎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𝑃</m:t>
                          </m:r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𝑎</m:t>
                              </m:r>
                            </m:sub>
                          </m:sSub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</m:t>
                          </m:r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𝑆</m:t>
                          </m:r>
                        </m:den>
                      </m:f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</m:oMath>
                  </m:oMathPara>
                </a14:m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Από μελέτες σε μικρές λεκάνες απορροής:</a:t>
                </a:r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𝐼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=0,2⋅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𝑆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𝑃</m:t>
                          </m:r>
                        </m:e>
                        <m:sub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𝑒</m:t>
                          </m:r>
                        </m:sub>
                      </m:sSub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dPr>
                                <m:e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𝑃</m:t>
                                  </m:r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−0,2⋅</m:t>
                                  </m:r>
                                  <m:r>
                                    <a:rPr lang="el-GR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𝑆</m:t>
                                  </m:r>
                                </m:e>
                              </m:d>
                            </m:e>
                            <m:sup>
                              <m:r>
                                <a:rPr lang="el-GR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𝑃</m:t>
                          </m:r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+0,8⋅</m:t>
                          </m:r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A0C381-43A1-4814-984B-98A5C5F9D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56" y="1614849"/>
                <a:ext cx="6096000" cy="5256695"/>
              </a:xfrm>
              <a:prstGeom prst="rect">
                <a:avLst/>
              </a:prstGeom>
              <a:blipFill>
                <a:blip r:embed="rId2"/>
                <a:stretch>
                  <a:fillRect l="-400" t="-2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12D403-DE4B-4F25-A47D-08F252654701}"/>
                  </a:ext>
                </a:extLst>
              </p:cNvPr>
              <p:cNvSpPr txBox="1"/>
              <p:nvPr/>
            </p:nvSpPr>
            <p:spPr>
              <a:xfrm>
                <a:off x="5744882" y="4810492"/>
                <a:ext cx="6869722" cy="1984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Αριθμός Καμπύλης (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Curve Number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):  </a:t>
                </a:r>
                <a14:m>
                  <m:oMath xmlns:m="http://schemas.openxmlformats.org/officeDocument/2006/math"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𝐶𝑁</m:t>
                    </m:r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GB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1000</m:t>
                        </m:r>
                      </m:num>
                      <m:den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10+</m:t>
                        </m:r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𝑆</m:t>
                        </m:r>
                      </m:den>
                    </m:f>
                  </m:oMath>
                </a14:m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,    με 0 ≤ 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CN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≤ 100 </a:t>
                </a:r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και 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CN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100 </a:t>
                </a:r>
                <a:r>
                  <a:rPr lang="ja-JP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→ 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αδιαπέραστες επιφάνειες, ενώ </a:t>
                </a:r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CN 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&lt; 100 </a:t>
                </a:r>
                <a:r>
                  <a:rPr lang="ja-JP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→ </a:t>
                </a: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φυσικές επιφάνειες</a:t>
                </a:r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𝑆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1000</m:t>
                          </m:r>
                        </m:num>
                        <m:den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𝐶𝑁</m:t>
                          </m:r>
                        </m:den>
                      </m:f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−10 , 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𝑆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𝑖𝑛𝑐h𝑒𝑠</m:t>
                      </m:r>
                    </m:oMath>
                    <m:oMath xmlns:m="http://schemas.openxmlformats.org/officeDocument/2006/math"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𝑆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GB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25400</m:t>
                          </m:r>
                        </m:num>
                        <m:den>
                          <m:r>
                            <a:rPr lang="el-GR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𝐶𝑁</m:t>
                          </m:r>
                        </m:den>
                      </m:f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−257 , 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𝑆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r>
                        <a:rPr lang="el-GR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𝑚𝑚</m:t>
                      </m:r>
                    </m:oMath>
                  </m:oMathPara>
                </a14:m>
                <a:endParaRPr lang="en-GB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12D403-DE4B-4F25-A47D-08F2526547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4882" y="4810492"/>
                <a:ext cx="6869722" cy="1984774"/>
              </a:xfrm>
              <a:prstGeom prst="rect">
                <a:avLst/>
              </a:prstGeom>
              <a:blipFill>
                <a:blip r:embed="rId3"/>
                <a:stretch>
                  <a:fillRect l="-3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2653F298-1676-4533-A097-FF25A66B739C}"/>
              </a:ext>
            </a:extLst>
          </p:cNvPr>
          <p:cNvGrpSpPr/>
          <p:nvPr/>
        </p:nvGrpSpPr>
        <p:grpSpPr>
          <a:xfrm>
            <a:off x="5175202" y="1548979"/>
            <a:ext cx="9262070" cy="3169295"/>
            <a:chOff x="5064673" y="1548979"/>
            <a:chExt cx="9262070" cy="316929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3FCB828-BE55-4F63-8468-A9E50C283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64673" y="1548979"/>
              <a:ext cx="6248399" cy="316929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5806092-7DC0-4050-BA5D-4A7B2BE3F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47607" y="2047508"/>
              <a:ext cx="5279136" cy="19446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96692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 fontScale="90000"/>
          </a:bodyPr>
          <a:lstStyle/>
          <a:p>
            <a:r>
              <a:rPr lang="el-GR" dirty="0"/>
              <a:t>Μέθοδοι Υπολογισμού </a:t>
            </a:r>
            <a:r>
              <a:rPr lang="el-GR" dirty="0" err="1"/>
              <a:t>Πλημμυρικής</a:t>
            </a:r>
            <a:r>
              <a:rPr lang="el-GR" dirty="0"/>
              <a:t> Απορροής</a:t>
            </a:r>
            <a:r>
              <a:rPr lang="en-US" dirty="0"/>
              <a:t> </a:t>
            </a:r>
            <a:r>
              <a:rPr lang="el-GR" dirty="0"/>
              <a:t>3</a:t>
            </a:r>
            <a:r>
              <a:rPr lang="en-US" dirty="0"/>
              <a:t>. </a:t>
            </a:r>
            <a:r>
              <a:rPr lang="el-GR" dirty="0"/>
              <a:t>Μέθοδος Απωλειών του </a:t>
            </a:r>
            <a:r>
              <a:rPr lang="en-GB" dirty="0"/>
              <a:t>SCS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6" y="1560352"/>
            <a:ext cx="11249406" cy="479811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A0C381-43A1-4814-984B-98A5C5F9DC7E}"/>
              </a:ext>
            </a:extLst>
          </p:cNvPr>
          <p:cNvSpPr txBox="1"/>
          <p:nvPr/>
        </p:nvSpPr>
        <p:spPr>
          <a:xfrm>
            <a:off x="494823" y="2395025"/>
            <a:ext cx="6096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Το </a:t>
            </a:r>
            <a:r>
              <a:rPr lang="en-US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CN </a:t>
            </a:r>
            <a:r>
              <a:rPr lang="el-GR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εξαρτάται από:</a:t>
            </a:r>
          </a:p>
          <a:p>
            <a:endParaRPr lang="el-GR" sz="15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r>
              <a:rPr lang="el-GR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1)</a:t>
            </a:r>
            <a:r>
              <a:rPr lang="en-US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l-GR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Αρχική Κατάσταση Υγρασίας </a:t>
            </a:r>
            <a:br>
              <a:rPr lang="en-US" sz="1500" dirty="0">
                <a:latin typeface="Times New Roman" panose="02020603050405020304" pitchFamily="18" charset="0"/>
                <a:ea typeface="MS Mincho" panose="02020609040205080304" pitchFamily="49" charset="-128"/>
              </a:rPr>
            </a:br>
            <a:r>
              <a:rPr lang="el-GR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(</a:t>
            </a:r>
            <a:r>
              <a:rPr lang="en-US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AMC, Antecedent Moisture Conditions)</a:t>
            </a:r>
          </a:p>
          <a:p>
            <a:r>
              <a:rPr lang="en-US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2) </a:t>
            </a:r>
            <a:r>
              <a:rPr lang="el-GR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Υδρολογική Κατηγορία Εδαφών (</a:t>
            </a:r>
            <a:r>
              <a:rPr lang="en-US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Hydrologic Soil Group)</a:t>
            </a:r>
          </a:p>
          <a:p>
            <a:r>
              <a:rPr lang="en-US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3) </a:t>
            </a:r>
            <a:r>
              <a:rPr lang="el-GR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Χρήση Γης</a:t>
            </a:r>
          </a:p>
          <a:p>
            <a:endParaRPr lang="el-GR" sz="15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r>
              <a:rPr lang="en-US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AMC (II) = </a:t>
            </a:r>
            <a:r>
              <a:rPr lang="el-GR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Κανονική Κατάσταση</a:t>
            </a:r>
          </a:p>
          <a:p>
            <a:r>
              <a:rPr lang="en-US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AMC (I) = </a:t>
            </a:r>
            <a:r>
              <a:rPr lang="el-GR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Ξηρή Κατάσταση</a:t>
            </a:r>
          </a:p>
          <a:p>
            <a:r>
              <a:rPr lang="en-US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AMC (III) = </a:t>
            </a:r>
            <a:r>
              <a:rPr lang="el-GR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Υγρή Κατάσταση</a:t>
            </a:r>
            <a:endParaRPr lang="en-US" sz="15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endParaRPr lang="en-US" sz="15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endParaRPr lang="el-GR" sz="15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endParaRPr lang="el-GR" sz="15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r>
              <a:rPr lang="el-GR" sz="15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GB" sz="15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l-GR" sz="15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 </a:t>
            </a:r>
            <a:endParaRPr lang="en-GB" sz="15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333881-8D52-4DD8-AC79-C4231F495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6140" y="2524072"/>
            <a:ext cx="5619641" cy="287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11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 fontScale="90000"/>
          </a:bodyPr>
          <a:lstStyle/>
          <a:p>
            <a:r>
              <a:rPr lang="el-GR" dirty="0"/>
              <a:t>Μέθοδοι Υπολογισμού </a:t>
            </a:r>
            <a:r>
              <a:rPr lang="el-GR" dirty="0" err="1"/>
              <a:t>Πλημμυρικής</a:t>
            </a:r>
            <a:r>
              <a:rPr lang="el-GR" dirty="0"/>
              <a:t> Απορροής</a:t>
            </a:r>
            <a:r>
              <a:rPr lang="en-US" dirty="0"/>
              <a:t> </a:t>
            </a:r>
            <a:r>
              <a:rPr lang="el-GR" dirty="0"/>
              <a:t>3</a:t>
            </a:r>
            <a:r>
              <a:rPr lang="en-US" dirty="0"/>
              <a:t>. </a:t>
            </a:r>
            <a:r>
              <a:rPr lang="el-GR" dirty="0"/>
              <a:t>Μέθοδος Απωλειών του </a:t>
            </a:r>
            <a:r>
              <a:rPr lang="en-GB" dirty="0"/>
              <a:t>SCS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6" y="1560352"/>
            <a:ext cx="11249406" cy="479811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C6D855-6FAB-4C63-B249-8D0A2F512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815686"/>
              </p:ext>
            </p:extLst>
          </p:nvPr>
        </p:nvGraphicFramePr>
        <p:xfrm>
          <a:off x="2086120" y="1644242"/>
          <a:ext cx="7914982" cy="502236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389429">
                  <a:extLst>
                    <a:ext uri="{9D8B030D-6E8A-4147-A177-3AD203B41FA5}">
                      <a16:colId xmlns:a16="http://schemas.microsoft.com/office/drawing/2014/main" val="3301636617"/>
                    </a:ext>
                  </a:extLst>
                </a:gridCol>
                <a:gridCol w="1642732">
                  <a:extLst>
                    <a:ext uri="{9D8B030D-6E8A-4147-A177-3AD203B41FA5}">
                      <a16:colId xmlns:a16="http://schemas.microsoft.com/office/drawing/2014/main" val="3870247393"/>
                    </a:ext>
                  </a:extLst>
                </a:gridCol>
                <a:gridCol w="1493393">
                  <a:extLst>
                    <a:ext uri="{9D8B030D-6E8A-4147-A177-3AD203B41FA5}">
                      <a16:colId xmlns:a16="http://schemas.microsoft.com/office/drawing/2014/main" val="3391324247"/>
                    </a:ext>
                  </a:extLst>
                </a:gridCol>
                <a:gridCol w="597357">
                  <a:extLst>
                    <a:ext uri="{9D8B030D-6E8A-4147-A177-3AD203B41FA5}">
                      <a16:colId xmlns:a16="http://schemas.microsoft.com/office/drawing/2014/main" val="1411058734"/>
                    </a:ext>
                  </a:extLst>
                </a:gridCol>
                <a:gridCol w="597357">
                  <a:extLst>
                    <a:ext uri="{9D8B030D-6E8A-4147-A177-3AD203B41FA5}">
                      <a16:colId xmlns:a16="http://schemas.microsoft.com/office/drawing/2014/main" val="1005774109"/>
                    </a:ext>
                  </a:extLst>
                </a:gridCol>
                <a:gridCol w="597357">
                  <a:extLst>
                    <a:ext uri="{9D8B030D-6E8A-4147-A177-3AD203B41FA5}">
                      <a16:colId xmlns:a16="http://schemas.microsoft.com/office/drawing/2014/main" val="2514344193"/>
                    </a:ext>
                  </a:extLst>
                </a:gridCol>
                <a:gridCol w="597357">
                  <a:extLst>
                    <a:ext uri="{9D8B030D-6E8A-4147-A177-3AD203B41FA5}">
                      <a16:colId xmlns:a16="http://schemas.microsoft.com/office/drawing/2014/main" val="466808490"/>
                    </a:ext>
                  </a:extLst>
                </a:gridCol>
              </a:tblGrid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Hydrologic soil group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255427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Land use or cover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Treatment or practice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Hydrologic condition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B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3440961232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Fallow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Straight row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77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2656397805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Row crops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Straight row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Poor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1953756332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Straight row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Good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67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904287325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Contoured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Poor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4002055910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Contoured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Good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1604699020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Contoured and terraced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Poor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834836137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Contoured and terraced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Good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3068793414"/>
                  </a:ext>
                </a:extLst>
              </a:tr>
              <a:tr h="89163">
                <a:tc gridSpan="7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21698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Small grain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Straight row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Poor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736551012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Good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87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260570897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Contoured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Poor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2369056264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Good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1043355367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Contoured and terraced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Poor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1303822727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Good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2059653397"/>
                  </a:ext>
                </a:extLst>
              </a:tr>
              <a:tr h="89163">
                <a:tc gridSpan="7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991535"/>
                  </a:ext>
                </a:extLst>
              </a:tr>
              <a:tr h="1114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Close-seeded </a:t>
                      </a:r>
                      <a:r>
                        <a:rPr lang="en-US" sz="800" dirty="0" err="1">
                          <a:effectLst/>
                        </a:rPr>
                        <a:t>legumes</a:t>
                      </a:r>
                      <a:r>
                        <a:rPr lang="en-US" sz="800" baseline="30000" dirty="0" err="1">
                          <a:effectLst/>
                        </a:rPr>
                        <a:t>b</a:t>
                      </a:r>
                      <a:r>
                        <a:rPr lang="en-US" sz="800" dirty="0">
                          <a:effectLst/>
                        </a:rPr>
                        <a:t> or 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Straight row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Poor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77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598453053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rotation meadow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Straight row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Good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865739725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Contoured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Poor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3097721152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Contoured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Good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3870321860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Contoured and terraced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Poor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2753849867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Contoured and terraced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Good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67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1066266944"/>
                  </a:ext>
                </a:extLst>
              </a:tr>
              <a:tr h="89163">
                <a:tc gridSpan="7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989316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Pasture or range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Poor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2252810084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Fair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3733759451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Good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1634900996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Contoured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Poor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47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67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2378204792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Contoured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Fair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479375774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Contoured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Good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2008436521"/>
                  </a:ext>
                </a:extLst>
              </a:tr>
              <a:tr h="89163">
                <a:tc gridSpan="7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775959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Meadow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Good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71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78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3973307424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4246716552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Woods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Poor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77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2862579477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Fair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73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535809154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Good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77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1878467461"/>
                  </a:ext>
                </a:extLst>
              </a:tr>
              <a:tr h="89163">
                <a:tc gridSpan="7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205134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Farmsteads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780577021"/>
                  </a:ext>
                </a:extLst>
              </a:tr>
              <a:tr h="89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2520935514"/>
                  </a:ext>
                </a:extLst>
              </a:tr>
              <a:tr h="133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Roads (dirt)</a:t>
                      </a:r>
                      <a:r>
                        <a:rPr lang="en-US" sz="800" baseline="30000" dirty="0">
                          <a:effectLst/>
                        </a:rPr>
                        <a:t>c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82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87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89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3232801434"/>
                  </a:ext>
                </a:extLst>
              </a:tr>
              <a:tr h="133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    (hard surface)</a:t>
                      </a:r>
                      <a:r>
                        <a:rPr lang="en-US" sz="800" baseline="30000" dirty="0">
                          <a:effectLst/>
                        </a:rPr>
                        <a:t>c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-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90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92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0154" marR="50154" marT="0" marB="0" anchor="ctr"/>
                </a:tc>
                <a:extLst>
                  <a:ext uri="{0D108BD9-81ED-4DB2-BD59-A6C34878D82A}">
                    <a16:rowId xmlns:a16="http://schemas.microsoft.com/office/drawing/2014/main" val="3543030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5133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 fontScale="90000"/>
          </a:bodyPr>
          <a:lstStyle/>
          <a:p>
            <a:r>
              <a:rPr lang="el-GR" dirty="0"/>
              <a:t>Μέθοδοι Υπολογισμού </a:t>
            </a:r>
            <a:r>
              <a:rPr lang="el-GR" dirty="0" err="1"/>
              <a:t>Πλημμυρικής</a:t>
            </a:r>
            <a:r>
              <a:rPr lang="el-GR" dirty="0"/>
              <a:t> Απορροής</a:t>
            </a:r>
            <a:r>
              <a:rPr lang="en-US" dirty="0"/>
              <a:t> </a:t>
            </a:r>
            <a:r>
              <a:rPr lang="el-GR" dirty="0"/>
              <a:t>3</a:t>
            </a:r>
            <a:r>
              <a:rPr lang="en-US" dirty="0"/>
              <a:t>. </a:t>
            </a:r>
            <a:r>
              <a:rPr lang="el-GR" dirty="0"/>
              <a:t>Μέθοδος Απωλειών του </a:t>
            </a:r>
            <a:r>
              <a:rPr lang="en-GB" dirty="0"/>
              <a:t>SCS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6" y="1560352"/>
            <a:ext cx="11249406" cy="479811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E3C746-5F8F-4610-B689-68417BDC222B}"/>
              </a:ext>
            </a:extLst>
          </p:cNvPr>
          <p:cNvSpPr txBox="1"/>
          <p:nvPr/>
        </p:nvSpPr>
        <p:spPr>
          <a:xfrm>
            <a:off x="965696" y="1859551"/>
            <a:ext cx="2893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i="1" u="sng" dirty="0"/>
              <a:t>Παράδειγμα (Αλλαγή </a:t>
            </a:r>
            <a:r>
              <a:rPr lang="en-US" i="1" u="sng" dirty="0"/>
              <a:t>AMC)</a:t>
            </a:r>
            <a:r>
              <a:rPr lang="el-GR" i="1" u="sng" dirty="0"/>
              <a:t> </a:t>
            </a:r>
            <a:endParaRPr lang="en-GB" i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2E69B11-2E72-4776-9129-C7B7AE4AB0EC}"/>
                  </a:ext>
                </a:extLst>
              </p:cNvPr>
              <p:cNvSpPr txBox="1"/>
              <p:nvPr/>
            </p:nvSpPr>
            <p:spPr>
              <a:xfrm>
                <a:off x="569397" y="2351159"/>
                <a:ext cx="6094602" cy="41987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dirty="0"/>
                  <a:t>CN = 83</a:t>
                </a:r>
                <a:r>
                  <a:rPr lang="el-GR" sz="1600" dirty="0"/>
                  <a:t>.</a:t>
                </a:r>
                <a:r>
                  <a:rPr lang="en-US" sz="1600" dirty="0"/>
                  <a:t>8</a:t>
                </a:r>
                <a:br>
                  <a:rPr lang="el-GR" sz="1600" dirty="0"/>
                </a:br>
                <a:endParaRPr lang="el-GR" sz="1600" dirty="0"/>
              </a:p>
              <a:p>
                <a14:m>
                  <m:oMath xmlns:m="http://schemas.openxmlformats.org/officeDocument/2006/math">
                    <m:r>
                      <a:rPr lang="en-US" sz="1500" i="1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𝑆</m:t>
                    </m:r>
                    <m:r>
                      <a:rPr lang="en-US" sz="1500" i="1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1000</m:t>
                        </m:r>
                      </m:num>
                      <m:den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𝐶𝑁</m:t>
                        </m:r>
                      </m:den>
                    </m:f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−10=1,93 </m:t>
                    </m:r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𝑖𝑛</m:t>
                    </m:r>
                  </m:oMath>
                </a14:m>
                <a:r>
                  <a:rPr lang="el-GR" sz="1500" i="1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  <a:t>                   </a:t>
                </a:r>
                <a:r>
                  <a:rPr lang="en-US" sz="1500" dirty="0">
                    <a:latin typeface="Cambria Math" panose="02040503050406030204" pitchFamily="18" charset="0"/>
                    <a:ea typeface="MS Mincho" panose="02020609040205080304" pitchFamily="49" charset="-128"/>
                  </a:rPr>
                  <a:t>AMC II</a:t>
                </a:r>
                <a:r>
                  <a:rPr lang="el-GR" sz="1500" i="1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  <a:t>  </a:t>
                </a:r>
                <a:br>
                  <a:rPr lang="en-US" sz="1500" i="1" dirty="0"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𝑃</m:t>
                        </m:r>
                      </m:e>
                      <m:sub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𝑒</m:t>
                        </m:r>
                      </m:sub>
                    </m:sSub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</m:ctrlPr>
                              </m:dPr>
                              <m:e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𝑃</m:t>
                                </m:r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−0,2⋅</m:t>
                                </m:r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𝑆</m:t>
                                </m:r>
                              </m:e>
                            </m:d>
                          </m:e>
                          <m:sup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𝑃</m:t>
                        </m:r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+0,8⋅</m:t>
                        </m:r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𝑆</m:t>
                        </m:r>
                      </m:den>
                    </m:f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=3,25 </m:t>
                    </m:r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𝑖𝑛</m:t>
                    </m:r>
                  </m:oMath>
                </a14:m>
                <a:r>
                  <a:rPr lang="el-GR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  </a:t>
                </a:r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endParaRPr lang="en-US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endParaRPr lang="en-US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AMC III  </a:t>
                </a:r>
                <a:r>
                  <a:rPr lang="ja-JP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→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}"/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eqArrPr>
                          <m:e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&amp;</m:t>
                            </m:r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𝐶𝑁</m:t>
                            </m:r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(</m:t>
                            </m:r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𝛪𝛪𝛪</m:t>
                            </m:r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)=</m:t>
                            </m:r>
                            <m:f>
                              <m:fPr>
                                <m:ctrlP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</m:ctrlPr>
                              </m:fPr>
                              <m:num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23</m:t>
                                </m:r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𝐶𝑁</m:t>
                                </m:r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(</m:t>
                                </m:r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𝛪𝛪</m:t>
                                </m:r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10+0,13</m:t>
                                </m:r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𝐶𝑁</m:t>
                                </m:r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(</m:t>
                                </m:r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𝛪𝛪</m:t>
                                </m:r>
                                <m: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)</m:t>
                                </m:r>
                              </m:den>
                            </m:f>
                          </m:e>
                          <m:e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&amp;</m:t>
                            </m:r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𝐶𝑁</m:t>
                            </m:r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(</m:t>
                            </m:r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𝛪𝛪</m:t>
                            </m:r>
                            <m:r>
                              <a:rPr lang="en-US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)=83,80</m:t>
                            </m:r>
                          </m:e>
                        </m:eqArr>
                      </m:e>
                    </m:d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 </m:t>
                    </m:r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Cambria Math" panose="02040503050406030204" pitchFamily="18" charset="0"/>
                      </a:rPr>
                      <m:t>⇒</m:t>
                    </m:r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 </m:t>
                    </m:r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𝐶𝑁</m:t>
                    </m:r>
                    <m:d>
                      <m:d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dPr>
                      <m:e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𝛪𝛪𝛪</m:t>
                        </m:r>
                      </m:e>
                    </m:d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=92,3</m:t>
                    </m:r>
                  </m:oMath>
                </a14:m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</a:p>
              <a:p>
                <a:endParaRPr lang="en-US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500" i="1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𝑆</m:t>
                      </m:r>
                      <m:r>
                        <a:rPr lang="en-US" sz="1500" i="1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1000</m:t>
                          </m:r>
                        </m:num>
                        <m:den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92,3</m:t>
                          </m:r>
                        </m:den>
                      </m:f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−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10=0,83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𝑖𝑛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5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−</m:t>
                                  </m:r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(0,2)</m:t>
                                  </m:r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n-US" sz="15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(0,83)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5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5+(0,8)</m:t>
                          </m:r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5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(0,83)</m:t>
                          </m:r>
                        </m:den>
                      </m:f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=4,13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</m:t>
                      </m:r>
                      <m:r>
                        <a:rPr lang="en-US" sz="15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𝑖𝑛</m:t>
                      </m:r>
                    </m:oMath>
                  </m:oMathPara>
                </a14:m>
                <a:endParaRPr lang="en-US" sz="1500" dirty="0"/>
              </a:p>
              <a:p>
                <a:endParaRPr lang="en-US" sz="1500" dirty="0"/>
              </a:p>
              <a:p>
                <a:r>
                  <a:rPr lang="el-GR" sz="1800" u="sng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Συμπέρασμα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: 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P</a:t>
                </a:r>
                <a:r>
                  <a:rPr lang="en-US" sz="18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e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(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AMC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(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III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)) &gt; 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P</a:t>
                </a:r>
                <a:r>
                  <a:rPr lang="en-US" sz="18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e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(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AMC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(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II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)) </a:t>
                </a:r>
                <a:endParaRPr lang="en-US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2E69B11-2E72-4776-9129-C7B7AE4AB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97" y="2351159"/>
                <a:ext cx="6094602" cy="4198778"/>
              </a:xfrm>
              <a:prstGeom prst="rect">
                <a:avLst/>
              </a:prstGeom>
              <a:blipFill>
                <a:blip r:embed="rId2"/>
                <a:stretch>
                  <a:fillRect l="-800" t="-436" b="-1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ight Bracket 17">
            <a:extLst>
              <a:ext uri="{FF2B5EF4-FFF2-40B4-BE49-F238E27FC236}">
                <a16:creationId xmlns:a16="http://schemas.microsoft.com/office/drawing/2014/main" id="{DB492917-83A6-40ED-908C-F218C1B12223}"/>
              </a:ext>
            </a:extLst>
          </p:cNvPr>
          <p:cNvSpPr/>
          <p:nvPr/>
        </p:nvSpPr>
        <p:spPr>
          <a:xfrm>
            <a:off x="2930902" y="2249103"/>
            <a:ext cx="182457" cy="1541173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98919-093A-4073-B06B-28F2491D8D7D}"/>
              </a:ext>
            </a:extLst>
          </p:cNvPr>
          <p:cNvSpPr txBox="1"/>
          <p:nvPr/>
        </p:nvSpPr>
        <p:spPr>
          <a:xfrm>
            <a:off x="7585745" y="2095769"/>
            <a:ext cx="191717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500" dirty="0"/>
              <a:t>Υγρές συνθήκες</a:t>
            </a:r>
            <a:endParaRPr lang="en-US" sz="1500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DB88EB8-A64F-497C-A08A-99F3C66AF785}"/>
              </a:ext>
            </a:extLst>
          </p:cNvPr>
          <p:cNvCxnSpPr>
            <a:cxnSpLocks/>
          </p:cNvCxnSpPr>
          <p:nvPr/>
        </p:nvCxnSpPr>
        <p:spPr>
          <a:xfrm>
            <a:off x="8317831" y="2418934"/>
            <a:ext cx="4048" cy="3913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B8063F9-800C-481F-BFDC-909678C7857D}"/>
                  </a:ext>
                </a:extLst>
              </p:cNvPr>
              <p:cNvSpPr txBox="1"/>
              <p:nvPr/>
            </p:nvSpPr>
            <p:spPr>
              <a:xfrm>
                <a:off x="6540201" y="2862455"/>
                <a:ext cx="6094602" cy="25596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l-GR" sz="1500" dirty="0"/>
                  <a:t>Αλλαγή Χρήσης Γης (Επίδραση της Αστικοποίησης)</a:t>
                </a:r>
              </a:p>
              <a:p>
                <a:r>
                  <a:rPr lang="el-GR" sz="1500" dirty="0"/>
                  <a:t>(Υπόθεσε πριν την αστικοποίηση – </a:t>
                </a:r>
                <a:r>
                  <a:rPr lang="el-GR" sz="1500" dirty="0" err="1"/>
                  <a:t>open</a:t>
                </a:r>
                <a:r>
                  <a:rPr lang="el-GR" sz="1500" dirty="0"/>
                  <a:t> </a:t>
                </a:r>
                <a:r>
                  <a:rPr lang="el-GR" sz="1500" dirty="0" err="1"/>
                  <a:t>land</a:t>
                </a:r>
                <a:r>
                  <a:rPr lang="el-GR" sz="1500" dirty="0"/>
                  <a:t>, </a:t>
                </a:r>
                <a:r>
                  <a:rPr lang="el-GR" sz="1500" dirty="0" err="1"/>
                  <a:t>fair</a:t>
                </a:r>
                <a:r>
                  <a:rPr lang="el-GR" sz="1500" dirty="0"/>
                  <a:t> </a:t>
                </a:r>
                <a:r>
                  <a:rPr lang="el-GR" sz="1500" dirty="0" err="1"/>
                  <a:t>grass</a:t>
                </a:r>
                <a:r>
                  <a:rPr lang="el-GR" sz="1500" dirty="0"/>
                  <a:t>)</a:t>
                </a:r>
              </a:p>
              <a:p>
                <a:endParaRPr lang="el-GR" sz="1500" dirty="0"/>
              </a:p>
              <a:p>
                <a:r>
                  <a:rPr lang="el-GR" sz="1500" dirty="0"/>
                  <a:t>Γρασίδι:  </a:t>
                </a:r>
              </a:p>
              <a:p>
                <a:endParaRPr lang="el-GR" sz="1500" dirty="0"/>
              </a:p>
              <a:p>
                <a:r>
                  <a:rPr lang="el-GR" sz="1500" dirty="0"/>
                  <a:t>CN = 74</a:t>
                </a:r>
                <a:endParaRPr lang="en-US" sz="1500" dirty="0"/>
              </a:p>
              <a:p>
                <a:endParaRPr lang="en-US" sz="1500" dirty="0"/>
              </a:p>
              <a:p>
                <a14:m>
                  <m:oMath xmlns:m="http://schemas.openxmlformats.org/officeDocument/2006/math">
                    <m:r>
                      <a:rPr lang="en-US" sz="1500" i="1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𝑆</m:t>
                    </m:r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1000</m:t>
                        </m:r>
                      </m:num>
                      <m:den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74</m:t>
                        </m:r>
                      </m:den>
                    </m:f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−</m:t>
                    </m:r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10=3,51</m:t>
                    </m:r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 </m:t>
                    </m:r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𝑖𝑛</m:t>
                    </m:r>
                  </m:oMath>
                </a14:m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</m:sSub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15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5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500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l-GR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5</m:t>
                                </m:r>
                                <m:r>
                                  <a:rPr lang="el-GR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</a:rPr>
                                  <m:t>−</m:t>
                                </m:r>
                                <m:r>
                                  <a:rPr lang="el-GR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(0,2)</m:t>
                                </m:r>
                                <m:r>
                                  <a:rPr lang="el-GR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l-GR" sz="1500" i="1"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(3,51)</m:t>
                                </m:r>
                              </m:e>
                            </m:d>
                          </m:e>
                          <m:sup>
                            <m:r>
                              <a:rPr lang="el-GR" sz="15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5+(0,8)</m:t>
                        </m:r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Cambria Math" panose="02040503050406030204" pitchFamily="18" charset="0"/>
                          </a:rPr>
                          <m:t>⋅</m:t>
                        </m:r>
                        <m:r>
                          <a:rPr lang="el-GR" sz="15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(3,51)</m:t>
                        </m:r>
                      </m:den>
                    </m:f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=2,37</m:t>
                    </m:r>
                    <m:r>
                      <a:rPr lang="el-GR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 </m:t>
                    </m:r>
                    <m:r>
                      <a:rPr lang="en-US" sz="15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𝑖𝑛</m:t>
                    </m:r>
                  </m:oMath>
                </a14:m>
                <a:endParaRPr lang="en-US" sz="15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endParaRPr lang="en-US" sz="15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r>
                  <a:rPr lang="en-US" sz="15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r>
                  <a:rPr lang="el-GR" sz="1500" dirty="0"/>
                  <a:t>Αλλαγή περισσεύματος βροχής ανάλογα με τη χρήση γης.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B8063F9-800C-481F-BFDC-909678C78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0201" y="2862455"/>
                <a:ext cx="6094602" cy="2559675"/>
              </a:xfrm>
              <a:prstGeom prst="rect">
                <a:avLst/>
              </a:prstGeom>
              <a:blipFill>
                <a:blip r:embed="rId3"/>
                <a:stretch>
                  <a:fillRect l="-400" t="-716" b="-1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68166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 fontScale="90000"/>
          </a:bodyPr>
          <a:lstStyle/>
          <a:p>
            <a:r>
              <a:rPr lang="el-GR" dirty="0"/>
              <a:t>Μέθοδοι Υπολογισμού </a:t>
            </a:r>
            <a:r>
              <a:rPr lang="el-GR" dirty="0" err="1"/>
              <a:t>Πλημμυρικής</a:t>
            </a:r>
            <a:r>
              <a:rPr lang="el-GR" dirty="0"/>
              <a:t> Απορροής</a:t>
            </a:r>
            <a:r>
              <a:rPr lang="en-US" dirty="0"/>
              <a:t> </a:t>
            </a:r>
            <a:r>
              <a:rPr lang="el-GR" dirty="0"/>
              <a:t>4</a:t>
            </a:r>
            <a:r>
              <a:rPr lang="en-US" dirty="0"/>
              <a:t>. </a:t>
            </a:r>
            <a:r>
              <a:rPr lang="el-GR" dirty="0"/>
              <a:t>Μέθοδος </a:t>
            </a:r>
            <a:r>
              <a:rPr lang="en-GB" dirty="0"/>
              <a:t>Green </a:t>
            </a:r>
            <a:r>
              <a:rPr lang="en-GB" dirty="0" err="1"/>
              <a:t>Ampt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6" y="1560352"/>
            <a:ext cx="11249406" cy="479811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B3F411-0A87-4E9D-824A-20AD8FAAB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702" y="1742189"/>
            <a:ext cx="9421160" cy="484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5377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 fontScale="90000"/>
          </a:bodyPr>
          <a:lstStyle/>
          <a:p>
            <a:r>
              <a:rPr lang="el-GR" dirty="0"/>
              <a:t>Μέθοδοι Υπολογισμού </a:t>
            </a:r>
            <a:r>
              <a:rPr lang="el-GR" dirty="0" err="1"/>
              <a:t>Πλημμυρικής</a:t>
            </a:r>
            <a:r>
              <a:rPr lang="el-GR" dirty="0"/>
              <a:t> Απορροής</a:t>
            </a:r>
            <a:r>
              <a:rPr lang="en-US" dirty="0"/>
              <a:t> </a:t>
            </a:r>
            <a:r>
              <a:rPr lang="el-GR" dirty="0"/>
              <a:t>4</a:t>
            </a:r>
            <a:r>
              <a:rPr lang="en-US" dirty="0"/>
              <a:t>. </a:t>
            </a:r>
            <a:r>
              <a:rPr lang="el-GR" dirty="0"/>
              <a:t>Μέθοδος </a:t>
            </a:r>
            <a:r>
              <a:rPr lang="en-GB" dirty="0"/>
              <a:t>Green </a:t>
            </a:r>
            <a:r>
              <a:rPr lang="en-GB" dirty="0" err="1"/>
              <a:t>Ampt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6" y="1560352"/>
            <a:ext cx="11249406" cy="479811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89202D-B4EB-452F-B967-4EAAC3DA240E}"/>
              </a:ext>
            </a:extLst>
          </p:cNvPr>
          <p:cNvSpPr txBox="1"/>
          <p:nvPr/>
        </p:nvSpPr>
        <p:spPr>
          <a:xfrm>
            <a:off x="657224" y="1748665"/>
            <a:ext cx="1533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i="1" u="sng" dirty="0"/>
              <a:t>Παράδειγμα</a:t>
            </a:r>
            <a:endParaRPr lang="en-GB" i="1" u="sn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3C5CF6-D0F9-4999-81AF-483CC0B83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6" y="2192806"/>
            <a:ext cx="6864287" cy="35332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CD56D4-1F6E-47FC-A9C6-65DDFD67D5EE}"/>
                  </a:ext>
                </a:extLst>
              </p:cNvPr>
              <p:cNvSpPr txBox="1"/>
              <p:nvPr/>
            </p:nvSpPr>
            <p:spPr>
              <a:xfrm>
                <a:off x="6096000" y="2192806"/>
                <a:ext cx="6096000" cy="25853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l-GR" dirty="0"/>
                  <a:t>Α: σημείο μετά από το οποίο έχουμε λιμνάζον νερό</a:t>
                </a:r>
              </a:p>
              <a:p>
                <a:endParaRPr lang="el-GR" dirty="0"/>
              </a:p>
              <a:p>
                <a:r>
                  <a:rPr lang="el-GR" dirty="0"/>
                  <a:t>Έστω    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i="0" dirty="0">
                        <a:latin typeface="Cambria Math" panose="02040503050406030204" pitchFamily="18" charset="0"/>
                      </a:rPr>
                      <m:t>Κ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i="1" dirty="0" smtClean="0">
                        <a:latin typeface="Cambria Math" panose="02040503050406030204" pitchFamily="18" charset="0"/>
                      </a:rPr>
                      <m:t>1.09 </m:t>
                    </m:r>
                    <m:r>
                      <a:rPr lang="el-GR" i="1" dirty="0" err="1">
                        <a:latin typeface="Cambria Math" panose="02040503050406030204" pitchFamily="18" charset="0"/>
                      </a:rPr>
                      <m:t>𝑐𝑚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l-GR" i="1" dirty="0" err="1">
                        <a:latin typeface="Cambria Math" panose="02040503050406030204" pitchFamily="18" charset="0"/>
                      </a:rPr>
                      <m:t>h𝑟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l-GR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0" dirty="0" smtClean="0"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11.01 </m:t>
                      </m:r>
                      <m:r>
                        <a:rPr lang="el-GR" i="1" dirty="0" err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l-GR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0" dirty="0" smtClean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l-GR" i="1" dirty="0" err="1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0.412 </m:t>
                      </m:r>
                    </m:oMath>
                  </m:oMathPara>
                </a14:m>
                <a:endParaRPr lang="el-GR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𝑆𝑒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0.4</m:t>
                      </m:r>
                    </m:oMath>
                  </m:oMathPara>
                </a14:m>
                <a:endParaRPr lang="el-GR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0" dirty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l-GR" i="1" dirty="0" err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 = 10 </m:t>
                      </m:r>
                      <m:r>
                        <m:rPr>
                          <m:sty m:val="p"/>
                        </m:rPr>
                        <a:rPr lang="el-GR" i="1" dirty="0" err="1">
                          <a:latin typeface="Cambria Math" panose="02040503050406030204" pitchFamily="18" charset="0"/>
                        </a:rPr>
                        <m:t>min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⁡= 0,167 </m:t>
                      </m:r>
                      <m:r>
                        <a:rPr lang="el-GR" i="1" dirty="0" err="1">
                          <a:latin typeface="Cambria Math" panose="02040503050406030204" pitchFamily="18" charset="0"/>
                        </a:rPr>
                        <m:t>h𝑟</m:t>
                      </m:r>
                    </m:oMath>
                  </m:oMathPara>
                </a14:m>
                <a:endParaRPr lang="el-GR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0" dirty="0" smtClean="0">
                          <a:latin typeface="Cambria Math" panose="02040503050406030204" pitchFamily="18" charset="0"/>
                        </a:rPr>
                        <m:t>ΔΘ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 = (1 – </m:t>
                      </m:r>
                      <m:r>
                        <a:rPr lang="el-GR" i="1" dirty="0" err="1">
                          <a:latin typeface="Cambria Math" panose="02040503050406030204" pitchFamily="18" charset="0"/>
                        </a:rPr>
                        <m:t>𝑆𝑒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) ∙ </m:t>
                      </m:r>
                      <m:r>
                        <m:rPr>
                          <m:sty m:val="p"/>
                        </m:rPr>
                        <a:rPr lang="el-GR" i="0" dirty="0" err="1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l-GR" i="1" dirty="0" err="1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0.247</m:t>
                      </m:r>
                    </m:oMath>
                  </m:oMathPara>
                </a14:m>
                <a:endParaRPr lang="el-GR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0" dirty="0" smtClean="0"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 ∙ </m:t>
                      </m:r>
                      <m:r>
                        <m:rPr>
                          <m:sty m:val="p"/>
                        </m:rPr>
                        <a:rPr lang="el-GR" i="0" dirty="0">
                          <a:latin typeface="Cambria Math" panose="02040503050406030204" pitchFamily="18" charset="0"/>
                        </a:rPr>
                        <m:t>ΔΘ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11.01 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∙ </m:t>
                      </m:r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0.247 </m:t>
                      </m:r>
                      <m:r>
                        <a:rPr lang="el-GR" i="1" dirty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l-GR" i="1" dirty="0" smtClean="0">
                          <a:latin typeface="Cambria Math" panose="02040503050406030204" pitchFamily="18" charset="0"/>
                        </a:rPr>
                        <m:t>2.72 </m:t>
                      </m:r>
                      <m:r>
                        <a:rPr lang="el-GR" i="1" dirty="0" err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3CD56D4-1F6E-47FC-A9C6-65DDFD67D5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192806"/>
                <a:ext cx="6096000" cy="2585323"/>
              </a:xfrm>
              <a:prstGeom prst="rect">
                <a:avLst/>
              </a:prstGeom>
              <a:blipFill>
                <a:blip r:embed="rId3"/>
                <a:stretch>
                  <a:fillRect l="-800" t="-14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6959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 fontScale="90000"/>
          </a:bodyPr>
          <a:lstStyle/>
          <a:p>
            <a:r>
              <a:rPr lang="el-GR" dirty="0"/>
              <a:t>Μέθοδοι Υπολογισμού </a:t>
            </a:r>
            <a:r>
              <a:rPr lang="el-GR" dirty="0" err="1"/>
              <a:t>Πλημμυρικής</a:t>
            </a:r>
            <a:r>
              <a:rPr lang="el-GR" dirty="0"/>
              <a:t> Απορροής</a:t>
            </a:r>
            <a:r>
              <a:rPr lang="en-US" dirty="0"/>
              <a:t> </a:t>
            </a:r>
            <a:r>
              <a:rPr lang="el-GR" dirty="0"/>
              <a:t>4</a:t>
            </a:r>
            <a:r>
              <a:rPr lang="en-US" dirty="0"/>
              <a:t>. </a:t>
            </a:r>
            <a:r>
              <a:rPr lang="el-GR" dirty="0"/>
              <a:t>Μέθοδος </a:t>
            </a:r>
            <a:r>
              <a:rPr lang="en-GB" dirty="0"/>
              <a:t>Green </a:t>
            </a:r>
            <a:r>
              <a:rPr lang="en-GB" dirty="0" err="1"/>
              <a:t>Ampt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6" y="1560352"/>
            <a:ext cx="11249406" cy="479811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89202D-B4EB-452F-B967-4EAAC3DA240E}"/>
              </a:ext>
            </a:extLst>
          </p:cNvPr>
          <p:cNvSpPr txBox="1"/>
          <p:nvPr/>
        </p:nvSpPr>
        <p:spPr>
          <a:xfrm>
            <a:off x="657224" y="1748665"/>
            <a:ext cx="1533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i="1" u="sng" dirty="0"/>
              <a:t>Παράδειγμα</a:t>
            </a:r>
            <a:endParaRPr lang="en-GB" i="1" u="sng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66497A-B987-4177-B884-971582E9F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8" y="2608724"/>
            <a:ext cx="6324498" cy="32590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BE7C2BF-B593-4A61-8CEF-ADC53A18573E}"/>
                  </a:ext>
                </a:extLst>
              </p:cNvPr>
              <p:cNvSpPr txBox="1"/>
              <p:nvPr/>
            </p:nvSpPr>
            <p:spPr>
              <a:xfrm>
                <a:off x="6600092" y="2117997"/>
                <a:ext cx="6096000" cy="42670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 = 0     F = 0 </a:t>
                </a:r>
                <a:r>
                  <a:rPr lang="ja-JP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→</a:t>
                </a:r>
                <a:r>
                  <a:rPr lang="en-GB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F</a:t>
                </a:r>
                <a:r>
                  <a:rPr lang="en-GB" sz="16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t+</a:t>
                </a:r>
                <a:r>
                  <a:rPr lang="el-GR" sz="16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Δ</a:t>
                </a:r>
                <a:r>
                  <a:rPr lang="en-US" sz="16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F</a:t>
                </a:r>
                <a:r>
                  <a:rPr lang="en-US" sz="16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+ i</a:t>
                </a:r>
                <a:r>
                  <a:rPr lang="en-US" sz="16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∙ 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Δ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 = 0 + 0,18 = 0,18</a:t>
                </a:r>
                <a:endParaRPr lang="en-GB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𝑓</m:t>
                          </m:r>
                        </m:e>
                        <m: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16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Ä</m:t>
                          </m:r>
                          <m:r>
                            <m:rPr>
                              <m:nor/>
                            </m:rPr>
                            <a:rPr lang="en-US" sz="16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t</m:t>
                          </m:r>
                        </m:sub>
                      </m:sSub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𝐾</m:t>
                      </m:r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GB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𝛹</m:t>
                              </m:r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𝛥𝛩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𝑡</m:t>
                                  </m:r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+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Ä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t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+1</m:t>
                          </m:r>
                        </m:e>
                      </m:d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=1,09</m:t>
                      </m:r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GB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11,01</m:t>
                              </m:r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0,247</m:t>
                              </m:r>
                            </m:num>
                            <m:den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0,18</m:t>
                              </m:r>
                            </m:den>
                          </m:f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+1</m:t>
                          </m:r>
                        </m:e>
                      </m:d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=17,57 </m:t>
                      </m:r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𝑐𝑚</m:t>
                      </m:r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/</m:t>
                      </m:r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h𝑟</m:t>
                      </m:r>
                    </m:oMath>
                  </m:oMathPara>
                </a14:m>
                <a:endParaRPr lang="en-GB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Μετά από 60 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min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:</a:t>
                </a:r>
                <a:endParaRPr lang="en-GB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𝐹</m:t>
                          </m:r>
                        </m:e>
                        <m:sub>
                          <m:r>
                            <a:rPr lang="el-GR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  <m:r>
                            <a:rPr lang="el-GR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</m:t>
                          </m:r>
                          <m:r>
                            <a:rPr lang="el-GR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𝛥</m:t>
                          </m:r>
                          <m:r>
                            <a:rPr lang="el-GR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sub>
                      </m:sSub>
                      <m:r>
                        <a:rPr lang="el-GR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−</m:t>
                      </m:r>
                      <m:sSub>
                        <m:sSubPr>
                          <m:ctrlPr>
                            <a:rPr lang="en-GB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𝐹</m:t>
                          </m:r>
                        </m:e>
                        <m:sub>
                          <m:r>
                            <a:rPr lang="el-GR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</m:sub>
                      </m:sSub>
                      <m:r>
                        <a:rPr lang="el-GR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−</m:t>
                      </m:r>
                      <m:r>
                        <a:rPr lang="el-GR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𝛹</m:t>
                      </m:r>
                      <m:r>
                        <a:rPr lang="el-GR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r>
                        <a:rPr lang="el-GR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𝛥𝛩</m:t>
                      </m:r>
                      <m:r>
                        <a:rPr lang="el-GR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en-GB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uncPr>
                        <m:fName>
                          <m:r>
                            <a:rPr lang="el-GR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l-GR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𝑡</m:t>
                                      </m:r>
                                      <m:r>
                                        <a:rPr lang="el-GR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+</m:t>
                                      </m:r>
                                      <m:r>
                                        <a:rPr lang="el-GR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𝛥</m:t>
                                      </m:r>
                                      <m:r>
                                        <a:rPr lang="el-GR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l-GR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+</m:t>
                                  </m:r>
                                  <m:r>
                                    <a:rPr lang="el-GR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𝛹</m:t>
                                  </m:r>
                                  <m:r>
                                    <a:rPr lang="el-GR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l-GR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𝛥𝛩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l-GR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l-GR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+</m:t>
                                  </m:r>
                                  <m:r>
                                    <a:rPr lang="el-GR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𝛹</m:t>
                                  </m:r>
                                  <m:r>
                                    <a:rPr lang="el-GR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l-GR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𝛥𝛩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l-GR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r>
                        <a:rPr lang="el-GR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𝐾</m:t>
                      </m:r>
                      <m:r>
                        <a:rPr lang="el-GR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r>
                        <a:rPr lang="el-GR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𝛥</m:t>
                      </m:r>
                      <m:r>
                        <a:rPr lang="el-GR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𝑡</m:t>
                      </m:r>
                    </m:oMath>
                  </m:oMathPara>
                </a14:m>
                <a:endParaRPr lang="en-GB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𝑓</m:t>
                          </m:r>
                        </m:e>
                        <m: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𝑡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16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Ä</m:t>
                          </m:r>
                          <m:r>
                            <m:rPr>
                              <m:nor/>
                            </m:rPr>
                            <a:rPr lang="en-US" sz="16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t</m:t>
                          </m:r>
                        </m:sub>
                      </m:sSub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𝐾</m:t>
                      </m:r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GB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𝛹</m:t>
                              </m:r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𝛥𝛩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𝑡</m:t>
                                  </m:r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+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Ä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t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GB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Πλημμυρική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παροχή = 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F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– </a:t>
                </a:r>
                <a:r>
                  <a:rPr lang="en-US" sz="16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i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∙ Δ</a:t>
                </a: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endParaRPr lang="en-GB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BE7C2BF-B593-4A61-8CEF-ADC53A1857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092" y="2117997"/>
                <a:ext cx="6096000" cy="4267066"/>
              </a:xfrm>
              <a:prstGeom prst="rect">
                <a:avLst/>
              </a:prstGeom>
              <a:blipFill>
                <a:blip r:embed="rId4"/>
                <a:stretch>
                  <a:fillRect l="-600" t="-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08960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Επιφανειακή Απορροή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0976" y="1560352"/>
                <a:ext cx="11249406" cy="4798115"/>
              </a:xfrm>
            </p:spPr>
            <p:txBody>
              <a:bodyPr>
                <a:norm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900" b="1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900" b="1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900" b="1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</a:t>
                </a:r>
                <a:r>
                  <a:rPr lang="en-US" sz="1900" b="1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</a:t>
                </a:r>
                <a:r>
                  <a:rPr lang="en-US" sz="1900" b="1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r>
                  <a:rPr lang="el-GR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= </a:t>
                </a:r>
                <a:r>
                  <a:rPr lang="en-US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concentration time</a:t>
                </a:r>
                <a:r>
                  <a:rPr lang="el-GR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χρόνος συγκέντρωσης = </a:t>
                </a:r>
                <a:br>
                  <a:rPr lang="el-GR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</a:br>
                <a:r>
                  <a:rPr lang="el-GR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χρόνος που χρειάζεται η τελευταία σταγόνα που πέφτει </a:t>
                </a:r>
                <a:br>
                  <a:rPr lang="el-GR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</a:br>
                <a:r>
                  <a:rPr lang="el-GR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στο πιο απομακρυσμένο σημείο της λεκάνης να φτάσει στην έξοδο.</a:t>
                </a:r>
                <a:br>
                  <a:rPr lang="el-GR" sz="1900" dirty="0">
                    <a:latin typeface="Times New Roman" panose="02020603050405020304" pitchFamily="18" charset="0"/>
                    <a:ea typeface="MS Mincho" panose="02020609040205080304" pitchFamily="49" charset="-128"/>
                  </a:rPr>
                </a:br>
                <a:r>
                  <a:rPr lang="en-US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l-GR" sz="19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n-US" sz="19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indent="34290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en-US" sz="19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𝑡</m:t>
                        </m:r>
                      </m:e>
                      <m:sub>
                        <m:r>
                          <a:rPr lang="en-US" sz="19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𝑐</m:t>
                        </m:r>
                      </m:sub>
                    </m:sSub>
                    <m:r>
                      <a:rPr lang="en-US" sz="19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f>
                      <m:fPr>
                        <m:ctrlPr>
                          <a:rPr lang="en-US" sz="19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19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𝐿</m:t>
                        </m:r>
                      </m:num>
                      <m:den>
                        <m:r>
                          <a:rPr lang="en-US" sz="19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𝑉</m:t>
                        </m:r>
                      </m:den>
                    </m:f>
                  </m:oMath>
                </a14:m>
                <a:endParaRPr lang="en-US" sz="19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l-GR" sz="19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endParaRPr lang="el-GR" sz="19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endParaRPr lang="en-US" sz="19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342900" marR="0" lvl="0" indent="-342900" algn="just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/>
                  <a:tabLst>
                    <a:tab pos="228600" algn="l"/>
                  </a:tabLst>
                </a:pPr>
                <a:r>
                  <a:rPr lang="en-US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thin sheet flow – </a:t>
                </a:r>
                <a:r>
                  <a:rPr lang="el-GR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Λεπτό στρώμα</a:t>
                </a:r>
                <a:endParaRPr lang="en-US" sz="19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342900" marR="0" lvl="0" indent="-342900" algn="just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/>
                  <a:tabLst>
                    <a:tab pos="228600" algn="l"/>
                  </a:tabLst>
                </a:pPr>
                <a:r>
                  <a:rPr lang="en-US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concentrated - </a:t>
                </a:r>
                <a:r>
                  <a:rPr lang="el-GR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Συγκεντρωμένη</a:t>
                </a:r>
                <a:endParaRPr lang="en-US" sz="19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342900" marR="0" lvl="0" indent="-342900" algn="just">
                  <a:spcBef>
                    <a:spcPts val="0"/>
                  </a:spcBef>
                  <a:spcAft>
                    <a:spcPts val="0"/>
                  </a:spcAft>
                  <a:buFont typeface="+mj-lt"/>
                  <a:buAutoNum type="alphaLcParenR"/>
                  <a:tabLst>
                    <a:tab pos="228600" algn="l"/>
                  </a:tabLst>
                </a:pPr>
                <a:r>
                  <a:rPr lang="en-US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channel flow - </a:t>
                </a:r>
                <a:r>
                  <a:rPr lang="el-GR" sz="19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Κανάλι</a:t>
                </a:r>
                <a:endParaRPr lang="en-US" sz="19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endParaRPr lang="en-GB" sz="190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0976" y="1560352"/>
                <a:ext cx="11249406" cy="4798115"/>
              </a:xfrm>
              <a:blipFill>
                <a:blip r:embed="rId2"/>
                <a:stretch>
                  <a:fillRect l="-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B1A7DDD-A9A9-488F-9FDA-376D77DE36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693"/>
          <a:stretch/>
        </p:blipFill>
        <p:spPr>
          <a:xfrm>
            <a:off x="6223707" y="3833574"/>
            <a:ext cx="3829285" cy="26343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60B042-9C0F-4549-AB16-A265648D76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8068"/>
          <a:stretch/>
        </p:blipFill>
        <p:spPr>
          <a:xfrm>
            <a:off x="7559410" y="1092111"/>
            <a:ext cx="2264097" cy="259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4601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69FB1EC4-A3C4-4814-B792-9C839219D147}"/>
              </a:ext>
            </a:extLst>
          </p:cNvPr>
          <p:cNvSpPr txBox="1"/>
          <p:nvPr/>
        </p:nvSpPr>
        <p:spPr>
          <a:xfrm>
            <a:off x="513827" y="1488603"/>
            <a:ext cx="60946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l-GR" sz="1600" i="1" u="sng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Παράδειγμα 1</a:t>
            </a:r>
            <a:endParaRPr lang="en-US" sz="1600" i="1" u="sng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Επιφανειακή Απορροή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515" y="1827158"/>
            <a:ext cx="6120151" cy="4665922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600" dirty="0"/>
          </a:p>
        </p:txBody>
      </p:sp>
      <p:sp>
        <p:nvSpPr>
          <p:cNvPr id="25" name="Text Box 7">
            <a:extLst>
              <a:ext uri="{FF2B5EF4-FFF2-40B4-BE49-F238E27FC236}">
                <a16:creationId xmlns:a16="http://schemas.microsoft.com/office/drawing/2014/main" id="{17553553-0149-4991-B58C-696D46FFE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827" y="1827157"/>
            <a:ext cx="3798114" cy="12618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Uniform, smooth, impervious plane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altLang="ja-JP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i</a:t>
            </a:r>
            <a:r>
              <a:rPr kumimoji="0" lang="en-US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= 1 in/</a:t>
            </a:r>
            <a:r>
              <a:rPr kumimoji="0" lang="en-US" altLang="ja-JP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hr</a:t>
            </a:r>
            <a:r>
              <a:rPr kumimoji="0" lang="en-US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= 2,37 ∙ 10</a:t>
            </a:r>
            <a:r>
              <a:rPr kumimoji="0" lang="en-US" altLang="ja-JP" sz="1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-5</a:t>
            </a:r>
            <a:r>
              <a:rPr kumimoji="0" lang="en-US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ft/sec</a:t>
            </a:r>
            <a:r>
              <a:rPr kumimoji="0" lang="el-GR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kumimoji="0" lang="de-DE" altLang="ja-JP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f</a:t>
            </a:r>
            <a:r>
              <a:rPr kumimoji="0" lang="de-DE" altLang="ja-JP" sz="1400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i</a:t>
            </a:r>
            <a:r>
              <a:rPr kumimoji="0" lang="de-DE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= 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de-DE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L</a:t>
            </a:r>
            <a:r>
              <a:rPr kumimoji="0" lang="de-DE" altLang="ja-JP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o</a:t>
            </a:r>
            <a:r>
              <a:rPr kumimoji="0" lang="de-DE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= 100 </a:t>
            </a:r>
            <a:r>
              <a:rPr kumimoji="0" lang="de-DE" altLang="ja-JP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ft</a:t>
            </a:r>
            <a:r>
              <a:rPr lang="el-GR" altLang="ja-JP" sz="1400" dirty="0">
                <a:latin typeface="Calibri" panose="020F0502020204030204" pitchFamily="34" charset="0"/>
              </a:rPr>
              <a:t>, </a:t>
            </a:r>
            <a:r>
              <a:rPr kumimoji="0" lang="de-DE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</a:t>
            </a:r>
            <a:r>
              <a:rPr kumimoji="0" lang="de-DE" altLang="ja-JP" sz="1400" b="0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o</a:t>
            </a:r>
            <a:r>
              <a:rPr kumimoji="0" lang="de-DE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= 0,05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l-GR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ν = ιξώδες</a:t>
            </a:r>
            <a:r>
              <a:rPr kumimoji="0" lang="de-DE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= 1,2 ∙ 10</a:t>
            </a:r>
            <a:r>
              <a:rPr kumimoji="0" lang="de-DE" altLang="ja-JP" sz="1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-5</a:t>
            </a:r>
            <a:r>
              <a:rPr kumimoji="0" lang="de-DE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ft</a:t>
            </a:r>
            <a:r>
              <a:rPr kumimoji="0" lang="de-DE" altLang="ja-JP" sz="1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2</a:t>
            </a:r>
            <a:r>
              <a:rPr kumimoji="0" lang="de-DE" altLang="ja-JP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/in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54DE2ED-6A35-4DF5-8194-E6BEDD582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67" y="3768960"/>
            <a:ext cx="2423823" cy="19717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698061B-C3E2-4036-8624-70A146AD9090}"/>
                  </a:ext>
                </a:extLst>
              </p:cNvPr>
              <p:cNvSpPr txBox="1"/>
              <p:nvPr/>
            </p:nvSpPr>
            <p:spPr>
              <a:xfrm>
                <a:off x="5273992" y="1657880"/>
                <a:ext cx="6767092" cy="47911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Θ = </a:t>
                </a:r>
                <a:r>
                  <a:rPr lang="en-US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tan</a:t>
                </a:r>
                <a:r>
                  <a:rPr lang="el-GR" sz="1700" baseline="30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-1</a:t>
                </a:r>
                <a:r>
                  <a:rPr lang="el-GR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(</a:t>
                </a:r>
                <a:r>
                  <a:rPr lang="en-US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S</a:t>
                </a:r>
                <a:r>
                  <a:rPr lang="en-US" sz="17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o</a:t>
                </a:r>
                <a:r>
                  <a:rPr lang="el-GR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) = 2,86 º</a:t>
                </a:r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cos</a:t>
                </a:r>
                <a:r>
                  <a:rPr lang="el-GR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Θ = 0,999</a:t>
                </a:r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it-IT" sz="17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q</a:t>
                </a:r>
                <a:r>
                  <a:rPr lang="it-IT" sz="1700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o</a:t>
                </a:r>
                <a:r>
                  <a:rPr lang="it-IT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(i – f) ∙ L</a:t>
                </a:r>
                <a:r>
                  <a:rPr lang="it-IT" sz="1700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o</a:t>
                </a:r>
                <a:r>
                  <a:rPr lang="it-IT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∙ cos</a:t>
                </a:r>
                <a:r>
                  <a:rPr lang="el-GR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Θ</a:t>
                </a:r>
                <a:r>
                  <a:rPr lang="it-IT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2,31 ∙ 10</a:t>
                </a:r>
                <a:r>
                  <a:rPr lang="it-IT" sz="1700" baseline="30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-3</a:t>
                </a:r>
                <a:r>
                  <a:rPr lang="it-IT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r>
                  <a:rPr lang="it-IT" sz="17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ft</a:t>
                </a:r>
                <a:r>
                  <a:rPr lang="it-IT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/sec</a:t>
                </a:r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it-IT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𝑅</m:t>
                          </m:r>
                        </m:e>
                        <m:sub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𝑒</m:t>
                          </m:r>
                        </m:sub>
                      </m:sSub>
                      <m:r>
                        <a:rPr lang="en-US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4</m:t>
                          </m:r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𝜈</m:t>
                          </m:r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𝑅</m:t>
                          </m:r>
                        </m:num>
                        <m:den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𝜈</m:t>
                          </m:r>
                        </m:den>
                      </m:f>
                      <m:r>
                        <a:rPr lang="en-US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4</m:t>
                          </m:r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𝜈</m:t>
                          </m:r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𝑌</m:t>
                          </m:r>
                        </m:num>
                        <m:den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𝜈</m:t>
                          </m:r>
                        </m:den>
                      </m:f>
                      <m:r>
                        <a:rPr lang="en-US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4</m:t>
                          </m:r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7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7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7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𝜈</m:t>
                          </m:r>
                        </m:den>
                      </m:f>
                      <m:r>
                        <a:rPr lang="en-US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 = 770  &lt; 2000 → </m:t>
                      </m:r>
                      <m:r>
                        <a:rPr lang="en-US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𝜎𝜏𝜌𝜔𝜏𝜂</m:t>
                      </m:r>
                      <m:r>
                        <a:rPr lang="en-US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</m:t>
                      </m:r>
                      <m:r>
                        <a:rPr lang="en-US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𝜌𝜊𝜂</m:t>
                      </m:r>
                      <m:r>
                        <a:rPr lang="en-US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</m:oMath>
                  </m:oMathPara>
                </a14:m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𝐶</m:t>
                          </m:r>
                        </m:e>
                        <m:sub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𝐿</m:t>
                          </m:r>
                        </m:sub>
                      </m:sSub>
                      <m:r>
                        <a:rPr lang="en-US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=96+108</m:t>
                      </m:r>
                      <m:r>
                        <a:rPr lang="en-US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r>
                        <a:rPr lang="en-US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(1</m:t>
                      </m:r>
                      <m:sSup>
                        <m:sSupPr>
                          <m:ctrlP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pPr>
                        <m:e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)</m:t>
                          </m:r>
                        </m:e>
                        <m:sup>
                          <m: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0,4</m:t>
                          </m:r>
                        </m:sup>
                      </m:sSup>
                      <m:r>
                        <a:rPr lang="en-US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=204</m:t>
                      </m:r>
                    </m:oMath>
                  </m:oMathPara>
                </a14:m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𝑓</m:t>
                      </m:r>
                      <m:r>
                        <a:rPr lang="en-GB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GB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204</m:t>
                          </m:r>
                        </m:num>
                        <m:den>
                          <m:r>
                            <a:rPr lang="en-GB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770</m:t>
                          </m:r>
                        </m:den>
                      </m:f>
                      <m:r>
                        <a:rPr lang="en-GB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=0,263</m:t>
                      </m:r>
                    </m:oMath>
                  </m:oMathPara>
                </a14:m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𝑌</m:t>
                      </m:r>
                      <m:r>
                        <a:rPr lang="el-GR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sSup>
                        <m:sSupPr>
                          <m:ctrlP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7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7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fPr>
                                <m:num>
                                  <m:r>
                                    <a:rPr lang="el-GR" sz="17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𝑓</m:t>
                                  </m:r>
                                  <m:r>
                                    <a:rPr lang="el-GR" sz="17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Cambria Math" panose="02040503050406030204" pitchFamily="18" charset="0"/>
                                    </a:rPr>
                                    <m:t>⋅</m:t>
                                  </m:r>
                                  <m:sSup>
                                    <m:sSupPr>
                                      <m:ctrlPr>
                                        <a:rPr lang="en-US" sz="17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1700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l-GR" sz="1700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l-GR" sz="1700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</a:rPr>
                                            <m:t>𝑜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l-GR" sz="17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l-GR" sz="17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8</m:t>
                                  </m:r>
                                  <m:r>
                                    <a:rPr lang="el-GR" sz="17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l-GR" sz="17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𝑔</m:t>
                                  </m:r>
                                  <m:r>
                                    <a:rPr lang="el-GR" sz="17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Cambria Math" panose="02040503050406030204" pitchFamily="18" charset="0"/>
                                    </a:rPr>
                                    <m:t>⋅</m:t>
                                  </m:r>
                                  <m:sSub>
                                    <m:sSubPr>
                                      <m:ctrlPr>
                                        <a:rPr lang="en-US" sz="17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sz="17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l-GR" sz="17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𝑜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l-GR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1/3</m:t>
                          </m:r>
                        </m:sup>
                      </m:sSup>
                      <m:r>
                        <a:rPr lang="el-GR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=0,0048 </m:t>
                      </m:r>
                      <m:r>
                        <a:rPr lang="el-GR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𝑓𝑡</m:t>
                      </m:r>
                    </m:oMath>
                  </m:oMathPara>
                </a14:m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7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𝑉</m:t>
                      </m:r>
                      <m:r>
                        <a:rPr lang="en-GB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7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GB" sz="17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GB" sz="17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GB" sz="17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𝑌</m:t>
                          </m:r>
                        </m:den>
                      </m:f>
                      <m:r>
                        <a:rPr lang="en-GB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=0,48 </m:t>
                      </m:r>
                      <m:r>
                        <a:rPr lang="en-GB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𝑓𝑡</m:t>
                      </m:r>
                      <m:r>
                        <a:rPr lang="en-GB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/</m:t>
                      </m:r>
                      <m:r>
                        <a:rPr lang="en-GB" sz="17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𝑠𝑒𝑐</m:t>
                      </m:r>
                    </m:oMath>
                  </m:oMathPara>
                </a14:m>
                <a:endParaRPr lang="en-US" sz="17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698061B-C3E2-4036-8624-70A146AD9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992" y="1657880"/>
                <a:ext cx="6767092" cy="4791120"/>
              </a:xfrm>
              <a:prstGeom prst="rect">
                <a:avLst/>
              </a:prstGeom>
              <a:blipFill>
                <a:blip r:embed="rId3"/>
                <a:stretch>
                  <a:fillRect l="-541" t="-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0942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69FB1EC4-A3C4-4814-B792-9C839219D147}"/>
              </a:ext>
            </a:extLst>
          </p:cNvPr>
          <p:cNvSpPr txBox="1"/>
          <p:nvPr/>
        </p:nvSpPr>
        <p:spPr>
          <a:xfrm>
            <a:off x="513827" y="1488603"/>
            <a:ext cx="60946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l-GR" sz="1600" i="1" u="sng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Παράδειγμα 2</a:t>
            </a:r>
            <a:endParaRPr lang="en-US" sz="1600" i="1" u="sng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Επιφανειακή Απορροή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515" y="1827158"/>
            <a:ext cx="6120151" cy="4665922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698061B-C3E2-4036-8624-70A146AD9090}"/>
                  </a:ext>
                </a:extLst>
              </p:cNvPr>
              <p:cNvSpPr txBox="1"/>
              <p:nvPr/>
            </p:nvSpPr>
            <p:spPr>
              <a:xfrm>
                <a:off x="2331497" y="3147993"/>
                <a:ext cx="8190338" cy="1797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it-IT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i="1">
                            <a:latin typeface="Cambria Math" panose="02040503050406030204" pitchFamily="18" charset="0"/>
                          </a:rPr>
                          <m:t>4⋅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it-IT" i="1">
                        <a:latin typeface="Cambria Math" panose="02040503050406030204" pitchFamily="18" charset="0"/>
                      </a:rPr>
                      <m:t> = 770 </m:t>
                    </m:r>
                  </m:oMath>
                </a14:m>
                <a:r>
                  <a:rPr lang="it-IT" dirty="0"/>
                  <a:t> (laminar)           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it-IT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8⋅</m:t>
                                </m:r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l-GR" i="1"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it-IT" i="1">
                            <a:latin typeface="Cambria Math" panose="02040503050406030204" pitchFamily="18" charset="0"/>
                          </a:rPr>
                          <m:t>1/3</m:t>
                        </m:r>
                      </m:sup>
                    </m:sSup>
                    <m:r>
                      <a:rPr lang="it-IT" i="1">
                        <a:latin typeface="Cambria Math" panose="02040503050406030204" pitchFamily="18" charset="0"/>
                      </a:rPr>
                      <m:t>=1,80    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it-IT" i="1">
                        <a:latin typeface="Cambria Math" panose="02040503050406030204" pitchFamily="18" charset="0"/>
                      </a:rPr>
                      <m:t>=2/3</m:t>
                    </m:r>
                  </m:oMath>
                </a14:m>
                <a:r>
                  <a:rPr lang="it-IT" dirty="0"/>
                  <a:t>  </a:t>
                </a:r>
                <a:endParaRPr lang="en-US" dirty="0"/>
              </a:p>
              <a:p>
                <a:r>
                  <a:rPr lang="it-IT" dirty="0"/>
                  <a:t> 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l-GR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∙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i="1" baseline="30000" dirty="0" err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0</m:t>
                    </m:r>
                    <m:r>
                      <a:rPr lang="el-GR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031 </m:t>
                    </m:r>
                  </m:oMath>
                </a14:m>
                <a:r>
                  <a:rPr lang="en-US" dirty="0"/>
                  <a:t>ft (0,4 in)          </a:t>
                </a:r>
              </a:p>
              <a:p>
                <a:r>
                  <a:rPr lang="en-US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=0,075 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𝑠𝑒𝑐</m:t>
                    </m:r>
                  </m:oMath>
                </a14:m>
                <a:r>
                  <a:rPr lang="en-US" dirty="0"/>
                  <a:t>            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𝑑𝑒𝑒𝑝𝑒𝑟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 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𝑓𝑙𝑜𝑤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 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 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𝑠𝑙𝑜𝑤𝑒𝑟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698061B-C3E2-4036-8624-70A146AD9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497" y="3147993"/>
                <a:ext cx="8190338" cy="17973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91587A56-B371-4580-B159-055DEF1EB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894" y="1962547"/>
            <a:ext cx="7277433" cy="54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357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69FB1EC4-A3C4-4814-B792-9C839219D147}"/>
              </a:ext>
            </a:extLst>
          </p:cNvPr>
          <p:cNvSpPr txBox="1"/>
          <p:nvPr/>
        </p:nvSpPr>
        <p:spPr>
          <a:xfrm>
            <a:off x="513827" y="1488603"/>
            <a:ext cx="60946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l-GR" sz="1600" i="1" u="sng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Παράδειγμα 3</a:t>
            </a:r>
            <a:endParaRPr lang="en-US" sz="1600" i="1" u="sng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Επιφανειακή Απορροή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515" y="1827158"/>
            <a:ext cx="6120151" cy="4665922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1A5EDE-3799-49D0-BB23-5BA792CFA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611" y="1835275"/>
            <a:ext cx="5400000" cy="9809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1">
                <a:extLst>
                  <a:ext uri="{FF2B5EF4-FFF2-40B4-BE49-F238E27FC236}">
                    <a16:creationId xmlns:a16="http://schemas.microsoft.com/office/drawing/2014/main" id="{DF61163D-1CB2-4D1D-AF4E-28C36F009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4880" y="3162110"/>
                <a:ext cx="5542240" cy="3446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𝑞</m:t>
                    </m:r>
                    <m:r>
                      <a:rPr kumimoji="0" lang="en-US" altLang="ja-JP" b="0" i="1" u="none" strike="noStrike" cap="none" normalizeH="0" baseline="-30000" dirty="0" err="1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𝑜</m:t>
                    </m:r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= (</m:t>
                    </m:r>
                    <m:r>
                      <a:rPr kumimoji="0" lang="en-US" altLang="ja-JP" b="0" i="1" u="none" strike="noStrike" cap="none" normalizeH="0" baseline="0" dirty="0" err="1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𝑖</m:t>
                    </m:r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– </m:t>
                    </m:r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𝑓</m:t>
                    </m:r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) ∙ </m:t>
                    </m:r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𝐿𝑜</m:t>
                    </m:r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∙ </m:t>
                    </m:r>
                    <m:r>
                      <m:rPr>
                        <m:sty m:val="p"/>
                      </m:rP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cos</m:t>
                    </m:r>
                    <m:r>
                      <m:rPr>
                        <m:sty m:val="p"/>
                      </m:rPr>
                      <a:rPr kumimoji="0" lang="el-GR" altLang="ja-JP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Θ</m:t>
                    </m:r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= 0</m:t>
                    </m:r>
                    <m:r>
                      <a:rPr kumimoji="0" lang="el-GR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.</m:t>
                    </m:r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0464 </m:t>
                    </m:r>
                  </m:oMath>
                </a14:m>
                <a:r>
                  <a:rPr kumimoji="0" lang="en-US" altLang="ja-JP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cfs</a:t>
                </a:r>
                <a:r>
                  <a:rPr kumimoji="0" lang="en-US" altLang="ja-JP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/ft</a:t>
                </a:r>
                <a:endParaRPr kumimoji="0" lang="el-GR" altLang="ja-JP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𝜈</m:t>
                          </m:r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 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15,333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𝑡𝑢𝑟𝑏𝑢𝑙𝑒𝑛𝑡</m:t>
                      </m:r>
                    </m:oMath>
                  </m:oMathPara>
                </a14:m>
                <a:endParaRPr kumimoji="0" lang="el-GR" altLang="ja-JP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𝑌</m:t>
                    </m:r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= </m:t>
                    </m:r>
                    <m:r>
                      <a:rPr kumimoji="0" lang="el-GR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𝛼</m:t>
                    </m:r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∙ </m:t>
                    </m:r>
                    <m:r>
                      <a:rPr kumimoji="0" lang="en-US" altLang="ja-JP" b="0" i="1" u="none" strike="noStrike" cap="none" normalizeH="0" baseline="0" dirty="0" err="1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𝑞</m:t>
                    </m:r>
                    <m:r>
                      <a:rPr kumimoji="0" lang="en-US" altLang="ja-JP" b="0" i="1" u="none" strike="noStrike" cap="none" normalizeH="0" baseline="-30000" dirty="0" err="1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𝑜</m:t>
                    </m:r>
                    <m:r>
                      <a:rPr kumimoji="0" lang="en-US" altLang="ja-JP" b="0" i="1" u="none" strike="noStrike" cap="none" normalizeH="0" baseline="30000" dirty="0" err="1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𝑚</m:t>
                    </m:r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= 0</m:t>
                    </m:r>
                    <m:r>
                      <a:rPr kumimoji="0" lang="el-GR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.</m:t>
                    </m:r>
                    <m:r>
                      <a:rPr kumimoji="0" lang="en-US" altLang="ja-JP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032 </m:t>
                    </m:r>
                  </m:oMath>
                </a14:m>
                <a:r>
                  <a:rPr kumimoji="0" lang="en-US" altLang="ja-JP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ft</a:t>
                </a:r>
                <a:endParaRPr kumimoji="0" lang="el-GR" altLang="ja-JP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ja-JP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1,49</m:t>
                                  </m:r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Cambria Math" panose="02040503050406030204" pitchFamily="18" charset="0"/>
                                    </a:rPr>
                                    <m:t>⋅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  <a:cs typeface="Times New Roman" panose="02020603050405020304" pitchFamily="18" charset="0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effectLst/>
                                              <a:latin typeface="Cambria Math" panose="02040503050406030204" pitchFamily="18" charset="0"/>
                                              <a:ea typeface="MS Mincho" panose="02020609040205080304" pitchFamily="49" charset="-128"/>
                                              <a:cs typeface="Times New Roman" panose="02020603050405020304" pitchFamily="18" charset="0"/>
                                            </a:rPr>
                                            <m:t>𝑜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  <a:cs typeface="Times New Roman" panose="02020603050405020304" pitchFamily="18" charset="0"/>
                                        </a:rPr>
                                        <m:t>1/2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3/5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=0,205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   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=3/5=0.6</m:t>
                      </m:r>
                    </m:oMath>
                  </m:oMathPara>
                </a14:m>
                <a:endParaRPr kumimoji="0" lang="el-GR" altLang="ja-JP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         </a:t>
                </a:r>
                <a:endParaRPr kumimoji="0" lang="en-US" altLang="ja-JP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𝑉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𝑌</m:t>
                          </m:r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=1,43 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𝑓𝑡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/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𝑠𝑒𝑐</m:t>
                      </m:r>
                    </m:oMath>
                  </m:oMathPara>
                </a14:m>
                <a:endParaRPr lang="en-US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</mc:Choice>
        <mc:Fallback xmlns="">
          <p:sp>
            <p:nvSpPr>
              <p:cNvPr id="8" name="Rectangle 1">
                <a:extLst>
                  <a:ext uri="{FF2B5EF4-FFF2-40B4-BE49-F238E27FC236}">
                    <a16:creationId xmlns:a16="http://schemas.microsoft.com/office/drawing/2014/main" id="{DF61163D-1CB2-4D1D-AF4E-28C36F0092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24880" y="3162110"/>
                <a:ext cx="5542240" cy="3446264"/>
              </a:xfrm>
              <a:prstGeom prst="rect">
                <a:avLst/>
              </a:prstGeom>
              <a:blipFill>
                <a:blip r:embed="rId3"/>
                <a:stretch>
                  <a:fillRect t="-53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98848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Παροχή σε κανάλι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515" y="1827158"/>
            <a:ext cx="6120151" cy="4665922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1">
                <a:extLst>
                  <a:ext uri="{FF2B5EF4-FFF2-40B4-BE49-F238E27FC236}">
                    <a16:creationId xmlns:a16="http://schemas.microsoft.com/office/drawing/2014/main" id="{DF61163D-1CB2-4D1D-AF4E-28C36F009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20057" y="3735209"/>
                <a:ext cx="5542240" cy="27578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l-GR" dirty="0"/>
                  <a:t>Ελαχιστοποίηση του λάθους</a:t>
                </a:r>
                <a:endParaRPr lang="en-US" dirty="0"/>
              </a:p>
              <a:p>
                <a:r>
                  <a:rPr lang="el-GR" dirty="0"/>
                  <a:t> </a:t>
                </a:r>
                <a:endParaRPr lang="en-US" dirty="0"/>
              </a:p>
              <a:p>
                <a:r>
                  <a:rPr lang="el-GR" dirty="0"/>
                  <a:t>      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latin typeface="Cambria Math" panose="02040503050406030204" pitchFamily="18" charset="0"/>
                          </a:rPr>
                          <m:t>𝛶</m:t>
                        </m:r>
                      </m:e>
                      <m:sub>
                        <m:r>
                          <a:rPr lang="el-G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l-GR" i="1">
                        <a:latin typeface="Cambria Math" panose="02040503050406030204" pitchFamily="18" charset="0"/>
                      </a:rPr>
                      <m:t>) =</m:t>
                    </m:r>
                    <m:limLow>
                      <m:limLow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groupChr>
                      </m:e>
                      <m:lim>
                        <m:r>
                          <a:rPr lang="el-GR" i="1">
                            <a:latin typeface="Cambria Math" panose="02040503050406030204" pitchFamily="18" charset="0"/>
                          </a:rPr>
                          <m:t>𝛶𝜋𝜊𝜆𝜊𝛾𝜄𝜎𝜇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𝜈𝜊</m:t>
                        </m:r>
                      </m:lim>
                    </m:limLow>
                    <m:r>
                      <a:rPr lang="el-GR" i="1">
                        <a:latin typeface="Cambria Math" panose="02040503050406030204" pitchFamily="18" charset="0"/>
                      </a:rPr>
                      <m:t>−</m:t>
                    </m:r>
                    <m:limLow>
                      <m:limLow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groupChr>
                      </m:e>
                      <m:lim>
                        <m:r>
                          <a:rPr lang="el-GR" i="1">
                            <a:latin typeface="Cambria Math" panose="02040503050406030204" pitchFamily="18" charset="0"/>
                          </a:rPr>
                          <m:t>𝛱𝜌𝛼𝛾𝜇𝛼𝜏𝜄𝜅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ό</m:t>
                        </m:r>
                      </m:lim>
                    </m:limLow>
                  </m:oMath>
                </a14:m>
                <a:endParaRPr lang="en-US" dirty="0"/>
              </a:p>
              <a:p>
                <a:r>
                  <a:rPr lang="el-GR" dirty="0"/>
                  <a:t> </a:t>
                </a:r>
                <a:endParaRPr lang="en-US" dirty="0"/>
              </a:p>
              <a:p>
                <a:r>
                  <a:rPr lang="el-GR" dirty="0"/>
                  <a:t>Κλίση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i="1">
                            <a:latin typeface="Cambria Math" panose="02040503050406030204" pitchFamily="18" charset="0"/>
                          </a:rPr>
                          <m:t>𝑑𝑓</m:t>
                        </m:r>
                      </m:num>
                      <m:den>
                        <m:r>
                          <a:rPr lang="el-GR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r>
                          <a:rPr lang="el-GR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l-GR" i="1">
                        <a:latin typeface="Cambria Math" panose="02040503050406030204" pitchFamily="18" charset="0"/>
                      </a:rPr>
                      <m:t>   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𝜎𝜏𝛼𝜃𝜀𝜌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</a:rPr>
                      <m:t>ό</m:t>
                    </m:r>
                  </m:oMath>
                </a14:m>
                <a:endParaRPr lang="en-US" dirty="0"/>
              </a:p>
              <a:p>
                <a:r>
                  <a:rPr lang="el-GR" dirty="0"/>
                  <a:t> </a:t>
                </a:r>
                <a:endParaRPr lang="en-US" dirty="0"/>
              </a:p>
              <a:p>
                <a:r>
                  <a:rPr lang="el-GR" dirty="0"/>
                  <a:t>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i="1">
                            <a:latin typeface="Cambria Math" panose="02040503050406030204" pitchFamily="18" charset="0"/>
                          </a:rPr>
                          <m:t>𝑑𝑓</m:t>
                        </m:r>
                      </m:num>
                      <m:den>
                        <m:r>
                          <a:rPr lang="el-GR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l-G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l-GR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1,49</m:t>
                            </m:r>
                          </m:num>
                          <m:den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lang="el-GR" i="1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sub>
                            </m:sSub>
                          </m:e>
                          <m:sup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  <m:r>
                          <a:rPr lang="el-GR" i="1"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l-GR" i="1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  <m:sup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2/3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8" name="Rectangle 1">
                <a:extLst>
                  <a:ext uri="{FF2B5EF4-FFF2-40B4-BE49-F238E27FC236}">
                    <a16:creationId xmlns:a16="http://schemas.microsoft.com/office/drawing/2014/main" id="{DF61163D-1CB2-4D1D-AF4E-28C36F0092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0057" y="3735209"/>
                <a:ext cx="5542240" cy="2757871"/>
              </a:xfrm>
              <a:prstGeom prst="rect">
                <a:avLst/>
              </a:prstGeom>
              <a:blipFill>
                <a:blip r:embed="rId2"/>
                <a:stretch>
                  <a:fillRect l="-879" t="-664" b="-22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59B48A79-E71F-4D39-A2DF-545B95E5B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17" y="1560352"/>
            <a:ext cx="8190029" cy="359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6143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Παροχή σε κανάλι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515" y="1827158"/>
            <a:ext cx="6120151" cy="4665922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1">
                <a:extLst>
                  <a:ext uri="{FF2B5EF4-FFF2-40B4-BE49-F238E27FC236}">
                    <a16:creationId xmlns:a16="http://schemas.microsoft.com/office/drawing/2014/main" id="{DF61163D-1CB2-4D1D-AF4E-28C36F009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28078" y="3462253"/>
                <a:ext cx="5542240" cy="29447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l-GR" sz="1600" dirty="0"/>
                  <a:t>Επίλυση με τη μέθοδο του </a:t>
                </a:r>
                <a:r>
                  <a:rPr lang="el-GR" sz="1600" dirty="0" err="1"/>
                  <a:t>Newton</a:t>
                </a:r>
                <a:endParaRPr lang="el-GR" sz="1600" dirty="0"/>
              </a:p>
              <a:p>
                <a:r>
                  <a:rPr lang="el-GR" sz="1600" dirty="0"/>
                  <a:t> </a:t>
                </a:r>
                <a:endParaRPr lang="en-US" sz="1600" dirty="0"/>
              </a:p>
              <a:p>
                <a:r>
                  <a:rPr lang="el-GR" sz="1600" dirty="0"/>
                  <a:t>Επαναλήψεις έως ότου </a:t>
                </a:r>
                <a:r>
                  <a:rPr lang="en-US" sz="1600" dirty="0"/>
                  <a:t>f</a:t>
                </a:r>
                <a:r>
                  <a:rPr lang="el-GR" sz="1600" dirty="0"/>
                  <a:t>(</a:t>
                </a:r>
                <a:r>
                  <a:rPr lang="en-US" sz="1600" dirty="0"/>
                  <a:t>Y</a:t>
                </a:r>
                <a:r>
                  <a:rPr lang="el-GR" sz="1600" dirty="0"/>
                  <a:t>) ≈ 0</a:t>
                </a:r>
                <a:endParaRPr lang="en-US" sz="1600" dirty="0"/>
              </a:p>
              <a:p>
                <a:r>
                  <a:rPr lang="el-GR" sz="1600" dirty="0"/>
                  <a:t> </a:t>
                </a:r>
                <a:endParaRPr lang="en-US" sz="1600" dirty="0"/>
              </a:p>
              <a:p>
                <a:r>
                  <a:rPr lang="el-GR" sz="1600" dirty="0"/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1 − </m:t>
                        </m:r>
                        <m:f>
                          <m:fPr>
                            <m:type m:val="skw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den>
                        </m:f>
                      </m:num>
                      <m:den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3⋅</m:t>
                                    </m:r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den>
                                </m:f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𝑑𝑅</m:t>
                                    </m:r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𝑑𝑌</m:t>
                                    </m:r>
                                  </m:den>
                                </m:f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den>
                                </m:f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𝑑𝐴</m:t>
                                    </m:r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𝑑𝑌</m:t>
                                    </m:r>
                                  </m:den>
                                </m:f>
                              </m:e>
                            </m:d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en-US" sz="1600" dirty="0"/>
              </a:p>
              <a:p>
                <a:r>
                  <a:rPr lang="el-GR" sz="1600" dirty="0"/>
                  <a:t> </a:t>
                </a:r>
                <a:endParaRPr lang="en-US" sz="1600" dirty="0"/>
              </a:p>
              <a:p>
                <a:r>
                  <a:rPr lang="el-GR" sz="1600" dirty="0"/>
                  <a:t>και για ορθογώνια διατομή καναλιού</a:t>
                </a:r>
                <a:endParaRPr lang="en-US" sz="1600" dirty="0"/>
              </a:p>
              <a:p>
                <a:r>
                  <a:rPr lang="el-GR" sz="1600" dirty="0"/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1 − </m:t>
                        </m:r>
                        <m:f>
                          <m:fPr>
                            <m:type m:val="skw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den>
                        </m:f>
                      </m:num>
                      <m:den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5⋅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+6⋅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3⋅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</m:s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+2⋅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den>
                            </m:f>
                          </m:e>
                        </m:d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</a:rPr>
                      <m:t>     (5)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1">
                <a:extLst>
                  <a:ext uri="{FF2B5EF4-FFF2-40B4-BE49-F238E27FC236}">
                    <a16:creationId xmlns:a16="http://schemas.microsoft.com/office/drawing/2014/main" id="{DF61163D-1CB2-4D1D-AF4E-28C36F0092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8078" y="3462253"/>
                <a:ext cx="5542240" cy="2944781"/>
              </a:xfrm>
              <a:prstGeom prst="rect">
                <a:avLst/>
              </a:prstGeom>
              <a:blipFill>
                <a:blip r:embed="rId2"/>
                <a:stretch>
                  <a:fillRect l="-550" t="-20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1">
            <a:extLst>
              <a:ext uri="{FF2B5EF4-FFF2-40B4-BE49-F238E27FC236}">
                <a16:creationId xmlns:a16="http://schemas.microsoft.com/office/drawing/2014/main" id="{892A0B56-5717-4E09-AE66-4B5183F59FE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84985" y="4303239"/>
            <a:ext cx="4314492" cy="2655072"/>
            <a:chOff x="2643" y="9317"/>
            <a:chExt cx="3900" cy="2468"/>
          </a:xfrm>
        </p:grpSpPr>
        <p:sp>
          <p:nvSpPr>
            <p:cNvPr id="7" name="AutoShape 14">
              <a:extLst>
                <a:ext uri="{FF2B5EF4-FFF2-40B4-BE49-F238E27FC236}">
                  <a16:creationId xmlns:a16="http://schemas.microsoft.com/office/drawing/2014/main" id="{0FDFDEF0-F0C9-4F5D-BFC4-DD7D486DCAC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643" y="9317"/>
              <a:ext cx="3900" cy="24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13">
              <a:extLst>
                <a:ext uri="{FF2B5EF4-FFF2-40B4-BE49-F238E27FC236}">
                  <a16:creationId xmlns:a16="http://schemas.microsoft.com/office/drawing/2014/main" id="{E0C501C7-8721-4DBD-88E9-B6812595FD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3" y="9626"/>
              <a:ext cx="1" cy="15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2">
              <a:extLst>
                <a:ext uri="{FF2B5EF4-FFF2-40B4-BE49-F238E27FC236}">
                  <a16:creationId xmlns:a16="http://schemas.microsoft.com/office/drawing/2014/main" id="{2787E77F-4029-45AC-8D28-30A28B6A21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93" y="11169"/>
              <a:ext cx="195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D1D5F4F-9756-45E5-951C-66DAB7FE3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3" y="9780"/>
              <a:ext cx="1650" cy="1234"/>
            </a:xfrm>
            <a:custGeom>
              <a:avLst/>
              <a:gdLst>
                <a:gd name="T0" fmla="*/ 0 w 1980"/>
                <a:gd name="T1" fmla="*/ 0 h 1440"/>
                <a:gd name="T2" fmla="*/ 540 w 1980"/>
                <a:gd name="T3" fmla="*/ 1080 h 1440"/>
                <a:gd name="T4" fmla="*/ 1980 w 1980"/>
                <a:gd name="T5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0" h="1440">
                  <a:moveTo>
                    <a:pt x="0" y="0"/>
                  </a:moveTo>
                  <a:cubicBezTo>
                    <a:pt x="105" y="420"/>
                    <a:pt x="210" y="840"/>
                    <a:pt x="540" y="1080"/>
                  </a:cubicBezTo>
                  <a:cubicBezTo>
                    <a:pt x="870" y="1320"/>
                    <a:pt x="1425" y="1380"/>
                    <a:pt x="1980" y="1440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4CA302D2-3B4F-4063-A2C2-E158C9115C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3" y="10089"/>
              <a:ext cx="600" cy="9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A148DE24-4D99-4066-B679-A7A978493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6" y="10461"/>
              <a:ext cx="375" cy="1"/>
            </a:xfrm>
            <a:custGeom>
              <a:avLst/>
              <a:gdLst>
                <a:gd name="T0" fmla="*/ 450 w 450"/>
                <a:gd name="T1" fmla="*/ 0 h 1"/>
                <a:gd name="T2" fmla="*/ 0 w 450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0" h="1">
                  <a:moveTo>
                    <a:pt x="450" y="0"/>
                  </a:moveTo>
                  <a:cubicBezTo>
                    <a:pt x="300" y="0"/>
                    <a:pt x="150" y="0"/>
                    <a:pt x="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8DB20D43-2C01-4724-8AA2-40758B14D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3" y="10461"/>
              <a:ext cx="1" cy="708"/>
            </a:xfrm>
            <a:custGeom>
              <a:avLst/>
              <a:gdLst>
                <a:gd name="T0" fmla="*/ 0 w 1"/>
                <a:gd name="T1" fmla="*/ 0 h 825"/>
                <a:gd name="T2" fmla="*/ 0 w 1"/>
                <a:gd name="T3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825">
                  <a:moveTo>
                    <a:pt x="0" y="0"/>
                  </a:moveTo>
                  <a:cubicBezTo>
                    <a:pt x="0" y="275"/>
                    <a:pt x="0" y="550"/>
                    <a:pt x="0" y="825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Text Box 7">
              <a:extLst>
                <a:ext uri="{FF2B5EF4-FFF2-40B4-BE49-F238E27FC236}">
                  <a16:creationId xmlns:a16="http://schemas.microsoft.com/office/drawing/2014/main" id="{4D2DB6BB-B1A4-45EE-BF41-86E75C5A57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3" y="9471"/>
              <a:ext cx="60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f(Y)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ext Box 6">
              <a:extLst>
                <a:ext uri="{FF2B5EF4-FFF2-40B4-BE49-F238E27FC236}">
                  <a16:creationId xmlns:a16="http://schemas.microsoft.com/office/drawing/2014/main" id="{450931BD-F6D7-405A-ACBD-76753E55A9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3" y="10243"/>
              <a:ext cx="600" cy="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f(Y</a:t>
              </a:r>
              <a:r>
                <a:rPr kumimoji="0" lang="en-US" altLang="en-US" sz="1100" b="0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j</a:t>
              </a: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Text Box 5">
              <a:extLst>
                <a:ext uri="{FF2B5EF4-FFF2-40B4-BE49-F238E27FC236}">
                  <a16:creationId xmlns:a16="http://schemas.microsoft.com/office/drawing/2014/main" id="{DF450631-2BD3-4889-ACF8-80414A1D95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3" y="11169"/>
              <a:ext cx="450" cy="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Y</a:t>
              </a:r>
              <a:r>
                <a:rPr kumimoji="0" lang="en-US" altLang="en-US" sz="1100" b="0" i="0" u="none" strike="noStrike" cap="none" normalizeH="0" baseline="-3000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j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Text Box 4">
              <a:extLst>
                <a:ext uri="{FF2B5EF4-FFF2-40B4-BE49-F238E27FC236}">
                  <a16:creationId xmlns:a16="http://schemas.microsoft.com/office/drawing/2014/main" id="{A95E3DA6-379D-4B6A-A9F4-7EDB7AA025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3" y="11169"/>
              <a:ext cx="450" cy="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Y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Text Box 3">
              <a:extLst>
                <a:ext uri="{FF2B5EF4-FFF2-40B4-BE49-F238E27FC236}">
                  <a16:creationId xmlns:a16="http://schemas.microsoft.com/office/drawing/2014/main" id="{3B2EA493-07C3-4315-A436-0CA1B56873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3" y="9780"/>
              <a:ext cx="2041" cy="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 panose="02040503050406030204" pitchFamily="18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Yj+1=Yj-f(Yj)(df/dY)j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Line 2">
              <a:extLst>
                <a:ext uri="{FF2B5EF4-FFF2-40B4-BE49-F238E27FC236}">
                  <a16:creationId xmlns:a16="http://schemas.microsoft.com/office/drawing/2014/main" id="{B334A134-ECA2-4EED-B854-3F936CD218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93" y="10243"/>
              <a:ext cx="600" cy="617"/>
            </a:xfrm>
            <a:prstGeom prst="line">
              <a:avLst/>
            </a:prstGeom>
            <a:noFill/>
            <a:ln w="317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60DBD273-DB79-4E45-8A07-B61EFC1D9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17" y="1560352"/>
            <a:ext cx="8190029" cy="359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71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Παροχή σε κανάλι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515" y="1827158"/>
            <a:ext cx="6120151" cy="4665922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4D7570-0C7D-48F2-90D5-2BCC63F7D877}"/>
              </a:ext>
            </a:extLst>
          </p:cNvPr>
          <p:cNvSpPr txBox="1"/>
          <p:nvPr/>
        </p:nvSpPr>
        <p:spPr>
          <a:xfrm>
            <a:off x="513827" y="1488603"/>
            <a:ext cx="60946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l-GR" sz="1600" i="1" u="sng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Παράδειγμα</a:t>
            </a:r>
            <a:endParaRPr lang="en-US" sz="1600" i="1" u="sng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40B4BA-CF6E-4633-8607-B6EBFC756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27" y="1827157"/>
            <a:ext cx="5390388" cy="11750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2CDAB8-425A-4CA0-B5FC-5F7F67B76D89}"/>
                  </a:ext>
                </a:extLst>
              </p:cNvPr>
              <p:cNvSpPr txBox="1"/>
              <p:nvPr/>
            </p:nvSpPr>
            <p:spPr>
              <a:xfrm>
                <a:off x="5970502" y="1827157"/>
                <a:ext cx="6097424" cy="38566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𝑄</m:t>
                          </m:r>
                        </m:e>
                        <m: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𝑖</m:t>
                          </m:r>
                        </m:sub>
                      </m:sSub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1,49</m:t>
                          </m:r>
                        </m:num>
                        <m:den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𝑛</m:t>
                          </m:r>
                        </m:den>
                      </m:f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𝑜</m:t>
                              </m:r>
                            </m:sub>
                          </m:sSub>
                        </m:e>
                        <m:sup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1/2</m:t>
                          </m:r>
                        </m:sup>
                      </m:sSup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𝑤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Cambria Math" panose="02040503050406030204" pitchFamily="18" charset="0"/>
                                    </a:rPr>
                                    <m:t>⋅</m:t>
                                  </m:r>
                                  <m:sSub>
                                    <m:sSubPr>
                                      <m:ctrlP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5/3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𝑤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+2</m:t>
                                  </m:r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Cambria Math" panose="02040503050406030204" pitchFamily="18" charset="0"/>
                                    </a:rPr>
                                    <m:t>⋅</m:t>
                                  </m:r>
                                  <m:sSub>
                                    <m:sSubPr>
                                      <m:ctrlP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2/3</m:t>
                              </m:r>
                            </m:sup>
                          </m:sSup>
                        </m:den>
                      </m:f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Cambria Math" panose="02040503050406030204" pitchFamily="18" charset="0"/>
                        </a:rPr>
                        <m:t>⇒</m:t>
                      </m:r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 </m:t>
                      </m:r>
                      <m:sSub>
                        <m:sSub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𝑄</m:t>
                          </m:r>
                        </m:e>
                        <m: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𝑖</m:t>
                          </m:r>
                        </m:sub>
                      </m:sSub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31,41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5/3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1+</m:t>
                                  </m:r>
                                  <m:sSub>
                                    <m:sSubPr>
                                      <m:ctrlP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2/3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Υπολογίζεται ο </a:t>
                </a:r>
                <a:r>
                  <a:rPr lang="el-GR" sz="16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παρανομαστής</a:t>
                </a: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της εξίσωσης (5):</a:t>
                </a: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5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+6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3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𝑤</m:t>
                                  </m:r>
                                </m:sub>
                              </m:s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+2</m:t>
                              </m:r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1,6667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+2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𝑤</m:t>
                                  </m:r>
                                </m:sub>
                              </m:s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+2</m:t>
                              </m:r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1,6667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2+2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2+2</m:t>
                              </m:r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1,6667+</m:t>
                          </m:r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Έτσι, η εξίσωση (5) γίνεται:</a:t>
                </a: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6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𝑌</m:t>
                          </m:r>
                        </m:e>
                        <m: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𝑖</m:t>
                          </m:r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+1</m:t>
                          </m:r>
                        </m:sub>
                      </m:sSub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𝑌</m:t>
                          </m:r>
                        </m:e>
                        <m: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𝑖</m:t>
                          </m:r>
                        </m:sub>
                      </m:sSub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1 − </m:t>
                              </m:r>
                              <m:f>
                                <m:f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9,26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1,6667+</m:t>
                          </m:r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2CDAB8-425A-4CA0-B5FC-5F7F67B76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502" y="1827157"/>
                <a:ext cx="6097424" cy="3856633"/>
              </a:xfrm>
              <a:prstGeom prst="rect">
                <a:avLst/>
              </a:prstGeom>
              <a:blipFill>
                <a:blip r:embed="rId3"/>
                <a:stretch>
                  <a:fillRect l="-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A1CB851-D796-4CA1-92DF-4D361A29D702}"/>
                  </a:ext>
                </a:extLst>
              </p:cNvPr>
              <p:cNvSpPr txBox="1"/>
              <p:nvPr/>
            </p:nvSpPr>
            <p:spPr>
              <a:xfrm>
                <a:off x="420124" y="3429000"/>
                <a:ext cx="6097424" cy="10868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l-GR" sz="1600" dirty="0"/>
                  <a:t>για ορθογώνια διατομή καναλιού</a:t>
                </a:r>
                <a:endParaRPr lang="en-US" sz="1600" dirty="0"/>
              </a:p>
              <a:p>
                <a:r>
                  <a:rPr lang="el-GR" sz="1600" dirty="0"/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1 − </m:t>
                        </m:r>
                        <m:f>
                          <m:fPr>
                            <m:type m:val="skw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den>
                        </m:f>
                      </m:num>
                      <m:den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5⋅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+6⋅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3⋅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</m:sSub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+2⋅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den>
                            </m:f>
                          </m:e>
                        </m:d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</a:rPr>
                      <m:t>     (5)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A1CB851-D796-4CA1-92DF-4D361A29D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24" y="3429000"/>
                <a:ext cx="6097424" cy="1086836"/>
              </a:xfrm>
              <a:prstGeom prst="rect">
                <a:avLst/>
              </a:prstGeom>
              <a:blipFill>
                <a:blip r:embed="rId4"/>
                <a:stretch>
                  <a:fillRect l="-600" t="-1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09663C89-8637-40A5-ACF9-2B55BFA1B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2" y="4895269"/>
            <a:ext cx="5277612" cy="83058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A5F646C-4500-4564-8995-76319C5692AC}"/>
              </a:ext>
            </a:extLst>
          </p:cNvPr>
          <p:cNvSpPr txBox="1"/>
          <p:nvPr/>
        </p:nvSpPr>
        <p:spPr>
          <a:xfrm>
            <a:off x="747425" y="5712894"/>
            <a:ext cx="281370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l-GR" sz="1600" dirty="0"/>
              <a:t>Οπότε: 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Y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0,577 ft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l-GR" sz="18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          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Q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= 9,26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cfs</a:t>
            </a:r>
            <a:endParaRPr lang="en-US" sz="18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endParaRPr lang="en-US" sz="16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C8B1059-C0B5-427A-8480-33E11EF37D94}"/>
              </a:ext>
            </a:extLst>
          </p:cNvPr>
          <p:cNvCxnSpPr/>
          <p:nvPr/>
        </p:nvCxnSpPr>
        <p:spPr>
          <a:xfrm flipH="1">
            <a:off x="6178609" y="5400942"/>
            <a:ext cx="83748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4795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606" y="361847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Μετρήσεις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31F869-6956-4C50-A72F-F33BE0DB0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241571"/>
            <a:ext cx="10753725" cy="5721291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400" b="1" dirty="0"/>
              <a:t>Υδρολογικές Μετρήσεις</a:t>
            </a:r>
            <a:endParaRPr lang="en-US" sz="1400" b="1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Sensors		 direct: rain gage</a:t>
            </a:r>
            <a:br>
              <a:rPr lang="en-US" sz="1400" dirty="0"/>
            </a:br>
            <a:br>
              <a:rPr lang="en-US" sz="1400" dirty="0"/>
            </a:br>
            <a:r>
              <a:rPr lang="en-US" sz="1400" dirty="0"/>
              <a:t>		indirect: </a:t>
            </a:r>
            <a:r>
              <a:rPr lang="el-GR" sz="1400" dirty="0"/>
              <a:t>θερμόμετρο υδραργύρου</a:t>
            </a:r>
            <a:endParaRPr lang="en-US" sz="1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Recorders	                   manual</a:t>
            </a:r>
            <a:br>
              <a:rPr lang="en-GB" sz="1400" dirty="0"/>
            </a:br>
            <a:br>
              <a:rPr lang="en-GB" sz="1400" dirty="0"/>
            </a:br>
            <a:r>
              <a:rPr lang="en-GB" sz="1400" dirty="0"/>
              <a:t>                                        automatic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Transmission	     routine</a:t>
            </a:r>
            <a:br>
              <a:rPr lang="en-GB" sz="1400" dirty="0"/>
            </a:br>
            <a:br>
              <a:rPr lang="en-GB" sz="1400" dirty="0"/>
            </a:br>
            <a:r>
              <a:rPr lang="en-GB" sz="1400" dirty="0"/>
              <a:t>		     real time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br>
              <a:rPr lang="en-GB" sz="1400" dirty="0"/>
            </a:br>
            <a:r>
              <a:rPr lang="el-GR" sz="1400" b="1" dirty="0"/>
              <a:t>Μετρήσεις Ατμοσφαιρικού Νερού</a:t>
            </a:r>
            <a:br>
              <a:rPr lang="en-GB" sz="1400" dirty="0"/>
            </a:br>
            <a:r>
              <a:rPr lang="en-GB" sz="1400" dirty="0"/>
              <a:t>Meteorological Station (2 m </a:t>
            </a:r>
            <a:r>
              <a:rPr lang="el-GR" sz="1400" dirty="0"/>
              <a:t>από το έδαφος)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400" dirty="0"/>
              <a:t>~ Θερμόμετρα (</a:t>
            </a:r>
            <a:r>
              <a:rPr lang="en-GB" sz="1400" dirty="0"/>
              <a:t>min and max air temperature)</a:t>
            </a:r>
            <a:br>
              <a:rPr lang="en-GB" sz="1400" dirty="0"/>
            </a:br>
            <a:r>
              <a:rPr lang="en-GB" sz="1400" dirty="0"/>
              <a:t>                          (dew point temperatures)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~ </a:t>
            </a:r>
            <a:r>
              <a:rPr lang="el-GR" sz="1400" dirty="0" err="1"/>
              <a:t>Υδρόμετρα</a:t>
            </a:r>
            <a:r>
              <a:rPr lang="el-GR" sz="1400" dirty="0"/>
              <a:t> (</a:t>
            </a:r>
            <a:r>
              <a:rPr lang="en-GB" sz="1400" dirty="0"/>
              <a:t>humidity)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~ </a:t>
            </a:r>
            <a:r>
              <a:rPr lang="el-GR" sz="1400" dirty="0"/>
              <a:t>Ανεμόμετρα (</a:t>
            </a:r>
            <a:r>
              <a:rPr lang="en-GB" sz="1400" dirty="0"/>
              <a:t>wind speed and direction)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~ </a:t>
            </a:r>
            <a:r>
              <a:rPr lang="el-GR" sz="1400" dirty="0" err="1"/>
              <a:t>Ραδιόμετρα</a:t>
            </a:r>
            <a:r>
              <a:rPr lang="el-GR" sz="1400" dirty="0"/>
              <a:t> (</a:t>
            </a:r>
            <a:r>
              <a:rPr lang="en-GB" sz="1400" dirty="0"/>
              <a:t>incident radiation)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~ </a:t>
            </a:r>
            <a:r>
              <a:rPr lang="el-GR" sz="1400" dirty="0"/>
              <a:t>Βροχόμετρα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400" dirty="0"/>
              <a:t>~ </a:t>
            </a:r>
            <a:r>
              <a:rPr lang="el-GR" sz="1400" dirty="0" err="1"/>
              <a:t>Εξατμισίμετρα</a:t>
            </a:r>
            <a:endParaRPr lang="en-GB" sz="1400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D7CD780-6EA8-4645-B50B-85EE3C63297B}"/>
              </a:ext>
            </a:extLst>
          </p:cNvPr>
          <p:cNvGrpSpPr/>
          <p:nvPr/>
        </p:nvGrpSpPr>
        <p:grpSpPr>
          <a:xfrm>
            <a:off x="1535185" y="1652592"/>
            <a:ext cx="797707" cy="392452"/>
            <a:chOff x="1758462" y="1746738"/>
            <a:chExt cx="726830" cy="468924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9AE091F-A069-45A2-AF5B-34022CD828F2}"/>
                </a:ext>
              </a:extLst>
            </p:cNvPr>
            <p:cNvCxnSpPr/>
            <p:nvPr/>
          </p:nvCxnSpPr>
          <p:spPr>
            <a:xfrm>
              <a:off x="1758462" y="1746738"/>
              <a:ext cx="72683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154F588F-DB72-4D28-B1C3-80D13E87D2C6}"/>
                </a:ext>
              </a:extLst>
            </p:cNvPr>
            <p:cNvCxnSpPr>
              <a:cxnSpLocks/>
            </p:cNvCxnSpPr>
            <p:nvPr/>
          </p:nvCxnSpPr>
          <p:spPr>
            <a:xfrm>
              <a:off x="1770185" y="1770185"/>
              <a:ext cx="715107" cy="445477"/>
            </a:xfrm>
            <a:prstGeom prst="bentConnector3">
              <a:avLst>
                <a:gd name="adj1" fmla="val 820"/>
              </a:avLst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CFDD9BD-EFED-41F7-B350-0AC37D0393F0}"/>
              </a:ext>
            </a:extLst>
          </p:cNvPr>
          <p:cNvGrpSpPr/>
          <p:nvPr/>
        </p:nvGrpSpPr>
        <p:grpSpPr>
          <a:xfrm>
            <a:off x="1606062" y="2443891"/>
            <a:ext cx="726830" cy="372827"/>
            <a:chOff x="1758462" y="1746738"/>
            <a:chExt cx="726830" cy="468924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044C330-4457-476F-9AE3-6D47065E779A}"/>
                </a:ext>
              </a:extLst>
            </p:cNvPr>
            <p:cNvCxnSpPr/>
            <p:nvPr/>
          </p:nvCxnSpPr>
          <p:spPr>
            <a:xfrm>
              <a:off x="1758462" y="1746738"/>
              <a:ext cx="72683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or: Elbow 34">
              <a:extLst>
                <a:ext uri="{FF2B5EF4-FFF2-40B4-BE49-F238E27FC236}">
                  <a16:creationId xmlns:a16="http://schemas.microsoft.com/office/drawing/2014/main" id="{850DFB0A-06DE-4BB7-AAF6-2D4B529D8A03}"/>
                </a:ext>
              </a:extLst>
            </p:cNvPr>
            <p:cNvCxnSpPr>
              <a:cxnSpLocks/>
            </p:cNvCxnSpPr>
            <p:nvPr/>
          </p:nvCxnSpPr>
          <p:spPr>
            <a:xfrm>
              <a:off x="1770185" y="1770185"/>
              <a:ext cx="715107" cy="445477"/>
            </a:xfrm>
            <a:prstGeom prst="bentConnector3">
              <a:avLst>
                <a:gd name="adj1" fmla="val 820"/>
              </a:avLst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2A78002-2591-49E8-8AD9-45AAE6529BE2}"/>
              </a:ext>
            </a:extLst>
          </p:cNvPr>
          <p:cNvGrpSpPr/>
          <p:nvPr/>
        </p:nvGrpSpPr>
        <p:grpSpPr>
          <a:xfrm>
            <a:off x="1836549" y="3196614"/>
            <a:ext cx="726830" cy="415482"/>
            <a:chOff x="1758462" y="1746738"/>
            <a:chExt cx="726830" cy="468924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9E491E88-3711-4E5D-B7AA-998233B8DA22}"/>
                </a:ext>
              </a:extLst>
            </p:cNvPr>
            <p:cNvCxnSpPr/>
            <p:nvPr/>
          </p:nvCxnSpPr>
          <p:spPr>
            <a:xfrm>
              <a:off x="1758462" y="1746738"/>
              <a:ext cx="72683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: Elbow 37">
              <a:extLst>
                <a:ext uri="{FF2B5EF4-FFF2-40B4-BE49-F238E27FC236}">
                  <a16:creationId xmlns:a16="http://schemas.microsoft.com/office/drawing/2014/main" id="{F3523937-3CE6-43B9-8F1F-8B091E96EF23}"/>
                </a:ext>
              </a:extLst>
            </p:cNvPr>
            <p:cNvCxnSpPr>
              <a:cxnSpLocks/>
            </p:cNvCxnSpPr>
            <p:nvPr/>
          </p:nvCxnSpPr>
          <p:spPr>
            <a:xfrm>
              <a:off x="1770185" y="1770185"/>
              <a:ext cx="715107" cy="445477"/>
            </a:xfrm>
            <a:prstGeom prst="bentConnector3">
              <a:avLst>
                <a:gd name="adj1" fmla="val 820"/>
              </a:avLst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C20291A5-7076-421F-B5CB-37353909F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42884" y="1521591"/>
            <a:ext cx="3961404" cy="167856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CC41C59-1869-4E4B-B0A9-11539E0852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Brus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2861" y="3738101"/>
            <a:ext cx="3200045" cy="20824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780572-D281-4261-B233-53E82A9787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3586" y="3298673"/>
            <a:ext cx="4136731" cy="309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837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A7E564-9C0C-45B6-B19F-3B03ECC68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063" y="2062050"/>
            <a:ext cx="7537938" cy="47959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Μετρήσεις Επιφανειακού Νερού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</p:spPr>
            <p:txBody>
              <a:bodyPr>
                <a:norm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dirty="0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𝑄</m:t>
                      </m:r>
                      <m:r>
                        <a:rPr lang="en-US" sz="1800" i="1" dirty="0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 = </m:t>
                      </m:r>
                      <m:r>
                        <a:rPr lang="en-US" sz="1800" i="1" dirty="0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𝑢</m:t>
                      </m:r>
                      <m:r>
                        <a:rPr lang="en-US" sz="1800" i="1" dirty="0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 ∙ </m:t>
                      </m:r>
                      <m:r>
                        <a:rPr lang="en-US" sz="1800" i="1" dirty="0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𝐴</m:t>
                      </m:r>
                      <m:r>
                        <a:rPr lang="en-US" sz="1800" i="1" dirty="0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 = </m:t>
                      </m:r>
                      <m:r>
                        <a:rPr lang="en-US" sz="1800" i="1" dirty="0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𝑢</m:t>
                      </m:r>
                      <m:r>
                        <a:rPr lang="en-US" sz="1800" i="1" dirty="0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 ∙ </m:t>
                      </m:r>
                      <m:r>
                        <a:rPr lang="en-US" sz="1800" i="1" dirty="0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𝑓</m:t>
                      </m:r>
                      <m:r>
                        <a:rPr lang="en-US" sz="1800" i="1" dirty="0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(</m:t>
                      </m:r>
                      <m:r>
                        <a:rPr lang="en-US" sz="1800" i="1" dirty="0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h</m:t>
                      </m:r>
                      <m:r>
                        <a:rPr lang="en-US" sz="1800" i="1" dirty="0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)</m:t>
                      </m:r>
                    </m:oMath>
                  </m:oMathPara>
                </a14:m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2000" b="1" u="sng" dirty="0"/>
                  <a:t>Μέτρηση Στάθμης</a:t>
                </a:r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"/>
                  <a:tabLst>
                    <a:tab pos="457200" algn="l"/>
                  </a:tabLst>
                </a:pPr>
                <a:r>
                  <a:rPr lang="en-US" sz="2000" dirty="0"/>
                  <a:t>staff gage</a:t>
                </a:r>
                <a:endParaRPr lang="en-GB" sz="2000" dirty="0"/>
              </a:p>
              <a:p>
                <a:pPr marL="342900" marR="0" lvl="0" indent="-342900"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"/>
                  <a:tabLst>
                    <a:tab pos="457200" algn="l"/>
                  </a:tabLst>
                </a:pPr>
                <a:r>
                  <a:rPr lang="en-US" sz="2000" dirty="0"/>
                  <a:t>Pressure transducer and recorder</a:t>
                </a:r>
                <a:endParaRPr lang="en-GB" sz="20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US" sz="2000" dirty="0"/>
                  <a:t> </a:t>
                </a:r>
                <a:r>
                  <a:rPr lang="el-GR" sz="2000" dirty="0" err="1"/>
                  <a:t>σταθμήμετρο</a:t>
                </a:r>
                <a:r>
                  <a:rPr lang="en-US" sz="2000" dirty="0"/>
                  <a:t>,</a:t>
                </a:r>
                <a:r>
                  <a:rPr lang="el-GR" sz="2000" dirty="0"/>
                  <a:t> </a:t>
                </a:r>
                <a:r>
                  <a:rPr lang="el-GR" sz="2000" dirty="0" err="1"/>
                  <a:t>σταθμηγράφος</a:t>
                </a:r>
                <a:r>
                  <a:rPr lang="en-US" sz="2000" dirty="0"/>
                  <a:t> </a:t>
                </a:r>
                <a:r>
                  <a:rPr lang="en-US" sz="2000" dirty="0">
                    <a:sym typeface="Wingdings" panose="05000000000000000000" pitchFamily="2" charset="2"/>
                  </a:rPr>
                  <a:t></a:t>
                </a:r>
                <a:endParaRPr lang="el-GR" sz="20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endParaRPr lang="el-GR" sz="20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endParaRPr lang="en-GB" sz="200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  <a:blipFill>
                <a:blip r:embed="rId3"/>
                <a:stretch>
                  <a:fillRect l="-567" t="-16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A7E405E-4258-49C3-BC1F-991B22963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388" y="4041469"/>
            <a:ext cx="2145704" cy="200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6963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Μετρήσεις Επιφανειακού Νερού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</p:spPr>
            <p:txBody>
              <a:bodyPr>
                <a:norm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2000" b="1" u="sng" dirty="0"/>
                  <a:t>Μέτρηση ταχύτητας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l-GR" sz="1800" i="1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𝑄</m:t>
                      </m:r>
                      <m:r>
                        <a:rPr lang="el-GR" sz="1800" i="1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</a:rPr>
                        <m:t>=</m:t>
                      </m:r>
                      <m:nary>
                        <m:naryPr>
                          <m:chr m:val="∬"/>
                          <m:supHide m:val="on"/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naryPr>
                        <m:sub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𝑉</m:t>
                          </m:r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𝑑𝐴</m:t>
                          </m:r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 → </m:t>
                          </m:r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𝑄</m:t>
                          </m:r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Cambria Math" panose="02040503050406030204" pitchFamily="18" charset="0"/>
                            </a:rPr>
                            <m:t>⋅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l-GR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l-GR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l-GR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l-GR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l-GR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l-GR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l-GR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𝛥</m:t>
                              </m:r>
                            </m:e>
                          </m:nary>
                        </m:e>
                      </m:nary>
                      <m:sSub>
                        <m:sSub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Pr>
                        <m:e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𝑤</m:t>
                          </m:r>
                        </m:e>
                        <m:sub>
                          <m:r>
                            <a:rPr lang="el-GR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όπου </a:t>
                </a:r>
                <a:r>
                  <a:rPr lang="en-US" sz="1800" b="1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d</a:t>
                </a:r>
                <a:r>
                  <a:rPr lang="en-US" sz="1800" b="1" baseline="-250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i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βάθος και </a:t>
                </a:r>
                <a:r>
                  <a:rPr lang="el-GR" sz="1800" b="1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Δ</a:t>
                </a:r>
                <a:r>
                  <a:rPr lang="en-US" sz="1800" b="1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w</a:t>
                </a:r>
                <a:r>
                  <a:rPr lang="en-US" sz="1800" b="1" baseline="-250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i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= πλάτος </a:t>
                </a:r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endParaRPr lang="el-GR" sz="20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endParaRPr lang="en-GB" sz="200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  <a:blipFill>
                <a:blip r:embed="rId2"/>
                <a:stretch>
                  <a:fillRect l="-5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F1BFAD89-3A0A-43FF-81B5-B88740619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35" y="4794922"/>
            <a:ext cx="8933355" cy="181425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BA48766-54BE-44F0-BE7D-59B0887749B1}"/>
              </a:ext>
            </a:extLst>
          </p:cNvPr>
          <p:cNvGrpSpPr/>
          <p:nvPr/>
        </p:nvGrpSpPr>
        <p:grpSpPr>
          <a:xfrm>
            <a:off x="5303252" y="1437393"/>
            <a:ext cx="4533514" cy="2522016"/>
            <a:chOff x="5157455" y="1760558"/>
            <a:chExt cx="4533514" cy="252201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A7CB655-F26D-4F45-8D34-F01F70D24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7455" y="1760558"/>
              <a:ext cx="4514082" cy="239905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BFCA01B-FEF5-4D2E-B327-DA4B6F8F0701}"/>
                </a:ext>
              </a:extLst>
            </p:cNvPr>
            <p:cNvSpPr txBox="1"/>
            <p:nvPr/>
          </p:nvSpPr>
          <p:spPr>
            <a:xfrm>
              <a:off x="6349892" y="3959409"/>
              <a:ext cx="334107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500" dirty="0"/>
                <a:t>Κατανομή ταχύτητας σε ποτάμι</a:t>
              </a:r>
              <a:endParaRPr lang="en-GB" sz="15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18281FE-6E6C-483D-9F22-E0789974D665}"/>
              </a:ext>
            </a:extLst>
          </p:cNvPr>
          <p:cNvGrpSpPr/>
          <p:nvPr/>
        </p:nvGrpSpPr>
        <p:grpSpPr>
          <a:xfrm>
            <a:off x="8886111" y="3879357"/>
            <a:ext cx="3341077" cy="2836581"/>
            <a:chOff x="8913572" y="3748281"/>
            <a:chExt cx="3341077" cy="283658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EEDA8C4-01E0-4AD1-88BD-65AE2BE08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0090" y="3748281"/>
              <a:ext cx="2822307" cy="228258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1995925-9306-43E5-926E-4D3A11B2EE4E}"/>
                </a:ext>
              </a:extLst>
            </p:cNvPr>
            <p:cNvSpPr txBox="1"/>
            <p:nvPr/>
          </p:nvSpPr>
          <p:spPr>
            <a:xfrm>
              <a:off x="8913572" y="6030864"/>
              <a:ext cx="334107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500" dirty="0"/>
                <a:t>Κατακόρυφο προφίλ ταχύτητας στο μέγιστο βάθος της εγκάρσιας διατομής</a:t>
              </a:r>
              <a:endParaRPr lang="en-GB" sz="15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982049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775BFDE-B38A-43E5-9EFE-F26E11D673B3}"/>
              </a:ext>
            </a:extLst>
          </p:cNvPr>
          <p:cNvGrpSpPr/>
          <p:nvPr/>
        </p:nvGrpSpPr>
        <p:grpSpPr>
          <a:xfrm>
            <a:off x="6096000" y="3000225"/>
            <a:ext cx="5627919" cy="3253551"/>
            <a:chOff x="676656" y="2689831"/>
            <a:chExt cx="4590011" cy="278514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DCD0CF-DB18-48B7-AA34-2E900AEEA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656" y="2689831"/>
              <a:ext cx="4590011" cy="253915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4F21CA-C9D0-47C8-9E7B-DA35A5DE6182}"/>
                </a:ext>
              </a:extLst>
            </p:cNvPr>
            <p:cNvSpPr txBox="1"/>
            <p:nvPr/>
          </p:nvSpPr>
          <p:spPr>
            <a:xfrm>
              <a:off x="1301122" y="5151812"/>
              <a:ext cx="334107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500" dirty="0"/>
                <a:t>Διατομή </a:t>
              </a:r>
              <a:r>
                <a:rPr lang="el-GR" sz="1500" dirty="0" err="1"/>
                <a:t>υδατορεύματος</a:t>
              </a:r>
              <a:endParaRPr lang="en-GB" sz="15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Μετρήσεις Επιφανειακού Νερού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</p:spPr>
            <p:txBody>
              <a:bodyPr>
                <a:norm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2000" b="1" u="sng" dirty="0"/>
                  <a:t>Μέτρηση ταχύτητας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800" dirty="0"/>
                  <a:t>Η μέση ταχύτητα σε κάθε τμήμα, προσεγγίζεται ικανοποιητικά από το μέσο όρο των δύο τιμών και δίνεται από την εξίσωση: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0.2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0.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b>
                        </m:sSub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8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800" dirty="0"/>
                  <a:t>Για μεγάλο βάθος ποταμού: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0.</m:t>
                            </m:r>
                            <m:r>
                              <a:rPr lang="el-GR" sz="18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l-GR" sz="1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0.2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0.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b>
                        </m:sSub>
                      </m:num>
                      <m:den>
                        <m:r>
                          <a:rPr lang="el-GR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l-GR" sz="18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800" dirty="0"/>
                  <a:t>Η μέση παροχή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/>
                  <a:t> </a:t>
                </a:r>
                <a:r>
                  <a:rPr lang="el-GR" sz="1800" dirty="0"/>
                  <a:t>κάθε νοητού τμήματος: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GB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GB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GB" sz="18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l-GR" sz="1800" dirty="0"/>
                  <a:t>Συνολική παροχή: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l-GR" sz="18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endParaRPr lang="en-GB" sz="180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  <a:blipFill>
                <a:blip r:embed="rId3"/>
                <a:stretch>
                  <a:fillRect l="-5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72436459-FA31-46C3-BA77-97A81AE204C5}"/>
              </a:ext>
            </a:extLst>
          </p:cNvPr>
          <p:cNvGrpSpPr/>
          <p:nvPr/>
        </p:nvGrpSpPr>
        <p:grpSpPr>
          <a:xfrm>
            <a:off x="3402568" y="4303727"/>
            <a:ext cx="3257006" cy="2198421"/>
            <a:chOff x="7500955" y="3819311"/>
            <a:chExt cx="4014389" cy="277004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392DF8A-A2BC-40F6-9903-CB60C0C9A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0955" y="3819311"/>
              <a:ext cx="4014389" cy="253915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C85668-37CB-4DEB-A479-0582467D56BA}"/>
                </a:ext>
              </a:extLst>
            </p:cNvPr>
            <p:cNvSpPr txBox="1"/>
            <p:nvPr/>
          </p:nvSpPr>
          <p:spPr>
            <a:xfrm>
              <a:off x="7837610" y="6266188"/>
              <a:ext cx="334107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500" dirty="0"/>
                <a:t>Τυπική διάταξη </a:t>
              </a:r>
              <a:r>
                <a:rPr lang="el-GR" sz="1500" dirty="0" err="1"/>
                <a:t>μυλίσκου</a:t>
              </a:r>
              <a:endParaRPr lang="en-GB" sz="15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157047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AA7576A-F801-4044-8BF4-D6584A272232}"/>
              </a:ext>
            </a:extLst>
          </p:cNvPr>
          <p:cNvGrpSpPr/>
          <p:nvPr/>
        </p:nvGrpSpPr>
        <p:grpSpPr>
          <a:xfrm>
            <a:off x="6096000" y="3015562"/>
            <a:ext cx="5919667" cy="3643904"/>
            <a:chOff x="6096000" y="2760729"/>
            <a:chExt cx="5919667" cy="364390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15E3AC0-6252-4A4D-97C2-845736A43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2760729"/>
              <a:ext cx="5919667" cy="351166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90A3EE9-CFDB-4D81-85AA-838947345406}"/>
                </a:ext>
              </a:extLst>
            </p:cNvPr>
            <p:cNvSpPr txBox="1"/>
            <p:nvPr/>
          </p:nvSpPr>
          <p:spPr>
            <a:xfrm>
              <a:off x="6861671" y="6081468"/>
              <a:ext cx="51539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500" dirty="0"/>
                <a:t>Καμπύλη στάθμης – παροχής σε συνθήκες μη μόνιμης ροής</a:t>
              </a:r>
              <a:endParaRPr lang="en-GB" sz="1500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4789F31-7897-44CB-94B4-FEBB86566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998" y="1425593"/>
            <a:ext cx="9135275" cy="26702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45B6E-ACC6-4A2D-B349-3432DA214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60819"/>
          </a:xfrm>
        </p:spPr>
        <p:txBody>
          <a:bodyPr>
            <a:normAutofit/>
          </a:bodyPr>
          <a:lstStyle/>
          <a:p>
            <a:r>
              <a:rPr lang="el-GR" dirty="0"/>
              <a:t>Καμπύλη στάθμης – παροχής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</p:spPr>
            <p:txBody>
              <a:bodyPr>
                <a:norm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 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8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8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8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8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endParaRPr lang="el-GR" sz="1800" dirty="0"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Γενική μορ</a:t>
                </a:r>
                <a:r>
                  <a:rPr lang="el-GR" sz="1800" dirty="0"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φή εξίσωσης: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𝑄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𝑘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h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−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</a:rPr>
                              <m:t>𝑎</m:t>
                            </m:r>
                          </m:e>
                        </m:d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𝑏</m:t>
                        </m:r>
                      </m:sup>
                    </m:sSup>
                  </m:oMath>
                </a14:m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l-GR" sz="18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𝑄</m:t>
                    </m:r>
                  </m:oMath>
                </a14:m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η παροχή, </a:t>
                </a:r>
                <a:endParaRPr lang="en-US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l-GR" sz="18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𝑘</m:t>
                    </m:r>
                  </m:oMath>
                </a14:m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και </a:t>
                </a:r>
                <a14:m>
                  <m:oMath xmlns:m="http://schemas.openxmlformats.org/officeDocument/2006/math">
                    <m:r>
                      <a:rPr lang="el-GR" sz="18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𝑏</m:t>
                    </m:r>
                  </m:oMath>
                </a14:m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σταθερές της θέσης και </a:t>
                </a:r>
                <a:endParaRPr lang="en-US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l-GR" sz="1800" i="1" dirty="0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</a:rPr>
                      <m:t>𝑎</m:t>
                    </m:r>
                  </m:oMath>
                </a14:m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η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απόσταση μεταξύ του υψομέτρου του μηδενός του</a:t>
                </a:r>
                <a:b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</a:br>
                <a:r>
                  <a:rPr lang="en-US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</a:t>
                </a:r>
                <a:r>
                  <a:rPr lang="el-GR" sz="1800" dirty="0" err="1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σταθμημέτρου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και του υψομέτρου της μηδενικής ροής της</a:t>
                </a: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διατομής. </a:t>
                </a:r>
                <a:endParaRPr lang="en-GB" sz="18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F31F869-6956-4C50-A72F-F33BE0DB00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656" y="1560352"/>
                <a:ext cx="10753725" cy="4798115"/>
              </a:xfrm>
              <a:blipFill>
                <a:blip r:embed="rId4"/>
                <a:stretch>
                  <a:fillRect l="-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8436267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etropolita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3599</TotalTime>
  <Words>2651</Words>
  <Application>Microsoft Office PowerPoint</Application>
  <PresentationFormat>Widescreen</PresentationFormat>
  <Paragraphs>581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MS Mincho</vt:lpstr>
      <vt:lpstr>ＭＳ Ｐゴシック</vt:lpstr>
      <vt:lpstr>Arial</vt:lpstr>
      <vt:lpstr>Calibri</vt:lpstr>
      <vt:lpstr>Calibri Light</vt:lpstr>
      <vt:lpstr>Cambria Math</vt:lpstr>
      <vt:lpstr>Times New Roman</vt:lpstr>
      <vt:lpstr>Wingdings</vt:lpstr>
      <vt:lpstr>1_Custom Design</vt:lpstr>
      <vt:lpstr>Custom Design</vt:lpstr>
      <vt:lpstr>Metropolitan</vt:lpstr>
      <vt:lpstr>ΑΠΟΡΡΟΗ</vt:lpstr>
      <vt:lpstr>Γενικά</vt:lpstr>
      <vt:lpstr>Απορροή (Runoff)</vt:lpstr>
      <vt:lpstr>Απορροή (Runoff)</vt:lpstr>
      <vt:lpstr>Ταξινόμηση Υδρογραφικού Δικτύου</vt:lpstr>
      <vt:lpstr>Ταξινόμηση Υδρογραφικού Δικτύου</vt:lpstr>
      <vt:lpstr>Χαρακτηριστικά Λεκάνης</vt:lpstr>
      <vt:lpstr>Επιφανειακή Απορροή</vt:lpstr>
      <vt:lpstr>Υδρογράφημα Πλημμύρας</vt:lpstr>
      <vt:lpstr>Διαχωρισμός βασικής ροής</vt:lpstr>
      <vt:lpstr>Διαχωρισμός άμεσης/βασικής ροής</vt:lpstr>
      <vt:lpstr>Base flow Recession Curve (Normal depletion Curve)</vt:lpstr>
      <vt:lpstr>Διαχωρισμός βασικής ροής &amp; χαρακτηριστικά μεγέθη  υδρογραφήματος</vt:lpstr>
      <vt:lpstr>Διαχωρισμός βασικής ροής</vt:lpstr>
      <vt:lpstr>Διαχωρισμός βασικής ροής</vt:lpstr>
      <vt:lpstr>Διαχωρισμός βασικής ροής</vt:lpstr>
      <vt:lpstr>Μέθοδοι Υπολογισμού Πλημμυρικής Απορροής 1. Δείκτης Φ</vt:lpstr>
      <vt:lpstr>Συνολική Εκτίμηση Ελλειμάτων</vt:lpstr>
      <vt:lpstr>Συνολική εκτίμηση ελλειμμάτων Μέθοδος του Δείκτη φ</vt:lpstr>
      <vt:lpstr>Συνολική εκτίμηση ελλειμμάτων Μέθοδος του Δείκτη φ</vt:lpstr>
      <vt:lpstr>Μέθοδοι Υπολογισμού Πλημμυρικής Απορροής 2. Συντελεστής Απορροής (Runoff Coefficient)</vt:lpstr>
      <vt:lpstr>Μέθοδοι Υπολογισμού Πλημμυρικής Απορροής 3. Μέθοδος Απωλειών του SCS</vt:lpstr>
      <vt:lpstr>Μέθοδοι Υπολογισμού Πλημμυρικής Απορροής 3. Μέθοδος Απωλειών του SCS</vt:lpstr>
      <vt:lpstr>Μέθοδοι Υπολογισμού Πλημμυρικής Απορροής 3. Μέθοδος Απωλειών του SCS</vt:lpstr>
      <vt:lpstr>Μέθοδοι Υπολογισμού Πλημμυρικής Απορροής 3. Μέθοδος Απωλειών του SCS</vt:lpstr>
      <vt:lpstr>Μέθοδοι Υπολογισμού Πλημμυρικής Απορροής 4. Μέθοδος Green Ampt</vt:lpstr>
      <vt:lpstr>Μέθοδοι Υπολογισμού Πλημμυρικής Απορροής 4. Μέθοδος Green Ampt</vt:lpstr>
      <vt:lpstr>Μέθοδοι Υπολογισμού Πλημμυρικής Απορροής 4. Μέθοδος Green Ampt</vt:lpstr>
      <vt:lpstr>Επιφανειακή Απορροή</vt:lpstr>
      <vt:lpstr>Επιφανειακή Απορροή</vt:lpstr>
      <vt:lpstr>Επιφανειακή Απορροή</vt:lpstr>
      <vt:lpstr>Επιφανειακή Απορροή</vt:lpstr>
      <vt:lpstr>Παροχή σε κανάλι</vt:lpstr>
      <vt:lpstr>Παροχή σε κανάλι</vt:lpstr>
      <vt:lpstr>Παροχή σε κανάλι</vt:lpstr>
      <vt:lpstr>Μετρήσεις</vt:lpstr>
      <vt:lpstr>Μετρήσεις Επιφανειακού Νερού</vt:lpstr>
      <vt:lpstr>Μετρήσεις Επιφανειακού Νερού</vt:lpstr>
      <vt:lpstr>Μετρήσεις Επιφανειακού Νερού</vt:lpstr>
      <vt:lpstr>Καμπύλη στάθμης – παροχής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Sofia Nerantzaki</dc:creator>
  <cp:lastModifiedBy>Nikolaos nikolaidis</cp:lastModifiedBy>
  <cp:revision>250</cp:revision>
  <dcterms:created xsi:type="dcterms:W3CDTF">2020-07-05T00:38:06Z</dcterms:created>
  <dcterms:modified xsi:type="dcterms:W3CDTF">2020-11-25T09:53:26Z</dcterms:modified>
</cp:coreProperties>
</file>